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106"/>
  </p:notesMasterIdLst>
  <p:handoutMasterIdLst>
    <p:handoutMasterId r:id="rId107"/>
  </p:handoutMasterIdLst>
  <p:sldIdLst>
    <p:sldId id="452" r:id="rId2"/>
    <p:sldId id="291" r:id="rId3"/>
    <p:sldId id="293" r:id="rId4"/>
    <p:sldId id="404" r:id="rId5"/>
    <p:sldId id="578" r:id="rId6"/>
    <p:sldId id="295" r:id="rId7"/>
    <p:sldId id="577" r:id="rId8"/>
    <p:sldId id="455" r:id="rId9"/>
    <p:sldId id="305" r:id="rId10"/>
    <p:sldId id="454" r:id="rId11"/>
    <p:sldId id="506" r:id="rId12"/>
    <p:sldId id="507" r:id="rId13"/>
    <p:sldId id="579" r:id="rId14"/>
    <p:sldId id="508" r:id="rId15"/>
    <p:sldId id="509" r:id="rId16"/>
    <p:sldId id="311" r:id="rId17"/>
    <p:sldId id="299" r:id="rId18"/>
    <p:sldId id="298" r:id="rId19"/>
    <p:sldId id="300" r:id="rId20"/>
    <p:sldId id="306" r:id="rId21"/>
    <p:sldId id="585" r:id="rId22"/>
    <p:sldId id="586" r:id="rId23"/>
    <p:sldId id="587" r:id="rId24"/>
    <p:sldId id="459" r:id="rId25"/>
    <p:sldId id="589" r:id="rId26"/>
    <p:sldId id="588" r:id="rId27"/>
    <p:sldId id="461" r:id="rId28"/>
    <p:sldId id="319" r:id="rId29"/>
    <p:sldId id="408" r:id="rId30"/>
    <p:sldId id="462" r:id="rId31"/>
    <p:sldId id="463" r:id="rId32"/>
    <p:sldId id="467" r:id="rId33"/>
    <p:sldId id="472" r:id="rId34"/>
    <p:sldId id="469" r:id="rId35"/>
    <p:sldId id="473" r:id="rId36"/>
    <p:sldId id="471" r:id="rId37"/>
    <p:sldId id="474" r:id="rId38"/>
    <p:sldId id="475" r:id="rId39"/>
    <p:sldId id="591" r:id="rId40"/>
    <p:sldId id="590" r:id="rId41"/>
    <p:sldId id="592" r:id="rId42"/>
    <p:sldId id="584" r:id="rId43"/>
    <p:sldId id="510" r:id="rId44"/>
    <p:sldId id="516" r:id="rId45"/>
    <p:sldId id="517" r:id="rId46"/>
    <p:sldId id="518" r:id="rId47"/>
    <p:sldId id="482" r:id="rId48"/>
    <p:sldId id="483" r:id="rId49"/>
    <p:sldId id="484" r:id="rId50"/>
    <p:sldId id="530" r:id="rId51"/>
    <p:sldId id="533" r:id="rId52"/>
    <p:sldId id="534" r:id="rId53"/>
    <p:sldId id="491" r:id="rId54"/>
    <p:sldId id="535" r:id="rId55"/>
    <p:sldId id="538" r:id="rId56"/>
    <p:sldId id="502" r:id="rId57"/>
    <p:sldId id="536" r:id="rId58"/>
    <p:sldId id="539" r:id="rId59"/>
    <p:sldId id="532" r:id="rId60"/>
    <p:sldId id="531" r:id="rId61"/>
    <p:sldId id="521" r:id="rId62"/>
    <p:sldId id="542" r:id="rId63"/>
    <p:sldId id="523" r:id="rId64"/>
    <p:sldId id="544" r:id="rId65"/>
    <p:sldId id="545" r:id="rId66"/>
    <p:sldId id="526" r:id="rId67"/>
    <p:sldId id="528" r:id="rId68"/>
    <p:sldId id="320" r:id="rId69"/>
    <p:sldId id="543" r:id="rId70"/>
    <p:sldId id="546" r:id="rId71"/>
    <p:sldId id="547" r:id="rId72"/>
    <p:sldId id="549" r:id="rId73"/>
    <p:sldId id="550" r:id="rId74"/>
    <p:sldId id="552" r:id="rId75"/>
    <p:sldId id="551" r:id="rId76"/>
    <p:sldId id="553" r:id="rId77"/>
    <p:sldId id="554" r:id="rId78"/>
    <p:sldId id="555" r:id="rId79"/>
    <p:sldId id="556" r:id="rId80"/>
    <p:sldId id="409" r:id="rId81"/>
    <p:sldId id="557" r:id="rId82"/>
    <p:sldId id="558" r:id="rId83"/>
    <p:sldId id="334" r:id="rId84"/>
    <p:sldId id="559" r:id="rId85"/>
    <p:sldId id="336" r:id="rId86"/>
    <p:sldId id="337" r:id="rId87"/>
    <p:sldId id="560" r:id="rId88"/>
    <p:sldId id="561" r:id="rId89"/>
    <p:sldId id="562" r:id="rId90"/>
    <p:sldId id="564" r:id="rId91"/>
    <p:sldId id="429" r:id="rId92"/>
    <p:sldId id="548" r:id="rId93"/>
    <p:sldId id="431" r:id="rId94"/>
    <p:sldId id="434" r:id="rId95"/>
    <p:sldId id="565" r:id="rId96"/>
    <p:sldId id="436" r:id="rId97"/>
    <p:sldId id="566" r:id="rId98"/>
    <p:sldId id="567" r:id="rId99"/>
    <p:sldId id="439" r:id="rId100"/>
    <p:sldId id="575" r:id="rId101"/>
    <p:sldId id="576" r:id="rId102"/>
    <p:sldId id="573" r:id="rId103"/>
    <p:sldId id="574" r:id="rId104"/>
    <p:sldId id="572" r:id="rId10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8D7EA"/>
    <a:srgbClr val="749BCA"/>
    <a:srgbClr val="0000FF"/>
    <a:srgbClr val="FF0000"/>
    <a:srgbClr val="CCECFF"/>
    <a:srgbClr val="CCFFCC"/>
    <a:srgbClr val="66CCFF"/>
    <a:srgbClr val="006600"/>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2365" autoAdjust="0"/>
  </p:normalViewPr>
  <p:slideViewPr>
    <p:cSldViewPr snapToObjects="1">
      <p:cViewPr varScale="1">
        <p:scale>
          <a:sx n="79" d="100"/>
          <a:sy n="79" d="100"/>
        </p:scale>
        <p:origin x="730"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4" d="100"/>
          <a:sy n="84" d="100"/>
        </p:scale>
        <p:origin x="-20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56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256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56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A3B44642-885C-4E2F-B4DF-EAFABF1DA61A}"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0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675F3A1D-BC41-4206-9B89-C8BA834A8F5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5F3A1D-BC41-4206-9B89-C8BA834A8F5C}" type="slidenum">
              <a:rPr lang="en-US" altLang="zh-CN" smtClean="0"/>
              <a:pPr>
                <a:defRPr/>
              </a:pPr>
              <a:t>55</a:t>
            </a:fld>
            <a:endParaRPr lang="en-US" altLang="zh-CN"/>
          </a:p>
        </p:txBody>
      </p:sp>
    </p:spTree>
    <p:extLst>
      <p:ext uri="{BB962C8B-B14F-4D97-AF65-F5344CB8AC3E}">
        <p14:creationId xmlns:p14="http://schemas.microsoft.com/office/powerpoint/2010/main" val="131276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5F3A1D-BC41-4206-9B89-C8BA834A8F5C}" type="slidenum">
              <a:rPr lang="en-US" altLang="zh-CN" smtClean="0"/>
              <a:pPr>
                <a:defRPr/>
              </a:pPr>
              <a:t>74</a:t>
            </a:fld>
            <a:endParaRPr lang="en-US" altLang="zh-CN"/>
          </a:p>
        </p:txBody>
      </p:sp>
    </p:spTree>
    <p:extLst>
      <p:ext uri="{BB962C8B-B14F-4D97-AF65-F5344CB8AC3E}">
        <p14:creationId xmlns:p14="http://schemas.microsoft.com/office/powerpoint/2010/main" val="378022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5F3A1D-BC41-4206-9B89-C8BA834A8F5C}" type="slidenum">
              <a:rPr lang="en-US" altLang="zh-CN" smtClean="0"/>
              <a:pPr>
                <a:defRPr/>
              </a:pPr>
              <a:t>75</a:t>
            </a:fld>
            <a:endParaRPr lang="en-US" altLang="zh-CN"/>
          </a:p>
        </p:txBody>
      </p:sp>
    </p:spTree>
    <p:extLst>
      <p:ext uri="{BB962C8B-B14F-4D97-AF65-F5344CB8AC3E}">
        <p14:creationId xmlns:p14="http://schemas.microsoft.com/office/powerpoint/2010/main" val="1402409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5F3A1D-BC41-4206-9B89-C8BA834A8F5C}" type="slidenum">
              <a:rPr lang="en-US" altLang="zh-CN" smtClean="0"/>
              <a:pPr>
                <a:defRPr/>
              </a:pPr>
              <a:t>86</a:t>
            </a:fld>
            <a:endParaRPr lang="en-US" altLang="zh-CN"/>
          </a:p>
        </p:txBody>
      </p:sp>
    </p:spTree>
    <p:extLst>
      <p:ext uri="{BB962C8B-B14F-4D97-AF65-F5344CB8AC3E}">
        <p14:creationId xmlns:p14="http://schemas.microsoft.com/office/powerpoint/2010/main" val="1023508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5F3A1D-BC41-4206-9B89-C8BA834A8F5C}" type="slidenum">
              <a:rPr lang="en-US" altLang="zh-CN" smtClean="0"/>
              <a:pPr>
                <a:defRPr/>
              </a:pPr>
              <a:t>87</a:t>
            </a:fld>
            <a:endParaRPr lang="en-US" altLang="zh-CN"/>
          </a:p>
        </p:txBody>
      </p:sp>
    </p:spTree>
    <p:extLst>
      <p:ext uri="{BB962C8B-B14F-4D97-AF65-F5344CB8AC3E}">
        <p14:creationId xmlns:p14="http://schemas.microsoft.com/office/powerpoint/2010/main" val="3354354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5905089" y="1418544"/>
            <a:ext cx="6257321" cy="2514214"/>
          </a:xfrm>
          <a:prstGeom prst="rect">
            <a:avLst/>
          </a:prstGeom>
        </p:spPr>
      </p:pic>
      <p:pic>
        <p:nvPicPr>
          <p:cNvPr id="5" name="图片 4"/>
          <p:cNvPicPr>
            <a:picLocks noChangeAspect="1"/>
          </p:cNvPicPr>
          <p:nvPr/>
        </p:nvPicPr>
        <p:blipFill>
          <a:blip r:embed="rId3"/>
          <a:stretch>
            <a:fillRect/>
          </a:stretch>
        </p:blipFill>
        <p:spPr>
          <a:xfrm>
            <a:off x="23552" y="1418545"/>
            <a:ext cx="5872659" cy="2508395"/>
          </a:xfrm>
          <a:prstGeom prst="rect">
            <a:avLst/>
          </a:prstGeom>
        </p:spPr>
      </p:pic>
      <p:grpSp>
        <p:nvGrpSpPr>
          <p:cNvPr id="11" name="组合 10"/>
          <p:cNvGrpSpPr/>
          <p:nvPr/>
        </p:nvGrpSpPr>
        <p:grpSpPr>
          <a:xfrm>
            <a:off x="0" y="5399618"/>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8879" y="1225462"/>
            <a:ext cx="12211803" cy="2894556"/>
          </a:xfrm>
          <a:prstGeom prst="parallelogram">
            <a:avLst>
              <a:gd name="adj" fmla="val 0"/>
            </a:avLst>
          </a:prstGeom>
          <a:solidFill>
            <a:srgbClr val="1B509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3" name="副标题 2"/>
          <p:cNvSpPr>
            <a:spLocks noGrp="1"/>
          </p:cNvSpPr>
          <p:nvPr>
            <p:ph type="subTitle" idx="1"/>
          </p:nvPr>
        </p:nvSpPr>
        <p:spPr>
          <a:xfrm>
            <a:off x="1101361" y="5471049"/>
            <a:ext cx="9831977" cy="781595"/>
          </a:xfrm>
        </p:spPr>
        <p:txBody>
          <a:bodyPr>
            <a:normAutofit/>
          </a:bodyPr>
          <a:lstStyle>
            <a:lvl1pPr marL="0" indent="0" algn="ctr">
              <a:buNone/>
              <a:defRPr sz="2100">
                <a:solidFill>
                  <a:srgbClr val="1E529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1" y="4274636"/>
            <a:ext cx="9831977" cy="999627"/>
          </a:xfrm>
        </p:spPr>
        <p:txBody>
          <a:bodyPr anchor="b">
            <a:normAutofit/>
          </a:bodyPr>
          <a:lstStyle>
            <a:lvl1pPr algn="ctr">
              <a:defRPr sz="375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3727" y="358201"/>
            <a:ext cx="1689716" cy="562718"/>
          </a:xfrm>
          <a:prstGeom prst="rect">
            <a:avLst/>
          </a:prstGeom>
        </p:spPr>
      </p:pic>
      <p:pic>
        <p:nvPicPr>
          <p:cNvPr id="14" name="Picture 21" descr="jilin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64651" y="6165851"/>
            <a:ext cx="1955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93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0909" y="1360704"/>
            <a:ext cx="12169984" cy="2535726"/>
          </a:xfrm>
          <a:prstGeom prst="rect">
            <a:avLst/>
          </a:prstGeom>
        </p:spPr>
      </p:pic>
      <p:grpSp>
        <p:nvGrpSpPr>
          <p:cNvPr id="11" name="组合 10"/>
          <p:cNvGrpSpPr/>
          <p:nvPr/>
        </p:nvGrpSpPr>
        <p:grpSpPr>
          <a:xfrm>
            <a:off x="12200" y="5372100"/>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0" y="1175806"/>
            <a:ext cx="12211803" cy="2894556"/>
          </a:xfrm>
          <a:prstGeom prst="parallelogram">
            <a:avLst>
              <a:gd name="adj" fmla="val 0"/>
            </a:avLst>
          </a:prstGeom>
          <a:solidFill>
            <a:schemeClr val="accent1">
              <a:lumMod val="75000"/>
              <a:alpha val="5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3" name="副标题 2"/>
          <p:cNvSpPr>
            <a:spLocks noGrp="1"/>
          </p:cNvSpPr>
          <p:nvPr>
            <p:ph type="subTitle" idx="1"/>
          </p:nvPr>
        </p:nvSpPr>
        <p:spPr>
          <a:xfrm>
            <a:off x="1101361" y="5471049"/>
            <a:ext cx="9831977" cy="781595"/>
          </a:xfrm>
        </p:spPr>
        <p:txBody>
          <a:bodyPr>
            <a:normAutofit/>
          </a:bodyPr>
          <a:lstStyle>
            <a:lvl1pPr marL="0" indent="0" algn="ctr">
              <a:buNone/>
              <a:defRPr sz="2100">
                <a:solidFill>
                  <a:srgbClr val="1E529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1" y="4264255"/>
            <a:ext cx="9831977" cy="999627"/>
          </a:xfrm>
        </p:spPr>
        <p:txBody>
          <a:bodyPr anchor="b">
            <a:normAutofit/>
          </a:bodyPr>
          <a:lstStyle>
            <a:lvl1pPr algn="ctr">
              <a:defRPr sz="375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3727" y="358201"/>
            <a:ext cx="1689716" cy="562718"/>
          </a:xfrm>
          <a:prstGeom prst="rect">
            <a:avLst/>
          </a:prstGeom>
        </p:spPr>
      </p:pic>
    </p:spTree>
    <p:extLst>
      <p:ext uri="{BB962C8B-B14F-4D97-AF65-F5344CB8AC3E}">
        <p14:creationId xmlns:p14="http://schemas.microsoft.com/office/powerpoint/2010/main" val="387392550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Grp="1"/>
          </p:cNvSpPr>
          <p:nvPr>
            <p:ph type="title" hasCustomPrompt="1"/>
          </p:nvPr>
        </p:nvSpPr>
        <p:spPr/>
        <p:txBody>
          <a:bodyPr>
            <a:normAutofit/>
          </a:bodyPr>
          <a:lstStyle>
            <a:lvl1pPr>
              <a:defRPr sz="4000"/>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hasCustomPrompt="1"/>
          </p:nvPr>
        </p:nvSpPr>
        <p:spPr/>
        <p:txBody>
          <a:bodyPr>
            <a:normAutofit/>
          </a:bodyPr>
          <a:lstStyle>
            <a:lvl1pPr>
              <a:lnSpc>
                <a:spcPct val="110000"/>
              </a:lnSpc>
              <a:defRPr sz="3200"/>
            </a:lvl1pPr>
            <a:lvl2pPr>
              <a:lnSpc>
                <a:spcPct val="110000"/>
              </a:lnSpc>
              <a:buClr>
                <a:schemeClr val="accent1">
                  <a:lumMod val="60000"/>
                  <a:lumOff val="40000"/>
                </a:schemeClr>
              </a:buClr>
              <a:defRPr sz="2800"/>
            </a:lvl2pPr>
            <a:lvl3pPr>
              <a:lnSpc>
                <a:spcPct val="110000"/>
              </a:lnSpc>
              <a:buClr>
                <a:schemeClr val="accent1">
                  <a:lumMod val="60000"/>
                  <a:lumOff val="40000"/>
                </a:schemeClr>
              </a:buClr>
              <a:defRPr sz="2800"/>
            </a:lvl3pPr>
            <a:lvl4pPr>
              <a:lnSpc>
                <a:spcPct val="110000"/>
              </a:lnSpc>
              <a:buClr>
                <a:schemeClr val="accent1">
                  <a:lumMod val="60000"/>
                  <a:lumOff val="40000"/>
                </a:schemeClr>
              </a:buClr>
              <a:defRPr sz="2800"/>
            </a:lvl4pPr>
            <a:lvl5pPr>
              <a:lnSpc>
                <a:spcPct val="110000"/>
              </a:lnSpc>
              <a:buClr>
                <a:schemeClr val="accent1">
                  <a:lumMod val="60000"/>
                  <a:lumOff val="40000"/>
                </a:schemeClr>
              </a:buClr>
              <a:defRPr sz="2800"/>
            </a:lvl5p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D3E18211-51D0-4572-B0E8-4487E0663FD1}"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spTree>
    <p:extLst>
      <p:ext uri="{BB962C8B-B14F-4D97-AF65-F5344CB8AC3E}">
        <p14:creationId xmlns:p14="http://schemas.microsoft.com/office/powerpoint/2010/main" val="186495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D776DC48-06CE-472F-A0C4-9216650BFABB}"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1593397187"/>
              </p:ext>
            </p:extLst>
          </p:nvPr>
        </p:nvGraphicFramePr>
        <p:xfrm>
          <a:off x="7016099" y="3250773"/>
          <a:ext cx="949235" cy="396240"/>
        </p:xfrm>
        <a:graphic>
          <a:graphicData uri="http://schemas.openxmlformats.org/drawingml/2006/table">
            <a:tbl>
              <a:tblPr>
                <a:tableStyleId>{2D5ABB26-0587-4C30-8999-92F81FD0307C}</a:tableStyleId>
              </a:tblPr>
              <a:tblGrid>
                <a:gridCol w="949235">
                  <a:extLst>
                    <a:ext uri="{9D8B030D-6E8A-4147-A177-3AD203B41FA5}">
                      <a16:colId xmlns:a16="http://schemas.microsoft.com/office/drawing/2014/main" val="2089850756"/>
                    </a:ext>
                  </a:extLst>
                </a:gridCol>
              </a:tblGrid>
              <a:tr h="0">
                <a:tc>
                  <a:txBody>
                    <a:bodyPr/>
                    <a:lstStyle/>
                    <a:p>
                      <a:endParaRPr lang="zh-CN" altLang="en-US" sz="2000" dirty="0">
                        <a:latin typeface="幼圆" panose="02010509060101010101" pitchFamily="49" charset="-122"/>
                        <a:ea typeface="幼圆" panose="02010509060101010101" pitchFamily="49" charset="-122"/>
                      </a:endParaRPr>
                    </a:p>
                  </a:txBody>
                  <a:tcPr/>
                </a:tc>
                <a:extLst>
                  <a:ext uri="{0D108BD9-81ED-4DB2-BD59-A6C34878D82A}">
                    <a16:rowId xmlns:a16="http://schemas.microsoft.com/office/drawing/2014/main" val="3534267177"/>
                  </a:ext>
                </a:extLst>
              </a:tr>
            </a:tbl>
          </a:graphicData>
        </a:graphic>
      </p:graphicFrame>
    </p:spTree>
    <p:extLst>
      <p:ext uri="{BB962C8B-B14F-4D97-AF65-F5344CB8AC3E}">
        <p14:creationId xmlns:p14="http://schemas.microsoft.com/office/powerpoint/2010/main" val="29258179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087C65AC-F542-49D8-ACFE-538BF3283172}" type="slidenum">
              <a:rPr lang="en-US" altLang="zh-CN" smtClean="0"/>
              <a:pPr>
                <a:defRPr/>
              </a:pPr>
              <a:t>‹#›</a:t>
            </a:fld>
            <a:endParaRPr lang="en-US" altLang="zh-CN"/>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9" name="组合 8"/>
          <p:cNvGrpSpPr/>
          <p:nvPr/>
        </p:nvGrpSpPr>
        <p:grpSpPr>
          <a:xfrm>
            <a:off x="-11093" y="5372100"/>
            <a:ext cx="12203093" cy="1485900"/>
            <a:chOff x="0" y="5305425"/>
            <a:chExt cx="12203093" cy="148590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1" name="矩形 10"/>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68566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D776DC48-06CE-472F-A0C4-9216650BFABB}" type="slidenum">
              <a:rPr lang="en-US" altLang="zh-CN" smtClean="0"/>
              <a:pPr>
                <a:defRPr/>
              </a:pPr>
              <a:t>‹#›</a:t>
            </a:fld>
            <a:endParaRPr lang="en-US" altLang="zh-CN"/>
          </a:p>
        </p:txBody>
      </p:sp>
      <p:grpSp>
        <p:nvGrpSpPr>
          <p:cNvPr id="5" name="组合 4"/>
          <p:cNvGrpSpPr/>
          <p:nvPr/>
        </p:nvGrpSpPr>
        <p:grpSpPr>
          <a:xfrm>
            <a:off x="0" y="5372100"/>
            <a:ext cx="12203093" cy="1485900"/>
            <a:chOff x="0" y="5305425"/>
            <a:chExt cx="12203093" cy="148590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7" name="矩形 6"/>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spTree>
    <p:extLst>
      <p:ext uri="{BB962C8B-B14F-4D97-AF65-F5344CB8AC3E}">
        <p14:creationId xmlns:p14="http://schemas.microsoft.com/office/powerpoint/2010/main" val="309026131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D776DC48-06CE-472F-A0C4-9216650BFABB}" type="slidenum">
              <a:rPr lang="en-US" altLang="zh-CN" smtClean="0"/>
              <a:pPr>
                <a:defRPr/>
              </a:pPr>
              <a:t>‹#›</a:t>
            </a:fld>
            <a:endParaRPr lang="en-US" altLang="zh-CN"/>
          </a:p>
        </p:txBody>
      </p:sp>
      <p:sp>
        <p:nvSpPr>
          <p:cNvPr id="7" name="标题 1"/>
          <p:cNvSpPr>
            <a:spLocks noGrp="1"/>
          </p:cNvSpPr>
          <p:nvPr>
            <p:ph type="title" hasCustomPrompt="1"/>
          </p:nvPr>
        </p:nvSpPr>
        <p:spPr>
          <a:xfrm>
            <a:off x="838200" y="365127"/>
            <a:ext cx="10515600" cy="1325563"/>
          </a:xfrm>
        </p:spPr>
        <p:txBody>
          <a:bodyPr/>
          <a:lstStyle>
            <a:lvl1pPr>
              <a:defRPr/>
            </a:lvl1pPr>
          </a:lstStyle>
          <a:p>
            <a:r>
              <a:rPr lang="zh-CN" altLang="en-US" dirty="0"/>
              <a:t>单击此处编辑母版标题样式</a:t>
            </a:r>
            <a:r>
              <a:rPr lang="en-US" altLang="zh-CN" dirty="0" err="1"/>
              <a:t>abc</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270227618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1384665"/>
            <a:ext cx="6172200" cy="447638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D776DC48-06CE-472F-A0C4-9216650BFABB}" type="slidenum">
              <a:rPr lang="en-US" altLang="zh-CN" smtClean="0"/>
              <a:pPr>
                <a:defRPr/>
              </a:pPr>
              <a:t>‹#›</a:t>
            </a:fld>
            <a:endParaRPr lang="en-US" altLang="zh-CN"/>
          </a:p>
        </p:txBody>
      </p:sp>
      <p:sp>
        <p:nvSpPr>
          <p:cNvPr id="8" name="内容占位符 2"/>
          <p:cNvSpPr>
            <a:spLocks noGrp="1"/>
          </p:cNvSpPr>
          <p:nvPr>
            <p:ph idx="13"/>
          </p:nvPr>
        </p:nvSpPr>
        <p:spPr>
          <a:xfrm>
            <a:off x="839788" y="1384665"/>
            <a:ext cx="3932237" cy="4476387"/>
          </a:xfrm>
        </p:spPr>
        <p:txBody>
          <a:bodyPr/>
          <a:lstStyle>
            <a:lvl1pPr>
              <a:lnSpc>
                <a:spcPct val="110000"/>
              </a:lnSpc>
              <a:defRPr sz="2100"/>
            </a:lvl1pPr>
            <a:lvl2pPr>
              <a:lnSpc>
                <a:spcPct val="110000"/>
              </a:lnSpc>
              <a:buClr>
                <a:schemeClr val="accent1">
                  <a:lumMod val="60000"/>
                  <a:lumOff val="40000"/>
                </a:schemeClr>
              </a:buClr>
              <a:defRPr sz="1800"/>
            </a:lvl2pPr>
            <a:lvl3pPr>
              <a:lnSpc>
                <a:spcPct val="110000"/>
              </a:lnSpc>
              <a:buClr>
                <a:schemeClr val="accent1">
                  <a:lumMod val="60000"/>
                  <a:lumOff val="40000"/>
                </a:schemeClr>
              </a:buClr>
              <a:defRPr sz="1800"/>
            </a:lvl3pPr>
            <a:lvl4pPr>
              <a:lnSpc>
                <a:spcPct val="110000"/>
              </a:lnSpc>
              <a:buClr>
                <a:schemeClr val="accent1">
                  <a:lumMod val="60000"/>
                  <a:lumOff val="40000"/>
                </a:schemeClr>
              </a:buClr>
              <a:defRPr sz="1800"/>
            </a:lvl4pPr>
            <a:lvl5pPr>
              <a:lnSpc>
                <a:spcPct val="110000"/>
              </a:lnSpc>
              <a:buClr>
                <a:schemeClr val="accent1">
                  <a:lumMod val="60000"/>
                  <a:lumOff val="40000"/>
                </a:schemeClr>
              </a:buClr>
              <a:defRPr sz="18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9" name="标题 1"/>
          <p:cNvSpPr txBox="1">
            <a:spLocks/>
          </p:cNvSpPr>
          <p:nvPr/>
        </p:nvSpPr>
        <p:spPr>
          <a:xfrm>
            <a:off x="733697" y="129996"/>
            <a:ext cx="10515600" cy="132556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sz="2700" dirty="0"/>
              <a:t>单击此处编辑母版标题样式</a:t>
            </a:r>
            <a:r>
              <a:rPr lang="en-US" altLang="zh-CN" sz="2700" dirty="0" err="1"/>
              <a:t>abc</a:t>
            </a:r>
            <a:endParaRPr lang="zh-CN" altLang="en-US" sz="2700"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5435445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4928" y="2664190"/>
            <a:ext cx="10515600" cy="1325563"/>
          </a:xfrm>
        </p:spPr>
        <p:txBody>
          <a:bodyPr>
            <a:normAutofit/>
          </a:bodyPr>
          <a:lstStyle>
            <a:lvl1pPr marL="0" algn="ctr" defTabSz="685800" rtl="0" eaLnBrk="1" latinLnBrk="0" hangingPunct="1">
              <a:defRPr lang="zh-CN" altLang="en-US" sz="4050" kern="1200" dirty="0">
                <a:ln w="22225">
                  <a:solidFill>
                    <a:schemeClr val="accent2"/>
                  </a:solidFill>
                  <a:prstDash val="solid"/>
                </a:ln>
                <a:solidFill>
                  <a:schemeClr val="accent6">
                    <a:lumMod val="75000"/>
                  </a:schemeClr>
                </a:solidFill>
                <a:latin typeface="幼圆" panose="02010509060101010101" pitchFamily="49" charset="-122"/>
                <a:ea typeface="幼圆" panose="02010509060101010101" pitchFamily="49" charset="-122"/>
                <a:cs typeface="+mn-cs"/>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D776DC48-06CE-472F-A0C4-9216650BFABB}" type="slidenum">
              <a:rPr lang="en-US" altLang="zh-CN" smtClean="0"/>
              <a:pPr>
                <a:defRPr/>
              </a:pPr>
              <a:t>‹#›</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168602343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r>
              <a:rPr lang="en-US" altLang="zh-CN" dirty="0" err="1"/>
              <a:t>abc</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r>
              <a:rPr lang="en-US" altLang="zh-CN" dirty="0" err="1"/>
              <a:t>abc</a:t>
            </a:r>
            <a:endParaRPr lang="zh-CN" altLang="en-US" dirty="0"/>
          </a:p>
          <a:p>
            <a:pPr lvl="3"/>
            <a:r>
              <a:rPr lang="zh-CN" altLang="en-US" dirty="0"/>
              <a:t>第四级</a:t>
            </a:r>
            <a:r>
              <a:rPr lang="en-US" altLang="zh-CN" dirty="0" err="1"/>
              <a:t>abc</a:t>
            </a:r>
            <a:endParaRPr lang="zh-CN" altLang="en-US" dirty="0"/>
          </a:p>
          <a:p>
            <a:pPr lvl="4"/>
            <a:r>
              <a:rPr lang="zh-CN" altLang="en-US" dirty="0"/>
              <a:t>第五级</a:t>
            </a:r>
            <a:r>
              <a:rPr lang="en-US" altLang="zh-CN" dirty="0" err="1"/>
              <a:t>abc</a:t>
            </a:r>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776DC48-06CE-472F-A0C4-9216650BFABB}" type="slidenum">
              <a:rPr lang="en-US" altLang="zh-CN" smtClean="0"/>
              <a:pPr>
                <a:defRPr/>
              </a:pPr>
              <a:t>‹#›</a:t>
            </a:fld>
            <a:endParaRPr lang="en-US" altLang="zh-CN"/>
          </a:p>
        </p:txBody>
      </p:sp>
      <p:sp>
        <p:nvSpPr>
          <p:cNvPr id="7" name="标题占位符 1"/>
          <p:cNvSpPr txBox="1">
            <a:spLocks noChangeArrowheads="1"/>
          </p:cNvSpPr>
          <p:nvPr>
            <p:custDataLst>
              <p:tags r:id="rId11"/>
            </p:custDataLst>
          </p:nvPr>
        </p:nvSpPr>
        <p:spPr bwMode="auto">
          <a:xfrm>
            <a:off x="501650" y="314420"/>
            <a:ext cx="10852151" cy="66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200" tIns="28575" rIns="57150" bIns="28575" numCol="1" anchor="t" anchorCtr="0" compatLnSpc="1"/>
          <a:lstStyle>
            <a:lvl1pPr algn="l" defTabSz="914400" rtl="0" eaLnBrk="1" latinLnBrk="0" hangingPunct="1">
              <a:lnSpc>
                <a:spcPct val="90000"/>
              </a:lnSpc>
              <a:spcBef>
                <a:spcPct val="0"/>
              </a:spcBef>
              <a:buNone/>
              <a:defRPr sz="3600" b="0" kern="1200">
                <a:solidFill>
                  <a:srgbClr val="1B5091"/>
                </a:solidFill>
                <a:latin typeface="Arial" panose="020B0604020202020204" pitchFamily="34" charset="0"/>
                <a:ea typeface="幼圆" panose="02010509060101010101" pitchFamily="49" charset="-122"/>
                <a:cs typeface="Arial" panose="020B0604020202020204" pitchFamily="34" charset="0"/>
              </a:defRPr>
            </a:lvl1pPr>
          </a:lstStyle>
          <a:p>
            <a:endParaRPr lang="zh-CN" altLang="en-US" sz="2700" dirty="0"/>
          </a:p>
        </p:txBody>
      </p:sp>
    </p:spTree>
    <p:extLst>
      <p:ext uri="{BB962C8B-B14F-4D97-AF65-F5344CB8AC3E}">
        <p14:creationId xmlns:p14="http://schemas.microsoft.com/office/powerpoint/2010/main" val="933387653"/>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Lst>
  <p:hf hdr="0" ftr="0" dt="0"/>
  <p:txStyles>
    <p:titleStyle>
      <a:lvl1pPr algn="l" defTabSz="685800" rtl="0" eaLnBrk="1" latinLnBrk="0" hangingPunct="1">
        <a:lnSpc>
          <a:spcPct val="90000"/>
        </a:lnSpc>
        <a:spcBef>
          <a:spcPct val="0"/>
        </a:spcBef>
        <a:buNone/>
        <a:defRPr sz="3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p:titleStyle>
    <p:bodyStyle>
      <a:lvl1pPr marL="171450" indent="-171450" algn="l" defTabSz="685800" rtl="0" eaLnBrk="1" latinLnBrk="0" hangingPunct="1">
        <a:lnSpc>
          <a:spcPct val="9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3.x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9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zh-CN" altLang="en-US" sz="5400" dirty="0"/>
              <a:t>第六章 动态规划</a:t>
            </a:r>
          </a:p>
        </p:txBody>
      </p:sp>
    </p:spTree>
    <p:extLst>
      <p:ext uri="{BB962C8B-B14F-4D97-AF65-F5344CB8AC3E}">
        <p14:creationId xmlns:p14="http://schemas.microsoft.com/office/powerpoint/2010/main" val="363531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48154" y="303237"/>
            <a:ext cx="10515600" cy="1325563"/>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dirty="0"/>
              <a:t>0/1</a:t>
            </a:r>
            <a:r>
              <a:rPr lang="zh-CN" altLang="en-US" dirty="0"/>
              <a:t>背包问题</a:t>
            </a:r>
            <a:r>
              <a:rPr kumimoji="1" lang="zh-CN" altLang="en-US" dirty="0"/>
              <a:t>向前处理法</a:t>
            </a:r>
            <a:r>
              <a:rPr lang="zh-CN" altLang="en-US" dirty="0"/>
              <a:t>的递推关系式</a:t>
            </a:r>
            <a:endParaRPr kumimoji="1" lang="zh-CN" altLang="en-US" dirty="0"/>
          </a:p>
        </p:txBody>
      </p:sp>
      <p:sp>
        <p:nvSpPr>
          <p:cNvPr id="14"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10</a:t>
            </a:fld>
            <a:endParaRPr lang="en-US" altLang="zh-CN" dirty="0"/>
          </a:p>
        </p:txBody>
      </p:sp>
      <p:sp>
        <p:nvSpPr>
          <p:cNvPr id="15" name="Rectangle 3"/>
          <p:cNvSpPr>
            <a:spLocks noGrp="1" noChangeArrowheads="1"/>
          </p:cNvSpPr>
          <p:nvPr>
            <p:ph idx="1"/>
          </p:nvPr>
        </p:nvSpPr>
        <p:spPr>
          <a:xfrm>
            <a:off x="747356" y="1628800"/>
            <a:ext cx="10416398" cy="4536504"/>
          </a:xfrm>
        </p:spPr>
        <p:txBody>
          <a:bodyPr>
            <a:normAutofit/>
          </a:bodyPr>
          <a:lstStyle/>
          <a:p>
            <a:pPr eaLnBrk="1" hangingPunct="1"/>
            <a:r>
              <a:rPr kumimoji="1" lang="zh-CN" altLang="en-US" sz="2400" dirty="0"/>
              <a:t>根据最优性原理：</a:t>
            </a:r>
            <a:endParaRPr kumimoji="1" lang="en-US" altLang="zh-CN" sz="2400" dirty="0"/>
          </a:p>
          <a:p>
            <a:pPr lvl="1"/>
            <a:r>
              <a:rPr lang="en-US" altLang="zh-CN" sz="2400" dirty="0"/>
              <a:t>KNAP(1,</a:t>
            </a:r>
            <a:r>
              <a:rPr lang="en-US" altLang="zh-CN" sz="2400" dirty="0">
                <a:solidFill>
                  <a:srgbClr val="FF0000"/>
                </a:solidFill>
              </a:rPr>
              <a:t>n</a:t>
            </a:r>
            <a:r>
              <a:rPr lang="en-US" altLang="zh-CN" sz="2400" dirty="0"/>
              <a:t>,M)=max{KNAP(2,</a:t>
            </a:r>
            <a:r>
              <a:rPr lang="en-US" altLang="zh-CN" sz="2400" dirty="0">
                <a:solidFill>
                  <a:srgbClr val="FF0000"/>
                </a:solidFill>
              </a:rPr>
              <a:t>n</a:t>
            </a:r>
            <a:r>
              <a:rPr lang="en-US" altLang="zh-CN" sz="2400" dirty="0"/>
              <a:t>,M), KNAP(2,</a:t>
            </a:r>
            <a:r>
              <a:rPr lang="en-US" altLang="zh-CN" sz="2400" dirty="0">
                <a:solidFill>
                  <a:srgbClr val="FF0000"/>
                </a:solidFill>
              </a:rPr>
              <a:t>n</a:t>
            </a:r>
            <a:r>
              <a:rPr lang="en-US" altLang="zh-CN" sz="2400" dirty="0"/>
              <a:t>,M-w</a:t>
            </a:r>
            <a:r>
              <a:rPr lang="en-US" altLang="zh-CN" sz="2400" baseline="-25000" dirty="0"/>
              <a:t>1</a:t>
            </a:r>
            <a:r>
              <a:rPr lang="en-US" altLang="zh-CN" sz="2400" dirty="0"/>
              <a:t>)+p</a:t>
            </a:r>
            <a:r>
              <a:rPr lang="en-US" altLang="zh-CN" sz="2400" baseline="-25000" dirty="0"/>
              <a:t>1</a:t>
            </a:r>
            <a:r>
              <a:rPr lang="en-US" altLang="zh-CN" sz="2400" dirty="0"/>
              <a:t>}</a:t>
            </a:r>
          </a:p>
          <a:p>
            <a:pPr lvl="1"/>
            <a:r>
              <a:rPr lang="zh-CN" altLang="en-US" sz="2400" dirty="0">
                <a:latin typeface="幼圆" panose="02010509060101010101" pitchFamily="49" charset="-122"/>
              </a:rPr>
              <a:t>参数</a:t>
            </a:r>
            <a:r>
              <a:rPr lang="en-US" altLang="zh-CN" sz="2400" dirty="0"/>
              <a:t>n</a:t>
            </a:r>
            <a:r>
              <a:rPr lang="zh-CN" altLang="en-US" sz="2400" dirty="0">
                <a:latin typeface="幼圆" panose="02010509060101010101" pitchFamily="49" charset="-122"/>
              </a:rPr>
              <a:t>不起作用，舍弃后简化函数</a:t>
            </a:r>
            <a:endParaRPr lang="en-US" altLang="zh-CN" sz="2400" dirty="0">
              <a:latin typeface="幼圆" panose="02010509060101010101" pitchFamily="49" charset="-122"/>
            </a:endParaRPr>
          </a:p>
          <a:p>
            <a:r>
              <a:rPr lang="zh-CN" altLang="en-US" sz="2400" dirty="0"/>
              <a:t>设</a:t>
            </a:r>
            <a:r>
              <a:rPr lang="en-US" altLang="zh-CN" sz="2400" dirty="0" err="1"/>
              <a:t>g</a:t>
            </a:r>
            <a:r>
              <a:rPr lang="en-US" altLang="zh-CN" sz="2400" baseline="-25000" dirty="0" err="1"/>
              <a:t>j</a:t>
            </a:r>
            <a:r>
              <a:rPr lang="en-US" altLang="zh-CN" sz="2400" dirty="0"/>
              <a:t>(X)=KNAP(j+1,n,X)</a:t>
            </a:r>
            <a:r>
              <a:rPr lang="zh-CN" altLang="en-US" sz="2400" dirty="0"/>
              <a:t>，则</a:t>
            </a:r>
            <a:r>
              <a:rPr lang="en-US" altLang="zh-CN" sz="2400" dirty="0"/>
              <a:t>g</a:t>
            </a:r>
            <a:r>
              <a:rPr lang="en-US" altLang="zh-CN" sz="2400" baseline="-25000" dirty="0"/>
              <a:t>0</a:t>
            </a:r>
            <a:r>
              <a:rPr lang="en-US" altLang="zh-CN" sz="2400" dirty="0"/>
              <a:t>(M)=KANP(1,n,M)</a:t>
            </a:r>
          </a:p>
          <a:p>
            <a:pPr lvl="1"/>
            <a:r>
              <a:rPr lang="zh-CN" altLang="en-US" sz="2400" dirty="0"/>
              <a:t>上式简化为：</a:t>
            </a:r>
            <a:r>
              <a:rPr lang="en-US" altLang="zh-CN" sz="2400" dirty="0"/>
              <a:t>g</a:t>
            </a:r>
            <a:r>
              <a:rPr lang="en-US" altLang="zh-CN" sz="2400" baseline="-25000" dirty="0"/>
              <a:t>0</a:t>
            </a:r>
            <a:r>
              <a:rPr lang="en-US" altLang="zh-CN" sz="2400" dirty="0"/>
              <a:t>(M)=max{g</a:t>
            </a:r>
            <a:r>
              <a:rPr lang="en-US" altLang="zh-CN" sz="2400" baseline="-25000" dirty="0"/>
              <a:t>1</a:t>
            </a:r>
            <a:r>
              <a:rPr lang="en-US" altLang="zh-CN" sz="2400" dirty="0"/>
              <a:t>(M),g</a:t>
            </a:r>
            <a:r>
              <a:rPr lang="en-US" altLang="zh-CN" sz="2400" baseline="-25000" dirty="0"/>
              <a:t>1</a:t>
            </a:r>
            <a:r>
              <a:rPr lang="en-US" altLang="zh-CN" sz="2400" dirty="0"/>
              <a:t>(M-w</a:t>
            </a:r>
            <a:r>
              <a:rPr lang="en-US" altLang="zh-CN" sz="2400" baseline="-25000" dirty="0"/>
              <a:t>1</a:t>
            </a:r>
            <a:r>
              <a:rPr lang="en-US" altLang="zh-CN" sz="2400" dirty="0"/>
              <a:t>)+p</a:t>
            </a:r>
            <a:r>
              <a:rPr lang="en-US" altLang="zh-CN" sz="2400" baseline="-25000" dirty="0"/>
              <a:t>1</a:t>
            </a:r>
            <a:r>
              <a:rPr lang="en-US" altLang="zh-CN" sz="2400" dirty="0"/>
              <a:t>}</a:t>
            </a:r>
          </a:p>
          <a:p>
            <a:r>
              <a:rPr lang="zh-CN" altLang="en-US" sz="2400" dirty="0"/>
              <a:t>推知一般：</a:t>
            </a:r>
            <a:r>
              <a:rPr lang="en-US" altLang="zh-CN" sz="2400" dirty="0" err="1">
                <a:solidFill>
                  <a:srgbClr val="FF0000"/>
                </a:solidFill>
              </a:rPr>
              <a:t>g</a:t>
            </a:r>
            <a:r>
              <a:rPr lang="en-US" altLang="zh-CN" sz="2400" baseline="-25000" dirty="0" err="1">
                <a:solidFill>
                  <a:srgbClr val="FF0000"/>
                </a:solidFill>
              </a:rPr>
              <a:t>j</a:t>
            </a:r>
            <a:r>
              <a:rPr lang="en-US" altLang="zh-CN" sz="2400" dirty="0">
                <a:solidFill>
                  <a:srgbClr val="FF0000"/>
                </a:solidFill>
              </a:rPr>
              <a:t>(X)=max{g</a:t>
            </a:r>
            <a:r>
              <a:rPr lang="en-US" altLang="zh-CN" sz="2400" baseline="-25000" dirty="0">
                <a:solidFill>
                  <a:srgbClr val="FF0000"/>
                </a:solidFill>
              </a:rPr>
              <a:t>j+1</a:t>
            </a:r>
            <a:r>
              <a:rPr lang="en-US" altLang="zh-CN" sz="2400" dirty="0">
                <a:solidFill>
                  <a:srgbClr val="FF0000"/>
                </a:solidFill>
              </a:rPr>
              <a:t>(X),g</a:t>
            </a:r>
            <a:r>
              <a:rPr lang="en-US" altLang="zh-CN" sz="2400" baseline="-25000" dirty="0">
                <a:solidFill>
                  <a:srgbClr val="FF0000"/>
                </a:solidFill>
              </a:rPr>
              <a:t>j+1</a:t>
            </a:r>
            <a:r>
              <a:rPr lang="en-US" altLang="zh-CN" sz="2400" dirty="0">
                <a:solidFill>
                  <a:srgbClr val="FF0000"/>
                </a:solidFill>
              </a:rPr>
              <a:t>(X-w</a:t>
            </a:r>
            <a:r>
              <a:rPr lang="en-US" altLang="zh-CN" sz="2400" baseline="-25000" dirty="0">
                <a:solidFill>
                  <a:srgbClr val="FF0000"/>
                </a:solidFill>
              </a:rPr>
              <a:t>j+1</a:t>
            </a:r>
            <a:r>
              <a:rPr lang="en-US" altLang="zh-CN" sz="2400" dirty="0">
                <a:solidFill>
                  <a:srgbClr val="FF0000"/>
                </a:solidFill>
              </a:rPr>
              <a:t>)+p</a:t>
            </a:r>
            <a:r>
              <a:rPr lang="en-US" altLang="zh-CN" sz="2400" baseline="-25000" dirty="0">
                <a:solidFill>
                  <a:srgbClr val="FF0000"/>
                </a:solidFill>
              </a:rPr>
              <a:t>j+1</a:t>
            </a:r>
            <a:r>
              <a:rPr lang="en-US" altLang="zh-CN" sz="2400" dirty="0">
                <a:solidFill>
                  <a:srgbClr val="FF0000"/>
                </a:solidFill>
              </a:rPr>
              <a:t>}</a:t>
            </a:r>
          </a:p>
        </p:txBody>
      </p:sp>
      <p:grpSp>
        <p:nvGrpSpPr>
          <p:cNvPr id="19" name="Group 13"/>
          <p:cNvGrpSpPr>
            <a:grpSpLocks/>
          </p:cNvGrpSpPr>
          <p:nvPr/>
        </p:nvGrpSpPr>
        <p:grpSpPr bwMode="auto">
          <a:xfrm>
            <a:off x="2480719" y="4467372"/>
            <a:ext cx="3456384" cy="867364"/>
            <a:chOff x="372" y="792"/>
            <a:chExt cx="2088" cy="750"/>
          </a:xfrm>
        </p:grpSpPr>
        <p:sp>
          <p:nvSpPr>
            <p:cNvPr id="20" name="Text Box 14"/>
            <p:cNvSpPr txBox="1">
              <a:spLocks noChangeArrowheads="1"/>
            </p:cNvSpPr>
            <p:nvPr/>
          </p:nvSpPr>
          <p:spPr bwMode="auto">
            <a:xfrm>
              <a:off x="372" y="959"/>
              <a:ext cx="74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err="1">
                  <a:solidFill>
                    <a:srgbClr val="FF0000"/>
                  </a:solidFill>
                  <a:cs typeface="Arial" panose="020B0604020202020204" pitchFamily="34" charset="0"/>
                </a:rPr>
                <a:t>g</a:t>
              </a:r>
              <a:r>
                <a:rPr kumimoji="1" lang="en-US" altLang="zh-CN" sz="2400" b="0" baseline="-25000" dirty="0" err="1">
                  <a:solidFill>
                    <a:srgbClr val="FF0000"/>
                  </a:solidFill>
                  <a:cs typeface="Arial" panose="020B0604020202020204" pitchFamily="34" charset="0"/>
                </a:rPr>
                <a:t>n</a:t>
              </a:r>
              <a:r>
                <a:rPr kumimoji="1" lang="en-US" altLang="zh-CN" sz="2400" b="0" dirty="0">
                  <a:solidFill>
                    <a:srgbClr val="FF0000"/>
                  </a:solidFill>
                  <a:cs typeface="Arial" panose="020B0604020202020204" pitchFamily="34" charset="0"/>
                </a:rPr>
                <a:t>(X) =</a:t>
              </a:r>
            </a:p>
          </p:txBody>
        </p:sp>
        <p:sp>
          <p:nvSpPr>
            <p:cNvPr id="21" name="Text Box 15"/>
            <p:cNvSpPr txBox="1">
              <a:spLocks noChangeArrowheads="1"/>
            </p:cNvSpPr>
            <p:nvPr/>
          </p:nvSpPr>
          <p:spPr bwMode="auto">
            <a:xfrm>
              <a:off x="1068" y="792"/>
              <a:ext cx="1392"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 ∞       X&lt;0</a:t>
              </a:r>
            </a:p>
          </p:txBody>
        </p:sp>
        <p:sp>
          <p:nvSpPr>
            <p:cNvPr id="22" name="Text Box 16"/>
            <p:cNvSpPr txBox="1">
              <a:spLocks noChangeArrowheads="1"/>
            </p:cNvSpPr>
            <p:nvPr/>
          </p:nvSpPr>
          <p:spPr bwMode="auto">
            <a:xfrm>
              <a:off x="1116" y="1141"/>
              <a:ext cx="122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0         X≥0</a:t>
              </a:r>
            </a:p>
          </p:txBody>
        </p:sp>
        <p:sp>
          <p:nvSpPr>
            <p:cNvPr id="23" name="AutoShape 17"/>
            <p:cNvSpPr>
              <a:spLocks/>
            </p:cNvSpPr>
            <p:nvPr/>
          </p:nvSpPr>
          <p:spPr bwMode="auto">
            <a:xfrm>
              <a:off x="1038" y="952"/>
              <a:ext cx="61" cy="384"/>
            </a:xfrm>
            <a:prstGeom prst="leftBrace">
              <a:avLst>
                <a:gd name="adj1" fmla="val 38095"/>
                <a:gd name="adj2" fmla="val 50000"/>
              </a:avLst>
            </a:prstGeom>
            <a:noFill/>
            <a:ln w="19050">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FF0000"/>
                </a:solidFill>
                <a:cs typeface="Arial" panose="020B0604020202020204" pitchFamily="34" charset="0"/>
              </a:endParaRPr>
            </a:p>
          </p:txBody>
        </p:sp>
      </p:grpSp>
    </p:spTree>
    <p:extLst>
      <p:ext uri="{BB962C8B-B14F-4D97-AF65-F5344CB8AC3E}">
        <p14:creationId xmlns:p14="http://schemas.microsoft.com/office/powerpoint/2010/main" val="259536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6.8 </a:t>
            </a:r>
            <a:r>
              <a:rPr lang="zh-CN" altLang="en-US" dirty="0"/>
              <a:t>小结</a:t>
            </a:r>
          </a:p>
        </p:txBody>
      </p:sp>
      <p:sp>
        <p:nvSpPr>
          <p:cNvPr id="3" name="内容占位符 2"/>
          <p:cNvSpPr>
            <a:spLocks noGrp="1"/>
          </p:cNvSpPr>
          <p:nvPr>
            <p:ph idx="1"/>
          </p:nvPr>
        </p:nvSpPr>
        <p:spPr>
          <a:xfrm>
            <a:off x="838200" y="1678723"/>
            <a:ext cx="10515600" cy="4351338"/>
          </a:xfrm>
        </p:spPr>
        <p:txBody>
          <a:bodyPr>
            <a:normAutofit/>
          </a:bodyPr>
          <a:lstStyle/>
          <a:p>
            <a:r>
              <a:rPr lang="zh-CN" altLang="en-US" sz="2400" dirty="0"/>
              <a:t>动态规划适用的问题特点</a:t>
            </a:r>
            <a:endParaRPr lang="en-US" altLang="zh-CN" sz="2400" dirty="0"/>
          </a:p>
          <a:p>
            <a:pPr lvl="1"/>
            <a:r>
              <a:rPr lang="zh-CN" altLang="en-US" sz="2400" dirty="0"/>
              <a:t>多阶段决策优化问题</a:t>
            </a:r>
            <a:endParaRPr lang="en-US" altLang="zh-CN" sz="2400" dirty="0"/>
          </a:p>
          <a:p>
            <a:r>
              <a:rPr lang="zh-CN" altLang="en-US" sz="2400" dirty="0"/>
              <a:t>动态规划方法特点</a:t>
            </a:r>
            <a:endParaRPr lang="en-US" altLang="zh-CN" sz="2400" dirty="0"/>
          </a:p>
          <a:p>
            <a:pPr lvl="1"/>
            <a:r>
              <a:rPr kumimoji="1" lang="zh-CN" altLang="en-US" sz="2400" dirty="0">
                <a:latin typeface="幼圆" panose="02010509060101010101" pitchFamily="49" charset="-122"/>
              </a:rPr>
              <a:t>最优子结构性质</a:t>
            </a:r>
            <a:endParaRPr kumimoji="1" lang="en-US" altLang="zh-CN" sz="2400" dirty="0">
              <a:latin typeface="幼圆" panose="02010509060101010101" pitchFamily="49" charset="-122"/>
            </a:endParaRPr>
          </a:p>
          <a:p>
            <a:pPr lvl="1"/>
            <a:r>
              <a:rPr lang="zh-CN" altLang="en-US" sz="2400" dirty="0"/>
              <a:t>重叠子问题性质</a:t>
            </a:r>
            <a:endParaRPr kumimoji="1" lang="en-US" altLang="zh-CN" sz="2400" dirty="0">
              <a:latin typeface="幼圆" panose="02010509060101010101" pitchFamily="49" charset="-122"/>
            </a:endParaRPr>
          </a:p>
          <a:p>
            <a:r>
              <a:rPr kumimoji="1" lang="zh-CN" altLang="en-US" sz="2400" dirty="0">
                <a:latin typeface="幼圆" panose="02010509060101010101" pitchFamily="49" charset="-122"/>
              </a:rPr>
              <a:t>动态规划方法的时间复杂度受存储空间的影响</a:t>
            </a:r>
            <a:endParaRPr kumimoji="1" lang="en-US" altLang="zh-CN" sz="2400" dirty="0">
              <a:latin typeface="幼圆" panose="02010509060101010101" pitchFamily="49" charset="-122"/>
            </a:endParaRPr>
          </a:p>
          <a:p>
            <a:pPr lvl="1"/>
            <a:r>
              <a:rPr kumimoji="1" lang="zh-CN" altLang="en-US" sz="2400" dirty="0">
                <a:latin typeface="幼圆" panose="02010509060101010101" pitchFamily="49" charset="-122"/>
              </a:rPr>
              <a:t>备忘录：记录子问题最优解</a:t>
            </a:r>
            <a:endParaRPr kumimoji="1" lang="en-US" altLang="zh-CN" sz="2400" dirty="0">
              <a:latin typeface="幼圆" panose="02010509060101010101" pitchFamily="49" charset="-122"/>
            </a:endParaRPr>
          </a:p>
          <a:p>
            <a:pPr lvl="1"/>
            <a:r>
              <a:rPr kumimoji="1" lang="zh-CN" altLang="en-US" sz="2400" dirty="0">
                <a:latin typeface="幼圆" panose="02010509060101010101" pitchFamily="49" charset="-122"/>
              </a:rPr>
              <a:t>标记函数：记录对应最优解的决策序列</a:t>
            </a:r>
            <a:endParaRPr kumimoji="1" lang="en-US" altLang="zh-CN" sz="2400" dirty="0">
              <a:latin typeface="幼圆" panose="02010509060101010101" pitchFamily="49" charset="-122"/>
            </a:endParaRPr>
          </a:p>
          <a:p>
            <a:pPr marL="0" indent="0">
              <a:buNone/>
            </a:pPr>
            <a:endParaRPr lang="en-US" altLang="zh-CN" sz="2800" dirty="0"/>
          </a:p>
          <a:p>
            <a:pPr lvl="1"/>
            <a:endParaRPr kumimoji="1" lang="en-US" altLang="zh-CN" sz="2400" dirty="0">
              <a:latin typeface="幼圆" panose="02010509060101010101" pitchFamily="49" charset="-122"/>
            </a:endParaRPr>
          </a:p>
          <a:p>
            <a:pPr lvl="1"/>
            <a:endParaRPr lang="en-US" altLang="zh-CN" sz="2400" dirty="0"/>
          </a:p>
          <a:p>
            <a:pPr lvl="1"/>
            <a:endParaRPr lang="zh-CN" altLang="en-US"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100</a:t>
            </a:fld>
            <a:endParaRPr lang="en-US" altLang="zh-CN"/>
          </a:p>
        </p:txBody>
      </p:sp>
    </p:spTree>
    <p:extLst>
      <p:ext uri="{BB962C8B-B14F-4D97-AF65-F5344CB8AC3E}">
        <p14:creationId xmlns:p14="http://schemas.microsoft.com/office/powerpoint/2010/main" val="15789325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1424" y="1268760"/>
            <a:ext cx="10081120" cy="2570905"/>
          </a:xfrm>
        </p:spPr>
        <p:txBody>
          <a:bodyPr>
            <a:normAutofit/>
          </a:bodyPr>
          <a:lstStyle/>
          <a:p>
            <a:r>
              <a:rPr lang="zh-CN" altLang="en-US" sz="2400" dirty="0"/>
              <a:t>动态规划和分治法的区别</a:t>
            </a:r>
            <a:endParaRPr lang="en-US" altLang="zh-CN" sz="2400" dirty="0"/>
          </a:p>
          <a:p>
            <a:pPr lvl="1"/>
            <a:r>
              <a:rPr lang="zh-CN" altLang="en-US" sz="2400" dirty="0"/>
              <a:t>分治法不具有重叠子问题性质</a:t>
            </a:r>
            <a:endParaRPr lang="en-US" altLang="zh-CN" sz="2400" dirty="0"/>
          </a:p>
          <a:p>
            <a:r>
              <a:rPr lang="zh-CN" altLang="en-US" sz="2400" dirty="0"/>
              <a:t>动态规划和贪心法的区别</a:t>
            </a:r>
            <a:endParaRPr lang="en-US" altLang="zh-CN" sz="2400" dirty="0"/>
          </a:p>
          <a:p>
            <a:pPr lvl="1"/>
            <a:r>
              <a:rPr lang="zh-CN" altLang="en-US" sz="2400" dirty="0"/>
              <a:t>动态规划在做下一步决策时，依赖子问题的最优解</a:t>
            </a:r>
            <a:endParaRPr lang="en-US" altLang="zh-CN" sz="2400" dirty="0"/>
          </a:p>
          <a:p>
            <a:pPr lvl="1"/>
            <a:r>
              <a:rPr lang="zh-CN" altLang="en-US" sz="2400" dirty="0"/>
              <a:t>贪心法在做下一步决策时，不考虑子问题结果，只顾眼前</a:t>
            </a:r>
            <a:endParaRPr lang="en-US" altLang="zh-CN"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101</a:t>
            </a:fld>
            <a:endParaRPr lang="en-US" altLang="zh-CN"/>
          </a:p>
        </p:txBody>
      </p:sp>
    </p:spTree>
    <p:extLst>
      <p:ext uri="{BB962C8B-B14F-4D97-AF65-F5344CB8AC3E}">
        <p14:creationId xmlns:p14="http://schemas.microsoft.com/office/powerpoint/2010/main" val="6646562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408" y="908720"/>
            <a:ext cx="10515600" cy="5328592"/>
          </a:xfrm>
        </p:spPr>
        <p:txBody>
          <a:bodyPr>
            <a:normAutofit/>
          </a:bodyPr>
          <a:lstStyle/>
          <a:p>
            <a:pPr>
              <a:spcBef>
                <a:spcPts val="0"/>
              </a:spcBef>
            </a:pPr>
            <a:r>
              <a:rPr lang="en-US" altLang="zh-CN" sz="2400" dirty="0"/>
              <a:t>6.1 </a:t>
            </a:r>
            <a:r>
              <a:rPr lang="zh-CN" altLang="en-US" sz="2400" dirty="0"/>
              <a:t>一般方法</a:t>
            </a:r>
            <a:endParaRPr lang="en-US" altLang="zh-CN" sz="2400" dirty="0"/>
          </a:p>
          <a:p>
            <a:pPr lvl="1"/>
            <a:r>
              <a:rPr lang="zh-CN" altLang="zh-CN" sz="2400" dirty="0"/>
              <a:t>掌握最优性原理、动态规划适用的问题特点、求解思想</a:t>
            </a:r>
            <a:r>
              <a:rPr lang="zh-CN" altLang="en-US" sz="2400" dirty="0"/>
              <a:t>、动态规划的特点</a:t>
            </a:r>
            <a:r>
              <a:rPr lang="zh-CN" altLang="zh-CN" sz="2400" dirty="0"/>
              <a:t>等基本知识。能掌握动态规划求解问题的一般过程。</a:t>
            </a:r>
          </a:p>
          <a:p>
            <a:pPr>
              <a:spcBef>
                <a:spcPts val="0"/>
              </a:spcBef>
            </a:pPr>
            <a:r>
              <a:rPr lang="en-US" altLang="zh-CN" sz="2400" dirty="0"/>
              <a:t>6.2 </a:t>
            </a:r>
            <a:r>
              <a:rPr lang="zh-CN" altLang="en-US" sz="2400" dirty="0"/>
              <a:t>多段图</a:t>
            </a:r>
            <a:endParaRPr lang="en-US" altLang="zh-CN" sz="2400" dirty="0"/>
          </a:p>
          <a:p>
            <a:pPr>
              <a:spcBef>
                <a:spcPts val="0"/>
              </a:spcBef>
            </a:pPr>
            <a:r>
              <a:rPr lang="en-US" altLang="zh-CN" sz="2400" dirty="0"/>
              <a:t>6.3 </a:t>
            </a:r>
            <a:r>
              <a:rPr lang="zh-CN" altLang="en-US" sz="2400" dirty="0"/>
              <a:t>货郎担问题</a:t>
            </a:r>
            <a:endParaRPr lang="en-US" altLang="zh-CN" sz="2400" dirty="0"/>
          </a:p>
          <a:p>
            <a:pPr lvl="1">
              <a:spcBef>
                <a:spcPts val="0"/>
              </a:spcBef>
            </a:pPr>
            <a:r>
              <a:rPr lang="zh-CN" altLang="zh-CN" sz="2400" dirty="0"/>
              <a:t>能掌握</a:t>
            </a:r>
            <a:r>
              <a:rPr lang="zh-CN" altLang="en-US" sz="2400" dirty="0"/>
              <a:t>最优性原理证明和</a:t>
            </a:r>
            <a:r>
              <a:rPr lang="zh-CN" altLang="zh-CN" sz="2400" dirty="0"/>
              <a:t>递推关系式的一般</a:t>
            </a:r>
            <a:r>
              <a:rPr lang="zh-CN" altLang="en-US" sz="2400" dirty="0"/>
              <a:t>设计</a:t>
            </a:r>
            <a:r>
              <a:rPr lang="zh-CN" altLang="zh-CN" sz="2400" dirty="0"/>
              <a:t>方法</a:t>
            </a:r>
            <a:r>
              <a:rPr lang="zh-CN" altLang="en-US" sz="2400" dirty="0"/>
              <a:t>，</a:t>
            </a:r>
            <a:r>
              <a:rPr lang="zh-CN" altLang="en-US" sz="2400" kern="0" dirty="0">
                <a:solidFill>
                  <a:srgbClr val="000000"/>
                </a:solidFill>
                <a:latin typeface="幼圆" panose="02010509060101010101" pitchFamily="49" charset="-122"/>
                <a:cs typeface="Times New Roman" panose="02020603050405020304" pitchFamily="18" charset="0"/>
              </a:rPr>
              <a:t>动态规划算法的一般设计思想和时间复杂度分析方法。</a:t>
            </a:r>
            <a:endParaRPr lang="zh-CN" altLang="en-US" sz="2400" dirty="0"/>
          </a:p>
          <a:p>
            <a:pPr>
              <a:spcBef>
                <a:spcPts val="0"/>
              </a:spcBef>
            </a:pPr>
            <a:r>
              <a:rPr lang="en-US" altLang="zh-CN" sz="2400" dirty="0"/>
              <a:t>6.4 0/1</a:t>
            </a:r>
            <a:r>
              <a:rPr lang="zh-CN" altLang="en-US" sz="2400" dirty="0"/>
              <a:t>背包问题</a:t>
            </a:r>
            <a:endParaRPr lang="en-US" altLang="zh-CN" sz="2400" dirty="0"/>
          </a:p>
          <a:p>
            <a:pPr>
              <a:spcBef>
                <a:spcPts val="0"/>
              </a:spcBef>
            </a:pPr>
            <a:r>
              <a:rPr lang="en-US" altLang="zh-CN" sz="2400" dirty="0"/>
              <a:t>6.5 </a:t>
            </a:r>
            <a:r>
              <a:rPr lang="zh-CN" altLang="en-US" sz="2400" dirty="0"/>
              <a:t>可靠性设计</a:t>
            </a:r>
            <a:endParaRPr lang="en-US" altLang="zh-CN" sz="2400" dirty="0"/>
          </a:p>
          <a:p>
            <a:pPr lvl="1">
              <a:spcBef>
                <a:spcPts val="0"/>
              </a:spcBef>
            </a:pPr>
            <a:r>
              <a:rPr lang="zh-CN" altLang="en-US" sz="2400" dirty="0"/>
              <a:t>基于动态规划递推关系式演变算法，掌握序偶对方法，深入理解存储空间对时间复杂度的影响。</a:t>
            </a: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102</a:t>
            </a:fld>
            <a:endParaRPr lang="en-US" altLang="zh-CN"/>
          </a:p>
        </p:txBody>
      </p:sp>
    </p:spTree>
    <p:extLst>
      <p:ext uri="{BB962C8B-B14F-4D97-AF65-F5344CB8AC3E}">
        <p14:creationId xmlns:p14="http://schemas.microsoft.com/office/powerpoint/2010/main" val="5968133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1117" y="1002763"/>
            <a:ext cx="10515600" cy="4264207"/>
          </a:xfrm>
        </p:spPr>
        <p:txBody>
          <a:bodyPr>
            <a:normAutofit/>
          </a:bodyPr>
          <a:lstStyle/>
          <a:p>
            <a:pPr>
              <a:spcBef>
                <a:spcPts val="0"/>
              </a:spcBef>
            </a:pPr>
            <a:r>
              <a:rPr lang="en-US" altLang="zh-CN" sz="2400" dirty="0"/>
              <a:t>6.6 </a:t>
            </a:r>
            <a:r>
              <a:rPr lang="zh-CN" altLang="en-US" sz="2400" dirty="0"/>
              <a:t>最优二分检索树</a:t>
            </a:r>
          </a:p>
          <a:p>
            <a:pPr>
              <a:spcBef>
                <a:spcPts val="0"/>
              </a:spcBef>
            </a:pPr>
            <a:r>
              <a:rPr lang="en-US" altLang="zh-CN" sz="2400" dirty="0"/>
              <a:t>6.7 </a:t>
            </a:r>
            <a:r>
              <a:rPr lang="zh-CN" altLang="en-US" sz="2400" dirty="0"/>
              <a:t>矩阵链乘积问题</a:t>
            </a:r>
            <a:endParaRPr lang="en-US" altLang="zh-CN" sz="2400" dirty="0"/>
          </a:p>
          <a:p>
            <a:pPr marL="0" indent="0">
              <a:spcBef>
                <a:spcPts val="0"/>
              </a:spcBef>
              <a:buNone/>
            </a:pPr>
            <a:endParaRPr lang="en-US" altLang="zh-CN" sz="2400" dirty="0"/>
          </a:p>
          <a:p>
            <a:pPr lvl="1"/>
            <a:r>
              <a:rPr lang="zh-CN" altLang="zh-CN" sz="2400" dirty="0"/>
              <a:t>掌握</a:t>
            </a:r>
            <a:r>
              <a:rPr lang="zh-CN" altLang="en-US" sz="2400" dirty="0"/>
              <a:t>复杂问题的递推关系式设计方法，</a:t>
            </a:r>
            <a:r>
              <a:rPr lang="zh-CN" altLang="zh-CN" sz="2400" dirty="0"/>
              <a:t>掌握</a:t>
            </a:r>
            <a:r>
              <a:rPr lang="zh-CN" altLang="en-US" sz="2400" dirty="0"/>
              <a:t>优化算法和降低复杂度的设计技巧</a:t>
            </a:r>
            <a:endParaRPr lang="en-US" altLang="zh-CN" sz="2400" dirty="0"/>
          </a:p>
          <a:p>
            <a:pPr lvl="2"/>
            <a:r>
              <a:rPr lang="en-US" altLang="zh-CN" sz="2400" dirty="0"/>
              <a:t>0/1</a:t>
            </a:r>
            <a:r>
              <a:rPr lang="zh-CN" altLang="en-US" sz="2400" dirty="0"/>
              <a:t>背包问题序偶对法：利用贪心法和估计值预判</a:t>
            </a:r>
            <a:endParaRPr lang="en-US" altLang="zh-CN" sz="2400" dirty="0"/>
          </a:p>
          <a:p>
            <a:pPr lvl="2"/>
            <a:r>
              <a:rPr lang="zh-CN" altLang="en-US" sz="2400" dirty="0"/>
              <a:t>最优二分检索树：减少子问题</a:t>
            </a:r>
            <a:r>
              <a:rPr lang="zh-CN" altLang="zh-CN" sz="2400" dirty="0"/>
              <a:t>范围</a:t>
            </a:r>
            <a:endParaRPr lang="en-US" altLang="zh-CN" sz="2400" dirty="0"/>
          </a:p>
          <a:p>
            <a:pPr lvl="2">
              <a:spcBef>
                <a:spcPts val="0"/>
              </a:spcBef>
            </a:pPr>
            <a:r>
              <a:rPr lang="zh-CN" altLang="en-US" sz="2400" dirty="0"/>
              <a:t>矩阵链乘积问题：设计边界和标记</a:t>
            </a:r>
            <a:endParaRPr lang="en-US" altLang="zh-CN" sz="2400" dirty="0"/>
          </a:p>
          <a:p>
            <a:pPr lvl="2">
              <a:spcBef>
                <a:spcPts val="0"/>
              </a:spcBef>
            </a:pPr>
            <a:r>
              <a:rPr lang="zh-CN" altLang="en-US" sz="2400" dirty="0"/>
              <a:t>最长公共子序列：设计递推关系式和标记</a:t>
            </a:r>
            <a:endParaRPr lang="en-US" altLang="zh-CN"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103</a:t>
            </a:fld>
            <a:endParaRPr lang="en-US" altLang="zh-CN"/>
          </a:p>
        </p:txBody>
      </p:sp>
      <p:sp>
        <p:nvSpPr>
          <p:cNvPr id="5" name="矩形 4"/>
          <p:cNvSpPr/>
          <p:nvPr/>
        </p:nvSpPr>
        <p:spPr>
          <a:xfrm>
            <a:off x="821541" y="5266970"/>
            <a:ext cx="10585176" cy="461665"/>
          </a:xfrm>
          <a:prstGeom prst="rect">
            <a:avLst/>
          </a:prstGeom>
        </p:spPr>
        <p:txBody>
          <a:bodyPr wrap="square">
            <a:spAutoFit/>
          </a:bodyPr>
          <a:lstStyle/>
          <a:p>
            <a:r>
              <a:rPr lang="zh-CN" altLang="zh-CN" sz="2400" dirty="0">
                <a:solidFill>
                  <a:srgbClr val="FF0000"/>
                </a:solidFill>
                <a:latin typeface="幼圆" panose="02010509060101010101" pitchFamily="49" charset="-122"/>
                <a:ea typeface="幼圆" panose="02010509060101010101" pitchFamily="49" charset="-122"/>
              </a:rPr>
              <a:t>能够识别出适合动态规划的可计算性问题、独立设计算法和分析算法复杂度。</a:t>
            </a:r>
            <a:endParaRPr lang="zh-CN" altLang="en-US" sz="20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8081645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t>本 章 结 束</a:t>
            </a:r>
          </a:p>
        </p:txBody>
      </p:sp>
      <p:sp>
        <p:nvSpPr>
          <p:cNvPr id="3" name="灯片编号占位符 2"/>
          <p:cNvSpPr>
            <a:spLocks noGrp="1"/>
          </p:cNvSpPr>
          <p:nvPr>
            <p:ph type="sldNum" sz="quarter" idx="11"/>
          </p:nvPr>
        </p:nvSpPr>
        <p:spPr/>
        <p:txBody>
          <a:bodyPr/>
          <a:lstStyle/>
          <a:p>
            <a:pPr>
              <a:defRPr/>
            </a:pPr>
            <a:fld id="{D776DC48-06CE-472F-A0C4-9216650BFABB}" type="slidenum">
              <a:rPr lang="en-US" altLang="zh-CN" smtClean="0"/>
              <a:pPr>
                <a:defRPr/>
              </a:pPr>
              <a:t>104</a:t>
            </a:fld>
            <a:endParaRPr lang="en-US" altLang="zh-CN"/>
          </a:p>
        </p:txBody>
      </p:sp>
    </p:spTree>
    <p:extLst>
      <p:ext uri="{BB962C8B-B14F-4D97-AF65-F5344CB8AC3E}">
        <p14:creationId xmlns:p14="http://schemas.microsoft.com/office/powerpoint/2010/main" val="377075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a:xfrm>
            <a:off x="623392" y="352432"/>
            <a:ext cx="9649072" cy="1027112"/>
          </a:xfrm>
        </p:spPr>
        <p:txBody>
          <a:bodyPr>
            <a:normAutofit/>
          </a:bodyPr>
          <a:lstStyle/>
          <a:p>
            <a:r>
              <a:rPr lang="en-US" altLang="zh-CN" dirty="0"/>
              <a:t>0/1</a:t>
            </a:r>
            <a:r>
              <a:rPr lang="zh-CN" altLang="en-US" dirty="0"/>
              <a:t>背包问题</a:t>
            </a:r>
            <a:r>
              <a:rPr kumimoji="1" lang="zh-CN" altLang="en-US" dirty="0"/>
              <a:t>向后处理法</a:t>
            </a:r>
            <a:r>
              <a:rPr lang="zh-CN" altLang="en-US" dirty="0"/>
              <a:t>的递推关系式</a:t>
            </a:r>
          </a:p>
        </p:txBody>
      </p:sp>
      <p:sp>
        <p:nvSpPr>
          <p:cNvPr id="181254" name="Text Box 6"/>
          <p:cNvSpPr>
            <a:spLocks noGrp="1" noChangeArrowheads="1"/>
          </p:cNvSpPr>
          <p:nvPr>
            <p:ph idx="1"/>
          </p:nvPr>
        </p:nvSpPr>
        <p:spPr>
          <a:xfrm>
            <a:off x="623392" y="1700808"/>
            <a:ext cx="10513168" cy="4536653"/>
          </a:xfrm>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Lst>
        </p:spPr>
        <p:txBody>
          <a:bodyPr>
            <a:normAutofit/>
          </a:bodyPr>
          <a:lstStyle/>
          <a:p>
            <a:r>
              <a:rPr kumimoji="1" lang="zh-CN" altLang="en-US" sz="2400" dirty="0"/>
              <a:t>设</a:t>
            </a:r>
            <a:r>
              <a:rPr kumimoji="1" lang="en-US" altLang="zh-CN" sz="2400" dirty="0"/>
              <a:t>f</a:t>
            </a:r>
            <a:r>
              <a:rPr kumimoji="1" lang="en-US" altLang="zh-CN" sz="2400" baseline="-25000" dirty="0"/>
              <a:t>i</a:t>
            </a:r>
            <a:r>
              <a:rPr kumimoji="1" lang="en-US" altLang="zh-CN" sz="2400" dirty="0"/>
              <a:t>(X)=KNAP(1,i,X)</a:t>
            </a:r>
            <a:r>
              <a:rPr lang="zh-CN" altLang="en-US" sz="2400" dirty="0"/>
              <a:t>，则</a:t>
            </a:r>
            <a:r>
              <a:rPr lang="en-US" altLang="zh-CN" sz="2400" dirty="0" err="1"/>
              <a:t>f</a:t>
            </a:r>
            <a:r>
              <a:rPr lang="en-US" altLang="zh-CN" sz="2400" baseline="-25000" dirty="0" err="1"/>
              <a:t>n</a:t>
            </a:r>
            <a:r>
              <a:rPr lang="en-US" altLang="zh-CN" sz="2400" dirty="0"/>
              <a:t>(M)=KANP(1,n,M)</a:t>
            </a:r>
            <a:endParaRPr kumimoji="1" lang="en-US" altLang="zh-CN" sz="2400" dirty="0"/>
          </a:p>
          <a:p>
            <a:r>
              <a:rPr kumimoji="1" lang="zh-CN" altLang="en-US" sz="2400" dirty="0"/>
              <a:t>那么</a:t>
            </a:r>
            <a:r>
              <a:rPr kumimoji="1" lang="en-US" altLang="zh-CN" sz="2400" dirty="0" err="1"/>
              <a:t>f</a:t>
            </a:r>
            <a:r>
              <a:rPr kumimoji="1" lang="en-US" altLang="zh-CN" sz="2400" baseline="-25000" dirty="0" err="1"/>
              <a:t>n</a:t>
            </a:r>
            <a:r>
              <a:rPr kumimoji="1" lang="en-US" altLang="zh-CN" sz="2400" dirty="0"/>
              <a:t>(M)</a:t>
            </a:r>
            <a:r>
              <a:rPr kumimoji="1" lang="zh-CN" altLang="en-US" sz="2400" dirty="0"/>
              <a:t>的递归关系式可表示为：</a:t>
            </a:r>
            <a:r>
              <a:rPr kumimoji="1" lang="en-US" altLang="zh-CN" sz="2400" dirty="0" err="1"/>
              <a:t>f</a:t>
            </a:r>
            <a:r>
              <a:rPr kumimoji="1" lang="en-US" altLang="zh-CN" sz="2400" baseline="-25000" dirty="0" err="1"/>
              <a:t>n</a:t>
            </a:r>
            <a:r>
              <a:rPr kumimoji="1" lang="en-US" altLang="zh-CN" sz="2400" dirty="0"/>
              <a:t>(M) = max { f</a:t>
            </a:r>
            <a:r>
              <a:rPr kumimoji="1" lang="en-US" altLang="zh-CN" sz="2400" baseline="-25000" dirty="0"/>
              <a:t>n-1</a:t>
            </a:r>
            <a:r>
              <a:rPr kumimoji="1" lang="en-US" altLang="zh-CN" sz="2400" dirty="0"/>
              <a:t>(M) , f</a:t>
            </a:r>
            <a:r>
              <a:rPr kumimoji="1" lang="en-US" altLang="zh-CN" sz="2400" baseline="-25000" dirty="0"/>
              <a:t>n-1</a:t>
            </a:r>
            <a:r>
              <a:rPr kumimoji="1" lang="en-US" altLang="zh-CN" sz="2400" dirty="0"/>
              <a:t>(M-</a:t>
            </a:r>
            <a:r>
              <a:rPr kumimoji="1" lang="en-US" altLang="zh-CN" sz="2400" dirty="0" err="1"/>
              <a:t>w</a:t>
            </a:r>
            <a:r>
              <a:rPr kumimoji="1" lang="en-US" altLang="zh-CN" sz="2400" baseline="-25000" dirty="0" err="1"/>
              <a:t>n</a:t>
            </a:r>
            <a:r>
              <a:rPr kumimoji="1" lang="en-US" altLang="zh-CN" sz="2400" dirty="0"/>
              <a:t>)+</a:t>
            </a:r>
            <a:r>
              <a:rPr kumimoji="1" lang="en-US" altLang="zh-CN" sz="2400" dirty="0" err="1"/>
              <a:t>p</a:t>
            </a:r>
            <a:r>
              <a:rPr kumimoji="1" lang="en-US" altLang="zh-CN" sz="2400" baseline="-25000" dirty="0" err="1"/>
              <a:t>n</a:t>
            </a:r>
            <a:r>
              <a:rPr kumimoji="1" lang="en-US" altLang="zh-CN" sz="2400" dirty="0"/>
              <a:t> }</a:t>
            </a:r>
          </a:p>
          <a:p>
            <a:r>
              <a:rPr kumimoji="1" lang="zh-CN" altLang="en-US" sz="2400" dirty="0"/>
              <a:t>对于任意的</a:t>
            </a:r>
            <a:r>
              <a:rPr kumimoji="1" lang="en-US" altLang="zh-CN" sz="2400" dirty="0"/>
              <a:t>f</a:t>
            </a:r>
            <a:r>
              <a:rPr kumimoji="1" lang="en-US" altLang="zh-CN" sz="2400" baseline="-25000" dirty="0"/>
              <a:t>i</a:t>
            </a:r>
            <a:r>
              <a:rPr kumimoji="1" lang="en-US" altLang="zh-CN" sz="2400" dirty="0"/>
              <a:t>(X), </a:t>
            </a:r>
            <a:r>
              <a:rPr kumimoji="1" lang="en-US" altLang="zh-CN" sz="2400" dirty="0" err="1"/>
              <a:t>i</a:t>
            </a:r>
            <a:r>
              <a:rPr kumimoji="1" lang="en-US" altLang="zh-CN" sz="2400" dirty="0"/>
              <a:t>&gt;0 </a:t>
            </a:r>
            <a:r>
              <a:rPr kumimoji="1" lang="zh-CN" altLang="en-US" sz="2400" dirty="0"/>
              <a:t>有以下公式</a:t>
            </a:r>
            <a:r>
              <a:rPr kumimoji="1" lang="en-US" altLang="zh-CN" sz="2400" dirty="0"/>
              <a:t>:</a:t>
            </a:r>
          </a:p>
          <a:p>
            <a:pPr eaLnBrk="1" hangingPunct="1">
              <a:buFont typeface="Wingdings" panose="05000000000000000000" pitchFamily="2" charset="2"/>
              <a:buNone/>
            </a:pPr>
            <a:r>
              <a:rPr kumimoji="1" lang="en-US" altLang="zh-CN" sz="2400" dirty="0">
                <a:solidFill>
                  <a:srgbClr val="FF0000"/>
                </a:solidFill>
              </a:rPr>
              <a:t>       f</a:t>
            </a:r>
            <a:r>
              <a:rPr kumimoji="1" lang="en-US" altLang="zh-CN" sz="2400" baseline="-25000" dirty="0">
                <a:solidFill>
                  <a:srgbClr val="FF0000"/>
                </a:solidFill>
              </a:rPr>
              <a:t>i</a:t>
            </a:r>
            <a:r>
              <a:rPr kumimoji="1" lang="en-US" altLang="zh-CN" sz="2400" dirty="0">
                <a:solidFill>
                  <a:srgbClr val="FF0000"/>
                </a:solidFill>
              </a:rPr>
              <a:t>(X) = max { f</a:t>
            </a:r>
            <a:r>
              <a:rPr kumimoji="1" lang="en-US" altLang="zh-CN" sz="2400" baseline="-25000" dirty="0">
                <a:solidFill>
                  <a:srgbClr val="FF0000"/>
                </a:solidFill>
              </a:rPr>
              <a:t>i-1</a:t>
            </a:r>
            <a:r>
              <a:rPr kumimoji="1" lang="en-US" altLang="zh-CN" sz="2400" dirty="0">
                <a:solidFill>
                  <a:srgbClr val="FF0000"/>
                </a:solidFill>
              </a:rPr>
              <a:t>(X) , f</a:t>
            </a:r>
            <a:r>
              <a:rPr kumimoji="1" lang="en-US" altLang="zh-CN" sz="2400" baseline="-25000" dirty="0">
                <a:solidFill>
                  <a:srgbClr val="FF0000"/>
                </a:solidFill>
              </a:rPr>
              <a:t>i-1</a:t>
            </a:r>
            <a:r>
              <a:rPr kumimoji="1" lang="en-US" altLang="zh-CN" sz="2400" dirty="0">
                <a:solidFill>
                  <a:srgbClr val="FF0000"/>
                </a:solidFill>
              </a:rPr>
              <a:t>(X-</a:t>
            </a:r>
            <a:r>
              <a:rPr kumimoji="1" lang="en-US" altLang="zh-CN" sz="2400" dirty="0" err="1">
                <a:solidFill>
                  <a:srgbClr val="FF0000"/>
                </a:solidFill>
              </a:rPr>
              <a:t>w</a:t>
            </a:r>
            <a:r>
              <a:rPr kumimoji="1" lang="en-US" altLang="zh-CN" sz="2400" baseline="-25000" dirty="0" err="1">
                <a:solidFill>
                  <a:srgbClr val="FF0000"/>
                </a:solidFill>
              </a:rPr>
              <a:t>i</a:t>
            </a:r>
            <a:r>
              <a:rPr kumimoji="1" lang="en-US" altLang="zh-CN" sz="2400" dirty="0">
                <a:solidFill>
                  <a:srgbClr val="FF0000"/>
                </a:solidFill>
              </a:rPr>
              <a:t>)+p</a:t>
            </a:r>
            <a:r>
              <a:rPr kumimoji="1" lang="en-US" altLang="zh-CN" sz="2400" baseline="-25000" dirty="0">
                <a:solidFill>
                  <a:srgbClr val="FF0000"/>
                </a:solidFill>
              </a:rPr>
              <a:t>i</a:t>
            </a:r>
            <a:r>
              <a:rPr kumimoji="1" lang="en-US" altLang="zh-CN" sz="2400" dirty="0">
                <a:solidFill>
                  <a:srgbClr val="FF0000"/>
                </a:solidFill>
              </a:rPr>
              <a:t> }</a:t>
            </a:r>
          </a:p>
          <a:p>
            <a:pPr eaLnBrk="1" hangingPunct="1">
              <a:buFont typeface="Wingdings" panose="05000000000000000000" pitchFamily="2" charset="2"/>
              <a:buNone/>
            </a:pPr>
            <a:endParaRPr kumimoji="1" lang="en-US" altLang="zh-CN" sz="2400" dirty="0">
              <a:solidFill>
                <a:srgbClr val="FF0000"/>
              </a:solidFill>
            </a:endParaRPr>
          </a:p>
          <a:p>
            <a:endParaRPr kumimoji="1" lang="en-US" altLang="zh-CN" sz="1600" dirty="0"/>
          </a:p>
          <a:p>
            <a:pPr eaLnBrk="1" hangingPunct="1">
              <a:buFont typeface="Wingdings" panose="05000000000000000000" pitchFamily="2" charset="2"/>
              <a:buNone/>
            </a:pPr>
            <a:endParaRPr kumimoji="1" lang="en-US" altLang="zh-CN" sz="2400" dirty="0">
              <a:solidFill>
                <a:srgbClr val="FF0000"/>
              </a:solidFill>
            </a:endParaRPr>
          </a:p>
          <a:p>
            <a:pPr eaLnBrk="1" hangingPunct="1">
              <a:buFont typeface="Wingdings" panose="05000000000000000000" pitchFamily="2" charset="2"/>
              <a:buNone/>
            </a:pPr>
            <a:endParaRPr kumimoji="1" lang="en-US" altLang="zh-CN" sz="2400" dirty="0">
              <a:solidFill>
                <a:srgbClr val="FF0000"/>
              </a:solidFill>
            </a:endParaRPr>
          </a:p>
        </p:txBody>
      </p:sp>
      <p:grpSp>
        <p:nvGrpSpPr>
          <p:cNvPr id="7" name="Group 13"/>
          <p:cNvGrpSpPr>
            <a:grpSpLocks/>
          </p:cNvGrpSpPr>
          <p:nvPr/>
        </p:nvGrpSpPr>
        <p:grpSpPr bwMode="auto">
          <a:xfrm>
            <a:off x="1199456" y="3625903"/>
            <a:ext cx="3314700" cy="867364"/>
            <a:chOff x="372" y="792"/>
            <a:chExt cx="2088" cy="750"/>
          </a:xfrm>
        </p:grpSpPr>
        <p:sp>
          <p:nvSpPr>
            <p:cNvPr id="8" name="Text Box 14"/>
            <p:cNvSpPr txBox="1">
              <a:spLocks noChangeArrowheads="1"/>
            </p:cNvSpPr>
            <p:nvPr/>
          </p:nvSpPr>
          <p:spPr bwMode="auto">
            <a:xfrm>
              <a:off x="372" y="959"/>
              <a:ext cx="74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f</a:t>
              </a:r>
              <a:r>
                <a:rPr kumimoji="1" lang="en-US" altLang="zh-CN" sz="2400" b="0" baseline="-25000" dirty="0">
                  <a:solidFill>
                    <a:srgbClr val="FF0000"/>
                  </a:solidFill>
                  <a:cs typeface="Arial" panose="020B0604020202020204" pitchFamily="34" charset="0"/>
                </a:rPr>
                <a:t>0</a:t>
              </a:r>
              <a:r>
                <a:rPr kumimoji="1" lang="en-US" altLang="zh-CN" sz="2400" b="0" dirty="0">
                  <a:solidFill>
                    <a:srgbClr val="FF0000"/>
                  </a:solidFill>
                  <a:cs typeface="Arial" panose="020B0604020202020204" pitchFamily="34" charset="0"/>
                </a:rPr>
                <a:t>(X) =</a:t>
              </a:r>
            </a:p>
          </p:txBody>
        </p:sp>
        <p:sp>
          <p:nvSpPr>
            <p:cNvPr id="9" name="Text Box 15"/>
            <p:cNvSpPr txBox="1">
              <a:spLocks noChangeArrowheads="1"/>
            </p:cNvSpPr>
            <p:nvPr/>
          </p:nvSpPr>
          <p:spPr bwMode="auto">
            <a:xfrm>
              <a:off x="1068" y="792"/>
              <a:ext cx="1392"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 ∞       X&lt;0</a:t>
              </a:r>
            </a:p>
          </p:txBody>
        </p:sp>
        <p:sp>
          <p:nvSpPr>
            <p:cNvPr id="10" name="Text Box 16"/>
            <p:cNvSpPr txBox="1">
              <a:spLocks noChangeArrowheads="1"/>
            </p:cNvSpPr>
            <p:nvPr/>
          </p:nvSpPr>
          <p:spPr bwMode="auto">
            <a:xfrm>
              <a:off x="1116" y="1141"/>
              <a:ext cx="122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0         X≥0</a:t>
              </a:r>
            </a:p>
          </p:txBody>
        </p:sp>
        <p:sp>
          <p:nvSpPr>
            <p:cNvPr id="11" name="AutoShape 17"/>
            <p:cNvSpPr>
              <a:spLocks/>
            </p:cNvSpPr>
            <p:nvPr/>
          </p:nvSpPr>
          <p:spPr bwMode="auto">
            <a:xfrm>
              <a:off x="1038" y="952"/>
              <a:ext cx="61" cy="384"/>
            </a:xfrm>
            <a:prstGeom prst="leftBrace">
              <a:avLst>
                <a:gd name="adj1" fmla="val 38095"/>
                <a:gd name="adj2" fmla="val 50000"/>
              </a:avLst>
            </a:prstGeom>
            <a:noFill/>
            <a:ln w="19050">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FF0000"/>
                </a:solidFill>
                <a:cs typeface="Arial" panose="020B0604020202020204" pitchFamily="34" charset="0"/>
              </a:endParaRPr>
            </a:p>
          </p:txBody>
        </p:sp>
      </p:grpSp>
      <p:sp>
        <p:nvSpPr>
          <p:cNvPr id="12"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11</a:t>
            </a:fld>
            <a:endParaRPr lang="en-US" altLang="zh-CN" dirty="0"/>
          </a:p>
        </p:txBody>
      </p:sp>
      <p:sp>
        <p:nvSpPr>
          <p:cNvPr id="13" name="内容占位符 2"/>
          <p:cNvSpPr txBox="1">
            <a:spLocks/>
          </p:cNvSpPr>
          <p:nvPr/>
        </p:nvSpPr>
        <p:spPr>
          <a:xfrm>
            <a:off x="983432" y="4814531"/>
            <a:ext cx="9577064" cy="1014554"/>
          </a:xfrm>
          <a:prstGeom prst="rect">
            <a:avLst/>
          </a:prstGeom>
        </p:spPr>
        <p:txBody>
          <a:bodyPr vert="horz" lIns="91440" tIns="45720" rIns="91440" bIns="45720" rtlCol="0">
            <a:no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kumimoji="1" lang="zh-CN" altLang="en-US" sz="2400" dirty="0">
                <a:solidFill>
                  <a:srgbClr val="FF0000"/>
                </a:solidFill>
              </a:rPr>
              <a:t>思考：如何设计算法？根据递推关系式如此顺畅的自顶向下递归求解，为什么还要自底向上迭代求解？</a:t>
            </a:r>
            <a:endParaRPr kumimoji="1" lang="en-US" altLang="zh-CN" sz="2400" dirty="0">
              <a:solidFill>
                <a:srgbClr val="FF0000"/>
              </a:solidFill>
            </a:endParaRPr>
          </a:p>
          <a:p>
            <a:pPr marL="0" indent="0">
              <a:spcBef>
                <a:spcPts val="0"/>
              </a:spcBef>
              <a:buNone/>
            </a:pPr>
            <a:endParaRPr kumimoji="1" lang="en-US" altLang="zh-CN" sz="2400" dirty="0">
              <a:solidFill>
                <a:srgbClr val="FF0000"/>
              </a:solidFill>
            </a:endParaRPr>
          </a:p>
        </p:txBody>
      </p:sp>
    </p:spTree>
    <p:extLst>
      <p:ext uri="{BB962C8B-B14F-4D97-AF65-F5344CB8AC3E}">
        <p14:creationId xmlns:p14="http://schemas.microsoft.com/office/powerpoint/2010/main" val="327582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398" y="98151"/>
            <a:ext cx="10515600" cy="1215081"/>
          </a:xfrm>
        </p:spPr>
        <p:txBody>
          <a:bodyPr/>
          <a:lstStyle/>
          <a:p>
            <a:r>
              <a:rPr lang="zh-CN" altLang="en-US" dirty="0"/>
              <a:t>基于递推关系式实现程序</a:t>
            </a:r>
          </a:p>
        </p:txBody>
      </p:sp>
      <p:sp>
        <p:nvSpPr>
          <p:cNvPr id="3" name="内容占位符 2"/>
          <p:cNvSpPr>
            <a:spLocks noGrp="1"/>
          </p:cNvSpPr>
          <p:nvPr>
            <p:ph idx="1"/>
          </p:nvPr>
        </p:nvSpPr>
        <p:spPr>
          <a:xfrm>
            <a:off x="526398" y="1203837"/>
            <a:ext cx="11030422" cy="1872789"/>
          </a:xfrm>
        </p:spPr>
        <p:txBody>
          <a:bodyPr>
            <a:normAutofit/>
          </a:bodyPr>
          <a:lstStyle/>
          <a:p>
            <a:pPr>
              <a:spcBef>
                <a:spcPts val="0"/>
              </a:spcBef>
            </a:pPr>
            <a:r>
              <a:rPr kumimoji="1" lang="zh-CN" altLang="en-US" sz="2400" dirty="0">
                <a:latin typeface="幼圆" panose="02010509060101010101" pitchFamily="49" charset="-122"/>
              </a:rPr>
              <a:t>向后处理递推关系式：</a:t>
            </a:r>
            <a:r>
              <a:rPr kumimoji="1" lang="en-US" altLang="zh-CN" sz="2400" dirty="0"/>
              <a:t>f</a:t>
            </a:r>
            <a:r>
              <a:rPr kumimoji="1" lang="en-US" altLang="zh-CN" sz="2400" baseline="-25000" dirty="0"/>
              <a:t>i</a:t>
            </a:r>
            <a:r>
              <a:rPr kumimoji="1" lang="en-US" altLang="zh-CN" sz="2400" dirty="0"/>
              <a:t>(X) = max { f</a:t>
            </a:r>
            <a:r>
              <a:rPr kumimoji="1" lang="en-US" altLang="zh-CN" sz="2400" baseline="-25000" dirty="0"/>
              <a:t>i-1</a:t>
            </a:r>
            <a:r>
              <a:rPr kumimoji="1" lang="en-US" altLang="zh-CN" sz="2400" dirty="0"/>
              <a:t>(X) , f</a:t>
            </a:r>
            <a:r>
              <a:rPr kumimoji="1" lang="en-US" altLang="zh-CN" sz="2400" baseline="-25000" dirty="0"/>
              <a:t>i-1</a:t>
            </a:r>
            <a:r>
              <a:rPr kumimoji="1" lang="en-US" altLang="zh-CN" sz="2400" dirty="0"/>
              <a:t>(X-</a:t>
            </a:r>
            <a:r>
              <a:rPr kumimoji="1" lang="en-US" altLang="zh-CN" sz="2400" dirty="0" err="1"/>
              <a:t>w</a:t>
            </a:r>
            <a:r>
              <a:rPr kumimoji="1" lang="en-US" altLang="zh-CN" sz="2400" baseline="-25000" dirty="0" err="1"/>
              <a:t>i</a:t>
            </a:r>
            <a:r>
              <a:rPr kumimoji="1" lang="en-US" altLang="zh-CN" sz="2400" dirty="0"/>
              <a:t>)+p</a:t>
            </a:r>
            <a:r>
              <a:rPr kumimoji="1" lang="en-US" altLang="zh-CN" sz="2400" baseline="-25000" dirty="0"/>
              <a:t>i</a:t>
            </a:r>
            <a:r>
              <a:rPr kumimoji="1" lang="en-US" altLang="zh-CN" sz="2400" dirty="0"/>
              <a:t> }</a:t>
            </a:r>
          </a:p>
          <a:p>
            <a:pPr>
              <a:spcBef>
                <a:spcPts val="0"/>
              </a:spcBef>
            </a:pPr>
            <a:r>
              <a:rPr kumimoji="1" lang="zh-CN" altLang="en-US" sz="2400" dirty="0">
                <a:latin typeface="幼圆" panose="02010509060101010101" pitchFamily="49" charset="-122"/>
              </a:rPr>
              <a:t>例</a:t>
            </a:r>
            <a:r>
              <a:rPr kumimoji="1" lang="en-US" altLang="zh-CN" sz="2400" dirty="0">
                <a:latin typeface="幼圆" panose="02010509060101010101" pitchFamily="49" charset="-122"/>
              </a:rPr>
              <a:t>: </a:t>
            </a:r>
            <a:r>
              <a:rPr kumimoji="1" lang="en-US" altLang="zh-CN" sz="2400" dirty="0"/>
              <a:t>n=4, (p</a:t>
            </a:r>
            <a:r>
              <a:rPr kumimoji="1" lang="en-US" altLang="zh-CN" sz="2400" baseline="-25000" dirty="0"/>
              <a:t>1</a:t>
            </a:r>
            <a:r>
              <a:rPr kumimoji="1" lang="en-US" altLang="zh-CN" sz="2400" dirty="0"/>
              <a:t>,p</a:t>
            </a:r>
            <a:r>
              <a:rPr kumimoji="1" lang="en-US" altLang="zh-CN" sz="2400" baseline="-25000" dirty="0"/>
              <a:t>2</a:t>
            </a:r>
            <a:r>
              <a:rPr kumimoji="1" lang="en-US" altLang="zh-CN" sz="2400" dirty="0"/>
              <a:t>,p</a:t>
            </a:r>
            <a:r>
              <a:rPr kumimoji="1" lang="en-US" altLang="zh-CN" sz="2400" baseline="-25000" dirty="0"/>
              <a:t>3</a:t>
            </a:r>
            <a:r>
              <a:rPr kumimoji="1" lang="en-US" altLang="zh-CN" sz="2400" dirty="0"/>
              <a:t>,p</a:t>
            </a:r>
            <a:r>
              <a:rPr kumimoji="1" lang="en-US" altLang="zh-CN" sz="2400" baseline="-25000" dirty="0"/>
              <a:t>4</a:t>
            </a:r>
            <a:r>
              <a:rPr kumimoji="1" lang="en-US" altLang="zh-CN" sz="2400" dirty="0"/>
              <a:t>)=(1,2,5,6) , (w</a:t>
            </a:r>
            <a:r>
              <a:rPr kumimoji="1" lang="en-US" altLang="zh-CN" sz="2400" baseline="-25000" dirty="0"/>
              <a:t>1</a:t>
            </a:r>
            <a:r>
              <a:rPr kumimoji="1" lang="en-US" altLang="zh-CN" sz="2400" dirty="0"/>
              <a:t>,w</a:t>
            </a:r>
            <a:r>
              <a:rPr kumimoji="1" lang="en-US" altLang="zh-CN" sz="2400" baseline="-25000" dirty="0"/>
              <a:t>2</a:t>
            </a:r>
            <a:r>
              <a:rPr kumimoji="1" lang="en-US" altLang="zh-CN" sz="2400" dirty="0"/>
              <a:t>,w</a:t>
            </a:r>
            <a:r>
              <a:rPr kumimoji="1" lang="en-US" altLang="zh-CN" sz="2400" baseline="-25000" dirty="0"/>
              <a:t>3</a:t>
            </a:r>
            <a:r>
              <a:rPr kumimoji="1" lang="en-US" altLang="zh-CN" sz="2400" dirty="0"/>
              <a:t>)=(1,1,1,1) , M=4 </a:t>
            </a:r>
          </a:p>
          <a:p>
            <a:pPr lvl="1">
              <a:spcBef>
                <a:spcPts val="0"/>
              </a:spcBef>
            </a:pPr>
            <a:r>
              <a:rPr kumimoji="1" lang="zh-CN" altLang="en-US" sz="2400" dirty="0"/>
              <a:t>递归？不妨设递归算法为</a:t>
            </a:r>
            <a:r>
              <a:rPr kumimoji="1" lang="en-US" altLang="zh-CN" sz="2400" dirty="0"/>
              <a:t>f(</a:t>
            </a:r>
            <a:r>
              <a:rPr kumimoji="1" lang="en-US" altLang="zh-CN" sz="2400" dirty="0" err="1"/>
              <a:t>i</a:t>
            </a:r>
            <a:r>
              <a:rPr kumimoji="1" lang="en-US" altLang="zh-CN" sz="2400" dirty="0"/>
              <a:t>, X)</a:t>
            </a:r>
          </a:p>
          <a:p>
            <a:pPr marL="0" indent="0">
              <a:buNone/>
            </a:pPr>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12</a:t>
            </a:fld>
            <a:endParaRPr lang="en-US" altLang="zh-CN"/>
          </a:p>
        </p:txBody>
      </p:sp>
      <p:sp>
        <p:nvSpPr>
          <p:cNvPr id="35" name="圆角矩形标注 34"/>
          <p:cNvSpPr/>
          <p:nvPr/>
        </p:nvSpPr>
        <p:spPr>
          <a:xfrm>
            <a:off x="6708967" y="4165473"/>
            <a:ext cx="1023054" cy="699629"/>
          </a:xfrm>
          <a:prstGeom prst="wedgeRoundRectCallout">
            <a:avLst>
              <a:gd name="adj1" fmla="val -52704"/>
              <a:gd name="adj2" fmla="val -78659"/>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lgn="ctr">
              <a:spcBef>
                <a:spcPct val="0"/>
              </a:spcBef>
            </a:pPr>
            <a:r>
              <a:rPr lang="zh-CN" altLang="en-US" sz="2000" dirty="0">
                <a:latin typeface="幼圆" panose="02010509060101010101" pitchFamily="49" charset="-122"/>
                <a:ea typeface="幼圆" panose="02010509060101010101" pitchFamily="49" charset="-122"/>
              </a:rPr>
              <a:t>重叠子问题</a:t>
            </a:r>
          </a:p>
        </p:txBody>
      </p:sp>
      <p:sp>
        <p:nvSpPr>
          <p:cNvPr id="36" name="圆角矩形标注 35"/>
          <p:cNvSpPr/>
          <p:nvPr/>
        </p:nvSpPr>
        <p:spPr>
          <a:xfrm>
            <a:off x="6425313" y="2294639"/>
            <a:ext cx="632865" cy="423692"/>
          </a:xfrm>
          <a:prstGeom prst="wedgeRoundRectCallout">
            <a:avLst>
              <a:gd name="adj1" fmla="val -61369"/>
              <a:gd name="adj2" fmla="val 64435"/>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lgn="ctr">
              <a:spcBef>
                <a:spcPct val="0"/>
              </a:spcBef>
            </a:pPr>
            <a:r>
              <a:rPr lang="en-US" altLang="zh-CN" sz="2000" dirty="0" err="1">
                <a:latin typeface="Arial" panose="020B0604020202020204" pitchFamily="34" charset="0"/>
                <a:ea typeface="幼圆" panose="02010509060101010101" pitchFamily="49" charset="-122"/>
                <a:cs typeface="Arial" panose="020B0604020202020204" pitchFamily="34" charset="0"/>
              </a:rPr>
              <a:t>i</a:t>
            </a:r>
            <a:r>
              <a:rPr lang="en-US" altLang="zh-CN" sz="2000" dirty="0">
                <a:latin typeface="Arial" panose="020B0604020202020204" pitchFamily="34" charset="0"/>
                <a:ea typeface="幼圆" panose="02010509060101010101" pitchFamily="49" charset="-122"/>
                <a:cs typeface="Arial" panose="020B0604020202020204" pitchFamily="34" charset="0"/>
              </a:rPr>
              <a:t>, X</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37" name="矩形 36"/>
          <p:cNvSpPr/>
          <p:nvPr/>
        </p:nvSpPr>
        <p:spPr>
          <a:xfrm>
            <a:off x="1198268" y="5604135"/>
            <a:ext cx="10247291" cy="830997"/>
          </a:xfrm>
          <a:prstGeom prst="rect">
            <a:avLst/>
          </a:prstGeom>
        </p:spPr>
        <p:txBody>
          <a:bodyPr wrap="square">
            <a:spAutoFit/>
          </a:bodyPr>
          <a:lstStyle/>
          <a:p>
            <a:pPr marL="342900" indent="-342900">
              <a:spcBef>
                <a:spcPct val="0"/>
              </a:spcBef>
              <a:buClr>
                <a:schemeClr val="accent1">
                  <a:lumMod val="75000"/>
                </a:schemeClr>
              </a:buClr>
              <a:buSzPct val="70000"/>
              <a:buFont typeface="Wingdings" panose="05000000000000000000" pitchFamily="2" charset="2"/>
              <a:buChar char="l"/>
            </a:pPr>
            <a:r>
              <a:rPr lang="zh-CN" altLang="en-US" sz="2400" dirty="0">
                <a:solidFill>
                  <a:srgbClr val="FF0000"/>
                </a:solidFill>
                <a:latin typeface="幼圆" panose="02010509060101010101" pitchFamily="49" charset="-122"/>
                <a:ea typeface="幼圆" panose="02010509060101010101" pitchFamily="49" charset="-122"/>
              </a:rPr>
              <a:t>重叠子问题性质</a:t>
            </a:r>
            <a:r>
              <a:rPr lang="zh-CN" altLang="en-US" sz="2400" dirty="0">
                <a:latin typeface="幼圆" panose="02010509060101010101" pitchFamily="49" charset="-122"/>
                <a:ea typeface="幼圆" panose="02010509060101010101" pitchFamily="49" charset="-122"/>
              </a:rPr>
              <a:t>：求解一个问题时，同一个子问题被多次重用。</a:t>
            </a:r>
            <a:endParaRPr lang="en-US" altLang="zh-CN" sz="2400" dirty="0">
              <a:latin typeface="幼圆" panose="02010509060101010101" pitchFamily="49" charset="-122"/>
              <a:ea typeface="幼圆" panose="02010509060101010101" pitchFamily="49" charset="-122"/>
            </a:endParaRPr>
          </a:p>
          <a:p>
            <a:pPr marL="342900" indent="-342900">
              <a:spcBef>
                <a:spcPct val="0"/>
              </a:spcBef>
              <a:buClr>
                <a:schemeClr val="accent1">
                  <a:lumMod val="75000"/>
                </a:schemeClr>
              </a:buClr>
              <a:buSzPct val="70000"/>
              <a:buFont typeface="Wingdings" panose="05000000000000000000" pitchFamily="2" charset="2"/>
              <a:buChar char="l"/>
            </a:pPr>
            <a:r>
              <a:rPr lang="zh-CN" altLang="en-US" sz="2400" dirty="0">
                <a:latin typeface="幼圆" panose="02010509060101010101" pitchFamily="49" charset="-122"/>
                <a:ea typeface="幼圆" panose="02010509060101010101" pitchFamily="49" charset="-122"/>
              </a:rPr>
              <a:t>自底向上迭代求解效率更高。重叠子问题越多，效率越高</a:t>
            </a:r>
          </a:p>
        </p:txBody>
      </p:sp>
      <p:sp>
        <p:nvSpPr>
          <p:cNvPr id="10" name="Rectangle 4"/>
          <p:cNvSpPr>
            <a:spLocks noChangeArrowheads="1"/>
          </p:cNvSpPr>
          <p:nvPr/>
        </p:nvSpPr>
        <p:spPr bwMode="auto">
          <a:xfrm>
            <a:off x="7850322" y="3103930"/>
            <a:ext cx="79216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3,3</a:t>
            </a:r>
          </a:p>
        </p:txBody>
      </p:sp>
      <p:sp>
        <p:nvSpPr>
          <p:cNvPr id="11" name="Rectangle 5"/>
          <p:cNvSpPr>
            <a:spLocks noChangeArrowheads="1"/>
          </p:cNvSpPr>
          <p:nvPr/>
        </p:nvSpPr>
        <p:spPr bwMode="auto">
          <a:xfrm>
            <a:off x="9323082" y="3587282"/>
            <a:ext cx="792162" cy="341492"/>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2,2</a:t>
            </a:r>
          </a:p>
        </p:txBody>
      </p:sp>
      <p:sp>
        <p:nvSpPr>
          <p:cNvPr id="12" name="Rectangle 6"/>
          <p:cNvSpPr>
            <a:spLocks noChangeArrowheads="1"/>
          </p:cNvSpPr>
          <p:nvPr/>
        </p:nvSpPr>
        <p:spPr bwMode="auto">
          <a:xfrm>
            <a:off x="6345648" y="3581317"/>
            <a:ext cx="792162" cy="341492"/>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solidFill>
                  <a:srgbClr val="FF0000"/>
                </a:solidFill>
                <a:cs typeface="Arial" panose="020B0604020202020204" pitchFamily="34" charset="0"/>
              </a:rPr>
              <a:t>2,3</a:t>
            </a:r>
          </a:p>
        </p:txBody>
      </p:sp>
      <p:sp>
        <p:nvSpPr>
          <p:cNvPr id="13" name="Rectangle 7"/>
          <p:cNvSpPr>
            <a:spLocks noChangeArrowheads="1"/>
          </p:cNvSpPr>
          <p:nvPr/>
        </p:nvSpPr>
        <p:spPr bwMode="auto">
          <a:xfrm>
            <a:off x="10072839" y="4158241"/>
            <a:ext cx="719137" cy="341492"/>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0" dirty="0">
                <a:cs typeface="Arial" panose="020B0604020202020204" pitchFamily="34" charset="0"/>
              </a:rPr>
              <a:t>1,1</a:t>
            </a:r>
          </a:p>
        </p:txBody>
      </p:sp>
      <p:sp>
        <p:nvSpPr>
          <p:cNvPr id="14" name="Rectangle 8"/>
          <p:cNvSpPr>
            <a:spLocks noChangeArrowheads="1"/>
          </p:cNvSpPr>
          <p:nvPr/>
        </p:nvSpPr>
        <p:spPr bwMode="auto">
          <a:xfrm>
            <a:off x="8623214" y="4173796"/>
            <a:ext cx="719137" cy="341492"/>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0" dirty="0">
                <a:solidFill>
                  <a:srgbClr val="FF0000"/>
                </a:solidFill>
                <a:cs typeface="Arial" panose="020B0604020202020204" pitchFamily="34" charset="0"/>
              </a:rPr>
              <a:t>1,2</a:t>
            </a:r>
          </a:p>
        </p:txBody>
      </p:sp>
      <p:sp>
        <p:nvSpPr>
          <p:cNvPr id="44" name="Rectangle 11"/>
          <p:cNvSpPr>
            <a:spLocks noChangeArrowheads="1"/>
          </p:cNvSpPr>
          <p:nvPr/>
        </p:nvSpPr>
        <p:spPr bwMode="auto">
          <a:xfrm>
            <a:off x="9676758" y="4887580"/>
            <a:ext cx="719137" cy="341492"/>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0" dirty="0">
                <a:cs typeface="Arial" panose="020B0604020202020204" pitchFamily="34" charset="0"/>
              </a:rPr>
              <a:t>0,1</a:t>
            </a:r>
          </a:p>
        </p:txBody>
      </p:sp>
      <p:sp>
        <p:nvSpPr>
          <p:cNvPr id="45" name="Rectangle 12"/>
          <p:cNvSpPr>
            <a:spLocks noChangeArrowheads="1"/>
          </p:cNvSpPr>
          <p:nvPr/>
        </p:nvSpPr>
        <p:spPr bwMode="auto">
          <a:xfrm>
            <a:off x="10501053" y="4887797"/>
            <a:ext cx="719137" cy="341492"/>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0" dirty="0">
                <a:cs typeface="Arial" panose="020B0604020202020204" pitchFamily="34" charset="0"/>
              </a:rPr>
              <a:t>0,0</a:t>
            </a:r>
          </a:p>
        </p:txBody>
      </p:sp>
      <p:sp>
        <p:nvSpPr>
          <p:cNvPr id="33" name="Rectangle 4"/>
          <p:cNvSpPr>
            <a:spLocks noChangeArrowheads="1"/>
          </p:cNvSpPr>
          <p:nvPr/>
        </p:nvSpPr>
        <p:spPr bwMode="auto">
          <a:xfrm>
            <a:off x="5473872" y="2601460"/>
            <a:ext cx="79216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4,4</a:t>
            </a:r>
          </a:p>
        </p:txBody>
      </p:sp>
      <p:sp>
        <p:nvSpPr>
          <p:cNvPr id="34" name="Rectangle 4"/>
          <p:cNvSpPr>
            <a:spLocks noChangeArrowheads="1"/>
          </p:cNvSpPr>
          <p:nvPr/>
        </p:nvSpPr>
        <p:spPr bwMode="auto">
          <a:xfrm>
            <a:off x="3048508" y="3096668"/>
            <a:ext cx="79216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3,4</a:t>
            </a:r>
          </a:p>
        </p:txBody>
      </p:sp>
      <p:cxnSp>
        <p:nvCxnSpPr>
          <p:cNvPr id="6" name="直接连接符 5"/>
          <p:cNvCxnSpPr>
            <a:endCxn id="34" idx="0"/>
          </p:cNvCxnSpPr>
          <p:nvPr/>
        </p:nvCxnSpPr>
        <p:spPr>
          <a:xfrm flipH="1">
            <a:off x="3444589" y="2942518"/>
            <a:ext cx="2685035" cy="15415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le 4"/>
          <p:cNvSpPr>
            <a:spLocks noChangeArrowheads="1"/>
          </p:cNvSpPr>
          <p:nvPr/>
        </p:nvSpPr>
        <p:spPr bwMode="auto">
          <a:xfrm>
            <a:off x="1636767" y="3584912"/>
            <a:ext cx="79216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2,4</a:t>
            </a:r>
          </a:p>
        </p:txBody>
      </p:sp>
      <p:cxnSp>
        <p:nvCxnSpPr>
          <p:cNvPr id="43" name="直接连接符 42"/>
          <p:cNvCxnSpPr>
            <a:stCxn id="34" idx="2"/>
            <a:endCxn id="42" idx="0"/>
          </p:cNvCxnSpPr>
          <p:nvPr/>
        </p:nvCxnSpPr>
        <p:spPr>
          <a:xfrm flipH="1">
            <a:off x="2032848" y="3437726"/>
            <a:ext cx="1411741" cy="1471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
          <p:cNvSpPr>
            <a:spLocks noChangeArrowheads="1"/>
          </p:cNvSpPr>
          <p:nvPr/>
        </p:nvSpPr>
        <p:spPr bwMode="auto">
          <a:xfrm>
            <a:off x="993177" y="4193212"/>
            <a:ext cx="79216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1,4</a:t>
            </a:r>
          </a:p>
        </p:txBody>
      </p:sp>
      <p:cxnSp>
        <p:nvCxnSpPr>
          <p:cNvPr id="49" name="直接连接符 48"/>
          <p:cNvCxnSpPr>
            <a:stCxn id="42" idx="2"/>
            <a:endCxn id="48" idx="0"/>
          </p:cNvCxnSpPr>
          <p:nvPr/>
        </p:nvCxnSpPr>
        <p:spPr>
          <a:xfrm flipH="1">
            <a:off x="1389258" y="3925970"/>
            <a:ext cx="643590" cy="26724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ectangle 4"/>
          <p:cNvSpPr>
            <a:spLocks noChangeArrowheads="1"/>
          </p:cNvSpPr>
          <p:nvPr/>
        </p:nvSpPr>
        <p:spPr bwMode="auto">
          <a:xfrm>
            <a:off x="703171" y="4888231"/>
            <a:ext cx="58001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0,4</a:t>
            </a:r>
          </a:p>
        </p:txBody>
      </p:sp>
      <p:cxnSp>
        <p:nvCxnSpPr>
          <p:cNvPr id="51" name="直接连接符 50"/>
          <p:cNvCxnSpPr>
            <a:stCxn id="48" idx="2"/>
            <a:endCxn id="50" idx="0"/>
          </p:cNvCxnSpPr>
          <p:nvPr/>
        </p:nvCxnSpPr>
        <p:spPr>
          <a:xfrm flipH="1">
            <a:off x="993177" y="4534270"/>
            <a:ext cx="396081" cy="35396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Rectangle 4"/>
          <p:cNvSpPr>
            <a:spLocks noChangeArrowheads="1"/>
          </p:cNvSpPr>
          <p:nvPr/>
        </p:nvSpPr>
        <p:spPr bwMode="auto">
          <a:xfrm>
            <a:off x="1374583" y="4888231"/>
            <a:ext cx="58001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0,3</a:t>
            </a:r>
          </a:p>
        </p:txBody>
      </p:sp>
      <p:cxnSp>
        <p:nvCxnSpPr>
          <p:cNvPr id="53" name="直接连接符 52"/>
          <p:cNvCxnSpPr>
            <a:stCxn id="48" idx="2"/>
            <a:endCxn id="52" idx="0"/>
          </p:cNvCxnSpPr>
          <p:nvPr/>
        </p:nvCxnSpPr>
        <p:spPr>
          <a:xfrm>
            <a:off x="1389258" y="4534270"/>
            <a:ext cx="275331" cy="35396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le 4"/>
          <p:cNvSpPr>
            <a:spLocks noChangeArrowheads="1"/>
          </p:cNvSpPr>
          <p:nvPr/>
        </p:nvSpPr>
        <p:spPr bwMode="auto">
          <a:xfrm>
            <a:off x="2243939" y="4174230"/>
            <a:ext cx="79216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1,3</a:t>
            </a:r>
          </a:p>
        </p:txBody>
      </p:sp>
      <p:sp>
        <p:nvSpPr>
          <p:cNvPr id="55" name="Rectangle 4"/>
          <p:cNvSpPr>
            <a:spLocks noChangeArrowheads="1"/>
          </p:cNvSpPr>
          <p:nvPr/>
        </p:nvSpPr>
        <p:spPr bwMode="auto">
          <a:xfrm>
            <a:off x="2060008" y="4898159"/>
            <a:ext cx="58001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0,3</a:t>
            </a:r>
          </a:p>
        </p:txBody>
      </p:sp>
      <p:cxnSp>
        <p:nvCxnSpPr>
          <p:cNvPr id="56" name="直接连接符 55"/>
          <p:cNvCxnSpPr>
            <a:stCxn id="54" idx="2"/>
            <a:endCxn id="55" idx="0"/>
          </p:cNvCxnSpPr>
          <p:nvPr/>
        </p:nvCxnSpPr>
        <p:spPr>
          <a:xfrm flipH="1">
            <a:off x="2350014" y="4515288"/>
            <a:ext cx="290006" cy="38287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2758502" y="4888231"/>
            <a:ext cx="58001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0,2</a:t>
            </a:r>
          </a:p>
        </p:txBody>
      </p:sp>
      <p:cxnSp>
        <p:nvCxnSpPr>
          <p:cNvPr id="58" name="直接连接符 57"/>
          <p:cNvCxnSpPr>
            <a:stCxn id="54" idx="2"/>
            <a:endCxn id="57" idx="0"/>
          </p:cNvCxnSpPr>
          <p:nvPr/>
        </p:nvCxnSpPr>
        <p:spPr>
          <a:xfrm>
            <a:off x="2640020" y="4515288"/>
            <a:ext cx="408488" cy="37294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42" idx="2"/>
            <a:endCxn id="54" idx="0"/>
          </p:cNvCxnSpPr>
          <p:nvPr/>
        </p:nvCxnSpPr>
        <p:spPr>
          <a:xfrm>
            <a:off x="2032848" y="3925970"/>
            <a:ext cx="607172" cy="24826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4"/>
          <p:cNvSpPr>
            <a:spLocks noChangeArrowheads="1"/>
          </p:cNvSpPr>
          <p:nvPr/>
        </p:nvSpPr>
        <p:spPr bwMode="auto">
          <a:xfrm>
            <a:off x="4398643" y="3584912"/>
            <a:ext cx="79216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2,3</a:t>
            </a:r>
          </a:p>
        </p:txBody>
      </p:sp>
      <p:cxnSp>
        <p:nvCxnSpPr>
          <p:cNvPr id="70" name="直接连接符 69"/>
          <p:cNvCxnSpPr>
            <a:stCxn id="34" idx="2"/>
            <a:endCxn id="69" idx="0"/>
          </p:cNvCxnSpPr>
          <p:nvPr/>
        </p:nvCxnSpPr>
        <p:spPr>
          <a:xfrm>
            <a:off x="3444589" y="3437726"/>
            <a:ext cx="1350135" cy="1471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1" name="Rectangle 4"/>
          <p:cNvSpPr>
            <a:spLocks noChangeArrowheads="1"/>
          </p:cNvSpPr>
          <p:nvPr/>
        </p:nvSpPr>
        <p:spPr bwMode="auto">
          <a:xfrm>
            <a:off x="3755053" y="4166525"/>
            <a:ext cx="79216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solidFill>
                  <a:srgbClr val="FF0000"/>
                </a:solidFill>
                <a:cs typeface="Arial" panose="020B0604020202020204" pitchFamily="34" charset="0"/>
              </a:rPr>
              <a:t>1,3</a:t>
            </a:r>
          </a:p>
        </p:txBody>
      </p:sp>
      <p:cxnSp>
        <p:nvCxnSpPr>
          <p:cNvPr id="72" name="直接连接符 71"/>
          <p:cNvCxnSpPr>
            <a:stCxn id="69" idx="2"/>
            <a:endCxn id="71" idx="0"/>
          </p:cNvCxnSpPr>
          <p:nvPr/>
        </p:nvCxnSpPr>
        <p:spPr>
          <a:xfrm flipH="1">
            <a:off x="4151134" y="3925970"/>
            <a:ext cx="643590" cy="24055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Rectangle 4"/>
          <p:cNvSpPr>
            <a:spLocks noChangeArrowheads="1"/>
          </p:cNvSpPr>
          <p:nvPr/>
        </p:nvSpPr>
        <p:spPr bwMode="auto">
          <a:xfrm>
            <a:off x="5005815" y="4174230"/>
            <a:ext cx="79216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1,2</a:t>
            </a:r>
          </a:p>
        </p:txBody>
      </p:sp>
      <p:sp>
        <p:nvSpPr>
          <p:cNvPr id="78" name="Rectangle 4"/>
          <p:cNvSpPr>
            <a:spLocks noChangeArrowheads="1"/>
          </p:cNvSpPr>
          <p:nvPr/>
        </p:nvSpPr>
        <p:spPr bwMode="auto">
          <a:xfrm>
            <a:off x="4778649" y="4898159"/>
            <a:ext cx="58001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0,2</a:t>
            </a:r>
          </a:p>
        </p:txBody>
      </p:sp>
      <p:cxnSp>
        <p:nvCxnSpPr>
          <p:cNvPr id="79" name="直接连接符 78"/>
          <p:cNvCxnSpPr>
            <a:stCxn id="77" idx="2"/>
            <a:endCxn id="78" idx="0"/>
          </p:cNvCxnSpPr>
          <p:nvPr/>
        </p:nvCxnSpPr>
        <p:spPr>
          <a:xfrm flipH="1">
            <a:off x="5068655" y="4515288"/>
            <a:ext cx="333241" cy="38287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4"/>
          <p:cNvSpPr>
            <a:spLocks noChangeArrowheads="1"/>
          </p:cNvSpPr>
          <p:nvPr/>
        </p:nvSpPr>
        <p:spPr bwMode="auto">
          <a:xfrm>
            <a:off x="5494192" y="4896736"/>
            <a:ext cx="580012" cy="341058"/>
          </a:xfrm>
          <a:prstGeom prst="rect">
            <a:avLst/>
          </a:prstGeom>
          <a:noFill/>
          <a:ln w="19050">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0,1</a:t>
            </a:r>
          </a:p>
        </p:txBody>
      </p:sp>
      <p:cxnSp>
        <p:nvCxnSpPr>
          <p:cNvPr id="81" name="直接连接符 80"/>
          <p:cNvCxnSpPr>
            <a:stCxn id="77" idx="2"/>
            <a:endCxn id="80" idx="0"/>
          </p:cNvCxnSpPr>
          <p:nvPr/>
        </p:nvCxnSpPr>
        <p:spPr>
          <a:xfrm>
            <a:off x="5401896" y="4515288"/>
            <a:ext cx="382302" cy="38144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9" idx="2"/>
            <a:endCxn id="77" idx="0"/>
          </p:cNvCxnSpPr>
          <p:nvPr/>
        </p:nvCxnSpPr>
        <p:spPr>
          <a:xfrm>
            <a:off x="4794724" y="3925970"/>
            <a:ext cx="607172" cy="24826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0" idx="2"/>
            <a:endCxn id="12" idx="0"/>
          </p:cNvCxnSpPr>
          <p:nvPr/>
        </p:nvCxnSpPr>
        <p:spPr>
          <a:xfrm flipH="1">
            <a:off x="6741729" y="3444988"/>
            <a:ext cx="1504674" cy="13632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33" idx="2"/>
            <a:endCxn id="10" idx="0"/>
          </p:cNvCxnSpPr>
          <p:nvPr/>
        </p:nvCxnSpPr>
        <p:spPr>
          <a:xfrm>
            <a:off x="5869953" y="2942518"/>
            <a:ext cx="2376450" cy="16141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1" idx="2"/>
            <a:endCxn id="14" idx="0"/>
          </p:cNvCxnSpPr>
          <p:nvPr/>
        </p:nvCxnSpPr>
        <p:spPr>
          <a:xfrm flipH="1">
            <a:off x="8982783" y="3928774"/>
            <a:ext cx="736380" cy="24502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0" idx="2"/>
            <a:endCxn id="11" idx="0"/>
          </p:cNvCxnSpPr>
          <p:nvPr/>
        </p:nvCxnSpPr>
        <p:spPr>
          <a:xfrm>
            <a:off x="8246403" y="3444988"/>
            <a:ext cx="1472760" cy="14229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1" idx="2"/>
            <a:endCxn id="13" idx="0"/>
          </p:cNvCxnSpPr>
          <p:nvPr/>
        </p:nvCxnSpPr>
        <p:spPr>
          <a:xfrm>
            <a:off x="9719163" y="3928774"/>
            <a:ext cx="713245" cy="22946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3" idx="2"/>
            <a:endCxn id="44" idx="0"/>
          </p:cNvCxnSpPr>
          <p:nvPr/>
        </p:nvCxnSpPr>
        <p:spPr>
          <a:xfrm flipH="1">
            <a:off x="10036327" y="4499733"/>
            <a:ext cx="396081" cy="38784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 idx="2"/>
            <a:endCxn id="45" idx="0"/>
          </p:cNvCxnSpPr>
          <p:nvPr/>
        </p:nvCxnSpPr>
        <p:spPr>
          <a:xfrm>
            <a:off x="10432408" y="4499733"/>
            <a:ext cx="428214" cy="38806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61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3213" y="188640"/>
            <a:ext cx="10515600" cy="1196798"/>
          </a:xfrm>
        </p:spPr>
        <p:txBody>
          <a:bodyPr/>
          <a:lstStyle/>
          <a:p>
            <a:r>
              <a:rPr lang="zh-CN" altLang="en-US" dirty="0"/>
              <a:t>动态规划的设计思想</a:t>
            </a: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13</a:t>
            </a:fld>
            <a:endParaRPr lang="en-US" altLang="zh-CN"/>
          </a:p>
        </p:txBody>
      </p:sp>
      <p:sp>
        <p:nvSpPr>
          <p:cNvPr id="5" name="Rectangle 3"/>
          <p:cNvSpPr>
            <a:spLocks noGrp="1" noChangeArrowheads="1"/>
          </p:cNvSpPr>
          <p:nvPr>
            <p:ph idx="1"/>
          </p:nvPr>
        </p:nvSpPr>
        <p:spPr>
          <a:xfrm>
            <a:off x="689158" y="1289765"/>
            <a:ext cx="10585175" cy="4320480"/>
          </a:xfrm>
        </p:spPr>
        <p:txBody>
          <a:bodyPr>
            <a:normAutofit/>
          </a:bodyPr>
          <a:lstStyle/>
          <a:p>
            <a:pPr eaLnBrk="1" hangingPunct="1"/>
            <a:r>
              <a:rPr kumimoji="1" lang="zh-CN" altLang="en-US" sz="2400" dirty="0"/>
              <a:t>动态规划方法求解问题时：</a:t>
            </a:r>
          </a:p>
          <a:p>
            <a:pPr lvl="1" eaLnBrk="1" hangingPunct="1"/>
            <a:r>
              <a:rPr kumimoji="1" lang="zh-CN" altLang="en-US" sz="2400" dirty="0"/>
              <a:t>证明多阶段决策</a:t>
            </a:r>
            <a:r>
              <a:rPr kumimoji="1" lang="en-US" altLang="zh-CN" sz="2400" dirty="0"/>
              <a:t>(</a:t>
            </a:r>
            <a:r>
              <a:rPr kumimoji="1" lang="zh-CN" altLang="en-US" sz="2400" dirty="0"/>
              <a:t>最优</a:t>
            </a:r>
            <a:r>
              <a:rPr kumimoji="1" lang="en-US" altLang="zh-CN" sz="2400" dirty="0"/>
              <a:t>)</a:t>
            </a:r>
            <a:r>
              <a:rPr kumimoji="1" lang="zh-CN" altLang="en-US" sz="2400" dirty="0"/>
              <a:t>问题满足最优性原理</a:t>
            </a:r>
          </a:p>
          <a:p>
            <a:pPr lvl="1"/>
            <a:r>
              <a:rPr kumimoji="1" lang="zh-CN" altLang="en-US" sz="2400" dirty="0"/>
              <a:t>设计递推关系式</a:t>
            </a:r>
            <a:endParaRPr kumimoji="1" lang="en-US" altLang="zh-CN" sz="2400" dirty="0"/>
          </a:p>
          <a:p>
            <a:pPr lvl="2"/>
            <a:r>
              <a:rPr lang="zh-CN" altLang="en-US" sz="2400" dirty="0"/>
              <a:t>设计函数：函数值代表问题最优解；参数集代表问题边界和约束条件</a:t>
            </a:r>
            <a:endParaRPr lang="en-US" altLang="zh-CN" sz="2400" dirty="0"/>
          </a:p>
          <a:p>
            <a:pPr lvl="2"/>
            <a:r>
              <a:rPr lang="zh-CN" altLang="en-US" sz="2400" dirty="0"/>
              <a:t>根据最优性原理确定原问题和子问题的关系</a:t>
            </a:r>
            <a:endParaRPr lang="en-US" altLang="zh-CN" sz="2400" dirty="0"/>
          </a:p>
          <a:p>
            <a:pPr lvl="1"/>
            <a:r>
              <a:rPr lang="zh-CN" altLang="en-US" sz="2400" dirty="0"/>
              <a:t>自底向上方式设计程序</a:t>
            </a:r>
            <a:endParaRPr lang="en-US" altLang="zh-CN" sz="2400" dirty="0"/>
          </a:p>
          <a:p>
            <a:pPr lvl="2"/>
            <a:r>
              <a:rPr lang="zh-CN" altLang="en-US" sz="2400" dirty="0"/>
              <a:t>从最小的子问题开始迭代计算，直到达到原始问题规模</a:t>
            </a:r>
            <a:endParaRPr lang="en-US" altLang="zh-CN" sz="2400" dirty="0"/>
          </a:p>
          <a:p>
            <a:pPr lvl="2"/>
            <a:r>
              <a:rPr lang="zh-CN" altLang="en-US" sz="2400" dirty="0"/>
              <a:t>计算过程保存所有子问题的最优解和最优决策</a:t>
            </a:r>
            <a:endParaRPr lang="en-US" altLang="zh-CN" sz="2400" dirty="0"/>
          </a:p>
        </p:txBody>
      </p:sp>
      <p:sp>
        <p:nvSpPr>
          <p:cNvPr id="6" name="内容占位符 2"/>
          <p:cNvSpPr txBox="1">
            <a:spLocks/>
          </p:cNvSpPr>
          <p:nvPr/>
        </p:nvSpPr>
        <p:spPr>
          <a:xfrm>
            <a:off x="703213" y="5678674"/>
            <a:ext cx="10594157" cy="639520"/>
          </a:xfrm>
          <a:prstGeom prst="rect">
            <a:avLst/>
          </a:prstGeom>
        </p:spPr>
        <p:txBody>
          <a:bodyPr vert="horz" lIns="91440" tIns="45720" rIns="91440" bIns="45720" rtlCol="0">
            <a:no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kumimoji="1" lang="zh-CN" altLang="en-US" sz="2400" dirty="0">
                <a:solidFill>
                  <a:srgbClr val="FF0000"/>
                </a:solidFill>
              </a:rPr>
              <a:t>针对一些问题，动态规划法比蛮力法</a:t>
            </a:r>
            <a:r>
              <a:rPr kumimoji="1" lang="en-US" altLang="zh-CN" sz="2400" dirty="0">
                <a:solidFill>
                  <a:srgbClr val="FF0000"/>
                </a:solidFill>
              </a:rPr>
              <a:t>(</a:t>
            </a:r>
            <a:r>
              <a:rPr kumimoji="1" lang="zh-CN" altLang="en-US" sz="2400" dirty="0">
                <a:solidFill>
                  <a:srgbClr val="FF0000"/>
                </a:solidFill>
              </a:rPr>
              <a:t>穷举</a:t>
            </a:r>
            <a:r>
              <a:rPr kumimoji="1" lang="en-US" altLang="zh-CN" sz="2400" dirty="0">
                <a:solidFill>
                  <a:srgbClr val="FF0000"/>
                </a:solidFill>
              </a:rPr>
              <a:t>)</a:t>
            </a:r>
            <a:r>
              <a:rPr kumimoji="1" lang="zh-CN" altLang="en-US" sz="2400" dirty="0">
                <a:solidFill>
                  <a:srgbClr val="FF0000"/>
                </a:solidFill>
              </a:rPr>
              <a:t>在时间复杂度上得到了实质的改进</a:t>
            </a:r>
            <a:endParaRPr lang="zh-CN" altLang="en-US" sz="2400" dirty="0">
              <a:solidFill>
                <a:srgbClr val="FF0000"/>
              </a:solidFill>
            </a:endParaRPr>
          </a:p>
        </p:txBody>
      </p:sp>
      <p:sp>
        <p:nvSpPr>
          <p:cNvPr id="9" name="AutoShape 7"/>
          <p:cNvSpPr>
            <a:spLocks noChangeArrowheads="1"/>
          </p:cNvSpPr>
          <p:nvPr/>
        </p:nvSpPr>
        <p:spPr bwMode="auto">
          <a:xfrm>
            <a:off x="5519936" y="5033097"/>
            <a:ext cx="1218456" cy="504056"/>
          </a:xfrm>
          <a:prstGeom prst="wedgeRoundRectCallout">
            <a:avLst>
              <a:gd name="adj1" fmla="val -43651"/>
              <a:gd name="adj2" fmla="val -78556"/>
              <a:gd name="adj3" fmla="val 16667"/>
            </a:avLst>
          </a:prstGeom>
          <a:solidFill>
            <a:schemeClr val="bg1"/>
          </a:solidFill>
          <a:ln w="19050">
            <a:solidFill>
              <a:schemeClr val="accent1">
                <a:lumMod val="75000"/>
              </a:schemeClr>
            </a:solidFill>
            <a:miter lim="800000"/>
            <a:headEnd/>
            <a:tailEnd/>
          </a:ln>
          <a:effectLst/>
        </p:spPr>
        <p:txBody>
          <a:bodyPr/>
          <a:lstStyle/>
          <a:p>
            <a:pPr algn="ctr">
              <a:spcBef>
                <a:spcPct val="0"/>
              </a:spcBef>
            </a:pPr>
            <a:r>
              <a:rPr lang="zh-CN" altLang="en-US" sz="2000" dirty="0">
                <a:solidFill>
                  <a:srgbClr val="FF0000"/>
                </a:solidFill>
                <a:latin typeface="幼圆" panose="02010509060101010101" pitchFamily="49" charset="-122"/>
                <a:ea typeface="幼圆" panose="02010509060101010101" pitchFamily="49" charset="-122"/>
              </a:rPr>
              <a:t>备忘录</a:t>
            </a:r>
            <a:endParaRPr lang="en-US" altLang="zh-CN" sz="2000" dirty="0">
              <a:solidFill>
                <a:srgbClr val="FF0000"/>
              </a:solidFill>
              <a:latin typeface="幼圆" panose="02010509060101010101" pitchFamily="49" charset="-122"/>
              <a:ea typeface="幼圆" panose="02010509060101010101" pitchFamily="49" charset="-122"/>
            </a:endParaRPr>
          </a:p>
        </p:txBody>
      </p:sp>
      <p:sp>
        <p:nvSpPr>
          <p:cNvPr id="7" name="AutoShape 7"/>
          <p:cNvSpPr>
            <a:spLocks noChangeArrowheads="1"/>
          </p:cNvSpPr>
          <p:nvPr/>
        </p:nvSpPr>
        <p:spPr bwMode="auto">
          <a:xfrm>
            <a:off x="7317060" y="5033097"/>
            <a:ext cx="1368152" cy="504056"/>
          </a:xfrm>
          <a:prstGeom prst="wedgeRoundRectCallout">
            <a:avLst>
              <a:gd name="adj1" fmla="val -48038"/>
              <a:gd name="adj2" fmla="val -75068"/>
              <a:gd name="adj3" fmla="val 16667"/>
            </a:avLst>
          </a:prstGeom>
          <a:solidFill>
            <a:schemeClr val="bg1"/>
          </a:solidFill>
          <a:ln w="19050">
            <a:solidFill>
              <a:schemeClr val="accent1">
                <a:lumMod val="75000"/>
              </a:schemeClr>
            </a:solidFill>
            <a:miter lim="800000"/>
            <a:headEnd/>
            <a:tailEnd/>
          </a:ln>
          <a:effectLst/>
        </p:spPr>
        <p:txBody>
          <a:bodyPr/>
          <a:lstStyle/>
          <a:p>
            <a:pPr algn="ctr">
              <a:spcBef>
                <a:spcPct val="0"/>
              </a:spcBef>
            </a:pPr>
            <a:r>
              <a:rPr lang="zh-CN" altLang="en-US" sz="2000" dirty="0">
                <a:solidFill>
                  <a:srgbClr val="FF0000"/>
                </a:solidFill>
                <a:latin typeface="幼圆" panose="02010509060101010101" pitchFamily="49" charset="-122"/>
                <a:ea typeface="幼圆" panose="02010509060101010101" pitchFamily="49" charset="-122"/>
              </a:rPr>
              <a:t>标记函数</a:t>
            </a:r>
            <a:endParaRPr lang="en-US" altLang="zh-CN" sz="2000" dirty="0">
              <a:solidFill>
                <a:srgbClr val="FF0000"/>
              </a:solidFill>
              <a:latin typeface="幼圆" panose="02010509060101010101" pitchFamily="49" charset="-122"/>
              <a:ea typeface="幼圆" panose="02010509060101010101" pitchFamily="49" charset="-122"/>
            </a:endParaRPr>
          </a:p>
        </p:txBody>
      </p:sp>
      <p:sp>
        <p:nvSpPr>
          <p:cNvPr id="8" name="AutoShape 7"/>
          <p:cNvSpPr>
            <a:spLocks noChangeArrowheads="1"/>
          </p:cNvSpPr>
          <p:nvPr/>
        </p:nvSpPr>
        <p:spPr bwMode="auto">
          <a:xfrm>
            <a:off x="8112224" y="1700808"/>
            <a:ext cx="1218456" cy="785755"/>
          </a:xfrm>
          <a:prstGeom prst="wedgeRoundRectCallout">
            <a:avLst>
              <a:gd name="adj1" fmla="val -45816"/>
              <a:gd name="adj2" fmla="val 67966"/>
              <a:gd name="adj3" fmla="val 16667"/>
            </a:avLst>
          </a:prstGeom>
          <a:solidFill>
            <a:schemeClr val="bg1"/>
          </a:solidFill>
          <a:ln w="19050">
            <a:solidFill>
              <a:schemeClr val="accent1">
                <a:lumMod val="75000"/>
              </a:schemeClr>
            </a:solidFill>
            <a:miter lim="800000"/>
            <a:headEnd/>
            <a:tailEnd/>
          </a:ln>
          <a:effectLst/>
        </p:spPr>
        <p:txBody>
          <a:bodyPr/>
          <a:lstStyle/>
          <a:p>
            <a:pPr algn="ctr">
              <a:spcBef>
                <a:spcPct val="0"/>
              </a:spcBef>
            </a:pPr>
            <a:r>
              <a:rPr lang="zh-CN" altLang="en-US" sz="2000" dirty="0">
                <a:solidFill>
                  <a:srgbClr val="FF0000"/>
                </a:solidFill>
                <a:latin typeface="幼圆" panose="02010509060101010101" pitchFamily="49" charset="-122"/>
                <a:ea typeface="幼圆" panose="02010509060101010101" pitchFamily="49" charset="-122"/>
              </a:rPr>
              <a:t>刻画问题规模</a:t>
            </a:r>
            <a:endParaRPr lang="en-US" altLang="zh-CN" sz="20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91192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再谈动态规划的迭代实现</a:t>
            </a:r>
          </a:p>
        </p:txBody>
      </p:sp>
      <p:sp>
        <p:nvSpPr>
          <p:cNvPr id="3" name="内容占位符 2"/>
          <p:cNvSpPr>
            <a:spLocks noGrp="1"/>
          </p:cNvSpPr>
          <p:nvPr>
            <p:ph idx="1"/>
          </p:nvPr>
        </p:nvSpPr>
        <p:spPr>
          <a:xfrm>
            <a:off x="838201" y="1690690"/>
            <a:ext cx="10298360" cy="4566438"/>
          </a:xfrm>
        </p:spPr>
        <p:txBody>
          <a:bodyPr>
            <a:normAutofit/>
          </a:bodyPr>
          <a:lstStyle/>
          <a:p>
            <a:r>
              <a:rPr lang="zh-CN" altLang="en-US" sz="2400" dirty="0"/>
              <a:t>自底向上计算子问题：</a:t>
            </a:r>
            <a:endParaRPr lang="en-US" altLang="zh-CN" sz="2400" dirty="0"/>
          </a:p>
          <a:p>
            <a:pPr lvl="1"/>
            <a:r>
              <a:rPr lang="zh-CN" altLang="en-US" sz="2400" dirty="0"/>
              <a:t>每个子问题只计算一次。即计算出所有规模为</a:t>
            </a:r>
            <a:r>
              <a:rPr lang="en-US" altLang="zh-CN" sz="2400" dirty="0"/>
              <a:t>1</a:t>
            </a:r>
            <a:r>
              <a:rPr lang="zh-CN" altLang="en-US" sz="2400" dirty="0"/>
              <a:t>的子问题，再计算所有规模为</a:t>
            </a:r>
            <a:r>
              <a:rPr lang="en-US" altLang="zh-CN" sz="2400" dirty="0"/>
              <a:t>2</a:t>
            </a:r>
            <a:r>
              <a:rPr lang="zh-CN" altLang="en-US" sz="2400" dirty="0"/>
              <a:t>的子问题，</a:t>
            </a:r>
            <a:r>
              <a:rPr lang="en-US" altLang="zh-CN" sz="2400" dirty="0"/>
              <a:t>…..</a:t>
            </a:r>
            <a:r>
              <a:rPr lang="zh-CN" altLang="en-US" sz="2400" dirty="0"/>
              <a:t>，直到规模</a:t>
            </a:r>
            <a:r>
              <a:rPr lang="en-US" altLang="zh-CN" sz="2400" dirty="0"/>
              <a:t>n</a:t>
            </a:r>
            <a:r>
              <a:rPr lang="zh-CN" altLang="en-US" sz="2400" dirty="0"/>
              <a:t>为止。</a:t>
            </a:r>
            <a:endParaRPr lang="en-US" altLang="zh-CN" sz="2400" dirty="0"/>
          </a:p>
          <a:p>
            <a:r>
              <a:rPr lang="zh-CN" altLang="en-US" sz="2400" dirty="0"/>
              <a:t>定义“</a:t>
            </a:r>
            <a:r>
              <a:rPr lang="zh-CN" altLang="en-US" sz="2400" dirty="0">
                <a:solidFill>
                  <a:srgbClr val="FF0000"/>
                </a:solidFill>
              </a:rPr>
              <a:t>备忘录</a:t>
            </a:r>
            <a:r>
              <a:rPr lang="zh-CN" altLang="en-US" sz="2400" dirty="0"/>
              <a:t>”</a:t>
            </a:r>
            <a:r>
              <a:rPr lang="en-US" altLang="zh-CN" sz="2400" dirty="0"/>
              <a:t>(</a:t>
            </a:r>
            <a:r>
              <a:rPr lang="zh-CN" altLang="en-US" sz="2400" dirty="0"/>
              <a:t>和标记函数</a:t>
            </a:r>
            <a:r>
              <a:rPr lang="en-US" altLang="zh-CN" sz="2400" dirty="0"/>
              <a:t>)</a:t>
            </a:r>
            <a:r>
              <a:rPr lang="zh-CN" altLang="en-US" sz="2400" dirty="0"/>
              <a:t>记录子问题的最优解和最优决策：</a:t>
            </a:r>
            <a:endParaRPr lang="en-US" altLang="zh-CN" sz="2400" dirty="0"/>
          </a:p>
          <a:p>
            <a:pPr lvl="1"/>
            <a:r>
              <a:rPr lang="zh-CN" altLang="en-US" sz="2400" dirty="0"/>
              <a:t>即定义一个存储空间，通常是表格形式，保存每个子问题的最优解</a:t>
            </a:r>
            <a:r>
              <a:rPr lang="en-US" altLang="zh-CN" sz="2400" dirty="0"/>
              <a:t>(</a:t>
            </a:r>
            <a:r>
              <a:rPr lang="zh-CN" altLang="en-US" sz="2400" dirty="0"/>
              <a:t>和最优决策</a:t>
            </a:r>
            <a:r>
              <a:rPr lang="en-US" altLang="zh-CN" sz="2400" dirty="0"/>
              <a:t>) </a:t>
            </a:r>
            <a:r>
              <a:rPr lang="zh-CN" altLang="en-US" sz="2400" dirty="0"/>
              <a:t>，记录最优解的表格称为“备忘录”。</a:t>
            </a:r>
            <a:endParaRPr lang="en-US" altLang="zh-CN" sz="2400" dirty="0"/>
          </a:p>
          <a:p>
            <a:pPr lvl="1"/>
            <a:r>
              <a:rPr lang="zh-CN" altLang="en-US" sz="2400" dirty="0"/>
              <a:t>重用子问题时，直接查询备忘录。</a:t>
            </a: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14</a:t>
            </a:fld>
            <a:endParaRPr lang="en-US" altLang="zh-CN"/>
          </a:p>
        </p:txBody>
      </p:sp>
    </p:spTree>
    <p:extLst>
      <p:ext uri="{BB962C8B-B14F-4D97-AF65-F5344CB8AC3E}">
        <p14:creationId xmlns:p14="http://schemas.microsoft.com/office/powerpoint/2010/main" val="326262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5871"/>
            <a:ext cx="10515600" cy="1325563"/>
          </a:xfrm>
        </p:spPr>
        <p:txBody>
          <a:bodyPr/>
          <a:lstStyle/>
          <a:p>
            <a:r>
              <a:rPr lang="zh-CN" altLang="en-US" dirty="0"/>
              <a:t>动态规划的特点</a:t>
            </a:r>
          </a:p>
        </p:txBody>
      </p:sp>
      <p:sp>
        <p:nvSpPr>
          <p:cNvPr id="3" name="内容占位符 2"/>
          <p:cNvSpPr>
            <a:spLocks noGrp="1"/>
          </p:cNvSpPr>
          <p:nvPr>
            <p:ph idx="1"/>
          </p:nvPr>
        </p:nvSpPr>
        <p:spPr>
          <a:xfrm>
            <a:off x="910816" y="1484784"/>
            <a:ext cx="10370368" cy="4699719"/>
          </a:xfrm>
        </p:spPr>
        <p:txBody>
          <a:bodyPr>
            <a:noAutofit/>
          </a:bodyPr>
          <a:lstStyle/>
          <a:p>
            <a:r>
              <a:rPr lang="zh-CN" altLang="en-US" sz="2400" dirty="0"/>
              <a:t>特点</a:t>
            </a:r>
            <a:endParaRPr lang="en-US" altLang="zh-CN" sz="2400" dirty="0"/>
          </a:p>
          <a:p>
            <a:pPr lvl="1"/>
            <a:r>
              <a:rPr lang="zh-CN" altLang="en-US" sz="2400" dirty="0"/>
              <a:t>最优子结构性质</a:t>
            </a:r>
            <a:r>
              <a:rPr lang="en-US" altLang="zh-CN" sz="2400" dirty="0"/>
              <a:t>(</a:t>
            </a:r>
            <a:r>
              <a:rPr lang="zh-CN" altLang="en-US" sz="2400" dirty="0"/>
              <a:t>满足最优性原理</a:t>
            </a:r>
            <a:r>
              <a:rPr lang="en-US" altLang="zh-CN" sz="2400" dirty="0"/>
              <a:t>) </a:t>
            </a:r>
          </a:p>
          <a:p>
            <a:pPr lvl="1"/>
            <a:r>
              <a:rPr lang="zh-CN" altLang="en-US" sz="2400" dirty="0"/>
              <a:t>重叠子问题性质</a:t>
            </a:r>
            <a:endParaRPr lang="en-US" altLang="zh-CN" sz="2400" dirty="0"/>
          </a:p>
          <a:p>
            <a:r>
              <a:rPr lang="zh-CN" altLang="en-US" sz="2400" dirty="0"/>
              <a:t>优点</a:t>
            </a:r>
            <a:endParaRPr lang="en-US" altLang="zh-CN" sz="2400" dirty="0"/>
          </a:p>
          <a:p>
            <a:pPr lvl="1"/>
            <a:r>
              <a:rPr lang="zh-CN" altLang="en-US" sz="2400" dirty="0"/>
              <a:t>设计思想优于蛮力法，实现方法优于递归法</a:t>
            </a:r>
            <a:endParaRPr lang="en-US" altLang="zh-CN" sz="2400" dirty="0"/>
          </a:p>
          <a:p>
            <a:r>
              <a:rPr lang="zh-CN" altLang="en-US" sz="2400" dirty="0"/>
              <a:t>缺点</a:t>
            </a:r>
            <a:endParaRPr lang="en-US" altLang="zh-CN" sz="2400" dirty="0"/>
          </a:p>
          <a:p>
            <a:pPr lvl="1"/>
            <a:r>
              <a:rPr lang="zh-CN" altLang="en-US" sz="2400" dirty="0"/>
              <a:t>如果子问题重叠程度低，动态规划的时间复杂度改进不明显</a:t>
            </a:r>
          </a:p>
          <a:p>
            <a:pPr lvl="1"/>
            <a:r>
              <a:rPr lang="zh-CN" altLang="en-US" sz="2400" dirty="0"/>
              <a:t>过大的空间需求成为动态规划算法效率低下的主要因素</a:t>
            </a:r>
            <a:endParaRPr lang="en-US" altLang="zh-CN"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15</a:t>
            </a:fld>
            <a:endParaRPr lang="en-US" altLang="zh-CN"/>
          </a:p>
        </p:txBody>
      </p:sp>
    </p:spTree>
    <p:extLst>
      <p:ext uri="{BB962C8B-B14F-4D97-AF65-F5344CB8AC3E}">
        <p14:creationId xmlns:p14="http://schemas.microsoft.com/office/powerpoint/2010/main" val="40942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95400" y="286421"/>
            <a:ext cx="8229600" cy="1223962"/>
          </a:xfrm>
        </p:spPr>
        <p:txBody>
          <a:bodyPr/>
          <a:lstStyle/>
          <a:p>
            <a:pPr eaLnBrk="1" hangingPunct="1"/>
            <a:r>
              <a:rPr lang="en-US" altLang="zh-CN" dirty="0"/>
              <a:t>6.2 </a:t>
            </a:r>
            <a:r>
              <a:rPr lang="zh-CN" altLang="en-US" dirty="0"/>
              <a:t>多段图问题</a:t>
            </a:r>
          </a:p>
        </p:txBody>
      </p:sp>
      <p:sp>
        <p:nvSpPr>
          <p:cNvPr id="23556" name="Rectangle 3"/>
          <p:cNvSpPr>
            <a:spLocks noGrp="1" noChangeArrowheads="1"/>
          </p:cNvSpPr>
          <p:nvPr>
            <p:ph idx="1"/>
          </p:nvPr>
        </p:nvSpPr>
        <p:spPr>
          <a:xfrm>
            <a:off x="695400" y="1557339"/>
            <a:ext cx="9972600" cy="4140076"/>
          </a:xfrm>
        </p:spPr>
        <p:txBody>
          <a:bodyPr>
            <a:normAutofit fontScale="92500" lnSpcReduction="10000"/>
          </a:bodyPr>
          <a:lstStyle/>
          <a:p>
            <a:pPr eaLnBrk="1" hangingPunct="1"/>
            <a:r>
              <a:rPr lang="zh-CN" altLang="en-US" sz="2800" dirty="0"/>
              <a:t>问题描述</a:t>
            </a:r>
            <a:endParaRPr lang="en-US" altLang="zh-CN" sz="2800" dirty="0"/>
          </a:p>
          <a:p>
            <a:pPr eaLnBrk="1" hangingPunct="1"/>
            <a:r>
              <a:rPr lang="zh-CN" altLang="en-US" sz="2800" dirty="0"/>
              <a:t>最优性原理证明</a:t>
            </a:r>
            <a:endParaRPr lang="en-US" altLang="zh-CN" sz="2800" dirty="0"/>
          </a:p>
          <a:p>
            <a:pPr eaLnBrk="1" hangingPunct="1"/>
            <a:r>
              <a:rPr lang="zh-CN" altLang="en-US" sz="2800" dirty="0"/>
              <a:t>多段图向前处理递推关系式</a:t>
            </a:r>
          </a:p>
          <a:p>
            <a:pPr eaLnBrk="1" hangingPunct="1"/>
            <a:r>
              <a:rPr kumimoji="1" lang="zh-CN" altLang="en-US" sz="2800" dirty="0"/>
              <a:t>向前处理的计算过程</a:t>
            </a:r>
          </a:p>
          <a:p>
            <a:pPr eaLnBrk="1" hangingPunct="1"/>
            <a:r>
              <a:rPr kumimoji="1" lang="zh-CN" altLang="en-US" sz="2800" dirty="0"/>
              <a:t>向前处理算法及执行过程</a:t>
            </a:r>
          </a:p>
          <a:p>
            <a:pPr eaLnBrk="1" hangingPunct="1"/>
            <a:r>
              <a:rPr lang="zh-CN" altLang="en-US" sz="2800" dirty="0"/>
              <a:t>多段图向后处理递推关系式</a:t>
            </a:r>
            <a:endParaRPr kumimoji="1" lang="zh-CN" altLang="en-US" sz="2800" dirty="0"/>
          </a:p>
          <a:p>
            <a:pPr eaLnBrk="1" hangingPunct="1"/>
            <a:r>
              <a:rPr kumimoji="1" lang="zh-CN" altLang="en-US" sz="2800" dirty="0"/>
              <a:t>向后处理的计算过程</a:t>
            </a:r>
          </a:p>
          <a:p>
            <a:pPr eaLnBrk="1" hangingPunct="1"/>
            <a:r>
              <a:rPr kumimoji="1" lang="zh-CN" altLang="en-US" sz="2800" dirty="0"/>
              <a:t>多段图的应用</a:t>
            </a:r>
          </a:p>
        </p:txBody>
      </p:sp>
      <p:sp>
        <p:nvSpPr>
          <p:cNvPr id="5"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16</a:t>
            </a:fld>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767408" y="316523"/>
            <a:ext cx="10515600" cy="1325563"/>
          </a:xfrm>
        </p:spPr>
        <p:txBody>
          <a:bodyPr>
            <a:normAutofit/>
          </a:bodyPr>
          <a:lstStyle/>
          <a:p>
            <a:pPr eaLnBrk="1" hangingPunct="1"/>
            <a:r>
              <a:rPr kumimoji="1" lang="zh-CN" altLang="en-US" dirty="0"/>
              <a:t>问题描述</a:t>
            </a:r>
            <a:endParaRPr kumimoji="1" lang="en-US" altLang="zh-CN" dirty="0"/>
          </a:p>
        </p:txBody>
      </p:sp>
      <p:sp>
        <p:nvSpPr>
          <p:cNvPr id="14340" name="Rectangle 3"/>
          <p:cNvSpPr>
            <a:spLocks noGrp="1" noChangeArrowheads="1"/>
          </p:cNvSpPr>
          <p:nvPr>
            <p:ph idx="1"/>
          </p:nvPr>
        </p:nvSpPr>
        <p:spPr/>
        <p:txBody>
          <a:bodyPr>
            <a:normAutofit/>
          </a:bodyPr>
          <a:lstStyle/>
          <a:p>
            <a:pPr eaLnBrk="1" hangingPunct="1"/>
            <a:r>
              <a:rPr lang="zh-CN" altLang="en-US" sz="2400" dirty="0"/>
              <a:t>多段图</a:t>
            </a:r>
            <a:r>
              <a:rPr lang="en-US" altLang="zh-CN" sz="2400" dirty="0"/>
              <a:t>G=(V,E)</a:t>
            </a:r>
            <a:r>
              <a:rPr lang="zh-CN" altLang="en-US" sz="2400" dirty="0"/>
              <a:t>是一个有向图。它具有如下特性：</a:t>
            </a:r>
          </a:p>
          <a:p>
            <a:pPr lvl="1" eaLnBrk="1" hangingPunct="1"/>
            <a:r>
              <a:rPr kumimoji="1" lang="zh-CN" altLang="en-US" sz="2400" dirty="0"/>
              <a:t>图中的结点被划分成 </a:t>
            </a:r>
            <a:r>
              <a:rPr kumimoji="1" lang="en-US" altLang="zh-CN" sz="2400" dirty="0"/>
              <a:t>k≥ 2</a:t>
            </a:r>
            <a:r>
              <a:rPr kumimoji="1" lang="zh-CN" altLang="en-US" sz="2400" dirty="0"/>
              <a:t>个不相交的集合</a:t>
            </a:r>
            <a:r>
              <a:rPr kumimoji="1" lang="en-US" altLang="zh-CN" sz="2400" dirty="0"/>
              <a:t>V</a:t>
            </a:r>
            <a:r>
              <a:rPr kumimoji="1" lang="en-US" altLang="zh-CN" sz="2400" baseline="-25000" dirty="0"/>
              <a:t>i </a:t>
            </a:r>
            <a:r>
              <a:rPr kumimoji="1" lang="en-US" altLang="zh-CN" sz="2400" dirty="0"/>
              <a:t>, 1≤i≤k,</a:t>
            </a:r>
            <a:r>
              <a:rPr kumimoji="1" lang="zh-CN" altLang="en-US" sz="2400" dirty="0"/>
              <a:t>其中</a:t>
            </a:r>
            <a:r>
              <a:rPr kumimoji="1" lang="en-US" altLang="zh-CN" sz="2400" dirty="0"/>
              <a:t>V</a:t>
            </a:r>
            <a:r>
              <a:rPr kumimoji="1" lang="en-US" altLang="zh-CN" sz="2400" baseline="-25000" dirty="0"/>
              <a:t>1</a:t>
            </a:r>
            <a:r>
              <a:rPr kumimoji="1" lang="zh-CN" altLang="en-US" sz="2400" dirty="0"/>
              <a:t>和</a:t>
            </a:r>
            <a:r>
              <a:rPr kumimoji="1" lang="en-US" altLang="zh-CN" sz="2400" dirty="0" err="1"/>
              <a:t>V</a:t>
            </a:r>
            <a:r>
              <a:rPr kumimoji="1" lang="en-US" altLang="zh-CN" sz="2400" baseline="-25000" dirty="0" err="1"/>
              <a:t>k</a:t>
            </a:r>
            <a:r>
              <a:rPr kumimoji="1" lang="zh-CN" altLang="en-US" sz="2400" dirty="0"/>
              <a:t>分别只有一个结点 </a:t>
            </a:r>
            <a:r>
              <a:rPr kumimoji="1" lang="en-US" altLang="zh-CN" sz="2400" dirty="0"/>
              <a:t>s (</a:t>
            </a:r>
            <a:r>
              <a:rPr kumimoji="1" lang="zh-CN" altLang="en-US" sz="2400" dirty="0"/>
              <a:t>源点</a:t>
            </a:r>
            <a:r>
              <a:rPr kumimoji="1" lang="en-US" altLang="zh-CN" sz="2400" dirty="0"/>
              <a:t>) </a:t>
            </a:r>
            <a:r>
              <a:rPr kumimoji="1" lang="zh-CN" altLang="en-US" sz="2400" dirty="0"/>
              <a:t>和 </a:t>
            </a:r>
            <a:r>
              <a:rPr kumimoji="1" lang="en-US" altLang="zh-CN" sz="2400" dirty="0"/>
              <a:t>t ( </a:t>
            </a:r>
            <a:r>
              <a:rPr kumimoji="1" lang="zh-CN" altLang="en-US" sz="2400" dirty="0"/>
              <a:t>汇点</a:t>
            </a:r>
            <a:r>
              <a:rPr kumimoji="1" lang="en-US" altLang="zh-CN" sz="2400" dirty="0"/>
              <a:t>)</a:t>
            </a:r>
            <a:endParaRPr kumimoji="1" lang="zh-CN" altLang="en-US" sz="2400" dirty="0"/>
          </a:p>
          <a:p>
            <a:pPr lvl="1" eaLnBrk="1" hangingPunct="1"/>
            <a:r>
              <a:rPr kumimoji="1" lang="zh-CN" altLang="en-US" sz="2400" dirty="0"/>
              <a:t>图中所有的边</a:t>
            </a:r>
            <a:r>
              <a:rPr kumimoji="1" lang="en-US" altLang="zh-CN" sz="2400" dirty="0"/>
              <a:t>&lt;u, v&gt;</a:t>
            </a:r>
            <a:r>
              <a:rPr kumimoji="1" lang="zh-CN" altLang="en-US" sz="2400" dirty="0"/>
              <a:t>均具有如下性质</a:t>
            </a:r>
            <a:r>
              <a:rPr kumimoji="1" lang="en-US" altLang="zh-CN" sz="2400" dirty="0"/>
              <a:t>: </a:t>
            </a:r>
            <a:r>
              <a:rPr kumimoji="1" lang="zh-CN" altLang="en-US" sz="2400" dirty="0"/>
              <a:t>若</a:t>
            </a:r>
            <a:r>
              <a:rPr kumimoji="1" lang="en-US" altLang="zh-CN" sz="2400" dirty="0" err="1"/>
              <a:t>u∈V</a:t>
            </a:r>
            <a:r>
              <a:rPr kumimoji="1" lang="en-US" altLang="zh-CN" sz="2400" baseline="-25000" dirty="0" err="1"/>
              <a:t>i</a:t>
            </a:r>
            <a:r>
              <a:rPr kumimoji="1" lang="en-US" altLang="zh-CN" sz="2400" dirty="0"/>
              <a:t> </a:t>
            </a:r>
            <a:r>
              <a:rPr kumimoji="1" lang="zh-CN" altLang="en-US" sz="2400" dirty="0"/>
              <a:t>，则</a:t>
            </a:r>
            <a:r>
              <a:rPr kumimoji="1" lang="en-US" altLang="zh-CN" sz="2400" dirty="0"/>
              <a:t>v∈V</a:t>
            </a:r>
            <a:r>
              <a:rPr kumimoji="1" lang="en-US" altLang="zh-CN" sz="2400" baseline="-25000" dirty="0"/>
              <a:t>i+1</a:t>
            </a:r>
            <a:r>
              <a:rPr kumimoji="1" lang="en-US" altLang="zh-CN" sz="2400" dirty="0"/>
              <a:t> ,1≤i≤k,</a:t>
            </a:r>
            <a:r>
              <a:rPr kumimoji="1" lang="zh-CN" altLang="en-US" sz="2400" dirty="0"/>
              <a:t>且每条边</a:t>
            </a:r>
            <a:r>
              <a:rPr kumimoji="1" lang="en-US" altLang="zh-CN" sz="2400" dirty="0"/>
              <a:t>&lt;u, v&gt;</a:t>
            </a:r>
            <a:r>
              <a:rPr kumimoji="1" lang="zh-CN" altLang="en-US" sz="2400" dirty="0"/>
              <a:t>均附有成本</a:t>
            </a:r>
            <a:r>
              <a:rPr kumimoji="1" lang="en-US" altLang="zh-CN" sz="2400" dirty="0"/>
              <a:t>c(u, v)</a:t>
            </a:r>
            <a:endParaRPr kumimoji="1" lang="zh-CN" altLang="en-US" sz="2400" dirty="0"/>
          </a:p>
          <a:p>
            <a:pPr eaLnBrk="1" hangingPunct="1"/>
            <a:r>
              <a:rPr kumimoji="1" lang="zh-CN" altLang="en-US" sz="2400" dirty="0"/>
              <a:t>从</a:t>
            </a:r>
            <a:r>
              <a:rPr kumimoji="1" lang="en-US" altLang="zh-CN" sz="2400" dirty="0"/>
              <a:t>s</a:t>
            </a:r>
            <a:r>
              <a:rPr kumimoji="1" lang="zh-CN" altLang="en-US" sz="2400" dirty="0"/>
              <a:t>到</a:t>
            </a:r>
            <a:r>
              <a:rPr kumimoji="1" lang="en-US" altLang="zh-CN" sz="2400" dirty="0"/>
              <a:t>t</a:t>
            </a:r>
            <a:r>
              <a:rPr kumimoji="1" lang="zh-CN" altLang="en-US" sz="2400" dirty="0"/>
              <a:t>的一条路径成本是这条路径上边的成本和。</a:t>
            </a:r>
          </a:p>
          <a:p>
            <a:pPr eaLnBrk="1" hangingPunct="1"/>
            <a:r>
              <a:rPr kumimoji="1" lang="zh-CN" altLang="en-US" sz="2400" dirty="0"/>
              <a:t>多段图问题是求由</a:t>
            </a:r>
            <a:r>
              <a:rPr kumimoji="1" lang="en-US" altLang="zh-CN" sz="2400" dirty="0"/>
              <a:t>s</a:t>
            </a:r>
            <a:r>
              <a:rPr kumimoji="1" lang="zh-CN" altLang="en-US" sz="2400" dirty="0"/>
              <a:t>到</a:t>
            </a:r>
            <a:r>
              <a:rPr kumimoji="1" lang="en-US" altLang="zh-CN" sz="2400" dirty="0"/>
              <a:t>t</a:t>
            </a:r>
            <a:r>
              <a:rPr kumimoji="1" lang="zh-CN" altLang="en-US" sz="2400" dirty="0"/>
              <a:t>的</a:t>
            </a:r>
            <a:r>
              <a:rPr kumimoji="1" lang="zh-CN" altLang="en-US" sz="2400" dirty="0">
                <a:solidFill>
                  <a:srgbClr val="FF0000"/>
                </a:solidFill>
              </a:rPr>
              <a:t>最小成本</a:t>
            </a:r>
            <a:r>
              <a:rPr kumimoji="1" lang="zh-CN" altLang="en-US" sz="2400" dirty="0"/>
              <a:t>路径。</a:t>
            </a:r>
          </a:p>
        </p:txBody>
      </p:sp>
      <p:sp>
        <p:nvSpPr>
          <p:cNvPr id="5"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93738" y="511114"/>
            <a:ext cx="8229600" cy="595313"/>
          </a:xfrm>
        </p:spPr>
        <p:txBody>
          <a:bodyPr>
            <a:noAutofit/>
          </a:bodyPr>
          <a:lstStyle/>
          <a:p>
            <a:pPr eaLnBrk="1" hangingPunct="1"/>
            <a:r>
              <a:rPr kumimoji="1" lang="zh-CN" altLang="en-US" dirty="0"/>
              <a:t>多段图示例</a:t>
            </a:r>
            <a:endParaRPr kumimoji="1" lang="en-US" altLang="zh-CN" dirty="0"/>
          </a:p>
        </p:txBody>
      </p:sp>
      <p:grpSp>
        <p:nvGrpSpPr>
          <p:cNvPr id="2" name="组合 1"/>
          <p:cNvGrpSpPr/>
          <p:nvPr/>
        </p:nvGrpSpPr>
        <p:grpSpPr>
          <a:xfrm>
            <a:off x="1919536" y="1958752"/>
            <a:ext cx="7483474" cy="3657600"/>
            <a:chOff x="1919536" y="1958752"/>
            <a:chExt cx="7483474" cy="3657600"/>
          </a:xfrm>
        </p:grpSpPr>
        <p:grpSp>
          <p:nvGrpSpPr>
            <p:cNvPr id="135172" name="Group 4"/>
            <p:cNvGrpSpPr>
              <a:grpSpLocks/>
            </p:cNvGrpSpPr>
            <p:nvPr/>
          </p:nvGrpSpPr>
          <p:grpSpPr bwMode="auto">
            <a:xfrm>
              <a:off x="3764210" y="1958752"/>
              <a:ext cx="457200" cy="3657600"/>
              <a:chOff x="1668" y="1320"/>
              <a:chExt cx="288" cy="2304"/>
            </a:xfrm>
            <a:noFill/>
          </p:grpSpPr>
          <p:sp>
            <p:nvSpPr>
              <p:cNvPr id="15445" name="Oval 5"/>
              <p:cNvSpPr>
                <a:spLocks noChangeArrowheads="1"/>
              </p:cNvSpPr>
              <p:nvPr/>
            </p:nvSpPr>
            <p:spPr bwMode="auto">
              <a:xfrm>
                <a:off x="1668" y="1320"/>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2</a:t>
                </a:r>
              </a:p>
            </p:txBody>
          </p:sp>
          <p:sp>
            <p:nvSpPr>
              <p:cNvPr id="15446" name="Oval 6"/>
              <p:cNvSpPr>
                <a:spLocks noChangeArrowheads="1"/>
              </p:cNvSpPr>
              <p:nvPr/>
            </p:nvSpPr>
            <p:spPr bwMode="auto">
              <a:xfrm>
                <a:off x="1668" y="1992"/>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3</a:t>
                </a:r>
              </a:p>
            </p:txBody>
          </p:sp>
          <p:sp>
            <p:nvSpPr>
              <p:cNvPr id="15447" name="Oval 7"/>
              <p:cNvSpPr>
                <a:spLocks noChangeArrowheads="1"/>
              </p:cNvSpPr>
              <p:nvPr/>
            </p:nvSpPr>
            <p:spPr bwMode="auto">
              <a:xfrm>
                <a:off x="1668" y="266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4</a:t>
                </a:r>
              </a:p>
            </p:txBody>
          </p:sp>
          <p:sp>
            <p:nvSpPr>
              <p:cNvPr id="15448" name="Oval 8"/>
              <p:cNvSpPr>
                <a:spLocks noChangeArrowheads="1"/>
              </p:cNvSpPr>
              <p:nvPr/>
            </p:nvSpPr>
            <p:spPr bwMode="auto">
              <a:xfrm>
                <a:off x="1668" y="333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5</a:t>
                </a:r>
              </a:p>
            </p:txBody>
          </p:sp>
        </p:grpSp>
        <p:grpSp>
          <p:nvGrpSpPr>
            <p:cNvPr id="135177" name="Group 9"/>
            <p:cNvGrpSpPr>
              <a:grpSpLocks/>
            </p:cNvGrpSpPr>
            <p:nvPr/>
          </p:nvGrpSpPr>
          <p:grpSpPr bwMode="auto">
            <a:xfrm>
              <a:off x="5627935" y="2568352"/>
              <a:ext cx="498475" cy="2667000"/>
              <a:chOff x="2842" y="1704"/>
              <a:chExt cx="314" cy="1680"/>
            </a:xfrm>
            <a:noFill/>
          </p:grpSpPr>
          <p:sp>
            <p:nvSpPr>
              <p:cNvPr id="15442" name="Oval 10"/>
              <p:cNvSpPr>
                <a:spLocks noChangeArrowheads="1"/>
              </p:cNvSpPr>
              <p:nvPr/>
            </p:nvSpPr>
            <p:spPr bwMode="auto">
              <a:xfrm>
                <a:off x="2868" y="309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8</a:t>
                </a:r>
              </a:p>
            </p:txBody>
          </p:sp>
          <p:sp>
            <p:nvSpPr>
              <p:cNvPr id="15443" name="Oval 11"/>
              <p:cNvSpPr>
                <a:spLocks noChangeArrowheads="1"/>
              </p:cNvSpPr>
              <p:nvPr/>
            </p:nvSpPr>
            <p:spPr bwMode="auto">
              <a:xfrm>
                <a:off x="2868" y="242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7</a:t>
                </a:r>
              </a:p>
            </p:txBody>
          </p:sp>
          <p:sp>
            <p:nvSpPr>
              <p:cNvPr id="15444" name="Oval 12"/>
              <p:cNvSpPr>
                <a:spLocks noChangeArrowheads="1"/>
              </p:cNvSpPr>
              <p:nvPr/>
            </p:nvSpPr>
            <p:spPr bwMode="auto">
              <a:xfrm>
                <a:off x="2842" y="170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6</a:t>
                </a:r>
              </a:p>
            </p:txBody>
          </p:sp>
        </p:grpSp>
        <p:grpSp>
          <p:nvGrpSpPr>
            <p:cNvPr id="135181" name="Group 13"/>
            <p:cNvGrpSpPr>
              <a:grpSpLocks/>
            </p:cNvGrpSpPr>
            <p:nvPr/>
          </p:nvGrpSpPr>
          <p:grpSpPr bwMode="auto">
            <a:xfrm>
              <a:off x="7421810" y="2492152"/>
              <a:ext cx="533400" cy="2667000"/>
              <a:chOff x="3972" y="1656"/>
              <a:chExt cx="336" cy="1680"/>
            </a:xfrm>
            <a:noFill/>
          </p:grpSpPr>
          <p:sp>
            <p:nvSpPr>
              <p:cNvPr id="15439" name="Oval 14"/>
              <p:cNvSpPr>
                <a:spLocks noChangeArrowheads="1"/>
              </p:cNvSpPr>
              <p:nvPr/>
            </p:nvSpPr>
            <p:spPr bwMode="auto">
              <a:xfrm>
                <a:off x="4020" y="3048"/>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11</a:t>
                </a:r>
              </a:p>
            </p:txBody>
          </p:sp>
          <p:sp>
            <p:nvSpPr>
              <p:cNvPr id="15440" name="Oval 15"/>
              <p:cNvSpPr>
                <a:spLocks noChangeArrowheads="1"/>
              </p:cNvSpPr>
              <p:nvPr/>
            </p:nvSpPr>
            <p:spPr bwMode="auto">
              <a:xfrm>
                <a:off x="3972" y="2328"/>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10</a:t>
                </a:r>
              </a:p>
            </p:txBody>
          </p:sp>
          <p:sp>
            <p:nvSpPr>
              <p:cNvPr id="15441" name="Oval 16"/>
              <p:cNvSpPr>
                <a:spLocks noChangeArrowheads="1"/>
              </p:cNvSpPr>
              <p:nvPr/>
            </p:nvSpPr>
            <p:spPr bwMode="auto">
              <a:xfrm>
                <a:off x="3972" y="165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9</a:t>
                </a:r>
              </a:p>
            </p:txBody>
          </p:sp>
        </p:grpSp>
        <p:grpSp>
          <p:nvGrpSpPr>
            <p:cNvPr id="135185" name="Group 17"/>
            <p:cNvGrpSpPr>
              <a:grpSpLocks/>
            </p:cNvGrpSpPr>
            <p:nvPr/>
          </p:nvGrpSpPr>
          <p:grpSpPr bwMode="auto">
            <a:xfrm>
              <a:off x="1919536" y="3549428"/>
              <a:ext cx="777875" cy="542925"/>
              <a:chOff x="506" y="2322"/>
              <a:chExt cx="490" cy="342"/>
            </a:xfrm>
            <a:noFill/>
          </p:grpSpPr>
          <p:sp>
            <p:nvSpPr>
              <p:cNvPr id="15437" name="Oval 18"/>
              <p:cNvSpPr>
                <a:spLocks noChangeArrowheads="1"/>
              </p:cNvSpPr>
              <p:nvPr/>
            </p:nvSpPr>
            <p:spPr bwMode="auto">
              <a:xfrm>
                <a:off x="708" y="2376"/>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1</a:t>
                </a:r>
              </a:p>
            </p:txBody>
          </p:sp>
          <p:sp>
            <p:nvSpPr>
              <p:cNvPr id="15438" name="Text Box 19"/>
              <p:cNvSpPr txBox="1">
                <a:spLocks noChangeArrowheads="1"/>
              </p:cNvSpPr>
              <p:nvPr/>
            </p:nvSpPr>
            <p:spPr bwMode="auto">
              <a:xfrm>
                <a:off x="506" y="2322"/>
                <a:ext cx="213"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spcBef>
                    <a:spcPct val="0"/>
                  </a:spcBef>
                  <a:buClrTx/>
                  <a:buSzTx/>
                  <a:buFontTx/>
                  <a:buNone/>
                  <a:defRPr kumimoji="1" sz="2400" b="0">
                    <a:latin typeface="Arial" panose="020B0604020202020204" pitchFamily="34" charset="0"/>
                    <a:ea typeface="宋体" panose="02010600030101010101" pitchFamily="2"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t>s</a:t>
                </a:r>
              </a:p>
            </p:txBody>
          </p:sp>
        </p:grpSp>
        <p:grpSp>
          <p:nvGrpSpPr>
            <p:cNvPr id="135188" name="Group 20"/>
            <p:cNvGrpSpPr>
              <a:grpSpLocks/>
            </p:cNvGrpSpPr>
            <p:nvPr/>
          </p:nvGrpSpPr>
          <p:grpSpPr bwMode="auto">
            <a:xfrm>
              <a:off x="8945810" y="3092228"/>
              <a:ext cx="457200" cy="904875"/>
              <a:chOff x="4932" y="2034"/>
              <a:chExt cx="288" cy="570"/>
            </a:xfrm>
            <a:noFill/>
          </p:grpSpPr>
          <p:sp>
            <p:nvSpPr>
              <p:cNvPr id="15435" name="Oval 21"/>
              <p:cNvSpPr>
                <a:spLocks noChangeArrowheads="1"/>
              </p:cNvSpPr>
              <p:nvPr/>
            </p:nvSpPr>
            <p:spPr bwMode="auto">
              <a:xfrm>
                <a:off x="4932" y="2316"/>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12</a:t>
                </a:r>
              </a:p>
            </p:txBody>
          </p:sp>
          <p:sp>
            <p:nvSpPr>
              <p:cNvPr id="15436" name="Text Box 22"/>
              <p:cNvSpPr txBox="1">
                <a:spLocks noChangeArrowheads="1"/>
              </p:cNvSpPr>
              <p:nvPr/>
            </p:nvSpPr>
            <p:spPr bwMode="auto">
              <a:xfrm>
                <a:off x="4982" y="2034"/>
                <a:ext cx="179" cy="330"/>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0">
                    <a:cs typeface="Arial" panose="020B0604020202020204" pitchFamily="34" charset="0"/>
                  </a:rPr>
                  <a:t>t</a:t>
                </a:r>
              </a:p>
            </p:txBody>
          </p:sp>
        </p:grpSp>
        <p:grpSp>
          <p:nvGrpSpPr>
            <p:cNvPr id="135191" name="Group 23"/>
            <p:cNvGrpSpPr>
              <a:grpSpLocks/>
            </p:cNvGrpSpPr>
            <p:nvPr/>
          </p:nvGrpSpPr>
          <p:grpSpPr bwMode="auto">
            <a:xfrm>
              <a:off x="2621210" y="2339752"/>
              <a:ext cx="1219200" cy="2971800"/>
              <a:chOff x="948" y="1560"/>
              <a:chExt cx="768" cy="1872"/>
            </a:xfrm>
            <a:noFill/>
          </p:grpSpPr>
          <p:grpSp>
            <p:nvGrpSpPr>
              <p:cNvPr id="15425" name="Group 24"/>
              <p:cNvGrpSpPr>
                <a:grpSpLocks/>
              </p:cNvGrpSpPr>
              <p:nvPr/>
            </p:nvGrpSpPr>
            <p:grpSpPr bwMode="auto">
              <a:xfrm>
                <a:off x="948" y="1560"/>
                <a:ext cx="768" cy="1872"/>
                <a:chOff x="708" y="1620"/>
                <a:chExt cx="768" cy="1872"/>
              </a:xfrm>
              <a:grpFill/>
            </p:grpSpPr>
            <p:sp>
              <p:nvSpPr>
                <p:cNvPr id="15431" name="Line 25"/>
                <p:cNvSpPr>
                  <a:spLocks noChangeShapeType="1"/>
                </p:cNvSpPr>
                <p:nvPr/>
              </p:nvSpPr>
              <p:spPr bwMode="auto">
                <a:xfrm flipV="1">
                  <a:off x="708" y="1620"/>
                  <a:ext cx="768" cy="86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32" name="Line 26"/>
                <p:cNvSpPr>
                  <a:spLocks noChangeShapeType="1"/>
                </p:cNvSpPr>
                <p:nvPr/>
              </p:nvSpPr>
              <p:spPr bwMode="auto">
                <a:xfrm flipV="1">
                  <a:off x="756" y="2244"/>
                  <a:ext cx="672" cy="28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33" name="Line 27"/>
                <p:cNvSpPr>
                  <a:spLocks noChangeShapeType="1"/>
                </p:cNvSpPr>
                <p:nvPr/>
              </p:nvSpPr>
              <p:spPr bwMode="auto">
                <a:xfrm>
                  <a:off x="756" y="2628"/>
                  <a:ext cx="672" cy="24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34" name="Line 28"/>
                <p:cNvSpPr>
                  <a:spLocks noChangeShapeType="1"/>
                </p:cNvSpPr>
                <p:nvPr/>
              </p:nvSpPr>
              <p:spPr bwMode="auto">
                <a:xfrm>
                  <a:off x="708" y="2676"/>
                  <a:ext cx="720" cy="816"/>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grpSp>
            <p:nvGrpSpPr>
              <p:cNvPr id="15426" name="Group 29"/>
              <p:cNvGrpSpPr>
                <a:grpSpLocks/>
              </p:cNvGrpSpPr>
              <p:nvPr/>
            </p:nvGrpSpPr>
            <p:grpSpPr bwMode="auto">
              <a:xfrm>
                <a:off x="1130" y="1778"/>
                <a:ext cx="380" cy="1347"/>
                <a:chOff x="1130" y="1778"/>
                <a:chExt cx="380" cy="1347"/>
              </a:xfrm>
              <a:grpFill/>
            </p:grpSpPr>
            <p:sp>
              <p:nvSpPr>
                <p:cNvPr id="15427" name="Text Box 30"/>
                <p:cNvSpPr txBox="1">
                  <a:spLocks noChangeArrowheads="1"/>
                </p:cNvSpPr>
                <p:nvPr/>
              </p:nvSpPr>
              <p:spPr bwMode="auto">
                <a:xfrm>
                  <a:off x="1130" y="177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9</a:t>
                  </a:r>
                </a:p>
              </p:txBody>
            </p:sp>
            <p:sp>
              <p:nvSpPr>
                <p:cNvPr id="15428" name="Text Box 31"/>
                <p:cNvSpPr txBox="1">
                  <a:spLocks noChangeArrowheads="1"/>
                </p:cNvSpPr>
                <p:nvPr/>
              </p:nvSpPr>
              <p:spPr bwMode="auto">
                <a:xfrm>
                  <a:off x="1226" y="21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7</a:t>
                  </a:r>
                </a:p>
              </p:txBody>
            </p:sp>
            <p:sp>
              <p:nvSpPr>
                <p:cNvPr id="15429" name="Text Box 32"/>
                <p:cNvSpPr txBox="1">
                  <a:spLocks noChangeArrowheads="1"/>
                </p:cNvSpPr>
                <p:nvPr/>
              </p:nvSpPr>
              <p:spPr bwMode="auto">
                <a:xfrm>
                  <a:off x="1274" y="245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3</a:t>
                  </a:r>
                </a:p>
              </p:txBody>
            </p:sp>
            <p:sp>
              <p:nvSpPr>
                <p:cNvPr id="15430" name="Text Box 33"/>
                <p:cNvSpPr txBox="1">
                  <a:spLocks noChangeArrowheads="1"/>
                </p:cNvSpPr>
                <p:nvPr/>
              </p:nvSpPr>
              <p:spPr bwMode="auto">
                <a:xfrm>
                  <a:off x="1286" y="283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2</a:t>
                  </a:r>
                </a:p>
              </p:txBody>
            </p:sp>
          </p:grpSp>
        </p:grpSp>
        <p:grpSp>
          <p:nvGrpSpPr>
            <p:cNvPr id="135202" name="Group 34"/>
            <p:cNvGrpSpPr>
              <a:grpSpLocks/>
            </p:cNvGrpSpPr>
            <p:nvPr/>
          </p:nvGrpSpPr>
          <p:grpSpPr bwMode="auto">
            <a:xfrm>
              <a:off x="4145210" y="2019077"/>
              <a:ext cx="1600200" cy="3567113"/>
              <a:chOff x="1908" y="1358"/>
              <a:chExt cx="1008" cy="2247"/>
            </a:xfrm>
            <a:noFill/>
          </p:grpSpPr>
          <p:grpSp>
            <p:nvGrpSpPr>
              <p:cNvPr id="15407" name="Group 35"/>
              <p:cNvGrpSpPr>
                <a:grpSpLocks/>
              </p:cNvGrpSpPr>
              <p:nvPr/>
            </p:nvGrpSpPr>
            <p:grpSpPr bwMode="auto">
              <a:xfrm>
                <a:off x="1908" y="1560"/>
                <a:ext cx="1008" cy="1968"/>
                <a:chOff x="1908" y="1560"/>
                <a:chExt cx="1008" cy="1968"/>
              </a:xfrm>
              <a:grpFill/>
            </p:grpSpPr>
            <p:sp>
              <p:nvSpPr>
                <p:cNvPr id="15417" name="Line 36"/>
                <p:cNvSpPr>
                  <a:spLocks noChangeShapeType="1"/>
                </p:cNvSpPr>
                <p:nvPr/>
              </p:nvSpPr>
              <p:spPr bwMode="auto">
                <a:xfrm>
                  <a:off x="1918" y="1565"/>
                  <a:ext cx="938" cy="24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18" name="Line 37"/>
                <p:cNvSpPr>
                  <a:spLocks noChangeShapeType="1"/>
                </p:cNvSpPr>
                <p:nvPr/>
              </p:nvSpPr>
              <p:spPr bwMode="auto">
                <a:xfrm>
                  <a:off x="1908" y="1560"/>
                  <a:ext cx="972" cy="96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19" name="Line 38"/>
                <p:cNvSpPr>
                  <a:spLocks noChangeShapeType="1"/>
                </p:cNvSpPr>
                <p:nvPr/>
              </p:nvSpPr>
              <p:spPr bwMode="auto">
                <a:xfrm>
                  <a:off x="1918" y="1574"/>
                  <a:ext cx="950" cy="157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20" name="Line 39"/>
                <p:cNvSpPr>
                  <a:spLocks noChangeShapeType="1"/>
                </p:cNvSpPr>
                <p:nvPr/>
              </p:nvSpPr>
              <p:spPr bwMode="auto">
                <a:xfrm flipV="1">
                  <a:off x="1956" y="1874"/>
                  <a:ext cx="900" cy="26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21" name="Line 40"/>
                <p:cNvSpPr>
                  <a:spLocks noChangeShapeType="1"/>
                </p:cNvSpPr>
                <p:nvPr/>
              </p:nvSpPr>
              <p:spPr bwMode="auto">
                <a:xfrm>
                  <a:off x="1956" y="2136"/>
                  <a:ext cx="910" cy="44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22" name="Line 41"/>
                <p:cNvSpPr>
                  <a:spLocks noChangeShapeType="1"/>
                </p:cNvSpPr>
                <p:nvPr/>
              </p:nvSpPr>
              <p:spPr bwMode="auto">
                <a:xfrm>
                  <a:off x="1956" y="2856"/>
                  <a:ext cx="912" cy="38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23" name="Line 42"/>
                <p:cNvSpPr>
                  <a:spLocks noChangeShapeType="1"/>
                </p:cNvSpPr>
                <p:nvPr/>
              </p:nvSpPr>
              <p:spPr bwMode="auto">
                <a:xfrm flipV="1">
                  <a:off x="1956" y="3300"/>
                  <a:ext cx="924" cy="22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24" name="Line 43"/>
                <p:cNvSpPr>
                  <a:spLocks noChangeShapeType="1"/>
                </p:cNvSpPr>
                <p:nvPr/>
              </p:nvSpPr>
              <p:spPr bwMode="auto">
                <a:xfrm flipV="1">
                  <a:off x="1956" y="2664"/>
                  <a:ext cx="960" cy="816"/>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grpSp>
            <p:nvGrpSpPr>
              <p:cNvPr id="15408" name="Group 44"/>
              <p:cNvGrpSpPr>
                <a:grpSpLocks/>
              </p:cNvGrpSpPr>
              <p:nvPr/>
            </p:nvGrpSpPr>
            <p:grpSpPr bwMode="auto">
              <a:xfrm>
                <a:off x="2018" y="1358"/>
                <a:ext cx="752" cy="2247"/>
                <a:chOff x="2018" y="1358"/>
                <a:chExt cx="752" cy="2247"/>
              </a:xfrm>
              <a:grpFill/>
            </p:grpSpPr>
            <p:sp>
              <p:nvSpPr>
                <p:cNvPr id="15409" name="Text Box 45"/>
                <p:cNvSpPr txBox="1">
                  <a:spLocks noChangeArrowheads="1"/>
                </p:cNvSpPr>
                <p:nvPr/>
              </p:nvSpPr>
              <p:spPr bwMode="auto">
                <a:xfrm>
                  <a:off x="2138" y="135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4</a:t>
                  </a:r>
                </a:p>
              </p:txBody>
            </p:sp>
            <p:sp>
              <p:nvSpPr>
                <p:cNvPr id="15410" name="Text Box 46"/>
                <p:cNvSpPr txBox="1">
                  <a:spLocks noChangeArrowheads="1"/>
                </p:cNvSpPr>
                <p:nvPr/>
              </p:nvSpPr>
              <p:spPr bwMode="auto">
                <a:xfrm>
                  <a:off x="2546" y="173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2</a:t>
                  </a:r>
                </a:p>
              </p:txBody>
            </p:sp>
            <p:sp>
              <p:nvSpPr>
                <p:cNvPr id="15411" name="Text Box 47"/>
                <p:cNvSpPr txBox="1">
                  <a:spLocks noChangeArrowheads="1"/>
                </p:cNvSpPr>
                <p:nvPr/>
              </p:nvSpPr>
              <p:spPr bwMode="auto">
                <a:xfrm>
                  <a:off x="2534" y="1982"/>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2</a:t>
                  </a:r>
                </a:p>
              </p:txBody>
            </p:sp>
            <p:sp>
              <p:nvSpPr>
                <p:cNvPr id="15412" name="Text Box 48"/>
                <p:cNvSpPr txBox="1">
                  <a:spLocks noChangeArrowheads="1"/>
                </p:cNvSpPr>
                <p:nvPr/>
              </p:nvSpPr>
              <p:spPr bwMode="auto">
                <a:xfrm>
                  <a:off x="2496" y="222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7</a:t>
                  </a:r>
                </a:p>
              </p:txBody>
            </p:sp>
            <p:sp>
              <p:nvSpPr>
                <p:cNvPr id="15413" name="Text Box 49"/>
                <p:cNvSpPr txBox="1">
                  <a:spLocks noChangeArrowheads="1"/>
                </p:cNvSpPr>
                <p:nvPr/>
              </p:nvSpPr>
              <p:spPr bwMode="auto">
                <a:xfrm>
                  <a:off x="2280" y="237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1</a:t>
                  </a:r>
                </a:p>
              </p:txBody>
            </p:sp>
            <p:sp>
              <p:nvSpPr>
                <p:cNvPr id="15414" name="Text Box 50"/>
                <p:cNvSpPr txBox="1">
                  <a:spLocks noChangeArrowheads="1"/>
                </p:cNvSpPr>
                <p:nvPr/>
              </p:nvSpPr>
              <p:spPr bwMode="auto">
                <a:xfrm>
                  <a:off x="2066" y="2714"/>
                  <a:ext cx="318"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dirty="0">
                      <a:cs typeface="Arial" panose="020B0604020202020204" pitchFamily="34" charset="0"/>
                    </a:rPr>
                    <a:t>11</a:t>
                  </a:r>
                </a:p>
              </p:txBody>
            </p:sp>
            <p:sp>
              <p:nvSpPr>
                <p:cNvPr id="15415" name="Text Box 51"/>
                <p:cNvSpPr txBox="1">
                  <a:spLocks noChangeArrowheads="1"/>
                </p:cNvSpPr>
                <p:nvPr/>
              </p:nvSpPr>
              <p:spPr bwMode="auto">
                <a:xfrm>
                  <a:off x="2018" y="3014"/>
                  <a:ext cx="318"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11</a:t>
                  </a:r>
                </a:p>
              </p:txBody>
            </p:sp>
            <p:sp>
              <p:nvSpPr>
                <p:cNvPr id="15416" name="Text Box 52"/>
                <p:cNvSpPr txBox="1">
                  <a:spLocks noChangeArrowheads="1"/>
                </p:cNvSpPr>
                <p:nvPr/>
              </p:nvSpPr>
              <p:spPr bwMode="auto">
                <a:xfrm>
                  <a:off x="2474" y="331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8</a:t>
                  </a:r>
                </a:p>
              </p:txBody>
            </p:sp>
          </p:grpSp>
        </p:grpSp>
        <p:grpSp>
          <p:nvGrpSpPr>
            <p:cNvPr id="135221" name="Group 53"/>
            <p:cNvGrpSpPr>
              <a:grpSpLocks/>
            </p:cNvGrpSpPr>
            <p:nvPr/>
          </p:nvGrpSpPr>
          <p:grpSpPr bwMode="auto">
            <a:xfrm>
              <a:off x="6085135" y="2304827"/>
              <a:ext cx="1412875" cy="2824163"/>
              <a:chOff x="3130" y="1538"/>
              <a:chExt cx="890" cy="1779"/>
            </a:xfrm>
            <a:noFill/>
          </p:grpSpPr>
          <p:grpSp>
            <p:nvGrpSpPr>
              <p:cNvPr id="15393" name="Group 54"/>
              <p:cNvGrpSpPr>
                <a:grpSpLocks/>
              </p:cNvGrpSpPr>
              <p:nvPr/>
            </p:nvGrpSpPr>
            <p:grpSpPr bwMode="auto">
              <a:xfrm>
                <a:off x="3130" y="1800"/>
                <a:ext cx="890" cy="1440"/>
                <a:chOff x="3130" y="1800"/>
                <a:chExt cx="890" cy="1440"/>
              </a:xfrm>
              <a:grpFill/>
            </p:grpSpPr>
            <p:sp>
              <p:nvSpPr>
                <p:cNvPr id="15401" name="Line 55"/>
                <p:cNvSpPr>
                  <a:spLocks noChangeShapeType="1"/>
                </p:cNvSpPr>
                <p:nvPr/>
              </p:nvSpPr>
              <p:spPr bwMode="auto">
                <a:xfrm flipV="1">
                  <a:off x="3130" y="1800"/>
                  <a:ext cx="842" cy="1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02" name="Line 56"/>
                <p:cNvSpPr>
                  <a:spLocks noChangeShapeType="1"/>
                </p:cNvSpPr>
                <p:nvPr/>
              </p:nvSpPr>
              <p:spPr bwMode="auto">
                <a:xfrm>
                  <a:off x="3130" y="1860"/>
                  <a:ext cx="854" cy="60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03" name="Line 57"/>
                <p:cNvSpPr>
                  <a:spLocks noChangeShapeType="1"/>
                </p:cNvSpPr>
                <p:nvPr/>
              </p:nvSpPr>
              <p:spPr bwMode="auto">
                <a:xfrm flipV="1">
                  <a:off x="3156" y="1848"/>
                  <a:ext cx="816" cy="72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04" name="Line 58"/>
                <p:cNvSpPr>
                  <a:spLocks noChangeShapeType="1"/>
                </p:cNvSpPr>
                <p:nvPr/>
              </p:nvSpPr>
              <p:spPr bwMode="auto">
                <a:xfrm flipV="1">
                  <a:off x="3156" y="2511"/>
                  <a:ext cx="828" cy="105"/>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05" name="Line 59"/>
                <p:cNvSpPr>
                  <a:spLocks noChangeShapeType="1"/>
                </p:cNvSpPr>
                <p:nvPr/>
              </p:nvSpPr>
              <p:spPr bwMode="auto">
                <a:xfrm flipV="1">
                  <a:off x="3156" y="2580"/>
                  <a:ext cx="850" cy="61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406" name="Line 60"/>
                <p:cNvSpPr>
                  <a:spLocks noChangeShapeType="1"/>
                </p:cNvSpPr>
                <p:nvPr/>
              </p:nvSpPr>
              <p:spPr bwMode="auto">
                <a:xfrm>
                  <a:off x="3156" y="3240"/>
                  <a:ext cx="864" cy="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grpSp>
            <p:nvGrpSpPr>
              <p:cNvPr id="15394" name="Group 61"/>
              <p:cNvGrpSpPr>
                <a:grpSpLocks/>
              </p:cNvGrpSpPr>
              <p:nvPr/>
            </p:nvGrpSpPr>
            <p:grpSpPr bwMode="auto">
              <a:xfrm>
                <a:off x="3230" y="1538"/>
                <a:ext cx="524" cy="1779"/>
                <a:chOff x="3230" y="1538"/>
                <a:chExt cx="524" cy="1779"/>
              </a:xfrm>
              <a:grpFill/>
            </p:grpSpPr>
            <p:sp>
              <p:nvSpPr>
                <p:cNvPr id="15395" name="Text Box 62"/>
                <p:cNvSpPr txBox="1">
                  <a:spLocks noChangeArrowheads="1"/>
                </p:cNvSpPr>
                <p:nvPr/>
              </p:nvSpPr>
              <p:spPr bwMode="auto">
                <a:xfrm>
                  <a:off x="3338" y="153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6</a:t>
                  </a:r>
                </a:p>
              </p:txBody>
            </p:sp>
            <p:sp>
              <p:nvSpPr>
                <p:cNvPr id="15396" name="Text Box 63"/>
                <p:cNvSpPr txBox="1">
                  <a:spLocks noChangeArrowheads="1"/>
                </p:cNvSpPr>
                <p:nvPr/>
              </p:nvSpPr>
              <p:spPr bwMode="auto">
                <a:xfrm>
                  <a:off x="3242" y="177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5</a:t>
                  </a:r>
                </a:p>
              </p:txBody>
            </p:sp>
            <p:sp>
              <p:nvSpPr>
                <p:cNvPr id="15397" name="Text Box 64"/>
                <p:cNvSpPr txBox="1">
                  <a:spLocks noChangeArrowheads="1"/>
                </p:cNvSpPr>
                <p:nvPr/>
              </p:nvSpPr>
              <p:spPr bwMode="auto">
                <a:xfrm>
                  <a:off x="3230" y="217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4</a:t>
                  </a:r>
                </a:p>
              </p:txBody>
            </p:sp>
            <p:sp>
              <p:nvSpPr>
                <p:cNvPr id="15398" name="Text Box 65"/>
                <p:cNvSpPr txBox="1">
                  <a:spLocks noChangeArrowheads="1"/>
                </p:cNvSpPr>
                <p:nvPr/>
              </p:nvSpPr>
              <p:spPr bwMode="auto">
                <a:xfrm>
                  <a:off x="3530" y="235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3</a:t>
                  </a:r>
                </a:p>
              </p:txBody>
            </p:sp>
            <p:sp>
              <p:nvSpPr>
                <p:cNvPr id="15399" name="Text Box 66"/>
                <p:cNvSpPr txBox="1">
                  <a:spLocks noChangeArrowheads="1"/>
                </p:cNvSpPr>
                <p:nvPr/>
              </p:nvSpPr>
              <p:spPr bwMode="auto">
                <a:xfrm>
                  <a:off x="3290" y="278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5</a:t>
                  </a:r>
                </a:p>
              </p:txBody>
            </p:sp>
            <p:sp>
              <p:nvSpPr>
                <p:cNvPr id="15400" name="Text Box 67"/>
                <p:cNvSpPr txBox="1">
                  <a:spLocks noChangeArrowheads="1"/>
                </p:cNvSpPr>
                <p:nvPr/>
              </p:nvSpPr>
              <p:spPr bwMode="auto">
                <a:xfrm>
                  <a:off x="3530" y="30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6</a:t>
                  </a:r>
                </a:p>
              </p:txBody>
            </p:sp>
          </p:grpSp>
        </p:grpSp>
        <p:grpSp>
          <p:nvGrpSpPr>
            <p:cNvPr id="135236" name="Group 68"/>
            <p:cNvGrpSpPr>
              <a:grpSpLocks/>
            </p:cNvGrpSpPr>
            <p:nvPr/>
          </p:nvGrpSpPr>
          <p:grpSpPr bwMode="auto">
            <a:xfrm>
              <a:off x="7879010" y="2762027"/>
              <a:ext cx="1104900" cy="2168525"/>
              <a:chOff x="4260" y="1826"/>
              <a:chExt cx="696" cy="1366"/>
            </a:xfrm>
            <a:noFill/>
          </p:grpSpPr>
          <p:grpSp>
            <p:nvGrpSpPr>
              <p:cNvPr id="15385" name="Group 69"/>
              <p:cNvGrpSpPr>
                <a:grpSpLocks/>
              </p:cNvGrpSpPr>
              <p:nvPr/>
            </p:nvGrpSpPr>
            <p:grpSpPr bwMode="auto">
              <a:xfrm>
                <a:off x="4260" y="1829"/>
                <a:ext cx="696" cy="1363"/>
                <a:chOff x="4260" y="1829"/>
                <a:chExt cx="696" cy="1363"/>
              </a:xfrm>
              <a:grpFill/>
            </p:grpSpPr>
            <p:sp>
              <p:nvSpPr>
                <p:cNvPr id="15390" name="Line 70"/>
                <p:cNvSpPr>
                  <a:spLocks noChangeShapeType="1"/>
                </p:cNvSpPr>
                <p:nvPr/>
              </p:nvSpPr>
              <p:spPr bwMode="auto">
                <a:xfrm>
                  <a:off x="4260" y="1829"/>
                  <a:ext cx="696" cy="547"/>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391" name="Line 71"/>
                <p:cNvSpPr>
                  <a:spLocks noChangeShapeType="1"/>
                </p:cNvSpPr>
                <p:nvPr/>
              </p:nvSpPr>
              <p:spPr bwMode="auto">
                <a:xfrm>
                  <a:off x="4260" y="2484"/>
                  <a:ext cx="672" cy="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392" name="Line 72"/>
                <p:cNvSpPr>
                  <a:spLocks noChangeShapeType="1"/>
                </p:cNvSpPr>
                <p:nvPr/>
              </p:nvSpPr>
              <p:spPr bwMode="auto">
                <a:xfrm flipV="1">
                  <a:off x="4308" y="2544"/>
                  <a:ext cx="648" cy="64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grpSp>
            <p:nvGrpSpPr>
              <p:cNvPr id="15386" name="Group 73"/>
              <p:cNvGrpSpPr>
                <a:grpSpLocks/>
              </p:cNvGrpSpPr>
              <p:nvPr/>
            </p:nvGrpSpPr>
            <p:grpSpPr bwMode="auto">
              <a:xfrm>
                <a:off x="4394" y="1826"/>
                <a:ext cx="368" cy="1203"/>
                <a:chOff x="4394" y="1826"/>
                <a:chExt cx="368" cy="1203"/>
              </a:xfrm>
              <a:grpFill/>
            </p:grpSpPr>
            <p:sp>
              <p:nvSpPr>
                <p:cNvPr id="15387" name="Text Box 74"/>
                <p:cNvSpPr txBox="1">
                  <a:spLocks noChangeArrowheads="1"/>
                </p:cNvSpPr>
                <p:nvPr/>
              </p:nvSpPr>
              <p:spPr bwMode="auto">
                <a:xfrm>
                  <a:off x="4394" y="273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5</a:t>
                  </a:r>
                </a:p>
              </p:txBody>
            </p:sp>
            <p:sp>
              <p:nvSpPr>
                <p:cNvPr id="15388" name="Text Box 75"/>
                <p:cNvSpPr txBox="1">
                  <a:spLocks noChangeArrowheads="1"/>
                </p:cNvSpPr>
                <p:nvPr/>
              </p:nvSpPr>
              <p:spPr bwMode="auto">
                <a:xfrm>
                  <a:off x="4394" y="225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2</a:t>
                  </a:r>
                </a:p>
              </p:txBody>
            </p:sp>
            <p:sp>
              <p:nvSpPr>
                <p:cNvPr id="15389" name="Text Box 76"/>
                <p:cNvSpPr txBox="1">
                  <a:spLocks noChangeArrowheads="1"/>
                </p:cNvSpPr>
                <p:nvPr/>
              </p:nvSpPr>
              <p:spPr bwMode="auto">
                <a:xfrm>
                  <a:off x="4538" y="18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4</a:t>
                  </a:r>
                </a:p>
              </p:txBody>
            </p:sp>
          </p:grpSp>
        </p:grpSp>
      </p:grpSp>
      <p:grpSp>
        <p:nvGrpSpPr>
          <p:cNvPr id="135245" name="Group 77"/>
          <p:cNvGrpSpPr>
            <a:grpSpLocks/>
          </p:cNvGrpSpPr>
          <p:nvPr/>
        </p:nvGrpSpPr>
        <p:grpSpPr bwMode="auto">
          <a:xfrm>
            <a:off x="2224336" y="1196752"/>
            <a:ext cx="7254875" cy="4572000"/>
            <a:chOff x="698" y="840"/>
            <a:chExt cx="4570" cy="2880"/>
          </a:xfrm>
          <a:noFill/>
        </p:grpSpPr>
        <p:grpSp>
          <p:nvGrpSpPr>
            <p:cNvPr id="15374" name="Group 78"/>
            <p:cNvGrpSpPr>
              <a:grpSpLocks/>
            </p:cNvGrpSpPr>
            <p:nvPr/>
          </p:nvGrpSpPr>
          <p:grpSpPr bwMode="auto">
            <a:xfrm>
              <a:off x="698" y="840"/>
              <a:ext cx="4505" cy="336"/>
              <a:chOff x="470" y="1296"/>
              <a:chExt cx="4505" cy="336"/>
            </a:xfrm>
            <a:grpFill/>
          </p:grpSpPr>
          <p:sp>
            <p:nvSpPr>
              <p:cNvPr id="15380" name="Text Box 79"/>
              <p:cNvSpPr txBox="1">
                <a:spLocks noChangeArrowheads="1"/>
              </p:cNvSpPr>
              <p:nvPr/>
            </p:nvSpPr>
            <p:spPr bwMode="auto">
              <a:xfrm>
                <a:off x="470" y="1322"/>
                <a:ext cx="319"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V</a:t>
                </a:r>
                <a:r>
                  <a:rPr kumimoji="1" lang="en-US" altLang="zh-CN" sz="2400" b="0" baseline="-25000">
                    <a:cs typeface="Arial" panose="020B0604020202020204" pitchFamily="34" charset="0"/>
                  </a:rPr>
                  <a:t>1</a:t>
                </a:r>
              </a:p>
            </p:txBody>
          </p:sp>
          <p:sp>
            <p:nvSpPr>
              <p:cNvPr id="15381" name="Text Box 80"/>
              <p:cNvSpPr txBox="1">
                <a:spLocks noChangeArrowheads="1"/>
              </p:cNvSpPr>
              <p:nvPr/>
            </p:nvSpPr>
            <p:spPr bwMode="auto">
              <a:xfrm>
                <a:off x="1430" y="1322"/>
                <a:ext cx="319"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dirty="0">
                    <a:cs typeface="Arial" panose="020B0604020202020204" pitchFamily="34" charset="0"/>
                  </a:rPr>
                  <a:t>V</a:t>
                </a:r>
                <a:r>
                  <a:rPr kumimoji="1" lang="en-US" altLang="zh-CN" sz="2400" b="0" baseline="-25000" dirty="0">
                    <a:cs typeface="Arial" panose="020B0604020202020204" pitchFamily="34" charset="0"/>
                  </a:rPr>
                  <a:t>2</a:t>
                </a:r>
              </a:p>
            </p:txBody>
          </p:sp>
          <p:sp>
            <p:nvSpPr>
              <p:cNvPr id="15382" name="Text Box 81"/>
              <p:cNvSpPr txBox="1">
                <a:spLocks noChangeArrowheads="1"/>
              </p:cNvSpPr>
              <p:nvPr/>
            </p:nvSpPr>
            <p:spPr bwMode="auto">
              <a:xfrm>
                <a:off x="2544" y="1296"/>
                <a:ext cx="319"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V</a:t>
                </a:r>
                <a:r>
                  <a:rPr kumimoji="1" lang="en-US" altLang="zh-CN" sz="2400" b="0" baseline="-25000">
                    <a:cs typeface="Arial" panose="020B0604020202020204" pitchFamily="34" charset="0"/>
                  </a:rPr>
                  <a:t>3</a:t>
                </a:r>
              </a:p>
            </p:txBody>
          </p:sp>
          <p:sp>
            <p:nvSpPr>
              <p:cNvPr id="15383" name="Text Box 82"/>
              <p:cNvSpPr txBox="1">
                <a:spLocks noChangeArrowheads="1"/>
              </p:cNvSpPr>
              <p:nvPr/>
            </p:nvSpPr>
            <p:spPr bwMode="auto">
              <a:xfrm>
                <a:off x="3696" y="1296"/>
                <a:ext cx="319"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V</a:t>
                </a:r>
                <a:r>
                  <a:rPr kumimoji="1" lang="en-US" altLang="zh-CN" sz="2400" b="0" baseline="-25000">
                    <a:cs typeface="Arial" panose="020B0604020202020204" pitchFamily="34" charset="0"/>
                  </a:rPr>
                  <a:t>4</a:t>
                </a:r>
              </a:p>
            </p:txBody>
          </p:sp>
          <p:sp>
            <p:nvSpPr>
              <p:cNvPr id="15384" name="Text Box 83"/>
              <p:cNvSpPr txBox="1">
                <a:spLocks noChangeArrowheads="1"/>
              </p:cNvSpPr>
              <p:nvPr/>
            </p:nvSpPr>
            <p:spPr bwMode="auto">
              <a:xfrm>
                <a:off x="4656" y="1344"/>
                <a:ext cx="319"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V</a:t>
                </a:r>
                <a:r>
                  <a:rPr kumimoji="1" lang="en-US" altLang="zh-CN" sz="2400" b="0" baseline="-25000">
                    <a:cs typeface="Arial" panose="020B0604020202020204" pitchFamily="34" charset="0"/>
                  </a:rPr>
                  <a:t>5</a:t>
                </a:r>
              </a:p>
            </p:txBody>
          </p:sp>
        </p:grpSp>
        <p:sp>
          <p:nvSpPr>
            <p:cNvPr id="15375" name="Line 84"/>
            <p:cNvSpPr>
              <a:spLocks noChangeShapeType="1"/>
            </p:cNvSpPr>
            <p:nvPr/>
          </p:nvSpPr>
          <p:spPr bwMode="auto">
            <a:xfrm>
              <a:off x="1008" y="936"/>
              <a:ext cx="0" cy="2772"/>
            </a:xfrm>
            <a:prstGeom prst="line">
              <a:avLst/>
            </a:prstGeom>
            <a:grp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376" name="Line 85"/>
            <p:cNvSpPr>
              <a:spLocks noChangeShapeType="1"/>
            </p:cNvSpPr>
            <p:nvPr/>
          </p:nvSpPr>
          <p:spPr bwMode="auto">
            <a:xfrm>
              <a:off x="2004" y="912"/>
              <a:ext cx="0" cy="2796"/>
            </a:xfrm>
            <a:prstGeom prst="line">
              <a:avLst/>
            </a:prstGeom>
            <a:grp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377" name="Line 86"/>
            <p:cNvSpPr>
              <a:spLocks noChangeShapeType="1"/>
            </p:cNvSpPr>
            <p:nvPr/>
          </p:nvSpPr>
          <p:spPr bwMode="auto">
            <a:xfrm>
              <a:off x="3168" y="888"/>
              <a:ext cx="0" cy="2820"/>
            </a:xfrm>
            <a:prstGeom prst="line">
              <a:avLst/>
            </a:prstGeom>
            <a:grp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378" name="Line 87"/>
            <p:cNvSpPr>
              <a:spLocks noChangeShapeType="1"/>
            </p:cNvSpPr>
            <p:nvPr/>
          </p:nvSpPr>
          <p:spPr bwMode="auto">
            <a:xfrm>
              <a:off x="4344" y="912"/>
              <a:ext cx="0" cy="2808"/>
            </a:xfrm>
            <a:prstGeom prst="line">
              <a:avLst/>
            </a:prstGeom>
            <a:grp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379" name="Line 88"/>
            <p:cNvSpPr>
              <a:spLocks noChangeShapeType="1"/>
            </p:cNvSpPr>
            <p:nvPr/>
          </p:nvSpPr>
          <p:spPr bwMode="auto">
            <a:xfrm>
              <a:off x="5268" y="948"/>
              <a:ext cx="0" cy="2760"/>
            </a:xfrm>
            <a:prstGeom prst="line">
              <a:avLst/>
            </a:prstGeom>
            <a:grp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sp>
        <p:nvSpPr>
          <p:cNvPr id="89"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18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5245"/>
                                        </p:tgtEl>
                                        <p:attrNameLst>
                                          <p:attrName>style.visibility</p:attrName>
                                        </p:attrNameLst>
                                      </p:cBhvr>
                                      <p:to>
                                        <p:strVal val="visible"/>
                                      </p:to>
                                    </p:set>
                                    <p:animEffect transition="in" filter="wipe(up)">
                                      <p:cBhvr>
                                        <p:cTn id="7" dur="500"/>
                                        <p:tgtEl>
                                          <p:spTgt spid="135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744180" y="404664"/>
            <a:ext cx="8229600" cy="1171575"/>
          </a:xfrm>
        </p:spPr>
        <p:txBody>
          <a:bodyPr/>
          <a:lstStyle/>
          <a:p>
            <a:pPr eaLnBrk="1" hangingPunct="1"/>
            <a:r>
              <a:rPr kumimoji="1" lang="zh-CN" altLang="en-US" dirty="0"/>
              <a:t>多段图问题的最优性原理证明</a:t>
            </a:r>
          </a:p>
        </p:txBody>
      </p:sp>
      <p:sp>
        <p:nvSpPr>
          <p:cNvPr id="137220" name="Rectangle 4"/>
          <p:cNvSpPr>
            <a:spLocks noChangeArrowheads="1"/>
          </p:cNvSpPr>
          <p:nvPr/>
        </p:nvSpPr>
        <p:spPr bwMode="auto">
          <a:xfrm>
            <a:off x="745396" y="1844824"/>
            <a:ext cx="10608404" cy="3744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ts val="0"/>
              </a:spcBef>
              <a:buClr>
                <a:schemeClr val="accent1">
                  <a:lumMod val="75000"/>
                </a:schemeClr>
              </a:buClr>
              <a:buFont typeface="Wingdings" panose="05000000000000000000" pitchFamily="2" charset="2"/>
              <a:buChar char="l"/>
            </a:pPr>
            <a:r>
              <a:rPr kumimoji="1" lang="zh-CN" altLang="en-US" sz="2400" b="0" dirty="0">
                <a:latin typeface="幼圆" panose="02010509060101010101" pitchFamily="49" charset="-122"/>
                <a:ea typeface="幼圆" panose="02010509060101010101" pitchFamily="49" charset="-122"/>
              </a:rPr>
              <a:t>假设</a:t>
            </a:r>
            <a:r>
              <a:rPr kumimoji="1" lang="en-US" altLang="zh-CN" sz="2400" b="0" dirty="0">
                <a:ea typeface="幼圆" panose="02010509060101010101" pitchFamily="49" charset="-122"/>
                <a:cs typeface="Arial" panose="020B0604020202020204" pitchFamily="34" charset="0"/>
              </a:rPr>
              <a:t>s,v</a:t>
            </a:r>
            <a:r>
              <a:rPr kumimoji="1" lang="en-US" altLang="zh-CN" sz="2400" b="0" baseline="-25000" dirty="0">
                <a:ea typeface="幼圆" panose="02010509060101010101" pitchFamily="49" charset="-122"/>
                <a:cs typeface="Arial" panose="020B0604020202020204" pitchFamily="34" charset="0"/>
              </a:rPr>
              <a:t>2</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3</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k-1</a:t>
            </a:r>
            <a:r>
              <a:rPr kumimoji="1" lang="en-US" altLang="zh-CN" sz="2400" b="0" dirty="0">
                <a:ea typeface="幼圆" panose="02010509060101010101" pitchFamily="49" charset="-122"/>
                <a:cs typeface="Arial" panose="020B0604020202020204" pitchFamily="34" charset="0"/>
              </a:rPr>
              <a:t>,t</a:t>
            </a:r>
            <a:r>
              <a:rPr kumimoji="1" lang="zh-CN" altLang="en-US" sz="2400" b="0" dirty="0">
                <a:latin typeface="幼圆" panose="02010509060101010101" pitchFamily="49" charset="-122"/>
                <a:ea typeface="幼圆" panose="02010509060101010101" pitchFamily="49" charset="-122"/>
              </a:rPr>
              <a:t>是一条由</a:t>
            </a:r>
            <a:r>
              <a:rPr kumimoji="1" lang="en-US" altLang="zh-CN" sz="2400" b="0" dirty="0">
                <a:ea typeface="幼圆" panose="02010509060101010101" pitchFamily="49" charset="-122"/>
                <a:cs typeface="Arial" panose="020B0604020202020204" pitchFamily="34" charset="0"/>
              </a:rPr>
              <a:t>s</a:t>
            </a:r>
            <a:r>
              <a:rPr kumimoji="1" lang="zh-CN" altLang="en-US" sz="2400" b="0" dirty="0">
                <a:latin typeface="幼圆" panose="02010509060101010101" pitchFamily="49" charset="-122"/>
                <a:ea typeface="幼圆" panose="02010509060101010101" pitchFamily="49" charset="-122"/>
              </a:rPr>
              <a:t>到</a:t>
            </a:r>
            <a:r>
              <a:rPr kumimoji="1" lang="en-US" altLang="zh-CN" sz="2400" b="0" dirty="0">
                <a:ea typeface="幼圆" panose="02010509060101010101" pitchFamily="49" charset="-122"/>
                <a:cs typeface="Arial" panose="020B0604020202020204" pitchFamily="34" charset="0"/>
              </a:rPr>
              <a:t>t</a:t>
            </a:r>
            <a:r>
              <a:rPr kumimoji="1" lang="zh-CN" altLang="en-US" sz="2400" b="0" dirty="0">
                <a:latin typeface="幼圆" panose="02010509060101010101" pitchFamily="49" charset="-122"/>
                <a:ea typeface="幼圆" panose="02010509060101010101" pitchFamily="49" charset="-122"/>
              </a:rPr>
              <a:t>的最短路径。</a:t>
            </a:r>
          </a:p>
          <a:p>
            <a:pPr eaLnBrk="1" hangingPunct="1">
              <a:lnSpc>
                <a:spcPct val="110000"/>
              </a:lnSpc>
              <a:spcBef>
                <a:spcPts val="0"/>
              </a:spcBef>
              <a:buClr>
                <a:schemeClr val="accent1">
                  <a:lumMod val="75000"/>
                </a:schemeClr>
              </a:buClr>
              <a:buFont typeface="Wingdings" panose="05000000000000000000" pitchFamily="2" charset="2"/>
              <a:buChar char="l"/>
            </a:pPr>
            <a:r>
              <a:rPr kumimoji="1" lang="zh-CN" altLang="en-US" sz="2400" b="0" dirty="0">
                <a:latin typeface="幼圆" panose="02010509060101010101" pitchFamily="49" charset="-122"/>
                <a:ea typeface="幼圆" panose="02010509060101010101" pitchFamily="49" charset="-122"/>
              </a:rPr>
              <a:t>再假设从源点</a:t>
            </a:r>
            <a:r>
              <a:rPr kumimoji="1" lang="en-US" altLang="zh-CN" sz="2400" b="0" dirty="0">
                <a:ea typeface="幼圆" panose="02010509060101010101" pitchFamily="49" charset="-122"/>
                <a:cs typeface="Arial" panose="020B0604020202020204" pitchFamily="34" charset="0"/>
              </a:rPr>
              <a:t>s</a:t>
            </a:r>
            <a:r>
              <a:rPr kumimoji="1" lang="zh-CN" altLang="en-US" sz="2400" b="0" dirty="0">
                <a:latin typeface="幼圆" panose="02010509060101010101" pitchFamily="49" charset="-122"/>
                <a:ea typeface="幼圆" panose="02010509060101010101" pitchFamily="49" charset="-122"/>
              </a:rPr>
              <a:t>开始，已作出了到结点</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2</a:t>
            </a:r>
            <a:r>
              <a:rPr kumimoji="1" lang="zh-CN" altLang="en-US" sz="2400" b="0" dirty="0">
                <a:latin typeface="幼圆" panose="02010509060101010101" pitchFamily="49" charset="-122"/>
                <a:ea typeface="幼圆" panose="02010509060101010101" pitchFamily="49" charset="-122"/>
              </a:rPr>
              <a:t>的决策，</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2</a:t>
            </a:r>
            <a:r>
              <a:rPr kumimoji="1" lang="zh-CN" altLang="en-US" sz="2400" b="0" dirty="0">
                <a:latin typeface="幼圆" panose="02010509060101010101" pitchFamily="49" charset="-122"/>
                <a:ea typeface="幼圆" panose="02010509060101010101" pitchFamily="49" charset="-122"/>
              </a:rPr>
              <a:t>就是初始决策所产生的状态。</a:t>
            </a:r>
          </a:p>
          <a:p>
            <a:pPr eaLnBrk="1" hangingPunct="1">
              <a:lnSpc>
                <a:spcPct val="110000"/>
              </a:lnSpc>
              <a:spcBef>
                <a:spcPts val="0"/>
              </a:spcBef>
              <a:buClr>
                <a:schemeClr val="accent1">
                  <a:lumMod val="75000"/>
                </a:schemeClr>
              </a:buClr>
              <a:buFont typeface="Wingdings" panose="05000000000000000000" pitchFamily="2" charset="2"/>
              <a:buChar char="l"/>
            </a:pPr>
            <a:r>
              <a:rPr kumimoji="1" lang="zh-CN" altLang="en-US" sz="2400" b="0" dirty="0">
                <a:latin typeface="幼圆" panose="02010509060101010101" pitchFamily="49" charset="-122"/>
                <a:ea typeface="幼圆" panose="02010509060101010101" pitchFamily="49" charset="-122"/>
              </a:rPr>
              <a:t>如果把</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2</a:t>
            </a:r>
            <a:r>
              <a:rPr kumimoji="1" lang="zh-CN" altLang="en-US" sz="2400" b="0" dirty="0">
                <a:latin typeface="幼圆" panose="02010509060101010101" pitchFamily="49" charset="-122"/>
                <a:ea typeface="幼圆" panose="02010509060101010101" pitchFamily="49" charset="-122"/>
              </a:rPr>
              <a:t>看成是原问题的一个子问题的初始状态，解决这个子问题就是找出一条由</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2</a:t>
            </a:r>
            <a:r>
              <a:rPr kumimoji="1" lang="zh-CN" altLang="en-US" sz="2400" b="0" dirty="0">
                <a:latin typeface="幼圆" panose="02010509060101010101" pitchFamily="49" charset="-122"/>
                <a:ea typeface="幼圆" panose="02010509060101010101" pitchFamily="49" charset="-122"/>
              </a:rPr>
              <a:t>到</a:t>
            </a:r>
            <a:r>
              <a:rPr kumimoji="1" lang="en-US" altLang="zh-CN" sz="2400" b="0" dirty="0">
                <a:ea typeface="幼圆" panose="02010509060101010101" pitchFamily="49" charset="-122"/>
                <a:cs typeface="Arial" panose="020B0604020202020204" pitchFamily="34" charset="0"/>
              </a:rPr>
              <a:t>t</a:t>
            </a:r>
            <a:r>
              <a:rPr kumimoji="1" lang="zh-CN" altLang="en-US" sz="2400" b="0" dirty="0">
                <a:latin typeface="幼圆" panose="02010509060101010101" pitchFamily="49" charset="-122"/>
                <a:ea typeface="幼圆" panose="02010509060101010101" pitchFamily="49" charset="-122"/>
              </a:rPr>
              <a:t>的最短路径。</a:t>
            </a:r>
          </a:p>
          <a:p>
            <a:pPr eaLnBrk="1" hangingPunct="1">
              <a:lnSpc>
                <a:spcPct val="110000"/>
              </a:lnSpc>
              <a:spcBef>
                <a:spcPts val="0"/>
              </a:spcBef>
              <a:buClr>
                <a:schemeClr val="accent1">
                  <a:lumMod val="75000"/>
                </a:schemeClr>
              </a:buClr>
              <a:buFont typeface="Wingdings" panose="05000000000000000000" pitchFamily="2" charset="2"/>
              <a:buChar char="l"/>
            </a:pPr>
            <a:r>
              <a:rPr kumimoji="1" lang="zh-CN" altLang="en-US" sz="2400" b="0" dirty="0">
                <a:latin typeface="幼圆" panose="02010509060101010101" pitchFamily="49" charset="-122"/>
                <a:ea typeface="幼圆" panose="02010509060101010101" pitchFamily="49" charset="-122"/>
              </a:rPr>
              <a:t>这条最短路径显然是</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2</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3</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k-1</a:t>
            </a:r>
            <a:r>
              <a:rPr kumimoji="1" lang="en-US" altLang="zh-CN" sz="2400" b="0" dirty="0">
                <a:ea typeface="幼圆" panose="02010509060101010101" pitchFamily="49" charset="-122"/>
                <a:cs typeface="Arial" panose="020B0604020202020204" pitchFamily="34" charset="0"/>
              </a:rPr>
              <a:t>,t</a:t>
            </a:r>
            <a:r>
              <a:rPr kumimoji="1" lang="zh-CN" altLang="en-US" sz="2400" b="0" dirty="0">
                <a:latin typeface="幼圆" panose="02010509060101010101" pitchFamily="49" charset="-122"/>
                <a:ea typeface="幼圆" panose="02010509060101010101" pitchFamily="49" charset="-122"/>
              </a:rPr>
              <a:t>。如果不然，设</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2</a:t>
            </a:r>
            <a:r>
              <a:rPr kumimoji="1" lang="en-US" altLang="zh-CN" sz="2400" b="0" dirty="0">
                <a:ea typeface="幼圆" panose="02010509060101010101" pitchFamily="49" charset="-122"/>
                <a:cs typeface="Arial" panose="020B0604020202020204" pitchFamily="34" charset="0"/>
              </a:rPr>
              <a:t>,q</a:t>
            </a:r>
            <a:r>
              <a:rPr kumimoji="1" lang="en-US" altLang="zh-CN" sz="2400" b="0" baseline="-25000" dirty="0">
                <a:ea typeface="幼圆" panose="02010509060101010101" pitchFamily="49" charset="-122"/>
                <a:cs typeface="Arial" panose="020B0604020202020204" pitchFamily="34" charset="0"/>
              </a:rPr>
              <a:t>3</a:t>
            </a:r>
            <a:r>
              <a:rPr kumimoji="1" lang="en-US" altLang="zh-CN" sz="2400" b="0" dirty="0">
                <a:ea typeface="幼圆" panose="02010509060101010101" pitchFamily="49" charset="-122"/>
                <a:cs typeface="Arial" panose="020B0604020202020204" pitchFamily="34" charset="0"/>
              </a:rPr>
              <a:t>,…,q</a:t>
            </a:r>
            <a:r>
              <a:rPr kumimoji="1" lang="en-US" altLang="zh-CN" sz="2400" b="0" baseline="-25000" dirty="0">
                <a:ea typeface="幼圆" panose="02010509060101010101" pitchFamily="49" charset="-122"/>
                <a:cs typeface="Arial" panose="020B0604020202020204" pitchFamily="34" charset="0"/>
              </a:rPr>
              <a:t>k-1</a:t>
            </a:r>
            <a:r>
              <a:rPr kumimoji="1" lang="en-US" altLang="zh-CN" sz="2400" b="0" dirty="0">
                <a:ea typeface="幼圆" panose="02010509060101010101" pitchFamily="49" charset="-122"/>
                <a:cs typeface="Arial" panose="020B0604020202020204" pitchFamily="34" charset="0"/>
              </a:rPr>
              <a:t>,t</a:t>
            </a:r>
            <a:r>
              <a:rPr kumimoji="1" lang="zh-CN" altLang="en-US" sz="2400" b="0" dirty="0">
                <a:ea typeface="幼圆" panose="02010509060101010101" pitchFamily="49" charset="-122"/>
                <a:cs typeface="Arial" panose="020B0604020202020204" pitchFamily="34" charset="0"/>
              </a:rPr>
              <a:t>由</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2</a:t>
            </a:r>
            <a:r>
              <a:rPr kumimoji="1" lang="zh-CN" altLang="en-US" sz="2400" b="0" dirty="0">
                <a:ea typeface="幼圆" panose="02010509060101010101" pitchFamily="49" charset="-122"/>
                <a:cs typeface="Arial" panose="020B0604020202020204" pitchFamily="34" charset="0"/>
              </a:rPr>
              <a:t>到</a:t>
            </a:r>
            <a:r>
              <a:rPr kumimoji="1" lang="en-US" altLang="zh-CN" sz="2400" b="0" dirty="0">
                <a:ea typeface="幼圆" panose="02010509060101010101" pitchFamily="49" charset="-122"/>
                <a:cs typeface="Arial" panose="020B0604020202020204" pitchFamily="34" charset="0"/>
              </a:rPr>
              <a:t>t</a:t>
            </a:r>
            <a:r>
              <a:rPr kumimoji="1" lang="zh-CN" altLang="en-US" sz="2400" b="0" dirty="0">
                <a:latin typeface="幼圆" panose="02010509060101010101" pitchFamily="49" charset="-122"/>
                <a:ea typeface="幼圆" panose="02010509060101010101" pitchFamily="49" charset="-122"/>
              </a:rPr>
              <a:t>的更短路径，则</a:t>
            </a:r>
            <a:r>
              <a:rPr kumimoji="1" lang="en-US" altLang="zh-CN" sz="2400" b="0" dirty="0">
                <a:ea typeface="幼圆" panose="02010509060101010101" pitchFamily="49" charset="-122"/>
                <a:cs typeface="Arial" panose="020B0604020202020204" pitchFamily="34" charset="0"/>
              </a:rPr>
              <a:t>s, v</a:t>
            </a:r>
            <a:r>
              <a:rPr kumimoji="1" lang="en-US" altLang="zh-CN" sz="2400" b="0" baseline="-25000" dirty="0">
                <a:ea typeface="幼圆" panose="02010509060101010101" pitchFamily="49" charset="-122"/>
                <a:cs typeface="Arial" panose="020B0604020202020204" pitchFamily="34" charset="0"/>
              </a:rPr>
              <a:t>2</a:t>
            </a:r>
            <a:r>
              <a:rPr kumimoji="1" lang="en-US" altLang="zh-CN" sz="2400" b="0" dirty="0">
                <a:ea typeface="幼圆" panose="02010509060101010101" pitchFamily="49" charset="-122"/>
                <a:cs typeface="Arial" panose="020B0604020202020204" pitchFamily="34" charset="0"/>
              </a:rPr>
              <a:t>,q</a:t>
            </a:r>
            <a:r>
              <a:rPr kumimoji="1" lang="en-US" altLang="zh-CN" sz="2400" b="0" baseline="-25000" dirty="0">
                <a:ea typeface="幼圆" panose="02010509060101010101" pitchFamily="49" charset="-122"/>
                <a:cs typeface="Arial" panose="020B0604020202020204" pitchFamily="34" charset="0"/>
              </a:rPr>
              <a:t>3</a:t>
            </a:r>
            <a:r>
              <a:rPr kumimoji="1" lang="en-US" altLang="zh-CN" sz="2400" b="0" dirty="0">
                <a:ea typeface="幼圆" panose="02010509060101010101" pitchFamily="49" charset="-122"/>
                <a:cs typeface="Arial" panose="020B0604020202020204" pitchFamily="34" charset="0"/>
              </a:rPr>
              <a:t>,…,q</a:t>
            </a:r>
            <a:r>
              <a:rPr kumimoji="1" lang="en-US" altLang="zh-CN" sz="2400" b="0" baseline="-25000" dirty="0">
                <a:ea typeface="幼圆" panose="02010509060101010101" pitchFamily="49" charset="-122"/>
                <a:cs typeface="Arial" panose="020B0604020202020204" pitchFamily="34" charset="0"/>
              </a:rPr>
              <a:t>k-1</a:t>
            </a:r>
            <a:r>
              <a:rPr kumimoji="1" lang="en-US" altLang="zh-CN" sz="2400" b="0" dirty="0">
                <a:ea typeface="幼圆" panose="02010509060101010101" pitchFamily="49" charset="-122"/>
                <a:cs typeface="Arial" panose="020B0604020202020204" pitchFamily="34" charset="0"/>
              </a:rPr>
              <a:t>,t</a:t>
            </a:r>
            <a:r>
              <a:rPr kumimoji="1" lang="zh-CN" altLang="en-US" sz="2400" b="0" dirty="0">
                <a:latin typeface="幼圆" panose="02010509060101010101" pitchFamily="49" charset="-122"/>
                <a:ea typeface="幼圆" panose="02010509060101010101" pitchFamily="49" charset="-122"/>
              </a:rPr>
              <a:t>肯定比</a:t>
            </a:r>
            <a:r>
              <a:rPr kumimoji="1" lang="en-US" altLang="zh-CN" sz="2400" b="0" dirty="0">
                <a:ea typeface="幼圆" panose="02010509060101010101" pitchFamily="49" charset="-122"/>
                <a:cs typeface="Arial" panose="020B0604020202020204" pitchFamily="34" charset="0"/>
              </a:rPr>
              <a:t>s,v</a:t>
            </a:r>
            <a:r>
              <a:rPr kumimoji="1" lang="en-US" altLang="zh-CN" sz="2400" b="0" baseline="-25000" dirty="0">
                <a:ea typeface="幼圆" panose="02010509060101010101" pitchFamily="49" charset="-122"/>
                <a:cs typeface="Arial" panose="020B0604020202020204" pitchFamily="34" charset="0"/>
              </a:rPr>
              <a:t>2</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3</a:t>
            </a:r>
            <a:r>
              <a:rPr kumimoji="1" lang="en-US" altLang="zh-CN" sz="2400" b="0" dirty="0">
                <a:ea typeface="幼圆" panose="02010509060101010101" pitchFamily="49" charset="-122"/>
                <a:cs typeface="Arial" panose="020B0604020202020204" pitchFamily="34" charset="0"/>
              </a:rPr>
              <a:t>,…,v</a:t>
            </a:r>
            <a:r>
              <a:rPr kumimoji="1" lang="en-US" altLang="zh-CN" sz="2400" b="0" baseline="-25000" dirty="0">
                <a:ea typeface="幼圆" panose="02010509060101010101" pitchFamily="49" charset="-122"/>
                <a:cs typeface="Arial" panose="020B0604020202020204" pitchFamily="34" charset="0"/>
              </a:rPr>
              <a:t>k-1</a:t>
            </a:r>
            <a:r>
              <a:rPr kumimoji="1" lang="en-US" altLang="zh-CN" sz="2400" b="0" dirty="0">
                <a:ea typeface="幼圆" panose="02010509060101010101" pitchFamily="49" charset="-122"/>
                <a:cs typeface="Arial" panose="020B0604020202020204" pitchFamily="34" charset="0"/>
              </a:rPr>
              <a:t>,t</a:t>
            </a:r>
            <a:r>
              <a:rPr kumimoji="1" lang="zh-CN" altLang="en-US" sz="2400" b="0" dirty="0">
                <a:latin typeface="幼圆" panose="02010509060101010101" pitchFamily="49" charset="-122"/>
                <a:ea typeface="幼圆" panose="02010509060101010101" pitchFamily="49" charset="-122"/>
              </a:rPr>
              <a:t>路径短，这与假设矛盾。</a:t>
            </a:r>
            <a:endParaRPr kumimoji="1" lang="en-US" altLang="zh-CN" sz="2400" b="0" dirty="0">
              <a:latin typeface="幼圆" panose="02010509060101010101" pitchFamily="49" charset="-122"/>
              <a:ea typeface="幼圆" panose="02010509060101010101" pitchFamily="49" charset="-122"/>
            </a:endParaRPr>
          </a:p>
          <a:p>
            <a:pPr eaLnBrk="1" hangingPunct="1">
              <a:lnSpc>
                <a:spcPct val="110000"/>
              </a:lnSpc>
              <a:spcBef>
                <a:spcPts val="0"/>
              </a:spcBef>
              <a:buClr>
                <a:schemeClr val="accent1">
                  <a:lumMod val="75000"/>
                </a:schemeClr>
              </a:buClr>
              <a:buFont typeface="Wingdings" panose="05000000000000000000" pitchFamily="2" charset="2"/>
              <a:buChar char="l"/>
            </a:pPr>
            <a:r>
              <a:rPr kumimoji="1" lang="zh-CN" altLang="en-US" sz="2400" b="0" dirty="0">
                <a:latin typeface="幼圆" panose="02010509060101010101" pitchFamily="49" charset="-122"/>
                <a:ea typeface="幼圆" panose="02010509060101010101" pitchFamily="49" charset="-122"/>
              </a:rPr>
              <a:t>因此最优性原理成立。</a:t>
            </a:r>
          </a:p>
        </p:txBody>
      </p:sp>
      <p:sp>
        <p:nvSpPr>
          <p:cNvPr id="5"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19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767408" y="112713"/>
            <a:ext cx="8229600" cy="1371600"/>
          </a:xfrm>
        </p:spPr>
        <p:txBody>
          <a:bodyPr/>
          <a:lstStyle/>
          <a:p>
            <a:pPr eaLnBrk="1" hangingPunct="1"/>
            <a:r>
              <a:rPr lang="zh-CN" altLang="en-US" dirty="0"/>
              <a:t>目录</a:t>
            </a:r>
          </a:p>
        </p:txBody>
      </p:sp>
      <p:sp>
        <p:nvSpPr>
          <p:cNvPr id="6148" name="Rectangle 3"/>
          <p:cNvSpPr>
            <a:spLocks noGrp="1" noChangeArrowheads="1"/>
          </p:cNvSpPr>
          <p:nvPr>
            <p:ph idx="1"/>
          </p:nvPr>
        </p:nvSpPr>
        <p:spPr>
          <a:xfrm>
            <a:off x="839416" y="1420813"/>
            <a:ext cx="8229600" cy="4456459"/>
          </a:xfrm>
        </p:spPr>
        <p:txBody>
          <a:bodyPr>
            <a:normAutofit/>
          </a:bodyPr>
          <a:lstStyle/>
          <a:p>
            <a:pPr marL="0" indent="0" eaLnBrk="1" hangingPunct="1">
              <a:spcBef>
                <a:spcPts val="0"/>
              </a:spcBef>
              <a:buNone/>
            </a:pPr>
            <a:r>
              <a:rPr lang="en-US" altLang="zh-CN" sz="2800" dirty="0"/>
              <a:t>6.1 </a:t>
            </a:r>
            <a:r>
              <a:rPr lang="zh-CN" altLang="en-US" sz="2800" dirty="0"/>
              <a:t>一般方法</a:t>
            </a:r>
          </a:p>
          <a:p>
            <a:pPr marL="0" indent="0" eaLnBrk="1" hangingPunct="1">
              <a:spcBef>
                <a:spcPts val="0"/>
              </a:spcBef>
              <a:buNone/>
            </a:pPr>
            <a:r>
              <a:rPr lang="en-US" altLang="zh-CN" sz="2800" dirty="0"/>
              <a:t>6.2 </a:t>
            </a:r>
            <a:r>
              <a:rPr lang="zh-CN" altLang="en-US" sz="2800" dirty="0"/>
              <a:t>多段图</a:t>
            </a:r>
            <a:endParaRPr lang="en-US" altLang="zh-CN" sz="2800" dirty="0"/>
          </a:p>
          <a:p>
            <a:pPr marL="0" indent="0" eaLnBrk="1" hangingPunct="1">
              <a:spcBef>
                <a:spcPts val="0"/>
              </a:spcBef>
              <a:buNone/>
            </a:pPr>
            <a:r>
              <a:rPr lang="en-US" altLang="zh-CN" sz="2800" dirty="0"/>
              <a:t>6.3 </a:t>
            </a:r>
            <a:r>
              <a:rPr lang="zh-CN" altLang="en-US" sz="2800" dirty="0"/>
              <a:t>货郎担问题</a:t>
            </a:r>
          </a:p>
          <a:p>
            <a:pPr marL="0" indent="0">
              <a:spcBef>
                <a:spcPts val="0"/>
              </a:spcBef>
              <a:buNone/>
            </a:pPr>
            <a:r>
              <a:rPr lang="en-US" altLang="zh-CN" sz="2800" dirty="0"/>
              <a:t>6.4 0/1</a:t>
            </a:r>
            <a:r>
              <a:rPr lang="zh-CN" altLang="en-US" sz="2800" dirty="0"/>
              <a:t>背包问题</a:t>
            </a:r>
            <a:endParaRPr lang="en-US" altLang="zh-CN" sz="2800" dirty="0"/>
          </a:p>
          <a:p>
            <a:pPr marL="0" indent="0">
              <a:spcBef>
                <a:spcPts val="0"/>
              </a:spcBef>
              <a:buNone/>
            </a:pPr>
            <a:r>
              <a:rPr lang="en-US" altLang="zh-CN" sz="2800" dirty="0"/>
              <a:t>6.5 </a:t>
            </a:r>
            <a:r>
              <a:rPr lang="zh-CN" altLang="en-US" sz="2800" dirty="0"/>
              <a:t>可靠性设计</a:t>
            </a:r>
            <a:endParaRPr lang="en-US" altLang="zh-CN" sz="2800" dirty="0"/>
          </a:p>
          <a:p>
            <a:pPr marL="0" indent="0" eaLnBrk="1" hangingPunct="1">
              <a:spcBef>
                <a:spcPts val="0"/>
              </a:spcBef>
              <a:buNone/>
            </a:pPr>
            <a:r>
              <a:rPr lang="en-US" altLang="zh-CN" sz="2800" dirty="0"/>
              <a:t>6.6 </a:t>
            </a:r>
            <a:r>
              <a:rPr lang="zh-CN" altLang="en-US" sz="2800" dirty="0"/>
              <a:t>最优二分检索树</a:t>
            </a:r>
          </a:p>
          <a:p>
            <a:pPr marL="0" indent="0" eaLnBrk="1" hangingPunct="1">
              <a:spcBef>
                <a:spcPts val="0"/>
              </a:spcBef>
              <a:buNone/>
            </a:pPr>
            <a:r>
              <a:rPr lang="en-US" altLang="zh-CN" sz="2800" dirty="0"/>
              <a:t>6.7 </a:t>
            </a:r>
            <a:r>
              <a:rPr lang="zh-CN" altLang="en-US" sz="2800" dirty="0"/>
              <a:t>矩阵链乘积问题</a:t>
            </a:r>
            <a:endParaRPr lang="en-US" altLang="zh-CN" sz="2800" dirty="0"/>
          </a:p>
          <a:p>
            <a:pPr marL="0" indent="0" eaLnBrk="1" hangingPunct="1">
              <a:spcBef>
                <a:spcPts val="0"/>
              </a:spcBef>
              <a:buNone/>
            </a:pPr>
            <a:r>
              <a:rPr lang="en-US" altLang="zh-CN" sz="2800" dirty="0"/>
              <a:t>6.8 </a:t>
            </a:r>
            <a:r>
              <a:rPr lang="zh-CN" altLang="en-US" sz="2800" dirty="0"/>
              <a:t>小结</a:t>
            </a:r>
            <a:endParaRPr lang="en-US" altLang="zh-CN" sz="2800" dirty="0"/>
          </a:p>
          <a:p>
            <a:pPr eaLnBrk="1" hangingPunct="1">
              <a:lnSpc>
                <a:spcPct val="90000"/>
              </a:lnSpc>
            </a:pPr>
            <a:endParaRPr lang="zh-CN" altLang="en-US" dirty="0"/>
          </a:p>
        </p:txBody>
      </p:sp>
      <p:sp>
        <p:nvSpPr>
          <p:cNvPr id="5"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864395" y="266700"/>
            <a:ext cx="8229600" cy="1171575"/>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4000" dirty="0"/>
              <a:t>多段图向前处理递推关系式</a:t>
            </a:r>
          </a:p>
        </p:txBody>
      </p:sp>
      <p:sp>
        <p:nvSpPr>
          <p:cNvPr id="24580" name="Rectangle 3"/>
          <p:cNvSpPr>
            <a:spLocks noGrp="1" noChangeArrowheads="1"/>
          </p:cNvSpPr>
          <p:nvPr>
            <p:ph idx="1"/>
          </p:nvPr>
        </p:nvSpPr>
        <p:spPr>
          <a:xfrm>
            <a:off x="869158" y="1637690"/>
            <a:ext cx="10051378" cy="3621088"/>
          </a:xfrm>
        </p:spPr>
        <p:txBody>
          <a:bodyPr>
            <a:normAutofit/>
          </a:bodyPr>
          <a:lstStyle/>
          <a:p>
            <a:pPr eaLnBrk="1" hangingPunct="1">
              <a:lnSpc>
                <a:spcPct val="100000"/>
              </a:lnSpc>
            </a:pPr>
            <a:r>
              <a:rPr kumimoji="1" lang="zh-CN" altLang="en-US" sz="2400" dirty="0"/>
              <a:t>设</a:t>
            </a:r>
            <a:r>
              <a:rPr kumimoji="1" lang="en-US" altLang="zh-CN" sz="2400" dirty="0"/>
              <a:t>P(</a:t>
            </a:r>
            <a:r>
              <a:rPr kumimoji="1" lang="en-US" altLang="zh-CN" sz="2400" dirty="0" err="1"/>
              <a:t>i</a:t>
            </a:r>
            <a:r>
              <a:rPr kumimoji="1" lang="en-US" altLang="zh-CN" sz="2400" dirty="0"/>
              <a:t>, j)</a:t>
            </a:r>
            <a:r>
              <a:rPr kumimoji="1" lang="zh-CN" altLang="en-US" sz="2400" dirty="0"/>
              <a:t>是一条从</a:t>
            </a:r>
            <a:r>
              <a:rPr kumimoji="1" lang="en-US" altLang="zh-CN" sz="2400" dirty="0"/>
              <a:t>V</a:t>
            </a:r>
            <a:r>
              <a:rPr kumimoji="1" lang="en-US" altLang="zh-CN" sz="2400" baseline="-25000" dirty="0"/>
              <a:t>i</a:t>
            </a:r>
            <a:r>
              <a:rPr kumimoji="1" lang="zh-CN" altLang="en-US" sz="2400" dirty="0"/>
              <a:t>中的节点</a:t>
            </a:r>
            <a:r>
              <a:rPr kumimoji="1" lang="en-US" altLang="zh-CN" sz="2400" dirty="0"/>
              <a:t>j </a:t>
            </a:r>
            <a:r>
              <a:rPr kumimoji="1" lang="zh-CN" altLang="en-US" sz="2400" dirty="0"/>
              <a:t>到汇点</a:t>
            </a:r>
            <a:r>
              <a:rPr kumimoji="1" lang="en-US" altLang="zh-CN" sz="2400" dirty="0"/>
              <a:t>t </a:t>
            </a:r>
            <a:r>
              <a:rPr kumimoji="1" lang="zh-CN" altLang="en-US" sz="2400" dirty="0"/>
              <a:t>的最小成本路径</a:t>
            </a:r>
            <a:r>
              <a:rPr kumimoji="1" lang="en-US" altLang="zh-CN" sz="2400" dirty="0"/>
              <a:t>, COST(</a:t>
            </a:r>
            <a:r>
              <a:rPr kumimoji="1" lang="en-US" altLang="zh-CN" sz="2400" dirty="0" err="1"/>
              <a:t>i</a:t>
            </a:r>
            <a:r>
              <a:rPr kumimoji="1" lang="en-US" altLang="zh-CN" sz="2400" dirty="0"/>
              <a:t>, j)</a:t>
            </a:r>
            <a:r>
              <a:rPr kumimoji="1" lang="zh-CN" altLang="en-US" sz="2400" dirty="0"/>
              <a:t>表示这条路径的成本</a:t>
            </a:r>
            <a:r>
              <a:rPr kumimoji="1" lang="en-US" altLang="zh-CN" sz="2400" dirty="0"/>
              <a:t>, </a:t>
            </a:r>
            <a:r>
              <a:rPr kumimoji="1" lang="zh-CN" altLang="en-US" sz="2400" dirty="0"/>
              <a:t>根据向前处理方法：</a:t>
            </a:r>
          </a:p>
          <a:p>
            <a:pPr eaLnBrk="1" hangingPunct="1">
              <a:lnSpc>
                <a:spcPct val="100000"/>
              </a:lnSpc>
              <a:buFont typeface="Wingdings" panose="05000000000000000000" pitchFamily="2" charset="2"/>
              <a:buNone/>
            </a:pPr>
            <a:r>
              <a:rPr kumimoji="1" lang="zh-CN" altLang="en-US" sz="2400" dirty="0">
                <a:solidFill>
                  <a:srgbClr val="0000FF"/>
                </a:solidFill>
              </a:rPr>
              <a:t>    </a:t>
            </a:r>
            <a:r>
              <a:rPr kumimoji="1" lang="en-US" altLang="zh-CN" sz="2400" dirty="0">
                <a:solidFill>
                  <a:srgbClr val="FF0000"/>
                </a:solidFill>
              </a:rPr>
              <a:t>COST(</a:t>
            </a:r>
            <a:r>
              <a:rPr kumimoji="1" lang="en-US" altLang="zh-CN" sz="2400" dirty="0" err="1">
                <a:solidFill>
                  <a:srgbClr val="FF0000"/>
                </a:solidFill>
              </a:rPr>
              <a:t>i</a:t>
            </a:r>
            <a:r>
              <a:rPr kumimoji="1" lang="en-US" altLang="zh-CN" sz="2400" dirty="0">
                <a:solidFill>
                  <a:srgbClr val="FF0000"/>
                </a:solidFill>
              </a:rPr>
              <a:t>, j)= min{ c(j, l)+ COST(i+1, l)}</a:t>
            </a:r>
          </a:p>
          <a:p>
            <a:pPr eaLnBrk="1" hangingPunct="1">
              <a:lnSpc>
                <a:spcPct val="100000"/>
              </a:lnSpc>
              <a:buFont typeface="Wingdings" panose="05000000000000000000" pitchFamily="2" charset="2"/>
              <a:buNone/>
            </a:pPr>
            <a:r>
              <a:rPr kumimoji="1" lang="en-US" altLang="zh-CN" sz="2400" dirty="0">
                <a:solidFill>
                  <a:srgbClr val="0000FF"/>
                </a:solidFill>
              </a:rPr>
              <a:t>   </a:t>
            </a:r>
            <a:r>
              <a:rPr kumimoji="1" lang="zh-CN" altLang="en-US" sz="2400" dirty="0"/>
              <a:t>其中</a:t>
            </a:r>
            <a:r>
              <a:rPr kumimoji="1" lang="en-US" altLang="zh-CN" sz="2400" dirty="0"/>
              <a:t>:  l∈V</a:t>
            </a:r>
            <a:r>
              <a:rPr kumimoji="1" lang="en-US" altLang="zh-CN" sz="2400" baseline="-25000" dirty="0"/>
              <a:t>i+1</a:t>
            </a:r>
            <a:r>
              <a:rPr kumimoji="1" lang="en-US" altLang="zh-CN" sz="2400" dirty="0"/>
              <a:t> , &lt;j, l&gt;∈E,  c(j, l)</a:t>
            </a:r>
            <a:r>
              <a:rPr kumimoji="1" lang="zh-CN" altLang="en-US" sz="2400" dirty="0"/>
              <a:t>表示该边的成本。</a:t>
            </a:r>
          </a:p>
          <a:p>
            <a:pPr eaLnBrk="1" hangingPunct="1">
              <a:lnSpc>
                <a:spcPct val="100000"/>
              </a:lnSpc>
            </a:pPr>
            <a:r>
              <a:rPr kumimoji="1" lang="zh-CN" altLang="en-US" sz="2400" dirty="0"/>
              <a:t>对于</a:t>
            </a:r>
            <a:r>
              <a:rPr kumimoji="1" lang="en-US" altLang="zh-CN" sz="2400" dirty="0"/>
              <a:t>k</a:t>
            </a:r>
            <a:r>
              <a:rPr kumimoji="1" lang="zh-CN" altLang="en-US" sz="2400" dirty="0"/>
              <a:t>段图</a:t>
            </a:r>
            <a:r>
              <a:rPr kumimoji="1" lang="en-US" altLang="zh-CN" sz="2400" dirty="0"/>
              <a:t>, </a:t>
            </a:r>
            <a:r>
              <a:rPr kumimoji="1" lang="zh-CN" altLang="en-US" sz="2400" dirty="0"/>
              <a:t>当</a:t>
            </a:r>
            <a:r>
              <a:rPr kumimoji="1" lang="en-US" altLang="zh-CN" sz="2400" dirty="0" err="1"/>
              <a:t>i</a:t>
            </a:r>
            <a:r>
              <a:rPr kumimoji="1" lang="en-US" altLang="zh-CN" sz="2400" dirty="0"/>
              <a:t>=k-1</a:t>
            </a:r>
            <a:r>
              <a:rPr kumimoji="1" lang="zh-CN" altLang="en-US" sz="2400" dirty="0"/>
              <a:t>时</a:t>
            </a:r>
            <a:r>
              <a:rPr kumimoji="1" lang="en-US" altLang="zh-CN" sz="2400" dirty="0"/>
              <a:t>(</a:t>
            </a:r>
            <a:r>
              <a:rPr kumimoji="1" lang="zh-CN" altLang="en-US" sz="2400" dirty="0"/>
              <a:t>初值</a:t>
            </a:r>
            <a:r>
              <a:rPr kumimoji="1" lang="en-US" altLang="zh-CN" sz="2400" dirty="0"/>
              <a:t>) </a:t>
            </a:r>
          </a:p>
          <a:p>
            <a:pPr lvl="1" eaLnBrk="1" hangingPunct="1">
              <a:lnSpc>
                <a:spcPct val="100000"/>
              </a:lnSpc>
            </a:pPr>
            <a:r>
              <a:rPr kumimoji="1" lang="zh-CN" altLang="en-US" sz="2400" dirty="0"/>
              <a:t>如果</a:t>
            </a:r>
            <a:r>
              <a:rPr kumimoji="1" lang="en-US" altLang="zh-CN" sz="2400" dirty="0"/>
              <a:t>&lt;j, t&gt;∈E</a:t>
            </a:r>
            <a:r>
              <a:rPr kumimoji="1" lang="zh-CN" altLang="en-US" sz="2400" dirty="0"/>
              <a:t>，</a:t>
            </a:r>
            <a:r>
              <a:rPr kumimoji="1" lang="en-US" altLang="zh-CN" sz="2400" dirty="0"/>
              <a:t>COST(k-1, j)= c(j, t)</a:t>
            </a:r>
          </a:p>
          <a:p>
            <a:pPr lvl="1" eaLnBrk="1" hangingPunct="1">
              <a:lnSpc>
                <a:spcPct val="100000"/>
              </a:lnSpc>
            </a:pPr>
            <a:r>
              <a:rPr kumimoji="1" lang="zh-CN" altLang="en-US" sz="2400" dirty="0"/>
              <a:t>否则，</a:t>
            </a:r>
            <a:r>
              <a:rPr kumimoji="1" lang="en-US" altLang="zh-CN" sz="2400" dirty="0"/>
              <a:t>COST(k-1, j)= ∞</a:t>
            </a:r>
          </a:p>
        </p:txBody>
      </p:sp>
      <p:grpSp>
        <p:nvGrpSpPr>
          <p:cNvPr id="24583" name="Group 23"/>
          <p:cNvGrpSpPr>
            <a:grpSpLocks/>
          </p:cNvGrpSpPr>
          <p:nvPr/>
        </p:nvGrpSpPr>
        <p:grpSpPr bwMode="auto">
          <a:xfrm>
            <a:off x="6527229" y="3779055"/>
            <a:ext cx="3816350" cy="1447800"/>
            <a:chOff x="839" y="3335"/>
            <a:chExt cx="2404" cy="912"/>
          </a:xfrm>
        </p:grpSpPr>
        <p:sp>
          <p:nvSpPr>
            <p:cNvPr id="24587" name="Oval 6"/>
            <p:cNvSpPr>
              <a:spLocks noChangeArrowheads="1"/>
            </p:cNvSpPr>
            <p:nvPr/>
          </p:nvSpPr>
          <p:spPr bwMode="auto">
            <a:xfrm>
              <a:off x="975" y="3884"/>
              <a:ext cx="46"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4588" name="Line 7"/>
            <p:cNvSpPr>
              <a:spLocks noChangeShapeType="1"/>
            </p:cNvSpPr>
            <p:nvPr/>
          </p:nvSpPr>
          <p:spPr bwMode="auto">
            <a:xfrm>
              <a:off x="1066" y="3430"/>
              <a:ext cx="0" cy="81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9" name="Text Box 8"/>
            <p:cNvSpPr txBox="1">
              <a:spLocks noChangeArrowheads="1"/>
            </p:cNvSpPr>
            <p:nvPr/>
          </p:nvSpPr>
          <p:spPr bwMode="auto">
            <a:xfrm>
              <a:off x="884" y="3884"/>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a:t>j</a:t>
              </a:r>
            </a:p>
          </p:txBody>
        </p:sp>
        <p:sp>
          <p:nvSpPr>
            <p:cNvPr id="24590" name="Text Box 9"/>
            <p:cNvSpPr txBox="1">
              <a:spLocks noChangeArrowheads="1"/>
            </p:cNvSpPr>
            <p:nvPr/>
          </p:nvSpPr>
          <p:spPr bwMode="auto">
            <a:xfrm>
              <a:off x="839" y="3335"/>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V</a:t>
              </a:r>
              <a:r>
                <a:rPr lang="en-US" altLang="zh-CN" sz="1800" baseline="-25000"/>
                <a:t>i</a:t>
              </a:r>
            </a:p>
          </p:txBody>
        </p:sp>
        <p:sp>
          <p:nvSpPr>
            <p:cNvPr id="24591" name="Oval 11"/>
            <p:cNvSpPr>
              <a:spLocks noChangeArrowheads="1"/>
            </p:cNvSpPr>
            <p:nvPr/>
          </p:nvSpPr>
          <p:spPr bwMode="auto">
            <a:xfrm>
              <a:off x="1429" y="3612"/>
              <a:ext cx="46"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4592" name="Line 12"/>
            <p:cNvSpPr>
              <a:spLocks noChangeShapeType="1"/>
            </p:cNvSpPr>
            <p:nvPr/>
          </p:nvSpPr>
          <p:spPr bwMode="auto">
            <a:xfrm>
              <a:off x="1520" y="3430"/>
              <a:ext cx="0" cy="81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3" name="Text Box 13"/>
            <p:cNvSpPr txBox="1">
              <a:spLocks noChangeArrowheads="1"/>
            </p:cNvSpPr>
            <p:nvPr/>
          </p:nvSpPr>
          <p:spPr bwMode="auto">
            <a:xfrm>
              <a:off x="1338" y="3612"/>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l</a:t>
              </a:r>
              <a:r>
                <a:rPr lang="en-US" altLang="zh-CN" sz="1800" baseline="-25000"/>
                <a:t>1</a:t>
              </a:r>
            </a:p>
          </p:txBody>
        </p:sp>
        <p:sp>
          <p:nvSpPr>
            <p:cNvPr id="24594" name="Text Box 14"/>
            <p:cNvSpPr txBox="1">
              <a:spLocks noChangeArrowheads="1"/>
            </p:cNvSpPr>
            <p:nvPr/>
          </p:nvSpPr>
          <p:spPr bwMode="auto">
            <a:xfrm>
              <a:off x="1293" y="3335"/>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V</a:t>
              </a:r>
              <a:r>
                <a:rPr lang="en-US" altLang="zh-CN" sz="1800" baseline="-25000"/>
                <a:t>i+1</a:t>
              </a:r>
            </a:p>
          </p:txBody>
        </p:sp>
        <p:sp>
          <p:nvSpPr>
            <p:cNvPr id="24595" name="Oval 15"/>
            <p:cNvSpPr>
              <a:spLocks noChangeArrowheads="1"/>
            </p:cNvSpPr>
            <p:nvPr/>
          </p:nvSpPr>
          <p:spPr bwMode="auto">
            <a:xfrm>
              <a:off x="1429" y="3925"/>
              <a:ext cx="46"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4596" name="Text Box 16"/>
            <p:cNvSpPr txBox="1">
              <a:spLocks noChangeArrowheads="1"/>
            </p:cNvSpPr>
            <p:nvPr/>
          </p:nvSpPr>
          <p:spPr bwMode="auto">
            <a:xfrm>
              <a:off x="1338" y="3925"/>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l</a:t>
              </a:r>
              <a:r>
                <a:rPr lang="en-US" altLang="zh-CN" sz="1800" baseline="-25000"/>
                <a:t>p</a:t>
              </a:r>
            </a:p>
          </p:txBody>
        </p:sp>
        <p:sp>
          <p:nvSpPr>
            <p:cNvPr id="24597" name="Line 17"/>
            <p:cNvSpPr>
              <a:spLocks noChangeShapeType="1"/>
            </p:cNvSpPr>
            <p:nvPr/>
          </p:nvSpPr>
          <p:spPr bwMode="auto">
            <a:xfrm flipV="1">
              <a:off x="1020" y="3657"/>
              <a:ext cx="409"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8" name="Line 18"/>
            <p:cNvSpPr>
              <a:spLocks noChangeShapeType="1"/>
            </p:cNvSpPr>
            <p:nvPr/>
          </p:nvSpPr>
          <p:spPr bwMode="auto">
            <a:xfrm>
              <a:off x="1020" y="3884"/>
              <a:ext cx="409" cy="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9" name="Freeform 19"/>
            <p:cNvSpPr>
              <a:spLocks/>
            </p:cNvSpPr>
            <p:nvPr/>
          </p:nvSpPr>
          <p:spPr bwMode="auto">
            <a:xfrm>
              <a:off x="1474" y="3566"/>
              <a:ext cx="1678" cy="309"/>
            </a:xfrm>
            <a:custGeom>
              <a:avLst/>
              <a:gdLst>
                <a:gd name="T0" fmla="*/ 0 w 1678"/>
                <a:gd name="T1" fmla="*/ 52 h 309"/>
                <a:gd name="T2" fmla="*/ 408 w 1678"/>
                <a:gd name="T3" fmla="*/ 7 h 309"/>
                <a:gd name="T4" fmla="*/ 862 w 1678"/>
                <a:gd name="T5" fmla="*/ 97 h 309"/>
                <a:gd name="T6" fmla="*/ 544 w 1678"/>
                <a:gd name="T7" fmla="*/ 279 h 309"/>
                <a:gd name="T8" fmla="*/ 1361 w 1678"/>
                <a:gd name="T9" fmla="*/ 279 h 309"/>
                <a:gd name="T10" fmla="*/ 1678 w 1678"/>
                <a:gd name="T11" fmla="*/ 233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78" h="309">
                  <a:moveTo>
                    <a:pt x="0" y="52"/>
                  </a:moveTo>
                  <a:cubicBezTo>
                    <a:pt x="132" y="26"/>
                    <a:pt x="264" y="0"/>
                    <a:pt x="408" y="7"/>
                  </a:cubicBezTo>
                  <a:cubicBezTo>
                    <a:pt x="552" y="14"/>
                    <a:pt x="839" y="52"/>
                    <a:pt x="862" y="97"/>
                  </a:cubicBezTo>
                  <a:cubicBezTo>
                    <a:pt x="885" y="142"/>
                    <a:pt x="461" y="249"/>
                    <a:pt x="544" y="279"/>
                  </a:cubicBezTo>
                  <a:cubicBezTo>
                    <a:pt x="627" y="309"/>
                    <a:pt x="1172" y="287"/>
                    <a:pt x="1361" y="279"/>
                  </a:cubicBezTo>
                  <a:cubicBezTo>
                    <a:pt x="1550" y="271"/>
                    <a:pt x="1625" y="241"/>
                    <a:pt x="1678" y="233"/>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0" name="Freeform 20"/>
            <p:cNvSpPr>
              <a:spLocks/>
            </p:cNvSpPr>
            <p:nvPr/>
          </p:nvSpPr>
          <p:spPr bwMode="auto">
            <a:xfrm>
              <a:off x="1474" y="3793"/>
              <a:ext cx="1678" cy="287"/>
            </a:xfrm>
            <a:custGeom>
              <a:avLst/>
              <a:gdLst>
                <a:gd name="T0" fmla="*/ 0 w 1678"/>
                <a:gd name="T1" fmla="*/ 136 h 287"/>
                <a:gd name="T2" fmla="*/ 272 w 1678"/>
                <a:gd name="T3" fmla="*/ 91 h 287"/>
                <a:gd name="T4" fmla="*/ 408 w 1678"/>
                <a:gd name="T5" fmla="*/ 136 h 287"/>
                <a:gd name="T6" fmla="*/ 227 w 1678"/>
                <a:gd name="T7" fmla="*/ 272 h 287"/>
                <a:gd name="T8" fmla="*/ 771 w 1678"/>
                <a:gd name="T9" fmla="*/ 227 h 287"/>
                <a:gd name="T10" fmla="*/ 1678 w 1678"/>
                <a:gd name="T11" fmla="*/ 0 h 2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78" h="287">
                  <a:moveTo>
                    <a:pt x="0" y="136"/>
                  </a:moveTo>
                  <a:cubicBezTo>
                    <a:pt x="102" y="113"/>
                    <a:pt x="204" y="91"/>
                    <a:pt x="272" y="91"/>
                  </a:cubicBezTo>
                  <a:cubicBezTo>
                    <a:pt x="340" y="91"/>
                    <a:pt x="415" y="106"/>
                    <a:pt x="408" y="136"/>
                  </a:cubicBezTo>
                  <a:cubicBezTo>
                    <a:pt x="401" y="166"/>
                    <a:pt x="167" y="257"/>
                    <a:pt x="227" y="272"/>
                  </a:cubicBezTo>
                  <a:cubicBezTo>
                    <a:pt x="287" y="287"/>
                    <a:pt x="529" y="272"/>
                    <a:pt x="771" y="227"/>
                  </a:cubicBezTo>
                  <a:cubicBezTo>
                    <a:pt x="1013" y="182"/>
                    <a:pt x="1527" y="38"/>
                    <a:pt x="1678"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1" name="Oval 21"/>
            <p:cNvSpPr>
              <a:spLocks noChangeArrowheads="1"/>
            </p:cNvSpPr>
            <p:nvPr/>
          </p:nvSpPr>
          <p:spPr bwMode="auto">
            <a:xfrm>
              <a:off x="3152" y="3789"/>
              <a:ext cx="46"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4602" name="Text Box 22"/>
            <p:cNvSpPr txBox="1">
              <a:spLocks noChangeArrowheads="1"/>
            </p:cNvSpPr>
            <p:nvPr/>
          </p:nvSpPr>
          <p:spPr bwMode="auto">
            <a:xfrm>
              <a:off x="3061" y="378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a:t>t</a:t>
              </a:r>
            </a:p>
          </p:txBody>
        </p:sp>
      </p:grpSp>
      <p:sp>
        <p:nvSpPr>
          <p:cNvPr id="27"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1969" y="232429"/>
            <a:ext cx="8229600" cy="811212"/>
          </a:xfrm>
        </p:spPr>
        <p:txBody>
          <a:bodyPr/>
          <a:lstStyle/>
          <a:p>
            <a:pPr eaLnBrk="1" hangingPunct="1"/>
            <a:r>
              <a:rPr kumimoji="1" lang="zh-CN" altLang="en-US" sz="4000" dirty="0"/>
              <a:t>最优解</a:t>
            </a:r>
          </a:p>
        </p:txBody>
      </p:sp>
      <p:sp>
        <p:nvSpPr>
          <p:cNvPr id="145412" name="Text Box 4"/>
          <p:cNvSpPr txBox="1">
            <a:spLocks noChangeArrowheads="1"/>
          </p:cNvSpPr>
          <p:nvPr/>
        </p:nvSpPr>
        <p:spPr bwMode="auto">
          <a:xfrm>
            <a:off x="770161" y="2430876"/>
            <a:ext cx="4945251"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400" b="0" dirty="0">
                <a:cs typeface="Arial" panose="020B0604020202020204" pitchFamily="34" charset="0"/>
              </a:rPr>
              <a:t>COST(4, 9)=c(9,12)=4</a:t>
            </a:r>
          </a:p>
          <a:p>
            <a:pPr eaLnBrk="1" hangingPunct="1">
              <a:buClrTx/>
              <a:buSzTx/>
              <a:buFontTx/>
              <a:buNone/>
            </a:pPr>
            <a:r>
              <a:rPr kumimoji="1" lang="en-US" altLang="zh-CN" sz="2400" b="0" dirty="0">
                <a:cs typeface="Arial" panose="020B0604020202020204" pitchFamily="34" charset="0"/>
              </a:rPr>
              <a:t>COST(4,10)=c(10,12)=2</a:t>
            </a:r>
          </a:p>
          <a:p>
            <a:pPr eaLnBrk="1" hangingPunct="1">
              <a:buClrTx/>
              <a:buSzTx/>
              <a:buFontTx/>
              <a:buNone/>
            </a:pPr>
            <a:r>
              <a:rPr kumimoji="1" lang="en-US" altLang="zh-CN" sz="2400" b="0" dirty="0">
                <a:cs typeface="Arial" panose="020B0604020202020204" pitchFamily="34" charset="0"/>
              </a:rPr>
              <a:t>COST(4,11)=c(11,12)=5</a:t>
            </a:r>
          </a:p>
        </p:txBody>
      </p:sp>
      <p:sp>
        <p:nvSpPr>
          <p:cNvPr id="145453" name="Text Box 45"/>
          <p:cNvSpPr txBox="1">
            <a:spLocks noChangeArrowheads="1"/>
          </p:cNvSpPr>
          <p:nvPr/>
        </p:nvSpPr>
        <p:spPr bwMode="auto">
          <a:xfrm>
            <a:off x="779454" y="3799897"/>
            <a:ext cx="10451826"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400" b="0" dirty="0">
                <a:cs typeface="Arial" panose="020B0604020202020204" pitchFamily="34" charset="0"/>
              </a:rPr>
              <a:t>COST(3,6)=min{c(6,9)+COST(4,9),</a:t>
            </a:r>
            <a:r>
              <a:rPr kumimoji="1" lang="en-US" altLang="zh-CN" sz="2400" b="0" dirty="0">
                <a:solidFill>
                  <a:srgbClr val="FF0000"/>
                </a:solidFill>
                <a:cs typeface="Arial" panose="020B0604020202020204" pitchFamily="34" charset="0"/>
              </a:rPr>
              <a:t>c(6,10)+COST(4,10)</a:t>
            </a:r>
            <a:r>
              <a:rPr kumimoji="1" lang="en-US" altLang="zh-CN" sz="2400" b="0" dirty="0">
                <a:cs typeface="Arial" panose="020B0604020202020204" pitchFamily="34" charset="0"/>
              </a:rPr>
              <a:t>}=min{6+4, </a:t>
            </a:r>
            <a:r>
              <a:rPr kumimoji="1" lang="en-US" altLang="zh-CN" sz="2400" b="0" dirty="0">
                <a:solidFill>
                  <a:srgbClr val="FF0000"/>
                </a:solidFill>
                <a:cs typeface="Arial" panose="020B0604020202020204" pitchFamily="34" charset="0"/>
              </a:rPr>
              <a:t>5+2</a:t>
            </a:r>
            <a:r>
              <a:rPr kumimoji="1" lang="en-US" altLang="zh-CN" sz="2400" b="0" dirty="0">
                <a:cs typeface="Arial" panose="020B0604020202020204" pitchFamily="34" charset="0"/>
              </a:rPr>
              <a:t>}=</a:t>
            </a:r>
            <a:r>
              <a:rPr kumimoji="1" lang="en-US" altLang="zh-CN" sz="2400" b="0" dirty="0">
                <a:solidFill>
                  <a:srgbClr val="FF0000"/>
                </a:solidFill>
                <a:cs typeface="Arial" panose="020B0604020202020204" pitchFamily="34" charset="0"/>
              </a:rPr>
              <a:t>7</a:t>
            </a:r>
          </a:p>
          <a:p>
            <a:pPr eaLnBrk="1" hangingPunct="1">
              <a:buClrTx/>
              <a:buSzTx/>
              <a:buFontTx/>
              <a:buNone/>
            </a:pPr>
            <a:r>
              <a:rPr kumimoji="1" lang="en-US" altLang="zh-CN" sz="2400" b="0" dirty="0">
                <a:cs typeface="Arial" panose="020B0604020202020204" pitchFamily="34" charset="0"/>
              </a:rPr>
              <a:t>COST(3,7)=min{c(7,9)+COST(4,9),</a:t>
            </a:r>
            <a:r>
              <a:rPr kumimoji="1" lang="en-US" altLang="zh-CN" sz="2400" b="0" dirty="0">
                <a:solidFill>
                  <a:srgbClr val="FF0000"/>
                </a:solidFill>
                <a:cs typeface="Arial" panose="020B0604020202020204" pitchFamily="34" charset="0"/>
              </a:rPr>
              <a:t>c(7,10)+COST(4,10)</a:t>
            </a:r>
            <a:r>
              <a:rPr kumimoji="1" lang="en-US" altLang="zh-CN" sz="2400" b="0" dirty="0">
                <a:cs typeface="Arial" panose="020B0604020202020204" pitchFamily="34" charset="0"/>
              </a:rPr>
              <a:t>}=min{4+4, </a:t>
            </a:r>
            <a:r>
              <a:rPr kumimoji="1" lang="en-US" altLang="zh-CN" sz="2400" b="0" dirty="0">
                <a:solidFill>
                  <a:srgbClr val="FF0000"/>
                </a:solidFill>
                <a:cs typeface="Arial" panose="020B0604020202020204" pitchFamily="34" charset="0"/>
              </a:rPr>
              <a:t>3+2</a:t>
            </a:r>
            <a:r>
              <a:rPr kumimoji="1" lang="en-US" altLang="zh-CN" sz="2400" b="0" dirty="0">
                <a:cs typeface="Arial" panose="020B0604020202020204" pitchFamily="34" charset="0"/>
              </a:rPr>
              <a:t>}=</a:t>
            </a:r>
            <a:r>
              <a:rPr kumimoji="1" lang="en-US" altLang="zh-CN" sz="2400" b="0" dirty="0">
                <a:solidFill>
                  <a:srgbClr val="FF0000"/>
                </a:solidFill>
                <a:cs typeface="Arial" panose="020B0604020202020204" pitchFamily="34" charset="0"/>
              </a:rPr>
              <a:t>5</a:t>
            </a:r>
          </a:p>
          <a:p>
            <a:pPr eaLnBrk="1" hangingPunct="1">
              <a:buClrTx/>
              <a:buSzTx/>
              <a:buFontTx/>
              <a:buNone/>
            </a:pPr>
            <a:r>
              <a:rPr kumimoji="1" lang="en-US" altLang="zh-CN" sz="2400" b="0" dirty="0">
                <a:cs typeface="Arial" panose="020B0604020202020204" pitchFamily="34" charset="0"/>
              </a:rPr>
              <a:t>COST(3,8)=min{</a:t>
            </a:r>
            <a:r>
              <a:rPr kumimoji="1" lang="en-US" altLang="zh-CN" sz="2400" b="0" dirty="0">
                <a:solidFill>
                  <a:srgbClr val="FF0000"/>
                </a:solidFill>
                <a:cs typeface="Arial" panose="020B0604020202020204" pitchFamily="34" charset="0"/>
              </a:rPr>
              <a:t>c(8,10)+COST(4,10)</a:t>
            </a:r>
            <a:r>
              <a:rPr kumimoji="1" lang="en-US" altLang="zh-CN" sz="2400" b="0" dirty="0">
                <a:cs typeface="Arial" panose="020B0604020202020204" pitchFamily="34" charset="0"/>
              </a:rPr>
              <a:t>,c(8,11)+COST(4,11)}=min{</a:t>
            </a:r>
            <a:r>
              <a:rPr kumimoji="1" lang="en-US" altLang="zh-CN" sz="2400" b="0" dirty="0">
                <a:solidFill>
                  <a:srgbClr val="FF0000"/>
                </a:solidFill>
                <a:cs typeface="Arial" panose="020B0604020202020204" pitchFamily="34" charset="0"/>
              </a:rPr>
              <a:t>5+2</a:t>
            </a:r>
            <a:r>
              <a:rPr kumimoji="1" lang="en-US" altLang="zh-CN" sz="2400" b="0" dirty="0">
                <a:cs typeface="Arial" panose="020B0604020202020204" pitchFamily="34" charset="0"/>
              </a:rPr>
              <a:t>, 6+5}=</a:t>
            </a:r>
            <a:r>
              <a:rPr kumimoji="1" lang="en-US" altLang="zh-CN" sz="2400" b="0" dirty="0">
                <a:solidFill>
                  <a:srgbClr val="FF0000"/>
                </a:solidFill>
                <a:cs typeface="Arial" panose="020B0604020202020204" pitchFamily="34" charset="0"/>
              </a:rPr>
              <a:t>7</a:t>
            </a:r>
          </a:p>
        </p:txBody>
      </p:sp>
      <p:sp>
        <p:nvSpPr>
          <p:cNvPr id="25608" name="Text Box 46"/>
          <p:cNvSpPr txBox="1">
            <a:spLocks noChangeArrowheads="1"/>
          </p:cNvSpPr>
          <p:nvPr/>
        </p:nvSpPr>
        <p:spPr bwMode="auto">
          <a:xfrm>
            <a:off x="681969" y="1017938"/>
            <a:ext cx="5088681" cy="439737"/>
          </a:xfrm>
          <a:prstGeom prst="rect">
            <a:avLst/>
          </a:prstGeom>
          <a:solidFill>
            <a:schemeClr val="accent1">
              <a:lumMod val="20000"/>
              <a:lumOff val="80000"/>
            </a:schemeClr>
          </a:solidFill>
          <a:ln w="12700">
            <a:solidFill>
              <a:srgbClr val="CCECFF"/>
            </a:solidFill>
            <a:miter lim="800000"/>
            <a:headEnd/>
            <a:tailEnd/>
          </a:ln>
          <a:effectLst/>
        </p:spPr>
        <p:txBody>
          <a:bodyPr wrap="square" lIns="36000" r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B21BEF"/>
              </a:buClr>
              <a:buFont typeface="Wingdings" panose="05000000000000000000" pitchFamily="2" charset="2"/>
              <a:buNone/>
            </a:pPr>
            <a:r>
              <a:rPr kumimoji="1" lang="en-US" altLang="zh-CN" sz="2400" b="0" dirty="0">
                <a:solidFill>
                  <a:srgbClr val="FF0000"/>
                </a:solidFill>
                <a:cs typeface="Arial" panose="020B0604020202020204" pitchFamily="34" charset="0"/>
              </a:rPr>
              <a:t>COST(</a:t>
            </a:r>
            <a:r>
              <a:rPr kumimoji="1" lang="en-US" altLang="zh-CN" sz="2400" b="0" dirty="0" err="1">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 j)=min{ c(j, l)+ COST(i+1, l)}</a:t>
            </a:r>
          </a:p>
        </p:txBody>
      </p:sp>
      <p:sp>
        <p:nvSpPr>
          <p:cNvPr id="96" name="Text Box 44"/>
          <p:cNvSpPr txBox="1">
            <a:spLocks noChangeArrowheads="1"/>
          </p:cNvSpPr>
          <p:nvPr/>
        </p:nvSpPr>
        <p:spPr bwMode="auto">
          <a:xfrm>
            <a:off x="7610922" y="753509"/>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3</a:t>
            </a:r>
          </a:p>
        </p:txBody>
      </p:sp>
      <p:sp>
        <p:nvSpPr>
          <p:cNvPr id="97" name="Text Box 44"/>
          <p:cNvSpPr txBox="1">
            <a:spLocks noChangeArrowheads="1"/>
          </p:cNvSpPr>
          <p:nvPr/>
        </p:nvSpPr>
        <p:spPr bwMode="auto">
          <a:xfrm>
            <a:off x="9102886" y="722713"/>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4</a:t>
            </a:r>
          </a:p>
        </p:txBody>
      </p:sp>
      <p:sp>
        <p:nvSpPr>
          <p:cNvPr id="98" name="Text Box 44"/>
          <p:cNvSpPr txBox="1">
            <a:spLocks noChangeArrowheads="1"/>
          </p:cNvSpPr>
          <p:nvPr/>
        </p:nvSpPr>
        <p:spPr bwMode="auto">
          <a:xfrm>
            <a:off x="10397764" y="692696"/>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5</a:t>
            </a:r>
          </a:p>
        </p:txBody>
      </p:sp>
      <p:sp>
        <p:nvSpPr>
          <p:cNvPr id="99" name="Text Box 86"/>
          <p:cNvSpPr txBox="1">
            <a:spLocks noChangeArrowheads="1"/>
          </p:cNvSpPr>
          <p:nvPr/>
        </p:nvSpPr>
        <p:spPr bwMode="auto">
          <a:xfrm>
            <a:off x="767408" y="5179700"/>
            <a:ext cx="11148885"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SzTx/>
              <a:buFontTx/>
              <a:buNone/>
            </a:pPr>
            <a:r>
              <a:rPr kumimoji="1" lang="en-US" altLang="zh-CN" sz="2400" b="0" dirty="0">
                <a:cs typeface="Arial" panose="020B0604020202020204" pitchFamily="34" charset="0"/>
              </a:rPr>
              <a:t>COST(2,2)</a:t>
            </a:r>
          </a:p>
          <a:p>
            <a:pPr eaLnBrk="1" hangingPunct="1">
              <a:spcBef>
                <a:spcPct val="15000"/>
              </a:spcBef>
              <a:buClrTx/>
              <a:buSzTx/>
              <a:buFontTx/>
              <a:buNone/>
            </a:pPr>
            <a:r>
              <a:rPr kumimoji="1" lang="en-US" altLang="zh-CN" sz="2400" b="0" dirty="0">
                <a:cs typeface="Arial" panose="020B0604020202020204" pitchFamily="34" charset="0"/>
              </a:rPr>
              <a:t>=min{c(2,6)+COST(3,6),</a:t>
            </a:r>
            <a:r>
              <a:rPr kumimoji="1" lang="en-US" altLang="zh-CN" sz="2400" b="0" dirty="0">
                <a:solidFill>
                  <a:srgbClr val="FF0000"/>
                </a:solidFill>
                <a:cs typeface="Arial" panose="020B0604020202020204" pitchFamily="34" charset="0"/>
              </a:rPr>
              <a:t>c(2,7)+COST(3,7),</a:t>
            </a:r>
            <a:r>
              <a:rPr kumimoji="1" lang="en-US" altLang="zh-CN" sz="2400" b="0" dirty="0">
                <a:cs typeface="Arial" panose="020B0604020202020204" pitchFamily="34" charset="0"/>
              </a:rPr>
              <a:t>c(2,8)+COST(3,8)}=min{4+7,</a:t>
            </a:r>
            <a:r>
              <a:rPr kumimoji="1" lang="en-US" altLang="zh-CN" sz="2400" b="0" dirty="0">
                <a:solidFill>
                  <a:srgbClr val="FF0000"/>
                </a:solidFill>
                <a:cs typeface="Arial" panose="020B0604020202020204" pitchFamily="34" charset="0"/>
              </a:rPr>
              <a:t>2+5</a:t>
            </a:r>
            <a:r>
              <a:rPr kumimoji="1" lang="en-US" altLang="zh-CN" sz="2400" b="0" dirty="0">
                <a:cs typeface="Arial" panose="020B0604020202020204" pitchFamily="34" charset="0"/>
              </a:rPr>
              <a:t>,1+7}=</a:t>
            </a:r>
            <a:r>
              <a:rPr kumimoji="1" lang="en-US" altLang="zh-CN" sz="2400" b="0" dirty="0">
                <a:solidFill>
                  <a:srgbClr val="FF0000"/>
                </a:solidFill>
                <a:cs typeface="Arial" panose="020B0604020202020204" pitchFamily="34" charset="0"/>
              </a:rPr>
              <a:t>7</a:t>
            </a:r>
          </a:p>
        </p:txBody>
      </p:sp>
      <p:grpSp>
        <p:nvGrpSpPr>
          <p:cNvPr id="104" name="组合 103"/>
          <p:cNvGrpSpPr/>
          <p:nvPr/>
        </p:nvGrpSpPr>
        <p:grpSpPr>
          <a:xfrm>
            <a:off x="6123695" y="1005661"/>
            <a:ext cx="4689836" cy="2732661"/>
            <a:chOff x="3764210" y="2019077"/>
            <a:chExt cx="5638800" cy="3567113"/>
          </a:xfrm>
        </p:grpSpPr>
        <p:grpSp>
          <p:nvGrpSpPr>
            <p:cNvPr id="105" name="Group 4"/>
            <p:cNvGrpSpPr>
              <a:grpSpLocks/>
            </p:cNvGrpSpPr>
            <p:nvPr/>
          </p:nvGrpSpPr>
          <p:grpSpPr bwMode="auto">
            <a:xfrm>
              <a:off x="3764210" y="2158777"/>
              <a:ext cx="457200" cy="3357563"/>
              <a:chOff x="1668" y="1446"/>
              <a:chExt cx="288" cy="2115"/>
            </a:xfrm>
            <a:noFill/>
          </p:grpSpPr>
          <p:sp>
            <p:nvSpPr>
              <p:cNvPr id="174" name="Oval 5"/>
              <p:cNvSpPr>
                <a:spLocks noChangeArrowheads="1"/>
              </p:cNvSpPr>
              <p:nvPr/>
            </p:nvSpPr>
            <p:spPr bwMode="auto">
              <a:xfrm>
                <a:off x="1668" y="144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2</a:t>
                </a:r>
              </a:p>
            </p:txBody>
          </p:sp>
          <p:sp>
            <p:nvSpPr>
              <p:cNvPr id="175" name="Oval 6"/>
              <p:cNvSpPr>
                <a:spLocks noChangeArrowheads="1"/>
              </p:cNvSpPr>
              <p:nvPr/>
            </p:nvSpPr>
            <p:spPr bwMode="auto">
              <a:xfrm>
                <a:off x="1668" y="1992"/>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a:t>
                </a:r>
              </a:p>
            </p:txBody>
          </p:sp>
          <p:sp>
            <p:nvSpPr>
              <p:cNvPr id="176" name="Oval 7"/>
              <p:cNvSpPr>
                <a:spLocks noChangeArrowheads="1"/>
              </p:cNvSpPr>
              <p:nvPr/>
            </p:nvSpPr>
            <p:spPr bwMode="auto">
              <a:xfrm>
                <a:off x="1668" y="266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4</a:t>
                </a:r>
              </a:p>
            </p:txBody>
          </p:sp>
          <p:sp>
            <p:nvSpPr>
              <p:cNvPr id="177" name="Oval 8"/>
              <p:cNvSpPr>
                <a:spLocks noChangeArrowheads="1"/>
              </p:cNvSpPr>
              <p:nvPr/>
            </p:nvSpPr>
            <p:spPr bwMode="auto">
              <a:xfrm>
                <a:off x="1668" y="3273"/>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5</a:t>
                </a:r>
              </a:p>
            </p:txBody>
          </p:sp>
        </p:grpSp>
        <p:grpSp>
          <p:nvGrpSpPr>
            <p:cNvPr id="106" name="Group 9"/>
            <p:cNvGrpSpPr>
              <a:grpSpLocks/>
            </p:cNvGrpSpPr>
            <p:nvPr/>
          </p:nvGrpSpPr>
          <p:grpSpPr bwMode="auto">
            <a:xfrm>
              <a:off x="5627935" y="2568352"/>
              <a:ext cx="498475" cy="2667000"/>
              <a:chOff x="2842" y="1704"/>
              <a:chExt cx="314" cy="1680"/>
            </a:xfrm>
            <a:noFill/>
          </p:grpSpPr>
          <p:sp>
            <p:nvSpPr>
              <p:cNvPr id="171" name="Oval 10"/>
              <p:cNvSpPr>
                <a:spLocks noChangeArrowheads="1"/>
              </p:cNvSpPr>
              <p:nvPr/>
            </p:nvSpPr>
            <p:spPr bwMode="auto">
              <a:xfrm>
                <a:off x="2868" y="309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8</a:t>
                </a:r>
              </a:p>
            </p:txBody>
          </p:sp>
          <p:sp>
            <p:nvSpPr>
              <p:cNvPr id="172" name="Oval 11"/>
              <p:cNvSpPr>
                <a:spLocks noChangeArrowheads="1"/>
              </p:cNvSpPr>
              <p:nvPr/>
            </p:nvSpPr>
            <p:spPr bwMode="auto">
              <a:xfrm>
                <a:off x="2868" y="242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7</a:t>
                </a:r>
              </a:p>
            </p:txBody>
          </p:sp>
          <p:sp>
            <p:nvSpPr>
              <p:cNvPr id="173" name="Oval 12"/>
              <p:cNvSpPr>
                <a:spLocks noChangeArrowheads="1"/>
              </p:cNvSpPr>
              <p:nvPr/>
            </p:nvSpPr>
            <p:spPr bwMode="auto">
              <a:xfrm>
                <a:off x="2842" y="170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6</a:t>
                </a:r>
              </a:p>
            </p:txBody>
          </p:sp>
        </p:grpSp>
        <p:grpSp>
          <p:nvGrpSpPr>
            <p:cNvPr id="107" name="Group 13"/>
            <p:cNvGrpSpPr>
              <a:grpSpLocks/>
            </p:cNvGrpSpPr>
            <p:nvPr/>
          </p:nvGrpSpPr>
          <p:grpSpPr bwMode="auto">
            <a:xfrm>
              <a:off x="7421810" y="2492152"/>
              <a:ext cx="533400" cy="2667000"/>
              <a:chOff x="3972" y="1656"/>
              <a:chExt cx="336" cy="1680"/>
            </a:xfrm>
            <a:noFill/>
          </p:grpSpPr>
          <p:sp>
            <p:nvSpPr>
              <p:cNvPr id="168" name="Oval 14"/>
              <p:cNvSpPr>
                <a:spLocks noChangeArrowheads="1"/>
              </p:cNvSpPr>
              <p:nvPr/>
            </p:nvSpPr>
            <p:spPr bwMode="auto">
              <a:xfrm>
                <a:off x="4020" y="3048"/>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11</a:t>
                </a:r>
              </a:p>
            </p:txBody>
          </p:sp>
          <p:sp>
            <p:nvSpPr>
              <p:cNvPr id="169" name="Oval 15"/>
              <p:cNvSpPr>
                <a:spLocks noChangeArrowheads="1"/>
              </p:cNvSpPr>
              <p:nvPr/>
            </p:nvSpPr>
            <p:spPr bwMode="auto">
              <a:xfrm>
                <a:off x="3972" y="2328"/>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10</a:t>
                </a:r>
              </a:p>
            </p:txBody>
          </p:sp>
          <p:sp>
            <p:nvSpPr>
              <p:cNvPr id="170" name="Oval 16"/>
              <p:cNvSpPr>
                <a:spLocks noChangeArrowheads="1"/>
              </p:cNvSpPr>
              <p:nvPr/>
            </p:nvSpPr>
            <p:spPr bwMode="auto">
              <a:xfrm>
                <a:off x="3972" y="165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9</a:t>
                </a:r>
              </a:p>
            </p:txBody>
          </p:sp>
        </p:grpSp>
        <p:grpSp>
          <p:nvGrpSpPr>
            <p:cNvPr id="109" name="Group 20"/>
            <p:cNvGrpSpPr>
              <a:grpSpLocks/>
            </p:cNvGrpSpPr>
            <p:nvPr/>
          </p:nvGrpSpPr>
          <p:grpSpPr bwMode="auto">
            <a:xfrm>
              <a:off x="8945810" y="3092228"/>
              <a:ext cx="457200" cy="904875"/>
              <a:chOff x="4932" y="2034"/>
              <a:chExt cx="288" cy="570"/>
            </a:xfrm>
            <a:noFill/>
          </p:grpSpPr>
          <p:sp>
            <p:nvSpPr>
              <p:cNvPr id="164" name="Oval 21"/>
              <p:cNvSpPr>
                <a:spLocks noChangeArrowheads="1"/>
              </p:cNvSpPr>
              <p:nvPr/>
            </p:nvSpPr>
            <p:spPr bwMode="auto">
              <a:xfrm>
                <a:off x="4932" y="2316"/>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12</a:t>
                </a:r>
              </a:p>
            </p:txBody>
          </p:sp>
          <p:sp>
            <p:nvSpPr>
              <p:cNvPr id="165" name="Text Box 22"/>
              <p:cNvSpPr txBox="1">
                <a:spLocks noChangeArrowheads="1"/>
              </p:cNvSpPr>
              <p:nvPr/>
            </p:nvSpPr>
            <p:spPr bwMode="auto">
              <a:xfrm>
                <a:off x="4982" y="2034"/>
                <a:ext cx="170"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t</a:t>
                </a:r>
              </a:p>
            </p:txBody>
          </p:sp>
        </p:grpSp>
        <p:grpSp>
          <p:nvGrpSpPr>
            <p:cNvPr id="111" name="Group 34"/>
            <p:cNvGrpSpPr>
              <a:grpSpLocks/>
            </p:cNvGrpSpPr>
            <p:nvPr/>
          </p:nvGrpSpPr>
          <p:grpSpPr bwMode="auto">
            <a:xfrm>
              <a:off x="4221410" y="2019077"/>
              <a:ext cx="1524000" cy="3567113"/>
              <a:chOff x="1956" y="1358"/>
              <a:chExt cx="960" cy="2247"/>
            </a:xfrm>
            <a:noFill/>
          </p:grpSpPr>
          <p:grpSp>
            <p:nvGrpSpPr>
              <p:cNvPr id="136" name="Group 35"/>
              <p:cNvGrpSpPr>
                <a:grpSpLocks/>
              </p:cNvGrpSpPr>
              <p:nvPr/>
            </p:nvGrpSpPr>
            <p:grpSpPr bwMode="auto">
              <a:xfrm>
                <a:off x="1956" y="1622"/>
                <a:ext cx="960" cy="1786"/>
                <a:chOff x="1956" y="1622"/>
                <a:chExt cx="960" cy="1786"/>
              </a:xfrm>
              <a:grpFill/>
            </p:grpSpPr>
            <p:sp>
              <p:nvSpPr>
                <p:cNvPr id="146" name="Line 36"/>
                <p:cNvSpPr>
                  <a:spLocks noChangeShapeType="1"/>
                </p:cNvSpPr>
                <p:nvPr/>
              </p:nvSpPr>
              <p:spPr bwMode="auto">
                <a:xfrm>
                  <a:off x="1956" y="1622"/>
                  <a:ext cx="900" cy="185"/>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7" name="Line 37"/>
                <p:cNvSpPr>
                  <a:spLocks noChangeShapeType="1"/>
                </p:cNvSpPr>
                <p:nvPr/>
              </p:nvSpPr>
              <p:spPr bwMode="auto">
                <a:xfrm>
                  <a:off x="1956" y="1639"/>
                  <a:ext cx="900" cy="881"/>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8" name="Line 38"/>
                <p:cNvSpPr>
                  <a:spLocks noChangeShapeType="1"/>
                </p:cNvSpPr>
                <p:nvPr/>
              </p:nvSpPr>
              <p:spPr bwMode="auto">
                <a:xfrm>
                  <a:off x="1970" y="1656"/>
                  <a:ext cx="898" cy="148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9" name="Line 39"/>
                <p:cNvSpPr>
                  <a:spLocks noChangeShapeType="1"/>
                </p:cNvSpPr>
                <p:nvPr/>
              </p:nvSpPr>
              <p:spPr bwMode="auto">
                <a:xfrm flipV="1">
                  <a:off x="1956" y="1874"/>
                  <a:ext cx="900" cy="26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50" name="Line 40"/>
                <p:cNvSpPr>
                  <a:spLocks noChangeShapeType="1"/>
                </p:cNvSpPr>
                <p:nvPr/>
              </p:nvSpPr>
              <p:spPr bwMode="auto">
                <a:xfrm>
                  <a:off x="1956" y="2136"/>
                  <a:ext cx="910" cy="44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51" name="Line 41"/>
                <p:cNvSpPr>
                  <a:spLocks noChangeShapeType="1"/>
                </p:cNvSpPr>
                <p:nvPr/>
              </p:nvSpPr>
              <p:spPr bwMode="auto">
                <a:xfrm>
                  <a:off x="1956" y="2856"/>
                  <a:ext cx="912" cy="38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52" name="Line 42"/>
                <p:cNvSpPr>
                  <a:spLocks noChangeShapeType="1"/>
                </p:cNvSpPr>
                <p:nvPr/>
              </p:nvSpPr>
              <p:spPr bwMode="auto">
                <a:xfrm flipV="1">
                  <a:off x="1970" y="3300"/>
                  <a:ext cx="910" cy="9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53" name="Line 43"/>
                <p:cNvSpPr>
                  <a:spLocks noChangeShapeType="1"/>
                </p:cNvSpPr>
                <p:nvPr/>
              </p:nvSpPr>
              <p:spPr bwMode="auto">
                <a:xfrm flipV="1">
                  <a:off x="1956" y="2664"/>
                  <a:ext cx="960" cy="74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137" name="Group 44"/>
              <p:cNvGrpSpPr>
                <a:grpSpLocks/>
              </p:cNvGrpSpPr>
              <p:nvPr/>
            </p:nvGrpSpPr>
            <p:grpSpPr bwMode="auto">
              <a:xfrm>
                <a:off x="2018" y="1358"/>
                <a:ext cx="752" cy="2247"/>
                <a:chOff x="2018" y="1358"/>
                <a:chExt cx="752" cy="2247"/>
              </a:xfrm>
              <a:grpFill/>
            </p:grpSpPr>
            <p:sp>
              <p:nvSpPr>
                <p:cNvPr id="138" name="Text Box 45"/>
                <p:cNvSpPr txBox="1">
                  <a:spLocks noChangeArrowheads="1"/>
                </p:cNvSpPr>
                <p:nvPr/>
              </p:nvSpPr>
              <p:spPr bwMode="auto">
                <a:xfrm>
                  <a:off x="2138" y="135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4</a:t>
                  </a:r>
                </a:p>
              </p:txBody>
            </p:sp>
            <p:sp>
              <p:nvSpPr>
                <p:cNvPr id="139" name="Text Box 46"/>
                <p:cNvSpPr txBox="1">
                  <a:spLocks noChangeArrowheads="1"/>
                </p:cNvSpPr>
                <p:nvPr/>
              </p:nvSpPr>
              <p:spPr bwMode="auto">
                <a:xfrm>
                  <a:off x="2546" y="173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2</a:t>
                  </a:r>
                </a:p>
              </p:txBody>
            </p:sp>
            <p:sp>
              <p:nvSpPr>
                <p:cNvPr id="140" name="Text Box 47"/>
                <p:cNvSpPr txBox="1">
                  <a:spLocks noChangeArrowheads="1"/>
                </p:cNvSpPr>
                <p:nvPr/>
              </p:nvSpPr>
              <p:spPr bwMode="auto">
                <a:xfrm>
                  <a:off x="2534" y="1982"/>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2</a:t>
                  </a:r>
                </a:p>
              </p:txBody>
            </p:sp>
            <p:sp>
              <p:nvSpPr>
                <p:cNvPr id="141" name="Text Box 48"/>
                <p:cNvSpPr txBox="1">
                  <a:spLocks noChangeArrowheads="1"/>
                </p:cNvSpPr>
                <p:nvPr/>
              </p:nvSpPr>
              <p:spPr bwMode="auto">
                <a:xfrm>
                  <a:off x="2496" y="222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7</a:t>
                  </a:r>
                </a:p>
              </p:txBody>
            </p:sp>
            <p:sp>
              <p:nvSpPr>
                <p:cNvPr id="142" name="Text Box 49"/>
                <p:cNvSpPr txBox="1">
                  <a:spLocks noChangeArrowheads="1"/>
                </p:cNvSpPr>
                <p:nvPr/>
              </p:nvSpPr>
              <p:spPr bwMode="auto">
                <a:xfrm>
                  <a:off x="2280" y="237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1</a:t>
                  </a:r>
                </a:p>
              </p:txBody>
            </p:sp>
            <p:sp>
              <p:nvSpPr>
                <p:cNvPr id="143" name="Text Box 50"/>
                <p:cNvSpPr txBox="1">
                  <a:spLocks noChangeArrowheads="1"/>
                </p:cNvSpPr>
                <p:nvPr/>
              </p:nvSpPr>
              <p:spPr bwMode="auto">
                <a:xfrm>
                  <a:off x="2066" y="2714"/>
                  <a:ext cx="301"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11</a:t>
                  </a:r>
                </a:p>
              </p:txBody>
            </p:sp>
            <p:sp>
              <p:nvSpPr>
                <p:cNvPr id="144" name="Text Box 51"/>
                <p:cNvSpPr txBox="1">
                  <a:spLocks noChangeArrowheads="1"/>
                </p:cNvSpPr>
                <p:nvPr/>
              </p:nvSpPr>
              <p:spPr bwMode="auto">
                <a:xfrm>
                  <a:off x="2018" y="3014"/>
                  <a:ext cx="301"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11</a:t>
                  </a:r>
                </a:p>
              </p:txBody>
            </p:sp>
            <p:sp>
              <p:nvSpPr>
                <p:cNvPr id="145" name="Text Box 52"/>
                <p:cNvSpPr txBox="1">
                  <a:spLocks noChangeArrowheads="1"/>
                </p:cNvSpPr>
                <p:nvPr/>
              </p:nvSpPr>
              <p:spPr bwMode="auto">
                <a:xfrm>
                  <a:off x="2474" y="331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8</a:t>
                  </a:r>
                </a:p>
              </p:txBody>
            </p:sp>
          </p:grpSp>
        </p:grpSp>
        <p:grpSp>
          <p:nvGrpSpPr>
            <p:cNvPr id="112" name="Group 53"/>
            <p:cNvGrpSpPr>
              <a:grpSpLocks/>
            </p:cNvGrpSpPr>
            <p:nvPr/>
          </p:nvGrpSpPr>
          <p:grpSpPr bwMode="auto">
            <a:xfrm>
              <a:off x="6085135" y="2304827"/>
              <a:ext cx="1412875" cy="2824163"/>
              <a:chOff x="3130" y="1538"/>
              <a:chExt cx="890" cy="1779"/>
            </a:xfrm>
            <a:noFill/>
          </p:grpSpPr>
          <p:grpSp>
            <p:nvGrpSpPr>
              <p:cNvPr id="122" name="Group 54"/>
              <p:cNvGrpSpPr>
                <a:grpSpLocks/>
              </p:cNvGrpSpPr>
              <p:nvPr/>
            </p:nvGrpSpPr>
            <p:grpSpPr bwMode="auto">
              <a:xfrm>
                <a:off x="3130" y="1800"/>
                <a:ext cx="890" cy="1440"/>
                <a:chOff x="3130" y="1800"/>
                <a:chExt cx="890" cy="1440"/>
              </a:xfrm>
              <a:grpFill/>
            </p:grpSpPr>
            <p:sp>
              <p:nvSpPr>
                <p:cNvPr id="130" name="Line 55"/>
                <p:cNvSpPr>
                  <a:spLocks noChangeShapeType="1"/>
                </p:cNvSpPr>
                <p:nvPr/>
              </p:nvSpPr>
              <p:spPr bwMode="auto">
                <a:xfrm flipV="1">
                  <a:off x="3130" y="1800"/>
                  <a:ext cx="842" cy="1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1" name="Line 56"/>
                <p:cNvSpPr>
                  <a:spLocks noChangeShapeType="1"/>
                </p:cNvSpPr>
                <p:nvPr/>
              </p:nvSpPr>
              <p:spPr bwMode="auto">
                <a:xfrm>
                  <a:off x="3130" y="1860"/>
                  <a:ext cx="854" cy="60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2" name="Line 57"/>
                <p:cNvSpPr>
                  <a:spLocks noChangeShapeType="1"/>
                </p:cNvSpPr>
                <p:nvPr/>
              </p:nvSpPr>
              <p:spPr bwMode="auto">
                <a:xfrm flipV="1">
                  <a:off x="3156" y="1848"/>
                  <a:ext cx="816" cy="72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3" name="Line 58"/>
                <p:cNvSpPr>
                  <a:spLocks noChangeShapeType="1"/>
                </p:cNvSpPr>
                <p:nvPr/>
              </p:nvSpPr>
              <p:spPr bwMode="auto">
                <a:xfrm flipV="1">
                  <a:off x="3156" y="2511"/>
                  <a:ext cx="828" cy="105"/>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4" name="Line 59"/>
                <p:cNvSpPr>
                  <a:spLocks noChangeShapeType="1"/>
                </p:cNvSpPr>
                <p:nvPr/>
              </p:nvSpPr>
              <p:spPr bwMode="auto">
                <a:xfrm flipV="1">
                  <a:off x="3156" y="2580"/>
                  <a:ext cx="850" cy="61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5" name="Line 60"/>
                <p:cNvSpPr>
                  <a:spLocks noChangeShapeType="1"/>
                </p:cNvSpPr>
                <p:nvPr/>
              </p:nvSpPr>
              <p:spPr bwMode="auto">
                <a:xfrm>
                  <a:off x="3156" y="3240"/>
                  <a:ext cx="864" cy="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123" name="Group 61"/>
              <p:cNvGrpSpPr>
                <a:grpSpLocks/>
              </p:cNvGrpSpPr>
              <p:nvPr/>
            </p:nvGrpSpPr>
            <p:grpSpPr bwMode="auto">
              <a:xfrm>
                <a:off x="3230" y="1538"/>
                <a:ext cx="524" cy="1779"/>
                <a:chOff x="3230" y="1538"/>
                <a:chExt cx="524" cy="1779"/>
              </a:xfrm>
              <a:grpFill/>
            </p:grpSpPr>
            <p:sp>
              <p:nvSpPr>
                <p:cNvPr id="124" name="Text Box 62"/>
                <p:cNvSpPr txBox="1">
                  <a:spLocks noChangeArrowheads="1"/>
                </p:cNvSpPr>
                <p:nvPr/>
              </p:nvSpPr>
              <p:spPr bwMode="auto">
                <a:xfrm>
                  <a:off x="3338" y="153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6</a:t>
                  </a:r>
                </a:p>
              </p:txBody>
            </p:sp>
            <p:sp>
              <p:nvSpPr>
                <p:cNvPr id="125" name="Text Box 63"/>
                <p:cNvSpPr txBox="1">
                  <a:spLocks noChangeArrowheads="1"/>
                </p:cNvSpPr>
                <p:nvPr/>
              </p:nvSpPr>
              <p:spPr bwMode="auto">
                <a:xfrm>
                  <a:off x="3242" y="177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5</a:t>
                  </a:r>
                </a:p>
              </p:txBody>
            </p:sp>
            <p:sp>
              <p:nvSpPr>
                <p:cNvPr id="126" name="Text Box 64"/>
                <p:cNvSpPr txBox="1">
                  <a:spLocks noChangeArrowheads="1"/>
                </p:cNvSpPr>
                <p:nvPr/>
              </p:nvSpPr>
              <p:spPr bwMode="auto">
                <a:xfrm>
                  <a:off x="3230" y="217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4</a:t>
                  </a:r>
                </a:p>
              </p:txBody>
            </p:sp>
            <p:sp>
              <p:nvSpPr>
                <p:cNvPr id="127" name="Text Box 65"/>
                <p:cNvSpPr txBox="1">
                  <a:spLocks noChangeArrowheads="1"/>
                </p:cNvSpPr>
                <p:nvPr/>
              </p:nvSpPr>
              <p:spPr bwMode="auto">
                <a:xfrm>
                  <a:off x="3530" y="235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3</a:t>
                  </a:r>
                </a:p>
              </p:txBody>
            </p:sp>
            <p:sp>
              <p:nvSpPr>
                <p:cNvPr id="128" name="Text Box 66"/>
                <p:cNvSpPr txBox="1">
                  <a:spLocks noChangeArrowheads="1"/>
                </p:cNvSpPr>
                <p:nvPr/>
              </p:nvSpPr>
              <p:spPr bwMode="auto">
                <a:xfrm>
                  <a:off x="3290" y="278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5</a:t>
                  </a:r>
                </a:p>
              </p:txBody>
            </p:sp>
            <p:sp>
              <p:nvSpPr>
                <p:cNvPr id="129" name="Text Box 67"/>
                <p:cNvSpPr txBox="1">
                  <a:spLocks noChangeArrowheads="1"/>
                </p:cNvSpPr>
                <p:nvPr/>
              </p:nvSpPr>
              <p:spPr bwMode="auto">
                <a:xfrm>
                  <a:off x="3530" y="30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6</a:t>
                  </a:r>
                </a:p>
              </p:txBody>
            </p:sp>
          </p:grpSp>
        </p:grpSp>
        <p:grpSp>
          <p:nvGrpSpPr>
            <p:cNvPr id="113" name="Group 68"/>
            <p:cNvGrpSpPr>
              <a:grpSpLocks/>
            </p:cNvGrpSpPr>
            <p:nvPr/>
          </p:nvGrpSpPr>
          <p:grpSpPr bwMode="auto">
            <a:xfrm>
              <a:off x="7879010" y="2762027"/>
              <a:ext cx="1104900" cy="2168525"/>
              <a:chOff x="4260" y="1826"/>
              <a:chExt cx="696" cy="1366"/>
            </a:xfrm>
            <a:noFill/>
          </p:grpSpPr>
          <p:grpSp>
            <p:nvGrpSpPr>
              <p:cNvPr id="114" name="Group 69"/>
              <p:cNvGrpSpPr>
                <a:grpSpLocks/>
              </p:cNvGrpSpPr>
              <p:nvPr/>
            </p:nvGrpSpPr>
            <p:grpSpPr bwMode="auto">
              <a:xfrm>
                <a:off x="4260" y="1829"/>
                <a:ext cx="696" cy="1363"/>
                <a:chOff x="4260" y="1829"/>
                <a:chExt cx="696" cy="1363"/>
              </a:xfrm>
              <a:grpFill/>
            </p:grpSpPr>
            <p:sp>
              <p:nvSpPr>
                <p:cNvPr id="119" name="Line 70"/>
                <p:cNvSpPr>
                  <a:spLocks noChangeShapeType="1"/>
                </p:cNvSpPr>
                <p:nvPr/>
              </p:nvSpPr>
              <p:spPr bwMode="auto">
                <a:xfrm>
                  <a:off x="4260" y="1829"/>
                  <a:ext cx="696" cy="547"/>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0" name="Line 71"/>
                <p:cNvSpPr>
                  <a:spLocks noChangeShapeType="1"/>
                </p:cNvSpPr>
                <p:nvPr/>
              </p:nvSpPr>
              <p:spPr bwMode="auto">
                <a:xfrm>
                  <a:off x="4282" y="2495"/>
                  <a:ext cx="672" cy="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1" name="Line 72"/>
                <p:cNvSpPr>
                  <a:spLocks noChangeShapeType="1"/>
                </p:cNvSpPr>
                <p:nvPr/>
              </p:nvSpPr>
              <p:spPr bwMode="auto">
                <a:xfrm flipV="1">
                  <a:off x="4308" y="2544"/>
                  <a:ext cx="648" cy="64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115" name="Group 73"/>
              <p:cNvGrpSpPr>
                <a:grpSpLocks/>
              </p:cNvGrpSpPr>
              <p:nvPr/>
            </p:nvGrpSpPr>
            <p:grpSpPr bwMode="auto">
              <a:xfrm>
                <a:off x="4394" y="1826"/>
                <a:ext cx="368" cy="1203"/>
                <a:chOff x="4394" y="1826"/>
                <a:chExt cx="368" cy="1203"/>
              </a:xfrm>
              <a:grpFill/>
            </p:grpSpPr>
            <p:sp>
              <p:nvSpPr>
                <p:cNvPr id="116" name="Text Box 74"/>
                <p:cNvSpPr txBox="1">
                  <a:spLocks noChangeArrowheads="1"/>
                </p:cNvSpPr>
                <p:nvPr/>
              </p:nvSpPr>
              <p:spPr bwMode="auto">
                <a:xfrm>
                  <a:off x="4394" y="273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5</a:t>
                  </a:r>
                </a:p>
              </p:txBody>
            </p:sp>
            <p:sp>
              <p:nvSpPr>
                <p:cNvPr id="117" name="Text Box 75"/>
                <p:cNvSpPr txBox="1">
                  <a:spLocks noChangeArrowheads="1"/>
                </p:cNvSpPr>
                <p:nvPr/>
              </p:nvSpPr>
              <p:spPr bwMode="auto">
                <a:xfrm>
                  <a:off x="4394" y="225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2</a:t>
                  </a:r>
                </a:p>
              </p:txBody>
            </p:sp>
            <p:sp>
              <p:nvSpPr>
                <p:cNvPr id="118" name="Text Box 76"/>
                <p:cNvSpPr txBox="1">
                  <a:spLocks noChangeArrowheads="1"/>
                </p:cNvSpPr>
                <p:nvPr/>
              </p:nvSpPr>
              <p:spPr bwMode="auto">
                <a:xfrm>
                  <a:off x="4538" y="18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4</a:t>
                  </a:r>
                </a:p>
              </p:txBody>
            </p:sp>
          </p:grpSp>
        </p:grpSp>
      </p:grpSp>
      <p:sp>
        <p:nvSpPr>
          <p:cNvPr id="178" name="AutoShape 7"/>
          <p:cNvSpPr>
            <a:spLocks noChangeArrowheads="1"/>
          </p:cNvSpPr>
          <p:nvPr/>
        </p:nvSpPr>
        <p:spPr bwMode="auto">
          <a:xfrm>
            <a:off x="1049661" y="1568461"/>
            <a:ext cx="2153408" cy="786427"/>
          </a:xfrm>
          <a:prstGeom prst="wedgeRoundRectCallout">
            <a:avLst>
              <a:gd name="adj1" fmla="val 47438"/>
              <a:gd name="adj2" fmla="val 64152"/>
              <a:gd name="adj3" fmla="val 16667"/>
            </a:avLst>
          </a:prstGeom>
          <a:solidFill>
            <a:schemeClr val="bg1"/>
          </a:solidFill>
          <a:ln w="19050">
            <a:solidFill>
              <a:schemeClr val="accent1">
                <a:lumMod val="75000"/>
              </a:schemeClr>
            </a:solidFill>
            <a:miter lim="800000"/>
            <a:headEnd/>
            <a:tailEnd/>
          </a:ln>
          <a:effectLst/>
        </p:spPr>
        <p:txBody>
          <a:bodyPr/>
          <a:lstStyle/>
          <a:p>
            <a:r>
              <a:rPr lang="zh-CN" altLang="en-US" sz="2000" dirty="0">
                <a:solidFill>
                  <a:srgbClr val="FF0000"/>
                </a:solidFill>
                <a:latin typeface="幼圆" panose="02010509060101010101" pitchFamily="49" charset="-122"/>
                <a:ea typeface="幼圆" panose="02010509060101010101" pitchFamily="49" charset="-122"/>
              </a:rPr>
              <a:t>从最小的子问题开始迭代计算</a:t>
            </a:r>
            <a:endParaRPr kumimoji="1" lang="en-US" altLang="zh-CN" sz="2000" dirty="0">
              <a:solidFill>
                <a:srgbClr val="FF0000"/>
              </a:solidFill>
              <a:latin typeface="幼圆" panose="02010509060101010101" pitchFamily="49" charset="-122"/>
              <a:ea typeface="幼圆" panose="02010509060101010101" pitchFamily="49" charset="-122"/>
            </a:endParaRPr>
          </a:p>
        </p:txBody>
      </p:sp>
      <p:sp>
        <p:nvSpPr>
          <p:cNvPr id="72" name="文本框 71"/>
          <p:cNvSpPr txBox="1"/>
          <p:nvPr/>
        </p:nvSpPr>
        <p:spPr>
          <a:xfrm>
            <a:off x="253693" y="2420888"/>
            <a:ext cx="547717" cy="461665"/>
          </a:xfrm>
          <a:prstGeom prst="rect">
            <a:avLst/>
          </a:prstGeom>
          <a:noFill/>
        </p:spPr>
        <p:txBody>
          <a:bodyPr wrap="square" rtlCol="0">
            <a:spAutoFit/>
          </a:bodyPr>
          <a:lstStyle/>
          <a:p>
            <a:pPr>
              <a:spcBef>
                <a:spcPct val="0"/>
              </a:spcBef>
            </a:pPr>
            <a:r>
              <a:rPr kumimoji="1" lang="en-US" altLang="zh-CN" sz="2400" dirty="0">
                <a:cs typeface="Arial" panose="020B0604020202020204" pitchFamily="34" charset="0"/>
              </a:rPr>
              <a:t>V</a:t>
            </a:r>
            <a:r>
              <a:rPr kumimoji="1" lang="en-US" altLang="zh-CN" sz="2400" baseline="-25000" dirty="0">
                <a:cs typeface="Arial" panose="020B0604020202020204" pitchFamily="34" charset="0"/>
              </a:rPr>
              <a:t>4</a:t>
            </a:r>
          </a:p>
        </p:txBody>
      </p:sp>
      <p:sp>
        <p:nvSpPr>
          <p:cNvPr id="73" name="文本框 72"/>
          <p:cNvSpPr txBox="1"/>
          <p:nvPr/>
        </p:nvSpPr>
        <p:spPr>
          <a:xfrm>
            <a:off x="320442" y="3765866"/>
            <a:ext cx="562633" cy="461665"/>
          </a:xfrm>
          <a:prstGeom prst="rect">
            <a:avLst/>
          </a:prstGeom>
          <a:noFill/>
        </p:spPr>
        <p:txBody>
          <a:bodyPr wrap="square" rtlCol="0">
            <a:spAutoFit/>
          </a:bodyPr>
          <a:lstStyle/>
          <a:p>
            <a:pPr>
              <a:spcBef>
                <a:spcPct val="0"/>
              </a:spcBef>
            </a:pPr>
            <a:r>
              <a:rPr kumimoji="1" lang="en-US" altLang="zh-CN" sz="2400" dirty="0">
                <a:cs typeface="Arial" panose="020B0604020202020204" pitchFamily="34" charset="0"/>
              </a:rPr>
              <a:t>V</a:t>
            </a:r>
            <a:r>
              <a:rPr kumimoji="1" lang="en-US" altLang="zh-CN" sz="2400" baseline="-25000" dirty="0">
                <a:cs typeface="Arial" panose="020B0604020202020204" pitchFamily="34" charset="0"/>
              </a:rPr>
              <a:t>3</a:t>
            </a:r>
          </a:p>
        </p:txBody>
      </p:sp>
      <p:sp>
        <p:nvSpPr>
          <p:cNvPr id="74" name="文本框 73"/>
          <p:cNvSpPr txBox="1"/>
          <p:nvPr/>
        </p:nvSpPr>
        <p:spPr>
          <a:xfrm>
            <a:off x="321023" y="5168918"/>
            <a:ext cx="504233" cy="461665"/>
          </a:xfrm>
          <a:prstGeom prst="rect">
            <a:avLst/>
          </a:prstGeom>
          <a:noFill/>
        </p:spPr>
        <p:txBody>
          <a:bodyPr wrap="square" rtlCol="0">
            <a:spAutoFit/>
          </a:bodyPr>
          <a:lstStyle/>
          <a:p>
            <a:pPr>
              <a:spcBef>
                <a:spcPct val="0"/>
              </a:spcBef>
            </a:pPr>
            <a:r>
              <a:rPr kumimoji="1" lang="en-US" altLang="zh-CN" sz="2400" dirty="0">
                <a:cs typeface="Arial" panose="020B0604020202020204" pitchFamily="34" charset="0"/>
              </a:rPr>
              <a:t>V</a:t>
            </a:r>
            <a:r>
              <a:rPr kumimoji="1" lang="en-US" altLang="zh-CN" sz="2400" baseline="-25000" dirty="0">
                <a:cs typeface="Arial" panose="020B0604020202020204" pitchFamily="34" charset="0"/>
              </a:rPr>
              <a:t>2</a:t>
            </a:r>
          </a:p>
        </p:txBody>
      </p:sp>
      <p:sp>
        <p:nvSpPr>
          <p:cNvPr id="75"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21</a:t>
            </a:fld>
            <a:endParaRPr lang="en-US" altLang="zh-CN" dirty="0"/>
          </a:p>
        </p:txBody>
      </p:sp>
    </p:spTree>
    <p:extLst>
      <p:ext uri="{BB962C8B-B14F-4D97-AF65-F5344CB8AC3E}">
        <p14:creationId xmlns:p14="http://schemas.microsoft.com/office/powerpoint/2010/main" val="1441584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53">
                                            <p:txEl>
                                              <p:pRg st="0" end="0"/>
                                            </p:txEl>
                                          </p:spTgt>
                                        </p:tgtEl>
                                        <p:attrNameLst>
                                          <p:attrName>style.visibility</p:attrName>
                                        </p:attrNameLst>
                                      </p:cBhvr>
                                      <p:to>
                                        <p:strVal val="visible"/>
                                      </p:to>
                                    </p:set>
                                    <p:animEffect transition="in" filter="wipe(left)">
                                      <p:cBhvr>
                                        <p:cTn id="7" dur="500"/>
                                        <p:tgtEl>
                                          <p:spTgt spid="1454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53">
                                            <p:txEl>
                                              <p:pRg st="1" end="1"/>
                                            </p:txEl>
                                          </p:spTgt>
                                        </p:tgtEl>
                                        <p:attrNameLst>
                                          <p:attrName>style.visibility</p:attrName>
                                        </p:attrNameLst>
                                      </p:cBhvr>
                                      <p:to>
                                        <p:strVal val="visible"/>
                                      </p:to>
                                    </p:set>
                                    <p:animEffect transition="in" filter="wipe(left)">
                                      <p:cBhvr>
                                        <p:cTn id="12" dur="500"/>
                                        <p:tgtEl>
                                          <p:spTgt spid="1454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453">
                                            <p:txEl>
                                              <p:pRg st="2" end="2"/>
                                            </p:txEl>
                                          </p:spTgt>
                                        </p:tgtEl>
                                        <p:attrNameLst>
                                          <p:attrName>style.visibility</p:attrName>
                                        </p:attrNameLst>
                                      </p:cBhvr>
                                      <p:to>
                                        <p:strVal val="visible"/>
                                      </p:to>
                                    </p:set>
                                    <p:animEffect transition="in" filter="wipe(left)">
                                      <p:cBhvr>
                                        <p:cTn id="17" dur="500"/>
                                        <p:tgtEl>
                                          <p:spTgt spid="1454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9">
                                            <p:txEl>
                                              <p:pRg st="0" end="0"/>
                                            </p:txEl>
                                          </p:spTgt>
                                        </p:tgtEl>
                                        <p:attrNameLst>
                                          <p:attrName>style.visibility</p:attrName>
                                        </p:attrNameLst>
                                      </p:cBhvr>
                                      <p:to>
                                        <p:strVal val="visible"/>
                                      </p:to>
                                    </p:set>
                                    <p:animEffect transition="in" filter="wipe(left)">
                                      <p:cBhvr>
                                        <p:cTn id="22" dur="500"/>
                                        <p:tgtEl>
                                          <p:spTgt spid="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
                                            <p:txEl>
                                              <p:pRg st="1" end="1"/>
                                            </p:txEl>
                                          </p:spTgt>
                                        </p:tgtEl>
                                        <p:attrNameLst>
                                          <p:attrName>style.visibility</p:attrName>
                                        </p:attrNameLst>
                                      </p:cBhvr>
                                      <p:to>
                                        <p:strVal val="visible"/>
                                      </p:to>
                                    </p:set>
                                    <p:animEffect transition="in" filter="wipe(left)">
                                      <p:cBhvr>
                                        <p:cTn id="27" dur="500"/>
                                        <p:tgtEl>
                                          <p:spTgt spid="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53" grpId="0" build="p" autoUpdateAnimBg="0"/>
      <p:bldP spid="9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4294967295"/>
          </p:nvPr>
        </p:nvSpPr>
        <p:spPr>
          <a:xfrm>
            <a:off x="8534400" y="6248400"/>
            <a:ext cx="2133600" cy="457200"/>
          </a:xfrm>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3EDA8D-BBE7-44F8-B6B0-A5E99586CDBB}" type="slidenum">
              <a:rPr lang="en-US" altLang="zh-CN" sz="1200" b="0">
                <a:latin typeface="Arial Black" panose="020B0A04020102020204" pitchFamily="34" charset="0"/>
              </a:rPr>
              <a:pPr>
                <a:spcBef>
                  <a:spcPct val="0"/>
                </a:spcBef>
                <a:buClrTx/>
                <a:buSzTx/>
                <a:buFontTx/>
                <a:buNone/>
              </a:pPr>
              <a:t>22</a:t>
            </a:fld>
            <a:endParaRPr lang="en-US" altLang="zh-CN" sz="1200" b="0">
              <a:latin typeface="Arial Black" panose="020B0A04020102020204" pitchFamily="34" charset="0"/>
            </a:endParaRPr>
          </a:p>
        </p:txBody>
      </p:sp>
      <p:sp>
        <p:nvSpPr>
          <p:cNvPr id="146520" name="Text Box 88"/>
          <p:cNvSpPr txBox="1">
            <a:spLocks noChangeArrowheads="1"/>
          </p:cNvSpPr>
          <p:nvPr/>
        </p:nvSpPr>
        <p:spPr bwMode="auto">
          <a:xfrm>
            <a:off x="1216322" y="1718385"/>
            <a:ext cx="2414952"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buClrTx/>
              <a:buSzTx/>
              <a:buNone/>
            </a:pPr>
            <a:r>
              <a:rPr kumimoji="1" lang="en-US" altLang="zh-CN" sz="2400" b="0" dirty="0">
                <a:cs typeface="Arial" panose="020B0604020202020204" pitchFamily="34" charset="0"/>
              </a:rPr>
              <a:t>COST(2,2) )=7</a:t>
            </a:r>
          </a:p>
          <a:p>
            <a:pPr eaLnBrk="1" hangingPunct="1">
              <a:buClrTx/>
              <a:buSzTx/>
              <a:buFontTx/>
              <a:buNone/>
            </a:pPr>
            <a:r>
              <a:rPr kumimoji="1" lang="en-US" altLang="zh-CN" sz="2400" b="0" dirty="0">
                <a:cs typeface="Arial" panose="020B0604020202020204" pitchFamily="34" charset="0"/>
              </a:rPr>
              <a:t>COST(2,3)=9</a:t>
            </a:r>
          </a:p>
          <a:p>
            <a:pPr eaLnBrk="1" hangingPunct="1">
              <a:buClrTx/>
              <a:buSzTx/>
              <a:buFontTx/>
              <a:buNone/>
            </a:pPr>
            <a:r>
              <a:rPr kumimoji="1" lang="en-US" altLang="zh-CN" sz="2400" b="0" dirty="0">
                <a:cs typeface="Arial" panose="020B0604020202020204" pitchFamily="34" charset="0"/>
              </a:rPr>
              <a:t>COST(2,4)=18</a:t>
            </a:r>
          </a:p>
          <a:p>
            <a:pPr eaLnBrk="1" hangingPunct="1">
              <a:buClrTx/>
              <a:buSzTx/>
              <a:buFontTx/>
              <a:buNone/>
            </a:pPr>
            <a:r>
              <a:rPr kumimoji="1" lang="en-US" altLang="zh-CN" sz="2400" b="0" dirty="0">
                <a:cs typeface="Arial" panose="020B0604020202020204" pitchFamily="34" charset="0"/>
              </a:rPr>
              <a:t>COST(2,5)=15</a:t>
            </a:r>
          </a:p>
        </p:txBody>
      </p:sp>
      <p:sp>
        <p:nvSpPr>
          <p:cNvPr id="146521" name="Text Box 89"/>
          <p:cNvSpPr txBox="1">
            <a:spLocks noChangeArrowheads="1"/>
          </p:cNvSpPr>
          <p:nvPr/>
        </p:nvSpPr>
        <p:spPr bwMode="auto">
          <a:xfrm>
            <a:off x="1236688" y="3966167"/>
            <a:ext cx="9107784" cy="116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Tx/>
              <a:buSzTx/>
              <a:buFontTx/>
              <a:buNone/>
            </a:pPr>
            <a:r>
              <a:rPr kumimoji="1" lang="en-US" altLang="zh-CN" sz="2400" b="0" dirty="0">
                <a:cs typeface="Arial" panose="020B0604020202020204" pitchFamily="34" charset="0"/>
              </a:rPr>
              <a:t>COST(1,1) = min{</a:t>
            </a:r>
            <a:r>
              <a:rPr kumimoji="1" lang="en-US" altLang="zh-CN" sz="2400" b="0" dirty="0">
                <a:solidFill>
                  <a:srgbClr val="FF0000"/>
                </a:solidFill>
                <a:cs typeface="Arial" panose="020B0604020202020204" pitchFamily="34" charset="0"/>
              </a:rPr>
              <a:t>c(1,2)+COST(2,2), </a:t>
            </a:r>
            <a:r>
              <a:rPr kumimoji="1" lang="en-US" altLang="zh-CN" sz="2400" b="0" dirty="0">
                <a:cs typeface="Arial" panose="020B0604020202020204" pitchFamily="34" charset="0"/>
              </a:rPr>
              <a:t>c(1,3)+COST(2,3), </a:t>
            </a:r>
          </a:p>
          <a:p>
            <a:pPr eaLnBrk="1" hangingPunct="1">
              <a:lnSpc>
                <a:spcPct val="90000"/>
              </a:lnSpc>
              <a:spcBef>
                <a:spcPct val="10000"/>
              </a:spcBef>
              <a:buClrTx/>
              <a:buSzTx/>
              <a:buFontTx/>
              <a:buNone/>
            </a:pPr>
            <a:r>
              <a:rPr kumimoji="1" lang="en-US" altLang="zh-CN" sz="2400" b="0" dirty="0">
                <a:cs typeface="Arial" panose="020B0604020202020204" pitchFamily="34" charset="0"/>
              </a:rPr>
              <a:t>                            c(1,4)+COST(2,4),  c(1,5)+COST(2,5)}</a:t>
            </a:r>
          </a:p>
          <a:p>
            <a:pPr eaLnBrk="1" hangingPunct="1">
              <a:lnSpc>
                <a:spcPct val="90000"/>
              </a:lnSpc>
              <a:spcBef>
                <a:spcPct val="10000"/>
              </a:spcBef>
              <a:buClrTx/>
              <a:buSzTx/>
              <a:buFontTx/>
              <a:buNone/>
            </a:pPr>
            <a:r>
              <a:rPr kumimoji="1" lang="en-US" altLang="zh-CN" sz="2400" b="0" dirty="0">
                <a:cs typeface="Arial" panose="020B0604020202020204" pitchFamily="34" charset="0"/>
              </a:rPr>
              <a:t>                   = min{</a:t>
            </a:r>
            <a:r>
              <a:rPr kumimoji="1" lang="en-US" altLang="zh-CN" sz="2400" b="0" dirty="0">
                <a:solidFill>
                  <a:srgbClr val="FF0000"/>
                </a:solidFill>
                <a:cs typeface="Arial" panose="020B0604020202020204" pitchFamily="34" charset="0"/>
              </a:rPr>
              <a:t>9+7</a:t>
            </a:r>
            <a:r>
              <a:rPr kumimoji="1" lang="en-US" altLang="zh-CN" sz="2400" b="0" dirty="0">
                <a:cs typeface="Arial" panose="020B0604020202020204" pitchFamily="34" charset="0"/>
              </a:rPr>
              <a:t>,7+9,3+18,2+15}=</a:t>
            </a:r>
            <a:r>
              <a:rPr kumimoji="1" lang="en-US" altLang="zh-CN" sz="2400" b="0" dirty="0">
                <a:solidFill>
                  <a:srgbClr val="FF0000"/>
                </a:solidFill>
                <a:cs typeface="Arial" panose="020B0604020202020204" pitchFamily="34" charset="0"/>
              </a:rPr>
              <a:t>16</a:t>
            </a:r>
          </a:p>
        </p:txBody>
      </p:sp>
      <p:grpSp>
        <p:nvGrpSpPr>
          <p:cNvPr id="100" name="组合 99"/>
          <p:cNvGrpSpPr/>
          <p:nvPr/>
        </p:nvGrpSpPr>
        <p:grpSpPr>
          <a:xfrm>
            <a:off x="3719736" y="875963"/>
            <a:ext cx="6224066" cy="2801980"/>
            <a:chOff x="1919536" y="1958752"/>
            <a:chExt cx="7483474" cy="3657600"/>
          </a:xfrm>
        </p:grpSpPr>
        <p:grpSp>
          <p:nvGrpSpPr>
            <p:cNvPr id="101" name="Group 4"/>
            <p:cNvGrpSpPr>
              <a:grpSpLocks/>
            </p:cNvGrpSpPr>
            <p:nvPr/>
          </p:nvGrpSpPr>
          <p:grpSpPr bwMode="auto">
            <a:xfrm>
              <a:off x="3764210" y="1958752"/>
              <a:ext cx="457200" cy="3657600"/>
              <a:chOff x="1668" y="1320"/>
              <a:chExt cx="288" cy="2304"/>
            </a:xfrm>
            <a:noFill/>
          </p:grpSpPr>
          <p:sp>
            <p:nvSpPr>
              <p:cNvPr id="170" name="Oval 5"/>
              <p:cNvSpPr>
                <a:spLocks noChangeArrowheads="1"/>
              </p:cNvSpPr>
              <p:nvPr/>
            </p:nvSpPr>
            <p:spPr bwMode="auto">
              <a:xfrm>
                <a:off x="1668" y="1320"/>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2</a:t>
                </a:r>
              </a:p>
            </p:txBody>
          </p:sp>
          <p:sp>
            <p:nvSpPr>
              <p:cNvPr id="171" name="Oval 6"/>
              <p:cNvSpPr>
                <a:spLocks noChangeArrowheads="1"/>
              </p:cNvSpPr>
              <p:nvPr/>
            </p:nvSpPr>
            <p:spPr bwMode="auto">
              <a:xfrm>
                <a:off x="1668" y="1992"/>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a:t>
                </a:r>
              </a:p>
            </p:txBody>
          </p:sp>
          <p:sp>
            <p:nvSpPr>
              <p:cNvPr id="172" name="Oval 7"/>
              <p:cNvSpPr>
                <a:spLocks noChangeArrowheads="1"/>
              </p:cNvSpPr>
              <p:nvPr/>
            </p:nvSpPr>
            <p:spPr bwMode="auto">
              <a:xfrm>
                <a:off x="1668" y="266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4</a:t>
                </a:r>
              </a:p>
            </p:txBody>
          </p:sp>
          <p:sp>
            <p:nvSpPr>
              <p:cNvPr id="173" name="Oval 8"/>
              <p:cNvSpPr>
                <a:spLocks noChangeArrowheads="1"/>
              </p:cNvSpPr>
              <p:nvPr/>
            </p:nvSpPr>
            <p:spPr bwMode="auto">
              <a:xfrm>
                <a:off x="1668" y="333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5</a:t>
                </a:r>
              </a:p>
            </p:txBody>
          </p:sp>
        </p:grpSp>
        <p:grpSp>
          <p:nvGrpSpPr>
            <p:cNvPr id="102" name="Group 9"/>
            <p:cNvGrpSpPr>
              <a:grpSpLocks/>
            </p:cNvGrpSpPr>
            <p:nvPr/>
          </p:nvGrpSpPr>
          <p:grpSpPr bwMode="auto">
            <a:xfrm>
              <a:off x="5627935" y="2568352"/>
              <a:ext cx="498475" cy="2667000"/>
              <a:chOff x="2842" y="1704"/>
              <a:chExt cx="314" cy="1680"/>
            </a:xfrm>
            <a:noFill/>
          </p:grpSpPr>
          <p:sp>
            <p:nvSpPr>
              <p:cNvPr id="167" name="Oval 10"/>
              <p:cNvSpPr>
                <a:spLocks noChangeArrowheads="1"/>
              </p:cNvSpPr>
              <p:nvPr/>
            </p:nvSpPr>
            <p:spPr bwMode="auto">
              <a:xfrm>
                <a:off x="2868" y="309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8</a:t>
                </a:r>
              </a:p>
            </p:txBody>
          </p:sp>
          <p:sp>
            <p:nvSpPr>
              <p:cNvPr id="168" name="Oval 11"/>
              <p:cNvSpPr>
                <a:spLocks noChangeArrowheads="1"/>
              </p:cNvSpPr>
              <p:nvPr/>
            </p:nvSpPr>
            <p:spPr bwMode="auto">
              <a:xfrm>
                <a:off x="2868" y="242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7</a:t>
                </a:r>
              </a:p>
            </p:txBody>
          </p:sp>
          <p:sp>
            <p:nvSpPr>
              <p:cNvPr id="169" name="Oval 12"/>
              <p:cNvSpPr>
                <a:spLocks noChangeArrowheads="1"/>
              </p:cNvSpPr>
              <p:nvPr/>
            </p:nvSpPr>
            <p:spPr bwMode="auto">
              <a:xfrm>
                <a:off x="2842" y="170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6</a:t>
                </a:r>
              </a:p>
            </p:txBody>
          </p:sp>
        </p:grpSp>
        <p:grpSp>
          <p:nvGrpSpPr>
            <p:cNvPr id="103" name="Group 13"/>
            <p:cNvGrpSpPr>
              <a:grpSpLocks/>
            </p:cNvGrpSpPr>
            <p:nvPr/>
          </p:nvGrpSpPr>
          <p:grpSpPr bwMode="auto">
            <a:xfrm>
              <a:off x="7421810" y="2492152"/>
              <a:ext cx="533400" cy="2667000"/>
              <a:chOff x="3972" y="1656"/>
              <a:chExt cx="336" cy="1680"/>
            </a:xfrm>
            <a:noFill/>
          </p:grpSpPr>
          <p:sp>
            <p:nvSpPr>
              <p:cNvPr id="164" name="Oval 14"/>
              <p:cNvSpPr>
                <a:spLocks noChangeArrowheads="1"/>
              </p:cNvSpPr>
              <p:nvPr/>
            </p:nvSpPr>
            <p:spPr bwMode="auto">
              <a:xfrm>
                <a:off x="4020" y="3048"/>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11</a:t>
                </a:r>
              </a:p>
            </p:txBody>
          </p:sp>
          <p:sp>
            <p:nvSpPr>
              <p:cNvPr id="165" name="Oval 15"/>
              <p:cNvSpPr>
                <a:spLocks noChangeArrowheads="1"/>
              </p:cNvSpPr>
              <p:nvPr/>
            </p:nvSpPr>
            <p:spPr bwMode="auto">
              <a:xfrm>
                <a:off x="3972" y="2328"/>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10</a:t>
                </a:r>
              </a:p>
            </p:txBody>
          </p:sp>
          <p:sp>
            <p:nvSpPr>
              <p:cNvPr id="166" name="Oval 16"/>
              <p:cNvSpPr>
                <a:spLocks noChangeArrowheads="1"/>
              </p:cNvSpPr>
              <p:nvPr/>
            </p:nvSpPr>
            <p:spPr bwMode="auto">
              <a:xfrm>
                <a:off x="3972" y="165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9</a:t>
                </a:r>
              </a:p>
            </p:txBody>
          </p:sp>
        </p:grpSp>
        <p:grpSp>
          <p:nvGrpSpPr>
            <p:cNvPr id="104" name="Group 17"/>
            <p:cNvGrpSpPr>
              <a:grpSpLocks/>
            </p:cNvGrpSpPr>
            <p:nvPr/>
          </p:nvGrpSpPr>
          <p:grpSpPr bwMode="auto">
            <a:xfrm>
              <a:off x="1919536" y="3549428"/>
              <a:ext cx="777875" cy="542925"/>
              <a:chOff x="506" y="2322"/>
              <a:chExt cx="490" cy="342"/>
            </a:xfrm>
            <a:noFill/>
          </p:grpSpPr>
          <p:sp>
            <p:nvSpPr>
              <p:cNvPr id="162" name="Oval 18"/>
              <p:cNvSpPr>
                <a:spLocks noChangeArrowheads="1"/>
              </p:cNvSpPr>
              <p:nvPr/>
            </p:nvSpPr>
            <p:spPr bwMode="auto">
              <a:xfrm>
                <a:off x="708" y="2376"/>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a:t>
                </a:r>
              </a:p>
            </p:txBody>
          </p:sp>
          <p:sp>
            <p:nvSpPr>
              <p:cNvPr id="163" name="Text Box 19"/>
              <p:cNvSpPr txBox="1">
                <a:spLocks noChangeArrowheads="1"/>
              </p:cNvSpPr>
              <p:nvPr/>
            </p:nvSpPr>
            <p:spPr bwMode="auto">
              <a:xfrm>
                <a:off x="506" y="2322"/>
                <a:ext cx="213"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spcBef>
                    <a:spcPct val="0"/>
                  </a:spcBef>
                  <a:buClrTx/>
                  <a:buSzTx/>
                  <a:buFontTx/>
                  <a:buNone/>
                  <a:defRPr kumimoji="1" sz="2400" b="0">
                    <a:latin typeface="Arial" panose="020B0604020202020204" pitchFamily="34" charset="0"/>
                    <a:ea typeface="宋体" panose="02010600030101010101" pitchFamily="2"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2000" dirty="0"/>
                  <a:t>s</a:t>
                </a:r>
              </a:p>
            </p:txBody>
          </p:sp>
        </p:grpSp>
        <p:grpSp>
          <p:nvGrpSpPr>
            <p:cNvPr id="105" name="Group 20"/>
            <p:cNvGrpSpPr>
              <a:grpSpLocks/>
            </p:cNvGrpSpPr>
            <p:nvPr/>
          </p:nvGrpSpPr>
          <p:grpSpPr bwMode="auto">
            <a:xfrm>
              <a:off x="8945810" y="3092228"/>
              <a:ext cx="457200" cy="904875"/>
              <a:chOff x="4932" y="2034"/>
              <a:chExt cx="288" cy="570"/>
            </a:xfrm>
            <a:noFill/>
          </p:grpSpPr>
          <p:sp>
            <p:nvSpPr>
              <p:cNvPr id="160" name="Oval 21"/>
              <p:cNvSpPr>
                <a:spLocks noChangeArrowheads="1"/>
              </p:cNvSpPr>
              <p:nvPr/>
            </p:nvSpPr>
            <p:spPr bwMode="auto">
              <a:xfrm>
                <a:off x="4932" y="2316"/>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12</a:t>
                </a:r>
              </a:p>
            </p:txBody>
          </p:sp>
          <p:sp>
            <p:nvSpPr>
              <p:cNvPr id="161" name="Text Box 22"/>
              <p:cNvSpPr txBox="1">
                <a:spLocks noChangeArrowheads="1"/>
              </p:cNvSpPr>
              <p:nvPr/>
            </p:nvSpPr>
            <p:spPr bwMode="auto">
              <a:xfrm>
                <a:off x="4982" y="2034"/>
                <a:ext cx="170"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t</a:t>
                </a:r>
              </a:p>
            </p:txBody>
          </p:sp>
        </p:grpSp>
        <p:grpSp>
          <p:nvGrpSpPr>
            <p:cNvPr id="106" name="Group 23"/>
            <p:cNvGrpSpPr>
              <a:grpSpLocks/>
            </p:cNvGrpSpPr>
            <p:nvPr/>
          </p:nvGrpSpPr>
          <p:grpSpPr bwMode="auto">
            <a:xfrm>
              <a:off x="2621210" y="2339752"/>
              <a:ext cx="1219200" cy="2971800"/>
              <a:chOff x="948" y="1560"/>
              <a:chExt cx="768" cy="1872"/>
            </a:xfrm>
            <a:noFill/>
          </p:grpSpPr>
          <p:grpSp>
            <p:nvGrpSpPr>
              <p:cNvPr id="150" name="Group 24"/>
              <p:cNvGrpSpPr>
                <a:grpSpLocks/>
              </p:cNvGrpSpPr>
              <p:nvPr/>
            </p:nvGrpSpPr>
            <p:grpSpPr bwMode="auto">
              <a:xfrm>
                <a:off x="948" y="1560"/>
                <a:ext cx="768" cy="1872"/>
                <a:chOff x="708" y="1620"/>
                <a:chExt cx="768" cy="1872"/>
              </a:xfrm>
              <a:grpFill/>
            </p:grpSpPr>
            <p:sp>
              <p:nvSpPr>
                <p:cNvPr id="156" name="Line 25"/>
                <p:cNvSpPr>
                  <a:spLocks noChangeShapeType="1"/>
                </p:cNvSpPr>
                <p:nvPr/>
              </p:nvSpPr>
              <p:spPr bwMode="auto">
                <a:xfrm flipV="1">
                  <a:off x="708" y="1620"/>
                  <a:ext cx="768" cy="86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57" name="Line 26"/>
                <p:cNvSpPr>
                  <a:spLocks noChangeShapeType="1"/>
                </p:cNvSpPr>
                <p:nvPr/>
              </p:nvSpPr>
              <p:spPr bwMode="auto">
                <a:xfrm flipV="1">
                  <a:off x="756" y="2244"/>
                  <a:ext cx="672" cy="28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58" name="Line 27"/>
                <p:cNvSpPr>
                  <a:spLocks noChangeShapeType="1"/>
                </p:cNvSpPr>
                <p:nvPr/>
              </p:nvSpPr>
              <p:spPr bwMode="auto">
                <a:xfrm>
                  <a:off x="756" y="2628"/>
                  <a:ext cx="672" cy="24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59" name="Line 28"/>
                <p:cNvSpPr>
                  <a:spLocks noChangeShapeType="1"/>
                </p:cNvSpPr>
                <p:nvPr/>
              </p:nvSpPr>
              <p:spPr bwMode="auto">
                <a:xfrm>
                  <a:off x="708" y="2676"/>
                  <a:ext cx="720" cy="816"/>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151" name="Group 29"/>
              <p:cNvGrpSpPr>
                <a:grpSpLocks/>
              </p:cNvGrpSpPr>
              <p:nvPr/>
            </p:nvGrpSpPr>
            <p:grpSpPr bwMode="auto">
              <a:xfrm>
                <a:off x="1130" y="1778"/>
                <a:ext cx="380" cy="1347"/>
                <a:chOff x="1130" y="1778"/>
                <a:chExt cx="380" cy="1347"/>
              </a:xfrm>
              <a:grpFill/>
            </p:grpSpPr>
            <p:sp>
              <p:nvSpPr>
                <p:cNvPr id="152" name="Text Box 30"/>
                <p:cNvSpPr txBox="1">
                  <a:spLocks noChangeArrowheads="1"/>
                </p:cNvSpPr>
                <p:nvPr/>
              </p:nvSpPr>
              <p:spPr bwMode="auto">
                <a:xfrm>
                  <a:off x="1130" y="177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9</a:t>
                  </a:r>
                </a:p>
              </p:txBody>
            </p:sp>
            <p:sp>
              <p:nvSpPr>
                <p:cNvPr id="153" name="Text Box 31"/>
                <p:cNvSpPr txBox="1">
                  <a:spLocks noChangeArrowheads="1"/>
                </p:cNvSpPr>
                <p:nvPr/>
              </p:nvSpPr>
              <p:spPr bwMode="auto">
                <a:xfrm>
                  <a:off x="1226" y="21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7</a:t>
                  </a:r>
                </a:p>
              </p:txBody>
            </p:sp>
            <p:sp>
              <p:nvSpPr>
                <p:cNvPr id="154" name="Text Box 32"/>
                <p:cNvSpPr txBox="1">
                  <a:spLocks noChangeArrowheads="1"/>
                </p:cNvSpPr>
                <p:nvPr/>
              </p:nvSpPr>
              <p:spPr bwMode="auto">
                <a:xfrm>
                  <a:off x="1274" y="245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3</a:t>
                  </a:r>
                </a:p>
              </p:txBody>
            </p:sp>
            <p:sp>
              <p:nvSpPr>
                <p:cNvPr id="155" name="Text Box 33"/>
                <p:cNvSpPr txBox="1">
                  <a:spLocks noChangeArrowheads="1"/>
                </p:cNvSpPr>
                <p:nvPr/>
              </p:nvSpPr>
              <p:spPr bwMode="auto">
                <a:xfrm>
                  <a:off x="1286" y="283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2</a:t>
                  </a:r>
                </a:p>
              </p:txBody>
            </p:sp>
          </p:grpSp>
        </p:grpSp>
        <p:grpSp>
          <p:nvGrpSpPr>
            <p:cNvPr id="107" name="Group 34"/>
            <p:cNvGrpSpPr>
              <a:grpSpLocks/>
            </p:cNvGrpSpPr>
            <p:nvPr/>
          </p:nvGrpSpPr>
          <p:grpSpPr bwMode="auto">
            <a:xfrm>
              <a:off x="4145210" y="2019077"/>
              <a:ext cx="1600200" cy="3567113"/>
              <a:chOff x="1908" y="1358"/>
              <a:chExt cx="1008" cy="2247"/>
            </a:xfrm>
            <a:noFill/>
          </p:grpSpPr>
          <p:grpSp>
            <p:nvGrpSpPr>
              <p:cNvPr id="132" name="Group 35"/>
              <p:cNvGrpSpPr>
                <a:grpSpLocks/>
              </p:cNvGrpSpPr>
              <p:nvPr/>
            </p:nvGrpSpPr>
            <p:grpSpPr bwMode="auto">
              <a:xfrm>
                <a:off x="1908" y="1548"/>
                <a:ext cx="1008" cy="1980"/>
                <a:chOff x="1908" y="1548"/>
                <a:chExt cx="1008" cy="1980"/>
              </a:xfrm>
              <a:grpFill/>
            </p:grpSpPr>
            <p:sp>
              <p:nvSpPr>
                <p:cNvPr id="142" name="Line 36"/>
                <p:cNvSpPr>
                  <a:spLocks noChangeShapeType="1"/>
                </p:cNvSpPr>
                <p:nvPr/>
              </p:nvSpPr>
              <p:spPr bwMode="auto">
                <a:xfrm>
                  <a:off x="1945" y="1548"/>
                  <a:ext cx="911" cy="259"/>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3" name="Line 37"/>
                <p:cNvSpPr>
                  <a:spLocks noChangeShapeType="1"/>
                </p:cNvSpPr>
                <p:nvPr/>
              </p:nvSpPr>
              <p:spPr bwMode="auto">
                <a:xfrm>
                  <a:off x="1908" y="1560"/>
                  <a:ext cx="948" cy="96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4" name="Line 38"/>
                <p:cNvSpPr>
                  <a:spLocks noChangeShapeType="1"/>
                </p:cNvSpPr>
                <p:nvPr/>
              </p:nvSpPr>
              <p:spPr bwMode="auto">
                <a:xfrm>
                  <a:off x="1908" y="1608"/>
                  <a:ext cx="960" cy="1536"/>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5" name="Line 39"/>
                <p:cNvSpPr>
                  <a:spLocks noChangeShapeType="1"/>
                </p:cNvSpPr>
                <p:nvPr/>
              </p:nvSpPr>
              <p:spPr bwMode="auto">
                <a:xfrm flipV="1">
                  <a:off x="1956" y="1874"/>
                  <a:ext cx="900" cy="26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6" name="Line 40"/>
                <p:cNvSpPr>
                  <a:spLocks noChangeShapeType="1"/>
                </p:cNvSpPr>
                <p:nvPr/>
              </p:nvSpPr>
              <p:spPr bwMode="auto">
                <a:xfrm>
                  <a:off x="1956" y="2136"/>
                  <a:ext cx="910" cy="44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7" name="Line 41"/>
                <p:cNvSpPr>
                  <a:spLocks noChangeShapeType="1"/>
                </p:cNvSpPr>
                <p:nvPr/>
              </p:nvSpPr>
              <p:spPr bwMode="auto">
                <a:xfrm>
                  <a:off x="1956" y="2856"/>
                  <a:ext cx="912" cy="38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8" name="Line 42"/>
                <p:cNvSpPr>
                  <a:spLocks noChangeShapeType="1"/>
                </p:cNvSpPr>
                <p:nvPr/>
              </p:nvSpPr>
              <p:spPr bwMode="auto">
                <a:xfrm flipV="1">
                  <a:off x="1956" y="3300"/>
                  <a:ext cx="924" cy="22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9" name="Line 43"/>
                <p:cNvSpPr>
                  <a:spLocks noChangeShapeType="1"/>
                </p:cNvSpPr>
                <p:nvPr/>
              </p:nvSpPr>
              <p:spPr bwMode="auto">
                <a:xfrm flipV="1">
                  <a:off x="1956" y="2664"/>
                  <a:ext cx="960" cy="816"/>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133" name="Group 44"/>
              <p:cNvGrpSpPr>
                <a:grpSpLocks/>
              </p:cNvGrpSpPr>
              <p:nvPr/>
            </p:nvGrpSpPr>
            <p:grpSpPr bwMode="auto">
              <a:xfrm>
                <a:off x="2018" y="1358"/>
                <a:ext cx="752" cy="2247"/>
                <a:chOff x="2018" y="1358"/>
                <a:chExt cx="752" cy="2247"/>
              </a:xfrm>
              <a:grpFill/>
            </p:grpSpPr>
            <p:sp>
              <p:nvSpPr>
                <p:cNvPr id="134" name="Text Box 45"/>
                <p:cNvSpPr txBox="1">
                  <a:spLocks noChangeArrowheads="1"/>
                </p:cNvSpPr>
                <p:nvPr/>
              </p:nvSpPr>
              <p:spPr bwMode="auto">
                <a:xfrm>
                  <a:off x="2138" y="135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4</a:t>
                  </a:r>
                </a:p>
              </p:txBody>
            </p:sp>
            <p:sp>
              <p:nvSpPr>
                <p:cNvPr id="135" name="Text Box 46"/>
                <p:cNvSpPr txBox="1">
                  <a:spLocks noChangeArrowheads="1"/>
                </p:cNvSpPr>
                <p:nvPr/>
              </p:nvSpPr>
              <p:spPr bwMode="auto">
                <a:xfrm>
                  <a:off x="2546" y="173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2</a:t>
                  </a:r>
                </a:p>
              </p:txBody>
            </p:sp>
            <p:sp>
              <p:nvSpPr>
                <p:cNvPr id="136" name="Text Box 47"/>
                <p:cNvSpPr txBox="1">
                  <a:spLocks noChangeArrowheads="1"/>
                </p:cNvSpPr>
                <p:nvPr/>
              </p:nvSpPr>
              <p:spPr bwMode="auto">
                <a:xfrm>
                  <a:off x="2534" y="1982"/>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2</a:t>
                  </a:r>
                </a:p>
              </p:txBody>
            </p:sp>
            <p:sp>
              <p:nvSpPr>
                <p:cNvPr id="137" name="Text Box 48"/>
                <p:cNvSpPr txBox="1">
                  <a:spLocks noChangeArrowheads="1"/>
                </p:cNvSpPr>
                <p:nvPr/>
              </p:nvSpPr>
              <p:spPr bwMode="auto">
                <a:xfrm>
                  <a:off x="2496" y="222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7</a:t>
                  </a:r>
                </a:p>
              </p:txBody>
            </p:sp>
            <p:sp>
              <p:nvSpPr>
                <p:cNvPr id="138" name="Text Box 49"/>
                <p:cNvSpPr txBox="1">
                  <a:spLocks noChangeArrowheads="1"/>
                </p:cNvSpPr>
                <p:nvPr/>
              </p:nvSpPr>
              <p:spPr bwMode="auto">
                <a:xfrm>
                  <a:off x="2280" y="237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1</a:t>
                  </a:r>
                </a:p>
              </p:txBody>
            </p:sp>
            <p:sp>
              <p:nvSpPr>
                <p:cNvPr id="139" name="Text Box 50"/>
                <p:cNvSpPr txBox="1">
                  <a:spLocks noChangeArrowheads="1"/>
                </p:cNvSpPr>
                <p:nvPr/>
              </p:nvSpPr>
              <p:spPr bwMode="auto">
                <a:xfrm>
                  <a:off x="2066" y="2714"/>
                  <a:ext cx="301"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11</a:t>
                  </a:r>
                </a:p>
              </p:txBody>
            </p:sp>
            <p:sp>
              <p:nvSpPr>
                <p:cNvPr id="140" name="Text Box 51"/>
                <p:cNvSpPr txBox="1">
                  <a:spLocks noChangeArrowheads="1"/>
                </p:cNvSpPr>
                <p:nvPr/>
              </p:nvSpPr>
              <p:spPr bwMode="auto">
                <a:xfrm>
                  <a:off x="2018" y="3014"/>
                  <a:ext cx="301"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11</a:t>
                  </a:r>
                </a:p>
              </p:txBody>
            </p:sp>
            <p:sp>
              <p:nvSpPr>
                <p:cNvPr id="141" name="Text Box 52"/>
                <p:cNvSpPr txBox="1">
                  <a:spLocks noChangeArrowheads="1"/>
                </p:cNvSpPr>
                <p:nvPr/>
              </p:nvSpPr>
              <p:spPr bwMode="auto">
                <a:xfrm>
                  <a:off x="2474" y="331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8</a:t>
                  </a:r>
                </a:p>
              </p:txBody>
            </p:sp>
          </p:grpSp>
        </p:grpSp>
        <p:grpSp>
          <p:nvGrpSpPr>
            <p:cNvPr id="108" name="Group 53"/>
            <p:cNvGrpSpPr>
              <a:grpSpLocks/>
            </p:cNvGrpSpPr>
            <p:nvPr/>
          </p:nvGrpSpPr>
          <p:grpSpPr bwMode="auto">
            <a:xfrm>
              <a:off x="6085135" y="2304827"/>
              <a:ext cx="1412875" cy="2824163"/>
              <a:chOff x="3130" y="1538"/>
              <a:chExt cx="890" cy="1779"/>
            </a:xfrm>
            <a:noFill/>
          </p:grpSpPr>
          <p:grpSp>
            <p:nvGrpSpPr>
              <p:cNvPr id="118" name="Group 54"/>
              <p:cNvGrpSpPr>
                <a:grpSpLocks/>
              </p:cNvGrpSpPr>
              <p:nvPr/>
            </p:nvGrpSpPr>
            <p:grpSpPr bwMode="auto">
              <a:xfrm>
                <a:off x="3130" y="1800"/>
                <a:ext cx="890" cy="1440"/>
                <a:chOff x="3130" y="1800"/>
                <a:chExt cx="890" cy="1440"/>
              </a:xfrm>
              <a:grpFill/>
            </p:grpSpPr>
            <p:sp>
              <p:nvSpPr>
                <p:cNvPr id="126" name="Line 55"/>
                <p:cNvSpPr>
                  <a:spLocks noChangeShapeType="1"/>
                </p:cNvSpPr>
                <p:nvPr/>
              </p:nvSpPr>
              <p:spPr bwMode="auto">
                <a:xfrm flipV="1">
                  <a:off x="3130" y="1800"/>
                  <a:ext cx="842" cy="1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7" name="Line 56"/>
                <p:cNvSpPr>
                  <a:spLocks noChangeShapeType="1"/>
                </p:cNvSpPr>
                <p:nvPr/>
              </p:nvSpPr>
              <p:spPr bwMode="auto">
                <a:xfrm>
                  <a:off x="3130" y="1860"/>
                  <a:ext cx="854" cy="60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8" name="Line 57"/>
                <p:cNvSpPr>
                  <a:spLocks noChangeShapeType="1"/>
                </p:cNvSpPr>
                <p:nvPr/>
              </p:nvSpPr>
              <p:spPr bwMode="auto">
                <a:xfrm flipV="1">
                  <a:off x="3156" y="1848"/>
                  <a:ext cx="816" cy="72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9" name="Line 58"/>
                <p:cNvSpPr>
                  <a:spLocks noChangeShapeType="1"/>
                </p:cNvSpPr>
                <p:nvPr/>
              </p:nvSpPr>
              <p:spPr bwMode="auto">
                <a:xfrm flipV="1">
                  <a:off x="3156" y="2511"/>
                  <a:ext cx="828" cy="105"/>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0" name="Line 59"/>
                <p:cNvSpPr>
                  <a:spLocks noChangeShapeType="1"/>
                </p:cNvSpPr>
                <p:nvPr/>
              </p:nvSpPr>
              <p:spPr bwMode="auto">
                <a:xfrm flipV="1">
                  <a:off x="3156" y="2580"/>
                  <a:ext cx="850" cy="61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1" name="Line 60"/>
                <p:cNvSpPr>
                  <a:spLocks noChangeShapeType="1"/>
                </p:cNvSpPr>
                <p:nvPr/>
              </p:nvSpPr>
              <p:spPr bwMode="auto">
                <a:xfrm>
                  <a:off x="3156" y="3240"/>
                  <a:ext cx="864" cy="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119" name="Group 61"/>
              <p:cNvGrpSpPr>
                <a:grpSpLocks/>
              </p:cNvGrpSpPr>
              <p:nvPr/>
            </p:nvGrpSpPr>
            <p:grpSpPr bwMode="auto">
              <a:xfrm>
                <a:off x="3230" y="1538"/>
                <a:ext cx="524" cy="1779"/>
                <a:chOff x="3230" y="1538"/>
                <a:chExt cx="524" cy="1779"/>
              </a:xfrm>
              <a:grpFill/>
            </p:grpSpPr>
            <p:sp>
              <p:nvSpPr>
                <p:cNvPr id="120" name="Text Box 62"/>
                <p:cNvSpPr txBox="1">
                  <a:spLocks noChangeArrowheads="1"/>
                </p:cNvSpPr>
                <p:nvPr/>
              </p:nvSpPr>
              <p:spPr bwMode="auto">
                <a:xfrm>
                  <a:off x="3338" y="153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6</a:t>
                  </a:r>
                </a:p>
              </p:txBody>
            </p:sp>
            <p:sp>
              <p:nvSpPr>
                <p:cNvPr id="121" name="Text Box 63"/>
                <p:cNvSpPr txBox="1">
                  <a:spLocks noChangeArrowheads="1"/>
                </p:cNvSpPr>
                <p:nvPr/>
              </p:nvSpPr>
              <p:spPr bwMode="auto">
                <a:xfrm>
                  <a:off x="3242" y="177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5</a:t>
                  </a:r>
                </a:p>
              </p:txBody>
            </p:sp>
            <p:sp>
              <p:nvSpPr>
                <p:cNvPr id="122" name="Text Box 64"/>
                <p:cNvSpPr txBox="1">
                  <a:spLocks noChangeArrowheads="1"/>
                </p:cNvSpPr>
                <p:nvPr/>
              </p:nvSpPr>
              <p:spPr bwMode="auto">
                <a:xfrm>
                  <a:off x="3230" y="217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4</a:t>
                  </a:r>
                </a:p>
              </p:txBody>
            </p:sp>
            <p:sp>
              <p:nvSpPr>
                <p:cNvPr id="123" name="Text Box 65"/>
                <p:cNvSpPr txBox="1">
                  <a:spLocks noChangeArrowheads="1"/>
                </p:cNvSpPr>
                <p:nvPr/>
              </p:nvSpPr>
              <p:spPr bwMode="auto">
                <a:xfrm>
                  <a:off x="3530" y="235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3</a:t>
                  </a:r>
                </a:p>
              </p:txBody>
            </p:sp>
            <p:sp>
              <p:nvSpPr>
                <p:cNvPr id="124" name="Text Box 66"/>
                <p:cNvSpPr txBox="1">
                  <a:spLocks noChangeArrowheads="1"/>
                </p:cNvSpPr>
                <p:nvPr/>
              </p:nvSpPr>
              <p:spPr bwMode="auto">
                <a:xfrm>
                  <a:off x="3290" y="278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5</a:t>
                  </a:r>
                </a:p>
              </p:txBody>
            </p:sp>
            <p:sp>
              <p:nvSpPr>
                <p:cNvPr id="125" name="Text Box 67"/>
                <p:cNvSpPr txBox="1">
                  <a:spLocks noChangeArrowheads="1"/>
                </p:cNvSpPr>
                <p:nvPr/>
              </p:nvSpPr>
              <p:spPr bwMode="auto">
                <a:xfrm>
                  <a:off x="3530" y="30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6</a:t>
                  </a:r>
                </a:p>
              </p:txBody>
            </p:sp>
          </p:grpSp>
        </p:grpSp>
        <p:grpSp>
          <p:nvGrpSpPr>
            <p:cNvPr id="109" name="Group 68"/>
            <p:cNvGrpSpPr>
              <a:grpSpLocks/>
            </p:cNvGrpSpPr>
            <p:nvPr/>
          </p:nvGrpSpPr>
          <p:grpSpPr bwMode="auto">
            <a:xfrm>
              <a:off x="7879010" y="2762027"/>
              <a:ext cx="1104900" cy="2168525"/>
              <a:chOff x="4260" y="1826"/>
              <a:chExt cx="696" cy="1366"/>
            </a:xfrm>
            <a:noFill/>
          </p:grpSpPr>
          <p:grpSp>
            <p:nvGrpSpPr>
              <p:cNvPr id="110" name="Group 69"/>
              <p:cNvGrpSpPr>
                <a:grpSpLocks/>
              </p:cNvGrpSpPr>
              <p:nvPr/>
            </p:nvGrpSpPr>
            <p:grpSpPr bwMode="auto">
              <a:xfrm>
                <a:off x="4260" y="1829"/>
                <a:ext cx="696" cy="1363"/>
                <a:chOff x="4260" y="1829"/>
                <a:chExt cx="696" cy="1363"/>
              </a:xfrm>
              <a:grpFill/>
            </p:grpSpPr>
            <p:sp>
              <p:nvSpPr>
                <p:cNvPr id="115" name="Line 70"/>
                <p:cNvSpPr>
                  <a:spLocks noChangeShapeType="1"/>
                </p:cNvSpPr>
                <p:nvPr/>
              </p:nvSpPr>
              <p:spPr bwMode="auto">
                <a:xfrm>
                  <a:off x="4260" y="1829"/>
                  <a:ext cx="696" cy="547"/>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6" name="Line 71"/>
                <p:cNvSpPr>
                  <a:spLocks noChangeShapeType="1"/>
                </p:cNvSpPr>
                <p:nvPr/>
              </p:nvSpPr>
              <p:spPr bwMode="auto">
                <a:xfrm>
                  <a:off x="4282" y="2495"/>
                  <a:ext cx="672" cy="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7" name="Line 72"/>
                <p:cNvSpPr>
                  <a:spLocks noChangeShapeType="1"/>
                </p:cNvSpPr>
                <p:nvPr/>
              </p:nvSpPr>
              <p:spPr bwMode="auto">
                <a:xfrm flipV="1">
                  <a:off x="4308" y="2544"/>
                  <a:ext cx="648" cy="64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111" name="Group 73"/>
              <p:cNvGrpSpPr>
                <a:grpSpLocks/>
              </p:cNvGrpSpPr>
              <p:nvPr/>
            </p:nvGrpSpPr>
            <p:grpSpPr bwMode="auto">
              <a:xfrm>
                <a:off x="4394" y="1826"/>
                <a:ext cx="368" cy="1203"/>
                <a:chOff x="4394" y="1826"/>
                <a:chExt cx="368" cy="1203"/>
              </a:xfrm>
              <a:grpFill/>
            </p:grpSpPr>
            <p:sp>
              <p:nvSpPr>
                <p:cNvPr id="112" name="Text Box 74"/>
                <p:cNvSpPr txBox="1">
                  <a:spLocks noChangeArrowheads="1"/>
                </p:cNvSpPr>
                <p:nvPr/>
              </p:nvSpPr>
              <p:spPr bwMode="auto">
                <a:xfrm>
                  <a:off x="4394" y="273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5</a:t>
                  </a:r>
                </a:p>
              </p:txBody>
            </p:sp>
            <p:sp>
              <p:nvSpPr>
                <p:cNvPr id="113" name="Text Box 75"/>
                <p:cNvSpPr txBox="1">
                  <a:spLocks noChangeArrowheads="1"/>
                </p:cNvSpPr>
                <p:nvPr/>
              </p:nvSpPr>
              <p:spPr bwMode="auto">
                <a:xfrm>
                  <a:off x="4394" y="225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2</a:t>
                  </a:r>
                </a:p>
              </p:txBody>
            </p:sp>
            <p:sp>
              <p:nvSpPr>
                <p:cNvPr id="114" name="Text Box 76"/>
                <p:cNvSpPr txBox="1">
                  <a:spLocks noChangeArrowheads="1"/>
                </p:cNvSpPr>
                <p:nvPr/>
              </p:nvSpPr>
              <p:spPr bwMode="auto">
                <a:xfrm>
                  <a:off x="4538" y="18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4</a:t>
                  </a:r>
                </a:p>
              </p:txBody>
            </p:sp>
          </p:grpSp>
        </p:grpSp>
      </p:grpSp>
      <p:sp>
        <p:nvSpPr>
          <p:cNvPr id="175" name="Text Box 44"/>
          <p:cNvSpPr txBox="1">
            <a:spLocks noChangeArrowheads="1"/>
          </p:cNvSpPr>
          <p:nvPr/>
        </p:nvSpPr>
        <p:spPr bwMode="auto">
          <a:xfrm>
            <a:off x="6822525" y="393469"/>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3</a:t>
            </a:r>
          </a:p>
        </p:txBody>
      </p:sp>
      <p:sp>
        <p:nvSpPr>
          <p:cNvPr id="176" name="Text Box 44"/>
          <p:cNvSpPr txBox="1">
            <a:spLocks noChangeArrowheads="1"/>
          </p:cNvSpPr>
          <p:nvPr/>
        </p:nvSpPr>
        <p:spPr bwMode="auto">
          <a:xfrm>
            <a:off x="8288891" y="362855"/>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4</a:t>
            </a:r>
          </a:p>
        </p:txBody>
      </p:sp>
      <p:sp>
        <p:nvSpPr>
          <p:cNvPr id="177" name="Text Box 44"/>
          <p:cNvSpPr txBox="1">
            <a:spLocks noChangeArrowheads="1"/>
          </p:cNvSpPr>
          <p:nvPr/>
        </p:nvSpPr>
        <p:spPr bwMode="auto">
          <a:xfrm>
            <a:off x="9609367" y="332656"/>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5</a:t>
            </a:r>
          </a:p>
        </p:txBody>
      </p:sp>
      <p:sp>
        <p:nvSpPr>
          <p:cNvPr id="178" name="Text Box 44"/>
          <p:cNvSpPr txBox="1">
            <a:spLocks noChangeArrowheads="1"/>
          </p:cNvSpPr>
          <p:nvPr/>
        </p:nvSpPr>
        <p:spPr bwMode="auto">
          <a:xfrm>
            <a:off x="3852560" y="475853"/>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1</a:t>
            </a:r>
          </a:p>
        </p:txBody>
      </p:sp>
      <p:sp>
        <p:nvSpPr>
          <p:cNvPr id="179" name="Text Box 44"/>
          <p:cNvSpPr txBox="1">
            <a:spLocks noChangeArrowheads="1"/>
          </p:cNvSpPr>
          <p:nvPr/>
        </p:nvSpPr>
        <p:spPr bwMode="auto">
          <a:xfrm>
            <a:off x="5256842" y="434553"/>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2</a:t>
            </a:r>
          </a:p>
        </p:txBody>
      </p:sp>
      <p:sp>
        <p:nvSpPr>
          <p:cNvPr id="85" name="内容占位符 2"/>
          <p:cNvSpPr txBox="1">
            <a:spLocks/>
          </p:cNvSpPr>
          <p:nvPr/>
        </p:nvSpPr>
        <p:spPr>
          <a:xfrm>
            <a:off x="3330279" y="5421446"/>
            <a:ext cx="5670802" cy="534955"/>
          </a:xfrm>
          <a:prstGeom prst="rect">
            <a:avLst/>
          </a:prstGeom>
        </p:spPr>
        <p:txBody>
          <a:bodyPr vert="horz" lIns="91440" tIns="45720" rIns="91440" bIns="45720" rtlCol="0">
            <a:no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kumimoji="1" lang="zh-CN" altLang="en-US" sz="2400" dirty="0">
                <a:solidFill>
                  <a:srgbClr val="FF0000"/>
                </a:solidFill>
              </a:rPr>
              <a:t>思考：为什么优于蛮力法</a:t>
            </a:r>
            <a:r>
              <a:rPr kumimoji="1" lang="en-US" altLang="zh-CN" sz="2400" dirty="0">
                <a:solidFill>
                  <a:srgbClr val="FF0000"/>
                </a:solidFill>
              </a:rPr>
              <a:t>(</a:t>
            </a:r>
            <a:r>
              <a:rPr kumimoji="1" lang="zh-CN" altLang="en-US" sz="2400" dirty="0">
                <a:solidFill>
                  <a:srgbClr val="FF0000"/>
                </a:solidFill>
              </a:rPr>
              <a:t>穷举</a:t>
            </a:r>
            <a:r>
              <a:rPr kumimoji="1" lang="en-US" altLang="zh-CN" sz="2400" dirty="0">
                <a:solidFill>
                  <a:srgbClr val="FF0000"/>
                </a:solidFill>
              </a:rPr>
              <a:t>)</a:t>
            </a:r>
            <a:r>
              <a:rPr kumimoji="1" lang="zh-CN" altLang="en-US" sz="2400" dirty="0">
                <a:solidFill>
                  <a:srgbClr val="FF0000"/>
                </a:solidFill>
              </a:rPr>
              <a:t>？</a:t>
            </a:r>
            <a:endParaRPr lang="zh-CN" altLang="en-US" sz="2400" dirty="0">
              <a:solidFill>
                <a:srgbClr val="FF0000"/>
              </a:solidFill>
            </a:endParaRPr>
          </a:p>
        </p:txBody>
      </p:sp>
      <p:sp>
        <p:nvSpPr>
          <p:cNvPr id="86" name="文本框 85"/>
          <p:cNvSpPr txBox="1"/>
          <p:nvPr/>
        </p:nvSpPr>
        <p:spPr>
          <a:xfrm>
            <a:off x="716807" y="1728475"/>
            <a:ext cx="571242" cy="461665"/>
          </a:xfrm>
          <a:prstGeom prst="rect">
            <a:avLst/>
          </a:prstGeom>
          <a:noFill/>
        </p:spPr>
        <p:txBody>
          <a:bodyPr wrap="square" rtlCol="0">
            <a:spAutoFit/>
          </a:bodyPr>
          <a:lstStyle/>
          <a:p>
            <a:pPr>
              <a:spcBef>
                <a:spcPct val="0"/>
              </a:spcBef>
            </a:pPr>
            <a:r>
              <a:rPr kumimoji="1" lang="en-US" altLang="zh-CN" sz="2400" dirty="0">
                <a:cs typeface="Arial" panose="020B0604020202020204" pitchFamily="34" charset="0"/>
              </a:rPr>
              <a:t>V</a:t>
            </a:r>
            <a:r>
              <a:rPr kumimoji="1" lang="en-US" altLang="zh-CN" sz="2400" baseline="-25000" dirty="0">
                <a:cs typeface="Arial" panose="020B0604020202020204" pitchFamily="34" charset="0"/>
              </a:rPr>
              <a:t>2</a:t>
            </a:r>
          </a:p>
        </p:txBody>
      </p:sp>
      <p:sp>
        <p:nvSpPr>
          <p:cNvPr id="87" name="文本框 86"/>
          <p:cNvSpPr txBox="1"/>
          <p:nvPr/>
        </p:nvSpPr>
        <p:spPr>
          <a:xfrm>
            <a:off x="808106" y="3917284"/>
            <a:ext cx="679382" cy="461665"/>
          </a:xfrm>
          <a:prstGeom prst="rect">
            <a:avLst/>
          </a:prstGeom>
          <a:noFill/>
        </p:spPr>
        <p:txBody>
          <a:bodyPr wrap="square" rtlCol="0">
            <a:spAutoFit/>
          </a:bodyPr>
          <a:lstStyle/>
          <a:p>
            <a:pPr>
              <a:spcBef>
                <a:spcPct val="0"/>
              </a:spcBef>
            </a:pPr>
            <a:r>
              <a:rPr kumimoji="1" lang="en-US" altLang="zh-CN" sz="2400" dirty="0">
                <a:cs typeface="Arial" panose="020B0604020202020204" pitchFamily="34" charset="0"/>
              </a:rPr>
              <a:t>V</a:t>
            </a:r>
            <a:r>
              <a:rPr kumimoji="1" lang="en-US" altLang="zh-CN" sz="2400" baseline="-25000" dirty="0">
                <a:cs typeface="Arial" panose="020B0604020202020204" pitchFamily="34" charset="0"/>
              </a:rPr>
              <a:t>1</a:t>
            </a:r>
          </a:p>
        </p:txBody>
      </p:sp>
    </p:spTree>
    <p:extLst>
      <p:ext uri="{BB962C8B-B14F-4D97-AF65-F5344CB8AC3E}">
        <p14:creationId xmlns:p14="http://schemas.microsoft.com/office/powerpoint/2010/main" val="405522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520">
                                            <p:txEl>
                                              <p:pRg st="0" end="0"/>
                                            </p:txEl>
                                          </p:spTgt>
                                        </p:tgtEl>
                                        <p:attrNameLst>
                                          <p:attrName>style.visibility</p:attrName>
                                        </p:attrNameLst>
                                      </p:cBhvr>
                                      <p:to>
                                        <p:strVal val="visible"/>
                                      </p:to>
                                    </p:set>
                                    <p:animEffect transition="in" filter="wipe(left)">
                                      <p:cBhvr>
                                        <p:cTn id="7" dur="500"/>
                                        <p:tgtEl>
                                          <p:spTgt spid="1465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520">
                                            <p:txEl>
                                              <p:pRg st="1" end="1"/>
                                            </p:txEl>
                                          </p:spTgt>
                                        </p:tgtEl>
                                        <p:attrNameLst>
                                          <p:attrName>style.visibility</p:attrName>
                                        </p:attrNameLst>
                                      </p:cBhvr>
                                      <p:to>
                                        <p:strVal val="visible"/>
                                      </p:to>
                                    </p:set>
                                    <p:animEffect transition="in" filter="wipe(left)">
                                      <p:cBhvr>
                                        <p:cTn id="12" dur="500"/>
                                        <p:tgtEl>
                                          <p:spTgt spid="1465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520">
                                            <p:txEl>
                                              <p:pRg st="2" end="2"/>
                                            </p:txEl>
                                          </p:spTgt>
                                        </p:tgtEl>
                                        <p:attrNameLst>
                                          <p:attrName>style.visibility</p:attrName>
                                        </p:attrNameLst>
                                      </p:cBhvr>
                                      <p:to>
                                        <p:strVal val="visible"/>
                                      </p:to>
                                    </p:set>
                                    <p:animEffect transition="in" filter="wipe(left)">
                                      <p:cBhvr>
                                        <p:cTn id="17" dur="500"/>
                                        <p:tgtEl>
                                          <p:spTgt spid="14652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520">
                                            <p:txEl>
                                              <p:pRg st="3" end="3"/>
                                            </p:txEl>
                                          </p:spTgt>
                                        </p:tgtEl>
                                        <p:attrNameLst>
                                          <p:attrName>style.visibility</p:attrName>
                                        </p:attrNameLst>
                                      </p:cBhvr>
                                      <p:to>
                                        <p:strVal val="visible"/>
                                      </p:to>
                                    </p:set>
                                    <p:animEffect transition="in" filter="wipe(left)">
                                      <p:cBhvr>
                                        <p:cTn id="22" dur="500"/>
                                        <p:tgtEl>
                                          <p:spTgt spid="14652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6521">
                                            <p:txEl>
                                              <p:pRg st="0" end="0"/>
                                            </p:txEl>
                                          </p:spTgt>
                                        </p:tgtEl>
                                        <p:attrNameLst>
                                          <p:attrName>style.visibility</p:attrName>
                                        </p:attrNameLst>
                                      </p:cBhvr>
                                      <p:to>
                                        <p:strVal val="visible"/>
                                      </p:to>
                                    </p:set>
                                    <p:animEffect transition="in" filter="wipe(left)">
                                      <p:cBhvr>
                                        <p:cTn id="27" dur="500"/>
                                        <p:tgtEl>
                                          <p:spTgt spid="14652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6521">
                                            <p:txEl>
                                              <p:pRg st="1" end="1"/>
                                            </p:txEl>
                                          </p:spTgt>
                                        </p:tgtEl>
                                        <p:attrNameLst>
                                          <p:attrName>style.visibility</p:attrName>
                                        </p:attrNameLst>
                                      </p:cBhvr>
                                      <p:to>
                                        <p:strVal val="visible"/>
                                      </p:to>
                                    </p:set>
                                    <p:animEffect transition="in" filter="wipe(left)">
                                      <p:cBhvr>
                                        <p:cTn id="32" dur="500"/>
                                        <p:tgtEl>
                                          <p:spTgt spid="146521">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6521">
                                            <p:txEl>
                                              <p:pRg st="2" end="2"/>
                                            </p:txEl>
                                          </p:spTgt>
                                        </p:tgtEl>
                                        <p:attrNameLst>
                                          <p:attrName>style.visibility</p:attrName>
                                        </p:attrNameLst>
                                      </p:cBhvr>
                                      <p:to>
                                        <p:strVal val="visible"/>
                                      </p:to>
                                    </p:set>
                                    <p:animEffect transition="in" filter="wipe(left)">
                                      <p:cBhvr>
                                        <p:cTn id="37" dur="500"/>
                                        <p:tgtEl>
                                          <p:spTgt spid="14652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20" grpId="0" build="p" autoUpdateAnimBg="0"/>
      <p:bldP spid="146521" grpId="0" build="p"/>
      <p:bldP spid="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558" y="155333"/>
            <a:ext cx="10515600" cy="1325563"/>
          </a:xfrm>
        </p:spPr>
        <p:txBody>
          <a:bodyPr/>
          <a:lstStyle/>
          <a:p>
            <a:r>
              <a:rPr lang="zh-CN" altLang="en-US" dirty="0"/>
              <a:t>最优决策序列</a:t>
            </a:r>
          </a:p>
        </p:txBody>
      </p:sp>
      <p:sp>
        <p:nvSpPr>
          <p:cNvPr id="3" name="内容占位符 2"/>
          <p:cNvSpPr>
            <a:spLocks noGrp="1"/>
          </p:cNvSpPr>
          <p:nvPr>
            <p:ph idx="1"/>
          </p:nvPr>
        </p:nvSpPr>
        <p:spPr>
          <a:xfrm>
            <a:off x="615447" y="1322886"/>
            <a:ext cx="10911647" cy="981223"/>
          </a:xfrm>
        </p:spPr>
        <p:txBody>
          <a:bodyPr/>
          <a:lstStyle/>
          <a:p>
            <a:r>
              <a:rPr kumimoji="1" lang="zh-CN" altLang="en-US" sz="2400" dirty="0">
                <a:latin typeface="幼圆" panose="02010509060101010101" pitchFamily="49" charset="-122"/>
              </a:rPr>
              <a:t>在计算每个</a:t>
            </a:r>
            <a:r>
              <a:rPr kumimoji="1" lang="en-US" altLang="zh-CN" sz="2400" dirty="0"/>
              <a:t>COST(</a:t>
            </a:r>
            <a:r>
              <a:rPr kumimoji="1" lang="en-US" altLang="zh-CN" sz="2400" dirty="0" err="1"/>
              <a:t>i</a:t>
            </a:r>
            <a:r>
              <a:rPr kumimoji="1" lang="en-US" altLang="zh-CN" sz="2400" dirty="0"/>
              <a:t>, j)</a:t>
            </a:r>
            <a:r>
              <a:rPr kumimoji="1" lang="zh-CN" altLang="en-US" sz="2400" dirty="0">
                <a:latin typeface="幼圆" panose="02010509060101010101" pitchFamily="49" charset="-122"/>
              </a:rPr>
              <a:t>的同时</a:t>
            </a:r>
            <a:r>
              <a:rPr kumimoji="1" lang="en-US" altLang="zh-CN" sz="2400" dirty="0">
                <a:latin typeface="幼圆" panose="02010509060101010101" pitchFamily="49" charset="-122"/>
              </a:rPr>
              <a:t>,</a:t>
            </a:r>
            <a:r>
              <a:rPr kumimoji="1" lang="zh-CN" altLang="en-US" sz="2400" dirty="0">
                <a:latin typeface="幼圆" panose="02010509060101010101" pitchFamily="49" charset="-122"/>
              </a:rPr>
              <a:t>记下每个状态</a:t>
            </a:r>
            <a:r>
              <a:rPr kumimoji="1" lang="en-US" altLang="zh-CN" sz="2400" dirty="0">
                <a:latin typeface="幼圆" panose="02010509060101010101" pitchFamily="49" charset="-122"/>
              </a:rPr>
              <a:t>(</a:t>
            </a:r>
            <a:r>
              <a:rPr kumimoji="1" lang="zh-CN" altLang="en-US" sz="2400" dirty="0">
                <a:latin typeface="幼圆" panose="02010509060101010101" pitchFamily="49" charset="-122"/>
              </a:rPr>
              <a:t>结点</a:t>
            </a:r>
            <a:r>
              <a:rPr kumimoji="1" lang="en-US" altLang="zh-CN" sz="2400" dirty="0"/>
              <a:t>j</a:t>
            </a:r>
            <a:r>
              <a:rPr kumimoji="1" lang="en-US" altLang="zh-CN" sz="2400" dirty="0">
                <a:latin typeface="幼圆" panose="02010509060101010101" pitchFamily="49" charset="-122"/>
              </a:rPr>
              <a:t>)</a:t>
            </a:r>
            <a:r>
              <a:rPr kumimoji="1" lang="zh-CN" altLang="en-US" sz="2400" dirty="0">
                <a:latin typeface="幼圆" panose="02010509060101010101" pitchFamily="49" charset="-122"/>
              </a:rPr>
              <a:t>所做出的决策</a:t>
            </a:r>
            <a:r>
              <a:rPr kumimoji="1" lang="en-US" altLang="zh-CN" sz="2400" dirty="0"/>
              <a:t>l</a:t>
            </a:r>
            <a:r>
              <a:rPr kumimoji="1" lang="en-US" altLang="zh-CN" sz="2400" dirty="0">
                <a:latin typeface="幼圆" panose="02010509060101010101" pitchFamily="49" charset="-122"/>
              </a:rPr>
              <a:t>,</a:t>
            </a:r>
            <a:r>
              <a:rPr kumimoji="1" lang="zh-CN" altLang="en-US" sz="2400" dirty="0">
                <a:latin typeface="幼圆" panose="02010509060101010101" pitchFamily="49" charset="-122"/>
              </a:rPr>
              <a:t>令</a:t>
            </a:r>
            <a:r>
              <a:rPr kumimoji="1" lang="en-US" altLang="zh-CN" sz="2400" dirty="0"/>
              <a:t>D(</a:t>
            </a:r>
            <a:r>
              <a:rPr kumimoji="1" lang="en-US" altLang="zh-CN" sz="2400" dirty="0" err="1"/>
              <a:t>i</a:t>
            </a:r>
            <a:r>
              <a:rPr kumimoji="1" lang="en-US" altLang="zh-CN" sz="2400" dirty="0"/>
              <a:t>, j)=</a:t>
            </a:r>
            <a:r>
              <a:rPr kumimoji="1" lang="en-US" altLang="zh-CN" sz="2400" dirty="0">
                <a:solidFill>
                  <a:schemeClr val="hlink"/>
                </a:solidFill>
              </a:rPr>
              <a:t> </a:t>
            </a:r>
            <a:r>
              <a:rPr kumimoji="1" lang="en-US" altLang="zh-CN" sz="2400" dirty="0"/>
              <a:t>l</a:t>
            </a:r>
            <a:r>
              <a:rPr kumimoji="1" lang="en-US" altLang="zh-CN" sz="2400" dirty="0">
                <a:latin typeface="幼圆" panose="02010509060101010101" pitchFamily="49" charset="-122"/>
              </a:rPr>
              <a:t>, </a:t>
            </a:r>
            <a:r>
              <a:rPr kumimoji="1" lang="zh-CN" altLang="en-US" sz="2400" dirty="0">
                <a:latin typeface="幼圆" panose="02010509060101010101" pitchFamily="49" charset="-122"/>
              </a:rPr>
              <a:t>则容易求出这条最小成本的路径</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23</a:t>
            </a:fld>
            <a:endParaRPr lang="en-US" altLang="zh-CN"/>
          </a:p>
        </p:txBody>
      </p:sp>
      <p:sp>
        <p:nvSpPr>
          <p:cNvPr id="5" name="Text Box 7"/>
          <p:cNvSpPr txBox="1">
            <a:spLocks noChangeArrowheads="1"/>
          </p:cNvSpPr>
          <p:nvPr/>
        </p:nvSpPr>
        <p:spPr bwMode="auto">
          <a:xfrm>
            <a:off x="678232" y="2507962"/>
            <a:ext cx="163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D(1,1)=2</a:t>
            </a:r>
          </a:p>
        </p:txBody>
      </p:sp>
      <p:sp>
        <p:nvSpPr>
          <p:cNvPr id="6" name="Text Box 8"/>
          <p:cNvSpPr txBox="1">
            <a:spLocks noChangeArrowheads="1"/>
          </p:cNvSpPr>
          <p:nvPr/>
        </p:nvSpPr>
        <p:spPr bwMode="auto">
          <a:xfrm>
            <a:off x="2253614" y="2527013"/>
            <a:ext cx="165735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Tx/>
              <a:buSzTx/>
              <a:buFontTx/>
              <a:buNone/>
            </a:pPr>
            <a:r>
              <a:rPr kumimoji="1" lang="en-US" altLang="zh-CN" sz="2400" b="0" dirty="0">
                <a:cs typeface="Arial" panose="020B0604020202020204" pitchFamily="34" charset="0"/>
              </a:rPr>
              <a:t>D(2, 2)=7</a:t>
            </a:r>
          </a:p>
          <a:p>
            <a:pPr eaLnBrk="1" hangingPunct="1">
              <a:lnSpc>
                <a:spcPct val="90000"/>
              </a:lnSpc>
              <a:buClrTx/>
              <a:buSzTx/>
              <a:buFontTx/>
              <a:buNone/>
            </a:pPr>
            <a:r>
              <a:rPr kumimoji="1" lang="en-US" altLang="zh-CN" sz="2400" b="0" dirty="0">
                <a:cs typeface="Arial" panose="020B0604020202020204" pitchFamily="34" charset="0"/>
              </a:rPr>
              <a:t>D(2, 3)=6</a:t>
            </a:r>
          </a:p>
          <a:p>
            <a:pPr eaLnBrk="1" hangingPunct="1">
              <a:lnSpc>
                <a:spcPct val="90000"/>
              </a:lnSpc>
              <a:buClrTx/>
              <a:buSzTx/>
              <a:buFontTx/>
              <a:buNone/>
            </a:pPr>
            <a:r>
              <a:rPr kumimoji="1" lang="en-US" altLang="zh-CN" sz="2400" b="0" dirty="0">
                <a:cs typeface="Arial" panose="020B0604020202020204" pitchFamily="34" charset="0"/>
              </a:rPr>
              <a:t>D(2, 4)=8</a:t>
            </a:r>
          </a:p>
          <a:p>
            <a:pPr eaLnBrk="1" hangingPunct="1">
              <a:lnSpc>
                <a:spcPct val="90000"/>
              </a:lnSpc>
              <a:buClrTx/>
              <a:buSzTx/>
              <a:buFontTx/>
              <a:buNone/>
            </a:pPr>
            <a:r>
              <a:rPr kumimoji="1" lang="en-US" altLang="zh-CN" sz="2400" b="0" dirty="0">
                <a:cs typeface="Arial" panose="020B0604020202020204" pitchFamily="34" charset="0"/>
              </a:rPr>
              <a:t>D(2, 5)=8</a:t>
            </a:r>
          </a:p>
        </p:txBody>
      </p:sp>
      <p:sp>
        <p:nvSpPr>
          <p:cNvPr id="7" name="Text Box 9"/>
          <p:cNvSpPr txBox="1">
            <a:spLocks noChangeArrowheads="1"/>
          </p:cNvSpPr>
          <p:nvPr/>
        </p:nvSpPr>
        <p:spPr bwMode="auto">
          <a:xfrm>
            <a:off x="3910964" y="2527012"/>
            <a:ext cx="2000250" cy="123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Tx/>
              <a:buSzTx/>
              <a:buFontTx/>
              <a:buNone/>
            </a:pPr>
            <a:r>
              <a:rPr kumimoji="1" lang="en-US" altLang="zh-CN" sz="2400" b="0" dirty="0">
                <a:cs typeface="Arial" panose="020B0604020202020204" pitchFamily="34" charset="0"/>
              </a:rPr>
              <a:t>D(3, 6)=10</a:t>
            </a:r>
          </a:p>
          <a:p>
            <a:pPr eaLnBrk="1" hangingPunct="1">
              <a:lnSpc>
                <a:spcPct val="90000"/>
              </a:lnSpc>
              <a:buClrTx/>
              <a:buSzTx/>
              <a:buFontTx/>
              <a:buNone/>
            </a:pPr>
            <a:r>
              <a:rPr kumimoji="1" lang="en-US" altLang="zh-CN" sz="2400" b="0" dirty="0">
                <a:cs typeface="Arial" panose="020B0604020202020204" pitchFamily="34" charset="0"/>
              </a:rPr>
              <a:t>D(3, 7)=10</a:t>
            </a:r>
          </a:p>
          <a:p>
            <a:pPr eaLnBrk="1" hangingPunct="1">
              <a:lnSpc>
                <a:spcPct val="90000"/>
              </a:lnSpc>
              <a:buClrTx/>
              <a:buSzTx/>
              <a:buFontTx/>
              <a:buNone/>
            </a:pPr>
            <a:r>
              <a:rPr kumimoji="1" lang="en-US" altLang="zh-CN" sz="2400" b="0" dirty="0">
                <a:cs typeface="Arial" panose="020B0604020202020204" pitchFamily="34" charset="0"/>
              </a:rPr>
              <a:t>D(3, 8)=10</a:t>
            </a:r>
          </a:p>
        </p:txBody>
      </p:sp>
      <p:sp>
        <p:nvSpPr>
          <p:cNvPr id="8" name="Text Box 11"/>
          <p:cNvSpPr txBox="1">
            <a:spLocks noChangeArrowheads="1"/>
          </p:cNvSpPr>
          <p:nvPr/>
        </p:nvSpPr>
        <p:spPr bwMode="auto">
          <a:xfrm>
            <a:off x="3071664" y="4221088"/>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0">
                <a:solidFill>
                  <a:srgbClr val="FF0000"/>
                </a:solidFill>
                <a:cs typeface="Arial" panose="020B0604020202020204" pitchFamily="34" charset="0"/>
              </a:rPr>
              <a:t>1</a:t>
            </a:r>
            <a:r>
              <a:rPr kumimoji="1" lang="en-US" altLang="zh-CN" sz="2800" b="0">
                <a:solidFill>
                  <a:srgbClr val="FF0000"/>
                </a:solidFill>
                <a:cs typeface="Arial" panose="020B0604020202020204" pitchFamily="34" charset="0"/>
                <a:sym typeface="Wingdings" panose="05000000000000000000" pitchFamily="2" charset="2"/>
              </a:rPr>
              <a:t>2</a:t>
            </a:r>
            <a:endParaRPr kumimoji="1" lang="en-US" altLang="zh-CN" sz="2800" b="0">
              <a:solidFill>
                <a:srgbClr val="FF0000"/>
              </a:solidFill>
              <a:cs typeface="Arial" panose="020B0604020202020204" pitchFamily="34" charset="0"/>
            </a:endParaRPr>
          </a:p>
        </p:txBody>
      </p:sp>
      <p:sp>
        <p:nvSpPr>
          <p:cNvPr id="9" name="Line 12"/>
          <p:cNvSpPr>
            <a:spLocks noChangeShapeType="1"/>
          </p:cNvSpPr>
          <p:nvPr/>
        </p:nvSpPr>
        <p:spPr bwMode="auto">
          <a:xfrm>
            <a:off x="1706752" y="2895312"/>
            <a:ext cx="32385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 name="Line 13"/>
          <p:cNvSpPr>
            <a:spLocks noChangeShapeType="1"/>
          </p:cNvSpPr>
          <p:nvPr/>
        </p:nvSpPr>
        <p:spPr bwMode="auto">
          <a:xfrm>
            <a:off x="3364102" y="2895312"/>
            <a:ext cx="287338"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 name="Line 14"/>
          <p:cNvSpPr>
            <a:spLocks noChangeShapeType="1"/>
          </p:cNvSpPr>
          <p:nvPr/>
        </p:nvSpPr>
        <p:spPr bwMode="auto">
          <a:xfrm>
            <a:off x="5083365" y="3328700"/>
            <a:ext cx="3683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 name="Text Box 15"/>
          <p:cNvSpPr txBox="1">
            <a:spLocks noChangeArrowheads="1"/>
          </p:cNvSpPr>
          <p:nvPr/>
        </p:nvSpPr>
        <p:spPr bwMode="auto">
          <a:xfrm>
            <a:off x="3814614" y="4221088"/>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0" dirty="0">
                <a:solidFill>
                  <a:srgbClr val="FF0000"/>
                </a:solidFill>
                <a:cs typeface="Arial" panose="020B0604020202020204" pitchFamily="34" charset="0"/>
                <a:sym typeface="Wingdings" panose="05000000000000000000" pitchFamily="2" charset="2"/>
              </a:rPr>
              <a:t>7</a:t>
            </a:r>
            <a:endParaRPr kumimoji="1" lang="en-US" altLang="zh-CN" sz="2800" b="0" dirty="0">
              <a:solidFill>
                <a:srgbClr val="FF0000"/>
              </a:solidFill>
              <a:cs typeface="Arial" panose="020B0604020202020204" pitchFamily="34" charset="0"/>
            </a:endParaRPr>
          </a:p>
        </p:txBody>
      </p:sp>
      <p:sp>
        <p:nvSpPr>
          <p:cNvPr id="13" name="Text Box 16"/>
          <p:cNvSpPr txBox="1">
            <a:spLocks noChangeArrowheads="1"/>
          </p:cNvSpPr>
          <p:nvPr/>
        </p:nvSpPr>
        <p:spPr bwMode="auto">
          <a:xfrm>
            <a:off x="4424214" y="4221088"/>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0" dirty="0">
                <a:solidFill>
                  <a:srgbClr val="FF0000"/>
                </a:solidFill>
                <a:cs typeface="Arial" panose="020B0604020202020204" pitchFamily="34" charset="0"/>
                <a:sym typeface="Wingdings" panose="05000000000000000000" pitchFamily="2" charset="2"/>
              </a:rPr>
              <a:t>10</a:t>
            </a:r>
            <a:endParaRPr kumimoji="1" lang="en-US" altLang="zh-CN" sz="2800" b="0" dirty="0">
              <a:solidFill>
                <a:srgbClr val="FF0000"/>
              </a:solidFill>
              <a:cs typeface="Arial" panose="020B0604020202020204" pitchFamily="34" charset="0"/>
            </a:endParaRPr>
          </a:p>
        </p:txBody>
      </p:sp>
      <p:sp>
        <p:nvSpPr>
          <p:cNvPr id="14" name="Text Box 17"/>
          <p:cNvSpPr txBox="1">
            <a:spLocks noChangeArrowheads="1"/>
          </p:cNvSpPr>
          <p:nvPr/>
        </p:nvSpPr>
        <p:spPr bwMode="auto">
          <a:xfrm>
            <a:off x="5205264" y="4221088"/>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0" dirty="0">
                <a:solidFill>
                  <a:srgbClr val="FF0000"/>
                </a:solidFill>
                <a:cs typeface="Arial" panose="020B0604020202020204" pitchFamily="34" charset="0"/>
                <a:sym typeface="Wingdings" panose="05000000000000000000" pitchFamily="2" charset="2"/>
              </a:rPr>
              <a:t>12</a:t>
            </a:r>
            <a:endParaRPr kumimoji="1" lang="en-US" altLang="zh-CN" sz="2800" b="0" dirty="0">
              <a:solidFill>
                <a:srgbClr val="FF0000"/>
              </a:solidFill>
              <a:cs typeface="Arial" panose="020B0604020202020204" pitchFamily="34" charset="0"/>
            </a:endParaRPr>
          </a:p>
        </p:txBody>
      </p:sp>
      <p:sp>
        <p:nvSpPr>
          <p:cNvPr id="15" name="Text Box 18"/>
          <p:cNvSpPr txBox="1">
            <a:spLocks noChangeArrowheads="1"/>
          </p:cNvSpPr>
          <p:nvPr/>
        </p:nvSpPr>
        <p:spPr bwMode="auto">
          <a:xfrm>
            <a:off x="522618" y="4222992"/>
            <a:ext cx="28537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0" dirty="0">
                <a:latin typeface="幼圆" panose="02010509060101010101" pitchFamily="49" charset="-122"/>
                <a:ea typeface="幼圆" panose="02010509060101010101" pitchFamily="49" charset="-122"/>
              </a:rPr>
              <a:t>最小成本的路径为</a:t>
            </a:r>
            <a:r>
              <a:rPr kumimoji="1" lang="en-US" altLang="zh-CN" sz="2400" b="0" dirty="0">
                <a:latin typeface="幼圆" panose="02010509060101010101" pitchFamily="49" charset="-122"/>
                <a:ea typeface="幼圆" panose="02010509060101010101" pitchFamily="49" charset="-122"/>
              </a:rPr>
              <a:t>:</a:t>
            </a:r>
          </a:p>
        </p:txBody>
      </p:sp>
      <p:grpSp>
        <p:nvGrpSpPr>
          <p:cNvPr id="17" name="组合 16"/>
          <p:cNvGrpSpPr/>
          <p:nvPr/>
        </p:nvGrpSpPr>
        <p:grpSpPr>
          <a:xfrm>
            <a:off x="5486345" y="1923157"/>
            <a:ext cx="6193328" cy="2744444"/>
            <a:chOff x="1919536" y="2019077"/>
            <a:chExt cx="7483474" cy="3403601"/>
          </a:xfrm>
        </p:grpSpPr>
        <p:grpSp>
          <p:nvGrpSpPr>
            <p:cNvPr id="18" name="Group 4"/>
            <p:cNvGrpSpPr>
              <a:grpSpLocks/>
            </p:cNvGrpSpPr>
            <p:nvPr/>
          </p:nvGrpSpPr>
          <p:grpSpPr bwMode="auto">
            <a:xfrm>
              <a:off x="3764210" y="2185765"/>
              <a:ext cx="457200" cy="3236913"/>
              <a:chOff x="1668" y="1463"/>
              <a:chExt cx="288" cy="2039"/>
            </a:xfrm>
            <a:noFill/>
          </p:grpSpPr>
          <p:sp>
            <p:nvSpPr>
              <p:cNvPr id="87" name="Oval 5"/>
              <p:cNvSpPr>
                <a:spLocks noChangeArrowheads="1"/>
              </p:cNvSpPr>
              <p:nvPr/>
            </p:nvSpPr>
            <p:spPr bwMode="auto">
              <a:xfrm>
                <a:off x="1668" y="1463"/>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2</a:t>
                </a:r>
              </a:p>
            </p:txBody>
          </p:sp>
          <p:sp>
            <p:nvSpPr>
              <p:cNvPr id="88" name="Oval 6"/>
              <p:cNvSpPr>
                <a:spLocks noChangeArrowheads="1"/>
              </p:cNvSpPr>
              <p:nvPr/>
            </p:nvSpPr>
            <p:spPr bwMode="auto">
              <a:xfrm>
                <a:off x="1668" y="202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a:t>
                </a:r>
              </a:p>
            </p:txBody>
          </p:sp>
          <p:sp>
            <p:nvSpPr>
              <p:cNvPr id="89" name="Oval 7"/>
              <p:cNvSpPr>
                <a:spLocks noChangeArrowheads="1"/>
              </p:cNvSpPr>
              <p:nvPr/>
            </p:nvSpPr>
            <p:spPr bwMode="auto">
              <a:xfrm>
                <a:off x="1668" y="266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4</a:t>
                </a:r>
              </a:p>
            </p:txBody>
          </p:sp>
          <p:sp>
            <p:nvSpPr>
              <p:cNvPr id="90" name="Oval 8"/>
              <p:cNvSpPr>
                <a:spLocks noChangeArrowheads="1"/>
              </p:cNvSpPr>
              <p:nvPr/>
            </p:nvSpPr>
            <p:spPr bwMode="auto">
              <a:xfrm>
                <a:off x="1668" y="321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5</a:t>
                </a:r>
              </a:p>
            </p:txBody>
          </p:sp>
        </p:grpSp>
        <p:grpSp>
          <p:nvGrpSpPr>
            <p:cNvPr id="19" name="Group 9"/>
            <p:cNvGrpSpPr>
              <a:grpSpLocks/>
            </p:cNvGrpSpPr>
            <p:nvPr/>
          </p:nvGrpSpPr>
          <p:grpSpPr bwMode="auto">
            <a:xfrm>
              <a:off x="5627935" y="2568352"/>
              <a:ext cx="498475" cy="2667000"/>
              <a:chOff x="2842" y="1704"/>
              <a:chExt cx="314" cy="1680"/>
            </a:xfrm>
            <a:noFill/>
          </p:grpSpPr>
          <p:sp>
            <p:nvSpPr>
              <p:cNvPr id="84" name="Oval 10"/>
              <p:cNvSpPr>
                <a:spLocks noChangeArrowheads="1"/>
              </p:cNvSpPr>
              <p:nvPr/>
            </p:nvSpPr>
            <p:spPr bwMode="auto">
              <a:xfrm>
                <a:off x="2868" y="309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8</a:t>
                </a:r>
              </a:p>
            </p:txBody>
          </p:sp>
          <p:sp>
            <p:nvSpPr>
              <p:cNvPr id="85" name="Oval 11"/>
              <p:cNvSpPr>
                <a:spLocks noChangeArrowheads="1"/>
              </p:cNvSpPr>
              <p:nvPr/>
            </p:nvSpPr>
            <p:spPr bwMode="auto">
              <a:xfrm>
                <a:off x="2868" y="242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7</a:t>
                </a:r>
              </a:p>
            </p:txBody>
          </p:sp>
          <p:sp>
            <p:nvSpPr>
              <p:cNvPr id="86" name="Oval 12"/>
              <p:cNvSpPr>
                <a:spLocks noChangeArrowheads="1"/>
              </p:cNvSpPr>
              <p:nvPr/>
            </p:nvSpPr>
            <p:spPr bwMode="auto">
              <a:xfrm>
                <a:off x="2842" y="170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6</a:t>
                </a:r>
              </a:p>
            </p:txBody>
          </p:sp>
        </p:grpSp>
        <p:grpSp>
          <p:nvGrpSpPr>
            <p:cNvPr id="20" name="Group 13"/>
            <p:cNvGrpSpPr>
              <a:grpSpLocks/>
            </p:cNvGrpSpPr>
            <p:nvPr/>
          </p:nvGrpSpPr>
          <p:grpSpPr bwMode="auto">
            <a:xfrm>
              <a:off x="7421810" y="2492152"/>
              <a:ext cx="533400" cy="2667000"/>
              <a:chOff x="3972" y="1656"/>
              <a:chExt cx="336" cy="1680"/>
            </a:xfrm>
            <a:noFill/>
          </p:grpSpPr>
          <p:sp>
            <p:nvSpPr>
              <p:cNvPr id="81" name="Oval 14"/>
              <p:cNvSpPr>
                <a:spLocks noChangeArrowheads="1"/>
              </p:cNvSpPr>
              <p:nvPr/>
            </p:nvSpPr>
            <p:spPr bwMode="auto">
              <a:xfrm>
                <a:off x="4020" y="3048"/>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11</a:t>
                </a:r>
              </a:p>
            </p:txBody>
          </p:sp>
          <p:sp>
            <p:nvSpPr>
              <p:cNvPr id="82" name="Oval 15"/>
              <p:cNvSpPr>
                <a:spLocks noChangeArrowheads="1"/>
              </p:cNvSpPr>
              <p:nvPr/>
            </p:nvSpPr>
            <p:spPr bwMode="auto">
              <a:xfrm>
                <a:off x="3972" y="2328"/>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10</a:t>
                </a:r>
              </a:p>
            </p:txBody>
          </p:sp>
          <p:sp>
            <p:nvSpPr>
              <p:cNvPr id="83" name="Oval 16"/>
              <p:cNvSpPr>
                <a:spLocks noChangeArrowheads="1"/>
              </p:cNvSpPr>
              <p:nvPr/>
            </p:nvSpPr>
            <p:spPr bwMode="auto">
              <a:xfrm>
                <a:off x="3972" y="165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9</a:t>
                </a:r>
              </a:p>
            </p:txBody>
          </p:sp>
        </p:grpSp>
        <p:grpSp>
          <p:nvGrpSpPr>
            <p:cNvPr id="21" name="Group 17"/>
            <p:cNvGrpSpPr>
              <a:grpSpLocks/>
            </p:cNvGrpSpPr>
            <p:nvPr/>
          </p:nvGrpSpPr>
          <p:grpSpPr bwMode="auto">
            <a:xfrm>
              <a:off x="1919536" y="3549428"/>
              <a:ext cx="777875" cy="542925"/>
              <a:chOff x="506" y="2322"/>
              <a:chExt cx="490" cy="342"/>
            </a:xfrm>
            <a:noFill/>
          </p:grpSpPr>
          <p:sp>
            <p:nvSpPr>
              <p:cNvPr id="79" name="Oval 18"/>
              <p:cNvSpPr>
                <a:spLocks noChangeArrowheads="1"/>
              </p:cNvSpPr>
              <p:nvPr/>
            </p:nvSpPr>
            <p:spPr bwMode="auto">
              <a:xfrm>
                <a:off x="708" y="2376"/>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a:t>
                </a:r>
              </a:p>
            </p:txBody>
          </p:sp>
          <p:sp>
            <p:nvSpPr>
              <p:cNvPr id="80" name="Text Box 19"/>
              <p:cNvSpPr txBox="1">
                <a:spLocks noChangeArrowheads="1"/>
              </p:cNvSpPr>
              <p:nvPr/>
            </p:nvSpPr>
            <p:spPr bwMode="auto">
              <a:xfrm>
                <a:off x="506" y="2322"/>
                <a:ext cx="213"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spcBef>
                    <a:spcPct val="0"/>
                  </a:spcBef>
                  <a:buClrTx/>
                  <a:buSzTx/>
                  <a:buFontTx/>
                  <a:buNone/>
                  <a:defRPr kumimoji="1" sz="2400" b="0">
                    <a:latin typeface="Arial" panose="020B0604020202020204" pitchFamily="34" charset="0"/>
                    <a:ea typeface="宋体" panose="02010600030101010101" pitchFamily="2"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2000" dirty="0"/>
                  <a:t>s</a:t>
                </a:r>
              </a:p>
            </p:txBody>
          </p:sp>
        </p:grpSp>
        <p:grpSp>
          <p:nvGrpSpPr>
            <p:cNvPr id="22" name="Group 20"/>
            <p:cNvGrpSpPr>
              <a:grpSpLocks/>
            </p:cNvGrpSpPr>
            <p:nvPr/>
          </p:nvGrpSpPr>
          <p:grpSpPr bwMode="auto">
            <a:xfrm>
              <a:off x="8945810" y="3092228"/>
              <a:ext cx="457200" cy="904875"/>
              <a:chOff x="4932" y="2034"/>
              <a:chExt cx="288" cy="570"/>
            </a:xfrm>
            <a:noFill/>
          </p:grpSpPr>
          <p:sp>
            <p:nvSpPr>
              <p:cNvPr id="77" name="Oval 21"/>
              <p:cNvSpPr>
                <a:spLocks noChangeArrowheads="1"/>
              </p:cNvSpPr>
              <p:nvPr/>
            </p:nvSpPr>
            <p:spPr bwMode="auto">
              <a:xfrm>
                <a:off x="4932" y="2316"/>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12</a:t>
                </a:r>
              </a:p>
            </p:txBody>
          </p:sp>
          <p:sp>
            <p:nvSpPr>
              <p:cNvPr id="78" name="Text Box 22"/>
              <p:cNvSpPr txBox="1">
                <a:spLocks noChangeArrowheads="1"/>
              </p:cNvSpPr>
              <p:nvPr/>
            </p:nvSpPr>
            <p:spPr bwMode="auto">
              <a:xfrm>
                <a:off x="4982" y="2034"/>
                <a:ext cx="170"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t</a:t>
                </a:r>
              </a:p>
            </p:txBody>
          </p:sp>
        </p:grpSp>
        <p:grpSp>
          <p:nvGrpSpPr>
            <p:cNvPr id="23" name="Group 23"/>
            <p:cNvGrpSpPr>
              <a:grpSpLocks/>
            </p:cNvGrpSpPr>
            <p:nvPr/>
          </p:nvGrpSpPr>
          <p:grpSpPr bwMode="auto">
            <a:xfrm>
              <a:off x="2621211" y="2549303"/>
              <a:ext cx="1208088" cy="2579688"/>
              <a:chOff x="948" y="1692"/>
              <a:chExt cx="761" cy="1625"/>
            </a:xfrm>
            <a:noFill/>
          </p:grpSpPr>
          <p:grpSp>
            <p:nvGrpSpPr>
              <p:cNvPr id="67" name="Group 24"/>
              <p:cNvGrpSpPr>
                <a:grpSpLocks/>
              </p:cNvGrpSpPr>
              <p:nvPr/>
            </p:nvGrpSpPr>
            <p:grpSpPr bwMode="auto">
              <a:xfrm>
                <a:off x="948" y="1692"/>
                <a:ext cx="761" cy="1625"/>
                <a:chOff x="708" y="1752"/>
                <a:chExt cx="761" cy="1625"/>
              </a:xfrm>
              <a:grpFill/>
            </p:grpSpPr>
            <p:sp>
              <p:nvSpPr>
                <p:cNvPr id="73" name="Line 25"/>
                <p:cNvSpPr>
                  <a:spLocks noChangeShapeType="1"/>
                </p:cNvSpPr>
                <p:nvPr/>
              </p:nvSpPr>
              <p:spPr bwMode="auto">
                <a:xfrm flipV="1">
                  <a:off x="708" y="1752"/>
                  <a:ext cx="761" cy="73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4" name="Line 26"/>
                <p:cNvSpPr>
                  <a:spLocks noChangeShapeType="1"/>
                </p:cNvSpPr>
                <p:nvPr/>
              </p:nvSpPr>
              <p:spPr bwMode="auto">
                <a:xfrm flipV="1">
                  <a:off x="756" y="2244"/>
                  <a:ext cx="672" cy="28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5" name="Line 27"/>
                <p:cNvSpPr>
                  <a:spLocks noChangeShapeType="1"/>
                </p:cNvSpPr>
                <p:nvPr/>
              </p:nvSpPr>
              <p:spPr bwMode="auto">
                <a:xfrm>
                  <a:off x="756" y="2628"/>
                  <a:ext cx="696" cy="199"/>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6" name="Line 28"/>
                <p:cNvSpPr>
                  <a:spLocks noChangeShapeType="1"/>
                </p:cNvSpPr>
                <p:nvPr/>
              </p:nvSpPr>
              <p:spPr bwMode="auto">
                <a:xfrm>
                  <a:off x="708" y="2676"/>
                  <a:ext cx="732" cy="701"/>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68" name="Group 29"/>
              <p:cNvGrpSpPr>
                <a:grpSpLocks/>
              </p:cNvGrpSpPr>
              <p:nvPr/>
            </p:nvGrpSpPr>
            <p:grpSpPr bwMode="auto">
              <a:xfrm>
                <a:off x="1130" y="1778"/>
                <a:ext cx="380" cy="1347"/>
                <a:chOff x="1130" y="1778"/>
                <a:chExt cx="380" cy="1347"/>
              </a:xfrm>
              <a:grpFill/>
            </p:grpSpPr>
            <p:sp>
              <p:nvSpPr>
                <p:cNvPr id="69" name="Text Box 30"/>
                <p:cNvSpPr txBox="1">
                  <a:spLocks noChangeArrowheads="1"/>
                </p:cNvSpPr>
                <p:nvPr/>
              </p:nvSpPr>
              <p:spPr bwMode="auto">
                <a:xfrm>
                  <a:off x="1130" y="177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9</a:t>
                  </a:r>
                </a:p>
              </p:txBody>
            </p:sp>
            <p:sp>
              <p:nvSpPr>
                <p:cNvPr id="70" name="Text Box 31"/>
                <p:cNvSpPr txBox="1">
                  <a:spLocks noChangeArrowheads="1"/>
                </p:cNvSpPr>
                <p:nvPr/>
              </p:nvSpPr>
              <p:spPr bwMode="auto">
                <a:xfrm>
                  <a:off x="1226" y="21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7</a:t>
                  </a:r>
                </a:p>
              </p:txBody>
            </p:sp>
            <p:sp>
              <p:nvSpPr>
                <p:cNvPr id="71" name="Text Box 32"/>
                <p:cNvSpPr txBox="1">
                  <a:spLocks noChangeArrowheads="1"/>
                </p:cNvSpPr>
                <p:nvPr/>
              </p:nvSpPr>
              <p:spPr bwMode="auto">
                <a:xfrm>
                  <a:off x="1274" y="245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3</a:t>
                  </a:r>
                </a:p>
              </p:txBody>
            </p:sp>
            <p:sp>
              <p:nvSpPr>
                <p:cNvPr id="72" name="Text Box 33"/>
                <p:cNvSpPr txBox="1">
                  <a:spLocks noChangeArrowheads="1"/>
                </p:cNvSpPr>
                <p:nvPr/>
              </p:nvSpPr>
              <p:spPr bwMode="auto">
                <a:xfrm>
                  <a:off x="1286" y="283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2</a:t>
                  </a:r>
                </a:p>
              </p:txBody>
            </p:sp>
          </p:grpSp>
        </p:grpSp>
        <p:grpSp>
          <p:nvGrpSpPr>
            <p:cNvPr id="24" name="Group 34"/>
            <p:cNvGrpSpPr>
              <a:grpSpLocks/>
            </p:cNvGrpSpPr>
            <p:nvPr/>
          </p:nvGrpSpPr>
          <p:grpSpPr bwMode="auto">
            <a:xfrm>
              <a:off x="4221410" y="2019077"/>
              <a:ext cx="1524000" cy="3403600"/>
              <a:chOff x="1956" y="1358"/>
              <a:chExt cx="960" cy="2144"/>
            </a:xfrm>
            <a:noFill/>
          </p:grpSpPr>
          <p:grpSp>
            <p:nvGrpSpPr>
              <p:cNvPr id="49" name="Group 35"/>
              <p:cNvGrpSpPr>
                <a:grpSpLocks/>
              </p:cNvGrpSpPr>
              <p:nvPr/>
            </p:nvGrpSpPr>
            <p:grpSpPr bwMode="auto">
              <a:xfrm>
                <a:off x="1956" y="1627"/>
                <a:ext cx="960" cy="1730"/>
                <a:chOff x="1956" y="1627"/>
                <a:chExt cx="960" cy="1730"/>
              </a:xfrm>
              <a:grpFill/>
            </p:grpSpPr>
            <p:sp>
              <p:nvSpPr>
                <p:cNvPr id="59" name="Line 36"/>
                <p:cNvSpPr>
                  <a:spLocks noChangeShapeType="1"/>
                </p:cNvSpPr>
                <p:nvPr/>
              </p:nvSpPr>
              <p:spPr bwMode="auto">
                <a:xfrm>
                  <a:off x="1967" y="1627"/>
                  <a:ext cx="889" cy="18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0" name="Line 37"/>
                <p:cNvSpPr>
                  <a:spLocks noChangeShapeType="1"/>
                </p:cNvSpPr>
                <p:nvPr/>
              </p:nvSpPr>
              <p:spPr bwMode="auto">
                <a:xfrm>
                  <a:off x="1967" y="1649"/>
                  <a:ext cx="889" cy="871"/>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1" name="Line 38"/>
                <p:cNvSpPr>
                  <a:spLocks noChangeShapeType="1"/>
                </p:cNvSpPr>
                <p:nvPr/>
              </p:nvSpPr>
              <p:spPr bwMode="auto">
                <a:xfrm>
                  <a:off x="1956" y="1661"/>
                  <a:ext cx="912" cy="1509"/>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2" name="Line 39"/>
                <p:cNvSpPr>
                  <a:spLocks noChangeShapeType="1"/>
                </p:cNvSpPr>
                <p:nvPr/>
              </p:nvSpPr>
              <p:spPr bwMode="auto">
                <a:xfrm flipV="1">
                  <a:off x="1956" y="1874"/>
                  <a:ext cx="900" cy="26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3" name="Line 40"/>
                <p:cNvSpPr>
                  <a:spLocks noChangeShapeType="1"/>
                </p:cNvSpPr>
                <p:nvPr/>
              </p:nvSpPr>
              <p:spPr bwMode="auto">
                <a:xfrm>
                  <a:off x="1956" y="2136"/>
                  <a:ext cx="910" cy="44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4" name="Line 41"/>
                <p:cNvSpPr>
                  <a:spLocks noChangeShapeType="1"/>
                </p:cNvSpPr>
                <p:nvPr/>
              </p:nvSpPr>
              <p:spPr bwMode="auto">
                <a:xfrm>
                  <a:off x="1956" y="2856"/>
                  <a:ext cx="912" cy="38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5" name="Line 42"/>
                <p:cNvSpPr>
                  <a:spLocks noChangeShapeType="1"/>
                </p:cNvSpPr>
                <p:nvPr/>
              </p:nvSpPr>
              <p:spPr bwMode="auto">
                <a:xfrm flipV="1">
                  <a:off x="1977" y="3300"/>
                  <a:ext cx="903" cy="57"/>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6" name="Line 43"/>
                <p:cNvSpPr>
                  <a:spLocks noChangeShapeType="1"/>
                </p:cNvSpPr>
                <p:nvPr/>
              </p:nvSpPr>
              <p:spPr bwMode="auto">
                <a:xfrm flipV="1">
                  <a:off x="1972" y="2664"/>
                  <a:ext cx="944" cy="693"/>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50" name="Group 44"/>
              <p:cNvGrpSpPr>
                <a:grpSpLocks/>
              </p:cNvGrpSpPr>
              <p:nvPr/>
            </p:nvGrpSpPr>
            <p:grpSpPr bwMode="auto">
              <a:xfrm>
                <a:off x="2018" y="1358"/>
                <a:ext cx="752" cy="2144"/>
                <a:chOff x="2018" y="1358"/>
                <a:chExt cx="752" cy="2144"/>
              </a:xfrm>
              <a:grpFill/>
            </p:grpSpPr>
            <p:sp>
              <p:nvSpPr>
                <p:cNvPr id="51" name="Text Box 45"/>
                <p:cNvSpPr txBox="1">
                  <a:spLocks noChangeArrowheads="1"/>
                </p:cNvSpPr>
                <p:nvPr/>
              </p:nvSpPr>
              <p:spPr bwMode="auto">
                <a:xfrm>
                  <a:off x="2138" y="135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4</a:t>
                  </a:r>
                </a:p>
              </p:txBody>
            </p:sp>
            <p:sp>
              <p:nvSpPr>
                <p:cNvPr id="52" name="Text Box 46"/>
                <p:cNvSpPr txBox="1">
                  <a:spLocks noChangeArrowheads="1"/>
                </p:cNvSpPr>
                <p:nvPr/>
              </p:nvSpPr>
              <p:spPr bwMode="auto">
                <a:xfrm>
                  <a:off x="2546" y="173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2</a:t>
                  </a:r>
                </a:p>
              </p:txBody>
            </p:sp>
            <p:sp>
              <p:nvSpPr>
                <p:cNvPr id="53" name="Text Box 47"/>
                <p:cNvSpPr txBox="1">
                  <a:spLocks noChangeArrowheads="1"/>
                </p:cNvSpPr>
                <p:nvPr/>
              </p:nvSpPr>
              <p:spPr bwMode="auto">
                <a:xfrm>
                  <a:off x="2534" y="1982"/>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2</a:t>
                  </a:r>
                </a:p>
              </p:txBody>
            </p:sp>
            <p:sp>
              <p:nvSpPr>
                <p:cNvPr id="54" name="Text Box 48"/>
                <p:cNvSpPr txBox="1">
                  <a:spLocks noChangeArrowheads="1"/>
                </p:cNvSpPr>
                <p:nvPr/>
              </p:nvSpPr>
              <p:spPr bwMode="auto">
                <a:xfrm>
                  <a:off x="2496" y="222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7</a:t>
                  </a:r>
                </a:p>
              </p:txBody>
            </p:sp>
            <p:sp>
              <p:nvSpPr>
                <p:cNvPr id="55" name="Text Box 49"/>
                <p:cNvSpPr txBox="1">
                  <a:spLocks noChangeArrowheads="1"/>
                </p:cNvSpPr>
                <p:nvPr/>
              </p:nvSpPr>
              <p:spPr bwMode="auto">
                <a:xfrm>
                  <a:off x="2280" y="237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1</a:t>
                  </a:r>
                </a:p>
              </p:txBody>
            </p:sp>
            <p:sp>
              <p:nvSpPr>
                <p:cNvPr id="56" name="Text Box 50"/>
                <p:cNvSpPr txBox="1">
                  <a:spLocks noChangeArrowheads="1"/>
                </p:cNvSpPr>
                <p:nvPr/>
              </p:nvSpPr>
              <p:spPr bwMode="auto">
                <a:xfrm>
                  <a:off x="2066" y="2714"/>
                  <a:ext cx="301"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11</a:t>
                  </a:r>
                </a:p>
              </p:txBody>
            </p:sp>
            <p:sp>
              <p:nvSpPr>
                <p:cNvPr id="57" name="Text Box 51"/>
                <p:cNvSpPr txBox="1">
                  <a:spLocks noChangeArrowheads="1"/>
                </p:cNvSpPr>
                <p:nvPr/>
              </p:nvSpPr>
              <p:spPr bwMode="auto">
                <a:xfrm>
                  <a:off x="2018" y="3014"/>
                  <a:ext cx="301"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11</a:t>
                  </a:r>
                </a:p>
              </p:txBody>
            </p:sp>
            <p:sp>
              <p:nvSpPr>
                <p:cNvPr id="58" name="Text Box 52"/>
                <p:cNvSpPr txBox="1">
                  <a:spLocks noChangeArrowheads="1"/>
                </p:cNvSpPr>
                <p:nvPr/>
              </p:nvSpPr>
              <p:spPr bwMode="auto">
                <a:xfrm>
                  <a:off x="2462" y="3211"/>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8</a:t>
                  </a:r>
                </a:p>
              </p:txBody>
            </p:sp>
          </p:grpSp>
        </p:grpSp>
        <p:grpSp>
          <p:nvGrpSpPr>
            <p:cNvPr id="25" name="Group 53"/>
            <p:cNvGrpSpPr>
              <a:grpSpLocks/>
            </p:cNvGrpSpPr>
            <p:nvPr/>
          </p:nvGrpSpPr>
          <p:grpSpPr bwMode="auto">
            <a:xfrm>
              <a:off x="6085135" y="2304827"/>
              <a:ext cx="1412875" cy="2824163"/>
              <a:chOff x="3130" y="1538"/>
              <a:chExt cx="890" cy="1779"/>
            </a:xfrm>
            <a:noFill/>
          </p:grpSpPr>
          <p:grpSp>
            <p:nvGrpSpPr>
              <p:cNvPr id="35" name="Group 54"/>
              <p:cNvGrpSpPr>
                <a:grpSpLocks/>
              </p:cNvGrpSpPr>
              <p:nvPr/>
            </p:nvGrpSpPr>
            <p:grpSpPr bwMode="auto">
              <a:xfrm>
                <a:off x="3130" y="1800"/>
                <a:ext cx="890" cy="1440"/>
                <a:chOff x="3130" y="1800"/>
                <a:chExt cx="890" cy="1440"/>
              </a:xfrm>
              <a:grpFill/>
            </p:grpSpPr>
            <p:sp>
              <p:nvSpPr>
                <p:cNvPr id="43" name="Line 55"/>
                <p:cNvSpPr>
                  <a:spLocks noChangeShapeType="1"/>
                </p:cNvSpPr>
                <p:nvPr/>
              </p:nvSpPr>
              <p:spPr bwMode="auto">
                <a:xfrm flipV="1">
                  <a:off x="3130" y="1800"/>
                  <a:ext cx="842" cy="1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4" name="Line 56"/>
                <p:cNvSpPr>
                  <a:spLocks noChangeShapeType="1"/>
                </p:cNvSpPr>
                <p:nvPr/>
              </p:nvSpPr>
              <p:spPr bwMode="auto">
                <a:xfrm>
                  <a:off x="3130" y="1860"/>
                  <a:ext cx="854" cy="60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5" name="Line 57"/>
                <p:cNvSpPr>
                  <a:spLocks noChangeShapeType="1"/>
                </p:cNvSpPr>
                <p:nvPr/>
              </p:nvSpPr>
              <p:spPr bwMode="auto">
                <a:xfrm flipV="1">
                  <a:off x="3156" y="1848"/>
                  <a:ext cx="816" cy="72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6" name="Line 58"/>
                <p:cNvSpPr>
                  <a:spLocks noChangeShapeType="1"/>
                </p:cNvSpPr>
                <p:nvPr/>
              </p:nvSpPr>
              <p:spPr bwMode="auto">
                <a:xfrm flipV="1">
                  <a:off x="3156" y="2511"/>
                  <a:ext cx="828" cy="105"/>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7" name="Line 59"/>
                <p:cNvSpPr>
                  <a:spLocks noChangeShapeType="1"/>
                </p:cNvSpPr>
                <p:nvPr/>
              </p:nvSpPr>
              <p:spPr bwMode="auto">
                <a:xfrm flipV="1">
                  <a:off x="3156" y="2580"/>
                  <a:ext cx="850" cy="61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8" name="Line 60"/>
                <p:cNvSpPr>
                  <a:spLocks noChangeShapeType="1"/>
                </p:cNvSpPr>
                <p:nvPr/>
              </p:nvSpPr>
              <p:spPr bwMode="auto">
                <a:xfrm>
                  <a:off x="3156" y="3240"/>
                  <a:ext cx="864" cy="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36" name="Group 61"/>
              <p:cNvGrpSpPr>
                <a:grpSpLocks/>
              </p:cNvGrpSpPr>
              <p:nvPr/>
            </p:nvGrpSpPr>
            <p:grpSpPr bwMode="auto">
              <a:xfrm>
                <a:off x="3230" y="1538"/>
                <a:ext cx="524" cy="1779"/>
                <a:chOff x="3230" y="1538"/>
                <a:chExt cx="524" cy="1779"/>
              </a:xfrm>
              <a:grpFill/>
            </p:grpSpPr>
            <p:sp>
              <p:nvSpPr>
                <p:cNvPr id="37" name="Text Box 62"/>
                <p:cNvSpPr txBox="1">
                  <a:spLocks noChangeArrowheads="1"/>
                </p:cNvSpPr>
                <p:nvPr/>
              </p:nvSpPr>
              <p:spPr bwMode="auto">
                <a:xfrm>
                  <a:off x="3338" y="153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6</a:t>
                  </a:r>
                </a:p>
              </p:txBody>
            </p:sp>
            <p:sp>
              <p:nvSpPr>
                <p:cNvPr id="38" name="Text Box 63"/>
                <p:cNvSpPr txBox="1">
                  <a:spLocks noChangeArrowheads="1"/>
                </p:cNvSpPr>
                <p:nvPr/>
              </p:nvSpPr>
              <p:spPr bwMode="auto">
                <a:xfrm>
                  <a:off x="3242" y="177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5</a:t>
                  </a:r>
                </a:p>
              </p:txBody>
            </p:sp>
            <p:sp>
              <p:nvSpPr>
                <p:cNvPr id="39" name="Text Box 64"/>
                <p:cNvSpPr txBox="1">
                  <a:spLocks noChangeArrowheads="1"/>
                </p:cNvSpPr>
                <p:nvPr/>
              </p:nvSpPr>
              <p:spPr bwMode="auto">
                <a:xfrm>
                  <a:off x="3230" y="217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4</a:t>
                  </a:r>
                </a:p>
              </p:txBody>
            </p:sp>
            <p:sp>
              <p:nvSpPr>
                <p:cNvPr id="40" name="Text Box 65"/>
                <p:cNvSpPr txBox="1">
                  <a:spLocks noChangeArrowheads="1"/>
                </p:cNvSpPr>
                <p:nvPr/>
              </p:nvSpPr>
              <p:spPr bwMode="auto">
                <a:xfrm>
                  <a:off x="3530" y="235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3</a:t>
                  </a:r>
                </a:p>
              </p:txBody>
            </p:sp>
            <p:sp>
              <p:nvSpPr>
                <p:cNvPr id="41" name="Text Box 66"/>
                <p:cNvSpPr txBox="1">
                  <a:spLocks noChangeArrowheads="1"/>
                </p:cNvSpPr>
                <p:nvPr/>
              </p:nvSpPr>
              <p:spPr bwMode="auto">
                <a:xfrm>
                  <a:off x="3290" y="278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5</a:t>
                  </a:r>
                </a:p>
              </p:txBody>
            </p:sp>
            <p:sp>
              <p:nvSpPr>
                <p:cNvPr id="42" name="Text Box 67"/>
                <p:cNvSpPr txBox="1">
                  <a:spLocks noChangeArrowheads="1"/>
                </p:cNvSpPr>
                <p:nvPr/>
              </p:nvSpPr>
              <p:spPr bwMode="auto">
                <a:xfrm>
                  <a:off x="3530" y="30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6</a:t>
                  </a:r>
                </a:p>
              </p:txBody>
            </p:sp>
          </p:grpSp>
        </p:grpSp>
        <p:grpSp>
          <p:nvGrpSpPr>
            <p:cNvPr id="26" name="Group 68"/>
            <p:cNvGrpSpPr>
              <a:grpSpLocks/>
            </p:cNvGrpSpPr>
            <p:nvPr/>
          </p:nvGrpSpPr>
          <p:grpSpPr bwMode="auto">
            <a:xfrm>
              <a:off x="7879010" y="2762027"/>
              <a:ext cx="1104900" cy="2168525"/>
              <a:chOff x="4260" y="1826"/>
              <a:chExt cx="696" cy="1366"/>
            </a:xfrm>
            <a:noFill/>
          </p:grpSpPr>
          <p:grpSp>
            <p:nvGrpSpPr>
              <p:cNvPr id="27" name="Group 69"/>
              <p:cNvGrpSpPr>
                <a:grpSpLocks/>
              </p:cNvGrpSpPr>
              <p:nvPr/>
            </p:nvGrpSpPr>
            <p:grpSpPr bwMode="auto">
              <a:xfrm>
                <a:off x="4260" y="1829"/>
                <a:ext cx="696" cy="1363"/>
                <a:chOff x="4260" y="1829"/>
                <a:chExt cx="696" cy="1363"/>
              </a:xfrm>
              <a:grpFill/>
            </p:grpSpPr>
            <p:sp>
              <p:nvSpPr>
                <p:cNvPr id="32" name="Line 70"/>
                <p:cNvSpPr>
                  <a:spLocks noChangeShapeType="1"/>
                </p:cNvSpPr>
                <p:nvPr/>
              </p:nvSpPr>
              <p:spPr bwMode="auto">
                <a:xfrm>
                  <a:off x="4260" y="1829"/>
                  <a:ext cx="696" cy="547"/>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3" name="Line 71"/>
                <p:cNvSpPr>
                  <a:spLocks noChangeShapeType="1"/>
                </p:cNvSpPr>
                <p:nvPr/>
              </p:nvSpPr>
              <p:spPr bwMode="auto">
                <a:xfrm>
                  <a:off x="4282" y="2495"/>
                  <a:ext cx="672" cy="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4" name="Line 72"/>
                <p:cNvSpPr>
                  <a:spLocks noChangeShapeType="1"/>
                </p:cNvSpPr>
                <p:nvPr/>
              </p:nvSpPr>
              <p:spPr bwMode="auto">
                <a:xfrm flipV="1">
                  <a:off x="4308" y="2544"/>
                  <a:ext cx="648" cy="64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28" name="Group 73"/>
              <p:cNvGrpSpPr>
                <a:grpSpLocks/>
              </p:cNvGrpSpPr>
              <p:nvPr/>
            </p:nvGrpSpPr>
            <p:grpSpPr bwMode="auto">
              <a:xfrm>
                <a:off x="4394" y="1826"/>
                <a:ext cx="368" cy="1203"/>
                <a:chOff x="4394" y="1826"/>
                <a:chExt cx="368" cy="1203"/>
              </a:xfrm>
              <a:grpFill/>
            </p:grpSpPr>
            <p:sp>
              <p:nvSpPr>
                <p:cNvPr id="29" name="Text Box 74"/>
                <p:cNvSpPr txBox="1">
                  <a:spLocks noChangeArrowheads="1"/>
                </p:cNvSpPr>
                <p:nvPr/>
              </p:nvSpPr>
              <p:spPr bwMode="auto">
                <a:xfrm>
                  <a:off x="4394" y="273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5</a:t>
                  </a:r>
                </a:p>
              </p:txBody>
            </p:sp>
            <p:sp>
              <p:nvSpPr>
                <p:cNvPr id="30" name="Text Box 75"/>
                <p:cNvSpPr txBox="1">
                  <a:spLocks noChangeArrowheads="1"/>
                </p:cNvSpPr>
                <p:nvPr/>
              </p:nvSpPr>
              <p:spPr bwMode="auto">
                <a:xfrm>
                  <a:off x="4394" y="225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2</a:t>
                  </a:r>
                </a:p>
              </p:txBody>
            </p:sp>
            <p:sp>
              <p:nvSpPr>
                <p:cNvPr id="31" name="Text Box 76"/>
                <p:cNvSpPr txBox="1">
                  <a:spLocks noChangeArrowheads="1"/>
                </p:cNvSpPr>
                <p:nvPr/>
              </p:nvSpPr>
              <p:spPr bwMode="auto">
                <a:xfrm>
                  <a:off x="4538" y="18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4</a:t>
                  </a:r>
                </a:p>
              </p:txBody>
            </p:sp>
          </p:grpSp>
        </p:grpSp>
      </p:grpSp>
      <p:sp>
        <p:nvSpPr>
          <p:cNvPr id="91" name="内容占位符 2"/>
          <p:cNvSpPr txBox="1">
            <a:spLocks/>
          </p:cNvSpPr>
          <p:nvPr/>
        </p:nvSpPr>
        <p:spPr>
          <a:xfrm>
            <a:off x="526148" y="4953840"/>
            <a:ext cx="4968552" cy="639520"/>
          </a:xfrm>
          <a:prstGeom prst="rect">
            <a:avLst/>
          </a:prstGeom>
        </p:spPr>
        <p:txBody>
          <a:bodyPr vert="horz" lIns="91440" tIns="45720" rIns="91440" bIns="45720" rtlCol="0">
            <a:no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kumimoji="1" lang="zh-CN" altLang="en-US" sz="2400" dirty="0">
                <a:solidFill>
                  <a:srgbClr val="FF0000"/>
                </a:solidFill>
              </a:rPr>
              <a:t>思考：是否可以减低参数规模？</a:t>
            </a:r>
            <a:endParaRPr lang="zh-CN" altLang="en-US" sz="2400" dirty="0">
              <a:solidFill>
                <a:srgbClr val="FF0000"/>
              </a:solidFill>
            </a:endParaRPr>
          </a:p>
        </p:txBody>
      </p:sp>
      <p:sp>
        <p:nvSpPr>
          <p:cNvPr id="92" name="AutoShape 14"/>
          <p:cNvSpPr>
            <a:spLocks noChangeArrowheads="1"/>
          </p:cNvSpPr>
          <p:nvPr/>
        </p:nvSpPr>
        <p:spPr bwMode="auto">
          <a:xfrm>
            <a:off x="5134932" y="4874969"/>
            <a:ext cx="5952833" cy="1311296"/>
          </a:xfrm>
          <a:prstGeom prst="wedgeRoundRectCallout">
            <a:avLst>
              <a:gd name="adj1" fmla="val -54291"/>
              <a:gd name="adj2" fmla="val -11169"/>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buClrTx/>
              <a:buSzTx/>
              <a:buNone/>
            </a:pPr>
            <a:r>
              <a:rPr kumimoji="1" lang="zh-CN" altLang="en-US" sz="2000" b="0" dirty="0">
                <a:latin typeface="幼圆" panose="02010509060101010101" pitchFamily="49" charset="-122"/>
                <a:ea typeface="幼圆" panose="02010509060101010101" pitchFamily="49" charset="-122"/>
              </a:rPr>
              <a:t>对结点进行编号</a:t>
            </a:r>
            <a:r>
              <a:rPr kumimoji="1" lang="en-US" altLang="zh-CN" sz="2000" b="0" dirty="0">
                <a:latin typeface="幼圆" panose="02010509060101010101" pitchFamily="49" charset="-122"/>
                <a:ea typeface="幼圆" panose="02010509060101010101" pitchFamily="49" charset="-122"/>
              </a:rPr>
              <a:t>, </a:t>
            </a:r>
            <a:r>
              <a:rPr kumimoji="1" lang="zh-CN" altLang="en-US" sz="2000" b="0" dirty="0">
                <a:latin typeface="幼圆" panose="02010509060101010101" pitchFamily="49" charset="-122"/>
                <a:ea typeface="幼圆" panose="02010509060101010101" pitchFamily="49" charset="-122"/>
              </a:rPr>
              <a:t>从</a:t>
            </a:r>
            <a:r>
              <a:rPr kumimoji="1" lang="en-US" altLang="zh-CN" sz="2000" b="0" dirty="0">
                <a:ea typeface="幼圆" panose="02010509060101010101" pitchFamily="49" charset="-122"/>
                <a:cs typeface="Arial" panose="020B0604020202020204" pitchFamily="34" charset="0"/>
              </a:rPr>
              <a:t>V</a:t>
            </a:r>
            <a:r>
              <a:rPr kumimoji="1" lang="en-US" altLang="zh-CN" sz="2000" b="0" baseline="-25000" dirty="0">
                <a:ea typeface="幼圆" panose="02010509060101010101" pitchFamily="49" charset="-122"/>
                <a:cs typeface="Arial" panose="020B0604020202020204" pitchFamily="34" charset="0"/>
              </a:rPr>
              <a:t>1</a:t>
            </a:r>
            <a:r>
              <a:rPr kumimoji="1" lang="zh-CN" altLang="en-US" sz="2000" b="0" dirty="0">
                <a:latin typeface="幼圆" panose="02010509060101010101" pitchFamily="49" charset="-122"/>
                <a:ea typeface="幼圆" panose="02010509060101010101" pitchFamily="49" charset="-122"/>
              </a:rPr>
              <a:t>开始 </a:t>
            </a:r>
            <a:r>
              <a:rPr kumimoji="1" lang="en-US" altLang="zh-CN" sz="2000" b="0" dirty="0">
                <a:ea typeface="幼圆" panose="02010509060101010101" pitchFamily="49" charset="-122"/>
                <a:cs typeface="Arial" panose="020B0604020202020204" pitchFamily="34" charset="0"/>
              </a:rPr>
              <a:t>s </a:t>
            </a:r>
            <a:r>
              <a:rPr kumimoji="1" lang="zh-CN" altLang="en-US" sz="2000" b="0" dirty="0">
                <a:latin typeface="幼圆" panose="02010509060101010101" pitchFamily="49" charset="-122"/>
                <a:ea typeface="幼圆" panose="02010509060101010101" pitchFamily="49" charset="-122"/>
              </a:rPr>
              <a:t>编为</a:t>
            </a:r>
            <a:r>
              <a:rPr kumimoji="1" lang="en-US" altLang="zh-CN" sz="2000" b="0" dirty="0">
                <a:ea typeface="幼圆" panose="02010509060101010101" pitchFamily="49" charset="-122"/>
                <a:cs typeface="Arial" panose="020B0604020202020204" pitchFamily="34" charset="0"/>
              </a:rPr>
              <a:t>1</a:t>
            </a:r>
            <a:r>
              <a:rPr kumimoji="1" lang="zh-CN" altLang="en-US" sz="2000" b="0" dirty="0">
                <a:latin typeface="幼圆" panose="02010509060101010101" pitchFamily="49" charset="-122"/>
                <a:ea typeface="幼圆" panose="02010509060101010101" pitchFamily="49" charset="-122"/>
              </a:rPr>
              <a:t>号</a:t>
            </a:r>
            <a:r>
              <a:rPr kumimoji="1" lang="en-US" altLang="zh-CN" sz="2000" b="0" dirty="0">
                <a:latin typeface="幼圆" panose="02010509060101010101" pitchFamily="49" charset="-122"/>
                <a:ea typeface="幼圆" panose="02010509060101010101" pitchFamily="49" charset="-122"/>
              </a:rPr>
              <a:t>, </a:t>
            </a:r>
            <a:r>
              <a:rPr kumimoji="1" lang="zh-CN" altLang="en-US" sz="2000" b="0" dirty="0">
                <a:latin typeface="幼圆" panose="02010509060101010101" pitchFamily="49" charset="-122"/>
                <a:ea typeface="幼圆" panose="02010509060101010101" pitchFamily="49" charset="-122"/>
              </a:rPr>
              <a:t>然后</a:t>
            </a:r>
            <a:r>
              <a:rPr kumimoji="1" lang="en-US" altLang="zh-CN" sz="2000" b="0" dirty="0">
                <a:ea typeface="幼圆" panose="02010509060101010101" pitchFamily="49" charset="-122"/>
                <a:cs typeface="Arial" panose="020B0604020202020204" pitchFamily="34" charset="0"/>
              </a:rPr>
              <a:t>V</a:t>
            </a:r>
            <a:r>
              <a:rPr kumimoji="1" lang="en-US" altLang="zh-CN" sz="2000" b="0" baseline="-25000" dirty="0">
                <a:ea typeface="幼圆" panose="02010509060101010101" pitchFamily="49" charset="-122"/>
                <a:cs typeface="Arial" panose="020B0604020202020204" pitchFamily="34" charset="0"/>
              </a:rPr>
              <a:t>2</a:t>
            </a:r>
            <a:r>
              <a:rPr kumimoji="1" lang="zh-CN" altLang="en-US" sz="2000" b="0" dirty="0">
                <a:latin typeface="幼圆" panose="02010509060101010101" pitchFamily="49" charset="-122"/>
                <a:ea typeface="幼圆" panose="02010509060101010101" pitchFamily="49" charset="-122"/>
              </a:rPr>
              <a:t>中的结点依次编为</a:t>
            </a:r>
            <a:r>
              <a:rPr kumimoji="1" lang="en-US" altLang="zh-CN" sz="2000" b="0" dirty="0">
                <a:ea typeface="幼圆" panose="02010509060101010101" pitchFamily="49" charset="-122"/>
                <a:cs typeface="Arial" panose="020B0604020202020204" pitchFamily="34" charset="0"/>
              </a:rPr>
              <a:t>2,3,4,5</a:t>
            </a:r>
            <a:r>
              <a:rPr kumimoji="1" lang="zh-CN" altLang="en-US" sz="2000" b="0" dirty="0">
                <a:latin typeface="幼圆" panose="02010509060101010101" pitchFamily="49" charset="-122"/>
                <a:ea typeface="幼圆" panose="02010509060101010101" pitchFamily="49" charset="-122"/>
              </a:rPr>
              <a:t>号</a:t>
            </a:r>
            <a:r>
              <a:rPr kumimoji="1" lang="en-US" altLang="zh-CN" sz="2000" b="0" dirty="0">
                <a:latin typeface="幼圆" panose="02010509060101010101" pitchFamily="49" charset="-122"/>
                <a:ea typeface="幼圆" panose="02010509060101010101" pitchFamily="49" charset="-122"/>
              </a:rPr>
              <a:t>, </a:t>
            </a:r>
            <a:r>
              <a:rPr kumimoji="1" lang="zh-CN" altLang="en-US" sz="2000" b="0" dirty="0">
                <a:latin typeface="幼圆" panose="02010509060101010101" pitchFamily="49" charset="-122"/>
                <a:ea typeface="幼圆" panose="02010509060101010101" pitchFamily="49" charset="-122"/>
              </a:rPr>
              <a:t>按此规则编下去</a:t>
            </a:r>
            <a:r>
              <a:rPr kumimoji="1" lang="en-US" altLang="zh-CN" sz="2000" b="0" dirty="0">
                <a:latin typeface="幼圆" panose="02010509060101010101" pitchFamily="49" charset="-122"/>
                <a:ea typeface="幼圆" panose="02010509060101010101" pitchFamily="49" charset="-122"/>
              </a:rPr>
              <a:t>, </a:t>
            </a:r>
            <a:r>
              <a:rPr kumimoji="1" lang="zh-CN" altLang="en-US" sz="2000" b="0" dirty="0">
                <a:latin typeface="幼圆" panose="02010509060101010101" pitchFamily="49" charset="-122"/>
                <a:ea typeface="幼圆" panose="02010509060101010101" pitchFamily="49" charset="-122"/>
              </a:rPr>
              <a:t>可以将</a:t>
            </a:r>
            <a:r>
              <a:rPr kumimoji="1" lang="en-US" altLang="zh-CN" sz="2000" b="0" dirty="0">
                <a:ea typeface="幼圆" panose="02010509060101010101" pitchFamily="49" charset="-122"/>
                <a:cs typeface="Arial" panose="020B0604020202020204" pitchFamily="34" charset="0"/>
              </a:rPr>
              <a:t>COST,</a:t>
            </a:r>
            <a:r>
              <a:rPr kumimoji="1" lang="en-US" altLang="zh-CN" sz="2000" b="0" dirty="0">
                <a:latin typeface="幼圆" panose="02010509060101010101" pitchFamily="49" charset="-122"/>
                <a:ea typeface="幼圆" panose="02010509060101010101" pitchFamily="49" charset="-122"/>
              </a:rPr>
              <a:t> </a:t>
            </a:r>
            <a:r>
              <a:rPr kumimoji="1" lang="en-US" altLang="zh-CN" sz="2000" b="0" dirty="0">
                <a:ea typeface="幼圆" panose="02010509060101010101" pitchFamily="49" charset="-122"/>
                <a:cs typeface="Arial" panose="020B0604020202020204" pitchFamily="34" charset="0"/>
              </a:rPr>
              <a:t>D</a:t>
            </a:r>
            <a:r>
              <a:rPr kumimoji="1" lang="zh-CN" altLang="en-US" sz="2000" b="0" dirty="0">
                <a:latin typeface="幼圆" panose="02010509060101010101" pitchFamily="49" charset="-122"/>
                <a:ea typeface="幼圆" panose="02010509060101010101" pitchFamily="49" charset="-122"/>
              </a:rPr>
              <a:t>中表示段数的第一个下标</a:t>
            </a:r>
            <a:r>
              <a:rPr kumimoji="1" lang="en-US" altLang="zh-CN" sz="2000" b="0" dirty="0" err="1">
                <a:ea typeface="幼圆" panose="02010509060101010101" pitchFamily="49" charset="-122"/>
                <a:cs typeface="Arial" panose="020B0604020202020204" pitchFamily="34" charset="0"/>
              </a:rPr>
              <a:t>i</a:t>
            </a:r>
            <a:r>
              <a:rPr kumimoji="1" lang="zh-CN" altLang="en-US" sz="2000" b="0" dirty="0">
                <a:latin typeface="幼圆" panose="02010509060101010101" pitchFamily="49" charset="-122"/>
                <a:ea typeface="幼圆" panose="02010509060101010101" pitchFamily="49" charset="-122"/>
              </a:rPr>
              <a:t>省略掉。 </a:t>
            </a:r>
          </a:p>
        </p:txBody>
      </p:sp>
      <p:sp>
        <p:nvSpPr>
          <p:cNvPr id="93" name="文本框 92"/>
          <p:cNvSpPr txBox="1"/>
          <p:nvPr/>
        </p:nvSpPr>
        <p:spPr>
          <a:xfrm>
            <a:off x="678232" y="2119864"/>
            <a:ext cx="547717" cy="461665"/>
          </a:xfrm>
          <a:prstGeom prst="rect">
            <a:avLst/>
          </a:prstGeom>
          <a:noFill/>
        </p:spPr>
        <p:txBody>
          <a:bodyPr wrap="square" rtlCol="0">
            <a:spAutoFit/>
          </a:bodyPr>
          <a:lstStyle/>
          <a:p>
            <a:pPr>
              <a:spcBef>
                <a:spcPct val="0"/>
              </a:spcBef>
            </a:pPr>
            <a:r>
              <a:rPr kumimoji="1" lang="en-US" altLang="zh-CN" sz="2400" dirty="0">
                <a:cs typeface="Arial" panose="020B0604020202020204" pitchFamily="34" charset="0"/>
              </a:rPr>
              <a:t>V</a:t>
            </a:r>
            <a:r>
              <a:rPr kumimoji="1" lang="en-US" altLang="zh-CN" sz="2400" baseline="-25000" dirty="0">
                <a:cs typeface="Arial" panose="020B0604020202020204" pitchFamily="34" charset="0"/>
              </a:rPr>
              <a:t>1</a:t>
            </a:r>
          </a:p>
        </p:txBody>
      </p:sp>
      <p:sp>
        <p:nvSpPr>
          <p:cNvPr id="94" name="文本框 93"/>
          <p:cNvSpPr txBox="1"/>
          <p:nvPr/>
        </p:nvSpPr>
        <p:spPr>
          <a:xfrm>
            <a:off x="3930379" y="2146436"/>
            <a:ext cx="816432" cy="461665"/>
          </a:xfrm>
          <a:prstGeom prst="rect">
            <a:avLst/>
          </a:prstGeom>
          <a:noFill/>
        </p:spPr>
        <p:txBody>
          <a:bodyPr wrap="square" rtlCol="0">
            <a:spAutoFit/>
          </a:bodyPr>
          <a:lstStyle/>
          <a:p>
            <a:pPr>
              <a:spcBef>
                <a:spcPct val="0"/>
              </a:spcBef>
            </a:pPr>
            <a:r>
              <a:rPr kumimoji="1" lang="en-US" altLang="zh-CN" sz="2400" dirty="0">
                <a:cs typeface="Arial" panose="020B0604020202020204" pitchFamily="34" charset="0"/>
              </a:rPr>
              <a:t>V</a:t>
            </a:r>
            <a:r>
              <a:rPr kumimoji="1" lang="en-US" altLang="zh-CN" sz="2400" baseline="-25000" dirty="0">
                <a:cs typeface="Arial" panose="020B0604020202020204" pitchFamily="34" charset="0"/>
              </a:rPr>
              <a:t>3</a:t>
            </a:r>
          </a:p>
        </p:txBody>
      </p:sp>
      <p:sp>
        <p:nvSpPr>
          <p:cNvPr id="95" name="文本框 94"/>
          <p:cNvSpPr txBox="1"/>
          <p:nvPr/>
        </p:nvSpPr>
        <p:spPr>
          <a:xfrm>
            <a:off x="2244767" y="2121372"/>
            <a:ext cx="816432" cy="461665"/>
          </a:xfrm>
          <a:prstGeom prst="rect">
            <a:avLst/>
          </a:prstGeom>
          <a:noFill/>
        </p:spPr>
        <p:txBody>
          <a:bodyPr wrap="square" rtlCol="0">
            <a:spAutoFit/>
          </a:bodyPr>
          <a:lstStyle/>
          <a:p>
            <a:pPr>
              <a:spcBef>
                <a:spcPct val="0"/>
              </a:spcBef>
            </a:pPr>
            <a:r>
              <a:rPr kumimoji="1" lang="en-US" altLang="zh-CN" sz="2400" dirty="0">
                <a:cs typeface="Arial" panose="020B0604020202020204" pitchFamily="34" charset="0"/>
              </a:rPr>
              <a:t>V</a:t>
            </a:r>
            <a:r>
              <a:rPr kumimoji="1" lang="en-US" altLang="zh-CN" sz="2400" baseline="-25000" dirty="0">
                <a:cs typeface="Arial" panose="020B0604020202020204" pitchFamily="34" charset="0"/>
              </a:rPr>
              <a:t>2</a:t>
            </a:r>
          </a:p>
        </p:txBody>
      </p:sp>
    </p:spTree>
    <p:extLst>
      <p:ext uri="{BB962C8B-B14F-4D97-AF65-F5344CB8AC3E}">
        <p14:creationId xmlns:p14="http://schemas.microsoft.com/office/powerpoint/2010/main" val="32939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2"/>
                                        </p:tgtEl>
                                        <p:attrNameLst>
                                          <p:attrName>style.visibility</p:attrName>
                                        </p:attrNameLst>
                                      </p:cBhvr>
                                      <p:to>
                                        <p:strVal val="visible"/>
                                      </p:to>
                                    </p:set>
                                    <p:animEffect transition="in" filter="wipe(left)">
                                      <p:cBhvr>
                                        <p:cTn id="5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2" grpId="0" autoUpdateAnimBg="0"/>
      <p:bldP spid="13" grpId="0" autoUpdateAnimBg="0"/>
      <p:bldP spid="14" grpId="0" autoUpdateAnimBg="0"/>
      <p:bldP spid="15" grpId="0" autoUpdateAnimBg="0"/>
      <p:bldP spid="91" grpId="0"/>
      <p:bldP spid="9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210226"/>
            <a:ext cx="10515600" cy="1325563"/>
          </a:xfrm>
        </p:spPr>
        <p:txBody>
          <a:bodyPr/>
          <a:lstStyle/>
          <a:p>
            <a:r>
              <a:rPr kumimoji="1" lang="zh-CN" altLang="en-US" dirty="0">
                <a:solidFill>
                  <a:schemeClr val="tx2"/>
                </a:solidFill>
                <a:latin typeface="Arial Narrow" panose="020B0606020202030204" pitchFamily="34" charset="0"/>
              </a:rPr>
              <a:t>算法</a:t>
            </a:r>
            <a:r>
              <a:rPr kumimoji="1" lang="en-US" altLang="zh-CN" dirty="0">
                <a:solidFill>
                  <a:schemeClr val="tx2"/>
                </a:solidFill>
              </a:rPr>
              <a:t>6.1</a:t>
            </a:r>
            <a:r>
              <a:rPr kumimoji="1" lang="en-US" altLang="zh-CN" dirty="0">
                <a:solidFill>
                  <a:schemeClr val="tx2"/>
                </a:solidFill>
                <a:latin typeface="Arial Narrow" panose="020B0606020202030204" pitchFamily="34" charset="0"/>
              </a:rPr>
              <a:t> </a:t>
            </a:r>
            <a:r>
              <a:rPr kumimoji="1" lang="zh-CN" altLang="en-US" dirty="0">
                <a:solidFill>
                  <a:schemeClr val="tx2"/>
                </a:solidFill>
                <a:latin typeface="Arial Narrow" panose="020B0606020202030204" pitchFamily="34" charset="0"/>
              </a:rPr>
              <a:t>多段图的</a:t>
            </a:r>
            <a:r>
              <a:rPr kumimoji="1" lang="zh-CN" altLang="en-US" dirty="0">
                <a:latin typeface="Arial Narrow" panose="020B0606020202030204" pitchFamily="34" charset="0"/>
              </a:rPr>
              <a:t>向前处理算法</a:t>
            </a:r>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24</a:t>
            </a:fld>
            <a:endParaRPr lang="en-US" altLang="zh-CN" dirty="0"/>
          </a:p>
        </p:txBody>
      </p:sp>
      <p:sp>
        <p:nvSpPr>
          <p:cNvPr id="5" name="Rectangle 4"/>
          <p:cNvSpPr>
            <a:spLocks noChangeArrowheads="1"/>
          </p:cNvSpPr>
          <p:nvPr/>
        </p:nvSpPr>
        <p:spPr bwMode="auto">
          <a:xfrm>
            <a:off x="695400" y="1418783"/>
            <a:ext cx="8077200" cy="4741862"/>
          </a:xfrm>
          <a:prstGeom prst="rect">
            <a:avLst/>
          </a:prstGeom>
          <a:noFill/>
          <a:ln w="9525">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rPr>
              <a:t>procedure  FGRAPH(</a:t>
            </a:r>
            <a:r>
              <a:rPr kumimoji="1" lang="en-US" altLang="zh-CN" sz="2400" b="0" dirty="0" err="1">
                <a:cs typeface="Arial" panose="020B0604020202020204" pitchFamily="34" charset="0"/>
              </a:rPr>
              <a:t>E,k,n,P</a:t>
            </a:r>
            <a:r>
              <a:rPr kumimoji="1" lang="en-US" altLang="zh-CN" sz="2400" b="0" dirty="0">
                <a:cs typeface="Arial" panose="020B0604020202020204" pitchFamily="34" charset="0"/>
              </a:rPr>
              <a:t>)</a:t>
            </a:r>
          </a:p>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rPr>
              <a:t>real COST(n), </a:t>
            </a:r>
            <a:r>
              <a:rPr kumimoji="1" lang="en-US" altLang="zh-CN" sz="2400" b="0" dirty="0" err="1">
                <a:cs typeface="Arial" panose="020B0604020202020204" pitchFamily="34" charset="0"/>
              </a:rPr>
              <a:t>int</a:t>
            </a:r>
            <a:r>
              <a:rPr kumimoji="1" lang="en-US" altLang="zh-CN" sz="2400" b="0" dirty="0">
                <a:cs typeface="Arial" panose="020B0604020202020204" pitchFamily="34" charset="0"/>
              </a:rPr>
              <a:t>  D(n-1), P(k), r, j, k, n</a:t>
            </a:r>
          </a:p>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rPr>
              <a:t>COST(n) </a:t>
            </a:r>
            <a:r>
              <a:rPr kumimoji="1" lang="en-US" altLang="zh-CN" sz="2400" b="0" dirty="0">
                <a:cs typeface="Arial" panose="020B0604020202020204" pitchFamily="34" charset="0"/>
                <a:sym typeface="Wingdings" panose="05000000000000000000" pitchFamily="2" charset="2"/>
              </a:rPr>
              <a:t>←</a:t>
            </a:r>
            <a:r>
              <a:rPr kumimoji="1" lang="en-US" altLang="zh-CN" sz="2400" b="0" dirty="0">
                <a:cs typeface="Arial" panose="020B0604020202020204" pitchFamily="34" charset="0"/>
              </a:rPr>
              <a:t> </a:t>
            </a:r>
            <a:r>
              <a:rPr kumimoji="1" lang="en-US" altLang="zh-CN" sz="2400" b="0" dirty="0">
                <a:cs typeface="Arial" panose="020B0604020202020204" pitchFamily="34" charset="0"/>
                <a:sym typeface="Wingdings" panose="05000000000000000000" pitchFamily="2" charset="2"/>
              </a:rPr>
              <a:t>0</a:t>
            </a:r>
          </a:p>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for j←n-1 to</a:t>
            </a:r>
            <a:r>
              <a:rPr kumimoji="1" lang="en-US" altLang="zh-CN" sz="2400" b="0" dirty="0">
                <a:solidFill>
                  <a:schemeClr val="hlink"/>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1 by -1do</a:t>
            </a:r>
          </a:p>
          <a:p>
            <a:pPr eaLnBrk="1" hangingPunct="1">
              <a:lnSpc>
                <a:spcPct val="110000"/>
              </a:lnSpc>
              <a:spcBef>
                <a:spcPts val="0"/>
              </a:spcBef>
              <a:buClr>
                <a:srgbClr val="A50021"/>
              </a:buClr>
              <a:buFont typeface="Wingdings" panose="05000000000000000000" pitchFamily="2" charset="2"/>
              <a:buNone/>
            </a:pPr>
            <a:r>
              <a:rPr kumimoji="1" lang="en-US" altLang="zh-CN" sz="2400" b="0" dirty="0">
                <a:solidFill>
                  <a:srgbClr val="FF0000"/>
                </a:solidFill>
                <a:cs typeface="Arial" panose="020B0604020202020204" pitchFamily="34" charset="0"/>
                <a:sym typeface="Wingdings" panose="05000000000000000000" pitchFamily="2" charset="2"/>
              </a:rPr>
              <a:t>    </a:t>
            </a:r>
            <a:r>
              <a:rPr kumimoji="1" lang="zh-CN" altLang="en-US" sz="2400" b="0" dirty="0">
                <a:solidFill>
                  <a:srgbClr val="FF0000"/>
                </a:solidFill>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rPr>
              <a:t>寻找结点</a:t>
            </a:r>
            <a:r>
              <a:rPr kumimoji="1" lang="en-US" altLang="zh-CN" sz="2400" b="0" dirty="0">
                <a:solidFill>
                  <a:srgbClr val="FF0000"/>
                </a:solidFill>
                <a:cs typeface="Arial" panose="020B0604020202020204" pitchFamily="34" charset="0"/>
                <a:sym typeface="Wingdings" panose="05000000000000000000" pitchFamily="2" charset="2"/>
              </a:rPr>
              <a:t>r, </a:t>
            </a:r>
            <a:r>
              <a:rPr kumimoji="1" lang="zh-CN" altLang="en-US" sz="2400" b="0" dirty="0">
                <a:solidFill>
                  <a:srgbClr val="FF0000"/>
                </a:solidFill>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rPr>
              <a:t>满足</a:t>
            </a:r>
            <a:r>
              <a:rPr kumimoji="1" lang="en-US" altLang="zh-CN" sz="2400" b="0" dirty="0">
                <a:solidFill>
                  <a:srgbClr val="FF0000"/>
                </a:solidFill>
                <a:cs typeface="Arial" panose="020B0604020202020204" pitchFamily="34" charset="0"/>
                <a:sym typeface="Wingdings" panose="05000000000000000000" pitchFamily="2" charset="2"/>
              </a:rPr>
              <a:t>&lt;j, r&gt;∈E</a:t>
            </a:r>
            <a:r>
              <a:rPr kumimoji="1" lang="zh-CN" altLang="en-US" sz="2400" b="0" dirty="0">
                <a:solidFill>
                  <a:srgbClr val="FF0000"/>
                </a:solidFill>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rPr>
              <a:t>且使</a:t>
            </a:r>
            <a:r>
              <a:rPr kumimoji="1" lang="en-US" altLang="zh-CN" sz="2400" b="0" dirty="0">
                <a:solidFill>
                  <a:srgbClr val="FF0000"/>
                </a:solidFill>
                <a:cs typeface="Arial" panose="020B0604020202020204" pitchFamily="34" charset="0"/>
                <a:sym typeface="Wingdings" panose="05000000000000000000" pitchFamily="2" charset="2"/>
              </a:rPr>
              <a:t>c(</a:t>
            </a:r>
            <a:r>
              <a:rPr kumimoji="1" lang="en-US" altLang="zh-CN" sz="2400" b="0" dirty="0" err="1">
                <a:solidFill>
                  <a:srgbClr val="FF0000"/>
                </a:solidFill>
                <a:cs typeface="Arial" panose="020B0604020202020204" pitchFamily="34" charset="0"/>
                <a:sym typeface="Wingdings" panose="05000000000000000000" pitchFamily="2" charset="2"/>
              </a:rPr>
              <a:t>j,r</a:t>
            </a:r>
            <a:r>
              <a:rPr kumimoji="1" lang="en-US" altLang="zh-CN" sz="2400" b="0" dirty="0">
                <a:solidFill>
                  <a:srgbClr val="FF0000"/>
                </a:solidFill>
                <a:cs typeface="Arial" panose="020B0604020202020204" pitchFamily="34" charset="0"/>
                <a:sym typeface="Wingdings" panose="05000000000000000000" pitchFamily="2" charset="2"/>
              </a:rPr>
              <a:t>)+COST(r)</a:t>
            </a:r>
            <a:r>
              <a:rPr kumimoji="1" lang="zh-CN" altLang="en-US" sz="2400" b="0" dirty="0">
                <a:solidFill>
                  <a:srgbClr val="FF0000"/>
                </a:solidFill>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rPr>
              <a:t>值最小</a:t>
            </a:r>
          </a:p>
          <a:p>
            <a:pPr eaLnBrk="1" hangingPunct="1">
              <a:lnSpc>
                <a:spcPct val="110000"/>
              </a:lnSpc>
              <a:spcBef>
                <a:spcPts val="0"/>
              </a:spcBef>
              <a:buClr>
                <a:srgbClr val="A50021"/>
              </a:buClr>
              <a:buFont typeface="Wingdings" panose="05000000000000000000" pitchFamily="2" charset="2"/>
              <a:buNone/>
            </a:pPr>
            <a:r>
              <a:rPr kumimoji="1" lang="zh-CN" altLang="en-US" sz="2400" b="0" dirty="0">
                <a:solidFill>
                  <a:srgbClr val="FF0000"/>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COST(j)← c(</a:t>
            </a:r>
            <a:r>
              <a:rPr kumimoji="1" lang="en-US" altLang="zh-CN" sz="2400" b="0" dirty="0" err="1">
                <a:cs typeface="Arial" panose="020B0604020202020204" pitchFamily="34" charset="0"/>
                <a:sym typeface="Wingdings" panose="05000000000000000000" pitchFamily="2" charset="2"/>
              </a:rPr>
              <a:t>j,r</a:t>
            </a:r>
            <a:r>
              <a:rPr kumimoji="1" lang="en-US" altLang="zh-CN" sz="2400" b="0" dirty="0">
                <a:cs typeface="Arial" panose="020B0604020202020204" pitchFamily="34" charset="0"/>
                <a:sym typeface="Wingdings" panose="05000000000000000000" pitchFamily="2" charset="2"/>
              </a:rPr>
              <a:t>)+COST(r);</a:t>
            </a:r>
          </a:p>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D(j)← r ;</a:t>
            </a:r>
          </a:p>
          <a:p>
            <a:pPr eaLnBrk="1" hangingPunct="1">
              <a:lnSpc>
                <a:spcPct val="110000"/>
              </a:lnSpc>
              <a:spcBef>
                <a:spcPts val="0"/>
              </a:spcBef>
              <a:buClr>
                <a:srgbClr val="A50021"/>
              </a:buClr>
              <a:buFont typeface="Wingdings" panose="05000000000000000000" pitchFamily="2" charset="2"/>
              <a:buNone/>
            </a:pPr>
            <a:r>
              <a:rPr kumimoji="1" lang="en-US" altLang="zh-CN" sz="2400" b="0" dirty="0">
                <a:solidFill>
                  <a:srgbClr val="FF0000"/>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repeat</a:t>
            </a:r>
          </a:p>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P(1) ← 1;   P(k) ← n</a:t>
            </a:r>
          </a:p>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for j ← 2 to k-1 do  P(j)←D(P(j-1))  repeat </a:t>
            </a:r>
          </a:p>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end FGRAPH</a:t>
            </a:r>
          </a:p>
        </p:txBody>
      </p:sp>
      <p:sp>
        <p:nvSpPr>
          <p:cNvPr id="6" name="AutoShape 14"/>
          <p:cNvSpPr>
            <a:spLocks noChangeArrowheads="1"/>
          </p:cNvSpPr>
          <p:nvPr/>
        </p:nvSpPr>
        <p:spPr bwMode="auto">
          <a:xfrm>
            <a:off x="5087887" y="1329331"/>
            <a:ext cx="4455077" cy="504056"/>
          </a:xfrm>
          <a:prstGeom prst="wedgeRoundRectCallout">
            <a:avLst>
              <a:gd name="adj1" fmla="val -54855"/>
              <a:gd name="adj2" fmla="val 20611"/>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Clr>
                <a:srgbClr val="B21BEF"/>
              </a:buClr>
              <a:buFont typeface="Wingdings" panose="05000000000000000000" pitchFamily="2" charset="2"/>
              <a:buNone/>
            </a:pPr>
            <a:r>
              <a:rPr kumimoji="1" lang="en-US" altLang="zh-CN" sz="2400" b="0" dirty="0">
                <a:ea typeface="幼圆" panose="02010509060101010101" pitchFamily="49" charset="-122"/>
                <a:cs typeface="Arial" panose="020B0604020202020204" pitchFamily="34" charset="0"/>
              </a:rPr>
              <a:t>P(1:k)</a:t>
            </a:r>
            <a:r>
              <a:rPr kumimoji="1" lang="zh-CN" altLang="en-US" sz="2400" b="0" dirty="0">
                <a:latin typeface="幼圆" panose="02010509060101010101" pitchFamily="49" charset="-122"/>
                <a:ea typeface="幼圆" panose="02010509060101010101" pitchFamily="49" charset="-122"/>
              </a:rPr>
              <a:t>保存最小成本路径上节点。</a:t>
            </a:r>
          </a:p>
        </p:txBody>
      </p:sp>
      <p:sp>
        <p:nvSpPr>
          <p:cNvPr id="7" name="内容占位符 2"/>
          <p:cNvSpPr>
            <a:spLocks noGrp="1"/>
          </p:cNvSpPr>
          <p:nvPr>
            <p:ph idx="1"/>
          </p:nvPr>
        </p:nvSpPr>
        <p:spPr>
          <a:xfrm>
            <a:off x="7032104" y="3585147"/>
            <a:ext cx="4626232" cy="2520280"/>
          </a:xfrm>
        </p:spPr>
        <p:txBody>
          <a:bodyPr>
            <a:normAutofit fontScale="92500" lnSpcReduction="10000"/>
          </a:bodyPr>
          <a:lstStyle/>
          <a:p>
            <a:r>
              <a:rPr kumimoji="1" lang="zh-CN" altLang="en-US" sz="2400" dirty="0">
                <a:latin typeface="幼圆" panose="02010509060101010101" pitchFamily="49" charset="-122"/>
              </a:rPr>
              <a:t>时间复杂度：</a:t>
            </a:r>
            <a:r>
              <a:rPr kumimoji="1" lang="en-US" altLang="zh-CN" sz="2400" dirty="0">
                <a:solidFill>
                  <a:srgbClr val="FF0000"/>
                </a:solidFill>
              </a:rPr>
              <a:t>Θ(</a:t>
            </a:r>
            <a:r>
              <a:rPr kumimoji="1" lang="en-US" altLang="zh-CN" sz="2400" dirty="0" err="1">
                <a:solidFill>
                  <a:srgbClr val="FF0000"/>
                </a:solidFill>
              </a:rPr>
              <a:t>n+e</a:t>
            </a:r>
            <a:r>
              <a:rPr kumimoji="1" lang="en-US" altLang="zh-CN" sz="2400" dirty="0">
                <a:solidFill>
                  <a:srgbClr val="FF0000"/>
                </a:solidFill>
              </a:rPr>
              <a:t>)</a:t>
            </a:r>
          </a:p>
          <a:p>
            <a:pPr lvl="1"/>
            <a:r>
              <a:rPr kumimoji="1" lang="en-US" altLang="zh-CN" sz="2400" dirty="0"/>
              <a:t>n</a:t>
            </a:r>
            <a:r>
              <a:rPr kumimoji="1" lang="zh-CN" altLang="en-US" sz="2400" dirty="0"/>
              <a:t>是图</a:t>
            </a:r>
            <a:r>
              <a:rPr kumimoji="1" lang="en-US" altLang="zh-CN" sz="2400" dirty="0"/>
              <a:t>G</a:t>
            </a:r>
            <a:r>
              <a:rPr kumimoji="1" lang="zh-CN" altLang="en-US" sz="2400" dirty="0"/>
              <a:t>中节点个数。</a:t>
            </a:r>
          </a:p>
          <a:p>
            <a:pPr lvl="1"/>
            <a:r>
              <a:rPr kumimoji="1" lang="en-US" altLang="zh-CN" sz="2400" dirty="0"/>
              <a:t>e</a:t>
            </a:r>
            <a:r>
              <a:rPr kumimoji="1" lang="zh-CN" altLang="en-US" sz="2400" dirty="0"/>
              <a:t>是图</a:t>
            </a:r>
            <a:r>
              <a:rPr kumimoji="1" lang="en-US" altLang="zh-CN" sz="2400" dirty="0"/>
              <a:t>G</a:t>
            </a:r>
            <a:r>
              <a:rPr kumimoji="1" lang="zh-CN" altLang="en-US" sz="2400" dirty="0"/>
              <a:t>中边的个数。</a:t>
            </a:r>
            <a:endParaRPr kumimoji="1" lang="en-US" altLang="zh-CN" sz="2400" dirty="0"/>
          </a:p>
          <a:p>
            <a:r>
              <a:rPr kumimoji="1" lang="zh-CN" altLang="en-US" sz="2400" dirty="0"/>
              <a:t>空间复杂度：</a:t>
            </a:r>
            <a:r>
              <a:rPr kumimoji="1" lang="en-US" altLang="zh-CN" sz="2400" dirty="0">
                <a:solidFill>
                  <a:srgbClr val="FF0000"/>
                </a:solidFill>
              </a:rPr>
              <a:t>Θ(</a:t>
            </a:r>
            <a:r>
              <a:rPr kumimoji="1" lang="en-US" altLang="zh-CN" sz="2400" dirty="0" err="1">
                <a:solidFill>
                  <a:srgbClr val="FF0000"/>
                </a:solidFill>
              </a:rPr>
              <a:t>n+e</a:t>
            </a:r>
            <a:r>
              <a:rPr kumimoji="1" lang="en-US" altLang="zh-CN" sz="2400" dirty="0">
                <a:solidFill>
                  <a:srgbClr val="FF0000"/>
                </a:solidFill>
              </a:rPr>
              <a:t>)</a:t>
            </a:r>
          </a:p>
          <a:p>
            <a:pPr lvl="1"/>
            <a:r>
              <a:rPr kumimoji="1" lang="zh-CN" altLang="en-US" sz="2400" dirty="0"/>
              <a:t>邻接表的存储空间</a:t>
            </a:r>
            <a:endParaRPr kumimoji="1" lang="en-US" altLang="zh-CN" sz="2400" dirty="0"/>
          </a:p>
          <a:p>
            <a:pPr lvl="1"/>
            <a:r>
              <a:rPr kumimoji="1" lang="zh-CN" altLang="en-US" sz="2400" dirty="0"/>
              <a:t>除</a:t>
            </a:r>
            <a:r>
              <a:rPr kumimoji="1" lang="en-US" altLang="zh-CN" sz="2400" dirty="0"/>
              <a:t>E</a:t>
            </a:r>
            <a:r>
              <a:rPr kumimoji="1" lang="zh-CN" altLang="en-US" sz="2400" dirty="0"/>
              <a:t>外，还需要</a:t>
            </a:r>
            <a:r>
              <a:rPr kumimoji="1" lang="en-US" altLang="zh-CN" sz="2400" dirty="0"/>
              <a:t>COST</a:t>
            </a:r>
            <a:r>
              <a:rPr kumimoji="1" lang="zh-CN" altLang="en-US" sz="2400" dirty="0"/>
              <a:t>、</a:t>
            </a:r>
            <a:r>
              <a:rPr kumimoji="1" lang="en-US" altLang="zh-CN" sz="2400" dirty="0"/>
              <a:t>D</a:t>
            </a:r>
            <a:r>
              <a:rPr kumimoji="1" lang="zh-CN" altLang="en-US" sz="2400" dirty="0"/>
              <a:t>、</a:t>
            </a:r>
            <a:r>
              <a:rPr kumimoji="1" lang="en-US" altLang="zh-CN" sz="2400" dirty="0"/>
              <a:t>P</a:t>
            </a:r>
            <a:endParaRPr lang="zh-CN" altLang="en-US" sz="2400" dirty="0"/>
          </a:p>
          <a:p>
            <a:endParaRPr lang="zh-CN" altLang="en-US" dirty="0"/>
          </a:p>
        </p:txBody>
      </p:sp>
      <p:sp>
        <p:nvSpPr>
          <p:cNvPr id="9" name="AutoShape 14"/>
          <p:cNvSpPr>
            <a:spLocks noChangeArrowheads="1"/>
          </p:cNvSpPr>
          <p:nvPr/>
        </p:nvSpPr>
        <p:spPr bwMode="auto">
          <a:xfrm>
            <a:off x="3615585" y="5746040"/>
            <a:ext cx="3488527" cy="610311"/>
          </a:xfrm>
          <a:prstGeom prst="wedgeRoundRectCallout">
            <a:avLst>
              <a:gd name="adj1" fmla="val -49332"/>
              <a:gd name="adj2" fmla="val 20611"/>
              <a:gd name="adj3" fmla="val 16667"/>
            </a:avLst>
          </a:prstGeom>
          <a:solidFill>
            <a:schemeClr val="accent1">
              <a:lumMod val="20000"/>
              <a:lumOff val="80000"/>
            </a:schemeClr>
          </a:solidFill>
          <a:ln w="12700" algn="ctr">
            <a:noFill/>
            <a:miter lim="800000"/>
            <a:headEnd/>
            <a:tailEnd/>
          </a:ln>
          <a:effectLst/>
        </p:spPr>
        <p:txBody>
          <a:bodyPr lIns="90000" tIns="46800" rIns="90000" bIns="46800"/>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Clr>
                <a:srgbClr val="B21BEF"/>
              </a:buClr>
              <a:buFont typeface="Wingdings" panose="05000000000000000000" pitchFamily="2" charset="2"/>
              <a:buNone/>
            </a:pPr>
            <a:r>
              <a:rPr kumimoji="1" lang="zh-CN" altLang="en-US" sz="2400" b="0" dirty="0">
                <a:ea typeface="幼圆" panose="02010509060101010101" pitchFamily="49" charset="-122"/>
                <a:cs typeface="Arial" panose="020B0604020202020204" pitchFamily="34" charset="0"/>
              </a:rPr>
              <a:t>多段图可用邻接表存储</a:t>
            </a:r>
            <a:endParaRPr kumimoji="1" lang="zh-CN" altLang="en-US" sz="2400" b="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24924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build="p"/>
      <p:bldP spid="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3263" y="127575"/>
            <a:ext cx="10515600" cy="1325563"/>
          </a:xfrm>
        </p:spPr>
        <p:txBody>
          <a:bodyPr/>
          <a:lstStyle/>
          <a:p>
            <a:r>
              <a:rPr kumimoji="1" lang="en-US" altLang="zh-CN" dirty="0"/>
              <a:t>FGRAPH</a:t>
            </a:r>
            <a:r>
              <a:rPr kumimoji="1" lang="zh-CN" altLang="en-US" dirty="0"/>
              <a:t>算法执行过程</a:t>
            </a:r>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25</a:t>
            </a:fld>
            <a:endParaRPr lang="en-US" altLang="zh-CN"/>
          </a:p>
        </p:txBody>
      </p:sp>
      <p:graphicFrame>
        <p:nvGraphicFramePr>
          <p:cNvPr id="16" name="Group 5"/>
          <p:cNvGraphicFramePr>
            <a:graphicFrameLocks noGrp="1"/>
          </p:cNvGraphicFramePr>
          <p:nvPr>
            <p:extLst>
              <p:ext uri="{D42A27DB-BD31-4B8C-83A1-F6EECF244321}">
                <p14:modId xmlns:p14="http://schemas.microsoft.com/office/powerpoint/2010/main" val="2742406723"/>
              </p:ext>
            </p:extLst>
          </p:nvPr>
        </p:nvGraphicFramePr>
        <p:xfrm>
          <a:off x="1888516" y="3985067"/>
          <a:ext cx="5647644" cy="695326"/>
        </p:xfrm>
        <a:graphic>
          <a:graphicData uri="http://schemas.openxmlformats.org/drawingml/2006/table">
            <a:tbl>
              <a:tblPr>
                <a:effectLst/>
              </a:tblPr>
              <a:tblGrid>
                <a:gridCol w="470637">
                  <a:extLst>
                    <a:ext uri="{9D8B030D-6E8A-4147-A177-3AD203B41FA5}">
                      <a16:colId xmlns:a16="http://schemas.microsoft.com/office/drawing/2014/main" val="20000"/>
                    </a:ext>
                  </a:extLst>
                </a:gridCol>
                <a:gridCol w="470637">
                  <a:extLst>
                    <a:ext uri="{9D8B030D-6E8A-4147-A177-3AD203B41FA5}">
                      <a16:colId xmlns:a16="http://schemas.microsoft.com/office/drawing/2014/main" val="20001"/>
                    </a:ext>
                  </a:extLst>
                </a:gridCol>
                <a:gridCol w="470637">
                  <a:extLst>
                    <a:ext uri="{9D8B030D-6E8A-4147-A177-3AD203B41FA5}">
                      <a16:colId xmlns:a16="http://schemas.microsoft.com/office/drawing/2014/main" val="20002"/>
                    </a:ext>
                  </a:extLst>
                </a:gridCol>
                <a:gridCol w="470637">
                  <a:extLst>
                    <a:ext uri="{9D8B030D-6E8A-4147-A177-3AD203B41FA5}">
                      <a16:colId xmlns:a16="http://schemas.microsoft.com/office/drawing/2014/main" val="20003"/>
                    </a:ext>
                  </a:extLst>
                </a:gridCol>
                <a:gridCol w="470637">
                  <a:extLst>
                    <a:ext uri="{9D8B030D-6E8A-4147-A177-3AD203B41FA5}">
                      <a16:colId xmlns:a16="http://schemas.microsoft.com/office/drawing/2014/main" val="20004"/>
                    </a:ext>
                  </a:extLst>
                </a:gridCol>
                <a:gridCol w="470637">
                  <a:extLst>
                    <a:ext uri="{9D8B030D-6E8A-4147-A177-3AD203B41FA5}">
                      <a16:colId xmlns:a16="http://schemas.microsoft.com/office/drawing/2014/main" val="20005"/>
                    </a:ext>
                  </a:extLst>
                </a:gridCol>
                <a:gridCol w="470637">
                  <a:extLst>
                    <a:ext uri="{9D8B030D-6E8A-4147-A177-3AD203B41FA5}">
                      <a16:colId xmlns:a16="http://schemas.microsoft.com/office/drawing/2014/main" val="20006"/>
                    </a:ext>
                  </a:extLst>
                </a:gridCol>
                <a:gridCol w="470637">
                  <a:extLst>
                    <a:ext uri="{9D8B030D-6E8A-4147-A177-3AD203B41FA5}">
                      <a16:colId xmlns:a16="http://schemas.microsoft.com/office/drawing/2014/main" val="20007"/>
                    </a:ext>
                  </a:extLst>
                </a:gridCol>
                <a:gridCol w="470637">
                  <a:extLst>
                    <a:ext uri="{9D8B030D-6E8A-4147-A177-3AD203B41FA5}">
                      <a16:colId xmlns:a16="http://schemas.microsoft.com/office/drawing/2014/main" val="20008"/>
                    </a:ext>
                  </a:extLst>
                </a:gridCol>
                <a:gridCol w="470637">
                  <a:extLst>
                    <a:ext uri="{9D8B030D-6E8A-4147-A177-3AD203B41FA5}">
                      <a16:colId xmlns:a16="http://schemas.microsoft.com/office/drawing/2014/main" val="20009"/>
                    </a:ext>
                  </a:extLst>
                </a:gridCol>
                <a:gridCol w="470637">
                  <a:extLst>
                    <a:ext uri="{9D8B030D-6E8A-4147-A177-3AD203B41FA5}">
                      <a16:colId xmlns:a16="http://schemas.microsoft.com/office/drawing/2014/main" val="20010"/>
                    </a:ext>
                  </a:extLst>
                </a:gridCol>
                <a:gridCol w="470637">
                  <a:extLst>
                    <a:ext uri="{9D8B030D-6E8A-4147-A177-3AD203B41FA5}">
                      <a16:colId xmlns:a16="http://schemas.microsoft.com/office/drawing/2014/main" val="20011"/>
                    </a:ext>
                  </a:extLst>
                </a:gridCol>
              </a:tblGrid>
              <a:tr h="347663">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1</a:t>
                      </a:r>
                    </a:p>
                  </a:txBody>
                  <a:tcPr marL="90000" marR="90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2</a:t>
                      </a:r>
                    </a:p>
                  </a:txBody>
                  <a:tcPr marL="90000" marR="90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3</a:t>
                      </a:r>
                    </a:p>
                  </a:txBody>
                  <a:tcPr marL="90000" marR="90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4</a:t>
                      </a:r>
                    </a:p>
                  </a:txBody>
                  <a:tcPr marL="90000" marR="90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5</a:t>
                      </a:r>
                    </a:p>
                  </a:txBody>
                  <a:tcPr marL="90000" marR="90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6</a:t>
                      </a:r>
                    </a:p>
                  </a:txBody>
                  <a:tcPr marL="90000" marR="90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7</a:t>
                      </a:r>
                    </a:p>
                  </a:txBody>
                  <a:tcPr marL="90000" marR="90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8</a:t>
                      </a:r>
                    </a:p>
                  </a:txBody>
                  <a:tcPr marL="90000" marR="90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9</a:t>
                      </a:r>
                    </a:p>
                  </a:txBody>
                  <a:tcPr marL="90000" marR="90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10</a:t>
                      </a:r>
                    </a:p>
                  </a:txBody>
                  <a:tcPr marL="90000" marR="90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11</a:t>
                      </a:r>
                    </a:p>
                  </a:txBody>
                  <a:tcPr marL="90000" marR="90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12</a:t>
                      </a:r>
                    </a:p>
                  </a:txBody>
                  <a:tcPr marL="90000" marR="90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63">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5</a:t>
                      </a: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4</a:t>
                      </a: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46"/>
          <p:cNvGraphicFramePr>
            <a:graphicFrameLocks noGrp="1"/>
          </p:cNvGraphicFramePr>
          <p:nvPr>
            <p:extLst>
              <p:ext uri="{D42A27DB-BD31-4B8C-83A1-F6EECF244321}">
                <p14:modId xmlns:p14="http://schemas.microsoft.com/office/powerpoint/2010/main" val="2986708509"/>
              </p:ext>
            </p:extLst>
          </p:nvPr>
        </p:nvGraphicFramePr>
        <p:xfrm>
          <a:off x="1888516" y="4751223"/>
          <a:ext cx="5143589" cy="685800"/>
        </p:xfrm>
        <a:graphic>
          <a:graphicData uri="http://schemas.openxmlformats.org/drawingml/2006/table">
            <a:tbl>
              <a:tblPr/>
              <a:tblGrid>
                <a:gridCol w="467599">
                  <a:extLst>
                    <a:ext uri="{9D8B030D-6E8A-4147-A177-3AD203B41FA5}">
                      <a16:colId xmlns:a16="http://schemas.microsoft.com/office/drawing/2014/main" val="20000"/>
                    </a:ext>
                  </a:extLst>
                </a:gridCol>
                <a:gridCol w="467599">
                  <a:extLst>
                    <a:ext uri="{9D8B030D-6E8A-4147-A177-3AD203B41FA5}">
                      <a16:colId xmlns:a16="http://schemas.microsoft.com/office/drawing/2014/main" val="20001"/>
                    </a:ext>
                  </a:extLst>
                </a:gridCol>
                <a:gridCol w="467599">
                  <a:extLst>
                    <a:ext uri="{9D8B030D-6E8A-4147-A177-3AD203B41FA5}">
                      <a16:colId xmlns:a16="http://schemas.microsoft.com/office/drawing/2014/main" val="20002"/>
                    </a:ext>
                  </a:extLst>
                </a:gridCol>
                <a:gridCol w="467599">
                  <a:extLst>
                    <a:ext uri="{9D8B030D-6E8A-4147-A177-3AD203B41FA5}">
                      <a16:colId xmlns:a16="http://schemas.microsoft.com/office/drawing/2014/main" val="20003"/>
                    </a:ext>
                  </a:extLst>
                </a:gridCol>
                <a:gridCol w="467599">
                  <a:extLst>
                    <a:ext uri="{9D8B030D-6E8A-4147-A177-3AD203B41FA5}">
                      <a16:colId xmlns:a16="http://schemas.microsoft.com/office/drawing/2014/main" val="20004"/>
                    </a:ext>
                  </a:extLst>
                </a:gridCol>
                <a:gridCol w="467599">
                  <a:extLst>
                    <a:ext uri="{9D8B030D-6E8A-4147-A177-3AD203B41FA5}">
                      <a16:colId xmlns:a16="http://schemas.microsoft.com/office/drawing/2014/main" val="20005"/>
                    </a:ext>
                  </a:extLst>
                </a:gridCol>
                <a:gridCol w="467599">
                  <a:extLst>
                    <a:ext uri="{9D8B030D-6E8A-4147-A177-3AD203B41FA5}">
                      <a16:colId xmlns:a16="http://schemas.microsoft.com/office/drawing/2014/main" val="20006"/>
                    </a:ext>
                  </a:extLst>
                </a:gridCol>
                <a:gridCol w="467599">
                  <a:extLst>
                    <a:ext uri="{9D8B030D-6E8A-4147-A177-3AD203B41FA5}">
                      <a16:colId xmlns:a16="http://schemas.microsoft.com/office/drawing/2014/main" val="20007"/>
                    </a:ext>
                  </a:extLst>
                </a:gridCol>
                <a:gridCol w="467599">
                  <a:extLst>
                    <a:ext uri="{9D8B030D-6E8A-4147-A177-3AD203B41FA5}">
                      <a16:colId xmlns:a16="http://schemas.microsoft.com/office/drawing/2014/main" val="20008"/>
                    </a:ext>
                  </a:extLst>
                </a:gridCol>
                <a:gridCol w="467599">
                  <a:extLst>
                    <a:ext uri="{9D8B030D-6E8A-4147-A177-3AD203B41FA5}">
                      <a16:colId xmlns:a16="http://schemas.microsoft.com/office/drawing/2014/main" val="20009"/>
                    </a:ext>
                  </a:extLst>
                </a:gridCol>
                <a:gridCol w="467599">
                  <a:extLst>
                    <a:ext uri="{9D8B030D-6E8A-4147-A177-3AD203B41FA5}">
                      <a16:colId xmlns:a16="http://schemas.microsoft.com/office/drawing/2014/main" val="20010"/>
                    </a:ext>
                  </a:extLst>
                </a:gridCol>
              </a:tblGrid>
              <a:tr h="337783">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1</a:t>
                      </a:r>
                    </a:p>
                  </a:txBody>
                  <a:tcPr marL="90000" marR="90000" marT="46848" marB="4684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2</a:t>
                      </a:r>
                    </a:p>
                  </a:txBody>
                  <a:tcPr marL="90000" marR="90000" marT="46848" marB="4684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3</a:t>
                      </a:r>
                    </a:p>
                  </a:txBody>
                  <a:tcPr marL="90000" marR="90000" marT="46848" marB="4684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4</a:t>
                      </a:r>
                    </a:p>
                  </a:txBody>
                  <a:tcPr marL="90000" marR="90000" marT="46848" marB="4684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5</a:t>
                      </a:r>
                    </a:p>
                  </a:txBody>
                  <a:tcPr marL="90000" marR="90000" marT="46848" marB="4684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6</a:t>
                      </a:r>
                    </a:p>
                  </a:txBody>
                  <a:tcPr marL="90000" marR="90000" marT="46848" marB="4684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7</a:t>
                      </a:r>
                    </a:p>
                  </a:txBody>
                  <a:tcPr marL="90000" marR="90000" marT="46848" marB="4684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8</a:t>
                      </a:r>
                    </a:p>
                  </a:txBody>
                  <a:tcPr marL="90000" marR="90000" marT="46848" marB="4684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9</a:t>
                      </a:r>
                    </a:p>
                  </a:txBody>
                  <a:tcPr marL="90000" marR="90000" marT="46848" marB="4684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10</a:t>
                      </a:r>
                    </a:p>
                  </a:txBody>
                  <a:tcPr marL="90000" marR="90000" marT="46848" marB="4684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11</a:t>
                      </a:r>
                    </a:p>
                  </a:txBody>
                  <a:tcPr marL="90000" marR="90000" marT="46848" marB="4684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8017">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48" marB="468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48" marB="468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48" marB="468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48" marB="468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48" marB="468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48" marB="468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48" marB="468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48" marB="468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48" marB="468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48" marB="468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48" marB="468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8" name="Group 84"/>
          <p:cNvGraphicFramePr>
            <a:graphicFrameLocks noGrp="1"/>
          </p:cNvGraphicFramePr>
          <p:nvPr>
            <p:extLst>
              <p:ext uri="{D42A27DB-BD31-4B8C-83A1-F6EECF244321}">
                <p14:modId xmlns:p14="http://schemas.microsoft.com/office/powerpoint/2010/main" val="799323469"/>
              </p:ext>
            </p:extLst>
          </p:nvPr>
        </p:nvGraphicFramePr>
        <p:xfrm>
          <a:off x="1898041" y="5517232"/>
          <a:ext cx="2724150" cy="695326"/>
        </p:xfrm>
        <a:graphic>
          <a:graphicData uri="http://schemas.openxmlformats.org/drawingml/2006/table">
            <a:tbl>
              <a:tblPr/>
              <a:tblGrid>
                <a:gridCol w="547687">
                  <a:extLst>
                    <a:ext uri="{9D8B030D-6E8A-4147-A177-3AD203B41FA5}">
                      <a16:colId xmlns:a16="http://schemas.microsoft.com/office/drawing/2014/main" val="20000"/>
                    </a:ext>
                  </a:extLst>
                </a:gridCol>
                <a:gridCol w="547688">
                  <a:extLst>
                    <a:ext uri="{9D8B030D-6E8A-4147-A177-3AD203B41FA5}">
                      <a16:colId xmlns:a16="http://schemas.microsoft.com/office/drawing/2014/main" val="20001"/>
                    </a:ext>
                  </a:extLst>
                </a:gridCol>
                <a:gridCol w="549275">
                  <a:extLst>
                    <a:ext uri="{9D8B030D-6E8A-4147-A177-3AD203B41FA5}">
                      <a16:colId xmlns:a16="http://schemas.microsoft.com/office/drawing/2014/main" val="20002"/>
                    </a:ext>
                  </a:extLst>
                </a:gridCol>
                <a:gridCol w="547687">
                  <a:extLst>
                    <a:ext uri="{9D8B030D-6E8A-4147-A177-3AD203B41FA5}">
                      <a16:colId xmlns:a16="http://schemas.microsoft.com/office/drawing/2014/main" val="20003"/>
                    </a:ext>
                  </a:extLst>
                </a:gridCol>
                <a:gridCol w="531813">
                  <a:extLst>
                    <a:ext uri="{9D8B030D-6E8A-4147-A177-3AD203B41FA5}">
                      <a16:colId xmlns:a16="http://schemas.microsoft.com/office/drawing/2014/main" val="20004"/>
                    </a:ext>
                  </a:extLst>
                </a:gridCol>
              </a:tblGrid>
              <a:tr h="347663">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1</a:t>
                      </a:r>
                    </a:p>
                  </a:txBody>
                  <a:tcPr marL="90000" marR="90000" marT="46800" marB="46800" anchor="ctr" horzOverflow="overflow">
                    <a:lnL w="28575"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28575"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2</a:t>
                      </a:r>
                    </a:p>
                  </a:txBody>
                  <a:tcPr marL="90000" marR="90000" marT="46800" marB="46800"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28575"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3</a:t>
                      </a:r>
                    </a:p>
                  </a:txBody>
                  <a:tcPr marL="90000" marR="90000" marT="46800" marB="46800"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28575"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4</a:t>
                      </a:r>
                    </a:p>
                  </a:txBody>
                  <a:tcPr marL="90000" marR="90000" marT="46800" marB="46800"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28575"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5</a:t>
                      </a:r>
                    </a:p>
                  </a:txBody>
                  <a:tcPr marL="90000" marR="90000" marT="46800" marB="46800" anchor="ctr" horzOverflow="overflow">
                    <a:lnL w="12700" cap="flat" cmpd="sng" algn="ctr">
                      <a:noFill/>
                      <a:prstDash val="solid"/>
                      <a:miter lim="800000"/>
                      <a:headEnd type="none" w="med" len="med"/>
                      <a:tailEnd type="none" w="med" len="med"/>
                    </a:lnL>
                    <a:lnR w="28575" cap="flat" cmpd="sng" algn="ctr">
                      <a:noFill/>
                      <a:prstDash val="solid"/>
                      <a:miter lim="800000"/>
                      <a:headEnd type="none" w="med" len="med"/>
                      <a:tailEnd type="none" w="med" len="med"/>
                    </a:lnR>
                    <a:lnT w="28575"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63">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
        <p:nvSpPr>
          <p:cNvPr id="19" name="Text Box 104"/>
          <p:cNvSpPr txBox="1">
            <a:spLocks noChangeArrowheads="1"/>
          </p:cNvSpPr>
          <p:nvPr/>
        </p:nvSpPr>
        <p:spPr bwMode="auto">
          <a:xfrm>
            <a:off x="942311" y="4301918"/>
            <a:ext cx="102870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COST</a:t>
            </a:r>
          </a:p>
        </p:txBody>
      </p:sp>
      <p:sp>
        <p:nvSpPr>
          <p:cNvPr id="20" name="Text Box 105"/>
          <p:cNvSpPr txBox="1">
            <a:spLocks noChangeArrowheads="1"/>
          </p:cNvSpPr>
          <p:nvPr/>
        </p:nvSpPr>
        <p:spPr bwMode="auto">
          <a:xfrm>
            <a:off x="1431316" y="5060929"/>
            <a:ext cx="51435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D</a:t>
            </a:r>
          </a:p>
        </p:txBody>
      </p:sp>
      <p:sp>
        <p:nvSpPr>
          <p:cNvPr id="21" name="Text Box 106"/>
          <p:cNvSpPr txBox="1">
            <a:spLocks noChangeArrowheads="1"/>
          </p:cNvSpPr>
          <p:nvPr/>
        </p:nvSpPr>
        <p:spPr bwMode="auto">
          <a:xfrm>
            <a:off x="1431316" y="5836851"/>
            <a:ext cx="53340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P</a:t>
            </a:r>
          </a:p>
        </p:txBody>
      </p:sp>
      <p:sp>
        <p:nvSpPr>
          <p:cNvPr id="22" name="Text Box 107"/>
          <p:cNvSpPr txBox="1">
            <a:spLocks noChangeArrowheads="1"/>
          </p:cNvSpPr>
          <p:nvPr/>
        </p:nvSpPr>
        <p:spPr bwMode="auto">
          <a:xfrm>
            <a:off x="7840663" y="1327488"/>
            <a:ext cx="184785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buClrTx/>
              <a:buSzTx/>
              <a:buFontTx/>
              <a:buNone/>
            </a:pPr>
            <a:r>
              <a:rPr kumimoji="1" lang="en-US" altLang="zh-CN" sz="2000" b="0" dirty="0">
                <a:cs typeface="Arial" panose="020B0604020202020204" pitchFamily="34" charset="0"/>
              </a:rPr>
              <a:t>COST(11)=5</a:t>
            </a:r>
          </a:p>
          <a:p>
            <a:pPr eaLnBrk="1" hangingPunct="1">
              <a:lnSpc>
                <a:spcPct val="70000"/>
              </a:lnSpc>
              <a:buClrTx/>
              <a:buSzTx/>
              <a:buFontTx/>
              <a:buNone/>
            </a:pPr>
            <a:r>
              <a:rPr kumimoji="1" lang="en-US" altLang="zh-CN" sz="2000" b="0" dirty="0">
                <a:cs typeface="Arial" panose="020B0604020202020204" pitchFamily="34" charset="0"/>
              </a:rPr>
              <a:t>COST(10)=2</a:t>
            </a:r>
          </a:p>
          <a:p>
            <a:pPr eaLnBrk="1" hangingPunct="1">
              <a:lnSpc>
                <a:spcPct val="70000"/>
              </a:lnSpc>
              <a:buClrTx/>
              <a:buSzTx/>
              <a:buFontTx/>
              <a:buNone/>
            </a:pPr>
            <a:r>
              <a:rPr kumimoji="1" lang="en-US" altLang="zh-CN" sz="2000" b="0" dirty="0">
                <a:cs typeface="Arial" panose="020B0604020202020204" pitchFamily="34" charset="0"/>
              </a:rPr>
              <a:t>COST(9)=4</a:t>
            </a:r>
          </a:p>
        </p:txBody>
      </p:sp>
      <p:sp>
        <p:nvSpPr>
          <p:cNvPr id="24" name="Text Box 109"/>
          <p:cNvSpPr txBox="1">
            <a:spLocks noChangeArrowheads="1"/>
          </p:cNvSpPr>
          <p:nvPr/>
        </p:nvSpPr>
        <p:spPr bwMode="auto">
          <a:xfrm>
            <a:off x="6560708" y="5143506"/>
            <a:ext cx="514350" cy="30995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12</a:t>
            </a:r>
          </a:p>
        </p:txBody>
      </p:sp>
      <p:grpSp>
        <p:nvGrpSpPr>
          <p:cNvPr id="28" name="Group 113"/>
          <p:cNvGrpSpPr>
            <a:grpSpLocks/>
          </p:cNvGrpSpPr>
          <p:nvPr/>
        </p:nvGrpSpPr>
        <p:grpSpPr bwMode="auto">
          <a:xfrm>
            <a:off x="5597975" y="5060929"/>
            <a:ext cx="995155" cy="401641"/>
            <a:chOff x="3059" y="3480"/>
            <a:chExt cx="534" cy="447"/>
          </a:xfrm>
        </p:grpSpPr>
        <p:sp>
          <p:nvSpPr>
            <p:cNvPr id="29" name="Text Box 114"/>
            <p:cNvSpPr txBox="1">
              <a:spLocks noChangeArrowheads="1"/>
            </p:cNvSpPr>
            <p:nvPr/>
          </p:nvSpPr>
          <p:spPr bwMode="auto">
            <a:xfrm>
              <a:off x="3317" y="3480"/>
              <a:ext cx="276" cy="44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12</a:t>
              </a:r>
            </a:p>
          </p:txBody>
        </p:sp>
        <p:sp>
          <p:nvSpPr>
            <p:cNvPr id="30" name="Text Box 115"/>
            <p:cNvSpPr txBox="1">
              <a:spLocks noChangeArrowheads="1"/>
            </p:cNvSpPr>
            <p:nvPr/>
          </p:nvSpPr>
          <p:spPr bwMode="auto">
            <a:xfrm>
              <a:off x="3059" y="3480"/>
              <a:ext cx="276" cy="44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12</a:t>
              </a:r>
            </a:p>
          </p:txBody>
        </p:sp>
      </p:grpSp>
      <p:sp>
        <p:nvSpPr>
          <p:cNvPr id="31" name="Text Box 116"/>
          <p:cNvSpPr txBox="1">
            <a:spLocks noChangeArrowheads="1"/>
          </p:cNvSpPr>
          <p:nvPr/>
        </p:nvSpPr>
        <p:spPr bwMode="auto">
          <a:xfrm>
            <a:off x="5578229" y="1315873"/>
            <a:ext cx="1752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buClrTx/>
              <a:buSzTx/>
              <a:buFontTx/>
              <a:buNone/>
            </a:pPr>
            <a:r>
              <a:rPr kumimoji="1" lang="en-US" altLang="zh-CN" sz="2000" b="0" dirty="0">
                <a:cs typeface="Arial" panose="020B0604020202020204" pitchFamily="34" charset="0"/>
              </a:rPr>
              <a:t>COST(8)=7</a:t>
            </a:r>
          </a:p>
          <a:p>
            <a:pPr eaLnBrk="1" hangingPunct="1">
              <a:lnSpc>
                <a:spcPct val="80000"/>
              </a:lnSpc>
              <a:buClrTx/>
              <a:buSzTx/>
              <a:buFontTx/>
              <a:buNone/>
            </a:pPr>
            <a:r>
              <a:rPr kumimoji="1" lang="en-US" altLang="zh-CN" sz="2000" b="0" dirty="0">
                <a:cs typeface="Arial" panose="020B0604020202020204" pitchFamily="34" charset="0"/>
              </a:rPr>
              <a:t>COST(7)=5</a:t>
            </a:r>
          </a:p>
          <a:p>
            <a:pPr eaLnBrk="1" hangingPunct="1">
              <a:lnSpc>
                <a:spcPct val="80000"/>
              </a:lnSpc>
              <a:buClrTx/>
              <a:buSzTx/>
              <a:buFontTx/>
              <a:buNone/>
            </a:pPr>
            <a:r>
              <a:rPr kumimoji="1" lang="en-US" altLang="zh-CN" sz="2000" b="0" dirty="0">
                <a:cs typeface="Arial" panose="020B0604020202020204" pitchFamily="34" charset="0"/>
              </a:rPr>
              <a:t>COST(6)=7</a:t>
            </a:r>
          </a:p>
        </p:txBody>
      </p:sp>
      <p:sp>
        <p:nvSpPr>
          <p:cNvPr id="32" name="Text Box 117"/>
          <p:cNvSpPr txBox="1">
            <a:spLocks noChangeArrowheads="1"/>
          </p:cNvSpPr>
          <p:nvPr/>
        </p:nvSpPr>
        <p:spPr bwMode="auto">
          <a:xfrm>
            <a:off x="5549288" y="2203291"/>
            <a:ext cx="1295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buClrTx/>
              <a:buSzTx/>
              <a:buFontTx/>
              <a:buNone/>
            </a:pPr>
            <a:r>
              <a:rPr kumimoji="1" lang="en-US" altLang="zh-CN" sz="2000" b="0" dirty="0">
                <a:solidFill>
                  <a:schemeClr val="accent1">
                    <a:lumMod val="75000"/>
                  </a:schemeClr>
                </a:solidFill>
                <a:cs typeface="Arial" panose="020B0604020202020204" pitchFamily="34" charset="0"/>
              </a:rPr>
              <a:t>D(8)=10</a:t>
            </a:r>
          </a:p>
          <a:p>
            <a:pPr eaLnBrk="1" hangingPunct="1">
              <a:lnSpc>
                <a:spcPct val="80000"/>
              </a:lnSpc>
              <a:buClrTx/>
              <a:buSzTx/>
              <a:buFontTx/>
              <a:buNone/>
            </a:pPr>
            <a:r>
              <a:rPr kumimoji="1" lang="en-US" altLang="zh-CN" sz="2000" b="0" dirty="0">
                <a:solidFill>
                  <a:schemeClr val="accent1">
                    <a:lumMod val="75000"/>
                  </a:schemeClr>
                </a:solidFill>
                <a:cs typeface="Arial" panose="020B0604020202020204" pitchFamily="34" charset="0"/>
              </a:rPr>
              <a:t>D(7)=10</a:t>
            </a:r>
          </a:p>
          <a:p>
            <a:pPr eaLnBrk="1" hangingPunct="1">
              <a:lnSpc>
                <a:spcPct val="80000"/>
              </a:lnSpc>
              <a:buClrTx/>
              <a:buSzTx/>
              <a:buFontTx/>
              <a:buNone/>
            </a:pPr>
            <a:r>
              <a:rPr kumimoji="1" lang="en-US" altLang="zh-CN" sz="2000" b="0" dirty="0">
                <a:solidFill>
                  <a:schemeClr val="accent1">
                    <a:lumMod val="75000"/>
                  </a:schemeClr>
                </a:solidFill>
                <a:cs typeface="Arial" panose="020B0604020202020204" pitchFamily="34" charset="0"/>
              </a:rPr>
              <a:t>D(6)=10</a:t>
            </a:r>
          </a:p>
        </p:txBody>
      </p:sp>
      <p:sp>
        <p:nvSpPr>
          <p:cNvPr id="33" name="Text Box 118"/>
          <p:cNvSpPr txBox="1">
            <a:spLocks noChangeArrowheads="1"/>
          </p:cNvSpPr>
          <p:nvPr/>
        </p:nvSpPr>
        <p:spPr bwMode="auto">
          <a:xfrm>
            <a:off x="5274349" y="4293096"/>
            <a:ext cx="30480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7</a:t>
            </a:r>
          </a:p>
        </p:txBody>
      </p:sp>
      <p:sp>
        <p:nvSpPr>
          <p:cNvPr id="34" name="Text Box 119"/>
          <p:cNvSpPr txBox="1">
            <a:spLocks noChangeArrowheads="1"/>
          </p:cNvSpPr>
          <p:nvPr/>
        </p:nvSpPr>
        <p:spPr bwMode="auto">
          <a:xfrm>
            <a:off x="5113101" y="5059575"/>
            <a:ext cx="51435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10</a:t>
            </a:r>
          </a:p>
        </p:txBody>
      </p:sp>
      <p:grpSp>
        <p:nvGrpSpPr>
          <p:cNvPr id="35" name="Group 120"/>
          <p:cNvGrpSpPr>
            <a:grpSpLocks/>
          </p:cNvGrpSpPr>
          <p:nvPr/>
        </p:nvGrpSpPr>
        <p:grpSpPr bwMode="auto">
          <a:xfrm>
            <a:off x="4306278" y="4293096"/>
            <a:ext cx="762000" cy="403226"/>
            <a:chOff x="2399" y="2970"/>
            <a:chExt cx="480" cy="254"/>
          </a:xfrm>
        </p:grpSpPr>
        <p:sp>
          <p:nvSpPr>
            <p:cNvPr id="36" name="Text Box 121"/>
            <p:cNvSpPr txBox="1">
              <a:spLocks noChangeArrowheads="1"/>
            </p:cNvSpPr>
            <p:nvPr/>
          </p:nvSpPr>
          <p:spPr bwMode="auto">
            <a:xfrm>
              <a:off x="2687" y="2971"/>
              <a:ext cx="192"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5</a:t>
              </a:r>
            </a:p>
          </p:txBody>
        </p:sp>
        <p:sp>
          <p:nvSpPr>
            <p:cNvPr id="37" name="Text Box 122"/>
            <p:cNvSpPr txBox="1">
              <a:spLocks noChangeArrowheads="1"/>
            </p:cNvSpPr>
            <p:nvPr/>
          </p:nvSpPr>
          <p:spPr bwMode="auto">
            <a:xfrm>
              <a:off x="2399" y="2970"/>
              <a:ext cx="192"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7</a:t>
              </a:r>
            </a:p>
          </p:txBody>
        </p:sp>
      </p:grpSp>
      <p:grpSp>
        <p:nvGrpSpPr>
          <p:cNvPr id="38" name="Group 123"/>
          <p:cNvGrpSpPr>
            <a:grpSpLocks/>
          </p:cNvGrpSpPr>
          <p:nvPr/>
        </p:nvGrpSpPr>
        <p:grpSpPr bwMode="auto">
          <a:xfrm>
            <a:off x="4201847" y="5059315"/>
            <a:ext cx="965338" cy="420691"/>
            <a:chOff x="2320" y="3470"/>
            <a:chExt cx="518" cy="447"/>
          </a:xfrm>
        </p:grpSpPr>
        <p:sp>
          <p:nvSpPr>
            <p:cNvPr id="39" name="Text Box 124"/>
            <p:cNvSpPr txBox="1">
              <a:spLocks noChangeArrowheads="1"/>
            </p:cNvSpPr>
            <p:nvPr/>
          </p:nvSpPr>
          <p:spPr bwMode="auto">
            <a:xfrm>
              <a:off x="2562" y="3470"/>
              <a:ext cx="276" cy="44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10</a:t>
              </a:r>
            </a:p>
          </p:txBody>
        </p:sp>
        <p:sp>
          <p:nvSpPr>
            <p:cNvPr id="40" name="Text Box 125"/>
            <p:cNvSpPr txBox="1">
              <a:spLocks noChangeArrowheads="1"/>
            </p:cNvSpPr>
            <p:nvPr/>
          </p:nvSpPr>
          <p:spPr bwMode="auto">
            <a:xfrm>
              <a:off x="2320" y="3470"/>
              <a:ext cx="276" cy="44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10</a:t>
              </a:r>
            </a:p>
          </p:txBody>
        </p:sp>
      </p:grpSp>
      <p:sp>
        <p:nvSpPr>
          <p:cNvPr id="41" name="Text Box 126"/>
          <p:cNvSpPr txBox="1">
            <a:spLocks noChangeArrowheads="1"/>
          </p:cNvSpPr>
          <p:nvPr/>
        </p:nvSpPr>
        <p:spPr bwMode="auto">
          <a:xfrm>
            <a:off x="3090863" y="1327613"/>
            <a:ext cx="1943100" cy="12640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buClrTx/>
              <a:buSzTx/>
              <a:buFontTx/>
              <a:buNone/>
            </a:pPr>
            <a:r>
              <a:rPr kumimoji="1" lang="en-US" altLang="zh-CN" sz="2000" b="0" dirty="0">
                <a:cs typeface="Arial" panose="020B0604020202020204" pitchFamily="34" charset="0"/>
              </a:rPr>
              <a:t>COST(5)=15</a:t>
            </a:r>
          </a:p>
          <a:p>
            <a:pPr eaLnBrk="1" hangingPunct="1">
              <a:lnSpc>
                <a:spcPct val="80000"/>
              </a:lnSpc>
              <a:buClrTx/>
              <a:buSzTx/>
              <a:buFontTx/>
              <a:buNone/>
            </a:pPr>
            <a:r>
              <a:rPr kumimoji="1" lang="en-US" altLang="zh-CN" sz="2000" b="0" dirty="0">
                <a:cs typeface="Arial" panose="020B0604020202020204" pitchFamily="34" charset="0"/>
              </a:rPr>
              <a:t>COST(4)=18</a:t>
            </a:r>
          </a:p>
          <a:p>
            <a:pPr eaLnBrk="1" hangingPunct="1">
              <a:lnSpc>
                <a:spcPct val="80000"/>
              </a:lnSpc>
              <a:buClrTx/>
              <a:buSzTx/>
              <a:buFontTx/>
              <a:buNone/>
            </a:pPr>
            <a:r>
              <a:rPr kumimoji="1" lang="en-US" altLang="zh-CN" sz="2000" b="0" dirty="0">
                <a:cs typeface="Arial" panose="020B0604020202020204" pitchFamily="34" charset="0"/>
              </a:rPr>
              <a:t>COST(3)=9</a:t>
            </a:r>
          </a:p>
          <a:p>
            <a:pPr eaLnBrk="1" hangingPunct="1">
              <a:lnSpc>
                <a:spcPct val="80000"/>
              </a:lnSpc>
              <a:buClrTx/>
              <a:buSzTx/>
              <a:buFontTx/>
              <a:buNone/>
            </a:pPr>
            <a:r>
              <a:rPr kumimoji="1" lang="en-US" altLang="zh-CN" sz="2000" b="0" dirty="0">
                <a:cs typeface="Arial" panose="020B0604020202020204" pitchFamily="34" charset="0"/>
              </a:rPr>
              <a:t>COST(2)=7</a:t>
            </a:r>
          </a:p>
        </p:txBody>
      </p:sp>
      <p:sp>
        <p:nvSpPr>
          <p:cNvPr id="42" name="Text Box 127"/>
          <p:cNvSpPr txBox="1">
            <a:spLocks noChangeArrowheads="1"/>
          </p:cNvSpPr>
          <p:nvPr/>
        </p:nvSpPr>
        <p:spPr bwMode="auto">
          <a:xfrm>
            <a:off x="7724775" y="2198052"/>
            <a:ext cx="1752600" cy="861774"/>
          </a:xfrm>
          <a:prstGeom prst="rect">
            <a:avLst/>
          </a:prstGeom>
          <a:solidFill>
            <a:srgbClr val="FFFFFF"/>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buClrTx/>
              <a:buSzTx/>
              <a:buFontTx/>
              <a:buNone/>
            </a:pPr>
            <a:r>
              <a:rPr kumimoji="1" lang="en-US" altLang="zh-CN" sz="2000" b="0" dirty="0">
                <a:solidFill>
                  <a:schemeClr val="accent1">
                    <a:lumMod val="75000"/>
                  </a:schemeClr>
                </a:solidFill>
                <a:cs typeface="Arial" panose="020B0604020202020204" pitchFamily="34" charset="0"/>
              </a:rPr>
              <a:t> D(11)=12</a:t>
            </a:r>
          </a:p>
          <a:p>
            <a:pPr eaLnBrk="1" hangingPunct="1">
              <a:lnSpc>
                <a:spcPct val="70000"/>
              </a:lnSpc>
              <a:buClrTx/>
              <a:buSzTx/>
              <a:buFontTx/>
              <a:buNone/>
            </a:pPr>
            <a:r>
              <a:rPr kumimoji="1" lang="en-US" altLang="zh-CN" sz="2000" b="0" dirty="0">
                <a:solidFill>
                  <a:schemeClr val="accent1">
                    <a:lumMod val="75000"/>
                  </a:schemeClr>
                </a:solidFill>
                <a:cs typeface="Arial" panose="020B0604020202020204" pitchFamily="34" charset="0"/>
              </a:rPr>
              <a:t> D(10)=12</a:t>
            </a:r>
          </a:p>
          <a:p>
            <a:pPr eaLnBrk="1" hangingPunct="1">
              <a:lnSpc>
                <a:spcPct val="70000"/>
              </a:lnSpc>
              <a:buClrTx/>
              <a:buSzTx/>
              <a:buFontTx/>
              <a:buNone/>
            </a:pPr>
            <a:r>
              <a:rPr kumimoji="1" lang="en-US" altLang="zh-CN" sz="2000" b="0" dirty="0">
                <a:solidFill>
                  <a:schemeClr val="accent1">
                    <a:lumMod val="75000"/>
                  </a:schemeClr>
                </a:solidFill>
                <a:cs typeface="Arial" panose="020B0604020202020204" pitchFamily="34" charset="0"/>
              </a:rPr>
              <a:t> D(9)=12</a:t>
            </a:r>
          </a:p>
        </p:txBody>
      </p:sp>
      <p:sp>
        <p:nvSpPr>
          <p:cNvPr id="46" name="Text Box 131"/>
          <p:cNvSpPr txBox="1">
            <a:spLocks noChangeArrowheads="1"/>
          </p:cNvSpPr>
          <p:nvPr/>
        </p:nvSpPr>
        <p:spPr bwMode="auto">
          <a:xfrm>
            <a:off x="3113640" y="2494140"/>
            <a:ext cx="1295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solidFill>
                  <a:schemeClr val="accent1">
                    <a:lumMod val="75000"/>
                  </a:schemeClr>
                </a:solidFill>
                <a:cs typeface="Arial" panose="020B0604020202020204" pitchFamily="34" charset="0"/>
              </a:rPr>
              <a:t>D(5)=8</a:t>
            </a:r>
          </a:p>
          <a:p>
            <a:pPr>
              <a:spcBef>
                <a:spcPct val="0"/>
              </a:spcBef>
              <a:buClrTx/>
              <a:buSzTx/>
              <a:buFontTx/>
              <a:buNone/>
            </a:pPr>
            <a:r>
              <a:rPr lang="en-US" altLang="zh-CN" sz="2000" b="0" dirty="0">
                <a:solidFill>
                  <a:schemeClr val="accent1">
                    <a:lumMod val="75000"/>
                  </a:schemeClr>
                </a:solidFill>
                <a:cs typeface="Arial" panose="020B0604020202020204" pitchFamily="34" charset="0"/>
              </a:rPr>
              <a:t>D(4)=8</a:t>
            </a:r>
          </a:p>
          <a:p>
            <a:pPr>
              <a:spcBef>
                <a:spcPct val="0"/>
              </a:spcBef>
              <a:buClrTx/>
              <a:buSzTx/>
              <a:buFontTx/>
              <a:buNone/>
            </a:pPr>
            <a:r>
              <a:rPr lang="en-US" altLang="zh-CN" sz="2000" b="0" dirty="0">
                <a:solidFill>
                  <a:schemeClr val="accent1">
                    <a:lumMod val="75000"/>
                  </a:schemeClr>
                </a:solidFill>
                <a:cs typeface="Arial" panose="020B0604020202020204" pitchFamily="34" charset="0"/>
              </a:rPr>
              <a:t>D(3)=6</a:t>
            </a:r>
          </a:p>
          <a:p>
            <a:pPr>
              <a:spcBef>
                <a:spcPct val="0"/>
              </a:spcBef>
              <a:buClrTx/>
              <a:buSzTx/>
              <a:buFontTx/>
              <a:buNone/>
            </a:pPr>
            <a:r>
              <a:rPr lang="en-US" altLang="zh-CN" sz="2000" b="0" dirty="0">
                <a:solidFill>
                  <a:schemeClr val="accent1">
                    <a:lumMod val="75000"/>
                  </a:schemeClr>
                </a:solidFill>
                <a:cs typeface="Arial" panose="020B0604020202020204" pitchFamily="34" charset="0"/>
              </a:rPr>
              <a:t>D(2)=7</a:t>
            </a:r>
          </a:p>
        </p:txBody>
      </p:sp>
      <p:sp>
        <p:nvSpPr>
          <p:cNvPr id="47" name="Text Box 132"/>
          <p:cNvSpPr txBox="1">
            <a:spLocks noChangeArrowheads="1"/>
          </p:cNvSpPr>
          <p:nvPr/>
        </p:nvSpPr>
        <p:spPr bwMode="auto">
          <a:xfrm>
            <a:off x="3744303" y="4293096"/>
            <a:ext cx="62865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15</a:t>
            </a:r>
          </a:p>
        </p:txBody>
      </p:sp>
      <p:sp>
        <p:nvSpPr>
          <p:cNvPr id="48" name="Text Box 133"/>
          <p:cNvSpPr txBox="1">
            <a:spLocks noChangeArrowheads="1"/>
          </p:cNvSpPr>
          <p:nvPr/>
        </p:nvSpPr>
        <p:spPr bwMode="auto">
          <a:xfrm>
            <a:off x="3831081" y="5068724"/>
            <a:ext cx="43815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8</a:t>
            </a:r>
          </a:p>
        </p:txBody>
      </p:sp>
      <p:grpSp>
        <p:nvGrpSpPr>
          <p:cNvPr id="49" name="Group 134"/>
          <p:cNvGrpSpPr>
            <a:grpSpLocks/>
          </p:cNvGrpSpPr>
          <p:nvPr/>
        </p:nvGrpSpPr>
        <p:grpSpPr bwMode="auto">
          <a:xfrm>
            <a:off x="2448776" y="4293344"/>
            <a:ext cx="1355942" cy="422275"/>
            <a:chOff x="1239" y="2963"/>
            <a:chExt cx="817" cy="266"/>
          </a:xfrm>
        </p:grpSpPr>
        <p:sp>
          <p:nvSpPr>
            <p:cNvPr id="50" name="Text Box 135"/>
            <p:cNvSpPr txBox="1">
              <a:spLocks noChangeArrowheads="1"/>
            </p:cNvSpPr>
            <p:nvPr/>
          </p:nvSpPr>
          <p:spPr bwMode="auto">
            <a:xfrm>
              <a:off x="1732" y="2963"/>
              <a:ext cx="324"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18</a:t>
              </a:r>
            </a:p>
          </p:txBody>
        </p:sp>
        <p:sp>
          <p:nvSpPr>
            <p:cNvPr id="51" name="Text Box 136"/>
            <p:cNvSpPr txBox="1">
              <a:spLocks noChangeArrowheads="1"/>
            </p:cNvSpPr>
            <p:nvPr/>
          </p:nvSpPr>
          <p:spPr bwMode="auto">
            <a:xfrm>
              <a:off x="1504" y="2975"/>
              <a:ext cx="276"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9</a:t>
              </a:r>
            </a:p>
          </p:txBody>
        </p:sp>
        <p:sp>
          <p:nvSpPr>
            <p:cNvPr id="52" name="Text Box 137"/>
            <p:cNvSpPr txBox="1">
              <a:spLocks noChangeArrowheads="1"/>
            </p:cNvSpPr>
            <p:nvPr/>
          </p:nvSpPr>
          <p:spPr bwMode="auto">
            <a:xfrm>
              <a:off x="1239" y="2976"/>
              <a:ext cx="276"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7</a:t>
              </a:r>
            </a:p>
          </p:txBody>
        </p:sp>
      </p:grpSp>
      <p:grpSp>
        <p:nvGrpSpPr>
          <p:cNvPr id="53" name="Group 138"/>
          <p:cNvGrpSpPr>
            <a:grpSpLocks/>
          </p:cNvGrpSpPr>
          <p:nvPr/>
        </p:nvGrpSpPr>
        <p:grpSpPr bwMode="auto">
          <a:xfrm>
            <a:off x="2440966" y="5059205"/>
            <a:ext cx="1349375" cy="411163"/>
            <a:chOff x="1224" y="3474"/>
            <a:chExt cx="850" cy="259"/>
          </a:xfrm>
        </p:grpSpPr>
        <p:sp>
          <p:nvSpPr>
            <p:cNvPr id="54" name="Text Box 139"/>
            <p:cNvSpPr txBox="1">
              <a:spLocks noChangeArrowheads="1"/>
            </p:cNvSpPr>
            <p:nvPr/>
          </p:nvSpPr>
          <p:spPr bwMode="auto">
            <a:xfrm>
              <a:off x="1798" y="3475"/>
              <a:ext cx="276"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8</a:t>
              </a:r>
            </a:p>
          </p:txBody>
        </p:sp>
        <p:sp>
          <p:nvSpPr>
            <p:cNvPr id="55" name="Text Box 140"/>
            <p:cNvSpPr txBox="1">
              <a:spLocks noChangeArrowheads="1"/>
            </p:cNvSpPr>
            <p:nvPr/>
          </p:nvSpPr>
          <p:spPr bwMode="auto">
            <a:xfrm>
              <a:off x="1506" y="3474"/>
              <a:ext cx="276"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6</a:t>
              </a:r>
            </a:p>
          </p:txBody>
        </p:sp>
        <p:sp>
          <p:nvSpPr>
            <p:cNvPr id="56" name="Text Box 141"/>
            <p:cNvSpPr txBox="1">
              <a:spLocks noChangeArrowheads="1"/>
            </p:cNvSpPr>
            <p:nvPr/>
          </p:nvSpPr>
          <p:spPr bwMode="auto">
            <a:xfrm>
              <a:off x="1224" y="3480"/>
              <a:ext cx="276"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7</a:t>
              </a:r>
            </a:p>
          </p:txBody>
        </p:sp>
      </p:grpSp>
      <p:sp>
        <p:nvSpPr>
          <p:cNvPr id="57" name="Text Box 142"/>
          <p:cNvSpPr txBox="1">
            <a:spLocks noChangeArrowheads="1"/>
          </p:cNvSpPr>
          <p:nvPr/>
        </p:nvSpPr>
        <p:spPr bwMode="auto">
          <a:xfrm>
            <a:off x="838934" y="1598849"/>
            <a:ext cx="10858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D(1)=2</a:t>
            </a:r>
          </a:p>
        </p:txBody>
      </p:sp>
      <p:sp>
        <p:nvSpPr>
          <p:cNvPr id="58" name="Text Box 143"/>
          <p:cNvSpPr txBox="1">
            <a:spLocks noChangeArrowheads="1"/>
          </p:cNvSpPr>
          <p:nvPr/>
        </p:nvSpPr>
        <p:spPr bwMode="auto">
          <a:xfrm>
            <a:off x="838934" y="1268760"/>
            <a:ext cx="190500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COST(1)=16</a:t>
            </a:r>
          </a:p>
        </p:txBody>
      </p:sp>
      <p:sp>
        <p:nvSpPr>
          <p:cNvPr id="59" name="Text Box 144"/>
          <p:cNvSpPr txBox="1">
            <a:spLocks noChangeArrowheads="1"/>
          </p:cNvSpPr>
          <p:nvPr/>
        </p:nvSpPr>
        <p:spPr bwMode="auto">
          <a:xfrm>
            <a:off x="1873798" y="4294884"/>
            <a:ext cx="531265"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16</a:t>
            </a:r>
          </a:p>
        </p:txBody>
      </p:sp>
      <p:sp>
        <p:nvSpPr>
          <p:cNvPr id="60" name="Text Box 145"/>
          <p:cNvSpPr txBox="1">
            <a:spLocks noChangeArrowheads="1"/>
          </p:cNvSpPr>
          <p:nvPr/>
        </p:nvSpPr>
        <p:spPr bwMode="auto">
          <a:xfrm>
            <a:off x="1974241" y="5048971"/>
            <a:ext cx="43815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a:t>
            </a:r>
          </a:p>
        </p:txBody>
      </p:sp>
      <p:sp>
        <p:nvSpPr>
          <p:cNvPr id="61" name="Text Box 147"/>
          <p:cNvSpPr txBox="1">
            <a:spLocks noChangeArrowheads="1"/>
          </p:cNvSpPr>
          <p:nvPr/>
        </p:nvSpPr>
        <p:spPr bwMode="auto">
          <a:xfrm>
            <a:off x="3107716" y="5847493"/>
            <a:ext cx="43815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7</a:t>
            </a:r>
          </a:p>
        </p:txBody>
      </p:sp>
      <p:sp>
        <p:nvSpPr>
          <p:cNvPr id="62" name="Text Box 148"/>
          <p:cNvSpPr txBox="1">
            <a:spLocks noChangeArrowheads="1"/>
          </p:cNvSpPr>
          <p:nvPr/>
        </p:nvSpPr>
        <p:spPr bwMode="auto">
          <a:xfrm>
            <a:off x="3555390" y="5837907"/>
            <a:ext cx="600075"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10</a:t>
            </a:r>
          </a:p>
        </p:txBody>
      </p:sp>
      <p:sp>
        <p:nvSpPr>
          <p:cNvPr id="63" name="Line 149"/>
          <p:cNvSpPr>
            <a:spLocks noChangeShapeType="1"/>
          </p:cNvSpPr>
          <p:nvPr/>
        </p:nvSpPr>
        <p:spPr bwMode="auto">
          <a:xfrm>
            <a:off x="2145691" y="5436910"/>
            <a:ext cx="342900" cy="487406"/>
          </a:xfrm>
          <a:prstGeom prst="line">
            <a:avLst/>
          </a:prstGeom>
          <a:noFill/>
          <a:ln w="190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sz="2000">
              <a:latin typeface="Arial" panose="020B0604020202020204" pitchFamily="34" charset="0"/>
              <a:cs typeface="Arial" panose="020B0604020202020204" pitchFamily="34" charset="0"/>
            </a:endParaRPr>
          </a:p>
        </p:txBody>
      </p:sp>
      <p:sp>
        <p:nvSpPr>
          <p:cNvPr id="64" name="Line 150"/>
          <p:cNvSpPr>
            <a:spLocks noChangeShapeType="1"/>
          </p:cNvSpPr>
          <p:nvPr/>
        </p:nvSpPr>
        <p:spPr bwMode="auto">
          <a:xfrm>
            <a:off x="2640990" y="5436910"/>
            <a:ext cx="438151" cy="487406"/>
          </a:xfrm>
          <a:prstGeom prst="line">
            <a:avLst/>
          </a:prstGeom>
          <a:noFill/>
          <a:ln w="190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sz="2000">
              <a:latin typeface="Arial" panose="020B0604020202020204" pitchFamily="34" charset="0"/>
              <a:cs typeface="Arial" panose="020B0604020202020204" pitchFamily="34" charset="0"/>
            </a:endParaRPr>
          </a:p>
        </p:txBody>
      </p:sp>
      <p:sp>
        <p:nvSpPr>
          <p:cNvPr id="65" name="Line 151"/>
          <p:cNvSpPr>
            <a:spLocks noChangeShapeType="1"/>
          </p:cNvSpPr>
          <p:nvPr/>
        </p:nvSpPr>
        <p:spPr bwMode="auto">
          <a:xfrm flipH="1">
            <a:off x="4003066" y="5451262"/>
            <a:ext cx="552450" cy="473054"/>
          </a:xfrm>
          <a:prstGeom prst="line">
            <a:avLst/>
          </a:prstGeom>
          <a:noFill/>
          <a:ln w="190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sz="2000">
              <a:latin typeface="Arial" panose="020B0604020202020204" pitchFamily="34" charset="0"/>
              <a:cs typeface="Arial" panose="020B0604020202020204" pitchFamily="34" charset="0"/>
            </a:endParaRPr>
          </a:p>
        </p:txBody>
      </p:sp>
      <p:sp>
        <p:nvSpPr>
          <p:cNvPr id="66" name="Text Box 146"/>
          <p:cNvSpPr txBox="1">
            <a:spLocks noChangeArrowheads="1"/>
          </p:cNvSpPr>
          <p:nvPr/>
        </p:nvSpPr>
        <p:spPr bwMode="auto">
          <a:xfrm>
            <a:off x="2564791" y="5835021"/>
            <a:ext cx="43815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2</a:t>
            </a:r>
          </a:p>
        </p:txBody>
      </p:sp>
      <p:sp>
        <p:nvSpPr>
          <p:cNvPr id="69" name="AutoShape 14"/>
          <p:cNvSpPr>
            <a:spLocks noChangeArrowheads="1"/>
          </p:cNvSpPr>
          <p:nvPr/>
        </p:nvSpPr>
        <p:spPr bwMode="auto">
          <a:xfrm>
            <a:off x="7673890" y="4424407"/>
            <a:ext cx="3359891" cy="1608891"/>
          </a:xfrm>
          <a:prstGeom prst="wedgeRoundRectCallout">
            <a:avLst>
              <a:gd name="adj1" fmla="val -51127"/>
              <a:gd name="adj2" fmla="val -60528"/>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buClr>
                <a:srgbClr val="B21BEF"/>
              </a:buClr>
              <a:buNone/>
            </a:pPr>
            <a:r>
              <a:rPr lang="zh-CN" altLang="en-US" sz="2000" b="0" dirty="0">
                <a:solidFill>
                  <a:srgbClr val="FF0000"/>
                </a:solidFill>
                <a:latin typeface="幼圆" panose="02010509060101010101" pitchFamily="49" charset="-122"/>
                <a:ea typeface="幼圆" panose="02010509060101010101" pitchFamily="49" charset="-122"/>
              </a:rPr>
              <a:t>保存各阶段子问题的最优决策和最优解：</a:t>
            </a:r>
            <a:endParaRPr lang="en-US" altLang="zh-CN" sz="2000" b="0" dirty="0">
              <a:solidFill>
                <a:srgbClr val="FF0000"/>
              </a:solidFill>
              <a:latin typeface="幼圆" panose="02010509060101010101" pitchFamily="49" charset="-122"/>
              <a:ea typeface="幼圆" panose="02010509060101010101" pitchFamily="49" charset="-122"/>
            </a:endParaRPr>
          </a:p>
          <a:p>
            <a:pPr>
              <a:buClr>
                <a:srgbClr val="B21BEF"/>
              </a:buClr>
              <a:buNone/>
            </a:pPr>
            <a:r>
              <a:rPr kumimoji="1" lang="en-US" altLang="zh-CN" sz="2000" b="0" dirty="0">
                <a:solidFill>
                  <a:srgbClr val="FF0000"/>
                </a:solidFill>
                <a:ea typeface="幼圆" panose="02010509060101010101" pitchFamily="49" charset="-122"/>
                <a:cs typeface="Arial" panose="020B0604020202020204" pitchFamily="34" charset="0"/>
              </a:rPr>
              <a:t>COST:</a:t>
            </a:r>
            <a:r>
              <a:rPr kumimoji="1" lang="zh-CN" altLang="en-US" sz="2000" b="0" dirty="0">
                <a:solidFill>
                  <a:srgbClr val="FF0000"/>
                </a:solidFill>
                <a:latin typeface="幼圆" panose="02010509060101010101" pitchFamily="49" charset="-122"/>
                <a:ea typeface="幼圆" panose="02010509060101010101" pitchFamily="49" charset="-122"/>
              </a:rPr>
              <a:t>备忘录，存储解；</a:t>
            </a:r>
            <a:endParaRPr kumimoji="1" lang="en-US" altLang="zh-CN" sz="2000" b="0" dirty="0">
              <a:solidFill>
                <a:srgbClr val="FF0000"/>
              </a:solidFill>
              <a:latin typeface="幼圆" panose="02010509060101010101" pitchFamily="49" charset="-122"/>
              <a:ea typeface="幼圆" panose="02010509060101010101" pitchFamily="49" charset="-122"/>
            </a:endParaRPr>
          </a:p>
          <a:p>
            <a:pPr>
              <a:buClr>
                <a:srgbClr val="B21BEF"/>
              </a:buClr>
              <a:buNone/>
            </a:pPr>
            <a:r>
              <a:rPr kumimoji="1" lang="en-US" altLang="zh-CN" sz="2000" b="0" dirty="0">
                <a:solidFill>
                  <a:srgbClr val="FF0000"/>
                </a:solidFill>
                <a:ea typeface="幼圆" panose="02010509060101010101" pitchFamily="49" charset="-122"/>
                <a:cs typeface="Arial" panose="020B0604020202020204" pitchFamily="34" charset="0"/>
              </a:rPr>
              <a:t>D</a:t>
            </a:r>
            <a:r>
              <a:rPr kumimoji="1" lang="zh-CN" altLang="en-US" sz="2000" b="0" dirty="0">
                <a:solidFill>
                  <a:srgbClr val="FF0000"/>
                </a:solidFill>
                <a:ea typeface="幼圆" panose="02010509060101010101" pitchFamily="49" charset="-122"/>
                <a:cs typeface="Arial" panose="020B0604020202020204" pitchFamily="34" charset="0"/>
              </a:rPr>
              <a:t>：</a:t>
            </a:r>
            <a:r>
              <a:rPr kumimoji="1" lang="zh-CN" altLang="en-US" sz="2000" b="0" dirty="0">
                <a:solidFill>
                  <a:srgbClr val="FF0000"/>
                </a:solidFill>
                <a:latin typeface="幼圆" panose="02010509060101010101" pitchFamily="49" charset="-122"/>
                <a:ea typeface="幼圆" panose="02010509060101010101" pitchFamily="49" charset="-122"/>
              </a:rPr>
              <a:t>标记函数，存储决策</a:t>
            </a:r>
            <a:endParaRPr kumimoji="1" lang="en-US" altLang="zh-CN" sz="2000" b="0" dirty="0">
              <a:solidFill>
                <a:srgbClr val="FF0000"/>
              </a:solidFill>
              <a:latin typeface="幼圆" panose="02010509060101010101" pitchFamily="49" charset="-122"/>
              <a:ea typeface="幼圆" panose="02010509060101010101" pitchFamily="49" charset="-122"/>
            </a:endParaRPr>
          </a:p>
          <a:p>
            <a:pPr>
              <a:buClr>
                <a:srgbClr val="B21BEF"/>
              </a:buClr>
              <a:buNone/>
            </a:pPr>
            <a:endParaRPr kumimoji="1" lang="zh-CN" altLang="en-US" sz="2000" b="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01227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499"/>
                                          </p:stCondLst>
                                        </p:cTn>
                                        <p:tgtEl>
                                          <p:spTgt spid="2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up)">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up)">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499"/>
                                          </p:stCondLst>
                                        </p:cTn>
                                        <p:tgtEl>
                                          <p:spTgt spid="3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up)">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499"/>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up)">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4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499"/>
                                          </p:stCondLst>
                                        </p:cTn>
                                        <p:tgtEl>
                                          <p:spTgt spid="5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5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5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5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6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wipe(up)">
                                      <p:cBhvr>
                                        <p:cTn id="78"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6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up)">
                                      <p:cBhvr>
                                        <p:cTn id="87"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6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wipe(up)">
                                      <p:cBhvr>
                                        <p:cTn id="9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6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left)">
                                      <p:cBhvr>
                                        <p:cTn id="10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31" grpId="0" autoUpdateAnimBg="0"/>
      <p:bldP spid="32" grpId="0" autoUpdateAnimBg="0"/>
      <p:bldP spid="33" grpId="0" autoUpdateAnimBg="0"/>
      <p:bldP spid="34" grpId="0" autoUpdateAnimBg="0"/>
      <p:bldP spid="41" grpId="0" autoUpdateAnimBg="0"/>
      <p:bldP spid="42" grpId="0" animBg="1" autoUpdateAnimBg="0"/>
      <p:bldP spid="46" grpId="0" autoUpdateAnimBg="0"/>
      <p:bldP spid="47" grpId="0" autoUpdateAnimBg="0"/>
      <p:bldP spid="48" grpId="0" autoUpdateAnimBg="0"/>
      <p:bldP spid="57" grpId="0" autoUpdateAnimBg="0"/>
      <p:bldP spid="58" grpId="0" autoUpdateAnimBg="0"/>
      <p:bldP spid="59" grpId="0" autoUpdateAnimBg="0"/>
      <p:bldP spid="60" grpId="0" autoUpdateAnimBg="0"/>
      <p:bldP spid="61" grpId="0" autoUpdateAnimBg="0"/>
      <p:bldP spid="62" grpId="0" autoUpdateAnimBg="0"/>
      <p:bldP spid="66" grpId="0" autoUpdateAnimBg="0"/>
      <p:bldP spid="6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767408" y="347662"/>
            <a:ext cx="8229600" cy="955675"/>
          </a:xfrm>
        </p:spPr>
        <p:txBody>
          <a:bodyPr/>
          <a:lstStyle/>
          <a:p>
            <a:pPr eaLnBrk="1" hangingPunct="1"/>
            <a:r>
              <a:rPr lang="zh-CN" altLang="en-US" sz="4000" dirty="0"/>
              <a:t>多段图向后处理递推关系式</a:t>
            </a:r>
            <a:endParaRPr kumimoji="1" lang="zh-CN" altLang="en-US" sz="4000" dirty="0"/>
          </a:p>
        </p:txBody>
      </p:sp>
      <p:sp>
        <p:nvSpPr>
          <p:cNvPr id="151557" name="Rectangle 5"/>
          <p:cNvSpPr>
            <a:spLocks noGrp="1" noChangeArrowheads="1"/>
          </p:cNvSpPr>
          <p:nvPr>
            <p:ph idx="1"/>
          </p:nvPr>
        </p:nvSpPr>
        <p:spPr>
          <a:xfrm>
            <a:off x="781908" y="1556792"/>
            <a:ext cx="10368562" cy="4176464"/>
          </a:xfrm>
        </p:spPr>
        <p:txBody>
          <a:bodyPr>
            <a:normAutofit/>
          </a:bodyPr>
          <a:lstStyle/>
          <a:p>
            <a:pPr eaLnBrk="1" hangingPunct="1"/>
            <a:r>
              <a:rPr kumimoji="1" lang="zh-CN" altLang="en-US" sz="2400" dirty="0"/>
              <a:t>设</a:t>
            </a:r>
            <a:r>
              <a:rPr kumimoji="1" lang="en-US" altLang="zh-CN" sz="2400" dirty="0"/>
              <a:t>BP(</a:t>
            </a:r>
            <a:r>
              <a:rPr kumimoji="1" lang="en-US" altLang="zh-CN" sz="2400" dirty="0" err="1"/>
              <a:t>i</a:t>
            </a:r>
            <a:r>
              <a:rPr kumimoji="1" lang="en-US" altLang="zh-CN" sz="2400" dirty="0"/>
              <a:t>, j)</a:t>
            </a:r>
            <a:r>
              <a:rPr kumimoji="1" lang="zh-CN" altLang="en-US" sz="2400" dirty="0"/>
              <a:t>是一条从源点</a:t>
            </a:r>
            <a:r>
              <a:rPr kumimoji="1" lang="en-US" altLang="zh-CN" sz="2400" dirty="0"/>
              <a:t>s</a:t>
            </a:r>
            <a:r>
              <a:rPr kumimoji="1" lang="zh-CN" altLang="en-US" sz="2400" dirty="0"/>
              <a:t>到 </a:t>
            </a:r>
            <a:r>
              <a:rPr kumimoji="1" lang="en-US" altLang="zh-CN" sz="2400" dirty="0"/>
              <a:t>V</a:t>
            </a:r>
            <a:r>
              <a:rPr kumimoji="1" lang="en-US" altLang="zh-CN" sz="2400" baseline="-25000" dirty="0"/>
              <a:t>i</a:t>
            </a:r>
            <a:r>
              <a:rPr kumimoji="1" lang="zh-CN" altLang="en-US" sz="2400" dirty="0"/>
              <a:t>中的结点</a:t>
            </a:r>
            <a:r>
              <a:rPr kumimoji="1" lang="en-US" altLang="zh-CN" sz="2400" dirty="0"/>
              <a:t>j</a:t>
            </a:r>
            <a:r>
              <a:rPr kumimoji="1" lang="zh-CN" altLang="en-US" sz="2400" dirty="0"/>
              <a:t>的最小成本路径</a:t>
            </a:r>
            <a:r>
              <a:rPr kumimoji="1" lang="en-US" altLang="zh-CN" sz="2400" dirty="0"/>
              <a:t>,  BCOST(</a:t>
            </a:r>
            <a:r>
              <a:rPr kumimoji="1" lang="en-US" altLang="zh-CN" sz="2400" dirty="0" err="1"/>
              <a:t>i</a:t>
            </a:r>
            <a:r>
              <a:rPr kumimoji="1" lang="en-US" altLang="zh-CN" sz="2400" dirty="0"/>
              <a:t>, j)</a:t>
            </a:r>
            <a:r>
              <a:rPr kumimoji="1" lang="zh-CN" altLang="en-US" sz="2400" dirty="0"/>
              <a:t>表示这条路径的成本</a:t>
            </a:r>
            <a:r>
              <a:rPr kumimoji="1" lang="en-US" altLang="zh-CN" sz="2400" dirty="0"/>
              <a:t>, </a:t>
            </a:r>
            <a:r>
              <a:rPr kumimoji="1" lang="zh-CN" altLang="en-US" sz="2400" dirty="0"/>
              <a:t>根据向后处理方法</a:t>
            </a:r>
            <a:r>
              <a:rPr kumimoji="1" lang="en-US" altLang="zh-CN" sz="2400" dirty="0"/>
              <a:t>:</a:t>
            </a:r>
          </a:p>
          <a:p>
            <a:pPr eaLnBrk="1" hangingPunct="1">
              <a:buFont typeface="Wingdings" panose="05000000000000000000" pitchFamily="2" charset="2"/>
              <a:buNone/>
            </a:pPr>
            <a:r>
              <a:rPr kumimoji="1" lang="en-US" altLang="zh-CN" sz="2400" dirty="0"/>
              <a:t>   </a:t>
            </a:r>
            <a:r>
              <a:rPr kumimoji="1" lang="en-US" altLang="zh-CN" sz="2400" dirty="0">
                <a:solidFill>
                  <a:srgbClr val="FF0000"/>
                </a:solidFill>
              </a:rPr>
              <a:t>BCOST(</a:t>
            </a:r>
            <a:r>
              <a:rPr kumimoji="1" lang="en-US" altLang="zh-CN" sz="2400" dirty="0" err="1">
                <a:solidFill>
                  <a:srgbClr val="FF0000"/>
                </a:solidFill>
              </a:rPr>
              <a:t>i</a:t>
            </a:r>
            <a:r>
              <a:rPr kumimoji="1" lang="en-US" altLang="zh-CN" sz="2400" dirty="0">
                <a:solidFill>
                  <a:srgbClr val="FF0000"/>
                </a:solidFill>
              </a:rPr>
              <a:t>, j)= min{BCOST(i-1, l)+ c(l , j)}</a:t>
            </a:r>
          </a:p>
          <a:p>
            <a:pPr eaLnBrk="1" hangingPunct="1">
              <a:buFont typeface="Wingdings" panose="05000000000000000000" pitchFamily="2" charset="2"/>
              <a:buNone/>
            </a:pPr>
            <a:r>
              <a:rPr kumimoji="1" lang="en-US" altLang="zh-CN" sz="2400" dirty="0"/>
              <a:t>   </a:t>
            </a:r>
            <a:r>
              <a:rPr kumimoji="1" lang="zh-CN" altLang="en-US" sz="2400" dirty="0"/>
              <a:t>其中</a:t>
            </a:r>
            <a:r>
              <a:rPr kumimoji="1" lang="en-US" altLang="zh-CN" sz="2400" dirty="0"/>
              <a:t>: l∈V</a:t>
            </a:r>
            <a:r>
              <a:rPr kumimoji="1" lang="en-US" altLang="zh-CN" sz="2400" baseline="-25000" dirty="0"/>
              <a:t>i-1</a:t>
            </a:r>
            <a:r>
              <a:rPr kumimoji="1" lang="en-US" altLang="zh-CN" sz="2400" dirty="0"/>
              <a:t>, &lt;l, j &gt;∈E,  c(l, j)</a:t>
            </a:r>
            <a:r>
              <a:rPr kumimoji="1" lang="zh-CN" altLang="en-US" sz="2400" dirty="0"/>
              <a:t>表示该边的成本。</a:t>
            </a:r>
          </a:p>
          <a:p>
            <a:r>
              <a:rPr kumimoji="1" lang="zh-CN" altLang="en-US" sz="2400" dirty="0"/>
              <a:t>对于</a:t>
            </a:r>
            <a:r>
              <a:rPr kumimoji="1" lang="en-US" altLang="zh-CN" sz="2400" dirty="0"/>
              <a:t>k</a:t>
            </a:r>
            <a:r>
              <a:rPr kumimoji="1" lang="zh-CN" altLang="en-US" sz="2400" dirty="0"/>
              <a:t>段图</a:t>
            </a:r>
            <a:r>
              <a:rPr kumimoji="1" lang="en-US" altLang="zh-CN" sz="2400" dirty="0"/>
              <a:t>, </a:t>
            </a:r>
            <a:r>
              <a:rPr kumimoji="1" lang="zh-CN" altLang="en-US" sz="2400" dirty="0"/>
              <a:t>当</a:t>
            </a:r>
            <a:r>
              <a:rPr kumimoji="1" lang="en-US" altLang="zh-CN" sz="2400" dirty="0" err="1"/>
              <a:t>i</a:t>
            </a:r>
            <a:r>
              <a:rPr kumimoji="1" lang="en-US" altLang="zh-CN" sz="2400" dirty="0"/>
              <a:t>=2</a:t>
            </a:r>
            <a:r>
              <a:rPr kumimoji="1" lang="zh-CN" altLang="en-US" sz="2400" dirty="0"/>
              <a:t>时</a:t>
            </a:r>
            <a:r>
              <a:rPr kumimoji="1" lang="en-US" altLang="zh-CN" sz="2400" dirty="0"/>
              <a:t>(</a:t>
            </a:r>
            <a:r>
              <a:rPr kumimoji="1" lang="zh-CN" altLang="en-US" sz="2400" dirty="0"/>
              <a:t>初值</a:t>
            </a:r>
            <a:r>
              <a:rPr kumimoji="1" lang="en-US" altLang="zh-CN" sz="2400" dirty="0"/>
              <a:t>) </a:t>
            </a:r>
          </a:p>
          <a:p>
            <a:pPr lvl="1" eaLnBrk="1" hangingPunct="1"/>
            <a:r>
              <a:rPr kumimoji="1" lang="zh-CN" altLang="en-US" sz="2400" dirty="0"/>
              <a:t>如果</a:t>
            </a:r>
            <a:r>
              <a:rPr kumimoji="1" lang="en-US" altLang="zh-CN" sz="2400" dirty="0"/>
              <a:t>&lt;s, j&gt;∈E</a:t>
            </a:r>
            <a:r>
              <a:rPr kumimoji="1" lang="zh-CN" altLang="en-US" sz="2400" dirty="0"/>
              <a:t>，</a:t>
            </a:r>
            <a:r>
              <a:rPr kumimoji="1" lang="en-US" altLang="zh-CN" sz="2400" dirty="0"/>
              <a:t>COST(2, j)= c(s, j)</a:t>
            </a:r>
          </a:p>
          <a:p>
            <a:pPr lvl="1" eaLnBrk="1" hangingPunct="1"/>
            <a:r>
              <a:rPr kumimoji="1" lang="zh-CN" altLang="en-US" sz="2400" dirty="0"/>
              <a:t>否则，</a:t>
            </a:r>
            <a:r>
              <a:rPr kumimoji="1" lang="en-US" altLang="zh-CN" sz="2400" dirty="0"/>
              <a:t>COST(2, j)= ∞</a:t>
            </a:r>
          </a:p>
        </p:txBody>
      </p:sp>
      <p:sp>
        <p:nvSpPr>
          <p:cNvPr id="10"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26</a:t>
            </a:fld>
            <a:endParaRPr lang="en-US" altLang="zh-CN"/>
          </a:p>
        </p:txBody>
      </p:sp>
    </p:spTree>
    <p:extLst>
      <p:ext uri="{BB962C8B-B14F-4D97-AF65-F5344CB8AC3E}">
        <p14:creationId xmlns:p14="http://schemas.microsoft.com/office/powerpoint/2010/main" val="1793887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5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155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808" y="352424"/>
            <a:ext cx="2853472" cy="615601"/>
          </a:xfrm>
        </p:spPr>
        <p:txBody>
          <a:bodyPr>
            <a:noAutofit/>
          </a:bodyPr>
          <a:lstStyle/>
          <a:p>
            <a:r>
              <a:rPr lang="zh-CN" altLang="en-US" dirty="0"/>
              <a:t>最优解</a:t>
            </a: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27</a:t>
            </a:fld>
            <a:endParaRPr lang="en-US" altLang="zh-CN"/>
          </a:p>
        </p:txBody>
      </p:sp>
      <p:grpSp>
        <p:nvGrpSpPr>
          <p:cNvPr id="5" name="组合 4"/>
          <p:cNvGrpSpPr/>
          <p:nvPr/>
        </p:nvGrpSpPr>
        <p:grpSpPr>
          <a:xfrm>
            <a:off x="4796165" y="728988"/>
            <a:ext cx="6224066" cy="2801980"/>
            <a:chOff x="1919536" y="1958752"/>
            <a:chExt cx="7483474" cy="3657600"/>
          </a:xfrm>
        </p:grpSpPr>
        <p:grpSp>
          <p:nvGrpSpPr>
            <p:cNvPr id="6" name="Group 4"/>
            <p:cNvGrpSpPr>
              <a:grpSpLocks/>
            </p:cNvGrpSpPr>
            <p:nvPr/>
          </p:nvGrpSpPr>
          <p:grpSpPr bwMode="auto">
            <a:xfrm>
              <a:off x="3764210" y="1958752"/>
              <a:ext cx="457200" cy="3657600"/>
              <a:chOff x="1668" y="1320"/>
              <a:chExt cx="288" cy="2304"/>
            </a:xfrm>
            <a:noFill/>
          </p:grpSpPr>
          <p:sp>
            <p:nvSpPr>
              <p:cNvPr id="75" name="Oval 5"/>
              <p:cNvSpPr>
                <a:spLocks noChangeArrowheads="1"/>
              </p:cNvSpPr>
              <p:nvPr/>
            </p:nvSpPr>
            <p:spPr bwMode="auto">
              <a:xfrm>
                <a:off x="1668" y="1320"/>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2</a:t>
                </a:r>
              </a:p>
            </p:txBody>
          </p:sp>
          <p:sp>
            <p:nvSpPr>
              <p:cNvPr id="76" name="Oval 6"/>
              <p:cNvSpPr>
                <a:spLocks noChangeArrowheads="1"/>
              </p:cNvSpPr>
              <p:nvPr/>
            </p:nvSpPr>
            <p:spPr bwMode="auto">
              <a:xfrm>
                <a:off x="1668" y="1992"/>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a:t>
                </a:r>
              </a:p>
            </p:txBody>
          </p:sp>
          <p:sp>
            <p:nvSpPr>
              <p:cNvPr id="77" name="Oval 7"/>
              <p:cNvSpPr>
                <a:spLocks noChangeArrowheads="1"/>
              </p:cNvSpPr>
              <p:nvPr/>
            </p:nvSpPr>
            <p:spPr bwMode="auto">
              <a:xfrm>
                <a:off x="1668" y="266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4</a:t>
                </a:r>
              </a:p>
            </p:txBody>
          </p:sp>
          <p:sp>
            <p:nvSpPr>
              <p:cNvPr id="78" name="Oval 8"/>
              <p:cNvSpPr>
                <a:spLocks noChangeArrowheads="1"/>
              </p:cNvSpPr>
              <p:nvPr/>
            </p:nvSpPr>
            <p:spPr bwMode="auto">
              <a:xfrm>
                <a:off x="1668" y="333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5</a:t>
                </a:r>
              </a:p>
            </p:txBody>
          </p:sp>
        </p:grpSp>
        <p:grpSp>
          <p:nvGrpSpPr>
            <p:cNvPr id="7" name="Group 9"/>
            <p:cNvGrpSpPr>
              <a:grpSpLocks/>
            </p:cNvGrpSpPr>
            <p:nvPr/>
          </p:nvGrpSpPr>
          <p:grpSpPr bwMode="auto">
            <a:xfrm>
              <a:off x="5627935" y="2568352"/>
              <a:ext cx="498475" cy="2667000"/>
              <a:chOff x="2842" y="1704"/>
              <a:chExt cx="314" cy="1680"/>
            </a:xfrm>
            <a:noFill/>
          </p:grpSpPr>
          <p:sp>
            <p:nvSpPr>
              <p:cNvPr id="72" name="Oval 10"/>
              <p:cNvSpPr>
                <a:spLocks noChangeArrowheads="1"/>
              </p:cNvSpPr>
              <p:nvPr/>
            </p:nvSpPr>
            <p:spPr bwMode="auto">
              <a:xfrm>
                <a:off x="2868" y="309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8</a:t>
                </a:r>
              </a:p>
            </p:txBody>
          </p:sp>
          <p:sp>
            <p:nvSpPr>
              <p:cNvPr id="73" name="Oval 11"/>
              <p:cNvSpPr>
                <a:spLocks noChangeArrowheads="1"/>
              </p:cNvSpPr>
              <p:nvPr/>
            </p:nvSpPr>
            <p:spPr bwMode="auto">
              <a:xfrm>
                <a:off x="2868" y="242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7</a:t>
                </a:r>
              </a:p>
            </p:txBody>
          </p:sp>
          <p:sp>
            <p:nvSpPr>
              <p:cNvPr id="74" name="Oval 12"/>
              <p:cNvSpPr>
                <a:spLocks noChangeArrowheads="1"/>
              </p:cNvSpPr>
              <p:nvPr/>
            </p:nvSpPr>
            <p:spPr bwMode="auto">
              <a:xfrm>
                <a:off x="2842" y="1704"/>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6</a:t>
                </a:r>
              </a:p>
            </p:txBody>
          </p:sp>
        </p:grpSp>
        <p:grpSp>
          <p:nvGrpSpPr>
            <p:cNvPr id="8" name="Group 13"/>
            <p:cNvGrpSpPr>
              <a:grpSpLocks/>
            </p:cNvGrpSpPr>
            <p:nvPr/>
          </p:nvGrpSpPr>
          <p:grpSpPr bwMode="auto">
            <a:xfrm>
              <a:off x="7421810" y="2492152"/>
              <a:ext cx="533400" cy="2667000"/>
              <a:chOff x="3972" y="1656"/>
              <a:chExt cx="336" cy="1680"/>
            </a:xfrm>
            <a:noFill/>
          </p:grpSpPr>
          <p:sp>
            <p:nvSpPr>
              <p:cNvPr id="69" name="Oval 14"/>
              <p:cNvSpPr>
                <a:spLocks noChangeArrowheads="1"/>
              </p:cNvSpPr>
              <p:nvPr/>
            </p:nvSpPr>
            <p:spPr bwMode="auto">
              <a:xfrm>
                <a:off x="4020" y="3048"/>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11</a:t>
                </a:r>
              </a:p>
            </p:txBody>
          </p:sp>
          <p:sp>
            <p:nvSpPr>
              <p:cNvPr id="70" name="Oval 15"/>
              <p:cNvSpPr>
                <a:spLocks noChangeArrowheads="1"/>
              </p:cNvSpPr>
              <p:nvPr/>
            </p:nvSpPr>
            <p:spPr bwMode="auto">
              <a:xfrm>
                <a:off x="3972" y="2328"/>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10</a:t>
                </a:r>
              </a:p>
            </p:txBody>
          </p:sp>
          <p:sp>
            <p:nvSpPr>
              <p:cNvPr id="71" name="Oval 16"/>
              <p:cNvSpPr>
                <a:spLocks noChangeArrowheads="1"/>
              </p:cNvSpPr>
              <p:nvPr/>
            </p:nvSpPr>
            <p:spPr bwMode="auto">
              <a:xfrm>
                <a:off x="3972" y="1656"/>
                <a:ext cx="288"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9</a:t>
                </a:r>
              </a:p>
            </p:txBody>
          </p:sp>
        </p:grpSp>
        <p:grpSp>
          <p:nvGrpSpPr>
            <p:cNvPr id="9" name="Group 17"/>
            <p:cNvGrpSpPr>
              <a:grpSpLocks/>
            </p:cNvGrpSpPr>
            <p:nvPr/>
          </p:nvGrpSpPr>
          <p:grpSpPr bwMode="auto">
            <a:xfrm>
              <a:off x="1919536" y="3549428"/>
              <a:ext cx="777875" cy="542925"/>
              <a:chOff x="506" y="2322"/>
              <a:chExt cx="490" cy="342"/>
            </a:xfrm>
            <a:noFill/>
          </p:grpSpPr>
          <p:sp>
            <p:nvSpPr>
              <p:cNvPr id="67" name="Oval 18"/>
              <p:cNvSpPr>
                <a:spLocks noChangeArrowheads="1"/>
              </p:cNvSpPr>
              <p:nvPr/>
            </p:nvSpPr>
            <p:spPr bwMode="auto">
              <a:xfrm>
                <a:off x="708" y="2376"/>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a:t>
                </a:r>
              </a:p>
            </p:txBody>
          </p:sp>
          <p:sp>
            <p:nvSpPr>
              <p:cNvPr id="68" name="Text Box 19"/>
              <p:cNvSpPr txBox="1">
                <a:spLocks noChangeArrowheads="1"/>
              </p:cNvSpPr>
              <p:nvPr/>
            </p:nvSpPr>
            <p:spPr bwMode="auto">
              <a:xfrm>
                <a:off x="506" y="2322"/>
                <a:ext cx="213"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spcBef>
                    <a:spcPct val="0"/>
                  </a:spcBef>
                  <a:buClrTx/>
                  <a:buSzTx/>
                  <a:buFontTx/>
                  <a:buNone/>
                  <a:defRPr kumimoji="1" sz="2400" b="0">
                    <a:latin typeface="Arial" panose="020B0604020202020204" pitchFamily="34" charset="0"/>
                    <a:ea typeface="宋体" panose="02010600030101010101" pitchFamily="2"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2000" dirty="0"/>
                  <a:t>s</a:t>
                </a:r>
              </a:p>
            </p:txBody>
          </p:sp>
        </p:grpSp>
        <p:grpSp>
          <p:nvGrpSpPr>
            <p:cNvPr id="10" name="Group 20"/>
            <p:cNvGrpSpPr>
              <a:grpSpLocks/>
            </p:cNvGrpSpPr>
            <p:nvPr/>
          </p:nvGrpSpPr>
          <p:grpSpPr bwMode="auto">
            <a:xfrm>
              <a:off x="8945810" y="3092228"/>
              <a:ext cx="457200" cy="904875"/>
              <a:chOff x="4932" y="2034"/>
              <a:chExt cx="288" cy="570"/>
            </a:xfrm>
            <a:noFill/>
          </p:grpSpPr>
          <p:sp>
            <p:nvSpPr>
              <p:cNvPr id="65" name="Oval 21"/>
              <p:cNvSpPr>
                <a:spLocks noChangeArrowheads="1"/>
              </p:cNvSpPr>
              <p:nvPr/>
            </p:nvSpPr>
            <p:spPr bwMode="auto">
              <a:xfrm>
                <a:off x="4932" y="2316"/>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12</a:t>
                </a:r>
              </a:p>
            </p:txBody>
          </p:sp>
          <p:sp>
            <p:nvSpPr>
              <p:cNvPr id="66" name="Text Box 22"/>
              <p:cNvSpPr txBox="1">
                <a:spLocks noChangeArrowheads="1"/>
              </p:cNvSpPr>
              <p:nvPr/>
            </p:nvSpPr>
            <p:spPr bwMode="auto">
              <a:xfrm>
                <a:off x="4982" y="2034"/>
                <a:ext cx="170"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t</a:t>
                </a:r>
              </a:p>
            </p:txBody>
          </p:sp>
        </p:grpSp>
        <p:grpSp>
          <p:nvGrpSpPr>
            <p:cNvPr id="11" name="Group 23"/>
            <p:cNvGrpSpPr>
              <a:grpSpLocks/>
            </p:cNvGrpSpPr>
            <p:nvPr/>
          </p:nvGrpSpPr>
          <p:grpSpPr bwMode="auto">
            <a:xfrm>
              <a:off x="2621210" y="2339752"/>
              <a:ext cx="1219200" cy="2971800"/>
              <a:chOff x="948" y="1560"/>
              <a:chExt cx="768" cy="1872"/>
            </a:xfrm>
            <a:noFill/>
          </p:grpSpPr>
          <p:grpSp>
            <p:nvGrpSpPr>
              <p:cNvPr id="55" name="Group 24"/>
              <p:cNvGrpSpPr>
                <a:grpSpLocks/>
              </p:cNvGrpSpPr>
              <p:nvPr/>
            </p:nvGrpSpPr>
            <p:grpSpPr bwMode="auto">
              <a:xfrm>
                <a:off x="948" y="1560"/>
                <a:ext cx="768" cy="1872"/>
                <a:chOff x="708" y="1620"/>
                <a:chExt cx="768" cy="1872"/>
              </a:xfrm>
              <a:grpFill/>
            </p:grpSpPr>
            <p:sp>
              <p:nvSpPr>
                <p:cNvPr id="61" name="Line 25"/>
                <p:cNvSpPr>
                  <a:spLocks noChangeShapeType="1"/>
                </p:cNvSpPr>
                <p:nvPr/>
              </p:nvSpPr>
              <p:spPr bwMode="auto">
                <a:xfrm flipV="1">
                  <a:off x="708" y="1620"/>
                  <a:ext cx="768" cy="86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2" name="Line 26"/>
                <p:cNvSpPr>
                  <a:spLocks noChangeShapeType="1"/>
                </p:cNvSpPr>
                <p:nvPr/>
              </p:nvSpPr>
              <p:spPr bwMode="auto">
                <a:xfrm flipV="1">
                  <a:off x="756" y="2244"/>
                  <a:ext cx="672" cy="28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3" name="Line 27"/>
                <p:cNvSpPr>
                  <a:spLocks noChangeShapeType="1"/>
                </p:cNvSpPr>
                <p:nvPr/>
              </p:nvSpPr>
              <p:spPr bwMode="auto">
                <a:xfrm>
                  <a:off x="756" y="2628"/>
                  <a:ext cx="672" cy="24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4" name="Line 28"/>
                <p:cNvSpPr>
                  <a:spLocks noChangeShapeType="1"/>
                </p:cNvSpPr>
                <p:nvPr/>
              </p:nvSpPr>
              <p:spPr bwMode="auto">
                <a:xfrm>
                  <a:off x="708" y="2676"/>
                  <a:ext cx="720" cy="816"/>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56" name="Group 29"/>
              <p:cNvGrpSpPr>
                <a:grpSpLocks/>
              </p:cNvGrpSpPr>
              <p:nvPr/>
            </p:nvGrpSpPr>
            <p:grpSpPr bwMode="auto">
              <a:xfrm>
                <a:off x="1130" y="1778"/>
                <a:ext cx="380" cy="1347"/>
                <a:chOff x="1130" y="1778"/>
                <a:chExt cx="380" cy="1347"/>
              </a:xfrm>
              <a:grpFill/>
            </p:grpSpPr>
            <p:sp>
              <p:nvSpPr>
                <p:cNvPr id="57" name="Text Box 30"/>
                <p:cNvSpPr txBox="1">
                  <a:spLocks noChangeArrowheads="1"/>
                </p:cNvSpPr>
                <p:nvPr/>
              </p:nvSpPr>
              <p:spPr bwMode="auto">
                <a:xfrm>
                  <a:off x="1130" y="177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9</a:t>
                  </a:r>
                </a:p>
              </p:txBody>
            </p:sp>
            <p:sp>
              <p:nvSpPr>
                <p:cNvPr id="58" name="Text Box 31"/>
                <p:cNvSpPr txBox="1">
                  <a:spLocks noChangeArrowheads="1"/>
                </p:cNvSpPr>
                <p:nvPr/>
              </p:nvSpPr>
              <p:spPr bwMode="auto">
                <a:xfrm>
                  <a:off x="1226" y="21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7</a:t>
                  </a:r>
                </a:p>
              </p:txBody>
            </p:sp>
            <p:sp>
              <p:nvSpPr>
                <p:cNvPr id="59" name="Text Box 32"/>
                <p:cNvSpPr txBox="1">
                  <a:spLocks noChangeArrowheads="1"/>
                </p:cNvSpPr>
                <p:nvPr/>
              </p:nvSpPr>
              <p:spPr bwMode="auto">
                <a:xfrm>
                  <a:off x="1274" y="245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3</a:t>
                  </a:r>
                </a:p>
              </p:txBody>
            </p:sp>
            <p:sp>
              <p:nvSpPr>
                <p:cNvPr id="60" name="Text Box 33"/>
                <p:cNvSpPr txBox="1">
                  <a:spLocks noChangeArrowheads="1"/>
                </p:cNvSpPr>
                <p:nvPr/>
              </p:nvSpPr>
              <p:spPr bwMode="auto">
                <a:xfrm>
                  <a:off x="1286" y="283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2</a:t>
                  </a:r>
                </a:p>
              </p:txBody>
            </p:sp>
          </p:grpSp>
        </p:grpSp>
        <p:grpSp>
          <p:nvGrpSpPr>
            <p:cNvPr id="12" name="Group 34"/>
            <p:cNvGrpSpPr>
              <a:grpSpLocks/>
            </p:cNvGrpSpPr>
            <p:nvPr/>
          </p:nvGrpSpPr>
          <p:grpSpPr bwMode="auto">
            <a:xfrm>
              <a:off x="4145210" y="2019077"/>
              <a:ext cx="1600200" cy="3567113"/>
              <a:chOff x="1908" y="1358"/>
              <a:chExt cx="1008" cy="2247"/>
            </a:xfrm>
            <a:noFill/>
          </p:grpSpPr>
          <p:grpSp>
            <p:nvGrpSpPr>
              <p:cNvPr id="37" name="Group 35"/>
              <p:cNvGrpSpPr>
                <a:grpSpLocks/>
              </p:cNvGrpSpPr>
              <p:nvPr/>
            </p:nvGrpSpPr>
            <p:grpSpPr bwMode="auto">
              <a:xfrm>
                <a:off x="1908" y="1560"/>
                <a:ext cx="1008" cy="1968"/>
                <a:chOff x="1908" y="1560"/>
                <a:chExt cx="1008" cy="1968"/>
              </a:xfrm>
              <a:grpFill/>
            </p:grpSpPr>
            <p:sp>
              <p:nvSpPr>
                <p:cNvPr id="47" name="Line 36"/>
                <p:cNvSpPr>
                  <a:spLocks noChangeShapeType="1"/>
                </p:cNvSpPr>
                <p:nvPr/>
              </p:nvSpPr>
              <p:spPr bwMode="auto">
                <a:xfrm>
                  <a:off x="1924" y="1568"/>
                  <a:ext cx="932" cy="239"/>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8" name="Line 37"/>
                <p:cNvSpPr>
                  <a:spLocks noChangeShapeType="1"/>
                </p:cNvSpPr>
                <p:nvPr/>
              </p:nvSpPr>
              <p:spPr bwMode="auto">
                <a:xfrm>
                  <a:off x="1908" y="1560"/>
                  <a:ext cx="948" cy="96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9" name="Line 38"/>
                <p:cNvSpPr>
                  <a:spLocks noChangeShapeType="1"/>
                </p:cNvSpPr>
                <p:nvPr/>
              </p:nvSpPr>
              <p:spPr bwMode="auto">
                <a:xfrm>
                  <a:off x="1908" y="1582"/>
                  <a:ext cx="960" cy="156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0" name="Line 39"/>
                <p:cNvSpPr>
                  <a:spLocks noChangeShapeType="1"/>
                </p:cNvSpPr>
                <p:nvPr/>
              </p:nvSpPr>
              <p:spPr bwMode="auto">
                <a:xfrm flipV="1">
                  <a:off x="1956" y="1874"/>
                  <a:ext cx="900" cy="26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1" name="Line 40"/>
                <p:cNvSpPr>
                  <a:spLocks noChangeShapeType="1"/>
                </p:cNvSpPr>
                <p:nvPr/>
              </p:nvSpPr>
              <p:spPr bwMode="auto">
                <a:xfrm>
                  <a:off x="1956" y="2136"/>
                  <a:ext cx="910" cy="44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2" name="Line 41"/>
                <p:cNvSpPr>
                  <a:spLocks noChangeShapeType="1"/>
                </p:cNvSpPr>
                <p:nvPr/>
              </p:nvSpPr>
              <p:spPr bwMode="auto">
                <a:xfrm>
                  <a:off x="1956" y="2856"/>
                  <a:ext cx="912" cy="384"/>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3" name="Line 42"/>
                <p:cNvSpPr>
                  <a:spLocks noChangeShapeType="1"/>
                </p:cNvSpPr>
                <p:nvPr/>
              </p:nvSpPr>
              <p:spPr bwMode="auto">
                <a:xfrm flipV="1">
                  <a:off x="1956" y="3300"/>
                  <a:ext cx="924" cy="22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4" name="Line 43"/>
                <p:cNvSpPr>
                  <a:spLocks noChangeShapeType="1"/>
                </p:cNvSpPr>
                <p:nvPr/>
              </p:nvSpPr>
              <p:spPr bwMode="auto">
                <a:xfrm flipV="1">
                  <a:off x="1956" y="2664"/>
                  <a:ext cx="960" cy="816"/>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38" name="Group 44"/>
              <p:cNvGrpSpPr>
                <a:grpSpLocks/>
              </p:cNvGrpSpPr>
              <p:nvPr/>
            </p:nvGrpSpPr>
            <p:grpSpPr bwMode="auto">
              <a:xfrm>
                <a:off x="2018" y="1358"/>
                <a:ext cx="752" cy="2247"/>
                <a:chOff x="2018" y="1358"/>
                <a:chExt cx="752" cy="2247"/>
              </a:xfrm>
              <a:grpFill/>
            </p:grpSpPr>
            <p:sp>
              <p:nvSpPr>
                <p:cNvPr id="39" name="Text Box 45"/>
                <p:cNvSpPr txBox="1">
                  <a:spLocks noChangeArrowheads="1"/>
                </p:cNvSpPr>
                <p:nvPr/>
              </p:nvSpPr>
              <p:spPr bwMode="auto">
                <a:xfrm>
                  <a:off x="2138" y="135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4</a:t>
                  </a:r>
                </a:p>
              </p:txBody>
            </p:sp>
            <p:sp>
              <p:nvSpPr>
                <p:cNvPr id="40" name="Text Box 46"/>
                <p:cNvSpPr txBox="1">
                  <a:spLocks noChangeArrowheads="1"/>
                </p:cNvSpPr>
                <p:nvPr/>
              </p:nvSpPr>
              <p:spPr bwMode="auto">
                <a:xfrm>
                  <a:off x="2546" y="173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2</a:t>
                  </a:r>
                </a:p>
              </p:txBody>
            </p:sp>
            <p:sp>
              <p:nvSpPr>
                <p:cNvPr id="41" name="Text Box 47"/>
                <p:cNvSpPr txBox="1">
                  <a:spLocks noChangeArrowheads="1"/>
                </p:cNvSpPr>
                <p:nvPr/>
              </p:nvSpPr>
              <p:spPr bwMode="auto">
                <a:xfrm>
                  <a:off x="2534" y="1982"/>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2</a:t>
                  </a:r>
                </a:p>
              </p:txBody>
            </p:sp>
            <p:sp>
              <p:nvSpPr>
                <p:cNvPr id="42" name="Text Box 48"/>
                <p:cNvSpPr txBox="1">
                  <a:spLocks noChangeArrowheads="1"/>
                </p:cNvSpPr>
                <p:nvPr/>
              </p:nvSpPr>
              <p:spPr bwMode="auto">
                <a:xfrm>
                  <a:off x="2496" y="2220"/>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7</a:t>
                  </a:r>
                </a:p>
              </p:txBody>
            </p:sp>
            <p:sp>
              <p:nvSpPr>
                <p:cNvPr id="43" name="Text Box 49"/>
                <p:cNvSpPr txBox="1">
                  <a:spLocks noChangeArrowheads="1"/>
                </p:cNvSpPr>
                <p:nvPr/>
              </p:nvSpPr>
              <p:spPr bwMode="auto">
                <a:xfrm>
                  <a:off x="2280" y="237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1</a:t>
                  </a:r>
                </a:p>
              </p:txBody>
            </p:sp>
            <p:sp>
              <p:nvSpPr>
                <p:cNvPr id="44" name="Text Box 50"/>
                <p:cNvSpPr txBox="1">
                  <a:spLocks noChangeArrowheads="1"/>
                </p:cNvSpPr>
                <p:nvPr/>
              </p:nvSpPr>
              <p:spPr bwMode="auto">
                <a:xfrm>
                  <a:off x="2066" y="2714"/>
                  <a:ext cx="301"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11</a:t>
                  </a:r>
                </a:p>
              </p:txBody>
            </p:sp>
            <p:sp>
              <p:nvSpPr>
                <p:cNvPr id="45" name="Text Box 51"/>
                <p:cNvSpPr txBox="1">
                  <a:spLocks noChangeArrowheads="1"/>
                </p:cNvSpPr>
                <p:nvPr/>
              </p:nvSpPr>
              <p:spPr bwMode="auto">
                <a:xfrm>
                  <a:off x="2018" y="3014"/>
                  <a:ext cx="301"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11</a:t>
                  </a:r>
                </a:p>
              </p:txBody>
            </p:sp>
            <p:sp>
              <p:nvSpPr>
                <p:cNvPr id="46" name="Text Box 52"/>
                <p:cNvSpPr txBox="1">
                  <a:spLocks noChangeArrowheads="1"/>
                </p:cNvSpPr>
                <p:nvPr/>
              </p:nvSpPr>
              <p:spPr bwMode="auto">
                <a:xfrm>
                  <a:off x="2474" y="331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8</a:t>
                  </a:r>
                </a:p>
              </p:txBody>
            </p:sp>
          </p:grpSp>
        </p:grpSp>
        <p:grpSp>
          <p:nvGrpSpPr>
            <p:cNvPr id="13" name="Group 53"/>
            <p:cNvGrpSpPr>
              <a:grpSpLocks/>
            </p:cNvGrpSpPr>
            <p:nvPr/>
          </p:nvGrpSpPr>
          <p:grpSpPr bwMode="auto">
            <a:xfrm>
              <a:off x="6085135" y="2304827"/>
              <a:ext cx="1412875" cy="2824163"/>
              <a:chOff x="3130" y="1538"/>
              <a:chExt cx="890" cy="1779"/>
            </a:xfrm>
            <a:noFill/>
          </p:grpSpPr>
          <p:grpSp>
            <p:nvGrpSpPr>
              <p:cNvPr id="23" name="Group 54"/>
              <p:cNvGrpSpPr>
                <a:grpSpLocks/>
              </p:cNvGrpSpPr>
              <p:nvPr/>
            </p:nvGrpSpPr>
            <p:grpSpPr bwMode="auto">
              <a:xfrm>
                <a:off x="3130" y="1800"/>
                <a:ext cx="890" cy="1440"/>
                <a:chOff x="3130" y="1800"/>
                <a:chExt cx="890" cy="1440"/>
              </a:xfrm>
              <a:grpFill/>
            </p:grpSpPr>
            <p:sp>
              <p:nvSpPr>
                <p:cNvPr id="31" name="Line 55"/>
                <p:cNvSpPr>
                  <a:spLocks noChangeShapeType="1"/>
                </p:cNvSpPr>
                <p:nvPr/>
              </p:nvSpPr>
              <p:spPr bwMode="auto">
                <a:xfrm flipV="1">
                  <a:off x="3130" y="1800"/>
                  <a:ext cx="842" cy="1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2" name="Line 56"/>
                <p:cNvSpPr>
                  <a:spLocks noChangeShapeType="1"/>
                </p:cNvSpPr>
                <p:nvPr/>
              </p:nvSpPr>
              <p:spPr bwMode="auto">
                <a:xfrm>
                  <a:off x="3130" y="1860"/>
                  <a:ext cx="854" cy="60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3" name="Line 57"/>
                <p:cNvSpPr>
                  <a:spLocks noChangeShapeType="1"/>
                </p:cNvSpPr>
                <p:nvPr/>
              </p:nvSpPr>
              <p:spPr bwMode="auto">
                <a:xfrm flipV="1">
                  <a:off x="3156" y="1848"/>
                  <a:ext cx="816" cy="72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4" name="Line 58"/>
                <p:cNvSpPr>
                  <a:spLocks noChangeShapeType="1"/>
                </p:cNvSpPr>
                <p:nvPr/>
              </p:nvSpPr>
              <p:spPr bwMode="auto">
                <a:xfrm flipV="1">
                  <a:off x="3156" y="2511"/>
                  <a:ext cx="828" cy="105"/>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5" name="Line 59"/>
                <p:cNvSpPr>
                  <a:spLocks noChangeShapeType="1"/>
                </p:cNvSpPr>
                <p:nvPr/>
              </p:nvSpPr>
              <p:spPr bwMode="auto">
                <a:xfrm flipV="1">
                  <a:off x="3156" y="2580"/>
                  <a:ext cx="850" cy="612"/>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6" name="Line 60"/>
                <p:cNvSpPr>
                  <a:spLocks noChangeShapeType="1"/>
                </p:cNvSpPr>
                <p:nvPr/>
              </p:nvSpPr>
              <p:spPr bwMode="auto">
                <a:xfrm>
                  <a:off x="3156" y="3240"/>
                  <a:ext cx="864" cy="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24" name="Group 61"/>
              <p:cNvGrpSpPr>
                <a:grpSpLocks/>
              </p:cNvGrpSpPr>
              <p:nvPr/>
            </p:nvGrpSpPr>
            <p:grpSpPr bwMode="auto">
              <a:xfrm>
                <a:off x="3230" y="1538"/>
                <a:ext cx="524" cy="1779"/>
                <a:chOff x="3230" y="1538"/>
                <a:chExt cx="524" cy="1779"/>
              </a:xfrm>
              <a:grpFill/>
            </p:grpSpPr>
            <p:sp>
              <p:nvSpPr>
                <p:cNvPr id="25" name="Text Box 62"/>
                <p:cNvSpPr txBox="1">
                  <a:spLocks noChangeArrowheads="1"/>
                </p:cNvSpPr>
                <p:nvPr/>
              </p:nvSpPr>
              <p:spPr bwMode="auto">
                <a:xfrm>
                  <a:off x="3338" y="153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6</a:t>
                  </a:r>
                </a:p>
              </p:txBody>
            </p:sp>
            <p:sp>
              <p:nvSpPr>
                <p:cNvPr id="26" name="Text Box 63"/>
                <p:cNvSpPr txBox="1">
                  <a:spLocks noChangeArrowheads="1"/>
                </p:cNvSpPr>
                <p:nvPr/>
              </p:nvSpPr>
              <p:spPr bwMode="auto">
                <a:xfrm>
                  <a:off x="3242" y="177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5</a:t>
                  </a:r>
                </a:p>
              </p:txBody>
            </p:sp>
            <p:sp>
              <p:nvSpPr>
                <p:cNvPr id="27" name="Text Box 64"/>
                <p:cNvSpPr txBox="1">
                  <a:spLocks noChangeArrowheads="1"/>
                </p:cNvSpPr>
                <p:nvPr/>
              </p:nvSpPr>
              <p:spPr bwMode="auto">
                <a:xfrm>
                  <a:off x="3230" y="217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4</a:t>
                  </a:r>
                </a:p>
              </p:txBody>
            </p:sp>
            <p:sp>
              <p:nvSpPr>
                <p:cNvPr id="28" name="Text Box 65"/>
                <p:cNvSpPr txBox="1">
                  <a:spLocks noChangeArrowheads="1"/>
                </p:cNvSpPr>
                <p:nvPr/>
              </p:nvSpPr>
              <p:spPr bwMode="auto">
                <a:xfrm>
                  <a:off x="3530" y="2354"/>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3</a:t>
                  </a:r>
                </a:p>
              </p:txBody>
            </p:sp>
            <p:sp>
              <p:nvSpPr>
                <p:cNvPr id="29" name="Text Box 66"/>
                <p:cNvSpPr txBox="1">
                  <a:spLocks noChangeArrowheads="1"/>
                </p:cNvSpPr>
                <p:nvPr/>
              </p:nvSpPr>
              <p:spPr bwMode="auto">
                <a:xfrm>
                  <a:off x="3290" y="278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5</a:t>
                  </a:r>
                </a:p>
              </p:txBody>
            </p:sp>
            <p:sp>
              <p:nvSpPr>
                <p:cNvPr id="30" name="Text Box 67"/>
                <p:cNvSpPr txBox="1">
                  <a:spLocks noChangeArrowheads="1"/>
                </p:cNvSpPr>
                <p:nvPr/>
              </p:nvSpPr>
              <p:spPr bwMode="auto">
                <a:xfrm>
                  <a:off x="3530" y="30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6</a:t>
                  </a:r>
                </a:p>
              </p:txBody>
            </p:sp>
          </p:grpSp>
        </p:grpSp>
        <p:grpSp>
          <p:nvGrpSpPr>
            <p:cNvPr id="14" name="Group 68"/>
            <p:cNvGrpSpPr>
              <a:grpSpLocks/>
            </p:cNvGrpSpPr>
            <p:nvPr/>
          </p:nvGrpSpPr>
          <p:grpSpPr bwMode="auto">
            <a:xfrm>
              <a:off x="7879010" y="2762027"/>
              <a:ext cx="1104900" cy="2168525"/>
              <a:chOff x="4260" y="1826"/>
              <a:chExt cx="696" cy="1366"/>
            </a:xfrm>
            <a:noFill/>
          </p:grpSpPr>
          <p:grpSp>
            <p:nvGrpSpPr>
              <p:cNvPr id="15" name="Group 69"/>
              <p:cNvGrpSpPr>
                <a:grpSpLocks/>
              </p:cNvGrpSpPr>
              <p:nvPr/>
            </p:nvGrpSpPr>
            <p:grpSpPr bwMode="auto">
              <a:xfrm>
                <a:off x="4260" y="1829"/>
                <a:ext cx="696" cy="1363"/>
                <a:chOff x="4260" y="1829"/>
                <a:chExt cx="696" cy="1363"/>
              </a:xfrm>
              <a:grpFill/>
            </p:grpSpPr>
            <p:sp>
              <p:nvSpPr>
                <p:cNvPr id="20" name="Line 70"/>
                <p:cNvSpPr>
                  <a:spLocks noChangeShapeType="1"/>
                </p:cNvSpPr>
                <p:nvPr/>
              </p:nvSpPr>
              <p:spPr bwMode="auto">
                <a:xfrm>
                  <a:off x="4260" y="1829"/>
                  <a:ext cx="696" cy="547"/>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1" name="Line 71"/>
                <p:cNvSpPr>
                  <a:spLocks noChangeShapeType="1"/>
                </p:cNvSpPr>
                <p:nvPr/>
              </p:nvSpPr>
              <p:spPr bwMode="auto">
                <a:xfrm>
                  <a:off x="4282" y="2495"/>
                  <a:ext cx="672" cy="0"/>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2" name="Line 72"/>
                <p:cNvSpPr>
                  <a:spLocks noChangeShapeType="1"/>
                </p:cNvSpPr>
                <p:nvPr/>
              </p:nvSpPr>
              <p:spPr bwMode="auto">
                <a:xfrm flipV="1">
                  <a:off x="4308" y="2544"/>
                  <a:ext cx="648" cy="648"/>
                </a:xfrm>
                <a:prstGeom prst="line">
                  <a:avLst/>
                </a:prstGeom>
                <a:grpFill/>
                <a:ln w="12700">
                  <a:solidFill>
                    <a:schemeClr val="accent1">
                      <a:lumMod val="7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grpSp>
            <p:nvGrpSpPr>
              <p:cNvPr id="16" name="Group 73"/>
              <p:cNvGrpSpPr>
                <a:grpSpLocks/>
              </p:cNvGrpSpPr>
              <p:nvPr/>
            </p:nvGrpSpPr>
            <p:grpSpPr bwMode="auto">
              <a:xfrm>
                <a:off x="4394" y="1826"/>
                <a:ext cx="368" cy="1203"/>
                <a:chOff x="4394" y="1826"/>
                <a:chExt cx="368" cy="1203"/>
              </a:xfrm>
              <a:grpFill/>
            </p:grpSpPr>
            <p:sp>
              <p:nvSpPr>
                <p:cNvPr id="17" name="Text Box 74"/>
                <p:cNvSpPr txBox="1">
                  <a:spLocks noChangeArrowheads="1"/>
                </p:cNvSpPr>
                <p:nvPr/>
              </p:nvSpPr>
              <p:spPr bwMode="auto">
                <a:xfrm>
                  <a:off x="4394" y="273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5</a:t>
                  </a:r>
                </a:p>
              </p:txBody>
            </p:sp>
            <p:sp>
              <p:nvSpPr>
                <p:cNvPr id="18" name="Text Box 75"/>
                <p:cNvSpPr txBox="1">
                  <a:spLocks noChangeArrowheads="1"/>
                </p:cNvSpPr>
                <p:nvPr/>
              </p:nvSpPr>
              <p:spPr bwMode="auto">
                <a:xfrm>
                  <a:off x="4394" y="2258"/>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2</a:t>
                  </a:r>
                </a:p>
              </p:txBody>
            </p:sp>
            <p:sp>
              <p:nvSpPr>
                <p:cNvPr id="19" name="Text Box 76"/>
                <p:cNvSpPr txBox="1">
                  <a:spLocks noChangeArrowheads="1"/>
                </p:cNvSpPr>
                <p:nvPr/>
              </p:nvSpPr>
              <p:spPr bwMode="auto">
                <a:xfrm>
                  <a:off x="4538" y="1826"/>
                  <a:ext cx="224"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4</a:t>
                  </a:r>
                </a:p>
              </p:txBody>
            </p:sp>
          </p:grpSp>
        </p:grpSp>
      </p:grpSp>
      <p:sp>
        <p:nvSpPr>
          <p:cNvPr id="79" name="Text Box 44"/>
          <p:cNvSpPr txBox="1">
            <a:spLocks noChangeArrowheads="1"/>
          </p:cNvSpPr>
          <p:nvPr/>
        </p:nvSpPr>
        <p:spPr bwMode="auto">
          <a:xfrm>
            <a:off x="7896256" y="330702"/>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3</a:t>
            </a:r>
          </a:p>
        </p:txBody>
      </p:sp>
      <p:sp>
        <p:nvSpPr>
          <p:cNvPr id="80" name="Text Box 44"/>
          <p:cNvSpPr txBox="1">
            <a:spLocks noChangeArrowheads="1"/>
          </p:cNvSpPr>
          <p:nvPr/>
        </p:nvSpPr>
        <p:spPr bwMode="auto">
          <a:xfrm>
            <a:off x="9365320" y="325689"/>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4</a:t>
            </a:r>
          </a:p>
        </p:txBody>
      </p:sp>
      <p:sp>
        <p:nvSpPr>
          <p:cNvPr id="81" name="Text Box 44"/>
          <p:cNvSpPr txBox="1">
            <a:spLocks noChangeArrowheads="1"/>
          </p:cNvSpPr>
          <p:nvPr/>
        </p:nvSpPr>
        <p:spPr bwMode="auto">
          <a:xfrm>
            <a:off x="10669021" y="330702"/>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5</a:t>
            </a:r>
          </a:p>
        </p:txBody>
      </p:sp>
      <p:sp>
        <p:nvSpPr>
          <p:cNvPr id="82" name="Text Box 44"/>
          <p:cNvSpPr txBox="1">
            <a:spLocks noChangeArrowheads="1"/>
          </p:cNvSpPr>
          <p:nvPr/>
        </p:nvSpPr>
        <p:spPr bwMode="auto">
          <a:xfrm>
            <a:off x="4928989" y="325237"/>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1</a:t>
            </a:r>
          </a:p>
        </p:txBody>
      </p:sp>
      <p:sp>
        <p:nvSpPr>
          <p:cNvPr id="83" name="Text Box 44"/>
          <p:cNvSpPr txBox="1">
            <a:spLocks noChangeArrowheads="1"/>
          </p:cNvSpPr>
          <p:nvPr/>
        </p:nvSpPr>
        <p:spPr bwMode="auto">
          <a:xfrm>
            <a:off x="6341749" y="328074"/>
            <a:ext cx="450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V</a:t>
            </a:r>
            <a:r>
              <a:rPr kumimoji="1" lang="en-US" altLang="zh-CN" sz="2000" b="0" baseline="-25000" dirty="0">
                <a:cs typeface="Arial" panose="020B0604020202020204" pitchFamily="34" charset="0"/>
              </a:rPr>
              <a:t>2</a:t>
            </a:r>
          </a:p>
        </p:txBody>
      </p:sp>
      <p:sp>
        <p:nvSpPr>
          <p:cNvPr id="84" name="矩形 83"/>
          <p:cNvSpPr/>
          <p:nvPr/>
        </p:nvSpPr>
        <p:spPr>
          <a:xfrm>
            <a:off x="388683" y="2211873"/>
            <a:ext cx="4200189" cy="400110"/>
          </a:xfrm>
          <a:prstGeom prst="rect">
            <a:avLst/>
          </a:prstGeom>
          <a:solidFill>
            <a:schemeClr val="accent1">
              <a:lumMod val="20000"/>
              <a:lumOff val="80000"/>
            </a:schemeClr>
          </a:solidFill>
        </p:spPr>
        <p:txBody>
          <a:bodyPr wrap="none">
            <a:spAutoFit/>
          </a:bodyPr>
          <a:lstStyle/>
          <a:p>
            <a:r>
              <a:rPr kumimoji="1" lang="en-US" altLang="zh-CN" sz="2000" dirty="0">
                <a:solidFill>
                  <a:srgbClr val="FF0000"/>
                </a:solidFill>
                <a:latin typeface="Arial" panose="020B0604020202020204" pitchFamily="34" charset="0"/>
                <a:cs typeface="Arial" panose="020B0604020202020204" pitchFamily="34" charset="0"/>
              </a:rPr>
              <a:t>BCOST(j)= min{BCOST(l)+ c(l , j)}</a:t>
            </a:r>
          </a:p>
        </p:txBody>
      </p:sp>
      <p:sp>
        <p:nvSpPr>
          <p:cNvPr id="85" name="Text Box 54"/>
          <p:cNvSpPr txBox="1">
            <a:spLocks noChangeArrowheads="1"/>
          </p:cNvSpPr>
          <p:nvPr/>
        </p:nvSpPr>
        <p:spPr bwMode="auto">
          <a:xfrm>
            <a:off x="1047047" y="3267870"/>
            <a:ext cx="199257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buClrTx/>
              <a:buSzTx/>
              <a:buFontTx/>
              <a:buNone/>
            </a:pPr>
            <a:r>
              <a:rPr kumimoji="1" lang="en-US" altLang="zh-CN" sz="2000" b="0" dirty="0">
                <a:ea typeface="幼圆" panose="02010509060101010101" pitchFamily="49" charset="-122"/>
                <a:cs typeface="Arial" panose="020B0604020202020204" pitchFamily="34" charset="0"/>
              </a:rPr>
              <a:t>BCOST(2)=9</a:t>
            </a:r>
          </a:p>
          <a:p>
            <a:pPr eaLnBrk="1" hangingPunct="1">
              <a:lnSpc>
                <a:spcPct val="80000"/>
              </a:lnSpc>
              <a:buClrTx/>
              <a:buSzTx/>
              <a:buFontTx/>
              <a:buNone/>
            </a:pPr>
            <a:r>
              <a:rPr kumimoji="1" lang="en-US" altLang="zh-CN" sz="2000" b="0" dirty="0">
                <a:ea typeface="幼圆" panose="02010509060101010101" pitchFamily="49" charset="-122"/>
                <a:cs typeface="Arial" panose="020B0604020202020204" pitchFamily="34" charset="0"/>
              </a:rPr>
              <a:t>BCOST(3)=7</a:t>
            </a:r>
          </a:p>
          <a:p>
            <a:pPr eaLnBrk="1" hangingPunct="1">
              <a:lnSpc>
                <a:spcPct val="80000"/>
              </a:lnSpc>
              <a:buClrTx/>
              <a:buSzTx/>
              <a:buFontTx/>
              <a:buNone/>
            </a:pPr>
            <a:r>
              <a:rPr kumimoji="1" lang="en-US" altLang="zh-CN" sz="2000" b="0" dirty="0">
                <a:ea typeface="幼圆" panose="02010509060101010101" pitchFamily="49" charset="-122"/>
                <a:cs typeface="Arial" panose="020B0604020202020204" pitchFamily="34" charset="0"/>
              </a:rPr>
              <a:t>BCOST(4)=3</a:t>
            </a:r>
          </a:p>
          <a:p>
            <a:pPr eaLnBrk="1" hangingPunct="1">
              <a:lnSpc>
                <a:spcPct val="80000"/>
              </a:lnSpc>
              <a:buClrTx/>
              <a:buSzTx/>
              <a:buFontTx/>
              <a:buNone/>
            </a:pPr>
            <a:r>
              <a:rPr kumimoji="1" lang="en-US" altLang="zh-CN" sz="2000" b="0" dirty="0">
                <a:ea typeface="幼圆" panose="02010509060101010101" pitchFamily="49" charset="-122"/>
                <a:cs typeface="Arial" panose="020B0604020202020204" pitchFamily="34" charset="0"/>
              </a:rPr>
              <a:t>BCOST(5)=2</a:t>
            </a:r>
          </a:p>
        </p:txBody>
      </p:sp>
      <p:sp>
        <p:nvSpPr>
          <p:cNvPr id="86" name="Text Box 56"/>
          <p:cNvSpPr txBox="1">
            <a:spLocks noChangeArrowheads="1"/>
          </p:cNvSpPr>
          <p:nvPr/>
        </p:nvSpPr>
        <p:spPr bwMode="auto">
          <a:xfrm>
            <a:off x="1062834" y="4469763"/>
            <a:ext cx="123825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36000">
            <a:spAutoFit/>
          </a:bodyPr>
          <a:lstStyle>
            <a:defPPr>
              <a:defRPr lang="zh-CN"/>
            </a:defPPr>
            <a:lvl1pPr>
              <a:lnSpc>
                <a:spcPct val="80000"/>
              </a:lnSpc>
              <a:spcBef>
                <a:spcPct val="2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solidFill>
                  <a:schemeClr val="accent1">
                    <a:lumMod val="75000"/>
                  </a:schemeClr>
                </a:solidFill>
              </a:rPr>
              <a:t>D(2)=1</a:t>
            </a:r>
          </a:p>
          <a:p>
            <a:r>
              <a:rPr lang="en-US" altLang="zh-CN" dirty="0">
                <a:solidFill>
                  <a:schemeClr val="accent1">
                    <a:lumMod val="75000"/>
                  </a:schemeClr>
                </a:solidFill>
              </a:rPr>
              <a:t>D(3)=1</a:t>
            </a:r>
          </a:p>
          <a:p>
            <a:r>
              <a:rPr lang="en-US" altLang="zh-CN" dirty="0">
                <a:solidFill>
                  <a:schemeClr val="accent1">
                    <a:lumMod val="75000"/>
                  </a:schemeClr>
                </a:solidFill>
              </a:rPr>
              <a:t>D(4)=1</a:t>
            </a:r>
          </a:p>
          <a:p>
            <a:r>
              <a:rPr lang="en-US" altLang="zh-CN" dirty="0">
                <a:solidFill>
                  <a:schemeClr val="accent1">
                    <a:lumMod val="75000"/>
                  </a:schemeClr>
                </a:solidFill>
              </a:rPr>
              <a:t>D(5)=1</a:t>
            </a:r>
          </a:p>
        </p:txBody>
      </p:sp>
      <p:sp>
        <p:nvSpPr>
          <p:cNvPr id="87" name="Text Box 55"/>
          <p:cNvSpPr txBox="1">
            <a:spLocks noChangeArrowheads="1"/>
          </p:cNvSpPr>
          <p:nvPr/>
        </p:nvSpPr>
        <p:spPr bwMode="auto">
          <a:xfrm>
            <a:off x="3087153" y="3573466"/>
            <a:ext cx="1838593"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36000">
            <a:spAutoFit/>
          </a:bodyPr>
          <a:lstStyle>
            <a:defPPr>
              <a:defRPr lang="zh-CN"/>
            </a:defPPr>
            <a:lvl1pPr>
              <a:lnSpc>
                <a:spcPct val="80000"/>
              </a:lnSpc>
              <a:spcBef>
                <a:spcPct val="2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t>BCOST(6)=9</a:t>
            </a:r>
          </a:p>
          <a:p>
            <a:r>
              <a:rPr lang="en-US" altLang="zh-CN" dirty="0"/>
              <a:t>BCOST(7)=11       </a:t>
            </a:r>
          </a:p>
          <a:p>
            <a:r>
              <a:rPr lang="en-US" altLang="zh-CN" dirty="0"/>
              <a:t>BCOST(8)=10</a:t>
            </a:r>
          </a:p>
        </p:txBody>
      </p:sp>
      <p:sp>
        <p:nvSpPr>
          <p:cNvPr id="88" name="Text Box 57"/>
          <p:cNvSpPr txBox="1">
            <a:spLocks noChangeArrowheads="1"/>
          </p:cNvSpPr>
          <p:nvPr/>
        </p:nvSpPr>
        <p:spPr bwMode="auto">
          <a:xfrm>
            <a:off x="3096534" y="4511717"/>
            <a:ext cx="12382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36000">
            <a:spAutoFit/>
          </a:bodyPr>
          <a:lstStyle>
            <a:defPPr>
              <a:defRPr lang="zh-CN"/>
            </a:defPPr>
            <a:lvl1pPr>
              <a:lnSpc>
                <a:spcPct val="80000"/>
              </a:lnSpc>
              <a:spcBef>
                <a:spcPct val="20000"/>
              </a:spcBef>
              <a:buClrTx/>
              <a:buSzTx/>
              <a:buFontTx/>
              <a:buNone/>
              <a:defRPr kumimoji="1" sz="2000" b="0">
                <a:solidFill>
                  <a:schemeClr val="accent1">
                    <a:lumMod val="75000"/>
                  </a:schemeClr>
                </a:solidFill>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t>D(6)=3</a:t>
            </a:r>
          </a:p>
          <a:p>
            <a:r>
              <a:rPr lang="en-US" altLang="zh-CN" dirty="0"/>
              <a:t>D(7)=2</a:t>
            </a:r>
          </a:p>
          <a:p>
            <a:r>
              <a:rPr lang="en-US" altLang="zh-CN" dirty="0"/>
              <a:t>D(8)=2</a:t>
            </a:r>
          </a:p>
        </p:txBody>
      </p:sp>
      <p:sp>
        <p:nvSpPr>
          <p:cNvPr id="89" name="Text Box 59"/>
          <p:cNvSpPr txBox="1">
            <a:spLocks noChangeArrowheads="1"/>
          </p:cNvSpPr>
          <p:nvPr/>
        </p:nvSpPr>
        <p:spPr bwMode="auto">
          <a:xfrm>
            <a:off x="5130235" y="3573466"/>
            <a:ext cx="1993620"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36000">
            <a:spAutoFit/>
          </a:bodyPr>
          <a:lstStyle>
            <a:defPPr>
              <a:defRPr lang="zh-CN"/>
            </a:defPPr>
            <a:lvl1pPr>
              <a:lnSpc>
                <a:spcPct val="80000"/>
              </a:lnSpc>
              <a:spcBef>
                <a:spcPct val="2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t>BCOST(9)=15       </a:t>
            </a:r>
          </a:p>
          <a:p>
            <a:r>
              <a:rPr lang="en-US" altLang="zh-CN" dirty="0"/>
              <a:t>BCOST(10)=14</a:t>
            </a:r>
          </a:p>
          <a:p>
            <a:r>
              <a:rPr lang="en-US" altLang="zh-CN" dirty="0"/>
              <a:t>BCOST(11)=16</a:t>
            </a:r>
          </a:p>
        </p:txBody>
      </p:sp>
      <p:sp>
        <p:nvSpPr>
          <p:cNvPr id="90" name="Text Box 58"/>
          <p:cNvSpPr txBox="1">
            <a:spLocks noChangeArrowheads="1"/>
          </p:cNvSpPr>
          <p:nvPr/>
        </p:nvSpPr>
        <p:spPr bwMode="auto">
          <a:xfrm>
            <a:off x="5138295" y="4498547"/>
            <a:ext cx="12382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36000">
            <a:spAutoFit/>
          </a:bodyPr>
          <a:lstStyle>
            <a:defPPr>
              <a:defRPr lang="zh-CN"/>
            </a:defPPr>
            <a:lvl1pPr>
              <a:lnSpc>
                <a:spcPct val="80000"/>
              </a:lnSpc>
              <a:spcBef>
                <a:spcPct val="2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solidFill>
                  <a:schemeClr val="accent1">
                    <a:lumMod val="75000"/>
                  </a:schemeClr>
                </a:solidFill>
              </a:rPr>
              <a:t>D(9)=6</a:t>
            </a:r>
          </a:p>
          <a:p>
            <a:r>
              <a:rPr lang="en-US" altLang="zh-CN" dirty="0">
                <a:solidFill>
                  <a:schemeClr val="accent1">
                    <a:lumMod val="75000"/>
                  </a:schemeClr>
                </a:solidFill>
              </a:rPr>
              <a:t>D(10)=6</a:t>
            </a:r>
          </a:p>
          <a:p>
            <a:r>
              <a:rPr lang="en-US" altLang="zh-CN" dirty="0">
                <a:solidFill>
                  <a:schemeClr val="accent1">
                    <a:lumMod val="75000"/>
                  </a:schemeClr>
                </a:solidFill>
              </a:rPr>
              <a:t>D(11)=8</a:t>
            </a:r>
          </a:p>
        </p:txBody>
      </p:sp>
      <p:sp>
        <p:nvSpPr>
          <p:cNvPr id="91" name="Text Box 60"/>
          <p:cNvSpPr txBox="1">
            <a:spLocks noChangeArrowheads="1"/>
          </p:cNvSpPr>
          <p:nvPr/>
        </p:nvSpPr>
        <p:spPr bwMode="auto">
          <a:xfrm>
            <a:off x="7350953" y="4190611"/>
            <a:ext cx="1903201"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36000">
            <a:spAutoFit/>
          </a:bodyPr>
          <a:lstStyle>
            <a:defPPr>
              <a:defRPr lang="zh-CN"/>
            </a:defPPr>
            <a:lvl1pPr>
              <a:lnSpc>
                <a:spcPct val="80000"/>
              </a:lnSpc>
              <a:spcBef>
                <a:spcPct val="2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t>BCOST(12)=</a:t>
            </a:r>
            <a:r>
              <a:rPr lang="en-US" altLang="zh-CN" dirty="0">
                <a:solidFill>
                  <a:srgbClr val="FF0000"/>
                </a:solidFill>
              </a:rPr>
              <a:t>16</a:t>
            </a:r>
          </a:p>
        </p:txBody>
      </p:sp>
      <p:sp>
        <p:nvSpPr>
          <p:cNvPr id="92" name="Text Box 60"/>
          <p:cNvSpPr txBox="1">
            <a:spLocks noChangeArrowheads="1"/>
          </p:cNvSpPr>
          <p:nvPr/>
        </p:nvSpPr>
        <p:spPr bwMode="auto">
          <a:xfrm>
            <a:off x="7363360" y="4511717"/>
            <a:ext cx="1207441"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36000">
            <a:spAutoFit/>
          </a:bodyPr>
          <a:lstStyle>
            <a:defPPr>
              <a:defRPr lang="zh-CN"/>
            </a:defPPr>
            <a:lvl1pPr>
              <a:lnSpc>
                <a:spcPct val="80000"/>
              </a:lnSpc>
              <a:spcBef>
                <a:spcPct val="2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solidFill>
                  <a:schemeClr val="accent1">
                    <a:lumMod val="75000"/>
                  </a:schemeClr>
                </a:solidFill>
              </a:rPr>
              <a:t>D(12)=10</a:t>
            </a:r>
          </a:p>
        </p:txBody>
      </p:sp>
      <p:sp>
        <p:nvSpPr>
          <p:cNvPr id="94" name="Text Box 68"/>
          <p:cNvSpPr txBox="1">
            <a:spLocks noChangeArrowheads="1"/>
          </p:cNvSpPr>
          <p:nvPr/>
        </p:nvSpPr>
        <p:spPr bwMode="auto">
          <a:xfrm>
            <a:off x="9008060" y="5000055"/>
            <a:ext cx="8601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a:solidFill>
                  <a:srgbClr val="FF0000"/>
                </a:solidFill>
                <a:cs typeface="Arial" panose="020B0604020202020204" pitchFamily="34" charset="0"/>
              </a:rPr>
              <a:t>1</a:t>
            </a:r>
            <a:r>
              <a:rPr kumimoji="1" lang="en-US" altLang="zh-CN" sz="2400" b="0">
                <a:solidFill>
                  <a:srgbClr val="FF0000"/>
                </a:solidFill>
                <a:cs typeface="Arial" panose="020B0604020202020204" pitchFamily="34" charset="0"/>
                <a:sym typeface="Wingdings" panose="05000000000000000000" pitchFamily="2" charset="2"/>
              </a:rPr>
              <a:t></a:t>
            </a:r>
            <a:endParaRPr kumimoji="1" lang="en-US" altLang="zh-CN" sz="2400" b="0">
              <a:solidFill>
                <a:srgbClr val="FF0000"/>
              </a:solidFill>
              <a:cs typeface="Arial" panose="020B0604020202020204" pitchFamily="34" charset="0"/>
            </a:endParaRPr>
          </a:p>
        </p:txBody>
      </p:sp>
      <p:sp>
        <p:nvSpPr>
          <p:cNvPr id="95" name="Text Box 69"/>
          <p:cNvSpPr txBox="1">
            <a:spLocks noChangeArrowheads="1"/>
          </p:cNvSpPr>
          <p:nvPr/>
        </p:nvSpPr>
        <p:spPr bwMode="auto">
          <a:xfrm>
            <a:off x="9485245" y="5000055"/>
            <a:ext cx="7278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sym typeface="Wingdings" panose="05000000000000000000" pitchFamily="2" charset="2"/>
              </a:rPr>
              <a:t>3</a:t>
            </a:r>
            <a:endParaRPr kumimoji="1" lang="en-US" altLang="zh-CN" sz="2400" b="0" dirty="0">
              <a:solidFill>
                <a:srgbClr val="FF0000"/>
              </a:solidFill>
              <a:cs typeface="Arial" panose="020B0604020202020204" pitchFamily="34" charset="0"/>
            </a:endParaRPr>
          </a:p>
        </p:txBody>
      </p:sp>
      <p:sp>
        <p:nvSpPr>
          <p:cNvPr id="96" name="Text Box 70"/>
          <p:cNvSpPr txBox="1">
            <a:spLocks noChangeArrowheads="1"/>
          </p:cNvSpPr>
          <p:nvPr/>
        </p:nvSpPr>
        <p:spPr bwMode="auto">
          <a:xfrm>
            <a:off x="9989301" y="5000055"/>
            <a:ext cx="8240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sym typeface="Wingdings" panose="05000000000000000000" pitchFamily="2" charset="2"/>
              </a:rPr>
              <a:t>6</a:t>
            </a:r>
            <a:endParaRPr kumimoji="1" lang="en-US" altLang="zh-CN" sz="2400" b="0" dirty="0">
              <a:solidFill>
                <a:srgbClr val="FF0000"/>
              </a:solidFill>
              <a:cs typeface="Arial" panose="020B0604020202020204" pitchFamily="34" charset="0"/>
            </a:endParaRPr>
          </a:p>
        </p:txBody>
      </p:sp>
      <p:sp>
        <p:nvSpPr>
          <p:cNvPr id="97" name="Text Box 71"/>
          <p:cNvSpPr txBox="1">
            <a:spLocks noChangeArrowheads="1"/>
          </p:cNvSpPr>
          <p:nvPr/>
        </p:nvSpPr>
        <p:spPr bwMode="auto">
          <a:xfrm>
            <a:off x="10421349" y="4981005"/>
            <a:ext cx="1214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sym typeface="Wingdings" panose="05000000000000000000" pitchFamily="2" charset="2"/>
              </a:rPr>
              <a:t>1012</a:t>
            </a:r>
            <a:endParaRPr kumimoji="1" lang="en-US" altLang="zh-CN" sz="2400" b="0" dirty="0">
              <a:solidFill>
                <a:srgbClr val="FF0000"/>
              </a:solidFill>
              <a:cs typeface="Arial" panose="020B0604020202020204" pitchFamily="34" charset="0"/>
            </a:endParaRPr>
          </a:p>
        </p:txBody>
      </p:sp>
      <p:sp>
        <p:nvSpPr>
          <p:cNvPr id="98" name="Text Box 72"/>
          <p:cNvSpPr txBox="1">
            <a:spLocks noChangeArrowheads="1"/>
          </p:cNvSpPr>
          <p:nvPr/>
        </p:nvSpPr>
        <p:spPr bwMode="auto">
          <a:xfrm>
            <a:off x="6356665" y="4995168"/>
            <a:ext cx="27899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0" dirty="0">
                <a:latin typeface="幼圆" panose="02010509060101010101" pitchFamily="49" charset="-122"/>
                <a:ea typeface="幼圆" panose="02010509060101010101" pitchFamily="49" charset="-122"/>
              </a:rPr>
              <a:t>最小成本的路径为</a:t>
            </a:r>
            <a:r>
              <a:rPr kumimoji="1" lang="en-US" altLang="zh-CN" sz="2400" b="0" dirty="0">
                <a:latin typeface="幼圆" panose="02010509060101010101" pitchFamily="49" charset="-122"/>
                <a:ea typeface="幼圆" panose="02010509060101010101" pitchFamily="49" charset="-122"/>
              </a:rPr>
              <a:t>:</a:t>
            </a:r>
          </a:p>
        </p:txBody>
      </p:sp>
      <p:sp>
        <p:nvSpPr>
          <p:cNvPr id="99" name="Line 64"/>
          <p:cNvSpPr>
            <a:spLocks noChangeShapeType="1"/>
          </p:cNvSpPr>
          <p:nvPr/>
        </p:nvSpPr>
        <p:spPr bwMode="auto">
          <a:xfrm>
            <a:off x="8098797" y="4757795"/>
            <a:ext cx="496447"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00" name="Line 65"/>
          <p:cNvSpPr>
            <a:spLocks noChangeShapeType="1"/>
          </p:cNvSpPr>
          <p:nvPr/>
        </p:nvSpPr>
        <p:spPr bwMode="auto">
          <a:xfrm>
            <a:off x="5828856" y="5045827"/>
            <a:ext cx="41116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01" name="Line 66"/>
          <p:cNvSpPr>
            <a:spLocks noChangeShapeType="1"/>
          </p:cNvSpPr>
          <p:nvPr/>
        </p:nvSpPr>
        <p:spPr bwMode="auto">
          <a:xfrm>
            <a:off x="3647728" y="4762695"/>
            <a:ext cx="334382"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02" name="Line 67"/>
          <p:cNvSpPr>
            <a:spLocks noChangeShapeType="1"/>
          </p:cNvSpPr>
          <p:nvPr/>
        </p:nvSpPr>
        <p:spPr bwMode="auto">
          <a:xfrm>
            <a:off x="1681959" y="5045478"/>
            <a:ext cx="309585"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03" name="内容占位符 2"/>
          <p:cNvSpPr txBox="1">
            <a:spLocks/>
          </p:cNvSpPr>
          <p:nvPr/>
        </p:nvSpPr>
        <p:spPr>
          <a:xfrm>
            <a:off x="978112" y="5733256"/>
            <a:ext cx="10163103" cy="639520"/>
          </a:xfrm>
          <a:prstGeom prst="rect">
            <a:avLst/>
          </a:prstGeom>
        </p:spPr>
        <p:txBody>
          <a:bodyPr vert="horz" lIns="91440" tIns="45720" rIns="91440" bIns="45720" rtlCol="0">
            <a:no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kumimoji="1" lang="zh-CN" altLang="en-US" sz="2400" dirty="0">
                <a:solidFill>
                  <a:srgbClr val="FF0000"/>
                </a:solidFill>
              </a:rPr>
              <a:t>思考：如何设计多段图向后处理算法？向后处理算法中如何存储多段图？</a:t>
            </a:r>
            <a:endParaRPr lang="zh-CN" altLang="en-US" sz="2400" dirty="0">
              <a:solidFill>
                <a:srgbClr val="FF0000"/>
              </a:solidFill>
            </a:endParaRPr>
          </a:p>
        </p:txBody>
      </p:sp>
      <p:sp>
        <p:nvSpPr>
          <p:cNvPr id="104" name="矩形 103"/>
          <p:cNvSpPr/>
          <p:nvPr/>
        </p:nvSpPr>
        <p:spPr>
          <a:xfrm>
            <a:off x="285338" y="1422091"/>
            <a:ext cx="4682692" cy="707886"/>
          </a:xfrm>
          <a:prstGeom prst="rect">
            <a:avLst/>
          </a:prstGeom>
          <a:noFill/>
        </p:spPr>
        <p:txBody>
          <a:bodyPr wrap="none">
            <a:spAutoFit/>
          </a:bodyPr>
          <a:lstStyle/>
          <a:p>
            <a:r>
              <a:rPr kumimoji="1" lang="en-US" altLang="zh-CN" sz="2000" dirty="0">
                <a:latin typeface="Arial" panose="020B0604020202020204" pitchFamily="34" charset="0"/>
                <a:cs typeface="Arial" panose="020B0604020202020204" pitchFamily="34" charset="0"/>
              </a:rPr>
              <a:t>BCOST(</a:t>
            </a:r>
            <a:r>
              <a:rPr kumimoji="1" lang="en-US" altLang="zh-CN" sz="2000" dirty="0" err="1">
                <a:latin typeface="Arial" panose="020B0604020202020204" pitchFamily="34" charset="0"/>
                <a:cs typeface="Arial" panose="020B0604020202020204" pitchFamily="34" charset="0"/>
              </a:rPr>
              <a:t>i</a:t>
            </a:r>
            <a:r>
              <a:rPr kumimoji="1" lang="en-US" altLang="zh-CN" sz="2000" dirty="0">
                <a:latin typeface="Arial" panose="020B0604020202020204" pitchFamily="34" charset="0"/>
                <a:cs typeface="Arial" panose="020B0604020202020204" pitchFamily="34" charset="0"/>
              </a:rPr>
              <a:t>, j)= min{BCOST(i-1, l)+ c(l , j)}</a:t>
            </a:r>
          </a:p>
          <a:p>
            <a:r>
              <a:rPr kumimoji="1" lang="zh-CN" altLang="en-US" sz="2000" dirty="0">
                <a:latin typeface="幼圆" panose="02010509060101010101" pitchFamily="49" charset="-122"/>
                <a:ea typeface="幼圆" panose="02010509060101010101" pitchFamily="49" charset="-122"/>
                <a:cs typeface="Arial" panose="020B0604020202020204" pitchFamily="34" charset="0"/>
              </a:rPr>
              <a:t>简化为：</a:t>
            </a:r>
            <a:endParaRPr kumimoji="1" lang="en-US" altLang="zh-CN" sz="2000" dirty="0">
              <a:latin typeface="幼圆" panose="02010509060101010101" pitchFamily="49" charset="-122"/>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3824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wipe(left)">
                                      <p:cBhvr>
                                        <p:cTn id="11" dur="500"/>
                                        <p:tgtEl>
                                          <p:spTgt spid="9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ipe(left)">
                                      <p:cBhvr>
                                        <p:cTn id="16" dur="500"/>
                                        <p:tgtEl>
                                          <p:spTgt spid="9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500"/>
                                        <p:tgtEl>
                                          <p:spTgt spid="10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wipe(left)">
                                      <p:cBhvr>
                                        <p:cTn id="26" dur="500"/>
                                        <p:tgtEl>
                                          <p:spTgt spid="9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wipe(left)">
                                      <p:cBhvr>
                                        <p:cTn id="31" dur="500"/>
                                        <p:tgtEl>
                                          <p:spTgt spid="10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wipe(left)">
                                      <p:cBhvr>
                                        <p:cTn id="36" dur="500"/>
                                        <p:tgtEl>
                                          <p:spTgt spid="9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left)">
                                      <p:cBhvr>
                                        <p:cTn id="41" dur="500"/>
                                        <p:tgtEl>
                                          <p:spTgt spid="10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wipe(left)">
                                      <p:cBhvr>
                                        <p:cTn id="46" dur="500"/>
                                        <p:tgtEl>
                                          <p:spTgt spid="9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P spid="95" grpId="0" autoUpdateAnimBg="0"/>
      <p:bldP spid="96" grpId="0" autoUpdateAnimBg="0"/>
      <p:bldP spid="97" grpId="0" autoUpdateAnimBg="0"/>
      <p:bldP spid="98" grpId="0" autoUpdateAnimBg="0"/>
      <p:bldP spid="10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551384" y="345987"/>
            <a:ext cx="8229600" cy="1079500"/>
          </a:xfrm>
        </p:spPr>
        <p:txBody>
          <a:bodyPr/>
          <a:lstStyle/>
          <a:p>
            <a:pPr eaLnBrk="1" hangingPunct="1"/>
            <a:r>
              <a:rPr lang="zh-CN" altLang="en-US" sz="3600" dirty="0"/>
              <a:t>多段图的应用</a:t>
            </a:r>
          </a:p>
        </p:txBody>
      </p:sp>
      <p:sp>
        <p:nvSpPr>
          <p:cNvPr id="36868" name="Rectangle 3"/>
          <p:cNvSpPr>
            <a:spLocks noGrp="1" noChangeArrowheads="1"/>
          </p:cNvSpPr>
          <p:nvPr>
            <p:ph idx="1"/>
          </p:nvPr>
        </p:nvSpPr>
        <p:spPr>
          <a:xfrm>
            <a:off x="551384" y="1629023"/>
            <a:ext cx="11089231" cy="4320257"/>
          </a:xfrm>
        </p:spPr>
        <p:txBody>
          <a:bodyPr>
            <a:normAutofit/>
          </a:bodyPr>
          <a:lstStyle/>
          <a:p>
            <a:pPr eaLnBrk="1" hangingPunct="1"/>
            <a:r>
              <a:rPr lang="zh-CN" altLang="en-US" sz="2400" dirty="0"/>
              <a:t>考虑把</a:t>
            </a:r>
            <a:r>
              <a:rPr lang="en-US" altLang="zh-CN" sz="2400" dirty="0"/>
              <a:t>n</a:t>
            </a:r>
            <a:r>
              <a:rPr lang="zh-CN" altLang="en-US" sz="2400" dirty="0"/>
              <a:t>个资源分配给</a:t>
            </a:r>
            <a:r>
              <a:rPr lang="en-US" altLang="zh-CN" sz="2400" dirty="0"/>
              <a:t>r</a:t>
            </a:r>
            <a:r>
              <a:rPr lang="zh-CN" altLang="en-US" sz="2400" dirty="0"/>
              <a:t>个项目的问题。</a:t>
            </a:r>
          </a:p>
          <a:p>
            <a:pPr lvl="1" eaLnBrk="1" hangingPunct="1"/>
            <a:r>
              <a:rPr lang="en-US" altLang="zh-CN" sz="2400" dirty="0">
                <a:solidFill>
                  <a:srgbClr val="FF0000"/>
                </a:solidFill>
              </a:rPr>
              <a:t>N(</a:t>
            </a:r>
            <a:r>
              <a:rPr lang="en-US" altLang="zh-CN" sz="2400" dirty="0" err="1">
                <a:solidFill>
                  <a:srgbClr val="FF0000"/>
                </a:solidFill>
              </a:rPr>
              <a:t>i</a:t>
            </a:r>
            <a:r>
              <a:rPr lang="en-US" altLang="zh-CN" sz="2400" dirty="0">
                <a:solidFill>
                  <a:srgbClr val="FF0000"/>
                </a:solidFill>
              </a:rPr>
              <a:t>, j)</a:t>
            </a:r>
            <a:r>
              <a:rPr lang="zh-CN" altLang="en-US" sz="2400" dirty="0"/>
              <a:t>表示把</a:t>
            </a:r>
            <a:r>
              <a:rPr lang="en-US" altLang="zh-CN" sz="2400" dirty="0"/>
              <a:t>j</a:t>
            </a:r>
            <a:r>
              <a:rPr lang="zh-CN" altLang="en-US" sz="2400" dirty="0"/>
              <a:t>个资源分配给项目</a:t>
            </a:r>
            <a:r>
              <a:rPr lang="en-US" altLang="zh-CN" sz="2400" dirty="0" err="1"/>
              <a:t>i</a:t>
            </a:r>
            <a:r>
              <a:rPr lang="zh-CN" altLang="en-US" sz="2400" dirty="0"/>
              <a:t>所获得的利润，</a:t>
            </a:r>
            <a:r>
              <a:rPr lang="en-US" altLang="zh-CN" sz="2400" dirty="0"/>
              <a:t>0≤j≤n</a:t>
            </a:r>
            <a:r>
              <a:rPr lang="zh-CN" altLang="en-US" sz="2400" dirty="0"/>
              <a:t>，</a:t>
            </a:r>
            <a:r>
              <a:rPr lang="en-US" altLang="zh-CN" sz="2400" dirty="0"/>
              <a:t>1≤i≤r</a:t>
            </a:r>
            <a:endParaRPr lang="zh-CN" altLang="en-US" sz="2400" dirty="0"/>
          </a:p>
          <a:p>
            <a:pPr lvl="1" eaLnBrk="1" hangingPunct="1"/>
            <a:r>
              <a:rPr lang="zh-CN" altLang="en-US" sz="2400" dirty="0"/>
              <a:t>要求使得总净利达到最大值</a:t>
            </a:r>
          </a:p>
          <a:p>
            <a:pPr eaLnBrk="1" hangingPunct="1"/>
            <a:r>
              <a:rPr lang="zh-CN" altLang="en-US" sz="2400" dirty="0"/>
              <a:t>用多段图来示该问题</a:t>
            </a:r>
          </a:p>
          <a:p>
            <a:pPr lvl="1" eaLnBrk="1" hangingPunct="1"/>
            <a:r>
              <a:rPr lang="en-US" altLang="zh-CN" sz="2400" dirty="0">
                <a:solidFill>
                  <a:srgbClr val="FF0000"/>
                </a:solidFill>
              </a:rPr>
              <a:t>V(</a:t>
            </a:r>
            <a:r>
              <a:rPr lang="en-US" altLang="zh-CN" sz="2400" dirty="0" err="1">
                <a:solidFill>
                  <a:srgbClr val="FF0000"/>
                </a:solidFill>
              </a:rPr>
              <a:t>i</a:t>
            </a:r>
            <a:r>
              <a:rPr lang="en-US" altLang="zh-CN" sz="2400" dirty="0">
                <a:solidFill>
                  <a:srgbClr val="FF0000"/>
                </a:solidFill>
              </a:rPr>
              <a:t>, j)</a:t>
            </a:r>
            <a:r>
              <a:rPr lang="zh-CN" altLang="en-US" sz="2400" dirty="0"/>
              <a:t>表示一共把</a:t>
            </a:r>
            <a:r>
              <a:rPr lang="en-US" altLang="zh-CN" sz="2400" dirty="0"/>
              <a:t>j</a:t>
            </a:r>
            <a:r>
              <a:rPr lang="zh-CN" altLang="en-US" sz="2400" dirty="0"/>
              <a:t>个资源分配给了项目</a:t>
            </a:r>
            <a:r>
              <a:rPr lang="en-US" altLang="zh-CN" sz="2400" dirty="0"/>
              <a:t>1, 2,…, i-1</a:t>
            </a:r>
            <a:r>
              <a:rPr lang="zh-CN" altLang="en-US" sz="2400" dirty="0"/>
              <a:t>，即前</a:t>
            </a:r>
            <a:r>
              <a:rPr lang="en-US" altLang="zh-CN" sz="2400" dirty="0"/>
              <a:t>i-1</a:t>
            </a:r>
            <a:r>
              <a:rPr lang="zh-CN" altLang="en-US" sz="2400" dirty="0"/>
              <a:t>个项目。</a:t>
            </a:r>
          </a:p>
          <a:p>
            <a:pPr lvl="1" eaLnBrk="1" hangingPunct="1"/>
            <a:r>
              <a:rPr lang="en-US" altLang="zh-CN" sz="2400" dirty="0">
                <a:solidFill>
                  <a:srgbClr val="FF0000"/>
                </a:solidFill>
              </a:rPr>
              <a:t>&lt;V(</a:t>
            </a:r>
            <a:r>
              <a:rPr lang="en-US" altLang="zh-CN" sz="2400" dirty="0" err="1">
                <a:solidFill>
                  <a:srgbClr val="FF0000"/>
                </a:solidFill>
              </a:rPr>
              <a:t>i</a:t>
            </a:r>
            <a:r>
              <a:rPr lang="en-US" altLang="zh-CN" sz="2400" dirty="0">
                <a:solidFill>
                  <a:srgbClr val="FF0000"/>
                </a:solidFill>
              </a:rPr>
              <a:t>, j), V(i+1, l)&gt;</a:t>
            </a:r>
            <a:r>
              <a:rPr lang="zh-CN" altLang="en-US" sz="2400" dirty="0"/>
              <a:t>表示项目</a:t>
            </a:r>
            <a:r>
              <a:rPr lang="en-US" altLang="zh-CN" sz="2400" dirty="0" err="1"/>
              <a:t>i</a:t>
            </a:r>
            <a:r>
              <a:rPr lang="zh-CN" altLang="en-US" sz="2400" dirty="0"/>
              <a:t>分配到</a:t>
            </a:r>
            <a:r>
              <a:rPr lang="en-US" altLang="zh-CN" sz="2400" dirty="0"/>
              <a:t>l-j</a:t>
            </a:r>
            <a:r>
              <a:rPr lang="zh-CN" altLang="en-US" sz="2400" dirty="0"/>
              <a:t>个资源，则获取到</a:t>
            </a:r>
            <a:r>
              <a:rPr lang="en-US" altLang="zh-CN" sz="2400" dirty="0"/>
              <a:t>N(</a:t>
            </a:r>
            <a:r>
              <a:rPr lang="en-US" altLang="zh-CN" sz="2400" dirty="0" err="1"/>
              <a:t>i</a:t>
            </a:r>
            <a:r>
              <a:rPr lang="en-US" altLang="zh-CN" sz="2400" dirty="0"/>
              <a:t>, l-j)</a:t>
            </a:r>
            <a:r>
              <a:rPr lang="zh-CN" altLang="en-US" sz="2400" dirty="0"/>
              <a:t>的利润。从</a:t>
            </a:r>
            <a:r>
              <a:rPr lang="en-US" altLang="zh-CN" sz="2400" dirty="0"/>
              <a:t>V(1,0)</a:t>
            </a:r>
            <a:r>
              <a:rPr lang="zh-CN" altLang="en-US" sz="2400" dirty="0"/>
              <a:t>到</a:t>
            </a:r>
            <a:r>
              <a:rPr lang="en-US" altLang="zh-CN" sz="2400" dirty="0"/>
              <a:t>V(i+1,l)</a:t>
            </a:r>
            <a:r>
              <a:rPr lang="zh-CN" altLang="en-US" sz="2400" dirty="0"/>
              <a:t>的路径表示前</a:t>
            </a:r>
            <a:r>
              <a:rPr lang="en-US" altLang="zh-CN" sz="2400" dirty="0" err="1"/>
              <a:t>i</a:t>
            </a:r>
            <a:r>
              <a:rPr lang="zh-CN" altLang="en-US" sz="2400" dirty="0"/>
              <a:t>个项目一共分配到</a:t>
            </a:r>
            <a:r>
              <a:rPr lang="en-US" altLang="zh-CN" sz="2400" dirty="0"/>
              <a:t>l</a:t>
            </a:r>
            <a:r>
              <a:rPr lang="zh-CN" altLang="en-US" sz="2400" dirty="0"/>
              <a:t>个资源。</a:t>
            </a:r>
          </a:p>
          <a:p>
            <a:pPr lvl="1" eaLnBrk="1" hangingPunct="1"/>
            <a:r>
              <a:rPr lang="zh-CN" altLang="en-US" sz="2400" dirty="0"/>
              <a:t>当</a:t>
            </a:r>
            <a:r>
              <a:rPr lang="en-US" altLang="zh-CN" sz="2400" dirty="0" err="1"/>
              <a:t>j≤n</a:t>
            </a:r>
            <a:r>
              <a:rPr lang="zh-CN" altLang="en-US" sz="2400" dirty="0"/>
              <a:t>且</a:t>
            </a:r>
            <a:r>
              <a:rPr lang="en-US" altLang="zh-CN" sz="2400" dirty="0" err="1"/>
              <a:t>i</a:t>
            </a:r>
            <a:r>
              <a:rPr lang="en-US" altLang="zh-CN" sz="2400" dirty="0"/>
              <a:t>=r</a:t>
            </a:r>
            <a:r>
              <a:rPr lang="zh-CN" altLang="en-US" sz="2400" dirty="0"/>
              <a:t>时，边具有形式</a:t>
            </a:r>
            <a:r>
              <a:rPr lang="en-US" altLang="zh-CN" sz="2400" dirty="0">
                <a:solidFill>
                  <a:srgbClr val="FF0000"/>
                </a:solidFill>
              </a:rPr>
              <a:t>&lt;V(r, j), V(r+1, n)&gt;</a:t>
            </a:r>
            <a:r>
              <a:rPr lang="zh-CN" altLang="en-US" sz="2400" dirty="0"/>
              <a:t>，成本值为</a:t>
            </a:r>
            <a:r>
              <a:rPr lang="en-US" altLang="zh-CN" sz="2400" dirty="0"/>
              <a:t>max{N(r, p)}</a:t>
            </a:r>
            <a:r>
              <a:rPr lang="zh-CN" altLang="en-US" sz="2400" dirty="0"/>
              <a:t>。</a:t>
            </a:r>
          </a:p>
        </p:txBody>
      </p:sp>
      <p:sp>
        <p:nvSpPr>
          <p:cNvPr id="36869" name="Text Box 4"/>
          <p:cNvSpPr txBox="1">
            <a:spLocks noChangeArrowheads="1"/>
          </p:cNvSpPr>
          <p:nvPr/>
        </p:nvSpPr>
        <p:spPr bwMode="auto">
          <a:xfrm>
            <a:off x="8400256" y="5150742"/>
            <a:ext cx="1296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a:t>0≤p≤n-j</a:t>
            </a:r>
          </a:p>
        </p:txBody>
      </p:sp>
      <p:sp>
        <p:nvSpPr>
          <p:cNvPr id="2" name="圆角矩形标注 1"/>
          <p:cNvSpPr/>
          <p:nvPr/>
        </p:nvSpPr>
        <p:spPr>
          <a:xfrm>
            <a:off x="7608168" y="2989274"/>
            <a:ext cx="1296988" cy="433388"/>
          </a:xfrm>
          <a:prstGeom prst="wedgeRoundRectCallout">
            <a:avLst>
              <a:gd name="adj1" fmla="val -52708"/>
              <a:gd name="adj2" fmla="val 70641"/>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spcBef>
                <a:spcPct val="20000"/>
              </a:spcBef>
              <a:buClr>
                <a:srgbClr val="B21BEF"/>
              </a:buClr>
              <a:buSzPct val="75000"/>
              <a:buFont typeface="Wingdings" panose="05000000000000000000" pitchFamily="2" charset="2"/>
              <a:buNone/>
            </a:pPr>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r+1</a:t>
            </a: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段图</a:t>
            </a:r>
          </a:p>
        </p:txBody>
      </p:sp>
      <p:sp>
        <p:nvSpPr>
          <p:cNvPr id="7"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Oval 4"/>
          <p:cNvSpPr>
            <a:spLocks noChangeArrowheads="1"/>
          </p:cNvSpPr>
          <p:nvPr/>
        </p:nvSpPr>
        <p:spPr bwMode="auto">
          <a:xfrm>
            <a:off x="2207568" y="3527425"/>
            <a:ext cx="457200" cy="457200"/>
          </a:xfrm>
          <a:prstGeom prst="ellipse">
            <a:avLst/>
          </a:prstGeom>
          <a:solidFill>
            <a:schemeClr val="accent1">
              <a:lumMod val="20000"/>
              <a:lumOff val="80000"/>
            </a:schemeClr>
          </a:solid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0">
              <a:cs typeface="Arial" panose="020B0604020202020204" pitchFamily="34" charset="0"/>
            </a:endParaRPr>
          </a:p>
        </p:txBody>
      </p:sp>
      <p:sp>
        <p:nvSpPr>
          <p:cNvPr id="37892" name="Text Box 5"/>
          <p:cNvSpPr txBox="1">
            <a:spLocks noChangeArrowheads="1"/>
          </p:cNvSpPr>
          <p:nvPr/>
        </p:nvSpPr>
        <p:spPr bwMode="auto">
          <a:xfrm>
            <a:off x="1855788" y="3140076"/>
            <a:ext cx="1071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dirty="0">
                <a:solidFill>
                  <a:srgbClr val="FF0000"/>
                </a:solidFill>
                <a:cs typeface="Arial" panose="020B0604020202020204" pitchFamily="34" charset="0"/>
              </a:rPr>
              <a:t>s=v(1,0)</a:t>
            </a:r>
          </a:p>
        </p:txBody>
      </p:sp>
      <p:grpSp>
        <p:nvGrpSpPr>
          <p:cNvPr id="252934" name="Group 6"/>
          <p:cNvGrpSpPr>
            <a:grpSpLocks/>
          </p:cNvGrpSpPr>
          <p:nvPr/>
        </p:nvGrpSpPr>
        <p:grpSpPr bwMode="auto">
          <a:xfrm>
            <a:off x="9098446" y="3128179"/>
            <a:ext cx="1000125" cy="768350"/>
            <a:chOff x="4649" y="2201"/>
            <a:chExt cx="630" cy="484"/>
          </a:xfrm>
        </p:grpSpPr>
        <p:sp>
          <p:nvSpPr>
            <p:cNvPr id="37982" name="Text Box 7"/>
            <p:cNvSpPr txBox="1">
              <a:spLocks noChangeArrowheads="1"/>
            </p:cNvSpPr>
            <p:nvPr/>
          </p:nvSpPr>
          <p:spPr bwMode="auto">
            <a:xfrm>
              <a:off x="4649" y="2201"/>
              <a:ext cx="63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solidFill>
                    <a:srgbClr val="FF0000"/>
                  </a:solidFill>
                  <a:cs typeface="Arial" panose="020B0604020202020204" pitchFamily="34" charset="0"/>
                </a:rPr>
                <a:t>t=v(4,4)</a:t>
              </a:r>
            </a:p>
          </p:txBody>
        </p:sp>
        <p:sp>
          <p:nvSpPr>
            <p:cNvPr id="37983" name="Oval 8"/>
            <p:cNvSpPr>
              <a:spLocks noChangeArrowheads="1"/>
            </p:cNvSpPr>
            <p:nvPr/>
          </p:nvSpPr>
          <p:spPr bwMode="auto">
            <a:xfrm>
              <a:off x="4649" y="2397"/>
              <a:ext cx="288" cy="288"/>
            </a:xfrm>
            <a:prstGeom prst="ellipse">
              <a:avLst/>
            </a:prstGeom>
            <a:solidFill>
              <a:schemeClr val="accent1">
                <a:lumMod val="20000"/>
                <a:lumOff val="80000"/>
              </a:scheme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0">
                <a:cs typeface="Arial" panose="020B0604020202020204" pitchFamily="34" charset="0"/>
              </a:endParaRPr>
            </a:p>
          </p:txBody>
        </p:sp>
      </p:grpSp>
      <p:grpSp>
        <p:nvGrpSpPr>
          <p:cNvPr id="252937" name="Group 9"/>
          <p:cNvGrpSpPr>
            <a:grpSpLocks/>
          </p:cNvGrpSpPr>
          <p:nvPr/>
        </p:nvGrpSpPr>
        <p:grpSpPr bwMode="auto">
          <a:xfrm>
            <a:off x="2665413" y="2157414"/>
            <a:ext cx="1527175" cy="1558926"/>
            <a:chOff x="719" y="1586"/>
            <a:chExt cx="962" cy="982"/>
          </a:xfrm>
        </p:grpSpPr>
        <p:sp>
          <p:nvSpPr>
            <p:cNvPr id="37980" name="Text Box 10"/>
            <p:cNvSpPr txBox="1">
              <a:spLocks noChangeArrowheads="1"/>
            </p:cNvSpPr>
            <p:nvPr/>
          </p:nvSpPr>
          <p:spPr bwMode="auto">
            <a:xfrm>
              <a:off x="1033" y="1707"/>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dirty="0">
                  <a:cs typeface="Arial" panose="020B0604020202020204" pitchFamily="34" charset="0"/>
                </a:rPr>
                <a:t>N(1,0)</a:t>
              </a:r>
            </a:p>
          </p:txBody>
        </p:sp>
        <p:sp>
          <p:nvSpPr>
            <p:cNvPr id="37981" name="Line 11"/>
            <p:cNvSpPr>
              <a:spLocks noChangeShapeType="1"/>
            </p:cNvSpPr>
            <p:nvPr/>
          </p:nvSpPr>
          <p:spPr bwMode="auto">
            <a:xfrm flipV="1">
              <a:off x="719" y="1586"/>
              <a:ext cx="962" cy="98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sp>
        <p:nvSpPr>
          <p:cNvPr id="37895" name="Text Box 12"/>
          <p:cNvSpPr txBox="1">
            <a:spLocks noChangeArrowheads="1"/>
          </p:cNvSpPr>
          <p:nvPr/>
        </p:nvSpPr>
        <p:spPr bwMode="auto">
          <a:xfrm>
            <a:off x="2632076" y="11303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V</a:t>
            </a:r>
            <a:r>
              <a:rPr kumimoji="1" lang="en-US" altLang="zh-CN" sz="2400" b="0" baseline="-25000">
                <a:cs typeface="Arial" panose="020B0604020202020204" pitchFamily="34" charset="0"/>
              </a:rPr>
              <a:t>1</a:t>
            </a:r>
          </a:p>
        </p:txBody>
      </p:sp>
      <p:sp>
        <p:nvSpPr>
          <p:cNvPr id="37896" name="Text Box 13"/>
          <p:cNvSpPr txBox="1">
            <a:spLocks noChangeArrowheads="1"/>
          </p:cNvSpPr>
          <p:nvPr/>
        </p:nvSpPr>
        <p:spPr bwMode="auto">
          <a:xfrm>
            <a:off x="4156076" y="11303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V</a:t>
            </a:r>
            <a:r>
              <a:rPr kumimoji="1" lang="en-US" altLang="zh-CN" sz="2400" b="0" baseline="-25000">
                <a:cs typeface="Arial" panose="020B0604020202020204" pitchFamily="34" charset="0"/>
              </a:rPr>
              <a:t>2</a:t>
            </a:r>
          </a:p>
        </p:txBody>
      </p:sp>
      <p:sp>
        <p:nvSpPr>
          <p:cNvPr id="37897" name="Text Box 14"/>
          <p:cNvSpPr txBox="1">
            <a:spLocks noChangeArrowheads="1"/>
          </p:cNvSpPr>
          <p:nvPr/>
        </p:nvSpPr>
        <p:spPr bwMode="auto">
          <a:xfrm>
            <a:off x="5924551" y="10890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V</a:t>
            </a:r>
            <a:r>
              <a:rPr kumimoji="1" lang="en-US" altLang="zh-CN" sz="2400" b="0" baseline="-25000">
                <a:cs typeface="Arial" panose="020B0604020202020204" pitchFamily="34" charset="0"/>
              </a:rPr>
              <a:t>3</a:t>
            </a:r>
          </a:p>
        </p:txBody>
      </p:sp>
      <p:sp>
        <p:nvSpPr>
          <p:cNvPr id="37898" name="Text Box 15"/>
          <p:cNvSpPr txBox="1">
            <a:spLocks noChangeArrowheads="1"/>
          </p:cNvSpPr>
          <p:nvPr/>
        </p:nvSpPr>
        <p:spPr bwMode="auto">
          <a:xfrm>
            <a:off x="8472488" y="1052513"/>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cs typeface="Arial" panose="020B0604020202020204" pitchFamily="34" charset="0"/>
              </a:rPr>
              <a:t>V</a:t>
            </a:r>
            <a:r>
              <a:rPr kumimoji="1" lang="en-US" altLang="zh-CN" sz="2400" b="0" baseline="-25000">
                <a:cs typeface="Arial" panose="020B0604020202020204" pitchFamily="34" charset="0"/>
              </a:rPr>
              <a:t>4</a:t>
            </a:r>
          </a:p>
        </p:txBody>
      </p:sp>
      <p:sp>
        <p:nvSpPr>
          <p:cNvPr id="37899" name="Line 16"/>
          <p:cNvSpPr>
            <a:spLocks noChangeShapeType="1"/>
          </p:cNvSpPr>
          <p:nvPr/>
        </p:nvSpPr>
        <p:spPr bwMode="auto">
          <a:xfrm>
            <a:off x="3124200" y="1241425"/>
            <a:ext cx="20638" cy="5067300"/>
          </a:xfrm>
          <a:prstGeom prst="line">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7900" name="Line 17"/>
          <p:cNvSpPr>
            <a:spLocks noChangeShapeType="1"/>
          </p:cNvSpPr>
          <p:nvPr/>
        </p:nvSpPr>
        <p:spPr bwMode="auto">
          <a:xfrm>
            <a:off x="5303838" y="1203325"/>
            <a:ext cx="0" cy="5105400"/>
          </a:xfrm>
          <a:prstGeom prst="line">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7901" name="Line 18"/>
          <p:cNvSpPr>
            <a:spLocks noChangeShapeType="1"/>
          </p:cNvSpPr>
          <p:nvPr/>
        </p:nvSpPr>
        <p:spPr bwMode="auto">
          <a:xfrm>
            <a:off x="7751763" y="1184275"/>
            <a:ext cx="0" cy="5124450"/>
          </a:xfrm>
          <a:prstGeom prst="line">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7902" name="Line 19"/>
          <p:cNvSpPr>
            <a:spLocks noChangeShapeType="1"/>
          </p:cNvSpPr>
          <p:nvPr/>
        </p:nvSpPr>
        <p:spPr bwMode="auto">
          <a:xfrm>
            <a:off x="9886950" y="1260475"/>
            <a:ext cx="0" cy="5048250"/>
          </a:xfrm>
          <a:prstGeom prst="line">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nvGrpSpPr>
          <p:cNvPr id="252948" name="Group 20"/>
          <p:cNvGrpSpPr>
            <a:grpSpLocks/>
          </p:cNvGrpSpPr>
          <p:nvPr/>
        </p:nvGrpSpPr>
        <p:grpSpPr bwMode="auto">
          <a:xfrm>
            <a:off x="4008439" y="1555751"/>
            <a:ext cx="719137" cy="752475"/>
            <a:chOff x="1565" y="1207"/>
            <a:chExt cx="453" cy="474"/>
          </a:xfrm>
        </p:grpSpPr>
        <p:sp>
          <p:nvSpPr>
            <p:cNvPr id="37978" name="Oval 21"/>
            <p:cNvSpPr>
              <a:spLocks noChangeArrowheads="1"/>
            </p:cNvSpPr>
            <p:nvPr/>
          </p:nvSpPr>
          <p:spPr bwMode="auto">
            <a:xfrm>
              <a:off x="1668" y="1393"/>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0">
                <a:cs typeface="Arial" panose="020B0604020202020204" pitchFamily="34" charset="0"/>
              </a:endParaRPr>
            </a:p>
          </p:txBody>
        </p:sp>
        <p:sp>
          <p:nvSpPr>
            <p:cNvPr id="37979" name="Text Box 22"/>
            <p:cNvSpPr txBox="1">
              <a:spLocks noChangeArrowheads="1"/>
            </p:cNvSpPr>
            <p:nvPr/>
          </p:nvSpPr>
          <p:spPr bwMode="auto">
            <a:xfrm>
              <a:off x="1565" y="1207"/>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solidFill>
                    <a:srgbClr val="FF0000"/>
                  </a:solidFill>
                  <a:cs typeface="Arial" panose="020B0604020202020204" pitchFamily="34" charset="0"/>
                </a:rPr>
                <a:t>v(2,0)</a:t>
              </a:r>
            </a:p>
          </p:txBody>
        </p:sp>
      </p:grpSp>
      <p:grpSp>
        <p:nvGrpSpPr>
          <p:cNvPr id="252951" name="Group 23"/>
          <p:cNvGrpSpPr>
            <a:grpSpLocks/>
          </p:cNvGrpSpPr>
          <p:nvPr/>
        </p:nvGrpSpPr>
        <p:grpSpPr bwMode="auto">
          <a:xfrm>
            <a:off x="3935414" y="4654649"/>
            <a:ext cx="719137" cy="790575"/>
            <a:chOff x="1519" y="3199"/>
            <a:chExt cx="453" cy="498"/>
          </a:xfrm>
        </p:grpSpPr>
        <p:sp>
          <p:nvSpPr>
            <p:cNvPr id="37976" name="Oval 24"/>
            <p:cNvSpPr>
              <a:spLocks noChangeArrowheads="1"/>
            </p:cNvSpPr>
            <p:nvPr/>
          </p:nvSpPr>
          <p:spPr bwMode="auto">
            <a:xfrm>
              <a:off x="1668" y="3409"/>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0">
                <a:cs typeface="Arial" panose="020B0604020202020204" pitchFamily="34" charset="0"/>
              </a:endParaRPr>
            </a:p>
          </p:txBody>
        </p:sp>
        <p:sp>
          <p:nvSpPr>
            <p:cNvPr id="37977" name="Text Box 25"/>
            <p:cNvSpPr txBox="1">
              <a:spLocks noChangeArrowheads="1"/>
            </p:cNvSpPr>
            <p:nvPr/>
          </p:nvSpPr>
          <p:spPr bwMode="auto">
            <a:xfrm>
              <a:off x="1519" y="3199"/>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solidFill>
                    <a:srgbClr val="FF0000"/>
                  </a:solidFill>
                  <a:cs typeface="Arial" panose="020B0604020202020204" pitchFamily="34" charset="0"/>
                </a:rPr>
                <a:t>v(2,3)</a:t>
              </a:r>
            </a:p>
          </p:txBody>
        </p:sp>
      </p:grpSp>
      <p:grpSp>
        <p:nvGrpSpPr>
          <p:cNvPr id="252954" name="Group 26"/>
          <p:cNvGrpSpPr>
            <a:grpSpLocks/>
          </p:cNvGrpSpPr>
          <p:nvPr/>
        </p:nvGrpSpPr>
        <p:grpSpPr bwMode="auto">
          <a:xfrm>
            <a:off x="3935414" y="3638551"/>
            <a:ext cx="719137" cy="803275"/>
            <a:chOff x="1519" y="2519"/>
            <a:chExt cx="453" cy="506"/>
          </a:xfrm>
        </p:grpSpPr>
        <p:sp>
          <p:nvSpPr>
            <p:cNvPr id="37974" name="Oval 27"/>
            <p:cNvSpPr>
              <a:spLocks noChangeArrowheads="1"/>
            </p:cNvSpPr>
            <p:nvPr/>
          </p:nvSpPr>
          <p:spPr bwMode="auto">
            <a:xfrm>
              <a:off x="1668" y="2737"/>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0">
                <a:cs typeface="Arial" panose="020B0604020202020204" pitchFamily="34" charset="0"/>
              </a:endParaRPr>
            </a:p>
          </p:txBody>
        </p:sp>
        <p:sp>
          <p:nvSpPr>
            <p:cNvPr id="37975" name="Text Box 28"/>
            <p:cNvSpPr txBox="1">
              <a:spLocks noChangeArrowheads="1"/>
            </p:cNvSpPr>
            <p:nvPr/>
          </p:nvSpPr>
          <p:spPr bwMode="auto">
            <a:xfrm>
              <a:off x="1519" y="2519"/>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solidFill>
                    <a:srgbClr val="FF0000"/>
                  </a:solidFill>
                  <a:cs typeface="Arial" panose="020B0604020202020204" pitchFamily="34" charset="0"/>
                </a:rPr>
                <a:t>v(2,2)</a:t>
              </a:r>
            </a:p>
          </p:txBody>
        </p:sp>
      </p:grpSp>
      <p:grpSp>
        <p:nvGrpSpPr>
          <p:cNvPr id="252957" name="Group 29"/>
          <p:cNvGrpSpPr>
            <a:grpSpLocks/>
          </p:cNvGrpSpPr>
          <p:nvPr/>
        </p:nvGrpSpPr>
        <p:grpSpPr bwMode="auto">
          <a:xfrm>
            <a:off x="3935414" y="2563813"/>
            <a:ext cx="719137" cy="811212"/>
            <a:chOff x="1519" y="1842"/>
            <a:chExt cx="453" cy="511"/>
          </a:xfrm>
        </p:grpSpPr>
        <p:sp>
          <p:nvSpPr>
            <p:cNvPr id="37972" name="Oval 30"/>
            <p:cNvSpPr>
              <a:spLocks noChangeArrowheads="1"/>
            </p:cNvSpPr>
            <p:nvPr/>
          </p:nvSpPr>
          <p:spPr bwMode="auto">
            <a:xfrm>
              <a:off x="1668" y="2065"/>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0">
                <a:cs typeface="Arial" panose="020B0604020202020204" pitchFamily="34" charset="0"/>
              </a:endParaRPr>
            </a:p>
          </p:txBody>
        </p:sp>
        <p:sp>
          <p:nvSpPr>
            <p:cNvPr id="37973" name="Text Box 31"/>
            <p:cNvSpPr txBox="1">
              <a:spLocks noChangeArrowheads="1"/>
            </p:cNvSpPr>
            <p:nvPr/>
          </p:nvSpPr>
          <p:spPr bwMode="auto">
            <a:xfrm>
              <a:off x="1519" y="1842"/>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solidFill>
                    <a:srgbClr val="FF0000"/>
                  </a:solidFill>
                  <a:cs typeface="Arial" panose="020B0604020202020204" pitchFamily="34" charset="0"/>
                </a:rPr>
                <a:t>v(2,1)</a:t>
              </a:r>
            </a:p>
          </p:txBody>
        </p:sp>
      </p:grpSp>
      <p:grpSp>
        <p:nvGrpSpPr>
          <p:cNvPr id="252960" name="Group 32"/>
          <p:cNvGrpSpPr>
            <a:grpSpLocks/>
          </p:cNvGrpSpPr>
          <p:nvPr/>
        </p:nvGrpSpPr>
        <p:grpSpPr bwMode="auto">
          <a:xfrm>
            <a:off x="2665812" y="3004213"/>
            <a:ext cx="1506139" cy="747050"/>
            <a:chOff x="1008" y="2119"/>
            <a:chExt cx="660" cy="426"/>
          </a:xfrm>
        </p:grpSpPr>
        <p:sp>
          <p:nvSpPr>
            <p:cNvPr id="37970" name="Line 33"/>
            <p:cNvSpPr>
              <a:spLocks noChangeShapeType="1"/>
            </p:cNvSpPr>
            <p:nvPr/>
          </p:nvSpPr>
          <p:spPr bwMode="auto">
            <a:xfrm flipV="1">
              <a:off x="1008" y="2257"/>
              <a:ext cx="660" cy="2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7971" name="Text Box 34"/>
            <p:cNvSpPr txBox="1">
              <a:spLocks noChangeArrowheads="1"/>
            </p:cNvSpPr>
            <p:nvPr/>
          </p:nvSpPr>
          <p:spPr bwMode="auto">
            <a:xfrm>
              <a:off x="1234" y="2119"/>
              <a:ext cx="35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dirty="0">
                  <a:cs typeface="Arial" panose="020B0604020202020204" pitchFamily="34" charset="0"/>
                </a:rPr>
                <a:t>N(1,1)</a:t>
              </a:r>
            </a:p>
          </p:txBody>
        </p:sp>
      </p:grpSp>
      <p:grpSp>
        <p:nvGrpSpPr>
          <p:cNvPr id="252963" name="Group 35"/>
          <p:cNvGrpSpPr>
            <a:grpSpLocks/>
          </p:cNvGrpSpPr>
          <p:nvPr/>
        </p:nvGrpSpPr>
        <p:grpSpPr bwMode="auto">
          <a:xfrm>
            <a:off x="2665413" y="3644901"/>
            <a:ext cx="1527176" cy="568325"/>
            <a:chOff x="719" y="2523"/>
            <a:chExt cx="962" cy="358"/>
          </a:xfrm>
        </p:grpSpPr>
        <p:sp>
          <p:nvSpPr>
            <p:cNvPr id="37968" name="Line 36"/>
            <p:cNvSpPr>
              <a:spLocks noChangeShapeType="1"/>
            </p:cNvSpPr>
            <p:nvPr/>
          </p:nvSpPr>
          <p:spPr bwMode="auto">
            <a:xfrm>
              <a:off x="719" y="2604"/>
              <a:ext cx="949" cy="27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7969" name="Text Box 37"/>
            <p:cNvSpPr txBox="1">
              <a:spLocks noChangeArrowheads="1"/>
            </p:cNvSpPr>
            <p:nvPr/>
          </p:nvSpPr>
          <p:spPr bwMode="auto">
            <a:xfrm>
              <a:off x="1066" y="2523"/>
              <a:ext cx="6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dirty="0">
                  <a:cs typeface="Arial" panose="020B0604020202020204" pitchFamily="34" charset="0"/>
                </a:rPr>
                <a:t>N(1,2)</a:t>
              </a:r>
            </a:p>
          </p:txBody>
        </p:sp>
      </p:grpSp>
      <p:grpSp>
        <p:nvGrpSpPr>
          <p:cNvPr id="252966" name="Group 38"/>
          <p:cNvGrpSpPr>
            <a:grpSpLocks/>
          </p:cNvGrpSpPr>
          <p:nvPr/>
        </p:nvGrpSpPr>
        <p:grpSpPr bwMode="auto">
          <a:xfrm>
            <a:off x="2668589" y="3797303"/>
            <a:ext cx="1530350" cy="1406526"/>
            <a:chOff x="721" y="2619"/>
            <a:chExt cx="964" cy="886"/>
          </a:xfrm>
        </p:grpSpPr>
        <p:sp>
          <p:nvSpPr>
            <p:cNvPr id="37966" name="Line 39"/>
            <p:cNvSpPr>
              <a:spLocks noChangeShapeType="1"/>
            </p:cNvSpPr>
            <p:nvPr/>
          </p:nvSpPr>
          <p:spPr bwMode="auto">
            <a:xfrm>
              <a:off x="721" y="2619"/>
              <a:ext cx="947" cy="88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7967" name="Text Box 40"/>
            <p:cNvSpPr txBox="1">
              <a:spLocks noChangeArrowheads="1"/>
            </p:cNvSpPr>
            <p:nvPr/>
          </p:nvSpPr>
          <p:spPr bwMode="auto">
            <a:xfrm>
              <a:off x="1067" y="2972"/>
              <a:ext cx="6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dirty="0">
                  <a:cs typeface="Arial" panose="020B0604020202020204" pitchFamily="34" charset="0"/>
                </a:rPr>
                <a:t>N(1,3)</a:t>
              </a:r>
            </a:p>
          </p:txBody>
        </p:sp>
      </p:grpSp>
      <p:grpSp>
        <p:nvGrpSpPr>
          <p:cNvPr id="252969" name="Group 41"/>
          <p:cNvGrpSpPr>
            <a:grpSpLocks/>
          </p:cNvGrpSpPr>
          <p:nvPr/>
        </p:nvGrpSpPr>
        <p:grpSpPr bwMode="auto">
          <a:xfrm>
            <a:off x="2665414" y="3805237"/>
            <a:ext cx="2017713" cy="2528886"/>
            <a:chOff x="719" y="2624"/>
            <a:chExt cx="1271" cy="1593"/>
          </a:xfrm>
        </p:grpSpPr>
        <p:grpSp>
          <p:nvGrpSpPr>
            <p:cNvPr id="37960" name="Group 42"/>
            <p:cNvGrpSpPr>
              <a:grpSpLocks/>
            </p:cNvGrpSpPr>
            <p:nvPr/>
          </p:nvGrpSpPr>
          <p:grpSpPr bwMode="auto">
            <a:xfrm>
              <a:off x="1537" y="3702"/>
              <a:ext cx="453" cy="515"/>
              <a:chOff x="1537" y="3702"/>
              <a:chExt cx="453" cy="515"/>
            </a:xfrm>
          </p:grpSpPr>
          <p:sp>
            <p:nvSpPr>
              <p:cNvPr id="37964" name="Text Box 43"/>
              <p:cNvSpPr txBox="1">
                <a:spLocks noChangeArrowheads="1"/>
              </p:cNvSpPr>
              <p:nvPr/>
            </p:nvSpPr>
            <p:spPr bwMode="auto">
              <a:xfrm>
                <a:off x="1537" y="3702"/>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dirty="0">
                    <a:solidFill>
                      <a:srgbClr val="FF0000"/>
                    </a:solidFill>
                    <a:cs typeface="Arial" panose="020B0604020202020204" pitchFamily="34" charset="0"/>
                  </a:rPr>
                  <a:t>v(2,4)</a:t>
                </a:r>
              </a:p>
            </p:txBody>
          </p:sp>
          <p:sp>
            <p:nvSpPr>
              <p:cNvPr id="37965" name="Oval 44"/>
              <p:cNvSpPr>
                <a:spLocks noChangeArrowheads="1"/>
              </p:cNvSpPr>
              <p:nvPr/>
            </p:nvSpPr>
            <p:spPr bwMode="auto">
              <a:xfrm>
                <a:off x="1655" y="3929"/>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0">
                  <a:cs typeface="Arial" panose="020B0604020202020204" pitchFamily="34" charset="0"/>
                </a:endParaRPr>
              </a:p>
            </p:txBody>
          </p:sp>
        </p:grpSp>
        <p:grpSp>
          <p:nvGrpSpPr>
            <p:cNvPr id="37961" name="Group 45"/>
            <p:cNvGrpSpPr>
              <a:grpSpLocks/>
            </p:cNvGrpSpPr>
            <p:nvPr/>
          </p:nvGrpSpPr>
          <p:grpSpPr bwMode="auto">
            <a:xfrm>
              <a:off x="719" y="2624"/>
              <a:ext cx="932" cy="1400"/>
              <a:chOff x="719" y="2624"/>
              <a:chExt cx="932" cy="1400"/>
            </a:xfrm>
          </p:grpSpPr>
          <p:sp>
            <p:nvSpPr>
              <p:cNvPr id="37962" name="Line 46"/>
              <p:cNvSpPr>
                <a:spLocks noChangeShapeType="1"/>
              </p:cNvSpPr>
              <p:nvPr/>
            </p:nvSpPr>
            <p:spPr bwMode="auto">
              <a:xfrm>
                <a:off x="719" y="2624"/>
                <a:ext cx="932" cy="1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37963" name="Text Box 47"/>
              <p:cNvSpPr txBox="1">
                <a:spLocks noChangeArrowheads="1"/>
              </p:cNvSpPr>
              <p:nvPr/>
            </p:nvSpPr>
            <p:spPr bwMode="auto">
              <a:xfrm>
                <a:off x="1055" y="3462"/>
                <a:ext cx="5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dirty="0">
                    <a:cs typeface="Arial" panose="020B0604020202020204" pitchFamily="34" charset="0"/>
                  </a:rPr>
                  <a:t>N(1,4)</a:t>
                </a:r>
              </a:p>
            </p:txBody>
          </p:sp>
        </p:grpSp>
      </p:grpSp>
      <p:grpSp>
        <p:nvGrpSpPr>
          <p:cNvPr id="252976" name="Group 48"/>
          <p:cNvGrpSpPr>
            <a:grpSpLocks/>
          </p:cNvGrpSpPr>
          <p:nvPr/>
        </p:nvGrpSpPr>
        <p:grpSpPr bwMode="auto">
          <a:xfrm>
            <a:off x="6313489" y="1555751"/>
            <a:ext cx="719137" cy="752475"/>
            <a:chOff x="1565" y="1207"/>
            <a:chExt cx="453" cy="474"/>
          </a:xfrm>
        </p:grpSpPr>
        <p:sp>
          <p:nvSpPr>
            <p:cNvPr id="37958" name="Oval 49"/>
            <p:cNvSpPr>
              <a:spLocks noChangeArrowheads="1"/>
            </p:cNvSpPr>
            <p:nvPr/>
          </p:nvSpPr>
          <p:spPr bwMode="auto">
            <a:xfrm>
              <a:off x="1668" y="1393"/>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0">
                <a:cs typeface="Arial" panose="020B0604020202020204" pitchFamily="34" charset="0"/>
              </a:endParaRPr>
            </a:p>
          </p:txBody>
        </p:sp>
        <p:sp>
          <p:nvSpPr>
            <p:cNvPr id="37959" name="Text Box 50"/>
            <p:cNvSpPr txBox="1">
              <a:spLocks noChangeArrowheads="1"/>
            </p:cNvSpPr>
            <p:nvPr/>
          </p:nvSpPr>
          <p:spPr bwMode="auto">
            <a:xfrm>
              <a:off x="1565" y="1207"/>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solidFill>
                    <a:srgbClr val="FF0000"/>
                  </a:solidFill>
                  <a:cs typeface="Arial" panose="020B0604020202020204" pitchFamily="34" charset="0"/>
                </a:rPr>
                <a:t>v(3,0)</a:t>
              </a:r>
            </a:p>
          </p:txBody>
        </p:sp>
      </p:grpSp>
      <p:grpSp>
        <p:nvGrpSpPr>
          <p:cNvPr id="252979" name="Group 51"/>
          <p:cNvGrpSpPr>
            <a:grpSpLocks/>
          </p:cNvGrpSpPr>
          <p:nvPr/>
        </p:nvGrpSpPr>
        <p:grpSpPr bwMode="auto">
          <a:xfrm>
            <a:off x="6240464" y="4718051"/>
            <a:ext cx="719137" cy="790575"/>
            <a:chOff x="1519" y="3199"/>
            <a:chExt cx="453" cy="498"/>
          </a:xfrm>
        </p:grpSpPr>
        <p:sp>
          <p:nvSpPr>
            <p:cNvPr id="37956" name="Oval 52"/>
            <p:cNvSpPr>
              <a:spLocks noChangeArrowheads="1"/>
            </p:cNvSpPr>
            <p:nvPr/>
          </p:nvSpPr>
          <p:spPr bwMode="auto">
            <a:xfrm>
              <a:off x="1668" y="3409"/>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0">
                <a:cs typeface="Arial" panose="020B0604020202020204" pitchFamily="34" charset="0"/>
              </a:endParaRPr>
            </a:p>
          </p:txBody>
        </p:sp>
        <p:sp>
          <p:nvSpPr>
            <p:cNvPr id="37957" name="Text Box 53"/>
            <p:cNvSpPr txBox="1">
              <a:spLocks noChangeArrowheads="1"/>
            </p:cNvSpPr>
            <p:nvPr/>
          </p:nvSpPr>
          <p:spPr bwMode="auto">
            <a:xfrm>
              <a:off x="1519" y="3199"/>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solidFill>
                    <a:srgbClr val="FF0000"/>
                  </a:solidFill>
                  <a:cs typeface="Arial" panose="020B0604020202020204" pitchFamily="34" charset="0"/>
                </a:rPr>
                <a:t>v(3,3)</a:t>
              </a:r>
            </a:p>
          </p:txBody>
        </p:sp>
      </p:grpSp>
      <p:grpSp>
        <p:nvGrpSpPr>
          <p:cNvPr id="252982" name="Group 54"/>
          <p:cNvGrpSpPr>
            <a:grpSpLocks/>
          </p:cNvGrpSpPr>
          <p:nvPr/>
        </p:nvGrpSpPr>
        <p:grpSpPr bwMode="auto">
          <a:xfrm>
            <a:off x="6240464" y="3638551"/>
            <a:ext cx="719137" cy="803275"/>
            <a:chOff x="1519" y="2519"/>
            <a:chExt cx="453" cy="506"/>
          </a:xfrm>
        </p:grpSpPr>
        <p:sp>
          <p:nvSpPr>
            <p:cNvPr id="37954" name="Oval 55"/>
            <p:cNvSpPr>
              <a:spLocks noChangeArrowheads="1"/>
            </p:cNvSpPr>
            <p:nvPr/>
          </p:nvSpPr>
          <p:spPr bwMode="auto">
            <a:xfrm>
              <a:off x="1668" y="2737"/>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0">
                <a:cs typeface="Arial" panose="020B0604020202020204" pitchFamily="34" charset="0"/>
              </a:endParaRPr>
            </a:p>
          </p:txBody>
        </p:sp>
        <p:sp>
          <p:nvSpPr>
            <p:cNvPr id="37955" name="Text Box 56"/>
            <p:cNvSpPr txBox="1">
              <a:spLocks noChangeArrowheads="1"/>
            </p:cNvSpPr>
            <p:nvPr/>
          </p:nvSpPr>
          <p:spPr bwMode="auto">
            <a:xfrm>
              <a:off x="1519" y="2519"/>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solidFill>
                    <a:srgbClr val="FF0000"/>
                  </a:solidFill>
                  <a:cs typeface="Arial" panose="020B0604020202020204" pitchFamily="34" charset="0"/>
                </a:rPr>
                <a:t>v(3,2)</a:t>
              </a:r>
            </a:p>
          </p:txBody>
        </p:sp>
      </p:grpSp>
      <p:grpSp>
        <p:nvGrpSpPr>
          <p:cNvPr id="252985" name="Group 57"/>
          <p:cNvGrpSpPr>
            <a:grpSpLocks/>
          </p:cNvGrpSpPr>
          <p:nvPr/>
        </p:nvGrpSpPr>
        <p:grpSpPr bwMode="auto">
          <a:xfrm>
            <a:off x="6240464" y="2563813"/>
            <a:ext cx="719137" cy="811212"/>
            <a:chOff x="1519" y="1842"/>
            <a:chExt cx="453" cy="511"/>
          </a:xfrm>
        </p:grpSpPr>
        <p:sp>
          <p:nvSpPr>
            <p:cNvPr id="37952" name="Oval 58"/>
            <p:cNvSpPr>
              <a:spLocks noChangeArrowheads="1"/>
            </p:cNvSpPr>
            <p:nvPr/>
          </p:nvSpPr>
          <p:spPr bwMode="auto">
            <a:xfrm>
              <a:off x="1668" y="2065"/>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0">
                <a:cs typeface="Arial" panose="020B0604020202020204" pitchFamily="34" charset="0"/>
              </a:endParaRPr>
            </a:p>
          </p:txBody>
        </p:sp>
        <p:sp>
          <p:nvSpPr>
            <p:cNvPr id="37953" name="Text Box 59"/>
            <p:cNvSpPr txBox="1">
              <a:spLocks noChangeArrowheads="1"/>
            </p:cNvSpPr>
            <p:nvPr/>
          </p:nvSpPr>
          <p:spPr bwMode="auto">
            <a:xfrm>
              <a:off x="1519" y="1842"/>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solidFill>
                    <a:srgbClr val="FF0000"/>
                  </a:solidFill>
                  <a:cs typeface="Arial" panose="020B0604020202020204" pitchFamily="34" charset="0"/>
                </a:rPr>
                <a:t>v(3,1)</a:t>
              </a:r>
            </a:p>
          </p:txBody>
        </p:sp>
      </p:grpSp>
      <p:grpSp>
        <p:nvGrpSpPr>
          <p:cNvPr id="252988" name="Group 60"/>
          <p:cNvGrpSpPr>
            <a:grpSpLocks/>
          </p:cNvGrpSpPr>
          <p:nvPr/>
        </p:nvGrpSpPr>
        <p:grpSpPr bwMode="auto">
          <a:xfrm>
            <a:off x="6313489" y="5516563"/>
            <a:ext cx="719137" cy="792162"/>
            <a:chOff x="1565" y="3702"/>
            <a:chExt cx="453" cy="499"/>
          </a:xfrm>
        </p:grpSpPr>
        <p:sp>
          <p:nvSpPr>
            <p:cNvPr id="37950" name="Text Box 61"/>
            <p:cNvSpPr txBox="1">
              <a:spLocks noChangeArrowheads="1"/>
            </p:cNvSpPr>
            <p:nvPr/>
          </p:nvSpPr>
          <p:spPr bwMode="auto">
            <a:xfrm>
              <a:off x="1565" y="3702"/>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solidFill>
                    <a:srgbClr val="FF0000"/>
                  </a:solidFill>
                  <a:cs typeface="Arial" panose="020B0604020202020204" pitchFamily="34" charset="0"/>
                </a:rPr>
                <a:t>v(3,4)</a:t>
              </a:r>
            </a:p>
          </p:txBody>
        </p:sp>
        <p:sp>
          <p:nvSpPr>
            <p:cNvPr id="37951" name="Oval 62"/>
            <p:cNvSpPr>
              <a:spLocks noChangeArrowheads="1"/>
            </p:cNvSpPr>
            <p:nvPr/>
          </p:nvSpPr>
          <p:spPr bwMode="auto">
            <a:xfrm>
              <a:off x="1655" y="3913"/>
              <a:ext cx="288"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0">
                <a:cs typeface="Arial" panose="020B0604020202020204" pitchFamily="34" charset="0"/>
              </a:endParaRPr>
            </a:p>
          </p:txBody>
        </p:sp>
      </p:grpSp>
      <p:sp>
        <p:nvSpPr>
          <p:cNvPr id="252991" name="Line 63"/>
          <p:cNvSpPr>
            <a:spLocks noChangeShapeType="1"/>
          </p:cNvSpPr>
          <p:nvPr/>
        </p:nvSpPr>
        <p:spPr bwMode="auto">
          <a:xfrm flipV="1">
            <a:off x="4614865" y="6092825"/>
            <a:ext cx="1841500" cy="62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grpSp>
        <p:nvGrpSpPr>
          <p:cNvPr id="252992" name="Group 64"/>
          <p:cNvGrpSpPr>
            <a:grpSpLocks/>
          </p:cNvGrpSpPr>
          <p:nvPr/>
        </p:nvGrpSpPr>
        <p:grpSpPr bwMode="auto">
          <a:xfrm>
            <a:off x="4629152" y="1773238"/>
            <a:ext cx="1827213" cy="311150"/>
            <a:chOff x="1956" y="1344"/>
            <a:chExt cx="1151" cy="196"/>
          </a:xfrm>
        </p:grpSpPr>
        <p:sp>
          <p:nvSpPr>
            <p:cNvPr id="37948" name="Text Box 65"/>
            <p:cNvSpPr txBox="1">
              <a:spLocks noChangeArrowheads="1"/>
            </p:cNvSpPr>
            <p:nvPr/>
          </p:nvSpPr>
          <p:spPr bwMode="auto">
            <a:xfrm>
              <a:off x="2245" y="1344"/>
              <a:ext cx="59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lgn="ctr">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Font typeface="Wingdings" panose="05000000000000000000" pitchFamily="2" charset="2"/>
                <a:buNone/>
              </a:pPr>
              <a:r>
                <a:rPr lang="en-US" altLang="zh-CN" sz="1800" b="0">
                  <a:cs typeface="Arial" panose="020B0604020202020204" pitchFamily="34" charset="0"/>
                </a:rPr>
                <a:t>N(2,0)</a:t>
              </a:r>
            </a:p>
          </p:txBody>
        </p:sp>
        <p:sp>
          <p:nvSpPr>
            <p:cNvPr id="37949" name="Line 66"/>
            <p:cNvSpPr>
              <a:spLocks noChangeShapeType="1"/>
            </p:cNvSpPr>
            <p:nvPr/>
          </p:nvSpPr>
          <p:spPr bwMode="auto">
            <a:xfrm>
              <a:off x="1956" y="1524"/>
              <a:ext cx="1151" cy="1"/>
            </a:xfrm>
            <a:prstGeom prst="line">
              <a:avLst/>
            </a:prstGeom>
            <a:noFill/>
            <a:ln w="1270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grpSp>
      <p:sp>
        <p:nvSpPr>
          <p:cNvPr id="252995" name="Line 67"/>
          <p:cNvSpPr>
            <a:spLocks noChangeShapeType="1"/>
          </p:cNvSpPr>
          <p:nvPr/>
        </p:nvSpPr>
        <p:spPr bwMode="auto">
          <a:xfrm>
            <a:off x="4651375" y="2066928"/>
            <a:ext cx="1804989" cy="2081212"/>
          </a:xfrm>
          <a:prstGeom prst="line">
            <a:avLst/>
          </a:prstGeom>
          <a:noFill/>
          <a:ln w="1270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252996" name="Line 68"/>
          <p:cNvSpPr>
            <a:spLocks noChangeShapeType="1"/>
          </p:cNvSpPr>
          <p:nvPr/>
        </p:nvSpPr>
        <p:spPr bwMode="auto">
          <a:xfrm>
            <a:off x="4641851" y="2084389"/>
            <a:ext cx="1814512" cy="3144838"/>
          </a:xfrm>
          <a:prstGeom prst="line">
            <a:avLst/>
          </a:prstGeom>
          <a:noFill/>
          <a:ln w="1270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252997" name="Line 69"/>
          <p:cNvSpPr>
            <a:spLocks noChangeShapeType="1"/>
          </p:cNvSpPr>
          <p:nvPr/>
        </p:nvSpPr>
        <p:spPr bwMode="auto">
          <a:xfrm>
            <a:off x="4633914" y="2058989"/>
            <a:ext cx="1822449" cy="3889376"/>
          </a:xfrm>
          <a:prstGeom prst="line">
            <a:avLst/>
          </a:prstGeom>
          <a:noFill/>
          <a:ln w="1270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grpSp>
        <p:nvGrpSpPr>
          <p:cNvPr id="252998" name="Group 70"/>
          <p:cNvGrpSpPr>
            <a:grpSpLocks/>
          </p:cNvGrpSpPr>
          <p:nvPr/>
        </p:nvGrpSpPr>
        <p:grpSpPr bwMode="auto">
          <a:xfrm>
            <a:off x="4638675" y="2066926"/>
            <a:ext cx="1838325" cy="1000126"/>
            <a:chOff x="1962" y="1529"/>
            <a:chExt cx="1158" cy="630"/>
          </a:xfrm>
        </p:grpSpPr>
        <p:sp>
          <p:nvSpPr>
            <p:cNvPr id="37946" name="Line 71"/>
            <p:cNvSpPr>
              <a:spLocks noChangeShapeType="1"/>
            </p:cNvSpPr>
            <p:nvPr/>
          </p:nvSpPr>
          <p:spPr bwMode="auto">
            <a:xfrm>
              <a:off x="1962" y="1529"/>
              <a:ext cx="1158" cy="630"/>
            </a:xfrm>
            <a:prstGeom prst="line">
              <a:avLst/>
            </a:prstGeom>
            <a:noFill/>
            <a:ln w="1270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37947" name="Text Box 72"/>
            <p:cNvSpPr txBox="1">
              <a:spLocks noChangeArrowheads="1"/>
            </p:cNvSpPr>
            <p:nvPr/>
          </p:nvSpPr>
          <p:spPr bwMode="auto">
            <a:xfrm>
              <a:off x="2381" y="1661"/>
              <a:ext cx="59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lgn="ctr">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Font typeface="Wingdings" panose="05000000000000000000" pitchFamily="2" charset="2"/>
                <a:buNone/>
              </a:pPr>
              <a:r>
                <a:rPr lang="en-US" altLang="zh-CN" sz="1800" b="0">
                  <a:cs typeface="Arial" panose="020B0604020202020204" pitchFamily="34" charset="0"/>
                </a:rPr>
                <a:t>N(2,1)</a:t>
              </a:r>
            </a:p>
          </p:txBody>
        </p:sp>
      </p:grpSp>
      <p:grpSp>
        <p:nvGrpSpPr>
          <p:cNvPr id="253001" name="Group 73"/>
          <p:cNvGrpSpPr>
            <a:grpSpLocks/>
          </p:cNvGrpSpPr>
          <p:nvPr/>
        </p:nvGrpSpPr>
        <p:grpSpPr bwMode="auto">
          <a:xfrm>
            <a:off x="4629152" y="3124200"/>
            <a:ext cx="1838326" cy="2897188"/>
            <a:chOff x="1956" y="2195"/>
            <a:chExt cx="1158" cy="1825"/>
          </a:xfrm>
        </p:grpSpPr>
        <p:sp>
          <p:nvSpPr>
            <p:cNvPr id="37942" name="Line 74"/>
            <p:cNvSpPr>
              <a:spLocks noChangeShapeType="1"/>
            </p:cNvSpPr>
            <p:nvPr/>
          </p:nvSpPr>
          <p:spPr bwMode="auto">
            <a:xfrm>
              <a:off x="1972" y="2205"/>
              <a:ext cx="1137" cy="654"/>
            </a:xfrm>
            <a:prstGeom prst="line">
              <a:avLst/>
            </a:prstGeom>
            <a:noFill/>
            <a:ln w="12700">
              <a:solidFill>
                <a:schemeClr val="accent3">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37943" name="Line 75"/>
            <p:cNvSpPr>
              <a:spLocks noChangeShapeType="1"/>
            </p:cNvSpPr>
            <p:nvPr/>
          </p:nvSpPr>
          <p:spPr bwMode="auto">
            <a:xfrm>
              <a:off x="1973" y="2205"/>
              <a:ext cx="1141" cy="1326"/>
            </a:xfrm>
            <a:prstGeom prst="line">
              <a:avLst/>
            </a:prstGeom>
            <a:noFill/>
            <a:ln w="12700">
              <a:solidFill>
                <a:schemeClr val="accent3">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37944" name="Line 76"/>
            <p:cNvSpPr>
              <a:spLocks noChangeShapeType="1"/>
            </p:cNvSpPr>
            <p:nvPr/>
          </p:nvSpPr>
          <p:spPr bwMode="auto">
            <a:xfrm>
              <a:off x="1970" y="2209"/>
              <a:ext cx="1135" cy="1811"/>
            </a:xfrm>
            <a:prstGeom prst="line">
              <a:avLst/>
            </a:prstGeom>
            <a:noFill/>
            <a:ln w="12700">
              <a:solidFill>
                <a:schemeClr val="accent3">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37945" name="Line 77"/>
            <p:cNvSpPr>
              <a:spLocks noChangeShapeType="1"/>
            </p:cNvSpPr>
            <p:nvPr/>
          </p:nvSpPr>
          <p:spPr bwMode="auto">
            <a:xfrm flipV="1">
              <a:off x="1956" y="2195"/>
              <a:ext cx="1158" cy="4"/>
            </a:xfrm>
            <a:prstGeom prst="line">
              <a:avLst/>
            </a:prstGeom>
            <a:noFill/>
            <a:ln w="12700">
              <a:solidFill>
                <a:schemeClr val="accent3">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grpSp>
      <p:grpSp>
        <p:nvGrpSpPr>
          <p:cNvPr id="253006" name="Group 78"/>
          <p:cNvGrpSpPr>
            <a:grpSpLocks/>
          </p:cNvGrpSpPr>
          <p:nvPr/>
        </p:nvGrpSpPr>
        <p:grpSpPr bwMode="auto">
          <a:xfrm>
            <a:off x="4656140" y="4213225"/>
            <a:ext cx="1806576" cy="1814513"/>
            <a:chOff x="1973" y="2881"/>
            <a:chExt cx="1138" cy="1143"/>
          </a:xfrm>
        </p:grpSpPr>
        <p:sp>
          <p:nvSpPr>
            <p:cNvPr id="37939" name="Line 79"/>
            <p:cNvSpPr>
              <a:spLocks noChangeShapeType="1"/>
            </p:cNvSpPr>
            <p:nvPr/>
          </p:nvSpPr>
          <p:spPr bwMode="auto">
            <a:xfrm>
              <a:off x="1974" y="2885"/>
              <a:ext cx="1122" cy="659"/>
            </a:xfrm>
            <a:prstGeom prst="line">
              <a:avLst/>
            </a:prstGeom>
            <a:noFill/>
            <a:ln w="127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37940" name="Line 80"/>
            <p:cNvSpPr>
              <a:spLocks noChangeShapeType="1"/>
            </p:cNvSpPr>
            <p:nvPr/>
          </p:nvSpPr>
          <p:spPr bwMode="auto">
            <a:xfrm flipV="1">
              <a:off x="1973" y="2881"/>
              <a:ext cx="1138" cy="5"/>
            </a:xfrm>
            <a:prstGeom prst="line">
              <a:avLst/>
            </a:prstGeom>
            <a:noFill/>
            <a:ln w="127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37941" name="Line 81"/>
            <p:cNvSpPr>
              <a:spLocks noChangeShapeType="1"/>
            </p:cNvSpPr>
            <p:nvPr/>
          </p:nvSpPr>
          <p:spPr bwMode="auto">
            <a:xfrm>
              <a:off x="1973" y="2886"/>
              <a:ext cx="1107" cy="1138"/>
            </a:xfrm>
            <a:prstGeom prst="line">
              <a:avLst/>
            </a:prstGeom>
            <a:noFill/>
            <a:ln w="127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grpSp>
      <p:grpSp>
        <p:nvGrpSpPr>
          <p:cNvPr id="253010" name="Group 82"/>
          <p:cNvGrpSpPr>
            <a:grpSpLocks/>
          </p:cNvGrpSpPr>
          <p:nvPr/>
        </p:nvGrpSpPr>
        <p:grpSpPr bwMode="auto">
          <a:xfrm>
            <a:off x="4641852" y="5229230"/>
            <a:ext cx="1814513" cy="833438"/>
            <a:chOff x="1964" y="3521"/>
            <a:chExt cx="1143" cy="525"/>
          </a:xfrm>
        </p:grpSpPr>
        <p:sp>
          <p:nvSpPr>
            <p:cNvPr id="37937" name="Line 83"/>
            <p:cNvSpPr>
              <a:spLocks noChangeShapeType="1"/>
            </p:cNvSpPr>
            <p:nvPr/>
          </p:nvSpPr>
          <p:spPr bwMode="auto">
            <a:xfrm>
              <a:off x="1974" y="3521"/>
              <a:ext cx="1133" cy="45"/>
            </a:xfrm>
            <a:prstGeom prst="line">
              <a:avLst/>
            </a:prstGeom>
            <a:noFill/>
            <a:ln w="127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37938" name="Line 84"/>
            <p:cNvSpPr>
              <a:spLocks noChangeShapeType="1"/>
            </p:cNvSpPr>
            <p:nvPr/>
          </p:nvSpPr>
          <p:spPr bwMode="auto">
            <a:xfrm>
              <a:off x="1964" y="3535"/>
              <a:ext cx="1127" cy="511"/>
            </a:xfrm>
            <a:prstGeom prst="line">
              <a:avLst/>
            </a:prstGeom>
            <a:noFill/>
            <a:ln w="127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grpSp>
      <p:sp>
        <p:nvSpPr>
          <p:cNvPr id="253013" name="Line 85"/>
          <p:cNvSpPr>
            <a:spLocks noChangeShapeType="1"/>
          </p:cNvSpPr>
          <p:nvPr/>
        </p:nvSpPr>
        <p:spPr bwMode="auto">
          <a:xfrm>
            <a:off x="6958012" y="2133599"/>
            <a:ext cx="2111375" cy="151130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253014" name="Line 86"/>
          <p:cNvSpPr>
            <a:spLocks noChangeShapeType="1"/>
          </p:cNvSpPr>
          <p:nvPr/>
        </p:nvSpPr>
        <p:spPr bwMode="auto">
          <a:xfrm>
            <a:off x="6959599" y="3213101"/>
            <a:ext cx="2136949" cy="42545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grpSp>
        <p:nvGrpSpPr>
          <p:cNvPr id="253015" name="Group 87"/>
          <p:cNvGrpSpPr>
            <a:grpSpLocks/>
          </p:cNvGrpSpPr>
          <p:nvPr/>
        </p:nvGrpSpPr>
        <p:grpSpPr bwMode="auto">
          <a:xfrm>
            <a:off x="6672262" y="3663955"/>
            <a:ext cx="2562224" cy="557213"/>
            <a:chOff x="3243" y="2535"/>
            <a:chExt cx="1614" cy="351"/>
          </a:xfrm>
        </p:grpSpPr>
        <p:sp>
          <p:nvSpPr>
            <p:cNvPr id="37935" name="Line 88"/>
            <p:cNvSpPr>
              <a:spLocks noChangeShapeType="1"/>
            </p:cNvSpPr>
            <p:nvPr/>
          </p:nvSpPr>
          <p:spPr bwMode="auto">
            <a:xfrm flipV="1">
              <a:off x="3424" y="2535"/>
              <a:ext cx="1349" cy="351"/>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37936" name="Text Box 89"/>
            <p:cNvSpPr txBox="1">
              <a:spLocks noChangeArrowheads="1"/>
            </p:cNvSpPr>
            <p:nvPr/>
          </p:nvSpPr>
          <p:spPr bwMode="auto">
            <a:xfrm rot="20700000">
              <a:off x="3243" y="2564"/>
              <a:ext cx="1614" cy="182"/>
            </a:xfrm>
            <a:prstGeom prst="rect">
              <a:avLst/>
            </a:prstGeom>
            <a:noFill/>
            <a:ln w="2857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Font typeface="Wingdings" panose="05000000000000000000" pitchFamily="2" charset="2"/>
                <a:buNone/>
              </a:pPr>
              <a:r>
                <a:rPr lang="en-US" altLang="zh-CN" sz="1600" b="0" dirty="0">
                  <a:cs typeface="Arial" panose="020B0604020202020204" pitchFamily="34" charset="0"/>
                </a:rPr>
                <a:t>Max{N(3,0),N(3,1),N(3,2)}</a:t>
              </a:r>
            </a:p>
          </p:txBody>
        </p:sp>
      </p:grpSp>
      <p:grpSp>
        <p:nvGrpSpPr>
          <p:cNvPr id="253018" name="Group 90"/>
          <p:cNvGrpSpPr>
            <a:grpSpLocks/>
          </p:cNvGrpSpPr>
          <p:nvPr/>
        </p:nvGrpSpPr>
        <p:grpSpPr bwMode="auto">
          <a:xfrm>
            <a:off x="6872289" y="3681413"/>
            <a:ext cx="2228850" cy="1619250"/>
            <a:chOff x="3369" y="2546"/>
            <a:chExt cx="1404" cy="1020"/>
          </a:xfrm>
        </p:grpSpPr>
        <p:sp>
          <p:nvSpPr>
            <p:cNvPr id="37933" name="Line 91"/>
            <p:cNvSpPr>
              <a:spLocks noChangeShapeType="1"/>
            </p:cNvSpPr>
            <p:nvPr/>
          </p:nvSpPr>
          <p:spPr bwMode="auto">
            <a:xfrm flipV="1">
              <a:off x="3424" y="2546"/>
              <a:ext cx="1349" cy="102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37934" name="Text Box 92"/>
            <p:cNvSpPr txBox="1">
              <a:spLocks noChangeArrowheads="1"/>
            </p:cNvSpPr>
            <p:nvPr/>
          </p:nvSpPr>
          <p:spPr bwMode="auto">
            <a:xfrm rot="19500000">
              <a:off x="3369" y="2939"/>
              <a:ext cx="136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Font typeface="Wingdings" panose="05000000000000000000" pitchFamily="2" charset="2"/>
                <a:buNone/>
              </a:pPr>
              <a:r>
                <a:rPr lang="en-US" altLang="zh-CN" sz="1600" b="0" dirty="0">
                  <a:cs typeface="Arial" panose="020B0604020202020204" pitchFamily="34" charset="0"/>
                </a:rPr>
                <a:t>Max{N(3,0),N(3,1)}</a:t>
              </a:r>
            </a:p>
          </p:txBody>
        </p:sp>
      </p:grpSp>
      <p:grpSp>
        <p:nvGrpSpPr>
          <p:cNvPr id="253021" name="Group 93"/>
          <p:cNvGrpSpPr>
            <a:grpSpLocks/>
          </p:cNvGrpSpPr>
          <p:nvPr/>
        </p:nvGrpSpPr>
        <p:grpSpPr bwMode="auto">
          <a:xfrm>
            <a:off x="6923088" y="3729039"/>
            <a:ext cx="2171699" cy="2363788"/>
            <a:chOff x="3401" y="2576"/>
            <a:chExt cx="1368" cy="1489"/>
          </a:xfrm>
        </p:grpSpPr>
        <p:sp>
          <p:nvSpPr>
            <p:cNvPr id="37931" name="Line 94"/>
            <p:cNvSpPr>
              <a:spLocks noChangeShapeType="1"/>
            </p:cNvSpPr>
            <p:nvPr/>
          </p:nvSpPr>
          <p:spPr bwMode="auto">
            <a:xfrm flipV="1">
              <a:off x="3401" y="2576"/>
              <a:ext cx="1368" cy="1489"/>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sp>
          <p:nvSpPr>
            <p:cNvPr id="37932" name="Text Box 95"/>
            <p:cNvSpPr txBox="1">
              <a:spLocks noChangeArrowheads="1"/>
            </p:cNvSpPr>
            <p:nvPr/>
          </p:nvSpPr>
          <p:spPr bwMode="auto">
            <a:xfrm rot="-2700000">
              <a:off x="3504" y="3430"/>
              <a:ext cx="646"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Font typeface="Wingdings" panose="05000000000000000000" pitchFamily="2" charset="2"/>
                <a:buNone/>
              </a:pPr>
              <a:r>
                <a:rPr lang="en-US" altLang="zh-CN" sz="1600" b="0" dirty="0">
                  <a:cs typeface="Arial" panose="020B0604020202020204" pitchFamily="34" charset="0"/>
                </a:rPr>
                <a:t>N(3,0)</a:t>
              </a:r>
            </a:p>
          </p:txBody>
        </p:sp>
      </p:grpSp>
      <p:sp>
        <p:nvSpPr>
          <p:cNvPr id="37930" name="Rectangle 96"/>
          <p:cNvSpPr>
            <a:spLocks noChangeArrowheads="1"/>
          </p:cNvSpPr>
          <p:nvPr/>
        </p:nvSpPr>
        <p:spPr bwMode="auto">
          <a:xfrm>
            <a:off x="1012285" y="520579"/>
            <a:ext cx="808426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None/>
            </a:pPr>
            <a:r>
              <a:rPr lang="en-US" altLang="zh-CN" sz="3600" b="0" dirty="0">
                <a:solidFill>
                  <a:schemeClr val="accent1">
                    <a:lumMod val="75000"/>
                  </a:schemeClr>
                </a:solidFill>
                <a:ea typeface="幼圆" panose="02010509060101010101" pitchFamily="49" charset="-122"/>
                <a:cs typeface="Arial" panose="020B0604020202020204" pitchFamily="34" charset="0"/>
              </a:rPr>
              <a:t>4</a:t>
            </a:r>
            <a:r>
              <a:rPr lang="zh-CN" altLang="en-US" sz="3600" b="0" dirty="0">
                <a:solidFill>
                  <a:schemeClr val="accent1">
                    <a:lumMod val="75000"/>
                  </a:schemeClr>
                </a:solidFill>
                <a:latin typeface="幼圆" panose="02010509060101010101" pitchFamily="49" charset="-122"/>
                <a:ea typeface="幼圆" panose="02010509060101010101" pitchFamily="49" charset="-122"/>
              </a:rPr>
              <a:t>个资源分配给</a:t>
            </a:r>
            <a:r>
              <a:rPr lang="en-US" altLang="zh-CN" sz="3600" b="0" dirty="0">
                <a:solidFill>
                  <a:schemeClr val="accent1">
                    <a:lumMod val="75000"/>
                  </a:schemeClr>
                </a:solidFill>
                <a:ea typeface="幼圆" panose="02010509060101010101" pitchFamily="49" charset="-122"/>
                <a:cs typeface="Arial" panose="020B0604020202020204" pitchFamily="34" charset="0"/>
              </a:rPr>
              <a:t>3</a:t>
            </a:r>
            <a:r>
              <a:rPr lang="zh-CN" altLang="en-US" sz="3600" b="0" dirty="0">
                <a:solidFill>
                  <a:schemeClr val="accent1">
                    <a:lumMod val="75000"/>
                  </a:schemeClr>
                </a:solidFill>
                <a:latin typeface="幼圆" panose="02010509060101010101" pitchFamily="49" charset="-122"/>
                <a:ea typeface="幼圆" panose="02010509060101010101" pitchFamily="49" charset="-122"/>
              </a:rPr>
              <a:t>个项目的资源分配问题</a:t>
            </a:r>
          </a:p>
        </p:txBody>
      </p:sp>
      <p:sp>
        <p:nvSpPr>
          <p:cNvPr id="96"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2937"/>
                                        </p:tgtEl>
                                        <p:attrNameLst>
                                          <p:attrName>style.visibility</p:attrName>
                                        </p:attrNameLst>
                                      </p:cBhvr>
                                      <p:to>
                                        <p:strVal val="visible"/>
                                      </p:to>
                                    </p:set>
                                    <p:animEffect transition="in" filter="box(in)">
                                      <p:cBhvr>
                                        <p:cTn id="7" dur="500"/>
                                        <p:tgtEl>
                                          <p:spTgt spid="2529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52948"/>
                                        </p:tgtEl>
                                        <p:attrNameLst>
                                          <p:attrName>style.visibility</p:attrName>
                                        </p:attrNameLst>
                                      </p:cBhvr>
                                      <p:to>
                                        <p:strVal val="visible"/>
                                      </p:to>
                                    </p:set>
                                    <p:animEffect transition="in" filter="box(in)">
                                      <p:cBhvr>
                                        <p:cTn id="12" dur="500"/>
                                        <p:tgtEl>
                                          <p:spTgt spid="252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52960"/>
                                        </p:tgtEl>
                                        <p:attrNameLst>
                                          <p:attrName>style.visibility</p:attrName>
                                        </p:attrNameLst>
                                      </p:cBhvr>
                                      <p:to>
                                        <p:strVal val="visible"/>
                                      </p:to>
                                    </p:set>
                                    <p:animEffect transition="in" filter="box(in)">
                                      <p:cBhvr>
                                        <p:cTn id="17" dur="500"/>
                                        <p:tgtEl>
                                          <p:spTgt spid="2529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2957"/>
                                        </p:tgtEl>
                                        <p:attrNameLst>
                                          <p:attrName>style.visibility</p:attrName>
                                        </p:attrNameLst>
                                      </p:cBhvr>
                                      <p:to>
                                        <p:strVal val="visible"/>
                                      </p:to>
                                    </p:set>
                                    <p:animEffect transition="in" filter="blinds(horizontal)">
                                      <p:cBhvr>
                                        <p:cTn id="22" dur="500"/>
                                        <p:tgtEl>
                                          <p:spTgt spid="2529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52963"/>
                                        </p:tgtEl>
                                        <p:attrNameLst>
                                          <p:attrName>style.visibility</p:attrName>
                                        </p:attrNameLst>
                                      </p:cBhvr>
                                      <p:to>
                                        <p:strVal val="visible"/>
                                      </p:to>
                                    </p:set>
                                    <p:animEffect transition="in" filter="box(in)">
                                      <p:cBhvr>
                                        <p:cTn id="27" dur="500"/>
                                        <p:tgtEl>
                                          <p:spTgt spid="2529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52954"/>
                                        </p:tgtEl>
                                        <p:attrNameLst>
                                          <p:attrName>style.visibility</p:attrName>
                                        </p:attrNameLst>
                                      </p:cBhvr>
                                      <p:to>
                                        <p:strVal val="visible"/>
                                      </p:to>
                                    </p:set>
                                    <p:animEffect transition="in" filter="box(in)">
                                      <p:cBhvr>
                                        <p:cTn id="32" dur="500"/>
                                        <p:tgtEl>
                                          <p:spTgt spid="2529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52966"/>
                                        </p:tgtEl>
                                        <p:attrNameLst>
                                          <p:attrName>style.visibility</p:attrName>
                                        </p:attrNameLst>
                                      </p:cBhvr>
                                      <p:to>
                                        <p:strVal val="visible"/>
                                      </p:to>
                                    </p:set>
                                    <p:animEffect transition="in" filter="blinds(horizontal)">
                                      <p:cBhvr>
                                        <p:cTn id="37" dur="500"/>
                                        <p:tgtEl>
                                          <p:spTgt spid="2529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52951"/>
                                        </p:tgtEl>
                                        <p:attrNameLst>
                                          <p:attrName>style.visibility</p:attrName>
                                        </p:attrNameLst>
                                      </p:cBhvr>
                                      <p:to>
                                        <p:strVal val="visible"/>
                                      </p:to>
                                    </p:set>
                                    <p:animEffect transition="in" filter="box(in)">
                                      <p:cBhvr>
                                        <p:cTn id="42" dur="500"/>
                                        <p:tgtEl>
                                          <p:spTgt spid="2529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52969"/>
                                        </p:tgtEl>
                                        <p:attrNameLst>
                                          <p:attrName>style.visibility</p:attrName>
                                        </p:attrNameLst>
                                      </p:cBhvr>
                                      <p:to>
                                        <p:strVal val="visible"/>
                                      </p:to>
                                    </p:set>
                                    <p:animEffect transition="in" filter="box(in)">
                                      <p:cBhvr>
                                        <p:cTn id="47" dur="500"/>
                                        <p:tgtEl>
                                          <p:spTgt spid="25296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252992"/>
                                        </p:tgtEl>
                                        <p:attrNameLst>
                                          <p:attrName>style.visibility</p:attrName>
                                        </p:attrNameLst>
                                      </p:cBhvr>
                                      <p:to>
                                        <p:strVal val="visible"/>
                                      </p:to>
                                    </p:set>
                                    <p:animEffect transition="in" filter="box(in)">
                                      <p:cBhvr>
                                        <p:cTn id="52" dur="500"/>
                                        <p:tgtEl>
                                          <p:spTgt spid="2529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252976"/>
                                        </p:tgtEl>
                                        <p:attrNameLst>
                                          <p:attrName>style.visibility</p:attrName>
                                        </p:attrNameLst>
                                      </p:cBhvr>
                                      <p:to>
                                        <p:strVal val="visible"/>
                                      </p:to>
                                    </p:set>
                                    <p:animEffect transition="in" filter="box(in)">
                                      <p:cBhvr>
                                        <p:cTn id="57" dur="500"/>
                                        <p:tgtEl>
                                          <p:spTgt spid="25297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52998"/>
                                        </p:tgtEl>
                                        <p:attrNameLst>
                                          <p:attrName>style.visibility</p:attrName>
                                        </p:attrNameLst>
                                      </p:cBhvr>
                                      <p:to>
                                        <p:strVal val="visible"/>
                                      </p:to>
                                    </p:set>
                                    <p:animEffect transition="in" filter="blinds(horizontal)">
                                      <p:cBhvr>
                                        <p:cTn id="62" dur="500"/>
                                        <p:tgtEl>
                                          <p:spTgt spid="25299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252985"/>
                                        </p:tgtEl>
                                        <p:attrNameLst>
                                          <p:attrName>style.visibility</p:attrName>
                                        </p:attrNameLst>
                                      </p:cBhvr>
                                      <p:to>
                                        <p:strVal val="visible"/>
                                      </p:to>
                                    </p:set>
                                    <p:animEffect transition="in" filter="box(in)">
                                      <p:cBhvr>
                                        <p:cTn id="67" dur="500"/>
                                        <p:tgtEl>
                                          <p:spTgt spid="25298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252995"/>
                                        </p:tgtEl>
                                        <p:attrNameLst>
                                          <p:attrName>style.visibility</p:attrName>
                                        </p:attrNameLst>
                                      </p:cBhvr>
                                      <p:to>
                                        <p:strVal val="visible"/>
                                      </p:to>
                                    </p:set>
                                    <p:animEffect transition="in" filter="box(in)">
                                      <p:cBhvr>
                                        <p:cTn id="72" dur="500"/>
                                        <p:tgtEl>
                                          <p:spTgt spid="252995"/>
                                        </p:tgtEl>
                                      </p:cBhvr>
                                    </p:animEffect>
                                  </p:childTnLst>
                                </p:cTn>
                              </p:par>
                              <p:par>
                                <p:cTn id="73" presetID="4" presetClass="entr" presetSubtype="16" fill="hold" nodeType="withEffect">
                                  <p:stCondLst>
                                    <p:cond delay="0"/>
                                  </p:stCondLst>
                                  <p:childTnLst>
                                    <p:set>
                                      <p:cBhvr>
                                        <p:cTn id="74" dur="1" fill="hold">
                                          <p:stCondLst>
                                            <p:cond delay="0"/>
                                          </p:stCondLst>
                                        </p:cTn>
                                        <p:tgtEl>
                                          <p:spTgt spid="252982"/>
                                        </p:tgtEl>
                                        <p:attrNameLst>
                                          <p:attrName>style.visibility</p:attrName>
                                        </p:attrNameLst>
                                      </p:cBhvr>
                                      <p:to>
                                        <p:strVal val="visible"/>
                                      </p:to>
                                    </p:set>
                                    <p:animEffect transition="in" filter="box(in)">
                                      <p:cBhvr>
                                        <p:cTn id="75" dur="500"/>
                                        <p:tgtEl>
                                          <p:spTgt spid="25298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16" fill="hold" nodeType="clickEffect">
                                  <p:stCondLst>
                                    <p:cond delay="0"/>
                                  </p:stCondLst>
                                  <p:childTnLst>
                                    <p:set>
                                      <p:cBhvr>
                                        <p:cTn id="79" dur="1" fill="hold">
                                          <p:stCondLst>
                                            <p:cond delay="0"/>
                                          </p:stCondLst>
                                        </p:cTn>
                                        <p:tgtEl>
                                          <p:spTgt spid="252996"/>
                                        </p:tgtEl>
                                        <p:attrNameLst>
                                          <p:attrName>style.visibility</p:attrName>
                                        </p:attrNameLst>
                                      </p:cBhvr>
                                      <p:to>
                                        <p:strVal val="visible"/>
                                      </p:to>
                                    </p:set>
                                    <p:animEffect transition="in" filter="box(in)">
                                      <p:cBhvr>
                                        <p:cTn id="80" dur="500"/>
                                        <p:tgtEl>
                                          <p:spTgt spid="252996"/>
                                        </p:tgtEl>
                                      </p:cBhvr>
                                    </p:animEffect>
                                  </p:childTnLst>
                                </p:cTn>
                              </p:par>
                              <p:par>
                                <p:cTn id="81" presetID="4" presetClass="entr" presetSubtype="16" fill="hold" nodeType="withEffect">
                                  <p:stCondLst>
                                    <p:cond delay="0"/>
                                  </p:stCondLst>
                                  <p:childTnLst>
                                    <p:set>
                                      <p:cBhvr>
                                        <p:cTn id="82" dur="1" fill="hold">
                                          <p:stCondLst>
                                            <p:cond delay="0"/>
                                          </p:stCondLst>
                                        </p:cTn>
                                        <p:tgtEl>
                                          <p:spTgt spid="252979"/>
                                        </p:tgtEl>
                                        <p:attrNameLst>
                                          <p:attrName>style.visibility</p:attrName>
                                        </p:attrNameLst>
                                      </p:cBhvr>
                                      <p:to>
                                        <p:strVal val="visible"/>
                                      </p:to>
                                    </p:set>
                                    <p:animEffect transition="in" filter="box(in)">
                                      <p:cBhvr>
                                        <p:cTn id="83" dur="500"/>
                                        <p:tgtEl>
                                          <p:spTgt spid="25297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16" fill="hold" nodeType="clickEffect">
                                  <p:stCondLst>
                                    <p:cond delay="0"/>
                                  </p:stCondLst>
                                  <p:childTnLst>
                                    <p:set>
                                      <p:cBhvr>
                                        <p:cTn id="87" dur="1" fill="hold">
                                          <p:stCondLst>
                                            <p:cond delay="0"/>
                                          </p:stCondLst>
                                        </p:cTn>
                                        <p:tgtEl>
                                          <p:spTgt spid="252997"/>
                                        </p:tgtEl>
                                        <p:attrNameLst>
                                          <p:attrName>style.visibility</p:attrName>
                                        </p:attrNameLst>
                                      </p:cBhvr>
                                      <p:to>
                                        <p:strVal val="visible"/>
                                      </p:to>
                                    </p:set>
                                    <p:animEffect transition="in" filter="box(in)">
                                      <p:cBhvr>
                                        <p:cTn id="88" dur="500"/>
                                        <p:tgtEl>
                                          <p:spTgt spid="252997"/>
                                        </p:tgtEl>
                                      </p:cBhvr>
                                    </p:animEffect>
                                  </p:childTnLst>
                                </p:cTn>
                              </p:par>
                              <p:par>
                                <p:cTn id="89" presetID="4" presetClass="entr" presetSubtype="16" fill="hold" nodeType="withEffect">
                                  <p:stCondLst>
                                    <p:cond delay="0"/>
                                  </p:stCondLst>
                                  <p:childTnLst>
                                    <p:set>
                                      <p:cBhvr>
                                        <p:cTn id="90" dur="1" fill="hold">
                                          <p:stCondLst>
                                            <p:cond delay="0"/>
                                          </p:stCondLst>
                                        </p:cTn>
                                        <p:tgtEl>
                                          <p:spTgt spid="252988"/>
                                        </p:tgtEl>
                                        <p:attrNameLst>
                                          <p:attrName>style.visibility</p:attrName>
                                        </p:attrNameLst>
                                      </p:cBhvr>
                                      <p:to>
                                        <p:strVal val="visible"/>
                                      </p:to>
                                    </p:set>
                                    <p:animEffect transition="in" filter="box(in)">
                                      <p:cBhvr>
                                        <p:cTn id="91" dur="500"/>
                                        <p:tgtEl>
                                          <p:spTgt spid="252988"/>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4" presetClass="entr" presetSubtype="16" fill="hold" nodeType="clickEffect">
                                  <p:stCondLst>
                                    <p:cond delay="0"/>
                                  </p:stCondLst>
                                  <p:childTnLst>
                                    <p:set>
                                      <p:cBhvr>
                                        <p:cTn id="95" dur="1" fill="hold">
                                          <p:stCondLst>
                                            <p:cond delay="0"/>
                                          </p:stCondLst>
                                        </p:cTn>
                                        <p:tgtEl>
                                          <p:spTgt spid="253001"/>
                                        </p:tgtEl>
                                        <p:attrNameLst>
                                          <p:attrName>style.visibility</p:attrName>
                                        </p:attrNameLst>
                                      </p:cBhvr>
                                      <p:to>
                                        <p:strVal val="visible"/>
                                      </p:to>
                                    </p:set>
                                    <p:animEffect transition="in" filter="box(in)">
                                      <p:cBhvr>
                                        <p:cTn id="96" dur="500"/>
                                        <p:tgtEl>
                                          <p:spTgt spid="25300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253006"/>
                                        </p:tgtEl>
                                        <p:attrNameLst>
                                          <p:attrName>style.visibility</p:attrName>
                                        </p:attrNameLst>
                                      </p:cBhvr>
                                      <p:to>
                                        <p:strVal val="visible"/>
                                      </p:to>
                                    </p:set>
                                    <p:animEffect transition="in" filter="box(in)">
                                      <p:cBhvr>
                                        <p:cTn id="101" dur="500"/>
                                        <p:tgtEl>
                                          <p:spTgt spid="25300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4" presetClass="entr" presetSubtype="16" fill="hold" nodeType="clickEffect">
                                  <p:stCondLst>
                                    <p:cond delay="0"/>
                                  </p:stCondLst>
                                  <p:childTnLst>
                                    <p:set>
                                      <p:cBhvr>
                                        <p:cTn id="105" dur="1" fill="hold">
                                          <p:stCondLst>
                                            <p:cond delay="0"/>
                                          </p:stCondLst>
                                        </p:cTn>
                                        <p:tgtEl>
                                          <p:spTgt spid="253010"/>
                                        </p:tgtEl>
                                        <p:attrNameLst>
                                          <p:attrName>style.visibility</p:attrName>
                                        </p:attrNameLst>
                                      </p:cBhvr>
                                      <p:to>
                                        <p:strVal val="visible"/>
                                      </p:to>
                                    </p:set>
                                    <p:animEffect transition="in" filter="box(in)">
                                      <p:cBhvr>
                                        <p:cTn id="106" dur="500"/>
                                        <p:tgtEl>
                                          <p:spTgt spid="253010"/>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 presetClass="entr" presetSubtype="16" fill="hold" nodeType="clickEffect">
                                  <p:stCondLst>
                                    <p:cond delay="0"/>
                                  </p:stCondLst>
                                  <p:childTnLst>
                                    <p:set>
                                      <p:cBhvr>
                                        <p:cTn id="110" dur="1" fill="hold">
                                          <p:stCondLst>
                                            <p:cond delay="0"/>
                                          </p:stCondLst>
                                        </p:cTn>
                                        <p:tgtEl>
                                          <p:spTgt spid="252991"/>
                                        </p:tgtEl>
                                        <p:attrNameLst>
                                          <p:attrName>style.visibility</p:attrName>
                                        </p:attrNameLst>
                                      </p:cBhvr>
                                      <p:to>
                                        <p:strVal val="visible"/>
                                      </p:to>
                                    </p:set>
                                    <p:animEffect transition="in" filter="box(in)">
                                      <p:cBhvr>
                                        <p:cTn id="111" dur="500"/>
                                        <p:tgtEl>
                                          <p:spTgt spid="252991"/>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4" presetClass="entr" presetSubtype="16" fill="hold" nodeType="clickEffect">
                                  <p:stCondLst>
                                    <p:cond delay="0"/>
                                  </p:stCondLst>
                                  <p:childTnLst>
                                    <p:set>
                                      <p:cBhvr>
                                        <p:cTn id="115" dur="1" fill="hold">
                                          <p:stCondLst>
                                            <p:cond delay="0"/>
                                          </p:stCondLst>
                                        </p:cTn>
                                        <p:tgtEl>
                                          <p:spTgt spid="253015"/>
                                        </p:tgtEl>
                                        <p:attrNameLst>
                                          <p:attrName>style.visibility</p:attrName>
                                        </p:attrNameLst>
                                      </p:cBhvr>
                                      <p:to>
                                        <p:strVal val="visible"/>
                                      </p:to>
                                    </p:set>
                                    <p:animEffect transition="in" filter="box(in)">
                                      <p:cBhvr>
                                        <p:cTn id="116" dur="500"/>
                                        <p:tgtEl>
                                          <p:spTgt spid="253015"/>
                                        </p:tgtEl>
                                      </p:cBhvr>
                                    </p:animEffect>
                                  </p:childTnLst>
                                </p:cTn>
                              </p:par>
                              <p:par>
                                <p:cTn id="117" presetID="4" presetClass="entr" presetSubtype="16" fill="hold" nodeType="withEffect">
                                  <p:stCondLst>
                                    <p:cond delay="0"/>
                                  </p:stCondLst>
                                  <p:childTnLst>
                                    <p:set>
                                      <p:cBhvr>
                                        <p:cTn id="118" dur="1" fill="hold">
                                          <p:stCondLst>
                                            <p:cond delay="0"/>
                                          </p:stCondLst>
                                        </p:cTn>
                                        <p:tgtEl>
                                          <p:spTgt spid="252934"/>
                                        </p:tgtEl>
                                        <p:attrNameLst>
                                          <p:attrName>style.visibility</p:attrName>
                                        </p:attrNameLst>
                                      </p:cBhvr>
                                      <p:to>
                                        <p:strVal val="visible"/>
                                      </p:to>
                                    </p:set>
                                    <p:animEffect transition="in" filter="box(in)">
                                      <p:cBhvr>
                                        <p:cTn id="119" dur="500"/>
                                        <p:tgtEl>
                                          <p:spTgt spid="252934"/>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4" presetClass="entr" presetSubtype="16" fill="hold" nodeType="clickEffect">
                                  <p:stCondLst>
                                    <p:cond delay="0"/>
                                  </p:stCondLst>
                                  <p:childTnLst>
                                    <p:set>
                                      <p:cBhvr>
                                        <p:cTn id="123" dur="1" fill="hold">
                                          <p:stCondLst>
                                            <p:cond delay="0"/>
                                          </p:stCondLst>
                                        </p:cTn>
                                        <p:tgtEl>
                                          <p:spTgt spid="253018"/>
                                        </p:tgtEl>
                                        <p:attrNameLst>
                                          <p:attrName>style.visibility</p:attrName>
                                        </p:attrNameLst>
                                      </p:cBhvr>
                                      <p:to>
                                        <p:strVal val="visible"/>
                                      </p:to>
                                    </p:set>
                                    <p:animEffect transition="in" filter="box(in)">
                                      <p:cBhvr>
                                        <p:cTn id="124" dur="500"/>
                                        <p:tgtEl>
                                          <p:spTgt spid="253018"/>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4" presetClass="entr" presetSubtype="16" fill="hold" nodeType="clickEffect">
                                  <p:stCondLst>
                                    <p:cond delay="0"/>
                                  </p:stCondLst>
                                  <p:childTnLst>
                                    <p:set>
                                      <p:cBhvr>
                                        <p:cTn id="128" dur="1" fill="hold">
                                          <p:stCondLst>
                                            <p:cond delay="0"/>
                                          </p:stCondLst>
                                        </p:cTn>
                                        <p:tgtEl>
                                          <p:spTgt spid="253021"/>
                                        </p:tgtEl>
                                        <p:attrNameLst>
                                          <p:attrName>style.visibility</p:attrName>
                                        </p:attrNameLst>
                                      </p:cBhvr>
                                      <p:to>
                                        <p:strVal val="visible"/>
                                      </p:to>
                                    </p:set>
                                    <p:animEffect transition="in" filter="box(in)">
                                      <p:cBhvr>
                                        <p:cTn id="129" dur="500"/>
                                        <p:tgtEl>
                                          <p:spTgt spid="25302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4" presetClass="entr" presetSubtype="16" fill="hold" nodeType="clickEffect">
                                  <p:stCondLst>
                                    <p:cond delay="0"/>
                                  </p:stCondLst>
                                  <p:childTnLst>
                                    <p:set>
                                      <p:cBhvr>
                                        <p:cTn id="133" dur="1" fill="hold">
                                          <p:stCondLst>
                                            <p:cond delay="0"/>
                                          </p:stCondLst>
                                        </p:cTn>
                                        <p:tgtEl>
                                          <p:spTgt spid="253013"/>
                                        </p:tgtEl>
                                        <p:attrNameLst>
                                          <p:attrName>style.visibility</p:attrName>
                                        </p:attrNameLst>
                                      </p:cBhvr>
                                      <p:to>
                                        <p:strVal val="visible"/>
                                      </p:to>
                                    </p:set>
                                    <p:animEffect transition="in" filter="box(in)">
                                      <p:cBhvr>
                                        <p:cTn id="134" dur="500"/>
                                        <p:tgtEl>
                                          <p:spTgt spid="253013"/>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4" presetClass="entr" presetSubtype="16" fill="hold" nodeType="clickEffect">
                                  <p:stCondLst>
                                    <p:cond delay="0"/>
                                  </p:stCondLst>
                                  <p:childTnLst>
                                    <p:set>
                                      <p:cBhvr>
                                        <p:cTn id="138" dur="1" fill="hold">
                                          <p:stCondLst>
                                            <p:cond delay="0"/>
                                          </p:stCondLst>
                                        </p:cTn>
                                        <p:tgtEl>
                                          <p:spTgt spid="253014"/>
                                        </p:tgtEl>
                                        <p:attrNameLst>
                                          <p:attrName>style.visibility</p:attrName>
                                        </p:attrNameLst>
                                      </p:cBhvr>
                                      <p:to>
                                        <p:strVal val="visible"/>
                                      </p:to>
                                    </p:set>
                                    <p:animEffect transition="in" filter="box(in)">
                                      <p:cBhvr>
                                        <p:cTn id="139" dur="500"/>
                                        <p:tgtEl>
                                          <p:spTgt spid="25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25769" y="260648"/>
            <a:ext cx="10515600" cy="1325563"/>
          </a:xfrm>
        </p:spPr>
        <p:txBody>
          <a:bodyPr/>
          <a:lstStyle/>
          <a:p>
            <a:pPr eaLnBrk="1" hangingPunct="1"/>
            <a:r>
              <a:rPr lang="en-US" altLang="zh-CN" dirty="0"/>
              <a:t>6.1 </a:t>
            </a:r>
            <a:r>
              <a:rPr lang="zh-CN" altLang="en-US" dirty="0"/>
              <a:t>一般方法</a:t>
            </a:r>
          </a:p>
        </p:txBody>
      </p:sp>
      <p:sp>
        <p:nvSpPr>
          <p:cNvPr id="8196" name="Rectangle 3"/>
          <p:cNvSpPr>
            <a:spLocks noGrp="1" noChangeArrowheads="1"/>
          </p:cNvSpPr>
          <p:nvPr>
            <p:ph idx="1"/>
          </p:nvPr>
        </p:nvSpPr>
        <p:spPr>
          <a:xfrm>
            <a:off x="825769" y="1690690"/>
            <a:ext cx="10166775" cy="4824412"/>
          </a:xfrm>
        </p:spPr>
        <p:txBody>
          <a:bodyPr>
            <a:normAutofit/>
          </a:bodyPr>
          <a:lstStyle/>
          <a:p>
            <a:pPr eaLnBrk="1" hangingPunct="1">
              <a:spcBef>
                <a:spcPts val="0"/>
              </a:spcBef>
            </a:pPr>
            <a:r>
              <a:rPr lang="zh-CN" altLang="en-US" sz="2800" dirty="0"/>
              <a:t>方法适用的问题特点</a:t>
            </a:r>
            <a:endParaRPr lang="en-US" altLang="zh-CN" sz="2800" dirty="0"/>
          </a:p>
          <a:p>
            <a:pPr eaLnBrk="1" hangingPunct="1">
              <a:spcBef>
                <a:spcPts val="0"/>
              </a:spcBef>
            </a:pPr>
            <a:r>
              <a:rPr lang="zh-CN" altLang="en-US" sz="2800" dirty="0"/>
              <a:t>最优性原理</a:t>
            </a:r>
            <a:endParaRPr lang="en-US" altLang="zh-CN" sz="2800" dirty="0"/>
          </a:p>
          <a:p>
            <a:pPr>
              <a:spcBef>
                <a:spcPts val="0"/>
              </a:spcBef>
            </a:pPr>
            <a:r>
              <a:rPr lang="zh-CN" altLang="en-US" sz="2800" dirty="0"/>
              <a:t>设计递推关系式</a:t>
            </a:r>
            <a:endParaRPr lang="en-US" altLang="zh-CN" sz="2800" dirty="0"/>
          </a:p>
          <a:p>
            <a:pPr>
              <a:spcBef>
                <a:spcPts val="0"/>
              </a:spcBef>
            </a:pPr>
            <a:r>
              <a:rPr lang="zh-CN" altLang="en-US" sz="2800" dirty="0"/>
              <a:t>基于递推关系式实现程序</a:t>
            </a:r>
            <a:endParaRPr lang="en-US" altLang="zh-CN" sz="2800" dirty="0"/>
          </a:p>
          <a:p>
            <a:pPr>
              <a:spcBef>
                <a:spcPts val="0"/>
              </a:spcBef>
            </a:pPr>
            <a:r>
              <a:rPr lang="zh-CN" altLang="en-US" sz="2800" dirty="0"/>
              <a:t>动态规划的设计思想</a:t>
            </a:r>
            <a:endParaRPr lang="en-US" altLang="zh-CN" sz="2800" dirty="0"/>
          </a:p>
          <a:p>
            <a:pPr>
              <a:spcBef>
                <a:spcPts val="0"/>
              </a:spcBef>
            </a:pPr>
            <a:r>
              <a:rPr lang="zh-CN" altLang="en-US" sz="2800" dirty="0"/>
              <a:t>再谈动态规划的迭代实现</a:t>
            </a:r>
            <a:endParaRPr lang="en-US" altLang="zh-CN" sz="2800" dirty="0"/>
          </a:p>
          <a:p>
            <a:pPr>
              <a:spcBef>
                <a:spcPts val="0"/>
              </a:spcBef>
            </a:pPr>
            <a:r>
              <a:rPr lang="zh-CN" altLang="en-US" sz="2800" dirty="0"/>
              <a:t>动态规划的特点</a:t>
            </a:r>
            <a:endParaRPr lang="en-US" altLang="zh-CN" sz="2800" dirty="0"/>
          </a:p>
        </p:txBody>
      </p:sp>
      <p:sp>
        <p:nvSpPr>
          <p:cNvPr id="5"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a:xfrm>
            <a:off x="840904" y="448410"/>
            <a:ext cx="8229600" cy="1171575"/>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dirty="0"/>
              <a:t>6.3 </a:t>
            </a:r>
            <a:r>
              <a:rPr lang="zh-CN" altLang="en-US" dirty="0"/>
              <a:t>货郎担问题</a:t>
            </a:r>
          </a:p>
        </p:txBody>
      </p:sp>
      <p:sp>
        <p:nvSpPr>
          <p:cNvPr id="106500" name="Rectangle 3"/>
          <p:cNvSpPr>
            <a:spLocks noGrp="1" noChangeArrowheads="1"/>
          </p:cNvSpPr>
          <p:nvPr>
            <p:ph idx="1"/>
          </p:nvPr>
        </p:nvSpPr>
        <p:spPr/>
        <p:txBody>
          <a:bodyPr/>
          <a:lstStyle/>
          <a:p>
            <a:pPr eaLnBrk="1" hangingPunct="1">
              <a:spcBef>
                <a:spcPts val="0"/>
              </a:spcBef>
            </a:pPr>
            <a:r>
              <a:rPr kumimoji="1" lang="zh-CN" altLang="en-US" sz="2800" dirty="0"/>
              <a:t>问题描述</a:t>
            </a:r>
          </a:p>
          <a:p>
            <a:pPr eaLnBrk="1" hangingPunct="1">
              <a:spcBef>
                <a:spcPts val="0"/>
              </a:spcBef>
            </a:pPr>
            <a:r>
              <a:rPr kumimoji="1" lang="zh-CN" altLang="en-US" sz="2800" dirty="0"/>
              <a:t>问题分析</a:t>
            </a:r>
          </a:p>
          <a:p>
            <a:pPr eaLnBrk="1" hangingPunct="1">
              <a:spcBef>
                <a:spcPts val="0"/>
              </a:spcBef>
            </a:pPr>
            <a:r>
              <a:rPr kumimoji="1" lang="zh-CN" altLang="en-US" sz="2800" dirty="0"/>
              <a:t>递推关系式</a:t>
            </a:r>
          </a:p>
          <a:p>
            <a:pPr eaLnBrk="1" hangingPunct="1">
              <a:spcBef>
                <a:spcPts val="0"/>
              </a:spcBef>
            </a:pPr>
            <a:r>
              <a:rPr kumimoji="1" lang="zh-CN" altLang="en-US" sz="2800" dirty="0"/>
              <a:t>计算过程</a:t>
            </a:r>
            <a:endParaRPr kumimoji="1" lang="en-US" altLang="zh-CN" sz="2800" dirty="0"/>
          </a:p>
          <a:p>
            <a:pPr eaLnBrk="1" hangingPunct="1">
              <a:spcBef>
                <a:spcPts val="0"/>
              </a:spcBef>
            </a:pPr>
            <a:r>
              <a:rPr kumimoji="1" lang="zh-CN" altLang="en-US" sz="2800" dirty="0"/>
              <a:t>时间复杂度分析</a:t>
            </a:r>
            <a:endParaRPr kumimoji="1" lang="en-US" altLang="zh-CN" dirty="0"/>
          </a:p>
        </p:txBody>
      </p:sp>
      <p:sp>
        <p:nvSpPr>
          <p:cNvPr id="5"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30</a:t>
            </a:fld>
            <a:endParaRPr lang="en-US" altLang="zh-CN"/>
          </a:p>
        </p:txBody>
      </p:sp>
    </p:spTree>
    <p:extLst>
      <p:ext uri="{BB962C8B-B14F-4D97-AF65-F5344CB8AC3E}">
        <p14:creationId xmlns:p14="http://schemas.microsoft.com/office/powerpoint/2010/main" val="2182823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p:txBody>
          <a:bodyPr/>
          <a:lstStyle/>
          <a:p>
            <a:pPr eaLnBrk="1" hangingPunct="1"/>
            <a:r>
              <a:rPr kumimoji="1" lang="zh-CN" altLang="en-US" dirty="0"/>
              <a:t>问题描述</a:t>
            </a:r>
          </a:p>
        </p:txBody>
      </p:sp>
      <p:sp>
        <p:nvSpPr>
          <p:cNvPr id="272387" name="Rectangle 3"/>
          <p:cNvSpPr>
            <a:spLocks noGrp="1" noChangeArrowheads="1"/>
          </p:cNvSpPr>
          <p:nvPr>
            <p:ph idx="1"/>
          </p:nvPr>
        </p:nvSpPr>
        <p:spPr>
          <a:xfrm>
            <a:off x="838200" y="1799250"/>
            <a:ext cx="10298360" cy="3501958"/>
          </a:xfrm>
        </p:spPr>
        <p:txBody>
          <a:bodyPr>
            <a:normAutofit/>
          </a:bodyPr>
          <a:lstStyle/>
          <a:p>
            <a:pPr eaLnBrk="1" hangingPunct="1"/>
            <a:r>
              <a:rPr kumimoji="1" lang="zh-CN" altLang="en-US" sz="2400" dirty="0"/>
              <a:t>货郎担问题：某售货员要到若干个村庄售货</a:t>
            </a:r>
            <a:r>
              <a:rPr kumimoji="1" lang="en-US" altLang="zh-CN" sz="2400" dirty="0"/>
              <a:t>, </a:t>
            </a:r>
            <a:r>
              <a:rPr kumimoji="1" lang="zh-CN" altLang="en-US" sz="2400" dirty="0"/>
              <a:t>各村庄之间的路程是己知的</a:t>
            </a:r>
            <a:r>
              <a:rPr kumimoji="1" lang="en-US" altLang="zh-CN" sz="2400" dirty="0"/>
              <a:t>, </a:t>
            </a:r>
            <a:r>
              <a:rPr kumimoji="1" lang="zh-CN" altLang="en-US" sz="2400" dirty="0"/>
              <a:t>为了提高效率</a:t>
            </a:r>
            <a:r>
              <a:rPr kumimoji="1" lang="en-US" altLang="zh-CN" sz="2400" dirty="0"/>
              <a:t>, </a:t>
            </a:r>
            <a:r>
              <a:rPr kumimoji="1" lang="zh-CN" altLang="en-US" sz="2400" dirty="0"/>
              <a:t>售货员决定从</a:t>
            </a:r>
            <a:r>
              <a:rPr kumimoji="1" lang="zh-CN" altLang="en-US" sz="2400" dirty="0">
                <a:solidFill>
                  <a:srgbClr val="FF0000"/>
                </a:solidFill>
              </a:rPr>
              <a:t>所在商店</a:t>
            </a:r>
            <a:r>
              <a:rPr kumimoji="1" lang="zh-CN" altLang="en-US" sz="2400" dirty="0"/>
              <a:t>出发，到每个村庄售货一次</a:t>
            </a:r>
            <a:r>
              <a:rPr kumimoji="1" lang="en-US" altLang="zh-CN" sz="2400" dirty="0"/>
              <a:t>, </a:t>
            </a:r>
            <a:r>
              <a:rPr kumimoji="1" lang="zh-CN" altLang="en-US" sz="2400" dirty="0"/>
              <a:t>最后返回商店</a:t>
            </a:r>
            <a:r>
              <a:rPr kumimoji="1" lang="en-US" altLang="zh-CN" sz="2400" dirty="0"/>
              <a:t>, </a:t>
            </a:r>
            <a:r>
              <a:rPr kumimoji="1" lang="zh-CN" altLang="en-US" sz="2400" dirty="0"/>
              <a:t>问他应选择一条什么路线才能使所走的总路程最短。</a:t>
            </a:r>
            <a:endParaRPr kumimoji="1" lang="en-US" altLang="zh-CN" sz="2400" dirty="0"/>
          </a:p>
          <a:p>
            <a:pPr eaLnBrk="1" hangingPunct="1"/>
            <a:r>
              <a:rPr lang="zh-CN" altLang="en-US" sz="2400" dirty="0"/>
              <a:t>类似问题</a:t>
            </a:r>
          </a:p>
          <a:p>
            <a:pPr lvl="1" eaLnBrk="1" hangingPunct="1"/>
            <a:r>
              <a:rPr lang="zh-CN" altLang="en-US" sz="2400" dirty="0"/>
              <a:t>邮车收集邮件的邮路问题</a:t>
            </a:r>
          </a:p>
          <a:p>
            <a:pPr lvl="1" eaLnBrk="1" hangingPunct="1"/>
            <a:r>
              <a:rPr lang="zh-CN" altLang="en-US" sz="2400" dirty="0"/>
              <a:t>机械手臂在装配线上的移动问题</a:t>
            </a:r>
          </a:p>
          <a:p>
            <a:pPr lvl="1" eaLnBrk="1" hangingPunct="1"/>
            <a:r>
              <a:rPr lang="zh-CN" altLang="en-US" sz="2400" dirty="0"/>
              <a:t>产品的生产安排问题</a:t>
            </a:r>
          </a:p>
        </p:txBody>
      </p:sp>
      <p:sp>
        <p:nvSpPr>
          <p:cNvPr id="6"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31</a:t>
            </a:fld>
            <a:endParaRPr lang="en-US" altLang="zh-CN"/>
          </a:p>
        </p:txBody>
      </p:sp>
    </p:spTree>
    <p:extLst>
      <p:ext uri="{BB962C8B-B14F-4D97-AF65-F5344CB8AC3E}">
        <p14:creationId xmlns:p14="http://schemas.microsoft.com/office/powerpoint/2010/main" val="3739898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23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23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2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308" name="Group 4"/>
          <p:cNvGrpSpPr>
            <a:grpSpLocks/>
          </p:cNvGrpSpPr>
          <p:nvPr/>
        </p:nvGrpSpPr>
        <p:grpSpPr bwMode="auto">
          <a:xfrm>
            <a:off x="767408" y="1265967"/>
            <a:ext cx="2880798" cy="2379057"/>
            <a:chOff x="655" y="-6"/>
            <a:chExt cx="2269" cy="1985"/>
          </a:xfrm>
        </p:grpSpPr>
        <p:grpSp>
          <p:nvGrpSpPr>
            <p:cNvPr id="111624" name="Group 5"/>
            <p:cNvGrpSpPr>
              <a:grpSpLocks/>
            </p:cNvGrpSpPr>
            <p:nvPr/>
          </p:nvGrpSpPr>
          <p:grpSpPr bwMode="auto">
            <a:xfrm>
              <a:off x="852" y="207"/>
              <a:ext cx="1773" cy="1584"/>
              <a:chOff x="852" y="2424"/>
              <a:chExt cx="1773" cy="1677"/>
            </a:xfrm>
          </p:grpSpPr>
          <p:sp>
            <p:nvSpPr>
              <p:cNvPr id="111663" name="Oval 6"/>
              <p:cNvSpPr>
                <a:spLocks noChangeArrowheads="1"/>
              </p:cNvSpPr>
              <p:nvPr/>
            </p:nvSpPr>
            <p:spPr bwMode="auto">
              <a:xfrm>
                <a:off x="852" y="2424"/>
                <a:ext cx="381" cy="381"/>
              </a:xfrm>
              <a:prstGeom prst="ellipse">
                <a:avLst/>
              </a:prstGeom>
              <a:solidFill>
                <a:schemeClr val="accent1">
                  <a:lumMod val="20000"/>
                  <a:lumOff val="8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a:t>
                </a:r>
              </a:p>
            </p:txBody>
          </p:sp>
          <p:sp>
            <p:nvSpPr>
              <p:cNvPr id="111664" name="Oval 7"/>
              <p:cNvSpPr>
                <a:spLocks noChangeArrowheads="1"/>
              </p:cNvSpPr>
              <p:nvPr/>
            </p:nvSpPr>
            <p:spPr bwMode="auto">
              <a:xfrm>
                <a:off x="852" y="3720"/>
                <a:ext cx="381" cy="38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4</a:t>
                </a:r>
              </a:p>
            </p:txBody>
          </p:sp>
          <p:sp>
            <p:nvSpPr>
              <p:cNvPr id="111665" name="Oval 8"/>
              <p:cNvSpPr>
                <a:spLocks noChangeArrowheads="1"/>
              </p:cNvSpPr>
              <p:nvPr/>
            </p:nvSpPr>
            <p:spPr bwMode="auto">
              <a:xfrm>
                <a:off x="2244" y="3720"/>
                <a:ext cx="381" cy="38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3</a:t>
                </a:r>
              </a:p>
            </p:txBody>
          </p:sp>
          <p:sp>
            <p:nvSpPr>
              <p:cNvPr id="111666" name="Oval 9"/>
              <p:cNvSpPr>
                <a:spLocks noChangeArrowheads="1"/>
              </p:cNvSpPr>
              <p:nvPr/>
            </p:nvSpPr>
            <p:spPr bwMode="auto">
              <a:xfrm>
                <a:off x="2244" y="2424"/>
                <a:ext cx="381" cy="38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2</a:t>
                </a:r>
              </a:p>
            </p:txBody>
          </p:sp>
        </p:grpSp>
        <p:grpSp>
          <p:nvGrpSpPr>
            <p:cNvPr id="111625" name="Group 10"/>
            <p:cNvGrpSpPr>
              <a:grpSpLocks/>
            </p:cNvGrpSpPr>
            <p:nvPr/>
          </p:nvGrpSpPr>
          <p:grpSpPr bwMode="auto">
            <a:xfrm>
              <a:off x="1164" y="491"/>
              <a:ext cx="1175" cy="1103"/>
              <a:chOff x="1164" y="2724"/>
              <a:chExt cx="1175" cy="1169"/>
            </a:xfrm>
          </p:grpSpPr>
          <p:sp>
            <p:nvSpPr>
              <p:cNvPr id="111659" name="Arc 11"/>
              <p:cNvSpPr>
                <a:spLocks/>
              </p:cNvSpPr>
              <p:nvPr/>
            </p:nvSpPr>
            <p:spPr bwMode="auto">
              <a:xfrm>
                <a:off x="1212" y="2739"/>
                <a:ext cx="1079" cy="1080"/>
              </a:xfrm>
              <a:custGeom>
                <a:avLst/>
                <a:gdLst>
                  <a:gd name="T0" fmla="*/ 0 w 21581"/>
                  <a:gd name="T1" fmla="*/ 0 h 21600"/>
                  <a:gd name="T2" fmla="*/ 0 w 21581"/>
                  <a:gd name="T3" fmla="*/ 0 h 21600"/>
                  <a:gd name="T4" fmla="*/ 0 w 21581"/>
                  <a:gd name="T5" fmla="*/ 0 h 21600"/>
                  <a:gd name="T6" fmla="*/ 0 60000 65536"/>
                  <a:gd name="T7" fmla="*/ 0 60000 65536"/>
                  <a:gd name="T8" fmla="*/ 0 60000 65536"/>
                </a:gdLst>
                <a:ahLst/>
                <a:cxnLst>
                  <a:cxn ang="T6">
                    <a:pos x="T0" y="T1"/>
                  </a:cxn>
                  <a:cxn ang="T7">
                    <a:pos x="T2" y="T3"/>
                  </a:cxn>
                  <a:cxn ang="T8">
                    <a:pos x="T4" y="T5"/>
                  </a:cxn>
                </a:cxnLst>
                <a:rect l="0" t="0" r="r" b="b"/>
                <a:pathLst>
                  <a:path w="21581" h="21600" fill="none" extrusionOk="0">
                    <a:moveTo>
                      <a:pt x="-1" y="0"/>
                    </a:moveTo>
                    <a:cubicBezTo>
                      <a:pt x="11578" y="0"/>
                      <a:pt x="21097" y="9129"/>
                      <a:pt x="21581" y="20697"/>
                    </a:cubicBezTo>
                  </a:path>
                  <a:path w="21581" h="21600" stroke="0" extrusionOk="0">
                    <a:moveTo>
                      <a:pt x="-1" y="0"/>
                    </a:moveTo>
                    <a:cubicBezTo>
                      <a:pt x="11578" y="0"/>
                      <a:pt x="21097" y="9129"/>
                      <a:pt x="21581" y="20697"/>
                    </a:cubicBezTo>
                    <a:lnTo>
                      <a:pt x="0" y="21600"/>
                    </a:lnTo>
                    <a:lnTo>
                      <a:pt x="-1" y="0"/>
                    </a:lnTo>
                    <a:close/>
                  </a:path>
                </a:pathLst>
              </a:custGeom>
              <a:noFill/>
              <a:ln w="19050">
                <a:solidFill>
                  <a:srgbClr val="CC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Arial" panose="020B0604020202020204" pitchFamily="34" charset="0"/>
                  <a:cs typeface="Arial" panose="020B0604020202020204" pitchFamily="34" charset="0"/>
                </a:endParaRPr>
              </a:p>
            </p:txBody>
          </p:sp>
          <p:sp>
            <p:nvSpPr>
              <p:cNvPr id="111660" name="Arc 12"/>
              <p:cNvSpPr>
                <a:spLocks/>
              </p:cNvSpPr>
              <p:nvPr/>
            </p:nvSpPr>
            <p:spPr bwMode="auto">
              <a:xfrm flipH="1" flipV="1">
                <a:off x="1164" y="2724"/>
                <a:ext cx="1175" cy="1090"/>
              </a:xfrm>
              <a:custGeom>
                <a:avLst/>
                <a:gdLst>
                  <a:gd name="T0" fmla="*/ 0 w 21589"/>
                  <a:gd name="T1" fmla="*/ 0 h 21562"/>
                  <a:gd name="T2" fmla="*/ 0 w 21589"/>
                  <a:gd name="T3" fmla="*/ 0 h 21562"/>
                  <a:gd name="T4" fmla="*/ 0 w 21589"/>
                  <a:gd name="T5" fmla="*/ 0 h 21562"/>
                  <a:gd name="T6" fmla="*/ 0 60000 65536"/>
                  <a:gd name="T7" fmla="*/ 0 60000 65536"/>
                  <a:gd name="T8" fmla="*/ 0 60000 65536"/>
                </a:gdLst>
                <a:ahLst/>
                <a:cxnLst>
                  <a:cxn ang="T6">
                    <a:pos x="T0" y="T1"/>
                  </a:cxn>
                  <a:cxn ang="T7">
                    <a:pos x="T2" y="T3"/>
                  </a:cxn>
                  <a:cxn ang="T8">
                    <a:pos x="T4" y="T5"/>
                  </a:cxn>
                </a:cxnLst>
                <a:rect l="0" t="0" r="r" b="b"/>
                <a:pathLst>
                  <a:path w="21589" h="21562" fill="none" extrusionOk="0">
                    <a:moveTo>
                      <a:pt x="1273" y="-1"/>
                    </a:moveTo>
                    <a:cubicBezTo>
                      <a:pt x="12425" y="657"/>
                      <a:pt x="21235" y="9712"/>
                      <a:pt x="21589" y="20878"/>
                    </a:cubicBezTo>
                  </a:path>
                  <a:path w="21589" h="21562" stroke="0" extrusionOk="0">
                    <a:moveTo>
                      <a:pt x="1273" y="-1"/>
                    </a:moveTo>
                    <a:cubicBezTo>
                      <a:pt x="12425" y="657"/>
                      <a:pt x="21235" y="9712"/>
                      <a:pt x="21589" y="20878"/>
                    </a:cubicBezTo>
                    <a:lnTo>
                      <a:pt x="0" y="21562"/>
                    </a:lnTo>
                    <a:lnTo>
                      <a:pt x="1273" y="-1"/>
                    </a:lnTo>
                    <a:close/>
                  </a:path>
                </a:pathLst>
              </a:custGeom>
              <a:noFill/>
              <a:ln w="19050">
                <a:solidFill>
                  <a:srgbClr val="CC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Arial" panose="020B0604020202020204" pitchFamily="34" charset="0"/>
                  <a:cs typeface="Arial" panose="020B0604020202020204" pitchFamily="34" charset="0"/>
                </a:endParaRPr>
              </a:p>
            </p:txBody>
          </p:sp>
          <p:sp>
            <p:nvSpPr>
              <p:cNvPr id="111661" name="Text Box 13"/>
              <p:cNvSpPr txBox="1">
                <a:spLocks noChangeArrowheads="1"/>
              </p:cNvSpPr>
              <p:nvPr/>
            </p:nvSpPr>
            <p:spPr bwMode="auto">
              <a:xfrm>
                <a:off x="1284" y="2724"/>
                <a:ext cx="384"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rgbClr val="CC00FF"/>
                    </a:solidFill>
                    <a:cs typeface="Arial" panose="020B0604020202020204" pitchFamily="34" charset="0"/>
                  </a:rPr>
                  <a:t>15</a:t>
                </a:r>
              </a:p>
            </p:txBody>
          </p:sp>
          <p:sp>
            <p:nvSpPr>
              <p:cNvPr id="111662" name="Text Box 14"/>
              <p:cNvSpPr txBox="1">
                <a:spLocks noChangeArrowheads="1"/>
              </p:cNvSpPr>
              <p:nvPr/>
            </p:nvSpPr>
            <p:spPr bwMode="auto">
              <a:xfrm>
                <a:off x="1932" y="3539"/>
                <a:ext cx="216"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a:solidFill>
                      <a:srgbClr val="CC00FF"/>
                    </a:solidFill>
                    <a:cs typeface="Arial" panose="020B0604020202020204" pitchFamily="34" charset="0"/>
                  </a:rPr>
                  <a:t>6</a:t>
                </a:r>
              </a:p>
            </p:txBody>
          </p:sp>
        </p:grpSp>
        <p:grpSp>
          <p:nvGrpSpPr>
            <p:cNvPr id="111626" name="Group 15"/>
            <p:cNvGrpSpPr>
              <a:grpSpLocks/>
            </p:cNvGrpSpPr>
            <p:nvPr/>
          </p:nvGrpSpPr>
          <p:grpSpPr bwMode="auto">
            <a:xfrm>
              <a:off x="655" y="547"/>
              <a:ext cx="605" cy="907"/>
              <a:chOff x="655" y="2784"/>
              <a:chExt cx="605" cy="960"/>
            </a:xfrm>
          </p:grpSpPr>
          <p:grpSp>
            <p:nvGrpSpPr>
              <p:cNvPr id="111653" name="Group 16"/>
              <p:cNvGrpSpPr>
                <a:grpSpLocks/>
              </p:cNvGrpSpPr>
              <p:nvPr/>
            </p:nvGrpSpPr>
            <p:grpSpPr bwMode="auto">
              <a:xfrm>
                <a:off x="1068" y="2784"/>
                <a:ext cx="192" cy="960"/>
                <a:chOff x="1068" y="2784"/>
                <a:chExt cx="192" cy="960"/>
              </a:xfrm>
            </p:grpSpPr>
            <p:sp>
              <p:nvSpPr>
                <p:cNvPr id="111657" name="Line 17"/>
                <p:cNvSpPr>
                  <a:spLocks noChangeShapeType="1"/>
                </p:cNvSpPr>
                <p:nvPr/>
              </p:nvSpPr>
              <p:spPr bwMode="auto">
                <a:xfrm flipV="1">
                  <a:off x="1104" y="2784"/>
                  <a:ext cx="0" cy="9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1658" name="Text Box 18"/>
                <p:cNvSpPr txBox="1">
                  <a:spLocks noChangeArrowheads="1"/>
                </p:cNvSpPr>
                <p:nvPr/>
              </p:nvSpPr>
              <p:spPr bwMode="auto">
                <a:xfrm>
                  <a:off x="1068" y="3216"/>
                  <a:ext cx="19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8</a:t>
                  </a:r>
                </a:p>
              </p:txBody>
            </p:sp>
          </p:grpSp>
          <p:grpSp>
            <p:nvGrpSpPr>
              <p:cNvPr id="111654" name="Group 19"/>
              <p:cNvGrpSpPr>
                <a:grpSpLocks/>
              </p:cNvGrpSpPr>
              <p:nvPr/>
            </p:nvGrpSpPr>
            <p:grpSpPr bwMode="auto">
              <a:xfrm>
                <a:off x="655" y="2808"/>
                <a:ext cx="372" cy="936"/>
                <a:chOff x="655" y="2808"/>
                <a:chExt cx="372" cy="936"/>
              </a:xfrm>
            </p:grpSpPr>
            <p:sp>
              <p:nvSpPr>
                <p:cNvPr id="111655" name="Text Box 20"/>
                <p:cNvSpPr txBox="1">
                  <a:spLocks noChangeArrowheads="1"/>
                </p:cNvSpPr>
                <p:nvPr/>
              </p:nvSpPr>
              <p:spPr bwMode="auto">
                <a:xfrm>
                  <a:off x="655" y="3216"/>
                  <a:ext cx="37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20</a:t>
                  </a:r>
                </a:p>
              </p:txBody>
            </p:sp>
            <p:sp>
              <p:nvSpPr>
                <p:cNvPr id="111656" name="Line 21"/>
                <p:cNvSpPr>
                  <a:spLocks noChangeShapeType="1"/>
                </p:cNvSpPr>
                <p:nvPr/>
              </p:nvSpPr>
              <p:spPr bwMode="auto">
                <a:xfrm>
                  <a:off x="984" y="2808"/>
                  <a:ext cx="0" cy="936"/>
                </a:xfrm>
                <a:prstGeom prst="line">
                  <a:avLst/>
                </a:prstGeom>
                <a:noFill/>
                <a:ln w="19050">
                  <a:solidFill>
                    <a:schemeClr val="accent1">
                      <a:lumMod val="75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grpSp>
          <p:nvGrpSpPr>
            <p:cNvPr id="111627" name="Group 22"/>
            <p:cNvGrpSpPr>
              <a:grpSpLocks/>
            </p:cNvGrpSpPr>
            <p:nvPr/>
          </p:nvGrpSpPr>
          <p:grpSpPr bwMode="auto">
            <a:xfrm>
              <a:off x="1212" y="1259"/>
              <a:ext cx="1056" cy="720"/>
              <a:chOff x="1212" y="3536"/>
              <a:chExt cx="1056" cy="761"/>
            </a:xfrm>
          </p:grpSpPr>
          <p:grpSp>
            <p:nvGrpSpPr>
              <p:cNvPr id="111647" name="Group 23"/>
              <p:cNvGrpSpPr>
                <a:grpSpLocks/>
              </p:cNvGrpSpPr>
              <p:nvPr/>
            </p:nvGrpSpPr>
            <p:grpSpPr bwMode="auto">
              <a:xfrm>
                <a:off x="1212" y="3536"/>
                <a:ext cx="1056" cy="353"/>
                <a:chOff x="1212" y="3536"/>
                <a:chExt cx="1056" cy="353"/>
              </a:xfrm>
            </p:grpSpPr>
            <p:sp>
              <p:nvSpPr>
                <p:cNvPr id="111651" name="Line 24"/>
                <p:cNvSpPr>
                  <a:spLocks noChangeShapeType="1"/>
                </p:cNvSpPr>
                <p:nvPr/>
              </p:nvSpPr>
              <p:spPr bwMode="auto">
                <a:xfrm flipH="1">
                  <a:off x="1212" y="3864"/>
                  <a:ext cx="105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1652" name="Text Box 25"/>
                <p:cNvSpPr txBox="1">
                  <a:spLocks noChangeArrowheads="1"/>
                </p:cNvSpPr>
                <p:nvPr/>
              </p:nvSpPr>
              <p:spPr bwMode="auto">
                <a:xfrm>
                  <a:off x="1368" y="3536"/>
                  <a:ext cx="38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12</a:t>
                  </a:r>
                </a:p>
              </p:txBody>
            </p:sp>
          </p:grpSp>
          <p:grpSp>
            <p:nvGrpSpPr>
              <p:cNvPr id="111648" name="Group 26"/>
              <p:cNvGrpSpPr>
                <a:grpSpLocks/>
              </p:cNvGrpSpPr>
              <p:nvPr/>
            </p:nvGrpSpPr>
            <p:grpSpPr bwMode="auto">
              <a:xfrm>
                <a:off x="1212" y="3944"/>
                <a:ext cx="1056" cy="353"/>
                <a:chOff x="1212" y="3944"/>
                <a:chExt cx="1056" cy="353"/>
              </a:xfrm>
            </p:grpSpPr>
            <p:sp>
              <p:nvSpPr>
                <p:cNvPr id="111649" name="Text Box 27"/>
                <p:cNvSpPr txBox="1">
                  <a:spLocks noChangeArrowheads="1"/>
                </p:cNvSpPr>
                <p:nvPr/>
              </p:nvSpPr>
              <p:spPr bwMode="auto">
                <a:xfrm>
                  <a:off x="1449" y="3944"/>
                  <a:ext cx="2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9</a:t>
                  </a:r>
                </a:p>
              </p:txBody>
            </p:sp>
            <p:sp>
              <p:nvSpPr>
                <p:cNvPr id="111650" name="Line 28"/>
                <p:cNvSpPr>
                  <a:spLocks noChangeShapeType="1"/>
                </p:cNvSpPr>
                <p:nvPr/>
              </p:nvSpPr>
              <p:spPr bwMode="auto">
                <a:xfrm>
                  <a:off x="1212" y="3996"/>
                  <a:ext cx="1056" cy="0"/>
                </a:xfrm>
                <a:prstGeom prst="line">
                  <a:avLst/>
                </a:prstGeom>
                <a:noFill/>
                <a:ln w="19050">
                  <a:solidFill>
                    <a:schemeClr val="accent1">
                      <a:lumMod val="75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grpSp>
          <p:nvGrpSpPr>
            <p:cNvPr id="111628" name="Group 29"/>
            <p:cNvGrpSpPr>
              <a:grpSpLocks/>
            </p:cNvGrpSpPr>
            <p:nvPr/>
          </p:nvGrpSpPr>
          <p:grpSpPr bwMode="auto">
            <a:xfrm>
              <a:off x="2186" y="559"/>
              <a:ext cx="738" cy="883"/>
              <a:chOff x="2186" y="559"/>
              <a:chExt cx="738" cy="883"/>
            </a:xfrm>
          </p:grpSpPr>
          <p:grpSp>
            <p:nvGrpSpPr>
              <p:cNvPr id="111641" name="Group 30"/>
              <p:cNvGrpSpPr>
                <a:grpSpLocks/>
              </p:cNvGrpSpPr>
              <p:nvPr/>
            </p:nvGrpSpPr>
            <p:grpSpPr bwMode="auto">
              <a:xfrm>
                <a:off x="2186" y="570"/>
                <a:ext cx="216" cy="870"/>
                <a:chOff x="2186" y="2808"/>
                <a:chExt cx="216" cy="960"/>
              </a:xfrm>
            </p:grpSpPr>
            <p:sp>
              <p:nvSpPr>
                <p:cNvPr id="111645" name="Line 31"/>
                <p:cNvSpPr>
                  <a:spLocks noChangeShapeType="1"/>
                </p:cNvSpPr>
                <p:nvPr/>
              </p:nvSpPr>
              <p:spPr bwMode="auto">
                <a:xfrm>
                  <a:off x="2388" y="2808"/>
                  <a:ext cx="0" cy="9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1646" name="Text Box 32"/>
                <p:cNvSpPr txBox="1">
                  <a:spLocks noChangeArrowheads="1"/>
                </p:cNvSpPr>
                <p:nvPr/>
              </p:nvSpPr>
              <p:spPr bwMode="auto">
                <a:xfrm>
                  <a:off x="2186" y="3084"/>
                  <a:ext cx="21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9</a:t>
                  </a:r>
                </a:p>
              </p:txBody>
            </p:sp>
          </p:grpSp>
          <p:grpSp>
            <p:nvGrpSpPr>
              <p:cNvPr id="111642" name="Group 33"/>
              <p:cNvGrpSpPr>
                <a:grpSpLocks/>
              </p:cNvGrpSpPr>
              <p:nvPr/>
            </p:nvGrpSpPr>
            <p:grpSpPr bwMode="auto">
              <a:xfrm>
                <a:off x="2460" y="559"/>
                <a:ext cx="464" cy="883"/>
                <a:chOff x="2460" y="559"/>
                <a:chExt cx="464" cy="883"/>
              </a:xfrm>
            </p:grpSpPr>
            <p:sp>
              <p:nvSpPr>
                <p:cNvPr id="111643" name="Text Box 34"/>
                <p:cNvSpPr txBox="1">
                  <a:spLocks noChangeArrowheads="1"/>
                </p:cNvSpPr>
                <p:nvPr/>
              </p:nvSpPr>
              <p:spPr bwMode="auto">
                <a:xfrm>
                  <a:off x="2460" y="820"/>
                  <a:ext cx="464"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13</a:t>
                  </a:r>
                </a:p>
              </p:txBody>
            </p:sp>
            <p:sp>
              <p:nvSpPr>
                <p:cNvPr id="111644" name="Line 35"/>
                <p:cNvSpPr>
                  <a:spLocks noChangeShapeType="1"/>
                </p:cNvSpPr>
                <p:nvPr/>
              </p:nvSpPr>
              <p:spPr bwMode="auto">
                <a:xfrm flipV="1">
                  <a:off x="2496" y="559"/>
                  <a:ext cx="1" cy="883"/>
                </a:xfrm>
                <a:prstGeom prst="line">
                  <a:avLst/>
                </a:prstGeom>
                <a:noFill/>
                <a:ln w="19050">
                  <a:solidFill>
                    <a:schemeClr val="accent1">
                      <a:lumMod val="75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grpSp>
          <p:nvGrpSpPr>
            <p:cNvPr id="111629" name="Group 36"/>
            <p:cNvGrpSpPr>
              <a:grpSpLocks/>
            </p:cNvGrpSpPr>
            <p:nvPr/>
          </p:nvGrpSpPr>
          <p:grpSpPr bwMode="auto">
            <a:xfrm>
              <a:off x="1200" y="-6"/>
              <a:ext cx="1092" cy="660"/>
              <a:chOff x="1200" y="-6"/>
              <a:chExt cx="1092" cy="660"/>
            </a:xfrm>
          </p:grpSpPr>
          <p:grpSp>
            <p:nvGrpSpPr>
              <p:cNvPr id="111635" name="Group 37"/>
              <p:cNvGrpSpPr>
                <a:grpSpLocks/>
              </p:cNvGrpSpPr>
              <p:nvPr/>
            </p:nvGrpSpPr>
            <p:grpSpPr bwMode="auto">
              <a:xfrm>
                <a:off x="1200" y="-6"/>
                <a:ext cx="1092" cy="334"/>
                <a:chOff x="1200" y="2198"/>
                <a:chExt cx="1092" cy="353"/>
              </a:xfrm>
            </p:grpSpPr>
            <p:sp>
              <p:nvSpPr>
                <p:cNvPr id="111639" name="Line 38"/>
                <p:cNvSpPr>
                  <a:spLocks noChangeShapeType="1"/>
                </p:cNvSpPr>
                <p:nvPr/>
              </p:nvSpPr>
              <p:spPr bwMode="auto">
                <a:xfrm flipH="1">
                  <a:off x="1200" y="2496"/>
                  <a:ext cx="1092" cy="0"/>
                </a:xfrm>
                <a:prstGeom prst="line">
                  <a:avLst/>
                </a:prstGeom>
                <a:noFill/>
                <a:ln w="190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1640" name="Text Box 39"/>
                <p:cNvSpPr txBox="1">
                  <a:spLocks noChangeArrowheads="1"/>
                </p:cNvSpPr>
                <p:nvPr/>
              </p:nvSpPr>
              <p:spPr bwMode="auto">
                <a:xfrm>
                  <a:off x="1802" y="2198"/>
                  <a:ext cx="38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5</a:t>
                  </a:r>
                </a:p>
              </p:txBody>
            </p:sp>
          </p:grpSp>
          <p:grpSp>
            <p:nvGrpSpPr>
              <p:cNvPr id="111636" name="Group 40"/>
              <p:cNvGrpSpPr>
                <a:grpSpLocks/>
              </p:cNvGrpSpPr>
              <p:nvPr/>
            </p:nvGrpSpPr>
            <p:grpSpPr bwMode="auto">
              <a:xfrm>
                <a:off x="1236" y="320"/>
                <a:ext cx="1008" cy="334"/>
                <a:chOff x="1236" y="320"/>
                <a:chExt cx="1008" cy="334"/>
              </a:xfrm>
            </p:grpSpPr>
            <p:sp>
              <p:nvSpPr>
                <p:cNvPr id="111637" name="Text Box 41"/>
                <p:cNvSpPr txBox="1">
                  <a:spLocks noChangeArrowheads="1"/>
                </p:cNvSpPr>
                <p:nvPr/>
              </p:nvSpPr>
              <p:spPr bwMode="auto">
                <a:xfrm>
                  <a:off x="1741" y="320"/>
                  <a:ext cx="383"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10</a:t>
                  </a:r>
                </a:p>
              </p:txBody>
            </p:sp>
            <p:sp>
              <p:nvSpPr>
                <p:cNvPr id="111638" name="Line 42"/>
                <p:cNvSpPr>
                  <a:spLocks noChangeShapeType="1"/>
                </p:cNvSpPr>
                <p:nvPr/>
              </p:nvSpPr>
              <p:spPr bwMode="auto">
                <a:xfrm>
                  <a:off x="1236" y="378"/>
                  <a:ext cx="1008"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grpSp>
          <p:nvGrpSpPr>
            <p:cNvPr id="111630" name="Group 43"/>
            <p:cNvGrpSpPr>
              <a:grpSpLocks/>
            </p:cNvGrpSpPr>
            <p:nvPr/>
          </p:nvGrpSpPr>
          <p:grpSpPr bwMode="auto">
            <a:xfrm>
              <a:off x="1128" y="491"/>
              <a:ext cx="1236" cy="1031"/>
              <a:chOff x="1128" y="2724"/>
              <a:chExt cx="1236" cy="1092"/>
            </a:xfrm>
          </p:grpSpPr>
          <p:sp>
            <p:nvSpPr>
              <p:cNvPr id="111631" name="Text Box 44"/>
              <p:cNvSpPr txBox="1">
                <a:spLocks noChangeArrowheads="1"/>
              </p:cNvSpPr>
              <p:nvPr/>
            </p:nvSpPr>
            <p:spPr bwMode="auto">
              <a:xfrm>
                <a:off x="1704" y="3253"/>
                <a:ext cx="504"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rgbClr val="008000"/>
                    </a:solidFill>
                    <a:cs typeface="Arial" panose="020B0604020202020204" pitchFamily="34" charset="0"/>
                  </a:rPr>
                  <a:t>10</a:t>
                </a:r>
              </a:p>
            </p:txBody>
          </p:sp>
          <p:sp>
            <p:nvSpPr>
              <p:cNvPr id="111632" name="Text Box 45"/>
              <p:cNvSpPr txBox="1">
                <a:spLocks noChangeArrowheads="1"/>
              </p:cNvSpPr>
              <p:nvPr/>
            </p:nvSpPr>
            <p:spPr bwMode="auto">
              <a:xfrm>
                <a:off x="1449" y="3012"/>
                <a:ext cx="229"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rgbClr val="008000"/>
                    </a:solidFill>
                    <a:cs typeface="Arial" panose="020B0604020202020204" pitchFamily="34" charset="0"/>
                  </a:rPr>
                  <a:t>8</a:t>
                </a:r>
              </a:p>
            </p:txBody>
          </p:sp>
          <p:sp>
            <p:nvSpPr>
              <p:cNvPr id="111633" name="Line 46"/>
              <p:cNvSpPr>
                <a:spLocks noChangeShapeType="1"/>
              </p:cNvSpPr>
              <p:nvPr/>
            </p:nvSpPr>
            <p:spPr bwMode="auto">
              <a:xfrm flipV="1">
                <a:off x="1128" y="2724"/>
                <a:ext cx="1140" cy="1008"/>
              </a:xfrm>
              <a:prstGeom prst="line">
                <a:avLst/>
              </a:prstGeom>
              <a:noFill/>
              <a:ln w="19050">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11634" name="Line 47"/>
              <p:cNvSpPr>
                <a:spLocks noChangeShapeType="1"/>
              </p:cNvSpPr>
              <p:nvPr/>
            </p:nvSpPr>
            <p:spPr bwMode="auto">
              <a:xfrm flipH="1">
                <a:off x="1200" y="2772"/>
                <a:ext cx="1164" cy="1044"/>
              </a:xfrm>
              <a:prstGeom prst="line">
                <a:avLst/>
              </a:prstGeom>
              <a:noFill/>
              <a:ln w="19050">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sp>
        <p:nvSpPr>
          <p:cNvPr id="226352" name="Text Box 48"/>
          <p:cNvSpPr txBox="1">
            <a:spLocks noChangeArrowheads="1"/>
          </p:cNvSpPr>
          <p:nvPr/>
        </p:nvSpPr>
        <p:spPr bwMode="auto">
          <a:xfrm>
            <a:off x="3834294" y="1491776"/>
            <a:ext cx="7437228" cy="129149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buClrTx/>
              <a:buSzTx/>
              <a:buFontTx/>
              <a:buNone/>
            </a:pPr>
            <a:r>
              <a:rPr kumimoji="1" lang="zh-CN" altLang="en-US" sz="2400" b="0" dirty="0">
                <a:latin typeface="幼圆" panose="02010509060101010101" pitchFamily="49" charset="-122"/>
                <a:ea typeface="幼圆" panose="02010509060101010101" pitchFamily="49" charset="-122"/>
              </a:rPr>
              <a:t>设</a:t>
            </a:r>
            <a:r>
              <a:rPr kumimoji="1" lang="en-US" altLang="zh-CN" sz="2400" b="0" dirty="0">
                <a:solidFill>
                  <a:srgbClr val="FF0000"/>
                </a:solidFill>
                <a:ea typeface="幼圆" panose="02010509060101010101" pitchFamily="49" charset="-122"/>
                <a:cs typeface="Arial" panose="020B0604020202020204" pitchFamily="34" charset="0"/>
              </a:rPr>
              <a:t>G(V,E)</a:t>
            </a:r>
            <a:r>
              <a:rPr kumimoji="1" lang="zh-CN" altLang="en-US" sz="2400" b="0" dirty="0">
                <a:latin typeface="幼圆" panose="02010509060101010101" pitchFamily="49" charset="-122"/>
                <a:ea typeface="幼圆" panose="02010509060101010101" pitchFamily="49" charset="-122"/>
              </a:rPr>
              <a:t>是一个具有边成本</a:t>
            </a:r>
            <a:r>
              <a:rPr kumimoji="1" lang="en-US" altLang="zh-CN" sz="2400" b="0" dirty="0" err="1">
                <a:ea typeface="幼圆" panose="02010509060101010101" pitchFamily="49" charset="-122"/>
                <a:cs typeface="Arial" panose="020B0604020202020204" pitchFamily="34" charset="0"/>
              </a:rPr>
              <a:t>c</a:t>
            </a:r>
            <a:r>
              <a:rPr kumimoji="1" lang="en-US" altLang="zh-CN" sz="2400" b="0" baseline="-25000" dirty="0" err="1">
                <a:ea typeface="幼圆" panose="02010509060101010101" pitchFamily="49" charset="-122"/>
                <a:cs typeface="Arial" panose="020B0604020202020204" pitchFamily="34" charset="0"/>
              </a:rPr>
              <a:t>ij</a:t>
            </a:r>
            <a:r>
              <a:rPr kumimoji="1" lang="zh-CN" altLang="en-US" sz="2400" b="0" dirty="0">
                <a:latin typeface="幼圆" panose="02010509060101010101" pitchFamily="49" charset="-122"/>
                <a:ea typeface="幼圆" panose="02010509060101010101" pitchFamily="49" charset="-122"/>
              </a:rPr>
              <a:t>的有向图</a:t>
            </a:r>
            <a:r>
              <a:rPr kumimoji="1" lang="en-US" altLang="zh-CN" sz="2400" b="0" dirty="0">
                <a:latin typeface="幼圆" panose="02010509060101010101" pitchFamily="49" charset="-122"/>
                <a:ea typeface="幼圆" panose="02010509060101010101" pitchFamily="49" charset="-122"/>
              </a:rPr>
              <a:t>, </a:t>
            </a:r>
            <a:r>
              <a:rPr kumimoji="1" lang="en-US" altLang="zh-CN" sz="2400" b="0" dirty="0">
                <a:ea typeface="幼圆" panose="02010509060101010101" pitchFamily="49" charset="-122"/>
                <a:cs typeface="Arial" panose="020B0604020202020204" pitchFamily="34" charset="0"/>
              </a:rPr>
              <a:t>G</a:t>
            </a:r>
            <a:r>
              <a:rPr kumimoji="1" lang="zh-CN" altLang="en-US" sz="2400" b="0" dirty="0">
                <a:latin typeface="幼圆" panose="02010509060101010101" pitchFamily="49" charset="-122"/>
                <a:ea typeface="幼圆" panose="02010509060101010101" pitchFamily="49" charset="-122"/>
              </a:rPr>
              <a:t>的一条周游路线是包含</a:t>
            </a:r>
            <a:r>
              <a:rPr kumimoji="1" lang="en-US" altLang="zh-CN" sz="2400" b="0" dirty="0">
                <a:ea typeface="幼圆" panose="02010509060101010101" pitchFamily="49" charset="-122"/>
                <a:cs typeface="Arial" panose="020B0604020202020204" pitchFamily="34" charset="0"/>
              </a:rPr>
              <a:t>V</a:t>
            </a:r>
            <a:r>
              <a:rPr kumimoji="1" lang="zh-CN" altLang="en-US" sz="2400" b="0" dirty="0">
                <a:latin typeface="幼圆" panose="02010509060101010101" pitchFamily="49" charset="-122"/>
                <a:ea typeface="幼圆" panose="02010509060101010101" pitchFamily="49" charset="-122"/>
              </a:rPr>
              <a:t>中每个结点的一个有向环</a:t>
            </a:r>
            <a:r>
              <a:rPr kumimoji="1" lang="en-US" altLang="zh-CN" sz="2400" b="0" dirty="0">
                <a:latin typeface="幼圆" panose="02010509060101010101" pitchFamily="49" charset="-122"/>
                <a:ea typeface="幼圆" panose="02010509060101010101" pitchFamily="49" charset="-122"/>
              </a:rPr>
              <a:t>, </a:t>
            </a:r>
            <a:r>
              <a:rPr kumimoji="1" lang="zh-CN" altLang="en-US" sz="2400" b="0" dirty="0">
                <a:latin typeface="幼圆" panose="02010509060101010101" pitchFamily="49" charset="-122"/>
                <a:ea typeface="幼圆" panose="02010509060101010101" pitchFamily="49" charset="-122"/>
              </a:rPr>
              <a:t>周游路线的成本是此路线上所有边的成本之和。</a:t>
            </a:r>
          </a:p>
        </p:txBody>
      </p:sp>
      <p:sp>
        <p:nvSpPr>
          <p:cNvPr id="51"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32</a:t>
            </a:fld>
            <a:endParaRPr lang="en-US" altLang="zh-CN"/>
          </a:p>
        </p:txBody>
      </p:sp>
      <p:sp>
        <p:nvSpPr>
          <p:cNvPr id="52" name="Rectangle 3"/>
          <p:cNvSpPr>
            <a:spLocks noGrp="1" noChangeArrowheads="1"/>
          </p:cNvSpPr>
          <p:nvPr>
            <p:ph idx="1"/>
          </p:nvPr>
        </p:nvSpPr>
        <p:spPr>
          <a:xfrm>
            <a:off x="695400" y="3588487"/>
            <a:ext cx="10801200" cy="2864849"/>
          </a:xfrm>
        </p:spPr>
        <p:txBody>
          <a:bodyPr>
            <a:normAutofit/>
          </a:bodyPr>
          <a:lstStyle/>
          <a:p>
            <a:r>
              <a:rPr lang="zh-CN" altLang="en-US" sz="2400" dirty="0"/>
              <a:t>假设周游路线是开始于结点</a:t>
            </a:r>
            <a:r>
              <a:rPr lang="en-US" altLang="zh-CN" sz="2400" dirty="0"/>
              <a:t>1</a:t>
            </a:r>
            <a:r>
              <a:rPr lang="zh-CN" altLang="en-US" sz="2400" dirty="0"/>
              <a:t>并终止于结点</a:t>
            </a:r>
            <a:r>
              <a:rPr lang="en-US" altLang="zh-CN" sz="2400" dirty="0"/>
              <a:t>1</a:t>
            </a:r>
            <a:r>
              <a:rPr lang="zh-CN" altLang="en-US" sz="2400" dirty="0"/>
              <a:t>的一条简单路径。</a:t>
            </a:r>
            <a:endParaRPr lang="en-US" altLang="zh-CN" sz="2400" dirty="0"/>
          </a:p>
          <a:p>
            <a:pPr lvl="1"/>
            <a:r>
              <a:rPr lang="zh-CN" altLang="en-US" sz="2400" dirty="0"/>
              <a:t>每一条周游路线都是由一条边</a:t>
            </a:r>
            <a:r>
              <a:rPr lang="en-US" altLang="zh-CN" sz="2400" dirty="0"/>
              <a:t>&lt;1, k&gt;</a:t>
            </a:r>
            <a:r>
              <a:rPr lang="zh-CN" altLang="en-US" sz="2400" dirty="0"/>
              <a:t>和一条由结点</a:t>
            </a:r>
            <a:r>
              <a:rPr lang="en-US" altLang="zh-CN" sz="2400" dirty="0"/>
              <a:t>k</a:t>
            </a:r>
            <a:r>
              <a:rPr lang="zh-CN" altLang="en-US" sz="2400" dirty="0"/>
              <a:t>到结点</a:t>
            </a:r>
            <a:r>
              <a:rPr lang="en-US" altLang="zh-CN" sz="2400" dirty="0"/>
              <a:t>1</a:t>
            </a:r>
            <a:r>
              <a:rPr lang="zh-CN" altLang="en-US" sz="2400" dirty="0"/>
              <a:t>的简单路径所组成的</a:t>
            </a:r>
            <a:r>
              <a:rPr lang="en-US" altLang="zh-CN" sz="2400" dirty="0"/>
              <a:t>,   </a:t>
            </a:r>
            <a:r>
              <a:rPr lang="zh-CN" altLang="en-US" sz="2400" dirty="0"/>
              <a:t>其中</a:t>
            </a:r>
            <a:r>
              <a:rPr lang="en-US" altLang="zh-CN" sz="2400" dirty="0" err="1"/>
              <a:t>k∈V</a:t>
            </a:r>
            <a:r>
              <a:rPr lang="en-US" altLang="zh-CN" sz="2400" dirty="0"/>
              <a:t>-{1}</a:t>
            </a:r>
            <a:r>
              <a:rPr lang="zh-CN" altLang="en-US" sz="2400" dirty="0"/>
              <a:t>。</a:t>
            </a:r>
          </a:p>
          <a:p>
            <a:pPr lvl="1"/>
            <a:r>
              <a:rPr lang="zh-CN" altLang="en-US" sz="2400" dirty="0"/>
              <a:t>这条由结点</a:t>
            </a:r>
            <a:r>
              <a:rPr lang="en-US" altLang="zh-CN" sz="2400" dirty="0"/>
              <a:t>k</a:t>
            </a:r>
            <a:r>
              <a:rPr lang="zh-CN" altLang="en-US" sz="2400" dirty="0"/>
              <a:t>到结点</a:t>
            </a:r>
            <a:r>
              <a:rPr lang="en-US" altLang="zh-CN" sz="2400" dirty="0"/>
              <a:t>1</a:t>
            </a:r>
            <a:r>
              <a:rPr lang="zh-CN" altLang="en-US" sz="2400" dirty="0"/>
              <a:t>的路径通过</a:t>
            </a:r>
            <a:r>
              <a:rPr lang="en-US" altLang="zh-CN" sz="2400" dirty="0"/>
              <a:t>V-{1,k}</a:t>
            </a:r>
            <a:r>
              <a:rPr lang="zh-CN" altLang="en-US" sz="2400" dirty="0"/>
              <a:t>的每个结点各一次。</a:t>
            </a:r>
          </a:p>
          <a:p>
            <a:r>
              <a:rPr lang="zh-CN" altLang="en-US" sz="2400" dirty="0"/>
              <a:t>如果这条周游路线是最优的</a:t>
            </a:r>
            <a:r>
              <a:rPr lang="en-US" altLang="zh-CN" sz="2400" dirty="0"/>
              <a:t>, </a:t>
            </a:r>
            <a:r>
              <a:rPr lang="zh-CN" altLang="en-US" sz="2400" dirty="0"/>
              <a:t>则这条由</a:t>
            </a:r>
            <a:r>
              <a:rPr lang="en-US" altLang="zh-CN" sz="2400" dirty="0"/>
              <a:t>k</a:t>
            </a:r>
            <a:r>
              <a:rPr lang="zh-CN" altLang="en-US" sz="2400" dirty="0"/>
              <a:t>到</a:t>
            </a:r>
            <a:r>
              <a:rPr lang="en-US" altLang="zh-CN" sz="2400" dirty="0"/>
              <a:t>1</a:t>
            </a:r>
            <a:r>
              <a:rPr lang="zh-CN" altLang="en-US" sz="2400" dirty="0"/>
              <a:t>的路径必定是通过</a:t>
            </a:r>
            <a:r>
              <a:rPr lang="en-US" altLang="zh-CN" sz="2400" dirty="0"/>
              <a:t>V-{1,k}</a:t>
            </a:r>
            <a:r>
              <a:rPr lang="zh-CN" altLang="en-US" sz="2400" dirty="0"/>
              <a:t>中所有结点的由</a:t>
            </a:r>
            <a:r>
              <a:rPr lang="en-US" altLang="zh-CN" sz="2400" dirty="0"/>
              <a:t>k</a:t>
            </a:r>
            <a:r>
              <a:rPr lang="zh-CN" altLang="en-US" sz="2400" dirty="0"/>
              <a:t>到</a:t>
            </a:r>
            <a:r>
              <a:rPr lang="en-US" altLang="zh-CN" sz="2400" dirty="0"/>
              <a:t>1</a:t>
            </a:r>
            <a:r>
              <a:rPr lang="zh-CN" altLang="en-US" sz="2400" dirty="0"/>
              <a:t>的最短路径</a:t>
            </a:r>
            <a:r>
              <a:rPr lang="en-US" altLang="zh-CN" sz="2400" dirty="0"/>
              <a:t>, </a:t>
            </a:r>
            <a:r>
              <a:rPr lang="zh-CN" altLang="en-US" sz="2400" dirty="0"/>
              <a:t>因此最优性原理成立</a:t>
            </a:r>
          </a:p>
        </p:txBody>
      </p:sp>
      <p:sp>
        <p:nvSpPr>
          <p:cNvPr id="49" name="Rectangle 2"/>
          <p:cNvSpPr>
            <a:spLocks noGrp="1" noChangeArrowheads="1"/>
          </p:cNvSpPr>
          <p:nvPr>
            <p:ph type="title"/>
          </p:nvPr>
        </p:nvSpPr>
        <p:spPr>
          <a:xfrm>
            <a:off x="695400" y="74489"/>
            <a:ext cx="10515600" cy="1325563"/>
          </a:xfrm>
        </p:spPr>
        <p:txBody>
          <a:bodyPr/>
          <a:lstStyle/>
          <a:p>
            <a:pPr eaLnBrk="1" hangingPunct="1"/>
            <a:r>
              <a:rPr kumimoji="1" lang="zh-CN" altLang="en-US" dirty="0"/>
              <a:t>问题分析</a:t>
            </a:r>
          </a:p>
        </p:txBody>
      </p:sp>
    </p:spTree>
    <p:extLst>
      <p:ext uri="{BB962C8B-B14F-4D97-AF65-F5344CB8AC3E}">
        <p14:creationId xmlns:p14="http://schemas.microsoft.com/office/powerpoint/2010/main" val="12870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1344611"/>
            <a:ext cx="10081120" cy="4820693"/>
          </a:xfrm>
        </p:spPr>
        <p:txBody>
          <a:bodyPr>
            <a:normAutofit/>
          </a:bodyPr>
          <a:lstStyle/>
          <a:p>
            <a:r>
              <a:rPr kumimoji="1" lang="zh-CN" altLang="en-US" sz="2400" dirty="0">
                <a:latin typeface="幼圆" panose="02010509060101010101" pitchFamily="49" charset="-122"/>
              </a:rPr>
              <a:t>设</a:t>
            </a:r>
            <a:r>
              <a:rPr kumimoji="1" lang="en-US" altLang="zh-CN" sz="2400" dirty="0"/>
              <a:t>g(</a:t>
            </a:r>
            <a:r>
              <a:rPr kumimoji="1" lang="en-US" altLang="zh-CN" sz="2400" dirty="0" err="1"/>
              <a:t>i,S</a:t>
            </a:r>
            <a:r>
              <a:rPr kumimoji="1" lang="en-US" altLang="zh-CN" sz="2400" dirty="0"/>
              <a:t>)</a:t>
            </a:r>
            <a:r>
              <a:rPr kumimoji="1" lang="zh-CN" altLang="en-US" sz="2400" dirty="0">
                <a:latin typeface="幼圆" panose="02010509060101010101" pitchFamily="49" charset="-122"/>
              </a:rPr>
              <a:t>是由结点</a:t>
            </a:r>
            <a:r>
              <a:rPr kumimoji="1" lang="en-US" altLang="zh-CN" sz="2400" dirty="0" err="1"/>
              <a:t>i</a:t>
            </a:r>
            <a:r>
              <a:rPr kumimoji="1" lang="zh-CN" altLang="en-US" sz="2400" dirty="0">
                <a:latin typeface="幼圆" panose="02010509060101010101" pitchFamily="49" charset="-122"/>
              </a:rPr>
              <a:t>开始</a:t>
            </a:r>
            <a:r>
              <a:rPr kumimoji="1" lang="en-US" altLang="zh-CN" sz="2400" dirty="0">
                <a:latin typeface="幼圆" panose="02010509060101010101" pitchFamily="49" charset="-122"/>
              </a:rPr>
              <a:t>, </a:t>
            </a:r>
            <a:r>
              <a:rPr kumimoji="1" lang="zh-CN" altLang="en-US" sz="2400" dirty="0">
                <a:latin typeface="幼圆" panose="02010509060101010101" pitchFamily="49" charset="-122"/>
              </a:rPr>
              <a:t>通过</a:t>
            </a:r>
            <a:r>
              <a:rPr kumimoji="1" lang="en-US" altLang="zh-CN" sz="2400" dirty="0"/>
              <a:t>S</a:t>
            </a:r>
            <a:r>
              <a:rPr kumimoji="1" lang="zh-CN" altLang="en-US" sz="2400" dirty="0">
                <a:latin typeface="幼圆" panose="02010509060101010101" pitchFamily="49" charset="-122"/>
              </a:rPr>
              <a:t>中的所有结点</a:t>
            </a:r>
            <a:r>
              <a:rPr kumimoji="1" lang="en-US" altLang="zh-CN" sz="2400" dirty="0">
                <a:latin typeface="幼圆" panose="02010509060101010101" pitchFamily="49" charset="-122"/>
              </a:rPr>
              <a:t>, </a:t>
            </a:r>
            <a:r>
              <a:rPr kumimoji="1" lang="zh-CN" altLang="en-US" sz="2400" dirty="0">
                <a:latin typeface="幼圆" panose="02010509060101010101" pitchFamily="49" charset="-122"/>
              </a:rPr>
              <a:t>在结点</a:t>
            </a:r>
            <a:r>
              <a:rPr kumimoji="1" lang="en-US" altLang="zh-CN" sz="2400" dirty="0"/>
              <a:t>1</a:t>
            </a:r>
            <a:r>
              <a:rPr kumimoji="1" lang="zh-CN" altLang="en-US" sz="2400" dirty="0">
                <a:latin typeface="幼圆" panose="02010509060101010101" pitchFamily="49" charset="-122"/>
              </a:rPr>
              <a:t>终止的一条最短路径长度。</a:t>
            </a:r>
            <a:endParaRPr kumimoji="1" lang="en-US" altLang="zh-CN" sz="2400" dirty="0">
              <a:latin typeface="幼圆" panose="02010509060101010101" pitchFamily="49" charset="-122"/>
            </a:endParaRPr>
          </a:p>
          <a:p>
            <a:pPr lvl="1"/>
            <a:r>
              <a:rPr kumimoji="1" lang="en-US" altLang="zh-CN" sz="2400" dirty="0"/>
              <a:t>g(1,V-{1})</a:t>
            </a:r>
            <a:r>
              <a:rPr kumimoji="1" lang="zh-CN" altLang="en-US" sz="2400" dirty="0">
                <a:latin typeface="幼圆" panose="02010509060101010101" pitchFamily="49" charset="-122"/>
              </a:rPr>
              <a:t>是一条最优的周游路线长度</a:t>
            </a:r>
          </a:p>
          <a:p>
            <a:pPr lvl="1"/>
            <a:r>
              <a:rPr kumimoji="1" lang="zh-CN" altLang="en-US" sz="2400" dirty="0">
                <a:latin typeface="幼圆" panose="02010509060101010101" pitchFamily="49" charset="-122"/>
              </a:rPr>
              <a:t>于是可以得到</a:t>
            </a:r>
            <a:r>
              <a:rPr kumimoji="1" lang="en-US" altLang="zh-CN" sz="2400" dirty="0">
                <a:latin typeface="幼圆" panose="02010509060101010101" pitchFamily="49" charset="-122"/>
              </a:rPr>
              <a:t>: </a:t>
            </a:r>
            <a:r>
              <a:rPr kumimoji="1" lang="en-US" altLang="zh-CN" sz="2400" dirty="0"/>
              <a:t>g(1,V-{1})=min{c</a:t>
            </a:r>
            <a:r>
              <a:rPr kumimoji="1" lang="en-US" altLang="zh-CN" sz="2400" baseline="-25000" dirty="0"/>
              <a:t>1k</a:t>
            </a:r>
            <a:r>
              <a:rPr kumimoji="1" lang="en-US" altLang="zh-CN" sz="2400" dirty="0"/>
              <a:t>+g(</a:t>
            </a:r>
            <a:r>
              <a:rPr kumimoji="1" lang="en-US" altLang="zh-CN" sz="2400" dirty="0" err="1"/>
              <a:t>k,V</a:t>
            </a:r>
            <a:r>
              <a:rPr kumimoji="1" lang="en-US" altLang="zh-CN" sz="2400" dirty="0"/>
              <a:t>-{1,k})}</a:t>
            </a:r>
            <a:endParaRPr kumimoji="1" lang="en-US" altLang="zh-CN" sz="2400" baseline="-25000" dirty="0"/>
          </a:p>
          <a:p>
            <a:r>
              <a:rPr lang="zh-CN" altLang="en-US" sz="2400" dirty="0"/>
              <a:t>递推公式</a:t>
            </a:r>
            <a:endParaRPr lang="en-US" altLang="zh-CN" sz="2400" dirty="0"/>
          </a:p>
          <a:p>
            <a:endParaRPr lang="en-US" altLang="zh-CN" sz="2400" dirty="0"/>
          </a:p>
          <a:p>
            <a:r>
              <a:rPr lang="zh-CN" altLang="en-US" sz="2400" dirty="0"/>
              <a:t>求解过程</a:t>
            </a:r>
            <a:endParaRPr lang="en-US" altLang="zh-CN" sz="2400" dirty="0"/>
          </a:p>
          <a:p>
            <a:pPr lvl="1"/>
            <a:r>
              <a:rPr lang="zh-CN" altLang="en-US" sz="2400" dirty="0"/>
              <a:t>依次求出</a:t>
            </a:r>
            <a:r>
              <a:rPr lang="en-US" altLang="zh-CN" sz="2400" dirty="0"/>
              <a:t>|S|=k</a:t>
            </a:r>
            <a:r>
              <a:rPr lang="zh-CN" altLang="en-US" sz="2400" dirty="0"/>
              <a:t>的所有</a:t>
            </a:r>
            <a:r>
              <a:rPr lang="en-US" altLang="zh-CN" sz="2400" dirty="0"/>
              <a:t>g(</a:t>
            </a:r>
            <a:r>
              <a:rPr lang="en-US" altLang="zh-CN" sz="2400" dirty="0" err="1"/>
              <a:t>i,S</a:t>
            </a:r>
            <a:r>
              <a:rPr lang="en-US" altLang="zh-CN" sz="2400" dirty="0"/>
              <a:t>)</a:t>
            </a:r>
            <a:r>
              <a:rPr lang="zh-CN" altLang="en-US" sz="2400" dirty="0"/>
              <a:t>，</a:t>
            </a:r>
            <a:r>
              <a:rPr lang="en-US" altLang="zh-CN" sz="2400" dirty="0"/>
              <a:t>k=0,1,…n-1</a:t>
            </a:r>
            <a:r>
              <a:rPr lang="zh-CN" altLang="en-US" sz="2400" dirty="0"/>
              <a:t>；</a:t>
            </a:r>
            <a:endParaRPr lang="en-US" altLang="zh-CN" sz="2400" dirty="0"/>
          </a:p>
          <a:p>
            <a:pPr lvl="1"/>
            <a:r>
              <a:rPr lang="zh-CN" altLang="en-US" sz="2400" dirty="0"/>
              <a:t>当</a:t>
            </a:r>
            <a:r>
              <a:rPr lang="en-US" altLang="zh-CN" sz="2400" dirty="0"/>
              <a:t>k&lt;n-1</a:t>
            </a:r>
            <a:r>
              <a:rPr lang="zh-CN" altLang="en-US" sz="2400" dirty="0"/>
              <a:t>时，</a:t>
            </a:r>
            <a:r>
              <a:rPr lang="en-US" altLang="zh-CN" sz="2400" dirty="0"/>
              <a:t>i≠1</a:t>
            </a:r>
            <a:r>
              <a:rPr lang="zh-CN" altLang="en-US" sz="2400" dirty="0"/>
              <a:t>，</a:t>
            </a:r>
            <a:r>
              <a:rPr lang="en-US" altLang="zh-CN" sz="2400" dirty="0"/>
              <a:t>1∈S </a:t>
            </a:r>
            <a:r>
              <a:rPr lang="zh-CN" altLang="en-US" sz="2400" dirty="0"/>
              <a:t>且</a:t>
            </a:r>
            <a:r>
              <a:rPr lang="en-US" altLang="zh-CN" sz="2400" dirty="0" err="1"/>
              <a:t>i</a:t>
            </a:r>
            <a:r>
              <a:rPr lang="en-US" altLang="zh-CN" sz="2400" dirty="0"/>
              <a:t> ∈S </a:t>
            </a:r>
          </a:p>
          <a:p>
            <a:pPr lvl="1"/>
            <a:r>
              <a:rPr lang="zh-CN" altLang="en-US" sz="2400" dirty="0"/>
              <a:t>当</a:t>
            </a:r>
            <a:r>
              <a:rPr lang="en-US" altLang="zh-CN" sz="2400" dirty="0"/>
              <a:t>k=n-1</a:t>
            </a:r>
            <a:r>
              <a:rPr lang="zh-CN" altLang="en-US" sz="2400" dirty="0"/>
              <a:t>时，求</a:t>
            </a:r>
            <a:r>
              <a:rPr lang="en-US" altLang="zh-CN" sz="2400" dirty="0"/>
              <a:t>g(1,V-{1}),</a:t>
            </a:r>
            <a:r>
              <a:rPr lang="zh-CN" altLang="en-US" sz="2400" dirty="0"/>
              <a:t>问题得解。</a:t>
            </a:r>
          </a:p>
          <a:p>
            <a:pPr marL="0" indent="0">
              <a:buNone/>
            </a:pPr>
            <a:endParaRPr kumimoji="1" lang="zh-CN" altLang="en-US" sz="2800" dirty="0">
              <a:latin typeface="幼圆" panose="02010509060101010101" pitchFamily="49" charset="-122"/>
            </a:endParaRP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33</a:t>
            </a:fld>
            <a:endParaRPr lang="en-US" altLang="zh-CN"/>
          </a:p>
        </p:txBody>
      </p:sp>
      <p:sp>
        <p:nvSpPr>
          <p:cNvPr id="5" name="Text Box 6"/>
          <p:cNvSpPr txBox="1">
            <a:spLocks noChangeArrowheads="1"/>
          </p:cNvSpPr>
          <p:nvPr/>
        </p:nvSpPr>
        <p:spPr bwMode="auto">
          <a:xfrm>
            <a:off x="4682084" y="2958612"/>
            <a:ext cx="673100" cy="3175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600" b="0" dirty="0">
                <a:cs typeface="Arial" panose="020B0604020202020204" pitchFamily="34" charset="0"/>
              </a:rPr>
              <a:t>2≤k≤n</a:t>
            </a:r>
          </a:p>
        </p:txBody>
      </p:sp>
      <p:sp>
        <p:nvSpPr>
          <p:cNvPr id="6" name="Text Box 10"/>
          <p:cNvSpPr txBox="1">
            <a:spLocks noChangeArrowheads="1"/>
          </p:cNvSpPr>
          <p:nvPr/>
        </p:nvSpPr>
        <p:spPr bwMode="auto">
          <a:xfrm>
            <a:off x="2136776" y="3150603"/>
            <a:ext cx="3600400" cy="438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CC00FF"/>
              </a:buClr>
              <a:buSzTx/>
              <a:buFont typeface="Wingdings" panose="05000000000000000000" pitchFamily="2" charset="2"/>
              <a:buNone/>
            </a:pPr>
            <a:r>
              <a:rPr kumimoji="1" lang="en-US" altLang="zh-CN" sz="2400" b="0" dirty="0">
                <a:solidFill>
                  <a:srgbClr val="FF0000"/>
                </a:solidFill>
                <a:cs typeface="Arial" panose="020B0604020202020204" pitchFamily="34" charset="0"/>
              </a:rPr>
              <a:t>g(</a:t>
            </a:r>
            <a:r>
              <a:rPr kumimoji="1" lang="en-US" altLang="zh-CN" sz="2400" b="0" dirty="0" err="1">
                <a:solidFill>
                  <a:srgbClr val="FF0000"/>
                </a:solidFill>
                <a:cs typeface="Arial" panose="020B0604020202020204" pitchFamily="34" charset="0"/>
              </a:rPr>
              <a:t>i,S</a:t>
            </a:r>
            <a:r>
              <a:rPr kumimoji="1" lang="en-US" altLang="zh-CN" sz="2400" b="0" dirty="0">
                <a:solidFill>
                  <a:srgbClr val="FF0000"/>
                </a:solidFill>
                <a:cs typeface="Arial" panose="020B0604020202020204" pitchFamily="34" charset="0"/>
              </a:rPr>
              <a:t>)=min{</a:t>
            </a:r>
            <a:r>
              <a:rPr kumimoji="1" lang="en-US" altLang="zh-CN" sz="2400" b="0" dirty="0" err="1">
                <a:solidFill>
                  <a:srgbClr val="FF0000"/>
                </a:solidFill>
                <a:cs typeface="Arial" panose="020B0604020202020204" pitchFamily="34" charset="0"/>
              </a:rPr>
              <a:t>c</a:t>
            </a:r>
            <a:r>
              <a:rPr kumimoji="1" lang="en-US" altLang="zh-CN" sz="2400" b="0" baseline="-25000" dirty="0" err="1">
                <a:solidFill>
                  <a:srgbClr val="FF0000"/>
                </a:solidFill>
                <a:cs typeface="Arial" panose="020B0604020202020204" pitchFamily="34" charset="0"/>
              </a:rPr>
              <a:t>ij</a:t>
            </a:r>
            <a:r>
              <a:rPr kumimoji="1" lang="en-US" altLang="zh-CN" sz="2400" b="0" baseline="-25000" dirty="0">
                <a:solidFill>
                  <a:srgbClr val="FF0000"/>
                </a:solidFill>
                <a:cs typeface="Arial" panose="020B0604020202020204" pitchFamily="34" charset="0"/>
              </a:rPr>
              <a:t> </a:t>
            </a:r>
            <a:r>
              <a:rPr kumimoji="1" lang="en-US" altLang="zh-CN" sz="2400" b="0" dirty="0">
                <a:solidFill>
                  <a:srgbClr val="FF0000"/>
                </a:solidFill>
                <a:cs typeface="Arial" panose="020B0604020202020204" pitchFamily="34" charset="0"/>
              </a:rPr>
              <a:t>+g(</a:t>
            </a:r>
            <a:r>
              <a:rPr kumimoji="1" lang="en-US" altLang="zh-CN" sz="2400" b="0" dirty="0" err="1">
                <a:solidFill>
                  <a:srgbClr val="FF0000"/>
                </a:solidFill>
                <a:cs typeface="Arial" panose="020B0604020202020204" pitchFamily="34" charset="0"/>
              </a:rPr>
              <a:t>j,S</a:t>
            </a:r>
            <a:r>
              <a:rPr kumimoji="1" lang="en-US" altLang="zh-CN" sz="2400" b="0" dirty="0">
                <a:solidFill>
                  <a:srgbClr val="FF0000"/>
                </a:solidFill>
                <a:cs typeface="Arial" panose="020B0604020202020204" pitchFamily="34" charset="0"/>
              </a:rPr>
              <a:t>-{j})}</a:t>
            </a:r>
          </a:p>
        </p:txBody>
      </p:sp>
      <p:sp>
        <p:nvSpPr>
          <p:cNvPr id="7" name="Text Box 9"/>
          <p:cNvSpPr txBox="1">
            <a:spLocks noChangeArrowheads="1"/>
          </p:cNvSpPr>
          <p:nvPr/>
        </p:nvSpPr>
        <p:spPr bwMode="auto">
          <a:xfrm>
            <a:off x="3057178" y="3445220"/>
            <a:ext cx="590550" cy="347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0" dirty="0" err="1">
                <a:solidFill>
                  <a:srgbClr val="FF0000"/>
                </a:solidFill>
                <a:cs typeface="Arial" panose="020B0604020202020204" pitchFamily="34" charset="0"/>
              </a:rPr>
              <a:t>j∈S</a:t>
            </a:r>
            <a:endParaRPr kumimoji="1" lang="en-US" altLang="zh-CN" sz="1800" b="0" dirty="0">
              <a:solidFill>
                <a:srgbClr val="FF0000"/>
              </a:solidFill>
              <a:cs typeface="Arial" panose="020B0604020202020204" pitchFamily="34" charset="0"/>
            </a:endParaRPr>
          </a:p>
        </p:txBody>
      </p:sp>
      <p:sp>
        <p:nvSpPr>
          <p:cNvPr id="8" name="Text Box 73"/>
          <p:cNvSpPr txBox="1">
            <a:spLocks noChangeArrowheads="1"/>
          </p:cNvSpPr>
          <p:nvPr/>
        </p:nvSpPr>
        <p:spPr bwMode="auto">
          <a:xfrm>
            <a:off x="983432" y="3586658"/>
            <a:ext cx="3922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dirty="0">
                <a:latin typeface="幼圆" panose="02010509060101010101" pitchFamily="49" charset="-122"/>
                <a:ea typeface="幼圆" panose="02010509060101010101" pitchFamily="49" charset="-122"/>
              </a:rPr>
              <a:t>初始值</a:t>
            </a:r>
            <a:r>
              <a:rPr lang="en-US" altLang="zh-CN" sz="2400" b="0" dirty="0">
                <a:latin typeface="幼圆" panose="02010509060101010101" pitchFamily="49" charset="-122"/>
                <a:ea typeface="幼圆" panose="02010509060101010101" pitchFamily="49" charset="-122"/>
              </a:rPr>
              <a:t> </a:t>
            </a:r>
            <a:r>
              <a:rPr lang="en-US" altLang="zh-CN" sz="2400" b="0" dirty="0">
                <a:solidFill>
                  <a:srgbClr val="FF0000"/>
                </a:solidFill>
                <a:cs typeface="Arial" panose="020B0604020202020204" pitchFamily="34" charset="0"/>
              </a:rPr>
              <a:t>g(</a:t>
            </a:r>
            <a:r>
              <a:rPr lang="en-US" altLang="zh-CN" sz="2400" b="0" dirty="0" err="1">
                <a:solidFill>
                  <a:srgbClr val="FF0000"/>
                </a:solidFill>
                <a:cs typeface="Arial" panose="020B0604020202020204" pitchFamily="34" charset="0"/>
              </a:rPr>
              <a:t>i</a:t>
            </a:r>
            <a:r>
              <a:rPr lang="en-US" altLang="zh-CN" sz="2400" b="0" dirty="0">
                <a:solidFill>
                  <a:srgbClr val="FF0000"/>
                </a:solidFill>
                <a:cs typeface="Arial" panose="020B0604020202020204" pitchFamily="34" charset="0"/>
              </a:rPr>
              <a:t>, </a:t>
            </a:r>
            <a:r>
              <a:rPr kumimoji="1" lang="en-US" altLang="zh-CN" sz="2400" b="0" dirty="0">
                <a:solidFill>
                  <a:srgbClr val="FF0000"/>
                </a:solidFill>
                <a:cs typeface="Arial" panose="020B0604020202020204" pitchFamily="34" charset="0"/>
              </a:rPr>
              <a:t>Ø</a:t>
            </a:r>
            <a:r>
              <a:rPr lang="en-US" altLang="zh-CN" sz="2400" b="0" dirty="0">
                <a:solidFill>
                  <a:srgbClr val="FF0000"/>
                </a:solidFill>
                <a:cs typeface="Arial" panose="020B0604020202020204" pitchFamily="34" charset="0"/>
              </a:rPr>
              <a:t>)=c</a:t>
            </a:r>
            <a:r>
              <a:rPr lang="en-US" altLang="zh-CN" sz="2400" b="0" baseline="-25000" dirty="0">
                <a:solidFill>
                  <a:srgbClr val="FF0000"/>
                </a:solidFill>
                <a:cs typeface="Arial" panose="020B0604020202020204" pitchFamily="34" charset="0"/>
              </a:rPr>
              <a:t>i1</a:t>
            </a:r>
            <a:r>
              <a:rPr lang="zh-CN" altLang="en-US" sz="2400" b="0" dirty="0">
                <a:solidFill>
                  <a:srgbClr val="FF0000"/>
                </a:solidFill>
                <a:cs typeface="Arial" panose="020B0604020202020204" pitchFamily="34" charset="0"/>
              </a:rPr>
              <a:t>，</a:t>
            </a:r>
            <a:r>
              <a:rPr lang="en-US" altLang="zh-CN" sz="2400" b="0" dirty="0">
                <a:solidFill>
                  <a:srgbClr val="FF0000"/>
                </a:solidFill>
                <a:cs typeface="Arial" panose="020B0604020202020204" pitchFamily="34" charset="0"/>
              </a:rPr>
              <a:t>1&lt;</a:t>
            </a:r>
            <a:r>
              <a:rPr lang="en-US" altLang="zh-CN" sz="2400" b="0" dirty="0" err="1">
                <a:solidFill>
                  <a:srgbClr val="FF0000"/>
                </a:solidFill>
                <a:cs typeface="Arial" panose="020B0604020202020204" pitchFamily="34" charset="0"/>
              </a:rPr>
              <a:t>i≤n</a:t>
            </a:r>
            <a:endParaRPr lang="en-US" altLang="zh-CN" sz="2400" b="0" dirty="0">
              <a:solidFill>
                <a:srgbClr val="FF0000"/>
              </a:solidFill>
              <a:cs typeface="Arial" panose="020B0604020202020204" pitchFamily="34" charset="0"/>
            </a:endParaRPr>
          </a:p>
        </p:txBody>
      </p:sp>
      <p:sp>
        <p:nvSpPr>
          <p:cNvPr id="9" name="Oval 11"/>
          <p:cNvSpPr>
            <a:spLocks noChangeArrowheads="1"/>
          </p:cNvSpPr>
          <p:nvPr/>
        </p:nvSpPr>
        <p:spPr bwMode="auto">
          <a:xfrm>
            <a:off x="6452098" y="5517032"/>
            <a:ext cx="71437" cy="714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pSp>
        <p:nvGrpSpPr>
          <p:cNvPr id="10" name="Group 24"/>
          <p:cNvGrpSpPr>
            <a:grpSpLocks/>
          </p:cNvGrpSpPr>
          <p:nvPr/>
        </p:nvGrpSpPr>
        <p:grpSpPr bwMode="auto">
          <a:xfrm>
            <a:off x="7026276" y="4906390"/>
            <a:ext cx="3168650" cy="1186906"/>
            <a:chOff x="1156" y="3113"/>
            <a:chExt cx="1996" cy="771"/>
          </a:xfrm>
        </p:grpSpPr>
        <p:sp>
          <p:nvSpPr>
            <p:cNvPr id="11" name="Oval 17"/>
            <p:cNvSpPr>
              <a:spLocks noChangeArrowheads="1"/>
            </p:cNvSpPr>
            <p:nvPr/>
          </p:nvSpPr>
          <p:spPr bwMode="auto">
            <a:xfrm>
              <a:off x="1156" y="3113"/>
              <a:ext cx="1996" cy="771"/>
            </a:xfrm>
            <a:prstGeom prst="ellipse">
              <a:avLst/>
            </a:prstGeom>
            <a:solidFill>
              <a:schemeClr val="accent1">
                <a:lumMod val="20000"/>
                <a:lumOff val="80000"/>
              </a:schemeClr>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a:p>
            <a:p>
              <a:pPr algn="ctr" eaLnBrk="1" hangingPunct="1">
                <a:spcBef>
                  <a:spcPct val="0"/>
                </a:spcBef>
                <a:buClrTx/>
                <a:buSzTx/>
                <a:buFontTx/>
                <a:buNone/>
              </a:pPr>
              <a:endParaRPr lang="en-US" altLang="zh-CN" sz="2400" b="0" dirty="0"/>
            </a:p>
            <a:p>
              <a:pPr algn="ctr">
                <a:spcBef>
                  <a:spcPct val="0"/>
                </a:spcBef>
                <a:buClrTx/>
                <a:buSzTx/>
                <a:buNone/>
              </a:pPr>
              <a:r>
                <a:rPr lang="en-US" altLang="zh-CN" sz="2400" b="0" dirty="0"/>
                <a:t>S</a:t>
              </a:r>
            </a:p>
            <a:p>
              <a:pPr algn="ctr" eaLnBrk="1" hangingPunct="1">
                <a:spcBef>
                  <a:spcPct val="0"/>
                </a:spcBef>
                <a:buClrTx/>
                <a:buSzTx/>
                <a:buFontTx/>
                <a:buNone/>
              </a:pPr>
              <a:endParaRPr lang="en-US" altLang="zh-CN" sz="2400" b="0" dirty="0"/>
            </a:p>
          </p:txBody>
        </p:sp>
        <p:sp>
          <p:nvSpPr>
            <p:cNvPr id="12" name="Oval 12"/>
            <p:cNvSpPr>
              <a:spLocks noChangeArrowheads="1"/>
            </p:cNvSpPr>
            <p:nvPr/>
          </p:nvSpPr>
          <p:spPr bwMode="auto">
            <a:xfrm>
              <a:off x="1474" y="3657"/>
              <a:ext cx="45" cy="4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3" name="Oval 13"/>
            <p:cNvSpPr>
              <a:spLocks noChangeArrowheads="1"/>
            </p:cNvSpPr>
            <p:nvPr/>
          </p:nvSpPr>
          <p:spPr bwMode="auto">
            <a:xfrm>
              <a:off x="1792" y="3249"/>
              <a:ext cx="45" cy="4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4" name="Oval 14"/>
            <p:cNvSpPr>
              <a:spLocks noChangeArrowheads="1"/>
            </p:cNvSpPr>
            <p:nvPr/>
          </p:nvSpPr>
          <p:spPr bwMode="auto">
            <a:xfrm>
              <a:off x="2291" y="3566"/>
              <a:ext cx="45" cy="4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5" name="Oval 15"/>
            <p:cNvSpPr>
              <a:spLocks noChangeArrowheads="1"/>
            </p:cNvSpPr>
            <p:nvPr/>
          </p:nvSpPr>
          <p:spPr bwMode="auto">
            <a:xfrm>
              <a:off x="2562" y="3339"/>
              <a:ext cx="45" cy="4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pSp>
      <p:sp>
        <p:nvSpPr>
          <p:cNvPr id="16" name="Oval 16"/>
          <p:cNvSpPr>
            <a:spLocks noChangeArrowheads="1"/>
          </p:cNvSpPr>
          <p:nvPr/>
        </p:nvSpPr>
        <p:spPr bwMode="auto">
          <a:xfrm>
            <a:off x="11060609" y="5469419"/>
            <a:ext cx="71438" cy="714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pSp>
        <p:nvGrpSpPr>
          <p:cNvPr id="17" name="Group 26"/>
          <p:cNvGrpSpPr>
            <a:grpSpLocks/>
          </p:cNvGrpSpPr>
          <p:nvPr/>
        </p:nvGrpSpPr>
        <p:grpSpPr bwMode="auto">
          <a:xfrm>
            <a:off x="6523534" y="5156670"/>
            <a:ext cx="4535488" cy="647700"/>
            <a:chOff x="839" y="3294"/>
            <a:chExt cx="2857" cy="408"/>
          </a:xfrm>
        </p:grpSpPr>
        <p:sp>
          <p:nvSpPr>
            <p:cNvPr id="18" name="Line 18"/>
            <p:cNvSpPr>
              <a:spLocks noChangeShapeType="1"/>
            </p:cNvSpPr>
            <p:nvPr/>
          </p:nvSpPr>
          <p:spPr bwMode="auto">
            <a:xfrm>
              <a:off x="839" y="3566"/>
              <a:ext cx="635"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9" name="Line 20"/>
            <p:cNvSpPr>
              <a:spLocks noChangeShapeType="1"/>
            </p:cNvSpPr>
            <p:nvPr/>
          </p:nvSpPr>
          <p:spPr bwMode="auto">
            <a:xfrm flipV="1">
              <a:off x="1519" y="3294"/>
              <a:ext cx="273" cy="37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0" name="Line 21"/>
            <p:cNvSpPr>
              <a:spLocks noChangeShapeType="1"/>
            </p:cNvSpPr>
            <p:nvPr/>
          </p:nvSpPr>
          <p:spPr bwMode="auto">
            <a:xfrm>
              <a:off x="1791" y="3294"/>
              <a:ext cx="771" cy="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1" name="Line 22"/>
            <p:cNvSpPr>
              <a:spLocks noChangeShapeType="1"/>
            </p:cNvSpPr>
            <p:nvPr/>
          </p:nvSpPr>
          <p:spPr bwMode="auto">
            <a:xfrm flipH="1">
              <a:off x="2335" y="3400"/>
              <a:ext cx="230" cy="19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2" name="Line 23"/>
            <p:cNvSpPr>
              <a:spLocks noChangeShapeType="1"/>
            </p:cNvSpPr>
            <p:nvPr/>
          </p:nvSpPr>
          <p:spPr bwMode="auto">
            <a:xfrm flipV="1">
              <a:off x="2336" y="3521"/>
              <a:ext cx="1360" cy="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23" name="Text Box 25"/>
          <p:cNvSpPr txBox="1">
            <a:spLocks noChangeArrowheads="1"/>
          </p:cNvSpPr>
          <p:nvPr/>
        </p:nvSpPr>
        <p:spPr bwMode="auto">
          <a:xfrm>
            <a:off x="11059023" y="5517033"/>
            <a:ext cx="2873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t>1</a:t>
            </a:r>
          </a:p>
        </p:txBody>
      </p:sp>
      <p:sp>
        <p:nvSpPr>
          <p:cNvPr id="24" name="Text Box 27"/>
          <p:cNvSpPr txBox="1">
            <a:spLocks noChangeArrowheads="1"/>
          </p:cNvSpPr>
          <p:nvPr/>
        </p:nvSpPr>
        <p:spPr bwMode="auto">
          <a:xfrm>
            <a:off x="6450509" y="5551958"/>
            <a:ext cx="287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t>i</a:t>
            </a:r>
          </a:p>
        </p:txBody>
      </p:sp>
      <p:sp>
        <p:nvSpPr>
          <p:cNvPr id="25" name="Rectangle 2"/>
          <p:cNvSpPr>
            <a:spLocks noGrp="1" noChangeArrowheads="1"/>
          </p:cNvSpPr>
          <p:nvPr>
            <p:ph type="title"/>
          </p:nvPr>
        </p:nvSpPr>
        <p:spPr>
          <a:xfrm>
            <a:off x="695400" y="74489"/>
            <a:ext cx="10515600" cy="1325563"/>
          </a:xfrm>
        </p:spPr>
        <p:txBody>
          <a:bodyPr/>
          <a:lstStyle/>
          <a:p>
            <a:pPr eaLnBrk="1" hangingPunct="1"/>
            <a:r>
              <a:rPr kumimoji="1" lang="zh-CN" altLang="en-US" dirty="0"/>
              <a:t>递推关系式</a:t>
            </a:r>
          </a:p>
        </p:txBody>
      </p:sp>
      <p:cxnSp>
        <p:nvCxnSpPr>
          <p:cNvPr id="26" name="直接连接符 25"/>
          <p:cNvCxnSpPr/>
          <p:nvPr/>
        </p:nvCxnSpPr>
        <p:spPr>
          <a:xfrm flipH="1">
            <a:off x="3819366" y="5185028"/>
            <a:ext cx="150414" cy="2601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4830702" y="5182749"/>
            <a:ext cx="216024" cy="28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55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2000"/>
                                        <p:tgtEl>
                                          <p:spTgt spid="17"/>
                                        </p:tgtEl>
                                      </p:cBhvr>
                                    </p:animEffect>
                                  </p:childTnLst>
                                </p:cTn>
                              </p:par>
                              <p:par>
                                <p:cTn id="20" presetID="1"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3"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440" name="Text Box 88"/>
          <p:cNvSpPr txBox="1">
            <a:spLocks noChangeArrowheads="1"/>
          </p:cNvSpPr>
          <p:nvPr/>
        </p:nvSpPr>
        <p:spPr bwMode="auto">
          <a:xfrm>
            <a:off x="5265910" y="1566891"/>
            <a:ext cx="2506663" cy="12545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ea typeface="幼圆" panose="02010509060101010101" pitchFamily="49" charset="-122"/>
                <a:cs typeface="Arial" panose="020B0604020202020204" pitchFamily="34" charset="0"/>
              </a:rPr>
              <a:t>g(2,Ø)=c</a:t>
            </a:r>
            <a:r>
              <a:rPr kumimoji="1" lang="en-US" altLang="zh-CN" sz="2400" b="0" baseline="-25000" dirty="0">
                <a:ea typeface="幼圆" panose="02010509060101010101" pitchFamily="49" charset="-122"/>
                <a:cs typeface="Arial" panose="020B0604020202020204" pitchFamily="34" charset="0"/>
              </a:rPr>
              <a:t>21</a:t>
            </a:r>
            <a:r>
              <a:rPr kumimoji="1" lang="en-US" altLang="zh-CN" sz="2400" b="0" dirty="0">
                <a:ea typeface="幼圆" panose="02010509060101010101" pitchFamily="49" charset="-122"/>
                <a:cs typeface="Arial" panose="020B0604020202020204" pitchFamily="34" charset="0"/>
              </a:rPr>
              <a:t>=5   </a:t>
            </a:r>
          </a:p>
          <a:p>
            <a:pPr marL="457200" indent="-4572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ea typeface="幼圆" panose="02010509060101010101" pitchFamily="49" charset="-122"/>
                <a:cs typeface="Arial" panose="020B0604020202020204" pitchFamily="34" charset="0"/>
              </a:rPr>
              <a:t>g(3,Ø)=c</a:t>
            </a:r>
            <a:r>
              <a:rPr kumimoji="1" lang="en-US" altLang="zh-CN" sz="2400" b="0" baseline="-25000" dirty="0">
                <a:ea typeface="幼圆" panose="02010509060101010101" pitchFamily="49" charset="-122"/>
                <a:cs typeface="Arial" panose="020B0604020202020204" pitchFamily="34" charset="0"/>
              </a:rPr>
              <a:t>31</a:t>
            </a:r>
            <a:r>
              <a:rPr kumimoji="1" lang="en-US" altLang="zh-CN" sz="2400" b="0" dirty="0">
                <a:ea typeface="幼圆" panose="02010509060101010101" pitchFamily="49" charset="-122"/>
                <a:cs typeface="Arial" panose="020B0604020202020204" pitchFamily="34" charset="0"/>
              </a:rPr>
              <a:t>=6   </a:t>
            </a:r>
          </a:p>
          <a:p>
            <a:pPr marL="457200" indent="-4572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ea typeface="幼圆" panose="02010509060101010101" pitchFamily="49" charset="-122"/>
                <a:cs typeface="Arial" panose="020B0604020202020204" pitchFamily="34" charset="0"/>
              </a:rPr>
              <a:t>g(4,Ø)=c</a:t>
            </a:r>
            <a:r>
              <a:rPr kumimoji="1" lang="en-US" altLang="zh-CN" sz="2400" b="0" baseline="-25000" dirty="0">
                <a:ea typeface="幼圆" panose="02010509060101010101" pitchFamily="49" charset="-122"/>
                <a:cs typeface="Arial" panose="020B0604020202020204" pitchFamily="34" charset="0"/>
              </a:rPr>
              <a:t>41</a:t>
            </a:r>
            <a:r>
              <a:rPr kumimoji="1" lang="en-US" altLang="zh-CN" sz="2400" b="0" dirty="0">
                <a:ea typeface="幼圆" panose="02010509060101010101" pitchFamily="49" charset="-122"/>
                <a:cs typeface="Arial" panose="020B0604020202020204" pitchFamily="34" charset="0"/>
              </a:rPr>
              <a:t>=8</a:t>
            </a:r>
          </a:p>
        </p:txBody>
      </p:sp>
      <p:sp>
        <p:nvSpPr>
          <p:cNvPr id="228441" name="Text Box 89"/>
          <p:cNvSpPr txBox="1">
            <a:spLocks noChangeArrowheads="1"/>
          </p:cNvSpPr>
          <p:nvPr/>
        </p:nvSpPr>
        <p:spPr bwMode="auto">
          <a:xfrm>
            <a:off x="5209991" y="2985255"/>
            <a:ext cx="4846449" cy="8483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cs typeface="Arial" panose="020B0604020202020204" pitchFamily="34" charset="0"/>
              </a:rPr>
              <a:t>g(2,{3})=c</a:t>
            </a:r>
            <a:r>
              <a:rPr kumimoji="1" lang="en-US" altLang="zh-CN" sz="2400" b="0" baseline="-25000" dirty="0">
                <a:cs typeface="Arial" panose="020B0604020202020204" pitchFamily="34" charset="0"/>
              </a:rPr>
              <a:t>23</a:t>
            </a:r>
            <a:r>
              <a:rPr kumimoji="1" lang="en-US" altLang="zh-CN" sz="2400" b="0" dirty="0">
                <a:cs typeface="Arial" panose="020B0604020202020204" pitchFamily="34" charset="0"/>
              </a:rPr>
              <a:t>+g(3,Ø)=9+6=15 </a:t>
            </a:r>
          </a:p>
          <a:p>
            <a:pPr marL="457200" indent="-4572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cs typeface="Arial" panose="020B0604020202020204" pitchFamily="34" charset="0"/>
              </a:rPr>
              <a:t>g(2,{4})=c</a:t>
            </a:r>
            <a:r>
              <a:rPr kumimoji="1" lang="en-US" altLang="zh-CN" sz="2400" b="0" baseline="-25000" dirty="0">
                <a:cs typeface="Arial" panose="020B0604020202020204" pitchFamily="34" charset="0"/>
              </a:rPr>
              <a:t>24</a:t>
            </a:r>
            <a:r>
              <a:rPr kumimoji="1" lang="en-US" altLang="zh-CN" sz="2400" b="0" dirty="0">
                <a:cs typeface="Arial" panose="020B0604020202020204" pitchFamily="34" charset="0"/>
              </a:rPr>
              <a:t>+g(4,Ø)=10+8=18</a:t>
            </a:r>
          </a:p>
        </p:txBody>
      </p:sp>
      <p:sp>
        <p:nvSpPr>
          <p:cNvPr id="228443" name="Text Box 91"/>
          <p:cNvSpPr txBox="1">
            <a:spLocks noChangeArrowheads="1"/>
          </p:cNvSpPr>
          <p:nvPr/>
        </p:nvSpPr>
        <p:spPr bwMode="auto">
          <a:xfrm>
            <a:off x="5209991" y="3938895"/>
            <a:ext cx="4775200" cy="8483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cs typeface="Arial" panose="020B0604020202020204" pitchFamily="34" charset="0"/>
              </a:rPr>
              <a:t>g(3,{2})=c</a:t>
            </a:r>
            <a:r>
              <a:rPr kumimoji="1" lang="en-US" altLang="zh-CN" sz="2400" b="0" baseline="-25000" dirty="0">
                <a:cs typeface="Arial" panose="020B0604020202020204" pitchFamily="34" charset="0"/>
              </a:rPr>
              <a:t>32</a:t>
            </a:r>
            <a:r>
              <a:rPr kumimoji="1" lang="en-US" altLang="zh-CN" sz="2400" b="0" dirty="0">
                <a:cs typeface="Arial" panose="020B0604020202020204" pitchFamily="34" charset="0"/>
              </a:rPr>
              <a:t>+g(2,Ø)=13+5=18</a:t>
            </a:r>
          </a:p>
          <a:p>
            <a:pPr marL="457200" indent="-4572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cs typeface="Arial" panose="020B0604020202020204" pitchFamily="34" charset="0"/>
              </a:rPr>
              <a:t>g(3,{4})=c</a:t>
            </a:r>
            <a:r>
              <a:rPr kumimoji="1" lang="en-US" altLang="zh-CN" sz="2400" b="0" baseline="-25000" dirty="0">
                <a:cs typeface="Arial" panose="020B0604020202020204" pitchFamily="34" charset="0"/>
              </a:rPr>
              <a:t>34</a:t>
            </a:r>
            <a:r>
              <a:rPr kumimoji="1" lang="en-US" altLang="zh-CN" sz="2400" b="0" dirty="0">
                <a:cs typeface="Arial" panose="020B0604020202020204" pitchFamily="34" charset="0"/>
              </a:rPr>
              <a:t>+g(4,Ø)=12+8=20 </a:t>
            </a:r>
          </a:p>
        </p:txBody>
      </p:sp>
      <p:sp>
        <p:nvSpPr>
          <p:cNvPr id="228444" name="Text Box 92"/>
          <p:cNvSpPr txBox="1">
            <a:spLocks noChangeArrowheads="1"/>
          </p:cNvSpPr>
          <p:nvPr/>
        </p:nvSpPr>
        <p:spPr bwMode="auto">
          <a:xfrm>
            <a:off x="5222494" y="4952077"/>
            <a:ext cx="4833946" cy="8483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cs typeface="Arial" panose="020B0604020202020204" pitchFamily="34" charset="0"/>
              </a:rPr>
              <a:t>g(4,{2})=c</a:t>
            </a:r>
            <a:r>
              <a:rPr kumimoji="1" lang="en-US" altLang="zh-CN" sz="2400" b="0" baseline="-25000" dirty="0">
                <a:cs typeface="Arial" panose="020B0604020202020204" pitchFamily="34" charset="0"/>
              </a:rPr>
              <a:t>42</a:t>
            </a:r>
            <a:r>
              <a:rPr kumimoji="1" lang="en-US" altLang="zh-CN" sz="2400" b="0" dirty="0">
                <a:cs typeface="Arial" panose="020B0604020202020204" pitchFamily="34" charset="0"/>
              </a:rPr>
              <a:t>+g(2,Ø)=8+5=13</a:t>
            </a:r>
          </a:p>
          <a:p>
            <a:pPr marL="457200" indent="-4572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cs typeface="Arial" panose="020B0604020202020204" pitchFamily="34" charset="0"/>
              </a:rPr>
              <a:t>g(4,{3})=c</a:t>
            </a:r>
            <a:r>
              <a:rPr kumimoji="1" lang="en-US" altLang="zh-CN" sz="2400" b="0" baseline="-25000" dirty="0">
                <a:cs typeface="Arial" panose="020B0604020202020204" pitchFamily="34" charset="0"/>
              </a:rPr>
              <a:t>43</a:t>
            </a:r>
            <a:r>
              <a:rPr kumimoji="1" lang="en-US" altLang="zh-CN" sz="2400" b="0" dirty="0">
                <a:cs typeface="Arial" panose="020B0604020202020204" pitchFamily="34" charset="0"/>
              </a:rPr>
              <a:t>+g(3,Ø)</a:t>
            </a:r>
            <a:r>
              <a:rPr kumimoji="1" lang="en-US" altLang="zh-CN" sz="2400" b="0" baseline="-25000" dirty="0">
                <a:cs typeface="Arial" panose="020B0604020202020204" pitchFamily="34" charset="0"/>
              </a:rPr>
              <a:t> </a:t>
            </a:r>
            <a:r>
              <a:rPr kumimoji="1" lang="en-US" altLang="zh-CN" sz="2400" b="0" dirty="0">
                <a:cs typeface="Arial" panose="020B0604020202020204" pitchFamily="34" charset="0"/>
              </a:rPr>
              <a:t>=9+6=15</a:t>
            </a:r>
          </a:p>
        </p:txBody>
      </p:sp>
      <p:grpSp>
        <p:nvGrpSpPr>
          <p:cNvPr id="55" name="Group 4"/>
          <p:cNvGrpSpPr>
            <a:grpSpLocks/>
          </p:cNvGrpSpPr>
          <p:nvPr/>
        </p:nvGrpSpPr>
        <p:grpSpPr bwMode="auto">
          <a:xfrm>
            <a:off x="885500" y="1268760"/>
            <a:ext cx="2880798" cy="2379057"/>
            <a:chOff x="655" y="-6"/>
            <a:chExt cx="2269" cy="1985"/>
          </a:xfrm>
        </p:grpSpPr>
        <p:grpSp>
          <p:nvGrpSpPr>
            <p:cNvPr id="56" name="Group 5"/>
            <p:cNvGrpSpPr>
              <a:grpSpLocks/>
            </p:cNvGrpSpPr>
            <p:nvPr/>
          </p:nvGrpSpPr>
          <p:grpSpPr bwMode="auto">
            <a:xfrm>
              <a:off x="852" y="207"/>
              <a:ext cx="1773" cy="1584"/>
              <a:chOff x="852" y="2424"/>
              <a:chExt cx="1773" cy="1677"/>
            </a:xfrm>
          </p:grpSpPr>
          <p:sp>
            <p:nvSpPr>
              <p:cNvPr id="95" name="Oval 6"/>
              <p:cNvSpPr>
                <a:spLocks noChangeArrowheads="1"/>
              </p:cNvSpPr>
              <p:nvPr/>
            </p:nvSpPr>
            <p:spPr bwMode="auto">
              <a:xfrm>
                <a:off x="852" y="2424"/>
                <a:ext cx="381" cy="381"/>
              </a:xfrm>
              <a:prstGeom prst="ellipse">
                <a:avLst/>
              </a:prstGeom>
              <a:solidFill>
                <a:schemeClr val="accent1">
                  <a:lumMod val="20000"/>
                  <a:lumOff val="8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a:t>
                </a:r>
              </a:p>
            </p:txBody>
          </p:sp>
          <p:sp>
            <p:nvSpPr>
              <p:cNvPr id="96" name="Oval 7"/>
              <p:cNvSpPr>
                <a:spLocks noChangeArrowheads="1"/>
              </p:cNvSpPr>
              <p:nvPr/>
            </p:nvSpPr>
            <p:spPr bwMode="auto">
              <a:xfrm>
                <a:off x="852" y="3720"/>
                <a:ext cx="381" cy="38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4</a:t>
                </a:r>
              </a:p>
            </p:txBody>
          </p:sp>
          <p:sp>
            <p:nvSpPr>
              <p:cNvPr id="97" name="Oval 8"/>
              <p:cNvSpPr>
                <a:spLocks noChangeArrowheads="1"/>
              </p:cNvSpPr>
              <p:nvPr/>
            </p:nvSpPr>
            <p:spPr bwMode="auto">
              <a:xfrm>
                <a:off x="2244" y="3720"/>
                <a:ext cx="381" cy="38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a:t>
                </a:r>
              </a:p>
            </p:txBody>
          </p:sp>
          <p:sp>
            <p:nvSpPr>
              <p:cNvPr id="98" name="Oval 9"/>
              <p:cNvSpPr>
                <a:spLocks noChangeArrowheads="1"/>
              </p:cNvSpPr>
              <p:nvPr/>
            </p:nvSpPr>
            <p:spPr bwMode="auto">
              <a:xfrm>
                <a:off x="2244" y="2424"/>
                <a:ext cx="381" cy="38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2</a:t>
                </a:r>
              </a:p>
            </p:txBody>
          </p:sp>
        </p:grpSp>
        <p:grpSp>
          <p:nvGrpSpPr>
            <p:cNvPr id="57" name="Group 10"/>
            <p:cNvGrpSpPr>
              <a:grpSpLocks/>
            </p:cNvGrpSpPr>
            <p:nvPr/>
          </p:nvGrpSpPr>
          <p:grpSpPr bwMode="auto">
            <a:xfrm>
              <a:off x="1164" y="491"/>
              <a:ext cx="1175" cy="1103"/>
              <a:chOff x="1164" y="2724"/>
              <a:chExt cx="1175" cy="1169"/>
            </a:xfrm>
          </p:grpSpPr>
          <p:sp>
            <p:nvSpPr>
              <p:cNvPr id="91" name="Arc 11"/>
              <p:cNvSpPr>
                <a:spLocks/>
              </p:cNvSpPr>
              <p:nvPr/>
            </p:nvSpPr>
            <p:spPr bwMode="auto">
              <a:xfrm>
                <a:off x="1212" y="2739"/>
                <a:ext cx="1079" cy="1080"/>
              </a:xfrm>
              <a:custGeom>
                <a:avLst/>
                <a:gdLst>
                  <a:gd name="T0" fmla="*/ 0 w 21581"/>
                  <a:gd name="T1" fmla="*/ 0 h 21600"/>
                  <a:gd name="T2" fmla="*/ 0 w 21581"/>
                  <a:gd name="T3" fmla="*/ 0 h 21600"/>
                  <a:gd name="T4" fmla="*/ 0 w 21581"/>
                  <a:gd name="T5" fmla="*/ 0 h 21600"/>
                  <a:gd name="T6" fmla="*/ 0 60000 65536"/>
                  <a:gd name="T7" fmla="*/ 0 60000 65536"/>
                  <a:gd name="T8" fmla="*/ 0 60000 65536"/>
                </a:gdLst>
                <a:ahLst/>
                <a:cxnLst>
                  <a:cxn ang="T6">
                    <a:pos x="T0" y="T1"/>
                  </a:cxn>
                  <a:cxn ang="T7">
                    <a:pos x="T2" y="T3"/>
                  </a:cxn>
                  <a:cxn ang="T8">
                    <a:pos x="T4" y="T5"/>
                  </a:cxn>
                </a:cxnLst>
                <a:rect l="0" t="0" r="r" b="b"/>
                <a:pathLst>
                  <a:path w="21581" h="21600" fill="none" extrusionOk="0">
                    <a:moveTo>
                      <a:pt x="-1" y="0"/>
                    </a:moveTo>
                    <a:cubicBezTo>
                      <a:pt x="11578" y="0"/>
                      <a:pt x="21097" y="9129"/>
                      <a:pt x="21581" y="20697"/>
                    </a:cubicBezTo>
                  </a:path>
                  <a:path w="21581" h="21600" stroke="0" extrusionOk="0">
                    <a:moveTo>
                      <a:pt x="-1" y="0"/>
                    </a:moveTo>
                    <a:cubicBezTo>
                      <a:pt x="11578" y="0"/>
                      <a:pt x="21097" y="9129"/>
                      <a:pt x="21581" y="20697"/>
                    </a:cubicBezTo>
                    <a:lnTo>
                      <a:pt x="0" y="21600"/>
                    </a:lnTo>
                    <a:lnTo>
                      <a:pt x="-1" y="0"/>
                    </a:lnTo>
                    <a:close/>
                  </a:path>
                </a:pathLst>
              </a:custGeom>
              <a:noFill/>
              <a:ln w="19050">
                <a:solidFill>
                  <a:srgbClr val="CC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Arial" panose="020B0604020202020204" pitchFamily="34" charset="0"/>
                  <a:cs typeface="Arial" panose="020B0604020202020204" pitchFamily="34" charset="0"/>
                </a:endParaRPr>
              </a:p>
            </p:txBody>
          </p:sp>
          <p:sp>
            <p:nvSpPr>
              <p:cNvPr id="92" name="Arc 12"/>
              <p:cNvSpPr>
                <a:spLocks/>
              </p:cNvSpPr>
              <p:nvPr/>
            </p:nvSpPr>
            <p:spPr bwMode="auto">
              <a:xfrm flipH="1" flipV="1">
                <a:off x="1164" y="2724"/>
                <a:ext cx="1175" cy="1090"/>
              </a:xfrm>
              <a:custGeom>
                <a:avLst/>
                <a:gdLst>
                  <a:gd name="T0" fmla="*/ 0 w 21589"/>
                  <a:gd name="T1" fmla="*/ 0 h 21562"/>
                  <a:gd name="T2" fmla="*/ 0 w 21589"/>
                  <a:gd name="T3" fmla="*/ 0 h 21562"/>
                  <a:gd name="T4" fmla="*/ 0 w 21589"/>
                  <a:gd name="T5" fmla="*/ 0 h 21562"/>
                  <a:gd name="T6" fmla="*/ 0 60000 65536"/>
                  <a:gd name="T7" fmla="*/ 0 60000 65536"/>
                  <a:gd name="T8" fmla="*/ 0 60000 65536"/>
                </a:gdLst>
                <a:ahLst/>
                <a:cxnLst>
                  <a:cxn ang="T6">
                    <a:pos x="T0" y="T1"/>
                  </a:cxn>
                  <a:cxn ang="T7">
                    <a:pos x="T2" y="T3"/>
                  </a:cxn>
                  <a:cxn ang="T8">
                    <a:pos x="T4" y="T5"/>
                  </a:cxn>
                </a:cxnLst>
                <a:rect l="0" t="0" r="r" b="b"/>
                <a:pathLst>
                  <a:path w="21589" h="21562" fill="none" extrusionOk="0">
                    <a:moveTo>
                      <a:pt x="1273" y="-1"/>
                    </a:moveTo>
                    <a:cubicBezTo>
                      <a:pt x="12425" y="657"/>
                      <a:pt x="21235" y="9712"/>
                      <a:pt x="21589" y="20878"/>
                    </a:cubicBezTo>
                  </a:path>
                  <a:path w="21589" h="21562" stroke="0" extrusionOk="0">
                    <a:moveTo>
                      <a:pt x="1273" y="-1"/>
                    </a:moveTo>
                    <a:cubicBezTo>
                      <a:pt x="12425" y="657"/>
                      <a:pt x="21235" y="9712"/>
                      <a:pt x="21589" y="20878"/>
                    </a:cubicBezTo>
                    <a:lnTo>
                      <a:pt x="0" y="21562"/>
                    </a:lnTo>
                    <a:lnTo>
                      <a:pt x="1273" y="-1"/>
                    </a:lnTo>
                    <a:close/>
                  </a:path>
                </a:pathLst>
              </a:custGeom>
              <a:noFill/>
              <a:ln w="19050">
                <a:solidFill>
                  <a:srgbClr val="CC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Arial" panose="020B0604020202020204" pitchFamily="34" charset="0"/>
                  <a:cs typeface="Arial" panose="020B0604020202020204" pitchFamily="34" charset="0"/>
                </a:endParaRPr>
              </a:p>
            </p:txBody>
          </p:sp>
          <p:sp>
            <p:nvSpPr>
              <p:cNvPr id="93" name="Text Box 13"/>
              <p:cNvSpPr txBox="1">
                <a:spLocks noChangeArrowheads="1"/>
              </p:cNvSpPr>
              <p:nvPr/>
            </p:nvSpPr>
            <p:spPr bwMode="auto">
              <a:xfrm>
                <a:off x="1284" y="2724"/>
                <a:ext cx="384"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rgbClr val="CC00FF"/>
                    </a:solidFill>
                    <a:cs typeface="Arial" panose="020B0604020202020204" pitchFamily="34" charset="0"/>
                  </a:rPr>
                  <a:t>15</a:t>
                </a:r>
              </a:p>
            </p:txBody>
          </p:sp>
          <p:sp>
            <p:nvSpPr>
              <p:cNvPr id="94" name="Text Box 14"/>
              <p:cNvSpPr txBox="1">
                <a:spLocks noChangeArrowheads="1"/>
              </p:cNvSpPr>
              <p:nvPr/>
            </p:nvSpPr>
            <p:spPr bwMode="auto">
              <a:xfrm>
                <a:off x="1932" y="3539"/>
                <a:ext cx="216"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a:solidFill>
                      <a:srgbClr val="CC00FF"/>
                    </a:solidFill>
                    <a:cs typeface="Arial" panose="020B0604020202020204" pitchFamily="34" charset="0"/>
                  </a:rPr>
                  <a:t>6</a:t>
                </a:r>
              </a:p>
            </p:txBody>
          </p:sp>
        </p:grpSp>
        <p:grpSp>
          <p:nvGrpSpPr>
            <p:cNvPr id="58" name="Group 15"/>
            <p:cNvGrpSpPr>
              <a:grpSpLocks/>
            </p:cNvGrpSpPr>
            <p:nvPr/>
          </p:nvGrpSpPr>
          <p:grpSpPr bwMode="auto">
            <a:xfrm>
              <a:off x="655" y="547"/>
              <a:ext cx="605" cy="907"/>
              <a:chOff x="655" y="2784"/>
              <a:chExt cx="605" cy="960"/>
            </a:xfrm>
          </p:grpSpPr>
          <p:grpSp>
            <p:nvGrpSpPr>
              <p:cNvPr id="85" name="Group 16"/>
              <p:cNvGrpSpPr>
                <a:grpSpLocks/>
              </p:cNvGrpSpPr>
              <p:nvPr/>
            </p:nvGrpSpPr>
            <p:grpSpPr bwMode="auto">
              <a:xfrm>
                <a:off x="1068" y="2784"/>
                <a:ext cx="192" cy="960"/>
                <a:chOff x="1068" y="2784"/>
                <a:chExt cx="192" cy="960"/>
              </a:xfrm>
            </p:grpSpPr>
            <p:sp>
              <p:nvSpPr>
                <p:cNvPr id="89" name="Line 17"/>
                <p:cNvSpPr>
                  <a:spLocks noChangeShapeType="1"/>
                </p:cNvSpPr>
                <p:nvPr/>
              </p:nvSpPr>
              <p:spPr bwMode="auto">
                <a:xfrm flipV="1">
                  <a:off x="1104" y="2784"/>
                  <a:ext cx="0" cy="9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0" name="Text Box 18"/>
                <p:cNvSpPr txBox="1">
                  <a:spLocks noChangeArrowheads="1"/>
                </p:cNvSpPr>
                <p:nvPr/>
              </p:nvSpPr>
              <p:spPr bwMode="auto">
                <a:xfrm>
                  <a:off x="1068" y="3216"/>
                  <a:ext cx="19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8</a:t>
                  </a:r>
                </a:p>
              </p:txBody>
            </p:sp>
          </p:grpSp>
          <p:grpSp>
            <p:nvGrpSpPr>
              <p:cNvPr id="86" name="Group 19"/>
              <p:cNvGrpSpPr>
                <a:grpSpLocks/>
              </p:cNvGrpSpPr>
              <p:nvPr/>
            </p:nvGrpSpPr>
            <p:grpSpPr bwMode="auto">
              <a:xfrm>
                <a:off x="655" y="2808"/>
                <a:ext cx="372" cy="936"/>
                <a:chOff x="655" y="2808"/>
                <a:chExt cx="372" cy="936"/>
              </a:xfrm>
            </p:grpSpPr>
            <p:sp>
              <p:nvSpPr>
                <p:cNvPr id="87" name="Text Box 20"/>
                <p:cNvSpPr txBox="1">
                  <a:spLocks noChangeArrowheads="1"/>
                </p:cNvSpPr>
                <p:nvPr/>
              </p:nvSpPr>
              <p:spPr bwMode="auto">
                <a:xfrm>
                  <a:off x="655" y="3216"/>
                  <a:ext cx="37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20</a:t>
                  </a:r>
                </a:p>
              </p:txBody>
            </p:sp>
            <p:sp>
              <p:nvSpPr>
                <p:cNvPr id="88" name="Line 21"/>
                <p:cNvSpPr>
                  <a:spLocks noChangeShapeType="1"/>
                </p:cNvSpPr>
                <p:nvPr/>
              </p:nvSpPr>
              <p:spPr bwMode="auto">
                <a:xfrm>
                  <a:off x="984" y="2808"/>
                  <a:ext cx="0" cy="936"/>
                </a:xfrm>
                <a:prstGeom prst="line">
                  <a:avLst/>
                </a:prstGeom>
                <a:noFill/>
                <a:ln w="19050">
                  <a:solidFill>
                    <a:schemeClr val="accent1">
                      <a:lumMod val="75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grpSp>
          <p:nvGrpSpPr>
            <p:cNvPr id="59" name="Group 22"/>
            <p:cNvGrpSpPr>
              <a:grpSpLocks/>
            </p:cNvGrpSpPr>
            <p:nvPr/>
          </p:nvGrpSpPr>
          <p:grpSpPr bwMode="auto">
            <a:xfrm>
              <a:off x="1212" y="1259"/>
              <a:ext cx="1056" cy="720"/>
              <a:chOff x="1212" y="3536"/>
              <a:chExt cx="1056" cy="761"/>
            </a:xfrm>
          </p:grpSpPr>
          <p:grpSp>
            <p:nvGrpSpPr>
              <p:cNvPr id="79" name="Group 23"/>
              <p:cNvGrpSpPr>
                <a:grpSpLocks/>
              </p:cNvGrpSpPr>
              <p:nvPr/>
            </p:nvGrpSpPr>
            <p:grpSpPr bwMode="auto">
              <a:xfrm>
                <a:off x="1212" y="3536"/>
                <a:ext cx="1056" cy="353"/>
                <a:chOff x="1212" y="3536"/>
                <a:chExt cx="1056" cy="353"/>
              </a:xfrm>
            </p:grpSpPr>
            <p:sp>
              <p:nvSpPr>
                <p:cNvPr id="83" name="Line 24"/>
                <p:cNvSpPr>
                  <a:spLocks noChangeShapeType="1"/>
                </p:cNvSpPr>
                <p:nvPr/>
              </p:nvSpPr>
              <p:spPr bwMode="auto">
                <a:xfrm flipH="1">
                  <a:off x="1212" y="3864"/>
                  <a:ext cx="105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84" name="Text Box 25"/>
                <p:cNvSpPr txBox="1">
                  <a:spLocks noChangeArrowheads="1"/>
                </p:cNvSpPr>
                <p:nvPr/>
              </p:nvSpPr>
              <p:spPr bwMode="auto">
                <a:xfrm>
                  <a:off x="1368" y="3536"/>
                  <a:ext cx="38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12</a:t>
                  </a:r>
                </a:p>
              </p:txBody>
            </p:sp>
          </p:grpSp>
          <p:grpSp>
            <p:nvGrpSpPr>
              <p:cNvPr id="80" name="Group 26"/>
              <p:cNvGrpSpPr>
                <a:grpSpLocks/>
              </p:cNvGrpSpPr>
              <p:nvPr/>
            </p:nvGrpSpPr>
            <p:grpSpPr bwMode="auto">
              <a:xfrm>
                <a:off x="1212" y="3944"/>
                <a:ext cx="1056" cy="353"/>
                <a:chOff x="1212" y="3944"/>
                <a:chExt cx="1056" cy="353"/>
              </a:xfrm>
            </p:grpSpPr>
            <p:sp>
              <p:nvSpPr>
                <p:cNvPr id="81" name="Text Box 27"/>
                <p:cNvSpPr txBox="1">
                  <a:spLocks noChangeArrowheads="1"/>
                </p:cNvSpPr>
                <p:nvPr/>
              </p:nvSpPr>
              <p:spPr bwMode="auto">
                <a:xfrm>
                  <a:off x="1449" y="3944"/>
                  <a:ext cx="2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9</a:t>
                  </a:r>
                </a:p>
              </p:txBody>
            </p:sp>
            <p:sp>
              <p:nvSpPr>
                <p:cNvPr id="82" name="Line 28"/>
                <p:cNvSpPr>
                  <a:spLocks noChangeShapeType="1"/>
                </p:cNvSpPr>
                <p:nvPr/>
              </p:nvSpPr>
              <p:spPr bwMode="auto">
                <a:xfrm>
                  <a:off x="1212" y="3996"/>
                  <a:ext cx="1056" cy="0"/>
                </a:xfrm>
                <a:prstGeom prst="line">
                  <a:avLst/>
                </a:prstGeom>
                <a:noFill/>
                <a:ln w="19050">
                  <a:solidFill>
                    <a:schemeClr val="accent1">
                      <a:lumMod val="75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grpSp>
          <p:nvGrpSpPr>
            <p:cNvPr id="60" name="Group 29"/>
            <p:cNvGrpSpPr>
              <a:grpSpLocks/>
            </p:cNvGrpSpPr>
            <p:nvPr/>
          </p:nvGrpSpPr>
          <p:grpSpPr bwMode="auto">
            <a:xfrm>
              <a:off x="2186" y="559"/>
              <a:ext cx="738" cy="883"/>
              <a:chOff x="2186" y="559"/>
              <a:chExt cx="738" cy="883"/>
            </a:xfrm>
          </p:grpSpPr>
          <p:grpSp>
            <p:nvGrpSpPr>
              <p:cNvPr id="73" name="Group 30"/>
              <p:cNvGrpSpPr>
                <a:grpSpLocks/>
              </p:cNvGrpSpPr>
              <p:nvPr/>
            </p:nvGrpSpPr>
            <p:grpSpPr bwMode="auto">
              <a:xfrm>
                <a:off x="2186" y="570"/>
                <a:ext cx="216" cy="870"/>
                <a:chOff x="2186" y="2808"/>
                <a:chExt cx="216" cy="960"/>
              </a:xfrm>
            </p:grpSpPr>
            <p:sp>
              <p:nvSpPr>
                <p:cNvPr id="77" name="Line 31"/>
                <p:cNvSpPr>
                  <a:spLocks noChangeShapeType="1"/>
                </p:cNvSpPr>
                <p:nvPr/>
              </p:nvSpPr>
              <p:spPr bwMode="auto">
                <a:xfrm>
                  <a:off x="2388" y="2808"/>
                  <a:ext cx="0" cy="9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8" name="Text Box 32"/>
                <p:cNvSpPr txBox="1">
                  <a:spLocks noChangeArrowheads="1"/>
                </p:cNvSpPr>
                <p:nvPr/>
              </p:nvSpPr>
              <p:spPr bwMode="auto">
                <a:xfrm>
                  <a:off x="2186" y="3084"/>
                  <a:ext cx="21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9</a:t>
                  </a:r>
                </a:p>
              </p:txBody>
            </p:sp>
          </p:grpSp>
          <p:grpSp>
            <p:nvGrpSpPr>
              <p:cNvPr id="74" name="Group 33"/>
              <p:cNvGrpSpPr>
                <a:grpSpLocks/>
              </p:cNvGrpSpPr>
              <p:nvPr/>
            </p:nvGrpSpPr>
            <p:grpSpPr bwMode="auto">
              <a:xfrm>
                <a:off x="2460" y="559"/>
                <a:ext cx="464" cy="883"/>
                <a:chOff x="2460" y="559"/>
                <a:chExt cx="464" cy="883"/>
              </a:xfrm>
            </p:grpSpPr>
            <p:sp>
              <p:nvSpPr>
                <p:cNvPr id="75" name="Text Box 34"/>
                <p:cNvSpPr txBox="1">
                  <a:spLocks noChangeArrowheads="1"/>
                </p:cNvSpPr>
                <p:nvPr/>
              </p:nvSpPr>
              <p:spPr bwMode="auto">
                <a:xfrm>
                  <a:off x="2460" y="820"/>
                  <a:ext cx="464"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13</a:t>
                  </a:r>
                </a:p>
              </p:txBody>
            </p:sp>
            <p:sp>
              <p:nvSpPr>
                <p:cNvPr id="76" name="Line 35"/>
                <p:cNvSpPr>
                  <a:spLocks noChangeShapeType="1"/>
                </p:cNvSpPr>
                <p:nvPr/>
              </p:nvSpPr>
              <p:spPr bwMode="auto">
                <a:xfrm flipV="1">
                  <a:off x="2496" y="559"/>
                  <a:ext cx="1" cy="883"/>
                </a:xfrm>
                <a:prstGeom prst="line">
                  <a:avLst/>
                </a:prstGeom>
                <a:noFill/>
                <a:ln w="19050">
                  <a:solidFill>
                    <a:schemeClr val="accent1">
                      <a:lumMod val="75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grpSp>
          <p:nvGrpSpPr>
            <p:cNvPr id="61" name="Group 36"/>
            <p:cNvGrpSpPr>
              <a:grpSpLocks/>
            </p:cNvGrpSpPr>
            <p:nvPr/>
          </p:nvGrpSpPr>
          <p:grpSpPr bwMode="auto">
            <a:xfrm>
              <a:off x="1200" y="-6"/>
              <a:ext cx="1092" cy="660"/>
              <a:chOff x="1200" y="-6"/>
              <a:chExt cx="1092" cy="660"/>
            </a:xfrm>
          </p:grpSpPr>
          <p:grpSp>
            <p:nvGrpSpPr>
              <p:cNvPr id="67" name="Group 37"/>
              <p:cNvGrpSpPr>
                <a:grpSpLocks/>
              </p:cNvGrpSpPr>
              <p:nvPr/>
            </p:nvGrpSpPr>
            <p:grpSpPr bwMode="auto">
              <a:xfrm>
                <a:off x="1200" y="-6"/>
                <a:ext cx="1092" cy="334"/>
                <a:chOff x="1200" y="2198"/>
                <a:chExt cx="1092" cy="353"/>
              </a:xfrm>
            </p:grpSpPr>
            <p:sp>
              <p:nvSpPr>
                <p:cNvPr id="71" name="Line 38"/>
                <p:cNvSpPr>
                  <a:spLocks noChangeShapeType="1"/>
                </p:cNvSpPr>
                <p:nvPr/>
              </p:nvSpPr>
              <p:spPr bwMode="auto">
                <a:xfrm flipH="1">
                  <a:off x="1200" y="2496"/>
                  <a:ext cx="1092" cy="0"/>
                </a:xfrm>
                <a:prstGeom prst="line">
                  <a:avLst/>
                </a:prstGeom>
                <a:noFill/>
                <a:ln w="190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2" name="Text Box 39"/>
                <p:cNvSpPr txBox="1">
                  <a:spLocks noChangeArrowheads="1"/>
                </p:cNvSpPr>
                <p:nvPr/>
              </p:nvSpPr>
              <p:spPr bwMode="auto">
                <a:xfrm>
                  <a:off x="1802" y="2198"/>
                  <a:ext cx="38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5</a:t>
                  </a:r>
                </a:p>
              </p:txBody>
            </p:sp>
          </p:grpSp>
          <p:grpSp>
            <p:nvGrpSpPr>
              <p:cNvPr id="68" name="Group 40"/>
              <p:cNvGrpSpPr>
                <a:grpSpLocks/>
              </p:cNvGrpSpPr>
              <p:nvPr/>
            </p:nvGrpSpPr>
            <p:grpSpPr bwMode="auto">
              <a:xfrm>
                <a:off x="1236" y="320"/>
                <a:ext cx="1008" cy="334"/>
                <a:chOff x="1236" y="320"/>
                <a:chExt cx="1008" cy="334"/>
              </a:xfrm>
            </p:grpSpPr>
            <p:sp>
              <p:nvSpPr>
                <p:cNvPr id="69" name="Text Box 41"/>
                <p:cNvSpPr txBox="1">
                  <a:spLocks noChangeArrowheads="1"/>
                </p:cNvSpPr>
                <p:nvPr/>
              </p:nvSpPr>
              <p:spPr bwMode="auto">
                <a:xfrm>
                  <a:off x="1741" y="320"/>
                  <a:ext cx="383"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10</a:t>
                  </a:r>
                </a:p>
              </p:txBody>
            </p:sp>
            <p:sp>
              <p:nvSpPr>
                <p:cNvPr id="70" name="Line 42"/>
                <p:cNvSpPr>
                  <a:spLocks noChangeShapeType="1"/>
                </p:cNvSpPr>
                <p:nvPr/>
              </p:nvSpPr>
              <p:spPr bwMode="auto">
                <a:xfrm>
                  <a:off x="1236" y="378"/>
                  <a:ext cx="1008"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grpSp>
          <p:nvGrpSpPr>
            <p:cNvPr id="62" name="Group 43"/>
            <p:cNvGrpSpPr>
              <a:grpSpLocks/>
            </p:cNvGrpSpPr>
            <p:nvPr/>
          </p:nvGrpSpPr>
          <p:grpSpPr bwMode="auto">
            <a:xfrm>
              <a:off x="1128" y="491"/>
              <a:ext cx="1236" cy="1031"/>
              <a:chOff x="1128" y="2724"/>
              <a:chExt cx="1236" cy="1092"/>
            </a:xfrm>
          </p:grpSpPr>
          <p:sp>
            <p:nvSpPr>
              <p:cNvPr id="63" name="Text Box 44"/>
              <p:cNvSpPr txBox="1">
                <a:spLocks noChangeArrowheads="1"/>
              </p:cNvSpPr>
              <p:nvPr/>
            </p:nvSpPr>
            <p:spPr bwMode="auto">
              <a:xfrm>
                <a:off x="1704" y="3253"/>
                <a:ext cx="504"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rgbClr val="008000"/>
                    </a:solidFill>
                    <a:cs typeface="Arial" panose="020B0604020202020204" pitchFamily="34" charset="0"/>
                  </a:rPr>
                  <a:t>10</a:t>
                </a:r>
              </a:p>
            </p:txBody>
          </p:sp>
          <p:sp>
            <p:nvSpPr>
              <p:cNvPr id="64" name="Text Box 45"/>
              <p:cNvSpPr txBox="1">
                <a:spLocks noChangeArrowheads="1"/>
              </p:cNvSpPr>
              <p:nvPr/>
            </p:nvSpPr>
            <p:spPr bwMode="auto">
              <a:xfrm>
                <a:off x="1449" y="3012"/>
                <a:ext cx="229"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rgbClr val="008000"/>
                    </a:solidFill>
                    <a:cs typeface="Arial" panose="020B0604020202020204" pitchFamily="34" charset="0"/>
                  </a:rPr>
                  <a:t>8</a:t>
                </a:r>
              </a:p>
            </p:txBody>
          </p:sp>
          <p:sp>
            <p:nvSpPr>
              <p:cNvPr id="65" name="Line 46"/>
              <p:cNvSpPr>
                <a:spLocks noChangeShapeType="1"/>
              </p:cNvSpPr>
              <p:nvPr/>
            </p:nvSpPr>
            <p:spPr bwMode="auto">
              <a:xfrm flipV="1">
                <a:off x="1128" y="2724"/>
                <a:ext cx="1140" cy="1008"/>
              </a:xfrm>
              <a:prstGeom prst="line">
                <a:avLst/>
              </a:prstGeom>
              <a:noFill/>
              <a:ln w="19050">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66" name="Line 47"/>
              <p:cNvSpPr>
                <a:spLocks noChangeShapeType="1"/>
              </p:cNvSpPr>
              <p:nvPr/>
            </p:nvSpPr>
            <p:spPr bwMode="auto">
              <a:xfrm flipH="1">
                <a:off x="1200" y="2772"/>
                <a:ext cx="1164" cy="1044"/>
              </a:xfrm>
              <a:prstGeom prst="line">
                <a:avLst/>
              </a:prstGeom>
              <a:noFill/>
              <a:ln w="19050">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sp>
        <p:nvSpPr>
          <p:cNvPr id="99"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34</a:t>
            </a:fld>
            <a:endParaRPr lang="en-US" altLang="zh-CN"/>
          </a:p>
        </p:txBody>
      </p:sp>
      <p:sp>
        <p:nvSpPr>
          <p:cNvPr id="2" name="矩形 1"/>
          <p:cNvSpPr/>
          <p:nvPr/>
        </p:nvSpPr>
        <p:spPr>
          <a:xfrm>
            <a:off x="4213383" y="1616388"/>
            <a:ext cx="90120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|S|=0</a:t>
            </a:r>
            <a:endParaRPr lang="zh-CN" altLang="en-US" sz="2400" dirty="0">
              <a:latin typeface="Arial" panose="020B0604020202020204" pitchFamily="34" charset="0"/>
              <a:cs typeface="Arial" panose="020B0604020202020204" pitchFamily="34" charset="0"/>
            </a:endParaRPr>
          </a:p>
        </p:txBody>
      </p:sp>
      <p:sp>
        <p:nvSpPr>
          <p:cNvPr id="53" name="矩形 52"/>
          <p:cNvSpPr/>
          <p:nvPr/>
        </p:nvSpPr>
        <p:spPr>
          <a:xfrm>
            <a:off x="4256075" y="3031340"/>
            <a:ext cx="90120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|S|=1</a:t>
            </a:r>
            <a:endParaRPr lang="zh-CN" altLang="en-US" sz="2400" dirty="0">
              <a:latin typeface="Arial" panose="020B0604020202020204" pitchFamily="34" charset="0"/>
              <a:cs typeface="Arial" panose="020B0604020202020204" pitchFamily="34" charset="0"/>
            </a:endParaRPr>
          </a:p>
        </p:txBody>
      </p:sp>
      <p:graphicFrame>
        <p:nvGraphicFramePr>
          <p:cNvPr id="54" name="Group 4"/>
          <p:cNvGraphicFramePr>
            <a:graphicFrameLocks noGrp="1"/>
          </p:cNvGraphicFramePr>
          <p:nvPr>
            <p:extLst>
              <p:ext uri="{D42A27DB-BD31-4B8C-83A1-F6EECF244321}">
                <p14:modId xmlns:p14="http://schemas.microsoft.com/office/powerpoint/2010/main" val="982542816"/>
              </p:ext>
            </p:extLst>
          </p:nvPr>
        </p:nvGraphicFramePr>
        <p:xfrm>
          <a:off x="892892" y="3720171"/>
          <a:ext cx="2413501" cy="2004487"/>
        </p:xfrm>
        <a:graphic>
          <a:graphicData uri="http://schemas.openxmlformats.org/drawingml/2006/table">
            <a:tbl>
              <a:tblPr firstCol="1">
                <a:tableStyleId>{5940675A-B579-460E-94D1-54222C63F5DA}</a:tableStyleId>
              </a:tblPr>
              <a:tblGrid>
                <a:gridCol w="482430">
                  <a:extLst>
                    <a:ext uri="{9D8B030D-6E8A-4147-A177-3AD203B41FA5}">
                      <a16:colId xmlns:a16="http://schemas.microsoft.com/office/drawing/2014/main" val="20000"/>
                    </a:ext>
                  </a:extLst>
                </a:gridCol>
                <a:gridCol w="472971">
                  <a:extLst>
                    <a:ext uri="{9D8B030D-6E8A-4147-A177-3AD203B41FA5}">
                      <a16:colId xmlns:a16="http://schemas.microsoft.com/office/drawing/2014/main" val="20001"/>
                    </a:ext>
                  </a:extLst>
                </a:gridCol>
                <a:gridCol w="493241">
                  <a:extLst>
                    <a:ext uri="{9D8B030D-6E8A-4147-A177-3AD203B41FA5}">
                      <a16:colId xmlns:a16="http://schemas.microsoft.com/office/drawing/2014/main" val="20002"/>
                    </a:ext>
                  </a:extLst>
                </a:gridCol>
                <a:gridCol w="482430">
                  <a:extLst>
                    <a:ext uri="{9D8B030D-6E8A-4147-A177-3AD203B41FA5}">
                      <a16:colId xmlns:a16="http://schemas.microsoft.com/office/drawing/2014/main" val="20003"/>
                    </a:ext>
                  </a:extLst>
                </a:gridCol>
                <a:gridCol w="482429">
                  <a:extLst>
                    <a:ext uri="{9D8B030D-6E8A-4147-A177-3AD203B41FA5}">
                      <a16:colId xmlns:a16="http://schemas.microsoft.com/office/drawing/2014/main" val="20004"/>
                    </a:ext>
                  </a:extLst>
                </a:gridCol>
              </a:tblGrid>
              <a:tr h="393930">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1</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2</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4</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2787">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1</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10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20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1250">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2</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9</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10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2590">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6</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12</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3930">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4</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8</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8</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9</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0" name="Rectangle 2"/>
          <p:cNvSpPr>
            <a:spLocks noGrp="1" noChangeArrowheads="1"/>
          </p:cNvSpPr>
          <p:nvPr>
            <p:ph type="title"/>
          </p:nvPr>
        </p:nvSpPr>
        <p:spPr>
          <a:xfrm>
            <a:off x="767408" y="74489"/>
            <a:ext cx="10443592" cy="1325563"/>
          </a:xfrm>
        </p:spPr>
        <p:txBody>
          <a:bodyPr/>
          <a:lstStyle/>
          <a:p>
            <a:pPr eaLnBrk="1" hangingPunct="1"/>
            <a:r>
              <a:rPr kumimoji="1" lang="zh-CN" altLang="en-US" dirty="0"/>
              <a:t>计算过程</a:t>
            </a:r>
          </a:p>
        </p:txBody>
      </p:sp>
    </p:spTree>
    <p:extLst>
      <p:ext uri="{BB962C8B-B14F-4D97-AF65-F5344CB8AC3E}">
        <p14:creationId xmlns:p14="http://schemas.microsoft.com/office/powerpoint/2010/main" val="726732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84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84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84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844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8441">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8443">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8443">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8444">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84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40" grpId="0" build="p" autoUpdateAnimBg="0"/>
      <p:bldP spid="228441" grpId="0" build="p" autoUpdateAnimBg="0"/>
      <p:bldP spid="228443" grpId="0" build="p" autoUpdateAnimBg="0"/>
      <p:bldP spid="228444"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35</a:t>
            </a:fld>
            <a:endParaRPr lang="en-US" altLang="zh-CN"/>
          </a:p>
        </p:txBody>
      </p:sp>
      <p:grpSp>
        <p:nvGrpSpPr>
          <p:cNvPr id="6" name="Group 4"/>
          <p:cNvGrpSpPr>
            <a:grpSpLocks/>
          </p:cNvGrpSpPr>
          <p:nvPr/>
        </p:nvGrpSpPr>
        <p:grpSpPr bwMode="auto">
          <a:xfrm>
            <a:off x="511251" y="466573"/>
            <a:ext cx="2880798" cy="2379057"/>
            <a:chOff x="655" y="-6"/>
            <a:chExt cx="2269" cy="1985"/>
          </a:xfrm>
        </p:grpSpPr>
        <p:grpSp>
          <p:nvGrpSpPr>
            <p:cNvPr id="7" name="Group 5"/>
            <p:cNvGrpSpPr>
              <a:grpSpLocks/>
            </p:cNvGrpSpPr>
            <p:nvPr/>
          </p:nvGrpSpPr>
          <p:grpSpPr bwMode="auto">
            <a:xfrm>
              <a:off x="852" y="207"/>
              <a:ext cx="1773" cy="1584"/>
              <a:chOff x="852" y="2424"/>
              <a:chExt cx="1773" cy="1677"/>
            </a:xfrm>
          </p:grpSpPr>
          <p:sp>
            <p:nvSpPr>
              <p:cNvPr id="46" name="Oval 6"/>
              <p:cNvSpPr>
                <a:spLocks noChangeArrowheads="1"/>
              </p:cNvSpPr>
              <p:nvPr/>
            </p:nvSpPr>
            <p:spPr bwMode="auto">
              <a:xfrm>
                <a:off x="852" y="2424"/>
                <a:ext cx="381" cy="381"/>
              </a:xfrm>
              <a:prstGeom prst="ellipse">
                <a:avLst/>
              </a:prstGeom>
              <a:solidFill>
                <a:schemeClr val="accent1">
                  <a:lumMod val="20000"/>
                  <a:lumOff val="8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a:t>
                </a:r>
              </a:p>
            </p:txBody>
          </p:sp>
          <p:sp>
            <p:nvSpPr>
              <p:cNvPr id="47" name="Oval 7"/>
              <p:cNvSpPr>
                <a:spLocks noChangeArrowheads="1"/>
              </p:cNvSpPr>
              <p:nvPr/>
            </p:nvSpPr>
            <p:spPr bwMode="auto">
              <a:xfrm>
                <a:off x="852" y="3720"/>
                <a:ext cx="381" cy="38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4</a:t>
                </a:r>
              </a:p>
            </p:txBody>
          </p:sp>
          <p:sp>
            <p:nvSpPr>
              <p:cNvPr id="48" name="Oval 8"/>
              <p:cNvSpPr>
                <a:spLocks noChangeArrowheads="1"/>
              </p:cNvSpPr>
              <p:nvPr/>
            </p:nvSpPr>
            <p:spPr bwMode="auto">
              <a:xfrm>
                <a:off x="2244" y="3720"/>
                <a:ext cx="381" cy="38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a:t>
                </a:r>
              </a:p>
            </p:txBody>
          </p:sp>
          <p:sp>
            <p:nvSpPr>
              <p:cNvPr id="49" name="Oval 9"/>
              <p:cNvSpPr>
                <a:spLocks noChangeArrowheads="1"/>
              </p:cNvSpPr>
              <p:nvPr/>
            </p:nvSpPr>
            <p:spPr bwMode="auto">
              <a:xfrm>
                <a:off x="2244" y="2424"/>
                <a:ext cx="381" cy="38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2</a:t>
                </a:r>
              </a:p>
            </p:txBody>
          </p:sp>
        </p:grpSp>
        <p:grpSp>
          <p:nvGrpSpPr>
            <p:cNvPr id="8" name="Group 10"/>
            <p:cNvGrpSpPr>
              <a:grpSpLocks/>
            </p:cNvGrpSpPr>
            <p:nvPr/>
          </p:nvGrpSpPr>
          <p:grpSpPr bwMode="auto">
            <a:xfrm>
              <a:off x="1164" y="491"/>
              <a:ext cx="1175" cy="1103"/>
              <a:chOff x="1164" y="2724"/>
              <a:chExt cx="1175" cy="1169"/>
            </a:xfrm>
          </p:grpSpPr>
          <p:sp>
            <p:nvSpPr>
              <p:cNvPr id="42" name="Arc 11"/>
              <p:cNvSpPr>
                <a:spLocks/>
              </p:cNvSpPr>
              <p:nvPr/>
            </p:nvSpPr>
            <p:spPr bwMode="auto">
              <a:xfrm>
                <a:off x="1212" y="2739"/>
                <a:ext cx="1079" cy="1080"/>
              </a:xfrm>
              <a:custGeom>
                <a:avLst/>
                <a:gdLst>
                  <a:gd name="T0" fmla="*/ 0 w 21581"/>
                  <a:gd name="T1" fmla="*/ 0 h 21600"/>
                  <a:gd name="T2" fmla="*/ 0 w 21581"/>
                  <a:gd name="T3" fmla="*/ 0 h 21600"/>
                  <a:gd name="T4" fmla="*/ 0 w 21581"/>
                  <a:gd name="T5" fmla="*/ 0 h 21600"/>
                  <a:gd name="T6" fmla="*/ 0 60000 65536"/>
                  <a:gd name="T7" fmla="*/ 0 60000 65536"/>
                  <a:gd name="T8" fmla="*/ 0 60000 65536"/>
                </a:gdLst>
                <a:ahLst/>
                <a:cxnLst>
                  <a:cxn ang="T6">
                    <a:pos x="T0" y="T1"/>
                  </a:cxn>
                  <a:cxn ang="T7">
                    <a:pos x="T2" y="T3"/>
                  </a:cxn>
                  <a:cxn ang="T8">
                    <a:pos x="T4" y="T5"/>
                  </a:cxn>
                </a:cxnLst>
                <a:rect l="0" t="0" r="r" b="b"/>
                <a:pathLst>
                  <a:path w="21581" h="21600" fill="none" extrusionOk="0">
                    <a:moveTo>
                      <a:pt x="-1" y="0"/>
                    </a:moveTo>
                    <a:cubicBezTo>
                      <a:pt x="11578" y="0"/>
                      <a:pt x="21097" y="9129"/>
                      <a:pt x="21581" y="20697"/>
                    </a:cubicBezTo>
                  </a:path>
                  <a:path w="21581" h="21600" stroke="0" extrusionOk="0">
                    <a:moveTo>
                      <a:pt x="-1" y="0"/>
                    </a:moveTo>
                    <a:cubicBezTo>
                      <a:pt x="11578" y="0"/>
                      <a:pt x="21097" y="9129"/>
                      <a:pt x="21581" y="20697"/>
                    </a:cubicBezTo>
                    <a:lnTo>
                      <a:pt x="0" y="21600"/>
                    </a:lnTo>
                    <a:lnTo>
                      <a:pt x="-1" y="0"/>
                    </a:lnTo>
                    <a:close/>
                  </a:path>
                </a:pathLst>
              </a:custGeom>
              <a:noFill/>
              <a:ln w="19050">
                <a:solidFill>
                  <a:srgbClr val="CC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Arial" panose="020B0604020202020204" pitchFamily="34" charset="0"/>
                  <a:cs typeface="Arial" panose="020B0604020202020204" pitchFamily="34" charset="0"/>
                </a:endParaRPr>
              </a:p>
            </p:txBody>
          </p:sp>
          <p:sp>
            <p:nvSpPr>
              <p:cNvPr id="43" name="Arc 12"/>
              <p:cNvSpPr>
                <a:spLocks/>
              </p:cNvSpPr>
              <p:nvPr/>
            </p:nvSpPr>
            <p:spPr bwMode="auto">
              <a:xfrm flipH="1" flipV="1">
                <a:off x="1164" y="2724"/>
                <a:ext cx="1175" cy="1090"/>
              </a:xfrm>
              <a:custGeom>
                <a:avLst/>
                <a:gdLst>
                  <a:gd name="T0" fmla="*/ 0 w 21589"/>
                  <a:gd name="T1" fmla="*/ 0 h 21562"/>
                  <a:gd name="T2" fmla="*/ 0 w 21589"/>
                  <a:gd name="T3" fmla="*/ 0 h 21562"/>
                  <a:gd name="T4" fmla="*/ 0 w 21589"/>
                  <a:gd name="T5" fmla="*/ 0 h 21562"/>
                  <a:gd name="T6" fmla="*/ 0 60000 65536"/>
                  <a:gd name="T7" fmla="*/ 0 60000 65536"/>
                  <a:gd name="T8" fmla="*/ 0 60000 65536"/>
                </a:gdLst>
                <a:ahLst/>
                <a:cxnLst>
                  <a:cxn ang="T6">
                    <a:pos x="T0" y="T1"/>
                  </a:cxn>
                  <a:cxn ang="T7">
                    <a:pos x="T2" y="T3"/>
                  </a:cxn>
                  <a:cxn ang="T8">
                    <a:pos x="T4" y="T5"/>
                  </a:cxn>
                </a:cxnLst>
                <a:rect l="0" t="0" r="r" b="b"/>
                <a:pathLst>
                  <a:path w="21589" h="21562" fill="none" extrusionOk="0">
                    <a:moveTo>
                      <a:pt x="1273" y="-1"/>
                    </a:moveTo>
                    <a:cubicBezTo>
                      <a:pt x="12425" y="657"/>
                      <a:pt x="21235" y="9712"/>
                      <a:pt x="21589" y="20878"/>
                    </a:cubicBezTo>
                  </a:path>
                  <a:path w="21589" h="21562" stroke="0" extrusionOk="0">
                    <a:moveTo>
                      <a:pt x="1273" y="-1"/>
                    </a:moveTo>
                    <a:cubicBezTo>
                      <a:pt x="12425" y="657"/>
                      <a:pt x="21235" y="9712"/>
                      <a:pt x="21589" y="20878"/>
                    </a:cubicBezTo>
                    <a:lnTo>
                      <a:pt x="0" y="21562"/>
                    </a:lnTo>
                    <a:lnTo>
                      <a:pt x="1273" y="-1"/>
                    </a:lnTo>
                    <a:close/>
                  </a:path>
                </a:pathLst>
              </a:custGeom>
              <a:noFill/>
              <a:ln w="19050">
                <a:solidFill>
                  <a:srgbClr val="CC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Arial" panose="020B0604020202020204" pitchFamily="34" charset="0"/>
                  <a:cs typeface="Arial" panose="020B0604020202020204" pitchFamily="34" charset="0"/>
                </a:endParaRPr>
              </a:p>
            </p:txBody>
          </p:sp>
          <p:sp>
            <p:nvSpPr>
              <p:cNvPr id="44" name="Text Box 13"/>
              <p:cNvSpPr txBox="1">
                <a:spLocks noChangeArrowheads="1"/>
              </p:cNvSpPr>
              <p:nvPr/>
            </p:nvSpPr>
            <p:spPr bwMode="auto">
              <a:xfrm>
                <a:off x="1284" y="2724"/>
                <a:ext cx="384"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rgbClr val="CC00FF"/>
                    </a:solidFill>
                    <a:cs typeface="Arial" panose="020B0604020202020204" pitchFamily="34" charset="0"/>
                  </a:rPr>
                  <a:t>15</a:t>
                </a:r>
              </a:p>
            </p:txBody>
          </p:sp>
          <p:sp>
            <p:nvSpPr>
              <p:cNvPr id="45" name="Text Box 14"/>
              <p:cNvSpPr txBox="1">
                <a:spLocks noChangeArrowheads="1"/>
              </p:cNvSpPr>
              <p:nvPr/>
            </p:nvSpPr>
            <p:spPr bwMode="auto">
              <a:xfrm>
                <a:off x="1932" y="3539"/>
                <a:ext cx="216"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a:solidFill>
                      <a:srgbClr val="CC00FF"/>
                    </a:solidFill>
                    <a:cs typeface="Arial" panose="020B0604020202020204" pitchFamily="34" charset="0"/>
                  </a:rPr>
                  <a:t>6</a:t>
                </a:r>
              </a:p>
            </p:txBody>
          </p:sp>
        </p:grpSp>
        <p:grpSp>
          <p:nvGrpSpPr>
            <p:cNvPr id="9" name="Group 15"/>
            <p:cNvGrpSpPr>
              <a:grpSpLocks/>
            </p:cNvGrpSpPr>
            <p:nvPr/>
          </p:nvGrpSpPr>
          <p:grpSpPr bwMode="auto">
            <a:xfrm>
              <a:off x="655" y="547"/>
              <a:ext cx="605" cy="907"/>
              <a:chOff x="655" y="2784"/>
              <a:chExt cx="605" cy="960"/>
            </a:xfrm>
          </p:grpSpPr>
          <p:grpSp>
            <p:nvGrpSpPr>
              <p:cNvPr id="36" name="Group 16"/>
              <p:cNvGrpSpPr>
                <a:grpSpLocks/>
              </p:cNvGrpSpPr>
              <p:nvPr/>
            </p:nvGrpSpPr>
            <p:grpSpPr bwMode="auto">
              <a:xfrm>
                <a:off x="1068" y="2784"/>
                <a:ext cx="192" cy="960"/>
                <a:chOff x="1068" y="2784"/>
                <a:chExt cx="192" cy="960"/>
              </a:xfrm>
            </p:grpSpPr>
            <p:sp>
              <p:nvSpPr>
                <p:cNvPr id="40" name="Line 17"/>
                <p:cNvSpPr>
                  <a:spLocks noChangeShapeType="1"/>
                </p:cNvSpPr>
                <p:nvPr/>
              </p:nvSpPr>
              <p:spPr bwMode="auto">
                <a:xfrm flipV="1">
                  <a:off x="1104" y="2784"/>
                  <a:ext cx="0" cy="9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1" name="Text Box 18"/>
                <p:cNvSpPr txBox="1">
                  <a:spLocks noChangeArrowheads="1"/>
                </p:cNvSpPr>
                <p:nvPr/>
              </p:nvSpPr>
              <p:spPr bwMode="auto">
                <a:xfrm>
                  <a:off x="1068" y="3216"/>
                  <a:ext cx="19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8</a:t>
                  </a:r>
                </a:p>
              </p:txBody>
            </p:sp>
          </p:grpSp>
          <p:grpSp>
            <p:nvGrpSpPr>
              <p:cNvPr id="37" name="Group 19"/>
              <p:cNvGrpSpPr>
                <a:grpSpLocks/>
              </p:cNvGrpSpPr>
              <p:nvPr/>
            </p:nvGrpSpPr>
            <p:grpSpPr bwMode="auto">
              <a:xfrm>
                <a:off x="655" y="2808"/>
                <a:ext cx="372" cy="936"/>
                <a:chOff x="655" y="2808"/>
                <a:chExt cx="372" cy="936"/>
              </a:xfrm>
            </p:grpSpPr>
            <p:sp>
              <p:nvSpPr>
                <p:cNvPr id="38" name="Text Box 20"/>
                <p:cNvSpPr txBox="1">
                  <a:spLocks noChangeArrowheads="1"/>
                </p:cNvSpPr>
                <p:nvPr/>
              </p:nvSpPr>
              <p:spPr bwMode="auto">
                <a:xfrm>
                  <a:off x="655" y="3216"/>
                  <a:ext cx="37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20</a:t>
                  </a:r>
                </a:p>
              </p:txBody>
            </p:sp>
            <p:sp>
              <p:nvSpPr>
                <p:cNvPr id="39" name="Line 21"/>
                <p:cNvSpPr>
                  <a:spLocks noChangeShapeType="1"/>
                </p:cNvSpPr>
                <p:nvPr/>
              </p:nvSpPr>
              <p:spPr bwMode="auto">
                <a:xfrm>
                  <a:off x="984" y="2808"/>
                  <a:ext cx="0" cy="936"/>
                </a:xfrm>
                <a:prstGeom prst="line">
                  <a:avLst/>
                </a:prstGeom>
                <a:noFill/>
                <a:ln w="19050">
                  <a:solidFill>
                    <a:schemeClr val="accent1">
                      <a:lumMod val="75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grpSp>
          <p:nvGrpSpPr>
            <p:cNvPr id="10" name="Group 22"/>
            <p:cNvGrpSpPr>
              <a:grpSpLocks/>
            </p:cNvGrpSpPr>
            <p:nvPr/>
          </p:nvGrpSpPr>
          <p:grpSpPr bwMode="auto">
            <a:xfrm>
              <a:off x="1212" y="1259"/>
              <a:ext cx="1056" cy="720"/>
              <a:chOff x="1212" y="3536"/>
              <a:chExt cx="1056" cy="761"/>
            </a:xfrm>
          </p:grpSpPr>
          <p:grpSp>
            <p:nvGrpSpPr>
              <p:cNvPr id="30" name="Group 23"/>
              <p:cNvGrpSpPr>
                <a:grpSpLocks/>
              </p:cNvGrpSpPr>
              <p:nvPr/>
            </p:nvGrpSpPr>
            <p:grpSpPr bwMode="auto">
              <a:xfrm>
                <a:off x="1212" y="3536"/>
                <a:ext cx="1056" cy="353"/>
                <a:chOff x="1212" y="3536"/>
                <a:chExt cx="1056" cy="353"/>
              </a:xfrm>
            </p:grpSpPr>
            <p:sp>
              <p:nvSpPr>
                <p:cNvPr id="34" name="Line 24"/>
                <p:cNvSpPr>
                  <a:spLocks noChangeShapeType="1"/>
                </p:cNvSpPr>
                <p:nvPr/>
              </p:nvSpPr>
              <p:spPr bwMode="auto">
                <a:xfrm flipH="1">
                  <a:off x="1212" y="3864"/>
                  <a:ext cx="105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5" name="Text Box 25"/>
                <p:cNvSpPr txBox="1">
                  <a:spLocks noChangeArrowheads="1"/>
                </p:cNvSpPr>
                <p:nvPr/>
              </p:nvSpPr>
              <p:spPr bwMode="auto">
                <a:xfrm>
                  <a:off x="1368" y="3536"/>
                  <a:ext cx="38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12</a:t>
                  </a:r>
                </a:p>
              </p:txBody>
            </p:sp>
          </p:grpSp>
          <p:grpSp>
            <p:nvGrpSpPr>
              <p:cNvPr id="31" name="Group 26"/>
              <p:cNvGrpSpPr>
                <a:grpSpLocks/>
              </p:cNvGrpSpPr>
              <p:nvPr/>
            </p:nvGrpSpPr>
            <p:grpSpPr bwMode="auto">
              <a:xfrm>
                <a:off x="1212" y="3944"/>
                <a:ext cx="1056" cy="353"/>
                <a:chOff x="1212" y="3944"/>
                <a:chExt cx="1056" cy="353"/>
              </a:xfrm>
            </p:grpSpPr>
            <p:sp>
              <p:nvSpPr>
                <p:cNvPr id="32" name="Text Box 27"/>
                <p:cNvSpPr txBox="1">
                  <a:spLocks noChangeArrowheads="1"/>
                </p:cNvSpPr>
                <p:nvPr/>
              </p:nvSpPr>
              <p:spPr bwMode="auto">
                <a:xfrm>
                  <a:off x="1449" y="3944"/>
                  <a:ext cx="2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9</a:t>
                  </a:r>
                </a:p>
              </p:txBody>
            </p:sp>
            <p:sp>
              <p:nvSpPr>
                <p:cNvPr id="33" name="Line 28"/>
                <p:cNvSpPr>
                  <a:spLocks noChangeShapeType="1"/>
                </p:cNvSpPr>
                <p:nvPr/>
              </p:nvSpPr>
              <p:spPr bwMode="auto">
                <a:xfrm>
                  <a:off x="1212" y="3996"/>
                  <a:ext cx="1056" cy="0"/>
                </a:xfrm>
                <a:prstGeom prst="line">
                  <a:avLst/>
                </a:prstGeom>
                <a:noFill/>
                <a:ln w="19050">
                  <a:solidFill>
                    <a:schemeClr val="accent1">
                      <a:lumMod val="75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grpSp>
          <p:nvGrpSpPr>
            <p:cNvPr id="11" name="Group 29"/>
            <p:cNvGrpSpPr>
              <a:grpSpLocks/>
            </p:cNvGrpSpPr>
            <p:nvPr/>
          </p:nvGrpSpPr>
          <p:grpSpPr bwMode="auto">
            <a:xfrm>
              <a:off x="2186" y="559"/>
              <a:ext cx="738" cy="883"/>
              <a:chOff x="2186" y="559"/>
              <a:chExt cx="738" cy="883"/>
            </a:xfrm>
          </p:grpSpPr>
          <p:grpSp>
            <p:nvGrpSpPr>
              <p:cNvPr id="24" name="Group 30"/>
              <p:cNvGrpSpPr>
                <a:grpSpLocks/>
              </p:cNvGrpSpPr>
              <p:nvPr/>
            </p:nvGrpSpPr>
            <p:grpSpPr bwMode="auto">
              <a:xfrm>
                <a:off x="2186" y="570"/>
                <a:ext cx="216" cy="870"/>
                <a:chOff x="2186" y="2808"/>
                <a:chExt cx="216" cy="960"/>
              </a:xfrm>
            </p:grpSpPr>
            <p:sp>
              <p:nvSpPr>
                <p:cNvPr id="28" name="Line 31"/>
                <p:cNvSpPr>
                  <a:spLocks noChangeShapeType="1"/>
                </p:cNvSpPr>
                <p:nvPr/>
              </p:nvSpPr>
              <p:spPr bwMode="auto">
                <a:xfrm>
                  <a:off x="2388" y="2808"/>
                  <a:ext cx="0" cy="9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9" name="Text Box 32"/>
                <p:cNvSpPr txBox="1">
                  <a:spLocks noChangeArrowheads="1"/>
                </p:cNvSpPr>
                <p:nvPr/>
              </p:nvSpPr>
              <p:spPr bwMode="auto">
                <a:xfrm>
                  <a:off x="2186" y="3084"/>
                  <a:ext cx="21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9</a:t>
                  </a:r>
                </a:p>
              </p:txBody>
            </p:sp>
          </p:grpSp>
          <p:grpSp>
            <p:nvGrpSpPr>
              <p:cNvPr id="25" name="Group 33"/>
              <p:cNvGrpSpPr>
                <a:grpSpLocks/>
              </p:cNvGrpSpPr>
              <p:nvPr/>
            </p:nvGrpSpPr>
            <p:grpSpPr bwMode="auto">
              <a:xfrm>
                <a:off x="2460" y="559"/>
                <a:ext cx="464" cy="883"/>
                <a:chOff x="2460" y="559"/>
                <a:chExt cx="464" cy="883"/>
              </a:xfrm>
            </p:grpSpPr>
            <p:sp>
              <p:nvSpPr>
                <p:cNvPr id="26" name="Text Box 34"/>
                <p:cNvSpPr txBox="1">
                  <a:spLocks noChangeArrowheads="1"/>
                </p:cNvSpPr>
                <p:nvPr/>
              </p:nvSpPr>
              <p:spPr bwMode="auto">
                <a:xfrm>
                  <a:off x="2460" y="820"/>
                  <a:ext cx="464"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13</a:t>
                  </a:r>
                </a:p>
              </p:txBody>
            </p:sp>
            <p:sp>
              <p:nvSpPr>
                <p:cNvPr id="27" name="Line 35"/>
                <p:cNvSpPr>
                  <a:spLocks noChangeShapeType="1"/>
                </p:cNvSpPr>
                <p:nvPr/>
              </p:nvSpPr>
              <p:spPr bwMode="auto">
                <a:xfrm flipV="1">
                  <a:off x="2496" y="559"/>
                  <a:ext cx="1" cy="883"/>
                </a:xfrm>
                <a:prstGeom prst="line">
                  <a:avLst/>
                </a:prstGeom>
                <a:noFill/>
                <a:ln w="19050">
                  <a:solidFill>
                    <a:schemeClr val="accent1">
                      <a:lumMod val="75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grpSp>
          <p:nvGrpSpPr>
            <p:cNvPr id="12" name="Group 36"/>
            <p:cNvGrpSpPr>
              <a:grpSpLocks/>
            </p:cNvGrpSpPr>
            <p:nvPr/>
          </p:nvGrpSpPr>
          <p:grpSpPr bwMode="auto">
            <a:xfrm>
              <a:off x="1200" y="-6"/>
              <a:ext cx="1092" cy="660"/>
              <a:chOff x="1200" y="-6"/>
              <a:chExt cx="1092" cy="660"/>
            </a:xfrm>
          </p:grpSpPr>
          <p:grpSp>
            <p:nvGrpSpPr>
              <p:cNvPr id="18" name="Group 37"/>
              <p:cNvGrpSpPr>
                <a:grpSpLocks/>
              </p:cNvGrpSpPr>
              <p:nvPr/>
            </p:nvGrpSpPr>
            <p:grpSpPr bwMode="auto">
              <a:xfrm>
                <a:off x="1200" y="-6"/>
                <a:ext cx="1092" cy="334"/>
                <a:chOff x="1200" y="2198"/>
                <a:chExt cx="1092" cy="353"/>
              </a:xfrm>
            </p:grpSpPr>
            <p:sp>
              <p:nvSpPr>
                <p:cNvPr id="22" name="Line 38"/>
                <p:cNvSpPr>
                  <a:spLocks noChangeShapeType="1"/>
                </p:cNvSpPr>
                <p:nvPr/>
              </p:nvSpPr>
              <p:spPr bwMode="auto">
                <a:xfrm flipH="1">
                  <a:off x="1200" y="2496"/>
                  <a:ext cx="1092" cy="0"/>
                </a:xfrm>
                <a:prstGeom prst="line">
                  <a:avLst/>
                </a:prstGeom>
                <a:noFill/>
                <a:ln w="190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3" name="Text Box 39"/>
                <p:cNvSpPr txBox="1">
                  <a:spLocks noChangeArrowheads="1"/>
                </p:cNvSpPr>
                <p:nvPr/>
              </p:nvSpPr>
              <p:spPr bwMode="auto">
                <a:xfrm>
                  <a:off x="1802" y="2198"/>
                  <a:ext cx="38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chemeClr val="accent1">
                          <a:lumMod val="75000"/>
                        </a:schemeClr>
                      </a:solidFill>
                      <a:cs typeface="Arial" panose="020B0604020202020204" pitchFamily="34" charset="0"/>
                    </a:rPr>
                    <a:t>5</a:t>
                  </a:r>
                </a:p>
              </p:txBody>
            </p:sp>
          </p:grpSp>
          <p:grpSp>
            <p:nvGrpSpPr>
              <p:cNvPr id="19" name="Group 40"/>
              <p:cNvGrpSpPr>
                <a:grpSpLocks/>
              </p:cNvGrpSpPr>
              <p:nvPr/>
            </p:nvGrpSpPr>
            <p:grpSpPr bwMode="auto">
              <a:xfrm>
                <a:off x="1236" y="320"/>
                <a:ext cx="1008" cy="334"/>
                <a:chOff x="1236" y="320"/>
                <a:chExt cx="1008" cy="334"/>
              </a:xfrm>
            </p:grpSpPr>
            <p:sp>
              <p:nvSpPr>
                <p:cNvPr id="20" name="Text Box 41"/>
                <p:cNvSpPr txBox="1">
                  <a:spLocks noChangeArrowheads="1"/>
                </p:cNvSpPr>
                <p:nvPr/>
              </p:nvSpPr>
              <p:spPr bwMode="auto">
                <a:xfrm>
                  <a:off x="1741" y="320"/>
                  <a:ext cx="383"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10</a:t>
                  </a:r>
                </a:p>
              </p:txBody>
            </p:sp>
            <p:sp>
              <p:nvSpPr>
                <p:cNvPr id="21" name="Line 42"/>
                <p:cNvSpPr>
                  <a:spLocks noChangeShapeType="1"/>
                </p:cNvSpPr>
                <p:nvPr/>
              </p:nvSpPr>
              <p:spPr bwMode="auto">
                <a:xfrm>
                  <a:off x="1236" y="378"/>
                  <a:ext cx="1008"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grpSp>
          <p:nvGrpSpPr>
            <p:cNvPr id="13" name="Group 43"/>
            <p:cNvGrpSpPr>
              <a:grpSpLocks/>
            </p:cNvGrpSpPr>
            <p:nvPr/>
          </p:nvGrpSpPr>
          <p:grpSpPr bwMode="auto">
            <a:xfrm>
              <a:off x="1128" y="491"/>
              <a:ext cx="1236" cy="1031"/>
              <a:chOff x="1128" y="2724"/>
              <a:chExt cx="1236" cy="1092"/>
            </a:xfrm>
          </p:grpSpPr>
          <p:sp>
            <p:nvSpPr>
              <p:cNvPr id="14" name="Text Box 44"/>
              <p:cNvSpPr txBox="1">
                <a:spLocks noChangeArrowheads="1"/>
              </p:cNvSpPr>
              <p:nvPr/>
            </p:nvSpPr>
            <p:spPr bwMode="auto">
              <a:xfrm>
                <a:off x="1704" y="3253"/>
                <a:ext cx="504"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rgbClr val="008000"/>
                    </a:solidFill>
                    <a:cs typeface="Arial" panose="020B0604020202020204" pitchFamily="34" charset="0"/>
                  </a:rPr>
                  <a:t>10</a:t>
                </a:r>
              </a:p>
            </p:txBody>
          </p:sp>
          <p:sp>
            <p:nvSpPr>
              <p:cNvPr id="15" name="Text Box 45"/>
              <p:cNvSpPr txBox="1">
                <a:spLocks noChangeArrowheads="1"/>
              </p:cNvSpPr>
              <p:nvPr/>
            </p:nvSpPr>
            <p:spPr bwMode="auto">
              <a:xfrm>
                <a:off x="1449" y="3012"/>
                <a:ext cx="229"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rgbClr val="008000"/>
                    </a:solidFill>
                    <a:cs typeface="Arial" panose="020B0604020202020204" pitchFamily="34" charset="0"/>
                  </a:rPr>
                  <a:t>8</a:t>
                </a:r>
              </a:p>
            </p:txBody>
          </p:sp>
          <p:sp>
            <p:nvSpPr>
              <p:cNvPr id="16" name="Line 46"/>
              <p:cNvSpPr>
                <a:spLocks noChangeShapeType="1"/>
              </p:cNvSpPr>
              <p:nvPr/>
            </p:nvSpPr>
            <p:spPr bwMode="auto">
              <a:xfrm flipV="1">
                <a:off x="1128" y="2724"/>
                <a:ext cx="1140" cy="1008"/>
              </a:xfrm>
              <a:prstGeom prst="line">
                <a:avLst/>
              </a:prstGeom>
              <a:noFill/>
              <a:ln w="19050">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7" name="Line 47"/>
              <p:cNvSpPr>
                <a:spLocks noChangeShapeType="1"/>
              </p:cNvSpPr>
              <p:nvPr/>
            </p:nvSpPr>
            <p:spPr bwMode="auto">
              <a:xfrm flipH="1">
                <a:off x="1200" y="2772"/>
                <a:ext cx="1164" cy="1044"/>
              </a:xfrm>
              <a:prstGeom prst="line">
                <a:avLst/>
              </a:prstGeom>
              <a:noFill/>
              <a:ln w="19050">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sp>
        <p:nvSpPr>
          <p:cNvPr id="50" name="Text Box 4"/>
          <p:cNvSpPr txBox="1">
            <a:spLocks noChangeArrowheads="1"/>
          </p:cNvSpPr>
          <p:nvPr/>
        </p:nvSpPr>
        <p:spPr bwMode="auto">
          <a:xfrm>
            <a:off x="4429194" y="908720"/>
            <a:ext cx="6951702" cy="247336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ea typeface="幼圆" panose="02010509060101010101" pitchFamily="49" charset="-122"/>
                <a:cs typeface="Arial" panose="020B0604020202020204" pitchFamily="34" charset="0"/>
              </a:rPr>
              <a:t>g(2,{3,4})=min{c</a:t>
            </a:r>
            <a:r>
              <a:rPr kumimoji="1" lang="en-US" altLang="zh-CN" sz="2400" b="0" baseline="-25000" dirty="0">
                <a:ea typeface="幼圆" panose="02010509060101010101" pitchFamily="49" charset="-122"/>
                <a:cs typeface="Arial" panose="020B0604020202020204" pitchFamily="34" charset="0"/>
              </a:rPr>
              <a:t>23</a:t>
            </a:r>
            <a:r>
              <a:rPr kumimoji="1" lang="en-US" altLang="zh-CN" sz="2400" b="0" dirty="0">
                <a:ea typeface="幼圆" panose="02010509060101010101" pitchFamily="49" charset="-122"/>
                <a:cs typeface="Arial" panose="020B0604020202020204" pitchFamily="34" charset="0"/>
              </a:rPr>
              <a:t>+g(3,{4}), c</a:t>
            </a:r>
            <a:r>
              <a:rPr kumimoji="1" lang="en-US" altLang="zh-CN" sz="2400" b="0" baseline="-25000" dirty="0">
                <a:ea typeface="幼圆" panose="02010509060101010101" pitchFamily="49" charset="-122"/>
                <a:cs typeface="Arial" panose="020B0604020202020204" pitchFamily="34" charset="0"/>
              </a:rPr>
              <a:t>24</a:t>
            </a:r>
            <a:r>
              <a:rPr kumimoji="1" lang="en-US" altLang="zh-CN" sz="2400" b="0" dirty="0">
                <a:ea typeface="幼圆" panose="02010509060101010101" pitchFamily="49" charset="-122"/>
                <a:cs typeface="Arial" panose="020B0604020202020204" pitchFamily="34" charset="0"/>
              </a:rPr>
              <a:t>+g(4,{3})}</a:t>
            </a:r>
          </a:p>
          <a:p>
            <a:pPr eaLnBrk="1" hangingPunct="1">
              <a:spcBef>
                <a:spcPct val="10000"/>
              </a:spcBef>
              <a:buClr>
                <a:schemeClr val="accent1">
                  <a:lumMod val="75000"/>
                </a:schemeClr>
              </a:buClr>
              <a:buSzPct val="70000"/>
              <a:buNone/>
            </a:pPr>
            <a:r>
              <a:rPr kumimoji="1" lang="en-US" altLang="zh-CN" sz="2400" b="0" dirty="0">
                <a:ea typeface="幼圆" panose="02010509060101010101" pitchFamily="49" charset="-122"/>
                <a:cs typeface="Arial" panose="020B0604020202020204" pitchFamily="34" charset="0"/>
              </a:rPr>
              <a:t>                   =min{9+20,</a:t>
            </a:r>
            <a:r>
              <a:rPr kumimoji="1" lang="en-US" altLang="zh-CN" sz="2400" b="0" dirty="0">
                <a:solidFill>
                  <a:srgbClr val="FF0000"/>
                </a:solidFill>
                <a:ea typeface="幼圆" panose="02010509060101010101" pitchFamily="49" charset="-122"/>
                <a:cs typeface="Arial" panose="020B0604020202020204" pitchFamily="34" charset="0"/>
              </a:rPr>
              <a:t>10+15</a:t>
            </a:r>
            <a:r>
              <a:rPr kumimoji="1" lang="en-US" altLang="zh-CN" sz="2400" b="0" dirty="0">
                <a:ea typeface="幼圆" panose="02010509060101010101" pitchFamily="49" charset="-122"/>
                <a:cs typeface="Arial" panose="020B0604020202020204" pitchFamily="34" charset="0"/>
              </a:rPr>
              <a:t>} = </a:t>
            </a:r>
            <a:r>
              <a:rPr kumimoji="1" lang="en-US" altLang="zh-CN" sz="2400" b="0" dirty="0">
                <a:solidFill>
                  <a:srgbClr val="FF0000"/>
                </a:solidFill>
                <a:ea typeface="幼圆" panose="02010509060101010101" pitchFamily="49" charset="-122"/>
                <a:cs typeface="Arial" panose="020B0604020202020204" pitchFamily="34" charset="0"/>
              </a:rPr>
              <a:t>25</a:t>
            </a:r>
            <a:r>
              <a:rPr kumimoji="1" lang="en-US" altLang="zh-CN" sz="2400" b="0" dirty="0">
                <a:ea typeface="幼圆" panose="02010509060101010101" pitchFamily="49" charset="-122"/>
                <a:cs typeface="Arial" panose="020B0604020202020204" pitchFamily="34" charset="0"/>
              </a:rPr>
              <a:t>  </a:t>
            </a:r>
          </a:p>
          <a:p>
            <a:pPr marL="342900" indent="-3429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ea typeface="幼圆" panose="02010509060101010101" pitchFamily="49" charset="-122"/>
                <a:cs typeface="Arial" panose="020B0604020202020204" pitchFamily="34" charset="0"/>
              </a:rPr>
              <a:t>g(3,{2,4})=min{c</a:t>
            </a:r>
            <a:r>
              <a:rPr kumimoji="1" lang="en-US" altLang="zh-CN" sz="2400" b="0" baseline="-25000" dirty="0">
                <a:ea typeface="幼圆" panose="02010509060101010101" pitchFamily="49" charset="-122"/>
                <a:cs typeface="Arial" panose="020B0604020202020204" pitchFamily="34" charset="0"/>
              </a:rPr>
              <a:t>32 </a:t>
            </a:r>
            <a:r>
              <a:rPr kumimoji="1" lang="en-US" altLang="zh-CN" sz="2400" b="0" dirty="0">
                <a:ea typeface="幼圆" panose="02010509060101010101" pitchFamily="49" charset="-122"/>
                <a:cs typeface="Arial" panose="020B0604020202020204" pitchFamily="34" charset="0"/>
              </a:rPr>
              <a:t>+ g(2,{4}), c</a:t>
            </a:r>
            <a:r>
              <a:rPr kumimoji="1" lang="en-US" altLang="zh-CN" sz="2400" b="0" baseline="-25000" dirty="0">
                <a:ea typeface="幼圆" panose="02010509060101010101" pitchFamily="49" charset="-122"/>
                <a:cs typeface="Arial" panose="020B0604020202020204" pitchFamily="34" charset="0"/>
              </a:rPr>
              <a:t>34</a:t>
            </a:r>
            <a:r>
              <a:rPr kumimoji="1" lang="en-US" altLang="zh-CN" sz="2400" b="0" dirty="0">
                <a:ea typeface="幼圆" panose="02010509060101010101" pitchFamily="49" charset="-122"/>
                <a:cs typeface="Arial" panose="020B0604020202020204" pitchFamily="34" charset="0"/>
              </a:rPr>
              <a:t>+ g(4,{2})}</a:t>
            </a:r>
            <a:r>
              <a:rPr kumimoji="1" lang="en-US" altLang="zh-CN" sz="2400" b="0" baseline="-25000" dirty="0">
                <a:ea typeface="幼圆" panose="02010509060101010101" pitchFamily="49" charset="-122"/>
                <a:cs typeface="Arial" panose="020B0604020202020204" pitchFamily="34" charset="0"/>
              </a:rPr>
              <a:t>   </a:t>
            </a:r>
          </a:p>
          <a:p>
            <a:pPr eaLnBrk="1" hangingPunct="1">
              <a:spcBef>
                <a:spcPct val="10000"/>
              </a:spcBef>
              <a:buClr>
                <a:schemeClr val="accent1">
                  <a:lumMod val="75000"/>
                </a:schemeClr>
              </a:buClr>
              <a:buSzPct val="70000"/>
              <a:buNone/>
            </a:pPr>
            <a:r>
              <a:rPr kumimoji="1" lang="en-US" altLang="zh-CN" sz="2400" b="0" dirty="0">
                <a:ea typeface="幼圆" panose="02010509060101010101" pitchFamily="49" charset="-122"/>
                <a:cs typeface="Arial" panose="020B0604020202020204" pitchFamily="34" charset="0"/>
              </a:rPr>
              <a:t>                   =min{13+18,</a:t>
            </a:r>
            <a:r>
              <a:rPr kumimoji="1" lang="en-US" altLang="zh-CN" sz="2400" b="0" dirty="0">
                <a:solidFill>
                  <a:srgbClr val="FF0000"/>
                </a:solidFill>
                <a:ea typeface="幼圆" panose="02010509060101010101" pitchFamily="49" charset="-122"/>
                <a:cs typeface="Arial" panose="020B0604020202020204" pitchFamily="34" charset="0"/>
              </a:rPr>
              <a:t>12+13</a:t>
            </a:r>
            <a:r>
              <a:rPr kumimoji="1" lang="en-US" altLang="zh-CN" sz="2400" b="0" dirty="0">
                <a:ea typeface="幼圆" panose="02010509060101010101" pitchFamily="49" charset="-122"/>
                <a:cs typeface="Arial" panose="020B0604020202020204" pitchFamily="34" charset="0"/>
              </a:rPr>
              <a:t>} = </a:t>
            </a:r>
            <a:r>
              <a:rPr kumimoji="1" lang="en-US" altLang="zh-CN" sz="2400" b="0" dirty="0">
                <a:solidFill>
                  <a:srgbClr val="FF0000"/>
                </a:solidFill>
                <a:ea typeface="幼圆" panose="02010509060101010101" pitchFamily="49" charset="-122"/>
                <a:cs typeface="Arial" panose="020B0604020202020204" pitchFamily="34" charset="0"/>
              </a:rPr>
              <a:t>25</a:t>
            </a:r>
          </a:p>
          <a:p>
            <a:pPr marL="342900" indent="-3429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ea typeface="幼圆" panose="02010509060101010101" pitchFamily="49" charset="-122"/>
                <a:cs typeface="Arial" panose="020B0604020202020204" pitchFamily="34" charset="0"/>
              </a:rPr>
              <a:t>g(4,{2,3})=min{c</a:t>
            </a:r>
            <a:r>
              <a:rPr kumimoji="1" lang="en-US" altLang="zh-CN" sz="2400" b="0" baseline="-25000" dirty="0">
                <a:ea typeface="幼圆" panose="02010509060101010101" pitchFamily="49" charset="-122"/>
                <a:cs typeface="Arial" panose="020B0604020202020204" pitchFamily="34" charset="0"/>
              </a:rPr>
              <a:t>42 </a:t>
            </a:r>
            <a:r>
              <a:rPr kumimoji="1" lang="en-US" altLang="zh-CN" sz="2400" b="0" dirty="0">
                <a:ea typeface="幼圆" panose="02010509060101010101" pitchFamily="49" charset="-122"/>
                <a:cs typeface="Arial" panose="020B0604020202020204" pitchFamily="34" charset="0"/>
              </a:rPr>
              <a:t>+ g(2,{3}), c</a:t>
            </a:r>
            <a:r>
              <a:rPr kumimoji="1" lang="en-US" altLang="zh-CN" sz="2400" b="0" baseline="-25000" dirty="0">
                <a:ea typeface="幼圆" panose="02010509060101010101" pitchFamily="49" charset="-122"/>
                <a:cs typeface="Arial" panose="020B0604020202020204" pitchFamily="34" charset="0"/>
              </a:rPr>
              <a:t>43</a:t>
            </a:r>
            <a:r>
              <a:rPr kumimoji="1" lang="en-US" altLang="zh-CN" sz="2400" b="0" dirty="0">
                <a:ea typeface="幼圆" panose="02010509060101010101" pitchFamily="49" charset="-122"/>
                <a:cs typeface="Arial" panose="020B0604020202020204" pitchFamily="34" charset="0"/>
              </a:rPr>
              <a:t>+ g(3,{2})}</a:t>
            </a:r>
            <a:r>
              <a:rPr kumimoji="1" lang="en-US" altLang="zh-CN" sz="2400" b="0" baseline="-25000" dirty="0">
                <a:ea typeface="幼圆" panose="02010509060101010101" pitchFamily="49" charset="-122"/>
                <a:cs typeface="Arial" panose="020B0604020202020204" pitchFamily="34" charset="0"/>
              </a:rPr>
              <a:t> </a:t>
            </a:r>
          </a:p>
          <a:p>
            <a:pPr eaLnBrk="1" hangingPunct="1">
              <a:spcBef>
                <a:spcPct val="10000"/>
              </a:spcBef>
              <a:buClr>
                <a:schemeClr val="accent1">
                  <a:lumMod val="75000"/>
                </a:schemeClr>
              </a:buClr>
              <a:buSzPct val="70000"/>
              <a:buNone/>
            </a:pPr>
            <a:r>
              <a:rPr kumimoji="1" lang="en-US" altLang="zh-CN" sz="2400" b="0" dirty="0">
                <a:ea typeface="幼圆" panose="02010509060101010101" pitchFamily="49" charset="-122"/>
                <a:cs typeface="Arial" panose="020B0604020202020204" pitchFamily="34" charset="0"/>
              </a:rPr>
              <a:t>                   =min{</a:t>
            </a:r>
            <a:r>
              <a:rPr kumimoji="1" lang="en-US" altLang="zh-CN" sz="2400" b="0" dirty="0">
                <a:solidFill>
                  <a:srgbClr val="FF0000"/>
                </a:solidFill>
                <a:ea typeface="幼圆" panose="02010509060101010101" pitchFamily="49" charset="-122"/>
                <a:cs typeface="Arial" panose="020B0604020202020204" pitchFamily="34" charset="0"/>
              </a:rPr>
              <a:t>8+15</a:t>
            </a:r>
            <a:r>
              <a:rPr kumimoji="1" lang="en-US" altLang="zh-CN" sz="2400" b="0" dirty="0">
                <a:ea typeface="幼圆" panose="02010509060101010101" pitchFamily="49" charset="-122"/>
                <a:cs typeface="Arial" panose="020B0604020202020204" pitchFamily="34" charset="0"/>
              </a:rPr>
              <a:t>,9+18} =</a:t>
            </a:r>
            <a:r>
              <a:rPr kumimoji="1" lang="en-US" altLang="zh-CN" sz="2400" b="0" dirty="0">
                <a:solidFill>
                  <a:schemeClr val="hlink"/>
                </a:solidFill>
                <a:ea typeface="幼圆" panose="02010509060101010101" pitchFamily="49" charset="-122"/>
                <a:cs typeface="Arial" panose="020B0604020202020204" pitchFamily="34" charset="0"/>
              </a:rPr>
              <a:t> </a:t>
            </a:r>
            <a:r>
              <a:rPr kumimoji="1" lang="en-US" altLang="zh-CN" sz="2400" b="0" dirty="0">
                <a:solidFill>
                  <a:srgbClr val="FF0000"/>
                </a:solidFill>
                <a:ea typeface="幼圆" panose="02010509060101010101" pitchFamily="49" charset="-122"/>
                <a:cs typeface="Arial" panose="020B0604020202020204" pitchFamily="34" charset="0"/>
              </a:rPr>
              <a:t>23</a:t>
            </a:r>
          </a:p>
        </p:txBody>
      </p:sp>
      <p:sp>
        <p:nvSpPr>
          <p:cNvPr id="51" name="矩形 50"/>
          <p:cNvSpPr/>
          <p:nvPr/>
        </p:nvSpPr>
        <p:spPr>
          <a:xfrm>
            <a:off x="2478961" y="5055776"/>
            <a:ext cx="6417141" cy="461665"/>
          </a:xfrm>
          <a:prstGeom prst="rect">
            <a:avLst/>
          </a:prstGeom>
        </p:spPr>
        <p:txBody>
          <a:bodyPr wrap="none">
            <a:spAutoFit/>
          </a:bodyPr>
          <a:lstStyle/>
          <a:p>
            <a:pPr>
              <a:spcBef>
                <a:spcPct val="10000"/>
              </a:spcBef>
              <a:buClr>
                <a:srgbClr val="CC00FF"/>
              </a:buClr>
            </a:pPr>
            <a:r>
              <a:rPr kumimoji="1" lang="zh-CN" altLang="en-US" sz="2400" dirty="0">
                <a:solidFill>
                  <a:srgbClr val="FF0000"/>
                </a:solidFill>
                <a:ea typeface="幼圆" panose="02010509060101010101" pitchFamily="49" charset="-122"/>
                <a:cs typeface="Arial" panose="020B0604020202020204" pitchFamily="34" charset="0"/>
              </a:rPr>
              <a:t>可得这条最优周游路线是</a:t>
            </a:r>
            <a:r>
              <a:rPr kumimoji="1" lang="en-US" altLang="zh-CN" sz="2400" dirty="0">
                <a:solidFill>
                  <a:srgbClr val="FF0000"/>
                </a:solidFill>
                <a:ea typeface="幼圆" panose="02010509060101010101" pitchFamily="49" charset="-122"/>
                <a:cs typeface="Arial" panose="020B0604020202020204" pitchFamily="34" charset="0"/>
              </a:rPr>
              <a:t>: </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2 </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4 </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3 </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1</a:t>
            </a:r>
          </a:p>
        </p:txBody>
      </p:sp>
      <p:sp>
        <p:nvSpPr>
          <p:cNvPr id="52" name="Text Box 4"/>
          <p:cNvSpPr txBox="1">
            <a:spLocks noChangeArrowheads="1"/>
          </p:cNvSpPr>
          <p:nvPr/>
        </p:nvSpPr>
        <p:spPr bwMode="auto">
          <a:xfrm>
            <a:off x="4430455" y="3415447"/>
            <a:ext cx="6994137" cy="12545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10000"/>
              </a:spcBef>
              <a:buClr>
                <a:schemeClr val="accent1">
                  <a:lumMod val="75000"/>
                </a:schemeClr>
              </a:buClr>
              <a:buSzPct val="70000"/>
              <a:buFont typeface="Wingdings" panose="05000000000000000000" pitchFamily="2" charset="2"/>
              <a:buChar char="l"/>
            </a:pPr>
            <a:r>
              <a:rPr kumimoji="1" lang="en-US" altLang="zh-CN" sz="2400" b="0" dirty="0">
                <a:ea typeface="幼圆" panose="02010509060101010101" pitchFamily="49" charset="-122"/>
                <a:cs typeface="Arial" panose="020B0604020202020204" pitchFamily="34" charset="0"/>
              </a:rPr>
              <a:t>g(1,{2,3,4})=min{c</a:t>
            </a:r>
            <a:r>
              <a:rPr kumimoji="1" lang="en-US" altLang="zh-CN" sz="2400" b="0" baseline="-25000" dirty="0">
                <a:ea typeface="幼圆" panose="02010509060101010101" pitchFamily="49" charset="-122"/>
                <a:cs typeface="Arial" panose="020B0604020202020204" pitchFamily="34" charset="0"/>
              </a:rPr>
              <a:t>12</a:t>
            </a:r>
            <a:r>
              <a:rPr kumimoji="1" lang="en-US" altLang="zh-CN" sz="2400" b="0" dirty="0">
                <a:ea typeface="幼圆" panose="02010509060101010101" pitchFamily="49" charset="-122"/>
                <a:cs typeface="Arial" panose="020B0604020202020204" pitchFamily="34" charset="0"/>
              </a:rPr>
              <a:t>+g(2,{3,4}), c</a:t>
            </a:r>
            <a:r>
              <a:rPr kumimoji="1" lang="en-US" altLang="zh-CN" sz="2400" b="0" baseline="-25000" dirty="0">
                <a:ea typeface="幼圆" panose="02010509060101010101" pitchFamily="49" charset="-122"/>
                <a:cs typeface="Arial" panose="020B0604020202020204" pitchFamily="34" charset="0"/>
              </a:rPr>
              <a:t>13</a:t>
            </a:r>
            <a:r>
              <a:rPr kumimoji="1" lang="en-US" altLang="zh-CN" sz="2400" b="0" dirty="0">
                <a:ea typeface="幼圆" panose="02010509060101010101" pitchFamily="49" charset="-122"/>
                <a:cs typeface="Arial" panose="020B0604020202020204" pitchFamily="34" charset="0"/>
              </a:rPr>
              <a:t>+g(3,{2,4}),</a:t>
            </a:r>
          </a:p>
          <a:p>
            <a:pPr eaLnBrk="1" hangingPunct="1">
              <a:spcBef>
                <a:spcPct val="10000"/>
              </a:spcBef>
              <a:buClr>
                <a:schemeClr val="accent1">
                  <a:lumMod val="75000"/>
                </a:schemeClr>
              </a:buClr>
              <a:buSzPct val="70000"/>
              <a:buNone/>
            </a:pPr>
            <a:r>
              <a:rPr kumimoji="1" lang="en-US" altLang="zh-CN" sz="2400" b="0" dirty="0">
                <a:ea typeface="幼圆" panose="02010509060101010101" pitchFamily="49" charset="-122"/>
                <a:cs typeface="Arial" panose="020B0604020202020204" pitchFamily="34" charset="0"/>
              </a:rPr>
              <a:t>                               c</a:t>
            </a:r>
            <a:r>
              <a:rPr kumimoji="1" lang="en-US" altLang="zh-CN" sz="2400" b="0" baseline="-25000" dirty="0">
                <a:ea typeface="幼圆" panose="02010509060101010101" pitchFamily="49" charset="-122"/>
                <a:cs typeface="Arial" panose="020B0604020202020204" pitchFamily="34" charset="0"/>
              </a:rPr>
              <a:t>14</a:t>
            </a:r>
            <a:r>
              <a:rPr kumimoji="1" lang="en-US" altLang="zh-CN" sz="2400" b="0" dirty="0">
                <a:ea typeface="幼圆" panose="02010509060101010101" pitchFamily="49" charset="-122"/>
                <a:cs typeface="Arial" panose="020B0604020202020204" pitchFamily="34" charset="0"/>
              </a:rPr>
              <a:t>+g(4,{2,3})}</a:t>
            </a:r>
            <a:r>
              <a:rPr kumimoji="1" lang="en-US" altLang="zh-CN" sz="2400" b="0" baseline="-25000" dirty="0">
                <a:ea typeface="幼圆" panose="02010509060101010101" pitchFamily="49" charset="-122"/>
                <a:cs typeface="Arial" panose="020B0604020202020204" pitchFamily="34" charset="0"/>
              </a:rPr>
              <a:t> </a:t>
            </a:r>
          </a:p>
          <a:p>
            <a:pPr eaLnBrk="1" hangingPunct="1">
              <a:spcBef>
                <a:spcPct val="10000"/>
              </a:spcBef>
              <a:buClr>
                <a:schemeClr val="accent1">
                  <a:lumMod val="75000"/>
                </a:schemeClr>
              </a:buClr>
              <a:buSzPct val="70000"/>
              <a:buNone/>
            </a:pPr>
            <a:r>
              <a:rPr kumimoji="1" lang="en-US" altLang="zh-CN" sz="2400" b="0" dirty="0">
                <a:ea typeface="幼圆" panose="02010509060101010101" pitchFamily="49" charset="-122"/>
                <a:cs typeface="Arial" panose="020B0604020202020204" pitchFamily="34" charset="0"/>
              </a:rPr>
              <a:t>                      =min{</a:t>
            </a:r>
            <a:r>
              <a:rPr kumimoji="1" lang="en-US" altLang="zh-CN" sz="2400" b="0" dirty="0">
                <a:solidFill>
                  <a:srgbClr val="FF0000"/>
                </a:solidFill>
                <a:ea typeface="幼圆" panose="02010509060101010101" pitchFamily="49" charset="-122"/>
                <a:cs typeface="Arial" panose="020B0604020202020204" pitchFamily="34" charset="0"/>
              </a:rPr>
              <a:t>10+25</a:t>
            </a:r>
            <a:r>
              <a:rPr kumimoji="1" lang="en-US" altLang="zh-CN" sz="2400" b="0" dirty="0">
                <a:ea typeface="幼圆" panose="02010509060101010101" pitchFamily="49" charset="-122"/>
                <a:cs typeface="Arial" panose="020B0604020202020204" pitchFamily="34" charset="0"/>
              </a:rPr>
              <a:t>, 15+25 , 20+23} = </a:t>
            </a:r>
            <a:r>
              <a:rPr kumimoji="1" lang="en-US" altLang="zh-CN" sz="2400" b="0" dirty="0">
                <a:solidFill>
                  <a:srgbClr val="FF0000"/>
                </a:solidFill>
                <a:ea typeface="幼圆" panose="02010509060101010101" pitchFamily="49" charset="-122"/>
                <a:cs typeface="Arial" panose="020B0604020202020204" pitchFamily="34" charset="0"/>
              </a:rPr>
              <a:t>35</a:t>
            </a:r>
          </a:p>
        </p:txBody>
      </p:sp>
      <p:sp>
        <p:nvSpPr>
          <p:cNvPr id="53" name="内容占位符 2"/>
          <p:cNvSpPr txBox="1">
            <a:spLocks/>
          </p:cNvSpPr>
          <p:nvPr/>
        </p:nvSpPr>
        <p:spPr>
          <a:xfrm>
            <a:off x="2478961" y="5582798"/>
            <a:ext cx="8081535" cy="1014554"/>
          </a:xfrm>
          <a:prstGeom prst="rect">
            <a:avLst/>
          </a:prstGeom>
        </p:spPr>
        <p:txBody>
          <a:bodyPr vert="horz" lIns="91440" tIns="45720" rIns="91440" bIns="45720" rtlCol="0">
            <a:no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kumimoji="1" lang="zh-CN" altLang="en-US" sz="2400" dirty="0">
                <a:solidFill>
                  <a:srgbClr val="FF0000"/>
                </a:solidFill>
              </a:rPr>
              <a:t>思考</a:t>
            </a:r>
            <a:r>
              <a:rPr kumimoji="1" lang="en-US" altLang="zh-CN" sz="2400" dirty="0">
                <a:solidFill>
                  <a:srgbClr val="FF0000"/>
                </a:solidFill>
              </a:rPr>
              <a:t>1</a:t>
            </a:r>
            <a:r>
              <a:rPr kumimoji="1" lang="zh-CN" altLang="en-US" sz="2400" dirty="0">
                <a:solidFill>
                  <a:srgbClr val="FF0000"/>
                </a:solidFill>
              </a:rPr>
              <a:t>：从</a:t>
            </a:r>
            <a:r>
              <a:rPr kumimoji="1" lang="en-US" altLang="zh-CN" sz="2400" dirty="0">
                <a:solidFill>
                  <a:srgbClr val="FF0000"/>
                </a:solidFill>
              </a:rPr>
              <a:t>2</a:t>
            </a:r>
            <a:r>
              <a:rPr kumimoji="1" lang="zh-CN" altLang="en-US" sz="2400" dirty="0">
                <a:solidFill>
                  <a:srgbClr val="FF0000"/>
                </a:solidFill>
              </a:rPr>
              <a:t>出发的最优周游路线是那一条？</a:t>
            </a:r>
            <a:endParaRPr kumimoji="1" lang="en-US" altLang="zh-CN" sz="2400" dirty="0">
              <a:solidFill>
                <a:srgbClr val="FF0000"/>
              </a:solidFill>
            </a:endParaRPr>
          </a:p>
          <a:p>
            <a:pPr marL="0" indent="0">
              <a:spcBef>
                <a:spcPts val="0"/>
              </a:spcBef>
              <a:buNone/>
            </a:pPr>
            <a:r>
              <a:rPr kumimoji="1" lang="zh-CN" altLang="en-US" sz="2400" dirty="0">
                <a:solidFill>
                  <a:srgbClr val="FF0000"/>
                </a:solidFill>
              </a:rPr>
              <a:t>思考</a:t>
            </a:r>
            <a:r>
              <a:rPr kumimoji="1" lang="en-US" altLang="zh-CN" sz="2400" dirty="0">
                <a:solidFill>
                  <a:srgbClr val="FF0000"/>
                </a:solidFill>
              </a:rPr>
              <a:t>2</a:t>
            </a:r>
            <a:r>
              <a:rPr kumimoji="1" lang="zh-CN" altLang="en-US" sz="2400" dirty="0">
                <a:solidFill>
                  <a:srgbClr val="FF0000"/>
                </a:solidFill>
              </a:rPr>
              <a:t>：和贪心法相比为什么能够保证获得最优解？</a:t>
            </a:r>
            <a:endParaRPr lang="zh-CN" altLang="en-US" sz="2400" dirty="0">
              <a:solidFill>
                <a:srgbClr val="FF0000"/>
              </a:solidFill>
            </a:endParaRPr>
          </a:p>
        </p:txBody>
      </p:sp>
      <p:sp>
        <p:nvSpPr>
          <p:cNvPr id="54" name="矩形 53"/>
          <p:cNvSpPr/>
          <p:nvPr/>
        </p:nvSpPr>
        <p:spPr>
          <a:xfrm>
            <a:off x="3398387" y="925614"/>
            <a:ext cx="90120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|S|=2</a:t>
            </a:r>
            <a:endParaRPr lang="zh-CN" altLang="en-US" sz="2400" dirty="0">
              <a:latin typeface="Arial" panose="020B0604020202020204" pitchFamily="34" charset="0"/>
              <a:cs typeface="Arial" panose="020B0604020202020204" pitchFamily="34" charset="0"/>
            </a:endParaRPr>
          </a:p>
        </p:txBody>
      </p:sp>
      <p:sp>
        <p:nvSpPr>
          <p:cNvPr id="55" name="矩形 54"/>
          <p:cNvSpPr/>
          <p:nvPr/>
        </p:nvSpPr>
        <p:spPr>
          <a:xfrm>
            <a:off x="3398387" y="3454396"/>
            <a:ext cx="90120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|S|=3</a:t>
            </a:r>
            <a:endParaRPr lang="zh-CN" altLang="en-US" sz="2400" dirty="0">
              <a:latin typeface="Arial" panose="020B0604020202020204" pitchFamily="34" charset="0"/>
              <a:cs typeface="Arial" panose="020B0604020202020204" pitchFamily="34" charset="0"/>
            </a:endParaRPr>
          </a:p>
        </p:txBody>
      </p:sp>
      <p:graphicFrame>
        <p:nvGraphicFramePr>
          <p:cNvPr id="56" name="Group 4"/>
          <p:cNvGraphicFramePr>
            <a:graphicFrameLocks noGrp="1"/>
          </p:cNvGraphicFramePr>
          <p:nvPr>
            <p:extLst>
              <p:ext uri="{D42A27DB-BD31-4B8C-83A1-F6EECF244321}">
                <p14:modId xmlns:p14="http://schemas.microsoft.com/office/powerpoint/2010/main" val="2707524851"/>
              </p:ext>
            </p:extLst>
          </p:nvPr>
        </p:nvGraphicFramePr>
        <p:xfrm>
          <a:off x="534761" y="2924944"/>
          <a:ext cx="2413501" cy="2004487"/>
        </p:xfrm>
        <a:graphic>
          <a:graphicData uri="http://schemas.openxmlformats.org/drawingml/2006/table">
            <a:tbl>
              <a:tblPr firstCol="1">
                <a:tableStyleId>{5940675A-B579-460E-94D1-54222C63F5DA}</a:tableStyleId>
              </a:tblPr>
              <a:tblGrid>
                <a:gridCol w="482430">
                  <a:extLst>
                    <a:ext uri="{9D8B030D-6E8A-4147-A177-3AD203B41FA5}">
                      <a16:colId xmlns:a16="http://schemas.microsoft.com/office/drawing/2014/main" val="20000"/>
                    </a:ext>
                  </a:extLst>
                </a:gridCol>
                <a:gridCol w="472971">
                  <a:extLst>
                    <a:ext uri="{9D8B030D-6E8A-4147-A177-3AD203B41FA5}">
                      <a16:colId xmlns:a16="http://schemas.microsoft.com/office/drawing/2014/main" val="20001"/>
                    </a:ext>
                  </a:extLst>
                </a:gridCol>
                <a:gridCol w="493241">
                  <a:extLst>
                    <a:ext uri="{9D8B030D-6E8A-4147-A177-3AD203B41FA5}">
                      <a16:colId xmlns:a16="http://schemas.microsoft.com/office/drawing/2014/main" val="20002"/>
                    </a:ext>
                  </a:extLst>
                </a:gridCol>
                <a:gridCol w="482430">
                  <a:extLst>
                    <a:ext uri="{9D8B030D-6E8A-4147-A177-3AD203B41FA5}">
                      <a16:colId xmlns:a16="http://schemas.microsoft.com/office/drawing/2014/main" val="20003"/>
                    </a:ext>
                  </a:extLst>
                </a:gridCol>
                <a:gridCol w="482429">
                  <a:extLst>
                    <a:ext uri="{9D8B030D-6E8A-4147-A177-3AD203B41FA5}">
                      <a16:colId xmlns:a16="http://schemas.microsoft.com/office/drawing/2014/main" val="20004"/>
                    </a:ext>
                  </a:extLst>
                </a:gridCol>
              </a:tblGrid>
              <a:tr h="393930">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1</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2</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4</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2787">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1</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10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20</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1250">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2</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9</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10</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2590">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6</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3930">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rPr>
                        <a:t>4</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8</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rPr>
                        <a:t>8</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9</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9388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2">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autoUpdateAnimBg="0"/>
      <p:bldP spid="51" grpId="0"/>
      <p:bldP spid="52" grpId="0" uiExpand="1" build="p" autoUpdateAnimBg="0"/>
      <p:bldP spid="5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a:xfrm>
            <a:off x="720726" y="209550"/>
            <a:ext cx="8229600" cy="1171575"/>
          </a:xfrm>
        </p:spPr>
        <p:txBody>
          <a:bodyPr/>
          <a:lstStyle/>
          <a:p>
            <a:pPr eaLnBrk="1" hangingPunct="1"/>
            <a:r>
              <a:rPr lang="zh-CN" altLang="en-US" sz="4000" dirty="0"/>
              <a:t>时间复杂度分析</a:t>
            </a:r>
          </a:p>
        </p:txBody>
      </p:sp>
      <p:sp>
        <p:nvSpPr>
          <p:cNvPr id="115716" name="Rectangle 3"/>
          <p:cNvSpPr>
            <a:spLocks noGrp="1" noChangeArrowheads="1"/>
          </p:cNvSpPr>
          <p:nvPr>
            <p:ph idx="1"/>
          </p:nvPr>
        </p:nvSpPr>
        <p:spPr>
          <a:xfrm>
            <a:off x="720726" y="1421820"/>
            <a:ext cx="10729192" cy="1071076"/>
          </a:xfrm>
        </p:spPr>
        <p:txBody>
          <a:bodyPr>
            <a:normAutofit/>
          </a:bodyPr>
          <a:lstStyle/>
          <a:p>
            <a:pPr eaLnBrk="1" hangingPunct="1"/>
            <a:r>
              <a:rPr lang="en-US" altLang="zh-CN" sz="2400" dirty="0"/>
              <a:t>|S|=k</a:t>
            </a:r>
            <a:r>
              <a:rPr lang="zh-CN" altLang="en-US" sz="2400" dirty="0"/>
              <a:t>，</a:t>
            </a:r>
            <a:r>
              <a:rPr lang="en-US" altLang="zh-CN" sz="2400" dirty="0"/>
              <a:t>k=0,1,…n-2</a:t>
            </a:r>
            <a:r>
              <a:rPr lang="zh-CN" altLang="en-US" sz="2400" dirty="0"/>
              <a:t>时，对于</a:t>
            </a:r>
            <a:r>
              <a:rPr lang="en-US" altLang="zh-CN" sz="2400" dirty="0"/>
              <a:t>k</a:t>
            </a:r>
            <a:r>
              <a:rPr lang="zh-CN" altLang="en-US" sz="2400" dirty="0"/>
              <a:t>的每一种取值，</a:t>
            </a:r>
            <a:r>
              <a:rPr lang="en-US" altLang="zh-CN" sz="2400" dirty="0"/>
              <a:t>g(</a:t>
            </a:r>
            <a:r>
              <a:rPr lang="en-US" altLang="zh-CN" sz="2400" dirty="0" err="1"/>
              <a:t>i,S</a:t>
            </a:r>
            <a:r>
              <a:rPr lang="en-US" altLang="zh-CN" sz="2400" dirty="0"/>
              <a:t>)</a:t>
            </a:r>
            <a:r>
              <a:rPr lang="zh-CN" altLang="en-US" sz="2400" dirty="0"/>
              <a:t>中的节点</a:t>
            </a:r>
            <a:r>
              <a:rPr lang="en-US" altLang="zh-CN" sz="2400" dirty="0" err="1"/>
              <a:t>i</a:t>
            </a:r>
            <a:r>
              <a:rPr lang="zh-CN" altLang="en-US" sz="2400" dirty="0"/>
              <a:t>都有</a:t>
            </a:r>
            <a:r>
              <a:rPr lang="en-US" altLang="zh-CN" sz="2400" dirty="0"/>
              <a:t>n-1</a:t>
            </a:r>
            <a:r>
              <a:rPr lang="zh-CN" altLang="en-US" sz="2400" dirty="0"/>
              <a:t>种选择，即</a:t>
            </a:r>
            <a:r>
              <a:rPr lang="en-US" altLang="zh-CN" sz="2400" dirty="0" err="1"/>
              <a:t>i</a:t>
            </a:r>
            <a:r>
              <a:rPr lang="en-US" altLang="zh-CN" sz="2400" dirty="0"/>
              <a:t>=2,3,..,n</a:t>
            </a:r>
            <a:r>
              <a:rPr lang="zh-CN" altLang="en-US" sz="2400" dirty="0"/>
              <a:t>，对应每个</a:t>
            </a:r>
            <a:r>
              <a:rPr lang="en-US" altLang="zh-CN" sz="2400" dirty="0" err="1"/>
              <a:t>i</a:t>
            </a:r>
            <a:r>
              <a:rPr lang="zh-CN" altLang="en-US" sz="2400" dirty="0"/>
              <a:t>的</a:t>
            </a:r>
            <a:r>
              <a:rPr lang="en-US" altLang="zh-CN" sz="2400" dirty="0"/>
              <a:t>S</a:t>
            </a:r>
            <a:r>
              <a:rPr lang="zh-CN" altLang="en-US" sz="2400" dirty="0"/>
              <a:t>的个数为</a:t>
            </a:r>
            <a:r>
              <a:rPr lang="en-US" altLang="zh-CN" sz="2400" dirty="0"/>
              <a:t>C</a:t>
            </a:r>
            <a:r>
              <a:rPr lang="en-US" altLang="zh-CN" sz="2400" baseline="30000" dirty="0"/>
              <a:t>k</a:t>
            </a:r>
            <a:r>
              <a:rPr lang="en-US" altLang="zh-CN" sz="2400" baseline="-25000" dirty="0"/>
              <a:t>n-2 </a:t>
            </a:r>
            <a:r>
              <a:rPr lang="zh-CN" altLang="en-US" sz="2400" dirty="0"/>
              <a:t>，</a:t>
            </a:r>
            <a:r>
              <a:rPr lang="en-US" altLang="zh-CN" sz="2400" dirty="0"/>
              <a:t>S</a:t>
            </a:r>
            <a:r>
              <a:rPr lang="zh-CN" altLang="en-US" sz="2400" dirty="0"/>
              <a:t>是</a:t>
            </a:r>
            <a:r>
              <a:rPr lang="en-US" altLang="zh-CN" sz="2400" dirty="0"/>
              <a:t>V-{1,i}</a:t>
            </a:r>
            <a:r>
              <a:rPr lang="zh-CN" altLang="en-US" sz="2400" dirty="0"/>
              <a:t>的子集。</a:t>
            </a:r>
          </a:p>
        </p:txBody>
      </p:sp>
      <p:sp>
        <p:nvSpPr>
          <p:cNvPr id="230405" name="Text Box 5"/>
          <p:cNvSpPr txBox="1">
            <a:spLocks noChangeArrowheads="1"/>
          </p:cNvSpPr>
          <p:nvPr/>
        </p:nvSpPr>
        <p:spPr bwMode="auto">
          <a:xfrm>
            <a:off x="983705" y="2680690"/>
            <a:ext cx="54003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0" dirty="0">
                <a:ea typeface="幼圆" panose="02010509060101010101" pitchFamily="49" charset="-122"/>
                <a:cs typeface="Arial" panose="020B0604020202020204" pitchFamily="34" charset="0"/>
              </a:rPr>
              <a:t>k</a:t>
            </a:r>
            <a:r>
              <a:rPr lang="zh-CN" altLang="en-US" sz="2400" b="0" dirty="0">
                <a:latin typeface="幼圆" panose="02010509060101010101" pitchFamily="49" charset="-122"/>
                <a:ea typeface="幼圆" panose="02010509060101010101" pitchFamily="49" charset="-122"/>
              </a:rPr>
              <a:t>的每一种取值对应的函数求解次数为</a:t>
            </a:r>
            <a:r>
              <a:rPr lang="en-US" altLang="zh-CN" sz="2400" b="0" dirty="0">
                <a:latin typeface="幼圆" panose="02010509060101010101" pitchFamily="49" charset="-122"/>
                <a:ea typeface="幼圆" panose="02010509060101010101" pitchFamily="49" charset="-122"/>
              </a:rPr>
              <a:t>:</a:t>
            </a:r>
          </a:p>
        </p:txBody>
      </p:sp>
      <p:sp>
        <p:nvSpPr>
          <p:cNvPr id="230406" name="Text Box 6"/>
          <p:cNvSpPr txBox="1">
            <a:spLocks noChangeArrowheads="1"/>
          </p:cNvSpPr>
          <p:nvPr/>
        </p:nvSpPr>
        <p:spPr bwMode="auto">
          <a:xfrm>
            <a:off x="6312149" y="2636912"/>
            <a:ext cx="1800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(n-1)C</a:t>
            </a:r>
            <a:r>
              <a:rPr lang="en-US" altLang="zh-CN" sz="2400" b="0" baseline="30000" dirty="0">
                <a:solidFill>
                  <a:srgbClr val="FF0000"/>
                </a:solidFill>
              </a:rPr>
              <a:t>k</a:t>
            </a:r>
            <a:r>
              <a:rPr lang="en-US" altLang="zh-CN" sz="2400" b="0" baseline="-25000" dirty="0">
                <a:solidFill>
                  <a:srgbClr val="FF0000"/>
                </a:solidFill>
              </a:rPr>
              <a:t>n-2</a:t>
            </a:r>
            <a:r>
              <a:rPr lang="en-US" altLang="zh-CN" sz="2400" b="0" dirty="0">
                <a:solidFill>
                  <a:srgbClr val="FF0000"/>
                </a:solidFill>
              </a:rPr>
              <a:t> </a:t>
            </a:r>
          </a:p>
        </p:txBody>
      </p:sp>
      <p:sp>
        <p:nvSpPr>
          <p:cNvPr id="230407" name="Text Box 7"/>
          <p:cNvSpPr txBox="1">
            <a:spLocks noChangeArrowheads="1"/>
          </p:cNvSpPr>
          <p:nvPr/>
        </p:nvSpPr>
        <p:spPr bwMode="auto">
          <a:xfrm>
            <a:off x="1269657" y="3328425"/>
            <a:ext cx="51843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0" dirty="0">
                <a:ea typeface="幼圆" panose="02010509060101010101" pitchFamily="49" charset="-122"/>
                <a:cs typeface="Arial" panose="020B0604020202020204" pitchFamily="34" charset="0"/>
              </a:rPr>
              <a:t>k</a:t>
            </a:r>
            <a:r>
              <a:rPr lang="zh-CN" altLang="en-US" sz="2400" b="0" dirty="0">
                <a:latin typeface="幼圆" panose="02010509060101010101" pitchFamily="49" charset="-122"/>
                <a:ea typeface="幼圆" panose="02010509060101010101" pitchFamily="49" charset="-122"/>
              </a:rPr>
              <a:t>的所有取值对应的函数求解次数为</a:t>
            </a:r>
            <a:r>
              <a:rPr lang="en-US" altLang="zh-CN" sz="2400" b="0" dirty="0">
                <a:latin typeface="幼圆" panose="02010509060101010101" pitchFamily="49" charset="-122"/>
                <a:ea typeface="幼圆" panose="02010509060101010101" pitchFamily="49" charset="-122"/>
              </a:rPr>
              <a:t>:</a:t>
            </a:r>
          </a:p>
        </p:txBody>
      </p:sp>
      <p:grpSp>
        <p:nvGrpSpPr>
          <p:cNvPr id="230411" name="Group 11"/>
          <p:cNvGrpSpPr>
            <a:grpSpLocks/>
          </p:cNvGrpSpPr>
          <p:nvPr/>
        </p:nvGrpSpPr>
        <p:grpSpPr bwMode="auto">
          <a:xfrm>
            <a:off x="6230286" y="3102660"/>
            <a:ext cx="2663825" cy="936623"/>
            <a:chOff x="1927" y="3038"/>
            <a:chExt cx="1678" cy="590"/>
          </a:xfrm>
        </p:grpSpPr>
        <p:sp>
          <p:nvSpPr>
            <p:cNvPr id="115730" name="Text Box 8"/>
            <p:cNvSpPr txBox="1">
              <a:spLocks noChangeArrowheads="1"/>
            </p:cNvSpPr>
            <p:nvPr/>
          </p:nvSpPr>
          <p:spPr bwMode="auto">
            <a:xfrm>
              <a:off x="1927" y="3148"/>
              <a:ext cx="1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0" dirty="0">
                  <a:solidFill>
                    <a:srgbClr val="FF0000"/>
                  </a:solidFill>
                </a:rPr>
                <a:t>∑(n-1)C</a:t>
              </a:r>
              <a:r>
                <a:rPr lang="en-US" altLang="zh-CN" sz="2800" b="0" baseline="30000" dirty="0">
                  <a:solidFill>
                    <a:srgbClr val="FF0000"/>
                  </a:solidFill>
                </a:rPr>
                <a:t>k</a:t>
              </a:r>
              <a:r>
                <a:rPr lang="en-US" altLang="zh-CN" sz="2800" b="0" baseline="-25000" dirty="0">
                  <a:solidFill>
                    <a:srgbClr val="FF0000"/>
                  </a:solidFill>
                </a:rPr>
                <a:t>n-2</a:t>
              </a:r>
              <a:r>
                <a:rPr lang="en-US" altLang="zh-CN" sz="2800" b="0" dirty="0">
                  <a:solidFill>
                    <a:srgbClr val="FF0000"/>
                  </a:solidFill>
                </a:rPr>
                <a:t> </a:t>
              </a:r>
            </a:p>
          </p:txBody>
        </p:sp>
        <p:sp>
          <p:nvSpPr>
            <p:cNvPr id="115731" name="Text Box 9"/>
            <p:cNvSpPr txBox="1">
              <a:spLocks noChangeArrowheads="1"/>
            </p:cNvSpPr>
            <p:nvPr/>
          </p:nvSpPr>
          <p:spPr bwMode="auto">
            <a:xfrm>
              <a:off x="1927" y="3397"/>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a:solidFill>
                    <a:srgbClr val="FF0000"/>
                  </a:solidFill>
                </a:rPr>
                <a:t>k=0</a:t>
              </a:r>
            </a:p>
          </p:txBody>
        </p:sp>
        <p:sp>
          <p:nvSpPr>
            <p:cNvPr id="115732" name="Text Box 10"/>
            <p:cNvSpPr txBox="1">
              <a:spLocks noChangeArrowheads="1"/>
            </p:cNvSpPr>
            <p:nvPr/>
          </p:nvSpPr>
          <p:spPr bwMode="auto">
            <a:xfrm>
              <a:off x="1927" y="3038"/>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a:solidFill>
                    <a:srgbClr val="FF0000"/>
                  </a:solidFill>
                </a:rPr>
                <a:t>n-2</a:t>
              </a:r>
            </a:p>
          </p:txBody>
        </p:sp>
      </p:grpSp>
      <p:sp>
        <p:nvSpPr>
          <p:cNvPr id="230412" name="Text Box 12"/>
          <p:cNvSpPr txBox="1">
            <a:spLocks noChangeArrowheads="1"/>
          </p:cNvSpPr>
          <p:nvPr/>
        </p:nvSpPr>
        <p:spPr bwMode="auto">
          <a:xfrm>
            <a:off x="940150" y="4034154"/>
            <a:ext cx="5371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0" dirty="0">
                <a:latin typeface="幼圆" panose="02010509060101010101" pitchFamily="49" charset="-122"/>
                <a:ea typeface="幼圆" panose="02010509060101010101" pitchFamily="49" charset="-122"/>
              </a:rPr>
              <a:t>又知求函数</a:t>
            </a:r>
            <a:r>
              <a:rPr lang="en-US" altLang="zh-CN" sz="2400" b="0" dirty="0"/>
              <a:t>g(</a:t>
            </a:r>
            <a:r>
              <a:rPr lang="en-US" altLang="zh-CN" sz="2400" b="0" dirty="0" err="1"/>
              <a:t>i,S</a:t>
            </a:r>
            <a:r>
              <a:rPr lang="en-US" altLang="zh-CN" sz="2400" b="0" dirty="0"/>
              <a:t>)</a:t>
            </a:r>
            <a:r>
              <a:rPr lang="zh-CN" altLang="en-US" sz="2400" b="0" dirty="0">
                <a:latin typeface="幼圆" panose="02010509060101010101" pitchFamily="49" charset="-122"/>
                <a:ea typeface="幼圆" panose="02010509060101010101" pitchFamily="49" charset="-122"/>
              </a:rPr>
              <a:t>的值要进行</a:t>
            </a:r>
            <a:r>
              <a:rPr lang="en-US" altLang="zh-CN" sz="2400" b="0" dirty="0"/>
              <a:t>|S|-1</a:t>
            </a:r>
            <a:r>
              <a:rPr lang="zh-CN" altLang="en-US" sz="2400" b="0" dirty="0">
                <a:latin typeface="幼圆" panose="02010509060101010101" pitchFamily="49" charset="-122"/>
                <a:ea typeface="幼圆" panose="02010509060101010101" pitchFamily="49" charset="-122"/>
              </a:rPr>
              <a:t>比较</a:t>
            </a:r>
            <a:r>
              <a:rPr lang="en-US" altLang="zh-CN" sz="2400" b="0" dirty="0">
                <a:latin typeface="幼圆" panose="02010509060101010101" pitchFamily="49" charset="-122"/>
                <a:ea typeface="幼圆" panose="02010509060101010101" pitchFamily="49" charset="-122"/>
              </a:rPr>
              <a:t>:</a:t>
            </a:r>
            <a:endParaRPr lang="zh-CN" altLang="en-US" sz="2400" b="0" dirty="0">
              <a:latin typeface="幼圆" panose="02010509060101010101" pitchFamily="49" charset="-122"/>
              <a:ea typeface="幼圆" panose="02010509060101010101" pitchFamily="49" charset="-122"/>
            </a:endParaRPr>
          </a:p>
        </p:txBody>
      </p:sp>
      <p:grpSp>
        <p:nvGrpSpPr>
          <p:cNvPr id="230413" name="Group 13"/>
          <p:cNvGrpSpPr>
            <a:grpSpLocks/>
          </p:cNvGrpSpPr>
          <p:nvPr/>
        </p:nvGrpSpPr>
        <p:grpSpPr bwMode="auto">
          <a:xfrm>
            <a:off x="6233217" y="3894697"/>
            <a:ext cx="3240087" cy="936623"/>
            <a:chOff x="1927" y="3040"/>
            <a:chExt cx="1678" cy="590"/>
          </a:xfrm>
        </p:grpSpPr>
        <p:sp>
          <p:nvSpPr>
            <p:cNvPr id="115727" name="Text Box 14"/>
            <p:cNvSpPr txBox="1">
              <a:spLocks noChangeArrowheads="1"/>
            </p:cNvSpPr>
            <p:nvPr/>
          </p:nvSpPr>
          <p:spPr bwMode="auto">
            <a:xfrm>
              <a:off x="1927" y="3148"/>
              <a:ext cx="1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0">
                  <a:solidFill>
                    <a:srgbClr val="FF0000"/>
                  </a:solidFill>
                </a:rPr>
                <a:t>∑(n-1)(k-1)C</a:t>
              </a:r>
              <a:r>
                <a:rPr lang="en-US" altLang="zh-CN" sz="2800" b="0" baseline="30000">
                  <a:solidFill>
                    <a:srgbClr val="FF0000"/>
                  </a:solidFill>
                </a:rPr>
                <a:t>k</a:t>
              </a:r>
              <a:r>
                <a:rPr lang="en-US" altLang="zh-CN" sz="2800" b="0" baseline="-25000">
                  <a:solidFill>
                    <a:srgbClr val="FF0000"/>
                  </a:solidFill>
                </a:rPr>
                <a:t>n-2</a:t>
              </a:r>
              <a:r>
                <a:rPr lang="en-US" altLang="zh-CN" sz="2800" b="0">
                  <a:solidFill>
                    <a:srgbClr val="FF0000"/>
                  </a:solidFill>
                </a:rPr>
                <a:t> </a:t>
              </a:r>
            </a:p>
          </p:txBody>
        </p:sp>
        <p:sp>
          <p:nvSpPr>
            <p:cNvPr id="115728" name="Text Box 15"/>
            <p:cNvSpPr txBox="1">
              <a:spLocks noChangeArrowheads="1"/>
            </p:cNvSpPr>
            <p:nvPr/>
          </p:nvSpPr>
          <p:spPr bwMode="auto">
            <a:xfrm>
              <a:off x="1927" y="3399"/>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a:solidFill>
                    <a:srgbClr val="FF0000"/>
                  </a:solidFill>
                </a:rPr>
                <a:t>k=0</a:t>
              </a:r>
            </a:p>
          </p:txBody>
        </p:sp>
        <p:sp>
          <p:nvSpPr>
            <p:cNvPr id="115729" name="Text Box 16"/>
            <p:cNvSpPr txBox="1">
              <a:spLocks noChangeArrowheads="1"/>
            </p:cNvSpPr>
            <p:nvPr/>
          </p:nvSpPr>
          <p:spPr bwMode="auto">
            <a:xfrm>
              <a:off x="1927" y="3040"/>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a:solidFill>
                    <a:srgbClr val="FF0000"/>
                  </a:solidFill>
                </a:rPr>
                <a:t>n-2</a:t>
              </a:r>
            </a:p>
          </p:txBody>
        </p:sp>
      </p:grpSp>
      <p:sp>
        <p:nvSpPr>
          <p:cNvPr id="230417" name="Text Box 17"/>
          <p:cNvSpPr txBox="1">
            <a:spLocks noChangeArrowheads="1"/>
          </p:cNvSpPr>
          <p:nvPr/>
        </p:nvSpPr>
        <p:spPr bwMode="auto">
          <a:xfrm>
            <a:off x="8760296" y="4061392"/>
            <a:ext cx="187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0" dirty="0">
                <a:solidFill>
                  <a:srgbClr val="FF0000"/>
                </a:solidFill>
              </a:rPr>
              <a:t>= </a:t>
            </a:r>
            <a:r>
              <a:rPr kumimoji="1" lang="en-US" altLang="zh-CN" sz="2800" b="0" dirty="0">
                <a:solidFill>
                  <a:srgbClr val="FF0000"/>
                </a:solidFill>
              </a:rPr>
              <a:t>Θ</a:t>
            </a:r>
            <a:r>
              <a:rPr lang="en-US" altLang="zh-CN" sz="2800" b="0" dirty="0">
                <a:solidFill>
                  <a:srgbClr val="FF0000"/>
                </a:solidFill>
              </a:rPr>
              <a:t>(n</a:t>
            </a:r>
            <a:r>
              <a:rPr lang="en-US" altLang="zh-CN" sz="2800" b="0" baseline="30000" dirty="0">
                <a:solidFill>
                  <a:srgbClr val="FF0000"/>
                </a:solidFill>
              </a:rPr>
              <a:t>2</a:t>
            </a:r>
            <a:r>
              <a:rPr lang="en-US" altLang="zh-CN" sz="2800" b="0" dirty="0">
                <a:solidFill>
                  <a:srgbClr val="FF0000"/>
                </a:solidFill>
              </a:rPr>
              <a:t>2</a:t>
            </a:r>
            <a:r>
              <a:rPr lang="en-US" altLang="zh-CN" sz="2800" b="0" baseline="30000" dirty="0">
                <a:solidFill>
                  <a:srgbClr val="FF0000"/>
                </a:solidFill>
              </a:rPr>
              <a:t>n</a:t>
            </a:r>
            <a:r>
              <a:rPr lang="en-US" altLang="zh-CN" sz="2800" b="0" dirty="0">
                <a:solidFill>
                  <a:srgbClr val="FF0000"/>
                </a:solidFill>
              </a:rPr>
              <a:t>)</a:t>
            </a:r>
          </a:p>
        </p:txBody>
      </p:sp>
      <p:sp>
        <p:nvSpPr>
          <p:cNvPr id="230418" name="Text Box 18"/>
          <p:cNvSpPr txBox="1">
            <a:spLocks noChangeArrowheads="1"/>
          </p:cNvSpPr>
          <p:nvPr/>
        </p:nvSpPr>
        <p:spPr bwMode="auto">
          <a:xfrm>
            <a:off x="8040216" y="3286818"/>
            <a:ext cx="1871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0" dirty="0">
                <a:solidFill>
                  <a:srgbClr val="FF0000"/>
                </a:solidFill>
              </a:rPr>
              <a:t>=</a:t>
            </a:r>
            <a:r>
              <a:rPr kumimoji="1" lang="en-US" altLang="zh-CN" sz="2800" b="0" dirty="0">
                <a:solidFill>
                  <a:srgbClr val="FF0000"/>
                </a:solidFill>
              </a:rPr>
              <a:t>(</a:t>
            </a:r>
            <a:r>
              <a:rPr lang="en-US" altLang="zh-CN" sz="2800" b="0" dirty="0">
                <a:solidFill>
                  <a:srgbClr val="FF0000"/>
                </a:solidFill>
              </a:rPr>
              <a:t>n-1)2</a:t>
            </a:r>
            <a:r>
              <a:rPr lang="en-US" altLang="zh-CN" sz="2800" b="0" baseline="30000" dirty="0">
                <a:solidFill>
                  <a:srgbClr val="FF0000"/>
                </a:solidFill>
              </a:rPr>
              <a:t>n-2</a:t>
            </a:r>
            <a:endParaRPr lang="en-US" altLang="zh-CN" sz="2800" b="0" dirty="0">
              <a:solidFill>
                <a:srgbClr val="FF0000"/>
              </a:solidFill>
            </a:endParaRPr>
          </a:p>
        </p:txBody>
      </p:sp>
      <p:sp>
        <p:nvSpPr>
          <p:cNvPr id="21" name="圆角矩形标注 20"/>
          <p:cNvSpPr/>
          <p:nvPr/>
        </p:nvSpPr>
        <p:spPr>
          <a:xfrm>
            <a:off x="5447928" y="4931082"/>
            <a:ext cx="4896544" cy="935203"/>
          </a:xfrm>
          <a:prstGeom prst="wedgeRoundRectCallout">
            <a:avLst>
              <a:gd name="adj1" fmla="val 39973"/>
              <a:gd name="adj2" fmla="val -75925"/>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spcBef>
                <a:spcPct val="0"/>
              </a:spcBef>
            </a:pPr>
            <a:r>
              <a:rPr lang="zh-CN" altLang="en-US" sz="2400" dirty="0">
                <a:latin typeface="幼圆" panose="02010509060101010101" pitchFamily="49" charset="-122"/>
                <a:ea typeface="幼圆" panose="02010509060101010101" pitchFamily="49" charset="-122"/>
              </a:rPr>
              <a:t>优于枚举法的结果</a:t>
            </a:r>
            <a:r>
              <a:rPr lang="en-US" altLang="zh-CN" sz="2400" dirty="0">
                <a:latin typeface="Arial" panose="020B0604020202020204" pitchFamily="34" charset="0"/>
                <a:cs typeface="Arial" panose="020B0604020202020204" pitchFamily="34" charset="0"/>
              </a:rPr>
              <a:t>O(n!)</a:t>
            </a:r>
            <a:r>
              <a:rPr lang="zh-CN" altLang="en-US" sz="2400" dirty="0"/>
              <a:t>，</a:t>
            </a:r>
            <a:endParaRPr lang="en-US" altLang="zh-CN" sz="2400" dirty="0"/>
          </a:p>
          <a:p>
            <a:pPr>
              <a:spcBef>
                <a:spcPct val="0"/>
              </a:spcBef>
            </a:pPr>
            <a:r>
              <a:rPr lang="zh-CN" altLang="en-US" sz="2400" dirty="0">
                <a:latin typeface="幼圆" panose="02010509060101010101" pitchFamily="49" charset="-122"/>
                <a:ea typeface="幼圆" panose="02010509060101010101" pitchFamily="49" charset="-122"/>
              </a:rPr>
              <a:t>但随着</a:t>
            </a:r>
            <a:r>
              <a:rPr lang="en-US" altLang="zh-CN" sz="2400" dirty="0">
                <a:latin typeface="Arial" panose="020B0604020202020204" pitchFamily="34" charset="0"/>
                <a:ea typeface="幼圆" panose="02010509060101010101" pitchFamily="49" charset="-122"/>
                <a:cs typeface="Arial" panose="020B0604020202020204" pitchFamily="34" charset="0"/>
              </a:rPr>
              <a:t>n</a:t>
            </a:r>
            <a:r>
              <a:rPr lang="zh-CN" altLang="en-US" sz="2400" dirty="0">
                <a:latin typeface="幼圆" panose="02010509060101010101" pitchFamily="49" charset="-122"/>
                <a:ea typeface="幼圆" panose="02010509060101010101" pitchFamily="49" charset="-122"/>
              </a:rPr>
              <a:t>的增大，该方法亦不可取。</a:t>
            </a:r>
          </a:p>
        </p:txBody>
      </p:sp>
      <p:sp>
        <p:nvSpPr>
          <p:cNvPr id="2" name="矩形 1"/>
          <p:cNvSpPr/>
          <p:nvPr/>
        </p:nvSpPr>
        <p:spPr>
          <a:xfrm>
            <a:off x="9120336" y="4034154"/>
            <a:ext cx="1224136" cy="5511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36</a:t>
            </a:fld>
            <a:endParaRPr lang="en-US" altLang="zh-CN"/>
          </a:p>
        </p:txBody>
      </p:sp>
    </p:spTree>
    <p:extLst>
      <p:ext uri="{BB962C8B-B14F-4D97-AF65-F5344CB8AC3E}">
        <p14:creationId xmlns:p14="http://schemas.microsoft.com/office/powerpoint/2010/main" val="30112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4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04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04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04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04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3041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04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5" grpId="0"/>
      <p:bldP spid="230406" grpId="0"/>
      <p:bldP spid="230407" grpId="0"/>
      <p:bldP spid="230412" grpId="0"/>
      <p:bldP spid="230417" grpId="0"/>
      <p:bldP spid="230418" grpId="0"/>
      <p:bldP spid="21" grpId="0" animBg="1"/>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altLang="zh-CN" dirty="0"/>
              <a:t>6.4 0/1</a:t>
            </a:r>
            <a:r>
              <a:rPr lang="zh-CN" altLang="en-US" dirty="0"/>
              <a:t>背包问题</a:t>
            </a:r>
          </a:p>
        </p:txBody>
      </p:sp>
      <p:sp>
        <p:nvSpPr>
          <p:cNvPr id="62468" name="Rectangle 3"/>
          <p:cNvSpPr>
            <a:spLocks noGrp="1" noChangeArrowheads="1"/>
          </p:cNvSpPr>
          <p:nvPr>
            <p:ph idx="1"/>
          </p:nvPr>
        </p:nvSpPr>
        <p:spPr>
          <a:xfrm>
            <a:off x="838200" y="1556792"/>
            <a:ext cx="8229600" cy="4608512"/>
          </a:xfrm>
        </p:spPr>
        <p:txBody>
          <a:bodyPr>
            <a:normAutofit/>
          </a:bodyPr>
          <a:lstStyle/>
          <a:p>
            <a:pPr eaLnBrk="1" hangingPunct="1">
              <a:lnSpc>
                <a:spcPct val="90000"/>
              </a:lnSpc>
            </a:pPr>
            <a:r>
              <a:rPr lang="zh-CN" altLang="en-US" sz="2800" dirty="0"/>
              <a:t> 问题描述和递推关系式</a:t>
            </a:r>
            <a:endParaRPr lang="en-US" altLang="zh-CN" sz="2800" dirty="0"/>
          </a:p>
          <a:p>
            <a:pPr eaLnBrk="1" hangingPunct="1">
              <a:lnSpc>
                <a:spcPct val="90000"/>
              </a:lnSpc>
            </a:pPr>
            <a:r>
              <a:rPr lang="zh-CN" altLang="en-US" sz="2800" dirty="0"/>
              <a:t> 递归关系式计算过程</a:t>
            </a:r>
            <a:endParaRPr lang="en-US" altLang="zh-CN" sz="2800" dirty="0"/>
          </a:p>
          <a:p>
            <a:pPr eaLnBrk="1" hangingPunct="1">
              <a:lnSpc>
                <a:spcPct val="90000"/>
              </a:lnSpc>
            </a:pPr>
            <a:r>
              <a:rPr lang="en-US" altLang="zh-CN" sz="2800" dirty="0"/>
              <a:t> </a:t>
            </a:r>
            <a:r>
              <a:rPr lang="zh-CN" altLang="en-US" sz="2800" dirty="0"/>
              <a:t>迭代算法与算法变型</a:t>
            </a:r>
            <a:endParaRPr lang="en-US" altLang="zh-CN" sz="2800" dirty="0"/>
          </a:p>
          <a:p>
            <a:pPr eaLnBrk="1" hangingPunct="1">
              <a:lnSpc>
                <a:spcPct val="90000"/>
              </a:lnSpc>
            </a:pPr>
            <a:r>
              <a:rPr lang="zh-CN" altLang="en-US" sz="2800" dirty="0"/>
              <a:t> 递推关系式图解</a:t>
            </a:r>
            <a:endParaRPr lang="en-US" altLang="zh-CN" sz="2800" dirty="0"/>
          </a:p>
          <a:p>
            <a:pPr>
              <a:lnSpc>
                <a:spcPct val="90000"/>
              </a:lnSpc>
            </a:pPr>
            <a:r>
              <a:rPr kumimoji="1" lang="zh-CN" altLang="en-US" sz="2800" dirty="0"/>
              <a:t> 序偶对法分析</a:t>
            </a:r>
            <a:endParaRPr kumimoji="1" lang="en-US" altLang="zh-CN" sz="2800" dirty="0"/>
          </a:p>
          <a:p>
            <a:pPr>
              <a:lnSpc>
                <a:spcPct val="90000"/>
              </a:lnSpc>
            </a:pPr>
            <a:r>
              <a:rPr kumimoji="1" lang="zh-CN" altLang="en-US" sz="2800" dirty="0"/>
              <a:t> 序偶对法计算过程</a:t>
            </a:r>
          </a:p>
          <a:p>
            <a:pPr eaLnBrk="1" hangingPunct="1">
              <a:lnSpc>
                <a:spcPct val="90000"/>
              </a:lnSpc>
            </a:pPr>
            <a:r>
              <a:rPr kumimoji="1" lang="zh-CN" altLang="en-US" sz="2800" dirty="0"/>
              <a:t> 序偶对法的复杂度</a:t>
            </a:r>
            <a:endParaRPr kumimoji="1" lang="en-US" altLang="zh-CN" sz="2800" dirty="0"/>
          </a:p>
          <a:p>
            <a:pPr eaLnBrk="1" hangingPunct="1">
              <a:lnSpc>
                <a:spcPct val="90000"/>
              </a:lnSpc>
            </a:pPr>
            <a:r>
              <a:rPr kumimoji="1" lang="en-US" altLang="zh-CN" sz="2800" dirty="0"/>
              <a:t> </a:t>
            </a:r>
            <a:r>
              <a:rPr kumimoji="1" lang="zh-CN" altLang="en-US" sz="2800" dirty="0"/>
              <a:t>序偶对法的改进</a:t>
            </a:r>
          </a:p>
        </p:txBody>
      </p:sp>
      <p:sp>
        <p:nvSpPr>
          <p:cNvPr id="5"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37</a:t>
            </a:fld>
            <a:endParaRPr lang="en-US" altLang="zh-CN" dirty="0"/>
          </a:p>
        </p:txBody>
      </p:sp>
    </p:spTree>
    <p:extLst>
      <p:ext uri="{BB962C8B-B14F-4D97-AF65-F5344CB8AC3E}">
        <p14:creationId xmlns:p14="http://schemas.microsoft.com/office/powerpoint/2010/main" val="1351460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5" name="Text Box 8"/>
          <p:cNvSpPr txBox="1">
            <a:spLocks noChangeArrowheads="1"/>
          </p:cNvSpPr>
          <p:nvPr/>
        </p:nvSpPr>
        <p:spPr bwMode="auto">
          <a:xfrm>
            <a:off x="889974" y="1514559"/>
            <a:ext cx="9937104" cy="293837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marL="171450" indent="-171450" defTabSz="685800">
              <a:lnSpc>
                <a:spcPct val="110000"/>
              </a:lnSpc>
              <a:spcBef>
                <a:spcPts val="0"/>
              </a:spcBef>
              <a:buClr>
                <a:srgbClr val="1E5293"/>
              </a:buClr>
              <a:buSzPct val="70000"/>
              <a:buFont typeface="Wingdings" panose="05000000000000000000" pitchFamily="2" charset="2"/>
              <a:buChar char="l"/>
            </a:pPr>
            <a:r>
              <a:rPr kumimoji="1" lang="en-US" altLang="zh-CN" sz="2800" b="0" dirty="0">
                <a:latin typeface="Times New Roman" panose="02020603050405020304" pitchFamily="18" charset="0"/>
              </a:rPr>
              <a:t> </a:t>
            </a:r>
            <a:r>
              <a:rPr lang="en-US" altLang="zh-CN" sz="2800" b="0" dirty="0">
                <a:ea typeface="幼圆" panose="02010509060101010101" pitchFamily="49" charset="-122"/>
                <a:cs typeface="Arial" panose="020B0604020202020204" pitchFamily="34" charset="0"/>
              </a:rPr>
              <a:t>0/1</a:t>
            </a:r>
            <a:r>
              <a:rPr lang="zh-CN" altLang="en-US" sz="2800" b="0" dirty="0">
                <a:ea typeface="幼圆" panose="02010509060101010101" pitchFamily="49" charset="-122"/>
                <a:cs typeface="Arial" panose="020B0604020202020204" pitchFamily="34" charset="0"/>
              </a:rPr>
              <a:t>背包问题要求物品或者整件装入背包中</a:t>
            </a:r>
            <a:r>
              <a:rPr lang="en-US" altLang="zh-CN" sz="2800" b="0" dirty="0">
                <a:ea typeface="幼圆" panose="02010509060101010101" pitchFamily="49" charset="-122"/>
                <a:cs typeface="Arial" panose="020B0604020202020204" pitchFamily="34" charset="0"/>
              </a:rPr>
              <a:t>, </a:t>
            </a:r>
            <a:r>
              <a:rPr lang="zh-CN" altLang="en-US" sz="2800" b="0" dirty="0">
                <a:ea typeface="幼圆" panose="02010509060101010101" pitchFamily="49" charset="-122"/>
                <a:cs typeface="Arial" panose="020B0604020202020204" pitchFamily="34" charset="0"/>
              </a:rPr>
              <a:t>或者根本不装入</a:t>
            </a:r>
            <a:r>
              <a:rPr lang="en-US" altLang="zh-CN" sz="2800" b="0" dirty="0">
                <a:ea typeface="幼圆" panose="02010509060101010101" pitchFamily="49" charset="-122"/>
                <a:cs typeface="Arial" panose="020B0604020202020204" pitchFamily="34" charset="0"/>
              </a:rPr>
              <a:t>(</a:t>
            </a:r>
            <a:r>
              <a:rPr lang="zh-CN" altLang="en-US" sz="2800" b="0" dirty="0">
                <a:ea typeface="幼圆" panose="02010509060101010101" pitchFamily="49" charset="-122"/>
                <a:cs typeface="Arial" panose="020B0604020202020204" pitchFamily="34" charset="0"/>
              </a:rPr>
              <a:t>即不能装入物品的一部分</a:t>
            </a:r>
            <a:r>
              <a:rPr lang="en-US" altLang="zh-CN" sz="2800" b="0" dirty="0">
                <a:ea typeface="幼圆" panose="02010509060101010101" pitchFamily="49" charset="-122"/>
                <a:cs typeface="Arial" panose="020B0604020202020204" pitchFamily="34" charset="0"/>
              </a:rPr>
              <a:t>), </a:t>
            </a:r>
            <a:r>
              <a:rPr lang="zh-CN" altLang="en-US" sz="2800" b="0" dirty="0">
                <a:ea typeface="幼圆" panose="02010509060101010101" pitchFamily="49" charset="-122"/>
                <a:cs typeface="Arial" panose="020B0604020202020204" pitchFamily="34" charset="0"/>
              </a:rPr>
              <a:t>所以</a:t>
            </a:r>
            <a:r>
              <a:rPr lang="en-US" altLang="zh-CN" sz="2800" b="0" dirty="0">
                <a:ea typeface="幼圆" panose="02010509060101010101" pitchFamily="49" charset="-122"/>
                <a:cs typeface="Arial" panose="020B0604020202020204" pitchFamily="34" charset="0"/>
              </a:rPr>
              <a:t>x</a:t>
            </a:r>
            <a:r>
              <a:rPr lang="en-US" altLang="zh-CN" sz="2800" b="0" baseline="-25000" dirty="0">
                <a:ea typeface="幼圆" panose="02010509060101010101" pitchFamily="49" charset="-122"/>
                <a:cs typeface="Arial" panose="020B0604020202020204" pitchFamily="34" charset="0"/>
              </a:rPr>
              <a:t>i</a:t>
            </a:r>
            <a:r>
              <a:rPr lang="zh-CN" altLang="en-US" sz="2800" b="0" dirty="0">
                <a:ea typeface="幼圆" panose="02010509060101010101" pitchFamily="49" charset="-122"/>
                <a:cs typeface="Arial" panose="020B0604020202020204" pitchFamily="34" charset="0"/>
              </a:rPr>
              <a:t>限定只能取</a:t>
            </a:r>
            <a:r>
              <a:rPr lang="en-US" altLang="zh-CN" sz="2800" b="0" dirty="0">
                <a:ea typeface="幼圆" panose="02010509060101010101" pitchFamily="49" charset="-122"/>
                <a:cs typeface="Arial" panose="020B0604020202020204" pitchFamily="34" charset="0"/>
              </a:rPr>
              <a:t>0</a:t>
            </a:r>
            <a:r>
              <a:rPr lang="zh-CN" altLang="en-US" sz="2800" b="0" dirty="0">
                <a:ea typeface="幼圆" panose="02010509060101010101" pitchFamily="49" charset="-122"/>
                <a:cs typeface="Arial" panose="020B0604020202020204" pitchFamily="34" charset="0"/>
              </a:rPr>
              <a:t>或</a:t>
            </a:r>
            <a:r>
              <a:rPr lang="en-US" altLang="zh-CN" sz="2800" b="0" dirty="0">
                <a:ea typeface="幼圆" panose="02010509060101010101" pitchFamily="49" charset="-122"/>
                <a:cs typeface="Arial" panose="020B0604020202020204" pitchFamily="34" charset="0"/>
              </a:rPr>
              <a:t>1</a:t>
            </a:r>
            <a:r>
              <a:rPr lang="zh-CN" altLang="en-US" sz="2800" b="0" dirty="0">
                <a:ea typeface="幼圆" panose="02010509060101010101" pitchFamily="49" charset="-122"/>
                <a:cs typeface="Arial" panose="020B0604020202020204" pitchFamily="34" charset="0"/>
              </a:rPr>
              <a:t>值。</a:t>
            </a:r>
            <a:endParaRPr lang="en-US" altLang="zh-CN" sz="2800" b="0" dirty="0">
              <a:ea typeface="幼圆" panose="02010509060101010101" pitchFamily="49" charset="-122"/>
              <a:cs typeface="Arial" panose="020B0604020202020204" pitchFamily="34" charset="0"/>
            </a:endParaRPr>
          </a:p>
          <a:p>
            <a:pPr marL="171450" indent="-171450" defTabSz="685800">
              <a:lnSpc>
                <a:spcPct val="110000"/>
              </a:lnSpc>
              <a:spcBef>
                <a:spcPts val="0"/>
              </a:spcBef>
              <a:buClr>
                <a:srgbClr val="1E5293"/>
              </a:buClr>
              <a:buSzPct val="70000"/>
              <a:buFont typeface="Wingdings" panose="05000000000000000000" pitchFamily="2" charset="2"/>
              <a:buChar char="l"/>
            </a:pPr>
            <a:endParaRPr lang="en-US" altLang="zh-CN" sz="2800" b="0" dirty="0">
              <a:ea typeface="幼圆" panose="02010509060101010101" pitchFamily="49" charset="-122"/>
              <a:cs typeface="Arial" panose="020B0604020202020204" pitchFamily="34" charset="0"/>
            </a:endParaRPr>
          </a:p>
          <a:p>
            <a:pPr marL="171450" indent="-171450" defTabSz="685800">
              <a:lnSpc>
                <a:spcPct val="110000"/>
              </a:lnSpc>
              <a:spcBef>
                <a:spcPts val="0"/>
              </a:spcBef>
              <a:buClr>
                <a:srgbClr val="1E5293"/>
              </a:buClr>
              <a:buSzPct val="70000"/>
              <a:buFont typeface="Wingdings" panose="05000000000000000000" pitchFamily="2" charset="2"/>
              <a:buChar char="l"/>
            </a:pPr>
            <a:endParaRPr lang="en-US" altLang="zh-CN" sz="2800" b="0" dirty="0">
              <a:ea typeface="幼圆" panose="02010509060101010101" pitchFamily="49" charset="-122"/>
              <a:cs typeface="Arial" panose="020B0604020202020204" pitchFamily="34" charset="0"/>
            </a:endParaRPr>
          </a:p>
          <a:p>
            <a:pPr marL="171450" indent="-171450" defTabSz="685800">
              <a:lnSpc>
                <a:spcPct val="110000"/>
              </a:lnSpc>
              <a:spcBef>
                <a:spcPts val="0"/>
              </a:spcBef>
              <a:buClr>
                <a:srgbClr val="1E5293"/>
              </a:buClr>
              <a:buSzPct val="70000"/>
              <a:buFont typeface="Wingdings" panose="05000000000000000000" pitchFamily="2" charset="2"/>
              <a:buChar char="l"/>
            </a:pPr>
            <a:endParaRPr lang="en-US" altLang="zh-CN" sz="2800" b="0" dirty="0">
              <a:ea typeface="幼圆" panose="02010509060101010101" pitchFamily="49" charset="-122"/>
              <a:cs typeface="Arial" panose="020B0604020202020204" pitchFamily="34" charset="0"/>
            </a:endParaRPr>
          </a:p>
          <a:p>
            <a:pPr marL="171450" indent="-171450" defTabSz="685800">
              <a:lnSpc>
                <a:spcPct val="110000"/>
              </a:lnSpc>
              <a:spcBef>
                <a:spcPts val="0"/>
              </a:spcBef>
              <a:buClr>
                <a:srgbClr val="1E5293"/>
              </a:buClr>
              <a:buSzPct val="70000"/>
              <a:buFont typeface="Wingdings" panose="05000000000000000000" pitchFamily="2" charset="2"/>
              <a:buChar char="l"/>
            </a:pPr>
            <a:r>
              <a:rPr kumimoji="1" lang="en-US" altLang="zh-CN" sz="2800" dirty="0">
                <a:solidFill>
                  <a:srgbClr val="FF0000"/>
                </a:solidFill>
              </a:rPr>
              <a:t> </a:t>
            </a:r>
            <a:r>
              <a:rPr kumimoji="1" lang="en-US" altLang="zh-CN" sz="2800" b="0" dirty="0">
                <a:solidFill>
                  <a:srgbClr val="FF0000"/>
                </a:solidFill>
              </a:rPr>
              <a:t>f</a:t>
            </a:r>
            <a:r>
              <a:rPr kumimoji="1" lang="en-US" altLang="zh-CN" sz="2800" b="0" baseline="-25000" dirty="0">
                <a:solidFill>
                  <a:srgbClr val="FF0000"/>
                </a:solidFill>
              </a:rPr>
              <a:t>i</a:t>
            </a:r>
            <a:r>
              <a:rPr kumimoji="1" lang="en-US" altLang="zh-CN" sz="2800" b="0" dirty="0">
                <a:solidFill>
                  <a:srgbClr val="FF0000"/>
                </a:solidFill>
              </a:rPr>
              <a:t>(X) = max { f</a:t>
            </a:r>
            <a:r>
              <a:rPr kumimoji="1" lang="en-US" altLang="zh-CN" sz="2800" b="0" baseline="-25000" dirty="0">
                <a:solidFill>
                  <a:srgbClr val="FF0000"/>
                </a:solidFill>
              </a:rPr>
              <a:t>i-1</a:t>
            </a:r>
            <a:r>
              <a:rPr kumimoji="1" lang="en-US" altLang="zh-CN" sz="2800" b="0" dirty="0">
                <a:solidFill>
                  <a:srgbClr val="FF0000"/>
                </a:solidFill>
              </a:rPr>
              <a:t>(X) , f</a:t>
            </a:r>
            <a:r>
              <a:rPr kumimoji="1" lang="en-US" altLang="zh-CN" sz="2800" b="0" baseline="-25000" dirty="0">
                <a:solidFill>
                  <a:srgbClr val="FF0000"/>
                </a:solidFill>
              </a:rPr>
              <a:t>i-1</a:t>
            </a:r>
            <a:r>
              <a:rPr kumimoji="1" lang="en-US" altLang="zh-CN" sz="2800" b="0" dirty="0">
                <a:solidFill>
                  <a:srgbClr val="FF0000"/>
                </a:solidFill>
              </a:rPr>
              <a:t>(X-</a:t>
            </a:r>
            <a:r>
              <a:rPr kumimoji="1" lang="en-US" altLang="zh-CN" sz="2800" b="0" dirty="0" err="1">
                <a:solidFill>
                  <a:srgbClr val="FF0000"/>
                </a:solidFill>
              </a:rPr>
              <a:t>w</a:t>
            </a:r>
            <a:r>
              <a:rPr kumimoji="1" lang="en-US" altLang="zh-CN" sz="2800" b="0" baseline="-25000" dirty="0" err="1">
                <a:solidFill>
                  <a:srgbClr val="FF0000"/>
                </a:solidFill>
              </a:rPr>
              <a:t>i</a:t>
            </a:r>
            <a:r>
              <a:rPr kumimoji="1" lang="en-US" altLang="zh-CN" sz="2800" b="0" dirty="0">
                <a:solidFill>
                  <a:srgbClr val="FF0000"/>
                </a:solidFill>
              </a:rPr>
              <a:t>)+p</a:t>
            </a:r>
            <a:r>
              <a:rPr kumimoji="1" lang="en-US" altLang="zh-CN" sz="2800" b="0" baseline="-25000" dirty="0">
                <a:solidFill>
                  <a:srgbClr val="FF0000"/>
                </a:solidFill>
              </a:rPr>
              <a:t>i</a:t>
            </a:r>
            <a:r>
              <a:rPr kumimoji="1" lang="en-US" altLang="zh-CN" sz="2800" b="0" dirty="0">
                <a:solidFill>
                  <a:srgbClr val="FF0000"/>
                </a:solidFill>
              </a:rPr>
              <a:t> }</a:t>
            </a:r>
            <a:endParaRPr lang="zh-CN" altLang="en-US" sz="2800" b="0" dirty="0">
              <a:ea typeface="幼圆" panose="02010509060101010101" pitchFamily="49" charset="-122"/>
              <a:cs typeface="Arial" panose="020B0604020202020204" pitchFamily="34" charset="0"/>
            </a:endParaRPr>
          </a:p>
        </p:txBody>
      </p:sp>
      <p:sp>
        <p:nvSpPr>
          <p:cNvPr id="63491" name="Rectangle 2"/>
          <p:cNvSpPr>
            <a:spLocks noGrp="1" noChangeArrowheads="1"/>
          </p:cNvSpPr>
          <p:nvPr>
            <p:ph type="title"/>
          </p:nvPr>
        </p:nvSpPr>
        <p:spPr>
          <a:xfrm>
            <a:off x="913348" y="243190"/>
            <a:ext cx="8229600" cy="1171575"/>
          </a:xfrm>
        </p:spPr>
        <p:txBody>
          <a:bodyPr/>
          <a:lstStyle/>
          <a:p>
            <a:pPr eaLnBrk="1" hangingPunct="1"/>
            <a:r>
              <a:rPr lang="zh-CN" altLang="en-US" dirty="0"/>
              <a:t>问题描述和递推关系式</a:t>
            </a:r>
          </a:p>
        </p:txBody>
      </p:sp>
      <p:grpSp>
        <p:nvGrpSpPr>
          <p:cNvPr id="2" name="组合 1"/>
          <p:cNvGrpSpPr/>
          <p:nvPr/>
        </p:nvGrpSpPr>
        <p:grpSpPr>
          <a:xfrm>
            <a:off x="1879457" y="2486546"/>
            <a:ext cx="7958137" cy="1518518"/>
            <a:chOff x="1879457" y="3422651"/>
            <a:chExt cx="7958137" cy="1518518"/>
          </a:xfrm>
        </p:grpSpPr>
        <p:sp>
          <p:nvSpPr>
            <p:cNvPr id="63492" name="Rectangle 5"/>
            <p:cNvSpPr>
              <a:spLocks noChangeArrowheads="1"/>
            </p:cNvSpPr>
            <p:nvPr/>
          </p:nvSpPr>
          <p:spPr bwMode="auto">
            <a:xfrm>
              <a:off x="1879457" y="3422651"/>
              <a:ext cx="7958137" cy="151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ts val="0"/>
                </a:spcBef>
                <a:buClrTx/>
                <a:buSzTx/>
                <a:buFontTx/>
                <a:buNone/>
              </a:pPr>
              <a:r>
                <a:rPr kumimoji="1" lang="zh-CN" altLang="en-US" sz="2400" b="0" dirty="0">
                  <a:latin typeface="幼圆" panose="02010509060101010101" pitchFamily="49" charset="-122"/>
                  <a:ea typeface="幼圆" panose="02010509060101010101" pitchFamily="49" charset="-122"/>
                  <a:cs typeface="Arial" panose="020B0604020202020204" pitchFamily="34" charset="0"/>
                </a:rPr>
                <a:t>极大化</a:t>
              </a:r>
              <a:r>
                <a:rPr kumimoji="1" lang="zh-CN" altLang="en-US" sz="2400" b="0" dirty="0">
                  <a:cs typeface="Arial" panose="020B0604020202020204" pitchFamily="34" charset="0"/>
                </a:rPr>
                <a:t>     ∑ </a:t>
              </a:r>
              <a:r>
                <a:rPr kumimoji="1" lang="en-US" altLang="zh-CN" sz="2400" b="0" dirty="0" err="1">
                  <a:cs typeface="Arial" panose="020B0604020202020204" pitchFamily="34" charset="0"/>
                </a:rPr>
                <a:t>p</a:t>
              </a:r>
              <a:r>
                <a:rPr kumimoji="1" lang="en-US" altLang="zh-CN" sz="2400" b="0" baseline="-25000" dirty="0" err="1">
                  <a:cs typeface="Arial" panose="020B0604020202020204" pitchFamily="34" charset="0"/>
                </a:rPr>
                <a:t>i</a:t>
              </a:r>
              <a:r>
                <a:rPr kumimoji="1" lang="en-US" altLang="zh-CN" sz="2400" b="0" dirty="0" err="1">
                  <a:cs typeface="Arial" panose="020B0604020202020204" pitchFamily="34" charset="0"/>
                </a:rPr>
                <a:t>x</a:t>
              </a:r>
              <a:r>
                <a:rPr kumimoji="1" lang="en-US" altLang="zh-CN" sz="2400" b="0" baseline="-25000" dirty="0" err="1">
                  <a:cs typeface="Arial" panose="020B0604020202020204" pitchFamily="34" charset="0"/>
                </a:rPr>
                <a:t>i</a:t>
              </a:r>
              <a:r>
                <a:rPr kumimoji="1" lang="en-US" altLang="zh-CN" sz="2400" b="0" dirty="0">
                  <a:cs typeface="Arial" panose="020B0604020202020204" pitchFamily="34" charset="0"/>
                </a:rPr>
                <a:t>               x</a:t>
              </a:r>
              <a:r>
                <a:rPr kumimoji="1" lang="en-US" altLang="zh-CN" sz="2400" b="0" baseline="-25000" dirty="0">
                  <a:cs typeface="Arial" panose="020B0604020202020204" pitchFamily="34" charset="0"/>
                </a:rPr>
                <a:t>i</a:t>
              </a:r>
              <a:r>
                <a:rPr kumimoji="1" lang="en-US" altLang="zh-CN" sz="2400" b="0" dirty="0">
                  <a:cs typeface="Arial" panose="020B0604020202020204" pitchFamily="34" charset="0"/>
                </a:rPr>
                <a:t>=0</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或</a:t>
              </a:r>
              <a:r>
                <a:rPr kumimoji="1" lang="en-US" altLang="zh-CN" sz="2400" b="0" dirty="0">
                  <a:cs typeface="Arial" panose="020B0604020202020204" pitchFamily="34" charset="0"/>
                </a:rPr>
                <a:t>1,  p</a:t>
              </a:r>
              <a:r>
                <a:rPr kumimoji="1" lang="en-US" altLang="zh-CN" sz="2400" b="0" baseline="-25000" dirty="0">
                  <a:cs typeface="Arial" panose="020B0604020202020204" pitchFamily="34" charset="0"/>
                </a:rPr>
                <a:t>i</a:t>
              </a:r>
              <a:r>
                <a:rPr kumimoji="1" lang="en-US" altLang="zh-CN" sz="2400" b="0" dirty="0">
                  <a:cs typeface="Arial" panose="020B0604020202020204" pitchFamily="34" charset="0"/>
                </a:rPr>
                <a:t>&gt;0</a:t>
              </a:r>
            </a:p>
            <a:p>
              <a:pPr lvl="1" eaLnBrk="1" hangingPunct="1">
                <a:lnSpc>
                  <a:spcPct val="150000"/>
                </a:lnSpc>
                <a:spcBef>
                  <a:spcPts val="0"/>
                </a:spcBef>
                <a:buClrTx/>
                <a:buSzTx/>
                <a:buFontTx/>
                <a:buNone/>
              </a:pPr>
              <a:r>
                <a:rPr kumimoji="1" lang="zh-CN" altLang="en-US" sz="2400" b="0" dirty="0">
                  <a:latin typeface="幼圆" panose="02010509060101010101" pitchFamily="49" charset="-122"/>
                  <a:ea typeface="幼圆" panose="02010509060101010101" pitchFamily="49" charset="-122"/>
                  <a:cs typeface="Arial" panose="020B0604020202020204" pitchFamily="34" charset="0"/>
                </a:rPr>
                <a:t>约束条件</a:t>
              </a:r>
              <a:r>
                <a:rPr kumimoji="1" lang="zh-CN" altLang="en-US" sz="2400" b="0" dirty="0">
                  <a:cs typeface="Arial" panose="020B0604020202020204" pitchFamily="34" charset="0"/>
                </a:rPr>
                <a:t> ∑ </a:t>
              </a:r>
              <a:r>
                <a:rPr kumimoji="1" lang="en-US" altLang="zh-CN" sz="2400" b="0" dirty="0" err="1">
                  <a:cs typeface="Arial" panose="020B0604020202020204" pitchFamily="34" charset="0"/>
                </a:rPr>
                <a:t>w</a:t>
              </a:r>
              <a:r>
                <a:rPr kumimoji="1" lang="en-US" altLang="zh-CN" sz="2400" b="0" baseline="-25000" dirty="0" err="1">
                  <a:cs typeface="Arial" panose="020B0604020202020204" pitchFamily="34" charset="0"/>
                </a:rPr>
                <a:t>i</a:t>
              </a:r>
              <a:r>
                <a:rPr kumimoji="1" lang="en-US" altLang="zh-CN" sz="2400" b="0" baseline="-25000" dirty="0">
                  <a:cs typeface="Arial" panose="020B0604020202020204" pitchFamily="34" charset="0"/>
                </a:rPr>
                <a:t> </a:t>
              </a:r>
              <a:r>
                <a:rPr kumimoji="1" lang="en-US" altLang="zh-CN" sz="2400" b="0" dirty="0">
                  <a:cs typeface="Arial" panose="020B0604020202020204" pitchFamily="34" charset="0"/>
                </a:rPr>
                <a:t>x</a:t>
              </a:r>
              <a:r>
                <a:rPr kumimoji="1" lang="en-US" altLang="zh-CN" sz="2400" b="0" baseline="-25000" dirty="0">
                  <a:cs typeface="Arial" panose="020B0604020202020204" pitchFamily="34" charset="0"/>
                </a:rPr>
                <a:t>i </a:t>
              </a:r>
              <a:r>
                <a:rPr kumimoji="1" lang="en-US" altLang="zh-CN" sz="2400" b="0" dirty="0">
                  <a:cs typeface="Arial" panose="020B0604020202020204" pitchFamily="34" charset="0"/>
                </a:rPr>
                <a:t>≤M        </a:t>
              </a:r>
              <a:r>
                <a:rPr kumimoji="1" lang="en-US" altLang="zh-CN" sz="2400" b="0" dirty="0" err="1">
                  <a:cs typeface="Arial" panose="020B0604020202020204" pitchFamily="34" charset="0"/>
                </a:rPr>
                <a:t>w</a:t>
              </a:r>
              <a:r>
                <a:rPr kumimoji="1" lang="en-US" altLang="zh-CN" sz="2400" b="0" baseline="-25000" dirty="0" err="1">
                  <a:cs typeface="Arial" panose="020B0604020202020204" pitchFamily="34" charset="0"/>
                </a:rPr>
                <a:t>i</a:t>
              </a:r>
              <a:r>
                <a:rPr kumimoji="1" lang="en-US" altLang="zh-CN" sz="2400" b="0" dirty="0">
                  <a:cs typeface="Arial" panose="020B0604020202020204" pitchFamily="34" charset="0"/>
                </a:rPr>
                <a:t>&gt;0, 1≤i≤n	</a:t>
              </a:r>
            </a:p>
          </p:txBody>
        </p:sp>
        <p:sp>
          <p:nvSpPr>
            <p:cNvPr id="63493" name="Text Box 6"/>
            <p:cNvSpPr txBox="1">
              <a:spLocks noChangeArrowheads="1"/>
            </p:cNvSpPr>
            <p:nvPr/>
          </p:nvSpPr>
          <p:spPr bwMode="auto">
            <a:xfrm>
              <a:off x="3575001" y="3894318"/>
              <a:ext cx="74632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0" dirty="0">
                  <a:cs typeface="Arial" panose="020B0604020202020204" pitchFamily="34" charset="0"/>
                </a:rPr>
                <a:t>1≤i≤n</a:t>
              </a:r>
            </a:p>
          </p:txBody>
        </p:sp>
        <p:sp>
          <p:nvSpPr>
            <p:cNvPr id="63494" name="Text Box 7"/>
            <p:cNvSpPr txBox="1">
              <a:spLocks noChangeArrowheads="1"/>
            </p:cNvSpPr>
            <p:nvPr/>
          </p:nvSpPr>
          <p:spPr bwMode="auto">
            <a:xfrm>
              <a:off x="3540621" y="4456155"/>
              <a:ext cx="815081"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0" dirty="0">
                  <a:cs typeface="Arial" panose="020B0604020202020204" pitchFamily="34" charset="0"/>
                </a:rPr>
                <a:t>1≤i≤n</a:t>
              </a:r>
            </a:p>
          </p:txBody>
        </p:sp>
      </p:grpSp>
      <p:sp>
        <p:nvSpPr>
          <p:cNvPr id="13"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38</a:t>
            </a:fld>
            <a:endParaRPr lang="en-US" altLang="zh-CN" dirty="0"/>
          </a:p>
        </p:txBody>
      </p:sp>
      <p:grpSp>
        <p:nvGrpSpPr>
          <p:cNvPr id="9" name="Group 13"/>
          <p:cNvGrpSpPr>
            <a:grpSpLocks/>
          </p:cNvGrpSpPr>
          <p:nvPr/>
        </p:nvGrpSpPr>
        <p:grpSpPr bwMode="auto">
          <a:xfrm>
            <a:off x="1197124" y="4340582"/>
            <a:ext cx="3314700" cy="867364"/>
            <a:chOff x="372" y="792"/>
            <a:chExt cx="2088" cy="750"/>
          </a:xfrm>
        </p:grpSpPr>
        <p:sp>
          <p:nvSpPr>
            <p:cNvPr id="10" name="Text Box 14"/>
            <p:cNvSpPr txBox="1">
              <a:spLocks noChangeArrowheads="1"/>
            </p:cNvSpPr>
            <p:nvPr/>
          </p:nvSpPr>
          <p:spPr bwMode="auto">
            <a:xfrm>
              <a:off x="372" y="959"/>
              <a:ext cx="74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f</a:t>
              </a:r>
              <a:r>
                <a:rPr kumimoji="1" lang="en-US" altLang="zh-CN" sz="2400" b="0" baseline="-25000" dirty="0">
                  <a:solidFill>
                    <a:srgbClr val="FF0000"/>
                  </a:solidFill>
                  <a:cs typeface="Arial" panose="020B0604020202020204" pitchFamily="34" charset="0"/>
                </a:rPr>
                <a:t>0</a:t>
              </a:r>
              <a:r>
                <a:rPr kumimoji="1" lang="en-US" altLang="zh-CN" sz="2400" b="0" dirty="0">
                  <a:solidFill>
                    <a:srgbClr val="FF0000"/>
                  </a:solidFill>
                  <a:cs typeface="Arial" panose="020B0604020202020204" pitchFamily="34" charset="0"/>
                </a:rPr>
                <a:t>(X) =</a:t>
              </a:r>
            </a:p>
          </p:txBody>
        </p:sp>
        <p:sp>
          <p:nvSpPr>
            <p:cNvPr id="11" name="Text Box 15"/>
            <p:cNvSpPr txBox="1">
              <a:spLocks noChangeArrowheads="1"/>
            </p:cNvSpPr>
            <p:nvPr/>
          </p:nvSpPr>
          <p:spPr bwMode="auto">
            <a:xfrm>
              <a:off x="1068" y="792"/>
              <a:ext cx="1392"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 ∞       X&lt;0</a:t>
              </a:r>
            </a:p>
          </p:txBody>
        </p:sp>
        <p:sp>
          <p:nvSpPr>
            <p:cNvPr id="12" name="Text Box 16"/>
            <p:cNvSpPr txBox="1">
              <a:spLocks noChangeArrowheads="1"/>
            </p:cNvSpPr>
            <p:nvPr/>
          </p:nvSpPr>
          <p:spPr bwMode="auto">
            <a:xfrm>
              <a:off x="1116" y="1141"/>
              <a:ext cx="122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0         X≥0</a:t>
              </a:r>
            </a:p>
          </p:txBody>
        </p:sp>
        <p:sp>
          <p:nvSpPr>
            <p:cNvPr id="14" name="AutoShape 17"/>
            <p:cNvSpPr>
              <a:spLocks/>
            </p:cNvSpPr>
            <p:nvPr/>
          </p:nvSpPr>
          <p:spPr bwMode="auto">
            <a:xfrm>
              <a:off x="1038" y="952"/>
              <a:ext cx="61" cy="384"/>
            </a:xfrm>
            <a:prstGeom prst="leftBrace">
              <a:avLst>
                <a:gd name="adj1" fmla="val 38095"/>
                <a:gd name="adj2" fmla="val 50000"/>
              </a:avLst>
            </a:prstGeom>
            <a:noFill/>
            <a:ln w="19050">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FF0000"/>
                </a:solidFill>
                <a:cs typeface="Arial" panose="020B0604020202020204" pitchFamily="34" charset="0"/>
              </a:endParaRPr>
            </a:p>
          </p:txBody>
        </p:sp>
      </p:grpSp>
      <p:sp>
        <p:nvSpPr>
          <p:cNvPr id="15" name="矩形 14"/>
          <p:cNvSpPr/>
          <p:nvPr/>
        </p:nvSpPr>
        <p:spPr>
          <a:xfrm>
            <a:off x="1197124" y="5287373"/>
            <a:ext cx="9867428" cy="830997"/>
          </a:xfrm>
          <a:prstGeom prst="rect">
            <a:avLst/>
          </a:prstGeom>
        </p:spPr>
        <p:txBody>
          <a:bodyPr wrap="square">
            <a:spAutoFit/>
          </a:bodyPr>
          <a:lstStyle/>
          <a:p>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思考：</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0/n</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背包问题是指</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i</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取值范围是自然数，如何形式化描述问题和设计递推关系式？</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48104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5680" y="4422947"/>
            <a:ext cx="3312369" cy="288032"/>
          </a:xfrm>
          <a:prstGeom prst="rect">
            <a:avLst/>
          </a:prstGeom>
          <a:solidFill>
            <a:schemeClr val="accent1">
              <a:lumMod val="20000"/>
              <a:lumOff val="8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aphicFrame>
        <p:nvGraphicFramePr>
          <p:cNvPr id="13" name="表格 12"/>
          <p:cNvGraphicFramePr>
            <a:graphicFrameLocks noGrp="1"/>
          </p:cNvGraphicFramePr>
          <p:nvPr>
            <p:extLst>
              <p:ext uri="{D42A27DB-BD31-4B8C-83A1-F6EECF244321}">
                <p14:modId xmlns:p14="http://schemas.microsoft.com/office/powerpoint/2010/main" val="3519767274"/>
              </p:ext>
            </p:extLst>
          </p:nvPr>
        </p:nvGraphicFramePr>
        <p:xfrm>
          <a:off x="932377" y="3573544"/>
          <a:ext cx="5636552" cy="1981200"/>
        </p:xfrm>
        <a:graphic>
          <a:graphicData uri="http://schemas.openxmlformats.org/drawingml/2006/table">
            <a:tbl>
              <a:tblPr firstRow="1" bandRow="1">
                <a:tableStyleId>{5940675A-B579-460E-94D1-54222C63F5DA}</a:tableStyleId>
              </a:tblPr>
              <a:tblGrid>
                <a:gridCol w="843143">
                  <a:extLst>
                    <a:ext uri="{9D8B030D-6E8A-4147-A177-3AD203B41FA5}">
                      <a16:colId xmlns:a16="http://schemas.microsoft.com/office/drawing/2014/main" val="1610694158"/>
                    </a:ext>
                  </a:extLst>
                </a:gridCol>
                <a:gridCol w="720080">
                  <a:extLst>
                    <a:ext uri="{9D8B030D-6E8A-4147-A177-3AD203B41FA5}">
                      <a16:colId xmlns:a16="http://schemas.microsoft.com/office/drawing/2014/main" val="536326099"/>
                    </a:ext>
                  </a:extLst>
                </a:gridCol>
                <a:gridCol w="648072">
                  <a:extLst>
                    <a:ext uri="{9D8B030D-6E8A-4147-A177-3AD203B41FA5}">
                      <a16:colId xmlns:a16="http://schemas.microsoft.com/office/drawing/2014/main" val="1102828003"/>
                    </a:ext>
                  </a:extLst>
                </a:gridCol>
                <a:gridCol w="606981">
                  <a:extLst>
                    <a:ext uri="{9D8B030D-6E8A-4147-A177-3AD203B41FA5}">
                      <a16:colId xmlns:a16="http://schemas.microsoft.com/office/drawing/2014/main" val="1486970816"/>
                    </a:ext>
                  </a:extLst>
                </a:gridCol>
                <a:gridCol w="704569">
                  <a:extLst>
                    <a:ext uri="{9D8B030D-6E8A-4147-A177-3AD203B41FA5}">
                      <a16:colId xmlns:a16="http://schemas.microsoft.com/office/drawing/2014/main" val="994894429"/>
                    </a:ext>
                  </a:extLst>
                </a:gridCol>
                <a:gridCol w="704569">
                  <a:extLst>
                    <a:ext uri="{9D8B030D-6E8A-4147-A177-3AD203B41FA5}">
                      <a16:colId xmlns:a16="http://schemas.microsoft.com/office/drawing/2014/main" val="2953644181"/>
                    </a:ext>
                  </a:extLst>
                </a:gridCol>
                <a:gridCol w="704569">
                  <a:extLst>
                    <a:ext uri="{9D8B030D-6E8A-4147-A177-3AD203B41FA5}">
                      <a16:colId xmlns:a16="http://schemas.microsoft.com/office/drawing/2014/main" val="1034389192"/>
                    </a:ext>
                  </a:extLst>
                </a:gridCol>
                <a:gridCol w="704569">
                  <a:extLst>
                    <a:ext uri="{9D8B030D-6E8A-4147-A177-3AD203B41FA5}">
                      <a16:colId xmlns:a16="http://schemas.microsoft.com/office/drawing/2014/main" val="145499131"/>
                    </a:ext>
                  </a:extLst>
                </a:gridCol>
              </a:tblGrid>
              <a:tr h="370840">
                <a:tc>
                  <a:txBody>
                    <a:bodyPr/>
                    <a:lstStyle/>
                    <a:p>
                      <a:pPr algn="r"/>
                      <a:r>
                        <a:rPr kumimoji="1" lang="en-US" altLang="zh-CN" sz="2000" dirty="0">
                          <a:solidFill>
                            <a:srgbClr val="FF0000"/>
                          </a:solidFill>
                          <a:latin typeface="Arial" panose="020B0604020202020204" pitchFamily="34" charset="0"/>
                          <a:cs typeface="Arial" panose="020B0604020202020204" pitchFamily="34" charset="0"/>
                        </a:rPr>
                        <a:t>F(</a:t>
                      </a:r>
                      <a:r>
                        <a:rPr kumimoji="1" lang="en-US" altLang="zh-CN" sz="2000" dirty="0" err="1">
                          <a:solidFill>
                            <a:srgbClr val="FF0000"/>
                          </a:solidFill>
                          <a:latin typeface="Arial" panose="020B0604020202020204" pitchFamily="34" charset="0"/>
                          <a:cs typeface="Arial" panose="020B0604020202020204" pitchFamily="34" charset="0"/>
                        </a:rPr>
                        <a:t>i,X</a:t>
                      </a:r>
                      <a:r>
                        <a:rPr kumimoji="1" lang="en-US" altLang="zh-CN" sz="2000" dirty="0">
                          <a:solidFill>
                            <a:srgbClr val="FF0000"/>
                          </a:solidFill>
                          <a:latin typeface="Arial" panose="020B0604020202020204" pitchFamily="34" charset="0"/>
                          <a:cs typeface="Arial" panose="020B0604020202020204" pitchFamily="34" charset="0"/>
                        </a:rPr>
                        <a:t>)</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X=0</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1</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2</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3</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4</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5</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6=M</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818945"/>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0</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48671684"/>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1</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6175430"/>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2</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zh-CN" altLang="en-US" sz="2000" dirty="0">
                        <a:latin typeface="Arial" panose="020B0604020202020204" pitchFamily="34" charset="0"/>
                        <a:cs typeface="Arial" panose="020B0604020202020204" pitchFamily="34" charset="0"/>
                      </a:endParaRPr>
                    </a:p>
                  </a:txBody>
                  <a:tcPr/>
                </a:tc>
                <a:tc>
                  <a:txBody>
                    <a:bodyPr/>
                    <a:lstStyle/>
                    <a:p>
                      <a:pPr algn="ctr"/>
                      <a:endParaRPr lang="zh-CN" altLang="en-US" sz="2000" dirty="0">
                        <a:latin typeface="Arial" panose="020B0604020202020204" pitchFamily="34" charset="0"/>
                        <a:cs typeface="Arial" panose="020B0604020202020204" pitchFamily="34" charset="0"/>
                      </a:endParaRPr>
                    </a:p>
                  </a:txBody>
                  <a:tcPr/>
                </a:tc>
                <a:tc>
                  <a:txBody>
                    <a:bodyPr/>
                    <a:lstStyle/>
                    <a:p>
                      <a:pPr algn="ctr"/>
                      <a:endParaRPr lang="zh-CN" altLang="en-US" sz="2000" dirty="0">
                        <a:latin typeface="Arial" panose="020B0604020202020204" pitchFamily="34" charset="0"/>
                        <a:cs typeface="Arial" panose="020B0604020202020204" pitchFamily="34" charset="0"/>
                      </a:endParaRPr>
                    </a:p>
                  </a:txBody>
                  <a:tcPr/>
                </a:tc>
                <a:tc>
                  <a:txBody>
                    <a:bodyPr/>
                    <a:lstStyle/>
                    <a:p>
                      <a:pPr algn="ctr"/>
                      <a:endParaRPr lang="zh-CN" altLang="en-US" sz="2000" dirty="0">
                        <a:latin typeface="Arial" panose="020B0604020202020204" pitchFamily="34" charset="0"/>
                        <a:cs typeface="Arial" panose="020B0604020202020204" pitchFamily="34" charset="0"/>
                      </a:endParaRPr>
                    </a:p>
                  </a:txBody>
                  <a:tcPr/>
                </a:tc>
                <a:tc>
                  <a:txBody>
                    <a:bodyPr/>
                    <a:lstStyle/>
                    <a:p>
                      <a:pPr algn="ctr"/>
                      <a:endParaRPr lang="zh-CN" altLang="en-US" sz="2000" dirty="0">
                        <a:latin typeface="Arial" panose="020B0604020202020204" pitchFamily="34" charset="0"/>
                        <a:cs typeface="Arial" panose="020B0604020202020204" pitchFamily="34" charset="0"/>
                      </a:endParaRPr>
                    </a:p>
                  </a:txBody>
                  <a:tcPr/>
                </a:tc>
                <a:tc>
                  <a:txBody>
                    <a:bodyPr/>
                    <a:lstStyle/>
                    <a:p>
                      <a:pPr algn="ct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68674177"/>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3</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zh-CN" altLang="en-US" sz="2000">
                        <a:latin typeface="Arial" panose="020B0604020202020204" pitchFamily="34" charset="0"/>
                        <a:cs typeface="Arial" panose="020B0604020202020204" pitchFamily="34" charset="0"/>
                      </a:endParaRPr>
                    </a:p>
                  </a:txBody>
                  <a:tcPr/>
                </a:tc>
                <a:tc>
                  <a:txBody>
                    <a:bodyPr/>
                    <a:lstStyle/>
                    <a:p>
                      <a:pPr algn="ctr"/>
                      <a:endParaRPr lang="zh-CN" altLang="en-US" sz="2000" dirty="0">
                        <a:latin typeface="Arial" panose="020B0604020202020204" pitchFamily="34" charset="0"/>
                        <a:cs typeface="Arial" panose="020B0604020202020204" pitchFamily="34" charset="0"/>
                      </a:endParaRPr>
                    </a:p>
                  </a:txBody>
                  <a:tcPr/>
                </a:tc>
                <a:tc>
                  <a:txBody>
                    <a:bodyPr/>
                    <a:lstStyle/>
                    <a:p>
                      <a:pPr algn="ctr"/>
                      <a:endParaRPr lang="zh-CN" altLang="en-US" sz="2000">
                        <a:latin typeface="Arial" panose="020B0604020202020204" pitchFamily="34" charset="0"/>
                        <a:cs typeface="Arial" panose="020B0604020202020204" pitchFamily="34" charset="0"/>
                      </a:endParaRPr>
                    </a:p>
                  </a:txBody>
                  <a:tcPr/>
                </a:tc>
                <a:tc>
                  <a:txBody>
                    <a:bodyPr/>
                    <a:lstStyle/>
                    <a:p>
                      <a:pPr algn="ctr"/>
                      <a:endParaRPr lang="zh-CN" altLang="en-US" sz="2000">
                        <a:latin typeface="Arial" panose="020B0604020202020204" pitchFamily="34" charset="0"/>
                        <a:cs typeface="Arial" panose="020B0604020202020204" pitchFamily="34" charset="0"/>
                      </a:endParaRPr>
                    </a:p>
                  </a:txBody>
                  <a:tcPr/>
                </a:tc>
                <a:tc>
                  <a:txBody>
                    <a:bodyPr/>
                    <a:lstStyle/>
                    <a:p>
                      <a:pPr algn="ctr"/>
                      <a:endParaRPr lang="zh-CN" altLang="en-US" sz="2000">
                        <a:latin typeface="Arial" panose="020B0604020202020204" pitchFamily="34" charset="0"/>
                        <a:cs typeface="Arial" panose="020B0604020202020204" pitchFamily="34" charset="0"/>
                      </a:endParaRPr>
                    </a:p>
                  </a:txBody>
                  <a:tcPr/>
                </a:tc>
                <a:tc>
                  <a:txBody>
                    <a:bodyPr/>
                    <a:lstStyle/>
                    <a:p>
                      <a:pPr algn="ct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00702611"/>
                  </a:ext>
                </a:extLst>
              </a:tr>
            </a:tbl>
          </a:graphicData>
        </a:graphic>
      </p:graphicFrame>
      <p:sp>
        <p:nvSpPr>
          <p:cNvPr id="31" name="Rectangle 3"/>
          <p:cNvSpPr>
            <a:spLocks noGrp="1" noChangeArrowheads="1"/>
          </p:cNvSpPr>
          <p:nvPr>
            <p:ph idx="1"/>
          </p:nvPr>
        </p:nvSpPr>
        <p:spPr>
          <a:xfrm>
            <a:off x="843944" y="2609859"/>
            <a:ext cx="10148600" cy="3771469"/>
          </a:xfrm>
        </p:spPr>
        <p:txBody>
          <a:bodyPr>
            <a:normAutofit/>
          </a:bodyPr>
          <a:lstStyle/>
          <a:p>
            <a:pPr>
              <a:lnSpc>
                <a:spcPct val="90000"/>
              </a:lnSpc>
            </a:pPr>
            <a:r>
              <a:rPr kumimoji="1" lang="zh-CN" altLang="en-US" sz="2400" dirty="0">
                <a:latin typeface="幼圆" panose="02010509060101010101" pitchFamily="49" charset="-122"/>
              </a:rPr>
              <a:t>实例：</a:t>
            </a:r>
            <a:r>
              <a:rPr kumimoji="1" lang="en-US" altLang="zh-CN" sz="2400" dirty="0">
                <a:latin typeface="Times New Roman" panose="02020603050405020304" pitchFamily="18" charset="0"/>
              </a:rPr>
              <a:t> </a:t>
            </a:r>
            <a:r>
              <a:rPr kumimoji="1" lang="en-US" altLang="zh-CN" sz="2400" dirty="0"/>
              <a:t>n=3, (w</a:t>
            </a:r>
            <a:r>
              <a:rPr kumimoji="1" lang="en-US" altLang="zh-CN" sz="2400" baseline="-25000" dirty="0"/>
              <a:t>1</a:t>
            </a:r>
            <a:r>
              <a:rPr kumimoji="1" lang="en-US" altLang="zh-CN" sz="2400" dirty="0"/>
              <a:t>,w</a:t>
            </a:r>
            <a:r>
              <a:rPr kumimoji="1" lang="en-US" altLang="zh-CN" sz="2400" baseline="-25000" dirty="0"/>
              <a:t>2</a:t>
            </a:r>
            <a:r>
              <a:rPr kumimoji="1" lang="en-US" altLang="zh-CN" sz="2400" dirty="0"/>
              <a:t>,w</a:t>
            </a:r>
            <a:r>
              <a:rPr kumimoji="1" lang="en-US" altLang="zh-CN" sz="2400" baseline="-25000" dirty="0"/>
              <a:t>3</a:t>
            </a:r>
            <a:r>
              <a:rPr kumimoji="1" lang="en-US" altLang="zh-CN" sz="2400" dirty="0"/>
              <a:t>)=(2,3,4) , (p</a:t>
            </a:r>
            <a:r>
              <a:rPr kumimoji="1" lang="en-US" altLang="zh-CN" sz="2400" baseline="-25000" dirty="0"/>
              <a:t>1</a:t>
            </a:r>
            <a:r>
              <a:rPr kumimoji="1" lang="en-US" altLang="zh-CN" sz="2400" dirty="0"/>
              <a:t>,p</a:t>
            </a:r>
            <a:r>
              <a:rPr kumimoji="1" lang="en-US" altLang="zh-CN" sz="2400" baseline="-25000" dirty="0"/>
              <a:t>2</a:t>
            </a:r>
            <a:r>
              <a:rPr kumimoji="1" lang="en-US" altLang="zh-CN" sz="2400" dirty="0"/>
              <a:t>,p</a:t>
            </a:r>
            <a:r>
              <a:rPr kumimoji="1" lang="en-US" altLang="zh-CN" sz="2400" baseline="-25000" dirty="0"/>
              <a:t>3</a:t>
            </a:r>
            <a:r>
              <a:rPr kumimoji="1" lang="en-US" altLang="zh-CN" sz="2400" dirty="0"/>
              <a:t>)=(1,2,5) , M=6</a:t>
            </a:r>
          </a:p>
          <a:p>
            <a:pPr eaLnBrk="1" hangingPunct="1">
              <a:lnSpc>
                <a:spcPct val="90000"/>
              </a:lnSpc>
            </a:pPr>
            <a:r>
              <a:rPr kumimoji="1" lang="zh-CN" altLang="en-US" sz="2400" dirty="0"/>
              <a:t>备忘录</a:t>
            </a:r>
            <a:r>
              <a:rPr kumimoji="1" lang="en-US" altLang="zh-CN" sz="2400" dirty="0"/>
              <a:t>F(</a:t>
            </a:r>
            <a:r>
              <a:rPr kumimoji="1" lang="en-US" altLang="zh-CN" sz="2400" dirty="0" err="1"/>
              <a:t>i,X</a:t>
            </a:r>
            <a:r>
              <a:rPr kumimoji="1" lang="en-US" altLang="zh-CN" sz="2400" dirty="0"/>
              <a:t>)</a:t>
            </a:r>
            <a:endParaRPr kumimoji="1" lang="zh-CN" altLang="en-US" sz="2400" dirty="0"/>
          </a:p>
        </p:txBody>
      </p:sp>
      <p:sp>
        <p:nvSpPr>
          <p:cNvPr id="2" name="标题 1"/>
          <p:cNvSpPr>
            <a:spLocks noGrp="1"/>
          </p:cNvSpPr>
          <p:nvPr>
            <p:ph type="title"/>
          </p:nvPr>
        </p:nvSpPr>
        <p:spPr>
          <a:xfrm>
            <a:off x="871065" y="240083"/>
            <a:ext cx="10515600" cy="886209"/>
          </a:xfrm>
        </p:spPr>
        <p:txBody>
          <a:bodyPr/>
          <a:lstStyle/>
          <a:p>
            <a:r>
              <a:rPr lang="zh-CN" altLang="en-US" dirty="0"/>
              <a:t>递归关系式计算过程</a:t>
            </a: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39</a:t>
            </a:fld>
            <a:endParaRPr lang="en-US" altLang="zh-CN"/>
          </a:p>
        </p:txBody>
      </p:sp>
      <p:grpSp>
        <p:nvGrpSpPr>
          <p:cNvPr id="7" name="Group 13"/>
          <p:cNvGrpSpPr>
            <a:grpSpLocks/>
          </p:cNvGrpSpPr>
          <p:nvPr/>
        </p:nvGrpSpPr>
        <p:grpSpPr bwMode="auto">
          <a:xfrm>
            <a:off x="925208" y="1555324"/>
            <a:ext cx="3314700" cy="867364"/>
            <a:chOff x="372" y="792"/>
            <a:chExt cx="2088" cy="750"/>
          </a:xfrm>
        </p:grpSpPr>
        <p:sp>
          <p:nvSpPr>
            <p:cNvPr id="8" name="Text Box 14"/>
            <p:cNvSpPr txBox="1">
              <a:spLocks noChangeArrowheads="1"/>
            </p:cNvSpPr>
            <p:nvPr/>
          </p:nvSpPr>
          <p:spPr bwMode="auto">
            <a:xfrm>
              <a:off x="372" y="959"/>
              <a:ext cx="74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0</a:t>
              </a:r>
              <a:r>
                <a:rPr kumimoji="1" lang="en-US" altLang="zh-CN" sz="2400" b="0" dirty="0">
                  <a:cs typeface="Arial" panose="020B0604020202020204" pitchFamily="34" charset="0"/>
                </a:rPr>
                <a:t>(X) =</a:t>
              </a:r>
            </a:p>
          </p:txBody>
        </p:sp>
        <p:sp>
          <p:nvSpPr>
            <p:cNvPr id="9" name="Text Box 15"/>
            <p:cNvSpPr txBox="1">
              <a:spLocks noChangeArrowheads="1"/>
            </p:cNvSpPr>
            <p:nvPr/>
          </p:nvSpPr>
          <p:spPr bwMode="auto">
            <a:xfrm>
              <a:off x="1068" y="792"/>
              <a:ext cx="1392"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 ∞       X&lt;0</a:t>
              </a:r>
            </a:p>
          </p:txBody>
        </p:sp>
        <p:sp>
          <p:nvSpPr>
            <p:cNvPr id="10" name="Text Box 16"/>
            <p:cNvSpPr txBox="1">
              <a:spLocks noChangeArrowheads="1"/>
            </p:cNvSpPr>
            <p:nvPr/>
          </p:nvSpPr>
          <p:spPr bwMode="auto">
            <a:xfrm>
              <a:off x="1116" y="1141"/>
              <a:ext cx="122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0         X≥0</a:t>
              </a:r>
            </a:p>
          </p:txBody>
        </p:sp>
        <p:sp>
          <p:nvSpPr>
            <p:cNvPr id="11" name="AutoShape 17"/>
            <p:cNvSpPr>
              <a:spLocks/>
            </p:cNvSpPr>
            <p:nvPr/>
          </p:nvSpPr>
          <p:spPr bwMode="auto">
            <a:xfrm>
              <a:off x="1038" y="952"/>
              <a:ext cx="61" cy="384"/>
            </a:xfrm>
            <a:prstGeom prst="leftBrace">
              <a:avLst>
                <a:gd name="adj1" fmla="val 38095"/>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cs typeface="Arial" panose="020B0604020202020204" pitchFamily="34" charset="0"/>
              </a:endParaRPr>
            </a:p>
          </p:txBody>
        </p:sp>
      </p:grpSp>
      <p:sp>
        <p:nvSpPr>
          <p:cNvPr id="51" name="Rectangle 46"/>
          <p:cNvSpPr txBox="1">
            <a:spLocks noChangeArrowheads="1"/>
          </p:cNvSpPr>
          <p:nvPr/>
        </p:nvSpPr>
        <p:spPr>
          <a:xfrm>
            <a:off x="932379" y="1244575"/>
            <a:ext cx="7056437" cy="720725"/>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32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buFont typeface="Wingdings" panose="05000000000000000000" pitchFamily="2" charset="2"/>
              <a:buNone/>
            </a:pPr>
            <a:r>
              <a:rPr kumimoji="1" lang="en-US" altLang="zh-CN" sz="2400" dirty="0"/>
              <a:t>f</a:t>
            </a:r>
            <a:r>
              <a:rPr kumimoji="1" lang="en-US" altLang="zh-CN" sz="2400" baseline="-25000" dirty="0"/>
              <a:t>i</a:t>
            </a:r>
            <a:r>
              <a:rPr kumimoji="1" lang="en-US" altLang="zh-CN" sz="2400" dirty="0"/>
              <a:t>(X) = max { f</a:t>
            </a:r>
            <a:r>
              <a:rPr kumimoji="1" lang="en-US" altLang="zh-CN" sz="2400" baseline="-25000" dirty="0"/>
              <a:t>i-1</a:t>
            </a:r>
            <a:r>
              <a:rPr kumimoji="1" lang="en-US" altLang="zh-CN" sz="2400" dirty="0"/>
              <a:t>(X) , f</a:t>
            </a:r>
            <a:r>
              <a:rPr kumimoji="1" lang="en-US" altLang="zh-CN" sz="2400" baseline="-25000" dirty="0"/>
              <a:t>i-1</a:t>
            </a:r>
            <a:r>
              <a:rPr kumimoji="1" lang="en-US" altLang="zh-CN" sz="2400" dirty="0"/>
              <a:t>(X-</a:t>
            </a:r>
            <a:r>
              <a:rPr kumimoji="1" lang="en-US" altLang="zh-CN" sz="2400" dirty="0" err="1"/>
              <a:t>w</a:t>
            </a:r>
            <a:r>
              <a:rPr kumimoji="1" lang="en-US" altLang="zh-CN" sz="2400" baseline="-25000" dirty="0" err="1"/>
              <a:t>i</a:t>
            </a:r>
            <a:r>
              <a:rPr kumimoji="1" lang="en-US" altLang="zh-CN" sz="2400" dirty="0"/>
              <a:t>)+p</a:t>
            </a:r>
            <a:r>
              <a:rPr kumimoji="1" lang="en-US" altLang="zh-CN" sz="2400" baseline="-25000" dirty="0"/>
              <a:t>i</a:t>
            </a:r>
            <a:r>
              <a:rPr kumimoji="1" lang="en-US" altLang="zh-CN" sz="2400" dirty="0"/>
              <a:t> }</a:t>
            </a:r>
          </a:p>
        </p:txBody>
      </p:sp>
      <p:sp>
        <p:nvSpPr>
          <p:cNvPr id="28" name="文本框 27"/>
          <p:cNvSpPr txBox="1"/>
          <p:nvPr/>
        </p:nvSpPr>
        <p:spPr>
          <a:xfrm>
            <a:off x="6649101" y="3896750"/>
            <a:ext cx="860573" cy="461665"/>
          </a:xfrm>
          <a:prstGeom prst="rect">
            <a:avLst/>
          </a:prstGeom>
          <a:noFill/>
        </p:spPr>
        <p:txBody>
          <a:bodyPr wrap="square" rtlCol="0">
            <a:spAutoFit/>
          </a:bodyPr>
          <a:lstStyle/>
          <a:p>
            <a:r>
              <a:rPr lang="zh-CN" altLang="en-US" sz="2400" dirty="0">
                <a:latin typeface="幼圆" panose="02010509060101010101" pitchFamily="49" charset="-122"/>
                <a:ea typeface="幼圆" panose="02010509060101010101" pitchFamily="49" charset="-122"/>
              </a:rPr>
              <a:t>初值</a:t>
            </a:r>
          </a:p>
        </p:txBody>
      </p:sp>
      <p:grpSp>
        <p:nvGrpSpPr>
          <p:cNvPr id="29" name="Group 46"/>
          <p:cNvGrpSpPr>
            <a:grpSpLocks/>
          </p:cNvGrpSpPr>
          <p:nvPr/>
        </p:nvGrpSpPr>
        <p:grpSpPr bwMode="auto">
          <a:xfrm>
            <a:off x="6657362" y="3896750"/>
            <a:ext cx="4962153" cy="1841620"/>
            <a:chOff x="2508" y="744"/>
            <a:chExt cx="3180" cy="1178"/>
          </a:xfrm>
        </p:grpSpPr>
        <p:sp>
          <p:nvSpPr>
            <p:cNvPr id="30" name="Text Box 47"/>
            <p:cNvSpPr txBox="1">
              <a:spLocks noChangeArrowheads="1"/>
            </p:cNvSpPr>
            <p:nvPr/>
          </p:nvSpPr>
          <p:spPr bwMode="auto">
            <a:xfrm>
              <a:off x="2508" y="1032"/>
              <a:ext cx="744" cy="62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(X) =</a:t>
              </a:r>
            </a:p>
          </p:txBody>
        </p:sp>
        <p:sp>
          <p:nvSpPr>
            <p:cNvPr id="32" name="Text Box 48"/>
            <p:cNvSpPr txBox="1">
              <a:spLocks noChangeArrowheads="1"/>
            </p:cNvSpPr>
            <p:nvPr/>
          </p:nvSpPr>
          <p:spPr bwMode="auto">
            <a:xfrm>
              <a:off x="3276" y="744"/>
              <a:ext cx="2232" cy="3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a:cs typeface="Arial" panose="020B0604020202020204" pitchFamily="34" charset="0"/>
                </a:rPr>
                <a:t>- ∞            X&lt;0 </a:t>
              </a:r>
            </a:p>
          </p:txBody>
        </p:sp>
        <p:sp>
          <p:nvSpPr>
            <p:cNvPr id="33" name="Text Box 49"/>
            <p:cNvSpPr txBox="1">
              <a:spLocks noChangeArrowheads="1"/>
            </p:cNvSpPr>
            <p:nvPr/>
          </p:nvSpPr>
          <p:spPr bwMode="auto">
            <a:xfrm>
              <a:off x="3276" y="1296"/>
              <a:ext cx="2280" cy="62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kumimoji="1" lang="en-US" altLang="zh-CN" sz="2400" b="0" dirty="0">
                  <a:cs typeface="Arial" panose="020B0604020202020204" pitchFamily="34" charset="0"/>
                </a:rPr>
                <a:t>max{0, 0+1}=1    2≤X≤6</a:t>
              </a:r>
            </a:p>
          </p:txBody>
        </p:sp>
        <p:sp>
          <p:nvSpPr>
            <p:cNvPr id="34" name="AutoShape 50"/>
            <p:cNvSpPr>
              <a:spLocks/>
            </p:cNvSpPr>
            <p:nvPr/>
          </p:nvSpPr>
          <p:spPr bwMode="auto">
            <a:xfrm>
              <a:off x="3177" y="912"/>
              <a:ext cx="108" cy="564"/>
            </a:xfrm>
            <a:prstGeom prst="leftBrace">
              <a:avLst>
                <a:gd name="adj1" fmla="val 43519"/>
                <a:gd name="adj2" fmla="val 47870"/>
              </a:avLst>
            </a:prstGeom>
            <a:noFill/>
            <a:ln w="1905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cs typeface="Arial" panose="020B0604020202020204" pitchFamily="34" charset="0"/>
              </a:endParaRPr>
            </a:p>
          </p:txBody>
        </p:sp>
        <p:sp>
          <p:nvSpPr>
            <p:cNvPr id="35" name="Text Box 51"/>
            <p:cNvSpPr txBox="1">
              <a:spLocks noChangeArrowheads="1"/>
            </p:cNvSpPr>
            <p:nvPr/>
          </p:nvSpPr>
          <p:spPr bwMode="auto">
            <a:xfrm>
              <a:off x="3252" y="1008"/>
              <a:ext cx="2436" cy="62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max{0,-∞+1}=0    0≤X&lt;2</a:t>
              </a:r>
            </a:p>
          </p:txBody>
        </p:sp>
      </p:grpSp>
    </p:spTree>
    <p:extLst>
      <p:ext uri="{BB962C8B-B14F-4D97-AF65-F5344CB8AC3E}">
        <p14:creationId xmlns:p14="http://schemas.microsoft.com/office/powerpoint/2010/main" val="253238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23392" y="257200"/>
            <a:ext cx="8229600" cy="1371600"/>
          </a:xfrm>
        </p:spPr>
        <p:txBody>
          <a:bodyPr/>
          <a:lstStyle/>
          <a:p>
            <a:pPr eaLnBrk="1" hangingPunct="1"/>
            <a:r>
              <a:rPr lang="zh-CN" altLang="en-US" dirty="0"/>
              <a:t>方法适用的问题特点</a:t>
            </a:r>
          </a:p>
        </p:txBody>
      </p:sp>
      <p:sp>
        <p:nvSpPr>
          <p:cNvPr id="9220" name="Rectangle 3"/>
          <p:cNvSpPr>
            <a:spLocks noGrp="1" noChangeArrowheads="1"/>
          </p:cNvSpPr>
          <p:nvPr>
            <p:ph idx="1"/>
          </p:nvPr>
        </p:nvSpPr>
        <p:spPr>
          <a:xfrm>
            <a:off x="608629" y="1772816"/>
            <a:ext cx="10585175" cy="3311922"/>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eaLnBrk="1" hangingPunct="1"/>
            <a:r>
              <a:rPr kumimoji="1" lang="zh-CN" altLang="en-US" sz="2400" dirty="0"/>
              <a:t>有一类多阶段决策问题</a:t>
            </a:r>
            <a:endParaRPr kumimoji="1" lang="en-US" altLang="zh-CN" sz="2400" dirty="0"/>
          </a:p>
          <a:p>
            <a:pPr lvl="1"/>
            <a:r>
              <a:rPr kumimoji="1" lang="zh-CN" altLang="en-US" sz="2400" dirty="0"/>
              <a:t>它可以被分成若干个阶段，每一个阶段都需要作出决策，</a:t>
            </a:r>
            <a:r>
              <a:rPr kumimoji="1" lang="en-US" altLang="zh-CN" sz="2400" dirty="0" err="1"/>
              <a:t>i</a:t>
            </a:r>
            <a:r>
              <a:rPr kumimoji="1" lang="zh-CN" altLang="en-US" sz="2400" dirty="0"/>
              <a:t>阶段的决策仅依赖于</a:t>
            </a:r>
            <a:r>
              <a:rPr kumimoji="1" lang="en-US" altLang="zh-CN" sz="2400" dirty="0" err="1"/>
              <a:t>i</a:t>
            </a:r>
            <a:r>
              <a:rPr kumimoji="1" lang="zh-CN" altLang="en-US" sz="2400" dirty="0"/>
              <a:t>阶段当前的状态</a:t>
            </a:r>
            <a:endParaRPr lang="en-US" altLang="zh-CN" sz="2400" dirty="0"/>
          </a:p>
          <a:p>
            <a:pPr lvl="1"/>
            <a:r>
              <a:rPr kumimoji="1" lang="zh-CN" altLang="en-US" sz="2400" dirty="0"/>
              <a:t>当每个阶段的决策都确定后，问题得到一个决策序列，进而计算出一个解</a:t>
            </a:r>
            <a:endParaRPr kumimoji="1" lang="en-US" altLang="zh-CN" sz="2400" dirty="0"/>
          </a:p>
          <a:p>
            <a:r>
              <a:rPr kumimoji="1" lang="zh-CN" altLang="en-US" sz="2400" dirty="0"/>
              <a:t>动态规划方法适用于解决</a:t>
            </a:r>
            <a:r>
              <a:rPr kumimoji="1" lang="zh-CN" altLang="en-US" sz="2400" dirty="0">
                <a:solidFill>
                  <a:srgbClr val="FF0000"/>
                </a:solidFill>
              </a:rPr>
              <a:t>求最优解的多阶段决策</a:t>
            </a:r>
            <a:r>
              <a:rPr kumimoji="1" lang="zh-CN" altLang="en-US" sz="2400" dirty="0"/>
              <a:t>问题</a:t>
            </a:r>
            <a:endParaRPr kumimoji="1" lang="en-US" altLang="zh-CN" sz="2400" dirty="0"/>
          </a:p>
          <a:p>
            <a:pPr lvl="1"/>
            <a:r>
              <a:rPr kumimoji="1" lang="zh-CN" altLang="en-US" sz="2400" dirty="0"/>
              <a:t>寻找最优解和最优决策序列</a:t>
            </a:r>
            <a:endParaRPr kumimoji="1" lang="en-US" altLang="zh-CN" sz="2400" dirty="0"/>
          </a:p>
        </p:txBody>
      </p:sp>
      <p:sp>
        <p:nvSpPr>
          <p:cNvPr id="5" name="AutoShape 7"/>
          <p:cNvSpPr>
            <a:spLocks noChangeArrowheads="1"/>
          </p:cNvSpPr>
          <p:nvPr/>
        </p:nvSpPr>
        <p:spPr bwMode="auto">
          <a:xfrm>
            <a:off x="2048789" y="4680843"/>
            <a:ext cx="3744416" cy="576064"/>
          </a:xfrm>
          <a:prstGeom prst="wedgeRoundRectCallout">
            <a:avLst>
              <a:gd name="adj1" fmla="val -41555"/>
              <a:gd name="adj2" fmla="val -72244"/>
              <a:gd name="adj3" fmla="val 16667"/>
            </a:avLst>
          </a:prstGeom>
          <a:solidFill>
            <a:schemeClr val="bg1"/>
          </a:solidFill>
          <a:ln w="9525">
            <a:solidFill>
              <a:schemeClr val="accent1">
                <a:lumMod val="75000"/>
              </a:schemeClr>
            </a:solidFill>
            <a:miter lim="800000"/>
            <a:headEnd/>
            <a:tailEnd/>
          </a:ln>
          <a:effectLst/>
        </p:spPr>
        <p:txBody>
          <a:bodyPr/>
          <a:lstStyle/>
          <a:p>
            <a:pPr>
              <a:spcBef>
                <a:spcPct val="0"/>
              </a:spcBef>
            </a:pPr>
            <a:r>
              <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问题描述中一定存在目标函数</a:t>
            </a:r>
          </a:p>
        </p:txBody>
      </p:sp>
      <p:sp>
        <p:nvSpPr>
          <p:cNvPr id="6" name="AutoShape 7"/>
          <p:cNvSpPr>
            <a:spLocks noChangeArrowheads="1"/>
          </p:cNvSpPr>
          <p:nvPr/>
        </p:nvSpPr>
        <p:spPr bwMode="auto">
          <a:xfrm>
            <a:off x="6191236" y="4261472"/>
            <a:ext cx="3415507" cy="804773"/>
          </a:xfrm>
          <a:prstGeom prst="wedgeRoundRectCallout">
            <a:avLst>
              <a:gd name="adj1" fmla="val -41899"/>
              <a:gd name="adj2" fmla="val -74638"/>
              <a:gd name="adj3" fmla="val 16667"/>
            </a:avLst>
          </a:prstGeom>
          <a:solidFill>
            <a:schemeClr val="bg1"/>
          </a:solidFill>
          <a:ln w="9525">
            <a:solidFill>
              <a:schemeClr val="accent1">
                <a:lumMod val="75000"/>
              </a:schemeClr>
            </a:solidFill>
            <a:miter lim="800000"/>
            <a:headEnd/>
            <a:tailEnd/>
          </a:ln>
          <a:effectLst/>
        </p:spPr>
        <p:txBody>
          <a:bodyPr/>
          <a:lstStyle/>
          <a:p>
            <a:pPr>
              <a:spcBef>
                <a:spcPct val="0"/>
              </a:spcBef>
            </a:pPr>
            <a:r>
              <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也称为多阶段决策优化问题，或组合优化问题</a:t>
            </a:r>
          </a:p>
        </p:txBody>
      </p:sp>
      <p:sp>
        <p:nvSpPr>
          <p:cNvPr id="7"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829088" y="4811641"/>
            <a:ext cx="1279130" cy="305921"/>
          </a:xfrm>
          <a:prstGeom prst="rect">
            <a:avLst/>
          </a:prstGeom>
          <a:solidFill>
            <a:schemeClr val="accent1">
              <a:lumMod val="40000"/>
              <a:lumOff val="6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9" name="矩形 28"/>
          <p:cNvSpPr/>
          <p:nvPr/>
        </p:nvSpPr>
        <p:spPr>
          <a:xfrm>
            <a:off x="3224415" y="4820025"/>
            <a:ext cx="445275" cy="288606"/>
          </a:xfrm>
          <a:prstGeom prst="rect">
            <a:avLst/>
          </a:prstGeom>
          <a:solidFill>
            <a:schemeClr val="accent1">
              <a:lumMod val="20000"/>
              <a:lumOff val="8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40" name="矩形 39"/>
          <p:cNvSpPr/>
          <p:nvPr/>
        </p:nvSpPr>
        <p:spPr>
          <a:xfrm>
            <a:off x="3215680" y="4422947"/>
            <a:ext cx="3312369" cy="288032"/>
          </a:xfrm>
          <a:prstGeom prst="rect">
            <a:avLst/>
          </a:prstGeom>
          <a:solidFill>
            <a:schemeClr val="accent1">
              <a:lumMod val="20000"/>
              <a:lumOff val="8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1" name="Rectangle 3"/>
          <p:cNvSpPr>
            <a:spLocks noGrp="1" noChangeArrowheads="1"/>
          </p:cNvSpPr>
          <p:nvPr>
            <p:ph idx="1"/>
          </p:nvPr>
        </p:nvSpPr>
        <p:spPr>
          <a:xfrm>
            <a:off x="843944" y="2609859"/>
            <a:ext cx="10148600" cy="3771469"/>
          </a:xfrm>
        </p:spPr>
        <p:txBody>
          <a:bodyPr>
            <a:normAutofit/>
          </a:bodyPr>
          <a:lstStyle/>
          <a:p>
            <a:pPr>
              <a:lnSpc>
                <a:spcPct val="90000"/>
              </a:lnSpc>
            </a:pPr>
            <a:r>
              <a:rPr kumimoji="1" lang="zh-CN" altLang="en-US" sz="2400" dirty="0">
                <a:latin typeface="幼圆" panose="02010509060101010101" pitchFamily="49" charset="-122"/>
              </a:rPr>
              <a:t>实例：</a:t>
            </a:r>
            <a:r>
              <a:rPr kumimoji="1" lang="en-US" altLang="zh-CN" sz="2400" dirty="0">
                <a:latin typeface="Times New Roman" panose="02020603050405020304" pitchFamily="18" charset="0"/>
              </a:rPr>
              <a:t> </a:t>
            </a:r>
            <a:r>
              <a:rPr kumimoji="1" lang="en-US" altLang="zh-CN" sz="2400" dirty="0"/>
              <a:t>n=3, (w</a:t>
            </a:r>
            <a:r>
              <a:rPr kumimoji="1" lang="en-US" altLang="zh-CN" sz="2400" baseline="-25000" dirty="0"/>
              <a:t>1</a:t>
            </a:r>
            <a:r>
              <a:rPr kumimoji="1" lang="en-US" altLang="zh-CN" sz="2400" dirty="0"/>
              <a:t>,w</a:t>
            </a:r>
            <a:r>
              <a:rPr kumimoji="1" lang="en-US" altLang="zh-CN" sz="2400" baseline="-25000" dirty="0"/>
              <a:t>2</a:t>
            </a:r>
            <a:r>
              <a:rPr kumimoji="1" lang="en-US" altLang="zh-CN" sz="2400" dirty="0"/>
              <a:t>,w</a:t>
            </a:r>
            <a:r>
              <a:rPr kumimoji="1" lang="en-US" altLang="zh-CN" sz="2400" baseline="-25000" dirty="0"/>
              <a:t>3</a:t>
            </a:r>
            <a:r>
              <a:rPr kumimoji="1" lang="en-US" altLang="zh-CN" sz="2400" dirty="0"/>
              <a:t>)=(2,3,4) , (p</a:t>
            </a:r>
            <a:r>
              <a:rPr kumimoji="1" lang="en-US" altLang="zh-CN" sz="2400" baseline="-25000" dirty="0"/>
              <a:t>1</a:t>
            </a:r>
            <a:r>
              <a:rPr kumimoji="1" lang="en-US" altLang="zh-CN" sz="2400" dirty="0"/>
              <a:t>,p</a:t>
            </a:r>
            <a:r>
              <a:rPr kumimoji="1" lang="en-US" altLang="zh-CN" sz="2400" baseline="-25000" dirty="0"/>
              <a:t>2</a:t>
            </a:r>
            <a:r>
              <a:rPr kumimoji="1" lang="en-US" altLang="zh-CN" sz="2400" dirty="0"/>
              <a:t>,p</a:t>
            </a:r>
            <a:r>
              <a:rPr kumimoji="1" lang="en-US" altLang="zh-CN" sz="2400" baseline="-25000" dirty="0"/>
              <a:t>3</a:t>
            </a:r>
            <a:r>
              <a:rPr kumimoji="1" lang="en-US" altLang="zh-CN" sz="2400" dirty="0"/>
              <a:t>)=(1,2,5) , M=6</a:t>
            </a:r>
          </a:p>
          <a:p>
            <a:pPr eaLnBrk="1" hangingPunct="1">
              <a:lnSpc>
                <a:spcPct val="90000"/>
              </a:lnSpc>
            </a:pPr>
            <a:r>
              <a:rPr kumimoji="1" lang="zh-CN" altLang="en-US" sz="2400" dirty="0"/>
              <a:t>备忘录</a:t>
            </a:r>
            <a:r>
              <a:rPr kumimoji="1" lang="en-US" altLang="zh-CN" sz="2400" dirty="0"/>
              <a:t>F(</a:t>
            </a:r>
            <a:r>
              <a:rPr kumimoji="1" lang="en-US" altLang="zh-CN" sz="2400" dirty="0" err="1"/>
              <a:t>i,X</a:t>
            </a:r>
            <a:r>
              <a:rPr kumimoji="1" lang="en-US" altLang="zh-CN" sz="2400" dirty="0"/>
              <a:t>)</a:t>
            </a:r>
            <a:endParaRPr kumimoji="1" lang="zh-CN" altLang="en-US" sz="2400" dirty="0"/>
          </a:p>
        </p:txBody>
      </p:sp>
      <p:sp>
        <p:nvSpPr>
          <p:cNvPr id="2" name="标题 1"/>
          <p:cNvSpPr>
            <a:spLocks noGrp="1"/>
          </p:cNvSpPr>
          <p:nvPr>
            <p:ph type="title"/>
          </p:nvPr>
        </p:nvSpPr>
        <p:spPr>
          <a:xfrm>
            <a:off x="871065" y="240083"/>
            <a:ext cx="10515600" cy="886209"/>
          </a:xfrm>
        </p:spPr>
        <p:txBody>
          <a:bodyPr/>
          <a:lstStyle/>
          <a:p>
            <a:r>
              <a:rPr lang="zh-CN" altLang="en-US" dirty="0"/>
              <a:t>递归关系式计算过程</a:t>
            </a: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40</a:t>
            </a:fld>
            <a:endParaRPr lang="en-US" altLang="zh-CN"/>
          </a:p>
        </p:txBody>
      </p:sp>
      <p:grpSp>
        <p:nvGrpSpPr>
          <p:cNvPr id="7" name="Group 13"/>
          <p:cNvGrpSpPr>
            <a:grpSpLocks/>
          </p:cNvGrpSpPr>
          <p:nvPr/>
        </p:nvGrpSpPr>
        <p:grpSpPr bwMode="auto">
          <a:xfrm>
            <a:off x="925208" y="1555324"/>
            <a:ext cx="3314700" cy="867364"/>
            <a:chOff x="372" y="792"/>
            <a:chExt cx="2088" cy="750"/>
          </a:xfrm>
        </p:grpSpPr>
        <p:sp>
          <p:nvSpPr>
            <p:cNvPr id="8" name="Text Box 14"/>
            <p:cNvSpPr txBox="1">
              <a:spLocks noChangeArrowheads="1"/>
            </p:cNvSpPr>
            <p:nvPr/>
          </p:nvSpPr>
          <p:spPr bwMode="auto">
            <a:xfrm>
              <a:off x="372" y="959"/>
              <a:ext cx="74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0</a:t>
              </a:r>
              <a:r>
                <a:rPr kumimoji="1" lang="en-US" altLang="zh-CN" sz="2400" b="0" dirty="0">
                  <a:cs typeface="Arial" panose="020B0604020202020204" pitchFamily="34" charset="0"/>
                </a:rPr>
                <a:t>(X) =</a:t>
              </a:r>
            </a:p>
          </p:txBody>
        </p:sp>
        <p:sp>
          <p:nvSpPr>
            <p:cNvPr id="9" name="Text Box 15"/>
            <p:cNvSpPr txBox="1">
              <a:spLocks noChangeArrowheads="1"/>
            </p:cNvSpPr>
            <p:nvPr/>
          </p:nvSpPr>
          <p:spPr bwMode="auto">
            <a:xfrm>
              <a:off x="1068" y="792"/>
              <a:ext cx="1392"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 ∞       X&lt;0</a:t>
              </a:r>
            </a:p>
          </p:txBody>
        </p:sp>
        <p:sp>
          <p:nvSpPr>
            <p:cNvPr id="10" name="Text Box 16"/>
            <p:cNvSpPr txBox="1">
              <a:spLocks noChangeArrowheads="1"/>
            </p:cNvSpPr>
            <p:nvPr/>
          </p:nvSpPr>
          <p:spPr bwMode="auto">
            <a:xfrm>
              <a:off x="1116" y="1141"/>
              <a:ext cx="122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0         X≥0</a:t>
              </a:r>
            </a:p>
          </p:txBody>
        </p:sp>
        <p:sp>
          <p:nvSpPr>
            <p:cNvPr id="11" name="AutoShape 17"/>
            <p:cNvSpPr>
              <a:spLocks/>
            </p:cNvSpPr>
            <p:nvPr/>
          </p:nvSpPr>
          <p:spPr bwMode="auto">
            <a:xfrm>
              <a:off x="1038" y="952"/>
              <a:ext cx="61" cy="384"/>
            </a:xfrm>
            <a:prstGeom prst="leftBrace">
              <a:avLst>
                <a:gd name="adj1" fmla="val 38095"/>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cs typeface="Arial" panose="020B0604020202020204" pitchFamily="34" charset="0"/>
              </a:endParaRPr>
            </a:p>
          </p:txBody>
        </p:sp>
      </p:grpSp>
      <p:sp>
        <p:nvSpPr>
          <p:cNvPr id="51" name="Rectangle 46"/>
          <p:cNvSpPr txBox="1">
            <a:spLocks noChangeArrowheads="1"/>
          </p:cNvSpPr>
          <p:nvPr/>
        </p:nvSpPr>
        <p:spPr>
          <a:xfrm>
            <a:off x="932379" y="1244575"/>
            <a:ext cx="7056437" cy="720725"/>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32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buFont typeface="Wingdings" panose="05000000000000000000" pitchFamily="2" charset="2"/>
              <a:buNone/>
            </a:pPr>
            <a:r>
              <a:rPr kumimoji="1" lang="en-US" altLang="zh-CN" sz="2400" dirty="0"/>
              <a:t>f</a:t>
            </a:r>
            <a:r>
              <a:rPr kumimoji="1" lang="en-US" altLang="zh-CN" sz="2400" baseline="-25000" dirty="0"/>
              <a:t>i</a:t>
            </a:r>
            <a:r>
              <a:rPr kumimoji="1" lang="en-US" altLang="zh-CN" sz="2400" dirty="0"/>
              <a:t>(X) = max { f</a:t>
            </a:r>
            <a:r>
              <a:rPr kumimoji="1" lang="en-US" altLang="zh-CN" sz="2400" baseline="-25000" dirty="0"/>
              <a:t>i-1</a:t>
            </a:r>
            <a:r>
              <a:rPr kumimoji="1" lang="en-US" altLang="zh-CN" sz="2400" dirty="0"/>
              <a:t>(X) , f</a:t>
            </a:r>
            <a:r>
              <a:rPr kumimoji="1" lang="en-US" altLang="zh-CN" sz="2400" baseline="-25000" dirty="0"/>
              <a:t>i-1</a:t>
            </a:r>
            <a:r>
              <a:rPr kumimoji="1" lang="en-US" altLang="zh-CN" sz="2400" dirty="0"/>
              <a:t>(X-</a:t>
            </a:r>
            <a:r>
              <a:rPr kumimoji="1" lang="en-US" altLang="zh-CN" sz="2400" dirty="0" err="1"/>
              <a:t>w</a:t>
            </a:r>
            <a:r>
              <a:rPr kumimoji="1" lang="en-US" altLang="zh-CN" sz="2400" baseline="-25000" dirty="0" err="1"/>
              <a:t>i</a:t>
            </a:r>
            <a:r>
              <a:rPr kumimoji="1" lang="en-US" altLang="zh-CN" sz="2400" dirty="0"/>
              <a:t>)+p</a:t>
            </a:r>
            <a:r>
              <a:rPr kumimoji="1" lang="en-US" altLang="zh-CN" sz="2400" baseline="-25000" dirty="0"/>
              <a:t>i</a:t>
            </a:r>
            <a:r>
              <a:rPr kumimoji="1" lang="en-US" altLang="zh-CN" sz="2400" dirty="0"/>
              <a:t> }</a:t>
            </a:r>
          </a:p>
        </p:txBody>
      </p:sp>
      <p:grpSp>
        <p:nvGrpSpPr>
          <p:cNvPr id="20" name="组合 19"/>
          <p:cNvGrpSpPr/>
          <p:nvPr/>
        </p:nvGrpSpPr>
        <p:grpSpPr>
          <a:xfrm>
            <a:off x="6649389" y="3847824"/>
            <a:ext cx="5068708" cy="2028817"/>
            <a:chOff x="6649389" y="3928874"/>
            <a:chExt cx="5068708" cy="2028817"/>
          </a:xfrm>
        </p:grpSpPr>
        <p:sp>
          <p:nvSpPr>
            <p:cNvPr id="21" name="Text Box 5"/>
            <p:cNvSpPr txBox="1">
              <a:spLocks noChangeArrowheads="1"/>
            </p:cNvSpPr>
            <p:nvPr/>
          </p:nvSpPr>
          <p:spPr bwMode="auto">
            <a:xfrm>
              <a:off x="6649389" y="4754804"/>
              <a:ext cx="1245226" cy="73793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2</a:t>
              </a:r>
              <a:r>
                <a:rPr kumimoji="1" lang="en-US" altLang="zh-CN" sz="2400" b="0" dirty="0">
                  <a:cs typeface="Arial" panose="020B0604020202020204" pitchFamily="34" charset="0"/>
                </a:rPr>
                <a:t>(X) =</a:t>
              </a:r>
            </a:p>
          </p:txBody>
        </p:sp>
        <p:sp>
          <p:nvSpPr>
            <p:cNvPr id="22" name="Text Box 6"/>
            <p:cNvSpPr txBox="1">
              <a:spLocks noChangeArrowheads="1"/>
            </p:cNvSpPr>
            <p:nvPr/>
          </p:nvSpPr>
          <p:spPr bwMode="auto">
            <a:xfrm>
              <a:off x="7906587" y="3928874"/>
              <a:ext cx="3388452" cy="4638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 ∞                       X&lt;0</a:t>
              </a:r>
            </a:p>
          </p:txBody>
        </p:sp>
        <p:sp>
          <p:nvSpPr>
            <p:cNvPr id="23" name="Text Box 7"/>
            <p:cNvSpPr txBox="1">
              <a:spLocks noChangeArrowheads="1"/>
            </p:cNvSpPr>
            <p:nvPr/>
          </p:nvSpPr>
          <p:spPr bwMode="auto">
            <a:xfrm>
              <a:off x="7916566" y="5493846"/>
              <a:ext cx="3801531" cy="4638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kumimoji="1" lang="en-US" altLang="zh-CN" sz="2400" b="0" dirty="0">
                  <a:cs typeface="Arial" panose="020B0604020202020204" pitchFamily="34" charset="0"/>
                </a:rPr>
                <a:t>max{1,1+2}=3  5≤X≤6</a:t>
              </a:r>
            </a:p>
          </p:txBody>
        </p:sp>
        <p:sp>
          <p:nvSpPr>
            <p:cNvPr id="24" name="AutoShape 8"/>
            <p:cNvSpPr>
              <a:spLocks/>
            </p:cNvSpPr>
            <p:nvPr/>
          </p:nvSpPr>
          <p:spPr bwMode="auto">
            <a:xfrm>
              <a:off x="7683087" y="4221088"/>
              <a:ext cx="133948" cy="1540964"/>
            </a:xfrm>
            <a:prstGeom prst="leftBrace">
              <a:avLst>
                <a:gd name="adj1" fmla="val 53472"/>
                <a:gd name="adj2" fmla="val 47870"/>
              </a:avLst>
            </a:prstGeom>
            <a:noFill/>
            <a:ln w="1905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cs typeface="Arial" panose="020B0604020202020204" pitchFamily="34" charset="0"/>
              </a:endParaRPr>
            </a:p>
          </p:txBody>
        </p:sp>
        <p:sp>
          <p:nvSpPr>
            <p:cNvPr id="25" name="Text Box 9"/>
            <p:cNvSpPr txBox="1">
              <a:spLocks noChangeArrowheads="1"/>
            </p:cNvSpPr>
            <p:nvPr/>
          </p:nvSpPr>
          <p:spPr bwMode="auto">
            <a:xfrm>
              <a:off x="7906587" y="5117881"/>
              <a:ext cx="3703749" cy="46384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max{1,0+2}=2  3≤X&lt;5</a:t>
              </a:r>
            </a:p>
          </p:txBody>
        </p:sp>
        <p:sp>
          <p:nvSpPr>
            <p:cNvPr id="26" name="Text Box 10"/>
            <p:cNvSpPr txBox="1">
              <a:spLocks noChangeArrowheads="1"/>
            </p:cNvSpPr>
            <p:nvPr/>
          </p:nvSpPr>
          <p:spPr bwMode="auto">
            <a:xfrm>
              <a:off x="7976433" y="4305832"/>
              <a:ext cx="3681798" cy="4638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0                     0≤X&lt;2</a:t>
              </a:r>
            </a:p>
          </p:txBody>
        </p:sp>
        <p:sp>
          <p:nvSpPr>
            <p:cNvPr id="27" name="Text Box 11"/>
            <p:cNvSpPr txBox="1">
              <a:spLocks noChangeArrowheads="1"/>
            </p:cNvSpPr>
            <p:nvPr/>
          </p:nvSpPr>
          <p:spPr bwMode="auto">
            <a:xfrm>
              <a:off x="7998630" y="4704493"/>
              <a:ext cx="3560069" cy="4638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1                     2≤X&lt;3</a:t>
              </a:r>
            </a:p>
          </p:txBody>
        </p:sp>
      </p:grpSp>
      <p:sp>
        <p:nvSpPr>
          <p:cNvPr id="32" name="矩形 31"/>
          <p:cNvSpPr/>
          <p:nvPr/>
        </p:nvSpPr>
        <p:spPr>
          <a:xfrm>
            <a:off x="5231904" y="4811641"/>
            <a:ext cx="1260433" cy="288032"/>
          </a:xfrm>
          <a:prstGeom prst="rect">
            <a:avLst/>
          </a:prstGeom>
          <a:solidFill>
            <a:schemeClr val="accent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aphicFrame>
        <p:nvGraphicFramePr>
          <p:cNvPr id="13" name="表格 12"/>
          <p:cNvGraphicFramePr>
            <a:graphicFrameLocks noGrp="1"/>
          </p:cNvGraphicFramePr>
          <p:nvPr>
            <p:extLst>
              <p:ext uri="{D42A27DB-BD31-4B8C-83A1-F6EECF244321}">
                <p14:modId xmlns:p14="http://schemas.microsoft.com/office/powerpoint/2010/main" val="4018794399"/>
              </p:ext>
            </p:extLst>
          </p:nvPr>
        </p:nvGraphicFramePr>
        <p:xfrm>
          <a:off x="932377" y="3573544"/>
          <a:ext cx="5636552" cy="1981200"/>
        </p:xfrm>
        <a:graphic>
          <a:graphicData uri="http://schemas.openxmlformats.org/drawingml/2006/table">
            <a:tbl>
              <a:tblPr firstRow="1" bandRow="1">
                <a:tableStyleId>{5940675A-B579-460E-94D1-54222C63F5DA}</a:tableStyleId>
              </a:tblPr>
              <a:tblGrid>
                <a:gridCol w="843143">
                  <a:extLst>
                    <a:ext uri="{9D8B030D-6E8A-4147-A177-3AD203B41FA5}">
                      <a16:colId xmlns:a16="http://schemas.microsoft.com/office/drawing/2014/main" val="1610694158"/>
                    </a:ext>
                  </a:extLst>
                </a:gridCol>
                <a:gridCol w="720080">
                  <a:extLst>
                    <a:ext uri="{9D8B030D-6E8A-4147-A177-3AD203B41FA5}">
                      <a16:colId xmlns:a16="http://schemas.microsoft.com/office/drawing/2014/main" val="536326099"/>
                    </a:ext>
                  </a:extLst>
                </a:gridCol>
                <a:gridCol w="648072">
                  <a:extLst>
                    <a:ext uri="{9D8B030D-6E8A-4147-A177-3AD203B41FA5}">
                      <a16:colId xmlns:a16="http://schemas.microsoft.com/office/drawing/2014/main" val="1102828003"/>
                    </a:ext>
                  </a:extLst>
                </a:gridCol>
                <a:gridCol w="606981">
                  <a:extLst>
                    <a:ext uri="{9D8B030D-6E8A-4147-A177-3AD203B41FA5}">
                      <a16:colId xmlns:a16="http://schemas.microsoft.com/office/drawing/2014/main" val="1486970816"/>
                    </a:ext>
                  </a:extLst>
                </a:gridCol>
                <a:gridCol w="704569">
                  <a:extLst>
                    <a:ext uri="{9D8B030D-6E8A-4147-A177-3AD203B41FA5}">
                      <a16:colId xmlns:a16="http://schemas.microsoft.com/office/drawing/2014/main" val="994894429"/>
                    </a:ext>
                  </a:extLst>
                </a:gridCol>
                <a:gridCol w="704569">
                  <a:extLst>
                    <a:ext uri="{9D8B030D-6E8A-4147-A177-3AD203B41FA5}">
                      <a16:colId xmlns:a16="http://schemas.microsoft.com/office/drawing/2014/main" val="2953644181"/>
                    </a:ext>
                  </a:extLst>
                </a:gridCol>
                <a:gridCol w="704569">
                  <a:extLst>
                    <a:ext uri="{9D8B030D-6E8A-4147-A177-3AD203B41FA5}">
                      <a16:colId xmlns:a16="http://schemas.microsoft.com/office/drawing/2014/main" val="1034389192"/>
                    </a:ext>
                  </a:extLst>
                </a:gridCol>
                <a:gridCol w="704569">
                  <a:extLst>
                    <a:ext uri="{9D8B030D-6E8A-4147-A177-3AD203B41FA5}">
                      <a16:colId xmlns:a16="http://schemas.microsoft.com/office/drawing/2014/main" val="145499131"/>
                    </a:ext>
                  </a:extLst>
                </a:gridCol>
              </a:tblGrid>
              <a:tr h="370840">
                <a:tc>
                  <a:txBody>
                    <a:bodyPr/>
                    <a:lstStyle/>
                    <a:p>
                      <a:pPr algn="r"/>
                      <a:r>
                        <a:rPr kumimoji="1" lang="en-US" altLang="zh-CN" sz="2000" dirty="0">
                          <a:solidFill>
                            <a:srgbClr val="FF0000"/>
                          </a:solidFill>
                          <a:latin typeface="Arial" panose="020B0604020202020204" pitchFamily="34" charset="0"/>
                          <a:cs typeface="Arial" panose="020B0604020202020204" pitchFamily="34" charset="0"/>
                        </a:rPr>
                        <a:t>F(</a:t>
                      </a:r>
                      <a:r>
                        <a:rPr kumimoji="1" lang="en-US" altLang="zh-CN" sz="2000" dirty="0" err="1">
                          <a:solidFill>
                            <a:srgbClr val="FF0000"/>
                          </a:solidFill>
                          <a:latin typeface="Arial" panose="020B0604020202020204" pitchFamily="34" charset="0"/>
                          <a:cs typeface="Arial" panose="020B0604020202020204" pitchFamily="34" charset="0"/>
                        </a:rPr>
                        <a:t>i,X</a:t>
                      </a:r>
                      <a:r>
                        <a:rPr kumimoji="1" lang="en-US" altLang="zh-CN" sz="2000" dirty="0">
                          <a:solidFill>
                            <a:srgbClr val="FF0000"/>
                          </a:solidFill>
                          <a:latin typeface="Arial" panose="020B0604020202020204" pitchFamily="34" charset="0"/>
                          <a:cs typeface="Arial" panose="020B0604020202020204" pitchFamily="34" charset="0"/>
                        </a:rPr>
                        <a:t>)</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X=0</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1</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2</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3</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4</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5</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6=M</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818945"/>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0</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48671684"/>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1</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6175430"/>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2</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68674177"/>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3</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zh-CN" altLang="en-US" sz="2000">
                        <a:latin typeface="Arial" panose="020B0604020202020204" pitchFamily="34" charset="0"/>
                        <a:cs typeface="Arial" panose="020B0604020202020204" pitchFamily="34" charset="0"/>
                      </a:endParaRPr>
                    </a:p>
                  </a:txBody>
                  <a:tcPr/>
                </a:tc>
                <a:tc>
                  <a:txBody>
                    <a:bodyPr/>
                    <a:lstStyle/>
                    <a:p>
                      <a:pPr algn="ctr"/>
                      <a:endParaRPr lang="zh-CN" altLang="en-US" sz="2000" dirty="0">
                        <a:latin typeface="Arial" panose="020B0604020202020204" pitchFamily="34" charset="0"/>
                        <a:cs typeface="Arial" panose="020B0604020202020204" pitchFamily="34" charset="0"/>
                      </a:endParaRPr>
                    </a:p>
                  </a:txBody>
                  <a:tcPr/>
                </a:tc>
                <a:tc>
                  <a:txBody>
                    <a:bodyPr/>
                    <a:lstStyle/>
                    <a:p>
                      <a:pPr algn="ctr"/>
                      <a:endParaRPr lang="zh-CN" altLang="en-US" sz="2000">
                        <a:latin typeface="Arial" panose="020B0604020202020204" pitchFamily="34" charset="0"/>
                        <a:cs typeface="Arial" panose="020B0604020202020204" pitchFamily="34" charset="0"/>
                      </a:endParaRPr>
                    </a:p>
                  </a:txBody>
                  <a:tcPr/>
                </a:tc>
                <a:tc>
                  <a:txBody>
                    <a:bodyPr/>
                    <a:lstStyle/>
                    <a:p>
                      <a:pPr algn="ctr"/>
                      <a:endParaRPr lang="zh-CN" altLang="en-US" sz="2000">
                        <a:latin typeface="Arial" panose="020B0604020202020204" pitchFamily="34" charset="0"/>
                        <a:cs typeface="Arial" panose="020B0604020202020204" pitchFamily="34" charset="0"/>
                      </a:endParaRPr>
                    </a:p>
                  </a:txBody>
                  <a:tcPr/>
                </a:tc>
                <a:tc>
                  <a:txBody>
                    <a:bodyPr/>
                    <a:lstStyle/>
                    <a:p>
                      <a:pPr algn="ctr"/>
                      <a:endParaRPr lang="zh-CN" altLang="en-US" sz="2000">
                        <a:latin typeface="Arial" panose="020B0604020202020204" pitchFamily="34" charset="0"/>
                        <a:cs typeface="Arial" panose="020B0604020202020204" pitchFamily="34" charset="0"/>
                      </a:endParaRPr>
                    </a:p>
                  </a:txBody>
                  <a:tcPr/>
                </a:tc>
                <a:tc>
                  <a:txBody>
                    <a:bodyPr/>
                    <a:lstStyle/>
                    <a:p>
                      <a:pPr algn="ct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00702611"/>
                  </a:ext>
                </a:extLst>
              </a:tr>
            </a:tbl>
          </a:graphicData>
        </a:graphic>
      </p:graphicFrame>
    </p:spTree>
    <p:extLst>
      <p:ext uri="{BB962C8B-B14F-4D97-AF65-F5344CB8AC3E}">
        <p14:creationId xmlns:p14="http://schemas.microsoft.com/office/powerpoint/2010/main" val="4190467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829088" y="4811641"/>
            <a:ext cx="1279130" cy="305921"/>
          </a:xfrm>
          <a:prstGeom prst="rect">
            <a:avLst/>
          </a:prstGeom>
          <a:solidFill>
            <a:schemeClr val="accent1">
              <a:lumMod val="40000"/>
              <a:lumOff val="6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9" name="矩形 28"/>
          <p:cNvSpPr/>
          <p:nvPr/>
        </p:nvSpPr>
        <p:spPr>
          <a:xfrm>
            <a:off x="3224415" y="4820025"/>
            <a:ext cx="445275" cy="288606"/>
          </a:xfrm>
          <a:prstGeom prst="rect">
            <a:avLst/>
          </a:prstGeom>
          <a:solidFill>
            <a:schemeClr val="accent1">
              <a:lumMod val="20000"/>
              <a:lumOff val="8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40" name="矩形 39"/>
          <p:cNvSpPr/>
          <p:nvPr/>
        </p:nvSpPr>
        <p:spPr>
          <a:xfrm>
            <a:off x="3215680" y="4422947"/>
            <a:ext cx="3312369" cy="288032"/>
          </a:xfrm>
          <a:prstGeom prst="rect">
            <a:avLst/>
          </a:prstGeom>
          <a:solidFill>
            <a:schemeClr val="accent1">
              <a:lumMod val="20000"/>
              <a:lumOff val="8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1" name="Rectangle 3"/>
          <p:cNvSpPr>
            <a:spLocks noGrp="1" noChangeArrowheads="1"/>
          </p:cNvSpPr>
          <p:nvPr>
            <p:ph idx="1"/>
          </p:nvPr>
        </p:nvSpPr>
        <p:spPr>
          <a:xfrm>
            <a:off x="843944" y="2609859"/>
            <a:ext cx="10148600" cy="3771469"/>
          </a:xfrm>
        </p:spPr>
        <p:txBody>
          <a:bodyPr>
            <a:normAutofit/>
          </a:bodyPr>
          <a:lstStyle/>
          <a:p>
            <a:pPr>
              <a:lnSpc>
                <a:spcPct val="90000"/>
              </a:lnSpc>
            </a:pPr>
            <a:r>
              <a:rPr kumimoji="1" lang="zh-CN" altLang="en-US" sz="2400" dirty="0">
                <a:latin typeface="幼圆" panose="02010509060101010101" pitchFamily="49" charset="-122"/>
              </a:rPr>
              <a:t>实例：</a:t>
            </a:r>
            <a:r>
              <a:rPr kumimoji="1" lang="en-US" altLang="zh-CN" sz="2400" dirty="0">
                <a:latin typeface="Times New Roman" panose="02020603050405020304" pitchFamily="18" charset="0"/>
              </a:rPr>
              <a:t> </a:t>
            </a:r>
            <a:r>
              <a:rPr kumimoji="1" lang="en-US" altLang="zh-CN" sz="2400" dirty="0"/>
              <a:t>n=3, (w</a:t>
            </a:r>
            <a:r>
              <a:rPr kumimoji="1" lang="en-US" altLang="zh-CN" sz="2400" baseline="-25000" dirty="0"/>
              <a:t>1</a:t>
            </a:r>
            <a:r>
              <a:rPr kumimoji="1" lang="en-US" altLang="zh-CN" sz="2400" dirty="0"/>
              <a:t>,w</a:t>
            </a:r>
            <a:r>
              <a:rPr kumimoji="1" lang="en-US" altLang="zh-CN" sz="2400" baseline="-25000" dirty="0"/>
              <a:t>2</a:t>
            </a:r>
            <a:r>
              <a:rPr kumimoji="1" lang="en-US" altLang="zh-CN" sz="2400" dirty="0"/>
              <a:t>,w</a:t>
            </a:r>
            <a:r>
              <a:rPr kumimoji="1" lang="en-US" altLang="zh-CN" sz="2400" baseline="-25000" dirty="0"/>
              <a:t>3</a:t>
            </a:r>
            <a:r>
              <a:rPr kumimoji="1" lang="en-US" altLang="zh-CN" sz="2400" dirty="0"/>
              <a:t>)=(2,3,4) , (p</a:t>
            </a:r>
            <a:r>
              <a:rPr kumimoji="1" lang="en-US" altLang="zh-CN" sz="2400" baseline="-25000" dirty="0"/>
              <a:t>1</a:t>
            </a:r>
            <a:r>
              <a:rPr kumimoji="1" lang="en-US" altLang="zh-CN" sz="2400" dirty="0"/>
              <a:t>,p</a:t>
            </a:r>
            <a:r>
              <a:rPr kumimoji="1" lang="en-US" altLang="zh-CN" sz="2400" baseline="-25000" dirty="0"/>
              <a:t>2</a:t>
            </a:r>
            <a:r>
              <a:rPr kumimoji="1" lang="en-US" altLang="zh-CN" sz="2400" dirty="0"/>
              <a:t>,p</a:t>
            </a:r>
            <a:r>
              <a:rPr kumimoji="1" lang="en-US" altLang="zh-CN" sz="2400" baseline="-25000" dirty="0"/>
              <a:t>3</a:t>
            </a:r>
            <a:r>
              <a:rPr kumimoji="1" lang="en-US" altLang="zh-CN" sz="2400" dirty="0"/>
              <a:t>)=(1,2,5) , M=6</a:t>
            </a:r>
          </a:p>
          <a:p>
            <a:pPr eaLnBrk="1" hangingPunct="1">
              <a:lnSpc>
                <a:spcPct val="90000"/>
              </a:lnSpc>
            </a:pPr>
            <a:r>
              <a:rPr kumimoji="1" lang="zh-CN" altLang="en-US" sz="2400" dirty="0"/>
              <a:t>备忘录</a:t>
            </a:r>
            <a:r>
              <a:rPr kumimoji="1" lang="en-US" altLang="zh-CN" sz="2400" dirty="0"/>
              <a:t>F(</a:t>
            </a:r>
            <a:r>
              <a:rPr kumimoji="1" lang="en-US" altLang="zh-CN" sz="2400" dirty="0" err="1"/>
              <a:t>i,X</a:t>
            </a:r>
            <a:r>
              <a:rPr kumimoji="1" lang="en-US" altLang="zh-CN" sz="2400" dirty="0"/>
              <a:t>)</a:t>
            </a:r>
            <a:endParaRPr kumimoji="1" lang="zh-CN" altLang="en-US" sz="2400" dirty="0"/>
          </a:p>
        </p:txBody>
      </p:sp>
      <p:sp>
        <p:nvSpPr>
          <p:cNvPr id="2" name="标题 1"/>
          <p:cNvSpPr>
            <a:spLocks noGrp="1"/>
          </p:cNvSpPr>
          <p:nvPr>
            <p:ph type="title"/>
          </p:nvPr>
        </p:nvSpPr>
        <p:spPr>
          <a:xfrm>
            <a:off x="871065" y="240083"/>
            <a:ext cx="10515600" cy="886209"/>
          </a:xfrm>
        </p:spPr>
        <p:txBody>
          <a:bodyPr/>
          <a:lstStyle/>
          <a:p>
            <a:r>
              <a:rPr lang="zh-CN" altLang="en-US" dirty="0"/>
              <a:t>递归关系式计算过程</a:t>
            </a: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41</a:t>
            </a:fld>
            <a:endParaRPr lang="en-US" altLang="zh-CN"/>
          </a:p>
        </p:txBody>
      </p:sp>
      <p:grpSp>
        <p:nvGrpSpPr>
          <p:cNvPr id="7" name="Group 13"/>
          <p:cNvGrpSpPr>
            <a:grpSpLocks/>
          </p:cNvGrpSpPr>
          <p:nvPr/>
        </p:nvGrpSpPr>
        <p:grpSpPr bwMode="auto">
          <a:xfrm>
            <a:off x="925208" y="1555324"/>
            <a:ext cx="3314700" cy="867364"/>
            <a:chOff x="372" y="792"/>
            <a:chExt cx="2088" cy="750"/>
          </a:xfrm>
        </p:grpSpPr>
        <p:sp>
          <p:nvSpPr>
            <p:cNvPr id="8" name="Text Box 14"/>
            <p:cNvSpPr txBox="1">
              <a:spLocks noChangeArrowheads="1"/>
            </p:cNvSpPr>
            <p:nvPr/>
          </p:nvSpPr>
          <p:spPr bwMode="auto">
            <a:xfrm>
              <a:off x="372" y="959"/>
              <a:ext cx="74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0</a:t>
              </a:r>
              <a:r>
                <a:rPr kumimoji="1" lang="en-US" altLang="zh-CN" sz="2400" b="0" dirty="0">
                  <a:cs typeface="Arial" panose="020B0604020202020204" pitchFamily="34" charset="0"/>
                </a:rPr>
                <a:t>(X) =</a:t>
              </a:r>
            </a:p>
          </p:txBody>
        </p:sp>
        <p:sp>
          <p:nvSpPr>
            <p:cNvPr id="9" name="Text Box 15"/>
            <p:cNvSpPr txBox="1">
              <a:spLocks noChangeArrowheads="1"/>
            </p:cNvSpPr>
            <p:nvPr/>
          </p:nvSpPr>
          <p:spPr bwMode="auto">
            <a:xfrm>
              <a:off x="1068" y="792"/>
              <a:ext cx="1392"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 ∞       X&lt;0</a:t>
              </a:r>
            </a:p>
          </p:txBody>
        </p:sp>
        <p:sp>
          <p:nvSpPr>
            <p:cNvPr id="10" name="Text Box 16"/>
            <p:cNvSpPr txBox="1">
              <a:spLocks noChangeArrowheads="1"/>
            </p:cNvSpPr>
            <p:nvPr/>
          </p:nvSpPr>
          <p:spPr bwMode="auto">
            <a:xfrm>
              <a:off x="1116" y="1141"/>
              <a:ext cx="122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0         X≥0</a:t>
              </a:r>
            </a:p>
          </p:txBody>
        </p:sp>
        <p:sp>
          <p:nvSpPr>
            <p:cNvPr id="11" name="AutoShape 17"/>
            <p:cNvSpPr>
              <a:spLocks/>
            </p:cNvSpPr>
            <p:nvPr/>
          </p:nvSpPr>
          <p:spPr bwMode="auto">
            <a:xfrm>
              <a:off x="1038" y="952"/>
              <a:ext cx="61" cy="384"/>
            </a:xfrm>
            <a:prstGeom prst="leftBrace">
              <a:avLst>
                <a:gd name="adj1" fmla="val 38095"/>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cs typeface="Arial" panose="020B0604020202020204" pitchFamily="34" charset="0"/>
              </a:endParaRPr>
            </a:p>
          </p:txBody>
        </p:sp>
      </p:grpSp>
      <p:sp>
        <p:nvSpPr>
          <p:cNvPr id="51" name="Rectangle 46"/>
          <p:cNvSpPr txBox="1">
            <a:spLocks noChangeArrowheads="1"/>
          </p:cNvSpPr>
          <p:nvPr/>
        </p:nvSpPr>
        <p:spPr>
          <a:xfrm>
            <a:off x="932379" y="1244575"/>
            <a:ext cx="7056437" cy="720725"/>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32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buFont typeface="Wingdings" panose="05000000000000000000" pitchFamily="2" charset="2"/>
              <a:buNone/>
            </a:pPr>
            <a:r>
              <a:rPr kumimoji="1" lang="en-US" altLang="zh-CN" sz="2400" dirty="0"/>
              <a:t>f</a:t>
            </a:r>
            <a:r>
              <a:rPr kumimoji="1" lang="en-US" altLang="zh-CN" sz="2400" baseline="-25000" dirty="0"/>
              <a:t>i</a:t>
            </a:r>
            <a:r>
              <a:rPr kumimoji="1" lang="en-US" altLang="zh-CN" sz="2400" dirty="0"/>
              <a:t>(X) = max { f</a:t>
            </a:r>
            <a:r>
              <a:rPr kumimoji="1" lang="en-US" altLang="zh-CN" sz="2400" baseline="-25000" dirty="0"/>
              <a:t>i-1</a:t>
            </a:r>
            <a:r>
              <a:rPr kumimoji="1" lang="en-US" altLang="zh-CN" sz="2400" dirty="0"/>
              <a:t>(X) , f</a:t>
            </a:r>
            <a:r>
              <a:rPr kumimoji="1" lang="en-US" altLang="zh-CN" sz="2400" baseline="-25000" dirty="0"/>
              <a:t>i-1</a:t>
            </a:r>
            <a:r>
              <a:rPr kumimoji="1" lang="en-US" altLang="zh-CN" sz="2400" dirty="0"/>
              <a:t>(X-</a:t>
            </a:r>
            <a:r>
              <a:rPr kumimoji="1" lang="en-US" altLang="zh-CN" sz="2400" dirty="0" err="1"/>
              <a:t>w</a:t>
            </a:r>
            <a:r>
              <a:rPr kumimoji="1" lang="en-US" altLang="zh-CN" sz="2400" baseline="-25000" dirty="0" err="1"/>
              <a:t>i</a:t>
            </a:r>
            <a:r>
              <a:rPr kumimoji="1" lang="en-US" altLang="zh-CN" sz="2400" dirty="0"/>
              <a:t>)+p</a:t>
            </a:r>
            <a:r>
              <a:rPr kumimoji="1" lang="en-US" altLang="zh-CN" sz="2400" baseline="-25000" dirty="0"/>
              <a:t>i</a:t>
            </a:r>
            <a:r>
              <a:rPr kumimoji="1" lang="en-US" altLang="zh-CN" sz="2400" dirty="0"/>
              <a:t> }</a:t>
            </a:r>
          </a:p>
        </p:txBody>
      </p:sp>
      <p:sp>
        <p:nvSpPr>
          <p:cNvPr id="32" name="矩形 31"/>
          <p:cNvSpPr/>
          <p:nvPr/>
        </p:nvSpPr>
        <p:spPr>
          <a:xfrm>
            <a:off x="5231904" y="4811641"/>
            <a:ext cx="1260433" cy="288032"/>
          </a:xfrm>
          <a:prstGeom prst="rect">
            <a:avLst/>
          </a:prstGeom>
          <a:solidFill>
            <a:schemeClr val="accent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nvGrpSpPr>
          <p:cNvPr id="28" name="组合 27"/>
          <p:cNvGrpSpPr/>
          <p:nvPr/>
        </p:nvGrpSpPr>
        <p:grpSpPr>
          <a:xfrm>
            <a:off x="6600056" y="4092226"/>
            <a:ext cx="3647110" cy="2234458"/>
            <a:chOff x="6672064" y="4193027"/>
            <a:chExt cx="3647110" cy="2234458"/>
          </a:xfrm>
        </p:grpSpPr>
        <p:sp>
          <p:nvSpPr>
            <p:cNvPr id="33" name="Text Box 6"/>
            <p:cNvSpPr txBox="1">
              <a:spLocks noChangeArrowheads="1"/>
            </p:cNvSpPr>
            <p:nvPr/>
          </p:nvSpPr>
          <p:spPr bwMode="auto">
            <a:xfrm>
              <a:off x="8102017" y="4193027"/>
              <a:ext cx="2217157" cy="223445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buClr>
                  <a:srgbClr val="FF00FF"/>
                </a:buClr>
                <a:buSzTx/>
                <a:buFont typeface="Wingdings" panose="05000000000000000000" pitchFamily="2" charset="2"/>
                <a:buNone/>
              </a:pPr>
              <a:r>
                <a:rPr kumimoji="1" lang="en-US" altLang="zh-CN" sz="2400" b="0" dirty="0">
                  <a:cs typeface="Arial" panose="020B0604020202020204" pitchFamily="34" charset="0"/>
                </a:rPr>
                <a:t>-∞      X&lt;0 </a:t>
              </a:r>
            </a:p>
            <a:p>
              <a:pPr eaLnBrk="1" hangingPunct="1">
                <a:lnSpc>
                  <a:spcPct val="80000"/>
                </a:lnSpc>
                <a:buClr>
                  <a:srgbClr val="FF00FF"/>
                </a:buClr>
                <a:buSzTx/>
                <a:buFont typeface="Wingdings" panose="05000000000000000000" pitchFamily="2" charset="2"/>
                <a:buNone/>
              </a:pPr>
              <a:r>
                <a:rPr kumimoji="1" lang="en-US" altLang="zh-CN" sz="2400" b="0" dirty="0">
                  <a:cs typeface="Arial" panose="020B0604020202020204" pitchFamily="34" charset="0"/>
                </a:rPr>
                <a:t>0    0≤X&lt;2 </a:t>
              </a:r>
            </a:p>
            <a:p>
              <a:pPr eaLnBrk="1" hangingPunct="1">
                <a:lnSpc>
                  <a:spcPct val="80000"/>
                </a:lnSpc>
                <a:buClr>
                  <a:srgbClr val="FF00FF"/>
                </a:buClr>
                <a:buSzTx/>
                <a:buFont typeface="Wingdings" panose="05000000000000000000" pitchFamily="2" charset="2"/>
                <a:buNone/>
              </a:pPr>
              <a:r>
                <a:rPr kumimoji="1" lang="en-US" altLang="zh-CN" sz="2400" b="0" dirty="0">
                  <a:cs typeface="Arial" panose="020B0604020202020204" pitchFamily="34" charset="0"/>
                </a:rPr>
                <a:t>1    2≤X&lt;3 </a:t>
              </a:r>
            </a:p>
            <a:p>
              <a:pPr eaLnBrk="1" hangingPunct="1">
                <a:lnSpc>
                  <a:spcPct val="80000"/>
                </a:lnSpc>
                <a:buClr>
                  <a:srgbClr val="FF00FF"/>
                </a:buClr>
                <a:buSzTx/>
                <a:buFont typeface="Wingdings" panose="05000000000000000000" pitchFamily="2" charset="2"/>
                <a:buNone/>
              </a:pPr>
              <a:r>
                <a:rPr kumimoji="1" lang="en-US" altLang="zh-CN" sz="2400" b="0" dirty="0">
                  <a:cs typeface="Arial" panose="020B0604020202020204" pitchFamily="34" charset="0"/>
                </a:rPr>
                <a:t>2    3≤X&lt;4 </a:t>
              </a:r>
            </a:p>
            <a:p>
              <a:pPr eaLnBrk="1" hangingPunct="1">
                <a:lnSpc>
                  <a:spcPct val="80000"/>
                </a:lnSpc>
                <a:buClr>
                  <a:srgbClr val="FF00FF"/>
                </a:buClr>
                <a:buSzTx/>
                <a:buFont typeface="Wingdings" panose="05000000000000000000" pitchFamily="2" charset="2"/>
                <a:buNone/>
              </a:pPr>
              <a:r>
                <a:rPr kumimoji="1" lang="en-US" altLang="zh-CN" sz="2400" b="0" dirty="0">
                  <a:cs typeface="Arial" panose="020B0604020202020204" pitchFamily="34" charset="0"/>
                </a:rPr>
                <a:t>5    4≤X&lt;6 </a:t>
              </a:r>
            </a:p>
            <a:p>
              <a:pPr eaLnBrk="1" hangingPunct="1">
                <a:lnSpc>
                  <a:spcPct val="80000"/>
                </a:lnSpc>
                <a:buClr>
                  <a:srgbClr val="FF00FF"/>
                </a:buClr>
                <a:buSzTx/>
                <a:buFont typeface="Wingdings" panose="05000000000000000000" pitchFamily="2" charset="2"/>
                <a:buNone/>
              </a:pPr>
              <a:r>
                <a:rPr kumimoji="1" lang="en-US" altLang="zh-CN" sz="2400" b="0" dirty="0">
                  <a:cs typeface="Arial" panose="020B0604020202020204" pitchFamily="34" charset="0"/>
                </a:rPr>
                <a:t>6    6≤X&lt;7</a:t>
              </a:r>
            </a:p>
          </p:txBody>
        </p:sp>
        <p:sp>
          <p:nvSpPr>
            <p:cNvPr id="34" name="Text Box 7"/>
            <p:cNvSpPr txBox="1">
              <a:spLocks noChangeArrowheads="1"/>
            </p:cNvSpPr>
            <p:nvPr/>
          </p:nvSpPr>
          <p:spPr bwMode="auto">
            <a:xfrm>
              <a:off x="6672064" y="5198640"/>
              <a:ext cx="1603419" cy="463550"/>
            </a:xfrm>
            <a:prstGeom prst="rect">
              <a:avLst/>
            </a:prstGeom>
            <a:no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3</a:t>
              </a:r>
              <a:r>
                <a:rPr kumimoji="1" lang="en-US" altLang="zh-CN" sz="2400" b="0" dirty="0">
                  <a:cs typeface="Arial" panose="020B0604020202020204" pitchFamily="34" charset="0"/>
                </a:rPr>
                <a:t>(X) =</a:t>
              </a:r>
            </a:p>
          </p:txBody>
        </p:sp>
        <p:sp>
          <p:nvSpPr>
            <p:cNvPr id="35" name="AutoShape 8"/>
            <p:cNvSpPr>
              <a:spLocks/>
            </p:cNvSpPr>
            <p:nvPr/>
          </p:nvSpPr>
          <p:spPr bwMode="auto">
            <a:xfrm>
              <a:off x="7810910" y="4293097"/>
              <a:ext cx="185694" cy="1973008"/>
            </a:xfrm>
            <a:prstGeom prst="leftBrace">
              <a:avLst>
                <a:gd name="adj1" fmla="val 56250"/>
                <a:gd name="adj2" fmla="val 49658"/>
              </a:avLst>
            </a:prstGeom>
            <a:no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cs typeface="Arial" panose="020B0604020202020204" pitchFamily="34" charset="0"/>
              </a:endParaRPr>
            </a:p>
          </p:txBody>
        </p:sp>
      </p:grpSp>
      <p:sp>
        <p:nvSpPr>
          <p:cNvPr id="36" name="圆角矩形标注 35"/>
          <p:cNvSpPr/>
          <p:nvPr/>
        </p:nvSpPr>
        <p:spPr>
          <a:xfrm>
            <a:off x="6352520" y="5729210"/>
            <a:ext cx="1023249" cy="471006"/>
          </a:xfrm>
          <a:prstGeom prst="wedgeRoundRectCallout">
            <a:avLst>
              <a:gd name="adj1" fmla="val -53304"/>
              <a:gd name="adj2" fmla="val -84946"/>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lgn="ctr">
              <a:spcBef>
                <a:spcPct val="0"/>
              </a:spcBef>
            </a:pPr>
            <a:r>
              <a:rPr lang="zh-CN" altLang="en-US" sz="2000" dirty="0">
                <a:solidFill>
                  <a:srgbClr val="FF0000"/>
                </a:solidFill>
                <a:latin typeface="幼圆" panose="02010509060101010101" pitchFamily="49" charset="-122"/>
                <a:ea typeface="幼圆" panose="02010509060101010101" pitchFamily="49" charset="-122"/>
              </a:rPr>
              <a:t>最优解</a:t>
            </a:r>
          </a:p>
        </p:txBody>
      </p:sp>
      <p:sp>
        <p:nvSpPr>
          <p:cNvPr id="37" name="矩形 36"/>
          <p:cNvSpPr/>
          <p:nvPr/>
        </p:nvSpPr>
        <p:spPr>
          <a:xfrm>
            <a:off x="999451" y="5776108"/>
            <a:ext cx="3998210" cy="461665"/>
          </a:xfrm>
          <a:prstGeom prst="rect">
            <a:avLst/>
          </a:prstGeom>
        </p:spPr>
        <p:txBody>
          <a:bodyPr wrap="none">
            <a:spAutoFit/>
          </a:bodyPr>
          <a:lstStyle/>
          <a:p>
            <a:r>
              <a:rPr lang="zh-CN" altLang="en-US" sz="2400" dirty="0">
                <a:solidFill>
                  <a:srgbClr val="FF0000"/>
                </a:solidFill>
                <a:latin typeface="幼圆" panose="02010509060101010101" pitchFamily="49" charset="-122"/>
                <a:ea typeface="幼圆" panose="02010509060101010101" pitchFamily="49" charset="-122"/>
              </a:rPr>
              <a:t>备忘录的大小与</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n</a:t>
            </a:r>
            <a:r>
              <a:rPr lang="zh-CN" altLang="en-US" sz="2400" dirty="0">
                <a:solidFill>
                  <a:srgbClr val="FF0000"/>
                </a:solidFill>
                <a:latin typeface="幼圆" panose="02010509060101010101" pitchFamily="49" charset="-122"/>
                <a:ea typeface="幼圆" panose="02010509060101010101" pitchFamily="49" charset="-122"/>
              </a:rPr>
              <a:t>和</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zh-CN" altLang="en-US" sz="2400" dirty="0">
                <a:solidFill>
                  <a:srgbClr val="FF0000"/>
                </a:solidFill>
                <a:latin typeface="幼圆" panose="02010509060101010101" pitchFamily="49" charset="-122"/>
                <a:ea typeface="幼圆" panose="02010509060101010101" pitchFamily="49" charset="-122"/>
              </a:rPr>
              <a:t>有关。</a:t>
            </a:r>
            <a:endParaRPr lang="en-US" altLang="zh-CN" sz="2400" dirty="0">
              <a:solidFill>
                <a:srgbClr val="FF0000"/>
              </a:solidFill>
              <a:latin typeface="幼圆" panose="02010509060101010101" pitchFamily="49" charset="-122"/>
              <a:ea typeface="幼圆" panose="02010509060101010101" pitchFamily="49" charset="-122"/>
            </a:endParaRPr>
          </a:p>
        </p:txBody>
      </p:sp>
      <p:sp>
        <p:nvSpPr>
          <p:cNvPr id="38" name="矩形 37"/>
          <p:cNvSpPr/>
          <p:nvPr/>
        </p:nvSpPr>
        <p:spPr>
          <a:xfrm>
            <a:off x="3829088" y="5208746"/>
            <a:ext cx="579740" cy="305921"/>
          </a:xfrm>
          <a:prstGeom prst="rect">
            <a:avLst/>
          </a:prstGeom>
          <a:solidFill>
            <a:schemeClr val="accent1">
              <a:lumMod val="20000"/>
              <a:lumOff val="8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9" name="矩形 38"/>
          <p:cNvSpPr/>
          <p:nvPr/>
        </p:nvSpPr>
        <p:spPr>
          <a:xfrm>
            <a:off x="3237380" y="5226061"/>
            <a:ext cx="445275" cy="288606"/>
          </a:xfrm>
          <a:prstGeom prst="rect">
            <a:avLst/>
          </a:prstGeom>
          <a:solidFill>
            <a:schemeClr val="accent1">
              <a:lumMod val="20000"/>
              <a:lumOff val="8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41" name="矩形 40"/>
          <p:cNvSpPr/>
          <p:nvPr/>
        </p:nvSpPr>
        <p:spPr>
          <a:xfrm>
            <a:off x="4514241" y="5226635"/>
            <a:ext cx="1314647" cy="270689"/>
          </a:xfrm>
          <a:prstGeom prst="rect">
            <a:avLst/>
          </a:prstGeom>
          <a:solidFill>
            <a:schemeClr val="accent1">
              <a:lumMod val="40000"/>
              <a:lumOff val="6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42" name="矩形 41"/>
          <p:cNvSpPr/>
          <p:nvPr/>
        </p:nvSpPr>
        <p:spPr>
          <a:xfrm>
            <a:off x="5934301" y="5208746"/>
            <a:ext cx="558036" cy="288578"/>
          </a:xfrm>
          <a:prstGeom prst="rect">
            <a:avLst/>
          </a:prstGeom>
          <a:solidFill>
            <a:schemeClr val="accent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aphicFrame>
        <p:nvGraphicFramePr>
          <p:cNvPr id="13" name="表格 12"/>
          <p:cNvGraphicFramePr>
            <a:graphicFrameLocks noGrp="1"/>
          </p:cNvGraphicFramePr>
          <p:nvPr>
            <p:extLst>
              <p:ext uri="{D42A27DB-BD31-4B8C-83A1-F6EECF244321}">
                <p14:modId xmlns:p14="http://schemas.microsoft.com/office/powerpoint/2010/main" val="3044640292"/>
              </p:ext>
            </p:extLst>
          </p:nvPr>
        </p:nvGraphicFramePr>
        <p:xfrm>
          <a:off x="932377" y="3573544"/>
          <a:ext cx="5636552" cy="1981200"/>
        </p:xfrm>
        <a:graphic>
          <a:graphicData uri="http://schemas.openxmlformats.org/drawingml/2006/table">
            <a:tbl>
              <a:tblPr firstRow="1" bandRow="1">
                <a:tableStyleId>{5940675A-B579-460E-94D1-54222C63F5DA}</a:tableStyleId>
              </a:tblPr>
              <a:tblGrid>
                <a:gridCol w="843143">
                  <a:extLst>
                    <a:ext uri="{9D8B030D-6E8A-4147-A177-3AD203B41FA5}">
                      <a16:colId xmlns:a16="http://schemas.microsoft.com/office/drawing/2014/main" val="1610694158"/>
                    </a:ext>
                  </a:extLst>
                </a:gridCol>
                <a:gridCol w="720080">
                  <a:extLst>
                    <a:ext uri="{9D8B030D-6E8A-4147-A177-3AD203B41FA5}">
                      <a16:colId xmlns:a16="http://schemas.microsoft.com/office/drawing/2014/main" val="536326099"/>
                    </a:ext>
                  </a:extLst>
                </a:gridCol>
                <a:gridCol w="648072">
                  <a:extLst>
                    <a:ext uri="{9D8B030D-6E8A-4147-A177-3AD203B41FA5}">
                      <a16:colId xmlns:a16="http://schemas.microsoft.com/office/drawing/2014/main" val="1102828003"/>
                    </a:ext>
                  </a:extLst>
                </a:gridCol>
                <a:gridCol w="606981">
                  <a:extLst>
                    <a:ext uri="{9D8B030D-6E8A-4147-A177-3AD203B41FA5}">
                      <a16:colId xmlns:a16="http://schemas.microsoft.com/office/drawing/2014/main" val="1486970816"/>
                    </a:ext>
                  </a:extLst>
                </a:gridCol>
                <a:gridCol w="704569">
                  <a:extLst>
                    <a:ext uri="{9D8B030D-6E8A-4147-A177-3AD203B41FA5}">
                      <a16:colId xmlns:a16="http://schemas.microsoft.com/office/drawing/2014/main" val="994894429"/>
                    </a:ext>
                  </a:extLst>
                </a:gridCol>
                <a:gridCol w="704569">
                  <a:extLst>
                    <a:ext uri="{9D8B030D-6E8A-4147-A177-3AD203B41FA5}">
                      <a16:colId xmlns:a16="http://schemas.microsoft.com/office/drawing/2014/main" val="2953644181"/>
                    </a:ext>
                  </a:extLst>
                </a:gridCol>
                <a:gridCol w="704569">
                  <a:extLst>
                    <a:ext uri="{9D8B030D-6E8A-4147-A177-3AD203B41FA5}">
                      <a16:colId xmlns:a16="http://schemas.microsoft.com/office/drawing/2014/main" val="1034389192"/>
                    </a:ext>
                  </a:extLst>
                </a:gridCol>
                <a:gridCol w="704569">
                  <a:extLst>
                    <a:ext uri="{9D8B030D-6E8A-4147-A177-3AD203B41FA5}">
                      <a16:colId xmlns:a16="http://schemas.microsoft.com/office/drawing/2014/main" val="145499131"/>
                    </a:ext>
                  </a:extLst>
                </a:gridCol>
              </a:tblGrid>
              <a:tr h="370840">
                <a:tc>
                  <a:txBody>
                    <a:bodyPr/>
                    <a:lstStyle/>
                    <a:p>
                      <a:pPr algn="r"/>
                      <a:r>
                        <a:rPr kumimoji="1" lang="en-US" altLang="zh-CN" sz="2000" dirty="0">
                          <a:solidFill>
                            <a:srgbClr val="FF0000"/>
                          </a:solidFill>
                          <a:latin typeface="Arial" panose="020B0604020202020204" pitchFamily="34" charset="0"/>
                          <a:cs typeface="Arial" panose="020B0604020202020204" pitchFamily="34" charset="0"/>
                        </a:rPr>
                        <a:t>F(</a:t>
                      </a:r>
                      <a:r>
                        <a:rPr kumimoji="1" lang="en-US" altLang="zh-CN" sz="2000" dirty="0" err="1">
                          <a:solidFill>
                            <a:srgbClr val="FF0000"/>
                          </a:solidFill>
                          <a:latin typeface="Arial" panose="020B0604020202020204" pitchFamily="34" charset="0"/>
                          <a:cs typeface="Arial" panose="020B0604020202020204" pitchFamily="34" charset="0"/>
                        </a:rPr>
                        <a:t>i,X</a:t>
                      </a:r>
                      <a:r>
                        <a:rPr kumimoji="1" lang="en-US" altLang="zh-CN" sz="2000" dirty="0">
                          <a:solidFill>
                            <a:srgbClr val="FF0000"/>
                          </a:solidFill>
                          <a:latin typeface="Arial" panose="020B0604020202020204" pitchFamily="34" charset="0"/>
                          <a:cs typeface="Arial" panose="020B0604020202020204" pitchFamily="34" charset="0"/>
                        </a:rPr>
                        <a:t>)</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X=0</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1</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2</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3</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4</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5</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6=M</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818945"/>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0</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48671684"/>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1</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6175430"/>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2</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68674177"/>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3</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5</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5</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6</a:t>
                      </a:r>
                      <a:endParaRPr lang="zh-CN" altLang="en-US" sz="2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00702611"/>
                  </a:ext>
                </a:extLst>
              </a:tr>
            </a:tbl>
          </a:graphicData>
        </a:graphic>
      </p:graphicFrame>
    </p:spTree>
    <p:extLst>
      <p:ext uri="{BB962C8B-B14F-4D97-AF65-F5344CB8AC3E}">
        <p14:creationId xmlns:p14="http://schemas.microsoft.com/office/powerpoint/2010/main" val="312396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8920"/>
            <a:ext cx="10515600" cy="1325563"/>
          </a:xfrm>
        </p:spPr>
        <p:txBody>
          <a:bodyPr/>
          <a:lstStyle/>
          <a:p>
            <a:r>
              <a:rPr lang="zh-CN" altLang="en-US" dirty="0"/>
              <a:t>回溯确定</a:t>
            </a:r>
            <a:r>
              <a:rPr lang="en-US" altLang="zh-CN" dirty="0"/>
              <a:t>X</a:t>
            </a:r>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42</a:t>
            </a:fld>
            <a:endParaRPr lang="en-US" altLang="zh-CN"/>
          </a:p>
        </p:txBody>
      </p:sp>
      <p:sp>
        <p:nvSpPr>
          <p:cNvPr id="5" name="Rectangle 3"/>
          <p:cNvSpPr>
            <a:spLocks noGrp="1" noChangeArrowheads="1"/>
          </p:cNvSpPr>
          <p:nvPr>
            <p:ph idx="1"/>
          </p:nvPr>
        </p:nvSpPr>
        <p:spPr>
          <a:xfrm>
            <a:off x="853880" y="1404483"/>
            <a:ext cx="10148600" cy="3771469"/>
          </a:xfrm>
        </p:spPr>
        <p:txBody>
          <a:bodyPr>
            <a:normAutofit/>
          </a:bodyPr>
          <a:lstStyle/>
          <a:p>
            <a:pPr>
              <a:lnSpc>
                <a:spcPct val="90000"/>
              </a:lnSpc>
            </a:pPr>
            <a:r>
              <a:rPr kumimoji="1" lang="zh-CN" altLang="en-US" sz="2400" dirty="0">
                <a:latin typeface="幼圆" panose="02010509060101010101" pitchFamily="49" charset="-122"/>
              </a:rPr>
              <a:t>实例：</a:t>
            </a:r>
            <a:r>
              <a:rPr kumimoji="1" lang="en-US" altLang="zh-CN" sz="2400" dirty="0">
                <a:latin typeface="Times New Roman" panose="02020603050405020304" pitchFamily="18" charset="0"/>
              </a:rPr>
              <a:t> </a:t>
            </a:r>
            <a:r>
              <a:rPr kumimoji="1" lang="en-US" altLang="zh-CN" sz="2400" dirty="0"/>
              <a:t>n=3, (w</a:t>
            </a:r>
            <a:r>
              <a:rPr kumimoji="1" lang="en-US" altLang="zh-CN" sz="2400" baseline="-25000" dirty="0"/>
              <a:t>1</a:t>
            </a:r>
            <a:r>
              <a:rPr kumimoji="1" lang="en-US" altLang="zh-CN" sz="2400" dirty="0"/>
              <a:t>,w</a:t>
            </a:r>
            <a:r>
              <a:rPr kumimoji="1" lang="en-US" altLang="zh-CN" sz="2400" baseline="-25000" dirty="0"/>
              <a:t>2</a:t>
            </a:r>
            <a:r>
              <a:rPr kumimoji="1" lang="en-US" altLang="zh-CN" sz="2400" dirty="0"/>
              <a:t>,w</a:t>
            </a:r>
            <a:r>
              <a:rPr kumimoji="1" lang="en-US" altLang="zh-CN" sz="2400" baseline="-25000" dirty="0"/>
              <a:t>3</a:t>
            </a:r>
            <a:r>
              <a:rPr kumimoji="1" lang="en-US" altLang="zh-CN" sz="2400" dirty="0"/>
              <a:t>)=(2,3,4) , (p</a:t>
            </a:r>
            <a:r>
              <a:rPr kumimoji="1" lang="en-US" altLang="zh-CN" sz="2400" baseline="-25000" dirty="0"/>
              <a:t>1</a:t>
            </a:r>
            <a:r>
              <a:rPr kumimoji="1" lang="en-US" altLang="zh-CN" sz="2400" dirty="0"/>
              <a:t>,p</a:t>
            </a:r>
            <a:r>
              <a:rPr kumimoji="1" lang="en-US" altLang="zh-CN" sz="2400" baseline="-25000" dirty="0"/>
              <a:t>2</a:t>
            </a:r>
            <a:r>
              <a:rPr kumimoji="1" lang="en-US" altLang="zh-CN" sz="2400" dirty="0"/>
              <a:t>,p</a:t>
            </a:r>
            <a:r>
              <a:rPr kumimoji="1" lang="en-US" altLang="zh-CN" sz="2400" baseline="-25000" dirty="0"/>
              <a:t>3</a:t>
            </a:r>
            <a:r>
              <a:rPr kumimoji="1" lang="en-US" altLang="zh-CN" sz="2400" dirty="0"/>
              <a:t>)=(1,2,5) , M=6</a:t>
            </a:r>
          </a:p>
          <a:p>
            <a:pPr>
              <a:lnSpc>
                <a:spcPct val="90000"/>
              </a:lnSpc>
            </a:pPr>
            <a:r>
              <a:rPr kumimoji="1" lang="en-US" altLang="zh-CN" sz="2400" dirty="0"/>
              <a:t>x</a:t>
            </a:r>
            <a:r>
              <a:rPr kumimoji="1" lang="en-US" altLang="zh-CN" sz="2400" baseline="-25000" dirty="0"/>
              <a:t>3</a:t>
            </a:r>
            <a:r>
              <a:rPr kumimoji="1" lang="zh-CN" altLang="en-US" sz="2400" dirty="0"/>
              <a:t>：</a:t>
            </a:r>
            <a:r>
              <a:rPr kumimoji="1" lang="en-US" altLang="zh-CN" sz="2400" dirty="0"/>
              <a:t>M=X=6</a:t>
            </a:r>
            <a:r>
              <a:rPr kumimoji="1" lang="zh-CN" altLang="en-US" sz="2400" dirty="0"/>
              <a:t>，</a:t>
            </a:r>
            <a:r>
              <a:rPr kumimoji="1" lang="en-US" altLang="zh-CN" sz="2400" dirty="0"/>
              <a:t>F(3,6)≠F(2,6)</a:t>
            </a:r>
            <a:r>
              <a:rPr kumimoji="1" lang="zh-CN" altLang="en-US" sz="2400" dirty="0"/>
              <a:t>，则</a:t>
            </a:r>
            <a:r>
              <a:rPr kumimoji="1" lang="en-US" altLang="zh-CN" sz="2400" dirty="0">
                <a:solidFill>
                  <a:srgbClr val="FF0000"/>
                </a:solidFill>
              </a:rPr>
              <a:t>x</a:t>
            </a:r>
            <a:r>
              <a:rPr kumimoji="1" lang="en-US" altLang="zh-CN" sz="2400" baseline="-25000" dirty="0">
                <a:solidFill>
                  <a:srgbClr val="FF0000"/>
                </a:solidFill>
              </a:rPr>
              <a:t>3</a:t>
            </a:r>
            <a:r>
              <a:rPr kumimoji="1" lang="en-US" altLang="zh-CN" sz="2400" dirty="0">
                <a:solidFill>
                  <a:srgbClr val="FF0000"/>
                </a:solidFill>
              </a:rPr>
              <a:t>=1</a:t>
            </a:r>
            <a:r>
              <a:rPr kumimoji="1" lang="zh-CN" altLang="en-US" sz="2400" dirty="0"/>
              <a:t>，</a:t>
            </a:r>
            <a:r>
              <a:rPr kumimoji="1" lang="en-US" altLang="zh-CN" sz="2400" dirty="0"/>
              <a:t> X-w</a:t>
            </a:r>
            <a:r>
              <a:rPr kumimoji="1" lang="en-US" altLang="zh-CN" sz="2400" baseline="-25000" dirty="0"/>
              <a:t>3</a:t>
            </a:r>
            <a:r>
              <a:rPr kumimoji="1" lang="en-US" altLang="zh-CN" sz="2400" dirty="0"/>
              <a:t>=6-4=2</a:t>
            </a:r>
          </a:p>
          <a:p>
            <a:pPr>
              <a:lnSpc>
                <a:spcPct val="90000"/>
              </a:lnSpc>
            </a:pPr>
            <a:r>
              <a:rPr kumimoji="1" lang="en-US" altLang="zh-CN" sz="2400" dirty="0"/>
              <a:t>x</a:t>
            </a:r>
            <a:r>
              <a:rPr kumimoji="1" lang="en-US" altLang="zh-CN" sz="2400" baseline="-25000" dirty="0"/>
              <a:t>2</a:t>
            </a:r>
            <a:r>
              <a:rPr kumimoji="1" lang="zh-CN" altLang="en-US" sz="2400" dirty="0"/>
              <a:t>：</a:t>
            </a:r>
            <a:r>
              <a:rPr kumimoji="1" lang="en-US" altLang="zh-CN" sz="2400" dirty="0"/>
              <a:t>F(2,2)=F(1,2)</a:t>
            </a:r>
            <a:r>
              <a:rPr kumimoji="1" lang="zh-CN" altLang="en-US" sz="2400" dirty="0"/>
              <a:t>，则</a:t>
            </a:r>
            <a:r>
              <a:rPr kumimoji="1" lang="en-US" altLang="zh-CN" sz="2400" dirty="0">
                <a:solidFill>
                  <a:srgbClr val="FF0000"/>
                </a:solidFill>
              </a:rPr>
              <a:t>x</a:t>
            </a:r>
            <a:r>
              <a:rPr kumimoji="1" lang="en-US" altLang="zh-CN" sz="2400" baseline="-25000" dirty="0">
                <a:solidFill>
                  <a:srgbClr val="FF0000"/>
                </a:solidFill>
              </a:rPr>
              <a:t>2 </a:t>
            </a:r>
            <a:r>
              <a:rPr kumimoji="1" lang="en-US" altLang="zh-CN" sz="2400" dirty="0">
                <a:solidFill>
                  <a:srgbClr val="FF0000"/>
                </a:solidFill>
              </a:rPr>
              <a:t>=0</a:t>
            </a:r>
          </a:p>
          <a:p>
            <a:pPr>
              <a:lnSpc>
                <a:spcPct val="90000"/>
              </a:lnSpc>
            </a:pPr>
            <a:r>
              <a:rPr kumimoji="1" lang="en-US" altLang="zh-CN" sz="2400" dirty="0"/>
              <a:t>x</a:t>
            </a:r>
            <a:r>
              <a:rPr kumimoji="1" lang="en-US" altLang="zh-CN" sz="2400" baseline="-25000" dirty="0"/>
              <a:t>1</a:t>
            </a:r>
            <a:r>
              <a:rPr kumimoji="1" lang="zh-CN" altLang="en-US" sz="2400" dirty="0"/>
              <a:t>：</a:t>
            </a:r>
            <a:r>
              <a:rPr kumimoji="1" lang="en-US" altLang="zh-CN" sz="2400" dirty="0"/>
              <a:t>F(1,2) ≠F(0,2)</a:t>
            </a:r>
            <a:r>
              <a:rPr kumimoji="1" lang="zh-CN" altLang="en-US" sz="2400" dirty="0"/>
              <a:t>，则</a:t>
            </a:r>
            <a:r>
              <a:rPr kumimoji="1" lang="en-US" altLang="zh-CN" sz="2400" dirty="0">
                <a:solidFill>
                  <a:srgbClr val="FF0000"/>
                </a:solidFill>
              </a:rPr>
              <a:t>x</a:t>
            </a:r>
            <a:r>
              <a:rPr kumimoji="1" lang="en-US" altLang="zh-CN" sz="2400" baseline="-25000" dirty="0">
                <a:solidFill>
                  <a:srgbClr val="FF0000"/>
                </a:solidFill>
              </a:rPr>
              <a:t>1</a:t>
            </a:r>
            <a:r>
              <a:rPr kumimoji="1" lang="en-US" altLang="zh-CN" sz="2400" dirty="0">
                <a:solidFill>
                  <a:srgbClr val="FF0000"/>
                </a:solidFill>
              </a:rPr>
              <a:t>=1</a:t>
            </a:r>
          </a:p>
        </p:txBody>
      </p:sp>
      <p:cxnSp>
        <p:nvCxnSpPr>
          <p:cNvPr id="13" name="直接箭头连接符 12"/>
          <p:cNvCxnSpPr/>
          <p:nvPr/>
        </p:nvCxnSpPr>
        <p:spPr>
          <a:xfrm flipH="1" flipV="1">
            <a:off x="3647728" y="4663288"/>
            <a:ext cx="2376264" cy="3123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675185" y="4159232"/>
            <a:ext cx="4221" cy="4728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2279576" y="3871200"/>
            <a:ext cx="1397719" cy="2880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571800" y="5535495"/>
            <a:ext cx="7048400" cy="461665"/>
          </a:xfrm>
          <a:prstGeom prst="rect">
            <a:avLst/>
          </a:prstGeom>
        </p:spPr>
        <p:txBody>
          <a:bodyPr wrap="square">
            <a:spAutoFit/>
          </a:bodyPr>
          <a:lstStyle/>
          <a:p>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思考：</a:t>
            </a:r>
            <a:r>
              <a:rPr lang="en-US" altLang="zh-CN" sz="2400" dirty="0">
                <a:solidFill>
                  <a:srgbClr val="FF0000"/>
                </a:solidFill>
                <a:latin typeface="Arial" panose="020B0604020202020204" pitchFamily="34" charset="0"/>
                <a:cs typeface="Arial" panose="020B0604020202020204" pitchFamily="34" charset="0"/>
              </a:rPr>
              <a:t>M&gt;∑</a:t>
            </a:r>
            <a:r>
              <a:rPr lang="en-US" altLang="zh-CN" sz="2400" baseline="-25000" dirty="0">
                <a:solidFill>
                  <a:srgbClr val="FF0000"/>
                </a:solidFill>
                <a:latin typeface="Arial" panose="020B0604020202020204" pitchFamily="34" charset="0"/>
                <a:cs typeface="Arial" panose="020B0604020202020204" pitchFamily="34" charset="0"/>
              </a:rPr>
              <a:t>1≤i≤n </a:t>
            </a:r>
            <a:r>
              <a:rPr lang="en-US" altLang="zh-CN" sz="2400" dirty="0">
                <a:solidFill>
                  <a:srgbClr val="FF0000"/>
                </a:solidFill>
                <a:latin typeface="Arial" panose="020B0604020202020204" pitchFamily="34" charset="0"/>
                <a:cs typeface="Arial" panose="020B0604020202020204" pitchFamily="34" charset="0"/>
              </a:rPr>
              <a:t>W</a:t>
            </a:r>
            <a:r>
              <a:rPr lang="en-US" altLang="zh-CN" sz="2400" baseline="-25000" dirty="0">
                <a:solidFill>
                  <a:srgbClr val="FF0000"/>
                </a:solidFill>
                <a:latin typeface="Arial" panose="020B0604020202020204" pitchFamily="34" charset="0"/>
                <a:cs typeface="Arial" panose="020B0604020202020204" pitchFamily="34" charset="0"/>
              </a:rPr>
              <a:t>i</a:t>
            </a:r>
            <a:r>
              <a:rPr lang="en-US" altLang="zh-CN" sz="2400" dirty="0">
                <a:solidFill>
                  <a:srgbClr val="FF0000"/>
                </a:solidFill>
                <a:latin typeface="Arial" panose="020B0604020202020204" pitchFamily="34" charset="0"/>
                <a:cs typeface="Arial" panose="020B0604020202020204" pitchFamily="34" charset="0"/>
              </a:rPr>
              <a:t> </a:t>
            </a:r>
            <a:r>
              <a:rPr lang="zh-CN" altLang="en-US" sz="2400" dirty="0">
                <a:solidFill>
                  <a:srgbClr val="FF0000"/>
                </a:solidFill>
                <a:latin typeface="幼圆" panose="02010509060101010101" pitchFamily="49" charset="-122"/>
                <a:ea typeface="幼圆" panose="02010509060101010101" pitchFamily="49" charset="-122"/>
                <a:cs typeface="Arial" panose="020B0604020202020204" pitchFamily="34" charset="0"/>
              </a:rPr>
              <a:t>时，备忘录有必记录到</a:t>
            </a:r>
            <a:r>
              <a:rPr lang="en-US" altLang="zh-CN" sz="2400" dirty="0">
                <a:solidFill>
                  <a:srgbClr val="FF0000"/>
                </a:solidFill>
                <a:latin typeface="Arial" panose="020B0604020202020204" pitchFamily="34" charset="0"/>
                <a:cs typeface="Arial" panose="020B0604020202020204" pitchFamily="34" charset="0"/>
              </a:rPr>
              <a:t>M</a:t>
            </a:r>
            <a:r>
              <a:rPr lang="zh-CN" altLang="en-US" sz="2400" dirty="0">
                <a:solidFill>
                  <a:srgbClr val="FF0000"/>
                </a:solidFill>
                <a:latin typeface="幼圆" panose="02010509060101010101" pitchFamily="49" charset="-122"/>
                <a:ea typeface="幼圆" panose="02010509060101010101" pitchFamily="49" charset="-122"/>
                <a:cs typeface="Arial" panose="020B0604020202020204" pitchFamily="34" charset="0"/>
              </a:rPr>
              <a:t>列么</a:t>
            </a:r>
            <a:r>
              <a:rPr kumimoji="1" lang="zh-CN" altLang="en-US" sz="2400" dirty="0">
                <a:solidFill>
                  <a:srgbClr val="FF0000"/>
                </a:solidFill>
                <a:latin typeface="幼圆" panose="02010509060101010101" pitchFamily="49" charset="-122"/>
                <a:ea typeface="幼圆" panose="02010509060101010101" pitchFamily="49" charset="-122"/>
                <a:cs typeface="Arial" panose="020B0604020202020204" pitchFamily="34" charset="0"/>
              </a:rPr>
              <a:t>？</a:t>
            </a:r>
            <a:endParaRPr lang="en-US" altLang="zh-CN" sz="2400" dirty="0">
              <a:solidFill>
                <a:srgbClr val="FF0000"/>
              </a:solidFill>
              <a:latin typeface="幼圆" panose="02010509060101010101" pitchFamily="49" charset="-122"/>
              <a:ea typeface="幼圆" panose="02010509060101010101" pitchFamily="49" charset="-122"/>
              <a:cs typeface="Arial" panose="020B0604020202020204" pitchFamily="34" charset="0"/>
            </a:endParaRPr>
          </a:p>
        </p:txBody>
      </p:sp>
      <p:sp>
        <p:nvSpPr>
          <p:cNvPr id="12" name="圆角矩形标注 11"/>
          <p:cNvSpPr/>
          <p:nvPr/>
        </p:nvSpPr>
        <p:spPr>
          <a:xfrm>
            <a:off x="6816080" y="4013930"/>
            <a:ext cx="1572199" cy="763453"/>
          </a:xfrm>
          <a:prstGeom prst="wedgeRoundRectCallout">
            <a:avLst>
              <a:gd name="adj1" fmla="val -57254"/>
              <a:gd name="adj2" fmla="val -70656"/>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r>
              <a:rPr lang="zh-CN" altLang="en-US" sz="2000" dirty="0">
                <a:latin typeface="幼圆" panose="02010509060101010101" pitchFamily="49" charset="-122"/>
                <a:ea typeface="幼圆" panose="02010509060101010101" pitchFamily="49" charset="-122"/>
              </a:rPr>
              <a:t>当前不需要标记函数。</a:t>
            </a:r>
            <a:endParaRPr lang="en-US" altLang="zh-CN" sz="2000" dirty="0">
              <a:latin typeface="幼圆" panose="02010509060101010101" pitchFamily="49" charset="-122"/>
              <a:ea typeface="幼圆" panose="02010509060101010101" pitchFamily="49"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819152152"/>
              </p:ext>
            </p:extLst>
          </p:nvPr>
        </p:nvGraphicFramePr>
        <p:xfrm>
          <a:off x="932377" y="3248000"/>
          <a:ext cx="5636552" cy="1981200"/>
        </p:xfrm>
        <a:graphic>
          <a:graphicData uri="http://schemas.openxmlformats.org/drawingml/2006/table">
            <a:tbl>
              <a:tblPr firstRow="1" bandRow="1">
                <a:tableStyleId>{5940675A-B579-460E-94D1-54222C63F5DA}</a:tableStyleId>
              </a:tblPr>
              <a:tblGrid>
                <a:gridCol w="843143">
                  <a:extLst>
                    <a:ext uri="{9D8B030D-6E8A-4147-A177-3AD203B41FA5}">
                      <a16:colId xmlns:a16="http://schemas.microsoft.com/office/drawing/2014/main" val="1610694158"/>
                    </a:ext>
                  </a:extLst>
                </a:gridCol>
                <a:gridCol w="720080">
                  <a:extLst>
                    <a:ext uri="{9D8B030D-6E8A-4147-A177-3AD203B41FA5}">
                      <a16:colId xmlns:a16="http://schemas.microsoft.com/office/drawing/2014/main" val="536326099"/>
                    </a:ext>
                  </a:extLst>
                </a:gridCol>
                <a:gridCol w="648072">
                  <a:extLst>
                    <a:ext uri="{9D8B030D-6E8A-4147-A177-3AD203B41FA5}">
                      <a16:colId xmlns:a16="http://schemas.microsoft.com/office/drawing/2014/main" val="1102828003"/>
                    </a:ext>
                  </a:extLst>
                </a:gridCol>
                <a:gridCol w="606981">
                  <a:extLst>
                    <a:ext uri="{9D8B030D-6E8A-4147-A177-3AD203B41FA5}">
                      <a16:colId xmlns:a16="http://schemas.microsoft.com/office/drawing/2014/main" val="1486970816"/>
                    </a:ext>
                  </a:extLst>
                </a:gridCol>
                <a:gridCol w="704569">
                  <a:extLst>
                    <a:ext uri="{9D8B030D-6E8A-4147-A177-3AD203B41FA5}">
                      <a16:colId xmlns:a16="http://schemas.microsoft.com/office/drawing/2014/main" val="994894429"/>
                    </a:ext>
                  </a:extLst>
                </a:gridCol>
                <a:gridCol w="704569">
                  <a:extLst>
                    <a:ext uri="{9D8B030D-6E8A-4147-A177-3AD203B41FA5}">
                      <a16:colId xmlns:a16="http://schemas.microsoft.com/office/drawing/2014/main" val="2953644181"/>
                    </a:ext>
                  </a:extLst>
                </a:gridCol>
                <a:gridCol w="704569">
                  <a:extLst>
                    <a:ext uri="{9D8B030D-6E8A-4147-A177-3AD203B41FA5}">
                      <a16:colId xmlns:a16="http://schemas.microsoft.com/office/drawing/2014/main" val="1034389192"/>
                    </a:ext>
                  </a:extLst>
                </a:gridCol>
                <a:gridCol w="704569">
                  <a:extLst>
                    <a:ext uri="{9D8B030D-6E8A-4147-A177-3AD203B41FA5}">
                      <a16:colId xmlns:a16="http://schemas.microsoft.com/office/drawing/2014/main" val="145499131"/>
                    </a:ext>
                  </a:extLst>
                </a:gridCol>
              </a:tblGrid>
              <a:tr h="370840">
                <a:tc>
                  <a:txBody>
                    <a:bodyPr/>
                    <a:lstStyle/>
                    <a:p>
                      <a:pPr algn="r"/>
                      <a:r>
                        <a:rPr kumimoji="1" lang="en-US" altLang="zh-CN" sz="2000" dirty="0">
                          <a:solidFill>
                            <a:srgbClr val="FF0000"/>
                          </a:solidFill>
                          <a:latin typeface="Arial" panose="020B0604020202020204" pitchFamily="34" charset="0"/>
                          <a:cs typeface="Arial" panose="020B0604020202020204" pitchFamily="34" charset="0"/>
                        </a:rPr>
                        <a:t>F(</a:t>
                      </a:r>
                      <a:r>
                        <a:rPr kumimoji="1" lang="en-US" altLang="zh-CN" sz="2000" dirty="0" err="1">
                          <a:solidFill>
                            <a:srgbClr val="FF0000"/>
                          </a:solidFill>
                          <a:latin typeface="Arial" panose="020B0604020202020204" pitchFamily="34" charset="0"/>
                          <a:cs typeface="Arial" panose="020B0604020202020204" pitchFamily="34" charset="0"/>
                        </a:rPr>
                        <a:t>i,X</a:t>
                      </a:r>
                      <a:r>
                        <a:rPr kumimoji="1" lang="en-US" altLang="zh-CN" sz="2000" dirty="0">
                          <a:solidFill>
                            <a:srgbClr val="FF0000"/>
                          </a:solidFill>
                          <a:latin typeface="Arial" panose="020B0604020202020204" pitchFamily="34" charset="0"/>
                          <a:cs typeface="Arial" panose="020B0604020202020204" pitchFamily="34" charset="0"/>
                        </a:rPr>
                        <a:t>)</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X=0</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1</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2</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3</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4</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5</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6=M</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818945"/>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0</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48671684"/>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1</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6175430"/>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2</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68674177"/>
                  </a:ext>
                </a:extLst>
              </a:tr>
              <a:tr h="370840">
                <a:tc>
                  <a:txBody>
                    <a:bodyPr/>
                    <a:lstStyle/>
                    <a:p>
                      <a:pPr algn="r"/>
                      <a:r>
                        <a:rPr lang="en-US" altLang="zh-CN" sz="2000" dirty="0">
                          <a:solidFill>
                            <a:srgbClr val="FF0000"/>
                          </a:solidFill>
                          <a:latin typeface="Arial" panose="020B0604020202020204" pitchFamily="34" charset="0"/>
                          <a:cs typeface="Arial" panose="020B0604020202020204" pitchFamily="34" charset="0"/>
                        </a:rPr>
                        <a:t>3</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5</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5</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6</a:t>
                      </a:r>
                      <a:endParaRPr lang="zh-CN" altLang="en-US" sz="2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00702611"/>
                  </a:ext>
                </a:extLst>
              </a:tr>
            </a:tbl>
          </a:graphicData>
        </a:graphic>
      </p:graphicFrame>
    </p:spTree>
    <p:extLst>
      <p:ext uri="{BB962C8B-B14F-4D97-AF65-F5344CB8AC3E}">
        <p14:creationId xmlns:p14="http://schemas.microsoft.com/office/powerpoint/2010/main" val="274730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43</a:t>
            </a:fld>
            <a:endParaRPr lang="en-US" altLang="zh-CN"/>
          </a:p>
        </p:txBody>
      </p:sp>
      <p:sp>
        <p:nvSpPr>
          <p:cNvPr id="7" name="Rectangle 4"/>
          <p:cNvSpPr>
            <a:spLocks noChangeArrowheads="1"/>
          </p:cNvSpPr>
          <p:nvPr/>
        </p:nvSpPr>
        <p:spPr bwMode="auto">
          <a:xfrm>
            <a:off x="623392" y="1004199"/>
            <a:ext cx="10513168" cy="5387030"/>
          </a:xfrm>
          <a:prstGeom prst="rect">
            <a:avLst/>
          </a:prstGeom>
          <a:noFill/>
          <a:ln w="9525">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rPr>
              <a:t>procedure  KNAPSACK(</a:t>
            </a:r>
            <a:r>
              <a:rPr kumimoji="1" lang="en-US" altLang="zh-CN" sz="2400" b="0" dirty="0" err="1">
                <a:cs typeface="Arial" panose="020B0604020202020204" pitchFamily="34" charset="0"/>
              </a:rPr>
              <a:t>p,w,n,M</a:t>
            </a:r>
            <a:r>
              <a:rPr kumimoji="1" lang="en-US" altLang="zh-CN" sz="2400" b="0" dirty="0">
                <a:cs typeface="Arial" panose="020B0604020202020204" pitchFamily="34" charset="0"/>
              </a:rPr>
              <a:t>)</a:t>
            </a:r>
          </a:p>
          <a:p>
            <a:pPr>
              <a:lnSpc>
                <a:spcPct val="110000"/>
              </a:lnSpc>
              <a:spcBef>
                <a:spcPts val="0"/>
              </a:spcBef>
              <a:buClr>
                <a:srgbClr val="A50021"/>
              </a:buClr>
              <a:buNone/>
            </a:pPr>
            <a:r>
              <a:rPr kumimoji="1" lang="en-US" altLang="zh-CN" sz="2400" b="0" dirty="0" err="1">
                <a:cs typeface="Arial" panose="020B0604020202020204" pitchFamily="34" charset="0"/>
              </a:rPr>
              <a:t>int</a:t>
            </a:r>
            <a:r>
              <a:rPr kumimoji="1" lang="en-US" altLang="zh-CN" sz="2400" b="0" dirty="0">
                <a:cs typeface="Arial" panose="020B0604020202020204" pitchFamily="34" charset="0"/>
              </a:rPr>
              <a:t> p(n), w(n), F(0:n,0:M), x(1:n), </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j, n</a:t>
            </a:r>
            <a:r>
              <a:rPr kumimoji="1" lang="en-US" altLang="zh-CN" sz="2400" b="0" dirty="0">
                <a:solidFill>
                  <a:srgbClr val="FF0000"/>
                </a:solidFill>
                <a:cs typeface="Arial" panose="020B0604020202020204" pitchFamily="34" charset="0"/>
              </a:rPr>
              <a:t>//F</a:t>
            </a:r>
            <a:r>
              <a:rPr kumimoji="1" lang="zh-CN" altLang="en-US" sz="2400" b="0" dirty="0">
                <a:solidFill>
                  <a:srgbClr val="FF0000"/>
                </a:solidFill>
                <a:latin typeface="幼圆" panose="02010509060101010101" pitchFamily="49" charset="-122"/>
                <a:ea typeface="幼圆" panose="02010509060101010101" pitchFamily="49" charset="-122"/>
                <a:cs typeface="Arial" panose="020B0604020202020204" pitchFamily="34" charset="0"/>
              </a:rPr>
              <a:t>是备忘录</a:t>
            </a:r>
            <a:endParaRPr kumimoji="1" lang="en-US" altLang="zh-CN" sz="2400" b="0" dirty="0">
              <a:solidFill>
                <a:srgbClr val="FF0000"/>
              </a:solidFill>
              <a:latin typeface="幼圆" panose="02010509060101010101" pitchFamily="49" charset="-122"/>
              <a:ea typeface="幼圆" panose="02010509060101010101" pitchFamily="49" charset="-122"/>
              <a:cs typeface="Arial" panose="020B0604020202020204" pitchFamily="34" charset="0"/>
            </a:endParaRPr>
          </a:p>
          <a:p>
            <a:pPr>
              <a:lnSpc>
                <a:spcPct val="110000"/>
              </a:lnSpc>
              <a:spcBef>
                <a:spcPts val="0"/>
              </a:spcBef>
              <a:buClr>
                <a:srgbClr val="A50021"/>
              </a:buClr>
              <a:buNone/>
            </a:pPr>
            <a:r>
              <a:rPr kumimoji="1" lang="en-US" altLang="zh-CN" sz="2400" b="0" dirty="0">
                <a:cs typeface="Arial" panose="020B0604020202020204" pitchFamily="34" charset="0"/>
              </a:rPr>
              <a:t>for j </a:t>
            </a:r>
            <a:r>
              <a:rPr kumimoji="1" lang="en-US" altLang="zh-CN" sz="2400" b="0" dirty="0">
                <a:cs typeface="Arial" panose="020B0604020202020204" pitchFamily="34" charset="0"/>
                <a:sym typeface="Wingdings" panose="05000000000000000000" pitchFamily="2" charset="2"/>
              </a:rPr>
              <a:t>← 0 to</a:t>
            </a:r>
            <a:r>
              <a:rPr kumimoji="1" lang="en-US" altLang="zh-CN" sz="2400" b="0" dirty="0">
                <a:solidFill>
                  <a:schemeClr val="hlink"/>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M do F(0,</a:t>
            </a:r>
            <a:r>
              <a:rPr kumimoji="1" lang="en-US" altLang="zh-CN" sz="2400" b="0" dirty="0">
                <a:cs typeface="Arial" panose="020B0604020202020204" pitchFamily="34" charset="0"/>
              </a:rPr>
              <a:t>j</a:t>
            </a:r>
            <a:r>
              <a:rPr kumimoji="1" lang="en-US" altLang="zh-CN" sz="2400" b="0" dirty="0">
                <a:cs typeface="Arial" panose="020B0604020202020204" pitchFamily="34" charset="0"/>
                <a:sym typeface="Wingdings" panose="05000000000000000000" pitchFamily="2" charset="2"/>
              </a:rPr>
              <a:t>) ← 0 repeat</a:t>
            </a:r>
          </a:p>
          <a:p>
            <a:pPr>
              <a:lnSpc>
                <a:spcPct val="110000"/>
              </a:lnSpc>
              <a:spcBef>
                <a:spcPts val="0"/>
              </a:spcBef>
              <a:buClr>
                <a:srgbClr val="A50021"/>
              </a:buClr>
              <a:buNone/>
            </a:pPr>
            <a:r>
              <a:rPr kumimoji="1" lang="en-US" altLang="zh-CN" sz="2400" b="0" dirty="0">
                <a:cs typeface="Arial" panose="020B0604020202020204" pitchFamily="34" charset="0"/>
              </a:rPr>
              <a:t>for </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a:t>
            </a:r>
            <a:r>
              <a:rPr kumimoji="1" lang="en-US" altLang="zh-CN" sz="2400" b="0" dirty="0">
                <a:cs typeface="Arial" panose="020B0604020202020204" pitchFamily="34" charset="0"/>
                <a:sym typeface="Wingdings" panose="05000000000000000000" pitchFamily="2" charset="2"/>
              </a:rPr>
              <a:t>← 1 to</a:t>
            </a:r>
            <a:r>
              <a:rPr kumimoji="1" lang="en-US" altLang="zh-CN" sz="2400" b="0" dirty="0">
                <a:solidFill>
                  <a:schemeClr val="hlink"/>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n do</a:t>
            </a:r>
          </a:p>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for j ← 0 to</a:t>
            </a:r>
            <a:r>
              <a:rPr kumimoji="1" lang="en-US" altLang="zh-CN" sz="2400" b="0" dirty="0">
                <a:solidFill>
                  <a:schemeClr val="hlink"/>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M do</a:t>
            </a:r>
          </a:p>
          <a:p>
            <a:pPr>
              <a:lnSpc>
                <a:spcPct val="110000"/>
              </a:lnSpc>
              <a:spcBef>
                <a:spcPts val="0"/>
              </a:spcBef>
              <a:buClr>
                <a:srgbClr val="A50021"/>
              </a:buClr>
              <a:buNone/>
            </a:pPr>
            <a:r>
              <a:rPr kumimoji="1" lang="en-US" altLang="zh-CN" sz="2400" b="0" dirty="0">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rPr>
              <a:t>F(</a:t>
            </a:r>
            <a:r>
              <a:rPr kumimoji="1" lang="en-US" altLang="zh-CN" sz="2400" b="0" dirty="0" err="1">
                <a:cs typeface="Arial" panose="020B0604020202020204" pitchFamily="34" charset="0"/>
              </a:rPr>
              <a:t>i,j</a:t>
            </a:r>
            <a:r>
              <a:rPr kumimoji="1" lang="en-US" altLang="zh-CN" sz="2400" b="0" dirty="0">
                <a:cs typeface="Arial" panose="020B0604020202020204" pitchFamily="34" charset="0"/>
              </a:rPr>
              <a:t>) </a:t>
            </a:r>
            <a:r>
              <a:rPr kumimoji="1" lang="en-US" altLang="zh-CN" sz="2400" b="0" dirty="0">
                <a:cs typeface="Arial" panose="020B0604020202020204" pitchFamily="34" charset="0"/>
                <a:sym typeface="Wingdings" panose="05000000000000000000" pitchFamily="2" charset="2"/>
              </a:rPr>
              <a:t>← F(i-1,j)</a:t>
            </a:r>
            <a:endParaRPr kumimoji="1" lang="en-US" altLang="zh-CN"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endParaRPr>
          </a:p>
          <a:p>
            <a:pPr>
              <a:lnSpc>
                <a:spcPct val="110000"/>
              </a:lnSpc>
              <a:spcBef>
                <a:spcPts val="0"/>
              </a:spcBef>
              <a:buClr>
                <a:srgbClr val="A50021"/>
              </a:buClr>
              <a:buNone/>
            </a:pPr>
            <a:r>
              <a:rPr kumimoji="1" lang="en-US" altLang="zh-CN" sz="2400" b="0" dirty="0">
                <a:cs typeface="Arial" panose="020B0604020202020204" pitchFamily="34" charset="0"/>
                <a:sym typeface="Wingdings" panose="05000000000000000000" pitchFamily="2" charset="2"/>
              </a:rPr>
              <a:t>           if w(</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 ≤ j and F(</a:t>
            </a:r>
            <a:r>
              <a:rPr kumimoji="1" lang="en-US" altLang="zh-CN" sz="2400" b="0" dirty="0" err="1">
                <a:cs typeface="Arial" panose="020B0604020202020204" pitchFamily="34" charset="0"/>
                <a:sym typeface="Wingdings" panose="05000000000000000000" pitchFamily="2" charset="2"/>
              </a:rPr>
              <a:t>i,j</a:t>
            </a:r>
            <a:r>
              <a:rPr kumimoji="1" lang="en-US" altLang="zh-CN" sz="2400" b="0" dirty="0">
                <a:cs typeface="Arial" panose="020B0604020202020204" pitchFamily="34" charset="0"/>
                <a:sym typeface="Wingdings" panose="05000000000000000000" pitchFamily="2" charset="2"/>
              </a:rPr>
              <a:t>) &lt; F(i-1,</a:t>
            </a:r>
            <a:r>
              <a:rPr kumimoji="1" lang="en-US" altLang="zh-CN" sz="2400" b="0" dirty="0">
                <a:solidFill>
                  <a:srgbClr val="FF0000"/>
                </a:solidFill>
                <a:cs typeface="Arial" panose="020B0604020202020204" pitchFamily="34" charset="0"/>
                <a:sym typeface="Wingdings" panose="05000000000000000000" pitchFamily="2" charset="2"/>
              </a:rPr>
              <a:t>j-w(</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a:t>
            </a:r>
            <a:r>
              <a:rPr kumimoji="1" lang="en-US" altLang="zh-CN" sz="2400" b="0" dirty="0">
                <a:cs typeface="Arial" panose="020B0604020202020204" pitchFamily="34" charset="0"/>
                <a:sym typeface="Wingdings" panose="05000000000000000000" pitchFamily="2" charset="2"/>
              </a:rPr>
              <a:t>)+p(</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 then </a:t>
            </a:r>
          </a:p>
          <a:p>
            <a:pPr>
              <a:lnSpc>
                <a:spcPct val="110000"/>
              </a:lnSpc>
              <a:spcBef>
                <a:spcPts val="0"/>
              </a:spcBef>
              <a:buClr>
                <a:srgbClr val="A50021"/>
              </a:buClr>
              <a:buNone/>
            </a:pPr>
            <a:r>
              <a:rPr kumimoji="1" lang="en-US" altLang="zh-CN" sz="2400" b="0" dirty="0">
                <a:cs typeface="Arial" panose="020B0604020202020204" pitchFamily="34" charset="0"/>
              </a:rPr>
              <a:t>                 F(</a:t>
            </a:r>
            <a:r>
              <a:rPr kumimoji="1" lang="en-US" altLang="zh-CN" sz="2400" b="0" dirty="0" err="1">
                <a:cs typeface="Arial" panose="020B0604020202020204" pitchFamily="34" charset="0"/>
              </a:rPr>
              <a:t>i,j</a:t>
            </a:r>
            <a:r>
              <a:rPr kumimoji="1" lang="en-US" altLang="zh-CN" sz="2400" b="0" dirty="0">
                <a:cs typeface="Arial" panose="020B0604020202020204" pitchFamily="34" charset="0"/>
              </a:rPr>
              <a:t>) </a:t>
            </a:r>
            <a:r>
              <a:rPr kumimoji="1" lang="en-US" altLang="zh-CN" sz="2400" b="0" dirty="0">
                <a:cs typeface="Arial" panose="020B0604020202020204" pitchFamily="34" charset="0"/>
                <a:sym typeface="Wingdings" panose="05000000000000000000" pitchFamily="2" charset="2"/>
              </a:rPr>
              <a:t>← F(i-1,j-w(</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))+p(</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a:t>
            </a:r>
          </a:p>
          <a:p>
            <a:pPr>
              <a:lnSpc>
                <a:spcPct val="110000"/>
              </a:lnSpc>
              <a:spcBef>
                <a:spcPts val="0"/>
              </a:spcBef>
              <a:buClr>
                <a:srgbClr val="A50021"/>
              </a:buClr>
              <a:buNone/>
            </a:pPr>
            <a:r>
              <a:rPr kumimoji="1" lang="en-US" altLang="zh-CN" sz="2400" b="0" dirty="0">
                <a:cs typeface="Arial" panose="020B0604020202020204" pitchFamily="34" charset="0"/>
                <a:sym typeface="Wingdings" panose="05000000000000000000" pitchFamily="2" charset="2"/>
              </a:rPr>
              <a:t>           </a:t>
            </a:r>
            <a:r>
              <a:rPr kumimoji="1" lang="en-US" altLang="zh-CN" sz="2400" b="0" dirty="0" err="1">
                <a:cs typeface="Arial" panose="020B0604020202020204" pitchFamily="34" charset="0"/>
                <a:sym typeface="Wingdings" panose="05000000000000000000" pitchFamily="2" charset="2"/>
              </a:rPr>
              <a:t>endif</a:t>
            </a:r>
            <a:endParaRPr kumimoji="1" lang="en-US" altLang="zh-CN" sz="2400" b="0" dirty="0">
              <a:cs typeface="Arial" panose="020B0604020202020204" pitchFamily="34" charset="0"/>
              <a:sym typeface="Wingdings" panose="05000000000000000000" pitchFamily="2" charset="2"/>
            </a:endParaRPr>
          </a:p>
          <a:p>
            <a:pPr>
              <a:lnSpc>
                <a:spcPct val="110000"/>
              </a:lnSpc>
              <a:spcBef>
                <a:spcPts val="0"/>
              </a:spcBef>
              <a:buClr>
                <a:srgbClr val="A50021"/>
              </a:buClr>
              <a:buNone/>
            </a:pPr>
            <a:r>
              <a:rPr kumimoji="1" lang="en-US" altLang="zh-CN" sz="2400" b="0" dirty="0">
                <a:cs typeface="Arial" panose="020B0604020202020204" pitchFamily="34" charset="0"/>
                <a:sym typeface="Wingdings" panose="05000000000000000000" pitchFamily="2" charset="2"/>
              </a:rPr>
              <a:t>      repeat</a:t>
            </a:r>
          </a:p>
          <a:p>
            <a:pPr>
              <a:lnSpc>
                <a:spcPct val="110000"/>
              </a:lnSpc>
              <a:spcBef>
                <a:spcPts val="0"/>
              </a:spcBef>
              <a:buClr>
                <a:srgbClr val="A50021"/>
              </a:buClr>
              <a:buNone/>
            </a:pPr>
            <a:r>
              <a:rPr kumimoji="1" lang="en-US" altLang="zh-CN" sz="2400" b="0" dirty="0">
                <a:cs typeface="Arial" panose="020B0604020202020204" pitchFamily="34" charset="0"/>
                <a:sym typeface="Wingdings" panose="05000000000000000000" pitchFamily="2" charset="2"/>
              </a:rPr>
              <a:t>repeat //</a:t>
            </a:r>
            <a:r>
              <a:rPr kumimoji="1" lang="zh-CN" altLang="en-US"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rPr>
              <a:t>最优解在</a:t>
            </a:r>
            <a:r>
              <a:rPr kumimoji="1" lang="en-US" altLang="zh-CN" sz="2400" b="0" dirty="0">
                <a:cs typeface="Arial" panose="020B0604020202020204" pitchFamily="34" charset="0"/>
                <a:sym typeface="Wingdings" panose="05000000000000000000" pitchFamily="2" charset="2"/>
              </a:rPr>
              <a:t>F(</a:t>
            </a:r>
            <a:r>
              <a:rPr kumimoji="1" lang="en-US" altLang="zh-CN" sz="2400" b="0" dirty="0" err="1">
                <a:cs typeface="Arial" panose="020B0604020202020204" pitchFamily="34" charset="0"/>
                <a:sym typeface="Wingdings" panose="05000000000000000000" pitchFamily="2" charset="2"/>
              </a:rPr>
              <a:t>n,M</a:t>
            </a:r>
            <a:r>
              <a:rPr kumimoji="1" lang="en-US" altLang="zh-CN" sz="2400" b="0" dirty="0">
                <a:cs typeface="Arial" panose="020B0604020202020204" pitchFamily="34" charset="0"/>
                <a:sym typeface="Wingdings" panose="05000000000000000000" pitchFamily="2" charset="2"/>
              </a:rPr>
              <a:t>)</a:t>
            </a:r>
            <a:r>
              <a:rPr kumimoji="1" lang="zh-CN" altLang="en-US"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rPr>
              <a:t>中</a:t>
            </a:r>
            <a:endParaRPr kumimoji="1" lang="en-US" altLang="zh-CN"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endParaRPr>
          </a:p>
          <a:p>
            <a:pPr>
              <a:lnSpc>
                <a:spcPct val="95000"/>
              </a:lnSpc>
              <a:buClrTx/>
              <a:buSzTx/>
              <a:buNone/>
            </a:pPr>
            <a:r>
              <a:rPr kumimoji="1" lang="zh-CN" altLang="en-US" sz="2400" b="0" dirty="0">
                <a:solidFill>
                  <a:srgbClr val="FF0000"/>
                </a:solidFill>
                <a:latin typeface="幼圆" panose="02010509060101010101" pitchFamily="49" charset="-122"/>
                <a:ea typeface="幼圆" panose="02010509060101010101" pitchFamily="49" charset="-122"/>
                <a:sym typeface="Wingdings" panose="05000000000000000000" pitchFamily="2" charset="2"/>
              </a:rPr>
              <a:t>回溯确定</a:t>
            </a:r>
            <a:r>
              <a:rPr kumimoji="1" lang="en-US" altLang="zh-CN" sz="2400" b="0" dirty="0">
                <a:solidFill>
                  <a:srgbClr val="FF0000"/>
                </a:solidFill>
                <a:ea typeface="幼圆" panose="02010509060101010101" pitchFamily="49" charset="-122"/>
                <a:cs typeface="Arial" panose="020B0604020202020204" pitchFamily="34" charset="0"/>
                <a:sym typeface="Wingdings" panose="05000000000000000000" pitchFamily="2" charset="2"/>
              </a:rPr>
              <a:t>x</a:t>
            </a:r>
            <a:r>
              <a:rPr kumimoji="1" lang="zh-CN" altLang="en-US" sz="2400" b="0" dirty="0">
                <a:solidFill>
                  <a:srgbClr val="FF0000"/>
                </a:solidFill>
                <a:latin typeface="幼圆" panose="02010509060101010101" pitchFamily="49" charset="-122"/>
                <a:ea typeface="幼圆" panose="02010509060101010101" pitchFamily="49" charset="-122"/>
                <a:sym typeface="Wingdings" panose="05000000000000000000" pitchFamily="2" charset="2"/>
              </a:rPr>
              <a:t>的值</a:t>
            </a:r>
            <a:endParaRPr kumimoji="1" lang="zh-CN" altLang="en-US" sz="2400" b="0" baseline="-25000" dirty="0">
              <a:solidFill>
                <a:srgbClr val="FF0000"/>
              </a:solidFill>
              <a:latin typeface="幼圆" panose="02010509060101010101" pitchFamily="49" charset="-122"/>
              <a:ea typeface="幼圆" panose="02010509060101010101" pitchFamily="49" charset="-122"/>
              <a:sym typeface="Wingdings" panose="05000000000000000000" pitchFamily="2" charset="2"/>
            </a:endParaRPr>
          </a:p>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end FGRAPH</a:t>
            </a:r>
          </a:p>
        </p:txBody>
      </p:sp>
      <p:sp>
        <p:nvSpPr>
          <p:cNvPr id="14" name="内容占位符 2"/>
          <p:cNvSpPr>
            <a:spLocks noGrp="1"/>
          </p:cNvSpPr>
          <p:nvPr>
            <p:ph idx="1"/>
          </p:nvPr>
        </p:nvSpPr>
        <p:spPr>
          <a:xfrm>
            <a:off x="7536160" y="3429000"/>
            <a:ext cx="3312368" cy="2041200"/>
          </a:xfrm>
        </p:spPr>
        <p:txBody>
          <a:bodyPr>
            <a:normAutofit/>
          </a:bodyPr>
          <a:lstStyle/>
          <a:p>
            <a:r>
              <a:rPr kumimoji="1" lang="zh-CN" altLang="en-US" sz="2400" dirty="0">
                <a:latin typeface="幼圆" panose="02010509060101010101" pitchFamily="49" charset="-122"/>
              </a:rPr>
              <a:t>时间复杂度：</a:t>
            </a:r>
            <a:r>
              <a:rPr kumimoji="1" lang="en-US" altLang="zh-CN" sz="2400" dirty="0">
                <a:solidFill>
                  <a:srgbClr val="FF0000"/>
                </a:solidFill>
              </a:rPr>
              <a:t>Θ(</a:t>
            </a:r>
            <a:r>
              <a:rPr kumimoji="1" lang="en-US" altLang="zh-CN" sz="2400" dirty="0" err="1">
                <a:solidFill>
                  <a:srgbClr val="FF0000"/>
                </a:solidFill>
              </a:rPr>
              <a:t>nM</a:t>
            </a:r>
            <a:r>
              <a:rPr kumimoji="1" lang="en-US" altLang="zh-CN" sz="2400" dirty="0">
                <a:solidFill>
                  <a:srgbClr val="FF0000"/>
                </a:solidFill>
              </a:rPr>
              <a:t>)</a:t>
            </a:r>
          </a:p>
          <a:p>
            <a:pPr lvl="1"/>
            <a:r>
              <a:rPr kumimoji="1" lang="en-US" altLang="zh-CN" sz="2400" dirty="0"/>
              <a:t>n</a:t>
            </a:r>
            <a:r>
              <a:rPr kumimoji="1" lang="zh-CN" altLang="en-US" sz="2400" dirty="0"/>
              <a:t>是物品个数</a:t>
            </a:r>
          </a:p>
          <a:p>
            <a:pPr lvl="1"/>
            <a:r>
              <a:rPr kumimoji="1" lang="en-US" altLang="zh-CN" sz="2400" dirty="0"/>
              <a:t>M</a:t>
            </a:r>
            <a:r>
              <a:rPr kumimoji="1" lang="zh-CN" altLang="en-US" sz="2400" dirty="0"/>
              <a:t>是背包容量</a:t>
            </a:r>
          </a:p>
          <a:p>
            <a:r>
              <a:rPr kumimoji="1" lang="zh-CN" altLang="en-US" sz="2400" dirty="0"/>
              <a:t>空间复杂度：</a:t>
            </a:r>
            <a:r>
              <a:rPr kumimoji="1" lang="en-US" altLang="zh-CN" sz="2400" dirty="0">
                <a:solidFill>
                  <a:srgbClr val="FF0000"/>
                </a:solidFill>
              </a:rPr>
              <a:t>Θ(</a:t>
            </a:r>
            <a:r>
              <a:rPr kumimoji="1" lang="en-US" altLang="zh-CN" sz="2400" dirty="0" err="1">
                <a:solidFill>
                  <a:srgbClr val="FF0000"/>
                </a:solidFill>
              </a:rPr>
              <a:t>nM</a:t>
            </a:r>
            <a:r>
              <a:rPr kumimoji="1" lang="en-US" altLang="zh-CN" sz="2400" dirty="0">
                <a:solidFill>
                  <a:srgbClr val="FF0000"/>
                </a:solidFill>
              </a:rPr>
              <a:t>)</a:t>
            </a:r>
            <a:endParaRPr lang="zh-CN" altLang="en-US" dirty="0"/>
          </a:p>
        </p:txBody>
      </p:sp>
      <p:sp>
        <p:nvSpPr>
          <p:cNvPr id="15" name="标题 1"/>
          <p:cNvSpPr>
            <a:spLocks noGrp="1"/>
          </p:cNvSpPr>
          <p:nvPr>
            <p:ph type="title"/>
          </p:nvPr>
        </p:nvSpPr>
        <p:spPr>
          <a:xfrm>
            <a:off x="593930" y="177583"/>
            <a:ext cx="10515600" cy="886209"/>
          </a:xfrm>
        </p:spPr>
        <p:txBody>
          <a:bodyPr/>
          <a:lstStyle/>
          <a:p>
            <a:r>
              <a:rPr lang="zh-CN" altLang="en-US" dirty="0"/>
              <a:t>算法</a:t>
            </a:r>
            <a:r>
              <a:rPr lang="en-US" altLang="zh-CN" dirty="0"/>
              <a:t>6.2 0/1</a:t>
            </a:r>
            <a:r>
              <a:rPr lang="zh-CN" altLang="en-US" dirty="0"/>
              <a:t>背包算法描述</a:t>
            </a:r>
          </a:p>
        </p:txBody>
      </p:sp>
      <p:sp>
        <p:nvSpPr>
          <p:cNvPr id="6" name="矩形 5"/>
          <p:cNvSpPr/>
          <p:nvPr/>
        </p:nvSpPr>
        <p:spPr>
          <a:xfrm>
            <a:off x="3431704" y="5795271"/>
            <a:ext cx="7560840" cy="461665"/>
          </a:xfrm>
          <a:prstGeom prst="rect">
            <a:avLst/>
          </a:prstGeom>
        </p:spPr>
        <p:txBody>
          <a:bodyPr wrap="square">
            <a:spAutoFit/>
          </a:bodyPr>
          <a:lstStyle/>
          <a:p>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思考：可以认为</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0/1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背包问题是多项式时间的算法么？</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8" name="圆角矩形标注 7"/>
          <p:cNvSpPr/>
          <p:nvPr/>
        </p:nvSpPr>
        <p:spPr>
          <a:xfrm>
            <a:off x="5828284" y="4966137"/>
            <a:ext cx="1023249" cy="807172"/>
          </a:xfrm>
          <a:prstGeom prst="wedgeRoundRectCallout">
            <a:avLst>
              <a:gd name="adj1" fmla="val -49876"/>
              <a:gd name="adj2" fmla="val 61414"/>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lgn="ctr">
              <a:spcBef>
                <a:spcPct val="0"/>
              </a:spcBef>
            </a:pPr>
            <a:r>
              <a:rPr lang="zh-CN" altLang="en-US" sz="2000" dirty="0">
                <a:latin typeface="幼圆" panose="02010509060101010101" pitchFamily="49" charset="-122"/>
                <a:ea typeface="幼圆" panose="02010509060101010101" pitchFamily="49" charset="-122"/>
              </a:rPr>
              <a:t>伪多项式时间</a:t>
            </a:r>
          </a:p>
        </p:txBody>
      </p:sp>
    </p:spTree>
    <p:extLst>
      <p:ext uri="{BB962C8B-B14F-4D97-AF65-F5344CB8AC3E}">
        <p14:creationId xmlns:p14="http://schemas.microsoft.com/office/powerpoint/2010/main" val="57223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6" grpId="0"/>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6192" y="78682"/>
            <a:ext cx="10515600" cy="1325563"/>
          </a:xfrm>
        </p:spPr>
        <p:txBody>
          <a:bodyPr/>
          <a:lstStyle/>
          <a:p>
            <a:r>
              <a:rPr lang="zh-CN" altLang="en-US" dirty="0"/>
              <a:t>算法</a:t>
            </a:r>
            <a:r>
              <a:rPr lang="en-US" altLang="zh-CN" dirty="0"/>
              <a:t>6.3 0/1</a:t>
            </a:r>
            <a:r>
              <a:rPr lang="zh-CN" altLang="en-US" dirty="0"/>
              <a:t>背包算法变型</a:t>
            </a: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44</a:t>
            </a:fld>
            <a:endParaRPr lang="en-US" altLang="zh-CN"/>
          </a:p>
        </p:txBody>
      </p:sp>
      <p:sp>
        <p:nvSpPr>
          <p:cNvPr id="7" name="Rectangle 4"/>
          <p:cNvSpPr>
            <a:spLocks noChangeArrowheads="1"/>
          </p:cNvSpPr>
          <p:nvPr/>
        </p:nvSpPr>
        <p:spPr bwMode="auto">
          <a:xfrm>
            <a:off x="766192" y="1426346"/>
            <a:ext cx="10513168" cy="5387030"/>
          </a:xfrm>
          <a:prstGeom prst="rect">
            <a:avLst/>
          </a:prstGeom>
          <a:noFill/>
          <a:ln w="9525">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rPr>
              <a:t>procedure  KNAPSACK1(</a:t>
            </a:r>
            <a:r>
              <a:rPr kumimoji="1" lang="en-US" altLang="zh-CN" sz="2400" b="0" dirty="0" err="1">
                <a:cs typeface="Arial" panose="020B0604020202020204" pitchFamily="34" charset="0"/>
              </a:rPr>
              <a:t>p,w,n,M</a:t>
            </a:r>
            <a:r>
              <a:rPr kumimoji="1" lang="en-US" altLang="zh-CN" sz="2400" b="0" dirty="0">
                <a:cs typeface="Arial" panose="020B0604020202020204" pitchFamily="34" charset="0"/>
              </a:rPr>
              <a:t>)</a:t>
            </a:r>
          </a:p>
          <a:p>
            <a:pPr>
              <a:lnSpc>
                <a:spcPct val="110000"/>
              </a:lnSpc>
              <a:spcBef>
                <a:spcPts val="0"/>
              </a:spcBef>
              <a:buClr>
                <a:srgbClr val="A50021"/>
              </a:buClr>
              <a:buNone/>
            </a:pPr>
            <a:r>
              <a:rPr kumimoji="1" lang="en-US" altLang="zh-CN" sz="2400" b="0" dirty="0" err="1">
                <a:cs typeface="Arial" panose="020B0604020202020204" pitchFamily="34" charset="0"/>
              </a:rPr>
              <a:t>int</a:t>
            </a:r>
            <a:r>
              <a:rPr kumimoji="1" lang="en-US" altLang="zh-CN" sz="2400" b="0" dirty="0">
                <a:cs typeface="Arial" panose="020B0604020202020204" pitchFamily="34" charset="0"/>
              </a:rPr>
              <a:t> p(n), w(n), </a:t>
            </a:r>
            <a:r>
              <a:rPr kumimoji="1" lang="en-US" altLang="zh-CN" sz="2400" b="0" dirty="0">
                <a:solidFill>
                  <a:srgbClr val="FF0000"/>
                </a:solidFill>
                <a:cs typeface="Arial" panose="020B0604020202020204" pitchFamily="34" charset="0"/>
              </a:rPr>
              <a:t>F(0:M)</a:t>
            </a:r>
            <a:r>
              <a:rPr kumimoji="1" lang="en-US" altLang="zh-CN" sz="2400" b="0" dirty="0">
                <a:cs typeface="Arial" panose="020B0604020202020204" pitchFamily="34" charset="0"/>
              </a:rPr>
              <a:t>, x(1:n), </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j, n</a:t>
            </a:r>
          </a:p>
          <a:p>
            <a:pPr>
              <a:lnSpc>
                <a:spcPct val="110000"/>
              </a:lnSpc>
              <a:spcBef>
                <a:spcPts val="0"/>
              </a:spcBef>
              <a:buClr>
                <a:srgbClr val="A50021"/>
              </a:buClr>
              <a:buNone/>
            </a:pPr>
            <a:r>
              <a:rPr kumimoji="1" lang="en-US" altLang="zh-CN" sz="2400" b="0" dirty="0">
                <a:cs typeface="Arial" panose="020B0604020202020204" pitchFamily="34" charset="0"/>
              </a:rPr>
              <a:t>for j </a:t>
            </a:r>
            <a:r>
              <a:rPr kumimoji="1" lang="en-US" altLang="zh-CN" sz="2400" b="0" dirty="0">
                <a:cs typeface="Arial" panose="020B0604020202020204" pitchFamily="34" charset="0"/>
                <a:sym typeface="Wingdings" panose="05000000000000000000" pitchFamily="2" charset="2"/>
              </a:rPr>
              <a:t>← 0 to</a:t>
            </a:r>
            <a:r>
              <a:rPr kumimoji="1" lang="en-US" altLang="zh-CN" sz="2400" b="0" dirty="0">
                <a:solidFill>
                  <a:schemeClr val="hlink"/>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M do F(</a:t>
            </a:r>
            <a:r>
              <a:rPr kumimoji="1" lang="en-US" altLang="zh-CN" sz="2400" b="0" dirty="0">
                <a:cs typeface="Arial" panose="020B0604020202020204" pitchFamily="34" charset="0"/>
              </a:rPr>
              <a:t>j</a:t>
            </a:r>
            <a:r>
              <a:rPr kumimoji="1" lang="en-US" altLang="zh-CN" sz="2400" b="0" dirty="0">
                <a:cs typeface="Arial" panose="020B0604020202020204" pitchFamily="34" charset="0"/>
                <a:sym typeface="Wingdings" panose="05000000000000000000" pitchFamily="2" charset="2"/>
              </a:rPr>
              <a:t>) ← 0 repeat</a:t>
            </a:r>
          </a:p>
          <a:p>
            <a:pPr>
              <a:lnSpc>
                <a:spcPct val="110000"/>
              </a:lnSpc>
              <a:spcBef>
                <a:spcPts val="0"/>
              </a:spcBef>
              <a:buClr>
                <a:srgbClr val="A50021"/>
              </a:buClr>
              <a:buNone/>
            </a:pPr>
            <a:r>
              <a:rPr kumimoji="1" lang="en-US" altLang="zh-CN" sz="2400" b="0" dirty="0">
                <a:cs typeface="Arial" panose="020B0604020202020204" pitchFamily="34" charset="0"/>
              </a:rPr>
              <a:t>for </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a:t>
            </a:r>
            <a:r>
              <a:rPr kumimoji="1" lang="en-US" altLang="zh-CN" sz="2400" b="0" dirty="0">
                <a:cs typeface="Arial" panose="020B0604020202020204" pitchFamily="34" charset="0"/>
                <a:sym typeface="Wingdings" panose="05000000000000000000" pitchFamily="2" charset="2"/>
              </a:rPr>
              <a:t>← 1 to</a:t>
            </a:r>
            <a:r>
              <a:rPr kumimoji="1" lang="en-US" altLang="zh-CN" sz="2400" b="0" dirty="0">
                <a:solidFill>
                  <a:schemeClr val="hlink"/>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n do</a:t>
            </a:r>
          </a:p>
          <a:p>
            <a:pPr>
              <a:lnSpc>
                <a:spcPct val="110000"/>
              </a:lnSpc>
              <a:spcBef>
                <a:spcPts val="0"/>
              </a:spcBef>
              <a:buClr>
                <a:srgbClr val="A50021"/>
              </a:buClr>
              <a:buNone/>
            </a:pPr>
            <a:r>
              <a:rPr kumimoji="1" lang="en-US" altLang="zh-CN" sz="2400" b="0" dirty="0">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for j ← M to w(</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 do</a:t>
            </a:r>
            <a:endParaRPr kumimoji="1" lang="en-US" altLang="zh-CN" sz="2400" b="0" dirty="0">
              <a:solidFill>
                <a:srgbClr val="FF0000"/>
              </a:solidFill>
              <a:ea typeface="幼圆" panose="02010509060101010101" pitchFamily="49" charset="-122"/>
              <a:cs typeface="Arial" panose="020B0604020202020204" pitchFamily="34" charset="0"/>
              <a:sym typeface="Wingdings" panose="05000000000000000000" pitchFamily="2" charset="2"/>
            </a:endParaRPr>
          </a:p>
          <a:p>
            <a:pPr>
              <a:lnSpc>
                <a:spcPct val="110000"/>
              </a:lnSpc>
              <a:spcBef>
                <a:spcPts val="0"/>
              </a:spcBef>
              <a:buClr>
                <a:srgbClr val="A50021"/>
              </a:buClr>
              <a:buNone/>
            </a:pPr>
            <a:r>
              <a:rPr kumimoji="1" lang="en-US" altLang="zh-CN" sz="2400" b="0" dirty="0">
                <a:cs typeface="Arial" panose="020B0604020202020204" pitchFamily="34" charset="0"/>
                <a:sym typeface="Wingdings" panose="05000000000000000000" pitchFamily="2" charset="2"/>
              </a:rPr>
              <a:t>         if F(j) &lt; F(j-w(</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))+p(</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 then </a:t>
            </a:r>
          </a:p>
          <a:p>
            <a:pPr>
              <a:lnSpc>
                <a:spcPct val="110000"/>
              </a:lnSpc>
              <a:spcBef>
                <a:spcPts val="0"/>
              </a:spcBef>
              <a:buClr>
                <a:srgbClr val="A50021"/>
              </a:buClr>
              <a:buNone/>
            </a:pPr>
            <a:r>
              <a:rPr kumimoji="1" lang="en-US" altLang="zh-CN" sz="2400" b="0" dirty="0">
                <a:cs typeface="Arial" panose="020B0604020202020204" pitchFamily="34" charset="0"/>
              </a:rPr>
              <a:t>                 F(j) </a:t>
            </a:r>
            <a:r>
              <a:rPr kumimoji="1" lang="en-US" altLang="zh-CN" sz="2400" b="0" dirty="0">
                <a:cs typeface="Arial" panose="020B0604020202020204" pitchFamily="34" charset="0"/>
                <a:sym typeface="Wingdings" panose="05000000000000000000" pitchFamily="2" charset="2"/>
              </a:rPr>
              <a:t>← F(j-w(</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))+p(</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a:t>
            </a:r>
          </a:p>
          <a:p>
            <a:pPr>
              <a:lnSpc>
                <a:spcPct val="110000"/>
              </a:lnSpc>
              <a:spcBef>
                <a:spcPts val="0"/>
              </a:spcBef>
              <a:buClr>
                <a:srgbClr val="A50021"/>
              </a:buClr>
              <a:buNone/>
            </a:pPr>
            <a:r>
              <a:rPr kumimoji="1" lang="en-US" altLang="zh-CN" sz="2400" b="0" dirty="0">
                <a:cs typeface="Arial" panose="020B0604020202020204" pitchFamily="34" charset="0"/>
                <a:sym typeface="Wingdings" panose="05000000000000000000" pitchFamily="2" charset="2"/>
              </a:rPr>
              <a:t>           </a:t>
            </a:r>
            <a:r>
              <a:rPr kumimoji="1" lang="en-US" altLang="zh-CN" sz="2400" b="0" dirty="0" err="1">
                <a:cs typeface="Arial" panose="020B0604020202020204" pitchFamily="34" charset="0"/>
                <a:sym typeface="Wingdings" panose="05000000000000000000" pitchFamily="2" charset="2"/>
              </a:rPr>
              <a:t>endif</a:t>
            </a:r>
            <a:endParaRPr kumimoji="1" lang="en-US" altLang="zh-CN" sz="2400" b="0" dirty="0">
              <a:cs typeface="Arial" panose="020B0604020202020204" pitchFamily="34" charset="0"/>
              <a:sym typeface="Wingdings" panose="05000000000000000000" pitchFamily="2" charset="2"/>
            </a:endParaRPr>
          </a:p>
          <a:p>
            <a:pPr>
              <a:lnSpc>
                <a:spcPct val="110000"/>
              </a:lnSpc>
              <a:spcBef>
                <a:spcPts val="0"/>
              </a:spcBef>
              <a:buClr>
                <a:srgbClr val="A50021"/>
              </a:buClr>
              <a:buNone/>
            </a:pPr>
            <a:r>
              <a:rPr kumimoji="1" lang="en-US" altLang="zh-CN" sz="2400" b="0" dirty="0">
                <a:cs typeface="Arial" panose="020B0604020202020204" pitchFamily="34" charset="0"/>
                <a:sym typeface="Wingdings" panose="05000000000000000000" pitchFamily="2" charset="2"/>
              </a:rPr>
              <a:t>      repeat</a:t>
            </a:r>
          </a:p>
          <a:p>
            <a:pPr>
              <a:lnSpc>
                <a:spcPct val="110000"/>
              </a:lnSpc>
              <a:spcBef>
                <a:spcPts val="0"/>
              </a:spcBef>
              <a:buClr>
                <a:srgbClr val="A50021"/>
              </a:buClr>
              <a:buNone/>
            </a:pPr>
            <a:r>
              <a:rPr kumimoji="1" lang="en-US" altLang="zh-CN" sz="2400" b="0" dirty="0">
                <a:cs typeface="Arial" panose="020B0604020202020204" pitchFamily="34" charset="0"/>
                <a:sym typeface="Wingdings" panose="05000000000000000000" pitchFamily="2" charset="2"/>
              </a:rPr>
              <a:t>repeat //</a:t>
            </a:r>
            <a:r>
              <a:rPr kumimoji="1" lang="zh-CN" altLang="en-US"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rPr>
              <a:t>最优解在</a:t>
            </a:r>
            <a:r>
              <a:rPr kumimoji="1" lang="en-US" altLang="zh-CN" sz="2400" b="0" dirty="0">
                <a:cs typeface="Arial" panose="020B0604020202020204" pitchFamily="34" charset="0"/>
                <a:sym typeface="Wingdings" panose="05000000000000000000" pitchFamily="2" charset="2"/>
              </a:rPr>
              <a:t>F(M)</a:t>
            </a:r>
            <a:r>
              <a:rPr kumimoji="1" lang="zh-CN" altLang="en-US"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rPr>
              <a:t>中</a:t>
            </a:r>
            <a:endParaRPr kumimoji="1" lang="en-US" altLang="zh-CN"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endParaRPr>
          </a:p>
          <a:p>
            <a:pPr>
              <a:lnSpc>
                <a:spcPct val="95000"/>
              </a:lnSpc>
              <a:buClrTx/>
              <a:buSzTx/>
              <a:buNone/>
            </a:pPr>
            <a:r>
              <a:rPr kumimoji="1" lang="zh-CN" altLang="en-US" sz="2400" b="0" dirty="0">
                <a:solidFill>
                  <a:srgbClr val="FF0000"/>
                </a:solidFill>
                <a:latin typeface="幼圆" panose="02010509060101010101" pitchFamily="49" charset="-122"/>
                <a:ea typeface="幼圆" panose="02010509060101010101" pitchFamily="49" charset="-122"/>
                <a:sym typeface="Wingdings" panose="05000000000000000000" pitchFamily="2" charset="2"/>
              </a:rPr>
              <a:t>回溯确定</a:t>
            </a:r>
            <a:r>
              <a:rPr kumimoji="1" lang="en-US" altLang="zh-CN" sz="2400" b="0" dirty="0">
                <a:solidFill>
                  <a:srgbClr val="FF0000"/>
                </a:solidFill>
                <a:ea typeface="幼圆" panose="02010509060101010101" pitchFamily="49" charset="-122"/>
                <a:cs typeface="Arial" panose="020B0604020202020204" pitchFamily="34" charset="0"/>
                <a:sym typeface="Wingdings" panose="05000000000000000000" pitchFamily="2" charset="2"/>
              </a:rPr>
              <a:t>x</a:t>
            </a:r>
            <a:r>
              <a:rPr kumimoji="1" lang="zh-CN" altLang="en-US" sz="2400" b="0" dirty="0">
                <a:solidFill>
                  <a:srgbClr val="FF0000"/>
                </a:solidFill>
                <a:latin typeface="幼圆" panose="02010509060101010101" pitchFamily="49" charset="-122"/>
                <a:ea typeface="幼圆" panose="02010509060101010101" pitchFamily="49" charset="-122"/>
                <a:sym typeface="Wingdings" panose="05000000000000000000" pitchFamily="2" charset="2"/>
              </a:rPr>
              <a:t>的值</a:t>
            </a:r>
            <a:endParaRPr kumimoji="1" lang="zh-CN" altLang="en-US" sz="2400" b="0" baseline="-25000" dirty="0">
              <a:solidFill>
                <a:srgbClr val="FF0000"/>
              </a:solidFill>
              <a:latin typeface="幼圆" panose="02010509060101010101" pitchFamily="49" charset="-122"/>
              <a:ea typeface="幼圆" panose="02010509060101010101" pitchFamily="49" charset="-122"/>
              <a:sym typeface="Wingdings" panose="05000000000000000000" pitchFamily="2" charset="2"/>
            </a:endParaRPr>
          </a:p>
          <a:p>
            <a:pPr eaLnBrk="1" hangingPunct="1">
              <a:lnSpc>
                <a:spcPct val="110000"/>
              </a:lnSpc>
              <a:spcBef>
                <a:spcPts val="0"/>
              </a:spcBef>
              <a:buClr>
                <a:srgbClr val="A50021"/>
              </a:buClr>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end FGRAPH</a:t>
            </a:r>
          </a:p>
        </p:txBody>
      </p:sp>
      <p:sp>
        <p:nvSpPr>
          <p:cNvPr id="8" name="圆角矩形标注 7"/>
          <p:cNvSpPr/>
          <p:nvPr/>
        </p:nvSpPr>
        <p:spPr>
          <a:xfrm>
            <a:off x="5735960" y="1450768"/>
            <a:ext cx="2583471" cy="471006"/>
          </a:xfrm>
          <a:prstGeom prst="wedgeRoundRectCallout">
            <a:avLst>
              <a:gd name="adj1" fmla="val -52721"/>
              <a:gd name="adj2" fmla="val 83982"/>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lgn="ctr">
              <a:spcBef>
                <a:spcPct val="0"/>
              </a:spcBef>
            </a:pPr>
            <a:r>
              <a:rPr lang="zh-CN" altLang="en-US" sz="2400" dirty="0">
                <a:latin typeface="幼圆" panose="02010509060101010101" pitchFamily="49" charset="-122"/>
                <a:ea typeface="幼圆" panose="02010509060101010101" pitchFamily="49" charset="-122"/>
              </a:rPr>
              <a:t>去掉子问题边界</a:t>
            </a:r>
            <a:r>
              <a:rPr lang="en-US" altLang="zh-CN" sz="2400" dirty="0" err="1">
                <a:latin typeface="Arial" panose="020B0604020202020204" pitchFamily="34" charset="0"/>
                <a:ea typeface="幼圆" panose="02010509060101010101" pitchFamily="49" charset="-122"/>
                <a:cs typeface="Arial" panose="020B0604020202020204" pitchFamily="34" charset="0"/>
              </a:rPr>
              <a:t>i</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17" name="矩形 16"/>
          <p:cNvSpPr/>
          <p:nvPr/>
        </p:nvSpPr>
        <p:spPr>
          <a:xfrm>
            <a:off x="4240636" y="5652804"/>
            <a:ext cx="6806522" cy="461665"/>
          </a:xfrm>
          <a:prstGeom prst="rect">
            <a:avLst/>
          </a:prstGeom>
        </p:spPr>
        <p:txBody>
          <a:bodyPr wrap="square">
            <a:spAutoFit/>
          </a:bodyPr>
          <a:lstStyle/>
          <a:p>
            <a:r>
              <a:rPr lang="zh-CN" altLang="en-US" sz="2400" dirty="0">
                <a:solidFill>
                  <a:srgbClr val="FF0000"/>
                </a:solidFill>
                <a:latin typeface="幼圆" panose="02010509060101010101" pitchFamily="49" charset="-122"/>
                <a:ea typeface="幼圆" panose="02010509060101010101" pitchFamily="49" charset="-122"/>
              </a:rPr>
              <a:t>思考：空间复杂度能够从</a:t>
            </a:r>
            <a:r>
              <a:rPr kumimoji="1" lang="en-US" altLang="zh-CN" sz="2400" dirty="0">
                <a:solidFill>
                  <a:srgbClr val="FF0000"/>
                </a:solidFill>
                <a:latin typeface="Arial" panose="020B0604020202020204" pitchFamily="34" charset="0"/>
                <a:cs typeface="Arial" panose="020B0604020202020204" pitchFamily="34" charset="0"/>
              </a:rPr>
              <a:t>Θ(</a:t>
            </a:r>
            <a:r>
              <a:rPr kumimoji="1" lang="en-US" altLang="zh-CN" sz="2400" dirty="0" err="1">
                <a:solidFill>
                  <a:srgbClr val="FF0000"/>
                </a:solidFill>
                <a:latin typeface="Arial" panose="020B0604020202020204" pitchFamily="34" charset="0"/>
                <a:cs typeface="Arial" panose="020B0604020202020204" pitchFamily="34" charset="0"/>
              </a:rPr>
              <a:t>nM</a:t>
            </a:r>
            <a:r>
              <a:rPr kumimoji="1" lang="en-US" altLang="zh-CN" sz="2400" dirty="0">
                <a:solidFill>
                  <a:srgbClr val="FF0000"/>
                </a:solidFill>
                <a:latin typeface="Arial" panose="020B0604020202020204" pitchFamily="34" charset="0"/>
                <a:cs typeface="Arial" panose="020B0604020202020204" pitchFamily="34" charset="0"/>
              </a:rPr>
              <a:t>)</a:t>
            </a:r>
            <a:r>
              <a:rPr lang="zh-CN" altLang="en-US" sz="2400" dirty="0">
                <a:solidFill>
                  <a:srgbClr val="FF0000"/>
                </a:solidFill>
                <a:latin typeface="幼圆" panose="02010509060101010101" pitchFamily="49" charset="-122"/>
                <a:ea typeface="幼圆" panose="02010509060101010101" pitchFamily="49" charset="-122"/>
              </a:rPr>
              <a:t>降低到</a:t>
            </a:r>
            <a:r>
              <a:rPr kumimoji="1" lang="en-US" altLang="zh-CN" sz="2400" dirty="0">
                <a:solidFill>
                  <a:srgbClr val="FF0000"/>
                </a:solidFill>
                <a:latin typeface="Arial" panose="020B0604020202020204" pitchFamily="34" charset="0"/>
                <a:cs typeface="Arial" panose="020B0604020202020204" pitchFamily="34" charset="0"/>
              </a:rPr>
              <a:t>Θ(M)</a:t>
            </a:r>
            <a:r>
              <a:rPr kumimoji="1" lang="zh-CN" altLang="en-US" sz="2400" dirty="0">
                <a:solidFill>
                  <a:srgbClr val="FF0000"/>
                </a:solidFill>
                <a:latin typeface="幼圆" panose="02010509060101010101" pitchFamily="49" charset="-122"/>
                <a:ea typeface="幼圆" panose="02010509060101010101" pitchFamily="49" charset="-122"/>
                <a:cs typeface="Arial" panose="020B0604020202020204" pitchFamily="34" charset="0"/>
              </a:rPr>
              <a:t>么？</a:t>
            </a:r>
            <a:endParaRPr lang="en-US" altLang="zh-CN" sz="2400" dirty="0">
              <a:solidFill>
                <a:srgbClr val="FF0000"/>
              </a:solidFill>
              <a:latin typeface="幼圆" panose="02010509060101010101" pitchFamily="49" charset="-122"/>
              <a:ea typeface="幼圆" panose="02010509060101010101" pitchFamily="49" charset="-122"/>
              <a:cs typeface="Arial" panose="020B0604020202020204" pitchFamily="34" charset="0"/>
            </a:endParaRPr>
          </a:p>
        </p:txBody>
      </p:sp>
      <p:sp>
        <p:nvSpPr>
          <p:cNvPr id="10" name="圆角矩形标注 9"/>
          <p:cNvSpPr/>
          <p:nvPr/>
        </p:nvSpPr>
        <p:spPr>
          <a:xfrm>
            <a:off x="5087888" y="2827656"/>
            <a:ext cx="3755395" cy="1041831"/>
          </a:xfrm>
          <a:prstGeom prst="wedgeRoundRectCallout">
            <a:avLst>
              <a:gd name="adj1" fmla="val -59233"/>
              <a:gd name="adj2" fmla="val -11166"/>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spcBef>
                <a:spcPct val="0"/>
              </a:spcBef>
            </a:pPr>
            <a:r>
              <a:rPr kumimoji="1" lang="zh-CN" altLang="en-US"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修改为倒序，保证</a:t>
            </a:r>
            <a:r>
              <a:rPr kumimoji="1"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F(</a:t>
            </a:r>
            <a:r>
              <a:rPr kumimoji="1" lang="en-US" altLang="zh-CN" sz="2400" dirty="0">
                <a:latin typeface="Arial" panose="020B0604020202020204" pitchFamily="34" charset="0"/>
                <a:cs typeface="Arial" panose="020B0604020202020204" pitchFamily="34" charset="0"/>
                <a:sym typeface="Wingdings" panose="05000000000000000000" pitchFamily="2" charset="2"/>
              </a:rPr>
              <a:t>j-w(</a:t>
            </a:r>
            <a:r>
              <a:rPr kumimoji="1" lang="en-US" altLang="zh-CN" sz="2400" dirty="0" err="1">
                <a:latin typeface="Arial" panose="020B0604020202020204" pitchFamily="34" charset="0"/>
                <a:cs typeface="Arial" panose="020B0604020202020204" pitchFamily="34" charset="0"/>
                <a:sym typeface="Wingdings" panose="05000000000000000000" pitchFamily="2" charset="2"/>
              </a:rPr>
              <a:t>i</a:t>
            </a:r>
            <a:r>
              <a:rPr kumimoji="1" lang="en-US" altLang="zh-CN" sz="2400" dirty="0">
                <a:latin typeface="Arial" panose="020B0604020202020204" pitchFamily="34" charset="0"/>
                <a:cs typeface="Arial" panose="020B0604020202020204" pitchFamily="34" charset="0"/>
                <a:sym typeface="Wingdings" panose="05000000000000000000" pitchFamily="2" charset="2"/>
              </a:rPr>
              <a:t>)</a:t>
            </a:r>
            <a:r>
              <a:rPr kumimoji="1"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a:t>
            </a:r>
            <a:r>
              <a:rPr kumimoji="1" lang="zh-CN" altLang="en-US"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总是记录前</a:t>
            </a:r>
            <a:r>
              <a:rPr kumimoji="1"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i-1</a:t>
            </a:r>
            <a:r>
              <a:rPr kumimoji="1" lang="zh-CN" altLang="en-US"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个物品的解</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11" name="内容占位符 2"/>
          <p:cNvSpPr>
            <a:spLocks noGrp="1"/>
          </p:cNvSpPr>
          <p:nvPr>
            <p:ph idx="1"/>
          </p:nvPr>
        </p:nvSpPr>
        <p:spPr>
          <a:xfrm>
            <a:off x="6387525" y="4154337"/>
            <a:ext cx="4680520" cy="1377526"/>
          </a:xfrm>
        </p:spPr>
        <p:txBody>
          <a:bodyPr>
            <a:normAutofit lnSpcReduction="10000"/>
          </a:bodyPr>
          <a:lstStyle/>
          <a:p>
            <a:r>
              <a:rPr kumimoji="1" lang="zh-CN" altLang="en-US" sz="2400" dirty="0">
                <a:latin typeface="幼圆" panose="02010509060101010101" pitchFamily="49" charset="-122"/>
              </a:rPr>
              <a:t>时间复杂度没有变化：</a:t>
            </a:r>
            <a:r>
              <a:rPr kumimoji="1" lang="en-US" altLang="zh-CN" sz="2400" dirty="0">
                <a:solidFill>
                  <a:srgbClr val="FF0000"/>
                </a:solidFill>
              </a:rPr>
              <a:t>Θ(</a:t>
            </a:r>
            <a:r>
              <a:rPr kumimoji="1" lang="en-US" altLang="zh-CN" sz="2400" dirty="0" err="1">
                <a:solidFill>
                  <a:srgbClr val="FF0000"/>
                </a:solidFill>
              </a:rPr>
              <a:t>nM</a:t>
            </a:r>
            <a:r>
              <a:rPr kumimoji="1" lang="en-US" altLang="zh-CN" sz="2400" dirty="0">
                <a:solidFill>
                  <a:srgbClr val="FF0000"/>
                </a:solidFill>
              </a:rPr>
              <a:t>)</a:t>
            </a:r>
          </a:p>
          <a:p>
            <a:pPr lvl="1"/>
            <a:r>
              <a:rPr kumimoji="1" lang="en-US" altLang="zh-CN" sz="2400" dirty="0"/>
              <a:t>n</a:t>
            </a:r>
            <a:r>
              <a:rPr kumimoji="1" lang="zh-CN" altLang="en-US" sz="2400" dirty="0"/>
              <a:t>是物品个数</a:t>
            </a:r>
          </a:p>
          <a:p>
            <a:pPr lvl="1"/>
            <a:r>
              <a:rPr kumimoji="1" lang="en-US" altLang="zh-CN" sz="2400" dirty="0"/>
              <a:t>M</a:t>
            </a:r>
            <a:r>
              <a:rPr kumimoji="1" lang="zh-CN" altLang="en-US" sz="2400" dirty="0"/>
              <a:t>是背包容量</a:t>
            </a:r>
          </a:p>
        </p:txBody>
      </p:sp>
    </p:spTree>
    <p:extLst>
      <p:ext uri="{BB962C8B-B14F-4D97-AF65-F5344CB8AC3E}">
        <p14:creationId xmlns:p14="http://schemas.microsoft.com/office/powerpoint/2010/main" val="326201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p:bldP spid="10" grpId="0" animBg="1"/>
      <p:bldP spid="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180958"/>
            <a:ext cx="10515600" cy="1325563"/>
          </a:xfrm>
        </p:spPr>
        <p:txBody>
          <a:bodyPr/>
          <a:lstStyle/>
          <a:p>
            <a:r>
              <a:rPr lang="zh-CN" altLang="en-US" dirty="0"/>
              <a:t>迭代算法变型分析</a:t>
            </a: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45</a:t>
            </a:fld>
            <a:endParaRPr lang="en-US" altLang="zh-CN"/>
          </a:p>
        </p:txBody>
      </p:sp>
      <p:sp>
        <p:nvSpPr>
          <p:cNvPr id="5" name="内容占位符 4"/>
          <p:cNvSpPr>
            <a:spLocks noGrp="1"/>
          </p:cNvSpPr>
          <p:nvPr>
            <p:ph idx="1"/>
          </p:nvPr>
        </p:nvSpPr>
        <p:spPr>
          <a:xfrm>
            <a:off x="871174" y="1621932"/>
            <a:ext cx="7922362" cy="424732"/>
          </a:xfrm>
          <a:prstGeom prst="rect">
            <a:avLst/>
          </a:prstGeom>
        </p:spPr>
        <p:txBody>
          <a:bodyPr wrap="none">
            <a:spAutoFit/>
          </a:bodyPr>
          <a:lstStyle/>
          <a:p>
            <a:pPr>
              <a:lnSpc>
                <a:spcPct val="90000"/>
              </a:lnSpc>
            </a:pPr>
            <a:r>
              <a:rPr kumimoji="1" lang="zh-CN" altLang="en-US" sz="2400" dirty="0">
                <a:latin typeface="幼圆" panose="02010509060101010101" pitchFamily="49" charset="-122"/>
              </a:rPr>
              <a:t>实例：</a:t>
            </a:r>
            <a:r>
              <a:rPr kumimoji="1" lang="en-US" altLang="zh-CN" sz="2400" dirty="0">
                <a:latin typeface="Times New Roman" panose="02020603050405020304" pitchFamily="18" charset="0"/>
              </a:rPr>
              <a:t> </a:t>
            </a:r>
            <a:r>
              <a:rPr kumimoji="1" lang="en-US" altLang="zh-CN" sz="2400" dirty="0"/>
              <a:t>n=3, (w</a:t>
            </a:r>
            <a:r>
              <a:rPr kumimoji="1" lang="en-US" altLang="zh-CN" sz="2400" baseline="-25000" dirty="0"/>
              <a:t>1</a:t>
            </a:r>
            <a:r>
              <a:rPr kumimoji="1" lang="en-US" altLang="zh-CN" sz="2400" dirty="0"/>
              <a:t>,w</a:t>
            </a:r>
            <a:r>
              <a:rPr kumimoji="1" lang="en-US" altLang="zh-CN" sz="2400" baseline="-25000" dirty="0"/>
              <a:t>2</a:t>
            </a:r>
            <a:r>
              <a:rPr kumimoji="1" lang="en-US" altLang="zh-CN" sz="2400" dirty="0"/>
              <a:t>,w</a:t>
            </a:r>
            <a:r>
              <a:rPr kumimoji="1" lang="en-US" altLang="zh-CN" sz="2400" baseline="-25000" dirty="0"/>
              <a:t>3</a:t>
            </a:r>
            <a:r>
              <a:rPr kumimoji="1" lang="en-US" altLang="zh-CN" sz="2400" dirty="0"/>
              <a:t>)=(2,3,4) , (p</a:t>
            </a:r>
            <a:r>
              <a:rPr kumimoji="1" lang="en-US" altLang="zh-CN" sz="2400" baseline="-25000" dirty="0"/>
              <a:t>1</a:t>
            </a:r>
            <a:r>
              <a:rPr kumimoji="1" lang="en-US" altLang="zh-CN" sz="2400" dirty="0"/>
              <a:t>,p</a:t>
            </a:r>
            <a:r>
              <a:rPr kumimoji="1" lang="en-US" altLang="zh-CN" sz="2400" baseline="-25000" dirty="0"/>
              <a:t>2</a:t>
            </a:r>
            <a:r>
              <a:rPr kumimoji="1" lang="en-US" altLang="zh-CN" sz="2400" dirty="0"/>
              <a:t>,p</a:t>
            </a:r>
            <a:r>
              <a:rPr kumimoji="1" lang="en-US" altLang="zh-CN" sz="2400" baseline="-25000" dirty="0"/>
              <a:t>3</a:t>
            </a:r>
            <a:r>
              <a:rPr kumimoji="1" lang="en-US" altLang="zh-CN" sz="2400" dirty="0"/>
              <a:t>)=(1,2,5) , M=6</a:t>
            </a:r>
          </a:p>
        </p:txBody>
      </p:sp>
      <p:graphicFrame>
        <p:nvGraphicFramePr>
          <p:cNvPr id="6" name="表格 5"/>
          <p:cNvGraphicFramePr>
            <a:graphicFrameLocks noGrp="1"/>
          </p:cNvGraphicFramePr>
          <p:nvPr>
            <p:extLst>
              <p:ext uri="{D42A27DB-BD31-4B8C-83A1-F6EECF244321}">
                <p14:modId xmlns:p14="http://schemas.microsoft.com/office/powerpoint/2010/main" val="207328060"/>
              </p:ext>
            </p:extLst>
          </p:nvPr>
        </p:nvGraphicFramePr>
        <p:xfrm>
          <a:off x="1919536" y="2246592"/>
          <a:ext cx="4754379" cy="1981200"/>
        </p:xfrm>
        <a:graphic>
          <a:graphicData uri="http://schemas.openxmlformats.org/drawingml/2006/table">
            <a:tbl>
              <a:tblPr firstRow="1" bandRow="1">
                <a:tableStyleId>{3B4B98B0-60AC-42C2-AFA5-B58CD77FA1E5}</a:tableStyleId>
              </a:tblPr>
              <a:tblGrid>
                <a:gridCol w="679197">
                  <a:extLst>
                    <a:ext uri="{9D8B030D-6E8A-4147-A177-3AD203B41FA5}">
                      <a16:colId xmlns:a16="http://schemas.microsoft.com/office/drawing/2014/main" val="536326099"/>
                    </a:ext>
                  </a:extLst>
                </a:gridCol>
                <a:gridCol w="679197">
                  <a:extLst>
                    <a:ext uri="{9D8B030D-6E8A-4147-A177-3AD203B41FA5}">
                      <a16:colId xmlns:a16="http://schemas.microsoft.com/office/drawing/2014/main" val="1102828003"/>
                    </a:ext>
                  </a:extLst>
                </a:gridCol>
                <a:gridCol w="679197">
                  <a:extLst>
                    <a:ext uri="{9D8B030D-6E8A-4147-A177-3AD203B41FA5}">
                      <a16:colId xmlns:a16="http://schemas.microsoft.com/office/drawing/2014/main" val="1486970816"/>
                    </a:ext>
                  </a:extLst>
                </a:gridCol>
                <a:gridCol w="679197">
                  <a:extLst>
                    <a:ext uri="{9D8B030D-6E8A-4147-A177-3AD203B41FA5}">
                      <a16:colId xmlns:a16="http://schemas.microsoft.com/office/drawing/2014/main" val="994894429"/>
                    </a:ext>
                  </a:extLst>
                </a:gridCol>
                <a:gridCol w="679197">
                  <a:extLst>
                    <a:ext uri="{9D8B030D-6E8A-4147-A177-3AD203B41FA5}">
                      <a16:colId xmlns:a16="http://schemas.microsoft.com/office/drawing/2014/main" val="2953644181"/>
                    </a:ext>
                  </a:extLst>
                </a:gridCol>
                <a:gridCol w="679197">
                  <a:extLst>
                    <a:ext uri="{9D8B030D-6E8A-4147-A177-3AD203B41FA5}">
                      <a16:colId xmlns:a16="http://schemas.microsoft.com/office/drawing/2014/main" val="1034389192"/>
                    </a:ext>
                  </a:extLst>
                </a:gridCol>
                <a:gridCol w="679197">
                  <a:extLst>
                    <a:ext uri="{9D8B030D-6E8A-4147-A177-3AD203B41FA5}">
                      <a16:colId xmlns:a16="http://schemas.microsoft.com/office/drawing/2014/main" val="145499131"/>
                    </a:ext>
                  </a:extLst>
                </a:gridCol>
              </a:tblGrid>
              <a:tr h="370840">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2</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3</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4</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5</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6</a:t>
                      </a:r>
                      <a:endParaRPr lang="zh-CN" altLang="en-US" sz="2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9818945"/>
                  </a:ext>
                </a:extLst>
              </a:tr>
              <a:tr h="370840">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8671684"/>
                  </a:ext>
                </a:extLst>
              </a:tr>
              <a:tr h="370840">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1</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6175430"/>
                  </a:ext>
                </a:extLst>
              </a:tr>
              <a:tr h="370840">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2</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2</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3</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3</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68674177"/>
                  </a:ext>
                </a:extLst>
              </a:tr>
              <a:tr h="370840">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0</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2</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5</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t>5</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a:solidFill>
                            <a:srgbClr val="FF0000"/>
                          </a:solidFill>
                        </a:rPr>
                        <a:t>6</a:t>
                      </a:r>
                      <a:endParaRPr lang="zh-CN" altLang="en-US" sz="2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00702611"/>
                  </a:ext>
                </a:extLst>
              </a:tr>
            </a:tbl>
          </a:graphicData>
        </a:graphic>
      </p:graphicFrame>
      <p:sp>
        <p:nvSpPr>
          <p:cNvPr id="7" name="文本框 6"/>
          <p:cNvSpPr txBox="1"/>
          <p:nvPr/>
        </p:nvSpPr>
        <p:spPr>
          <a:xfrm>
            <a:off x="1127358" y="2637233"/>
            <a:ext cx="792178" cy="400110"/>
          </a:xfrm>
          <a:prstGeom prst="rect">
            <a:avLst/>
          </a:prstGeom>
          <a:noFill/>
        </p:spPr>
        <p:txBody>
          <a:bodyPr wrap="square" rtlCol="0">
            <a:spAutoFit/>
          </a:bodyPr>
          <a:lstStyle/>
          <a:p>
            <a:r>
              <a:rPr lang="zh-CN" altLang="en-US" sz="2000" dirty="0">
                <a:latin typeface="Arial" panose="020B0604020202020204" pitchFamily="34" charset="0"/>
                <a:ea typeface="幼圆" panose="02010509060101010101" pitchFamily="49" charset="-122"/>
                <a:cs typeface="Arial" panose="020B0604020202020204" pitchFamily="34" charset="0"/>
              </a:rPr>
              <a:t>初始</a:t>
            </a:r>
            <a:endParaRPr lang="zh-CN" altLang="en-US" sz="2000" dirty="0">
              <a:latin typeface="幼圆" panose="02010509060101010101" pitchFamily="49" charset="-122"/>
              <a:ea typeface="幼圆" panose="02010509060101010101" pitchFamily="49" charset="-122"/>
            </a:endParaRPr>
          </a:p>
        </p:txBody>
      </p:sp>
      <p:sp>
        <p:nvSpPr>
          <p:cNvPr id="8" name="文本框 7"/>
          <p:cNvSpPr txBox="1"/>
          <p:nvPr/>
        </p:nvSpPr>
        <p:spPr>
          <a:xfrm>
            <a:off x="1131069" y="2251390"/>
            <a:ext cx="860475"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F(j)</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9" name="文本框 8"/>
          <p:cNvSpPr txBox="1"/>
          <p:nvPr/>
        </p:nvSpPr>
        <p:spPr>
          <a:xfrm>
            <a:off x="1127448" y="3011540"/>
            <a:ext cx="792178" cy="400110"/>
          </a:xfrm>
          <a:prstGeom prst="rect">
            <a:avLst/>
          </a:prstGeom>
          <a:noFill/>
        </p:spPr>
        <p:txBody>
          <a:bodyPr wrap="square" rtlCol="0">
            <a:spAutoFit/>
          </a:bodyPr>
          <a:lstStyle/>
          <a:p>
            <a:r>
              <a:rPr lang="en-US" altLang="zh-CN" sz="2000" dirty="0" err="1">
                <a:latin typeface="Arial" panose="020B0604020202020204" pitchFamily="34" charset="0"/>
                <a:ea typeface="幼圆" panose="02010509060101010101" pitchFamily="49" charset="-122"/>
                <a:cs typeface="Arial" panose="020B0604020202020204" pitchFamily="34" charset="0"/>
              </a:rPr>
              <a:t>i</a:t>
            </a:r>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幼圆" panose="02010509060101010101" pitchFamily="49" charset="-122"/>
                <a:ea typeface="幼圆" panose="02010509060101010101" pitchFamily="49" charset="-122"/>
              </a:rPr>
              <a:t>时</a:t>
            </a:r>
          </a:p>
        </p:txBody>
      </p:sp>
      <p:sp>
        <p:nvSpPr>
          <p:cNvPr id="10" name="文本框 9"/>
          <p:cNvSpPr txBox="1"/>
          <p:nvPr/>
        </p:nvSpPr>
        <p:spPr>
          <a:xfrm>
            <a:off x="1127448" y="3371580"/>
            <a:ext cx="792178" cy="400110"/>
          </a:xfrm>
          <a:prstGeom prst="rect">
            <a:avLst/>
          </a:prstGeom>
          <a:noFill/>
        </p:spPr>
        <p:txBody>
          <a:bodyPr wrap="square" rtlCol="0">
            <a:spAutoFit/>
          </a:bodyPr>
          <a:lstStyle/>
          <a:p>
            <a:r>
              <a:rPr lang="en-US" altLang="zh-CN" sz="2000" dirty="0" err="1">
                <a:latin typeface="Arial" panose="020B0604020202020204" pitchFamily="34" charset="0"/>
                <a:ea typeface="幼圆" panose="02010509060101010101" pitchFamily="49" charset="-122"/>
                <a:cs typeface="Arial" panose="020B0604020202020204" pitchFamily="34" charset="0"/>
              </a:rPr>
              <a:t>i</a:t>
            </a:r>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幼圆" panose="02010509060101010101" pitchFamily="49" charset="-122"/>
                <a:ea typeface="幼圆" panose="02010509060101010101" pitchFamily="49" charset="-122"/>
              </a:rPr>
              <a:t>时</a:t>
            </a:r>
          </a:p>
        </p:txBody>
      </p:sp>
      <p:sp>
        <p:nvSpPr>
          <p:cNvPr id="11" name="文本框 10"/>
          <p:cNvSpPr txBox="1"/>
          <p:nvPr/>
        </p:nvSpPr>
        <p:spPr>
          <a:xfrm>
            <a:off x="1127448" y="3763558"/>
            <a:ext cx="792178" cy="400110"/>
          </a:xfrm>
          <a:prstGeom prst="rect">
            <a:avLst/>
          </a:prstGeom>
          <a:noFill/>
        </p:spPr>
        <p:txBody>
          <a:bodyPr wrap="square" rtlCol="0">
            <a:spAutoFit/>
          </a:bodyPr>
          <a:lstStyle/>
          <a:p>
            <a:r>
              <a:rPr lang="en-US" altLang="zh-CN" sz="2000" dirty="0" err="1">
                <a:latin typeface="Arial" panose="020B0604020202020204" pitchFamily="34" charset="0"/>
                <a:ea typeface="幼圆" panose="02010509060101010101" pitchFamily="49" charset="-122"/>
                <a:cs typeface="Arial" panose="020B0604020202020204" pitchFamily="34" charset="0"/>
              </a:rPr>
              <a:t>i</a:t>
            </a:r>
            <a:r>
              <a:rPr lang="en-US" altLang="zh-CN" sz="2000" dirty="0">
                <a:latin typeface="Arial" panose="020B0604020202020204" pitchFamily="34" charset="0"/>
                <a:ea typeface="幼圆" panose="02010509060101010101" pitchFamily="49" charset="-122"/>
                <a:cs typeface="Arial" panose="020B0604020202020204" pitchFamily="34" charset="0"/>
              </a:rPr>
              <a:t>=3</a:t>
            </a:r>
            <a:r>
              <a:rPr lang="zh-CN" altLang="en-US" sz="2000" dirty="0">
                <a:latin typeface="幼圆" panose="02010509060101010101" pitchFamily="49" charset="-122"/>
                <a:ea typeface="幼圆" panose="02010509060101010101" pitchFamily="49" charset="-122"/>
              </a:rPr>
              <a:t>时</a:t>
            </a:r>
          </a:p>
        </p:txBody>
      </p:sp>
      <p:sp>
        <p:nvSpPr>
          <p:cNvPr id="12" name="圆角矩形标注 11"/>
          <p:cNvSpPr/>
          <p:nvPr/>
        </p:nvSpPr>
        <p:spPr>
          <a:xfrm>
            <a:off x="6724382" y="3411650"/>
            <a:ext cx="3888432" cy="471006"/>
          </a:xfrm>
          <a:prstGeom prst="wedgeRoundRectCallout">
            <a:avLst>
              <a:gd name="adj1" fmla="val -51876"/>
              <a:gd name="adj2" fmla="val 93316"/>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lgn="ctr">
              <a:spcBef>
                <a:spcPct val="0"/>
              </a:spcBef>
            </a:pP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=n</a:t>
            </a:r>
            <a:r>
              <a:rPr lang="zh-CN" altLang="en-US" sz="2400" dirty="0">
                <a:latin typeface="幼圆" panose="02010509060101010101" pitchFamily="49" charset="-122"/>
                <a:ea typeface="幼圆" panose="02010509060101010101" pitchFamily="49" charset="-122"/>
              </a:rPr>
              <a:t>时，</a:t>
            </a:r>
            <a:r>
              <a:rPr lang="en-US" altLang="zh-CN" sz="2400" dirty="0">
                <a:latin typeface="Arial" panose="020B0604020202020204" pitchFamily="34" charset="0"/>
                <a:ea typeface="幼圆" panose="02010509060101010101" pitchFamily="49" charset="-122"/>
                <a:cs typeface="Arial" panose="020B0604020202020204" pitchFamily="34" charset="0"/>
              </a:rPr>
              <a:t>F(M)</a:t>
            </a:r>
            <a:r>
              <a:rPr lang="zh-CN" altLang="en-US" sz="2400" dirty="0">
                <a:latin typeface="幼圆" panose="02010509060101010101" pitchFamily="49" charset="-122"/>
                <a:ea typeface="幼圆" panose="02010509060101010101" pitchFamily="49" charset="-122"/>
              </a:rPr>
              <a:t>是问题最优解</a:t>
            </a:r>
            <a:endParaRPr lang="en-US" altLang="zh-CN" sz="2400" dirty="0">
              <a:latin typeface="幼圆" panose="02010509060101010101" pitchFamily="49" charset="-122"/>
              <a:ea typeface="幼圆" panose="02010509060101010101" pitchFamily="49" charset="-122"/>
            </a:endParaRPr>
          </a:p>
        </p:txBody>
      </p:sp>
      <p:sp>
        <p:nvSpPr>
          <p:cNvPr id="13" name="矩形 12"/>
          <p:cNvSpPr/>
          <p:nvPr/>
        </p:nvSpPr>
        <p:spPr>
          <a:xfrm>
            <a:off x="1070810" y="4610730"/>
            <a:ext cx="10202888" cy="443198"/>
          </a:xfrm>
          <a:prstGeom prst="rect">
            <a:avLst/>
          </a:prstGeom>
        </p:spPr>
        <p:txBody>
          <a:bodyPr wrap="square">
            <a:spAutoFit/>
          </a:bodyPr>
          <a:lstStyle/>
          <a:p>
            <a:pPr>
              <a:lnSpc>
                <a:spcPct val="95000"/>
              </a:lnSpc>
              <a:buClrTx/>
              <a:buSzTx/>
              <a:buNone/>
            </a:pPr>
            <a:r>
              <a:rPr kumimoji="1" lang="zh-CN" altLang="en-US" sz="2400" dirty="0">
                <a:solidFill>
                  <a:srgbClr val="FF0000"/>
                </a:solidFill>
                <a:latin typeface="幼圆" panose="02010509060101010101" pitchFamily="49" charset="-122"/>
                <a:ea typeface="幼圆" panose="02010509060101010101" pitchFamily="49" charset="-122"/>
                <a:sym typeface="Wingdings" panose="05000000000000000000" pitchFamily="2" charset="2"/>
              </a:rPr>
              <a:t>回溯确定</a:t>
            </a:r>
            <a:r>
              <a:rPr kumimoji="1" lang="en-US" altLang="zh-CN" sz="2400" dirty="0">
                <a:solidFill>
                  <a:srgbClr val="FF0000"/>
                </a:solidFill>
                <a:ea typeface="幼圆" panose="02010509060101010101" pitchFamily="49" charset="-122"/>
                <a:cs typeface="Arial" panose="020B0604020202020204" pitchFamily="34" charset="0"/>
                <a:sym typeface="Wingdings" panose="05000000000000000000" pitchFamily="2" charset="2"/>
              </a:rPr>
              <a:t>x</a:t>
            </a:r>
            <a:r>
              <a:rPr kumimoji="1" lang="zh-CN" altLang="en-US" sz="2400" dirty="0">
                <a:solidFill>
                  <a:srgbClr val="FF0000"/>
                </a:solidFill>
                <a:latin typeface="幼圆" panose="02010509060101010101" pitchFamily="49" charset="-122"/>
                <a:ea typeface="幼圆" panose="02010509060101010101" pitchFamily="49" charset="-122"/>
                <a:sym typeface="Wingdings" panose="05000000000000000000" pitchFamily="2" charset="2"/>
              </a:rPr>
              <a:t>的值？不能，必须保留子问题的边界，才能记录</a:t>
            </a:r>
            <a:r>
              <a:rPr kumimoji="1" lang="en-US" altLang="zh-CN" sz="2400" dirty="0">
                <a:solidFill>
                  <a:srgbClr val="FF0000"/>
                </a:solidFill>
                <a:latin typeface="幼圆" panose="02010509060101010101" pitchFamily="49" charset="-122"/>
                <a:ea typeface="幼圆" panose="02010509060101010101" pitchFamily="49" charset="-122"/>
                <a:sym typeface="Wingdings" panose="05000000000000000000" pitchFamily="2" charset="2"/>
              </a:rPr>
              <a:t>/</a:t>
            </a:r>
            <a:r>
              <a:rPr kumimoji="1" lang="zh-CN" altLang="en-US" sz="2400" dirty="0">
                <a:solidFill>
                  <a:srgbClr val="FF0000"/>
                </a:solidFill>
                <a:latin typeface="幼圆" panose="02010509060101010101" pitchFamily="49" charset="-122"/>
                <a:ea typeface="幼圆" panose="02010509060101010101" pitchFamily="49" charset="-122"/>
                <a:sym typeface="Wingdings" panose="05000000000000000000" pitchFamily="2" charset="2"/>
              </a:rPr>
              <a:t>推断出决策值。</a:t>
            </a:r>
            <a:endParaRPr kumimoji="1" lang="zh-CN" altLang="en-US" sz="2400" baseline="-25000" dirty="0">
              <a:solidFill>
                <a:srgbClr val="FF0000"/>
              </a:solidFill>
              <a:latin typeface="幼圆" panose="02010509060101010101" pitchFamily="49" charset="-122"/>
              <a:ea typeface="幼圆" panose="02010509060101010101" pitchFamily="49" charset="-122"/>
              <a:sym typeface="Wingdings" panose="05000000000000000000" pitchFamily="2" charset="2"/>
            </a:endParaRPr>
          </a:p>
        </p:txBody>
      </p:sp>
      <p:sp>
        <p:nvSpPr>
          <p:cNvPr id="14" name="内容占位符 2"/>
          <p:cNvSpPr txBox="1">
            <a:spLocks/>
          </p:cNvSpPr>
          <p:nvPr/>
        </p:nvSpPr>
        <p:spPr>
          <a:xfrm>
            <a:off x="871174" y="5091731"/>
            <a:ext cx="8352928" cy="1274720"/>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32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kumimoji="1" lang="zh-CN" altLang="en-US" sz="2400" dirty="0">
                <a:latin typeface="幼圆" panose="02010509060101010101" pitchFamily="49" charset="-122"/>
              </a:rPr>
              <a:t>只求问题最优解</a:t>
            </a:r>
            <a:r>
              <a:rPr kumimoji="1" lang="en-US" altLang="zh-CN" sz="2400" dirty="0">
                <a:latin typeface="幼圆" panose="02010509060101010101" pitchFamily="49" charset="-122"/>
              </a:rPr>
              <a:t>,</a:t>
            </a:r>
            <a:r>
              <a:rPr kumimoji="1" lang="zh-CN" altLang="en-US" sz="2400" dirty="0">
                <a:latin typeface="幼圆" panose="02010509060101010101" pitchFamily="49" charset="-122"/>
              </a:rPr>
              <a:t>空间复杂度：</a:t>
            </a:r>
            <a:r>
              <a:rPr kumimoji="1" lang="en-US" altLang="zh-CN" sz="2400" dirty="0">
                <a:solidFill>
                  <a:srgbClr val="FF0000"/>
                </a:solidFill>
              </a:rPr>
              <a:t>Θ(M)</a:t>
            </a:r>
          </a:p>
          <a:p>
            <a:pPr>
              <a:lnSpc>
                <a:spcPct val="100000"/>
              </a:lnSpc>
            </a:pPr>
            <a:r>
              <a:rPr kumimoji="1" lang="zh-CN" altLang="en-US" sz="2400" dirty="0"/>
              <a:t>还需要知道问题的最优决策序列，</a:t>
            </a:r>
            <a:r>
              <a:rPr kumimoji="1" lang="zh-CN" altLang="en-US" sz="2400" dirty="0">
                <a:latin typeface="幼圆" panose="02010509060101010101" pitchFamily="49" charset="-122"/>
              </a:rPr>
              <a:t>空间复杂度：</a:t>
            </a:r>
            <a:r>
              <a:rPr kumimoji="1" lang="en-US" altLang="zh-CN" sz="2400" dirty="0">
                <a:solidFill>
                  <a:srgbClr val="FF0000"/>
                </a:solidFill>
              </a:rPr>
              <a:t>Θ(</a:t>
            </a:r>
            <a:r>
              <a:rPr kumimoji="1" lang="en-US" altLang="zh-CN" sz="2400" dirty="0" err="1">
                <a:solidFill>
                  <a:srgbClr val="FF0000"/>
                </a:solidFill>
              </a:rPr>
              <a:t>nM</a:t>
            </a:r>
            <a:r>
              <a:rPr kumimoji="1" lang="en-US" altLang="zh-CN" sz="2400" dirty="0">
                <a:solidFill>
                  <a:srgbClr val="FF0000"/>
                </a:solidFill>
              </a:rPr>
              <a:t>)</a:t>
            </a:r>
          </a:p>
        </p:txBody>
      </p:sp>
    </p:spTree>
    <p:extLst>
      <p:ext uri="{BB962C8B-B14F-4D97-AF65-F5344CB8AC3E}">
        <p14:creationId xmlns:p14="http://schemas.microsoft.com/office/powerpoint/2010/main" val="120794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47377"/>
            <a:ext cx="10515600" cy="1207947"/>
          </a:xfrm>
        </p:spPr>
        <p:txBody>
          <a:bodyPr/>
          <a:lstStyle/>
          <a:p>
            <a:r>
              <a:rPr lang="zh-CN" altLang="en-US" dirty="0"/>
              <a:t>递归关系式图解</a:t>
            </a:r>
          </a:p>
        </p:txBody>
      </p:sp>
      <p:sp>
        <p:nvSpPr>
          <p:cNvPr id="3" name="内容占位符 2"/>
          <p:cNvSpPr>
            <a:spLocks noGrp="1"/>
          </p:cNvSpPr>
          <p:nvPr>
            <p:ph idx="1"/>
          </p:nvPr>
        </p:nvSpPr>
        <p:spPr>
          <a:xfrm>
            <a:off x="838200" y="2906989"/>
            <a:ext cx="10515600" cy="1818155"/>
          </a:xfrm>
        </p:spPr>
        <p:txBody>
          <a:bodyPr>
            <a:normAutofit/>
          </a:bodyPr>
          <a:lstStyle/>
          <a:p>
            <a:pPr>
              <a:lnSpc>
                <a:spcPct val="120000"/>
              </a:lnSpc>
              <a:spcBef>
                <a:spcPct val="10000"/>
              </a:spcBef>
            </a:pPr>
            <a:r>
              <a:rPr kumimoji="1" lang="en-US" altLang="zh-CN" sz="2400" dirty="0">
                <a:solidFill>
                  <a:srgbClr val="FF0000"/>
                </a:solidFill>
              </a:rPr>
              <a:t> f</a:t>
            </a:r>
            <a:r>
              <a:rPr kumimoji="1" lang="en-US" altLang="zh-CN" sz="2400" baseline="-25000" dirty="0">
                <a:solidFill>
                  <a:srgbClr val="FF0000"/>
                </a:solidFill>
              </a:rPr>
              <a:t>i-1</a:t>
            </a:r>
            <a:r>
              <a:rPr kumimoji="1" lang="en-US" altLang="zh-CN" sz="2400" dirty="0">
                <a:solidFill>
                  <a:srgbClr val="FF0000"/>
                </a:solidFill>
              </a:rPr>
              <a:t>(X-</a:t>
            </a:r>
            <a:r>
              <a:rPr kumimoji="1" lang="en-US" altLang="zh-CN" sz="2400" dirty="0" err="1">
                <a:solidFill>
                  <a:srgbClr val="FF0000"/>
                </a:solidFill>
              </a:rPr>
              <a:t>w</a:t>
            </a:r>
            <a:r>
              <a:rPr kumimoji="1" lang="en-US" altLang="zh-CN" sz="2400" baseline="-25000" dirty="0" err="1">
                <a:solidFill>
                  <a:srgbClr val="FF0000"/>
                </a:solidFill>
              </a:rPr>
              <a:t>i</a:t>
            </a:r>
            <a:r>
              <a:rPr kumimoji="1" lang="en-US" altLang="zh-CN" sz="2400" dirty="0">
                <a:solidFill>
                  <a:srgbClr val="FF0000"/>
                </a:solidFill>
              </a:rPr>
              <a:t>)+p</a:t>
            </a:r>
            <a:r>
              <a:rPr kumimoji="1" lang="en-US" altLang="zh-CN" sz="2400" baseline="-25000" dirty="0">
                <a:solidFill>
                  <a:srgbClr val="FF0000"/>
                </a:solidFill>
              </a:rPr>
              <a:t>i</a:t>
            </a:r>
            <a:r>
              <a:rPr kumimoji="1" lang="zh-CN" altLang="en-US" sz="2400" dirty="0">
                <a:latin typeface="Times New Roman" panose="02020603050405020304" pitchFamily="18" charset="0"/>
              </a:rPr>
              <a:t>的图像可由</a:t>
            </a:r>
            <a:r>
              <a:rPr kumimoji="1" lang="en-US" altLang="zh-CN" sz="2400" dirty="0"/>
              <a:t>f</a:t>
            </a:r>
            <a:r>
              <a:rPr kumimoji="1" lang="en-US" altLang="zh-CN" sz="2400" baseline="-25000" dirty="0"/>
              <a:t>i-1</a:t>
            </a:r>
            <a:r>
              <a:rPr kumimoji="1" lang="en-US" altLang="zh-CN" sz="2400" dirty="0"/>
              <a:t>(X)</a:t>
            </a:r>
            <a:r>
              <a:rPr kumimoji="1" lang="zh-CN" altLang="en-US" sz="2400" dirty="0">
                <a:latin typeface="Times New Roman" panose="02020603050405020304" pitchFamily="18" charset="0"/>
              </a:rPr>
              <a:t>在</a:t>
            </a:r>
            <a:r>
              <a:rPr kumimoji="1" lang="en-US" altLang="zh-CN" sz="2400" dirty="0"/>
              <a:t>x</a:t>
            </a:r>
            <a:r>
              <a:rPr kumimoji="1" lang="zh-CN" altLang="en-US" sz="2400" dirty="0">
                <a:latin typeface="Times New Roman" panose="02020603050405020304" pitchFamily="18" charset="0"/>
              </a:rPr>
              <a:t>轴上右移</a:t>
            </a:r>
            <a:r>
              <a:rPr kumimoji="1" lang="en-US" altLang="zh-CN" sz="2400" dirty="0" err="1"/>
              <a:t>w</a:t>
            </a:r>
            <a:r>
              <a:rPr kumimoji="1" lang="en-US" altLang="zh-CN" sz="2400" baseline="-25000" dirty="0" err="1"/>
              <a:t>i</a:t>
            </a:r>
            <a:r>
              <a:rPr kumimoji="1" lang="zh-CN" altLang="en-US" sz="2400" dirty="0">
                <a:latin typeface="Times New Roman" panose="02020603050405020304" pitchFamily="18" charset="0"/>
              </a:rPr>
              <a:t>个单位，然后上移</a:t>
            </a:r>
            <a:r>
              <a:rPr kumimoji="1" lang="en-US" altLang="zh-CN" sz="2400" dirty="0"/>
              <a:t>p</a:t>
            </a:r>
            <a:r>
              <a:rPr kumimoji="1" lang="en-US" altLang="zh-CN" sz="2400" baseline="-25000" dirty="0"/>
              <a:t>i</a:t>
            </a:r>
            <a:r>
              <a:rPr kumimoji="1" lang="zh-CN" altLang="en-US" sz="2400" dirty="0">
                <a:latin typeface="Times New Roman" panose="02020603050405020304" pitchFamily="18" charset="0"/>
              </a:rPr>
              <a:t>个单位得到。</a:t>
            </a:r>
          </a:p>
          <a:p>
            <a:pPr>
              <a:lnSpc>
                <a:spcPct val="120000"/>
              </a:lnSpc>
              <a:spcBef>
                <a:spcPct val="10000"/>
              </a:spcBef>
            </a:pPr>
            <a:r>
              <a:rPr kumimoji="1" lang="zh-CN" altLang="en-US" sz="2400" dirty="0">
                <a:solidFill>
                  <a:srgbClr val="FF0000"/>
                </a:solidFill>
              </a:rPr>
              <a:t> </a:t>
            </a:r>
            <a:r>
              <a:rPr kumimoji="1" lang="en-US" altLang="zh-CN" sz="2400" dirty="0">
                <a:solidFill>
                  <a:srgbClr val="FF0000"/>
                </a:solidFill>
              </a:rPr>
              <a:t>f</a:t>
            </a:r>
            <a:r>
              <a:rPr kumimoji="1" lang="en-US" altLang="zh-CN" sz="2400" baseline="-25000" dirty="0">
                <a:solidFill>
                  <a:srgbClr val="FF0000"/>
                </a:solidFill>
              </a:rPr>
              <a:t>i</a:t>
            </a:r>
            <a:r>
              <a:rPr kumimoji="1" lang="en-US" altLang="zh-CN" sz="2400" dirty="0">
                <a:solidFill>
                  <a:srgbClr val="FF0000"/>
                </a:solidFill>
              </a:rPr>
              <a:t>(X)</a:t>
            </a:r>
            <a:r>
              <a:rPr kumimoji="1" lang="zh-CN" altLang="en-US" sz="2400" dirty="0">
                <a:latin typeface="Times New Roman" panose="02020603050405020304" pitchFamily="18" charset="0"/>
              </a:rPr>
              <a:t>的图像由</a:t>
            </a:r>
            <a:r>
              <a:rPr kumimoji="1" lang="en-US" altLang="zh-CN" sz="2400" dirty="0"/>
              <a:t>f</a:t>
            </a:r>
            <a:r>
              <a:rPr kumimoji="1" lang="en-US" altLang="zh-CN" sz="2400" baseline="-25000" dirty="0"/>
              <a:t>i-1</a:t>
            </a:r>
            <a:r>
              <a:rPr kumimoji="1" lang="en-US" altLang="zh-CN" sz="2400" dirty="0"/>
              <a:t>(X)</a:t>
            </a:r>
            <a:r>
              <a:rPr kumimoji="1" lang="zh-CN" altLang="en-US" sz="2400" dirty="0">
                <a:latin typeface="Times New Roman" panose="02020603050405020304" pitchFamily="18" charset="0"/>
              </a:rPr>
              <a:t>和</a:t>
            </a:r>
            <a:r>
              <a:rPr kumimoji="1" lang="en-US" altLang="zh-CN" sz="2400" dirty="0"/>
              <a:t>f</a:t>
            </a:r>
            <a:r>
              <a:rPr kumimoji="1" lang="en-US" altLang="zh-CN" sz="2400" baseline="-25000" dirty="0"/>
              <a:t>i-1</a:t>
            </a:r>
            <a:r>
              <a:rPr kumimoji="1" lang="en-US" altLang="zh-CN" sz="2400" dirty="0"/>
              <a:t>(X-</a:t>
            </a:r>
            <a:r>
              <a:rPr kumimoji="1" lang="en-US" altLang="zh-CN" sz="2400" dirty="0" err="1"/>
              <a:t>w</a:t>
            </a:r>
            <a:r>
              <a:rPr kumimoji="1" lang="en-US" altLang="zh-CN" sz="2400" baseline="-25000" dirty="0" err="1"/>
              <a:t>i</a:t>
            </a:r>
            <a:r>
              <a:rPr kumimoji="1" lang="en-US" altLang="zh-CN" sz="2400" dirty="0"/>
              <a:t>)+p</a:t>
            </a:r>
            <a:r>
              <a:rPr kumimoji="1" lang="en-US" altLang="zh-CN" sz="2400" baseline="-25000" dirty="0"/>
              <a:t>i </a:t>
            </a:r>
            <a:r>
              <a:rPr kumimoji="1" lang="zh-CN" altLang="en-US" sz="2400" dirty="0">
                <a:latin typeface="Times New Roman" panose="02020603050405020304" pitchFamily="18" charset="0"/>
              </a:rPr>
              <a:t>的函数曲线按</a:t>
            </a:r>
            <a:r>
              <a:rPr kumimoji="1" lang="en-US" altLang="zh-CN" sz="2400" dirty="0"/>
              <a:t>X</a:t>
            </a:r>
            <a:r>
              <a:rPr kumimoji="1" lang="zh-CN" altLang="en-US" sz="2400" dirty="0">
                <a:latin typeface="Times New Roman" panose="02020603050405020304" pitchFamily="18" charset="0"/>
              </a:rPr>
              <a:t>相同时取最大值的规则归并而成。</a:t>
            </a:r>
          </a:p>
          <a:p>
            <a:endParaRPr lang="zh-CN" altLang="en-US"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46</a:t>
            </a:fld>
            <a:endParaRPr lang="en-US" altLang="zh-CN" dirty="0"/>
          </a:p>
        </p:txBody>
      </p:sp>
      <p:grpSp>
        <p:nvGrpSpPr>
          <p:cNvPr id="5" name="Group 13"/>
          <p:cNvGrpSpPr>
            <a:grpSpLocks/>
          </p:cNvGrpSpPr>
          <p:nvPr/>
        </p:nvGrpSpPr>
        <p:grpSpPr bwMode="auto">
          <a:xfrm>
            <a:off x="922504" y="2056972"/>
            <a:ext cx="3314700" cy="867364"/>
            <a:chOff x="372" y="792"/>
            <a:chExt cx="2088" cy="750"/>
          </a:xfrm>
        </p:grpSpPr>
        <p:sp>
          <p:nvSpPr>
            <p:cNvPr id="6" name="Text Box 14"/>
            <p:cNvSpPr txBox="1">
              <a:spLocks noChangeArrowheads="1"/>
            </p:cNvSpPr>
            <p:nvPr/>
          </p:nvSpPr>
          <p:spPr bwMode="auto">
            <a:xfrm>
              <a:off x="372" y="959"/>
              <a:ext cx="74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f</a:t>
              </a:r>
              <a:r>
                <a:rPr kumimoji="1" lang="en-US" altLang="zh-CN" sz="2400" b="0" baseline="-25000" dirty="0">
                  <a:solidFill>
                    <a:srgbClr val="FF0000"/>
                  </a:solidFill>
                  <a:cs typeface="Arial" panose="020B0604020202020204" pitchFamily="34" charset="0"/>
                </a:rPr>
                <a:t>0</a:t>
              </a:r>
              <a:r>
                <a:rPr kumimoji="1" lang="en-US" altLang="zh-CN" sz="2400" b="0" dirty="0">
                  <a:solidFill>
                    <a:srgbClr val="FF0000"/>
                  </a:solidFill>
                  <a:cs typeface="Arial" panose="020B0604020202020204" pitchFamily="34" charset="0"/>
                </a:rPr>
                <a:t>(X) =</a:t>
              </a:r>
            </a:p>
          </p:txBody>
        </p:sp>
        <p:sp>
          <p:nvSpPr>
            <p:cNvPr id="7" name="Text Box 15"/>
            <p:cNvSpPr txBox="1">
              <a:spLocks noChangeArrowheads="1"/>
            </p:cNvSpPr>
            <p:nvPr/>
          </p:nvSpPr>
          <p:spPr bwMode="auto">
            <a:xfrm>
              <a:off x="1068" y="792"/>
              <a:ext cx="1392"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 ∞       X&lt;0</a:t>
              </a:r>
            </a:p>
          </p:txBody>
        </p:sp>
        <p:sp>
          <p:nvSpPr>
            <p:cNvPr id="8" name="Text Box 16"/>
            <p:cNvSpPr txBox="1">
              <a:spLocks noChangeArrowheads="1"/>
            </p:cNvSpPr>
            <p:nvPr/>
          </p:nvSpPr>
          <p:spPr bwMode="auto">
            <a:xfrm>
              <a:off x="1116" y="1141"/>
              <a:ext cx="1224" cy="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0         X≥0</a:t>
              </a:r>
            </a:p>
          </p:txBody>
        </p:sp>
        <p:sp>
          <p:nvSpPr>
            <p:cNvPr id="9" name="AutoShape 17"/>
            <p:cNvSpPr>
              <a:spLocks/>
            </p:cNvSpPr>
            <p:nvPr/>
          </p:nvSpPr>
          <p:spPr bwMode="auto">
            <a:xfrm>
              <a:off x="1038" y="952"/>
              <a:ext cx="61" cy="384"/>
            </a:xfrm>
            <a:prstGeom prst="leftBrace">
              <a:avLst>
                <a:gd name="adj1" fmla="val 38095"/>
                <a:gd name="adj2" fmla="val 50000"/>
              </a:avLst>
            </a:prstGeom>
            <a:noFill/>
            <a:ln w="19050">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FF0000"/>
                </a:solidFill>
                <a:cs typeface="Arial" panose="020B0604020202020204" pitchFamily="34" charset="0"/>
              </a:endParaRPr>
            </a:p>
          </p:txBody>
        </p:sp>
      </p:grpSp>
      <p:sp>
        <p:nvSpPr>
          <p:cNvPr id="10" name="Rectangle 46"/>
          <p:cNvSpPr txBox="1">
            <a:spLocks noChangeArrowheads="1"/>
          </p:cNvSpPr>
          <p:nvPr/>
        </p:nvSpPr>
        <p:spPr>
          <a:xfrm>
            <a:off x="929675" y="1746223"/>
            <a:ext cx="7056437" cy="720725"/>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32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buFont typeface="Wingdings" panose="05000000000000000000" pitchFamily="2" charset="2"/>
              <a:buNone/>
            </a:pPr>
            <a:r>
              <a:rPr kumimoji="1" lang="en-US" altLang="zh-CN" sz="2400" dirty="0">
                <a:solidFill>
                  <a:srgbClr val="FF0000"/>
                </a:solidFill>
              </a:rPr>
              <a:t>f</a:t>
            </a:r>
            <a:r>
              <a:rPr kumimoji="1" lang="en-US" altLang="zh-CN" sz="2400" baseline="-25000" dirty="0">
                <a:solidFill>
                  <a:srgbClr val="FF0000"/>
                </a:solidFill>
              </a:rPr>
              <a:t>i</a:t>
            </a:r>
            <a:r>
              <a:rPr kumimoji="1" lang="en-US" altLang="zh-CN" sz="2400" dirty="0">
                <a:solidFill>
                  <a:srgbClr val="FF0000"/>
                </a:solidFill>
              </a:rPr>
              <a:t>(X) = max { f</a:t>
            </a:r>
            <a:r>
              <a:rPr kumimoji="1" lang="en-US" altLang="zh-CN" sz="2400" baseline="-25000" dirty="0">
                <a:solidFill>
                  <a:srgbClr val="FF0000"/>
                </a:solidFill>
              </a:rPr>
              <a:t>i-1</a:t>
            </a:r>
            <a:r>
              <a:rPr kumimoji="1" lang="en-US" altLang="zh-CN" sz="2400" dirty="0">
                <a:solidFill>
                  <a:srgbClr val="FF0000"/>
                </a:solidFill>
              </a:rPr>
              <a:t>(X) , f</a:t>
            </a:r>
            <a:r>
              <a:rPr kumimoji="1" lang="en-US" altLang="zh-CN" sz="2400" baseline="-25000" dirty="0">
                <a:solidFill>
                  <a:srgbClr val="FF0000"/>
                </a:solidFill>
              </a:rPr>
              <a:t>i-1</a:t>
            </a:r>
            <a:r>
              <a:rPr kumimoji="1" lang="en-US" altLang="zh-CN" sz="2400" dirty="0">
                <a:solidFill>
                  <a:srgbClr val="FF0000"/>
                </a:solidFill>
              </a:rPr>
              <a:t>(X-</a:t>
            </a:r>
            <a:r>
              <a:rPr kumimoji="1" lang="en-US" altLang="zh-CN" sz="2400" dirty="0" err="1">
                <a:solidFill>
                  <a:srgbClr val="FF0000"/>
                </a:solidFill>
              </a:rPr>
              <a:t>w</a:t>
            </a:r>
            <a:r>
              <a:rPr kumimoji="1" lang="en-US" altLang="zh-CN" sz="2400" baseline="-25000" dirty="0" err="1">
                <a:solidFill>
                  <a:srgbClr val="FF0000"/>
                </a:solidFill>
              </a:rPr>
              <a:t>i</a:t>
            </a:r>
            <a:r>
              <a:rPr kumimoji="1" lang="en-US" altLang="zh-CN" sz="2400" dirty="0">
                <a:solidFill>
                  <a:srgbClr val="FF0000"/>
                </a:solidFill>
              </a:rPr>
              <a:t>)+p</a:t>
            </a:r>
            <a:r>
              <a:rPr kumimoji="1" lang="en-US" altLang="zh-CN" sz="2400" baseline="-25000" dirty="0">
                <a:solidFill>
                  <a:srgbClr val="FF0000"/>
                </a:solidFill>
              </a:rPr>
              <a:t>i</a:t>
            </a:r>
            <a:r>
              <a:rPr kumimoji="1" lang="en-US" altLang="zh-CN" sz="2400" dirty="0">
                <a:solidFill>
                  <a:srgbClr val="FF0000"/>
                </a:solidFill>
              </a:rPr>
              <a:t> }</a:t>
            </a:r>
          </a:p>
        </p:txBody>
      </p:sp>
    </p:spTree>
    <p:extLst>
      <p:ext uri="{BB962C8B-B14F-4D97-AF65-F5344CB8AC3E}">
        <p14:creationId xmlns:p14="http://schemas.microsoft.com/office/powerpoint/2010/main" val="1300407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Text Box 4"/>
          <p:cNvSpPr txBox="1">
            <a:spLocks noChangeArrowheads="1"/>
          </p:cNvSpPr>
          <p:nvPr/>
        </p:nvSpPr>
        <p:spPr bwMode="auto">
          <a:xfrm>
            <a:off x="1023938" y="2447256"/>
            <a:ext cx="201930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f</a:t>
            </a:r>
            <a:r>
              <a:rPr kumimoji="1" lang="en-US" altLang="zh-CN" sz="2400" b="0" baseline="-25000" dirty="0">
                <a:solidFill>
                  <a:srgbClr val="FF0000"/>
                </a:solidFill>
                <a:cs typeface="Arial" panose="020B0604020202020204" pitchFamily="34" charset="0"/>
              </a:rPr>
              <a:t>i-1</a:t>
            </a:r>
            <a:r>
              <a:rPr kumimoji="1" lang="en-US" altLang="zh-CN" sz="2400" b="0" dirty="0">
                <a:solidFill>
                  <a:srgbClr val="FF0000"/>
                </a:solidFill>
                <a:cs typeface="Arial" panose="020B0604020202020204" pitchFamily="34" charset="0"/>
              </a:rPr>
              <a:t>(X-</a:t>
            </a:r>
            <a:r>
              <a:rPr kumimoji="1" lang="en-US" altLang="zh-CN" sz="2400" b="0" dirty="0" err="1">
                <a:solidFill>
                  <a:srgbClr val="FF0000"/>
                </a:solidFill>
                <a:cs typeface="Arial" panose="020B0604020202020204" pitchFamily="34" charset="0"/>
              </a:rPr>
              <a:t>w</a:t>
            </a:r>
            <a:r>
              <a:rPr kumimoji="1" lang="en-US" altLang="zh-CN" sz="2400" b="0" baseline="-25000" dirty="0" err="1">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)+p</a:t>
            </a:r>
            <a:r>
              <a:rPr kumimoji="1" lang="en-US" altLang="zh-CN" sz="2400" b="0" baseline="-25000" dirty="0">
                <a:solidFill>
                  <a:srgbClr val="FF0000"/>
                </a:solidFill>
                <a:cs typeface="Arial" panose="020B0604020202020204" pitchFamily="34" charset="0"/>
              </a:rPr>
              <a:t>i</a:t>
            </a:r>
          </a:p>
        </p:txBody>
      </p:sp>
      <p:sp>
        <p:nvSpPr>
          <p:cNvPr id="187397" name="Text Box 5"/>
          <p:cNvSpPr txBox="1">
            <a:spLocks noChangeArrowheads="1"/>
          </p:cNvSpPr>
          <p:nvPr/>
        </p:nvSpPr>
        <p:spPr bwMode="auto">
          <a:xfrm>
            <a:off x="5357812" y="2451835"/>
            <a:ext cx="91440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f</a:t>
            </a:r>
            <a:r>
              <a:rPr kumimoji="1" lang="en-US" altLang="zh-CN" sz="2400" b="0" baseline="-25000" dirty="0">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(X)</a:t>
            </a:r>
          </a:p>
        </p:txBody>
      </p:sp>
      <p:sp>
        <p:nvSpPr>
          <p:cNvPr id="187398" name="Text Box 6"/>
          <p:cNvSpPr txBox="1">
            <a:spLocks noChangeArrowheads="1"/>
          </p:cNvSpPr>
          <p:nvPr/>
        </p:nvSpPr>
        <p:spPr bwMode="auto">
          <a:xfrm>
            <a:off x="1051719" y="3050438"/>
            <a:ext cx="2362200"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err="1">
                <a:cs typeface="Arial" panose="020B0604020202020204" pitchFamily="34" charset="0"/>
              </a:rPr>
              <a:t>i</a:t>
            </a:r>
            <a:r>
              <a:rPr kumimoji="1" lang="en-US" altLang="zh-CN" sz="2400" b="0" dirty="0">
                <a:cs typeface="Arial" panose="020B0604020202020204" pitchFamily="34" charset="0"/>
              </a:rPr>
              <a:t>=0: </a:t>
            </a:r>
            <a:r>
              <a:rPr kumimoji="1" lang="zh-CN" altLang="en-US" sz="2400" b="0" dirty="0">
                <a:ea typeface="幼圆" panose="02010509060101010101" pitchFamily="49" charset="-122"/>
                <a:cs typeface="Arial" panose="020B0604020202020204" pitchFamily="34" charset="0"/>
              </a:rPr>
              <a:t>函数不存在</a:t>
            </a:r>
          </a:p>
        </p:txBody>
      </p:sp>
      <p:sp>
        <p:nvSpPr>
          <p:cNvPr id="187399" name="Text Box 7"/>
          <p:cNvSpPr txBox="1">
            <a:spLocks noChangeArrowheads="1"/>
          </p:cNvSpPr>
          <p:nvPr/>
        </p:nvSpPr>
        <p:spPr bwMode="auto">
          <a:xfrm>
            <a:off x="6457158" y="2896650"/>
            <a:ext cx="863600"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0</a:t>
            </a:r>
            <a:r>
              <a:rPr kumimoji="1" lang="en-US" altLang="zh-CN" sz="2400" b="0" dirty="0">
                <a:cs typeface="Arial" panose="020B0604020202020204" pitchFamily="34" charset="0"/>
              </a:rPr>
              <a:t>(X)</a:t>
            </a:r>
          </a:p>
        </p:txBody>
      </p:sp>
      <p:sp>
        <p:nvSpPr>
          <p:cNvPr id="187400" name="Text Box 8"/>
          <p:cNvSpPr txBox="1">
            <a:spLocks noChangeArrowheads="1"/>
          </p:cNvSpPr>
          <p:nvPr/>
        </p:nvSpPr>
        <p:spPr bwMode="auto">
          <a:xfrm>
            <a:off x="1085059" y="3964581"/>
            <a:ext cx="2209800" cy="457200"/>
          </a:xfrm>
          <a:prstGeom prst="rect">
            <a:avLst/>
          </a:prstGeom>
          <a:noFill/>
          <a:ln w="12700">
            <a:no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err="1">
                <a:cs typeface="Arial" panose="020B0604020202020204" pitchFamily="34" charset="0"/>
              </a:rPr>
              <a:t>i</a:t>
            </a:r>
            <a:r>
              <a:rPr kumimoji="1" lang="en-US" altLang="zh-CN" sz="2400" b="0" dirty="0">
                <a:cs typeface="Arial" panose="020B0604020202020204" pitchFamily="34" charset="0"/>
              </a:rPr>
              <a:t>=1:  f</a:t>
            </a:r>
            <a:r>
              <a:rPr kumimoji="1" lang="en-US" altLang="zh-CN" sz="2400" b="0" baseline="-25000" dirty="0">
                <a:cs typeface="Arial" panose="020B0604020202020204" pitchFamily="34" charset="0"/>
              </a:rPr>
              <a:t>0</a:t>
            </a:r>
            <a:r>
              <a:rPr kumimoji="1" lang="en-US" altLang="zh-CN" sz="2400" b="0" dirty="0">
                <a:cs typeface="Arial" panose="020B0604020202020204" pitchFamily="34" charset="0"/>
              </a:rPr>
              <a:t>(X-2)+1</a:t>
            </a:r>
            <a:endParaRPr kumimoji="1" lang="en-US" altLang="zh-CN" sz="2400" b="0" baseline="-25000" dirty="0">
              <a:cs typeface="Arial" panose="020B0604020202020204" pitchFamily="34" charset="0"/>
            </a:endParaRPr>
          </a:p>
        </p:txBody>
      </p:sp>
      <p:grpSp>
        <p:nvGrpSpPr>
          <p:cNvPr id="187401" name="Group 9"/>
          <p:cNvGrpSpPr>
            <a:grpSpLocks/>
          </p:cNvGrpSpPr>
          <p:nvPr/>
        </p:nvGrpSpPr>
        <p:grpSpPr bwMode="auto">
          <a:xfrm>
            <a:off x="4126708" y="3977646"/>
            <a:ext cx="1816100" cy="1088188"/>
            <a:chOff x="2376" y="2781"/>
            <a:chExt cx="1144" cy="639"/>
          </a:xfrm>
        </p:grpSpPr>
        <p:sp>
          <p:nvSpPr>
            <p:cNvPr id="70703" name="Line 10"/>
            <p:cNvSpPr>
              <a:spLocks noChangeShapeType="1"/>
            </p:cNvSpPr>
            <p:nvPr/>
          </p:nvSpPr>
          <p:spPr bwMode="auto">
            <a:xfrm flipH="1">
              <a:off x="2928" y="2781"/>
              <a:ext cx="592" cy="327"/>
            </a:xfrm>
            <a:prstGeom prst="line">
              <a:avLst/>
            </a:prstGeom>
            <a:noFill/>
            <a:ln w="2857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704" name="Line 11"/>
            <p:cNvSpPr>
              <a:spLocks noChangeShapeType="1"/>
            </p:cNvSpPr>
            <p:nvPr/>
          </p:nvSpPr>
          <p:spPr bwMode="auto">
            <a:xfrm flipV="1">
              <a:off x="2376" y="3108"/>
              <a:ext cx="552" cy="288"/>
            </a:xfrm>
            <a:prstGeom prst="line">
              <a:avLst/>
            </a:prstGeom>
            <a:noFill/>
            <a:ln w="2857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705" name="Line 12"/>
            <p:cNvSpPr>
              <a:spLocks noChangeShapeType="1"/>
            </p:cNvSpPr>
            <p:nvPr/>
          </p:nvSpPr>
          <p:spPr bwMode="auto">
            <a:xfrm>
              <a:off x="2928" y="3108"/>
              <a:ext cx="336" cy="312"/>
            </a:xfrm>
            <a:prstGeom prst="line">
              <a:avLst/>
            </a:prstGeom>
            <a:noFill/>
            <a:ln w="2857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7405" name="Text Box 13"/>
          <p:cNvSpPr txBox="1">
            <a:spLocks noChangeArrowheads="1"/>
          </p:cNvSpPr>
          <p:nvPr/>
        </p:nvSpPr>
        <p:spPr bwMode="auto">
          <a:xfrm>
            <a:off x="6584950" y="4421781"/>
            <a:ext cx="811213"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(X)</a:t>
            </a:r>
          </a:p>
        </p:txBody>
      </p:sp>
      <p:grpSp>
        <p:nvGrpSpPr>
          <p:cNvPr id="70666" name="Group 14"/>
          <p:cNvGrpSpPr>
            <a:grpSpLocks/>
          </p:cNvGrpSpPr>
          <p:nvPr/>
        </p:nvGrpSpPr>
        <p:grpSpPr bwMode="auto">
          <a:xfrm>
            <a:off x="976313" y="1320063"/>
            <a:ext cx="3314700" cy="1016000"/>
            <a:chOff x="372" y="792"/>
            <a:chExt cx="2088" cy="640"/>
          </a:xfrm>
        </p:grpSpPr>
        <p:sp>
          <p:nvSpPr>
            <p:cNvPr id="70699" name="Text Box 15"/>
            <p:cNvSpPr txBox="1">
              <a:spLocks noChangeArrowheads="1"/>
            </p:cNvSpPr>
            <p:nvPr/>
          </p:nvSpPr>
          <p:spPr bwMode="auto">
            <a:xfrm>
              <a:off x="372" y="960"/>
              <a:ext cx="744" cy="29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0</a:t>
              </a:r>
              <a:r>
                <a:rPr kumimoji="1" lang="en-US" altLang="zh-CN" sz="2400" b="0" dirty="0">
                  <a:cs typeface="Arial" panose="020B0604020202020204" pitchFamily="34" charset="0"/>
                </a:rPr>
                <a:t>(X) =</a:t>
              </a:r>
            </a:p>
          </p:txBody>
        </p:sp>
        <p:sp>
          <p:nvSpPr>
            <p:cNvPr id="70700" name="Text Box 16"/>
            <p:cNvSpPr txBox="1">
              <a:spLocks noChangeArrowheads="1"/>
            </p:cNvSpPr>
            <p:nvPr/>
          </p:nvSpPr>
          <p:spPr bwMode="auto">
            <a:xfrm>
              <a:off x="1068" y="792"/>
              <a:ext cx="1392" cy="29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a:cs typeface="Arial" panose="020B0604020202020204" pitchFamily="34" charset="0"/>
                </a:rPr>
                <a:t>- ∞  X&lt;0</a:t>
              </a:r>
            </a:p>
          </p:txBody>
        </p:sp>
        <p:sp>
          <p:nvSpPr>
            <p:cNvPr id="70701" name="Text Box 17"/>
            <p:cNvSpPr txBox="1">
              <a:spLocks noChangeArrowheads="1"/>
            </p:cNvSpPr>
            <p:nvPr/>
          </p:nvSpPr>
          <p:spPr bwMode="auto">
            <a:xfrm>
              <a:off x="1116" y="1140"/>
              <a:ext cx="1224" cy="29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0    X≥0</a:t>
              </a:r>
            </a:p>
          </p:txBody>
        </p:sp>
        <p:sp>
          <p:nvSpPr>
            <p:cNvPr id="70702" name="AutoShape 18"/>
            <p:cNvSpPr>
              <a:spLocks/>
            </p:cNvSpPr>
            <p:nvPr/>
          </p:nvSpPr>
          <p:spPr bwMode="auto">
            <a:xfrm>
              <a:off x="996" y="924"/>
              <a:ext cx="84" cy="384"/>
            </a:xfrm>
            <a:prstGeom prst="leftBrace">
              <a:avLst>
                <a:gd name="adj1" fmla="val 38095"/>
                <a:gd name="adj2"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cs typeface="Arial" panose="020B0604020202020204" pitchFamily="34" charset="0"/>
              </a:endParaRPr>
            </a:p>
          </p:txBody>
        </p:sp>
      </p:grpSp>
      <p:grpSp>
        <p:nvGrpSpPr>
          <p:cNvPr id="187411" name="Group 19"/>
          <p:cNvGrpSpPr>
            <a:grpSpLocks/>
          </p:cNvGrpSpPr>
          <p:nvPr/>
        </p:nvGrpSpPr>
        <p:grpSpPr bwMode="auto">
          <a:xfrm>
            <a:off x="6019009" y="2929989"/>
            <a:ext cx="3430587" cy="1436064"/>
            <a:chOff x="3239" y="1992"/>
            <a:chExt cx="2161" cy="1041"/>
          </a:xfrm>
        </p:grpSpPr>
        <p:grpSp>
          <p:nvGrpSpPr>
            <p:cNvPr id="70694" name="Group 20"/>
            <p:cNvGrpSpPr>
              <a:grpSpLocks/>
            </p:cNvGrpSpPr>
            <p:nvPr/>
          </p:nvGrpSpPr>
          <p:grpSpPr bwMode="auto">
            <a:xfrm>
              <a:off x="3504" y="1992"/>
              <a:ext cx="1740" cy="768"/>
              <a:chOff x="3552" y="912"/>
              <a:chExt cx="1632" cy="480"/>
            </a:xfrm>
          </p:grpSpPr>
          <p:sp>
            <p:nvSpPr>
              <p:cNvPr id="70697" name="Line 21"/>
              <p:cNvSpPr>
                <a:spLocks noChangeShapeType="1"/>
              </p:cNvSpPr>
              <p:nvPr/>
            </p:nvSpPr>
            <p:spPr bwMode="auto">
              <a:xfrm>
                <a:off x="3552" y="1392"/>
                <a:ext cx="1632" cy="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98" name="Line 22"/>
              <p:cNvSpPr>
                <a:spLocks noChangeShapeType="1"/>
              </p:cNvSpPr>
              <p:nvPr/>
            </p:nvSpPr>
            <p:spPr bwMode="auto">
              <a:xfrm flipV="1">
                <a:off x="3552" y="912"/>
                <a:ext cx="0" cy="48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0695" name="Text Box 23"/>
            <p:cNvSpPr txBox="1">
              <a:spLocks noChangeArrowheads="1"/>
            </p:cNvSpPr>
            <p:nvPr/>
          </p:nvSpPr>
          <p:spPr bwMode="auto">
            <a:xfrm>
              <a:off x="3636" y="2784"/>
              <a:ext cx="1764" cy="2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Tx/>
                <a:buSzTx/>
                <a:buFontTx/>
                <a:buNone/>
              </a:pPr>
              <a:r>
                <a:rPr kumimoji="1" lang="en-US" altLang="zh-CN" sz="1800">
                  <a:latin typeface="Times New Roman" panose="02020603050405020304" pitchFamily="18" charset="0"/>
                </a:rPr>
                <a:t> 1     2     3     4      5      6  </a:t>
              </a:r>
            </a:p>
          </p:txBody>
        </p:sp>
        <p:sp>
          <p:nvSpPr>
            <p:cNvPr id="70696" name="Text Box 24"/>
            <p:cNvSpPr txBox="1">
              <a:spLocks noChangeArrowheads="1"/>
            </p:cNvSpPr>
            <p:nvPr/>
          </p:nvSpPr>
          <p:spPr bwMode="auto">
            <a:xfrm>
              <a:off x="3239" y="2136"/>
              <a:ext cx="289" cy="63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a:latin typeface="Times New Roman" panose="02020603050405020304" pitchFamily="18" charset="0"/>
                </a:rPr>
                <a:t>2   1</a:t>
              </a:r>
            </a:p>
          </p:txBody>
        </p:sp>
      </p:grpSp>
      <p:sp>
        <p:nvSpPr>
          <p:cNvPr id="187417" name="Line 25"/>
          <p:cNvSpPr>
            <a:spLocks noChangeShapeType="1"/>
          </p:cNvSpPr>
          <p:nvPr/>
        </p:nvSpPr>
        <p:spPr bwMode="auto">
          <a:xfrm>
            <a:off x="6439695" y="3977738"/>
            <a:ext cx="240030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187418" name="Group 26"/>
          <p:cNvGrpSpPr>
            <a:grpSpLocks/>
          </p:cNvGrpSpPr>
          <p:nvPr/>
        </p:nvGrpSpPr>
        <p:grpSpPr bwMode="auto">
          <a:xfrm>
            <a:off x="835822" y="4672289"/>
            <a:ext cx="3430587" cy="1601788"/>
            <a:chOff x="3239" y="1992"/>
            <a:chExt cx="2161" cy="1009"/>
          </a:xfrm>
        </p:grpSpPr>
        <p:grpSp>
          <p:nvGrpSpPr>
            <p:cNvPr id="70689" name="Group 27"/>
            <p:cNvGrpSpPr>
              <a:grpSpLocks/>
            </p:cNvGrpSpPr>
            <p:nvPr/>
          </p:nvGrpSpPr>
          <p:grpSpPr bwMode="auto">
            <a:xfrm>
              <a:off x="3504" y="1992"/>
              <a:ext cx="1740" cy="768"/>
              <a:chOff x="3552" y="912"/>
              <a:chExt cx="1632" cy="480"/>
            </a:xfrm>
          </p:grpSpPr>
          <p:sp>
            <p:nvSpPr>
              <p:cNvPr id="70692" name="Line 28"/>
              <p:cNvSpPr>
                <a:spLocks noChangeShapeType="1"/>
              </p:cNvSpPr>
              <p:nvPr/>
            </p:nvSpPr>
            <p:spPr bwMode="auto">
              <a:xfrm>
                <a:off x="3552" y="1392"/>
                <a:ext cx="1632" cy="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93" name="Line 29"/>
              <p:cNvSpPr>
                <a:spLocks noChangeShapeType="1"/>
              </p:cNvSpPr>
              <p:nvPr/>
            </p:nvSpPr>
            <p:spPr bwMode="auto">
              <a:xfrm flipV="1">
                <a:off x="3552" y="912"/>
                <a:ext cx="0" cy="48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0690" name="Text Box 30"/>
            <p:cNvSpPr txBox="1">
              <a:spLocks noChangeArrowheads="1"/>
            </p:cNvSpPr>
            <p:nvPr/>
          </p:nvSpPr>
          <p:spPr bwMode="auto">
            <a:xfrm>
              <a:off x="3636" y="2784"/>
              <a:ext cx="1764" cy="21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Tx/>
                <a:buSzTx/>
                <a:buFontTx/>
                <a:buNone/>
              </a:pPr>
              <a:r>
                <a:rPr kumimoji="1" lang="en-US" altLang="zh-CN" sz="1800">
                  <a:latin typeface="Times New Roman" panose="02020603050405020304" pitchFamily="18" charset="0"/>
                </a:rPr>
                <a:t> 1     2     3     4      5      6  </a:t>
              </a:r>
            </a:p>
          </p:txBody>
        </p:sp>
        <p:sp>
          <p:nvSpPr>
            <p:cNvPr id="70691" name="Text Box 31"/>
            <p:cNvSpPr txBox="1">
              <a:spLocks noChangeArrowheads="1"/>
            </p:cNvSpPr>
            <p:nvPr/>
          </p:nvSpPr>
          <p:spPr bwMode="auto">
            <a:xfrm>
              <a:off x="3239" y="2136"/>
              <a:ext cx="289" cy="63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a:latin typeface="Times New Roman" panose="02020603050405020304" pitchFamily="18" charset="0"/>
                </a:rPr>
                <a:t>2   1</a:t>
              </a:r>
            </a:p>
          </p:txBody>
        </p:sp>
      </p:grpSp>
      <p:sp>
        <p:nvSpPr>
          <p:cNvPr id="187424" name="Line 32"/>
          <p:cNvSpPr>
            <a:spLocks noChangeShapeType="1"/>
          </p:cNvSpPr>
          <p:nvPr/>
        </p:nvSpPr>
        <p:spPr bwMode="auto">
          <a:xfrm flipV="1">
            <a:off x="2037558" y="5489850"/>
            <a:ext cx="1588" cy="40005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87425" name="Line 33"/>
          <p:cNvSpPr>
            <a:spLocks noChangeShapeType="1"/>
          </p:cNvSpPr>
          <p:nvPr/>
        </p:nvSpPr>
        <p:spPr bwMode="auto">
          <a:xfrm>
            <a:off x="2037558" y="5489850"/>
            <a:ext cx="1333500" cy="1588"/>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187426" name="Group 34"/>
          <p:cNvGrpSpPr>
            <a:grpSpLocks/>
          </p:cNvGrpSpPr>
          <p:nvPr/>
        </p:nvGrpSpPr>
        <p:grpSpPr bwMode="auto">
          <a:xfrm>
            <a:off x="6075363" y="4707532"/>
            <a:ext cx="3430587" cy="1601788"/>
            <a:chOff x="3239" y="1992"/>
            <a:chExt cx="2161" cy="1009"/>
          </a:xfrm>
        </p:grpSpPr>
        <p:grpSp>
          <p:nvGrpSpPr>
            <p:cNvPr id="70684" name="Group 35"/>
            <p:cNvGrpSpPr>
              <a:grpSpLocks/>
            </p:cNvGrpSpPr>
            <p:nvPr/>
          </p:nvGrpSpPr>
          <p:grpSpPr bwMode="auto">
            <a:xfrm>
              <a:off x="3504" y="1992"/>
              <a:ext cx="1740" cy="768"/>
              <a:chOff x="3552" y="912"/>
              <a:chExt cx="1632" cy="480"/>
            </a:xfrm>
          </p:grpSpPr>
          <p:sp>
            <p:nvSpPr>
              <p:cNvPr id="70687" name="Line 36"/>
              <p:cNvSpPr>
                <a:spLocks noChangeShapeType="1"/>
              </p:cNvSpPr>
              <p:nvPr/>
            </p:nvSpPr>
            <p:spPr bwMode="auto">
              <a:xfrm>
                <a:off x="3552" y="1392"/>
                <a:ext cx="1632" cy="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88" name="Line 37"/>
              <p:cNvSpPr>
                <a:spLocks noChangeShapeType="1"/>
              </p:cNvSpPr>
              <p:nvPr/>
            </p:nvSpPr>
            <p:spPr bwMode="auto">
              <a:xfrm flipV="1">
                <a:off x="3552" y="912"/>
                <a:ext cx="0" cy="48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0685" name="Text Box 38"/>
            <p:cNvSpPr txBox="1">
              <a:spLocks noChangeArrowheads="1"/>
            </p:cNvSpPr>
            <p:nvPr/>
          </p:nvSpPr>
          <p:spPr bwMode="auto">
            <a:xfrm>
              <a:off x="3636" y="2784"/>
              <a:ext cx="1764" cy="21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Tx/>
                <a:buSzTx/>
                <a:buFontTx/>
                <a:buNone/>
              </a:pPr>
              <a:r>
                <a:rPr kumimoji="1" lang="en-US" altLang="zh-CN" sz="1800">
                  <a:latin typeface="Times New Roman" panose="02020603050405020304" pitchFamily="18" charset="0"/>
                </a:rPr>
                <a:t> 1     2     3     4      5      6  </a:t>
              </a:r>
            </a:p>
          </p:txBody>
        </p:sp>
        <p:sp>
          <p:nvSpPr>
            <p:cNvPr id="70686" name="Text Box 39"/>
            <p:cNvSpPr txBox="1">
              <a:spLocks noChangeArrowheads="1"/>
            </p:cNvSpPr>
            <p:nvPr/>
          </p:nvSpPr>
          <p:spPr bwMode="auto">
            <a:xfrm>
              <a:off x="3239" y="2136"/>
              <a:ext cx="289" cy="63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a:latin typeface="Times New Roman" panose="02020603050405020304" pitchFamily="18" charset="0"/>
                </a:rPr>
                <a:t>2   1</a:t>
              </a:r>
            </a:p>
          </p:txBody>
        </p:sp>
      </p:grpSp>
      <p:grpSp>
        <p:nvGrpSpPr>
          <p:cNvPr id="187432" name="Group 40"/>
          <p:cNvGrpSpPr>
            <a:grpSpLocks/>
          </p:cNvGrpSpPr>
          <p:nvPr/>
        </p:nvGrpSpPr>
        <p:grpSpPr bwMode="auto">
          <a:xfrm>
            <a:off x="7296149" y="5525093"/>
            <a:ext cx="1333500" cy="400050"/>
            <a:chOff x="1008" y="3731"/>
            <a:chExt cx="840" cy="252"/>
          </a:xfrm>
        </p:grpSpPr>
        <p:sp>
          <p:nvSpPr>
            <p:cNvPr id="70682" name="Line 41"/>
            <p:cNvSpPr>
              <a:spLocks noChangeShapeType="1"/>
            </p:cNvSpPr>
            <p:nvPr/>
          </p:nvSpPr>
          <p:spPr bwMode="auto">
            <a:xfrm flipV="1">
              <a:off x="1008" y="3731"/>
              <a:ext cx="1" cy="252"/>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0683" name="Line 42"/>
            <p:cNvSpPr>
              <a:spLocks noChangeShapeType="1"/>
            </p:cNvSpPr>
            <p:nvPr/>
          </p:nvSpPr>
          <p:spPr bwMode="auto">
            <a:xfrm>
              <a:off x="1008" y="3731"/>
              <a:ext cx="840" cy="1"/>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187435" name="Line 43"/>
          <p:cNvSpPr>
            <a:spLocks noChangeShapeType="1"/>
          </p:cNvSpPr>
          <p:nvPr/>
        </p:nvSpPr>
        <p:spPr bwMode="auto">
          <a:xfrm>
            <a:off x="6496049" y="5926731"/>
            <a:ext cx="80010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70676" name="Group 46"/>
          <p:cNvGrpSpPr>
            <a:grpSpLocks/>
          </p:cNvGrpSpPr>
          <p:nvPr/>
        </p:nvGrpSpPr>
        <p:grpSpPr bwMode="auto">
          <a:xfrm>
            <a:off x="5323498" y="1205406"/>
            <a:ext cx="5048250" cy="1198866"/>
            <a:chOff x="2508" y="744"/>
            <a:chExt cx="3180" cy="901"/>
          </a:xfrm>
        </p:grpSpPr>
        <p:sp>
          <p:nvSpPr>
            <p:cNvPr id="70677" name="Text Box 47"/>
            <p:cNvSpPr txBox="1">
              <a:spLocks noChangeArrowheads="1"/>
            </p:cNvSpPr>
            <p:nvPr/>
          </p:nvSpPr>
          <p:spPr bwMode="auto">
            <a:xfrm>
              <a:off x="2508" y="1032"/>
              <a:ext cx="744" cy="3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(X) =</a:t>
              </a:r>
            </a:p>
          </p:txBody>
        </p:sp>
        <p:sp>
          <p:nvSpPr>
            <p:cNvPr id="70678" name="Text Box 48"/>
            <p:cNvSpPr txBox="1">
              <a:spLocks noChangeArrowheads="1"/>
            </p:cNvSpPr>
            <p:nvPr/>
          </p:nvSpPr>
          <p:spPr bwMode="auto">
            <a:xfrm>
              <a:off x="3276" y="744"/>
              <a:ext cx="2232" cy="3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 ∞                           X&lt;0 </a:t>
              </a:r>
            </a:p>
          </p:txBody>
        </p:sp>
        <p:sp>
          <p:nvSpPr>
            <p:cNvPr id="70679" name="Text Box 49"/>
            <p:cNvSpPr txBox="1">
              <a:spLocks noChangeArrowheads="1"/>
            </p:cNvSpPr>
            <p:nvPr/>
          </p:nvSpPr>
          <p:spPr bwMode="auto">
            <a:xfrm>
              <a:off x="3276" y="1296"/>
              <a:ext cx="2280" cy="3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max{0, 0+1}=1        X≥2</a:t>
              </a:r>
            </a:p>
          </p:txBody>
        </p:sp>
        <p:sp>
          <p:nvSpPr>
            <p:cNvPr id="70680" name="AutoShape 50"/>
            <p:cNvSpPr>
              <a:spLocks/>
            </p:cNvSpPr>
            <p:nvPr/>
          </p:nvSpPr>
          <p:spPr bwMode="auto">
            <a:xfrm>
              <a:off x="3144" y="912"/>
              <a:ext cx="108" cy="564"/>
            </a:xfrm>
            <a:prstGeom prst="leftBrace">
              <a:avLst>
                <a:gd name="adj1" fmla="val 43519"/>
                <a:gd name="adj2" fmla="val 47870"/>
              </a:avLst>
            </a:prstGeom>
            <a:noFill/>
            <a:ln w="1270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cs typeface="Arial" panose="020B0604020202020204" pitchFamily="34" charset="0"/>
              </a:endParaRPr>
            </a:p>
          </p:txBody>
        </p:sp>
        <p:sp>
          <p:nvSpPr>
            <p:cNvPr id="70681" name="Text Box 51"/>
            <p:cNvSpPr txBox="1">
              <a:spLocks noChangeArrowheads="1"/>
            </p:cNvSpPr>
            <p:nvPr/>
          </p:nvSpPr>
          <p:spPr bwMode="auto">
            <a:xfrm>
              <a:off x="3252" y="1008"/>
              <a:ext cx="2436" cy="3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max{0,-∞+1}=0    0≤X&lt;2</a:t>
              </a:r>
            </a:p>
          </p:txBody>
        </p:sp>
      </p:grpSp>
      <p:sp>
        <p:nvSpPr>
          <p:cNvPr id="50" name="Text Box 44"/>
          <p:cNvSpPr txBox="1">
            <a:spLocks noChangeArrowheads="1"/>
          </p:cNvSpPr>
          <p:nvPr/>
        </p:nvSpPr>
        <p:spPr bwMode="auto">
          <a:xfrm>
            <a:off x="939428" y="716133"/>
            <a:ext cx="10125124"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buClr>
                <a:srgbClr val="A50021"/>
              </a:buClr>
              <a:buFont typeface="Wingdings" panose="05000000000000000000" pitchFamily="2" charset="2"/>
              <a:buNone/>
            </a:pPr>
            <a:r>
              <a:rPr kumimoji="1" lang="zh-CN" altLang="en-US" sz="2400" b="0" dirty="0">
                <a:latin typeface="幼圆" panose="02010509060101010101" pitchFamily="49" charset="-122"/>
                <a:ea typeface="幼圆" panose="02010509060101010101" pitchFamily="49" charset="-122"/>
                <a:cs typeface="Arial" panose="020B0604020202020204" pitchFamily="34" charset="0"/>
              </a:rPr>
              <a:t>实例</a:t>
            </a:r>
            <a:r>
              <a:rPr kumimoji="1" lang="en-US" altLang="zh-CN" sz="2400" b="0" dirty="0">
                <a:latin typeface="幼圆" panose="02010509060101010101" pitchFamily="49" charset="-122"/>
                <a:ea typeface="幼圆" panose="02010509060101010101" pitchFamily="49" charset="-122"/>
                <a:cs typeface="Arial" panose="020B0604020202020204" pitchFamily="34" charset="0"/>
              </a:rPr>
              <a:t>: </a:t>
            </a:r>
            <a:r>
              <a:rPr kumimoji="1" lang="en-US" altLang="zh-CN" sz="2400" b="0" dirty="0">
                <a:cs typeface="Arial" panose="020B0604020202020204" pitchFamily="34" charset="0"/>
              </a:rPr>
              <a:t>n=3, (w</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,w</a:t>
            </a:r>
            <a:r>
              <a:rPr kumimoji="1" lang="en-US" altLang="zh-CN" sz="2400" b="0" baseline="-25000" dirty="0">
                <a:cs typeface="Arial" panose="020B0604020202020204" pitchFamily="34" charset="0"/>
              </a:rPr>
              <a:t>2</a:t>
            </a:r>
            <a:r>
              <a:rPr kumimoji="1" lang="en-US" altLang="zh-CN" sz="2400" b="0" dirty="0">
                <a:cs typeface="Arial" panose="020B0604020202020204" pitchFamily="34" charset="0"/>
              </a:rPr>
              <a:t>,w</a:t>
            </a:r>
            <a:r>
              <a:rPr kumimoji="1" lang="en-US" altLang="zh-CN" sz="2400" b="0" baseline="-25000" dirty="0">
                <a:cs typeface="Arial" panose="020B0604020202020204" pitchFamily="34" charset="0"/>
              </a:rPr>
              <a:t>3</a:t>
            </a:r>
            <a:r>
              <a:rPr kumimoji="1" lang="en-US" altLang="zh-CN" sz="2400" b="0" dirty="0">
                <a:cs typeface="Arial" panose="020B0604020202020204" pitchFamily="34" charset="0"/>
              </a:rPr>
              <a:t>)=(2,3,4) , (p</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,p</a:t>
            </a:r>
            <a:r>
              <a:rPr kumimoji="1" lang="en-US" altLang="zh-CN" sz="2400" b="0" baseline="-25000" dirty="0">
                <a:cs typeface="Arial" panose="020B0604020202020204" pitchFamily="34" charset="0"/>
              </a:rPr>
              <a:t>2</a:t>
            </a:r>
            <a:r>
              <a:rPr kumimoji="1" lang="en-US" altLang="zh-CN" sz="2400" b="0" dirty="0">
                <a:cs typeface="Arial" panose="020B0604020202020204" pitchFamily="34" charset="0"/>
              </a:rPr>
              <a:t>,p</a:t>
            </a:r>
            <a:r>
              <a:rPr kumimoji="1" lang="en-US" altLang="zh-CN" sz="2400" b="0" baseline="-25000" dirty="0">
                <a:cs typeface="Arial" panose="020B0604020202020204" pitchFamily="34" charset="0"/>
              </a:rPr>
              <a:t>3</a:t>
            </a:r>
            <a:r>
              <a:rPr kumimoji="1" lang="en-US" altLang="zh-CN" sz="2400" b="0" dirty="0">
                <a:cs typeface="Arial" panose="020B0604020202020204" pitchFamily="34" charset="0"/>
              </a:rPr>
              <a:t>)=(1,2,5) , M=6</a:t>
            </a:r>
          </a:p>
        </p:txBody>
      </p:sp>
      <p:sp>
        <p:nvSpPr>
          <p:cNvPr id="51"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47</a:t>
            </a:fld>
            <a:endParaRPr lang="en-US" altLang="zh-CN"/>
          </a:p>
        </p:txBody>
      </p:sp>
    </p:spTree>
    <p:extLst>
      <p:ext uri="{BB962C8B-B14F-4D97-AF65-F5344CB8AC3E}">
        <p14:creationId xmlns:p14="http://schemas.microsoft.com/office/powerpoint/2010/main" val="169537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73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73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73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874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7417"/>
                                        </p:tgtEl>
                                        <p:attrNameLst>
                                          <p:attrName>style.visibility</p:attrName>
                                        </p:attrNameLst>
                                      </p:cBhvr>
                                      <p:to>
                                        <p:strVal val="visible"/>
                                      </p:to>
                                    </p:set>
                                    <p:animEffect transition="in" filter="wipe(left)">
                                      <p:cBhvr>
                                        <p:cTn id="27" dur="500"/>
                                        <p:tgtEl>
                                          <p:spTgt spid="1874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8740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18741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87424"/>
                                        </p:tgtEl>
                                        <p:attrNameLst>
                                          <p:attrName>style.visibility</p:attrName>
                                        </p:attrNameLst>
                                      </p:cBhvr>
                                      <p:to>
                                        <p:strVal val="visible"/>
                                      </p:to>
                                    </p:set>
                                    <p:animEffect transition="in" filter="wipe(down)">
                                      <p:cBhvr>
                                        <p:cTn id="40" dur="500"/>
                                        <p:tgtEl>
                                          <p:spTgt spid="1874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87425"/>
                                        </p:tgtEl>
                                        <p:attrNameLst>
                                          <p:attrName>style.visibility</p:attrName>
                                        </p:attrNameLst>
                                      </p:cBhvr>
                                      <p:to>
                                        <p:strVal val="visible"/>
                                      </p:to>
                                    </p:set>
                                    <p:animEffect transition="in" filter="wipe(left)">
                                      <p:cBhvr>
                                        <p:cTn id="45" dur="500"/>
                                        <p:tgtEl>
                                          <p:spTgt spid="1874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87405"/>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87401"/>
                                        </p:tgtEl>
                                        <p:attrNameLst>
                                          <p:attrName>style.visibility</p:attrName>
                                        </p:attrNameLst>
                                      </p:cBhvr>
                                      <p:to>
                                        <p:strVal val="visible"/>
                                      </p:to>
                                    </p:set>
                                    <p:animEffect transition="in" filter="wipe(up)">
                                      <p:cBhvr>
                                        <p:cTn id="54" dur="500"/>
                                        <p:tgtEl>
                                          <p:spTgt spid="18740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8742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87435"/>
                                        </p:tgtEl>
                                        <p:attrNameLst>
                                          <p:attrName>style.visibility</p:attrName>
                                        </p:attrNameLst>
                                      </p:cBhvr>
                                      <p:to>
                                        <p:strVal val="visible"/>
                                      </p:to>
                                    </p:set>
                                    <p:animEffect transition="in" filter="wipe(left)">
                                      <p:cBhvr>
                                        <p:cTn id="63" dur="500"/>
                                        <p:tgtEl>
                                          <p:spTgt spid="18743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87432"/>
                                        </p:tgtEl>
                                        <p:attrNameLst>
                                          <p:attrName>style.visibility</p:attrName>
                                        </p:attrNameLst>
                                      </p:cBhvr>
                                      <p:to>
                                        <p:strVal val="visible"/>
                                      </p:to>
                                    </p:set>
                                    <p:animEffect transition="in" filter="wipe(left)">
                                      <p:cBhvr>
                                        <p:cTn id="68" dur="500"/>
                                        <p:tgtEl>
                                          <p:spTgt spid="187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p:bldP spid="187397" grpId="0"/>
      <p:bldP spid="187398" grpId="0"/>
      <p:bldP spid="187399" grpId="0"/>
      <p:bldP spid="187400" grpId="0"/>
      <p:bldP spid="18740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4" name="Group 12"/>
          <p:cNvGrpSpPr>
            <a:grpSpLocks/>
          </p:cNvGrpSpPr>
          <p:nvPr/>
        </p:nvGrpSpPr>
        <p:grpSpPr bwMode="auto">
          <a:xfrm>
            <a:off x="6697664" y="942976"/>
            <a:ext cx="3430587" cy="2208213"/>
            <a:chOff x="3467" y="542"/>
            <a:chExt cx="2161" cy="1391"/>
          </a:xfrm>
        </p:grpSpPr>
        <p:sp>
          <p:nvSpPr>
            <p:cNvPr id="71727" name="Text Box 13"/>
            <p:cNvSpPr txBox="1">
              <a:spLocks noChangeArrowheads="1"/>
            </p:cNvSpPr>
            <p:nvPr/>
          </p:nvSpPr>
          <p:spPr bwMode="auto">
            <a:xfrm>
              <a:off x="3686" y="542"/>
              <a:ext cx="511" cy="2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(X)</a:t>
              </a:r>
            </a:p>
          </p:txBody>
        </p:sp>
        <p:grpSp>
          <p:nvGrpSpPr>
            <p:cNvPr id="71728" name="Group 14"/>
            <p:cNvGrpSpPr>
              <a:grpSpLocks/>
            </p:cNvGrpSpPr>
            <p:nvPr/>
          </p:nvGrpSpPr>
          <p:grpSpPr bwMode="auto">
            <a:xfrm>
              <a:off x="3467" y="924"/>
              <a:ext cx="2161" cy="1009"/>
              <a:chOff x="3239" y="1992"/>
              <a:chExt cx="2161" cy="1009"/>
            </a:xfrm>
          </p:grpSpPr>
          <p:grpSp>
            <p:nvGrpSpPr>
              <p:cNvPr id="71734" name="Group 15"/>
              <p:cNvGrpSpPr>
                <a:grpSpLocks/>
              </p:cNvGrpSpPr>
              <p:nvPr/>
            </p:nvGrpSpPr>
            <p:grpSpPr bwMode="auto">
              <a:xfrm>
                <a:off x="3504" y="1992"/>
                <a:ext cx="1740" cy="768"/>
                <a:chOff x="3552" y="912"/>
                <a:chExt cx="1632" cy="480"/>
              </a:xfrm>
            </p:grpSpPr>
            <p:sp>
              <p:nvSpPr>
                <p:cNvPr id="71737" name="Line 16"/>
                <p:cNvSpPr>
                  <a:spLocks noChangeShapeType="1"/>
                </p:cNvSpPr>
                <p:nvPr/>
              </p:nvSpPr>
              <p:spPr bwMode="auto">
                <a:xfrm>
                  <a:off x="3552" y="1392"/>
                  <a:ext cx="1632" cy="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38" name="Line 17"/>
                <p:cNvSpPr>
                  <a:spLocks noChangeShapeType="1"/>
                </p:cNvSpPr>
                <p:nvPr/>
              </p:nvSpPr>
              <p:spPr bwMode="auto">
                <a:xfrm flipV="1">
                  <a:off x="3552" y="912"/>
                  <a:ext cx="0" cy="48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1735" name="Text Box 18"/>
              <p:cNvSpPr txBox="1">
                <a:spLocks noChangeArrowheads="1"/>
              </p:cNvSpPr>
              <p:nvPr/>
            </p:nvSpPr>
            <p:spPr bwMode="auto">
              <a:xfrm>
                <a:off x="3636" y="2784"/>
                <a:ext cx="1764" cy="21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Tx/>
                  <a:buSzTx/>
                  <a:buFontTx/>
                  <a:buNone/>
                </a:pPr>
                <a:r>
                  <a:rPr kumimoji="1" lang="en-US" altLang="zh-CN" sz="1800">
                    <a:latin typeface="Times New Roman" panose="02020603050405020304" pitchFamily="18" charset="0"/>
                  </a:rPr>
                  <a:t> 1     2     3     4      5      6  </a:t>
                </a:r>
              </a:p>
            </p:txBody>
          </p:sp>
          <p:sp>
            <p:nvSpPr>
              <p:cNvPr id="71736" name="Text Box 19"/>
              <p:cNvSpPr txBox="1">
                <a:spLocks noChangeArrowheads="1"/>
              </p:cNvSpPr>
              <p:nvPr/>
            </p:nvSpPr>
            <p:spPr bwMode="auto">
              <a:xfrm>
                <a:off x="3239" y="2136"/>
                <a:ext cx="289" cy="63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a:latin typeface="Times New Roman" panose="02020603050405020304" pitchFamily="18" charset="0"/>
                  </a:rPr>
                  <a:t>2   1</a:t>
                </a:r>
              </a:p>
            </p:txBody>
          </p:sp>
        </p:grpSp>
        <p:grpSp>
          <p:nvGrpSpPr>
            <p:cNvPr id="71729" name="Group 20"/>
            <p:cNvGrpSpPr>
              <a:grpSpLocks/>
            </p:cNvGrpSpPr>
            <p:nvPr/>
          </p:nvGrpSpPr>
          <p:grpSpPr bwMode="auto">
            <a:xfrm>
              <a:off x="3732" y="1439"/>
              <a:ext cx="1344" cy="253"/>
              <a:chOff x="3504" y="3791"/>
              <a:chExt cx="1344" cy="253"/>
            </a:xfrm>
          </p:grpSpPr>
          <p:grpSp>
            <p:nvGrpSpPr>
              <p:cNvPr id="71730" name="Group 21"/>
              <p:cNvGrpSpPr>
                <a:grpSpLocks/>
              </p:cNvGrpSpPr>
              <p:nvPr/>
            </p:nvGrpSpPr>
            <p:grpSpPr bwMode="auto">
              <a:xfrm>
                <a:off x="4008" y="3791"/>
                <a:ext cx="840" cy="252"/>
                <a:chOff x="1008" y="3731"/>
                <a:chExt cx="840" cy="252"/>
              </a:xfrm>
            </p:grpSpPr>
            <p:sp>
              <p:nvSpPr>
                <p:cNvPr id="71732" name="Line 22"/>
                <p:cNvSpPr>
                  <a:spLocks noChangeShapeType="1"/>
                </p:cNvSpPr>
                <p:nvPr/>
              </p:nvSpPr>
              <p:spPr bwMode="auto">
                <a:xfrm flipV="1">
                  <a:off x="1008" y="3731"/>
                  <a:ext cx="1" cy="252"/>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1733" name="Line 23"/>
                <p:cNvSpPr>
                  <a:spLocks noChangeShapeType="1"/>
                </p:cNvSpPr>
                <p:nvPr/>
              </p:nvSpPr>
              <p:spPr bwMode="auto">
                <a:xfrm>
                  <a:off x="1008" y="3731"/>
                  <a:ext cx="840" cy="1"/>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1731" name="Line 24"/>
              <p:cNvSpPr>
                <a:spLocks noChangeShapeType="1"/>
              </p:cNvSpPr>
              <p:nvPr/>
            </p:nvSpPr>
            <p:spPr bwMode="auto">
              <a:xfrm>
                <a:off x="3504" y="4044"/>
                <a:ext cx="504"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grpSp>
        <p:nvGrpSpPr>
          <p:cNvPr id="188441" name="Group 25"/>
          <p:cNvGrpSpPr>
            <a:grpSpLocks/>
          </p:cNvGrpSpPr>
          <p:nvPr/>
        </p:nvGrpSpPr>
        <p:grpSpPr bwMode="auto">
          <a:xfrm>
            <a:off x="6681789" y="3861048"/>
            <a:ext cx="3411537" cy="2103438"/>
            <a:chOff x="3287" y="2244"/>
            <a:chExt cx="2149" cy="1325"/>
          </a:xfrm>
        </p:grpSpPr>
        <p:grpSp>
          <p:nvGrpSpPr>
            <p:cNvPr id="71722" name="Group 26"/>
            <p:cNvGrpSpPr>
              <a:grpSpLocks/>
            </p:cNvGrpSpPr>
            <p:nvPr/>
          </p:nvGrpSpPr>
          <p:grpSpPr bwMode="auto">
            <a:xfrm>
              <a:off x="3540" y="2244"/>
              <a:ext cx="1740" cy="1056"/>
              <a:chOff x="3552" y="912"/>
              <a:chExt cx="1632" cy="480"/>
            </a:xfrm>
          </p:grpSpPr>
          <p:sp>
            <p:nvSpPr>
              <p:cNvPr id="71725" name="Line 27"/>
              <p:cNvSpPr>
                <a:spLocks noChangeShapeType="1"/>
              </p:cNvSpPr>
              <p:nvPr/>
            </p:nvSpPr>
            <p:spPr bwMode="auto">
              <a:xfrm>
                <a:off x="3552" y="1392"/>
                <a:ext cx="1632" cy="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26" name="Line 28"/>
              <p:cNvSpPr>
                <a:spLocks noChangeShapeType="1"/>
              </p:cNvSpPr>
              <p:nvPr/>
            </p:nvSpPr>
            <p:spPr bwMode="auto">
              <a:xfrm flipV="1">
                <a:off x="3552" y="912"/>
                <a:ext cx="0" cy="48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1723" name="Text Box 29"/>
            <p:cNvSpPr txBox="1">
              <a:spLocks noChangeArrowheads="1"/>
            </p:cNvSpPr>
            <p:nvPr/>
          </p:nvSpPr>
          <p:spPr bwMode="auto">
            <a:xfrm>
              <a:off x="3672" y="3335"/>
              <a:ext cx="1764" cy="23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latin typeface="Times New Roman" panose="02020603050405020304" pitchFamily="18" charset="0"/>
                </a:rPr>
                <a:t> 1     2     3     4      5      6  </a:t>
              </a:r>
            </a:p>
          </p:txBody>
        </p:sp>
        <p:sp>
          <p:nvSpPr>
            <p:cNvPr id="71724" name="Text Box 30"/>
            <p:cNvSpPr txBox="1">
              <a:spLocks noChangeArrowheads="1"/>
            </p:cNvSpPr>
            <p:nvPr/>
          </p:nvSpPr>
          <p:spPr bwMode="auto">
            <a:xfrm>
              <a:off x="3287" y="2424"/>
              <a:ext cx="289" cy="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a:latin typeface="Times New Roman" panose="02020603050405020304" pitchFamily="18" charset="0"/>
                </a:rPr>
                <a:t>3   2   1</a:t>
              </a:r>
            </a:p>
          </p:txBody>
        </p:sp>
      </p:grpSp>
      <p:sp>
        <p:nvSpPr>
          <p:cNvPr id="188447" name="Text Box 31"/>
          <p:cNvSpPr txBox="1">
            <a:spLocks noChangeArrowheads="1"/>
          </p:cNvSpPr>
          <p:nvPr/>
        </p:nvSpPr>
        <p:spPr bwMode="auto">
          <a:xfrm>
            <a:off x="1406525" y="3137378"/>
            <a:ext cx="2209800"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err="1">
                <a:cs typeface="Arial" panose="020B0604020202020204" pitchFamily="34" charset="0"/>
              </a:rPr>
              <a:t>i</a:t>
            </a:r>
            <a:r>
              <a:rPr kumimoji="1" lang="en-US" altLang="zh-CN" sz="2400" b="0" dirty="0">
                <a:cs typeface="Arial" panose="020B0604020202020204" pitchFamily="34" charset="0"/>
              </a:rPr>
              <a:t>=2:  f</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(X-3)+2</a:t>
            </a:r>
            <a:endParaRPr kumimoji="1" lang="en-US" altLang="zh-CN" sz="2400" b="0" baseline="-25000" dirty="0">
              <a:cs typeface="Arial" panose="020B0604020202020204" pitchFamily="34" charset="0"/>
            </a:endParaRPr>
          </a:p>
        </p:txBody>
      </p:sp>
      <p:sp>
        <p:nvSpPr>
          <p:cNvPr id="188448" name="Text Box 32"/>
          <p:cNvSpPr txBox="1">
            <a:spLocks noChangeArrowheads="1"/>
          </p:cNvSpPr>
          <p:nvPr/>
        </p:nvSpPr>
        <p:spPr bwMode="auto">
          <a:xfrm>
            <a:off x="7083426" y="3277577"/>
            <a:ext cx="819150"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2</a:t>
            </a:r>
            <a:r>
              <a:rPr kumimoji="1" lang="en-US" altLang="zh-CN" sz="2400" b="0" dirty="0">
                <a:cs typeface="Arial" panose="020B0604020202020204" pitchFamily="34" charset="0"/>
              </a:rPr>
              <a:t>(X)</a:t>
            </a:r>
            <a:endParaRPr kumimoji="1" lang="en-US" altLang="zh-CN" sz="2400" b="0" baseline="-25000" dirty="0">
              <a:cs typeface="Arial" panose="020B0604020202020204" pitchFamily="34" charset="0"/>
            </a:endParaRPr>
          </a:p>
        </p:txBody>
      </p:sp>
      <p:grpSp>
        <p:nvGrpSpPr>
          <p:cNvPr id="188449" name="Group 33"/>
          <p:cNvGrpSpPr>
            <a:grpSpLocks/>
          </p:cNvGrpSpPr>
          <p:nvPr/>
        </p:nvGrpSpPr>
        <p:grpSpPr bwMode="auto">
          <a:xfrm>
            <a:off x="985839" y="3861278"/>
            <a:ext cx="3411537" cy="2103438"/>
            <a:chOff x="3287" y="2244"/>
            <a:chExt cx="2149" cy="1325"/>
          </a:xfrm>
        </p:grpSpPr>
        <p:grpSp>
          <p:nvGrpSpPr>
            <p:cNvPr id="71717" name="Group 34"/>
            <p:cNvGrpSpPr>
              <a:grpSpLocks/>
            </p:cNvGrpSpPr>
            <p:nvPr/>
          </p:nvGrpSpPr>
          <p:grpSpPr bwMode="auto">
            <a:xfrm>
              <a:off x="3540" y="2244"/>
              <a:ext cx="1740" cy="1056"/>
              <a:chOff x="3552" y="912"/>
              <a:chExt cx="1632" cy="480"/>
            </a:xfrm>
          </p:grpSpPr>
          <p:sp>
            <p:nvSpPr>
              <p:cNvPr id="71720" name="Line 35"/>
              <p:cNvSpPr>
                <a:spLocks noChangeShapeType="1"/>
              </p:cNvSpPr>
              <p:nvPr/>
            </p:nvSpPr>
            <p:spPr bwMode="auto">
              <a:xfrm>
                <a:off x="3552" y="1392"/>
                <a:ext cx="1632" cy="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21" name="Line 36"/>
              <p:cNvSpPr>
                <a:spLocks noChangeShapeType="1"/>
              </p:cNvSpPr>
              <p:nvPr/>
            </p:nvSpPr>
            <p:spPr bwMode="auto">
              <a:xfrm flipV="1">
                <a:off x="3552" y="912"/>
                <a:ext cx="0" cy="48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1718" name="Text Box 37"/>
            <p:cNvSpPr txBox="1">
              <a:spLocks noChangeArrowheads="1"/>
            </p:cNvSpPr>
            <p:nvPr/>
          </p:nvSpPr>
          <p:spPr bwMode="auto">
            <a:xfrm>
              <a:off x="3672" y="3335"/>
              <a:ext cx="1764" cy="23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latin typeface="Times New Roman" panose="02020603050405020304" pitchFamily="18" charset="0"/>
                </a:rPr>
                <a:t> 1     2     3     4      5      6  </a:t>
              </a:r>
            </a:p>
          </p:txBody>
        </p:sp>
        <p:sp>
          <p:nvSpPr>
            <p:cNvPr id="71719" name="Text Box 38"/>
            <p:cNvSpPr txBox="1">
              <a:spLocks noChangeArrowheads="1"/>
            </p:cNvSpPr>
            <p:nvPr/>
          </p:nvSpPr>
          <p:spPr bwMode="auto">
            <a:xfrm>
              <a:off x="3287" y="2424"/>
              <a:ext cx="289" cy="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dirty="0">
                  <a:latin typeface="Times New Roman" panose="02020603050405020304" pitchFamily="18" charset="0"/>
                </a:rPr>
                <a:t>3   2   1</a:t>
              </a:r>
            </a:p>
          </p:txBody>
        </p:sp>
      </p:grpSp>
      <p:sp>
        <p:nvSpPr>
          <p:cNvPr id="188455" name="Line 39"/>
          <p:cNvSpPr>
            <a:spLocks noChangeShapeType="1"/>
          </p:cNvSpPr>
          <p:nvPr/>
        </p:nvSpPr>
        <p:spPr bwMode="auto">
          <a:xfrm flipV="1">
            <a:off x="2606675" y="4737578"/>
            <a:ext cx="0" cy="80010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188456" name="Group 40"/>
          <p:cNvGrpSpPr>
            <a:grpSpLocks/>
          </p:cNvGrpSpPr>
          <p:nvPr/>
        </p:nvGrpSpPr>
        <p:grpSpPr bwMode="auto">
          <a:xfrm>
            <a:off x="1387475" y="4335942"/>
            <a:ext cx="3333750" cy="401637"/>
            <a:chOff x="660" y="2747"/>
            <a:chExt cx="2100" cy="253"/>
          </a:xfrm>
        </p:grpSpPr>
        <p:sp>
          <p:nvSpPr>
            <p:cNvPr id="71710" name="Line 41"/>
            <p:cNvSpPr>
              <a:spLocks noChangeShapeType="1"/>
            </p:cNvSpPr>
            <p:nvPr/>
          </p:nvSpPr>
          <p:spPr bwMode="auto">
            <a:xfrm flipH="1">
              <a:off x="660" y="3000"/>
              <a:ext cx="768" cy="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71711" name="Group 42"/>
            <p:cNvGrpSpPr>
              <a:grpSpLocks/>
            </p:cNvGrpSpPr>
            <p:nvPr/>
          </p:nvGrpSpPr>
          <p:grpSpPr bwMode="auto">
            <a:xfrm>
              <a:off x="1416" y="2747"/>
              <a:ext cx="1344" cy="253"/>
              <a:chOff x="3504" y="3791"/>
              <a:chExt cx="1344" cy="253"/>
            </a:xfrm>
          </p:grpSpPr>
          <p:grpSp>
            <p:nvGrpSpPr>
              <p:cNvPr id="71713" name="Group 43"/>
              <p:cNvGrpSpPr>
                <a:grpSpLocks/>
              </p:cNvGrpSpPr>
              <p:nvPr/>
            </p:nvGrpSpPr>
            <p:grpSpPr bwMode="auto">
              <a:xfrm>
                <a:off x="4008" y="3791"/>
                <a:ext cx="840" cy="252"/>
                <a:chOff x="1008" y="3731"/>
                <a:chExt cx="840" cy="252"/>
              </a:xfrm>
            </p:grpSpPr>
            <p:sp>
              <p:nvSpPr>
                <p:cNvPr id="71715" name="Line 44"/>
                <p:cNvSpPr>
                  <a:spLocks noChangeShapeType="1"/>
                </p:cNvSpPr>
                <p:nvPr/>
              </p:nvSpPr>
              <p:spPr bwMode="auto">
                <a:xfrm flipV="1">
                  <a:off x="1008" y="3731"/>
                  <a:ext cx="1" cy="252"/>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1716" name="Line 45"/>
                <p:cNvSpPr>
                  <a:spLocks noChangeShapeType="1"/>
                </p:cNvSpPr>
                <p:nvPr/>
              </p:nvSpPr>
              <p:spPr bwMode="auto">
                <a:xfrm>
                  <a:off x="1008" y="3731"/>
                  <a:ext cx="840" cy="1"/>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1714" name="Line 46"/>
              <p:cNvSpPr>
                <a:spLocks noChangeShapeType="1"/>
              </p:cNvSpPr>
              <p:nvPr/>
            </p:nvSpPr>
            <p:spPr bwMode="auto">
              <a:xfrm>
                <a:off x="3504" y="4044"/>
                <a:ext cx="504"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1712" name="Line 47"/>
            <p:cNvSpPr>
              <a:spLocks noChangeShapeType="1"/>
            </p:cNvSpPr>
            <p:nvPr/>
          </p:nvSpPr>
          <p:spPr bwMode="auto">
            <a:xfrm flipH="1">
              <a:off x="660" y="2748"/>
              <a:ext cx="1248" cy="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188464" name="Group 48"/>
          <p:cNvGrpSpPr>
            <a:grpSpLocks/>
          </p:cNvGrpSpPr>
          <p:nvPr/>
        </p:nvGrpSpPr>
        <p:grpSpPr bwMode="auto">
          <a:xfrm>
            <a:off x="7083425" y="4297612"/>
            <a:ext cx="3333750" cy="801687"/>
            <a:chOff x="3600" y="2711"/>
            <a:chExt cx="2100" cy="505"/>
          </a:xfrm>
        </p:grpSpPr>
        <p:grpSp>
          <p:nvGrpSpPr>
            <p:cNvPr id="71702" name="Group 49"/>
            <p:cNvGrpSpPr>
              <a:grpSpLocks/>
            </p:cNvGrpSpPr>
            <p:nvPr/>
          </p:nvGrpSpPr>
          <p:grpSpPr bwMode="auto">
            <a:xfrm>
              <a:off x="4356" y="2711"/>
              <a:ext cx="1344" cy="253"/>
              <a:chOff x="3504" y="3791"/>
              <a:chExt cx="1344" cy="253"/>
            </a:xfrm>
          </p:grpSpPr>
          <p:grpSp>
            <p:nvGrpSpPr>
              <p:cNvPr id="71706" name="Group 50"/>
              <p:cNvGrpSpPr>
                <a:grpSpLocks/>
              </p:cNvGrpSpPr>
              <p:nvPr/>
            </p:nvGrpSpPr>
            <p:grpSpPr bwMode="auto">
              <a:xfrm>
                <a:off x="4008" y="3791"/>
                <a:ext cx="840" cy="252"/>
                <a:chOff x="1008" y="3731"/>
                <a:chExt cx="840" cy="252"/>
              </a:xfrm>
            </p:grpSpPr>
            <p:sp>
              <p:nvSpPr>
                <p:cNvPr id="71708" name="Line 51"/>
                <p:cNvSpPr>
                  <a:spLocks noChangeShapeType="1"/>
                </p:cNvSpPr>
                <p:nvPr/>
              </p:nvSpPr>
              <p:spPr bwMode="auto">
                <a:xfrm flipV="1">
                  <a:off x="1008" y="3731"/>
                  <a:ext cx="1" cy="252"/>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1709" name="Line 52"/>
                <p:cNvSpPr>
                  <a:spLocks noChangeShapeType="1"/>
                </p:cNvSpPr>
                <p:nvPr/>
              </p:nvSpPr>
              <p:spPr bwMode="auto">
                <a:xfrm>
                  <a:off x="1008" y="3731"/>
                  <a:ext cx="840" cy="1"/>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1707" name="Line 53"/>
              <p:cNvSpPr>
                <a:spLocks noChangeShapeType="1"/>
              </p:cNvSpPr>
              <p:nvPr/>
            </p:nvSpPr>
            <p:spPr bwMode="auto">
              <a:xfrm>
                <a:off x="3504" y="4044"/>
                <a:ext cx="504"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1703" name="Line 54"/>
            <p:cNvSpPr>
              <a:spLocks noChangeShapeType="1"/>
            </p:cNvSpPr>
            <p:nvPr/>
          </p:nvSpPr>
          <p:spPr bwMode="auto">
            <a:xfrm>
              <a:off x="4344" y="2952"/>
              <a:ext cx="0" cy="264"/>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1704" name="Line 55"/>
            <p:cNvSpPr>
              <a:spLocks noChangeShapeType="1"/>
            </p:cNvSpPr>
            <p:nvPr/>
          </p:nvSpPr>
          <p:spPr bwMode="auto">
            <a:xfrm>
              <a:off x="3600" y="2976"/>
              <a:ext cx="732" cy="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1705" name="Line 56"/>
            <p:cNvSpPr>
              <a:spLocks noChangeShapeType="1"/>
            </p:cNvSpPr>
            <p:nvPr/>
          </p:nvSpPr>
          <p:spPr bwMode="auto">
            <a:xfrm>
              <a:off x="3600" y="2712"/>
              <a:ext cx="1260" cy="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188473" name="Group 57"/>
          <p:cNvGrpSpPr>
            <a:grpSpLocks/>
          </p:cNvGrpSpPr>
          <p:nvPr/>
        </p:nvGrpSpPr>
        <p:grpSpPr bwMode="auto">
          <a:xfrm>
            <a:off x="7083425" y="5116762"/>
            <a:ext cx="1200150" cy="420687"/>
            <a:chOff x="3600" y="3227"/>
            <a:chExt cx="756" cy="265"/>
          </a:xfrm>
        </p:grpSpPr>
        <p:grpSp>
          <p:nvGrpSpPr>
            <p:cNvPr id="71697" name="Group 58"/>
            <p:cNvGrpSpPr>
              <a:grpSpLocks/>
            </p:cNvGrpSpPr>
            <p:nvPr/>
          </p:nvGrpSpPr>
          <p:grpSpPr bwMode="auto">
            <a:xfrm>
              <a:off x="4128" y="3227"/>
              <a:ext cx="228" cy="264"/>
              <a:chOff x="1008" y="3731"/>
              <a:chExt cx="840" cy="252"/>
            </a:xfrm>
          </p:grpSpPr>
          <p:sp>
            <p:nvSpPr>
              <p:cNvPr id="71700" name="Line 59"/>
              <p:cNvSpPr>
                <a:spLocks noChangeShapeType="1"/>
              </p:cNvSpPr>
              <p:nvPr/>
            </p:nvSpPr>
            <p:spPr bwMode="auto">
              <a:xfrm flipV="1">
                <a:off x="1008" y="3731"/>
                <a:ext cx="1" cy="252"/>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1701" name="Line 60"/>
              <p:cNvSpPr>
                <a:spLocks noChangeShapeType="1"/>
              </p:cNvSpPr>
              <p:nvPr/>
            </p:nvSpPr>
            <p:spPr bwMode="auto">
              <a:xfrm>
                <a:off x="1008" y="3731"/>
                <a:ext cx="840" cy="1"/>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1698" name="Line 61"/>
            <p:cNvSpPr>
              <a:spLocks noChangeShapeType="1"/>
            </p:cNvSpPr>
            <p:nvPr/>
          </p:nvSpPr>
          <p:spPr bwMode="auto">
            <a:xfrm>
              <a:off x="3624" y="3492"/>
              <a:ext cx="504"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1699" name="Line 62"/>
            <p:cNvSpPr>
              <a:spLocks noChangeShapeType="1"/>
            </p:cNvSpPr>
            <p:nvPr/>
          </p:nvSpPr>
          <p:spPr bwMode="auto">
            <a:xfrm>
              <a:off x="3600" y="3228"/>
              <a:ext cx="516"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188479" name="Group 63"/>
          <p:cNvGrpSpPr>
            <a:grpSpLocks/>
          </p:cNvGrpSpPr>
          <p:nvPr/>
        </p:nvGrpSpPr>
        <p:grpSpPr bwMode="auto">
          <a:xfrm>
            <a:off x="5005391" y="3198827"/>
            <a:ext cx="2039938" cy="1224424"/>
            <a:chOff x="2376" y="2701"/>
            <a:chExt cx="1285" cy="719"/>
          </a:xfrm>
        </p:grpSpPr>
        <p:sp>
          <p:nvSpPr>
            <p:cNvPr id="71694" name="Line 64"/>
            <p:cNvSpPr>
              <a:spLocks noChangeShapeType="1"/>
            </p:cNvSpPr>
            <p:nvPr/>
          </p:nvSpPr>
          <p:spPr bwMode="auto">
            <a:xfrm flipH="1">
              <a:off x="2928" y="2701"/>
              <a:ext cx="733" cy="407"/>
            </a:xfrm>
            <a:prstGeom prst="line">
              <a:avLst/>
            </a:prstGeom>
            <a:noFill/>
            <a:ln w="2857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5" name="Line 65"/>
            <p:cNvSpPr>
              <a:spLocks noChangeShapeType="1"/>
            </p:cNvSpPr>
            <p:nvPr/>
          </p:nvSpPr>
          <p:spPr bwMode="auto">
            <a:xfrm flipV="1">
              <a:off x="2376" y="3108"/>
              <a:ext cx="552" cy="288"/>
            </a:xfrm>
            <a:prstGeom prst="line">
              <a:avLst/>
            </a:prstGeom>
            <a:noFill/>
            <a:ln w="2857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6" name="Line 66"/>
            <p:cNvSpPr>
              <a:spLocks noChangeShapeType="1"/>
            </p:cNvSpPr>
            <p:nvPr/>
          </p:nvSpPr>
          <p:spPr bwMode="auto">
            <a:xfrm>
              <a:off x="2928" y="3108"/>
              <a:ext cx="336" cy="312"/>
            </a:xfrm>
            <a:prstGeom prst="line">
              <a:avLst/>
            </a:prstGeom>
            <a:noFill/>
            <a:ln w="2857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6" name="组合 65"/>
          <p:cNvGrpSpPr/>
          <p:nvPr/>
        </p:nvGrpSpPr>
        <p:grpSpPr>
          <a:xfrm>
            <a:off x="1081971" y="699580"/>
            <a:ext cx="5068708" cy="2028817"/>
            <a:chOff x="6649389" y="3928874"/>
            <a:chExt cx="5068708" cy="2028817"/>
          </a:xfrm>
        </p:grpSpPr>
        <p:sp>
          <p:nvSpPr>
            <p:cNvPr id="67" name="Text Box 5"/>
            <p:cNvSpPr txBox="1">
              <a:spLocks noChangeArrowheads="1"/>
            </p:cNvSpPr>
            <p:nvPr/>
          </p:nvSpPr>
          <p:spPr bwMode="auto">
            <a:xfrm>
              <a:off x="6649389" y="4754804"/>
              <a:ext cx="1245226" cy="73793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f</a:t>
              </a:r>
              <a:r>
                <a:rPr kumimoji="1" lang="en-US" altLang="zh-CN" sz="2400" b="0" baseline="-25000" dirty="0">
                  <a:cs typeface="Arial" panose="020B0604020202020204" pitchFamily="34" charset="0"/>
                </a:rPr>
                <a:t>2</a:t>
              </a:r>
              <a:r>
                <a:rPr kumimoji="1" lang="en-US" altLang="zh-CN" sz="2400" b="0" dirty="0">
                  <a:cs typeface="Arial" panose="020B0604020202020204" pitchFamily="34" charset="0"/>
                </a:rPr>
                <a:t>(X) =</a:t>
              </a:r>
            </a:p>
          </p:txBody>
        </p:sp>
        <p:sp>
          <p:nvSpPr>
            <p:cNvPr id="68" name="Text Box 6"/>
            <p:cNvSpPr txBox="1">
              <a:spLocks noChangeArrowheads="1"/>
            </p:cNvSpPr>
            <p:nvPr/>
          </p:nvSpPr>
          <p:spPr bwMode="auto">
            <a:xfrm>
              <a:off x="7906587" y="3928874"/>
              <a:ext cx="3388452" cy="4638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 ∞                       X&lt;0</a:t>
              </a:r>
            </a:p>
          </p:txBody>
        </p:sp>
        <p:sp>
          <p:nvSpPr>
            <p:cNvPr id="69" name="Text Box 7"/>
            <p:cNvSpPr txBox="1">
              <a:spLocks noChangeArrowheads="1"/>
            </p:cNvSpPr>
            <p:nvPr/>
          </p:nvSpPr>
          <p:spPr bwMode="auto">
            <a:xfrm>
              <a:off x="7916566" y="5493846"/>
              <a:ext cx="3801531" cy="4638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kumimoji="1" lang="en-US" altLang="zh-CN" sz="2400" b="0" dirty="0">
                  <a:cs typeface="Arial" panose="020B0604020202020204" pitchFamily="34" charset="0"/>
                </a:rPr>
                <a:t>max{1,1+2}=3  5≤X≤6</a:t>
              </a:r>
            </a:p>
          </p:txBody>
        </p:sp>
        <p:sp>
          <p:nvSpPr>
            <p:cNvPr id="70" name="AutoShape 8"/>
            <p:cNvSpPr>
              <a:spLocks/>
            </p:cNvSpPr>
            <p:nvPr/>
          </p:nvSpPr>
          <p:spPr bwMode="auto">
            <a:xfrm>
              <a:off x="7683087" y="4221088"/>
              <a:ext cx="133948" cy="1540964"/>
            </a:xfrm>
            <a:prstGeom prst="leftBrace">
              <a:avLst>
                <a:gd name="adj1" fmla="val 53472"/>
                <a:gd name="adj2" fmla="val 47870"/>
              </a:avLst>
            </a:prstGeom>
            <a:noFill/>
            <a:ln w="1905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cs typeface="Arial" panose="020B0604020202020204" pitchFamily="34" charset="0"/>
              </a:endParaRPr>
            </a:p>
          </p:txBody>
        </p:sp>
        <p:sp>
          <p:nvSpPr>
            <p:cNvPr id="71" name="Text Box 9"/>
            <p:cNvSpPr txBox="1">
              <a:spLocks noChangeArrowheads="1"/>
            </p:cNvSpPr>
            <p:nvPr/>
          </p:nvSpPr>
          <p:spPr bwMode="auto">
            <a:xfrm>
              <a:off x="7906587" y="5117881"/>
              <a:ext cx="3703749" cy="46384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max{1,0+2}=2  3≤X&lt;5</a:t>
              </a:r>
            </a:p>
          </p:txBody>
        </p:sp>
        <p:sp>
          <p:nvSpPr>
            <p:cNvPr id="72" name="Text Box 10"/>
            <p:cNvSpPr txBox="1">
              <a:spLocks noChangeArrowheads="1"/>
            </p:cNvSpPr>
            <p:nvPr/>
          </p:nvSpPr>
          <p:spPr bwMode="auto">
            <a:xfrm>
              <a:off x="7976433" y="4305832"/>
              <a:ext cx="3681798" cy="4638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0                     0≤X&lt;2</a:t>
              </a:r>
            </a:p>
          </p:txBody>
        </p:sp>
        <p:sp>
          <p:nvSpPr>
            <p:cNvPr id="73" name="Text Box 11"/>
            <p:cNvSpPr txBox="1">
              <a:spLocks noChangeArrowheads="1"/>
            </p:cNvSpPr>
            <p:nvPr/>
          </p:nvSpPr>
          <p:spPr bwMode="auto">
            <a:xfrm>
              <a:off x="7998630" y="4704493"/>
              <a:ext cx="3560069" cy="4638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1                     2≤X&lt;3</a:t>
              </a:r>
            </a:p>
          </p:txBody>
        </p:sp>
      </p:grpSp>
      <p:sp>
        <p:nvSpPr>
          <p:cNvPr id="74"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48</a:t>
            </a:fld>
            <a:endParaRPr lang="en-US" altLang="zh-CN" dirty="0"/>
          </a:p>
        </p:txBody>
      </p:sp>
    </p:spTree>
    <p:extLst>
      <p:ext uri="{BB962C8B-B14F-4D97-AF65-F5344CB8AC3E}">
        <p14:creationId xmlns:p14="http://schemas.microsoft.com/office/powerpoint/2010/main" val="2945364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4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84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88455"/>
                                        </p:tgtEl>
                                        <p:attrNameLst>
                                          <p:attrName>style.visibility</p:attrName>
                                        </p:attrNameLst>
                                      </p:cBhvr>
                                      <p:to>
                                        <p:strVal val="visible"/>
                                      </p:to>
                                    </p:set>
                                    <p:animEffect transition="in" filter="wipe(down)">
                                      <p:cBhvr>
                                        <p:cTn id="15" dur="500"/>
                                        <p:tgtEl>
                                          <p:spTgt spid="1884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88456"/>
                                        </p:tgtEl>
                                        <p:attrNameLst>
                                          <p:attrName>style.visibility</p:attrName>
                                        </p:attrNameLst>
                                      </p:cBhvr>
                                      <p:to>
                                        <p:strVal val="visible"/>
                                      </p:to>
                                    </p:set>
                                    <p:animEffect transition="in" filter="wipe(left)">
                                      <p:cBhvr>
                                        <p:cTn id="20" dur="500"/>
                                        <p:tgtEl>
                                          <p:spTgt spid="18845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8844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88479"/>
                                        </p:tgtEl>
                                        <p:attrNameLst>
                                          <p:attrName>style.visibility</p:attrName>
                                        </p:attrNameLst>
                                      </p:cBhvr>
                                      <p:to>
                                        <p:strVal val="visible"/>
                                      </p:to>
                                    </p:set>
                                    <p:animEffect transition="in" filter="wipe(up)">
                                      <p:cBhvr>
                                        <p:cTn id="29" dur="500"/>
                                        <p:tgtEl>
                                          <p:spTgt spid="18847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18844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88473"/>
                                        </p:tgtEl>
                                        <p:attrNameLst>
                                          <p:attrName>style.visibility</p:attrName>
                                        </p:attrNameLst>
                                      </p:cBhvr>
                                      <p:to>
                                        <p:strVal val="visible"/>
                                      </p:to>
                                    </p:set>
                                    <p:animEffect transition="in" filter="wipe(left)">
                                      <p:cBhvr>
                                        <p:cTn id="38" dur="500"/>
                                        <p:tgtEl>
                                          <p:spTgt spid="18847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88464"/>
                                        </p:tgtEl>
                                        <p:attrNameLst>
                                          <p:attrName>style.visibility</p:attrName>
                                        </p:attrNameLst>
                                      </p:cBhvr>
                                      <p:to>
                                        <p:strVal val="visible"/>
                                      </p:to>
                                    </p:set>
                                    <p:animEffect transition="in" filter="wipe(left)">
                                      <p:cBhvr>
                                        <p:cTn id="43" dur="500"/>
                                        <p:tgtEl>
                                          <p:spTgt spid="188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47" grpId="0"/>
      <p:bldP spid="18844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4"/>
          <p:cNvSpPr>
            <a:spLocks noChangeArrowheads="1"/>
          </p:cNvSpPr>
          <p:nvPr/>
        </p:nvSpPr>
        <p:spPr bwMode="auto">
          <a:xfrm>
            <a:off x="6478588" y="601662"/>
            <a:ext cx="3790950" cy="2160587"/>
          </a:xfrm>
          <a:prstGeom prst="rect">
            <a:avLst/>
          </a:prstGeom>
          <a:solidFill>
            <a:srgbClr val="FFFFFF"/>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72708" name="Group 5"/>
          <p:cNvGrpSpPr>
            <a:grpSpLocks/>
          </p:cNvGrpSpPr>
          <p:nvPr/>
        </p:nvGrpSpPr>
        <p:grpSpPr bwMode="auto">
          <a:xfrm>
            <a:off x="612776" y="367029"/>
            <a:ext cx="4800600" cy="2774950"/>
            <a:chOff x="312" y="24"/>
            <a:chExt cx="3024" cy="1748"/>
          </a:xfrm>
        </p:grpSpPr>
        <p:sp>
          <p:nvSpPr>
            <p:cNvPr id="72794" name="Text Box 6"/>
            <p:cNvSpPr txBox="1">
              <a:spLocks noChangeArrowheads="1"/>
            </p:cNvSpPr>
            <p:nvPr/>
          </p:nvSpPr>
          <p:spPr bwMode="auto">
            <a:xfrm>
              <a:off x="1188" y="24"/>
              <a:ext cx="2148" cy="1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buClr>
                  <a:srgbClr val="FF00FF"/>
                </a:buClr>
                <a:buSzTx/>
                <a:buFont typeface="Wingdings" panose="05000000000000000000" pitchFamily="2" charset="2"/>
                <a:buNone/>
              </a:pPr>
              <a:r>
                <a:rPr kumimoji="1" lang="en-US" altLang="zh-CN" sz="2000" b="0" dirty="0">
                  <a:cs typeface="Arial" panose="020B0604020202020204" pitchFamily="34" charset="0"/>
                </a:rPr>
                <a:t>-∞                                 X&lt;0 </a:t>
              </a:r>
            </a:p>
            <a:p>
              <a:pPr eaLnBrk="1" hangingPunct="1">
                <a:lnSpc>
                  <a:spcPct val="80000"/>
                </a:lnSpc>
                <a:buClr>
                  <a:srgbClr val="FF00FF"/>
                </a:buClr>
                <a:buSzTx/>
                <a:buFont typeface="Wingdings" panose="05000000000000000000" pitchFamily="2" charset="2"/>
                <a:buNone/>
              </a:pPr>
              <a:r>
                <a:rPr kumimoji="1" lang="en-US" altLang="zh-CN" sz="2000" b="0" dirty="0">
                  <a:cs typeface="Arial" panose="020B0604020202020204" pitchFamily="34" charset="0"/>
                </a:rPr>
                <a:t>max{0, -∞+5}= 0       0≤X&lt;2 </a:t>
              </a:r>
            </a:p>
            <a:p>
              <a:pPr eaLnBrk="1" hangingPunct="1">
                <a:lnSpc>
                  <a:spcPct val="80000"/>
                </a:lnSpc>
                <a:buClr>
                  <a:srgbClr val="FF00FF"/>
                </a:buClr>
                <a:buSzTx/>
                <a:buFont typeface="Wingdings" panose="05000000000000000000" pitchFamily="2" charset="2"/>
                <a:buNone/>
              </a:pPr>
              <a:r>
                <a:rPr kumimoji="1" lang="en-US" altLang="zh-CN" sz="2000" b="0" dirty="0">
                  <a:cs typeface="Arial" panose="020B0604020202020204" pitchFamily="34" charset="0"/>
                </a:rPr>
                <a:t>max{1, -∞+5}= 1       2≤X&lt;3 </a:t>
              </a:r>
            </a:p>
            <a:p>
              <a:pPr eaLnBrk="1" hangingPunct="1">
                <a:lnSpc>
                  <a:spcPct val="80000"/>
                </a:lnSpc>
                <a:buClr>
                  <a:srgbClr val="FF00FF"/>
                </a:buClr>
                <a:buSzTx/>
                <a:buFont typeface="Wingdings" panose="05000000000000000000" pitchFamily="2" charset="2"/>
                <a:buNone/>
              </a:pPr>
              <a:r>
                <a:rPr kumimoji="1" lang="en-US" altLang="zh-CN" sz="2000" b="0" dirty="0">
                  <a:cs typeface="Arial" panose="020B0604020202020204" pitchFamily="34" charset="0"/>
                </a:rPr>
                <a:t>max{2, -∞+5} = 2      3≤X&lt;4 </a:t>
              </a:r>
            </a:p>
            <a:p>
              <a:pPr eaLnBrk="1" hangingPunct="1">
                <a:lnSpc>
                  <a:spcPct val="80000"/>
                </a:lnSpc>
                <a:buClr>
                  <a:srgbClr val="FF00FF"/>
                </a:buClr>
                <a:buSzTx/>
                <a:buFont typeface="Wingdings" panose="05000000000000000000" pitchFamily="2" charset="2"/>
                <a:buNone/>
              </a:pPr>
              <a:r>
                <a:rPr kumimoji="1" lang="en-US" altLang="zh-CN" sz="2000" b="0" dirty="0">
                  <a:cs typeface="Arial" panose="020B0604020202020204" pitchFamily="34" charset="0"/>
                </a:rPr>
                <a:t>max{2 , 0 + 5 } = 5    4≤X&lt;5 </a:t>
              </a:r>
            </a:p>
            <a:p>
              <a:pPr eaLnBrk="1" hangingPunct="1">
                <a:lnSpc>
                  <a:spcPct val="80000"/>
                </a:lnSpc>
                <a:buClr>
                  <a:srgbClr val="FF00FF"/>
                </a:buClr>
                <a:buSzTx/>
                <a:buFont typeface="Wingdings" panose="05000000000000000000" pitchFamily="2" charset="2"/>
                <a:buNone/>
              </a:pPr>
              <a:r>
                <a:rPr kumimoji="1" lang="en-US" altLang="zh-CN" sz="2000" b="0" dirty="0">
                  <a:cs typeface="Arial" panose="020B0604020202020204" pitchFamily="34" charset="0"/>
                </a:rPr>
                <a:t>max{3 , 0 + 5 } = 5    5≤X&lt;6 </a:t>
              </a:r>
            </a:p>
            <a:p>
              <a:pPr eaLnBrk="1" hangingPunct="1">
                <a:lnSpc>
                  <a:spcPct val="80000"/>
                </a:lnSpc>
                <a:buClr>
                  <a:srgbClr val="FF00FF"/>
                </a:buClr>
                <a:buSzTx/>
                <a:buFont typeface="Wingdings" panose="05000000000000000000" pitchFamily="2" charset="2"/>
                <a:buNone/>
              </a:pPr>
              <a:r>
                <a:rPr kumimoji="1" lang="en-US" altLang="zh-CN" sz="2000" b="0" dirty="0">
                  <a:cs typeface="Arial" panose="020B0604020202020204" pitchFamily="34" charset="0"/>
                </a:rPr>
                <a:t>max{3 , 1 + 5 } = 6    6≤X&lt;7 </a:t>
              </a:r>
            </a:p>
            <a:p>
              <a:pPr eaLnBrk="1" hangingPunct="1">
                <a:lnSpc>
                  <a:spcPct val="80000"/>
                </a:lnSpc>
                <a:buClr>
                  <a:srgbClr val="FF00FF"/>
                </a:buClr>
                <a:buSzTx/>
                <a:buFont typeface="Wingdings" panose="05000000000000000000" pitchFamily="2" charset="2"/>
                <a:buNone/>
              </a:pPr>
              <a:r>
                <a:rPr kumimoji="1" lang="en-US" altLang="zh-CN" sz="2000" b="0" dirty="0">
                  <a:cs typeface="Arial" panose="020B0604020202020204" pitchFamily="34" charset="0"/>
                </a:rPr>
                <a:t>max{3 , 2 + 5 } = 7    7≤X&lt;9 </a:t>
              </a:r>
            </a:p>
            <a:p>
              <a:pPr eaLnBrk="1" hangingPunct="1">
                <a:lnSpc>
                  <a:spcPct val="80000"/>
                </a:lnSpc>
                <a:buClr>
                  <a:srgbClr val="FF00FF"/>
                </a:buClr>
                <a:buSzTx/>
                <a:buFont typeface="Wingdings" panose="05000000000000000000" pitchFamily="2" charset="2"/>
                <a:buNone/>
              </a:pPr>
              <a:r>
                <a:rPr kumimoji="1" lang="en-US" altLang="zh-CN" sz="2000" b="0" dirty="0">
                  <a:cs typeface="Arial" panose="020B0604020202020204" pitchFamily="34" charset="0"/>
                </a:rPr>
                <a:t>max{3 , 3 + 5 } = 8        X≥9 </a:t>
              </a:r>
            </a:p>
          </p:txBody>
        </p:sp>
        <p:sp>
          <p:nvSpPr>
            <p:cNvPr id="72795" name="Text Box 7"/>
            <p:cNvSpPr txBox="1">
              <a:spLocks noChangeArrowheads="1"/>
            </p:cNvSpPr>
            <p:nvPr/>
          </p:nvSpPr>
          <p:spPr bwMode="auto">
            <a:xfrm>
              <a:off x="312" y="720"/>
              <a:ext cx="708" cy="292"/>
            </a:xfrm>
            <a:prstGeom prst="rect">
              <a:avLst/>
            </a:prstGeom>
            <a:solidFill>
              <a:srgbClr val="FFFFFF"/>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a:cs typeface="Arial" panose="020B0604020202020204" pitchFamily="34" charset="0"/>
                </a:rPr>
                <a:t>f</a:t>
              </a:r>
              <a:r>
                <a:rPr kumimoji="1" lang="en-US" altLang="zh-CN" sz="2400" b="0" baseline="-25000">
                  <a:cs typeface="Arial" panose="020B0604020202020204" pitchFamily="34" charset="0"/>
                </a:rPr>
                <a:t>3</a:t>
              </a:r>
              <a:r>
                <a:rPr kumimoji="1" lang="en-US" altLang="zh-CN" sz="2400" b="0">
                  <a:cs typeface="Arial" panose="020B0604020202020204" pitchFamily="34" charset="0"/>
                </a:rPr>
                <a:t>(X) =</a:t>
              </a:r>
            </a:p>
          </p:txBody>
        </p:sp>
        <p:sp>
          <p:nvSpPr>
            <p:cNvPr id="72796" name="AutoShape 8"/>
            <p:cNvSpPr>
              <a:spLocks/>
            </p:cNvSpPr>
            <p:nvPr/>
          </p:nvSpPr>
          <p:spPr bwMode="auto">
            <a:xfrm>
              <a:off x="1020" y="72"/>
              <a:ext cx="168" cy="1633"/>
            </a:xfrm>
            <a:prstGeom prst="leftBrace">
              <a:avLst>
                <a:gd name="adj1" fmla="val 56250"/>
                <a:gd name="adj2" fmla="val 50000"/>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dirty="0">
                <a:cs typeface="Arial" panose="020B0604020202020204" pitchFamily="34" charset="0"/>
              </a:endParaRPr>
            </a:p>
          </p:txBody>
        </p:sp>
      </p:grpSp>
      <p:grpSp>
        <p:nvGrpSpPr>
          <p:cNvPr id="189449" name="Group 9"/>
          <p:cNvGrpSpPr>
            <a:grpSpLocks/>
          </p:cNvGrpSpPr>
          <p:nvPr/>
        </p:nvGrpSpPr>
        <p:grpSpPr bwMode="auto">
          <a:xfrm>
            <a:off x="719534" y="3633023"/>
            <a:ext cx="4679951" cy="3092569"/>
            <a:chOff x="244" y="1794"/>
            <a:chExt cx="2948" cy="2541"/>
          </a:xfrm>
        </p:grpSpPr>
        <p:grpSp>
          <p:nvGrpSpPr>
            <p:cNvPr id="72789" name="Group 10"/>
            <p:cNvGrpSpPr>
              <a:grpSpLocks/>
            </p:cNvGrpSpPr>
            <p:nvPr/>
          </p:nvGrpSpPr>
          <p:grpSpPr bwMode="auto">
            <a:xfrm>
              <a:off x="516" y="1860"/>
              <a:ext cx="2544" cy="2260"/>
              <a:chOff x="3552" y="912"/>
              <a:chExt cx="1632" cy="480"/>
            </a:xfrm>
          </p:grpSpPr>
          <p:sp>
            <p:nvSpPr>
              <p:cNvPr id="72792" name="Line 11"/>
              <p:cNvSpPr>
                <a:spLocks noChangeShapeType="1"/>
              </p:cNvSpPr>
              <p:nvPr/>
            </p:nvSpPr>
            <p:spPr bwMode="auto">
              <a:xfrm>
                <a:off x="3552" y="1392"/>
                <a:ext cx="1632" cy="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93" name="Line 12"/>
              <p:cNvSpPr>
                <a:spLocks noChangeShapeType="1"/>
              </p:cNvSpPr>
              <p:nvPr/>
            </p:nvSpPr>
            <p:spPr bwMode="auto">
              <a:xfrm flipV="1">
                <a:off x="3552" y="912"/>
                <a:ext cx="0" cy="48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2790" name="Text Box 13"/>
            <p:cNvSpPr txBox="1">
              <a:spLocks noChangeArrowheads="1"/>
            </p:cNvSpPr>
            <p:nvPr/>
          </p:nvSpPr>
          <p:spPr bwMode="auto">
            <a:xfrm>
              <a:off x="624" y="4101"/>
              <a:ext cx="2568" cy="23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latin typeface="Times New Roman" panose="02020603050405020304" pitchFamily="18" charset="0"/>
                </a:rPr>
                <a:t> 1     2     3     4     5     6     7     8     9</a:t>
              </a:r>
            </a:p>
          </p:txBody>
        </p:sp>
        <p:sp>
          <p:nvSpPr>
            <p:cNvPr id="72791" name="Text Box 14"/>
            <p:cNvSpPr txBox="1">
              <a:spLocks noChangeArrowheads="1"/>
            </p:cNvSpPr>
            <p:nvPr/>
          </p:nvSpPr>
          <p:spPr bwMode="auto">
            <a:xfrm>
              <a:off x="244" y="1794"/>
              <a:ext cx="289" cy="240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dirty="0">
                  <a:latin typeface="Times New Roman" panose="02020603050405020304" pitchFamily="18" charset="0"/>
                </a:rPr>
                <a:t> 8 7 6  5  4  3 2  1</a:t>
              </a:r>
            </a:p>
          </p:txBody>
        </p:sp>
      </p:grpSp>
      <p:grpSp>
        <p:nvGrpSpPr>
          <p:cNvPr id="189455" name="Group 15"/>
          <p:cNvGrpSpPr>
            <a:grpSpLocks/>
          </p:cNvGrpSpPr>
          <p:nvPr/>
        </p:nvGrpSpPr>
        <p:grpSpPr bwMode="auto">
          <a:xfrm>
            <a:off x="6597652" y="3713350"/>
            <a:ext cx="4248150" cy="3008128"/>
            <a:chOff x="516" y="1860"/>
            <a:chExt cx="2676" cy="2475"/>
          </a:xfrm>
        </p:grpSpPr>
        <p:grpSp>
          <p:nvGrpSpPr>
            <p:cNvPr id="72784" name="Group 16"/>
            <p:cNvGrpSpPr>
              <a:grpSpLocks/>
            </p:cNvGrpSpPr>
            <p:nvPr/>
          </p:nvGrpSpPr>
          <p:grpSpPr bwMode="auto">
            <a:xfrm>
              <a:off x="516" y="1860"/>
              <a:ext cx="2544" cy="2260"/>
              <a:chOff x="3552" y="912"/>
              <a:chExt cx="1632" cy="480"/>
            </a:xfrm>
          </p:grpSpPr>
          <p:sp>
            <p:nvSpPr>
              <p:cNvPr id="72787" name="Line 17"/>
              <p:cNvSpPr>
                <a:spLocks noChangeShapeType="1"/>
              </p:cNvSpPr>
              <p:nvPr/>
            </p:nvSpPr>
            <p:spPr bwMode="auto">
              <a:xfrm>
                <a:off x="3552" y="1392"/>
                <a:ext cx="1632" cy="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88" name="Line 18"/>
              <p:cNvSpPr>
                <a:spLocks noChangeShapeType="1"/>
              </p:cNvSpPr>
              <p:nvPr/>
            </p:nvSpPr>
            <p:spPr bwMode="auto">
              <a:xfrm flipV="1">
                <a:off x="3552" y="912"/>
                <a:ext cx="0" cy="48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2785" name="Text Box 19"/>
            <p:cNvSpPr txBox="1">
              <a:spLocks noChangeArrowheads="1"/>
            </p:cNvSpPr>
            <p:nvPr/>
          </p:nvSpPr>
          <p:spPr bwMode="auto">
            <a:xfrm>
              <a:off x="624" y="4101"/>
              <a:ext cx="2568" cy="23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latin typeface="Times New Roman" panose="02020603050405020304" pitchFamily="18" charset="0"/>
                </a:rPr>
                <a:t> 1     2     3     4     5    6     7     8     9</a:t>
              </a:r>
            </a:p>
          </p:txBody>
        </p:sp>
      </p:grpSp>
      <p:grpSp>
        <p:nvGrpSpPr>
          <p:cNvPr id="72711" name="Group 21"/>
          <p:cNvGrpSpPr>
            <a:grpSpLocks/>
          </p:cNvGrpSpPr>
          <p:nvPr/>
        </p:nvGrpSpPr>
        <p:grpSpPr bwMode="auto">
          <a:xfrm>
            <a:off x="6095999" y="840929"/>
            <a:ext cx="3800474" cy="2096740"/>
            <a:chOff x="3270" y="247"/>
            <a:chExt cx="2394" cy="1642"/>
          </a:xfrm>
        </p:grpSpPr>
        <p:grpSp>
          <p:nvGrpSpPr>
            <p:cNvPr id="72762" name="Group 22"/>
            <p:cNvGrpSpPr>
              <a:grpSpLocks/>
            </p:cNvGrpSpPr>
            <p:nvPr/>
          </p:nvGrpSpPr>
          <p:grpSpPr bwMode="auto">
            <a:xfrm>
              <a:off x="3270" y="564"/>
              <a:ext cx="2190" cy="1325"/>
              <a:chOff x="3246" y="2244"/>
              <a:chExt cx="2190" cy="1325"/>
            </a:xfrm>
          </p:grpSpPr>
          <p:grpSp>
            <p:nvGrpSpPr>
              <p:cNvPr id="72779" name="Group 23"/>
              <p:cNvGrpSpPr>
                <a:grpSpLocks/>
              </p:cNvGrpSpPr>
              <p:nvPr/>
            </p:nvGrpSpPr>
            <p:grpSpPr bwMode="auto">
              <a:xfrm>
                <a:off x="3540" y="2244"/>
                <a:ext cx="1740" cy="1056"/>
                <a:chOff x="3552" y="912"/>
                <a:chExt cx="1632" cy="480"/>
              </a:xfrm>
            </p:grpSpPr>
            <p:sp>
              <p:nvSpPr>
                <p:cNvPr id="72782" name="Line 24"/>
                <p:cNvSpPr>
                  <a:spLocks noChangeShapeType="1"/>
                </p:cNvSpPr>
                <p:nvPr/>
              </p:nvSpPr>
              <p:spPr bwMode="auto">
                <a:xfrm>
                  <a:off x="3552" y="1392"/>
                  <a:ext cx="1632" cy="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83" name="Line 25"/>
                <p:cNvSpPr>
                  <a:spLocks noChangeShapeType="1"/>
                </p:cNvSpPr>
                <p:nvPr/>
              </p:nvSpPr>
              <p:spPr bwMode="auto">
                <a:xfrm flipV="1">
                  <a:off x="3552" y="912"/>
                  <a:ext cx="0" cy="48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2780" name="Text Box 26"/>
              <p:cNvSpPr txBox="1">
                <a:spLocks noChangeArrowheads="1"/>
              </p:cNvSpPr>
              <p:nvPr/>
            </p:nvSpPr>
            <p:spPr bwMode="auto">
              <a:xfrm>
                <a:off x="3672" y="3335"/>
                <a:ext cx="1764" cy="23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latin typeface="Times New Roman" panose="02020603050405020304" pitchFamily="18" charset="0"/>
                  </a:rPr>
                  <a:t> 1     2     3     4      5      6  </a:t>
                </a:r>
              </a:p>
            </p:txBody>
          </p:sp>
          <p:sp>
            <p:nvSpPr>
              <p:cNvPr id="72781" name="Text Box 27"/>
              <p:cNvSpPr txBox="1">
                <a:spLocks noChangeArrowheads="1"/>
              </p:cNvSpPr>
              <p:nvPr/>
            </p:nvSpPr>
            <p:spPr bwMode="auto">
              <a:xfrm>
                <a:off x="3246" y="2433"/>
                <a:ext cx="289" cy="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dirty="0">
                    <a:latin typeface="Times New Roman" panose="02020603050405020304" pitchFamily="18" charset="0"/>
                  </a:rPr>
                  <a:t>3 2 1</a:t>
                </a:r>
              </a:p>
            </p:txBody>
          </p:sp>
        </p:grpSp>
        <p:sp>
          <p:nvSpPr>
            <p:cNvPr id="72763" name="Text Box 28"/>
            <p:cNvSpPr txBox="1">
              <a:spLocks noChangeArrowheads="1"/>
            </p:cNvSpPr>
            <p:nvPr/>
          </p:nvSpPr>
          <p:spPr bwMode="auto">
            <a:xfrm>
              <a:off x="3458" y="247"/>
              <a:ext cx="516" cy="25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f</a:t>
              </a:r>
              <a:r>
                <a:rPr kumimoji="1" lang="en-US" altLang="zh-CN" sz="2000" b="0" baseline="-25000" dirty="0">
                  <a:cs typeface="Arial" panose="020B0604020202020204" pitchFamily="34" charset="0"/>
                </a:rPr>
                <a:t>2</a:t>
              </a:r>
              <a:r>
                <a:rPr kumimoji="1" lang="en-US" altLang="zh-CN" sz="2000" b="0" dirty="0">
                  <a:cs typeface="Arial" panose="020B0604020202020204" pitchFamily="34" charset="0"/>
                </a:rPr>
                <a:t>(X)</a:t>
              </a:r>
              <a:endParaRPr kumimoji="1" lang="en-US" altLang="zh-CN" sz="2000" b="0" baseline="-25000" dirty="0">
                <a:cs typeface="Arial" panose="020B0604020202020204" pitchFamily="34" charset="0"/>
              </a:endParaRPr>
            </a:p>
          </p:txBody>
        </p:sp>
        <p:grpSp>
          <p:nvGrpSpPr>
            <p:cNvPr id="72764" name="Group 29"/>
            <p:cNvGrpSpPr>
              <a:grpSpLocks/>
            </p:cNvGrpSpPr>
            <p:nvPr/>
          </p:nvGrpSpPr>
          <p:grpSpPr bwMode="auto">
            <a:xfrm>
              <a:off x="3564" y="839"/>
              <a:ext cx="2100" cy="505"/>
              <a:chOff x="3600" y="2711"/>
              <a:chExt cx="2100" cy="505"/>
            </a:xfrm>
          </p:grpSpPr>
          <p:grpSp>
            <p:nvGrpSpPr>
              <p:cNvPr id="72771" name="Group 30"/>
              <p:cNvGrpSpPr>
                <a:grpSpLocks/>
              </p:cNvGrpSpPr>
              <p:nvPr/>
            </p:nvGrpSpPr>
            <p:grpSpPr bwMode="auto">
              <a:xfrm>
                <a:off x="4356" y="2711"/>
                <a:ext cx="1344" cy="253"/>
                <a:chOff x="3504" y="3791"/>
                <a:chExt cx="1344" cy="253"/>
              </a:xfrm>
            </p:grpSpPr>
            <p:grpSp>
              <p:nvGrpSpPr>
                <p:cNvPr id="72775" name="Group 31"/>
                <p:cNvGrpSpPr>
                  <a:grpSpLocks/>
                </p:cNvGrpSpPr>
                <p:nvPr/>
              </p:nvGrpSpPr>
              <p:grpSpPr bwMode="auto">
                <a:xfrm>
                  <a:off x="4008" y="3791"/>
                  <a:ext cx="840" cy="252"/>
                  <a:chOff x="1008" y="3731"/>
                  <a:chExt cx="840" cy="252"/>
                </a:xfrm>
              </p:grpSpPr>
              <p:sp>
                <p:nvSpPr>
                  <p:cNvPr id="72777" name="Line 32"/>
                  <p:cNvSpPr>
                    <a:spLocks noChangeShapeType="1"/>
                  </p:cNvSpPr>
                  <p:nvPr/>
                </p:nvSpPr>
                <p:spPr bwMode="auto">
                  <a:xfrm flipV="1">
                    <a:off x="1008" y="3731"/>
                    <a:ext cx="1" cy="252"/>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78" name="Line 33"/>
                  <p:cNvSpPr>
                    <a:spLocks noChangeShapeType="1"/>
                  </p:cNvSpPr>
                  <p:nvPr/>
                </p:nvSpPr>
                <p:spPr bwMode="auto">
                  <a:xfrm>
                    <a:off x="1008" y="3731"/>
                    <a:ext cx="840" cy="1"/>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2776" name="Line 34"/>
                <p:cNvSpPr>
                  <a:spLocks noChangeShapeType="1"/>
                </p:cNvSpPr>
                <p:nvPr/>
              </p:nvSpPr>
              <p:spPr bwMode="auto">
                <a:xfrm>
                  <a:off x="3504" y="4044"/>
                  <a:ext cx="504"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2772" name="Line 35"/>
              <p:cNvSpPr>
                <a:spLocks noChangeShapeType="1"/>
              </p:cNvSpPr>
              <p:nvPr/>
            </p:nvSpPr>
            <p:spPr bwMode="auto">
              <a:xfrm>
                <a:off x="4344" y="2952"/>
                <a:ext cx="0" cy="264"/>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73" name="Line 36"/>
              <p:cNvSpPr>
                <a:spLocks noChangeShapeType="1"/>
              </p:cNvSpPr>
              <p:nvPr/>
            </p:nvSpPr>
            <p:spPr bwMode="auto">
              <a:xfrm>
                <a:off x="3600" y="2976"/>
                <a:ext cx="732"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74" name="Line 37"/>
              <p:cNvSpPr>
                <a:spLocks noChangeShapeType="1"/>
              </p:cNvSpPr>
              <p:nvPr/>
            </p:nvSpPr>
            <p:spPr bwMode="auto">
              <a:xfrm>
                <a:off x="3600" y="2712"/>
                <a:ext cx="1260"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72765" name="Group 38"/>
            <p:cNvGrpSpPr>
              <a:grpSpLocks/>
            </p:cNvGrpSpPr>
            <p:nvPr/>
          </p:nvGrpSpPr>
          <p:grpSpPr bwMode="auto">
            <a:xfrm>
              <a:off x="3564" y="1355"/>
              <a:ext cx="756" cy="265"/>
              <a:chOff x="3600" y="3227"/>
              <a:chExt cx="756" cy="265"/>
            </a:xfrm>
          </p:grpSpPr>
          <p:grpSp>
            <p:nvGrpSpPr>
              <p:cNvPr id="72766" name="Group 39"/>
              <p:cNvGrpSpPr>
                <a:grpSpLocks/>
              </p:cNvGrpSpPr>
              <p:nvPr/>
            </p:nvGrpSpPr>
            <p:grpSpPr bwMode="auto">
              <a:xfrm>
                <a:off x="4128" y="3227"/>
                <a:ext cx="228" cy="264"/>
                <a:chOff x="1008" y="3731"/>
                <a:chExt cx="840" cy="252"/>
              </a:xfrm>
            </p:grpSpPr>
            <p:sp>
              <p:nvSpPr>
                <p:cNvPr id="72769" name="Line 40"/>
                <p:cNvSpPr>
                  <a:spLocks noChangeShapeType="1"/>
                </p:cNvSpPr>
                <p:nvPr/>
              </p:nvSpPr>
              <p:spPr bwMode="auto">
                <a:xfrm flipV="1">
                  <a:off x="1008" y="3731"/>
                  <a:ext cx="1" cy="252"/>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70" name="Line 41"/>
                <p:cNvSpPr>
                  <a:spLocks noChangeShapeType="1"/>
                </p:cNvSpPr>
                <p:nvPr/>
              </p:nvSpPr>
              <p:spPr bwMode="auto">
                <a:xfrm>
                  <a:off x="1008" y="3731"/>
                  <a:ext cx="840" cy="1"/>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2767" name="Line 42"/>
              <p:cNvSpPr>
                <a:spLocks noChangeShapeType="1"/>
              </p:cNvSpPr>
              <p:nvPr/>
            </p:nvSpPr>
            <p:spPr bwMode="auto">
              <a:xfrm>
                <a:off x="3624" y="3492"/>
                <a:ext cx="504"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68" name="Line 43"/>
              <p:cNvSpPr>
                <a:spLocks noChangeShapeType="1"/>
              </p:cNvSpPr>
              <p:nvPr/>
            </p:nvSpPr>
            <p:spPr bwMode="auto">
              <a:xfrm>
                <a:off x="3600" y="3228"/>
                <a:ext cx="516"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sp>
        <p:nvSpPr>
          <p:cNvPr id="189484" name="Line 44"/>
          <p:cNvSpPr>
            <a:spLocks noChangeShapeType="1"/>
          </p:cNvSpPr>
          <p:nvPr/>
        </p:nvSpPr>
        <p:spPr bwMode="auto">
          <a:xfrm flipV="1">
            <a:off x="2770584" y="4771399"/>
            <a:ext cx="0" cy="1606529"/>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189485" name="Group 45"/>
          <p:cNvGrpSpPr>
            <a:grpSpLocks/>
          </p:cNvGrpSpPr>
          <p:nvPr/>
        </p:nvGrpSpPr>
        <p:grpSpPr bwMode="auto">
          <a:xfrm>
            <a:off x="1132284" y="3820871"/>
            <a:ext cx="4114800" cy="2557059"/>
            <a:chOff x="444" y="2015"/>
            <a:chExt cx="2592" cy="2101"/>
          </a:xfrm>
        </p:grpSpPr>
        <p:sp>
          <p:nvSpPr>
            <p:cNvPr id="72745" name="Line 46"/>
            <p:cNvSpPr>
              <a:spLocks noChangeShapeType="1"/>
            </p:cNvSpPr>
            <p:nvPr/>
          </p:nvSpPr>
          <p:spPr bwMode="auto">
            <a:xfrm flipH="1">
              <a:off x="456" y="2796"/>
              <a:ext cx="1020" cy="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72746" name="Group 47"/>
            <p:cNvGrpSpPr>
              <a:grpSpLocks/>
            </p:cNvGrpSpPr>
            <p:nvPr/>
          </p:nvGrpSpPr>
          <p:grpSpPr bwMode="auto">
            <a:xfrm>
              <a:off x="2184" y="2015"/>
              <a:ext cx="852" cy="505"/>
              <a:chOff x="4344" y="2711"/>
              <a:chExt cx="852" cy="505"/>
            </a:xfrm>
          </p:grpSpPr>
          <p:grpSp>
            <p:nvGrpSpPr>
              <p:cNvPr id="72757" name="Group 48"/>
              <p:cNvGrpSpPr>
                <a:grpSpLocks/>
              </p:cNvGrpSpPr>
              <p:nvPr/>
            </p:nvGrpSpPr>
            <p:grpSpPr bwMode="auto">
              <a:xfrm>
                <a:off x="4860" y="2711"/>
                <a:ext cx="336" cy="252"/>
                <a:chOff x="1008" y="3731"/>
                <a:chExt cx="840" cy="252"/>
              </a:xfrm>
            </p:grpSpPr>
            <p:sp>
              <p:nvSpPr>
                <p:cNvPr id="72760" name="Line 49"/>
                <p:cNvSpPr>
                  <a:spLocks noChangeShapeType="1"/>
                </p:cNvSpPr>
                <p:nvPr/>
              </p:nvSpPr>
              <p:spPr bwMode="auto">
                <a:xfrm flipV="1">
                  <a:off x="1008" y="3731"/>
                  <a:ext cx="1" cy="252"/>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61" name="Line 50"/>
                <p:cNvSpPr>
                  <a:spLocks noChangeShapeType="1"/>
                </p:cNvSpPr>
                <p:nvPr/>
              </p:nvSpPr>
              <p:spPr bwMode="auto">
                <a:xfrm>
                  <a:off x="1008" y="3731"/>
                  <a:ext cx="840" cy="1"/>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2758" name="Line 51"/>
              <p:cNvSpPr>
                <a:spLocks noChangeShapeType="1"/>
              </p:cNvSpPr>
              <p:nvPr/>
            </p:nvSpPr>
            <p:spPr bwMode="auto">
              <a:xfrm>
                <a:off x="4356" y="2964"/>
                <a:ext cx="504"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59" name="Line 52"/>
              <p:cNvSpPr>
                <a:spLocks noChangeShapeType="1"/>
              </p:cNvSpPr>
              <p:nvPr/>
            </p:nvSpPr>
            <p:spPr bwMode="auto">
              <a:xfrm>
                <a:off x="4344" y="2952"/>
                <a:ext cx="0" cy="264"/>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2747" name="Line 53"/>
            <p:cNvSpPr>
              <a:spLocks noChangeShapeType="1"/>
            </p:cNvSpPr>
            <p:nvPr/>
          </p:nvSpPr>
          <p:spPr bwMode="auto">
            <a:xfrm>
              <a:off x="444" y="2268"/>
              <a:ext cx="1740" cy="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48" name="Line 54"/>
            <p:cNvSpPr>
              <a:spLocks noChangeShapeType="1"/>
            </p:cNvSpPr>
            <p:nvPr/>
          </p:nvSpPr>
          <p:spPr bwMode="auto">
            <a:xfrm>
              <a:off x="444" y="2016"/>
              <a:ext cx="2268" cy="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72749" name="Group 55"/>
            <p:cNvGrpSpPr>
              <a:grpSpLocks/>
            </p:cNvGrpSpPr>
            <p:nvPr/>
          </p:nvGrpSpPr>
          <p:grpSpPr bwMode="auto">
            <a:xfrm>
              <a:off x="1968" y="2531"/>
              <a:ext cx="228" cy="264"/>
              <a:chOff x="1008" y="3731"/>
              <a:chExt cx="840" cy="252"/>
            </a:xfrm>
          </p:grpSpPr>
          <p:sp>
            <p:nvSpPr>
              <p:cNvPr id="72755" name="Line 56"/>
              <p:cNvSpPr>
                <a:spLocks noChangeShapeType="1"/>
              </p:cNvSpPr>
              <p:nvPr/>
            </p:nvSpPr>
            <p:spPr bwMode="auto">
              <a:xfrm flipV="1">
                <a:off x="1008" y="3731"/>
                <a:ext cx="1" cy="252"/>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56" name="Line 57"/>
              <p:cNvSpPr>
                <a:spLocks noChangeShapeType="1"/>
              </p:cNvSpPr>
              <p:nvPr/>
            </p:nvSpPr>
            <p:spPr bwMode="auto">
              <a:xfrm>
                <a:off x="1008" y="3731"/>
                <a:ext cx="840" cy="1"/>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2750" name="Line 58"/>
            <p:cNvSpPr>
              <a:spLocks noChangeShapeType="1"/>
            </p:cNvSpPr>
            <p:nvPr/>
          </p:nvSpPr>
          <p:spPr bwMode="auto">
            <a:xfrm>
              <a:off x="1464" y="2796"/>
              <a:ext cx="504"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51" name="Line 59"/>
            <p:cNvSpPr>
              <a:spLocks noChangeShapeType="1"/>
            </p:cNvSpPr>
            <p:nvPr/>
          </p:nvSpPr>
          <p:spPr bwMode="auto">
            <a:xfrm>
              <a:off x="444" y="2532"/>
              <a:ext cx="1512" cy="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52" name="Line 60"/>
            <p:cNvSpPr>
              <a:spLocks noChangeShapeType="1"/>
            </p:cNvSpPr>
            <p:nvPr/>
          </p:nvSpPr>
          <p:spPr bwMode="auto">
            <a:xfrm flipH="1" flipV="1">
              <a:off x="1956" y="2796"/>
              <a:ext cx="0" cy="1296"/>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53" name="Line 61"/>
            <p:cNvSpPr>
              <a:spLocks noChangeShapeType="1"/>
            </p:cNvSpPr>
            <p:nvPr/>
          </p:nvSpPr>
          <p:spPr bwMode="auto">
            <a:xfrm flipH="1" flipV="1">
              <a:off x="2196" y="2532"/>
              <a:ext cx="0" cy="1584"/>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54" name="Line 62"/>
            <p:cNvSpPr>
              <a:spLocks noChangeShapeType="1"/>
            </p:cNvSpPr>
            <p:nvPr/>
          </p:nvSpPr>
          <p:spPr bwMode="auto">
            <a:xfrm flipH="1" flipV="1">
              <a:off x="2700" y="2256"/>
              <a:ext cx="0" cy="186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189503" name="Group 63"/>
          <p:cNvGrpSpPr>
            <a:grpSpLocks/>
          </p:cNvGrpSpPr>
          <p:nvPr/>
        </p:nvGrpSpPr>
        <p:grpSpPr bwMode="auto">
          <a:xfrm>
            <a:off x="6574854" y="3880168"/>
            <a:ext cx="4057650" cy="2642307"/>
            <a:chOff x="3168" y="2040"/>
            <a:chExt cx="2556" cy="2088"/>
          </a:xfrm>
        </p:grpSpPr>
        <p:sp>
          <p:nvSpPr>
            <p:cNvPr id="72727" name="Line 64"/>
            <p:cNvSpPr>
              <a:spLocks noChangeShapeType="1"/>
            </p:cNvSpPr>
            <p:nvPr/>
          </p:nvSpPr>
          <p:spPr bwMode="auto">
            <a:xfrm flipV="1">
              <a:off x="4164" y="2820"/>
              <a:ext cx="0" cy="792"/>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72728" name="Group 65"/>
            <p:cNvGrpSpPr>
              <a:grpSpLocks/>
            </p:cNvGrpSpPr>
            <p:nvPr/>
          </p:nvGrpSpPr>
          <p:grpSpPr bwMode="auto">
            <a:xfrm>
              <a:off x="4872" y="2051"/>
              <a:ext cx="852" cy="505"/>
              <a:chOff x="4344" y="2711"/>
              <a:chExt cx="852" cy="505"/>
            </a:xfrm>
          </p:grpSpPr>
          <p:grpSp>
            <p:nvGrpSpPr>
              <p:cNvPr id="72740" name="Group 66"/>
              <p:cNvGrpSpPr>
                <a:grpSpLocks/>
              </p:cNvGrpSpPr>
              <p:nvPr/>
            </p:nvGrpSpPr>
            <p:grpSpPr bwMode="auto">
              <a:xfrm>
                <a:off x="4860" y="2711"/>
                <a:ext cx="336" cy="252"/>
                <a:chOff x="1008" y="3731"/>
                <a:chExt cx="840" cy="252"/>
              </a:xfrm>
            </p:grpSpPr>
            <p:sp>
              <p:nvSpPr>
                <p:cNvPr id="72743" name="Line 67"/>
                <p:cNvSpPr>
                  <a:spLocks noChangeShapeType="1"/>
                </p:cNvSpPr>
                <p:nvPr/>
              </p:nvSpPr>
              <p:spPr bwMode="auto">
                <a:xfrm flipV="1">
                  <a:off x="1008" y="3731"/>
                  <a:ext cx="1" cy="252"/>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44" name="Line 68"/>
                <p:cNvSpPr>
                  <a:spLocks noChangeShapeType="1"/>
                </p:cNvSpPr>
                <p:nvPr/>
              </p:nvSpPr>
              <p:spPr bwMode="auto">
                <a:xfrm>
                  <a:off x="1008" y="3731"/>
                  <a:ext cx="840" cy="1"/>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2741" name="Line 69"/>
              <p:cNvSpPr>
                <a:spLocks noChangeShapeType="1"/>
              </p:cNvSpPr>
              <p:nvPr/>
            </p:nvSpPr>
            <p:spPr bwMode="auto">
              <a:xfrm>
                <a:off x="4356" y="2964"/>
                <a:ext cx="504"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42" name="Line 70"/>
              <p:cNvSpPr>
                <a:spLocks noChangeShapeType="1"/>
              </p:cNvSpPr>
              <p:nvPr/>
            </p:nvSpPr>
            <p:spPr bwMode="auto">
              <a:xfrm>
                <a:off x="4344" y="2952"/>
                <a:ext cx="0" cy="264"/>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72729" name="Group 71"/>
            <p:cNvGrpSpPr>
              <a:grpSpLocks/>
            </p:cNvGrpSpPr>
            <p:nvPr/>
          </p:nvGrpSpPr>
          <p:grpSpPr bwMode="auto">
            <a:xfrm>
              <a:off x="4656" y="2555"/>
              <a:ext cx="228" cy="264"/>
              <a:chOff x="1008" y="3731"/>
              <a:chExt cx="840" cy="252"/>
            </a:xfrm>
          </p:grpSpPr>
          <p:sp>
            <p:nvSpPr>
              <p:cNvPr id="72738" name="Line 72"/>
              <p:cNvSpPr>
                <a:spLocks noChangeShapeType="1"/>
              </p:cNvSpPr>
              <p:nvPr/>
            </p:nvSpPr>
            <p:spPr bwMode="auto">
              <a:xfrm flipV="1">
                <a:off x="1008" y="3731"/>
                <a:ext cx="1" cy="252"/>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39" name="Line 73"/>
              <p:cNvSpPr>
                <a:spLocks noChangeShapeType="1"/>
              </p:cNvSpPr>
              <p:nvPr/>
            </p:nvSpPr>
            <p:spPr bwMode="auto">
              <a:xfrm>
                <a:off x="1008" y="3731"/>
                <a:ext cx="840" cy="1"/>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2730" name="Line 74"/>
            <p:cNvSpPr>
              <a:spLocks noChangeShapeType="1"/>
            </p:cNvSpPr>
            <p:nvPr/>
          </p:nvSpPr>
          <p:spPr bwMode="auto">
            <a:xfrm>
              <a:off x="4152" y="2820"/>
              <a:ext cx="504"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31" name="Line 75"/>
            <p:cNvSpPr>
              <a:spLocks noChangeShapeType="1"/>
            </p:cNvSpPr>
            <p:nvPr/>
          </p:nvSpPr>
          <p:spPr bwMode="auto">
            <a:xfrm flipH="1">
              <a:off x="3204" y="2808"/>
              <a:ext cx="948" cy="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32" name="Line 76"/>
            <p:cNvSpPr>
              <a:spLocks noChangeShapeType="1"/>
            </p:cNvSpPr>
            <p:nvPr/>
          </p:nvSpPr>
          <p:spPr bwMode="auto">
            <a:xfrm>
              <a:off x="3168" y="2292"/>
              <a:ext cx="1692" cy="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33" name="Line 77"/>
            <p:cNvSpPr>
              <a:spLocks noChangeShapeType="1"/>
            </p:cNvSpPr>
            <p:nvPr/>
          </p:nvSpPr>
          <p:spPr bwMode="auto">
            <a:xfrm>
              <a:off x="3180" y="2040"/>
              <a:ext cx="2208" cy="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34" name="Line 78"/>
            <p:cNvSpPr>
              <a:spLocks noChangeShapeType="1"/>
            </p:cNvSpPr>
            <p:nvPr/>
          </p:nvSpPr>
          <p:spPr bwMode="auto">
            <a:xfrm>
              <a:off x="3204" y="2556"/>
              <a:ext cx="1440" cy="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35" name="Line 79"/>
            <p:cNvSpPr>
              <a:spLocks noChangeShapeType="1"/>
            </p:cNvSpPr>
            <p:nvPr/>
          </p:nvSpPr>
          <p:spPr bwMode="auto">
            <a:xfrm flipH="1" flipV="1">
              <a:off x="4632" y="2808"/>
              <a:ext cx="0" cy="1296"/>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36" name="Line 80"/>
            <p:cNvSpPr>
              <a:spLocks noChangeShapeType="1"/>
            </p:cNvSpPr>
            <p:nvPr/>
          </p:nvSpPr>
          <p:spPr bwMode="auto">
            <a:xfrm flipH="1" flipV="1">
              <a:off x="4872" y="2544"/>
              <a:ext cx="0" cy="156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37" name="Line 81"/>
            <p:cNvSpPr>
              <a:spLocks noChangeShapeType="1"/>
            </p:cNvSpPr>
            <p:nvPr/>
          </p:nvSpPr>
          <p:spPr bwMode="auto">
            <a:xfrm flipH="1" flipV="1">
              <a:off x="5388" y="2268"/>
              <a:ext cx="0" cy="1860"/>
            </a:xfrm>
            <a:prstGeom prst="line">
              <a:avLst/>
            </a:prstGeom>
            <a:noFill/>
            <a:ln w="28575">
              <a:solidFill>
                <a:schemeClr val="accent1">
                  <a:lumMod val="75000"/>
                </a:schemeClr>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189522" name="Group 82"/>
          <p:cNvGrpSpPr>
            <a:grpSpLocks/>
          </p:cNvGrpSpPr>
          <p:nvPr/>
        </p:nvGrpSpPr>
        <p:grpSpPr bwMode="auto">
          <a:xfrm>
            <a:off x="6616700" y="5872295"/>
            <a:ext cx="1543050" cy="568504"/>
            <a:chOff x="3192" y="3599"/>
            <a:chExt cx="972" cy="517"/>
          </a:xfrm>
        </p:grpSpPr>
        <p:grpSp>
          <p:nvGrpSpPr>
            <p:cNvPr id="72718" name="Group 83"/>
            <p:cNvGrpSpPr>
              <a:grpSpLocks/>
            </p:cNvGrpSpPr>
            <p:nvPr/>
          </p:nvGrpSpPr>
          <p:grpSpPr bwMode="auto">
            <a:xfrm>
              <a:off x="3696" y="3851"/>
              <a:ext cx="228" cy="264"/>
              <a:chOff x="1008" y="3731"/>
              <a:chExt cx="840" cy="252"/>
            </a:xfrm>
          </p:grpSpPr>
          <p:sp>
            <p:nvSpPr>
              <p:cNvPr id="72725" name="Line 84"/>
              <p:cNvSpPr>
                <a:spLocks noChangeShapeType="1"/>
              </p:cNvSpPr>
              <p:nvPr/>
            </p:nvSpPr>
            <p:spPr bwMode="auto">
              <a:xfrm flipV="1">
                <a:off x="1008" y="3731"/>
                <a:ext cx="1" cy="252"/>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26" name="Line 85"/>
              <p:cNvSpPr>
                <a:spLocks noChangeShapeType="1"/>
              </p:cNvSpPr>
              <p:nvPr/>
            </p:nvSpPr>
            <p:spPr bwMode="auto">
              <a:xfrm>
                <a:off x="1008" y="3731"/>
                <a:ext cx="840" cy="1"/>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2719" name="Line 86"/>
            <p:cNvSpPr>
              <a:spLocks noChangeShapeType="1"/>
            </p:cNvSpPr>
            <p:nvPr/>
          </p:nvSpPr>
          <p:spPr bwMode="auto">
            <a:xfrm>
              <a:off x="3192" y="4116"/>
              <a:ext cx="504"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72720" name="Group 87"/>
            <p:cNvGrpSpPr>
              <a:grpSpLocks/>
            </p:cNvGrpSpPr>
            <p:nvPr/>
          </p:nvGrpSpPr>
          <p:grpSpPr bwMode="auto">
            <a:xfrm>
              <a:off x="3924" y="3599"/>
              <a:ext cx="228" cy="264"/>
              <a:chOff x="1008" y="3731"/>
              <a:chExt cx="840" cy="252"/>
            </a:xfrm>
          </p:grpSpPr>
          <p:sp>
            <p:nvSpPr>
              <p:cNvPr id="72723" name="Line 88"/>
              <p:cNvSpPr>
                <a:spLocks noChangeShapeType="1"/>
              </p:cNvSpPr>
              <p:nvPr/>
            </p:nvSpPr>
            <p:spPr bwMode="auto">
              <a:xfrm flipV="1">
                <a:off x="1008" y="3731"/>
                <a:ext cx="1" cy="252"/>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24" name="Line 89"/>
              <p:cNvSpPr>
                <a:spLocks noChangeShapeType="1"/>
              </p:cNvSpPr>
              <p:nvPr/>
            </p:nvSpPr>
            <p:spPr bwMode="auto">
              <a:xfrm>
                <a:off x="1008" y="3731"/>
                <a:ext cx="840" cy="1"/>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2721" name="Line 90"/>
            <p:cNvSpPr>
              <a:spLocks noChangeShapeType="1"/>
            </p:cNvSpPr>
            <p:nvPr/>
          </p:nvSpPr>
          <p:spPr bwMode="auto">
            <a:xfrm flipH="1" flipV="1">
              <a:off x="4164" y="3624"/>
              <a:ext cx="0" cy="492"/>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22" name="Line 91"/>
            <p:cNvSpPr>
              <a:spLocks noChangeShapeType="1"/>
            </p:cNvSpPr>
            <p:nvPr/>
          </p:nvSpPr>
          <p:spPr bwMode="auto">
            <a:xfrm flipH="1" flipV="1">
              <a:off x="3924" y="3852"/>
              <a:ext cx="0" cy="264"/>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189532" name="Text Box 92"/>
          <p:cNvSpPr txBox="1">
            <a:spLocks noChangeArrowheads="1"/>
          </p:cNvSpPr>
          <p:nvPr/>
        </p:nvSpPr>
        <p:spPr bwMode="auto">
          <a:xfrm>
            <a:off x="781507" y="3271020"/>
            <a:ext cx="1759131"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err="1">
                <a:cs typeface="Arial" panose="020B0604020202020204" pitchFamily="34" charset="0"/>
              </a:rPr>
              <a:t>i</a:t>
            </a:r>
            <a:r>
              <a:rPr kumimoji="1" lang="en-US" altLang="zh-CN" sz="2000" b="0" dirty="0">
                <a:cs typeface="Arial" panose="020B0604020202020204" pitchFamily="34" charset="0"/>
              </a:rPr>
              <a:t>=3:f</a:t>
            </a:r>
            <a:r>
              <a:rPr kumimoji="1" lang="en-US" altLang="zh-CN" sz="2000" b="0" baseline="-25000" dirty="0">
                <a:cs typeface="Arial" panose="020B0604020202020204" pitchFamily="34" charset="0"/>
              </a:rPr>
              <a:t>2</a:t>
            </a:r>
            <a:r>
              <a:rPr kumimoji="1" lang="en-US" altLang="zh-CN" sz="2000" b="0" dirty="0">
                <a:cs typeface="Arial" panose="020B0604020202020204" pitchFamily="34" charset="0"/>
              </a:rPr>
              <a:t>(X-4)+5</a:t>
            </a:r>
          </a:p>
        </p:txBody>
      </p:sp>
      <p:sp>
        <p:nvSpPr>
          <p:cNvPr id="189533" name="Text Box 93"/>
          <p:cNvSpPr txBox="1">
            <a:spLocks noChangeArrowheads="1"/>
          </p:cNvSpPr>
          <p:nvPr/>
        </p:nvSpPr>
        <p:spPr bwMode="auto">
          <a:xfrm>
            <a:off x="6489959" y="3267785"/>
            <a:ext cx="710451" cy="40011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f</a:t>
            </a:r>
            <a:r>
              <a:rPr kumimoji="1" lang="en-US" altLang="zh-CN" sz="2000" b="0" baseline="-25000" dirty="0">
                <a:cs typeface="Arial" panose="020B0604020202020204" pitchFamily="34" charset="0"/>
              </a:rPr>
              <a:t>3</a:t>
            </a:r>
            <a:r>
              <a:rPr kumimoji="1" lang="en-US" altLang="zh-CN" sz="2000" b="0" dirty="0">
                <a:cs typeface="Arial" panose="020B0604020202020204" pitchFamily="34" charset="0"/>
              </a:rPr>
              <a:t>(X)</a:t>
            </a:r>
          </a:p>
        </p:txBody>
      </p:sp>
      <p:sp>
        <p:nvSpPr>
          <p:cNvPr id="93"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49</a:t>
            </a:fld>
            <a:endParaRPr lang="en-US" altLang="zh-CN" dirty="0"/>
          </a:p>
        </p:txBody>
      </p:sp>
      <p:sp>
        <p:nvSpPr>
          <p:cNvPr id="94" name="Text Box 14"/>
          <p:cNvSpPr txBox="1">
            <a:spLocks noChangeArrowheads="1"/>
          </p:cNvSpPr>
          <p:nvPr/>
        </p:nvSpPr>
        <p:spPr bwMode="auto">
          <a:xfrm>
            <a:off x="6096000" y="3695828"/>
            <a:ext cx="458788" cy="29282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dirty="0">
                <a:latin typeface="Times New Roman" panose="02020603050405020304" pitchFamily="18" charset="0"/>
              </a:rPr>
              <a:t> 8 7 6  5  4  3 2  1</a:t>
            </a:r>
          </a:p>
        </p:txBody>
      </p:sp>
    </p:spTree>
    <p:extLst>
      <p:ext uri="{BB962C8B-B14F-4D97-AF65-F5344CB8AC3E}">
        <p14:creationId xmlns:p14="http://schemas.microsoft.com/office/powerpoint/2010/main" val="2667231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94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89484"/>
                                        </p:tgtEl>
                                        <p:attrNameLst>
                                          <p:attrName>style.visibility</p:attrName>
                                        </p:attrNameLst>
                                      </p:cBhvr>
                                      <p:to>
                                        <p:strVal val="visible"/>
                                      </p:to>
                                    </p:set>
                                    <p:animEffect transition="in" filter="wipe(down)">
                                      <p:cBhvr>
                                        <p:cTn id="15" dur="500"/>
                                        <p:tgtEl>
                                          <p:spTgt spid="18948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89485"/>
                                        </p:tgtEl>
                                        <p:attrNameLst>
                                          <p:attrName>style.visibility</p:attrName>
                                        </p:attrNameLst>
                                      </p:cBhvr>
                                      <p:to>
                                        <p:strVal val="visible"/>
                                      </p:to>
                                    </p:set>
                                    <p:animEffect transition="in" filter="wipe(left)">
                                      <p:cBhvr>
                                        <p:cTn id="20" dur="500"/>
                                        <p:tgtEl>
                                          <p:spTgt spid="1894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895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894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9522"/>
                                        </p:tgtEl>
                                        <p:attrNameLst>
                                          <p:attrName>style.visibility</p:attrName>
                                        </p:attrNameLst>
                                      </p:cBhvr>
                                      <p:to>
                                        <p:strVal val="visible"/>
                                      </p:to>
                                    </p:set>
                                    <p:animEffect transition="in" filter="wipe(left)">
                                      <p:cBhvr>
                                        <p:cTn id="35" dur="500"/>
                                        <p:tgtEl>
                                          <p:spTgt spid="1895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9503"/>
                                        </p:tgtEl>
                                        <p:attrNameLst>
                                          <p:attrName>style.visibility</p:attrName>
                                        </p:attrNameLst>
                                      </p:cBhvr>
                                      <p:to>
                                        <p:strVal val="visible"/>
                                      </p:to>
                                    </p:set>
                                    <p:animEffect transition="in" filter="wipe(left)">
                                      <p:cBhvr>
                                        <p:cTn id="40" dur="500"/>
                                        <p:tgtEl>
                                          <p:spTgt spid="189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32" grpId="0"/>
      <p:bldP spid="189533" grpId="0"/>
      <p:bldP spid="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370368" cy="1325563"/>
          </a:xfrm>
        </p:spPr>
        <p:txBody>
          <a:bodyPr/>
          <a:lstStyle/>
          <a:p>
            <a:r>
              <a:rPr lang="zh-CN" altLang="en-US" dirty="0"/>
              <a:t>动态规划的设计思想概要</a:t>
            </a:r>
          </a:p>
        </p:txBody>
      </p:sp>
      <p:sp>
        <p:nvSpPr>
          <p:cNvPr id="3" name="内容占位符 2"/>
          <p:cNvSpPr>
            <a:spLocks noGrp="1"/>
          </p:cNvSpPr>
          <p:nvPr>
            <p:ph idx="1"/>
          </p:nvPr>
        </p:nvSpPr>
        <p:spPr>
          <a:xfrm>
            <a:off x="874812" y="3068960"/>
            <a:ext cx="10118948" cy="3396035"/>
          </a:xfrm>
        </p:spPr>
        <p:txBody>
          <a:bodyPr/>
          <a:lstStyle/>
          <a:p>
            <a:r>
              <a:rPr kumimoji="1" lang="zh-CN" altLang="en-US" sz="2800" dirty="0"/>
              <a:t>动态规划方法求解多阶段决策问题时：</a:t>
            </a:r>
          </a:p>
          <a:p>
            <a:pPr lvl="1"/>
            <a:r>
              <a:rPr kumimoji="1" lang="zh-CN" altLang="en-US" dirty="0"/>
              <a:t>证明多阶段决策</a:t>
            </a:r>
            <a:r>
              <a:rPr kumimoji="1" lang="en-US" altLang="zh-CN" dirty="0"/>
              <a:t>(</a:t>
            </a:r>
            <a:r>
              <a:rPr kumimoji="1" lang="zh-CN" altLang="en-US" dirty="0"/>
              <a:t>最优</a:t>
            </a:r>
            <a:r>
              <a:rPr kumimoji="1" lang="en-US" altLang="zh-CN" dirty="0"/>
              <a:t>)</a:t>
            </a:r>
            <a:r>
              <a:rPr kumimoji="1" lang="zh-CN" altLang="en-US" dirty="0"/>
              <a:t>问题满足最优性原理</a:t>
            </a:r>
          </a:p>
          <a:p>
            <a:pPr lvl="1"/>
            <a:r>
              <a:rPr kumimoji="1" lang="zh-CN" altLang="en-US" dirty="0"/>
              <a:t>设计递推关系式</a:t>
            </a:r>
            <a:endParaRPr kumimoji="1" lang="en-US" altLang="zh-CN" dirty="0"/>
          </a:p>
          <a:p>
            <a:pPr lvl="1"/>
            <a:r>
              <a:rPr lang="zh-CN" altLang="en-US" dirty="0"/>
              <a:t>迭代实现程序</a:t>
            </a:r>
            <a:endParaRPr lang="en-US" altLang="zh-CN" dirty="0"/>
          </a:p>
          <a:p>
            <a:pPr lvl="1"/>
            <a:endParaRPr kumimoji="1"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5</a:t>
            </a:fld>
            <a:endParaRPr lang="en-US" altLang="zh-CN"/>
          </a:p>
        </p:txBody>
      </p:sp>
      <p:sp>
        <p:nvSpPr>
          <p:cNvPr id="5" name="矩形 4"/>
          <p:cNvSpPr/>
          <p:nvPr/>
        </p:nvSpPr>
        <p:spPr>
          <a:xfrm>
            <a:off x="911424" y="1692964"/>
            <a:ext cx="10045724" cy="1141512"/>
          </a:xfrm>
          <a:prstGeom prst="rec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ct val="0"/>
              </a:spcBef>
            </a:pPr>
            <a:r>
              <a:rPr kumimoji="1"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20</a:t>
            </a:r>
            <a:r>
              <a:rPr kumimoji="1" lang="zh-CN" altLang="en-US" sz="2400" dirty="0">
                <a:solidFill>
                  <a:schemeClr val="tx1"/>
                </a:solidFill>
                <a:latin typeface="幼圆" panose="02010509060101010101" pitchFamily="49" charset="-122"/>
                <a:ea typeface="幼圆" panose="02010509060101010101" pitchFamily="49" charset="-122"/>
              </a:rPr>
              <a:t>世纪</a:t>
            </a:r>
            <a:r>
              <a:rPr kumimoji="1"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50</a:t>
            </a:r>
            <a:r>
              <a:rPr kumimoji="1" lang="zh-CN" altLang="en-US" sz="2400" dirty="0">
                <a:solidFill>
                  <a:schemeClr val="tx1"/>
                </a:solidFill>
                <a:latin typeface="幼圆" panose="02010509060101010101" pitchFamily="49" charset="-122"/>
                <a:ea typeface="幼圆" panose="02010509060101010101" pitchFamily="49" charset="-122"/>
              </a:rPr>
              <a:t>年代，贝尔曼等人根据多阶段决策问题的特性</a:t>
            </a:r>
            <a:r>
              <a:rPr kumimoji="1" lang="en-US" altLang="zh-CN" sz="2400" dirty="0">
                <a:solidFill>
                  <a:schemeClr val="tx1"/>
                </a:solidFill>
                <a:latin typeface="幼圆" panose="02010509060101010101" pitchFamily="49" charset="-122"/>
                <a:ea typeface="幼圆" panose="02010509060101010101" pitchFamily="49" charset="-122"/>
              </a:rPr>
              <a:t>, </a:t>
            </a:r>
            <a:r>
              <a:rPr kumimoji="1" lang="zh-CN" altLang="en-US" sz="2400" dirty="0">
                <a:solidFill>
                  <a:schemeClr val="tx1"/>
                </a:solidFill>
                <a:latin typeface="幼圆" panose="02010509060101010101" pitchFamily="49" charset="-122"/>
                <a:ea typeface="幼圆" panose="02010509060101010101" pitchFamily="49" charset="-122"/>
              </a:rPr>
              <a:t>提出了解决这类问题的“最优性原理”，从而创建了一种新的算法设计方法</a:t>
            </a:r>
            <a:r>
              <a:rPr kumimoji="1" lang="en-US" altLang="zh-CN" sz="2400" dirty="0">
                <a:solidFill>
                  <a:schemeClr val="tx1"/>
                </a:solidFill>
                <a:latin typeface="幼圆" panose="02010509060101010101" pitchFamily="49" charset="-122"/>
                <a:ea typeface="幼圆" panose="02010509060101010101" pitchFamily="49" charset="-122"/>
              </a:rPr>
              <a:t>—</a:t>
            </a:r>
            <a:r>
              <a:rPr kumimoji="1" lang="zh-CN" altLang="en-US" sz="2400" dirty="0">
                <a:solidFill>
                  <a:srgbClr val="FF0000"/>
                </a:solidFill>
                <a:latin typeface="幼圆" panose="02010509060101010101" pitchFamily="49" charset="-122"/>
                <a:ea typeface="幼圆" panose="02010509060101010101" pitchFamily="49" charset="-122"/>
              </a:rPr>
              <a:t>动态规划</a:t>
            </a:r>
            <a:endParaRPr kumimoji="1" lang="zh-CN" altLang="en-US" sz="2400" dirty="0">
              <a:solidFill>
                <a:schemeClr val="tx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815783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5006" y="97879"/>
            <a:ext cx="10515600" cy="1325563"/>
          </a:xfrm>
        </p:spPr>
        <p:txBody>
          <a:bodyPr/>
          <a:lstStyle/>
          <a:p>
            <a:r>
              <a:rPr kumimoji="1" lang="zh-CN" altLang="en-US" dirty="0"/>
              <a:t>函数曲线分析</a:t>
            </a:r>
            <a:endParaRPr lang="zh-CN" altLang="en-US" dirty="0"/>
          </a:p>
        </p:txBody>
      </p:sp>
      <p:sp>
        <p:nvSpPr>
          <p:cNvPr id="3" name="内容占位符 2"/>
          <p:cNvSpPr>
            <a:spLocks noGrp="1"/>
          </p:cNvSpPr>
          <p:nvPr>
            <p:ph idx="1"/>
          </p:nvPr>
        </p:nvSpPr>
        <p:spPr>
          <a:xfrm>
            <a:off x="835006" y="1257301"/>
            <a:ext cx="10301554" cy="2902699"/>
          </a:xfrm>
        </p:spPr>
        <p:txBody>
          <a:bodyPr>
            <a:normAutofit/>
          </a:bodyPr>
          <a:lstStyle/>
          <a:p>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每一个</a:t>
            </a:r>
            <a:r>
              <a:rPr kumimoji="1" lang="en-US" altLang="zh-CN" sz="2400" dirty="0"/>
              <a:t>f</a:t>
            </a:r>
            <a:r>
              <a:rPr kumimoji="1" lang="en-US" altLang="zh-CN" sz="2400" baseline="-25000" dirty="0"/>
              <a:t>i </a:t>
            </a:r>
            <a:r>
              <a:rPr kumimoji="1" lang="zh-CN" altLang="en-US" sz="2400" dirty="0">
                <a:latin typeface="Times New Roman" panose="02020603050405020304" pitchFamily="18" charset="0"/>
              </a:rPr>
              <a:t>完全由一些序偶</a:t>
            </a:r>
            <a:r>
              <a:rPr kumimoji="1" lang="en-US" altLang="zh-CN" sz="2400" dirty="0"/>
              <a:t>(</a:t>
            </a:r>
            <a:r>
              <a:rPr kumimoji="1" lang="en-US" altLang="zh-CN" sz="2400" dirty="0" err="1"/>
              <a:t>P</a:t>
            </a:r>
            <a:r>
              <a:rPr kumimoji="1" lang="en-US" altLang="zh-CN" sz="2400" baseline="-25000" dirty="0" err="1"/>
              <a:t>j</a:t>
            </a:r>
            <a:r>
              <a:rPr kumimoji="1" lang="en-US" altLang="zh-CN" sz="2400" dirty="0" err="1"/>
              <a:t>,W</a:t>
            </a:r>
            <a:r>
              <a:rPr kumimoji="1" lang="en-US" altLang="zh-CN" sz="2400" baseline="-25000" dirty="0" err="1"/>
              <a:t>j</a:t>
            </a:r>
            <a:r>
              <a:rPr kumimoji="1" lang="en-US" altLang="zh-CN" sz="2400" dirty="0"/>
              <a:t>)</a:t>
            </a:r>
            <a:r>
              <a:rPr kumimoji="1" lang="zh-CN" altLang="en-US" sz="2400" dirty="0">
                <a:latin typeface="Times New Roman" panose="02020603050405020304" pitchFamily="18" charset="0"/>
              </a:rPr>
              <a:t>组成的集合所说明</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其中</a:t>
            </a:r>
            <a:r>
              <a:rPr kumimoji="1" lang="en-US" altLang="zh-CN" sz="2400" dirty="0" err="1"/>
              <a:t>W</a:t>
            </a:r>
            <a:r>
              <a:rPr kumimoji="1" lang="en-US" altLang="zh-CN" sz="2400" baseline="-25000" dirty="0" err="1"/>
              <a:t>j</a:t>
            </a:r>
            <a:r>
              <a:rPr kumimoji="1" lang="en-US" altLang="zh-CN" sz="2400" baseline="-25000" dirty="0"/>
              <a:t> </a:t>
            </a:r>
            <a:r>
              <a:rPr kumimoji="1" lang="zh-CN" altLang="en-US" sz="2400" dirty="0">
                <a:latin typeface="Times New Roman" panose="02020603050405020304" pitchFamily="18" charset="0"/>
              </a:rPr>
              <a:t>是使</a:t>
            </a:r>
            <a:r>
              <a:rPr kumimoji="1" lang="en-US" altLang="zh-CN" sz="2400" dirty="0"/>
              <a:t>f</a:t>
            </a:r>
            <a:r>
              <a:rPr kumimoji="1" lang="en-US" altLang="zh-CN" sz="2400" baseline="-25000" dirty="0"/>
              <a:t>i </a:t>
            </a:r>
            <a:r>
              <a:rPr kumimoji="1" lang="zh-CN" altLang="en-US" sz="2400" dirty="0">
                <a:latin typeface="Times New Roman" panose="02020603050405020304" pitchFamily="18" charset="0"/>
              </a:rPr>
              <a:t>在其处产生一次阶跃的</a:t>
            </a:r>
            <a:r>
              <a:rPr kumimoji="1" lang="en-US" altLang="zh-CN" sz="2400" dirty="0">
                <a:latin typeface="Times New Roman" panose="02020603050405020304" pitchFamily="18" charset="0"/>
              </a:rPr>
              <a:t>X</a:t>
            </a:r>
            <a:r>
              <a:rPr kumimoji="1" lang="zh-CN" altLang="en-US" sz="2400" dirty="0">
                <a:latin typeface="Times New Roman" panose="02020603050405020304" pitchFamily="18" charset="0"/>
              </a:rPr>
              <a:t>值</a:t>
            </a:r>
            <a:r>
              <a:rPr kumimoji="1" lang="en-US" altLang="zh-CN" sz="2400" dirty="0">
                <a:latin typeface="Times New Roman" panose="02020603050405020304" pitchFamily="18" charset="0"/>
              </a:rPr>
              <a:t>, </a:t>
            </a:r>
            <a:r>
              <a:rPr kumimoji="1" lang="en-US" altLang="zh-CN" sz="2400" dirty="0" err="1"/>
              <a:t>P</a:t>
            </a:r>
            <a:r>
              <a:rPr kumimoji="1" lang="en-US" altLang="zh-CN" sz="2400" baseline="-25000" dirty="0" err="1"/>
              <a:t>j</a:t>
            </a:r>
            <a:r>
              <a:rPr kumimoji="1" lang="en-US" altLang="zh-CN" sz="2400" dirty="0"/>
              <a:t>=f</a:t>
            </a:r>
            <a:r>
              <a:rPr kumimoji="1" lang="en-US" altLang="zh-CN" sz="2400" baseline="-25000" dirty="0"/>
              <a:t>i</a:t>
            </a:r>
            <a:r>
              <a:rPr kumimoji="1" lang="en-US" altLang="zh-CN" sz="2400" dirty="0"/>
              <a:t>(</a:t>
            </a:r>
            <a:r>
              <a:rPr kumimoji="1" lang="en-US" altLang="zh-CN" sz="2400" dirty="0" err="1"/>
              <a:t>W</a:t>
            </a:r>
            <a:r>
              <a:rPr kumimoji="1" lang="en-US" altLang="zh-CN" sz="2400" baseline="-25000" dirty="0" err="1"/>
              <a:t>j</a:t>
            </a:r>
            <a:r>
              <a:rPr kumimoji="1" lang="en-US" altLang="zh-CN" sz="2400" dirty="0"/>
              <a:t>)</a:t>
            </a:r>
            <a:r>
              <a:rPr kumimoji="1" lang="zh-CN" altLang="en-US" sz="2400" dirty="0">
                <a:latin typeface="Times New Roman" panose="02020603050405020304" pitchFamily="18" charset="0"/>
              </a:rPr>
              <a:t>。</a:t>
            </a:r>
          </a:p>
          <a:p>
            <a:r>
              <a:rPr kumimoji="1" lang="zh-CN" altLang="en-US" sz="2400" dirty="0">
                <a:latin typeface="Times New Roman" panose="02020603050405020304" pitchFamily="18" charset="0"/>
              </a:rPr>
              <a:t> 第一对序偶</a:t>
            </a:r>
            <a:r>
              <a:rPr kumimoji="1" lang="en-US" altLang="zh-CN" sz="2400" dirty="0"/>
              <a:t>(P</a:t>
            </a:r>
            <a:r>
              <a:rPr kumimoji="1" lang="en-US" altLang="zh-CN" sz="2400" baseline="-25000" dirty="0"/>
              <a:t>0</a:t>
            </a:r>
            <a:r>
              <a:rPr kumimoji="1" lang="en-US" altLang="zh-CN" sz="2400" dirty="0"/>
              <a:t>,W</a:t>
            </a:r>
            <a:r>
              <a:rPr kumimoji="1" lang="en-US" altLang="zh-CN" sz="2400" baseline="-25000" dirty="0"/>
              <a:t>0</a:t>
            </a:r>
            <a:r>
              <a:rPr kumimoji="1" lang="en-US" altLang="zh-CN" sz="2400" dirty="0"/>
              <a:t>)=(0,0); </a:t>
            </a:r>
            <a:r>
              <a:rPr kumimoji="1" lang="zh-CN" altLang="en-US" sz="2400" dirty="0">
                <a:latin typeface="Times New Roman" panose="02020603050405020304" pitchFamily="18" charset="0"/>
              </a:rPr>
              <a:t>如果有</a:t>
            </a:r>
            <a:r>
              <a:rPr kumimoji="1" lang="en-US" altLang="zh-CN" sz="2400" dirty="0">
                <a:latin typeface="Times New Roman" panose="02020603050405020304" pitchFamily="18" charset="0"/>
              </a:rPr>
              <a:t>r </a:t>
            </a:r>
            <a:r>
              <a:rPr kumimoji="1" lang="zh-CN" altLang="en-US" sz="2400" dirty="0">
                <a:latin typeface="Times New Roman" panose="02020603050405020304" pitchFamily="18" charset="0"/>
              </a:rPr>
              <a:t>次阶跃</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就还有</a:t>
            </a:r>
            <a:r>
              <a:rPr kumimoji="1" lang="en-US" altLang="zh-CN" sz="2400" dirty="0">
                <a:latin typeface="Times New Roman" panose="02020603050405020304" pitchFamily="18" charset="0"/>
              </a:rPr>
              <a:t>r </a:t>
            </a:r>
            <a:r>
              <a:rPr kumimoji="1" lang="zh-CN" altLang="en-US" sz="2400" dirty="0">
                <a:latin typeface="Times New Roman" panose="02020603050405020304" pitchFamily="18" charset="0"/>
              </a:rPr>
              <a:t>对序偶</a:t>
            </a:r>
            <a:r>
              <a:rPr kumimoji="1" lang="en-US" altLang="zh-CN" sz="2400" dirty="0"/>
              <a:t>(</a:t>
            </a:r>
            <a:r>
              <a:rPr kumimoji="1" lang="en-US" altLang="zh-CN" sz="2400" dirty="0" err="1"/>
              <a:t>P</a:t>
            </a:r>
            <a:r>
              <a:rPr kumimoji="1" lang="en-US" altLang="zh-CN" sz="2400" baseline="-25000" dirty="0" err="1"/>
              <a:t>j</a:t>
            </a:r>
            <a:r>
              <a:rPr kumimoji="1" lang="en-US" altLang="zh-CN" sz="2400" dirty="0" err="1"/>
              <a:t>,W</a:t>
            </a:r>
            <a:r>
              <a:rPr kumimoji="1" lang="en-US" altLang="zh-CN" sz="2400" baseline="-25000" dirty="0" err="1"/>
              <a:t>j</a:t>
            </a:r>
            <a:r>
              <a:rPr kumimoji="1" lang="en-US" altLang="zh-CN" sz="2400" dirty="0"/>
              <a:t>), 1≤j≤r</a:t>
            </a:r>
            <a:r>
              <a:rPr kumimoji="1" lang="en-US" altLang="zh-CN" sz="2400" dirty="0">
                <a:latin typeface="Times New Roman" panose="02020603050405020304" pitchFamily="18" charset="0"/>
              </a:rPr>
              <a:t>;</a:t>
            </a:r>
            <a:r>
              <a:rPr kumimoji="1" lang="en-US" altLang="zh-CN" sz="2400" dirty="0">
                <a:latin typeface="宋体" panose="02010600030101010101" pitchFamily="2" charset="-122"/>
              </a:rPr>
              <a:t> </a:t>
            </a:r>
            <a:r>
              <a:rPr kumimoji="1" lang="zh-CN" altLang="en-US" sz="2400" dirty="0">
                <a:latin typeface="宋体" panose="02010600030101010101" pitchFamily="2" charset="-122"/>
              </a:rPr>
              <a:t>在</a:t>
            </a:r>
            <a:r>
              <a:rPr kumimoji="1" lang="en-US" altLang="zh-CN" sz="2400" dirty="0">
                <a:latin typeface="Times New Roman" panose="02020603050405020304" pitchFamily="18" charset="0"/>
              </a:rPr>
              <a:t>r</a:t>
            </a:r>
            <a:r>
              <a:rPr kumimoji="1" lang="zh-CN" altLang="en-US" sz="2400" dirty="0">
                <a:latin typeface="Times New Roman" panose="02020603050405020304" pitchFamily="18" charset="0"/>
              </a:rPr>
              <a:t>对序偶中</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假定</a:t>
            </a:r>
            <a:r>
              <a:rPr kumimoji="1" lang="en-US" altLang="zh-CN" sz="2400" dirty="0" err="1"/>
              <a:t>W</a:t>
            </a:r>
            <a:r>
              <a:rPr kumimoji="1" lang="en-US" altLang="zh-CN" sz="2400" baseline="-25000" dirty="0" err="1"/>
              <a:t>j</a:t>
            </a:r>
            <a:r>
              <a:rPr kumimoji="1" lang="en-US" altLang="zh-CN" sz="2400" dirty="0"/>
              <a:t>&lt;W</a:t>
            </a:r>
            <a:r>
              <a:rPr kumimoji="1" lang="en-US" altLang="zh-CN" sz="2400" baseline="-25000" dirty="0"/>
              <a:t>j+1</a:t>
            </a:r>
            <a:r>
              <a:rPr kumimoji="1" lang="en-US" altLang="zh-CN" sz="2400" dirty="0"/>
              <a:t>,</a:t>
            </a:r>
            <a:r>
              <a:rPr kumimoji="1" lang="en-US" altLang="zh-CN" sz="2400" baseline="-25000" dirty="0">
                <a:latin typeface="Times New Roman" panose="02020603050405020304" pitchFamily="18" charset="0"/>
              </a:rPr>
              <a:t> </a:t>
            </a:r>
            <a:r>
              <a:rPr kumimoji="1" lang="zh-CN" altLang="en-US" sz="2400" dirty="0">
                <a:latin typeface="Times New Roman" panose="02020603050405020304" pitchFamily="18" charset="0"/>
              </a:rPr>
              <a:t>则有</a:t>
            </a:r>
            <a:r>
              <a:rPr kumimoji="1" lang="en-US" altLang="zh-CN" sz="2400" dirty="0" err="1"/>
              <a:t>P</a:t>
            </a:r>
            <a:r>
              <a:rPr kumimoji="1" lang="en-US" altLang="zh-CN" sz="2400" baseline="-25000" dirty="0" err="1"/>
              <a:t>j</a:t>
            </a:r>
            <a:r>
              <a:rPr kumimoji="1" lang="en-US" altLang="zh-CN" sz="2400" dirty="0"/>
              <a:t>&lt;P</a:t>
            </a:r>
            <a:r>
              <a:rPr kumimoji="1" lang="en-US" altLang="zh-CN" sz="2400" baseline="-25000" dirty="0"/>
              <a:t>j+1</a:t>
            </a:r>
            <a:r>
              <a:rPr kumimoji="1" lang="zh-CN" altLang="en-US" sz="2400" dirty="0"/>
              <a:t>。</a:t>
            </a:r>
            <a:endParaRPr kumimoji="1" lang="zh-CN" altLang="en-US" sz="2400" baseline="-25000" dirty="0">
              <a:latin typeface="Times New Roman" panose="02020603050405020304" pitchFamily="18" charset="0"/>
            </a:endParaRPr>
          </a:p>
          <a:p>
            <a:r>
              <a:rPr kumimoji="1" lang="zh-CN" altLang="en-US" sz="2400" dirty="0">
                <a:latin typeface="Times New Roman" panose="02020603050405020304" pitchFamily="18" charset="0"/>
              </a:rPr>
              <a:t> 在</a:t>
            </a:r>
            <a:r>
              <a:rPr kumimoji="1" lang="en-US" altLang="zh-CN" sz="2400" dirty="0"/>
              <a:t>0≤j&lt;r</a:t>
            </a:r>
            <a:r>
              <a:rPr kumimoji="1" lang="zh-CN" altLang="en-US" sz="2400" dirty="0">
                <a:latin typeface="Times New Roman" panose="02020603050405020304" pitchFamily="18" charset="0"/>
              </a:rPr>
              <a:t>情况</a:t>
            </a:r>
            <a:r>
              <a:rPr kumimoji="1" lang="zh-CN" altLang="en-US" sz="2400" dirty="0">
                <a:latin typeface="宋体" panose="02010600030101010101" pitchFamily="2" charset="-122"/>
              </a:rPr>
              <a:t>下</a:t>
            </a:r>
            <a:r>
              <a:rPr kumimoji="1" lang="en-US" altLang="zh-CN" sz="2400" dirty="0">
                <a:latin typeface="Times New Roman" panose="02020603050405020304" pitchFamily="18" charset="0"/>
              </a:rPr>
              <a:t>, </a:t>
            </a:r>
            <a:r>
              <a:rPr kumimoji="1" lang="zh-CN" altLang="en-US" sz="2400" dirty="0">
                <a:latin typeface="宋体" panose="02010600030101010101" pitchFamily="2" charset="-122"/>
              </a:rPr>
              <a:t>对所有满足</a:t>
            </a:r>
            <a:r>
              <a:rPr kumimoji="1" lang="en-US" altLang="zh-CN" sz="2400" dirty="0" err="1"/>
              <a:t>W</a:t>
            </a:r>
            <a:r>
              <a:rPr kumimoji="1" lang="en-US" altLang="zh-CN" sz="2400" baseline="-25000" dirty="0" err="1"/>
              <a:t>j</a:t>
            </a:r>
            <a:r>
              <a:rPr kumimoji="1" lang="en-US" altLang="zh-CN" sz="2400" dirty="0" err="1"/>
              <a:t>≤X</a:t>
            </a:r>
            <a:r>
              <a:rPr kumimoji="1" lang="en-US" altLang="zh-CN" sz="2400" dirty="0"/>
              <a:t>&lt;W</a:t>
            </a:r>
            <a:r>
              <a:rPr kumimoji="1" lang="en-US" altLang="zh-CN" sz="2400" baseline="-25000" dirty="0"/>
              <a:t>j+1</a:t>
            </a:r>
            <a:r>
              <a:rPr kumimoji="1" lang="zh-CN" altLang="en-US" sz="2400" dirty="0">
                <a:latin typeface="Times New Roman" panose="02020603050405020304" pitchFamily="18" charset="0"/>
              </a:rPr>
              <a:t>的</a:t>
            </a:r>
            <a:r>
              <a:rPr kumimoji="1" lang="en-US" altLang="zh-CN" sz="2400" dirty="0"/>
              <a:t>X</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有</a:t>
            </a:r>
            <a:r>
              <a:rPr kumimoji="1" lang="en-US" altLang="zh-CN" sz="2400" dirty="0"/>
              <a:t>f</a:t>
            </a:r>
            <a:r>
              <a:rPr kumimoji="1" lang="en-US" altLang="zh-CN" sz="2400" baseline="-25000" dirty="0"/>
              <a:t>i</a:t>
            </a:r>
            <a:r>
              <a:rPr kumimoji="1" lang="en-US" altLang="zh-CN" sz="2400" dirty="0"/>
              <a:t>(X)=f</a:t>
            </a:r>
            <a:r>
              <a:rPr kumimoji="1" lang="en-US" altLang="zh-CN" sz="2400" baseline="-25000" dirty="0"/>
              <a:t>i</a:t>
            </a:r>
            <a:r>
              <a:rPr kumimoji="1" lang="en-US" altLang="zh-CN" sz="2400" dirty="0"/>
              <a:t>(</a:t>
            </a:r>
            <a:r>
              <a:rPr kumimoji="1" lang="en-US" altLang="zh-CN" sz="2400" dirty="0" err="1"/>
              <a:t>W</a:t>
            </a:r>
            <a:r>
              <a:rPr kumimoji="1" lang="en-US" altLang="zh-CN" sz="2400" baseline="-25000" dirty="0" err="1"/>
              <a:t>j</a:t>
            </a:r>
            <a:r>
              <a:rPr kumimoji="1" lang="en-US" altLang="zh-CN" sz="2400" dirty="0"/>
              <a:t>); </a:t>
            </a:r>
            <a:r>
              <a:rPr kumimoji="1" lang="zh-CN" altLang="en-US" sz="2400" dirty="0">
                <a:latin typeface="Times New Roman" panose="02020603050405020304" pitchFamily="18" charset="0"/>
              </a:rPr>
              <a:t>对所有满足</a:t>
            </a:r>
            <a:r>
              <a:rPr kumimoji="1" lang="en-US" altLang="zh-CN" sz="2400" dirty="0" err="1"/>
              <a:t>X≥W</a:t>
            </a:r>
            <a:r>
              <a:rPr kumimoji="1" lang="en-US" altLang="zh-CN" sz="2400" baseline="-25000" dirty="0" err="1"/>
              <a:t>r</a:t>
            </a:r>
            <a:r>
              <a:rPr kumimoji="1" lang="zh-CN" altLang="en-US" sz="2400" dirty="0">
                <a:latin typeface="Times New Roman" panose="02020603050405020304" pitchFamily="18" charset="0"/>
              </a:rPr>
              <a:t>的</a:t>
            </a:r>
            <a:r>
              <a:rPr kumimoji="1" lang="en-US" altLang="zh-CN" sz="2400" dirty="0">
                <a:latin typeface="Times New Roman" panose="02020603050405020304" pitchFamily="18" charset="0"/>
              </a:rPr>
              <a:t>X, </a:t>
            </a:r>
            <a:r>
              <a:rPr kumimoji="1" lang="zh-CN" altLang="en-US" sz="2400" dirty="0">
                <a:latin typeface="Times New Roman" panose="02020603050405020304" pitchFamily="18" charset="0"/>
              </a:rPr>
              <a:t>有</a:t>
            </a:r>
            <a:r>
              <a:rPr kumimoji="1" lang="en-US" altLang="zh-CN" sz="2400" dirty="0"/>
              <a:t>f</a:t>
            </a:r>
            <a:r>
              <a:rPr kumimoji="1" lang="en-US" altLang="zh-CN" sz="2400" baseline="-25000" dirty="0"/>
              <a:t>i</a:t>
            </a:r>
            <a:r>
              <a:rPr kumimoji="1" lang="en-US" altLang="zh-CN" sz="2400" dirty="0"/>
              <a:t>(X)=f</a:t>
            </a:r>
            <a:r>
              <a:rPr kumimoji="1" lang="en-US" altLang="zh-CN" sz="2400" baseline="-25000" dirty="0"/>
              <a:t>i</a:t>
            </a:r>
            <a:r>
              <a:rPr kumimoji="1" lang="en-US" altLang="zh-CN" sz="2400" dirty="0"/>
              <a:t>(</a:t>
            </a:r>
            <a:r>
              <a:rPr kumimoji="1" lang="en-US" altLang="zh-CN" sz="2400" dirty="0" err="1"/>
              <a:t>W</a:t>
            </a:r>
            <a:r>
              <a:rPr kumimoji="1" lang="en-US" altLang="zh-CN" sz="2400" baseline="-25000" dirty="0" err="1"/>
              <a:t>r</a:t>
            </a:r>
            <a:r>
              <a:rPr kumimoji="1" lang="en-US" altLang="zh-CN" sz="2400" dirty="0"/>
              <a:t>)</a:t>
            </a:r>
            <a:r>
              <a:rPr kumimoji="1" lang="zh-CN" altLang="en-US" sz="2400" dirty="0"/>
              <a:t>。</a:t>
            </a:r>
            <a:endParaRPr kumimoji="1" lang="zh-CN" altLang="en-US" sz="2400" dirty="0">
              <a:latin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50</a:t>
            </a:fld>
            <a:endParaRPr lang="en-US" altLang="zh-CN"/>
          </a:p>
        </p:txBody>
      </p:sp>
      <p:sp>
        <p:nvSpPr>
          <p:cNvPr id="5" name="Text Box 5"/>
          <p:cNvSpPr txBox="1">
            <a:spLocks noChangeArrowheads="1"/>
          </p:cNvSpPr>
          <p:nvPr/>
        </p:nvSpPr>
        <p:spPr bwMode="auto">
          <a:xfrm>
            <a:off x="1494174" y="4077072"/>
            <a:ext cx="819150" cy="400110"/>
          </a:xfrm>
          <a:prstGeom prst="rect">
            <a:avLst/>
          </a:prstGeom>
          <a:noFill/>
          <a:ln w="12700">
            <a:noFill/>
            <a:miter lim="800000"/>
            <a:headEnd/>
            <a:tailEnd/>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f</a:t>
            </a:r>
            <a:r>
              <a:rPr kumimoji="1" lang="en-US" altLang="zh-CN" sz="2000" b="0" baseline="-25000" dirty="0">
                <a:cs typeface="Arial" panose="020B0604020202020204" pitchFamily="34" charset="0"/>
              </a:rPr>
              <a:t>2</a:t>
            </a:r>
            <a:r>
              <a:rPr kumimoji="1" lang="en-US" altLang="zh-CN" sz="2000" b="0" dirty="0">
                <a:cs typeface="Arial" panose="020B0604020202020204" pitchFamily="34" charset="0"/>
              </a:rPr>
              <a:t>(X)</a:t>
            </a:r>
            <a:endParaRPr kumimoji="1" lang="en-US" altLang="zh-CN" sz="2000" b="0" baseline="-25000" dirty="0">
              <a:cs typeface="Arial" panose="020B0604020202020204" pitchFamily="34" charset="0"/>
            </a:endParaRPr>
          </a:p>
        </p:txBody>
      </p:sp>
      <p:grpSp>
        <p:nvGrpSpPr>
          <p:cNvPr id="6" name="Group 6"/>
          <p:cNvGrpSpPr>
            <a:grpSpLocks/>
          </p:cNvGrpSpPr>
          <p:nvPr/>
        </p:nvGrpSpPr>
        <p:grpSpPr bwMode="auto">
          <a:xfrm>
            <a:off x="1054437" y="4309332"/>
            <a:ext cx="3411537" cy="2103438"/>
            <a:chOff x="263" y="3011"/>
            <a:chExt cx="2149" cy="1325"/>
          </a:xfrm>
        </p:grpSpPr>
        <p:grpSp>
          <p:nvGrpSpPr>
            <p:cNvPr id="7" name="Group 7"/>
            <p:cNvGrpSpPr>
              <a:grpSpLocks/>
            </p:cNvGrpSpPr>
            <p:nvPr/>
          </p:nvGrpSpPr>
          <p:grpSpPr bwMode="auto">
            <a:xfrm>
              <a:off x="263" y="3011"/>
              <a:ext cx="2149" cy="1325"/>
              <a:chOff x="3287" y="2244"/>
              <a:chExt cx="2149" cy="1325"/>
            </a:xfrm>
          </p:grpSpPr>
          <p:grpSp>
            <p:nvGrpSpPr>
              <p:cNvPr id="22" name="Group 8"/>
              <p:cNvGrpSpPr>
                <a:grpSpLocks/>
              </p:cNvGrpSpPr>
              <p:nvPr/>
            </p:nvGrpSpPr>
            <p:grpSpPr bwMode="auto">
              <a:xfrm>
                <a:off x="3540" y="2244"/>
                <a:ext cx="1740" cy="1056"/>
                <a:chOff x="3552" y="912"/>
                <a:chExt cx="1632" cy="480"/>
              </a:xfrm>
            </p:grpSpPr>
            <p:sp>
              <p:nvSpPr>
                <p:cNvPr id="25" name="Line 9"/>
                <p:cNvSpPr>
                  <a:spLocks noChangeShapeType="1"/>
                </p:cNvSpPr>
                <p:nvPr/>
              </p:nvSpPr>
              <p:spPr bwMode="auto">
                <a:xfrm>
                  <a:off x="3552" y="1392"/>
                  <a:ext cx="1632" cy="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0"/>
                <p:cNvSpPr>
                  <a:spLocks noChangeShapeType="1"/>
                </p:cNvSpPr>
                <p:nvPr/>
              </p:nvSpPr>
              <p:spPr bwMode="auto">
                <a:xfrm flipV="1">
                  <a:off x="3552" y="912"/>
                  <a:ext cx="0" cy="48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 name="Text Box 11"/>
              <p:cNvSpPr txBox="1">
                <a:spLocks noChangeArrowheads="1"/>
              </p:cNvSpPr>
              <p:nvPr/>
            </p:nvSpPr>
            <p:spPr bwMode="auto">
              <a:xfrm>
                <a:off x="3672" y="3335"/>
                <a:ext cx="1764" cy="23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latin typeface="Times New Roman" panose="02020603050405020304" pitchFamily="18" charset="0"/>
                  </a:rPr>
                  <a:t> 1     2     3     4      5      6  </a:t>
                </a:r>
              </a:p>
            </p:txBody>
          </p:sp>
          <p:sp>
            <p:nvSpPr>
              <p:cNvPr id="24" name="Text Box 12"/>
              <p:cNvSpPr txBox="1">
                <a:spLocks noChangeArrowheads="1"/>
              </p:cNvSpPr>
              <p:nvPr/>
            </p:nvSpPr>
            <p:spPr bwMode="auto">
              <a:xfrm>
                <a:off x="3287" y="2424"/>
                <a:ext cx="289" cy="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dirty="0">
                    <a:latin typeface="Times New Roman" panose="02020603050405020304" pitchFamily="18" charset="0"/>
                  </a:rPr>
                  <a:t>3   2   1</a:t>
                </a:r>
              </a:p>
            </p:txBody>
          </p:sp>
        </p:grpSp>
        <p:grpSp>
          <p:nvGrpSpPr>
            <p:cNvPr id="8" name="Group 13"/>
            <p:cNvGrpSpPr>
              <a:grpSpLocks/>
            </p:cNvGrpSpPr>
            <p:nvPr/>
          </p:nvGrpSpPr>
          <p:grpSpPr bwMode="auto">
            <a:xfrm>
              <a:off x="516" y="3287"/>
              <a:ext cx="1704" cy="512"/>
              <a:chOff x="588" y="3287"/>
              <a:chExt cx="1704" cy="512"/>
            </a:xfrm>
          </p:grpSpPr>
          <p:sp>
            <p:nvSpPr>
              <p:cNvPr id="15" name="Line 14"/>
              <p:cNvSpPr>
                <a:spLocks noChangeShapeType="1"/>
              </p:cNvSpPr>
              <p:nvPr/>
            </p:nvSpPr>
            <p:spPr bwMode="auto">
              <a:xfrm>
                <a:off x="1337" y="3535"/>
                <a:ext cx="0" cy="264"/>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16" name="Group 15"/>
              <p:cNvGrpSpPr>
                <a:grpSpLocks/>
              </p:cNvGrpSpPr>
              <p:nvPr/>
            </p:nvGrpSpPr>
            <p:grpSpPr bwMode="auto">
              <a:xfrm>
                <a:off x="1848" y="3298"/>
                <a:ext cx="444" cy="242"/>
                <a:chOff x="1008" y="3731"/>
                <a:chExt cx="840" cy="231"/>
              </a:xfrm>
            </p:grpSpPr>
            <p:sp>
              <p:nvSpPr>
                <p:cNvPr id="20" name="Line 16"/>
                <p:cNvSpPr>
                  <a:spLocks noChangeShapeType="1"/>
                </p:cNvSpPr>
                <p:nvPr/>
              </p:nvSpPr>
              <p:spPr bwMode="auto">
                <a:xfrm flipV="1">
                  <a:off x="1008" y="3731"/>
                  <a:ext cx="1" cy="231"/>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1" name="Line 17"/>
                <p:cNvSpPr>
                  <a:spLocks noChangeShapeType="1"/>
                </p:cNvSpPr>
                <p:nvPr/>
              </p:nvSpPr>
              <p:spPr bwMode="auto">
                <a:xfrm>
                  <a:off x="1008" y="3731"/>
                  <a:ext cx="840" cy="1"/>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17" name="Line 18"/>
              <p:cNvSpPr>
                <a:spLocks noChangeShapeType="1"/>
              </p:cNvSpPr>
              <p:nvPr/>
            </p:nvSpPr>
            <p:spPr bwMode="auto">
              <a:xfrm>
                <a:off x="1344" y="3539"/>
                <a:ext cx="504" cy="1"/>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8" name="Line 19"/>
              <p:cNvSpPr>
                <a:spLocks noChangeShapeType="1"/>
              </p:cNvSpPr>
              <p:nvPr/>
            </p:nvSpPr>
            <p:spPr bwMode="auto">
              <a:xfrm>
                <a:off x="588" y="3551"/>
                <a:ext cx="732"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9" name="Line 20"/>
              <p:cNvSpPr>
                <a:spLocks noChangeShapeType="1"/>
              </p:cNvSpPr>
              <p:nvPr/>
            </p:nvSpPr>
            <p:spPr bwMode="auto">
              <a:xfrm>
                <a:off x="588" y="3287"/>
                <a:ext cx="1260"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9" name="Group 21"/>
            <p:cNvGrpSpPr>
              <a:grpSpLocks/>
            </p:cNvGrpSpPr>
            <p:nvPr/>
          </p:nvGrpSpPr>
          <p:grpSpPr bwMode="auto">
            <a:xfrm>
              <a:off x="516" y="3802"/>
              <a:ext cx="756" cy="265"/>
              <a:chOff x="3600" y="3227"/>
              <a:chExt cx="756" cy="265"/>
            </a:xfrm>
          </p:grpSpPr>
          <p:grpSp>
            <p:nvGrpSpPr>
              <p:cNvPr id="10" name="Group 22"/>
              <p:cNvGrpSpPr>
                <a:grpSpLocks/>
              </p:cNvGrpSpPr>
              <p:nvPr/>
            </p:nvGrpSpPr>
            <p:grpSpPr bwMode="auto">
              <a:xfrm>
                <a:off x="4128" y="3227"/>
                <a:ext cx="228" cy="264"/>
                <a:chOff x="1008" y="3731"/>
                <a:chExt cx="840" cy="252"/>
              </a:xfrm>
            </p:grpSpPr>
            <p:sp>
              <p:nvSpPr>
                <p:cNvPr id="13" name="Line 23"/>
                <p:cNvSpPr>
                  <a:spLocks noChangeShapeType="1"/>
                </p:cNvSpPr>
                <p:nvPr/>
              </p:nvSpPr>
              <p:spPr bwMode="auto">
                <a:xfrm flipV="1">
                  <a:off x="1008" y="3731"/>
                  <a:ext cx="1" cy="25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4" name="Line 24"/>
                <p:cNvSpPr>
                  <a:spLocks noChangeShapeType="1"/>
                </p:cNvSpPr>
                <p:nvPr/>
              </p:nvSpPr>
              <p:spPr bwMode="auto">
                <a:xfrm>
                  <a:off x="1008" y="3731"/>
                  <a:ext cx="840" cy="1"/>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11" name="Line 25"/>
              <p:cNvSpPr>
                <a:spLocks noChangeShapeType="1"/>
              </p:cNvSpPr>
              <p:nvPr/>
            </p:nvSpPr>
            <p:spPr bwMode="auto">
              <a:xfrm>
                <a:off x="3624" y="3492"/>
                <a:ext cx="504" cy="0"/>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2" name="Line 26"/>
              <p:cNvSpPr>
                <a:spLocks noChangeShapeType="1"/>
              </p:cNvSpPr>
              <p:nvPr/>
            </p:nvSpPr>
            <p:spPr bwMode="auto">
              <a:xfrm>
                <a:off x="3600" y="3228"/>
                <a:ext cx="516"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sp>
        <p:nvSpPr>
          <p:cNvPr id="27" name="Line 27"/>
          <p:cNvSpPr>
            <a:spLocks noChangeShapeType="1"/>
          </p:cNvSpPr>
          <p:nvPr/>
        </p:nvSpPr>
        <p:spPr bwMode="auto">
          <a:xfrm>
            <a:off x="2645112" y="5157192"/>
            <a:ext cx="800100"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8" name="Text Box 28"/>
          <p:cNvSpPr txBox="1">
            <a:spLocks noChangeArrowheads="1"/>
          </p:cNvSpPr>
          <p:nvPr/>
        </p:nvSpPr>
        <p:spPr bwMode="auto">
          <a:xfrm>
            <a:off x="4701318" y="5334785"/>
            <a:ext cx="3867150" cy="46384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ea typeface="幼圆" panose="02010509060101010101" pitchFamily="49" charset="-122"/>
                <a:cs typeface="Arial" panose="020B0604020202020204" pitchFamily="34" charset="0"/>
              </a:rPr>
              <a:t>3≤X&lt;5 , f</a:t>
            </a:r>
            <a:r>
              <a:rPr kumimoji="1" lang="en-US" altLang="zh-CN" sz="2400" b="0" baseline="-25000" dirty="0">
                <a:solidFill>
                  <a:srgbClr val="FF0000"/>
                </a:solidFill>
                <a:ea typeface="幼圆" panose="02010509060101010101" pitchFamily="49" charset="-122"/>
                <a:cs typeface="Arial" panose="020B0604020202020204" pitchFamily="34" charset="0"/>
              </a:rPr>
              <a:t>i</a:t>
            </a:r>
            <a:r>
              <a:rPr kumimoji="1" lang="en-US" altLang="zh-CN" sz="2400" b="0" dirty="0">
                <a:solidFill>
                  <a:srgbClr val="FF0000"/>
                </a:solidFill>
                <a:ea typeface="幼圆" panose="02010509060101010101" pitchFamily="49" charset="-122"/>
                <a:cs typeface="Arial" panose="020B0604020202020204" pitchFamily="34" charset="0"/>
              </a:rPr>
              <a:t>(X)=f</a:t>
            </a:r>
            <a:r>
              <a:rPr kumimoji="1" lang="en-US" altLang="zh-CN" sz="2400" b="0" baseline="-25000" dirty="0">
                <a:solidFill>
                  <a:srgbClr val="FF0000"/>
                </a:solidFill>
                <a:ea typeface="幼圆" panose="02010509060101010101" pitchFamily="49" charset="-122"/>
                <a:cs typeface="Arial" panose="020B0604020202020204" pitchFamily="34" charset="0"/>
              </a:rPr>
              <a:t>i</a:t>
            </a:r>
            <a:r>
              <a:rPr kumimoji="1" lang="en-US" altLang="zh-CN" sz="2400" b="0" dirty="0">
                <a:solidFill>
                  <a:srgbClr val="FF0000"/>
                </a:solidFill>
                <a:ea typeface="幼圆" panose="02010509060101010101" pitchFamily="49" charset="-122"/>
                <a:cs typeface="Arial" panose="020B0604020202020204" pitchFamily="34" charset="0"/>
              </a:rPr>
              <a:t>(3)=2</a:t>
            </a:r>
          </a:p>
        </p:txBody>
      </p:sp>
      <p:sp>
        <p:nvSpPr>
          <p:cNvPr id="29" name="Text Box 29"/>
          <p:cNvSpPr txBox="1">
            <a:spLocks noChangeArrowheads="1"/>
          </p:cNvSpPr>
          <p:nvPr/>
        </p:nvSpPr>
        <p:spPr bwMode="auto">
          <a:xfrm>
            <a:off x="4731085" y="5828273"/>
            <a:ext cx="2979355" cy="4659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10000"/>
              </a:spcBef>
              <a:buClr>
                <a:srgbClr val="9900FF"/>
              </a:buClr>
              <a:buSzTx/>
              <a:buFont typeface="Wingdings" panose="05000000000000000000" pitchFamily="2" charset="2"/>
              <a:buNone/>
            </a:pPr>
            <a:r>
              <a:rPr kumimoji="1" lang="en-US" altLang="zh-CN" sz="2400" b="0" dirty="0">
                <a:solidFill>
                  <a:srgbClr val="FF0000"/>
                </a:solidFill>
                <a:cs typeface="Arial" panose="020B0604020202020204" pitchFamily="34" charset="0"/>
              </a:rPr>
              <a:t>X≥5, </a:t>
            </a:r>
            <a:r>
              <a:rPr kumimoji="1" lang="zh-CN" altLang="en-US" sz="2400" b="0" dirty="0">
                <a:solidFill>
                  <a:srgbClr val="FF0000"/>
                </a:solidFill>
                <a:latin typeface="幼圆" panose="02010509060101010101" pitchFamily="49" charset="-122"/>
                <a:ea typeface="幼圆" panose="02010509060101010101" pitchFamily="49" charset="-122"/>
                <a:cs typeface="Arial" panose="020B0604020202020204" pitchFamily="34" charset="0"/>
              </a:rPr>
              <a:t>有</a:t>
            </a:r>
            <a:r>
              <a:rPr kumimoji="1" lang="en-US" altLang="zh-CN" sz="2400" b="0" dirty="0">
                <a:solidFill>
                  <a:srgbClr val="FF0000"/>
                </a:solidFill>
                <a:cs typeface="Arial" panose="020B0604020202020204" pitchFamily="34" charset="0"/>
              </a:rPr>
              <a:t>f</a:t>
            </a:r>
            <a:r>
              <a:rPr kumimoji="1" lang="en-US" altLang="zh-CN" sz="2400" b="0" baseline="-25000" dirty="0">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(X)=f</a:t>
            </a:r>
            <a:r>
              <a:rPr kumimoji="1" lang="en-US" altLang="zh-CN" sz="2400" b="0" baseline="-25000" dirty="0">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(5)=3</a:t>
            </a:r>
          </a:p>
        </p:txBody>
      </p:sp>
      <p:sp>
        <p:nvSpPr>
          <p:cNvPr id="30" name="Line 30"/>
          <p:cNvSpPr>
            <a:spLocks noChangeShapeType="1"/>
          </p:cNvSpPr>
          <p:nvPr/>
        </p:nvSpPr>
        <p:spPr bwMode="auto">
          <a:xfrm>
            <a:off x="3477743" y="4747481"/>
            <a:ext cx="740581" cy="19127"/>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1" name="Text Box 31"/>
          <p:cNvSpPr txBox="1">
            <a:spLocks noChangeArrowheads="1"/>
          </p:cNvSpPr>
          <p:nvPr/>
        </p:nvSpPr>
        <p:spPr bwMode="auto">
          <a:xfrm>
            <a:off x="4701319" y="4267312"/>
            <a:ext cx="6435242" cy="907044"/>
          </a:xfrm>
          <a:prstGeom prst="rect">
            <a:avLst/>
          </a:prstGeom>
          <a:solidFill>
            <a:schemeClr val="accent1">
              <a:lumMod val="20000"/>
              <a:lumOff val="80000"/>
            </a:schemeClr>
          </a:solidFill>
          <a:ln w="38100">
            <a:noFill/>
            <a:miter lim="800000"/>
            <a:headEnd/>
            <a:tailEnd/>
          </a:ln>
          <a:effec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kumimoji="1" lang="en-US" altLang="zh-CN" sz="2400" b="0" dirty="0">
                <a:cs typeface="Arial" panose="020B0604020202020204" pitchFamily="34" charset="0"/>
              </a:rPr>
              <a:t>3</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次阶跃</a:t>
            </a:r>
            <a:r>
              <a:rPr kumimoji="1" lang="en-US" altLang="zh-CN" sz="2400" b="0" dirty="0">
                <a:latin typeface="幼圆" panose="02010509060101010101" pitchFamily="49" charset="-122"/>
                <a:ea typeface="幼圆" panose="02010509060101010101" pitchFamily="49" charset="-122"/>
                <a:cs typeface="Arial" panose="020B0604020202020204" pitchFamily="34" charset="0"/>
              </a:rPr>
              <a:t>,</a:t>
            </a:r>
            <a:r>
              <a:rPr kumimoji="1" lang="en-US" altLang="zh-CN" sz="2400" b="0" dirty="0">
                <a:cs typeface="Arial" panose="020B0604020202020204" pitchFamily="34" charset="0"/>
              </a:rPr>
              <a:t> f</a:t>
            </a:r>
            <a:r>
              <a:rPr kumimoji="1" lang="en-US" altLang="zh-CN" sz="2400" b="0" baseline="-25000" dirty="0">
                <a:cs typeface="Arial" panose="020B0604020202020204" pitchFamily="34" charset="0"/>
              </a:rPr>
              <a:t>2</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由序偶 </a:t>
            </a:r>
            <a:r>
              <a:rPr kumimoji="1" lang="en-US" altLang="zh-CN" sz="2400" b="0" dirty="0">
                <a:cs typeface="Arial" panose="020B0604020202020204" pitchFamily="34" charset="0"/>
              </a:rPr>
              <a:t>(0,0),(1,2), (2,3), (3,5)</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组成的集合所刻画</a:t>
            </a:r>
          </a:p>
        </p:txBody>
      </p:sp>
      <p:sp>
        <p:nvSpPr>
          <p:cNvPr id="32" name="Text Box 32"/>
          <p:cNvSpPr txBox="1">
            <a:spLocks noChangeArrowheads="1"/>
          </p:cNvSpPr>
          <p:nvPr/>
        </p:nvSpPr>
        <p:spPr bwMode="auto">
          <a:xfrm>
            <a:off x="4291348" y="5915882"/>
            <a:ext cx="366713" cy="38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defPPr>
              <a:defRPr lang="zh-CN"/>
            </a:defPPr>
            <a:lvl1pPr>
              <a:spcBef>
                <a:spcPct val="50000"/>
              </a:spcBef>
              <a:buClrTx/>
              <a:buSzTx/>
              <a:buFontTx/>
              <a:buNone/>
              <a:defRPr kumimoji="1" sz="2400" b="0">
                <a:solidFill>
                  <a:schemeClr val="tx2"/>
                </a:solidFill>
                <a:latin typeface="Arial" panose="020B0604020202020204" pitchFamily="34" charset="0"/>
                <a:ea typeface="宋体" panose="02010600030101010101" pitchFamily="2"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2000" dirty="0">
                <a:solidFill>
                  <a:schemeClr val="tx1"/>
                </a:solidFill>
              </a:rPr>
              <a:t>W</a:t>
            </a:r>
          </a:p>
        </p:txBody>
      </p:sp>
      <p:sp>
        <p:nvSpPr>
          <p:cNvPr id="33" name="Text Box 33"/>
          <p:cNvSpPr txBox="1">
            <a:spLocks noChangeArrowheads="1"/>
          </p:cNvSpPr>
          <p:nvPr/>
        </p:nvSpPr>
        <p:spPr bwMode="auto">
          <a:xfrm>
            <a:off x="1151274" y="4077072"/>
            <a:ext cx="304800" cy="38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P</a:t>
            </a:r>
          </a:p>
        </p:txBody>
      </p:sp>
    </p:spTree>
    <p:extLst>
      <p:ext uri="{BB962C8B-B14F-4D97-AF65-F5344CB8AC3E}">
        <p14:creationId xmlns:p14="http://schemas.microsoft.com/office/powerpoint/2010/main" val="359760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autoUpdateAnimBg="0"/>
      <p:bldP spid="29" grpId="0" autoUpdateAnimBg="0"/>
      <p:bldP spid="31" grpId="0" animBg="1" autoUpdateAnimBg="0"/>
      <p:bldP spid="32" grpId="0" autoUpdateAnimBg="0"/>
      <p:bldP spid="3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874424" cy="1325563"/>
          </a:xfrm>
        </p:spPr>
        <p:txBody>
          <a:bodyPr/>
          <a:lstStyle/>
          <a:p>
            <a:r>
              <a:rPr lang="zh-CN" altLang="en-US" dirty="0"/>
              <a:t>序偶对集合定义</a:t>
            </a:r>
          </a:p>
        </p:txBody>
      </p:sp>
      <p:sp>
        <p:nvSpPr>
          <p:cNvPr id="3" name="内容占位符 2"/>
          <p:cNvSpPr>
            <a:spLocks noGrp="1"/>
          </p:cNvSpPr>
          <p:nvPr>
            <p:ph idx="1"/>
          </p:nvPr>
        </p:nvSpPr>
        <p:spPr>
          <a:xfrm>
            <a:off x="828437" y="1690690"/>
            <a:ext cx="10515600" cy="2386382"/>
          </a:xfrm>
        </p:spPr>
        <p:txBody>
          <a:bodyPr>
            <a:normAutofit/>
          </a:bodyPr>
          <a:lstStyle/>
          <a:p>
            <a:pPr>
              <a:lnSpc>
                <a:spcPct val="120000"/>
              </a:lnSpc>
              <a:spcBef>
                <a:spcPct val="10000"/>
              </a:spcBef>
            </a:pPr>
            <a:r>
              <a:rPr kumimoji="1" lang="en-US" altLang="zh-CN" sz="2800" dirty="0"/>
              <a:t>S</a:t>
            </a:r>
            <a:r>
              <a:rPr kumimoji="1" lang="en-US" altLang="zh-CN" sz="2800" baseline="30000" dirty="0"/>
              <a:t>i-1</a:t>
            </a:r>
            <a:r>
              <a:rPr kumimoji="1" lang="zh-CN" altLang="en-US" sz="2800" dirty="0">
                <a:latin typeface="Times New Roman" panose="02020603050405020304" pitchFamily="18" charset="0"/>
              </a:rPr>
              <a:t>：</a:t>
            </a:r>
            <a:r>
              <a:rPr kumimoji="1" lang="en-US" altLang="zh-CN" sz="2800" dirty="0"/>
              <a:t>f</a:t>
            </a:r>
            <a:r>
              <a:rPr kumimoji="1" lang="en-US" altLang="zh-CN" sz="2800" baseline="-25000" dirty="0"/>
              <a:t>i-1</a:t>
            </a:r>
            <a:r>
              <a:rPr kumimoji="1" lang="zh-CN" altLang="en-US" sz="2800" dirty="0">
                <a:latin typeface="Times New Roman" panose="02020603050405020304" pitchFamily="18" charset="0"/>
              </a:rPr>
              <a:t>的所有序偶的集合</a:t>
            </a:r>
          </a:p>
          <a:p>
            <a:pPr>
              <a:lnSpc>
                <a:spcPct val="120000"/>
              </a:lnSpc>
              <a:spcBef>
                <a:spcPct val="10000"/>
              </a:spcBef>
            </a:pPr>
            <a:r>
              <a:rPr kumimoji="1" lang="zh-CN" altLang="en-US" sz="2800" dirty="0">
                <a:latin typeface="Times New Roman" panose="02020603050405020304" pitchFamily="18" charset="0"/>
              </a:rPr>
              <a:t> </a:t>
            </a:r>
            <a:r>
              <a:rPr kumimoji="1" lang="en-US" altLang="zh-CN" sz="2800" dirty="0"/>
              <a:t>S</a:t>
            </a:r>
            <a:r>
              <a:rPr kumimoji="1" lang="en-US" altLang="zh-CN" sz="2800" baseline="30000" dirty="0"/>
              <a:t>i</a:t>
            </a:r>
            <a:r>
              <a:rPr kumimoji="1" lang="en-US" altLang="zh-CN" sz="2800" baseline="-25000" dirty="0"/>
              <a:t>1</a:t>
            </a:r>
            <a:r>
              <a:rPr kumimoji="1" lang="zh-CN" altLang="en-US" sz="2800" dirty="0">
                <a:latin typeface="Times New Roman" panose="02020603050405020304" pitchFamily="18" charset="0"/>
              </a:rPr>
              <a:t>：</a:t>
            </a:r>
            <a:r>
              <a:rPr kumimoji="1" lang="en-US" altLang="zh-CN" sz="2800" dirty="0"/>
              <a:t>f</a:t>
            </a:r>
            <a:r>
              <a:rPr kumimoji="1" lang="en-US" altLang="zh-CN" sz="2800" baseline="-25000" dirty="0"/>
              <a:t>i-1</a:t>
            </a:r>
            <a:r>
              <a:rPr kumimoji="1" lang="en-US" altLang="zh-CN" sz="2800" dirty="0"/>
              <a:t>(X-</a:t>
            </a:r>
            <a:r>
              <a:rPr kumimoji="1" lang="en-US" altLang="zh-CN" sz="2800" dirty="0" err="1"/>
              <a:t>w</a:t>
            </a:r>
            <a:r>
              <a:rPr kumimoji="1" lang="en-US" altLang="zh-CN" sz="2800" baseline="-25000" dirty="0" err="1"/>
              <a:t>i</a:t>
            </a:r>
            <a:r>
              <a:rPr kumimoji="1" lang="en-US" altLang="zh-CN" sz="2800" dirty="0"/>
              <a:t>)+p</a:t>
            </a:r>
            <a:r>
              <a:rPr kumimoji="1" lang="en-US" altLang="zh-CN" sz="2800" baseline="-25000" dirty="0"/>
              <a:t>i </a:t>
            </a:r>
            <a:r>
              <a:rPr kumimoji="1" lang="zh-CN" altLang="en-US" sz="2800" dirty="0">
                <a:latin typeface="Times New Roman" panose="02020603050405020304" pitchFamily="18" charset="0"/>
              </a:rPr>
              <a:t>的所有序偶的集合</a:t>
            </a: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将</a:t>
            </a:r>
            <a:r>
              <a:rPr kumimoji="1" lang="en-US" altLang="zh-CN" sz="2800" dirty="0"/>
              <a:t>(</a:t>
            </a:r>
            <a:r>
              <a:rPr kumimoji="1" lang="en-US" altLang="zh-CN" sz="2800" dirty="0" err="1"/>
              <a:t>p</a:t>
            </a:r>
            <a:r>
              <a:rPr kumimoji="1" lang="en-US" altLang="zh-CN" sz="2800" baseline="-25000" dirty="0" err="1"/>
              <a:t>i</a:t>
            </a:r>
            <a:r>
              <a:rPr kumimoji="1" lang="en-US" altLang="zh-CN" sz="2800" dirty="0" err="1"/>
              <a:t>,w</a:t>
            </a:r>
            <a:r>
              <a:rPr kumimoji="1" lang="en-US" altLang="zh-CN" sz="2800" baseline="-25000" dirty="0" err="1"/>
              <a:t>i</a:t>
            </a:r>
            <a:r>
              <a:rPr kumimoji="1" lang="en-US" altLang="zh-CN" sz="2800" dirty="0"/>
              <a:t>)</a:t>
            </a:r>
            <a:r>
              <a:rPr kumimoji="1" lang="zh-CN" altLang="en-US" sz="2800" dirty="0">
                <a:latin typeface="Times New Roman" panose="02020603050405020304" pitchFamily="18" charset="0"/>
              </a:rPr>
              <a:t>加到</a:t>
            </a:r>
            <a:r>
              <a:rPr kumimoji="1" lang="en-US" altLang="zh-CN" sz="2800" dirty="0"/>
              <a:t>S</a:t>
            </a:r>
            <a:r>
              <a:rPr kumimoji="1" lang="en-US" altLang="zh-CN" sz="2800" baseline="30000" dirty="0"/>
              <a:t>i-1</a:t>
            </a:r>
            <a:r>
              <a:rPr kumimoji="1" lang="zh-CN" altLang="en-US" sz="2800" dirty="0">
                <a:latin typeface="Times New Roman" panose="02020603050405020304" pitchFamily="18" charset="0"/>
              </a:rPr>
              <a:t>的每一对序偶上就得到</a:t>
            </a:r>
            <a:r>
              <a:rPr kumimoji="1" lang="en-US" altLang="zh-CN" sz="2800" dirty="0"/>
              <a:t>S</a:t>
            </a:r>
            <a:r>
              <a:rPr kumimoji="1" lang="en-US" altLang="zh-CN" sz="2800" baseline="30000" dirty="0"/>
              <a:t>i</a:t>
            </a:r>
            <a:r>
              <a:rPr kumimoji="1" lang="en-US" altLang="zh-CN" sz="2800" baseline="-25000" dirty="0"/>
              <a:t>1</a:t>
            </a:r>
            <a:endParaRPr kumimoji="1" lang="zh-CN" altLang="en-US" sz="2800" dirty="0">
              <a:latin typeface="Times New Roman" panose="02020603050405020304" pitchFamily="18" charset="0"/>
            </a:endParaRPr>
          </a:p>
          <a:p>
            <a:pPr>
              <a:lnSpc>
                <a:spcPct val="120000"/>
              </a:lnSpc>
              <a:spcBef>
                <a:spcPct val="10000"/>
              </a:spcBef>
            </a:pPr>
            <a:r>
              <a:rPr kumimoji="1" lang="en-US" altLang="zh-CN" sz="2800" dirty="0"/>
              <a:t>S</a:t>
            </a:r>
            <a:r>
              <a:rPr kumimoji="1" lang="en-US" altLang="zh-CN" sz="2800" baseline="30000" dirty="0"/>
              <a:t>i  </a:t>
            </a:r>
            <a:r>
              <a:rPr kumimoji="1" lang="zh-CN" altLang="en-US" sz="2800" dirty="0">
                <a:latin typeface="Times New Roman" panose="02020603050405020304" pitchFamily="18" charset="0"/>
              </a:rPr>
              <a:t>：</a:t>
            </a:r>
            <a:r>
              <a:rPr kumimoji="1" lang="en-US" altLang="zh-CN" sz="2800" dirty="0"/>
              <a:t>S</a:t>
            </a:r>
            <a:r>
              <a:rPr kumimoji="1" lang="en-US" altLang="zh-CN" sz="2800" baseline="30000" dirty="0"/>
              <a:t>i-1</a:t>
            </a:r>
            <a:r>
              <a:rPr kumimoji="1" lang="zh-CN" altLang="en-US" sz="2800" dirty="0">
                <a:latin typeface="Times New Roman" panose="02020603050405020304" pitchFamily="18" charset="0"/>
              </a:rPr>
              <a:t>和</a:t>
            </a:r>
            <a:r>
              <a:rPr kumimoji="1" lang="en-US" altLang="zh-CN" sz="2800" dirty="0"/>
              <a:t>S</a:t>
            </a:r>
            <a:r>
              <a:rPr kumimoji="1" lang="en-US" altLang="zh-CN" sz="2800" baseline="30000" dirty="0"/>
              <a:t>i</a:t>
            </a:r>
            <a:r>
              <a:rPr kumimoji="1" lang="en-US" altLang="zh-CN" sz="2800" baseline="-25000" dirty="0"/>
              <a:t>1</a:t>
            </a:r>
            <a:r>
              <a:rPr kumimoji="1" lang="zh-CN" altLang="en-US" sz="2800" dirty="0">
                <a:latin typeface="Times New Roman" panose="02020603050405020304" pitchFamily="18" charset="0"/>
              </a:rPr>
              <a:t>基于</a:t>
            </a:r>
            <a:r>
              <a:rPr kumimoji="1" lang="zh-CN" altLang="en-US" sz="2800" dirty="0">
                <a:solidFill>
                  <a:srgbClr val="FF0000"/>
                </a:solidFill>
                <a:latin typeface="Times New Roman" panose="02020603050405020304" pitchFamily="18" charset="0"/>
              </a:rPr>
              <a:t>支配规则</a:t>
            </a:r>
            <a:r>
              <a:rPr kumimoji="1" lang="zh-CN" altLang="en-US" sz="2800" dirty="0">
                <a:latin typeface="Times New Roman" panose="02020603050405020304" pitchFamily="18" charset="0"/>
              </a:rPr>
              <a:t>实现归并</a:t>
            </a:r>
            <a:endParaRPr lang="zh-CN" altLang="en-US" sz="28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51</a:t>
            </a:fld>
            <a:endParaRPr lang="en-US" altLang="zh-CN"/>
          </a:p>
        </p:txBody>
      </p:sp>
      <p:sp>
        <p:nvSpPr>
          <p:cNvPr id="5" name="矩形 4"/>
          <p:cNvSpPr/>
          <p:nvPr/>
        </p:nvSpPr>
        <p:spPr>
          <a:xfrm>
            <a:off x="1045677" y="4077072"/>
            <a:ext cx="10081120" cy="1200329"/>
          </a:xfrm>
          <a:prstGeom prst="rect">
            <a:avLst/>
          </a:prstGeom>
          <a:solidFill>
            <a:schemeClr val="accent1">
              <a:lumMod val="20000"/>
              <a:lumOff val="80000"/>
            </a:schemeClr>
          </a:solidFill>
        </p:spPr>
        <p:txBody>
          <a:bodyPr wrap="square">
            <a:spAutoFit/>
          </a:bodyPr>
          <a:lstStyle/>
          <a:p>
            <a:pPr>
              <a:lnSpc>
                <a:spcPct val="150000"/>
              </a:lnSpc>
              <a:spcAft>
                <a:spcPts val="1200"/>
              </a:spcAft>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支配规则</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kumimoji="1" lang="en-US" altLang="zh-CN" sz="2400" dirty="0">
                <a:latin typeface="Arial" panose="020B0604020202020204" pitchFamily="34" charset="0"/>
                <a:ea typeface="幼圆" panose="02010509060101010101" pitchFamily="49" charset="-122"/>
                <a:cs typeface="Arial" panose="020B0604020202020204" pitchFamily="34" charset="0"/>
              </a:rPr>
              <a:t> </a:t>
            </a:r>
            <a:r>
              <a:rPr kumimoji="1" lang="zh-CN" altLang="en-US" sz="2400" dirty="0">
                <a:latin typeface="Arial" panose="020B0604020202020204" pitchFamily="34" charset="0"/>
                <a:ea typeface="幼圆" panose="02010509060101010101" pitchFamily="49" charset="-122"/>
                <a:cs typeface="Arial" panose="020B0604020202020204" pitchFamily="34" charset="0"/>
              </a:rPr>
              <a:t>已知</a:t>
            </a:r>
            <a:r>
              <a:rPr kumimoji="1" lang="en-US" altLang="zh-CN" sz="2400" dirty="0">
                <a:latin typeface="Arial" panose="020B0604020202020204" pitchFamily="34" charset="0"/>
                <a:ea typeface="幼圆" panose="02010509060101010101" pitchFamily="49" charset="-122"/>
                <a:cs typeface="Arial" panose="020B0604020202020204" pitchFamily="34" charset="0"/>
              </a:rPr>
              <a:t>(</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P</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j</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,W</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j</a:t>
            </a:r>
            <a:r>
              <a:rPr kumimoji="1" lang="en-US" altLang="zh-CN" sz="2400" dirty="0">
                <a:latin typeface="Arial" panose="020B0604020202020204" pitchFamily="34" charset="0"/>
                <a:ea typeface="幼圆" panose="02010509060101010101" pitchFamily="49" charset="-122"/>
                <a:cs typeface="Arial" panose="020B0604020202020204" pitchFamily="34" charset="0"/>
              </a:rPr>
              <a:t>)</a:t>
            </a:r>
            <a:r>
              <a:rPr kumimoji="1" lang="en-US" altLang="zh-CN" sz="2400" dirty="0">
                <a:sym typeface="Wingdings" panose="05000000000000000000" pitchFamily="2" charset="2"/>
              </a:rPr>
              <a:t>∈</a:t>
            </a:r>
            <a:r>
              <a:rPr kumimoji="1" lang="en-US" altLang="zh-CN" sz="2400" dirty="0">
                <a:latin typeface="Arial" panose="020B0604020202020204" pitchFamily="34" charset="0"/>
                <a:ea typeface="幼圆" panose="02010509060101010101" pitchFamily="49" charset="-122"/>
                <a:cs typeface="Arial" panose="020B0604020202020204" pitchFamily="34" charset="0"/>
              </a:rPr>
              <a:t>S</a:t>
            </a:r>
            <a:r>
              <a:rPr kumimoji="1" lang="en-US" altLang="zh-CN" sz="2400" baseline="30000" dirty="0">
                <a:latin typeface="Arial" panose="020B0604020202020204" pitchFamily="34" charset="0"/>
                <a:ea typeface="幼圆" panose="02010509060101010101" pitchFamily="49" charset="-122"/>
                <a:cs typeface="Arial" panose="020B0604020202020204" pitchFamily="34" charset="0"/>
              </a:rPr>
              <a:t>i-1</a:t>
            </a:r>
            <a:r>
              <a:rPr kumimoji="1" lang="zh-CN" altLang="en-US" sz="2400" dirty="0">
                <a:latin typeface="Arial" panose="020B0604020202020204" pitchFamily="34" charset="0"/>
                <a:ea typeface="幼圆" panose="02010509060101010101" pitchFamily="49" charset="-122"/>
                <a:cs typeface="Arial" panose="020B0604020202020204" pitchFamily="34" charset="0"/>
              </a:rPr>
              <a:t>，</a:t>
            </a:r>
            <a:r>
              <a:rPr kumimoji="1" lang="en-US" altLang="zh-CN" sz="2400" dirty="0">
                <a:latin typeface="Arial" panose="020B0604020202020204" pitchFamily="34" charset="0"/>
                <a:ea typeface="幼圆" panose="02010509060101010101" pitchFamily="49" charset="-122"/>
                <a:cs typeface="Arial" panose="020B0604020202020204" pitchFamily="34" charset="0"/>
              </a:rPr>
              <a:t>(</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P</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k</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,W</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k</a:t>
            </a:r>
            <a:r>
              <a:rPr kumimoji="1" lang="en-US" altLang="zh-CN" sz="2400" dirty="0">
                <a:latin typeface="Arial" panose="020B0604020202020204" pitchFamily="34" charset="0"/>
                <a:ea typeface="幼圆" panose="02010509060101010101" pitchFamily="49" charset="-122"/>
                <a:cs typeface="Arial" panose="020B0604020202020204" pitchFamily="34" charset="0"/>
              </a:rPr>
              <a:t>)</a:t>
            </a:r>
            <a:r>
              <a:rPr kumimoji="1" lang="en-US" altLang="zh-CN" sz="2400" dirty="0">
                <a:sym typeface="Wingdings" panose="05000000000000000000" pitchFamily="2" charset="2"/>
              </a:rPr>
              <a:t>∈</a:t>
            </a:r>
            <a:r>
              <a:rPr kumimoji="1" lang="en-US" altLang="zh-CN" sz="2400" dirty="0">
                <a:latin typeface="Arial" panose="020B0604020202020204" pitchFamily="34" charset="0"/>
                <a:ea typeface="幼圆" panose="02010509060101010101" pitchFamily="49" charset="-122"/>
                <a:cs typeface="Arial" panose="020B0604020202020204" pitchFamily="34" charset="0"/>
              </a:rPr>
              <a:t>S</a:t>
            </a:r>
            <a:r>
              <a:rPr kumimoji="1" lang="en-US" altLang="zh-CN" sz="2400" baseline="30000" dirty="0">
                <a:latin typeface="Arial" panose="020B0604020202020204" pitchFamily="34" charset="0"/>
                <a:ea typeface="幼圆" panose="02010509060101010101" pitchFamily="49" charset="-122"/>
                <a:cs typeface="Arial" panose="020B0604020202020204" pitchFamily="34" charset="0"/>
              </a:rPr>
              <a:t>i</a:t>
            </a:r>
            <a:r>
              <a:rPr kumimoji="1" lang="en-US" altLang="zh-CN" sz="2400" baseline="-25000" dirty="0">
                <a:latin typeface="Arial" panose="020B0604020202020204" pitchFamily="34" charset="0"/>
                <a:ea typeface="幼圆" panose="02010509060101010101" pitchFamily="49" charset="-122"/>
                <a:cs typeface="Arial" panose="020B0604020202020204" pitchFamily="34" charset="0"/>
              </a:rPr>
              <a:t>1</a:t>
            </a:r>
            <a:r>
              <a:rPr kumimoji="1" lang="zh-CN" altLang="en-US" sz="2400" dirty="0">
                <a:latin typeface="Arial" panose="020B0604020202020204" pitchFamily="34" charset="0"/>
                <a:ea typeface="幼圆" panose="02010509060101010101" pitchFamily="49" charset="-122"/>
                <a:cs typeface="Arial" panose="020B0604020202020204" pitchFamily="34" charset="0"/>
              </a:rPr>
              <a:t>，并且在</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W</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j</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≥W</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k</a:t>
            </a:r>
            <a:r>
              <a:rPr kumimoji="1" lang="zh-CN" altLang="en-US" sz="2400" dirty="0">
                <a:latin typeface="Arial" panose="020B0604020202020204" pitchFamily="34" charset="0"/>
                <a:ea typeface="幼圆" panose="02010509060101010101" pitchFamily="49" charset="-122"/>
                <a:cs typeface="Arial" panose="020B0604020202020204" pitchFamily="34" charset="0"/>
              </a:rPr>
              <a:t>的同时有</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P</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j</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≤P</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k</a:t>
            </a:r>
            <a:r>
              <a:rPr kumimoji="1" lang="zh-CN" altLang="en-US" sz="2400" dirty="0">
                <a:latin typeface="Arial" panose="020B0604020202020204" pitchFamily="34" charset="0"/>
                <a:ea typeface="幼圆" panose="02010509060101010101" pitchFamily="49" charset="-122"/>
                <a:cs typeface="Arial" panose="020B0604020202020204" pitchFamily="34" charset="0"/>
              </a:rPr>
              <a:t>，那么序偶</a:t>
            </a:r>
            <a:r>
              <a:rPr kumimoji="1" lang="en-US" altLang="zh-CN" sz="2400" dirty="0">
                <a:latin typeface="Arial" panose="020B0604020202020204" pitchFamily="34" charset="0"/>
                <a:ea typeface="幼圆" panose="02010509060101010101" pitchFamily="49" charset="-122"/>
                <a:cs typeface="Arial" panose="020B0604020202020204" pitchFamily="34" charset="0"/>
              </a:rPr>
              <a:t>(</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P</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j</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,W</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j</a:t>
            </a:r>
            <a:r>
              <a:rPr kumimoji="1" lang="en-US" altLang="zh-CN" sz="2400" dirty="0">
                <a:latin typeface="Arial" panose="020B0604020202020204" pitchFamily="34" charset="0"/>
                <a:ea typeface="幼圆" panose="02010509060101010101" pitchFamily="49" charset="-122"/>
                <a:cs typeface="Arial" panose="020B0604020202020204" pitchFamily="34" charset="0"/>
              </a:rPr>
              <a:t>)</a:t>
            </a:r>
            <a:r>
              <a:rPr kumimoji="1" lang="zh-CN" altLang="en-US" sz="2400" dirty="0">
                <a:latin typeface="Arial" panose="020B0604020202020204" pitchFamily="34" charset="0"/>
                <a:ea typeface="幼圆" panose="02010509060101010101" pitchFamily="49" charset="-122"/>
                <a:cs typeface="Arial" panose="020B0604020202020204" pitchFamily="34" charset="0"/>
              </a:rPr>
              <a:t>被放弃，称为</a:t>
            </a:r>
            <a:r>
              <a:rPr kumimoji="1" lang="en-US" altLang="zh-CN" sz="2400" dirty="0">
                <a:latin typeface="Arial" panose="020B0604020202020204" pitchFamily="34" charset="0"/>
                <a:ea typeface="幼圆" panose="02010509060101010101" pitchFamily="49" charset="-122"/>
                <a:cs typeface="Arial" panose="020B0604020202020204" pitchFamily="34" charset="0"/>
              </a:rPr>
              <a:t>(</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P</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k</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,W</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k</a:t>
            </a:r>
            <a:r>
              <a:rPr kumimoji="1" lang="en-US" altLang="zh-CN" sz="2400" dirty="0">
                <a:latin typeface="Arial" panose="020B0604020202020204" pitchFamily="34" charset="0"/>
                <a:ea typeface="幼圆" panose="02010509060101010101" pitchFamily="49" charset="-122"/>
                <a:cs typeface="Arial" panose="020B0604020202020204" pitchFamily="34" charset="0"/>
              </a:rPr>
              <a:t>)</a:t>
            </a:r>
            <a:r>
              <a:rPr kumimoji="1" lang="zh-CN" altLang="en-US" sz="2400" dirty="0">
                <a:latin typeface="Arial" panose="020B0604020202020204" pitchFamily="34" charset="0"/>
                <a:ea typeface="幼圆" panose="02010509060101010101" pitchFamily="49" charset="-122"/>
                <a:cs typeface="Arial" panose="020B0604020202020204" pitchFamily="34" charset="0"/>
              </a:rPr>
              <a:t>支配</a:t>
            </a:r>
            <a:r>
              <a:rPr kumimoji="1" lang="en-US" altLang="zh-CN" sz="2400" dirty="0">
                <a:latin typeface="Arial" panose="020B0604020202020204" pitchFamily="34" charset="0"/>
                <a:ea typeface="幼圆" panose="02010509060101010101" pitchFamily="49" charset="-122"/>
                <a:cs typeface="Arial" panose="020B0604020202020204" pitchFamily="34" charset="0"/>
              </a:rPr>
              <a:t>(</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P</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j</a:t>
            </a:r>
            <a:r>
              <a:rPr kumimoji="1" lang="en-US" altLang="zh-CN" sz="2400" dirty="0" err="1">
                <a:latin typeface="Arial" panose="020B0604020202020204" pitchFamily="34" charset="0"/>
                <a:ea typeface="幼圆" panose="02010509060101010101" pitchFamily="49" charset="-122"/>
                <a:cs typeface="Arial" panose="020B0604020202020204" pitchFamily="34" charset="0"/>
              </a:rPr>
              <a:t>,W</a:t>
            </a:r>
            <a:r>
              <a:rPr kumimoji="1" lang="en-US" altLang="zh-CN" sz="2400" baseline="-25000" dirty="0" err="1">
                <a:latin typeface="Arial" panose="020B0604020202020204" pitchFamily="34" charset="0"/>
                <a:ea typeface="幼圆" panose="02010509060101010101" pitchFamily="49" charset="-122"/>
                <a:cs typeface="Arial" panose="020B0604020202020204" pitchFamily="34" charset="0"/>
              </a:rPr>
              <a:t>j</a:t>
            </a:r>
            <a:r>
              <a:rPr kumimoji="1" lang="en-US" altLang="zh-CN" sz="2400" dirty="0">
                <a:latin typeface="Arial" panose="020B0604020202020204" pitchFamily="34" charset="0"/>
                <a:ea typeface="幼圆" panose="02010509060101010101" pitchFamily="49" charset="-122"/>
                <a:cs typeface="Arial" panose="020B0604020202020204" pitchFamily="34" charset="0"/>
              </a:rPr>
              <a:t>)</a:t>
            </a:r>
            <a:r>
              <a:rPr kumimoji="1" lang="zh-CN" altLang="en-US" sz="2400" dirty="0">
                <a:latin typeface="Arial" panose="020B0604020202020204" pitchFamily="34" charset="0"/>
                <a:ea typeface="幼圆" panose="02010509060101010101" pitchFamily="49" charset="-122"/>
                <a:cs typeface="Arial" panose="020B0604020202020204" pitchFamily="34" charset="0"/>
              </a:rPr>
              <a:t>。</a:t>
            </a:r>
          </a:p>
        </p:txBody>
      </p:sp>
    </p:spTree>
    <p:extLst>
      <p:ext uri="{BB962C8B-B14F-4D97-AF65-F5344CB8AC3E}">
        <p14:creationId xmlns:p14="http://schemas.microsoft.com/office/powerpoint/2010/main" val="3360259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0014"/>
            <a:ext cx="10515600" cy="1325563"/>
          </a:xfrm>
        </p:spPr>
        <p:txBody>
          <a:bodyPr/>
          <a:lstStyle/>
          <a:p>
            <a:r>
              <a:rPr lang="zh-CN" altLang="en-US" dirty="0"/>
              <a:t>序偶对法设计思想</a:t>
            </a:r>
          </a:p>
        </p:txBody>
      </p:sp>
      <p:sp>
        <p:nvSpPr>
          <p:cNvPr id="3" name="内容占位符 2"/>
          <p:cNvSpPr>
            <a:spLocks noGrp="1"/>
          </p:cNvSpPr>
          <p:nvPr>
            <p:ph idx="1"/>
          </p:nvPr>
        </p:nvSpPr>
        <p:spPr>
          <a:xfrm>
            <a:off x="826767" y="1515577"/>
            <a:ext cx="10515600" cy="4351338"/>
          </a:xfrm>
        </p:spPr>
        <p:txBody>
          <a:bodyPr>
            <a:normAutofit/>
          </a:bodyPr>
          <a:lstStyle/>
          <a:p>
            <a:r>
              <a:rPr kumimoji="1" lang="zh-CN" altLang="en-US" sz="2800" dirty="0"/>
              <a:t> </a:t>
            </a:r>
            <a:r>
              <a:rPr kumimoji="1" lang="en-US" altLang="zh-CN" sz="2800" dirty="0"/>
              <a:t>S</a:t>
            </a:r>
            <a:r>
              <a:rPr kumimoji="1" lang="en-US" altLang="zh-CN" sz="2800" baseline="30000" dirty="0"/>
              <a:t>0</a:t>
            </a:r>
            <a:r>
              <a:rPr kumimoji="1" lang="en-US" altLang="zh-CN" sz="2800" dirty="0"/>
              <a:t>={(0,0)} </a:t>
            </a:r>
          </a:p>
          <a:p>
            <a:r>
              <a:rPr kumimoji="1" lang="en-US" altLang="zh-CN" sz="2800" dirty="0"/>
              <a:t>i≥1</a:t>
            </a:r>
            <a:r>
              <a:rPr kumimoji="1" lang="zh-CN" altLang="en-US" sz="2800" dirty="0"/>
              <a:t>时</a:t>
            </a:r>
            <a:r>
              <a:rPr kumimoji="1" lang="en-US" altLang="zh-CN" sz="2800" dirty="0"/>
              <a:t>, </a:t>
            </a:r>
            <a:r>
              <a:rPr kumimoji="1" lang="zh-CN" altLang="en-US" sz="2800" dirty="0"/>
              <a:t>将</a:t>
            </a:r>
            <a:r>
              <a:rPr kumimoji="1" lang="en-US" altLang="zh-CN" sz="2800" dirty="0"/>
              <a:t>(</a:t>
            </a:r>
            <a:r>
              <a:rPr kumimoji="1" lang="en-US" altLang="zh-CN" sz="2800" dirty="0" err="1"/>
              <a:t>p</a:t>
            </a:r>
            <a:r>
              <a:rPr kumimoji="1" lang="en-US" altLang="zh-CN" sz="2800" baseline="-25000" dirty="0" err="1"/>
              <a:t>i</a:t>
            </a:r>
            <a:r>
              <a:rPr kumimoji="1" lang="en-US" altLang="zh-CN" sz="2800" dirty="0" err="1"/>
              <a:t>,w</a:t>
            </a:r>
            <a:r>
              <a:rPr kumimoji="1" lang="en-US" altLang="zh-CN" sz="2800" baseline="-25000" dirty="0" err="1"/>
              <a:t>i</a:t>
            </a:r>
            <a:r>
              <a:rPr kumimoji="1" lang="en-US" altLang="zh-CN" sz="2800" dirty="0"/>
              <a:t>)</a:t>
            </a:r>
            <a:r>
              <a:rPr kumimoji="1" lang="zh-CN" altLang="en-US" sz="2800" dirty="0"/>
              <a:t>加到</a:t>
            </a:r>
            <a:r>
              <a:rPr kumimoji="1" lang="en-US" altLang="zh-CN" sz="2800" dirty="0"/>
              <a:t>S</a:t>
            </a:r>
            <a:r>
              <a:rPr kumimoji="1" lang="en-US" altLang="zh-CN" sz="2800" baseline="30000" dirty="0"/>
              <a:t>i-1</a:t>
            </a:r>
            <a:r>
              <a:rPr kumimoji="1" lang="zh-CN" altLang="en-US" sz="2800" dirty="0"/>
              <a:t>的每一对序偶上就得到</a:t>
            </a:r>
            <a:r>
              <a:rPr kumimoji="1" lang="en-US" altLang="zh-CN" sz="2800" dirty="0"/>
              <a:t>S</a:t>
            </a:r>
            <a:r>
              <a:rPr kumimoji="1" lang="en-US" altLang="zh-CN" sz="2800" baseline="30000" dirty="0"/>
              <a:t>i</a:t>
            </a:r>
            <a:r>
              <a:rPr kumimoji="1" lang="en-US" altLang="zh-CN" sz="2800" baseline="-25000" dirty="0"/>
              <a:t>1</a:t>
            </a:r>
            <a:r>
              <a:rPr kumimoji="1" lang="en-US" altLang="zh-CN" sz="2800" dirty="0"/>
              <a:t>,</a:t>
            </a:r>
          </a:p>
          <a:p>
            <a:pPr>
              <a:buNone/>
            </a:pPr>
            <a:r>
              <a:rPr kumimoji="1" lang="en-US" altLang="zh-CN" sz="2800" dirty="0"/>
              <a:t>    </a:t>
            </a:r>
            <a:r>
              <a:rPr kumimoji="1" lang="zh-CN" altLang="en-US" sz="2800" dirty="0"/>
              <a:t>即 </a:t>
            </a:r>
            <a:r>
              <a:rPr kumimoji="1" lang="en-US" altLang="zh-CN" sz="2800" dirty="0">
                <a:sym typeface="Wingdings" panose="05000000000000000000" pitchFamily="2" charset="2"/>
              </a:rPr>
              <a:t>S</a:t>
            </a:r>
            <a:r>
              <a:rPr kumimoji="1" lang="en-US" altLang="zh-CN" sz="2800" baseline="30000" dirty="0">
                <a:sym typeface="Wingdings" panose="05000000000000000000" pitchFamily="2" charset="2"/>
              </a:rPr>
              <a:t>i</a:t>
            </a:r>
            <a:r>
              <a:rPr kumimoji="1" lang="en-US" altLang="zh-CN" sz="2800" baseline="-25000" dirty="0">
                <a:sym typeface="Wingdings" panose="05000000000000000000" pitchFamily="2" charset="2"/>
              </a:rPr>
              <a:t>1</a:t>
            </a:r>
            <a:r>
              <a:rPr kumimoji="1" lang="en-US" altLang="zh-CN" sz="2800" dirty="0">
                <a:sym typeface="Wingdings" panose="05000000000000000000" pitchFamily="2" charset="2"/>
              </a:rPr>
              <a:t>= {(</a:t>
            </a:r>
            <a:r>
              <a:rPr kumimoji="1" lang="en-US" altLang="zh-CN" sz="2800" dirty="0" err="1">
                <a:sym typeface="Wingdings" panose="05000000000000000000" pitchFamily="2" charset="2"/>
              </a:rPr>
              <a:t>p,w</a:t>
            </a:r>
            <a:r>
              <a:rPr kumimoji="1" lang="en-US" altLang="zh-CN" sz="2800" dirty="0">
                <a:sym typeface="Wingdings" panose="05000000000000000000" pitchFamily="2" charset="2"/>
              </a:rPr>
              <a:t>)|(p-</a:t>
            </a:r>
            <a:r>
              <a:rPr kumimoji="1" lang="en-US" altLang="zh-CN" sz="2800" dirty="0" err="1">
                <a:sym typeface="Wingdings" panose="05000000000000000000" pitchFamily="2" charset="2"/>
              </a:rPr>
              <a:t>p</a:t>
            </a:r>
            <a:r>
              <a:rPr kumimoji="1" lang="en-US" altLang="zh-CN" sz="2800" baseline="-25000" dirty="0" err="1">
                <a:sym typeface="Wingdings" panose="05000000000000000000" pitchFamily="2" charset="2"/>
              </a:rPr>
              <a:t>i</a:t>
            </a:r>
            <a:r>
              <a:rPr kumimoji="1" lang="en-US" altLang="zh-CN" sz="2800" dirty="0" err="1">
                <a:sym typeface="Wingdings" panose="05000000000000000000" pitchFamily="2" charset="2"/>
              </a:rPr>
              <a:t>,w</a:t>
            </a:r>
            <a:r>
              <a:rPr kumimoji="1" lang="en-US" altLang="zh-CN" sz="2800" dirty="0">
                <a:sym typeface="Wingdings" panose="05000000000000000000" pitchFamily="2" charset="2"/>
              </a:rPr>
              <a:t>-</a:t>
            </a:r>
            <a:r>
              <a:rPr kumimoji="1" lang="en-US" altLang="zh-CN" sz="2800" dirty="0" err="1">
                <a:sym typeface="Wingdings" panose="05000000000000000000" pitchFamily="2" charset="2"/>
              </a:rPr>
              <a:t>w</a:t>
            </a:r>
            <a:r>
              <a:rPr kumimoji="1" lang="en-US" altLang="zh-CN" sz="2800" baseline="-25000" dirty="0" err="1">
                <a:sym typeface="Wingdings" panose="05000000000000000000" pitchFamily="2" charset="2"/>
              </a:rPr>
              <a:t>i</a:t>
            </a:r>
            <a:r>
              <a:rPr kumimoji="1" lang="en-US" altLang="zh-CN" sz="2800" dirty="0">
                <a:sym typeface="Wingdings" panose="05000000000000000000" pitchFamily="2" charset="2"/>
              </a:rPr>
              <a:t>) ∈S</a:t>
            </a:r>
            <a:r>
              <a:rPr kumimoji="1" lang="en-US" altLang="zh-CN" sz="2800" baseline="30000" dirty="0">
                <a:sym typeface="Wingdings" panose="05000000000000000000" pitchFamily="2" charset="2"/>
              </a:rPr>
              <a:t>i-1</a:t>
            </a:r>
            <a:r>
              <a:rPr kumimoji="1" lang="en-US" altLang="zh-CN" sz="2800" dirty="0">
                <a:sym typeface="Wingdings" panose="05000000000000000000" pitchFamily="2" charset="2"/>
              </a:rPr>
              <a:t>} </a:t>
            </a:r>
          </a:p>
          <a:p>
            <a:r>
              <a:rPr kumimoji="1" lang="zh-CN" altLang="en-US" sz="2800" dirty="0"/>
              <a:t>在</a:t>
            </a:r>
            <a:r>
              <a:rPr kumimoji="1" lang="zh-CN" altLang="en-US" sz="2800" dirty="0">
                <a:solidFill>
                  <a:srgbClr val="FF0000"/>
                </a:solidFill>
              </a:rPr>
              <a:t>支配规则</a:t>
            </a:r>
            <a:r>
              <a:rPr kumimoji="1" lang="zh-CN" altLang="en-US" sz="2800" dirty="0"/>
              <a:t>下将</a:t>
            </a:r>
            <a:r>
              <a:rPr kumimoji="1" lang="en-US" altLang="zh-CN" sz="2800" dirty="0"/>
              <a:t>S</a:t>
            </a:r>
            <a:r>
              <a:rPr kumimoji="1" lang="en-US" altLang="zh-CN" sz="2800" baseline="30000" dirty="0"/>
              <a:t>i-1</a:t>
            </a:r>
            <a:r>
              <a:rPr kumimoji="1" lang="zh-CN" altLang="en-US" sz="2800" dirty="0"/>
              <a:t>和</a:t>
            </a:r>
            <a:r>
              <a:rPr kumimoji="1" lang="en-US" altLang="zh-CN" sz="2800" dirty="0"/>
              <a:t>S</a:t>
            </a:r>
            <a:r>
              <a:rPr kumimoji="1" lang="en-US" altLang="zh-CN" sz="2800" baseline="30000" dirty="0"/>
              <a:t>i</a:t>
            </a:r>
            <a:r>
              <a:rPr kumimoji="1" lang="en-US" altLang="zh-CN" sz="2800" baseline="-25000" dirty="0"/>
              <a:t>1</a:t>
            </a:r>
            <a:r>
              <a:rPr kumimoji="1" lang="zh-CN" altLang="en-US" sz="2800" dirty="0"/>
              <a:t>归并成</a:t>
            </a:r>
            <a:r>
              <a:rPr kumimoji="1" lang="en-US" altLang="zh-CN" sz="2800" dirty="0"/>
              <a:t>S</a:t>
            </a:r>
            <a:r>
              <a:rPr kumimoji="1" lang="en-US" altLang="zh-CN" sz="2800" baseline="30000" dirty="0"/>
              <a:t>i</a:t>
            </a:r>
            <a:r>
              <a:rPr kumimoji="1" lang="zh-CN" altLang="en-US" sz="2800" dirty="0"/>
              <a:t>。</a:t>
            </a:r>
            <a:endParaRPr kumimoji="1" lang="zh-CN" altLang="en-US" sz="2800" dirty="0">
              <a:solidFill>
                <a:srgbClr val="0000FF"/>
              </a:solidFill>
            </a:endParaRPr>
          </a:p>
          <a:p>
            <a:r>
              <a:rPr kumimoji="1" lang="zh-CN" altLang="en-US" sz="2800" dirty="0"/>
              <a:t>在生成</a:t>
            </a:r>
            <a:r>
              <a:rPr kumimoji="1" lang="en-US" altLang="zh-CN" sz="2800" dirty="0"/>
              <a:t>S</a:t>
            </a:r>
            <a:r>
              <a:rPr kumimoji="1" lang="en-US" altLang="zh-CN" sz="2800" baseline="30000" dirty="0"/>
              <a:t>i</a:t>
            </a:r>
            <a:r>
              <a:rPr kumimoji="1" lang="zh-CN" altLang="en-US" sz="2800" dirty="0"/>
              <a:t>时</a:t>
            </a:r>
            <a:r>
              <a:rPr kumimoji="1" lang="en-US" altLang="zh-CN" sz="2800" dirty="0"/>
              <a:t>, </a:t>
            </a:r>
            <a:r>
              <a:rPr kumimoji="1" lang="zh-CN" altLang="en-US" sz="2800" dirty="0"/>
              <a:t>将</a:t>
            </a:r>
            <a:r>
              <a:rPr kumimoji="1" lang="en-US" altLang="zh-CN" sz="2800" dirty="0"/>
              <a:t>W&gt;M</a:t>
            </a:r>
            <a:r>
              <a:rPr kumimoji="1" lang="zh-CN" altLang="en-US" sz="2800" dirty="0"/>
              <a:t>的那些序偶</a:t>
            </a:r>
            <a:r>
              <a:rPr kumimoji="1" lang="en-US" altLang="zh-CN" sz="2800" dirty="0"/>
              <a:t>(</a:t>
            </a:r>
            <a:r>
              <a:rPr kumimoji="1" lang="en-US" altLang="zh-CN" sz="2800" dirty="0" err="1"/>
              <a:t>p,w</a:t>
            </a:r>
            <a:r>
              <a:rPr kumimoji="1" lang="en-US" altLang="zh-CN" sz="2800" dirty="0"/>
              <a:t>)</a:t>
            </a:r>
            <a:r>
              <a:rPr kumimoji="1" lang="zh-CN" altLang="en-US" sz="2800" dirty="0"/>
              <a:t>去掉</a:t>
            </a:r>
            <a:r>
              <a:rPr kumimoji="1" lang="en-US" altLang="zh-CN" sz="2800" dirty="0"/>
              <a:t>, </a:t>
            </a:r>
            <a:r>
              <a:rPr kumimoji="1" lang="zh-CN" altLang="en-US" sz="2800" dirty="0"/>
              <a:t>它们不能导出满足约束条件的可行解。</a:t>
            </a:r>
          </a:p>
          <a:p>
            <a:endParaRPr lang="zh-CN" altLang="en-US" sz="28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52</a:t>
            </a:fld>
            <a:endParaRPr lang="en-US" altLang="zh-CN"/>
          </a:p>
        </p:txBody>
      </p:sp>
      <p:sp>
        <p:nvSpPr>
          <p:cNvPr id="6" name="圆角矩形标注 5"/>
          <p:cNvSpPr/>
          <p:nvPr/>
        </p:nvSpPr>
        <p:spPr>
          <a:xfrm>
            <a:off x="4223792" y="4464265"/>
            <a:ext cx="5616624" cy="924388"/>
          </a:xfrm>
          <a:prstGeom prst="wedgeRoundRectCallout">
            <a:avLst>
              <a:gd name="adj1" fmla="val -41460"/>
              <a:gd name="adj2" fmla="val -68811"/>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spcBef>
                <a:spcPct val="0"/>
              </a:spcBef>
            </a:pPr>
            <a:r>
              <a:rPr kumimoji="1" lang="en-US" altLang="zh-CN" sz="2400" dirty="0">
                <a:latin typeface="Arial" panose="020B0604020202020204" pitchFamily="34" charset="0"/>
                <a:cs typeface="Arial" panose="020B0604020202020204" pitchFamily="34" charset="0"/>
              </a:rPr>
              <a:t>S</a:t>
            </a:r>
            <a:r>
              <a:rPr kumimoji="1" lang="en-US" altLang="zh-CN" sz="2400" baseline="30000" dirty="0">
                <a:latin typeface="Arial" panose="020B0604020202020204" pitchFamily="34" charset="0"/>
                <a:cs typeface="Arial" panose="020B0604020202020204" pitchFamily="34" charset="0"/>
              </a:rPr>
              <a:t>i</a:t>
            </a:r>
            <a:r>
              <a:rPr kumimoji="1" lang="zh-CN" altLang="en-US" sz="2400" dirty="0">
                <a:latin typeface="幼圆" panose="02010509060101010101" pitchFamily="49" charset="-122"/>
                <a:ea typeface="幼圆" panose="02010509060101010101" pitchFamily="49" charset="-122"/>
                <a:cs typeface="Arial" panose="020B0604020202020204" pitchFamily="34" charset="0"/>
              </a:rPr>
              <a:t>中的序偶对表示对于不同的约束</a:t>
            </a:r>
            <a:r>
              <a:rPr kumimoji="1" lang="en-US" altLang="zh-CN" sz="2400" dirty="0">
                <a:latin typeface="Arial" panose="020B0604020202020204" pitchFamily="34" charset="0"/>
                <a:cs typeface="Arial" panose="020B0604020202020204" pitchFamily="34" charset="0"/>
              </a:rPr>
              <a:t>X≤M</a:t>
            </a:r>
            <a:r>
              <a:rPr kumimoji="1" lang="zh-CN" altLang="en-US" sz="2400" dirty="0">
                <a:latin typeface="Arial" panose="020B0604020202020204" pitchFamily="34" charset="0"/>
                <a:cs typeface="Arial" panose="020B0604020202020204" pitchFamily="34" charset="0"/>
              </a:rPr>
              <a:t>，</a:t>
            </a:r>
            <a:r>
              <a:rPr kumimoji="1" lang="zh-CN" altLang="en-US" sz="2400" dirty="0">
                <a:latin typeface="幼圆" panose="02010509060101010101" pitchFamily="49" charset="-122"/>
                <a:ea typeface="幼圆" panose="02010509060101010101" pitchFamily="49" charset="-122"/>
                <a:cs typeface="Arial" panose="020B0604020202020204" pitchFamily="34" charset="0"/>
              </a:rPr>
              <a:t>前</a:t>
            </a:r>
            <a:r>
              <a:rPr kumimoji="1" lang="en-US" altLang="zh-CN" sz="2400" dirty="0" err="1">
                <a:latin typeface="Arial" panose="020B0604020202020204" pitchFamily="34" charset="0"/>
                <a:cs typeface="Arial" panose="020B0604020202020204" pitchFamily="34" charset="0"/>
              </a:rPr>
              <a:t>i</a:t>
            </a:r>
            <a:r>
              <a:rPr kumimoji="1" lang="zh-CN" altLang="en-US" sz="2400" dirty="0">
                <a:latin typeface="幼圆" panose="02010509060101010101" pitchFamily="49" charset="-122"/>
                <a:ea typeface="幼圆" panose="02010509060101010101" pitchFamily="49" charset="-122"/>
                <a:cs typeface="Arial" panose="020B0604020202020204" pitchFamily="34" charset="0"/>
              </a:rPr>
              <a:t>个物品可能取得的最大效益值</a:t>
            </a:r>
            <a:r>
              <a:rPr kumimoji="1"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7" name="矩形 6"/>
          <p:cNvSpPr/>
          <p:nvPr/>
        </p:nvSpPr>
        <p:spPr>
          <a:xfrm>
            <a:off x="1091444" y="5589240"/>
            <a:ext cx="6120680" cy="646331"/>
          </a:xfrm>
          <a:prstGeom prst="rect">
            <a:avLst/>
          </a:prstGeom>
          <a:solidFill>
            <a:schemeClr val="accent1">
              <a:lumMod val="20000"/>
              <a:lumOff val="80000"/>
            </a:schemeClr>
          </a:solidFill>
        </p:spPr>
        <p:txBody>
          <a:bodyPr wrap="square">
            <a:spAutoFit/>
          </a:bodyPr>
          <a:lstStyle/>
          <a:p>
            <a:pPr>
              <a:lnSpc>
                <a:spcPct val="150000"/>
              </a:lnSpc>
              <a:spcAft>
                <a:spcPts val="1200"/>
              </a:spcAft>
            </a:pPr>
            <a:r>
              <a:rPr kumimoji="1" lang="en-US" altLang="zh-CN" sz="2400" dirty="0">
                <a:latin typeface="Arial" panose="020B0604020202020204" pitchFamily="34" charset="0"/>
                <a:ea typeface="幼圆" panose="02010509060101010101" pitchFamily="49" charset="-122"/>
                <a:cs typeface="Arial" panose="020B0604020202020204" pitchFamily="34" charset="0"/>
              </a:rPr>
              <a:t>S</a:t>
            </a:r>
            <a:r>
              <a:rPr kumimoji="1" lang="en-US" altLang="zh-CN" sz="2400" baseline="30000" dirty="0">
                <a:latin typeface="Arial" panose="020B0604020202020204" pitchFamily="34" charset="0"/>
                <a:ea typeface="幼圆" panose="02010509060101010101" pitchFamily="49" charset="-122"/>
                <a:cs typeface="Arial" panose="020B0604020202020204" pitchFamily="34" charset="0"/>
              </a:rPr>
              <a:t>n</a:t>
            </a:r>
            <a:r>
              <a:rPr kumimoji="1" lang="zh-CN" altLang="en-US" sz="2400" dirty="0">
                <a:latin typeface="Arial" panose="020B0604020202020204" pitchFamily="34" charset="0"/>
                <a:ea typeface="幼圆" panose="02010509060101010101" pitchFamily="49" charset="-122"/>
                <a:cs typeface="Arial" panose="020B0604020202020204" pitchFamily="34" charset="0"/>
              </a:rPr>
              <a:t>中最末序偶对的</a:t>
            </a:r>
            <a:r>
              <a:rPr kumimoji="1" lang="en-US" altLang="zh-CN" sz="2400" dirty="0">
                <a:latin typeface="Arial" panose="020B0604020202020204" pitchFamily="34" charset="0"/>
                <a:ea typeface="幼圆" panose="02010509060101010101" pitchFamily="49" charset="-122"/>
                <a:cs typeface="Arial" panose="020B0604020202020204" pitchFamily="34" charset="0"/>
              </a:rPr>
              <a:t>P</a:t>
            </a:r>
            <a:r>
              <a:rPr kumimoji="1" lang="zh-CN" altLang="en-US" sz="2400" dirty="0">
                <a:latin typeface="Arial" panose="020B0604020202020204" pitchFamily="34" charset="0"/>
                <a:ea typeface="幼圆" panose="02010509060101010101" pitchFamily="49" charset="-122"/>
                <a:cs typeface="Arial" panose="020B0604020202020204" pitchFamily="34" charset="0"/>
              </a:rPr>
              <a:t>值，是问题的最优解。</a:t>
            </a:r>
          </a:p>
        </p:txBody>
      </p:sp>
    </p:spTree>
    <p:extLst>
      <p:ext uri="{BB962C8B-B14F-4D97-AF65-F5344CB8AC3E}">
        <p14:creationId xmlns:p14="http://schemas.microsoft.com/office/powerpoint/2010/main" val="223424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839416" y="266701"/>
            <a:ext cx="8229600" cy="1027112"/>
          </a:xfrm>
        </p:spPr>
        <p:txBody>
          <a:bodyPr/>
          <a:lstStyle/>
          <a:p>
            <a:pPr eaLnBrk="1" hangingPunct="1"/>
            <a:r>
              <a:rPr lang="zh-CN" altLang="en-US" sz="4000" dirty="0"/>
              <a:t>序偶对法实例</a:t>
            </a:r>
          </a:p>
        </p:txBody>
      </p:sp>
      <p:sp>
        <p:nvSpPr>
          <p:cNvPr id="195590" name="Text Box 6"/>
          <p:cNvSpPr txBox="1">
            <a:spLocks noChangeArrowheads="1"/>
          </p:cNvSpPr>
          <p:nvPr/>
        </p:nvSpPr>
        <p:spPr bwMode="auto">
          <a:xfrm>
            <a:off x="831712" y="1314623"/>
            <a:ext cx="8331200" cy="46384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Clr>
                <a:srgbClr val="CC00FF"/>
              </a:buClr>
              <a:buSzTx/>
              <a:buFontTx/>
              <a:buNone/>
            </a:pPr>
            <a:r>
              <a:rPr kumimoji="1" lang="zh-CN" altLang="en-US" sz="2400" b="0" dirty="0">
                <a:latin typeface="幼圆" panose="02010509060101010101" pitchFamily="49" charset="-122"/>
                <a:ea typeface="幼圆" panose="02010509060101010101" pitchFamily="49" charset="-122"/>
                <a:cs typeface="Arial" panose="020B0604020202020204" pitchFamily="34" charset="0"/>
              </a:rPr>
              <a:t>实例</a:t>
            </a:r>
            <a:r>
              <a:rPr kumimoji="1" lang="en-US" altLang="zh-CN" sz="2400" b="0" dirty="0">
                <a:latin typeface="幼圆" panose="02010509060101010101" pitchFamily="49" charset="-122"/>
                <a:ea typeface="幼圆" panose="02010509060101010101" pitchFamily="49" charset="-122"/>
                <a:cs typeface="Arial" panose="020B0604020202020204" pitchFamily="34" charset="0"/>
              </a:rPr>
              <a:t>: </a:t>
            </a:r>
            <a:r>
              <a:rPr kumimoji="1" lang="en-US" altLang="zh-CN" sz="2400" b="0" dirty="0">
                <a:cs typeface="Arial" panose="020B0604020202020204" pitchFamily="34" charset="0"/>
              </a:rPr>
              <a:t>n=3, (p</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,p</a:t>
            </a:r>
            <a:r>
              <a:rPr kumimoji="1" lang="en-US" altLang="zh-CN" sz="2400" b="0" baseline="-25000" dirty="0">
                <a:cs typeface="Arial" panose="020B0604020202020204" pitchFamily="34" charset="0"/>
              </a:rPr>
              <a:t>2</a:t>
            </a:r>
            <a:r>
              <a:rPr kumimoji="1" lang="en-US" altLang="zh-CN" sz="2400" b="0" dirty="0">
                <a:cs typeface="Arial" panose="020B0604020202020204" pitchFamily="34" charset="0"/>
              </a:rPr>
              <a:t>,p</a:t>
            </a:r>
            <a:r>
              <a:rPr kumimoji="1" lang="en-US" altLang="zh-CN" sz="2400" b="0" baseline="-25000" dirty="0">
                <a:cs typeface="Arial" panose="020B0604020202020204" pitchFamily="34" charset="0"/>
              </a:rPr>
              <a:t>3</a:t>
            </a:r>
            <a:r>
              <a:rPr kumimoji="1" lang="en-US" altLang="zh-CN" sz="2400" b="0" dirty="0">
                <a:cs typeface="Arial" panose="020B0604020202020204" pitchFamily="34" charset="0"/>
              </a:rPr>
              <a:t>)=(1,2,5) ,(w</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,w</a:t>
            </a:r>
            <a:r>
              <a:rPr kumimoji="1" lang="en-US" altLang="zh-CN" sz="2400" b="0" baseline="-25000" dirty="0">
                <a:cs typeface="Arial" panose="020B0604020202020204" pitchFamily="34" charset="0"/>
              </a:rPr>
              <a:t>2</a:t>
            </a:r>
            <a:r>
              <a:rPr kumimoji="1" lang="en-US" altLang="zh-CN" sz="2400" b="0" dirty="0">
                <a:cs typeface="Arial" panose="020B0604020202020204" pitchFamily="34" charset="0"/>
              </a:rPr>
              <a:t>,w</a:t>
            </a:r>
            <a:r>
              <a:rPr kumimoji="1" lang="en-US" altLang="zh-CN" sz="2400" b="0" baseline="-25000" dirty="0">
                <a:cs typeface="Arial" panose="020B0604020202020204" pitchFamily="34" charset="0"/>
              </a:rPr>
              <a:t>3</a:t>
            </a:r>
            <a:r>
              <a:rPr kumimoji="1" lang="en-US" altLang="zh-CN" sz="2400" b="0" dirty="0">
                <a:cs typeface="Arial" panose="020B0604020202020204" pitchFamily="34" charset="0"/>
              </a:rPr>
              <a:t>)=(2,3,4), M=6</a:t>
            </a:r>
            <a:endParaRPr kumimoji="1" lang="en-US" altLang="zh-CN" sz="2400" b="0" dirty="0">
              <a:solidFill>
                <a:srgbClr val="0000FF"/>
              </a:solidFill>
              <a:cs typeface="Arial" panose="020B0604020202020204" pitchFamily="34" charset="0"/>
            </a:endParaRPr>
          </a:p>
        </p:txBody>
      </p:sp>
      <p:sp>
        <p:nvSpPr>
          <p:cNvPr id="195593" name="Text Box 9"/>
          <p:cNvSpPr txBox="1">
            <a:spLocks noChangeArrowheads="1"/>
          </p:cNvSpPr>
          <p:nvPr/>
        </p:nvSpPr>
        <p:spPr bwMode="auto">
          <a:xfrm>
            <a:off x="839838" y="2094719"/>
            <a:ext cx="17287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S</a:t>
            </a:r>
            <a:r>
              <a:rPr kumimoji="1" lang="en-US" altLang="zh-CN" sz="2400" b="0" baseline="30000" dirty="0">
                <a:cs typeface="Arial" panose="020B0604020202020204" pitchFamily="34" charset="0"/>
              </a:rPr>
              <a:t>0</a:t>
            </a:r>
            <a:r>
              <a:rPr kumimoji="1" lang="en-US" altLang="zh-CN" sz="2400" b="0" dirty="0">
                <a:cs typeface="Arial" panose="020B0604020202020204" pitchFamily="34" charset="0"/>
              </a:rPr>
              <a:t>={(0,0)}</a:t>
            </a:r>
          </a:p>
        </p:txBody>
      </p:sp>
      <p:sp>
        <p:nvSpPr>
          <p:cNvPr id="195594" name="Text Box 10"/>
          <p:cNvSpPr txBox="1">
            <a:spLocks noChangeArrowheads="1"/>
          </p:cNvSpPr>
          <p:nvPr/>
        </p:nvSpPr>
        <p:spPr bwMode="auto">
          <a:xfrm>
            <a:off x="4222799" y="2094719"/>
            <a:ext cx="19446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a:cs typeface="Arial" panose="020B0604020202020204" pitchFamily="34" charset="0"/>
              </a:rPr>
              <a:t>S</a:t>
            </a:r>
            <a:r>
              <a:rPr kumimoji="1" lang="en-US" altLang="zh-CN" sz="2400" b="0" baseline="30000">
                <a:cs typeface="Arial" panose="020B0604020202020204" pitchFamily="34" charset="0"/>
              </a:rPr>
              <a:t>1</a:t>
            </a:r>
            <a:r>
              <a:rPr kumimoji="1" lang="en-US" altLang="zh-CN" sz="2400" b="0" baseline="-25000">
                <a:cs typeface="Arial" panose="020B0604020202020204" pitchFamily="34" charset="0"/>
              </a:rPr>
              <a:t>1</a:t>
            </a:r>
            <a:r>
              <a:rPr kumimoji="1" lang="en-US" altLang="zh-CN" sz="2400" b="0">
                <a:cs typeface="Arial" panose="020B0604020202020204" pitchFamily="34" charset="0"/>
              </a:rPr>
              <a:t>={(1,2)}</a:t>
            </a:r>
          </a:p>
        </p:txBody>
      </p:sp>
      <p:grpSp>
        <p:nvGrpSpPr>
          <p:cNvPr id="195605" name="Group 21"/>
          <p:cNvGrpSpPr>
            <a:grpSpLocks/>
          </p:cNvGrpSpPr>
          <p:nvPr/>
        </p:nvGrpSpPr>
        <p:grpSpPr bwMode="auto">
          <a:xfrm>
            <a:off x="2422574" y="1913743"/>
            <a:ext cx="1800225" cy="469900"/>
            <a:chOff x="1338" y="1320"/>
            <a:chExt cx="1134" cy="296"/>
          </a:xfrm>
        </p:grpSpPr>
        <p:sp>
          <p:nvSpPr>
            <p:cNvPr id="79893" name="Text Box 7"/>
            <p:cNvSpPr txBox="1">
              <a:spLocks noChangeArrowheads="1"/>
            </p:cNvSpPr>
            <p:nvPr/>
          </p:nvSpPr>
          <p:spPr bwMode="auto">
            <a:xfrm>
              <a:off x="1338" y="1320"/>
              <a:ext cx="113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(p</a:t>
              </a:r>
              <a:r>
                <a:rPr kumimoji="1" lang="en-US" altLang="zh-CN" sz="2000" b="0" baseline="-25000" dirty="0">
                  <a:cs typeface="Arial" panose="020B0604020202020204" pitchFamily="34" charset="0"/>
                </a:rPr>
                <a:t>1</a:t>
              </a:r>
              <a:r>
                <a:rPr kumimoji="1" lang="en-US" altLang="zh-CN" sz="2000" b="0" dirty="0">
                  <a:cs typeface="Arial" panose="020B0604020202020204" pitchFamily="34" charset="0"/>
                </a:rPr>
                <a:t>,w</a:t>
              </a:r>
              <a:r>
                <a:rPr kumimoji="1" lang="en-US" altLang="zh-CN" sz="2000" b="0" baseline="-25000" dirty="0">
                  <a:cs typeface="Arial" panose="020B0604020202020204" pitchFamily="34" charset="0"/>
                </a:rPr>
                <a:t>1</a:t>
              </a:r>
              <a:r>
                <a:rPr kumimoji="1" lang="en-US" altLang="zh-CN" sz="2000" b="0" dirty="0">
                  <a:cs typeface="Arial" panose="020B0604020202020204" pitchFamily="34" charset="0"/>
                </a:rPr>
                <a:t>)=(1,2)</a:t>
              </a:r>
            </a:p>
          </p:txBody>
        </p:sp>
        <p:sp>
          <p:nvSpPr>
            <p:cNvPr id="79894" name="Line 11"/>
            <p:cNvSpPr>
              <a:spLocks noChangeShapeType="1"/>
            </p:cNvSpPr>
            <p:nvPr/>
          </p:nvSpPr>
          <p:spPr bwMode="auto">
            <a:xfrm>
              <a:off x="1338" y="1616"/>
              <a:ext cx="10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grpSp>
      <p:sp>
        <p:nvSpPr>
          <p:cNvPr id="195596" name="Text Box 12"/>
          <p:cNvSpPr txBox="1">
            <a:spLocks noChangeArrowheads="1"/>
          </p:cNvSpPr>
          <p:nvPr/>
        </p:nvSpPr>
        <p:spPr bwMode="auto">
          <a:xfrm>
            <a:off x="839837" y="2742419"/>
            <a:ext cx="259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a:cs typeface="Arial" panose="020B0604020202020204" pitchFamily="34" charset="0"/>
              </a:rPr>
              <a:t>S</a:t>
            </a:r>
            <a:r>
              <a:rPr kumimoji="1" lang="en-US" altLang="zh-CN" sz="2400" b="0" baseline="30000">
                <a:cs typeface="Arial" panose="020B0604020202020204" pitchFamily="34" charset="0"/>
              </a:rPr>
              <a:t>1</a:t>
            </a:r>
            <a:r>
              <a:rPr kumimoji="1" lang="en-US" altLang="zh-CN" sz="2400" b="0">
                <a:cs typeface="Arial" panose="020B0604020202020204" pitchFamily="34" charset="0"/>
              </a:rPr>
              <a:t> ={(0,0),(1,2)}</a:t>
            </a:r>
          </a:p>
        </p:txBody>
      </p:sp>
      <p:grpSp>
        <p:nvGrpSpPr>
          <p:cNvPr id="195606" name="Group 22"/>
          <p:cNvGrpSpPr>
            <a:grpSpLocks/>
          </p:cNvGrpSpPr>
          <p:nvPr/>
        </p:nvGrpSpPr>
        <p:grpSpPr bwMode="auto">
          <a:xfrm>
            <a:off x="3286175" y="2561443"/>
            <a:ext cx="1800225" cy="469900"/>
            <a:chOff x="1882" y="1728"/>
            <a:chExt cx="1134" cy="296"/>
          </a:xfrm>
        </p:grpSpPr>
        <p:sp>
          <p:nvSpPr>
            <p:cNvPr id="79891" name="Text Box 13"/>
            <p:cNvSpPr txBox="1">
              <a:spLocks noChangeArrowheads="1"/>
            </p:cNvSpPr>
            <p:nvPr/>
          </p:nvSpPr>
          <p:spPr bwMode="auto">
            <a:xfrm>
              <a:off x="1882" y="1728"/>
              <a:ext cx="113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(p</a:t>
              </a:r>
              <a:r>
                <a:rPr kumimoji="1" lang="en-US" altLang="zh-CN" sz="2000" b="0" baseline="-25000" dirty="0">
                  <a:cs typeface="Arial" panose="020B0604020202020204" pitchFamily="34" charset="0"/>
                </a:rPr>
                <a:t>2</a:t>
              </a:r>
              <a:r>
                <a:rPr kumimoji="1" lang="en-US" altLang="zh-CN" sz="2000" b="0" dirty="0">
                  <a:cs typeface="Arial" panose="020B0604020202020204" pitchFamily="34" charset="0"/>
                </a:rPr>
                <a:t>,w</a:t>
              </a:r>
              <a:r>
                <a:rPr kumimoji="1" lang="en-US" altLang="zh-CN" sz="2000" b="0" baseline="-25000" dirty="0">
                  <a:cs typeface="Arial" panose="020B0604020202020204" pitchFamily="34" charset="0"/>
                </a:rPr>
                <a:t>2</a:t>
              </a:r>
              <a:r>
                <a:rPr kumimoji="1" lang="en-US" altLang="zh-CN" sz="2000" b="0" dirty="0">
                  <a:cs typeface="Arial" panose="020B0604020202020204" pitchFamily="34" charset="0"/>
                </a:rPr>
                <a:t>)=(2,3)</a:t>
              </a:r>
            </a:p>
          </p:txBody>
        </p:sp>
        <p:sp>
          <p:nvSpPr>
            <p:cNvPr id="79892" name="Line 14"/>
            <p:cNvSpPr>
              <a:spLocks noChangeShapeType="1"/>
            </p:cNvSpPr>
            <p:nvPr/>
          </p:nvSpPr>
          <p:spPr bwMode="auto">
            <a:xfrm>
              <a:off x="1882" y="2024"/>
              <a:ext cx="10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cs typeface="Arial" panose="020B0604020202020204" pitchFamily="34" charset="0"/>
              </a:endParaRPr>
            </a:p>
          </p:txBody>
        </p:sp>
      </p:grpSp>
      <p:sp>
        <p:nvSpPr>
          <p:cNvPr id="195599" name="Text Box 15"/>
          <p:cNvSpPr txBox="1">
            <a:spLocks noChangeArrowheads="1"/>
          </p:cNvSpPr>
          <p:nvPr/>
        </p:nvSpPr>
        <p:spPr bwMode="auto">
          <a:xfrm>
            <a:off x="5089574" y="2742419"/>
            <a:ext cx="259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S</a:t>
            </a:r>
            <a:r>
              <a:rPr kumimoji="1" lang="en-US" altLang="zh-CN" sz="2400" b="0" baseline="30000" dirty="0">
                <a:cs typeface="Arial" panose="020B0604020202020204" pitchFamily="34" charset="0"/>
              </a:rPr>
              <a:t>2</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={(2,3),(3,5)}</a:t>
            </a:r>
          </a:p>
        </p:txBody>
      </p:sp>
      <p:sp>
        <p:nvSpPr>
          <p:cNvPr id="195601" name="Text Box 17"/>
          <p:cNvSpPr txBox="1">
            <a:spLocks noChangeArrowheads="1"/>
          </p:cNvSpPr>
          <p:nvPr/>
        </p:nvSpPr>
        <p:spPr bwMode="auto">
          <a:xfrm>
            <a:off x="839838" y="3391707"/>
            <a:ext cx="4657725" cy="46384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0" dirty="0">
                <a:cs typeface="Arial" panose="020B0604020202020204" pitchFamily="34" charset="0"/>
              </a:rPr>
              <a:t>S</a:t>
            </a:r>
            <a:r>
              <a:rPr lang="en-US" altLang="zh-CN" sz="2400" b="0" baseline="30000" dirty="0">
                <a:cs typeface="Arial" panose="020B0604020202020204" pitchFamily="34" charset="0"/>
              </a:rPr>
              <a:t>2</a:t>
            </a:r>
            <a:r>
              <a:rPr lang="en-US" altLang="zh-CN" sz="2400" b="0" dirty="0">
                <a:cs typeface="Arial" panose="020B0604020202020204" pitchFamily="34" charset="0"/>
              </a:rPr>
              <a:t>={(0,0),(1,2),(2,3),(3,5)}</a:t>
            </a:r>
          </a:p>
        </p:txBody>
      </p:sp>
      <p:grpSp>
        <p:nvGrpSpPr>
          <p:cNvPr id="195607" name="Group 23"/>
          <p:cNvGrpSpPr>
            <a:grpSpLocks/>
          </p:cNvGrpSpPr>
          <p:nvPr/>
        </p:nvGrpSpPr>
        <p:grpSpPr bwMode="auto">
          <a:xfrm>
            <a:off x="4583832" y="3534581"/>
            <a:ext cx="2376487" cy="576262"/>
            <a:chOff x="2789" y="2341"/>
            <a:chExt cx="1497" cy="363"/>
          </a:xfrm>
        </p:grpSpPr>
        <p:sp>
          <p:nvSpPr>
            <p:cNvPr id="79889" name="Freeform 18"/>
            <p:cNvSpPr>
              <a:spLocks/>
            </p:cNvSpPr>
            <p:nvPr/>
          </p:nvSpPr>
          <p:spPr bwMode="auto">
            <a:xfrm>
              <a:off x="2789" y="2432"/>
              <a:ext cx="326" cy="272"/>
            </a:xfrm>
            <a:custGeom>
              <a:avLst/>
              <a:gdLst>
                <a:gd name="T0" fmla="*/ 0 w 326"/>
                <a:gd name="T1" fmla="*/ 0 h 272"/>
                <a:gd name="T2" fmla="*/ 318 w 326"/>
                <a:gd name="T3" fmla="*/ 45 h 272"/>
                <a:gd name="T4" fmla="*/ 46 w 326"/>
                <a:gd name="T5" fmla="*/ 272 h 272"/>
                <a:gd name="T6" fmla="*/ 0 60000 65536"/>
                <a:gd name="T7" fmla="*/ 0 60000 65536"/>
                <a:gd name="T8" fmla="*/ 0 60000 65536"/>
              </a:gdLst>
              <a:ahLst/>
              <a:cxnLst>
                <a:cxn ang="T6">
                  <a:pos x="T0" y="T1"/>
                </a:cxn>
                <a:cxn ang="T7">
                  <a:pos x="T2" y="T3"/>
                </a:cxn>
                <a:cxn ang="T8">
                  <a:pos x="T4" y="T5"/>
                </a:cxn>
              </a:cxnLst>
              <a:rect l="0" t="0" r="r" b="b"/>
              <a:pathLst>
                <a:path w="326" h="272">
                  <a:moveTo>
                    <a:pt x="0" y="0"/>
                  </a:moveTo>
                  <a:cubicBezTo>
                    <a:pt x="155" y="0"/>
                    <a:pt x="310" y="0"/>
                    <a:pt x="318" y="45"/>
                  </a:cubicBezTo>
                  <a:cubicBezTo>
                    <a:pt x="326" y="90"/>
                    <a:pt x="91" y="234"/>
                    <a:pt x="46" y="272"/>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0" name="Text Box 19"/>
            <p:cNvSpPr txBox="1">
              <a:spLocks noChangeArrowheads="1"/>
            </p:cNvSpPr>
            <p:nvPr/>
          </p:nvSpPr>
          <p:spPr bwMode="auto">
            <a:xfrm>
              <a:off x="3152" y="2341"/>
              <a:ext cx="11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(p</a:t>
              </a:r>
              <a:r>
                <a:rPr kumimoji="1" lang="en-US" altLang="zh-CN" sz="2000" b="0" baseline="-25000" dirty="0">
                  <a:cs typeface="Arial" panose="020B0604020202020204" pitchFamily="34" charset="0"/>
                </a:rPr>
                <a:t>3</a:t>
              </a:r>
              <a:r>
                <a:rPr kumimoji="1" lang="en-US" altLang="zh-CN" sz="2000" b="0" dirty="0">
                  <a:cs typeface="Arial" panose="020B0604020202020204" pitchFamily="34" charset="0"/>
                </a:rPr>
                <a:t>,w</a:t>
              </a:r>
              <a:r>
                <a:rPr kumimoji="1" lang="en-US" altLang="zh-CN" sz="2000" b="0" baseline="-25000" dirty="0">
                  <a:cs typeface="Arial" panose="020B0604020202020204" pitchFamily="34" charset="0"/>
                </a:rPr>
                <a:t>3</a:t>
              </a:r>
              <a:r>
                <a:rPr kumimoji="1" lang="en-US" altLang="zh-CN" sz="2000" b="0" dirty="0">
                  <a:cs typeface="Arial" panose="020B0604020202020204" pitchFamily="34" charset="0"/>
                </a:rPr>
                <a:t>)=(5,4)</a:t>
              </a:r>
            </a:p>
          </p:txBody>
        </p:sp>
      </p:grpSp>
      <p:sp>
        <p:nvSpPr>
          <p:cNvPr id="195604" name="Rectangle 20"/>
          <p:cNvSpPr>
            <a:spLocks noChangeArrowheads="1"/>
          </p:cNvSpPr>
          <p:nvPr/>
        </p:nvSpPr>
        <p:spPr bwMode="auto">
          <a:xfrm>
            <a:off x="839838" y="4013083"/>
            <a:ext cx="4176713" cy="46384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0" dirty="0">
                <a:cs typeface="Arial" panose="020B0604020202020204" pitchFamily="34" charset="0"/>
              </a:rPr>
              <a:t>S</a:t>
            </a:r>
            <a:r>
              <a:rPr lang="en-US" altLang="zh-CN" sz="2400" b="0" baseline="30000" dirty="0">
                <a:cs typeface="Arial" panose="020B0604020202020204" pitchFamily="34" charset="0"/>
              </a:rPr>
              <a:t>3</a:t>
            </a:r>
            <a:r>
              <a:rPr lang="en-US" altLang="zh-CN" sz="2400" b="0" baseline="-25000" dirty="0">
                <a:cs typeface="Arial" panose="020B0604020202020204" pitchFamily="34" charset="0"/>
              </a:rPr>
              <a:t>1</a:t>
            </a:r>
            <a:r>
              <a:rPr lang="en-US" altLang="zh-CN" sz="2400" b="0" dirty="0">
                <a:cs typeface="Arial" panose="020B0604020202020204" pitchFamily="34" charset="0"/>
              </a:rPr>
              <a:t>={(5,4),(6,6),</a:t>
            </a:r>
            <a:r>
              <a:rPr lang="en-US" altLang="zh-CN" sz="2400" b="0" dirty="0">
                <a:solidFill>
                  <a:srgbClr val="FF0000"/>
                </a:solidFill>
                <a:cs typeface="Arial" panose="020B0604020202020204" pitchFamily="34" charset="0"/>
              </a:rPr>
              <a:t>(7,7),(8,9)</a:t>
            </a:r>
            <a:r>
              <a:rPr lang="en-US" altLang="zh-CN" sz="2400" b="0" dirty="0">
                <a:cs typeface="Arial" panose="020B0604020202020204" pitchFamily="34" charset="0"/>
              </a:rPr>
              <a:t>}</a:t>
            </a:r>
          </a:p>
        </p:txBody>
      </p:sp>
      <p:sp>
        <p:nvSpPr>
          <p:cNvPr id="195608" name="Rectangle 24"/>
          <p:cNvSpPr>
            <a:spLocks noChangeArrowheads="1"/>
          </p:cNvSpPr>
          <p:nvPr/>
        </p:nvSpPr>
        <p:spPr bwMode="auto">
          <a:xfrm>
            <a:off x="941073" y="5484992"/>
            <a:ext cx="5400675" cy="46384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0" dirty="0">
                <a:cs typeface="Arial" panose="020B0604020202020204" pitchFamily="34" charset="0"/>
              </a:rPr>
              <a:t>S</a:t>
            </a:r>
            <a:r>
              <a:rPr lang="en-US" altLang="zh-CN" sz="2400" b="0" baseline="30000" dirty="0">
                <a:cs typeface="Arial" panose="020B0604020202020204" pitchFamily="34" charset="0"/>
              </a:rPr>
              <a:t>3</a:t>
            </a:r>
            <a:r>
              <a:rPr lang="en-US" altLang="zh-CN" sz="2400" b="0" dirty="0">
                <a:cs typeface="Arial" panose="020B0604020202020204" pitchFamily="34" charset="0"/>
              </a:rPr>
              <a:t> ={(0,0),(1,2),(2,3),(5,4),</a:t>
            </a:r>
            <a:r>
              <a:rPr lang="en-US" altLang="zh-CN" sz="2400" b="0" dirty="0">
                <a:solidFill>
                  <a:srgbClr val="FF0000"/>
                </a:solidFill>
                <a:cs typeface="Arial" panose="020B0604020202020204" pitchFamily="34" charset="0"/>
              </a:rPr>
              <a:t>(6,6)</a:t>
            </a:r>
            <a:r>
              <a:rPr lang="en-US" altLang="zh-CN" sz="2400" b="0" dirty="0">
                <a:cs typeface="Arial" panose="020B0604020202020204" pitchFamily="34" charset="0"/>
              </a:rPr>
              <a:t>}</a:t>
            </a:r>
          </a:p>
        </p:txBody>
      </p:sp>
      <p:sp>
        <p:nvSpPr>
          <p:cNvPr id="23" name="圆角矩形标注 22"/>
          <p:cNvSpPr/>
          <p:nvPr/>
        </p:nvSpPr>
        <p:spPr>
          <a:xfrm>
            <a:off x="2542406" y="4757566"/>
            <a:ext cx="2221682" cy="537268"/>
          </a:xfrm>
          <a:prstGeom prst="wedgeRoundRectCallout">
            <a:avLst>
              <a:gd name="adj1" fmla="val 2926"/>
              <a:gd name="adj2" fmla="val -87867"/>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spcBef>
                <a:spcPct val="0"/>
              </a:spcBef>
            </a:pPr>
            <a:r>
              <a:rPr lang="en-US" altLang="zh-CN" sz="2400" dirty="0">
                <a:latin typeface="Arial" panose="020B0604020202020204" pitchFamily="34" charset="0"/>
                <a:ea typeface="幼圆" panose="02010509060101010101" pitchFamily="49" charset="-122"/>
                <a:cs typeface="Arial" panose="020B0604020202020204" pitchFamily="34" charset="0"/>
              </a:rPr>
              <a:t>w&gt;M</a:t>
            </a:r>
            <a:r>
              <a:rPr lang="zh-CN" altLang="en-US"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幼圆" panose="02010509060101010101" pitchFamily="49" charset="-122"/>
                <a:ea typeface="幼圆" panose="02010509060101010101" pitchFamily="49" charset="-122"/>
              </a:rPr>
              <a:t>舍弃掉</a:t>
            </a:r>
          </a:p>
        </p:txBody>
      </p:sp>
      <p:sp>
        <p:nvSpPr>
          <p:cNvPr id="24" name="圆角矩形标注 23"/>
          <p:cNvSpPr/>
          <p:nvPr/>
        </p:nvSpPr>
        <p:spPr>
          <a:xfrm>
            <a:off x="5184182" y="4379874"/>
            <a:ext cx="2875198" cy="919401"/>
          </a:xfrm>
          <a:prstGeom prst="wedgeRoundRectCallout">
            <a:avLst>
              <a:gd name="adj1" fmla="val -49767"/>
              <a:gd name="adj2" fmla="val -69341"/>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spcBef>
                <a:spcPct val="0"/>
              </a:spcBef>
            </a:pPr>
            <a:r>
              <a:rPr lang="zh-CN" altLang="en-US" sz="2400" dirty="0">
                <a:latin typeface="Arial" panose="020B0604020202020204" pitchFamily="34" charset="0"/>
                <a:ea typeface="幼圆" panose="02010509060101010101" pitchFamily="49" charset="-122"/>
                <a:cs typeface="Arial" panose="020B0604020202020204" pitchFamily="34" charset="0"/>
              </a:rPr>
              <a:t>根据支配规则</a:t>
            </a:r>
            <a:r>
              <a:rPr lang="en-US" altLang="zh-CN" sz="2400" dirty="0">
                <a:latin typeface="Arial" panose="020B0604020202020204" pitchFamily="34" charset="0"/>
                <a:ea typeface="幼圆" panose="02010509060101010101" pitchFamily="49" charset="-122"/>
                <a:cs typeface="Arial" panose="020B0604020202020204" pitchFamily="34" charset="0"/>
              </a:rPr>
              <a:t>, (5,4)</a:t>
            </a:r>
            <a:r>
              <a:rPr lang="zh-CN" altLang="en-US" sz="2400" dirty="0">
                <a:latin typeface="Arial" panose="020B0604020202020204" pitchFamily="34" charset="0"/>
                <a:ea typeface="幼圆" panose="02010509060101010101" pitchFamily="49" charset="-122"/>
                <a:cs typeface="Arial" panose="020B0604020202020204" pitchFamily="34" charset="0"/>
              </a:rPr>
              <a:t>支配掉</a:t>
            </a:r>
            <a:r>
              <a:rPr lang="en-US" altLang="zh-CN" sz="2400" dirty="0">
                <a:latin typeface="Arial" panose="020B0604020202020204" pitchFamily="34" charset="0"/>
                <a:ea typeface="幼圆" panose="02010509060101010101" pitchFamily="49" charset="-122"/>
                <a:cs typeface="Arial" panose="020B0604020202020204" pitchFamily="34" charset="0"/>
              </a:rPr>
              <a:t>(3,5)</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25"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53</a:t>
            </a:fld>
            <a:endParaRPr lang="en-US" altLang="zh-CN"/>
          </a:p>
        </p:txBody>
      </p:sp>
    </p:spTree>
    <p:extLst>
      <p:ext uri="{BB962C8B-B14F-4D97-AF65-F5344CB8AC3E}">
        <p14:creationId xmlns:p14="http://schemas.microsoft.com/office/powerpoint/2010/main" val="3069114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6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560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5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560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56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560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5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3" grpId="0"/>
      <p:bldP spid="195594" grpId="0"/>
      <p:bldP spid="195596" grpId="0"/>
      <p:bldP spid="195599" grpId="0"/>
      <p:bldP spid="195601" grpId="0"/>
      <p:bldP spid="195604" grpId="0"/>
      <p:bldP spid="195608" grpId="0"/>
      <p:bldP spid="23" grpId="0" animBg="1"/>
      <p:bldP spid="2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788" y="422143"/>
            <a:ext cx="10515600" cy="1325563"/>
          </a:xfrm>
        </p:spPr>
        <p:txBody>
          <a:bodyPr/>
          <a:lstStyle/>
          <a:p>
            <a:r>
              <a:rPr lang="zh-CN" altLang="en-US" dirty="0"/>
              <a:t>确定决策序列</a:t>
            </a:r>
          </a:p>
        </p:txBody>
      </p:sp>
      <p:sp>
        <p:nvSpPr>
          <p:cNvPr id="3" name="内容占位符 2"/>
          <p:cNvSpPr>
            <a:spLocks noGrp="1"/>
          </p:cNvSpPr>
          <p:nvPr>
            <p:ph idx="1"/>
          </p:nvPr>
        </p:nvSpPr>
        <p:spPr>
          <a:xfrm>
            <a:off x="658788" y="1722525"/>
            <a:ext cx="10765804" cy="1644006"/>
          </a:xfrm>
        </p:spPr>
        <p:txBody>
          <a:bodyPr>
            <a:normAutofit/>
          </a:bodyPr>
          <a:lstStyle/>
          <a:p>
            <a:r>
              <a:rPr kumimoji="1" lang="zh-CN" altLang="en-US" sz="2400" dirty="0"/>
              <a:t>对于</a:t>
            </a:r>
            <a:r>
              <a:rPr kumimoji="1" lang="en-US" altLang="zh-CN" sz="2400" dirty="0"/>
              <a:t>S</a:t>
            </a:r>
            <a:r>
              <a:rPr kumimoji="1" lang="en-US" altLang="zh-CN" sz="2400" baseline="30000" dirty="0"/>
              <a:t>n </a:t>
            </a:r>
            <a:r>
              <a:rPr kumimoji="1" lang="zh-CN" altLang="en-US" sz="2400" dirty="0"/>
              <a:t>的最末序偶</a:t>
            </a:r>
            <a:r>
              <a:rPr kumimoji="1" lang="en-US" altLang="zh-CN" sz="2400" dirty="0"/>
              <a:t>(</a:t>
            </a:r>
            <a:r>
              <a:rPr kumimoji="1" lang="en-US" altLang="zh-CN" sz="2400" dirty="0" err="1"/>
              <a:t>p</a:t>
            </a:r>
            <a:r>
              <a:rPr kumimoji="1" lang="en-US" altLang="zh-CN" sz="2400" i="1" baseline="-25000" dirty="0" err="1"/>
              <a:t>l</a:t>
            </a:r>
            <a:r>
              <a:rPr kumimoji="1" lang="en-US" altLang="zh-CN" sz="2400" dirty="0" err="1"/>
              <a:t>,w</a:t>
            </a:r>
            <a:r>
              <a:rPr kumimoji="1" lang="en-US" altLang="zh-CN" sz="2400" i="1" baseline="-25000" dirty="0" err="1"/>
              <a:t>l</a:t>
            </a:r>
            <a:r>
              <a:rPr kumimoji="1" lang="en-US" altLang="zh-CN" sz="2400" dirty="0"/>
              <a:t>)</a:t>
            </a:r>
            <a:r>
              <a:rPr kumimoji="1" lang="zh-CN" altLang="en-US" sz="2400" dirty="0"/>
              <a:t>，若</a:t>
            </a:r>
            <a:r>
              <a:rPr kumimoji="1" lang="en-US" altLang="zh-CN" sz="2400" dirty="0"/>
              <a:t>(</a:t>
            </a:r>
            <a:r>
              <a:rPr kumimoji="1" lang="en-US" altLang="zh-CN" sz="2400" dirty="0" err="1"/>
              <a:t>p</a:t>
            </a:r>
            <a:r>
              <a:rPr kumimoji="1" lang="en-US" altLang="zh-CN" sz="2400" i="1" baseline="-25000" dirty="0" err="1"/>
              <a:t>l</a:t>
            </a:r>
            <a:r>
              <a:rPr kumimoji="1" lang="en-US" altLang="zh-CN" sz="2400" dirty="0" err="1"/>
              <a:t>,w</a:t>
            </a:r>
            <a:r>
              <a:rPr kumimoji="1" lang="en-US" altLang="zh-CN" sz="2400" i="1" baseline="-25000" dirty="0" err="1"/>
              <a:t>l</a:t>
            </a:r>
            <a:r>
              <a:rPr kumimoji="1" lang="en-US" altLang="zh-CN" sz="2400" dirty="0"/>
              <a:t>)∈S</a:t>
            </a:r>
            <a:r>
              <a:rPr kumimoji="1" lang="en-US" altLang="zh-CN" sz="2400" baseline="30000" dirty="0"/>
              <a:t>n-1</a:t>
            </a:r>
            <a:r>
              <a:rPr kumimoji="1" lang="zh-CN" altLang="en-US" sz="2400" dirty="0"/>
              <a:t>，则</a:t>
            </a:r>
            <a:r>
              <a:rPr kumimoji="1" lang="en-US" altLang="zh-CN" sz="2400" dirty="0" err="1"/>
              <a:t>x</a:t>
            </a:r>
            <a:r>
              <a:rPr kumimoji="1" lang="en-US" altLang="zh-CN" sz="2400" baseline="-25000" dirty="0" err="1"/>
              <a:t>n</a:t>
            </a:r>
            <a:r>
              <a:rPr kumimoji="1" lang="en-US" altLang="zh-CN" sz="2400" dirty="0"/>
              <a:t>=0</a:t>
            </a:r>
            <a:r>
              <a:rPr kumimoji="1" lang="zh-CN" altLang="en-US" sz="2400" dirty="0"/>
              <a:t>；若</a:t>
            </a:r>
            <a:r>
              <a:rPr kumimoji="1" lang="en-US" altLang="zh-CN" sz="2400" dirty="0"/>
              <a:t>(</a:t>
            </a:r>
            <a:r>
              <a:rPr kumimoji="1" lang="en-US" altLang="zh-CN" sz="2400" dirty="0" err="1"/>
              <a:t>p</a:t>
            </a:r>
            <a:r>
              <a:rPr kumimoji="1" lang="en-US" altLang="zh-CN" sz="2400" i="1" baseline="-25000" dirty="0" err="1"/>
              <a:t>l</a:t>
            </a:r>
            <a:r>
              <a:rPr kumimoji="1" lang="en-US" altLang="zh-CN" sz="2400" dirty="0" err="1"/>
              <a:t>,w</a:t>
            </a:r>
            <a:r>
              <a:rPr kumimoji="1" lang="en-US" altLang="zh-CN" sz="2400" i="1" baseline="-25000" dirty="0" err="1"/>
              <a:t>l</a:t>
            </a:r>
            <a:r>
              <a:rPr kumimoji="1" lang="en-US" altLang="zh-CN" sz="2400" dirty="0"/>
              <a:t>)    S</a:t>
            </a:r>
            <a:r>
              <a:rPr kumimoji="1" lang="en-US" altLang="zh-CN" sz="2400" baseline="30000" dirty="0"/>
              <a:t>n-1</a:t>
            </a:r>
            <a:r>
              <a:rPr kumimoji="1" lang="zh-CN" altLang="en-US" sz="2400" dirty="0"/>
              <a:t>，且</a:t>
            </a:r>
            <a:r>
              <a:rPr kumimoji="1" lang="en-US" altLang="zh-CN" sz="2400" dirty="0"/>
              <a:t>(</a:t>
            </a:r>
            <a:r>
              <a:rPr kumimoji="1" lang="en-US" altLang="zh-CN" sz="2400" dirty="0" err="1"/>
              <a:t>p</a:t>
            </a:r>
            <a:r>
              <a:rPr kumimoji="1" lang="en-US" altLang="zh-CN" sz="2400" i="1" baseline="-25000" dirty="0" err="1"/>
              <a:t>l</a:t>
            </a:r>
            <a:r>
              <a:rPr kumimoji="1" lang="en-US" altLang="zh-CN" sz="2400" i="1" baseline="-25000" dirty="0"/>
              <a:t> </a:t>
            </a:r>
            <a:r>
              <a:rPr kumimoji="1" lang="en-US" altLang="zh-CN" sz="2400" dirty="0"/>
              <a:t>-</a:t>
            </a:r>
            <a:r>
              <a:rPr kumimoji="1" lang="en-US" altLang="zh-CN" sz="2400" dirty="0" err="1"/>
              <a:t>p</a:t>
            </a:r>
            <a:r>
              <a:rPr kumimoji="1" lang="en-US" altLang="zh-CN" sz="2400" baseline="-25000" dirty="0" err="1"/>
              <a:t>n</a:t>
            </a:r>
            <a:r>
              <a:rPr kumimoji="1" lang="en-US" altLang="zh-CN" sz="2400" dirty="0" err="1"/>
              <a:t>,w</a:t>
            </a:r>
            <a:r>
              <a:rPr kumimoji="1" lang="en-US" altLang="zh-CN" sz="2400" i="1" baseline="-25000" dirty="0" err="1"/>
              <a:t>l</a:t>
            </a:r>
            <a:r>
              <a:rPr kumimoji="1" lang="en-US" altLang="zh-CN" sz="2400" i="1" baseline="-25000" dirty="0"/>
              <a:t> </a:t>
            </a:r>
            <a:r>
              <a:rPr kumimoji="1" lang="en-US" altLang="zh-CN" sz="2400" dirty="0"/>
              <a:t>-</a:t>
            </a:r>
            <a:r>
              <a:rPr kumimoji="1" lang="en-US" altLang="zh-CN" sz="2400" dirty="0" err="1"/>
              <a:t>w</a:t>
            </a:r>
            <a:r>
              <a:rPr kumimoji="1" lang="en-US" altLang="zh-CN" sz="2400" baseline="-25000" dirty="0" err="1"/>
              <a:t>n</a:t>
            </a:r>
            <a:r>
              <a:rPr kumimoji="1" lang="en-US" altLang="zh-CN" sz="2400" dirty="0"/>
              <a:t>)∈S</a:t>
            </a:r>
            <a:r>
              <a:rPr kumimoji="1" lang="en-US" altLang="zh-CN" sz="2400" baseline="30000" dirty="0"/>
              <a:t>n-1</a:t>
            </a:r>
            <a:r>
              <a:rPr kumimoji="1" lang="zh-CN" altLang="en-US" sz="2400" dirty="0"/>
              <a:t>，则</a:t>
            </a:r>
            <a:r>
              <a:rPr kumimoji="1" lang="en-US" altLang="zh-CN" sz="2400" dirty="0" err="1"/>
              <a:t>x</a:t>
            </a:r>
            <a:r>
              <a:rPr kumimoji="1" lang="en-US" altLang="zh-CN" sz="2400" baseline="-25000" dirty="0" err="1"/>
              <a:t>n</a:t>
            </a:r>
            <a:r>
              <a:rPr kumimoji="1" lang="en-US" altLang="zh-CN" sz="2400" dirty="0"/>
              <a:t>=1</a:t>
            </a:r>
          </a:p>
          <a:p>
            <a:r>
              <a:rPr kumimoji="1" lang="zh-CN" altLang="en-US" sz="2400" dirty="0"/>
              <a:t>再判断留在</a:t>
            </a:r>
            <a:r>
              <a:rPr kumimoji="1" lang="en-US" altLang="zh-CN" sz="2400" dirty="0"/>
              <a:t>S</a:t>
            </a:r>
            <a:r>
              <a:rPr kumimoji="1" lang="en-US" altLang="zh-CN" sz="2400" baseline="30000" dirty="0"/>
              <a:t>n-1</a:t>
            </a:r>
            <a:r>
              <a:rPr kumimoji="1" lang="zh-CN" altLang="en-US" sz="2400" dirty="0"/>
              <a:t>的序偶</a:t>
            </a:r>
            <a:r>
              <a:rPr kumimoji="1" lang="en-US" altLang="zh-CN" sz="2400" dirty="0"/>
              <a:t>(</a:t>
            </a:r>
            <a:r>
              <a:rPr kumimoji="1" lang="en-US" altLang="zh-CN" sz="2400" dirty="0" err="1"/>
              <a:t>p</a:t>
            </a:r>
            <a:r>
              <a:rPr kumimoji="1" lang="en-US" altLang="zh-CN" sz="2400" i="1" baseline="-25000" dirty="0" err="1"/>
              <a:t>l</a:t>
            </a:r>
            <a:r>
              <a:rPr kumimoji="1" lang="en-US" altLang="zh-CN" sz="2400" dirty="0" err="1"/>
              <a:t>,w</a:t>
            </a:r>
            <a:r>
              <a:rPr kumimoji="1" lang="en-US" altLang="zh-CN" sz="2400" i="1" baseline="-25000" dirty="0" err="1"/>
              <a:t>l</a:t>
            </a:r>
            <a:r>
              <a:rPr kumimoji="1" lang="en-US" altLang="zh-CN" sz="2400" dirty="0"/>
              <a:t>)</a:t>
            </a:r>
            <a:r>
              <a:rPr kumimoji="1" lang="zh-CN" altLang="en-US" sz="2400" dirty="0"/>
              <a:t>或</a:t>
            </a:r>
            <a:r>
              <a:rPr kumimoji="1" lang="en-US" altLang="zh-CN" sz="2400" dirty="0"/>
              <a:t>(</a:t>
            </a:r>
            <a:r>
              <a:rPr kumimoji="1" lang="en-US" altLang="zh-CN" sz="2400" dirty="0" err="1"/>
              <a:t>p</a:t>
            </a:r>
            <a:r>
              <a:rPr kumimoji="1" lang="en-US" altLang="zh-CN" sz="2400" i="1" baseline="-25000" dirty="0" err="1"/>
              <a:t>l</a:t>
            </a:r>
            <a:r>
              <a:rPr kumimoji="1" lang="en-US" altLang="zh-CN" sz="2400" i="1" baseline="-25000" dirty="0"/>
              <a:t> </a:t>
            </a:r>
            <a:r>
              <a:rPr kumimoji="1" lang="en-US" altLang="zh-CN" sz="2400" dirty="0"/>
              <a:t>-</a:t>
            </a:r>
            <a:r>
              <a:rPr kumimoji="1" lang="en-US" altLang="zh-CN" sz="2400" dirty="0" err="1"/>
              <a:t>p</a:t>
            </a:r>
            <a:r>
              <a:rPr kumimoji="1" lang="en-US" altLang="zh-CN" sz="2400" baseline="-25000" dirty="0" err="1"/>
              <a:t>n</a:t>
            </a:r>
            <a:r>
              <a:rPr kumimoji="1" lang="en-US" altLang="zh-CN" sz="2400" dirty="0" err="1"/>
              <a:t>,w</a:t>
            </a:r>
            <a:r>
              <a:rPr kumimoji="1" lang="en-US" altLang="zh-CN" sz="2400" i="1" baseline="-25000" dirty="0" err="1"/>
              <a:t>l</a:t>
            </a:r>
            <a:r>
              <a:rPr kumimoji="1" lang="en-US" altLang="zh-CN" sz="2400" i="1" baseline="-25000" dirty="0"/>
              <a:t> </a:t>
            </a:r>
            <a:r>
              <a:rPr kumimoji="1" lang="en-US" altLang="zh-CN" sz="2400" dirty="0"/>
              <a:t>-</a:t>
            </a:r>
            <a:r>
              <a:rPr kumimoji="1" lang="en-US" altLang="zh-CN" sz="2400" dirty="0" err="1"/>
              <a:t>w</a:t>
            </a:r>
            <a:r>
              <a:rPr kumimoji="1" lang="en-US" altLang="zh-CN" sz="2400" baseline="-25000" dirty="0" err="1"/>
              <a:t>n</a:t>
            </a:r>
            <a:r>
              <a:rPr kumimoji="1" lang="en-US" altLang="zh-CN" sz="2400" dirty="0"/>
              <a:t>)</a:t>
            </a:r>
            <a:r>
              <a:rPr kumimoji="1" lang="zh-CN" altLang="en-US" sz="2400" dirty="0"/>
              <a:t>是否属于</a:t>
            </a:r>
            <a:r>
              <a:rPr kumimoji="1" lang="en-US" altLang="zh-CN" sz="2400" dirty="0"/>
              <a:t>S</a:t>
            </a:r>
            <a:r>
              <a:rPr kumimoji="1" lang="en-US" altLang="zh-CN" sz="2400" baseline="30000" dirty="0"/>
              <a:t>n-2</a:t>
            </a:r>
            <a:r>
              <a:rPr kumimoji="1" lang="zh-CN" altLang="en-US" sz="2400" dirty="0"/>
              <a:t>以确定</a:t>
            </a:r>
            <a:r>
              <a:rPr kumimoji="1" lang="en-US" altLang="zh-CN" sz="2400" dirty="0"/>
              <a:t>x</a:t>
            </a:r>
            <a:r>
              <a:rPr kumimoji="1" lang="en-US" altLang="zh-CN" sz="2400" baseline="-25000" dirty="0"/>
              <a:t>n-1</a:t>
            </a:r>
            <a:r>
              <a:rPr kumimoji="1" lang="zh-CN" altLang="en-US" sz="2400" dirty="0"/>
              <a:t>的取值。</a:t>
            </a:r>
            <a:r>
              <a:rPr kumimoji="1" lang="en-US" altLang="zh-CN" sz="2400" dirty="0"/>
              <a:t>…</a:t>
            </a:r>
            <a:endParaRPr lang="zh-CN" altLang="en-US"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54</a:t>
            </a:fld>
            <a:endParaRPr lang="en-US" altLang="zh-CN"/>
          </a:p>
        </p:txBody>
      </p:sp>
      <p:pic>
        <p:nvPicPr>
          <p:cNvPr id="5" name="Picture 8"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6320" y="1751856"/>
            <a:ext cx="336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845577" y="3327230"/>
            <a:ext cx="4746367" cy="1535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
                <a:srgbClr val="CC00FF"/>
              </a:buClr>
              <a:buSzTx/>
              <a:buFontTx/>
              <a:buNone/>
            </a:pPr>
            <a:r>
              <a:rPr kumimoji="1" lang="en-US" altLang="zh-CN" sz="2400" b="0" dirty="0">
                <a:cs typeface="Arial" panose="020B0604020202020204" pitchFamily="34" charset="0"/>
              </a:rPr>
              <a:t>S</a:t>
            </a:r>
            <a:r>
              <a:rPr kumimoji="1" lang="en-US" altLang="zh-CN" sz="2400" b="0" baseline="30000" dirty="0">
                <a:cs typeface="Arial" panose="020B0604020202020204" pitchFamily="34" charset="0"/>
              </a:rPr>
              <a:t>0</a:t>
            </a:r>
            <a:r>
              <a:rPr kumimoji="1" lang="en-US" altLang="zh-CN" sz="2400" b="0" dirty="0">
                <a:cs typeface="Arial" panose="020B0604020202020204" pitchFamily="34" charset="0"/>
              </a:rPr>
              <a:t> ={(0,0)} </a:t>
            </a:r>
          </a:p>
          <a:p>
            <a:pPr eaLnBrk="1" hangingPunct="1">
              <a:lnSpc>
                <a:spcPct val="90000"/>
              </a:lnSpc>
              <a:spcBef>
                <a:spcPct val="10000"/>
              </a:spcBef>
              <a:buClr>
                <a:srgbClr val="CC00FF"/>
              </a:buClr>
              <a:buSzTx/>
              <a:buFontTx/>
              <a:buNone/>
            </a:pPr>
            <a:r>
              <a:rPr kumimoji="1" lang="en-US" altLang="zh-CN" sz="2400" b="0" dirty="0">
                <a:cs typeface="Arial" panose="020B0604020202020204" pitchFamily="34" charset="0"/>
              </a:rPr>
              <a:t>S</a:t>
            </a:r>
            <a:r>
              <a:rPr kumimoji="1" lang="en-US" altLang="zh-CN" sz="2400" b="0" baseline="30000" dirty="0">
                <a:cs typeface="Arial" panose="020B0604020202020204" pitchFamily="34" charset="0"/>
              </a:rPr>
              <a:t>1</a:t>
            </a:r>
            <a:r>
              <a:rPr kumimoji="1" lang="en-US" altLang="zh-CN" sz="2400" b="0" baseline="-25000" dirty="0">
                <a:cs typeface="Arial" panose="020B0604020202020204" pitchFamily="34" charset="0"/>
              </a:rPr>
              <a:t> </a:t>
            </a:r>
            <a:r>
              <a:rPr kumimoji="1" lang="en-US" altLang="zh-CN" sz="2400" b="0" dirty="0">
                <a:cs typeface="Arial" panose="020B0604020202020204" pitchFamily="34" charset="0"/>
              </a:rPr>
              <a:t>={(0,0),</a:t>
            </a:r>
            <a:r>
              <a:rPr kumimoji="1" lang="en-US" altLang="zh-CN" sz="2400" b="0" dirty="0">
                <a:solidFill>
                  <a:srgbClr val="FF0000"/>
                </a:solidFill>
                <a:cs typeface="Arial" panose="020B0604020202020204" pitchFamily="34" charset="0"/>
              </a:rPr>
              <a:t>(1,2)</a:t>
            </a:r>
            <a:r>
              <a:rPr kumimoji="1" lang="en-US" altLang="zh-CN" sz="2400" b="0" dirty="0">
                <a:cs typeface="Arial" panose="020B0604020202020204" pitchFamily="34" charset="0"/>
              </a:rPr>
              <a:t>}</a:t>
            </a:r>
            <a:r>
              <a:rPr kumimoji="1" lang="en-US" altLang="zh-CN" sz="2400" b="0" dirty="0">
                <a:solidFill>
                  <a:srgbClr val="0000FF"/>
                </a:solidFill>
                <a:cs typeface="Arial" panose="020B0604020202020204" pitchFamily="34" charset="0"/>
              </a:rPr>
              <a:t> </a:t>
            </a:r>
          </a:p>
          <a:p>
            <a:pPr eaLnBrk="1" hangingPunct="1">
              <a:lnSpc>
                <a:spcPct val="90000"/>
              </a:lnSpc>
              <a:spcBef>
                <a:spcPct val="10000"/>
              </a:spcBef>
              <a:buClr>
                <a:srgbClr val="CC00FF"/>
              </a:buClr>
              <a:buSzTx/>
              <a:buFontTx/>
              <a:buNone/>
            </a:pPr>
            <a:r>
              <a:rPr kumimoji="1" lang="en-US" altLang="zh-CN" sz="2400" b="0" dirty="0">
                <a:cs typeface="Arial" panose="020B0604020202020204" pitchFamily="34" charset="0"/>
              </a:rPr>
              <a:t>S</a:t>
            </a:r>
            <a:r>
              <a:rPr kumimoji="1" lang="en-US" altLang="zh-CN" sz="2400" b="0" baseline="30000" dirty="0">
                <a:cs typeface="Arial" panose="020B0604020202020204" pitchFamily="34" charset="0"/>
              </a:rPr>
              <a:t>2</a:t>
            </a:r>
            <a:r>
              <a:rPr kumimoji="1" lang="en-US" altLang="zh-CN" sz="2400" b="0" baseline="-25000" dirty="0">
                <a:cs typeface="Arial" panose="020B0604020202020204" pitchFamily="34" charset="0"/>
              </a:rPr>
              <a:t> </a:t>
            </a:r>
            <a:r>
              <a:rPr kumimoji="1" lang="en-US" altLang="zh-CN" sz="2400" b="0" dirty="0">
                <a:cs typeface="Arial" panose="020B0604020202020204" pitchFamily="34" charset="0"/>
              </a:rPr>
              <a:t>={(0,0),</a:t>
            </a:r>
            <a:r>
              <a:rPr kumimoji="1" lang="en-US" altLang="zh-CN" sz="2400" b="0" dirty="0">
                <a:solidFill>
                  <a:srgbClr val="FF0000"/>
                </a:solidFill>
                <a:cs typeface="Arial" panose="020B0604020202020204" pitchFamily="34" charset="0"/>
              </a:rPr>
              <a:t>(1,2)</a:t>
            </a:r>
            <a:r>
              <a:rPr kumimoji="1" lang="en-US" altLang="zh-CN" sz="2400" b="0" dirty="0">
                <a:cs typeface="Arial" panose="020B0604020202020204" pitchFamily="34" charset="0"/>
              </a:rPr>
              <a:t>,(2,3),(3,5)}</a:t>
            </a:r>
          </a:p>
          <a:p>
            <a:pPr eaLnBrk="1" hangingPunct="1">
              <a:lnSpc>
                <a:spcPct val="90000"/>
              </a:lnSpc>
              <a:spcBef>
                <a:spcPct val="10000"/>
              </a:spcBef>
              <a:buClr>
                <a:srgbClr val="CC00FF"/>
              </a:buClr>
              <a:buSzTx/>
              <a:buFontTx/>
              <a:buNone/>
            </a:pPr>
            <a:r>
              <a:rPr kumimoji="1" lang="en-US" altLang="zh-CN" sz="2400" b="0" dirty="0">
                <a:cs typeface="Arial" panose="020B0604020202020204" pitchFamily="34" charset="0"/>
              </a:rPr>
              <a:t>S</a:t>
            </a:r>
            <a:r>
              <a:rPr kumimoji="1" lang="en-US" altLang="zh-CN" sz="2400" b="0" baseline="30000" dirty="0">
                <a:cs typeface="Arial" panose="020B0604020202020204" pitchFamily="34" charset="0"/>
              </a:rPr>
              <a:t>3</a:t>
            </a:r>
            <a:r>
              <a:rPr kumimoji="1" lang="en-US" altLang="zh-CN" sz="2400" b="0" baseline="-25000" dirty="0">
                <a:cs typeface="Arial" panose="020B0604020202020204" pitchFamily="34" charset="0"/>
              </a:rPr>
              <a:t> </a:t>
            </a:r>
            <a:r>
              <a:rPr kumimoji="1" lang="en-US" altLang="zh-CN" sz="2400" b="0" dirty="0">
                <a:cs typeface="Arial" panose="020B0604020202020204" pitchFamily="34" charset="0"/>
              </a:rPr>
              <a:t>={(0,0),(1,2),(2,3),(5,4),</a:t>
            </a:r>
            <a:r>
              <a:rPr kumimoji="1" lang="en-US" altLang="zh-CN" sz="2400" b="0" dirty="0">
                <a:solidFill>
                  <a:srgbClr val="FF0000"/>
                </a:solidFill>
                <a:cs typeface="Arial" panose="020B0604020202020204" pitchFamily="34" charset="0"/>
              </a:rPr>
              <a:t>(6,6)</a:t>
            </a:r>
            <a:r>
              <a:rPr kumimoji="1" lang="en-US" altLang="zh-CN" sz="2400" b="0" dirty="0">
                <a:cs typeface="Arial" panose="020B0604020202020204" pitchFamily="34" charset="0"/>
              </a:rPr>
              <a:t>}</a:t>
            </a:r>
          </a:p>
        </p:txBody>
      </p:sp>
      <p:sp>
        <p:nvSpPr>
          <p:cNvPr id="7" name="Text Box 13"/>
          <p:cNvSpPr txBox="1">
            <a:spLocks noChangeArrowheads="1"/>
          </p:cNvSpPr>
          <p:nvPr/>
        </p:nvSpPr>
        <p:spPr bwMode="auto">
          <a:xfrm>
            <a:off x="911424" y="4984005"/>
            <a:ext cx="6546195" cy="463846"/>
          </a:xfrm>
          <a:prstGeom prst="rect">
            <a:avLst/>
          </a:prstGeom>
          <a:solidFill>
            <a:schemeClr val="accent1">
              <a:lumMod val="20000"/>
              <a:lumOff val="80000"/>
            </a:schemeClr>
          </a:solidFill>
          <a:ln>
            <a:noFill/>
          </a:ln>
          <a:effectLst/>
        </p:spPr>
        <p:txBody>
          <a:bodyPr wrap="square" lIns="36000" tIns="46800" rIns="36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Clr>
                <a:srgbClr val="CC00FF"/>
              </a:buClr>
              <a:buSzTx/>
              <a:buFont typeface="Wingdings" panose="05000000000000000000" pitchFamily="2" charset="2"/>
              <a:buNone/>
            </a:pPr>
            <a:r>
              <a:rPr kumimoji="1" lang="zh-CN" altLang="en-US" sz="2400" b="0" dirty="0">
                <a:latin typeface="幼圆" panose="02010509060101010101" pitchFamily="49" charset="-122"/>
                <a:ea typeface="幼圆" panose="02010509060101010101" pitchFamily="49" charset="-122"/>
                <a:cs typeface="Arial" panose="020B0604020202020204" pitchFamily="34" charset="0"/>
              </a:rPr>
              <a:t>最优解</a:t>
            </a:r>
            <a:r>
              <a:rPr kumimoji="1" lang="en-US" altLang="zh-CN" sz="2400" b="0" dirty="0" err="1">
                <a:cs typeface="Arial" panose="020B0604020202020204" pitchFamily="34" charset="0"/>
              </a:rPr>
              <a:t>f</a:t>
            </a:r>
            <a:r>
              <a:rPr kumimoji="1" lang="en-US" altLang="zh-CN" sz="2400" b="0" baseline="-25000" dirty="0" err="1">
                <a:cs typeface="Arial" panose="020B0604020202020204" pitchFamily="34" charset="0"/>
              </a:rPr>
              <a:t>n</a:t>
            </a:r>
            <a:r>
              <a:rPr kumimoji="1" lang="en-US" altLang="zh-CN" sz="2400" b="0" dirty="0">
                <a:cs typeface="Arial" panose="020B0604020202020204" pitchFamily="34" charset="0"/>
              </a:rPr>
              <a:t>(M)</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的最优决策序列是</a:t>
            </a:r>
            <a:r>
              <a:rPr kumimoji="1" lang="en-US" altLang="zh-CN" sz="2400" b="0" dirty="0">
                <a:cs typeface="Arial" panose="020B0604020202020204" pitchFamily="34" charset="0"/>
              </a:rPr>
              <a:t>(x</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,x</a:t>
            </a:r>
            <a:r>
              <a:rPr kumimoji="1" lang="en-US" altLang="zh-CN" sz="2400" b="0" baseline="-25000" dirty="0">
                <a:cs typeface="Arial" panose="020B0604020202020204" pitchFamily="34" charset="0"/>
              </a:rPr>
              <a:t>2</a:t>
            </a:r>
            <a:r>
              <a:rPr kumimoji="1" lang="en-US" altLang="zh-CN" sz="2400" b="0" dirty="0">
                <a:cs typeface="Arial" panose="020B0604020202020204" pitchFamily="34" charset="0"/>
              </a:rPr>
              <a:t>,x</a:t>
            </a:r>
            <a:r>
              <a:rPr kumimoji="1" lang="en-US" altLang="zh-CN" sz="2400" b="0" baseline="-25000" dirty="0">
                <a:cs typeface="Arial" panose="020B0604020202020204" pitchFamily="34" charset="0"/>
              </a:rPr>
              <a:t>3</a:t>
            </a:r>
            <a:r>
              <a:rPr kumimoji="1" lang="en-US" altLang="zh-CN" sz="2400" b="0" dirty="0">
                <a:cs typeface="Arial" panose="020B0604020202020204" pitchFamily="34" charset="0"/>
              </a:rPr>
              <a:t>)=(1,0,1)</a:t>
            </a:r>
          </a:p>
        </p:txBody>
      </p:sp>
      <p:sp>
        <p:nvSpPr>
          <p:cNvPr id="8" name="Text Box 15"/>
          <p:cNvSpPr txBox="1">
            <a:spLocks noChangeArrowheads="1"/>
          </p:cNvSpPr>
          <p:nvPr/>
        </p:nvSpPr>
        <p:spPr bwMode="auto">
          <a:xfrm>
            <a:off x="5629599" y="4378795"/>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cs typeface="Arial" panose="020B0604020202020204" pitchFamily="34" charset="0"/>
              </a:rPr>
              <a:t>x</a:t>
            </a:r>
            <a:r>
              <a:rPr lang="en-US" altLang="zh-CN" sz="2400" b="0" baseline="-25000" dirty="0">
                <a:cs typeface="Arial" panose="020B0604020202020204" pitchFamily="34" charset="0"/>
              </a:rPr>
              <a:t>3</a:t>
            </a:r>
            <a:r>
              <a:rPr lang="en-US" altLang="zh-CN" sz="2400" b="0" dirty="0">
                <a:cs typeface="Arial" panose="020B0604020202020204" pitchFamily="34" charset="0"/>
              </a:rPr>
              <a:t>=1</a:t>
            </a:r>
          </a:p>
        </p:txBody>
      </p:sp>
      <p:sp>
        <p:nvSpPr>
          <p:cNvPr id="9" name="Text Box 16"/>
          <p:cNvSpPr txBox="1">
            <a:spLocks noChangeArrowheads="1"/>
          </p:cNvSpPr>
          <p:nvPr/>
        </p:nvSpPr>
        <p:spPr bwMode="auto">
          <a:xfrm>
            <a:off x="5607451" y="3993530"/>
            <a:ext cx="84858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cs typeface="Arial" panose="020B0604020202020204" pitchFamily="34" charset="0"/>
              </a:rPr>
              <a:t>x</a:t>
            </a:r>
            <a:r>
              <a:rPr lang="en-US" altLang="zh-CN" sz="2400" b="0" baseline="-25000">
                <a:cs typeface="Arial" panose="020B0604020202020204" pitchFamily="34" charset="0"/>
              </a:rPr>
              <a:t>2</a:t>
            </a:r>
            <a:r>
              <a:rPr lang="en-US" altLang="zh-CN" sz="2400" b="0">
                <a:cs typeface="Arial" panose="020B0604020202020204" pitchFamily="34" charset="0"/>
              </a:rPr>
              <a:t>=0</a:t>
            </a:r>
          </a:p>
        </p:txBody>
      </p:sp>
      <p:sp>
        <p:nvSpPr>
          <p:cNvPr id="10" name="Text Box 17"/>
          <p:cNvSpPr txBox="1">
            <a:spLocks noChangeArrowheads="1"/>
          </p:cNvSpPr>
          <p:nvPr/>
        </p:nvSpPr>
        <p:spPr bwMode="auto">
          <a:xfrm>
            <a:off x="5607451" y="3633168"/>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cs typeface="Arial" panose="020B0604020202020204" pitchFamily="34" charset="0"/>
              </a:rPr>
              <a:t>x</a:t>
            </a:r>
            <a:r>
              <a:rPr lang="en-US" altLang="zh-CN" sz="2400" b="0" baseline="-25000" dirty="0">
                <a:cs typeface="Arial" panose="020B0604020202020204" pitchFamily="34" charset="0"/>
              </a:rPr>
              <a:t>1</a:t>
            </a:r>
            <a:r>
              <a:rPr lang="en-US" altLang="zh-CN" sz="2400" b="0" dirty="0">
                <a:cs typeface="Arial" panose="020B0604020202020204" pitchFamily="34" charset="0"/>
              </a:rPr>
              <a:t>=1</a:t>
            </a:r>
          </a:p>
        </p:txBody>
      </p:sp>
    </p:spTree>
    <p:extLst>
      <p:ext uri="{BB962C8B-B14F-4D97-AF65-F5344CB8AC3E}">
        <p14:creationId xmlns:p14="http://schemas.microsoft.com/office/powerpoint/2010/main" val="311133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8" grpId="0"/>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07965"/>
            <a:ext cx="10515600" cy="1325563"/>
          </a:xfrm>
        </p:spPr>
        <p:txBody>
          <a:bodyPr/>
          <a:lstStyle/>
          <a:p>
            <a:r>
              <a:rPr kumimoji="1" lang="zh-CN" altLang="en-US" dirty="0"/>
              <a:t>序偶对法的数据结构</a:t>
            </a:r>
            <a:endParaRPr lang="zh-CN" altLang="en-US" dirty="0"/>
          </a:p>
        </p:txBody>
      </p:sp>
      <p:sp>
        <p:nvSpPr>
          <p:cNvPr id="3" name="内容占位符 2"/>
          <p:cNvSpPr>
            <a:spLocks noGrp="1"/>
          </p:cNvSpPr>
          <p:nvPr>
            <p:ph idx="1"/>
          </p:nvPr>
        </p:nvSpPr>
        <p:spPr>
          <a:xfrm>
            <a:off x="822539" y="1585915"/>
            <a:ext cx="10515600" cy="4351338"/>
          </a:xfrm>
        </p:spPr>
        <p:txBody>
          <a:bodyPr/>
          <a:lstStyle/>
          <a:p>
            <a:r>
              <a:rPr lang="en-US" altLang="zh-CN" sz="2400" dirty="0"/>
              <a:t>p(1:n)</a:t>
            </a:r>
            <a:r>
              <a:rPr lang="zh-CN" altLang="en-US" sz="2400" dirty="0"/>
              <a:t>：物品的效益值。</a:t>
            </a:r>
          </a:p>
          <a:p>
            <a:r>
              <a:rPr lang="en-US" altLang="zh-CN" sz="2400" dirty="0"/>
              <a:t>w(1:n)</a:t>
            </a:r>
            <a:r>
              <a:rPr lang="zh-CN" altLang="en-US" sz="2400" dirty="0"/>
              <a:t>：物品的质量。</a:t>
            </a:r>
          </a:p>
          <a:p>
            <a:r>
              <a:rPr kumimoji="1" lang="en-US" altLang="zh-CN" sz="2400" dirty="0"/>
              <a:t>P(1:m)</a:t>
            </a:r>
            <a:r>
              <a:rPr kumimoji="1" lang="zh-CN" altLang="en-US" sz="2400" dirty="0"/>
              <a:t>和</a:t>
            </a:r>
            <a:r>
              <a:rPr kumimoji="1" lang="en-US" altLang="zh-CN" sz="2400" dirty="0"/>
              <a:t>W(1:m)</a:t>
            </a:r>
            <a:r>
              <a:rPr kumimoji="1" lang="zh-CN" altLang="en-US" sz="2400" dirty="0"/>
              <a:t>：序偶对</a:t>
            </a:r>
            <a:r>
              <a:rPr kumimoji="1" lang="en-US" altLang="zh-CN" sz="2400" dirty="0"/>
              <a:t>(</a:t>
            </a:r>
            <a:r>
              <a:rPr kumimoji="1" lang="en-US" altLang="zh-CN" sz="2400" dirty="0" err="1"/>
              <a:t>p</a:t>
            </a:r>
            <a:r>
              <a:rPr kumimoji="1" lang="en-US" altLang="zh-CN" sz="2400" i="1" baseline="-25000" dirty="0" err="1"/>
              <a:t>l</a:t>
            </a:r>
            <a:r>
              <a:rPr kumimoji="1" lang="en-US" altLang="zh-CN" sz="2400" i="1" dirty="0"/>
              <a:t> </a:t>
            </a:r>
            <a:r>
              <a:rPr kumimoji="1" lang="en-US" altLang="zh-CN" sz="2400" dirty="0"/>
              <a:t>,</a:t>
            </a:r>
            <a:r>
              <a:rPr kumimoji="1" lang="en-US" altLang="zh-CN" sz="2400" dirty="0" err="1"/>
              <a:t>w</a:t>
            </a:r>
            <a:r>
              <a:rPr kumimoji="1" lang="en-US" altLang="zh-CN" sz="2400" i="1" baseline="-25000" dirty="0" err="1"/>
              <a:t>l</a:t>
            </a:r>
            <a:r>
              <a:rPr kumimoji="1" lang="en-US" altLang="zh-CN" sz="2400" dirty="0"/>
              <a:t>)</a:t>
            </a:r>
            <a:r>
              <a:rPr kumimoji="1" lang="zh-CN" altLang="en-US" sz="2400" dirty="0"/>
              <a:t>，模拟序偶集合</a:t>
            </a:r>
            <a:r>
              <a:rPr kumimoji="1" lang="en-US" altLang="zh-CN" sz="2400" dirty="0"/>
              <a:t>S</a:t>
            </a:r>
            <a:r>
              <a:rPr kumimoji="1" lang="zh-CN" altLang="en-US" sz="2400" dirty="0"/>
              <a:t>；序偶集</a:t>
            </a:r>
            <a:r>
              <a:rPr kumimoji="1" lang="en-US" altLang="zh-CN" sz="2400" dirty="0"/>
              <a:t>S</a:t>
            </a:r>
            <a:r>
              <a:rPr kumimoji="1" lang="en-US" altLang="zh-CN" sz="2400" baseline="30000" dirty="0"/>
              <a:t>0</a:t>
            </a:r>
            <a:r>
              <a:rPr kumimoji="1" lang="en-US" altLang="zh-CN" sz="2400" dirty="0"/>
              <a:t>,S</a:t>
            </a:r>
            <a:r>
              <a:rPr kumimoji="1" lang="en-US" altLang="zh-CN" sz="2400" baseline="30000" dirty="0"/>
              <a:t>1</a:t>
            </a:r>
            <a:r>
              <a:rPr kumimoji="1" lang="en-US" altLang="zh-CN" sz="2400" dirty="0"/>
              <a:t>,…,S</a:t>
            </a:r>
            <a:r>
              <a:rPr kumimoji="1" lang="en-US" altLang="zh-CN" sz="2400" baseline="30000" dirty="0"/>
              <a:t>n-1</a:t>
            </a:r>
            <a:r>
              <a:rPr kumimoji="1" lang="zh-CN" altLang="en-US" sz="2400" dirty="0"/>
              <a:t>互相邻接的存放。</a:t>
            </a:r>
          </a:p>
          <a:p>
            <a:r>
              <a:rPr kumimoji="1" lang="en-US" altLang="zh-CN" sz="2400" dirty="0"/>
              <a:t>F(0:n)</a:t>
            </a:r>
            <a:r>
              <a:rPr kumimoji="1" lang="zh-CN" altLang="en-US" sz="2400" dirty="0"/>
              <a:t>：指针数组，元素</a:t>
            </a:r>
            <a:r>
              <a:rPr kumimoji="1" lang="en-US" altLang="zh-CN" sz="2400" dirty="0"/>
              <a:t>F(</a:t>
            </a:r>
            <a:r>
              <a:rPr kumimoji="1" lang="en-US" altLang="zh-CN" sz="2400" dirty="0" err="1"/>
              <a:t>i</a:t>
            </a:r>
            <a:r>
              <a:rPr kumimoji="1" lang="en-US" altLang="zh-CN" sz="2400" dirty="0"/>
              <a:t>)</a:t>
            </a:r>
            <a:r>
              <a:rPr kumimoji="1" lang="zh-CN" altLang="en-US" sz="2400" dirty="0"/>
              <a:t>指示</a:t>
            </a:r>
            <a:r>
              <a:rPr kumimoji="1" lang="en-US" altLang="zh-CN" sz="2400" dirty="0"/>
              <a:t>S</a:t>
            </a:r>
            <a:r>
              <a:rPr kumimoji="1" lang="en-US" altLang="zh-CN" sz="2400" baseline="30000" dirty="0"/>
              <a:t>i</a:t>
            </a:r>
            <a:r>
              <a:rPr kumimoji="1" lang="zh-CN" altLang="en-US" sz="2400" dirty="0"/>
              <a:t>中的第一个元素所在的位置。</a:t>
            </a:r>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55</a:t>
            </a:fld>
            <a:endParaRPr lang="en-US" altLang="zh-CN"/>
          </a:p>
        </p:txBody>
      </p:sp>
      <p:sp>
        <p:nvSpPr>
          <p:cNvPr id="5" name="Text Box 4"/>
          <p:cNvSpPr txBox="1">
            <a:spLocks noChangeArrowheads="1"/>
          </p:cNvSpPr>
          <p:nvPr/>
        </p:nvSpPr>
        <p:spPr bwMode="auto">
          <a:xfrm>
            <a:off x="1131733" y="4293096"/>
            <a:ext cx="3589337" cy="114376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
                <a:srgbClr val="CC00FF"/>
              </a:buClr>
              <a:buSzTx/>
              <a:buFontTx/>
              <a:buNone/>
            </a:pPr>
            <a:r>
              <a:rPr kumimoji="1" lang="en-US" altLang="zh-CN" sz="2400" b="0" dirty="0">
                <a:cs typeface="Arial" panose="020B0604020202020204" pitchFamily="34" charset="0"/>
              </a:rPr>
              <a:t>S</a:t>
            </a:r>
            <a:r>
              <a:rPr kumimoji="1" lang="en-US" altLang="zh-CN" sz="2400" b="0" baseline="30000" dirty="0">
                <a:cs typeface="Arial" panose="020B0604020202020204" pitchFamily="34" charset="0"/>
              </a:rPr>
              <a:t>0</a:t>
            </a:r>
            <a:r>
              <a:rPr kumimoji="1" lang="en-US" altLang="zh-CN" sz="2400" b="0" baseline="-25000" dirty="0">
                <a:cs typeface="Arial" panose="020B0604020202020204" pitchFamily="34" charset="0"/>
              </a:rPr>
              <a:t> </a:t>
            </a:r>
            <a:r>
              <a:rPr kumimoji="1" lang="en-US" altLang="zh-CN" sz="2400" b="0" dirty="0">
                <a:cs typeface="Arial" panose="020B0604020202020204" pitchFamily="34" charset="0"/>
              </a:rPr>
              <a:t>={(0,0)} </a:t>
            </a:r>
          </a:p>
          <a:p>
            <a:pPr eaLnBrk="1" hangingPunct="1">
              <a:lnSpc>
                <a:spcPct val="90000"/>
              </a:lnSpc>
              <a:spcBef>
                <a:spcPct val="10000"/>
              </a:spcBef>
              <a:buClr>
                <a:srgbClr val="CC00FF"/>
              </a:buClr>
              <a:buSzTx/>
              <a:buFontTx/>
              <a:buNone/>
            </a:pPr>
            <a:r>
              <a:rPr kumimoji="1" lang="en-US" altLang="zh-CN" sz="2400" b="0" dirty="0">
                <a:cs typeface="Arial" panose="020B0604020202020204" pitchFamily="34" charset="0"/>
              </a:rPr>
              <a:t>S</a:t>
            </a:r>
            <a:r>
              <a:rPr kumimoji="1" lang="en-US" altLang="zh-CN" sz="2400" b="0" baseline="30000" dirty="0">
                <a:cs typeface="Arial" panose="020B0604020202020204" pitchFamily="34" charset="0"/>
              </a:rPr>
              <a:t>1</a:t>
            </a:r>
            <a:r>
              <a:rPr kumimoji="1" lang="en-US" altLang="zh-CN" sz="2400" b="0" baseline="-25000" dirty="0">
                <a:cs typeface="Arial" panose="020B0604020202020204" pitchFamily="34" charset="0"/>
              </a:rPr>
              <a:t> </a:t>
            </a:r>
            <a:r>
              <a:rPr kumimoji="1" lang="en-US" altLang="zh-CN" sz="2400" b="0" dirty="0">
                <a:cs typeface="Arial" panose="020B0604020202020204" pitchFamily="34" charset="0"/>
              </a:rPr>
              <a:t>={(0,0),(1,2)}</a:t>
            </a:r>
          </a:p>
          <a:p>
            <a:pPr eaLnBrk="1" hangingPunct="1">
              <a:lnSpc>
                <a:spcPct val="90000"/>
              </a:lnSpc>
              <a:spcBef>
                <a:spcPct val="10000"/>
              </a:spcBef>
              <a:buClr>
                <a:srgbClr val="CC00FF"/>
              </a:buClr>
              <a:buSzTx/>
              <a:buFontTx/>
              <a:buNone/>
            </a:pPr>
            <a:r>
              <a:rPr kumimoji="1" lang="en-US" altLang="zh-CN" sz="2400" b="0" dirty="0">
                <a:cs typeface="Arial" panose="020B0604020202020204" pitchFamily="34" charset="0"/>
              </a:rPr>
              <a:t>S</a:t>
            </a:r>
            <a:r>
              <a:rPr kumimoji="1" lang="en-US" altLang="zh-CN" sz="2400" b="0" baseline="30000" dirty="0">
                <a:cs typeface="Arial" panose="020B0604020202020204" pitchFamily="34" charset="0"/>
              </a:rPr>
              <a:t>2</a:t>
            </a:r>
            <a:r>
              <a:rPr kumimoji="1" lang="en-US" altLang="zh-CN" sz="2400" b="0" baseline="-25000" dirty="0">
                <a:cs typeface="Arial" panose="020B0604020202020204" pitchFamily="34" charset="0"/>
              </a:rPr>
              <a:t> </a:t>
            </a:r>
            <a:r>
              <a:rPr kumimoji="1" lang="en-US" altLang="zh-CN" sz="2400" b="0" dirty="0">
                <a:cs typeface="Arial" panose="020B0604020202020204" pitchFamily="34" charset="0"/>
              </a:rPr>
              <a:t>={(0,0),(1,2),(2,3),(3,5)}</a:t>
            </a:r>
            <a:endParaRPr kumimoji="1" lang="en-US" altLang="zh-CN" sz="2800" b="0" baseline="-25000" dirty="0">
              <a:cs typeface="Arial" panose="020B0604020202020204" pitchFamily="34" charset="0"/>
            </a:endParaRPr>
          </a:p>
        </p:txBody>
      </p:sp>
      <p:graphicFrame>
        <p:nvGraphicFramePr>
          <p:cNvPr id="6" name="Group 57"/>
          <p:cNvGraphicFramePr>
            <a:graphicFrameLocks noGrp="1"/>
          </p:cNvGraphicFramePr>
          <p:nvPr>
            <p:extLst>
              <p:ext uri="{D42A27DB-BD31-4B8C-83A1-F6EECF244321}">
                <p14:modId xmlns:p14="http://schemas.microsoft.com/office/powerpoint/2010/main" val="1326970560"/>
              </p:ext>
            </p:extLst>
          </p:nvPr>
        </p:nvGraphicFramePr>
        <p:xfrm>
          <a:off x="5600378" y="4324601"/>
          <a:ext cx="4319587" cy="1203324"/>
        </p:xfrm>
        <a:graphic>
          <a:graphicData uri="http://schemas.openxmlformats.org/drawingml/2006/table">
            <a:tbl>
              <a:tblPr>
                <a:tableStyleId>{5940675A-B579-460E-94D1-54222C63F5DA}</a:tableStyleId>
              </a:tblPr>
              <a:tblGrid>
                <a:gridCol w="539750">
                  <a:extLst>
                    <a:ext uri="{9D8B030D-6E8A-4147-A177-3AD203B41FA5}">
                      <a16:colId xmlns:a16="http://schemas.microsoft.com/office/drawing/2014/main" val="20000"/>
                    </a:ext>
                  </a:extLst>
                </a:gridCol>
                <a:gridCol w="541337">
                  <a:extLst>
                    <a:ext uri="{9D8B030D-6E8A-4147-A177-3AD203B41FA5}">
                      <a16:colId xmlns:a16="http://schemas.microsoft.com/office/drawing/2014/main" val="20001"/>
                    </a:ext>
                  </a:extLst>
                </a:gridCol>
                <a:gridCol w="538163">
                  <a:extLst>
                    <a:ext uri="{9D8B030D-6E8A-4147-A177-3AD203B41FA5}">
                      <a16:colId xmlns:a16="http://schemas.microsoft.com/office/drawing/2014/main" val="20002"/>
                    </a:ext>
                  </a:extLst>
                </a:gridCol>
                <a:gridCol w="541337">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38163">
                  <a:extLst>
                    <a:ext uri="{9D8B030D-6E8A-4147-A177-3AD203B41FA5}">
                      <a16:colId xmlns:a16="http://schemas.microsoft.com/office/drawing/2014/main" val="20005"/>
                    </a:ext>
                  </a:extLst>
                </a:gridCol>
                <a:gridCol w="541337">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tblGrid>
              <a:tr h="401108">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latin typeface="Arial" panose="020B0604020202020204" pitchFamily="34" charset="0"/>
                          <a:cs typeface="Arial" panose="020B0604020202020204" pitchFamily="34" charset="0"/>
                        </a:rPr>
                        <a:t>1</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latin typeface="Arial" panose="020B0604020202020204" pitchFamily="34" charset="0"/>
                          <a:cs typeface="Arial" panose="020B0604020202020204" pitchFamily="34" charset="0"/>
                        </a:rPr>
                        <a:t>2</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latin typeface="Arial" panose="020B0604020202020204" pitchFamily="34" charset="0"/>
                          <a:cs typeface="Arial" panose="020B0604020202020204" pitchFamily="34" charset="0"/>
                        </a:rPr>
                        <a:t>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latin typeface="Arial" panose="020B0604020202020204" pitchFamily="34" charset="0"/>
                          <a:cs typeface="Arial" panose="020B0604020202020204" pitchFamily="34" charset="0"/>
                        </a:rPr>
                        <a:t>4</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latin typeface="Arial" panose="020B0604020202020204" pitchFamily="34" charset="0"/>
                          <a:cs typeface="Arial" panose="020B0604020202020204" pitchFamily="34" charset="0"/>
                        </a:rPr>
                        <a:t>5</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latin typeface="Arial" panose="020B0604020202020204" pitchFamily="34" charset="0"/>
                          <a:cs typeface="Arial" panose="020B0604020202020204" pitchFamily="34" charset="0"/>
                        </a:rPr>
                        <a:t>6</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latin typeface="Arial" panose="020B0604020202020204" pitchFamily="34" charset="0"/>
                          <a:cs typeface="Arial" panose="020B0604020202020204" pitchFamily="34" charset="0"/>
                        </a:rPr>
                        <a:t>7</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latin typeface="Arial" panose="020B0604020202020204" pitchFamily="34" charset="0"/>
                          <a:cs typeface="Arial" panose="020B0604020202020204" pitchFamily="34" charset="0"/>
                        </a:rPr>
                        <a:t>8</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01108">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T w="12700" cap="flat" cmpd="sng" algn="ctr">
                      <a:solidFill>
                        <a:schemeClr val="tx1"/>
                      </a:solidFill>
                      <a:prstDash val="solid"/>
                      <a:round/>
                      <a:headEnd type="none" w="med" len="med"/>
                      <a:tailEnd type="none" w="med" len="med"/>
                    </a:lnT>
                    <a:solidFill>
                      <a:schemeClr val="accent1">
                        <a:lumMod val="60000"/>
                        <a:lumOff val="4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T w="12700" cap="flat" cmpd="sng" algn="ctr">
                      <a:solidFill>
                        <a:schemeClr val="tx1"/>
                      </a:solidFill>
                      <a:prstDash val="solid"/>
                      <a:round/>
                      <a:headEnd type="none" w="med" len="med"/>
                      <a:tailEnd type="none" w="med" len="med"/>
                    </a:lnT>
                    <a:solidFill>
                      <a:schemeClr val="accent1">
                        <a:lumMod val="60000"/>
                        <a:lumOff val="4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3</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01108">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solidFill>
                      <a:schemeClr val="accent1">
                        <a:lumMod val="60000"/>
                        <a:lumOff val="4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solidFill>
                      <a:schemeClr val="accent1">
                        <a:lumMod val="60000"/>
                        <a:lumOff val="4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5</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36000" marR="36000" marT="35964" marB="35964" anchor="ctr" horzOverflow="overflow"/>
                </a:tc>
                <a:extLst>
                  <a:ext uri="{0D108BD9-81ED-4DB2-BD59-A6C34878D82A}">
                    <a16:rowId xmlns:a16="http://schemas.microsoft.com/office/drawing/2014/main" val="10002"/>
                  </a:ext>
                </a:extLst>
              </a:tr>
            </a:tbl>
          </a:graphicData>
        </a:graphic>
      </p:graphicFrame>
      <p:sp>
        <p:nvSpPr>
          <p:cNvPr id="7" name="Text Box 43"/>
          <p:cNvSpPr txBox="1">
            <a:spLocks noChangeArrowheads="1"/>
          </p:cNvSpPr>
          <p:nvPr/>
        </p:nvSpPr>
        <p:spPr bwMode="auto">
          <a:xfrm>
            <a:off x="5227315" y="4675440"/>
            <a:ext cx="390525" cy="88523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b="0" baseline="-25000" dirty="0">
                <a:cs typeface="Arial" panose="020B0604020202020204" pitchFamily="34" charset="0"/>
              </a:rPr>
              <a:t> </a:t>
            </a:r>
            <a:r>
              <a:rPr kumimoji="1" lang="en-US" altLang="zh-CN" sz="2400" b="0" dirty="0">
                <a:cs typeface="Arial" panose="020B0604020202020204" pitchFamily="34" charset="0"/>
              </a:rPr>
              <a:t>P</a:t>
            </a:r>
          </a:p>
          <a:p>
            <a:pPr eaLnBrk="1" hangingPunct="1">
              <a:buClrTx/>
              <a:buSzTx/>
              <a:buFontTx/>
              <a:buNone/>
            </a:pPr>
            <a:r>
              <a:rPr kumimoji="1" lang="en-US" altLang="zh-CN" sz="2400" b="0" dirty="0">
                <a:cs typeface="Arial" panose="020B0604020202020204" pitchFamily="34" charset="0"/>
              </a:rPr>
              <a:t>W</a:t>
            </a:r>
          </a:p>
        </p:txBody>
      </p:sp>
      <p:grpSp>
        <p:nvGrpSpPr>
          <p:cNvPr id="8" name="Group 44"/>
          <p:cNvGrpSpPr>
            <a:grpSpLocks/>
          </p:cNvGrpSpPr>
          <p:nvPr/>
        </p:nvGrpSpPr>
        <p:grpSpPr bwMode="auto">
          <a:xfrm>
            <a:off x="5536878" y="5548559"/>
            <a:ext cx="676275" cy="833436"/>
            <a:chOff x="2809" y="2664"/>
            <a:chExt cx="426" cy="525"/>
          </a:xfrm>
        </p:grpSpPr>
        <p:sp>
          <p:nvSpPr>
            <p:cNvPr id="9" name="Text Box 45"/>
            <p:cNvSpPr txBox="1">
              <a:spLocks noChangeArrowheads="1"/>
            </p:cNvSpPr>
            <p:nvPr/>
          </p:nvSpPr>
          <p:spPr bwMode="auto">
            <a:xfrm>
              <a:off x="2809" y="2976"/>
              <a:ext cx="426" cy="2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400" b="0" dirty="0">
                  <a:cs typeface="Arial" panose="020B0604020202020204" pitchFamily="34" charset="0"/>
                </a:rPr>
                <a:t>F(0)</a:t>
              </a:r>
            </a:p>
          </p:txBody>
        </p:sp>
        <p:sp>
          <p:nvSpPr>
            <p:cNvPr id="10" name="Line 46"/>
            <p:cNvSpPr>
              <a:spLocks noChangeShapeType="1"/>
            </p:cNvSpPr>
            <p:nvPr/>
          </p:nvSpPr>
          <p:spPr bwMode="auto">
            <a:xfrm flipV="1">
              <a:off x="2965" y="2664"/>
              <a:ext cx="0" cy="267"/>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a:p>
          </p:txBody>
        </p:sp>
      </p:grpSp>
      <p:grpSp>
        <p:nvGrpSpPr>
          <p:cNvPr id="11" name="Group 47"/>
          <p:cNvGrpSpPr>
            <a:grpSpLocks/>
          </p:cNvGrpSpPr>
          <p:nvPr/>
        </p:nvGrpSpPr>
        <p:grpSpPr bwMode="auto">
          <a:xfrm>
            <a:off x="6165528" y="5550157"/>
            <a:ext cx="676275" cy="831851"/>
            <a:chOff x="3205" y="2741"/>
            <a:chExt cx="426" cy="524"/>
          </a:xfrm>
        </p:grpSpPr>
        <p:sp>
          <p:nvSpPr>
            <p:cNvPr id="12" name="Text Box 48"/>
            <p:cNvSpPr txBox="1">
              <a:spLocks noChangeArrowheads="1"/>
            </p:cNvSpPr>
            <p:nvPr/>
          </p:nvSpPr>
          <p:spPr bwMode="auto">
            <a:xfrm>
              <a:off x="3205" y="3052"/>
              <a:ext cx="426" cy="2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400" b="0" dirty="0">
                  <a:cs typeface="Arial" panose="020B0604020202020204" pitchFamily="34" charset="0"/>
                </a:rPr>
                <a:t>F(1)</a:t>
              </a:r>
            </a:p>
          </p:txBody>
        </p:sp>
        <p:sp>
          <p:nvSpPr>
            <p:cNvPr id="13" name="Line 49"/>
            <p:cNvSpPr>
              <a:spLocks noChangeShapeType="1"/>
            </p:cNvSpPr>
            <p:nvPr/>
          </p:nvSpPr>
          <p:spPr bwMode="auto">
            <a:xfrm flipV="1">
              <a:off x="3381" y="2741"/>
              <a:ext cx="0" cy="278"/>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a:latin typeface="Arial" panose="020B0604020202020204" pitchFamily="34" charset="0"/>
                <a:cs typeface="Arial" panose="020B0604020202020204" pitchFamily="34" charset="0"/>
              </a:endParaRPr>
            </a:p>
          </p:txBody>
        </p:sp>
      </p:grpSp>
      <p:grpSp>
        <p:nvGrpSpPr>
          <p:cNvPr id="14" name="Group 50"/>
          <p:cNvGrpSpPr>
            <a:grpSpLocks/>
          </p:cNvGrpSpPr>
          <p:nvPr/>
        </p:nvGrpSpPr>
        <p:grpSpPr bwMode="auto">
          <a:xfrm>
            <a:off x="9348465" y="5534279"/>
            <a:ext cx="676275" cy="847726"/>
            <a:chOff x="3906" y="2741"/>
            <a:chExt cx="426" cy="534"/>
          </a:xfrm>
        </p:grpSpPr>
        <p:sp>
          <p:nvSpPr>
            <p:cNvPr id="15" name="Text Box 51"/>
            <p:cNvSpPr txBox="1">
              <a:spLocks noChangeArrowheads="1"/>
            </p:cNvSpPr>
            <p:nvPr/>
          </p:nvSpPr>
          <p:spPr bwMode="auto">
            <a:xfrm>
              <a:off x="3906" y="3062"/>
              <a:ext cx="426" cy="2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400" b="0" dirty="0">
                  <a:solidFill>
                    <a:srgbClr val="FF0000"/>
                  </a:solidFill>
                  <a:cs typeface="Arial" panose="020B0604020202020204" pitchFamily="34" charset="0"/>
                </a:rPr>
                <a:t>F(3)</a:t>
              </a:r>
            </a:p>
          </p:txBody>
        </p:sp>
        <p:sp>
          <p:nvSpPr>
            <p:cNvPr id="16" name="Line 52"/>
            <p:cNvSpPr>
              <a:spLocks noChangeShapeType="1"/>
            </p:cNvSpPr>
            <p:nvPr/>
          </p:nvSpPr>
          <p:spPr bwMode="auto">
            <a:xfrm flipV="1">
              <a:off x="4064" y="2741"/>
              <a:ext cx="0" cy="256"/>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a:latin typeface="Arial" panose="020B0604020202020204" pitchFamily="34" charset="0"/>
                <a:cs typeface="Arial" panose="020B0604020202020204" pitchFamily="34" charset="0"/>
              </a:endParaRPr>
            </a:p>
          </p:txBody>
        </p:sp>
      </p:grpSp>
      <p:grpSp>
        <p:nvGrpSpPr>
          <p:cNvPr id="17" name="Group 53"/>
          <p:cNvGrpSpPr>
            <a:grpSpLocks/>
          </p:cNvGrpSpPr>
          <p:nvPr/>
        </p:nvGrpSpPr>
        <p:grpSpPr bwMode="auto">
          <a:xfrm>
            <a:off x="7218040" y="5534283"/>
            <a:ext cx="676275" cy="847726"/>
            <a:chOff x="5244" y="2741"/>
            <a:chExt cx="426" cy="534"/>
          </a:xfrm>
        </p:grpSpPr>
        <p:sp>
          <p:nvSpPr>
            <p:cNvPr id="18" name="Text Box 54"/>
            <p:cNvSpPr txBox="1">
              <a:spLocks noChangeArrowheads="1"/>
            </p:cNvSpPr>
            <p:nvPr/>
          </p:nvSpPr>
          <p:spPr bwMode="auto">
            <a:xfrm>
              <a:off x="5244" y="3062"/>
              <a:ext cx="426" cy="2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400" b="0" dirty="0">
                  <a:cs typeface="Arial" panose="020B0604020202020204" pitchFamily="34" charset="0"/>
                </a:rPr>
                <a:t>F(2)</a:t>
              </a:r>
            </a:p>
          </p:txBody>
        </p:sp>
        <p:sp>
          <p:nvSpPr>
            <p:cNvPr id="19" name="Line 55"/>
            <p:cNvSpPr>
              <a:spLocks noChangeShapeType="1"/>
            </p:cNvSpPr>
            <p:nvPr/>
          </p:nvSpPr>
          <p:spPr bwMode="auto">
            <a:xfrm flipV="1">
              <a:off x="5397" y="2741"/>
              <a:ext cx="0" cy="267"/>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9401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5"/>
          <p:cNvSpPr>
            <a:spLocks noGrp="1" noChangeArrowheads="1"/>
          </p:cNvSpPr>
          <p:nvPr>
            <p:ph type="title"/>
          </p:nvPr>
        </p:nvSpPr>
        <p:spPr/>
        <p:txBody>
          <a:bodyPr/>
          <a:lstStyle/>
          <a:p>
            <a:pPr eaLnBrk="1" hangingPunct="1"/>
            <a:r>
              <a:rPr lang="zh-CN" altLang="en-US" dirty="0"/>
              <a:t>序偶对法的空间复杂度分析</a:t>
            </a:r>
          </a:p>
        </p:txBody>
      </p:sp>
      <p:sp>
        <p:nvSpPr>
          <p:cNvPr id="91139" name="Rectangle 3"/>
          <p:cNvSpPr>
            <a:spLocks noGrp="1" noChangeArrowheads="1"/>
          </p:cNvSpPr>
          <p:nvPr>
            <p:ph idx="1"/>
          </p:nvPr>
        </p:nvSpPr>
        <p:spPr>
          <a:xfrm>
            <a:off x="838200" y="1627063"/>
            <a:ext cx="9937104" cy="4178201"/>
          </a:xfrm>
        </p:spPr>
        <p:txBody>
          <a:bodyPr/>
          <a:lstStyle/>
          <a:p>
            <a:pPr marL="0" indent="0"/>
            <a:r>
              <a:rPr lang="en-US" altLang="zh-CN" sz="2800" dirty="0"/>
              <a:t>S</a:t>
            </a:r>
            <a:r>
              <a:rPr lang="en-US" altLang="zh-CN" sz="2800" baseline="30000" dirty="0"/>
              <a:t>i</a:t>
            </a:r>
            <a:r>
              <a:rPr lang="zh-CN" altLang="en-US" sz="2800" dirty="0"/>
              <a:t>的序偶数量用</a:t>
            </a:r>
            <a:r>
              <a:rPr lang="en-US" altLang="zh-CN" sz="2800" dirty="0"/>
              <a:t>|S</a:t>
            </a:r>
            <a:r>
              <a:rPr lang="en-US" altLang="zh-CN" sz="2800" baseline="30000" dirty="0"/>
              <a:t>i</a:t>
            </a:r>
            <a:r>
              <a:rPr lang="en-US" altLang="zh-CN" sz="2800" dirty="0"/>
              <a:t>|</a:t>
            </a:r>
            <a:r>
              <a:rPr lang="zh-CN" altLang="en-US" sz="2800" dirty="0"/>
              <a:t>表示，</a:t>
            </a:r>
          </a:p>
          <a:p>
            <a:pPr marL="0" indent="0"/>
            <a:r>
              <a:rPr lang="zh-CN" altLang="en-US" sz="2800" dirty="0"/>
              <a:t>每个</a:t>
            </a:r>
            <a:r>
              <a:rPr lang="en-US" altLang="zh-CN" sz="2800" dirty="0"/>
              <a:t>S</a:t>
            </a:r>
            <a:r>
              <a:rPr lang="en-US" altLang="zh-CN" sz="2800" baseline="30000" dirty="0"/>
              <a:t>i</a:t>
            </a:r>
            <a:r>
              <a:rPr lang="zh-CN" altLang="en-US" sz="2800" dirty="0"/>
              <a:t>由</a:t>
            </a:r>
            <a:r>
              <a:rPr lang="en-US" altLang="zh-CN" sz="2800" dirty="0"/>
              <a:t>S</a:t>
            </a:r>
            <a:r>
              <a:rPr lang="en-US" altLang="zh-CN" sz="2800" baseline="30000" dirty="0"/>
              <a:t>i-1</a:t>
            </a:r>
            <a:r>
              <a:rPr lang="zh-CN" altLang="en-US" sz="2800" dirty="0"/>
              <a:t>和</a:t>
            </a:r>
            <a:r>
              <a:rPr lang="en-US" altLang="zh-CN" sz="2800" dirty="0"/>
              <a:t>S</a:t>
            </a:r>
            <a:r>
              <a:rPr lang="en-US" altLang="zh-CN" sz="2800" baseline="30000" dirty="0"/>
              <a:t>i</a:t>
            </a:r>
            <a:r>
              <a:rPr lang="en-US" altLang="zh-CN" sz="2800" baseline="-25000" dirty="0"/>
              <a:t>1</a:t>
            </a:r>
            <a:r>
              <a:rPr lang="zh-CN" altLang="en-US" sz="2800" dirty="0"/>
              <a:t>归并而成，且</a:t>
            </a:r>
            <a:r>
              <a:rPr lang="en-US" altLang="zh-CN" sz="2800" dirty="0"/>
              <a:t>| S</a:t>
            </a:r>
            <a:r>
              <a:rPr lang="en-US" altLang="zh-CN" sz="2800" baseline="30000" dirty="0"/>
              <a:t>i</a:t>
            </a:r>
            <a:r>
              <a:rPr lang="en-US" altLang="zh-CN" sz="2800" baseline="-25000" dirty="0"/>
              <a:t>1</a:t>
            </a:r>
            <a:r>
              <a:rPr lang="en-US" altLang="zh-CN" sz="2800" dirty="0"/>
              <a:t> |≤ | S</a:t>
            </a:r>
            <a:r>
              <a:rPr lang="en-US" altLang="zh-CN" sz="2800" baseline="30000" dirty="0"/>
              <a:t>i-1</a:t>
            </a:r>
            <a:r>
              <a:rPr lang="en-US" altLang="zh-CN" sz="2800" dirty="0"/>
              <a:t> |</a:t>
            </a:r>
            <a:r>
              <a:rPr lang="zh-CN" altLang="en-US" sz="2800" dirty="0"/>
              <a:t>，故</a:t>
            </a:r>
            <a:r>
              <a:rPr lang="en-US" altLang="zh-CN" sz="2800" dirty="0"/>
              <a:t>| S</a:t>
            </a:r>
            <a:r>
              <a:rPr lang="en-US" altLang="zh-CN" sz="2800" baseline="30000" dirty="0"/>
              <a:t>i</a:t>
            </a:r>
            <a:r>
              <a:rPr lang="en-US" altLang="zh-CN" sz="2800" dirty="0"/>
              <a:t>|≤ 2| S</a:t>
            </a:r>
            <a:r>
              <a:rPr lang="en-US" altLang="zh-CN" sz="2800" baseline="30000" dirty="0"/>
              <a:t>i-1</a:t>
            </a:r>
            <a:r>
              <a:rPr lang="en-US" altLang="zh-CN" sz="2800" dirty="0"/>
              <a:t> |</a:t>
            </a:r>
          </a:p>
          <a:p>
            <a:pPr marL="0" indent="0"/>
            <a:r>
              <a:rPr lang="zh-CN" altLang="en-US" sz="2800" dirty="0"/>
              <a:t>最坏情况下，归并过程中没有序偶被</a:t>
            </a:r>
            <a:r>
              <a:rPr lang="zh-CN" altLang="en-US" sz="2800" dirty="0">
                <a:solidFill>
                  <a:srgbClr val="FF0000"/>
                </a:solidFill>
              </a:rPr>
              <a:t>清除，</a:t>
            </a:r>
            <a:r>
              <a:rPr lang="zh-CN" altLang="en-US" sz="2800" dirty="0"/>
              <a:t>则 </a:t>
            </a:r>
            <a:endParaRPr lang="en-US" altLang="zh-CN" sz="2800" dirty="0"/>
          </a:p>
          <a:p>
            <a:pPr marL="0" indent="0">
              <a:buNone/>
            </a:pPr>
            <a:r>
              <a:rPr lang="en-US" altLang="zh-CN" sz="2800" dirty="0"/>
              <a:t>  | S</a:t>
            </a:r>
            <a:r>
              <a:rPr lang="en-US" altLang="zh-CN" sz="2800" baseline="30000" dirty="0"/>
              <a:t>0</a:t>
            </a:r>
            <a:r>
              <a:rPr lang="en-US" altLang="zh-CN" sz="2800" dirty="0"/>
              <a:t>|=1</a:t>
            </a:r>
            <a:r>
              <a:rPr lang="zh-CN" altLang="en-US" sz="2800" dirty="0"/>
              <a:t>， </a:t>
            </a:r>
            <a:r>
              <a:rPr lang="en-US" altLang="zh-CN" sz="2800" dirty="0"/>
              <a:t>| S</a:t>
            </a:r>
            <a:r>
              <a:rPr lang="en-US" altLang="zh-CN" sz="2800" baseline="30000" dirty="0"/>
              <a:t>1</a:t>
            </a:r>
            <a:r>
              <a:rPr lang="en-US" altLang="zh-CN" sz="2800" dirty="0"/>
              <a:t>|=2</a:t>
            </a:r>
            <a:r>
              <a:rPr lang="zh-CN" altLang="en-US" sz="2800" dirty="0"/>
              <a:t>， </a:t>
            </a:r>
            <a:r>
              <a:rPr lang="en-US" altLang="zh-CN" sz="2800" dirty="0"/>
              <a:t>| S</a:t>
            </a:r>
            <a:r>
              <a:rPr lang="en-US" altLang="zh-CN" sz="2800" baseline="30000" dirty="0"/>
              <a:t>2</a:t>
            </a:r>
            <a:r>
              <a:rPr lang="en-US" altLang="zh-CN" sz="2800" dirty="0"/>
              <a:t>|=2+2=2</a:t>
            </a:r>
            <a:r>
              <a:rPr lang="en-US" altLang="zh-CN" sz="2800" baseline="30000" dirty="0"/>
              <a:t>2</a:t>
            </a:r>
            <a:r>
              <a:rPr lang="zh-CN" altLang="en-US" sz="2800" dirty="0"/>
              <a:t>，</a:t>
            </a:r>
            <a:r>
              <a:rPr lang="en-US" altLang="zh-CN" sz="2800" dirty="0"/>
              <a:t>……, | S</a:t>
            </a:r>
            <a:r>
              <a:rPr lang="en-US" altLang="zh-CN" sz="2800" baseline="30000" dirty="0"/>
              <a:t>n-1</a:t>
            </a:r>
            <a:r>
              <a:rPr lang="en-US" altLang="zh-CN" sz="2800" dirty="0"/>
              <a:t>|=2</a:t>
            </a:r>
            <a:r>
              <a:rPr lang="en-US" altLang="zh-CN" sz="2800" baseline="30000" dirty="0"/>
              <a:t>n-1</a:t>
            </a:r>
            <a:endParaRPr lang="zh-CN" altLang="en-US" sz="2800" dirty="0"/>
          </a:p>
          <a:p>
            <a:pPr marL="0" indent="0" algn="ctr">
              <a:buNone/>
            </a:pPr>
            <a:endParaRPr lang="zh-CN" altLang="en-US" sz="2800" dirty="0"/>
          </a:p>
          <a:p>
            <a:pPr marL="0" indent="0" algn="ctr">
              <a:buNone/>
            </a:pPr>
            <a:endParaRPr lang="zh-CN" altLang="en-US" sz="2800" dirty="0"/>
          </a:p>
          <a:p>
            <a:pPr marL="0" indent="0"/>
            <a:r>
              <a:rPr lang="zh-CN" altLang="en-US" sz="2800" dirty="0"/>
              <a:t>则空间复杂度是</a:t>
            </a:r>
            <a:r>
              <a:rPr lang="en-US" altLang="zh-CN" sz="2800" dirty="0">
                <a:solidFill>
                  <a:srgbClr val="FF0000"/>
                </a:solidFill>
              </a:rPr>
              <a:t>O(2</a:t>
            </a:r>
            <a:r>
              <a:rPr lang="en-US" altLang="zh-CN" sz="2800" baseline="30000" dirty="0">
                <a:solidFill>
                  <a:srgbClr val="FF0000"/>
                </a:solidFill>
              </a:rPr>
              <a:t>n</a:t>
            </a:r>
            <a:r>
              <a:rPr lang="en-US" altLang="zh-CN" sz="2800" dirty="0">
                <a:solidFill>
                  <a:srgbClr val="FF0000"/>
                </a:solidFill>
              </a:rPr>
              <a:t>)</a:t>
            </a:r>
          </a:p>
        </p:txBody>
      </p:sp>
      <p:grpSp>
        <p:nvGrpSpPr>
          <p:cNvPr id="91141" name="Group 9"/>
          <p:cNvGrpSpPr>
            <a:grpSpLocks/>
          </p:cNvGrpSpPr>
          <p:nvPr/>
        </p:nvGrpSpPr>
        <p:grpSpPr bwMode="auto">
          <a:xfrm>
            <a:off x="1117602" y="3998937"/>
            <a:ext cx="3897313" cy="865188"/>
            <a:chOff x="1377" y="3067"/>
            <a:chExt cx="2455" cy="545"/>
          </a:xfrm>
        </p:grpSpPr>
        <p:sp>
          <p:nvSpPr>
            <p:cNvPr id="91142" name="Rectangle 6"/>
            <p:cNvSpPr>
              <a:spLocks noChangeArrowheads="1"/>
            </p:cNvSpPr>
            <p:nvPr/>
          </p:nvSpPr>
          <p:spPr bwMode="auto">
            <a:xfrm>
              <a:off x="1474" y="3067"/>
              <a:ext cx="235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b="0" dirty="0">
                  <a:cs typeface="Arial" panose="020B0604020202020204" pitchFamily="34" charset="0"/>
                </a:rPr>
                <a:t>∑|S</a:t>
              </a:r>
              <a:r>
                <a:rPr lang="en-US" altLang="zh-CN" b="0" baseline="30000" dirty="0">
                  <a:cs typeface="Arial" panose="020B0604020202020204" pitchFamily="34" charset="0"/>
                </a:rPr>
                <a:t>i</a:t>
              </a:r>
              <a:r>
                <a:rPr lang="en-US" altLang="zh-CN" b="0" dirty="0">
                  <a:cs typeface="Arial" panose="020B0604020202020204" pitchFamily="34" charset="0"/>
                </a:rPr>
                <a:t>|= ∑2</a:t>
              </a:r>
              <a:r>
                <a:rPr lang="en-US" altLang="zh-CN" b="0" baseline="30000" dirty="0">
                  <a:cs typeface="Arial" panose="020B0604020202020204" pitchFamily="34" charset="0"/>
                </a:rPr>
                <a:t>i</a:t>
              </a:r>
              <a:r>
                <a:rPr lang="en-US" altLang="zh-CN" b="0" dirty="0">
                  <a:cs typeface="Arial" panose="020B0604020202020204" pitchFamily="34" charset="0"/>
                </a:rPr>
                <a:t>=2</a:t>
              </a:r>
              <a:r>
                <a:rPr lang="en-US" altLang="zh-CN" b="0" baseline="30000" dirty="0">
                  <a:cs typeface="Arial" panose="020B0604020202020204" pitchFamily="34" charset="0"/>
                </a:rPr>
                <a:t>n</a:t>
              </a:r>
              <a:r>
                <a:rPr lang="en-US" altLang="zh-CN" b="0" dirty="0">
                  <a:cs typeface="Arial" panose="020B0604020202020204" pitchFamily="34" charset="0"/>
                </a:rPr>
                <a:t>-1</a:t>
              </a:r>
            </a:p>
          </p:txBody>
        </p:sp>
        <p:sp>
          <p:nvSpPr>
            <p:cNvPr id="91143" name="Text Box 7"/>
            <p:cNvSpPr txBox="1">
              <a:spLocks noChangeArrowheads="1"/>
            </p:cNvSpPr>
            <p:nvPr/>
          </p:nvSpPr>
          <p:spPr bwMode="auto">
            <a:xfrm>
              <a:off x="1377" y="3374"/>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a:t>0≤i≤n-1</a:t>
              </a:r>
            </a:p>
          </p:txBody>
        </p:sp>
        <p:sp>
          <p:nvSpPr>
            <p:cNvPr id="91144" name="Text Box 8"/>
            <p:cNvSpPr txBox="1">
              <a:spLocks noChangeArrowheads="1"/>
            </p:cNvSpPr>
            <p:nvPr/>
          </p:nvSpPr>
          <p:spPr bwMode="auto">
            <a:xfrm>
              <a:off x="2141" y="3381"/>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a:t>0≤i≤n-1</a:t>
              </a:r>
            </a:p>
          </p:txBody>
        </p:sp>
      </p:grpSp>
      <p:sp>
        <p:nvSpPr>
          <p:cNvPr id="9"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56</a:t>
            </a:fld>
            <a:endParaRPr lang="en-US" altLang="zh-CN"/>
          </a:p>
        </p:txBody>
      </p:sp>
      <p:sp>
        <p:nvSpPr>
          <p:cNvPr id="10" name="圆角矩形标注 9"/>
          <p:cNvSpPr/>
          <p:nvPr/>
        </p:nvSpPr>
        <p:spPr>
          <a:xfrm>
            <a:off x="4275159" y="4448696"/>
            <a:ext cx="2838658" cy="537268"/>
          </a:xfrm>
          <a:prstGeom prst="wedgeRoundRectCallout">
            <a:avLst>
              <a:gd name="adj1" fmla="val -42981"/>
              <a:gd name="adj2" fmla="val 79055"/>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spcBef>
                <a:spcPct val="0"/>
              </a:spcBef>
            </a:pPr>
            <a:r>
              <a:rPr lang="zh-CN" altLang="en-US" sz="2400" dirty="0">
                <a:latin typeface="Arial" panose="020B0604020202020204" pitchFamily="34" charset="0"/>
                <a:ea typeface="幼圆" panose="02010509060101010101" pitchFamily="49" charset="-122"/>
                <a:cs typeface="Arial" panose="020B0604020202020204" pitchFamily="34" charset="0"/>
              </a:rPr>
              <a:t>子问题重叠程度低</a:t>
            </a:r>
            <a:endParaRPr lang="zh-CN" altLang="en-US" sz="24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15811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577" y="116632"/>
            <a:ext cx="10515600" cy="1325563"/>
          </a:xfrm>
        </p:spPr>
        <p:txBody>
          <a:bodyPr/>
          <a:lstStyle/>
          <a:p>
            <a:r>
              <a:rPr lang="zh-CN" altLang="en-US" dirty="0"/>
              <a:t>序偶对法的时间复杂度分析</a:t>
            </a:r>
          </a:p>
        </p:txBody>
      </p:sp>
      <p:sp>
        <p:nvSpPr>
          <p:cNvPr id="3" name="内容占位符 2"/>
          <p:cNvSpPr>
            <a:spLocks noGrp="1"/>
          </p:cNvSpPr>
          <p:nvPr>
            <p:ph idx="1"/>
          </p:nvPr>
        </p:nvSpPr>
        <p:spPr>
          <a:xfrm>
            <a:off x="910979" y="1465643"/>
            <a:ext cx="10515600" cy="4351338"/>
          </a:xfrm>
        </p:spPr>
        <p:txBody>
          <a:bodyPr>
            <a:normAutofit/>
          </a:bodyPr>
          <a:lstStyle/>
          <a:p>
            <a:pPr marL="0" indent="0">
              <a:lnSpc>
                <a:spcPct val="90000"/>
              </a:lnSpc>
            </a:pPr>
            <a:r>
              <a:rPr lang="zh-CN" altLang="en-US" sz="2400" dirty="0"/>
              <a:t>由</a:t>
            </a:r>
            <a:r>
              <a:rPr lang="en-US" altLang="zh-CN" sz="2400" dirty="0"/>
              <a:t>S</a:t>
            </a:r>
            <a:r>
              <a:rPr lang="en-US" altLang="zh-CN" sz="2400" baseline="30000" dirty="0"/>
              <a:t>i-1</a:t>
            </a:r>
            <a:r>
              <a:rPr lang="zh-CN" altLang="en-US" sz="2400" dirty="0"/>
              <a:t>生成</a:t>
            </a:r>
            <a:r>
              <a:rPr lang="en-US" altLang="zh-CN" sz="2400" dirty="0"/>
              <a:t>S</a:t>
            </a:r>
            <a:r>
              <a:rPr lang="en-US" altLang="zh-CN" sz="2400" baseline="30000" dirty="0"/>
              <a:t>i</a:t>
            </a:r>
            <a:r>
              <a:rPr lang="zh-CN" altLang="en-US" sz="2400" dirty="0"/>
              <a:t>，需要的时间是</a:t>
            </a:r>
            <a:r>
              <a:rPr lang="zh-CN" altLang="en-US" sz="2400" dirty="0">
                <a:sym typeface="Symbol" panose="05050102010706020507" pitchFamily="18" charset="2"/>
              </a:rPr>
              <a:t></a:t>
            </a:r>
            <a:r>
              <a:rPr lang="en-US" altLang="zh-CN" sz="2400" dirty="0">
                <a:sym typeface="Symbol" panose="05050102010706020507" pitchFamily="18" charset="2"/>
              </a:rPr>
              <a:t>(</a:t>
            </a:r>
            <a:r>
              <a:rPr lang="en-US" altLang="zh-CN" sz="2400" dirty="0"/>
              <a:t>|S</a:t>
            </a:r>
            <a:r>
              <a:rPr lang="en-US" altLang="zh-CN" sz="2400" baseline="30000" dirty="0"/>
              <a:t>i-1</a:t>
            </a:r>
            <a:r>
              <a:rPr lang="en-US" altLang="zh-CN" sz="2400" dirty="0"/>
              <a:t>|</a:t>
            </a:r>
            <a:r>
              <a:rPr lang="en-US" altLang="zh-CN" sz="2400" dirty="0">
                <a:sym typeface="Symbol" panose="05050102010706020507" pitchFamily="18" charset="2"/>
              </a:rPr>
              <a:t>)</a:t>
            </a:r>
          </a:p>
          <a:p>
            <a:pPr marL="0" indent="0">
              <a:lnSpc>
                <a:spcPct val="90000"/>
              </a:lnSpc>
            </a:pPr>
            <a:r>
              <a:rPr lang="zh-CN" altLang="en-US" sz="2400" dirty="0">
                <a:sym typeface="Symbol" panose="05050102010706020507" pitchFamily="18" charset="2"/>
              </a:rPr>
              <a:t>计算所有的</a:t>
            </a:r>
            <a:r>
              <a:rPr lang="en-US" altLang="zh-CN" sz="2400" dirty="0"/>
              <a:t>S</a:t>
            </a:r>
            <a:r>
              <a:rPr lang="en-US" altLang="zh-CN" sz="2400" baseline="30000" dirty="0"/>
              <a:t>0</a:t>
            </a:r>
            <a:r>
              <a:rPr lang="en-US" altLang="zh-CN" sz="2400" dirty="0"/>
              <a:t>,S</a:t>
            </a:r>
            <a:r>
              <a:rPr lang="en-US" altLang="zh-CN" sz="2400" baseline="30000" dirty="0"/>
              <a:t>1</a:t>
            </a:r>
            <a:r>
              <a:rPr lang="en-US" altLang="zh-CN" sz="2400" dirty="0"/>
              <a:t>,…,S</a:t>
            </a:r>
            <a:r>
              <a:rPr lang="en-US" altLang="zh-CN" sz="2400" baseline="30000" dirty="0"/>
              <a:t>n-1</a:t>
            </a:r>
            <a:r>
              <a:rPr lang="zh-CN" altLang="en-US" sz="2400" dirty="0">
                <a:sym typeface="Symbol" panose="05050102010706020507" pitchFamily="18" charset="2"/>
              </a:rPr>
              <a:t>，需要的总时间为</a:t>
            </a:r>
            <a:r>
              <a:rPr lang="en-US" altLang="zh-CN" sz="2400" dirty="0">
                <a:sym typeface="Symbol" panose="05050102010706020507" pitchFamily="18" charset="2"/>
              </a:rPr>
              <a:t>(</a:t>
            </a:r>
            <a:r>
              <a:rPr lang="en-US" altLang="en-US" sz="2400" dirty="0">
                <a:sym typeface="Symbol" panose="05050102010706020507" pitchFamily="18" charset="2"/>
              </a:rPr>
              <a:t>∑</a:t>
            </a:r>
            <a:r>
              <a:rPr lang="en-US" altLang="zh-CN" sz="2400" dirty="0"/>
              <a:t>|S</a:t>
            </a:r>
            <a:r>
              <a:rPr lang="en-US" altLang="zh-CN" sz="2400" baseline="30000" dirty="0"/>
              <a:t>i-1</a:t>
            </a:r>
            <a:r>
              <a:rPr lang="en-US" altLang="zh-CN" sz="2400" dirty="0"/>
              <a:t>|</a:t>
            </a:r>
            <a:r>
              <a:rPr lang="en-US" altLang="zh-CN" sz="2400" dirty="0">
                <a:sym typeface="Symbol" panose="05050102010706020507" pitchFamily="18" charset="2"/>
              </a:rPr>
              <a:t>)</a:t>
            </a:r>
          </a:p>
          <a:p>
            <a:pPr marL="0" indent="0">
              <a:lnSpc>
                <a:spcPct val="90000"/>
              </a:lnSpc>
            </a:pPr>
            <a:r>
              <a:rPr lang="zh-CN" altLang="en-US" sz="2400" dirty="0">
                <a:sym typeface="Symbol" panose="05050102010706020507" pitchFamily="18" charset="2"/>
              </a:rPr>
              <a:t>因为</a:t>
            </a:r>
            <a:r>
              <a:rPr lang="en-US" altLang="zh-CN" sz="2400" dirty="0"/>
              <a:t>|S</a:t>
            </a:r>
            <a:r>
              <a:rPr lang="en-US" altLang="zh-CN" sz="2400" baseline="30000" dirty="0"/>
              <a:t>i</a:t>
            </a:r>
            <a:r>
              <a:rPr lang="en-US" altLang="zh-CN" sz="2400" dirty="0"/>
              <a:t>|</a:t>
            </a:r>
            <a:r>
              <a:rPr lang="en-US" altLang="en-US" sz="2400" dirty="0"/>
              <a:t>≤</a:t>
            </a:r>
            <a:r>
              <a:rPr lang="en-US" altLang="zh-CN" sz="2400" dirty="0"/>
              <a:t>2</a:t>
            </a:r>
            <a:r>
              <a:rPr lang="en-US" altLang="zh-CN" sz="2400" baseline="30000" dirty="0"/>
              <a:t>i</a:t>
            </a:r>
            <a:r>
              <a:rPr lang="zh-CN" altLang="en-US" sz="2400" dirty="0"/>
              <a:t>，故总时间为</a:t>
            </a:r>
            <a:r>
              <a:rPr lang="en-US" altLang="zh-CN" sz="2400" dirty="0">
                <a:solidFill>
                  <a:srgbClr val="FF0000"/>
                </a:solidFill>
              </a:rPr>
              <a:t>O(2</a:t>
            </a:r>
            <a:r>
              <a:rPr lang="en-US" altLang="zh-CN" sz="2400" baseline="30000" dirty="0">
                <a:solidFill>
                  <a:srgbClr val="FF0000"/>
                </a:solidFill>
              </a:rPr>
              <a:t>n</a:t>
            </a:r>
            <a:r>
              <a:rPr lang="en-US" altLang="zh-CN" sz="2400" dirty="0">
                <a:solidFill>
                  <a:srgbClr val="FF0000"/>
                </a:solidFill>
              </a:rPr>
              <a:t>)</a:t>
            </a:r>
          </a:p>
          <a:p>
            <a:pPr marL="0" indent="0">
              <a:lnSpc>
                <a:spcPct val="90000"/>
              </a:lnSpc>
            </a:pPr>
            <a:r>
              <a:rPr lang="zh-CN" altLang="en-US" sz="2400" dirty="0"/>
              <a:t>若</a:t>
            </a:r>
            <a:r>
              <a:rPr lang="en-US" altLang="zh-CN" sz="2400" dirty="0"/>
              <a:t>P,W</a:t>
            </a:r>
            <a:r>
              <a:rPr lang="zh-CN" altLang="en-US" sz="2400" dirty="0"/>
              <a:t>均为整数，则有</a:t>
            </a:r>
            <a:r>
              <a:rPr lang="en-US" altLang="zh-CN" sz="2400" dirty="0"/>
              <a:t>|S</a:t>
            </a:r>
            <a:r>
              <a:rPr lang="en-US" altLang="zh-CN" sz="2400" baseline="30000" dirty="0"/>
              <a:t>i</a:t>
            </a:r>
            <a:r>
              <a:rPr lang="en-US" altLang="zh-CN" sz="2400" dirty="0"/>
              <a:t>|</a:t>
            </a:r>
            <a:r>
              <a:rPr lang="en-US" altLang="en-US" sz="2400" dirty="0"/>
              <a:t>≤</a:t>
            </a:r>
            <a:r>
              <a:rPr lang="en-US" altLang="zh-CN" sz="2400" dirty="0"/>
              <a:t>1+ ∑</a:t>
            </a:r>
            <a:r>
              <a:rPr lang="en-US" altLang="zh-CN" sz="2400" baseline="-25000" dirty="0"/>
              <a:t>1≤j≤i </a:t>
            </a:r>
            <a:r>
              <a:rPr lang="en-US" altLang="zh-CN" sz="2400" dirty="0" err="1"/>
              <a:t>P</a:t>
            </a:r>
            <a:r>
              <a:rPr lang="en-US" altLang="zh-CN" sz="2400" baseline="-25000" dirty="0" err="1"/>
              <a:t>j</a:t>
            </a:r>
            <a:r>
              <a:rPr lang="en-US" altLang="zh-CN" sz="2400" dirty="0"/>
              <a:t> , |S</a:t>
            </a:r>
            <a:r>
              <a:rPr lang="en-US" altLang="zh-CN" sz="2400" baseline="30000" dirty="0"/>
              <a:t>i</a:t>
            </a:r>
            <a:r>
              <a:rPr lang="en-US" altLang="zh-CN" sz="2400" dirty="0"/>
              <a:t>|</a:t>
            </a:r>
            <a:r>
              <a:rPr lang="en-US" altLang="en-US" sz="2400" dirty="0"/>
              <a:t>≤</a:t>
            </a:r>
            <a:r>
              <a:rPr lang="en-US" altLang="zh-CN" sz="2400" dirty="0"/>
              <a:t>1+min{∑</a:t>
            </a:r>
            <a:r>
              <a:rPr lang="en-US" altLang="zh-CN" sz="2400" baseline="-25000" dirty="0"/>
              <a:t>1≤j≤i </a:t>
            </a:r>
            <a:r>
              <a:rPr lang="en-US" altLang="zh-CN" sz="2400" dirty="0" err="1"/>
              <a:t>W</a:t>
            </a:r>
            <a:r>
              <a:rPr lang="en-US" altLang="zh-CN" sz="2400" baseline="-25000" dirty="0" err="1"/>
              <a:t>j</a:t>
            </a:r>
            <a:r>
              <a:rPr lang="en-US" altLang="zh-CN" sz="2400" dirty="0"/>
              <a:t> , M}</a:t>
            </a:r>
          </a:p>
          <a:p>
            <a:pPr marL="0" indent="0">
              <a:lnSpc>
                <a:spcPct val="90000"/>
              </a:lnSpc>
            </a:pPr>
            <a:r>
              <a:rPr lang="zh-CN" altLang="en-US" sz="2400" dirty="0"/>
              <a:t>故当</a:t>
            </a:r>
            <a:r>
              <a:rPr lang="en-US" altLang="zh-CN" sz="2400" dirty="0"/>
              <a:t>P</a:t>
            </a:r>
            <a:r>
              <a:rPr lang="zh-CN" altLang="en-US" sz="2400" dirty="0"/>
              <a:t>和</a:t>
            </a:r>
            <a:r>
              <a:rPr lang="en-US" altLang="zh-CN" sz="2400" dirty="0"/>
              <a:t>W</a:t>
            </a:r>
            <a:r>
              <a:rPr lang="zh-CN" altLang="en-US" sz="2400" dirty="0"/>
              <a:t>为整数时，时间复杂度为</a:t>
            </a:r>
          </a:p>
          <a:p>
            <a:endParaRPr lang="zh-CN" altLang="en-US"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57</a:t>
            </a:fld>
            <a:endParaRPr lang="en-US" altLang="zh-CN"/>
          </a:p>
        </p:txBody>
      </p:sp>
      <p:sp>
        <p:nvSpPr>
          <p:cNvPr id="5" name="矩形 4"/>
          <p:cNvSpPr/>
          <p:nvPr/>
        </p:nvSpPr>
        <p:spPr>
          <a:xfrm>
            <a:off x="3455755" y="3744691"/>
            <a:ext cx="3504486" cy="424732"/>
          </a:xfrm>
          <a:prstGeom prst="rect">
            <a:avLst/>
          </a:prstGeom>
        </p:spPr>
        <p:txBody>
          <a:bodyPr wrap="none">
            <a:spAutoFit/>
          </a:bodyPr>
          <a:lstStyle/>
          <a:p>
            <a:pPr>
              <a:lnSpc>
                <a:spcPct val="90000"/>
              </a:lnSpc>
            </a:pPr>
            <a:r>
              <a:rPr lang="en-US" altLang="zh-CN" sz="2400" dirty="0">
                <a:solidFill>
                  <a:srgbClr val="FF0000"/>
                </a:solidFill>
                <a:latin typeface="Arial" panose="020B0604020202020204" pitchFamily="34" charset="0"/>
                <a:cs typeface="Arial" panose="020B0604020202020204" pitchFamily="34" charset="0"/>
              </a:rPr>
              <a:t>O(min{2</a:t>
            </a:r>
            <a:r>
              <a:rPr lang="en-US" altLang="zh-CN" sz="2400" baseline="30000" dirty="0">
                <a:solidFill>
                  <a:srgbClr val="FF0000"/>
                </a:solidFill>
                <a:latin typeface="Arial" panose="020B0604020202020204" pitchFamily="34" charset="0"/>
                <a:cs typeface="Arial" panose="020B0604020202020204" pitchFamily="34" charset="0"/>
              </a:rPr>
              <a:t>n</a:t>
            </a:r>
            <a:r>
              <a:rPr lang="en-US" altLang="zh-CN" sz="2400" dirty="0">
                <a:solidFill>
                  <a:srgbClr val="FF0000"/>
                </a:solidFill>
                <a:latin typeface="Arial" panose="020B0604020202020204" pitchFamily="34" charset="0"/>
                <a:cs typeface="Arial" panose="020B0604020202020204" pitchFamily="34" charset="0"/>
              </a:rPr>
              <a:t>, n∑</a:t>
            </a:r>
            <a:r>
              <a:rPr lang="en-US" altLang="zh-CN" sz="2400" baseline="-25000" dirty="0">
                <a:solidFill>
                  <a:srgbClr val="FF0000"/>
                </a:solidFill>
                <a:latin typeface="Arial" panose="020B0604020202020204" pitchFamily="34" charset="0"/>
                <a:cs typeface="Arial" panose="020B0604020202020204" pitchFamily="34" charset="0"/>
              </a:rPr>
              <a:t>1≤j≤n</a:t>
            </a:r>
            <a:r>
              <a:rPr lang="en-US" altLang="zh-CN" sz="2400" dirty="0">
                <a:solidFill>
                  <a:srgbClr val="FF0000"/>
                </a:solidFill>
                <a:latin typeface="Arial" panose="020B0604020202020204" pitchFamily="34" charset="0"/>
                <a:cs typeface="Arial" panose="020B0604020202020204" pitchFamily="34" charset="0"/>
              </a:rPr>
              <a:t>P</a:t>
            </a:r>
            <a:r>
              <a:rPr lang="en-US" altLang="zh-CN" sz="2400" baseline="-25000" dirty="0">
                <a:solidFill>
                  <a:srgbClr val="FF0000"/>
                </a:solidFill>
                <a:latin typeface="Arial" panose="020B0604020202020204" pitchFamily="34" charset="0"/>
                <a:cs typeface="Arial" panose="020B0604020202020204" pitchFamily="34" charset="0"/>
              </a:rPr>
              <a:t>j</a:t>
            </a:r>
            <a:r>
              <a:rPr lang="en-US" altLang="zh-CN" sz="2400" dirty="0">
                <a:solidFill>
                  <a:srgbClr val="FF0000"/>
                </a:solidFill>
                <a:latin typeface="Arial" panose="020B0604020202020204" pitchFamily="34" charset="0"/>
                <a:cs typeface="Arial" panose="020B0604020202020204" pitchFamily="34" charset="0"/>
              </a:rPr>
              <a:t> , </a:t>
            </a:r>
            <a:r>
              <a:rPr lang="en-US" altLang="zh-CN" sz="2400" dirty="0" err="1">
                <a:solidFill>
                  <a:srgbClr val="FF0000"/>
                </a:solidFill>
                <a:latin typeface="Arial" panose="020B0604020202020204" pitchFamily="34" charset="0"/>
                <a:cs typeface="Arial" panose="020B0604020202020204" pitchFamily="34" charset="0"/>
              </a:rPr>
              <a:t>nM</a:t>
            </a:r>
            <a:r>
              <a:rPr lang="en-US" altLang="zh-CN" sz="2400" dirty="0">
                <a:solidFill>
                  <a:srgbClr val="FF0000"/>
                </a:solidFill>
                <a:latin typeface="Arial" panose="020B0604020202020204" pitchFamily="34" charset="0"/>
                <a:cs typeface="Arial" panose="020B0604020202020204" pitchFamily="34" charset="0"/>
              </a:rPr>
              <a:t>}</a:t>
            </a:r>
          </a:p>
        </p:txBody>
      </p:sp>
      <p:sp>
        <p:nvSpPr>
          <p:cNvPr id="6" name="圆角矩形标注 5"/>
          <p:cNvSpPr/>
          <p:nvPr/>
        </p:nvSpPr>
        <p:spPr>
          <a:xfrm>
            <a:off x="6888088" y="4220088"/>
            <a:ext cx="4190946" cy="936104"/>
          </a:xfrm>
          <a:prstGeom prst="wedgeRoundRectCallout">
            <a:avLst>
              <a:gd name="adj1" fmla="val -47836"/>
              <a:gd name="adj2" fmla="val -74498"/>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spcBef>
                <a:spcPct val="0"/>
              </a:spcBef>
            </a:pP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zh-CN" altLang="en-US" sz="2400" dirty="0">
                <a:latin typeface="幼圆" panose="02010509060101010101" pitchFamily="49" charset="-122"/>
                <a:ea typeface="幼圆" panose="02010509060101010101" pitchFamily="49" charset="-122"/>
                <a:cs typeface="Arial" panose="020B0604020202020204" pitchFamily="34" charset="0"/>
              </a:rPr>
              <a:t>一般远小于</a:t>
            </a:r>
            <a:r>
              <a:rPr lang="en-US" altLang="zh-CN" sz="2400" dirty="0">
                <a:latin typeface="Arial" panose="020B0604020202020204" pitchFamily="34" charset="0"/>
                <a:ea typeface="幼圆" panose="02010509060101010101" pitchFamily="49" charset="-122"/>
                <a:cs typeface="Arial" panose="020B0604020202020204" pitchFamily="34" charset="0"/>
              </a:rPr>
              <a:t>2</a:t>
            </a:r>
            <a:r>
              <a:rPr lang="en-US" altLang="zh-CN" sz="2400" baseline="30000" dirty="0">
                <a:latin typeface="Arial" panose="020B0604020202020204" pitchFamily="34" charset="0"/>
                <a:ea typeface="幼圆" panose="02010509060101010101" pitchFamily="49" charset="-122"/>
                <a:cs typeface="Arial" panose="020B0604020202020204" pitchFamily="34" charset="0"/>
              </a:rPr>
              <a:t>n</a:t>
            </a:r>
            <a:r>
              <a:rPr lang="zh-CN" altLang="en-US" sz="2400" dirty="0">
                <a:latin typeface="幼圆" panose="02010509060101010101" pitchFamily="49" charset="-122"/>
                <a:ea typeface="幼圆" panose="02010509060101010101" pitchFamily="49" charset="-122"/>
                <a:cs typeface="Arial" panose="020B0604020202020204" pitchFamily="34" charset="0"/>
              </a:rPr>
              <a:t>，再加上支配规则，能解决</a:t>
            </a:r>
            <a:r>
              <a:rPr lang="en-US" altLang="zh-CN" sz="2400" dirty="0">
                <a:latin typeface="Arial" panose="020B0604020202020204" pitchFamily="34" charset="0"/>
                <a:ea typeface="幼圆" panose="02010509060101010101" pitchFamily="49" charset="-122"/>
                <a:cs typeface="Arial" panose="020B0604020202020204" pitchFamily="34" charset="0"/>
              </a:rPr>
              <a:t>n</a:t>
            </a:r>
            <a:r>
              <a:rPr lang="zh-CN" altLang="en-US" sz="2400" dirty="0">
                <a:latin typeface="幼圆" panose="02010509060101010101" pitchFamily="49" charset="-122"/>
                <a:ea typeface="幼圆" panose="02010509060101010101" pitchFamily="49" charset="-122"/>
                <a:cs typeface="Arial" panose="020B0604020202020204" pitchFamily="34" charset="0"/>
              </a:rPr>
              <a:t>较大时的问题。</a:t>
            </a:r>
          </a:p>
        </p:txBody>
      </p:sp>
      <p:sp>
        <p:nvSpPr>
          <p:cNvPr id="7" name="矩形 6"/>
          <p:cNvSpPr/>
          <p:nvPr/>
        </p:nvSpPr>
        <p:spPr>
          <a:xfrm>
            <a:off x="2345904" y="5366122"/>
            <a:ext cx="6264696" cy="443198"/>
          </a:xfrm>
          <a:prstGeom prst="rect">
            <a:avLst/>
          </a:prstGeom>
        </p:spPr>
        <p:txBody>
          <a:bodyPr wrap="square">
            <a:spAutoFit/>
          </a:bodyPr>
          <a:lstStyle/>
          <a:p>
            <a:pPr>
              <a:lnSpc>
                <a:spcPct val="95000"/>
              </a:lnSpc>
              <a:buClrTx/>
              <a:buSzTx/>
              <a:buNone/>
            </a:pPr>
            <a:r>
              <a:rPr kumimoji="1" lang="zh-CN" altLang="en-US" sz="2400" dirty="0">
                <a:solidFill>
                  <a:srgbClr val="FF0000"/>
                </a:solidFill>
                <a:latin typeface="幼圆" panose="02010509060101010101" pitchFamily="49" charset="-122"/>
                <a:ea typeface="幼圆" panose="02010509060101010101" pitchFamily="49" charset="-122"/>
                <a:sym typeface="Wingdings" panose="05000000000000000000" pitchFamily="2" charset="2"/>
              </a:rPr>
              <a:t>思考：比较迭代法和序偶对法的时间复杂度？</a:t>
            </a:r>
            <a:endParaRPr kumimoji="1" lang="zh-CN" altLang="en-US" sz="2400" baseline="-25000" dirty="0">
              <a:solidFill>
                <a:srgbClr val="FF0000"/>
              </a:solidFill>
              <a:latin typeface="幼圆" panose="02010509060101010101" pitchFamily="49" charset="-122"/>
              <a:ea typeface="幼圆" panose="02010509060101010101" pitchFamily="49" charset="-122"/>
              <a:sym typeface="Wingdings" panose="05000000000000000000" pitchFamily="2" charset="2"/>
            </a:endParaRPr>
          </a:p>
        </p:txBody>
      </p:sp>
      <p:sp>
        <p:nvSpPr>
          <p:cNvPr id="8" name="矩形 7"/>
          <p:cNvSpPr/>
          <p:nvPr/>
        </p:nvSpPr>
        <p:spPr>
          <a:xfrm>
            <a:off x="4463866" y="3744691"/>
            <a:ext cx="1635251" cy="4801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549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73527"/>
            <a:ext cx="10515600" cy="1325563"/>
          </a:xfrm>
        </p:spPr>
        <p:txBody>
          <a:bodyPr/>
          <a:lstStyle/>
          <a:p>
            <a:r>
              <a:rPr lang="zh-CN" altLang="en-US" dirty="0"/>
              <a:t>序偶对法的改进</a:t>
            </a:r>
          </a:p>
        </p:txBody>
      </p:sp>
      <p:sp>
        <p:nvSpPr>
          <p:cNvPr id="3" name="内容占位符 2"/>
          <p:cNvSpPr>
            <a:spLocks noGrp="1"/>
          </p:cNvSpPr>
          <p:nvPr>
            <p:ph idx="1"/>
          </p:nvPr>
        </p:nvSpPr>
        <p:spPr>
          <a:xfrm>
            <a:off x="667563" y="1214700"/>
            <a:ext cx="11162456" cy="2520280"/>
          </a:xfrm>
        </p:spPr>
        <p:txBody>
          <a:bodyPr>
            <a:normAutofit/>
          </a:bodyPr>
          <a:lstStyle/>
          <a:p>
            <a:pPr>
              <a:lnSpc>
                <a:spcPct val="100000"/>
              </a:lnSpc>
            </a:pPr>
            <a:r>
              <a:rPr lang="zh-CN" altLang="en-US" sz="2800" dirty="0"/>
              <a:t>试探法</a:t>
            </a:r>
            <a:endParaRPr lang="en-US" altLang="zh-CN" sz="2800" dirty="0"/>
          </a:p>
          <a:p>
            <a:pPr lvl="1">
              <a:lnSpc>
                <a:spcPct val="100000"/>
              </a:lnSpc>
            </a:pPr>
            <a:r>
              <a:rPr lang="en-US" altLang="zh-CN" sz="2400" dirty="0"/>
              <a:t>L:</a:t>
            </a:r>
            <a:r>
              <a:rPr lang="zh-CN" altLang="en-US" sz="2400" dirty="0"/>
              <a:t>最优解的估计值，</a:t>
            </a:r>
            <a:r>
              <a:rPr lang="en-US" altLang="zh-CN" sz="2400" dirty="0" err="1"/>
              <a:t>f</a:t>
            </a:r>
            <a:r>
              <a:rPr lang="en-US" altLang="zh-CN" sz="2400" baseline="-25000" dirty="0" err="1"/>
              <a:t>n</a:t>
            </a:r>
            <a:r>
              <a:rPr lang="en-US" altLang="zh-CN" sz="2400" dirty="0"/>
              <a:t>(M)≥L</a:t>
            </a:r>
          </a:p>
          <a:p>
            <a:pPr lvl="1">
              <a:lnSpc>
                <a:spcPct val="100000"/>
              </a:lnSpc>
            </a:pPr>
            <a:r>
              <a:rPr lang="en-US" altLang="zh-CN" sz="2400" dirty="0"/>
              <a:t>PLEFT(</a:t>
            </a:r>
            <a:r>
              <a:rPr lang="en-US" altLang="zh-CN" sz="2400" dirty="0" err="1"/>
              <a:t>i</a:t>
            </a:r>
            <a:r>
              <a:rPr lang="en-US" altLang="zh-CN" sz="2400" dirty="0"/>
              <a:t>)= ∑</a:t>
            </a:r>
            <a:r>
              <a:rPr lang="en-US" altLang="zh-CN" sz="2400" dirty="0" err="1"/>
              <a:t>p</a:t>
            </a:r>
            <a:r>
              <a:rPr lang="en-US" altLang="zh-CN" sz="2400" baseline="-25000" dirty="0" err="1"/>
              <a:t>j</a:t>
            </a:r>
            <a:r>
              <a:rPr lang="en-US" altLang="zh-CN" sz="2400" baseline="-25000" dirty="0"/>
              <a:t> </a:t>
            </a:r>
            <a:r>
              <a:rPr lang="zh-CN" altLang="en-US" sz="2400" dirty="0"/>
              <a:t>，如果</a:t>
            </a:r>
            <a:r>
              <a:rPr lang="en-US" altLang="zh-CN" sz="2400" dirty="0"/>
              <a:t>(</a:t>
            </a:r>
            <a:r>
              <a:rPr lang="en-US" altLang="zh-CN" sz="2400" dirty="0" err="1"/>
              <a:t>p,w</a:t>
            </a:r>
            <a:r>
              <a:rPr lang="en-US" altLang="zh-CN" sz="2400" dirty="0"/>
              <a:t>)∈S</a:t>
            </a:r>
            <a:r>
              <a:rPr lang="en-US" altLang="zh-CN" sz="2400" baseline="30000" dirty="0"/>
              <a:t>i </a:t>
            </a:r>
            <a:r>
              <a:rPr lang="zh-CN" altLang="en-US" sz="2400" dirty="0"/>
              <a:t>，且</a:t>
            </a:r>
            <a:r>
              <a:rPr lang="en-US" altLang="zh-CN" sz="2400" dirty="0" err="1"/>
              <a:t>p+PLEFT</a:t>
            </a:r>
            <a:r>
              <a:rPr lang="en-US" altLang="zh-CN" sz="2400" dirty="0"/>
              <a:t>(</a:t>
            </a:r>
            <a:r>
              <a:rPr lang="en-US" altLang="zh-CN" sz="2400" dirty="0" err="1"/>
              <a:t>i</a:t>
            </a:r>
            <a:r>
              <a:rPr lang="en-US" altLang="zh-CN" sz="2400" dirty="0"/>
              <a:t>)&lt;L</a:t>
            </a:r>
            <a:r>
              <a:rPr lang="zh-CN" altLang="en-US" sz="2400" dirty="0"/>
              <a:t>，那么</a:t>
            </a:r>
            <a:r>
              <a:rPr lang="en-US" altLang="zh-CN" sz="2400" dirty="0"/>
              <a:t>(</a:t>
            </a:r>
            <a:r>
              <a:rPr lang="en-US" altLang="zh-CN" sz="2400" dirty="0" err="1"/>
              <a:t>p,w</a:t>
            </a:r>
            <a:r>
              <a:rPr lang="en-US" altLang="zh-CN" sz="2400" dirty="0"/>
              <a:t>)</a:t>
            </a:r>
            <a:r>
              <a:rPr lang="zh-CN" altLang="en-US" sz="2400" dirty="0"/>
              <a:t>从</a:t>
            </a:r>
            <a:r>
              <a:rPr lang="en-US" altLang="zh-CN" sz="2400" dirty="0"/>
              <a:t>S</a:t>
            </a:r>
            <a:r>
              <a:rPr lang="en-US" altLang="zh-CN" sz="2400" baseline="30000" dirty="0"/>
              <a:t>i</a:t>
            </a:r>
            <a:r>
              <a:rPr lang="zh-CN" altLang="en-US" sz="2400" dirty="0"/>
              <a:t>中清除掉</a:t>
            </a: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58</a:t>
            </a:fld>
            <a:endParaRPr lang="en-US" altLang="zh-CN"/>
          </a:p>
        </p:txBody>
      </p:sp>
      <p:sp>
        <p:nvSpPr>
          <p:cNvPr id="5" name="Text Box 4"/>
          <p:cNvSpPr txBox="1">
            <a:spLocks noChangeArrowheads="1"/>
          </p:cNvSpPr>
          <p:nvPr/>
        </p:nvSpPr>
        <p:spPr bwMode="auto">
          <a:xfrm>
            <a:off x="2567608" y="2471504"/>
            <a:ext cx="72008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err="1"/>
              <a:t>i</a:t>
            </a:r>
            <a:r>
              <a:rPr lang="en-US" altLang="zh-CN" sz="1800" b="0" dirty="0"/>
              <a:t>&lt;</a:t>
            </a:r>
            <a:r>
              <a:rPr lang="en-US" altLang="zh-CN" sz="1800" b="0" dirty="0" err="1"/>
              <a:t>j≤n</a:t>
            </a:r>
            <a:endParaRPr lang="en-US" altLang="zh-CN" sz="1800" b="0" dirty="0"/>
          </a:p>
        </p:txBody>
      </p:sp>
      <p:sp>
        <p:nvSpPr>
          <p:cNvPr id="6" name="Text Box 5"/>
          <p:cNvSpPr txBox="1">
            <a:spLocks noChangeArrowheads="1"/>
          </p:cNvSpPr>
          <p:nvPr/>
        </p:nvSpPr>
        <p:spPr bwMode="auto">
          <a:xfrm>
            <a:off x="697590" y="2997250"/>
            <a:ext cx="403244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marL="342900" indent="-342900">
              <a:spcBef>
                <a:spcPts val="0"/>
              </a:spcBef>
              <a:buClr>
                <a:schemeClr val="accent1">
                  <a:lumMod val="75000"/>
                </a:schemeClr>
              </a:buClr>
              <a:buSzPct val="70000"/>
              <a:buFont typeface="Wingdings" panose="05000000000000000000" pitchFamily="2" charset="2"/>
              <a:buChar char="l"/>
            </a:pPr>
            <a:r>
              <a:rPr lang="zh-CN" altLang="en-US" sz="2400" b="0" dirty="0">
                <a:latin typeface="幼圆" panose="02010509060101010101" pitchFamily="49" charset="-122"/>
                <a:ea typeface="幼圆" panose="02010509060101010101" pitchFamily="49" charset="-122"/>
                <a:cs typeface="Arial" panose="020B0604020202020204" pitchFamily="34" charset="0"/>
              </a:rPr>
              <a:t>实例：</a:t>
            </a:r>
            <a:r>
              <a:rPr lang="en-US" altLang="zh-CN" sz="2400" b="0" dirty="0">
                <a:cs typeface="Arial" panose="020B0604020202020204" pitchFamily="34" charset="0"/>
              </a:rPr>
              <a:t>n=6</a:t>
            </a:r>
            <a:r>
              <a:rPr lang="zh-CN" altLang="en-US" sz="2400" b="0" dirty="0">
                <a:cs typeface="Arial" panose="020B0604020202020204" pitchFamily="34" charset="0"/>
              </a:rPr>
              <a:t>，</a:t>
            </a:r>
            <a:r>
              <a:rPr lang="en-US" altLang="zh-CN" sz="2400" b="0" dirty="0">
                <a:cs typeface="Arial" panose="020B0604020202020204" pitchFamily="34" charset="0"/>
              </a:rPr>
              <a:t>M=165</a:t>
            </a:r>
          </a:p>
          <a:p>
            <a:pPr eaLnBrk="1" hangingPunct="1">
              <a:spcBef>
                <a:spcPts val="0"/>
              </a:spcBef>
              <a:buClrTx/>
              <a:buSzTx/>
              <a:buFontTx/>
              <a:buNone/>
            </a:pPr>
            <a:r>
              <a:rPr lang="en-US" altLang="zh-CN" sz="2400" b="0" dirty="0">
                <a:cs typeface="Arial" panose="020B0604020202020204" pitchFamily="34" charset="0"/>
              </a:rPr>
              <a:t>              (p</a:t>
            </a:r>
            <a:r>
              <a:rPr lang="en-US" altLang="zh-CN" sz="2400" b="0" baseline="-25000" dirty="0">
                <a:cs typeface="Arial" panose="020B0604020202020204" pitchFamily="34" charset="0"/>
              </a:rPr>
              <a:t>1</a:t>
            </a:r>
            <a:r>
              <a:rPr lang="en-US" altLang="zh-CN" sz="2400" b="0" dirty="0">
                <a:cs typeface="Arial" panose="020B0604020202020204" pitchFamily="34" charset="0"/>
              </a:rPr>
              <a:t>,p</a:t>
            </a:r>
            <a:r>
              <a:rPr lang="en-US" altLang="zh-CN" sz="2400" b="0" baseline="-25000" dirty="0">
                <a:cs typeface="Arial" panose="020B0604020202020204" pitchFamily="34" charset="0"/>
              </a:rPr>
              <a:t>2</a:t>
            </a:r>
            <a:r>
              <a:rPr lang="en-US" altLang="zh-CN" sz="2400" b="0" dirty="0">
                <a:cs typeface="Arial" panose="020B0604020202020204" pitchFamily="34" charset="0"/>
              </a:rPr>
              <a:t>,p</a:t>
            </a:r>
            <a:r>
              <a:rPr lang="en-US" altLang="zh-CN" sz="2400" b="0" baseline="-25000" dirty="0">
                <a:cs typeface="Arial" panose="020B0604020202020204" pitchFamily="34" charset="0"/>
              </a:rPr>
              <a:t>3</a:t>
            </a:r>
            <a:r>
              <a:rPr lang="en-US" altLang="zh-CN" sz="2400" b="0" dirty="0">
                <a:cs typeface="Arial" panose="020B0604020202020204" pitchFamily="34" charset="0"/>
              </a:rPr>
              <a:t>,p</a:t>
            </a:r>
            <a:r>
              <a:rPr lang="en-US" altLang="zh-CN" sz="2400" b="0" baseline="-25000" dirty="0">
                <a:cs typeface="Arial" panose="020B0604020202020204" pitchFamily="34" charset="0"/>
              </a:rPr>
              <a:t>4</a:t>
            </a:r>
            <a:r>
              <a:rPr lang="en-US" altLang="zh-CN" sz="2400" b="0" dirty="0">
                <a:cs typeface="Arial" panose="020B0604020202020204" pitchFamily="34" charset="0"/>
              </a:rPr>
              <a:t>,p</a:t>
            </a:r>
            <a:r>
              <a:rPr lang="en-US" altLang="zh-CN" sz="2400" b="0" baseline="-25000" dirty="0">
                <a:cs typeface="Arial" panose="020B0604020202020204" pitchFamily="34" charset="0"/>
              </a:rPr>
              <a:t>5</a:t>
            </a:r>
            <a:r>
              <a:rPr lang="en-US" altLang="zh-CN" sz="2400" b="0" dirty="0">
                <a:cs typeface="Arial" panose="020B0604020202020204" pitchFamily="34" charset="0"/>
              </a:rPr>
              <a:t>,p</a:t>
            </a:r>
            <a:r>
              <a:rPr lang="en-US" altLang="zh-CN" sz="2400" b="0" baseline="-25000" dirty="0">
                <a:cs typeface="Arial" panose="020B0604020202020204" pitchFamily="34" charset="0"/>
              </a:rPr>
              <a:t>6</a:t>
            </a:r>
            <a:r>
              <a:rPr lang="en-US" altLang="zh-CN" sz="2400" b="0" dirty="0">
                <a:cs typeface="Arial" panose="020B0604020202020204" pitchFamily="34" charset="0"/>
              </a:rPr>
              <a:t>)</a:t>
            </a:r>
          </a:p>
          <a:p>
            <a:pPr eaLnBrk="1" hangingPunct="1">
              <a:spcBef>
                <a:spcPts val="0"/>
              </a:spcBef>
              <a:buClrTx/>
              <a:buSzTx/>
              <a:buFontTx/>
              <a:buNone/>
            </a:pPr>
            <a:r>
              <a:rPr lang="en-US" altLang="zh-CN" sz="2400" b="0" dirty="0">
                <a:cs typeface="Arial" panose="020B0604020202020204" pitchFamily="34" charset="0"/>
              </a:rPr>
              <a:t>           =(w</a:t>
            </a:r>
            <a:r>
              <a:rPr lang="en-US" altLang="zh-CN" sz="2400" b="0" baseline="-25000" dirty="0">
                <a:cs typeface="Arial" panose="020B0604020202020204" pitchFamily="34" charset="0"/>
              </a:rPr>
              <a:t>1</a:t>
            </a:r>
            <a:r>
              <a:rPr lang="en-US" altLang="zh-CN" sz="2400" b="0" dirty="0">
                <a:cs typeface="Arial" panose="020B0604020202020204" pitchFamily="34" charset="0"/>
              </a:rPr>
              <a:t>,w</a:t>
            </a:r>
            <a:r>
              <a:rPr lang="en-US" altLang="zh-CN" sz="2400" b="0" baseline="-25000" dirty="0">
                <a:cs typeface="Arial" panose="020B0604020202020204" pitchFamily="34" charset="0"/>
              </a:rPr>
              <a:t>2</a:t>
            </a:r>
            <a:r>
              <a:rPr lang="en-US" altLang="zh-CN" sz="2400" b="0" dirty="0">
                <a:cs typeface="Arial" panose="020B0604020202020204" pitchFamily="34" charset="0"/>
              </a:rPr>
              <a:t>,w</a:t>
            </a:r>
            <a:r>
              <a:rPr lang="en-US" altLang="zh-CN" sz="2400" b="0" baseline="-25000" dirty="0">
                <a:cs typeface="Arial" panose="020B0604020202020204" pitchFamily="34" charset="0"/>
              </a:rPr>
              <a:t>3</a:t>
            </a:r>
            <a:r>
              <a:rPr lang="en-US" altLang="zh-CN" sz="2400" b="0" dirty="0">
                <a:cs typeface="Arial" panose="020B0604020202020204" pitchFamily="34" charset="0"/>
              </a:rPr>
              <a:t>,w</a:t>
            </a:r>
            <a:r>
              <a:rPr lang="en-US" altLang="zh-CN" sz="2400" b="0" baseline="-25000" dirty="0">
                <a:cs typeface="Arial" panose="020B0604020202020204" pitchFamily="34" charset="0"/>
              </a:rPr>
              <a:t>4</a:t>
            </a:r>
            <a:r>
              <a:rPr lang="en-US" altLang="zh-CN" sz="2400" b="0" dirty="0">
                <a:cs typeface="Arial" panose="020B0604020202020204" pitchFamily="34" charset="0"/>
              </a:rPr>
              <a:t>,w</a:t>
            </a:r>
            <a:r>
              <a:rPr lang="en-US" altLang="zh-CN" sz="2400" b="0" baseline="-25000" dirty="0">
                <a:cs typeface="Arial" panose="020B0604020202020204" pitchFamily="34" charset="0"/>
              </a:rPr>
              <a:t>5</a:t>
            </a:r>
            <a:r>
              <a:rPr lang="en-US" altLang="zh-CN" sz="2400" b="0" dirty="0">
                <a:cs typeface="Arial" panose="020B0604020202020204" pitchFamily="34" charset="0"/>
              </a:rPr>
              <a:t>,w</a:t>
            </a:r>
            <a:r>
              <a:rPr lang="en-US" altLang="zh-CN" sz="2400" b="0" baseline="-25000" dirty="0">
                <a:cs typeface="Arial" panose="020B0604020202020204" pitchFamily="34" charset="0"/>
              </a:rPr>
              <a:t>6</a:t>
            </a:r>
            <a:r>
              <a:rPr lang="en-US" altLang="zh-CN" sz="2400" b="0" dirty="0">
                <a:cs typeface="Arial" panose="020B0604020202020204" pitchFamily="34" charset="0"/>
              </a:rPr>
              <a:t>)</a:t>
            </a:r>
          </a:p>
          <a:p>
            <a:pPr eaLnBrk="1" hangingPunct="1">
              <a:spcBef>
                <a:spcPts val="0"/>
              </a:spcBef>
              <a:buClrTx/>
              <a:buSzTx/>
              <a:buFontTx/>
              <a:buNone/>
            </a:pPr>
            <a:r>
              <a:rPr lang="en-US" altLang="zh-CN" sz="2400" b="0" dirty="0">
                <a:cs typeface="Arial" panose="020B0604020202020204" pitchFamily="34" charset="0"/>
              </a:rPr>
              <a:t>           =(100,50,20,10,7,3)</a:t>
            </a:r>
            <a:r>
              <a:rPr lang="zh-CN" altLang="en-US" sz="2400" b="0" dirty="0">
                <a:cs typeface="Arial" panose="020B0604020202020204" pitchFamily="34" charset="0"/>
              </a:rPr>
              <a:t>，</a:t>
            </a:r>
            <a:endParaRPr lang="en-US" altLang="zh-CN" sz="2400" b="0" dirty="0">
              <a:cs typeface="Arial" panose="020B0604020202020204"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64609290"/>
              </p:ext>
            </p:extLst>
          </p:nvPr>
        </p:nvGraphicFramePr>
        <p:xfrm>
          <a:off x="1733542" y="4792114"/>
          <a:ext cx="3960439" cy="741680"/>
        </p:xfrm>
        <a:graphic>
          <a:graphicData uri="http://schemas.openxmlformats.org/drawingml/2006/table">
            <a:tbl>
              <a:tblPr firstRow="1" bandRow="1">
                <a:tableStyleId>{5940675A-B579-460E-94D1-54222C63F5DA}</a:tableStyleId>
              </a:tblPr>
              <a:tblGrid>
                <a:gridCol w="565777">
                  <a:extLst>
                    <a:ext uri="{9D8B030D-6E8A-4147-A177-3AD203B41FA5}">
                      <a16:colId xmlns:a16="http://schemas.microsoft.com/office/drawing/2014/main" val="3034283204"/>
                    </a:ext>
                  </a:extLst>
                </a:gridCol>
                <a:gridCol w="565777">
                  <a:extLst>
                    <a:ext uri="{9D8B030D-6E8A-4147-A177-3AD203B41FA5}">
                      <a16:colId xmlns:a16="http://schemas.microsoft.com/office/drawing/2014/main" val="3095599328"/>
                    </a:ext>
                  </a:extLst>
                </a:gridCol>
                <a:gridCol w="565777">
                  <a:extLst>
                    <a:ext uri="{9D8B030D-6E8A-4147-A177-3AD203B41FA5}">
                      <a16:colId xmlns:a16="http://schemas.microsoft.com/office/drawing/2014/main" val="3058060855"/>
                    </a:ext>
                  </a:extLst>
                </a:gridCol>
                <a:gridCol w="565777">
                  <a:extLst>
                    <a:ext uri="{9D8B030D-6E8A-4147-A177-3AD203B41FA5}">
                      <a16:colId xmlns:a16="http://schemas.microsoft.com/office/drawing/2014/main" val="1938324706"/>
                    </a:ext>
                  </a:extLst>
                </a:gridCol>
                <a:gridCol w="565777">
                  <a:extLst>
                    <a:ext uri="{9D8B030D-6E8A-4147-A177-3AD203B41FA5}">
                      <a16:colId xmlns:a16="http://schemas.microsoft.com/office/drawing/2014/main" val="543190676"/>
                    </a:ext>
                  </a:extLst>
                </a:gridCol>
                <a:gridCol w="565777">
                  <a:extLst>
                    <a:ext uri="{9D8B030D-6E8A-4147-A177-3AD203B41FA5}">
                      <a16:colId xmlns:a16="http://schemas.microsoft.com/office/drawing/2014/main" val="148145645"/>
                    </a:ext>
                  </a:extLst>
                </a:gridCol>
                <a:gridCol w="565777">
                  <a:extLst>
                    <a:ext uri="{9D8B030D-6E8A-4147-A177-3AD203B41FA5}">
                      <a16:colId xmlns:a16="http://schemas.microsoft.com/office/drawing/2014/main" val="776409366"/>
                    </a:ext>
                  </a:extLst>
                </a:gridCol>
              </a:tblGrid>
              <a:tr h="370840">
                <a:tc>
                  <a:txBody>
                    <a:bodyPr/>
                    <a:lstStyle/>
                    <a:p>
                      <a:pPr algn="ctr"/>
                      <a:r>
                        <a:rPr lang="en-US" altLang="zh-CN" sz="1800" dirty="0">
                          <a:solidFill>
                            <a:srgbClr val="FF0000"/>
                          </a:solidFill>
                          <a:latin typeface="Arial" panose="020B0604020202020204" pitchFamily="34" charset="0"/>
                          <a:cs typeface="Arial" panose="020B0604020202020204" pitchFamily="34" charset="0"/>
                        </a:rPr>
                        <a:t>0</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1</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2</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3</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4</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5</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6</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9219054"/>
                  </a:ext>
                </a:extLst>
              </a:tr>
              <a:tr h="370840">
                <a:tc>
                  <a:txBody>
                    <a:bodyPr/>
                    <a:lstStyle/>
                    <a:p>
                      <a:pPr algn="ctr"/>
                      <a:r>
                        <a:rPr lang="en-US" altLang="zh-CN" sz="1800" dirty="0">
                          <a:latin typeface="Arial" panose="020B0604020202020204" pitchFamily="34" charset="0"/>
                          <a:cs typeface="Arial" panose="020B0604020202020204" pitchFamily="34" charset="0"/>
                        </a:rPr>
                        <a:t>190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90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40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20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9753369"/>
                  </a:ext>
                </a:extLst>
              </a:tr>
            </a:tbl>
          </a:graphicData>
        </a:graphic>
      </p:graphicFrame>
      <p:sp>
        <p:nvSpPr>
          <p:cNvPr id="8" name="矩形 7"/>
          <p:cNvSpPr/>
          <p:nvPr/>
        </p:nvSpPr>
        <p:spPr>
          <a:xfrm>
            <a:off x="551384" y="5146139"/>
            <a:ext cx="1212191" cy="400110"/>
          </a:xfrm>
          <a:prstGeom prst="rect">
            <a:avLst/>
          </a:prstGeom>
        </p:spPr>
        <p:txBody>
          <a:bodyPr wrap="none">
            <a:spAutoFit/>
          </a:bodyPr>
          <a:lstStyle/>
          <a:p>
            <a:r>
              <a:rPr lang="en-US" altLang="zh-CN" sz="2000" dirty="0">
                <a:solidFill>
                  <a:srgbClr val="FF0000"/>
                </a:solidFill>
                <a:latin typeface="Arial" panose="020B0604020202020204" pitchFamily="34" charset="0"/>
                <a:cs typeface="Arial" panose="020B0604020202020204" pitchFamily="34" charset="0"/>
              </a:rPr>
              <a:t>PLEFT(</a:t>
            </a:r>
            <a:r>
              <a:rPr lang="en-US" altLang="zh-CN" sz="2000" dirty="0" err="1">
                <a:solidFill>
                  <a:srgbClr val="FF0000"/>
                </a:solidFill>
                <a:latin typeface="Arial" panose="020B0604020202020204" pitchFamily="34" charset="0"/>
                <a:cs typeface="Arial" panose="020B0604020202020204" pitchFamily="34" charset="0"/>
              </a:rPr>
              <a:t>i</a:t>
            </a:r>
            <a:r>
              <a:rPr lang="en-US" altLang="zh-CN" sz="2000" dirty="0">
                <a:solidFill>
                  <a:srgbClr val="FF0000"/>
                </a:solidFill>
                <a:latin typeface="Arial" panose="020B0604020202020204" pitchFamily="34" charset="0"/>
                <a:cs typeface="Arial" panose="020B0604020202020204" pitchFamily="34" charset="0"/>
              </a:rPr>
              <a:t>)</a:t>
            </a:r>
            <a:endParaRPr lang="zh-CN" altLang="en-US" sz="2000" dirty="0">
              <a:solidFill>
                <a:srgbClr val="FF0000"/>
              </a:solidFill>
              <a:latin typeface="Arial" panose="020B0604020202020204" pitchFamily="34" charset="0"/>
              <a:cs typeface="Arial" panose="020B0604020202020204" pitchFamily="34" charset="0"/>
            </a:endParaRPr>
          </a:p>
        </p:txBody>
      </p:sp>
      <p:sp>
        <p:nvSpPr>
          <p:cNvPr id="10" name="Rectangle 3"/>
          <p:cNvSpPr txBox="1">
            <a:spLocks noChangeArrowheads="1"/>
          </p:cNvSpPr>
          <p:nvPr/>
        </p:nvSpPr>
        <p:spPr>
          <a:xfrm>
            <a:off x="6126027" y="2996952"/>
            <a:ext cx="4608512" cy="3652517"/>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32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90000"/>
              </a:lnSpc>
            </a:pPr>
            <a:r>
              <a:rPr lang="zh-CN" altLang="en-US" sz="2400" dirty="0">
                <a:solidFill>
                  <a:srgbClr val="FF0000"/>
                </a:solidFill>
              </a:rPr>
              <a:t>贪心方法</a:t>
            </a:r>
            <a:r>
              <a:rPr lang="zh-CN" altLang="en-US" sz="2400" dirty="0"/>
              <a:t>求出估计值</a:t>
            </a:r>
            <a:r>
              <a:rPr lang="en-US" altLang="zh-CN" sz="2400" dirty="0"/>
              <a:t>L=163</a:t>
            </a:r>
          </a:p>
          <a:p>
            <a:pPr>
              <a:lnSpc>
                <a:spcPct val="90000"/>
              </a:lnSpc>
            </a:pPr>
            <a:r>
              <a:rPr lang="en-US" altLang="zh-CN" sz="2400" dirty="0"/>
              <a:t>S</a:t>
            </a:r>
            <a:r>
              <a:rPr lang="en-US" altLang="zh-CN" sz="2400" baseline="30000" dirty="0"/>
              <a:t>0</a:t>
            </a:r>
            <a:r>
              <a:rPr lang="en-US" altLang="zh-CN" sz="2400" dirty="0"/>
              <a:t>={0},              S</a:t>
            </a:r>
            <a:r>
              <a:rPr lang="en-US" altLang="zh-CN" sz="2400" baseline="30000" dirty="0"/>
              <a:t>1</a:t>
            </a:r>
            <a:r>
              <a:rPr lang="en-US" altLang="zh-CN" sz="2400" baseline="-25000" dirty="0"/>
              <a:t>1</a:t>
            </a:r>
            <a:r>
              <a:rPr lang="en-US" altLang="zh-CN" sz="2400" dirty="0"/>
              <a:t>={100} </a:t>
            </a:r>
          </a:p>
          <a:p>
            <a:pPr>
              <a:lnSpc>
                <a:spcPct val="90000"/>
              </a:lnSpc>
            </a:pPr>
            <a:r>
              <a:rPr lang="en-US" altLang="zh-CN" sz="2400" dirty="0"/>
              <a:t>S</a:t>
            </a:r>
            <a:r>
              <a:rPr lang="en-US" altLang="zh-CN" sz="2400" baseline="30000" dirty="0"/>
              <a:t>1</a:t>
            </a:r>
            <a:r>
              <a:rPr lang="en-US" altLang="zh-CN" sz="2400" dirty="0"/>
              <a:t>={</a:t>
            </a:r>
            <a:r>
              <a:rPr lang="en-US" altLang="zh-CN" sz="2400" strike="sngStrike" dirty="0">
                <a:solidFill>
                  <a:srgbClr val="FF0000"/>
                </a:solidFill>
              </a:rPr>
              <a:t>0,</a:t>
            </a:r>
            <a:r>
              <a:rPr lang="en-US" altLang="zh-CN" sz="2400" dirty="0"/>
              <a:t>100},       S</a:t>
            </a:r>
            <a:r>
              <a:rPr lang="en-US" altLang="zh-CN" sz="2400" baseline="30000" dirty="0"/>
              <a:t>2</a:t>
            </a:r>
            <a:r>
              <a:rPr lang="en-US" altLang="zh-CN" sz="2400" baseline="-25000" dirty="0"/>
              <a:t>1</a:t>
            </a:r>
            <a:r>
              <a:rPr lang="en-US" altLang="zh-CN" sz="2400" dirty="0"/>
              <a:t>={150} </a:t>
            </a:r>
          </a:p>
          <a:p>
            <a:pPr>
              <a:lnSpc>
                <a:spcPct val="90000"/>
              </a:lnSpc>
            </a:pPr>
            <a:r>
              <a:rPr lang="en-US" altLang="zh-CN" sz="2400" dirty="0"/>
              <a:t>S</a:t>
            </a:r>
            <a:r>
              <a:rPr lang="en-US" altLang="zh-CN" sz="2400" baseline="30000" dirty="0"/>
              <a:t>2</a:t>
            </a:r>
            <a:r>
              <a:rPr lang="en-US" altLang="zh-CN" sz="2400" dirty="0"/>
              <a:t>={</a:t>
            </a:r>
            <a:r>
              <a:rPr lang="en-US" altLang="zh-CN" sz="2400" strike="sngStrike" dirty="0">
                <a:solidFill>
                  <a:srgbClr val="FF0000"/>
                </a:solidFill>
              </a:rPr>
              <a:t>100,</a:t>
            </a:r>
            <a:r>
              <a:rPr lang="en-US" altLang="zh-CN" sz="2400" dirty="0"/>
              <a:t>150},   S</a:t>
            </a:r>
            <a:r>
              <a:rPr lang="en-US" altLang="zh-CN" sz="2400" baseline="30000" dirty="0"/>
              <a:t>3</a:t>
            </a:r>
            <a:r>
              <a:rPr lang="en-US" altLang="zh-CN" sz="2400" baseline="-25000" dirty="0"/>
              <a:t>1</a:t>
            </a:r>
            <a:r>
              <a:rPr lang="en-US" altLang="zh-CN" sz="2400" dirty="0"/>
              <a:t>= </a:t>
            </a:r>
            <a:r>
              <a:rPr lang="en-US" altLang="zh-CN" sz="2400" dirty="0">
                <a:sym typeface="Symbol" panose="05050102010706020507" pitchFamily="18" charset="2"/>
              </a:rPr>
              <a:t></a:t>
            </a:r>
          </a:p>
          <a:p>
            <a:pPr>
              <a:lnSpc>
                <a:spcPct val="90000"/>
              </a:lnSpc>
            </a:pPr>
            <a:r>
              <a:rPr lang="en-US" altLang="zh-CN" sz="2400" dirty="0"/>
              <a:t>S</a:t>
            </a:r>
            <a:r>
              <a:rPr lang="en-US" altLang="zh-CN" sz="2400" baseline="30000" dirty="0"/>
              <a:t>3</a:t>
            </a:r>
            <a:r>
              <a:rPr lang="en-US" altLang="zh-CN" sz="2400" dirty="0"/>
              <a:t>={150},          S</a:t>
            </a:r>
            <a:r>
              <a:rPr lang="en-US" altLang="zh-CN" sz="2400" baseline="30000" dirty="0"/>
              <a:t>4</a:t>
            </a:r>
            <a:r>
              <a:rPr lang="en-US" altLang="zh-CN" sz="2400" baseline="-25000" dirty="0"/>
              <a:t>1</a:t>
            </a:r>
            <a:r>
              <a:rPr lang="en-US" altLang="zh-CN" sz="2400" dirty="0"/>
              <a:t>={160}</a:t>
            </a:r>
          </a:p>
          <a:p>
            <a:pPr>
              <a:lnSpc>
                <a:spcPct val="90000"/>
              </a:lnSpc>
            </a:pPr>
            <a:r>
              <a:rPr lang="en-US" altLang="zh-CN" sz="2400" dirty="0"/>
              <a:t>S</a:t>
            </a:r>
            <a:r>
              <a:rPr lang="en-US" altLang="zh-CN" sz="2400" baseline="30000" dirty="0"/>
              <a:t>4</a:t>
            </a:r>
            <a:r>
              <a:rPr lang="en-US" altLang="zh-CN" sz="2400" dirty="0"/>
              <a:t>={</a:t>
            </a:r>
            <a:r>
              <a:rPr lang="en-US" altLang="zh-CN" sz="2400" strike="sngStrike" dirty="0">
                <a:solidFill>
                  <a:srgbClr val="FF0000"/>
                </a:solidFill>
              </a:rPr>
              <a:t>150,</a:t>
            </a:r>
            <a:r>
              <a:rPr lang="en-US" altLang="zh-CN" sz="2400" dirty="0"/>
              <a:t>160},   S</a:t>
            </a:r>
            <a:r>
              <a:rPr lang="en-US" altLang="zh-CN" sz="2400" baseline="30000" dirty="0"/>
              <a:t>5</a:t>
            </a:r>
            <a:r>
              <a:rPr lang="en-US" altLang="zh-CN" sz="2400" baseline="-25000" dirty="0"/>
              <a:t>1</a:t>
            </a:r>
            <a:r>
              <a:rPr lang="en-US" altLang="zh-CN" sz="2400" dirty="0"/>
              <a:t>=</a:t>
            </a:r>
            <a:r>
              <a:rPr lang="en-US" altLang="zh-CN" sz="2400" dirty="0">
                <a:sym typeface="Symbol" panose="05050102010706020507" pitchFamily="18" charset="2"/>
              </a:rPr>
              <a:t></a:t>
            </a:r>
            <a:endParaRPr lang="en-US" altLang="zh-CN" sz="2400" dirty="0"/>
          </a:p>
          <a:p>
            <a:pPr>
              <a:lnSpc>
                <a:spcPct val="90000"/>
              </a:lnSpc>
            </a:pPr>
            <a:r>
              <a:rPr lang="en-US" altLang="zh-CN" sz="2400" dirty="0"/>
              <a:t>S</a:t>
            </a:r>
            <a:r>
              <a:rPr lang="en-US" altLang="zh-CN" sz="2400" baseline="30000" dirty="0"/>
              <a:t>5</a:t>
            </a:r>
            <a:r>
              <a:rPr lang="en-US" altLang="zh-CN" sz="2400" dirty="0"/>
              <a:t>={160},          S</a:t>
            </a:r>
            <a:r>
              <a:rPr lang="en-US" altLang="zh-CN" sz="2400" baseline="30000" dirty="0"/>
              <a:t>6</a:t>
            </a:r>
            <a:r>
              <a:rPr lang="en-US" altLang="zh-CN" sz="2400" baseline="-25000" dirty="0"/>
              <a:t>1</a:t>
            </a:r>
            <a:r>
              <a:rPr lang="en-US" altLang="zh-CN" sz="2400" dirty="0"/>
              <a:t>={163}</a:t>
            </a:r>
          </a:p>
          <a:p>
            <a:pPr>
              <a:lnSpc>
                <a:spcPct val="90000"/>
              </a:lnSpc>
            </a:pPr>
            <a:r>
              <a:rPr lang="en-US" altLang="zh-CN" sz="2400" dirty="0"/>
              <a:t>S</a:t>
            </a:r>
            <a:r>
              <a:rPr lang="en-US" altLang="zh-CN" sz="2400" baseline="30000" dirty="0"/>
              <a:t>6</a:t>
            </a:r>
            <a:r>
              <a:rPr lang="en-US" altLang="zh-CN" sz="2400" dirty="0"/>
              <a:t>={163}</a:t>
            </a:r>
          </a:p>
          <a:p>
            <a:pPr>
              <a:lnSpc>
                <a:spcPct val="90000"/>
              </a:lnSpc>
            </a:pPr>
            <a:endParaRPr lang="en-US" altLang="zh-CN" sz="2400" dirty="0"/>
          </a:p>
        </p:txBody>
      </p:sp>
    </p:spTree>
    <p:extLst>
      <p:ext uri="{BB962C8B-B14F-4D97-AF65-F5344CB8AC3E}">
        <p14:creationId xmlns:p14="http://schemas.microsoft.com/office/powerpoint/2010/main" val="417593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blinds(horizontal)">
                                      <p:cBhvr>
                                        <p:cTn id="23" dur="500"/>
                                        <p:tgtEl>
                                          <p:spTgt spid="1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blinds(horizontal)">
                                      <p:cBhvr>
                                        <p:cTn id="28" dur="500"/>
                                        <p:tgtEl>
                                          <p:spTgt spid="10">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animEffect transition="in" filter="blinds(horizontal)">
                                      <p:cBhvr>
                                        <p:cTn id="33" dur="500"/>
                                        <p:tgtEl>
                                          <p:spTgt spid="10">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0">
                                            <p:txEl>
                                              <p:pRg st="4" end="4"/>
                                            </p:txEl>
                                          </p:spTgt>
                                        </p:tgtEl>
                                        <p:attrNameLst>
                                          <p:attrName>style.visibility</p:attrName>
                                        </p:attrNameLst>
                                      </p:cBhvr>
                                      <p:to>
                                        <p:strVal val="visible"/>
                                      </p:to>
                                    </p:set>
                                    <p:animEffect transition="in" filter="blinds(horizontal)">
                                      <p:cBhvr>
                                        <p:cTn id="38" dur="500"/>
                                        <p:tgtEl>
                                          <p:spTgt spid="10">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animEffect transition="in" filter="blinds(horizontal)">
                                      <p:cBhvr>
                                        <p:cTn id="43" dur="500"/>
                                        <p:tgtEl>
                                          <p:spTgt spid="10">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
                                            <p:txEl>
                                              <p:pRg st="6" end="6"/>
                                            </p:txEl>
                                          </p:spTgt>
                                        </p:tgtEl>
                                        <p:attrNameLst>
                                          <p:attrName>style.visibility</p:attrName>
                                        </p:attrNameLst>
                                      </p:cBhvr>
                                      <p:to>
                                        <p:strVal val="visible"/>
                                      </p:to>
                                    </p:set>
                                    <p:animEffect transition="in" filter="blinds(horizontal)">
                                      <p:cBhvr>
                                        <p:cTn id="48" dur="500"/>
                                        <p:tgtEl>
                                          <p:spTgt spid="10">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0">
                                            <p:txEl>
                                              <p:pRg st="7" end="7"/>
                                            </p:txEl>
                                          </p:spTgt>
                                        </p:tgtEl>
                                        <p:attrNameLst>
                                          <p:attrName>style.visibility</p:attrName>
                                        </p:attrNameLst>
                                      </p:cBhvr>
                                      <p:to>
                                        <p:strVal val="visible"/>
                                      </p:to>
                                    </p:set>
                                    <p:animEffect transition="in" filter="blinds(horizontal)">
                                      <p:cBhvr>
                                        <p:cTn id="53"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en-US" dirty="0"/>
              <a:t>可靠性设计</a:t>
            </a:r>
          </a:p>
        </p:txBody>
      </p:sp>
      <p:sp>
        <p:nvSpPr>
          <p:cNvPr id="3" name="内容占位符 2"/>
          <p:cNvSpPr>
            <a:spLocks noGrp="1"/>
          </p:cNvSpPr>
          <p:nvPr>
            <p:ph idx="1"/>
          </p:nvPr>
        </p:nvSpPr>
        <p:spPr/>
        <p:txBody>
          <a:bodyPr>
            <a:normAutofit/>
          </a:bodyPr>
          <a:lstStyle/>
          <a:p>
            <a:pPr>
              <a:spcBef>
                <a:spcPts val="0"/>
              </a:spcBef>
            </a:pPr>
            <a:r>
              <a:rPr lang="zh-CN" altLang="en-US" sz="2800" dirty="0"/>
              <a:t>问题描述</a:t>
            </a:r>
          </a:p>
          <a:p>
            <a:pPr>
              <a:spcBef>
                <a:spcPts val="0"/>
              </a:spcBef>
            </a:pPr>
            <a:r>
              <a:rPr lang="zh-CN" altLang="en-US" sz="2800" dirty="0"/>
              <a:t>可靠性设计最优化问题</a:t>
            </a:r>
          </a:p>
          <a:p>
            <a:pPr>
              <a:spcBef>
                <a:spcPts val="0"/>
              </a:spcBef>
            </a:pPr>
            <a:r>
              <a:rPr lang="zh-CN" altLang="en-US" sz="2800" dirty="0"/>
              <a:t>递推关系式</a:t>
            </a:r>
            <a:endParaRPr lang="en-US" altLang="zh-CN" sz="2800" dirty="0"/>
          </a:p>
          <a:p>
            <a:pPr>
              <a:spcBef>
                <a:spcPts val="0"/>
              </a:spcBef>
            </a:pPr>
            <a:r>
              <a:rPr lang="zh-CN" altLang="en-US" sz="2800" dirty="0"/>
              <a:t>可靠性算法设计思想</a:t>
            </a:r>
          </a:p>
          <a:p>
            <a:pPr>
              <a:spcBef>
                <a:spcPts val="0"/>
              </a:spcBef>
            </a:pPr>
            <a:r>
              <a:rPr lang="zh-CN" altLang="en-US" sz="2800" dirty="0"/>
              <a:t>问题实例计算过程</a:t>
            </a: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59</a:t>
            </a:fld>
            <a:endParaRPr lang="en-US" altLang="zh-CN"/>
          </a:p>
        </p:txBody>
      </p:sp>
    </p:spTree>
    <p:extLst>
      <p:ext uri="{BB962C8B-B14F-4D97-AF65-F5344CB8AC3E}">
        <p14:creationId xmlns:p14="http://schemas.microsoft.com/office/powerpoint/2010/main" val="294458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37033" y="260680"/>
            <a:ext cx="9515400" cy="996950"/>
          </a:xfrm>
        </p:spPr>
        <p:txBody>
          <a:bodyPr>
            <a:normAutofit/>
          </a:bodyPr>
          <a:lstStyle/>
          <a:p>
            <a:r>
              <a:rPr lang="zh-CN" altLang="en-US" dirty="0"/>
              <a:t>最优性原理</a:t>
            </a:r>
            <a:r>
              <a:rPr kumimoji="1" lang="en-US" altLang="zh-CN" dirty="0"/>
              <a:t>(Principle of Optimality)</a:t>
            </a:r>
            <a:endParaRPr lang="zh-CN" altLang="en-US" dirty="0"/>
          </a:p>
        </p:txBody>
      </p:sp>
      <p:grpSp>
        <p:nvGrpSpPr>
          <p:cNvPr id="12294" name="Group 18"/>
          <p:cNvGrpSpPr>
            <a:grpSpLocks/>
          </p:cNvGrpSpPr>
          <p:nvPr/>
        </p:nvGrpSpPr>
        <p:grpSpPr bwMode="auto">
          <a:xfrm>
            <a:off x="653765" y="2358104"/>
            <a:ext cx="6421437" cy="604838"/>
            <a:chOff x="612" y="2478"/>
            <a:chExt cx="4173" cy="424"/>
          </a:xfrm>
        </p:grpSpPr>
        <p:sp>
          <p:nvSpPr>
            <p:cNvPr id="12295" name="Text Box 5"/>
            <p:cNvSpPr txBox="1">
              <a:spLocks noChangeArrowheads="1"/>
            </p:cNvSpPr>
            <p:nvPr/>
          </p:nvSpPr>
          <p:spPr bwMode="auto">
            <a:xfrm>
              <a:off x="612" y="2568"/>
              <a:ext cx="4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S</a:t>
              </a:r>
              <a:r>
                <a:rPr lang="en-US" altLang="zh-CN" sz="2400" b="0" baseline="-25000" dirty="0"/>
                <a:t>0</a:t>
              </a:r>
            </a:p>
          </p:txBody>
        </p:sp>
        <p:sp>
          <p:nvSpPr>
            <p:cNvPr id="12296" name="Line 6"/>
            <p:cNvSpPr>
              <a:spLocks noChangeShapeType="1"/>
            </p:cNvSpPr>
            <p:nvPr/>
          </p:nvSpPr>
          <p:spPr bwMode="auto">
            <a:xfrm>
              <a:off x="929" y="2795"/>
              <a:ext cx="45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2297" name="Text Box 7"/>
            <p:cNvSpPr txBox="1">
              <a:spLocks noChangeArrowheads="1"/>
            </p:cNvSpPr>
            <p:nvPr/>
          </p:nvSpPr>
          <p:spPr bwMode="auto">
            <a:xfrm>
              <a:off x="974" y="2478"/>
              <a:ext cx="4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t>x</a:t>
              </a:r>
              <a:r>
                <a:rPr lang="en-US" altLang="zh-CN" sz="2400" b="0" baseline="-25000"/>
                <a:t>1</a:t>
              </a:r>
            </a:p>
          </p:txBody>
        </p:sp>
        <p:sp>
          <p:nvSpPr>
            <p:cNvPr id="12298" name="Text Box 8"/>
            <p:cNvSpPr txBox="1">
              <a:spLocks noChangeArrowheads="1"/>
            </p:cNvSpPr>
            <p:nvPr/>
          </p:nvSpPr>
          <p:spPr bwMode="auto">
            <a:xfrm>
              <a:off x="1337" y="2568"/>
              <a:ext cx="4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t>S</a:t>
              </a:r>
              <a:r>
                <a:rPr lang="en-US" altLang="zh-CN" sz="2400" b="0" baseline="-25000"/>
                <a:t>1</a:t>
              </a:r>
            </a:p>
          </p:txBody>
        </p:sp>
        <p:sp>
          <p:nvSpPr>
            <p:cNvPr id="12299" name="Line 9"/>
            <p:cNvSpPr>
              <a:spLocks noChangeShapeType="1"/>
            </p:cNvSpPr>
            <p:nvPr/>
          </p:nvSpPr>
          <p:spPr bwMode="auto">
            <a:xfrm>
              <a:off x="1655" y="2795"/>
              <a:ext cx="45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2300" name="Text Box 10"/>
            <p:cNvSpPr txBox="1">
              <a:spLocks noChangeArrowheads="1"/>
            </p:cNvSpPr>
            <p:nvPr/>
          </p:nvSpPr>
          <p:spPr bwMode="auto">
            <a:xfrm>
              <a:off x="1700" y="2478"/>
              <a:ext cx="4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t>x</a:t>
              </a:r>
              <a:r>
                <a:rPr lang="en-US" altLang="zh-CN" sz="2400" b="0" baseline="-25000"/>
                <a:t>2</a:t>
              </a:r>
            </a:p>
          </p:txBody>
        </p:sp>
        <p:sp>
          <p:nvSpPr>
            <p:cNvPr id="12301" name="Text Box 11"/>
            <p:cNvSpPr txBox="1">
              <a:spLocks noChangeArrowheads="1"/>
            </p:cNvSpPr>
            <p:nvPr/>
          </p:nvSpPr>
          <p:spPr bwMode="auto">
            <a:xfrm>
              <a:off x="2063" y="2568"/>
              <a:ext cx="4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t>S</a:t>
              </a:r>
              <a:r>
                <a:rPr lang="en-US" altLang="zh-CN" sz="2400" b="0" baseline="-25000"/>
                <a:t>2</a:t>
              </a:r>
            </a:p>
          </p:txBody>
        </p:sp>
        <p:sp>
          <p:nvSpPr>
            <p:cNvPr id="12302" name="Line 12"/>
            <p:cNvSpPr>
              <a:spLocks noChangeShapeType="1"/>
            </p:cNvSpPr>
            <p:nvPr/>
          </p:nvSpPr>
          <p:spPr bwMode="auto">
            <a:xfrm>
              <a:off x="3923" y="2795"/>
              <a:ext cx="45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2303" name="Text Box 13"/>
            <p:cNvSpPr txBox="1">
              <a:spLocks noChangeArrowheads="1"/>
            </p:cNvSpPr>
            <p:nvPr/>
          </p:nvSpPr>
          <p:spPr bwMode="auto">
            <a:xfrm>
              <a:off x="3968" y="2478"/>
              <a:ext cx="4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err="1"/>
                <a:t>x</a:t>
              </a:r>
              <a:r>
                <a:rPr lang="en-US" altLang="zh-CN" sz="2400" b="0" baseline="-25000" dirty="0" err="1"/>
                <a:t>n</a:t>
              </a:r>
              <a:endParaRPr lang="en-US" altLang="zh-CN" sz="2400" b="0" baseline="-25000" dirty="0"/>
            </a:p>
          </p:txBody>
        </p:sp>
        <p:sp>
          <p:nvSpPr>
            <p:cNvPr id="12304" name="Text Box 14"/>
            <p:cNvSpPr txBox="1">
              <a:spLocks noChangeArrowheads="1"/>
            </p:cNvSpPr>
            <p:nvPr/>
          </p:nvSpPr>
          <p:spPr bwMode="auto">
            <a:xfrm>
              <a:off x="4331" y="2568"/>
              <a:ext cx="4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t>S</a:t>
              </a:r>
              <a:r>
                <a:rPr lang="en-US" altLang="zh-CN" sz="2400" b="0" baseline="-25000"/>
                <a:t>n</a:t>
              </a:r>
            </a:p>
          </p:txBody>
        </p:sp>
        <p:sp>
          <p:nvSpPr>
            <p:cNvPr id="12305" name="Line 15"/>
            <p:cNvSpPr>
              <a:spLocks noChangeShapeType="1"/>
            </p:cNvSpPr>
            <p:nvPr/>
          </p:nvSpPr>
          <p:spPr bwMode="auto">
            <a:xfrm>
              <a:off x="2426" y="2795"/>
              <a:ext cx="45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2306" name="Text Box 16"/>
            <p:cNvSpPr txBox="1">
              <a:spLocks noChangeArrowheads="1"/>
            </p:cNvSpPr>
            <p:nvPr/>
          </p:nvSpPr>
          <p:spPr bwMode="auto">
            <a:xfrm>
              <a:off x="2471" y="2478"/>
              <a:ext cx="4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t>x</a:t>
              </a:r>
              <a:r>
                <a:rPr lang="en-US" altLang="zh-CN" sz="2400" b="0" baseline="-25000"/>
                <a:t>3</a:t>
              </a:r>
            </a:p>
          </p:txBody>
        </p:sp>
        <p:sp>
          <p:nvSpPr>
            <p:cNvPr id="12307" name="Text Box 17"/>
            <p:cNvSpPr txBox="1">
              <a:spLocks noChangeArrowheads="1"/>
            </p:cNvSpPr>
            <p:nvPr/>
          </p:nvSpPr>
          <p:spPr bwMode="auto">
            <a:xfrm>
              <a:off x="3152" y="2614"/>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t>……</a:t>
              </a:r>
            </a:p>
          </p:txBody>
        </p:sp>
      </p:grpSp>
      <p:sp>
        <p:nvSpPr>
          <p:cNvPr id="20" name="TextBox 7"/>
          <p:cNvSpPr txBox="1"/>
          <p:nvPr/>
        </p:nvSpPr>
        <p:spPr>
          <a:xfrm flipH="1">
            <a:off x="699434" y="1379179"/>
            <a:ext cx="10600506" cy="904863"/>
          </a:xfrm>
          <a:prstGeom prst="rect">
            <a:avLst/>
          </a:prstGeom>
          <a:solidFill>
            <a:schemeClr val="accent1">
              <a:lumMod val="20000"/>
              <a:lumOff val="80000"/>
            </a:schemeClr>
          </a:solidFill>
        </p:spPr>
        <p:txBody>
          <a:bodyPr wrap="square" rtlCol="0">
            <a:spAutoFit/>
          </a:bodyPr>
          <a:lstStyle/>
          <a:p>
            <a:pPr>
              <a:lnSpc>
                <a:spcPct val="110000"/>
              </a:lnSpc>
            </a:pPr>
            <a:r>
              <a:rPr kumimoji="1" lang="zh-CN" altLang="en-US" sz="2400" dirty="0">
                <a:latin typeface="幼圆" panose="02010509060101010101" pitchFamily="49" charset="-122"/>
                <a:ea typeface="幼圆" panose="02010509060101010101" pitchFamily="49" charset="-122"/>
              </a:rPr>
              <a:t>过程的最优决策序列具有如下性质</a:t>
            </a:r>
            <a:r>
              <a:rPr kumimoji="1" lang="en-US" altLang="zh-CN" sz="2400" dirty="0">
                <a:latin typeface="幼圆" panose="02010509060101010101" pitchFamily="49" charset="-122"/>
                <a:ea typeface="幼圆" panose="02010509060101010101" pitchFamily="49" charset="-122"/>
              </a:rPr>
              <a:t>:  </a:t>
            </a:r>
            <a:r>
              <a:rPr kumimoji="1" lang="zh-CN" altLang="en-US" sz="2400" dirty="0">
                <a:latin typeface="幼圆" panose="02010509060101010101" pitchFamily="49" charset="-122"/>
                <a:ea typeface="幼圆" panose="02010509060101010101" pitchFamily="49" charset="-122"/>
              </a:rPr>
              <a:t>无论过程的初始状态和初始决策是什么</a:t>
            </a:r>
            <a:r>
              <a:rPr kumimoji="1" lang="en-US" altLang="zh-CN" sz="2400" dirty="0">
                <a:latin typeface="幼圆" panose="02010509060101010101" pitchFamily="49" charset="-122"/>
                <a:ea typeface="幼圆" panose="02010509060101010101" pitchFamily="49" charset="-122"/>
              </a:rPr>
              <a:t>,  </a:t>
            </a:r>
            <a:r>
              <a:rPr kumimoji="1" lang="zh-CN" altLang="en-US" sz="2400" dirty="0">
                <a:latin typeface="幼圆" panose="02010509060101010101" pitchFamily="49" charset="-122"/>
                <a:ea typeface="幼圆" panose="02010509060101010101" pitchFamily="49" charset="-122"/>
              </a:rPr>
              <a:t>其余的决策都必须相对于初始决策所产生的状态构成一个最优决策序列。</a:t>
            </a:r>
            <a:endParaRPr kumimoji="1" lang="zh-CN" altLang="en-US" sz="2400" dirty="0">
              <a:solidFill>
                <a:schemeClr val="tx2"/>
              </a:solidFill>
              <a:latin typeface="幼圆" panose="02010509060101010101" pitchFamily="49" charset="-122"/>
              <a:ea typeface="幼圆" panose="02010509060101010101" pitchFamily="49" charset="-122"/>
            </a:endParaRPr>
          </a:p>
        </p:txBody>
      </p:sp>
      <p:sp>
        <p:nvSpPr>
          <p:cNvPr id="23" name="Rectangle 3"/>
          <p:cNvSpPr>
            <a:spLocks noGrp="1" noChangeArrowheads="1"/>
          </p:cNvSpPr>
          <p:nvPr>
            <p:ph idx="1"/>
          </p:nvPr>
        </p:nvSpPr>
        <p:spPr>
          <a:xfrm>
            <a:off x="817992" y="3212976"/>
            <a:ext cx="10750615" cy="2521654"/>
          </a:xfrm>
        </p:spPr>
        <p:txBody>
          <a:bodyPr>
            <a:normAutofit fontScale="92500" lnSpcReduction="10000"/>
          </a:bodyPr>
          <a:lstStyle/>
          <a:p>
            <a:r>
              <a:rPr lang="zh-CN" altLang="en-US" sz="2400" dirty="0"/>
              <a:t>问题满足最优性原理，则称其具有</a:t>
            </a:r>
            <a:r>
              <a:rPr lang="zh-CN" altLang="en-US" sz="2400" dirty="0">
                <a:solidFill>
                  <a:srgbClr val="FF0000"/>
                </a:solidFill>
              </a:rPr>
              <a:t>最优子结构性质</a:t>
            </a:r>
            <a:endParaRPr lang="en-US" altLang="zh-CN" sz="2400" dirty="0">
              <a:solidFill>
                <a:srgbClr val="FF0000"/>
              </a:solidFill>
            </a:endParaRPr>
          </a:p>
          <a:p>
            <a:r>
              <a:rPr lang="zh-CN" altLang="en-US" sz="2400" dirty="0"/>
              <a:t>最优性原理证明思想</a:t>
            </a:r>
            <a:endParaRPr lang="en-US" altLang="zh-CN" sz="2400" dirty="0"/>
          </a:p>
          <a:p>
            <a:pPr marL="342900" lvl="1" indent="0">
              <a:buNone/>
            </a:pPr>
            <a:r>
              <a:rPr lang="en-US" altLang="zh-CN" sz="2400" dirty="0"/>
              <a:t>① </a:t>
            </a:r>
            <a:r>
              <a:rPr lang="zh-CN" altLang="en-US" sz="2400" dirty="0"/>
              <a:t>确定最优决策序列的形式</a:t>
            </a:r>
          </a:p>
          <a:p>
            <a:pPr marL="342900" lvl="1" indent="0">
              <a:buNone/>
            </a:pPr>
            <a:r>
              <a:rPr lang="zh-CN" altLang="en-US" sz="2400" dirty="0"/>
              <a:t>② 确定初始状态和初始决策</a:t>
            </a:r>
          </a:p>
          <a:p>
            <a:pPr marL="342900" lvl="1" indent="0">
              <a:buNone/>
            </a:pPr>
            <a:r>
              <a:rPr lang="zh-CN" altLang="en-US" sz="2400" dirty="0"/>
              <a:t>③ 确定初始决策所产生的状态</a:t>
            </a:r>
          </a:p>
          <a:p>
            <a:pPr marL="342900" lvl="1" indent="0">
              <a:buNone/>
            </a:pPr>
            <a:r>
              <a:rPr lang="zh-CN" altLang="en-US" sz="2400" dirty="0"/>
              <a:t>④ 证明其余决策相对于③是最优决策序列</a:t>
            </a:r>
            <a:endParaRPr kumimoji="1" lang="zh-CN" altLang="en-US" sz="2400" dirty="0"/>
          </a:p>
        </p:txBody>
      </p:sp>
      <p:sp>
        <p:nvSpPr>
          <p:cNvPr id="25" name="AutoShape 7"/>
          <p:cNvSpPr>
            <a:spLocks noChangeArrowheads="1"/>
          </p:cNvSpPr>
          <p:nvPr/>
        </p:nvSpPr>
        <p:spPr bwMode="auto">
          <a:xfrm>
            <a:off x="7427799" y="2683902"/>
            <a:ext cx="3945881" cy="1204641"/>
          </a:xfrm>
          <a:prstGeom prst="wedgeRoundRectCallout">
            <a:avLst>
              <a:gd name="adj1" fmla="val -41555"/>
              <a:gd name="adj2" fmla="val -72244"/>
              <a:gd name="adj3" fmla="val 16667"/>
            </a:avLst>
          </a:prstGeom>
          <a:solidFill>
            <a:schemeClr val="bg1"/>
          </a:solidFill>
          <a:ln w="9525">
            <a:solidFill>
              <a:schemeClr val="accent1">
                <a:lumMod val="75000"/>
              </a:schemeClr>
            </a:solidFill>
            <a:miter lim="800000"/>
            <a:headEnd/>
            <a:tailEnd/>
          </a:ln>
          <a:effectLst/>
        </p:spPr>
        <p:txBody>
          <a:bodyPr/>
          <a:lstStyle/>
          <a:p>
            <a:r>
              <a:rPr kumimoji="1" lang="zh-CN" altLang="en-US" sz="2000" dirty="0">
                <a:latin typeface="幼圆" panose="02010509060101010101" pitchFamily="49" charset="-122"/>
                <a:ea typeface="幼圆" panose="02010509060101010101" pitchFamily="49" charset="-122"/>
              </a:rPr>
              <a:t>如果原问题包含子问题，那么原问题的部分最优决策序列一定是其的子问题的最优决策序列</a:t>
            </a:r>
            <a:endParaRPr kumimoji="1" lang="en-US" altLang="zh-CN" sz="2000" dirty="0">
              <a:latin typeface="幼圆" panose="02010509060101010101" pitchFamily="49" charset="-122"/>
              <a:ea typeface="幼圆" panose="02010509060101010101" pitchFamily="49" charset="-122"/>
            </a:endParaRPr>
          </a:p>
        </p:txBody>
      </p:sp>
      <p:sp>
        <p:nvSpPr>
          <p:cNvPr id="26"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6</a:t>
            </a:fld>
            <a:endParaRPr lang="en-US" altLang="zh-CN" dirty="0"/>
          </a:p>
        </p:txBody>
      </p:sp>
      <p:sp>
        <p:nvSpPr>
          <p:cNvPr id="22" name="内容占位符 2"/>
          <p:cNvSpPr txBox="1">
            <a:spLocks/>
          </p:cNvSpPr>
          <p:nvPr/>
        </p:nvSpPr>
        <p:spPr>
          <a:xfrm>
            <a:off x="824815" y="5663793"/>
            <a:ext cx="10225136" cy="894166"/>
          </a:xfrm>
          <a:prstGeom prst="rect">
            <a:avLst/>
          </a:prstGeom>
        </p:spPr>
        <p:txBody>
          <a:bodyPr vert="horz" lIns="91440" tIns="45720" rIns="91440" bIns="45720" rtlCol="0">
            <a:no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kumimoji="1" lang="zh-CN" altLang="en-US" sz="2400" dirty="0">
                <a:solidFill>
                  <a:srgbClr val="FF0000"/>
                </a:solidFill>
              </a:rPr>
              <a:t>思考</a:t>
            </a:r>
            <a:r>
              <a:rPr kumimoji="1" lang="en-US" altLang="zh-CN" sz="2400" dirty="0">
                <a:solidFill>
                  <a:srgbClr val="FF0000"/>
                </a:solidFill>
              </a:rPr>
              <a:t>1</a:t>
            </a:r>
            <a:r>
              <a:rPr kumimoji="1" lang="zh-CN" altLang="en-US" sz="2400" dirty="0">
                <a:solidFill>
                  <a:srgbClr val="FF0000"/>
                </a:solidFill>
              </a:rPr>
              <a:t>：任意子问题的最优决策序列都是原问题的部分最优决策序列么？</a:t>
            </a:r>
            <a:endParaRPr kumimoji="1" lang="en-US" altLang="zh-CN" sz="2400" dirty="0">
              <a:solidFill>
                <a:srgbClr val="FF0000"/>
              </a:solidFill>
            </a:endParaRPr>
          </a:p>
          <a:p>
            <a:pPr marL="0" indent="0">
              <a:spcBef>
                <a:spcPts val="0"/>
              </a:spcBef>
              <a:buNone/>
            </a:pPr>
            <a:r>
              <a:rPr kumimoji="1" lang="zh-CN" altLang="en-US" sz="2400" dirty="0">
                <a:solidFill>
                  <a:srgbClr val="FF0000"/>
                </a:solidFill>
              </a:rPr>
              <a:t>思考</a:t>
            </a:r>
            <a:r>
              <a:rPr kumimoji="1" lang="en-US" altLang="zh-CN" sz="2400" dirty="0">
                <a:solidFill>
                  <a:srgbClr val="FF0000"/>
                </a:solidFill>
              </a:rPr>
              <a:t>2</a:t>
            </a:r>
            <a:r>
              <a:rPr kumimoji="1" lang="zh-CN" altLang="en-US" sz="2400" dirty="0">
                <a:solidFill>
                  <a:srgbClr val="FF0000"/>
                </a:solidFill>
              </a:rPr>
              <a:t>：最优性原理的逆否命题是什么？</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5" grpId="0" animBg="1"/>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问题描述</a:t>
            </a:r>
          </a:p>
        </p:txBody>
      </p:sp>
      <p:sp>
        <p:nvSpPr>
          <p:cNvPr id="3" name="内容占位符 2"/>
          <p:cNvSpPr>
            <a:spLocks noGrp="1"/>
          </p:cNvSpPr>
          <p:nvPr>
            <p:ph idx="1"/>
          </p:nvPr>
        </p:nvSpPr>
        <p:spPr>
          <a:xfrm>
            <a:off x="838200" y="1675947"/>
            <a:ext cx="10515600" cy="4351338"/>
          </a:xfrm>
        </p:spPr>
        <p:txBody>
          <a:bodyPr>
            <a:normAutofit/>
          </a:bodyPr>
          <a:lstStyle/>
          <a:p>
            <a:r>
              <a:rPr lang="zh-CN" altLang="en-US" sz="2800" dirty="0"/>
              <a:t>假定设计一个系统，该系统由若干个以串联方式连接在一起的不同设备所组成。</a:t>
            </a:r>
            <a:endParaRPr lang="en-US" altLang="zh-CN" sz="2800" dirty="0"/>
          </a:p>
          <a:p>
            <a:endParaRPr lang="en-US" altLang="zh-CN" sz="2800" dirty="0"/>
          </a:p>
          <a:p>
            <a:r>
              <a:rPr lang="zh-CN" altLang="en-US" sz="2800" dirty="0"/>
              <a:t>设</a:t>
            </a:r>
            <a:r>
              <a:rPr lang="en-US" altLang="zh-CN" sz="2800" dirty="0" err="1"/>
              <a:t>r</a:t>
            </a:r>
            <a:r>
              <a:rPr lang="en-US" altLang="zh-CN" sz="2800" baseline="-25000" dirty="0" err="1"/>
              <a:t>i</a:t>
            </a:r>
            <a:r>
              <a:rPr lang="zh-CN" altLang="en-US" sz="2800" dirty="0"/>
              <a:t>是设备</a:t>
            </a:r>
            <a:r>
              <a:rPr lang="en-US" altLang="zh-CN" sz="2800" dirty="0"/>
              <a:t>D</a:t>
            </a:r>
            <a:r>
              <a:rPr lang="en-US" altLang="zh-CN" sz="2800" baseline="-25000" dirty="0"/>
              <a:t>i</a:t>
            </a:r>
            <a:r>
              <a:rPr lang="zh-CN" altLang="en-US" sz="2800" dirty="0"/>
              <a:t>正常运转的概率，即可靠性。</a:t>
            </a:r>
          </a:p>
          <a:p>
            <a:pPr>
              <a:buNone/>
            </a:pPr>
            <a:r>
              <a:rPr lang="zh-CN" altLang="en-US" sz="2800" dirty="0"/>
              <a:t>	 </a:t>
            </a:r>
            <a:r>
              <a:rPr lang="en-US" altLang="en-US" sz="2800" dirty="0"/>
              <a:t>∏</a:t>
            </a:r>
            <a:r>
              <a:rPr lang="en-US" altLang="zh-CN" sz="2800" dirty="0" err="1"/>
              <a:t>r</a:t>
            </a:r>
            <a:r>
              <a:rPr lang="en-US" altLang="zh-CN" sz="2800" baseline="-25000" dirty="0" err="1"/>
              <a:t>i</a:t>
            </a:r>
            <a:r>
              <a:rPr lang="zh-CN" altLang="en-US" sz="2800" dirty="0">
                <a:latin typeface="Times New Roman" panose="02020603050405020304" pitchFamily="18" charset="0"/>
              </a:rPr>
              <a:t>是整个系统的可靠性。</a:t>
            </a:r>
          </a:p>
          <a:p>
            <a:endParaRPr lang="zh-CN" altLang="en-US" sz="28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60</a:t>
            </a:fld>
            <a:endParaRPr lang="en-US" altLang="zh-CN"/>
          </a:p>
        </p:txBody>
      </p:sp>
      <p:grpSp>
        <p:nvGrpSpPr>
          <p:cNvPr id="5" name="Group 13"/>
          <p:cNvGrpSpPr>
            <a:grpSpLocks/>
          </p:cNvGrpSpPr>
          <p:nvPr/>
        </p:nvGrpSpPr>
        <p:grpSpPr bwMode="auto">
          <a:xfrm>
            <a:off x="1414921" y="2708920"/>
            <a:ext cx="7273925" cy="503238"/>
            <a:chOff x="249" y="1752"/>
            <a:chExt cx="4582" cy="317"/>
          </a:xfrm>
        </p:grpSpPr>
        <p:sp>
          <p:nvSpPr>
            <p:cNvPr id="6" name="Rectangle 4"/>
            <p:cNvSpPr>
              <a:spLocks noChangeArrowheads="1"/>
            </p:cNvSpPr>
            <p:nvPr/>
          </p:nvSpPr>
          <p:spPr bwMode="auto">
            <a:xfrm>
              <a:off x="748" y="1752"/>
              <a:ext cx="454" cy="317"/>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D</a:t>
              </a:r>
              <a:r>
                <a:rPr lang="en-US" altLang="zh-CN" sz="2400" b="0" baseline="-25000"/>
                <a:t>1</a:t>
              </a:r>
            </a:p>
          </p:txBody>
        </p:sp>
        <p:sp>
          <p:nvSpPr>
            <p:cNvPr id="7" name="Line 5"/>
            <p:cNvSpPr>
              <a:spLocks noChangeShapeType="1"/>
            </p:cNvSpPr>
            <p:nvPr/>
          </p:nvSpPr>
          <p:spPr bwMode="auto">
            <a:xfrm>
              <a:off x="249" y="1888"/>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p:cNvSpPr>
              <a:spLocks noChangeArrowheads="1"/>
            </p:cNvSpPr>
            <p:nvPr/>
          </p:nvSpPr>
          <p:spPr bwMode="auto">
            <a:xfrm>
              <a:off x="1700" y="1752"/>
              <a:ext cx="454" cy="317"/>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D</a:t>
              </a:r>
              <a:r>
                <a:rPr lang="en-US" altLang="zh-CN" sz="2400" b="0" baseline="-25000"/>
                <a:t>2</a:t>
              </a:r>
            </a:p>
          </p:txBody>
        </p:sp>
        <p:sp>
          <p:nvSpPr>
            <p:cNvPr id="9" name="Line 7"/>
            <p:cNvSpPr>
              <a:spLocks noChangeShapeType="1"/>
            </p:cNvSpPr>
            <p:nvPr/>
          </p:nvSpPr>
          <p:spPr bwMode="auto">
            <a:xfrm>
              <a:off x="1201" y="1888"/>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8"/>
            <p:cNvSpPr>
              <a:spLocks noChangeArrowheads="1"/>
            </p:cNvSpPr>
            <p:nvPr/>
          </p:nvSpPr>
          <p:spPr bwMode="auto">
            <a:xfrm>
              <a:off x="3878" y="1752"/>
              <a:ext cx="454" cy="317"/>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D</a:t>
              </a:r>
              <a:r>
                <a:rPr lang="en-US" altLang="zh-CN" sz="2400" b="0" baseline="-25000"/>
                <a:t>n</a:t>
              </a:r>
            </a:p>
          </p:txBody>
        </p:sp>
        <p:sp>
          <p:nvSpPr>
            <p:cNvPr id="11" name="Line 9"/>
            <p:cNvSpPr>
              <a:spLocks noChangeShapeType="1"/>
            </p:cNvSpPr>
            <p:nvPr/>
          </p:nvSpPr>
          <p:spPr bwMode="auto">
            <a:xfrm>
              <a:off x="3379" y="1888"/>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2154" y="1888"/>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4332" y="1888"/>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2"/>
            <p:cNvSpPr txBox="1">
              <a:spLocks noChangeArrowheads="1"/>
            </p:cNvSpPr>
            <p:nvPr/>
          </p:nvSpPr>
          <p:spPr bwMode="auto">
            <a:xfrm>
              <a:off x="2880" y="1752"/>
              <a:ext cx="4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t>…</a:t>
              </a:r>
            </a:p>
          </p:txBody>
        </p:sp>
      </p:grpSp>
      <p:sp>
        <p:nvSpPr>
          <p:cNvPr id="15" name="Text Box 15"/>
          <p:cNvSpPr txBox="1">
            <a:spLocks noChangeArrowheads="1"/>
          </p:cNvSpPr>
          <p:nvPr/>
        </p:nvSpPr>
        <p:spPr bwMode="auto">
          <a:xfrm>
            <a:off x="1127448" y="4553086"/>
            <a:ext cx="78488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ts val="0"/>
              </a:spcBef>
              <a:buClrTx/>
              <a:buSzTx/>
              <a:buFontTx/>
              <a:buNone/>
            </a:pPr>
            <a:r>
              <a:rPr lang="zh-CN" altLang="en-US" sz="2400" b="0" dirty="0">
                <a:latin typeface="幼圆" panose="02010509060101010101" pitchFamily="49" charset="-122"/>
                <a:ea typeface="幼圆" panose="02010509060101010101" pitchFamily="49" charset="-122"/>
                <a:cs typeface="Arial" panose="020B0604020202020204" pitchFamily="34" charset="0"/>
              </a:rPr>
              <a:t>可靠性数据对比：</a:t>
            </a:r>
            <a:endParaRPr lang="en-US" altLang="zh-CN" sz="2400" b="0" dirty="0">
              <a:latin typeface="幼圆" panose="02010509060101010101" pitchFamily="49" charset="-122"/>
              <a:ea typeface="幼圆" panose="02010509060101010101" pitchFamily="49" charset="-122"/>
              <a:cs typeface="Arial" panose="020B0604020202020204" pitchFamily="34" charset="0"/>
            </a:endParaRPr>
          </a:p>
          <a:p>
            <a:pPr eaLnBrk="1" hangingPunct="1">
              <a:spcBef>
                <a:spcPts val="0"/>
              </a:spcBef>
              <a:buClrTx/>
              <a:buSzTx/>
              <a:buFontTx/>
              <a:buNone/>
            </a:pPr>
            <a:r>
              <a:rPr lang="en-US" altLang="zh-CN" sz="2400" b="0" dirty="0" err="1">
                <a:cs typeface="Arial" panose="020B0604020202020204" pitchFamily="34" charset="0"/>
              </a:rPr>
              <a:t>r</a:t>
            </a:r>
            <a:r>
              <a:rPr lang="en-US" altLang="zh-CN" sz="2400" b="0" baseline="-25000" dirty="0" err="1">
                <a:cs typeface="Arial" panose="020B0604020202020204" pitchFamily="34" charset="0"/>
              </a:rPr>
              <a:t>i</a:t>
            </a:r>
            <a:r>
              <a:rPr lang="en-US" altLang="zh-CN" sz="2400" b="0" dirty="0">
                <a:cs typeface="Arial" panose="020B0604020202020204" pitchFamily="34" charset="0"/>
              </a:rPr>
              <a:t>=0.99</a:t>
            </a:r>
            <a:r>
              <a:rPr lang="zh-CN" altLang="en-US" sz="2400" b="0" dirty="0">
                <a:cs typeface="Arial" panose="020B0604020202020204" pitchFamily="34" charset="0"/>
              </a:rPr>
              <a:t>，</a:t>
            </a:r>
            <a:r>
              <a:rPr lang="en-US" altLang="zh-CN" sz="2400" b="0" dirty="0" err="1">
                <a:cs typeface="Arial" panose="020B0604020202020204" pitchFamily="34" charset="0"/>
              </a:rPr>
              <a:t>i</a:t>
            </a:r>
            <a:r>
              <a:rPr lang="en-US" altLang="zh-CN" sz="2400" b="0" dirty="0">
                <a:cs typeface="Arial" panose="020B0604020202020204" pitchFamily="34" charset="0"/>
              </a:rPr>
              <a:t>=1,2,..10 </a:t>
            </a:r>
            <a:r>
              <a:rPr lang="en-US" altLang="en-US" sz="2400" b="0" dirty="0">
                <a:cs typeface="Arial" panose="020B0604020202020204" pitchFamily="34" charset="0"/>
              </a:rPr>
              <a:t>∏</a:t>
            </a:r>
            <a:r>
              <a:rPr lang="en-US" altLang="zh-CN" sz="2400" b="0" dirty="0" err="1">
                <a:cs typeface="Arial" panose="020B0604020202020204" pitchFamily="34" charset="0"/>
              </a:rPr>
              <a:t>r</a:t>
            </a:r>
            <a:r>
              <a:rPr lang="en-US" altLang="zh-CN" sz="2400" b="0" baseline="-25000" dirty="0" err="1">
                <a:cs typeface="Arial" panose="020B0604020202020204" pitchFamily="34" charset="0"/>
              </a:rPr>
              <a:t>i</a:t>
            </a:r>
            <a:r>
              <a:rPr lang="en-US" altLang="zh-CN" sz="2400" b="0" dirty="0">
                <a:cs typeface="Arial" panose="020B0604020202020204" pitchFamily="34" charset="0"/>
              </a:rPr>
              <a:t> = 0.99</a:t>
            </a:r>
            <a:r>
              <a:rPr lang="en-US" altLang="zh-CN" sz="2400" b="0" baseline="30000" dirty="0">
                <a:cs typeface="Arial" panose="020B0604020202020204" pitchFamily="34" charset="0"/>
              </a:rPr>
              <a:t>10</a:t>
            </a:r>
            <a:r>
              <a:rPr lang="en-US" altLang="zh-CN" sz="2400" b="0" dirty="0">
                <a:cs typeface="Arial" panose="020B0604020202020204" pitchFamily="34" charset="0"/>
              </a:rPr>
              <a:t> = 0.904</a:t>
            </a:r>
          </a:p>
          <a:p>
            <a:pPr eaLnBrk="1" hangingPunct="1">
              <a:spcBef>
                <a:spcPts val="0"/>
              </a:spcBef>
              <a:buClrTx/>
              <a:buSzTx/>
              <a:buFontTx/>
              <a:buNone/>
            </a:pPr>
            <a:r>
              <a:rPr lang="en-US" altLang="zh-CN" sz="2400" b="0" dirty="0">
                <a:cs typeface="Arial" panose="020B0604020202020204" pitchFamily="34" charset="0"/>
              </a:rPr>
              <a:t>r</a:t>
            </a:r>
            <a:r>
              <a:rPr lang="en-US" altLang="zh-CN" sz="2400" b="0" baseline="-25000" dirty="0">
                <a:cs typeface="Arial" panose="020B0604020202020204" pitchFamily="34" charset="0"/>
              </a:rPr>
              <a:t>1</a:t>
            </a:r>
            <a:r>
              <a:rPr lang="en-US" altLang="zh-CN" sz="2400" b="0" dirty="0">
                <a:cs typeface="Arial" panose="020B0604020202020204" pitchFamily="34" charset="0"/>
              </a:rPr>
              <a:t>=0.9</a:t>
            </a:r>
            <a:r>
              <a:rPr lang="zh-CN" altLang="en-US" sz="2400" b="0" dirty="0">
                <a:cs typeface="Arial" panose="020B0604020202020204" pitchFamily="34" charset="0"/>
              </a:rPr>
              <a:t>，</a:t>
            </a:r>
            <a:r>
              <a:rPr lang="en-US" altLang="zh-CN" sz="2400" b="0" dirty="0">
                <a:cs typeface="Arial" panose="020B0604020202020204" pitchFamily="34" charset="0"/>
              </a:rPr>
              <a:t>r</a:t>
            </a:r>
            <a:r>
              <a:rPr lang="en-US" altLang="zh-CN" sz="2400" b="0" baseline="-25000" dirty="0">
                <a:cs typeface="Arial" panose="020B0604020202020204" pitchFamily="34" charset="0"/>
              </a:rPr>
              <a:t>2</a:t>
            </a:r>
            <a:r>
              <a:rPr lang="en-US" altLang="zh-CN" sz="2400" b="0" dirty="0">
                <a:cs typeface="Arial" panose="020B0604020202020204" pitchFamily="34" charset="0"/>
              </a:rPr>
              <a:t>=0.8</a:t>
            </a:r>
            <a:r>
              <a:rPr lang="zh-CN" altLang="en-US" sz="2400" b="0" dirty="0">
                <a:cs typeface="Arial" panose="020B0604020202020204" pitchFamily="34" charset="0"/>
              </a:rPr>
              <a:t>，</a:t>
            </a:r>
            <a:r>
              <a:rPr lang="en-US" altLang="zh-CN" sz="2400" b="0" dirty="0">
                <a:cs typeface="Arial" panose="020B0604020202020204" pitchFamily="34" charset="0"/>
              </a:rPr>
              <a:t>r</a:t>
            </a:r>
            <a:r>
              <a:rPr lang="en-US" altLang="zh-CN" sz="2400" b="0" baseline="-25000" dirty="0">
                <a:cs typeface="Arial" panose="020B0604020202020204" pitchFamily="34" charset="0"/>
              </a:rPr>
              <a:t>3</a:t>
            </a:r>
            <a:r>
              <a:rPr lang="en-US" altLang="zh-CN" sz="2400" b="0" dirty="0">
                <a:cs typeface="Arial" panose="020B0604020202020204" pitchFamily="34" charset="0"/>
              </a:rPr>
              <a:t>=0.5</a:t>
            </a:r>
            <a:r>
              <a:rPr lang="zh-CN" altLang="en-US" sz="2400" b="0" dirty="0">
                <a:cs typeface="Arial" panose="020B0604020202020204" pitchFamily="34" charset="0"/>
              </a:rPr>
              <a:t>， </a:t>
            </a:r>
            <a:r>
              <a:rPr lang="en-US" altLang="en-US" sz="2400" b="0" dirty="0">
                <a:cs typeface="Arial" panose="020B0604020202020204" pitchFamily="34" charset="0"/>
              </a:rPr>
              <a:t>∏</a:t>
            </a:r>
            <a:r>
              <a:rPr lang="en-US" altLang="zh-CN" sz="2400" b="0" dirty="0" err="1">
                <a:cs typeface="Arial" panose="020B0604020202020204" pitchFamily="34" charset="0"/>
              </a:rPr>
              <a:t>r</a:t>
            </a:r>
            <a:r>
              <a:rPr lang="en-US" altLang="zh-CN" sz="2400" b="0" baseline="-25000" dirty="0" err="1">
                <a:cs typeface="Arial" panose="020B0604020202020204" pitchFamily="34" charset="0"/>
              </a:rPr>
              <a:t>i</a:t>
            </a:r>
            <a:r>
              <a:rPr lang="en-US" altLang="zh-CN" sz="2400" b="0" dirty="0">
                <a:cs typeface="Arial" panose="020B0604020202020204" pitchFamily="34" charset="0"/>
              </a:rPr>
              <a:t> = 0.36</a:t>
            </a:r>
          </a:p>
        </p:txBody>
      </p:sp>
    </p:spTree>
    <p:extLst>
      <p:ext uri="{BB962C8B-B14F-4D97-AF65-F5344CB8AC3E}">
        <p14:creationId xmlns:p14="http://schemas.microsoft.com/office/powerpoint/2010/main" val="20469807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xfrm>
            <a:off x="695400" y="151606"/>
            <a:ext cx="8229600" cy="1371600"/>
          </a:xfrm>
        </p:spPr>
        <p:txBody>
          <a:bodyPr/>
          <a:lstStyle/>
          <a:p>
            <a:pPr eaLnBrk="1" hangingPunct="1"/>
            <a:r>
              <a:rPr lang="zh-CN" altLang="en-US" dirty="0"/>
              <a:t>改进方法</a:t>
            </a:r>
          </a:p>
        </p:txBody>
      </p:sp>
      <p:sp>
        <p:nvSpPr>
          <p:cNvPr id="97284" name="Rectangle 3"/>
          <p:cNvSpPr>
            <a:spLocks noGrp="1" noChangeArrowheads="1"/>
          </p:cNvSpPr>
          <p:nvPr>
            <p:ph idx="1"/>
          </p:nvPr>
        </p:nvSpPr>
        <p:spPr>
          <a:xfrm>
            <a:off x="756444" y="1424111"/>
            <a:ext cx="8229600" cy="800100"/>
          </a:xfrm>
        </p:spPr>
        <p:txBody>
          <a:bodyPr>
            <a:normAutofit/>
          </a:bodyPr>
          <a:lstStyle/>
          <a:p>
            <a:pPr eaLnBrk="1" hangingPunct="1"/>
            <a:r>
              <a:rPr lang="zh-CN" altLang="en-US" sz="2800" dirty="0"/>
              <a:t>增加一些重复的设备。</a:t>
            </a:r>
          </a:p>
        </p:txBody>
      </p:sp>
      <p:grpSp>
        <p:nvGrpSpPr>
          <p:cNvPr id="97285" name="Group 15"/>
          <p:cNvGrpSpPr>
            <a:grpSpLocks/>
          </p:cNvGrpSpPr>
          <p:nvPr/>
        </p:nvGrpSpPr>
        <p:grpSpPr bwMode="auto">
          <a:xfrm>
            <a:off x="1127448" y="2196609"/>
            <a:ext cx="7129462" cy="1638994"/>
            <a:chOff x="521" y="1298"/>
            <a:chExt cx="4491" cy="1180"/>
          </a:xfrm>
        </p:grpSpPr>
        <p:sp>
          <p:nvSpPr>
            <p:cNvPr id="97288" name="Rectangle 5"/>
            <p:cNvSpPr>
              <a:spLocks noChangeArrowheads="1"/>
            </p:cNvSpPr>
            <p:nvPr/>
          </p:nvSpPr>
          <p:spPr bwMode="auto">
            <a:xfrm>
              <a:off x="1020" y="1298"/>
              <a:ext cx="409" cy="1179"/>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D</a:t>
              </a:r>
              <a:r>
                <a:rPr lang="en-US" altLang="zh-CN" sz="2400" b="0" baseline="-25000"/>
                <a:t>1</a:t>
              </a:r>
            </a:p>
            <a:p>
              <a:pPr algn="ctr" eaLnBrk="1" hangingPunct="1">
                <a:spcBef>
                  <a:spcPct val="0"/>
                </a:spcBef>
                <a:buClrTx/>
                <a:buSzTx/>
                <a:buFontTx/>
                <a:buNone/>
              </a:pPr>
              <a:endParaRPr lang="en-US" altLang="zh-CN" sz="2400" b="0" baseline="-25000"/>
            </a:p>
            <a:p>
              <a:pPr algn="ctr" eaLnBrk="1" hangingPunct="1">
                <a:spcBef>
                  <a:spcPct val="0"/>
                </a:spcBef>
                <a:buClrTx/>
                <a:buSzTx/>
                <a:buFontTx/>
                <a:buNone/>
              </a:pPr>
              <a:r>
                <a:rPr lang="en-US" altLang="zh-CN" sz="2400" b="0"/>
                <a:t>D</a:t>
              </a:r>
              <a:r>
                <a:rPr lang="en-US" altLang="zh-CN" sz="2400" b="0" baseline="-25000"/>
                <a:t>1</a:t>
              </a:r>
            </a:p>
            <a:p>
              <a:pPr algn="ctr" eaLnBrk="1" hangingPunct="1">
                <a:spcBef>
                  <a:spcPct val="0"/>
                </a:spcBef>
                <a:buClrTx/>
                <a:buSzTx/>
                <a:buFontTx/>
                <a:buNone/>
              </a:pPr>
              <a:endParaRPr lang="en-US" altLang="zh-CN" sz="2400" b="0" baseline="-25000"/>
            </a:p>
            <a:p>
              <a:pPr algn="ctr" eaLnBrk="1" hangingPunct="1">
                <a:spcBef>
                  <a:spcPct val="0"/>
                </a:spcBef>
                <a:buClrTx/>
                <a:buSzTx/>
                <a:buFontTx/>
                <a:buNone/>
              </a:pPr>
              <a:r>
                <a:rPr lang="en-US" altLang="zh-CN" sz="2400" b="0"/>
                <a:t>D</a:t>
              </a:r>
              <a:r>
                <a:rPr lang="en-US" altLang="zh-CN" sz="2400" b="0" baseline="-25000"/>
                <a:t>1</a:t>
              </a:r>
            </a:p>
          </p:txBody>
        </p:sp>
        <p:sp>
          <p:nvSpPr>
            <p:cNvPr id="97289" name="Line 6"/>
            <p:cNvSpPr>
              <a:spLocks noChangeShapeType="1"/>
            </p:cNvSpPr>
            <p:nvPr/>
          </p:nvSpPr>
          <p:spPr bwMode="auto">
            <a:xfrm>
              <a:off x="521" y="1888"/>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0" name="Rectangle 7"/>
            <p:cNvSpPr>
              <a:spLocks noChangeArrowheads="1"/>
            </p:cNvSpPr>
            <p:nvPr/>
          </p:nvSpPr>
          <p:spPr bwMode="auto">
            <a:xfrm>
              <a:off x="1927" y="1298"/>
              <a:ext cx="363" cy="1180"/>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dirty="0"/>
                <a:t>D</a:t>
              </a:r>
              <a:r>
                <a:rPr lang="en-US" altLang="zh-CN" sz="2400" b="0" baseline="-25000" dirty="0"/>
                <a:t>2</a:t>
              </a:r>
            </a:p>
            <a:p>
              <a:pPr algn="ctr" eaLnBrk="1" hangingPunct="1">
                <a:spcBef>
                  <a:spcPct val="0"/>
                </a:spcBef>
                <a:buClrTx/>
                <a:buSzTx/>
                <a:buFontTx/>
                <a:buNone/>
              </a:pPr>
              <a:endParaRPr lang="en-US" altLang="zh-CN" sz="2400" b="0" baseline="-25000" dirty="0"/>
            </a:p>
            <a:p>
              <a:pPr algn="ctr" eaLnBrk="1" hangingPunct="1">
                <a:spcBef>
                  <a:spcPct val="0"/>
                </a:spcBef>
                <a:buClrTx/>
                <a:buSzTx/>
                <a:buFontTx/>
                <a:buNone/>
              </a:pPr>
              <a:endParaRPr lang="en-US" altLang="zh-CN" sz="2400" b="0" baseline="-25000" dirty="0"/>
            </a:p>
            <a:p>
              <a:pPr algn="ctr" eaLnBrk="1" hangingPunct="1">
                <a:spcBef>
                  <a:spcPct val="0"/>
                </a:spcBef>
                <a:buClrTx/>
                <a:buSzTx/>
                <a:buFontTx/>
                <a:buNone/>
              </a:pPr>
              <a:r>
                <a:rPr lang="en-US" altLang="zh-CN" sz="2400" b="0" dirty="0"/>
                <a:t>D</a:t>
              </a:r>
              <a:r>
                <a:rPr lang="en-US" altLang="zh-CN" sz="2400" b="0" baseline="-25000" dirty="0"/>
                <a:t>2</a:t>
              </a:r>
            </a:p>
            <a:p>
              <a:pPr algn="ctr" eaLnBrk="1" hangingPunct="1">
                <a:spcBef>
                  <a:spcPct val="0"/>
                </a:spcBef>
                <a:buClrTx/>
                <a:buSzTx/>
                <a:buFontTx/>
                <a:buNone/>
              </a:pPr>
              <a:endParaRPr lang="en-US" altLang="zh-CN" sz="2400" b="0" baseline="-25000" dirty="0"/>
            </a:p>
          </p:txBody>
        </p:sp>
        <p:sp>
          <p:nvSpPr>
            <p:cNvPr id="97291" name="Line 8"/>
            <p:cNvSpPr>
              <a:spLocks noChangeShapeType="1"/>
            </p:cNvSpPr>
            <p:nvPr/>
          </p:nvSpPr>
          <p:spPr bwMode="auto">
            <a:xfrm>
              <a:off x="1427" y="1888"/>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2" name="Line 10"/>
            <p:cNvSpPr>
              <a:spLocks noChangeShapeType="1"/>
            </p:cNvSpPr>
            <p:nvPr/>
          </p:nvSpPr>
          <p:spPr bwMode="auto">
            <a:xfrm>
              <a:off x="3606" y="1888"/>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3" name="Line 11"/>
            <p:cNvSpPr>
              <a:spLocks noChangeShapeType="1"/>
            </p:cNvSpPr>
            <p:nvPr/>
          </p:nvSpPr>
          <p:spPr bwMode="auto">
            <a:xfrm>
              <a:off x="2290" y="1888"/>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4" name="Line 12"/>
            <p:cNvSpPr>
              <a:spLocks noChangeShapeType="1"/>
            </p:cNvSpPr>
            <p:nvPr/>
          </p:nvSpPr>
          <p:spPr bwMode="auto">
            <a:xfrm>
              <a:off x="4513" y="1888"/>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5" name="Text Box 13"/>
            <p:cNvSpPr txBox="1">
              <a:spLocks noChangeArrowheads="1"/>
            </p:cNvSpPr>
            <p:nvPr/>
          </p:nvSpPr>
          <p:spPr bwMode="auto">
            <a:xfrm>
              <a:off x="3106" y="1752"/>
              <a:ext cx="4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a:t>
              </a:r>
            </a:p>
          </p:txBody>
        </p:sp>
        <p:sp>
          <p:nvSpPr>
            <p:cNvPr id="97296" name="Rectangle 14"/>
            <p:cNvSpPr>
              <a:spLocks noChangeArrowheads="1"/>
            </p:cNvSpPr>
            <p:nvPr/>
          </p:nvSpPr>
          <p:spPr bwMode="auto">
            <a:xfrm>
              <a:off x="4105" y="1298"/>
              <a:ext cx="408" cy="1179"/>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D</a:t>
              </a:r>
              <a:r>
                <a:rPr lang="en-US" altLang="zh-CN" sz="2400" b="0" baseline="-25000"/>
                <a:t>n</a:t>
              </a:r>
            </a:p>
            <a:p>
              <a:pPr algn="ctr" eaLnBrk="1" hangingPunct="1">
                <a:spcBef>
                  <a:spcPct val="0"/>
                </a:spcBef>
                <a:buClrTx/>
                <a:buSzTx/>
                <a:buFontTx/>
                <a:buNone/>
              </a:pPr>
              <a:endParaRPr lang="en-US" altLang="zh-CN" sz="2400" b="0" baseline="-25000"/>
            </a:p>
            <a:p>
              <a:pPr algn="ctr" eaLnBrk="1" hangingPunct="1">
                <a:spcBef>
                  <a:spcPct val="0"/>
                </a:spcBef>
                <a:buClrTx/>
                <a:buSzTx/>
                <a:buFontTx/>
                <a:buNone/>
              </a:pPr>
              <a:r>
                <a:rPr lang="en-US" altLang="zh-CN" sz="2400" b="0"/>
                <a:t>D</a:t>
              </a:r>
              <a:r>
                <a:rPr lang="en-US" altLang="zh-CN" sz="2400" b="0" baseline="-25000"/>
                <a:t>n</a:t>
              </a:r>
            </a:p>
            <a:p>
              <a:pPr algn="ctr" eaLnBrk="1" hangingPunct="1">
                <a:spcBef>
                  <a:spcPct val="0"/>
                </a:spcBef>
                <a:buClrTx/>
                <a:buSzTx/>
                <a:buFontTx/>
                <a:buNone/>
              </a:pPr>
              <a:endParaRPr lang="en-US" altLang="zh-CN" sz="2400" b="0" baseline="-25000"/>
            </a:p>
            <a:p>
              <a:pPr algn="ctr" eaLnBrk="1" hangingPunct="1">
                <a:spcBef>
                  <a:spcPct val="0"/>
                </a:spcBef>
                <a:buClrTx/>
                <a:buSzTx/>
                <a:buFontTx/>
                <a:buNone/>
              </a:pPr>
              <a:r>
                <a:rPr lang="en-US" altLang="zh-CN" sz="2400" b="0"/>
                <a:t>D</a:t>
              </a:r>
              <a:r>
                <a:rPr lang="en-US" altLang="zh-CN" sz="2400" b="0" baseline="-25000"/>
                <a:t>n</a:t>
              </a:r>
            </a:p>
          </p:txBody>
        </p:sp>
      </p:grpSp>
      <p:sp>
        <p:nvSpPr>
          <p:cNvPr id="97286" name="Rectangle 17"/>
          <p:cNvSpPr>
            <a:spLocks noChangeArrowheads="1"/>
          </p:cNvSpPr>
          <p:nvPr/>
        </p:nvSpPr>
        <p:spPr bwMode="auto">
          <a:xfrm>
            <a:off x="1666876" y="4625630"/>
            <a:ext cx="88931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sp>
        <p:nvSpPr>
          <p:cNvPr id="97287" name="Text Box 18"/>
          <p:cNvSpPr txBox="1">
            <a:spLocks noChangeArrowheads="1"/>
          </p:cNvSpPr>
          <p:nvPr/>
        </p:nvSpPr>
        <p:spPr bwMode="auto">
          <a:xfrm>
            <a:off x="911424" y="5177052"/>
            <a:ext cx="8353946"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buClrTx/>
              <a:buSzTx/>
              <a:buNone/>
            </a:pPr>
            <a:r>
              <a:rPr lang="zh-CN" altLang="en-US" sz="2400" b="0" dirty="0">
                <a:latin typeface="幼圆" panose="02010509060101010101" pitchFamily="49" charset="-122"/>
                <a:ea typeface="幼圆" panose="02010509060101010101" pitchFamily="49" charset="-122"/>
              </a:rPr>
              <a:t>例如：</a:t>
            </a:r>
            <a:r>
              <a:rPr lang="en-US" altLang="zh-CN" sz="2400" b="0" dirty="0" err="1"/>
              <a:t>r</a:t>
            </a:r>
            <a:r>
              <a:rPr lang="en-US" altLang="zh-CN" sz="2400" b="0" baseline="-25000" dirty="0" err="1"/>
              <a:t>i</a:t>
            </a:r>
            <a:r>
              <a:rPr lang="en-US" altLang="zh-CN" sz="2400" b="0" dirty="0"/>
              <a:t>=0.99</a:t>
            </a:r>
            <a:r>
              <a:rPr lang="zh-CN" altLang="en-US" sz="2400" b="0" dirty="0"/>
              <a:t>，</a:t>
            </a:r>
            <a:r>
              <a:rPr lang="en-US" altLang="zh-CN" sz="2400" b="0" dirty="0"/>
              <a:t>m</a:t>
            </a:r>
            <a:r>
              <a:rPr lang="en-US" altLang="zh-CN" sz="2400" b="0" baseline="-25000" dirty="0"/>
              <a:t>i</a:t>
            </a:r>
            <a:r>
              <a:rPr lang="en-US" altLang="zh-CN" sz="2400" b="0" dirty="0"/>
              <a:t>=2</a:t>
            </a:r>
            <a:r>
              <a:rPr lang="zh-CN" altLang="en-US" sz="2400" b="0" dirty="0"/>
              <a:t>，</a:t>
            </a:r>
            <a:r>
              <a:rPr lang="zh-CN" altLang="en-US" sz="2400" b="0" dirty="0">
                <a:latin typeface="幼圆" panose="02010509060101010101" pitchFamily="49" charset="-122"/>
                <a:ea typeface="幼圆" panose="02010509060101010101" pitchFamily="49" charset="-122"/>
              </a:rPr>
              <a:t>则可靠性：</a:t>
            </a:r>
            <a:r>
              <a:rPr lang="en-US" altLang="zh-CN" sz="2400" b="0" dirty="0"/>
              <a:t>1-(1-0.99)</a:t>
            </a:r>
            <a:r>
              <a:rPr lang="en-US" altLang="zh-CN" sz="2400" b="0" baseline="30000" dirty="0"/>
              <a:t>2</a:t>
            </a:r>
            <a:r>
              <a:rPr lang="en-US" altLang="zh-CN" sz="2400" b="0" dirty="0"/>
              <a:t>=0.9999</a:t>
            </a:r>
          </a:p>
        </p:txBody>
      </p:sp>
      <p:sp>
        <p:nvSpPr>
          <p:cNvPr id="17" name="Rectangle 3"/>
          <p:cNvSpPr txBox="1">
            <a:spLocks noChangeArrowheads="1"/>
          </p:cNvSpPr>
          <p:nvPr/>
        </p:nvSpPr>
        <p:spPr>
          <a:xfrm>
            <a:off x="756444" y="4028738"/>
            <a:ext cx="10668148" cy="1056446"/>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32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800" dirty="0"/>
              <a:t>假设设备</a:t>
            </a:r>
            <a:r>
              <a:rPr lang="en-US" altLang="zh-CN" sz="2800" dirty="0"/>
              <a:t>D</a:t>
            </a:r>
            <a:r>
              <a:rPr lang="en-US" altLang="zh-CN" sz="2800" baseline="-25000" dirty="0"/>
              <a:t>i</a:t>
            </a:r>
            <a:r>
              <a:rPr lang="zh-CN" altLang="en-US" sz="2800" dirty="0"/>
              <a:t>的台数为</a:t>
            </a:r>
            <a:r>
              <a:rPr lang="en-US" altLang="zh-CN" sz="2800" dirty="0"/>
              <a:t>m</a:t>
            </a:r>
            <a:r>
              <a:rPr lang="en-US" altLang="zh-CN" sz="2800" baseline="-25000" dirty="0"/>
              <a:t>i</a:t>
            </a:r>
            <a:r>
              <a:rPr lang="zh-CN" altLang="en-US" sz="2800" dirty="0"/>
              <a:t>，那么它们同时出现故障的概率为</a:t>
            </a:r>
            <a:r>
              <a:rPr lang="en-US" altLang="zh-CN" sz="2800" dirty="0"/>
              <a:t>(1-r</a:t>
            </a:r>
            <a:r>
              <a:rPr lang="en-US" altLang="zh-CN" sz="2800" baseline="-25000" dirty="0"/>
              <a:t>i</a:t>
            </a:r>
            <a:r>
              <a:rPr lang="en-US" altLang="zh-CN" sz="2800" dirty="0"/>
              <a:t>)</a:t>
            </a:r>
            <a:r>
              <a:rPr lang="en-US" altLang="zh-CN" sz="2800" baseline="30000" dirty="0"/>
              <a:t>mi</a:t>
            </a:r>
            <a:r>
              <a:rPr lang="zh-CN" altLang="en-US" sz="2800" dirty="0"/>
              <a:t>，则可靠性变为</a:t>
            </a:r>
            <a:r>
              <a:rPr lang="en-US" altLang="zh-CN" sz="2800" dirty="0"/>
              <a:t>1-(1-r</a:t>
            </a:r>
            <a:r>
              <a:rPr lang="en-US" altLang="zh-CN" sz="2800" baseline="-25000" dirty="0"/>
              <a:t>i</a:t>
            </a:r>
            <a:r>
              <a:rPr lang="en-US" altLang="zh-CN" sz="2800" dirty="0"/>
              <a:t>)</a:t>
            </a:r>
            <a:r>
              <a:rPr lang="en-US" altLang="zh-CN" sz="2800" baseline="30000" dirty="0"/>
              <a:t>mi</a:t>
            </a:r>
            <a:r>
              <a:rPr lang="zh-CN" altLang="en-US" sz="2800" dirty="0"/>
              <a:t>。</a:t>
            </a:r>
          </a:p>
        </p:txBody>
      </p:sp>
      <p:sp>
        <p:nvSpPr>
          <p:cNvPr id="18"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61</a:t>
            </a:fld>
            <a:endParaRPr lang="en-US" altLang="zh-CN"/>
          </a:p>
        </p:txBody>
      </p:sp>
    </p:spTree>
    <p:extLst>
      <p:ext uri="{BB962C8B-B14F-4D97-AF65-F5344CB8AC3E}">
        <p14:creationId xmlns:p14="http://schemas.microsoft.com/office/powerpoint/2010/main" val="4477729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可靠性设计最优化问题</a:t>
            </a:r>
          </a:p>
        </p:txBody>
      </p:sp>
      <p:sp>
        <p:nvSpPr>
          <p:cNvPr id="3" name="内容占位符 2"/>
          <p:cNvSpPr>
            <a:spLocks noGrp="1"/>
          </p:cNvSpPr>
          <p:nvPr>
            <p:ph idx="1"/>
          </p:nvPr>
        </p:nvSpPr>
        <p:spPr>
          <a:xfrm>
            <a:off x="838200" y="1825625"/>
            <a:ext cx="10298360" cy="2177257"/>
          </a:xfrm>
        </p:spPr>
        <p:txBody>
          <a:bodyPr>
            <a:normAutofit/>
          </a:bodyPr>
          <a:lstStyle/>
          <a:p>
            <a:r>
              <a:rPr lang="zh-CN" altLang="en-US" sz="2800" dirty="0"/>
              <a:t>问题描述：在最大成本</a:t>
            </a:r>
            <a:r>
              <a:rPr lang="en-US" altLang="zh-CN" sz="2800" dirty="0"/>
              <a:t>c</a:t>
            </a:r>
            <a:r>
              <a:rPr lang="zh-CN" altLang="en-US" sz="2800" dirty="0"/>
              <a:t>的约束下，如何使系统的可靠性达到最优的问题。</a:t>
            </a:r>
          </a:p>
          <a:p>
            <a:r>
              <a:rPr lang="zh-CN" altLang="en-US" sz="2800" dirty="0"/>
              <a:t>已知系统中每种设备至少有一台，设</a:t>
            </a:r>
            <a:r>
              <a:rPr lang="en-US" altLang="zh-CN" sz="2800" dirty="0" err="1"/>
              <a:t>c</a:t>
            </a:r>
            <a:r>
              <a:rPr lang="en-US" altLang="zh-CN" sz="2800" baseline="-25000" dirty="0" err="1"/>
              <a:t>j</a:t>
            </a:r>
            <a:r>
              <a:rPr lang="zh-CN" altLang="en-US" sz="2800" dirty="0"/>
              <a:t>是一台设备</a:t>
            </a:r>
            <a:r>
              <a:rPr lang="en-US" altLang="zh-CN" sz="2800" dirty="0"/>
              <a:t>j</a:t>
            </a:r>
            <a:r>
              <a:rPr lang="zh-CN" altLang="en-US" sz="2800" dirty="0"/>
              <a:t>的成本，</a:t>
            </a:r>
            <a:r>
              <a:rPr lang="en-US" altLang="zh-CN" sz="2800" dirty="0"/>
              <a:t>j</a:t>
            </a:r>
            <a:r>
              <a:rPr lang="zh-CN" altLang="en-US" sz="2800" dirty="0"/>
              <a:t>允许配置的台数至多为：</a:t>
            </a:r>
          </a:p>
          <a:p>
            <a:endParaRPr lang="zh-CN" altLang="en-US" sz="28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62</a:t>
            </a:fld>
            <a:endParaRPr lang="en-US" altLang="zh-CN" dirty="0"/>
          </a:p>
        </p:txBody>
      </p:sp>
      <p:grpSp>
        <p:nvGrpSpPr>
          <p:cNvPr id="5" name="Group 32"/>
          <p:cNvGrpSpPr>
            <a:grpSpLocks/>
          </p:cNvGrpSpPr>
          <p:nvPr/>
        </p:nvGrpSpPr>
        <p:grpSpPr bwMode="auto">
          <a:xfrm>
            <a:off x="3862363" y="3904339"/>
            <a:ext cx="3095625" cy="736600"/>
            <a:chOff x="1429" y="2014"/>
            <a:chExt cx="1950" cy="464"/>
          </a:xfrm>
        </p:grpSpPr>
        <p:grpSp>
          <p:nvGrpSpPr>
            <p:cNvPr id="6" name="Group 14"/>
            <p:cNvGrpSpPr>
              <a:grpSpLocks/>
            </p:cNvGrpSpPr>
            <p:nvPr/>
          </p:nvGrpSpPr>
          <p:grpSpPr bwMode="auto">
            <a:xfrm>
              <a:off x="1429" y="2014"/>
              <a:ext cx="1950" cy="464"/>
              <a:chOff x="1429" y="2014"/>
              <a:chExt cx="1950" cy="464"/>
            </a:xfrm>
          </p:grpSpPr>
          <p:sp>
            <p:nvSpPr>
              <p:cNvPr id="13" name="Text Box 12"/>
              <p:cNvSpPr txBox="1">
                <a:spLocks noChangeArrowheads="1"/>
              </p:cNvSpPr>
              <p:nvPr/>
            </p:nvSpPr>
            <p:spPr bwMode="auto">
              <a:xfrm>
                <a:off x="1429" y="2014"/>
                <a:ext cx="19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0" dirty="0" err="1"/>
                  <a:t>u</a:t>
                </a:r>
                <a:r>
                  <a:rPr lang="en-US" altLang="zh-CN" sz="2800" b="0" baseline="-25000" dirty="0" err="1"/>
                  <a:t>j</a:t>
                </a:r>
                <a:r>
                  <a:rPr lang="en-US" altLang="zh-CN" sz="2800" b="0" dirty="0"/>
                  <a:t>=  (</a:t>
                </a:r>
                <a:r>
                  <a:rPr lang="en-US" altLang="zh-CN" sz="2800" b="0" dirty="0" err="1"/>
                  <a:t>c+c</a:t>
                </a:r>
                <a:r>
                  <a:rPr lang="en-US" altLang="zh-CN" sz="2800" b="0" baseline="-25000" dirty="0" err="1"/>
                  <a:t>j</a:t>
                </a:r>
                <a:r>
                  <a:rPr lang="en-US" altLang="zh-CN" sz="2800" b="0" dirty="0"/>
                  <a:t>-∑</a:t>
                </a:r>
                <a:r>
                  <a:rPr lang="en-US" altLang="zh-CN" sz="2800" b="0" dirty="0" err="1"/>
                  <a:t>c</a:t>
                </a:r>
                <a:r>
                  <a:rPr lang="en-US" altLang="zh-CN" sz="2800" b="0" baseline="-25000" dirty="0" err="1"/>
                  <a:t>k</a:t>
                </a:r>
                <a:r>
                  <a:rPr lang="en-US" altLang="zh-CN" sz="2800" b="0" dirty="0"/>
                  <a:t>)/</a:t>
                </a:r>
                <a:r>
                  <a:rPr lang="en-US" altLang="zh-CN" sz="2800" b="0" dirty="0" err="1"/>
                  <a:t>c</a:t>
                </a:r>
                <a:r>
                  <a:rPr lang="en-US" altLang="zh-CN" sz="2800" b="0" baseline="-25000" dirty="0" err="1"/>
                  <a:t>j</a:t>
                </a:r>
                <a:endParaRPr lang="en-US" altLang="zh-CN" sz="2800" b="0" baseline="-25000" dirty="0"/>
              </a:p>
            </p:txBody>
          </p:sp>
          <p:sp>
            <p:nvSpPr>
              <p:cNvPr id="14" name="Text Box 13"/>
              <p:cNvSpPr txBox="1">
                <a:spLocks noChangeArrowheads="1"/>
              </p:cNvSpPr>
              <p:nvPr/>
            </p:nvSpPr>
            <p:spPr bwMode="auto">
              <a:xfrm>
                <a:off x="2245" y="2247"/>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a:t>k=1..n</a:t>
                </a:r>
              </a:p>
            </p:txBody>
          </p:sp>
        </p:grpSp>
        <p:grpSp>
          <p:nvGrpSpPr>
            <p:cNvPr id="7" name="Group 17"/>
            <p:cNvGrpSpPr>
              <a:grpSpLocks/>
            </p:cNvGrpSpPr>
            <p:nvPr/>
          </p:nvGrpSpPr>
          <p:grpSpPr bwMode="auto">
            <a:xfrm>
              <a:off x="1791" y="2024"/>
              <a:ext cx="91" cy="317"/>
              <a:chOff x="1791" y="2024"/>
              <a:chExt cx="91" cy="317"/>
            </a:xfrm>
          </p:grpSpPr>
          <p:sp>
            <p:nvSpPr>
              <p:cNvPr id="11" name="Line 15"/>
              <p:cNvSpPr>
                <a:spLocks noChangeShapeType="1"/>
              </p:cNvSpPr>
              <p:nvPr/>
            </p:nvSpPr>
            <p:spPr bwMode="auto">
              <a:xfrm>
                <a:off x="1791" y="2024"/>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6"/>
              <p:cNvSpPr>
                <a:spLocks noChangeShapeType="1"/>
              </p:cNvSpPr>
              <p:nvPr/>
            </p:nvSpPr>
            <p:spPr bwMode="auto">
              <a:xfrm>
                <a:off x="1791" y="2341"/>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 name="Group 18"/>
            <p:cNvGrpSpPr>
              <a:grpSpLocks/>
            </p:cNvGrpSpPr>
            <p:nvPr/>
          </p:nvGrpSpPr>
          <p:grpSpPr bwMode="auto">
            <a:xfrm flipH="1">
              <a:off x="3061" y="2024"/>
              <a:ext cx="91" cy="317"/>
              <a:chOff x="1791" y="2024"/>
              <a:chExt cx="91" cy="317"/>
            </a:xfrm>
          </p:grpSpPr>
          <p:sp>
            <p:nvSpPr>
              <p:cNvPr id="9" name="Line 19"/>
              <p:cNvSpPr>
                <a:spLocks noChangeShapeType="1"/>
              </p:cNvSpPr>
              <p:nvPr/>
            </p:nvSpPr>
            <p:spPr bwMode="auto">
              <a:xfrm>
                <a:off x="1791" y="2024"/>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20"/>
              <p:cNvSpPr>
                <a:spLocks noChangeShapeType="1"/>
              </p:cNvSpPr>
              <p:nvPr/>
            </p:nvSpPr>
            <p:spPr bwMode="auto">
              <a:xfrm>
                <a:off x="1791" y="2341"/>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5" name="Rectangle 10"/>
          <p:cNvSpPr>
            <a:spLocks noChangeArrowheads="1"/>
          </p:cNvSpPr>
          <p:nvPr/>
        </p:nvSpPr>
        <p:spPr bwMode="auto">
          <a:xfrm>
            <a:off x="843798" y="4772515"/>
            <a:ext cx="778604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marL="171450" indent="-171450" defTabSz="685800">
              <a:lnSpc>
                <a:spcPct val="110000"/>
              </a:lnSpc>
              <a:spcBef>
                <a:spcPts val="750"/>
              </a:spcBef>
              <a:buClr>
                <a:srgbClr val="1E5293"/>
              </a:buClr>
              <a:buSzPct val="70000"/>
              <a:buFont typeface="Wingdings" panose="05000000000000000000" pitchFamily="2" charset="2"/>
              <a:buChar char="l"/>
            </a:pPr>
            <a:r>
              <a:rPr lang="zh-CN" altLang="en-US" sz="2800" b="0" dirty="0">
                <a:ea typeface="幼圆" panose="02010509060101010101" pitchFamily="49" charset="-122"/>
                <a:cs typeface="Arial" panose="020B0604020202020204" pitchFamily="34" charset="0"/>
              </a:rPr>
              <a:t>设第</a:t>
            </a:r>
            <a:r>
              <a:rPr lang="en-US" altLang="zh-CN" sz="2800" b="0" dirty="0" err="1">
                <a:ea typeface="幼圆" panose="02010509060101010101" pitchFamily="49" charset="-122"/>
                <a:cs typeface="Arial" panose="020B0604020202020204" pitchFamily="34" charset="0"/>
              </a:rPr>
              <a:t>i</a:t>
            </a:r>
            <a:r>
              <a:rPr lang="zh-CN" altLang="en-US" sz="2800" b="0" dirty="0">
                <a:ea typeface="幼圆" panose="02010509060101010101" pitchFamily="49" charset="-122"/>
                <a:cs typeface="Arial" panose="020B0604020202020204" pitchFamily="34" charset="0"/>
              </a:rPr>
              <a:t>级的可靠性表示为函数：</a:t>
            </a:r>
          </a:p>
        </p:txBody>
      </p:sp>
      <p:grpSp>
        <p:nvGrpSpPr>
          <p:cNvPr id="16" name="Group 8"/>
          <p:cNvGrpSpPr>
            <a:grpSpLocks/>
          </p:cNvGrpSpPr>
          <p:nvPr/>
        </p:nvGrpSpPr>
        <p:grpSpPr bwMode="auto">
          <a:xfrm>
            <a:off x="5867225" y="4793948"/>
            <a:ext cx="2592388" cy="519112"/>
            <a:chOff x="703" y="3148"/>
            <a:chExt cx="1633" cy="327"/>
          </a:xfrm>
        </p:grpSpPr>
        <p:grpSp>
          <p:nvGrpSpPr>
            <p:cNvPr id="17" name="Group 6"/>
            <p:cNvGrpSpPr>
              <a:grpSpLocks/>
            </p:cNvGrpSpPr>
            <p:nvPr/>
          </p:nvGrpSpPr>
          <p:grpSpPr bwMode="auto">
            <a:xfrm>
              <a:off x="703" y="3203"/>
              <a:ext cx="136" cy="227"/>
              <a:chOff x="1111" y="1933"/>
              <a:chExt cx="136" cy="227"/>
            </a:xfrm>
          </p:grpSpPr>
          <p:sp>
            <p:nvSpPr>
              <p:cNvPr id="19" name="Oval 4"/>
              <p:cNvSpPr>
                <a:spLocks noChangeArrowheads="1"/>
              </p:cNvSpPr>
              <p:nvPr/>
            </p:nvSpPr>
            <p:spPr bwMode="auto">
              <a:xfrm>
                <a:off x="1111" y="1979"/>
                <a:ext cx="136" cy="9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0" name="Line 5"/>
              <p:cNvSpPr>
                <a:spLocks noChangeShapeType="1"/>
              </p:cNvSpPr>
              <p:nvPr/>
            </p:nvSpPr>
            <p:spPr bwMode="auto">
              <a:xfrm flipH="1">
                <a:off x="1156" y="1933"/>
                <a:ext cx="46"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 name="Text Box 7"/>
            <p:cNvSpPr txBox="1">
              <a:spLocks noChangeArrowheads="1"/>
            </p:cNvSpPr>
            <p:nvPr/>
          </p:nvSpPr>
          <p:spPr bwMode="auto">
            <a:xfrm>
              <a:off x="748" y="3148"/>
              <a:ext cx="15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0" baseline="-25000" dirty="0"/>
                <a:t> </a:t>
              </a:r>
              <a:r>
                <a:rPr lang="en-US" altLang="zh-CN" sz="2800" b="0" baseline="-25000" dirty="0" err="1"/>
                <a:t>i</a:t>
              </a:r>
              <a:r>
                <a:rPr lang="en-US" altLang="zh-CN" sz="2800" b="0" dirty="0"/>
                <a:t>(m</a:t>
              </a:r>
              <a:r>
                <a:rPr lang="en-US" altLang="zh-CN" sz="2800" b="0" baseline="-25000" dirty="0"/>
                <a:t>i</a:t>
              </a:r>
              <a:r>
                <a:rPr lang="en-US" altLang="zh-CN" sz="2800" b="0" dirty="0"/>
                <a:t>)=1-(1-r</a:t>
              </a:r>
              <a:r>
                <a:rPr lang="en-US" altLang="zh-CN" sz="2800" b="0" baseline="-25000" dirty="0"/>
                <a:t>i</a:t>
              </a:r>
              <a:r>
                <a:rPr lang="en-US" altLang="zh-CN" sz="2800" b="0" dirty="0"/>
                <a:t>)</a:t>
              </a:r>
              <a:r>
                <a:rPr lang="en-US" altLang="zh-CN" sz="2800" b="0" baseline="30000" dirty="0"/>
                <a:t>mi</a:t>
              </a:r>
            </a:p>
          </p:txBody>
        </p:sp>
      </p:grpSp>
    </p:spTree>
    <p:extLst>
      <p:ext uri="{BB962C8B-B14F-4D97-AF65-F5344CB8AC3E}">
        <p14:creationId xmlns:p14="http://schemas.microsoft.com/office/powerpoint/2010/main" val="41810733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870567" y="4593810"/>
            <a:ext cx="4710926" cy="942975"/>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32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
                <a:schemeClr val="accent1">
                  <a:lumMod val="75000"/>
                </a:schemeClr>
              </a:buClr>
            </a:pPr>
            <a:r>
              <a:rPr lang="en-US" altLang="zh-CN" sz="2800" dirty="0"/>
              <a:t>f</a:t>
            </a:r>
            <a:r>
              <a:rPr lang="en-US" altLang="zh-CN" sz="2800" baseline="-25000" dirty="0"/>
              <a:t>i</a:t>
            </a:r>
            <a:r>
              <a:rPr lang="en-US" altLang="zh-CN" sz="2800" dirty="0"/>
              <a:t>(x)=max{</a:t>
            </a:r>
            <a:r>
              <a:rPr lang="en-US" altLang="zh-CN" sz="2800" i="1" dirty="0">
                <a:sym typeface="Symbol" panose="05050102010706020507" pitchFamily="18" charset="2"/>
              </a:rPr>
              <a:t> </a:t>
            </a:r>
            <a:r>
              <a:rPr lang="en-US" altLang="zh-CN" sz="2800" baseline="-25000" dirty="0" err="1"/>
              <a:t>i</a:t>
            </a:r>
            <a:r>
              <a:rPr lang="en-US" altLang="zh-CN" sz="2800" dirty="0"/>
              <a:t>(m</a:t>
            </a:r>
            <a:r>
              <a:rPr lang="en-US" altLang="zh-CN" sz="2800" baseline="-25000" dirty="0"/>
              <a:t>i</a:t>
            </a:r>
            <a:r>
              <a:rPr lang="en-US" altLang="zh-CN" sz="2800" dirty="0"/>
              <a:t>)f</a:t>
            </a:r>
            <a:r>
              <a:rPr lang="en-US" altLang="zh-CN" sz="2800" baseline="-25000" dirty="0"/>
              <a:t>i-1</a:t>
            </a:r>
            <a:r>
              <a:rPr lang="en-US" altLang="zh-CN" sz="2800" dirty="0"/>
              <a:t>(c-</a:t>
            </a:r>
            <a:r>
              <a:rPr lang="en-US" altLang="zh-CN" sz="2800" dirty="0" err="1"/>
              <a:t>c</a:t>
            </a:r>
            <a:r>
              <a:rPr lang="en-US" altLang="zh-CN" sz="2800" baseline="-25000" dirty="0" err="1"/>
              <a:t>i</a:t>
            </a:r>
            <a:r>
              <a:rPr lang="en-US" altLang="zh-CN" sz="2800" dirty="0" err="1"/>
              <a:t>m</a:t>
            </a:r>
            <a:r>
              <a:rPr lang="en-US" altLang="zh-CN" sz="2800" baseline="-25000" dirty="0" err="1"/>
              <a:t>i</a:t>
            </a:r>
            <a:r>
              <a:rPr lang="en-US" altLang="zh-CN" sz="2800" dirty="0"/>
              <a:t>)}</a:t>
            </a:r>
          </a:p>
        </p:txBody>
      </p:sp>
      <p:sp>
        <p:nvSpPr>
          <p:cNvPr id="99331" name="Rectangle 2"/>
          <p:cNvSpPr>
            <a:spLocks noGrp="1" noChangeArrowheads="1"/>
          </p:cNvSpPr>
          <p:nvPr>
            <p:ph type="title"/>
          </p:nvPr>
        </p:nvSpPr>
        <p:spPr>
          <a:xfrm>
            <a:off x="816237" y="130954"/>
            <a:ext cx="10515600" cy="1325563"/>
          </a:xfrm>
        </p:spPr>
        <p:txBody>
          <a:bodyPr/>
          <a:lstStyle/>
          <a:p>
            <a:pPr eaLnBrk="1" hangingPunct="1"/>
            <a:r>
              <a:rPr lang="zh-CN" altLang="en-US" dirty="0"/>
              <a:t>递推关系式</a:t>
            </a:r>
          </a:p>
        </p:txBody>
      </p:sp>
      <p:sp>
        <p:nvSpPr>
          <p:cNvPr id="99332" name="Rectangle 3"/>
          <p:cNvSpPr>
            <a:spLocks noGrp="1" noChangeArrowheads="1"/>
          </p:cNvSpPr>
          <p:nvPr>
            <p:ph idx="1"/>
          </p:nvPr>
        </p:nvSpPr>
        <p:spPr>
          <a:xfrm>
            <a:off x="870595" y="3907818"/>
            <a:ext cx="6419850" cy="942975"/>
          </a:xfrm>
        </p:spPr>
        <p:txBody>
          <a:bodyPr>
            <a:normAutofit/>
          </a:bodyPr>
          <a:lstStyle/>
          <a:p>
            <a:r>
              <a:rPr lang="en-US" altLang="zh-CN" sz="2800" dirty="0" err="1"/>
              <a:t>f</a:t>
            </a:r>
            <a:r>
              <a:rPr lang="en-US" altLang="zh-CN" sz="2800" baseline="-25000" dirty="0" err="1"/>
              <a:t>n</a:t>
            </a:r>
            <a:r>
              <a:rPr lang="en-US" altLang="zh-CN" sz="2800" dirty="0"/>
              <a:t>(c)=max{</a:t>
            </a:r>
            <a:r>
              <a:rPr lang="en-US" altLang="zh-CN" sz="2800" i="1" dirty="0">
                <a:sym typeface="Symbol" panose="05050102010706020507" pitchFamily="18" charset="2"/>
              </a:rPr>
              <a:t></a:t>
            </a:r>
            <a:r>
              <a:rPr lang="en-US" altLang="zh-CN" sz="2800" baseline="-25000" dirty="0"/>
              <a:t>n</a:t>
            </a:r>
            <a:r>
              <a:rPr lang="en-US" altLang="zh-CN" sz="2800" dirty="0"/>
              <a:t>(</a:t>
            </a:r>
            <a:r>
              <a:rPr lang="en-US" altLang="zh-CN" sz="2800" dirty="0" err="1"/>
              <a:t>m</a:t>
            </a:r>
            <a:r>
              <a:rPr lang="en-US" altLang="zh-CN" sz="2800" baseline="-25000" dirty="0" err="1"/>
              <a:t>n</a:t>
            </a:r>
            <a:r>
              <a:rPr lang="en-US" altLang="zh-CN" sz="2800" dirty="0"/>
              <a:t>)f</a:t>
            </a:r>
            <a:r>
              <a:rPr lang="en-US" altLang="zh-CN" sz="2800" baseline="-25000" dirty="0"/>
              <a:t>n-1</a:t>
            </a:r>
            <a:r>
              <a:rPr lang="en-US" altLang="zh-CN" sz="2800" dirty="0"/>
              <a:t>(c-</a:t>
            </a:r>
            <a:r>
              <a:rPr lang="en-US" altLang="zh-CN" sz="2800" dirty="0" err="1"/>
              <a:t>c</a:t>
            </a:r>
            <a:r>
              <a:rPr lang="en-US" altLang="zh-CN" sz="2800" baseline="-25000" dirty="0" err="1"/>
              <a:t>n</a:t>
            </a:r>
            <a:r>
              <a:rPr lang="en-US" altLang="zh-CN" sz="2800" dirty="0" err="1"/>
              <a:t>m</a:t>
            </a:r>
            <a:r>
              <a:rPr lang="en-US" altLang="zh-CN" sz="2800" baseline="-25000" dirty="0" err="1"/>
              <a:t>n</a:t>
            </a:r>
            <a:r>
              <a:rPr lang="en-US" altLang="zh-CN" sz="2800" dirty="0"/>
              <a:t>)}</a:t>
            </a:r>
          </a:p>
        </p:txBody>
      </p:sp>
      <p:sp>
        <p:nvSpPr>
          <p:cNvPr id="99334" name="Text Box 7"/>
          <p:cNvSpPr txBox="1">
            <a:spLocks noChangeArrowheads="1"/>
          </p:cNvSpPr>
          <p:nvPr/>
        </p:nvSpPr>
        <p:spPr bwMode="auto">
          <a:xfrm>
            <a:off x="1781406" y="4258488"/>
            <a:ext cx="1235069"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1≤m</a:t>
            </a:r>
            <a:r>
              <a:rPr lang="en-US" altLang="zh-CN" sz="2000" b="0" baseline="-25000" dirty="0"/>
              <a:t>n</a:t>
            </a:r>
            <a:r>
              <a:rPr lang="en-US" altLang="zh-CN" sz="2000" b="0" dirty="0"/>
              <a:t>≤u</a:t>
            </a:r>
            <a:r>
              <a:rPr lang="en-US" altLang="zh-CN" sz="2000" b="0" baseline="-25000" dirty="0"/>
              <a:t>n</a:t>
            </a:r>
          </a:p>
        </p:txBody>
      </p:sp>
      <p:sp>
        <p:nvSpPr>
          <p:cNvPr id="99335" name="Rectangle 8"/>
          <p:cNvSpPr>
            <a:spLocks noChangeArrowheads="1"/>
          </p:cNvSpPr>
          <p:nvPr/>
        </p:nvSpPr>
        <p:spPr bwMode="auto">
          <a:xfrm>
            <a:off x="5436873" y="4494605"/>
            <a:ext cx="64198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buClr>
                <a:schemeClr val="accent1">
                  <a:lumMod val="75000"/>
                </a:schemeClr>
              </a:buClr>
              <a:buFont typeface="Wingdings" panose="05000000000000000000" pitchFamily="2" charset="2"/>
              <a:buChar char="l"/>
            </a:pPr>
            <a:endParaRPr lang="en-US" altLang="zh-CN" sz="2800" dirty="0"/>
          </a:p>
        </p:txBody>
      </p:sp>
      <p:sp>
        <p:nvSpPr>
          <p:cNvPr id="99337" name="Text Box 12"/>
          <p:cNvSpPr txBox="1">
            <a:spLocks noChangeArrowheads="1"/>
          </p:cNvSpPr>
          <p:nvPr/>
        </p:nvSpPr>
        <p:spPr bwMode="auto">
          <a:xfrm>
            <a:off x="1770971" y="4984994"/>
            <a:ext cx="112113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1≤m</a:t>
            </a:r>
            <a:r>
              <a:rPr lang="en-US" altLang="zh-CN" sz="2000" b="0" baseline="-25000" dirty="0"/>
              <a:t>i</a:t>
            </a:r>
            <a:r>
              <a:rPr lang="en-US" altLang="zh-CN" sz="2000" b="0" dirty="0"/>
              <a:t>≤u</a:t>
            </a:r>
            <a:r>
              <a:rPr lang="en-US" altLang="zh-CN" sz="2000" b="0" baseline="-25000" dirty="0"/>
              <a:t>i</a:t>
            </a:r>
          </a:p>
        </p:txBody>
      </p:sp>
      <p:sp>
        <p:nvSpPr>
          <p:cNvPr id="221197" name="Rectangle 13"/>
          <p:cNvSpPr>
            <a:spLocks noChangeArrowheads="1"/>
          </p:cNvSpPr>
          <p:nvPr/>
        </p:nvSpPr>
        <p:spPr bwMode="auto">
          <a:xfrm>
            <a:off x="849255" y="5340534"/>
            <a:ext cx="7220903" cy="62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marL="171450" indent="-171450" defTabSz="685800">
              <a:lnSpc>
                <a:spcPct val="110000"/>
              </a:lnSpc>
              <a:spcBef>
                <a:spcPts val="750"/>
              </a:spcBef>
              <a:buClr>
                <a:srgbClr val="1E5293"/>
              </a:buClr>
              <a:buSzPct val="70000"/>
              <a:buFont typeface="Wingdings" panose="05000000000000000000" pitchFamily="2" charset="2"/>
              <a:buChar char="l"/>
            </a:pPr>
            <a:r>
              <a:rPr lang="zh-CN" altLang="en-US" sz="2800" b="0" dirty="0">
                <a:ea typeface="幼圆" panose="02010509060101010101" pitchFamily="49" charset="-122"/>
                <a:cs typeface="Arial" panose="020B0604020202020204" pitchFamily="34" charset="0"/>
              </a:rPr>
              <a:t>使用类似</a:t>
            </a:r>
            <a:r>
              <a:rPr lang="en-US" altLang="zh-CN" sz="2800" b="0" dirty="0">
                <a:ea typeface="幼圆" panose="02010509060101010101" pitchFamily="49" charset="-122"/>
                <a:cs typeface="Arial" panose="020B0604020202020204" pitchFamily="34" charset="0"/>
              </a:rPr>
              <a:t>0/1</a:t>
            </a:r>
            <a:r>
              <a:rPr lang="zh-CN" altLang="en-US" sz="2800" b="0" dirty="0">
                <a:ea typeface="幼圆" panose="02010509060101010101" pitchFamily="49" charset="-122"/>
                <a:cs typeface="Arial" panose="020B0604020202020204" pitchFamily="34" charset="0"/>
              </a:rPr>
              <a:t>背包问题的序偶对方法来求解</a:t>
            </a:r>
          </a:p>
        </p:txBody>
      </p:sp>
      <p:sp>
        <p:nvSpPr>
          <p:cNvPr id="15" name="Rectangle 21"/>
          <p:cNvSpPr>
            <a:spLocks noChangeArrowheads="1"/>
          </p:cNvSpPr>
          <p:nvPr/>
        </p:nvSpPr>
        <p:spPr bwMode="auto">
          <a:xfrm>
            <a:off x="816237" y="1435402"/>
            <a:ext cx="10520139"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defTabSz="685800">
              <a:lnSpc>
                <a:spcPct val="110000"/>
              </a:lnSpc>
              <a:spcBef>
                <a:spcPts val="750"/>
              </a:spcBef>
              <a:buClr>
                <a:srgbClr val="1E5293"/>
              </a:buClr>
              <a:buSzPct val="70000"/>
              <a:buFont typeface="Wingdings" panose="05000000000000000000" pitchFamily="2" charset="2"/>
              <a:buChar char="l"/>
            </a:pPr>
            <a:r>
              <a:rPr lang="zh-CN" altLang="en-US" sz="2800" dirty="0">
                <a:latin typeface="Arial" panose="020B0604020202020204" pitchFamily="34" charset="0"/>
                <a:ea typeface="幼圆" panose="02010509060101010101" pitchFamily="49" charset="-122"/>
                <a:cs typeface="Arial" panose="020B0604020202020204" pitchFamily="34" charset="0"/>
              </a:rPr>
              <a:t>用</a:t>
            </a:r>
            <a:r>
              <a:rPr lang="en-US" altLang="zh-CN" sz="2800" dirty="0">
                <a:latin typeface="Arial" panose="020B0604020202020204" pitchFamily="34" charset="0"/>
                <a:ea typeface="幼圆" panose="02010509060101010101" pitchFamily="49" charset="-122"/>
                <a:cs typeface="Arial" panose="020B0604020202020204" pitchFamily="34" charset="0"/>
              </a:rPr>
              <a:t>RELI(1,i,X)</a:t>
            </a:r>
            <a:r>
              <a:rPr lang="zh-CN" altLang="en-US" sz="2800" dirty="0">
                <a:latin typeface="Arial" panose="020B0604020202020204" pitchFamily="34" charset="0"/>
                <a:ea typeface="幼圆" panose="02010509060101010101" pitchFamily="49" charset="-122"/>
                <a:cs typeface="Arial" panose="020B0604020202020204" pitchFamily="34" charset="0"/>
              </a:rPr>
              <a:t>表示在可容许成本</a:t>
            </a:r>
            <a:r>
              <a:rPr lang="en-US" altLang="zh-CN" sz="2800" dirty="0">
                <a:latin typeface="Arial" panose="020B0604020202020204" pitchFamily="34" charset="0"/>
                <a:ea typeface="幼圆" panose="02010509060101010101" pitchFamily="49" charset="-122"/>
                <a:cs typeface="Arial" panose="020B0604020202020204" pitchFamily="34" charset="0"/>
              </a:rPr>
              <a:t>X</a:t>
            </a:r>
            <a:r>
              <a:rPr lang="zh-CN" altLang="en-US" sz="2800" dirty="0">
                <a:latin typeface="Arial" panose="020B0604020202020204" pitchFamily="34" charset="0"/>
                <a:ea typeface="幼圆" panose="02010509060101010101" pitchFamily="49" charset="-122"/>
                <a:cs typeface="Arial" panose="020B0604020202020204" pitchFamily="34" charset="0"/>
              </a:rPr>
              <a:t>约束下，对第</a:t>
            </a:r>
            <a:r>
              <a:rPr lang="en-US" altLang="zh-CN" sz="2800" dirty="0">
                <a:latin typeface="Arial" panose="020B0604020202020204" pitchFamily="34" charset="0"/>
                <a:ea typeface="幼圆" panose="02010509060101010101" pitchFamily="49" charset="-122"/>
                <a:cs typeface="Arial" panose="020B0604020202020204" pitchFamily="34" charset="0"/>
              </a:rPr>
              <a:t>1</a:t>
            </a:r>
            <a:r>
              <a:rPr lang="zh-CN" altLang="en-US" sz="2800" dirty="0">
                <a:latin typeface="Arial" panose="020B0604020202020204" pitchFamily="34" charset="0"/>
                <a:ea typeface="幼圆" panose="02010509060101010101" pitchFamily="49" charset="-122"/>
                <a:cs typeface="Arial" panose="020B0604020202020204" pitchFamily="34" charset="0"/>
              </a:rPr>
              <a:t>种到第</a:t>
            </a:r>
            <a:r>
              <a:rPr lang="en-US" altLang="zh-CN" sz="2800" dirty="0" err="1">
                <a:latin typeface="Arial" panose="020B0604020202020204" pitchFamily="34" charset="0"/>
                <a:ea typeface="幼圆" panose="02010509060101010101" pitchFamily="49" charset="-122"/>
                <a:cs typeface="Arial" panose="020B0604020202020204" pitchFamily="34" charset="0"/>
              </a:rPr>
              <a:t>i</a:t>
            </a:r>
            <a:r>
              <a:rPr lang="zh-CN" altLang="en-US" sz="2800" dirty="0">
                <a:latin typeface="Arial" panose="020B0604020202020204" pitchFamily="34" charset="0"/>
                <a:ea typeface="幼圆" panose="02010509060101010101" pitchFamily="49" charset="-122"/>
                <a:cs typeface="Arial" panose="020B0604020202020204" pitchFamily="34" charset="0"/>
              </a:rPr>
              <a:t>种设备的可靠性设计问题。</a:t>
            </a:r>
          </a:p>
        </p:txBody>
      </p:sp>
      <p:grpSp>
        <p:nvGrpSpPr>
          <p:cNvPr id="16" name="Group 40"/>
          <p:cNvGrpSpPr>
            <a:grpSpLocks/>
          </p:cNvGrpSpPr>
          <p:nvPr/>
        </p:nvGrpSpPr>
        <p:grpSpPr bwMode="auto">
          <a:xfrm>
            <a:off x="2951517" y="2482088"/>
            <a:ext cx="4370560" cy="1313461"/>
            <a:chOff x="826" y="3266"/>
            <a:chExt cx="2871" cy="981"/>
          </a:xfrm>
        </p:grpSpPr>
        <p:sp>
          <p:nvSpPr>
            <p:cNvPr id="17" name="Text Box 22"/>
            <p:cNvSpPr txBox="1">
              <a:spLocks noChangeArrowheads="1"/>
            </p:cNvSpPr>
            <p:nvPr/>
          </p:nvSpPr>
          <p:spPr bwMode="auto">
            <a:xfrm>
              <a:off x="877" y="3333"/>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dirty="0">
                  <a:latin typeface="幼圆" panose="02010509060101010101" pitchFamily="49" charset="-122"/>
                  <a:ea typeface="幼圆" panose="02010509060101010101" pitchFamily="49" charset="-122"/>
                </a:rPr>
                <a:t>极大化</a:t>
              </a:r>
            </a:p>
          </p:txBody>
        </p:sp>
        <p:sp>
          <p:nvSpPr>
            <p:cNvPr id="18" name="Text Box 23"/>
            <p:cNvSpPr txBox="1">
              <a:spLocks noChangeArrowheads="1"/>
            </p:cNvSpPr>
            <p:nvPr/>
          </p:nvSpPr>
          <p:spPr bwMode="auto">
            <a:xfrm>
              <a:off x="826" y="3732"/>
              <a:ext cx="10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dirty="0">
                  <a:latin typeface="幼圆" panose="02010509060101010101" pitchFamily="49" charset="-122"/>
                  <a:ea typeface="幼圆" panose="02010509060101010101" pitchFamily="49" charset="-122"/>
                </a:rPr>
                <a:t>约束条件</a:t>
              </a:r>
            </a:p>
          </p:txBody>
        </p:sp>
        <p:grpSp>
          <p:nvGrpSpPr>
            <p:cNvPr id="19" name="Group 34"/>
            <p:cNvGrpSpPr>
              <a:grpSpLocks/>
            </p:cNvGrpSpPr>
            <p:nvPr/>
          </p:nvGrpSpPr>
          <p:grpSpPr bwMode="auto">
            <a:xfrm>
              <a:off x="1701" y="3294"/>
              <a:ext cx="1996" cy="458"/>
              <a:chOff x="1701" y="3475"/>
              <a:chExt cx="1996" cy="458"/>
            </a:xfrm>
          </p:grpSpPr>
          <p:sp>
            <p:nvSpPr>
              <p:cNvPr id="25" name="Text Box 24"/>
              <p:cNvSpPr txBox="1">
                <a:spLocks noChangeArrowheads="1"/>
              </p:cNvSpPr>
              <p:nvPr/>
            </p:nvSpPr>
            <p:spPr bwMode="auto">
              <a:xfrm>
                <a:off x="1837" y="3521"/>
                <a:ext cx="9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a:t>
                </a:r>
              </a:p>
            </p:txBody>
          </p:sp>
          <p:grpSp>
            <p:nvGrpSpPr>
              <p:cNvPr id="26" name="Group 25"/>
              <p:cNvGrpSpPr>
                <a:grpSpLocks/>
              </p:cNvGrpSpPr>
              <p:nvPr/>
            </p:nvGrpSpPr>
            <p:grpSpPr bwMode="auto">
              <a:xfrm>
                <a:off x="2064" y="3475"/>
                <a:ext cx="1633" cy="288"/>
                <a:chOff x="703" y="3148"/>
                <a:chExt cx="1633" cy="288"/>
              </a:xfrm>
            </p:grpSpPr>
            <p:grpSp>
              <p:nvGrpSpPr>
                <p:cNvPr id="28" name="Group 26"/>
                <p:cNvGrpSpPr>
                  <a:grpSpLocks/>
                </p:cNvGrpSpPr>
                <p:nvPr/>
              </p:nvGrpSpPr>
              <p:grpSpPr bwMode="auto">
                <a:xfrm>
                  <a:off x="703" y="3203"/>
                  <a:ext cx="136" cy="227"/>
                  <a:chOff x="1111" y="1933"/>
                  <a:chExt cx="136" cy="227"/>
                </a:xfrm>
              </p:grpSpPr>
              <p:sp>
                <p:nvSpPr>
                  <p:cNvPr id="30" name="Oval 27"/>
                  <p:cNvSpPr>
                    <a:spLocks noChangeArrowheads="1"/>
                  </p:cNvSpPr>
                  <p:nvPr/>
                </p:nvSpPr>
                <p:spPr bwMode="auto">
                  <a:xfrm>
                    <a:off x="1111" y="1979"/>
                    <a:ext cx="136" cy="9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31" name="Line 28"/>
                  <p:cNvSpPr>
                    <a:spLocks noChangeShapeType="1"/>
                  </p:cNvSpPr>
                  <p:nvPr/>
                </p:nvSpPr>
                <p:spPr bwMode="auto">
                  <a:xfrm flipH="1">
                    <a:off x="1156" y="1933"/>
                    <a:ext cx="46"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 name="Text Box 29"/>
                <p:cNvSpPr txBox="1">
                  <a:spLocks noChangeArrowheads="1"/>
                </p:cNvSpPr>
                <p:nvPr/>
              </p:nvSpPr>
              <p:spPr bwMode="auto">
                <a:xfrm>
                  <a:off x="748" y="3148"/>
                  <a:ext cx="15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0" baseline="-25000" dirty="0"/>
                    <a:t> j</a:t>
                  </a:r>
                  <a:r>
                    <a:rPr lang="en-US" altLang="zh-CN" sz="2400" b="0" dirty="0"/>
                    <a:t>(</a:t>
                  </a:r>
                  <a:r>
                    <a:rPr lang="en-US" altLang="zh-CN" sz="2400" b="0" dirty="0" err="1"/>
                    <a:t>m</a:t>
                  </a:r>
                  <a:r>
                    <a:rPr lang="en-US" altLang="zh-CN" sz="2400" b="0" baseline="-25000" dirty="0" err="1"/>
                    <a:t>j</a:t>
                  </a:r>
                  <a:r>
                    <a:rPr lang="en-US" altLang="zh-CN" sz="2400" b="0" dirty="0"/>
                    <a:t>)</a:t>
                  </a:r>
                  <a:endParaRPr lang="en-US" altLang="zh-CN" sz="2400" b="0" baseline="30000" dirty="0"/>
                </a:p>
              </p:txBody>
            </p:sp>
          </p:grpSp>
          <p:sp>
            <p:nvSpPr>
              <p:cNvPr id="27" name="Text Box 31"/>
              <p:cNvSpPr txBox="1">
                <a:spLocks noChangeArrowheads="1"/>
              </p:cNvSpPr>
              <p:nvPr/>
            </p:nvSpPr>
            <p:spPr bwMode="auto">
              <a:xfrm>
                <a:off x="1701" y="3702"/>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a:t>1≤j ≤i</a:t>
                </a:r>
              </a:p>
            </p:txBody>
          </p:sp>
        </p:grpSp>
        <p:grpSp>
          <p:nvGrpSpPr>
            <p:cNvPr id="20" name="Group 37"/>
            <p:cNvGrpSpPr>
              <a:grpSpLocks/>
            </p:cNvGrpSpPr>
            <p:nvPr/>
          </p:nvGrpSpPr>
          <p:grpSpPr bwMode="auto">
            <a:xfrm>
              <a:off x="1731" y="3722"/>
              <a:ext cx="1274" cy="458"/>
              <a:chOff x="1549" y="3722"/>
              <a:chExt cx="1274" cy="458"/>
            </a:xfrm>
          </p:grpSpPr>
          <p:sp>
            <p:nvSpPr>
              <p:cNvPr id="23" name="Text Box 35"/>
              <p:cNvSpPr txBox="1">
                <a:spLocks noChangeArrowheads="1"/>
              </p:cNvSpPr>
              <p:nvPr/>
            </p:nvSpPr>
            <p:spPr bwMode="auto">
              <a:xfrm>
                <a:off x="1644" y="3722"/>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a:t>
                </a:r>
                <a:r>
                  <a:rPr lang="en-US" altLang="zh-CN" sz="2400" b="0" dirty="0" err="1"/>
                  <a:t>c</a:t>
                </a:r>
                <a:r>
                  <a:rPr lang="en-US" altLang="zh-CN" sz="2800" b="0" baseline="-25000" dirty="0" err="1"/>
                  <a:t>j</a:t>
                </a:r>
                <a:r>
                  <a:rPr lang="en-US" altLang="zh-CN" sz="2400" b="0" dirty="0" err="1"/>
                  <a:t>m</a:t>
                </a:r>
                <a:r>
                  <a:rPr lang="en-US" altLang="zh-CN" sz="2800" b="0" baseline="-25000" dirty="0" err="1"/>
                  <a:t>j</a:t>
                </a:r>
                <a:r>
                  <a:rPr lang="en-US" altLang="zh-CN" sz="2400" b="0" dirty="0" err="1"/>
                  <a:t>≤X</a:t>
                </a:r>
                <a:endParaRPr lang="en-US" altLang="zh-CN" sz="2400" b="0" dirty="0"/>
              </a:p>
            </p:txBody>
          </p:sp>
          <p:sp>
            <p:nvSpPr>
              <p:cNvPr id="24" name="Text Box 36"/>
              <p:cNvSpPr txBox="1">
                <a:spLocks noChangeArrowheads="1"/>
              </p:cNvSpPr>
              <p:nvPr/>
            </p:nvSpPr>
            <p:spPr bwMode="auto">
              <a:xfrm>
                <a:off x="1549" y="3949"/>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a:t>1≤j≤i</a:t>
                </a:r>
              </a:p>
            </p:txBody>
          </p:sp>
        </p:grpSp>
        <p:sp>
          <p:nvSpPr>
            <p:cNvPr id="21" name="Text Box 38"/>
            <p:cNvSpPr txBox="1">
              <a:spLocks noChangeArrowheads="1"/>
            </p:cNvSpPr>
            <p:nvPr/>
          </p:nvSpPr>
          <p:spPr bwMode="auto">
            <a:xfrm>
              <a:off x="2835" y="3732"/>
              <a:ext cx="7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1≤m</a:t>
              </a:r>
              <a:r>
                <a:rPr lang="en-US" altLang="zh-CN" sz="2400" b="0" baseline="-25000" dirty="0"/>
                <a:t>j</a:t>
              </a:r>
              <a:r>
                <a:rPr lang="en-US" altLang="zh-CN" sz="2400" b="0" dirty="0"/>
                <a:t>≤u</a:t>
              </a:r>
              <a:r>
                <a:rPr lang="en-US" altLang="zh-CN" sz="2400" b="0" baseline="-25000" dirty="0"/>
                <a:t>j</a:t>
              </a:r>
            </a:p>
          </p:txBody>
        </p:sp>
        <p:sp>
          <p:nvSpPr>
            <p:cNvPr id="22" name="Rectangle 39"/>
            <p:cNvSpPr>
              <a:spLocks noChangeArrowheads="1"/>
            </p:cNvSpPr>
            <p:nvPr/>
          </p:nvSpPr>
          <p:spPr bwMode="auto">
            <a:xfrm>
              <a:off x="840" y="3266"/>
              <a:ext cx="2857" cy="981"/>
            </a:xfrm>
            <a:prstGeom prst="rect">
              <a:avLst/>
            </a:prstGeom>
            <a:noFill/>
            <a:ln w="19050" cmpd="thinThick">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34"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63</a:t>
            </a:fld>
            <a:endParaRPr lang="en-US" altLang="zh-CN" dirty="0"/>
          </a:p>
        </p:txBody>
      </p:sp>
    </p:spTree>
    <p:extLst>
      <p:ext uri="{BB962C8B-B14F-4D97-AF65-F5344CB8AC3E}">
        <p14:creationId xmlns:p14="http://schemas.microsoft.com/office/powerpoint/2010/main" val="1025505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7928" y="73275"/>
            <a:ext cx="10418859" cy="1325563"/>
          </a:xfrm>
        </p:spPr>
        <p:txBody>
          <a:bodyPr/>
          <a:lstStyle/>
          <a:p>
            <a:r>
              <a:rPr lang="zh-CN" altLang="en-US" dirty="0"/>
              <a:t>可靠性算法设计思想</a:t>
            </a: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64</a:t>
            </a:fld>
            <a:endParaRPr lang="en-US" altLang="zh-CN"/>
          </a:p>
        </p:txBody>
      </p:sp>
      <p:sp>
        <p:nvSpPr>
          <p:cNvPr id="5" name="Rectangle 3"/>
          <p:cNvSpPr>
            <a:spLocks noGrp="1" noChangeArrowheads="1"/>
          </p:cNvSpPr>
          <p:nvPr>
            <p:ph idx="1"/>
          </p:nvPr>
        </p:nvSpPr>
        <p:spPr>
          <a:xfrm>
            <a:off x="911424" y="2427862"/>
            <a:ext cx="3624701" cy="3866356"/>
          </a:xfrm>
        </p:spPr>
        <p:txBody>
          <a:bodyPr>
            <a:noAutofit/>
          </a:bodyPr>
          <a:lstStyle/>
          <a:p>
            <a:pPr eaLnBrk="1" hangingPunct="1">
              <a:lnSpc>
                <a:spcPct val="110000"/>
              </a:lnSpc>
            </a:pPr>
            <a:r>
              <a:rPr lang="zh-CN" altLang="en-US" sz="2400" dirty="0"/>
              <a:t>令</a:t>
            </a:r>
            <a:r>
              <a:rPr lang="en-US" altLang="zh-CN" sz="2400" dirty="0"/>
              <a:t>S</a:t>
            </a:r>
            <a:r>
              <a:rPr lang="en-US" altLang="zh-CN" sz="2400" baseline="30000" dirty="0"/>
              <a:t>0</a:t>
            </a:r>
            <a:r>
              <a:rPr lang="en-US" altLang="zh-CN" sz="2400" dirty="0"/>
              <a:t>={(1,0)}</a:t>
            </a:r>
          </a:p>
          <a:p>
            <a:pPr eaLnBrk="1" hangingPunct="1">
              <a:lnSpc>
                <a:spcPct val="110000"/>
              </a:lnSpc>
            </a:pPr>
            <a:r>
              <a:rPr lang="zh-CN" altLang="en-US" sz="2400" dirty="0"/>
              <a:t>基于</a:t>
            </a:r>
            <a:r>
              <a:rPr lang="en-US" altLang="zh-CN" sz="2400" dirty="0"/>
              <a:t>S</a:t>
            </a:r>
            <a:r>
              <a:rPr lang="en-US" altLang="zh-CN" sz="2400" baseline="30000" dirty="0"/>
              <a:t>i-1</a:t>
            </a:r>
            <a:r>
              <a:rPr lang="zh-CN" altLang="en-US" sz="2400" dirty="0"/>
              <a:t>构造</a:t>
            </a:r>
            <a:r>
              <a:rPr lang="en-US" altLang="zh-CN" sz="2400" dirty="0" err="1"/>
              <a:t>S</a:t>
            </a:r>
            <a:r>
              <a:rPr lang="en-US" altLang="zh-CN" sz="2400" baseline="30000" dirty="0" err="1"/>
              <a:t>i</a:t>
            </a:r>
            <a:r>
              <a:rPr lang="en-US" altLang="zh-CN" sz="2400" baseline="-25000" dirty="0" err="1"/>
              <a:t>j</a:t>
            </a:r>
            <a:r>
              <a:rPr lang="zh-CN" altLang="en-US" sz="2400" dirty="0"/>
              <a:t>：</a:t>
            </a:r>
          </a:p>
          <a:p>
            <a:pPr>
              <a:buNone/>
            </a:pPr>
            <a:r>
              <a:rPr lang="zh-CN" altLang="en-US" sz="2400" dirty="0"/>
              <a:t>   对于</a:t>
            </a:r>
            <a:r>
              <a:rPr lang="en-US" altLang="zh-CN" sz="2400" dirty="0"/>
              <a:t>(</a:t>
            </a:r>
            <a:r>
              <a:rPr lang="en-US" altLang="zh-CN" sz="2400" dirty="0" err="1"/>
              <a:t>f,x</a:t>
            </a:r>
            <a:r>
              <a:rPr lang="en-US" altLang="zh-CN" sz="2400" dirty="0"/>
              <a:t>)∈S</a:t>
            </a:r>
            <a:r>
              <a:rPr lang="en-US" altLang="zh-CN" sz="2400" baseline="30000" dirty="0"/>
              <a:t>i-1</a:t>
            </a:r>
            <a:r>
              <a:rPr lang="zh-CN" altLang="en-US" sz="2400" dirty="0"/>
              <a:t>，有</a:t>
            </a:r>
            <a:endParaRPr lang="en-US" altLang="zh-CN" sz="2400" dirty="0"/>
          </a:p>
          <a:p>
            <a:pPr>
              <a:buNone/>
            </a:pPr>
            <a:r>
              <a:rPr lang="en-US" altLang="zh-CN" sz="2400" dirty="0"/>
              <a:t>(</a:t>
            </a:r>
            <a:r>
              <a:rPr lang="en-US" altLang="zh-CN" sz="2400" i="1" dirty="0">
                <a:sym typeface="Symbol" panose="05050102010706020507" pitchFamily="18" charset="2"/>
              </a:rPr>
              <a:t> </a:t>
            </a:r>
            <a:r>
              <a:rPr lang="en-US" altLang="zh-CN" sz="2400" baseline="-25000" dirty="0" err="1"/>
              <a:t>i</a:t>
            </a:r>
            <a:r>
              <a:rPr lang="en-US" altLang="zh-CN" sz="2400" dirty="0"/>
              <a:t>(j)×f, </a:t>
            </a:r>
            <a:r>
              <a:rPr lang="en-US" altLang="zh-CN" sz="2400" dirty="0" err="1"/>
              <a:t>x+c</a:t>
            </a:r>
            <a:r>
              <a:rPr lang="en-US" altLang="zh-CN" sz="2400" baseline="-25000" dirty="0" err="1"/>
              <a:t>i</a:t>
            </a:r>
            <a:r>
              <a:rPr lang="en-US" altLang="zh-CN" sz="2400" dirty="0" err="1"/>
              <a:t>×j</a:t>
            </a:r>
            <a:r>
              <a:rPr lang="en-US" altLang="zh-CN" sz="2400" dirty="0"/>
              <a:t>)∈</a:t>
            </a:r>
            <a:r>
              <a:rPr lang="en-US" altLang="zh-CN" sz="2400" dirty="0" err="1"/>
              <a:t>S</a:t>
            </a:r>
            <a:r>
              <a:rPr lang="en-US" altLang="zh-CN" sz="2400" baseline="30000" dirty="0" err="1"/>
              <a:t>i</a:t>
            </a:r>
            <a:r>
              <a:rPr lang="en-US" altLang="zh-CN" sz="2400" baseline="-25000" dirty="0" err="1"/>
              <a:t>j</a:t>
            </a:r>
            <a:r>
              <a:rPr lang="zh-CN" altLang="en-US" sz="2400" dirty="0"/>
              <a:t>， </a:t>
            </a:r>
            <a:r>
              <a:rPr lang="en-US" altLang="zh-CN" sz="2400" dirty="0"/>
              <a:t>1≤j≤u</a:t>
            </a:r>
            <a:r>
              <a:rPr lang="en-US" altLang="zh-CN" sz="2400" baseline="-25000" dirty="0"/>
              <a:t>i</a:t>
            </a:r>
            <a:r>
              <a:rPr lang="zh-CN" altLang="en-US" sz="2400" dirty="0"/>
              <a:t>，</a:t>
            </a:r>
            <a:r>
              <a:rPr lang="en-US" altLang="zh-CN" sz="2400" dirty="0" err="1"/>
              <a:t>x+c</a:t>
            </a:r>
            <a:r>
              <a:rPr lang="en-US" altLang="zh-CN" sz="2400" baseline="-25000" dirty="0" err="1"/>
              <a:t>i</a:t>
            </a:r>
            <a:r>
              <a:rPr lang="en-US" altLang="zh-CN" sz="2400" dirty="0" err="1"/>
              <a:t>×j</a:t>
            </a:r>
            <a:r>
              <a:rPr lang="en-US" altLang="zh-CN" sz="2400" dirty="0"/>
              <a:t>+∑</a:t>
            </a:r>
            <a:r>
              <a:rPr lang="en-US" altLang="zh-CN" sz="2400" dirty="0" err="1"/>
              <a:t>c</a:t>
            </a:r>
            <a:r>
              <a:rPr lang="en-US" altLang="zh-CN" sz="2400" baseline="-25000" dirty="0" err="1"/>
              <a:t>k</a:t>
            </a:r>
            <a:r>
              <a:rPr lang="en-US" altLang="zh-CN" sz="2400" dirty="0" err="1"/>
              <a:t>≤c</a:t>
            </a:r>
            <a:r>
              <a:rPr lang="zh-CN" altLang="en-US" sz="2400" dirty="0"/>
              <a:t>。</a:t>
            </a:r>
          </a:p>
          <a:p>
            <a:pPr eaLnBrk="1" hangingPunct="1">
              <a:lnSpc>
                <a:spcPct val="110000"/>
              </a:lnSpc>
            </a:pPr>
            <a:r>
              <a:rPr lang="zh-CN" altLang="en-US" sz="2400" dirty="0"/>
              <a:t>基于支配规则归并：</a:t>
            </a:r>
            <a:r>
              <a:rPr lang="en-US" altLang="zh-CN" sz="2400" dirty="0"/>
              <a:t>S</a:t>
            </a:r>
            <a:r>
              <a:rPr lang="en-US" altLang="zh-CN" sz="2400" baseline="30000" dirty="0"/>
              <a:t>i</a:t>
            </a:r>
            <a:r>
              <a:rPr lang="en-US" altLang="zh-CN" sz="2400" dirty="0"/>
              <a:t>=</a:t>
            </a:r>
            <a:r>
              <a:rPr lang="en-US" altLang="zh-CN" sz="2800" dirty="0"/>
              <a:t>∪</a:t>
            </a:r>
            <a:r>
              <a:rPr lang="en-US" altLang="zh-CN" sz="2400" dirty="0" err="1"/>
              <a:t>S</a:t>
            </a:r>
            <a:r>
              <a:rPr lang="en-US" altLang="zh-CN" sz="2400" baseline="30000" dirty="0" err="1"/>
              <a:t>i</a:t>
            </a:r>
            <a:r>
              <a:rPr lang="en-US" altLang="zh-CN" sz="2400" baseline="-25000" dirty="0" err="1"/>
              <a:t>j</a:t>
            </a:r>
            <a:r>
              <a:rPr lang="en-US" altLang="zh-CN" sz="2400" baseline="-25000" dirty="0"/>
              <a:t> </a:t>
            </a:r>
            <a:r>
              <a:rPr lang="zh-CN" altLang="en-US" sz="2400" dirty="0"/>
              <a:t>。</a:t>
            </a:r>
          </a:p>
        </p:txBody>
      </p:sp>
      <p:sp>
        <p:nvSpPr>
          <p:cNvPr id="9" name="Text Box 7"/>
          <p:cNvSpPr txBox="1">
            <a:spLocks noChangeArrowheads="1"/>
          </p:cNvSpPr>
          <p:nvPr/>
        </p:nvSpPr>
        <p:spPr bwMode="auto">
          <a:xfrm>
            <a:off x="3095965" y="4680099"/>
            <a:ext cx="1068834"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a:t>i+1≤k≤n</a:t>
            </a:r>
            <a:endParaRPr lang="en-US" altLang="zh-CN" sz="1800" b="0" baseline="-25000" dirty="0"/>
          </a:p>
        </p:txBody>
      </p:sp>
      <p:sp>
        <p:nvSpPr>
          <p:cNvPr id="10" name="Text Box 8"/>
          <p:cNvSpPr txBox="1">
            <a:spLocks noChangeArrowheads="1"/>
          </p:cNvSpPr>
          <p:nvPr/>
        </p:nvSpPr>
        <p:spPr bwMode="auto">
          <a:xfrm>
            <a:off x="1151749" y="5584663"/>
            <a:ext cx="1512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a:t>    1≤j≤u</a:t>
            </a:r>
            <a:r>
              <a:rPr lang="en-US" altLang="zh-CN" sz="1800" b="0" baseline="-25000" dirty="0"/>
              <a:t>i</a:t>
            </a:r>
          </a:p>
        </p:txBody>
      </p:sp>
      <p:sp>
        <p:nvSpPr>
          <p:cNvPr id="12" name="矩形 11"/>
          <p:cNvSpPr/>
          <p:nvPr/>
        </p:nvSpPr>
        <p:spPr>
          <a:xfrm>
            <a:off x="815115" y="1379785"/>
            <a:ext cx="10033413" cy="830997"/>
          </a:xfrm>
          <a:prstGeom prst="rect">
            <a:avLst/>
          </a:prstGeom>
          <a:solidFill>
            <a:schemeClr val="accent1">
              <a:lumMod val="20000"/>
              <a:lumOff val="80000"/>
            </a:schemeClr>
          </a:solidFill>
        </p:spPr>
        <p:txBody>
          <a:bodyPr wrap="square">
            <a:spAutoFit/>
          </a:bodyPr>
          <a:lstStyle/>
          <a:p>
            <a:pPr>
              <a:spcBef>
                <a:spcPct val="50000"/>
              </a:spcBef>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支配规则</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对于</a:t>
            </a:r>
            <a:r>
              <a:rPr lang="en-US" altLang="zh-CN" sz="2400" dirty="0">
                <a:latin typeface="Arial" panose="020B0604020202020204" pitchFamily="34" charset="0"/>
                <a:ea typeface="幼圆" panose="02010509060101010101" pitchFamily="49" charset="-122"/>
                <a:cs typeface="Arial" panose="020B0604020202020204" pitchFamily="34" charset="0"/>
              </a:rPr>
              <a:t>(f</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1</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1</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和</a:t>
            </a:r>
            <a:r>
              <a:rPr lang="en-US" altLang="zh-CN" sz="2400" dirty="0">
                <a:latin typeface="Arial" panose="020B0604020202020204" pitchFamily="34" charset="0"/>
                <a:ea typeface="幼圆" panose="02010509060101010101" pitchFamily="49" charset="-122"/>
                <a:cs typeface="Arial" panose="020B0604020202020204" pitchFamily="34" charset="0"/>
              </a:rPr>
              <a:t>(f</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，当且仅当</a:t>
            </a:r>
            <a:r>
              <a:rPr lang="en-US" altLang="zh-CN" sz="2400" dirty="0">
                <a:latin typeface="Arial" panose="020B0604020202020204" pitchFamily="34" charset="0"/>
                <a:ea typeface="幼圆" panose="02010509060101010101" pitchFamily="49" charset="-122"/>
                <a:cs typeface="Arial" panose="020B0604020202020204" pitchFamily="34" charset="0"/>
              </a:rPr>
              <a:t>f</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1</a:t>
            </a:r>
            <a:r>
              <a:rPr lang="en-US" altLang="zh-CN" sz="2400" dirty="0">
                <a:latin typeface="Arial" panose="020B0604020202020204" pitchFamily="34" charset="0"/>
                <a:ea typeface="幼圆" panose="02010509060101010101" pitchFamily="49" charset="-122"/>
                <a:cs typeface="Arial" panose="020B0604020202020204" pitchFamily="34" charset="0"/>
              </a:rPr>
              <a:t>≥f</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zh-CN" altLang="en-US" sz="2400" dirty="0">
                <a:latin typeface="Arial" panose="020B0604020202020204" pitchFamily="34" charset="0"/>
                <a:ea typeface="幼圆" panose="02010509060101010101" pitchFamily="49" charset="-122"/>
                <a:cs typeface="Arial" panose="020B0604020202020204" pitchFamily="34" charset="0"/>
              </a:rPr>
              <a:t>而</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1</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zh-CN" altLang="en-US" sz="2400" dirty="0">
                <a:latin typeface="Arial" panose="020B0604020202020204" pitchFamily="34" charset="0"/>
                <a:ea typeface="幼圆" panose="02010509060101010101" pitchFamily="49" charset="-122"/>
                <a:cs typeface="Arial" panose="020B0604020202020204" pitchFamily="34" charset="0"/>
              </a:rPr>
              <a:t>时， </a:t>
            </a:r>
            <a:r>
              <a:rPr lang="en-US" altLang="zh-CN" sz="2400" dirty="0">
                <a:latin typeface="Arial" panose="020B0604020202020204" pitchFamily="34" charset="0"/>
                <a:ea typeface="幼圆" panose="02010509060101010101" pitchFamily="49" charset="-122"/>
                <a:cs typeface="Arial" panose="020B0604020202020204" pitchFamily="34" charset="0"/>
              </a:rPr>
              <a:t>(f</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1</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1</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支配</a:t>
            </a:r>
            <a:r>
              <a:rPr lang="en-US" altLang="zh-CN" sz="2400" dirty="0">
                <a:latin typeface="Arial" panose="020B0604020202020204" pitchFamily="34" charset="0"/>
                <a:ea typeface="幼圆" panose="02010509060101010101" pitchFamily="49" charset="-122"/>
                <a:cs typeface="Arial" panose="020B0604020202020204" pitchFamily="34" charset="0"/>
              </a:rPr>
              <a:t>(f</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(f</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从序偶集合中舍去。</a:t>
            </a:r>
          </a:p>
        </p:txBody>
      </p:sp>
      <p:sp>
        <p:nvSpPr>
          <p:cNvPr id="13" name="Rectangle 9"/>
          <p:cNvSpPr>
            <a:spLocks noChangeArrowheads="1"/>
          </p:cNvSpPr>
          <p:nvPr/>
        </p:nvSpPr>
        <p:spPr bwMode="auto">
          <a:xfrm>
            <a:off x="6312024" y="2461473"/>
            <a:ext cx="3527425" cy="3097212"/>
          </a:xfrm>
          <a:prstGeom prst="rect">
            <a:avLst/>
          </a:prstGeom>
          <a:noFill/>
          <a:ln w="19050" cmpd="dbl">
            <a:noFill/>
            <a:miter lim="800000"/>
            <a:headEnd/>
            <a:tailEnd/>
          </a:ln>
          <a:effectLst/>
        </p:spPr>
        <p:txBody>
          <a:bodyPr wrap="none" anchor="ctr"/>
          <a:lstStyle>
            <a:lvl1pPr marL="457200" indent="-4572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幼圆" panose="02010509060101010101" pitchFamily="49" charset="-122"/>
                <a:ea typeface="幼圆" panose="02010509060101010101" pitchFamily="49" charset="-122"/>
                <a:cs typeface="Arial" panose="020B0604020202020204" pitchFamily="34" charset="0"/>
              </a:rPr>
              <a:t>求解</a:t>
            </a:r>
            <a:r>
              <a:rPr lang="en-US" altLang="zh-CN" sz="2400" b="0" dirty="0" err="1">
                <a:cs typeface="Arial" panose="020B0604020202020204" pitchFamily="34" charset="0"/>
              </a:rPr>
              <a:t>u</a:t>
            </a:r>
            <a:r>
              <a:rPr lang="en-US" altLang="zh-CN" sz="2400" b="0" baseline="-25000" dirty="0" err="1">
                <a:cs typeface="Arial" panose="020B0604020202020204" pitchFamily="34" charset="0"/>
              </a:rPr>
              <a:t>i</a:t>
            </a:r>
            <a:r>
              <a:rPr lang="en-US" altLang="zh-CN" sz="2400" b="0" dirty="0">
                <a:cs typeface="Arial" panose="020B0604020202020204" pitchFamily="34" charset="0"/>
              </a:rPr>
              <a:t>, </a:t>
            </a:r>
            <a:r>
              <a:rPr lang="en-US" altLang="zh-CN" sz="2400" b="0" dirty="0" err="1">
                <a:cs typeface="Arial" panose="020B0604020202020204" pitchFamily="34" charset="0"/>
              </a:rPr>
              <a:t>i</a:t>
            </a:r>
            <a:r>
              <a:rPr lang="en-US" altLang="zh-CN" sz="2400" b="0" dirty="0">
                <a:cs typeface="Arial" panose="020B0604020202020204" pitchFamily="34" charset="0"/>
              </a:rPr>
              <a:t>=1,2,..,n;</a:t>
            </a:r>
          </a:p>
          <a:p>
            <a:pPr eaLnBrk="1" hangingPunct="1">
              <a:spcBef>
                <a:spcPct val="0"/>
              </a:spcBef>
              <a:buClrTx/>
              <a:buSzTx/>
              <a:buFontTx/>
              <a:buNone/>
            </a:pPr>
            <a:r>
              <a:rPr lang="en-US" altLang="zh-CN" sz="2400" b="0" dirty="0">
                <a:cs typeface="Arial" panose="020B0604020202020204" pitchFamily="34" charset="0"/>
              </a:rPr>
              <a:t>for i←1 to n</a:t>
            </a:r>
          </a:p>
          <a:p>
            <a:pPr eaLnBrk="1" hangingPunct="1">
              <a:spcBef>
                <a:spcPct val="0"/>
              </a:spcBef>
              <a:buClrTx/>
              <a:buSzTx/>
              <a:buFontTx/>
              <a:buNone/>
            </a:pPr>
            <a:r>
              <a:rPr lang="en-US" altLang="zh-CN" sz="2400" b="0" dirty="0">
                <a:cs typeface="Arial" panose="020B0604020202020204" pitchFamily="34" charset="0"/>
              </a:rPr>
              <a:t>     for j←1to </a:t>
            </a:r>
            <a:r>
              <a:rPr lang="en-US" altLang="zh-CN" sz="2400" b="0" dirty="0" err="1">
                <a:cs typeface="Arial" panose="020B0604020202020204" pitchFamily="34" charset="0"/>
              </a:rPr>
              <a:t>u</a:t>
            </a:r>
            <a:r>
              <a:rPr lang="en-US" altLang="zh-CN" sz="2400" b="0" baseline="-25000" dirty="0" err="1">
                <a:cs typeface="Arial" panose="020B0604020202020204" pitchFamily="34" charset="0"/>
              </a:rPr>
              <a:t>i</a:t>
            </a:r>
            <a:endParaRPr lang="en-US" altLang="zh-CN" sz="2400" b="0" baseline="-25000" dirty="0">
              <a:cs typeface="Arial" panose="020B0604020202020204" pitchFamily="34" charset="0"/>
            </a:endParaRPr>
          </a:p>
          <a:p>
            <a:pPr>
              <a:spcBef>
                <a:spcPct val="0"/>
              </a:spcBef>
              <a:buClrTx/>
              <a:buSzTx/>
              <a:buNone/>
            </a:pPr>
            <a:r>
              <a:rPr lang="en-US" altLang="zh-CN" sz="2400" b="0" dirty="0">
                <a:cs typeface="Arial" panose="020B0604020202020204" pitchFamily="34" charset="0"/>
              </a:rPr>
              <a:t>           </a:t>
            </a:r>
            <a:r>
              <a:rPr lang="zh-CN" altLang="en-US" sz="2400" b="0" dirty="0">
                <a:cs typeface="Arial" panose="020B0604020202020204" pitchFamily="34" charset="0"/>
              </a:rPr>
              <a:t>求</a:t>
            </a:r>
            <a:r>
              <a:rPr lang="en-US" altLang="zh-CN" sz="2400" b="0" i="1" dirty="0">
                <a:sym typeface="Symbol" panose="05050102010706020507" pitchFamily="18" charset="2"/>
              </a:rPr>
              <a:t></a:t>
            </a:r>
            <a:r>
              <a:rPr lang="zh-CN" altLang="en-US" sz="2400" b="0" dirty="0">
                <a:cs typeface="Arial" panose="020B0604020202020204" pitchFamily="34" charset="0"/>
              </a:rPr>
              <a:t> </a:t>
            </a:r>
            <a:r>
              <a:rPr lang="en-US" altLang="zh-CN" sz="2400" b="0" baseline="-25000" dirty="0" err="1">
                <a:cs typeface="Arial" panose="020B0604020202020204" pitchFamily="34" charset="0"/>
              </a:rPr>
              <a:t>i</a:t>
            </a:r>
            <a:r>
              <a:rPr lang="en-US" altLang="zh-CN" sz="2400" b="0" dirty="0">
                <a:cs typeface="Arial" panose="020B0604020202020204" pitchFamily="34" charset="0"/>
              </a:rPr>
              <a:t>(j)</a:t>
            </a:r>
          </a:p>
          <a:p>
            <a:pPr eaLnBrk="1" hangingPunct="1">
              <a:spcBef>
                <a:spcPct val="0"/>
              </a:spcBef>
              <a:buClrTx/>
              <a:buSzTx/>
              <a:buFontTx/>
              <a:buNone/>
            </a:pPr>
            <a:r>
              <a:rPr lang="en-US" altLang="zh-CN" sz="2400" b="0" dirty="0">
                <a:cs typeface="Arial" panose="020B0604020202020204" pitchFamily="34" charset="0"/>
              </a:rPr>
              <a:t>           </a:t>
            </a:r>
            <a:r>
              <a:rPr lang="zh-CN" altLang="en-US" sz="2400" b="0" dirty="0">
                <a:cs typeface="Arial" panose="020B0604020202020204" pitchFamily="34" charset="0"/>
              </a:rPr>
              <a:t>求</a:t>
            </a:r>
            <a:r>
              <a:rPr lang="en-US" altLang="zh-CN" sz="2400" b="0" dirty="0" err="1">
                <a:cs typeface="Arial" panose="020B0604020202020204" pitchFamily="34" charset="0"/>
              </a:rPr>
              <a:t>S</a:t>
            </a:r>
            <a:r>
              <a:rPr lang="en-US" altLang="zh-CN" sz="2400" b="0" baseline="30000" dirty="0" err="1">
                <a:cs typeface="Arial" panose="020B0604020202020204" pitchFamily="34" charset="0"/>
              </a:rPr>
              <a:t>i</a:t>
            </a:r>
            <a:r>
              <a:rPr lang="en-US" altLang="zh-CN" sz="2400" b="0" baseline="-25000" dirty="0" err="1">
                <a:cs typeface="Arial" panose="020B0604020202020204" pitchFamily="34" charset="0"/>
              </a:rPr>
              <a:t>j</a:t>
            </a:r>
            <a:endParaRPr lang="en-US" altLang="zh-CN" sz="2400" b="0" baseline="-25000" dirty="0">
              <a:cs typeface="Arial" panose="020B0604020202020204" pitchFamily="34" charset="0"/>
            </a:endParaRPr>
          </a:p>
          <a:p>
            <a:pPr eaLnBrk="1" hangingPunct="1">
              <a:spcBef>
                <a:spcPct val="0"/>
              </a:spcBef>
              <a:buClrTx/>
              <a:buSzTx/>
              <a:buFontTx/>
              <a:buNone/>
            </a:pPr>
            <a:r>
              <a:rPr lang="en-US" altLang="zh-CN" sz="2400" b="0" dirty="0">
                <a:cs typeface="Arial" panose="020B0604020202020204" pitchFamily="34" charset="0"/>
              </a:rPr>
              <a:t>     repeat</a:t>
            </a:r>
          </a:p>
          <a:p>
            <a:pPr eaLnBrk="1" hangingPunct="1">
              <a:spcBef>
                <a:spcPct val="0"/>
              </a:spcBef>
              <a:buClrTx/>
              <a:buSzTx/>
              <a:buFontTx/>
              <a:buNone/>
            </a:pPr>
            <a:r>
              <a:rPr lang="en-US" altLang="zh-CN" sz="2400" b="0" dirty="0">
                <a:cs typeface="Arial" panose="020B0604020202020204" pitchFamily="34" charset="0"/>
              </a:rPr>
              <a:t>     </a:t>
            </a:r>
            <a:r>
              <a:rPr lang="zh-CN" altLang="en-US" sz="2400" b="0" dirty="0">
                <a:latin typeface="幼圆" panose="02010509060101010101" pitchFamily="49" charset="-122"/>
                <a:ea typeface="幼圆" panose="02010509060101010101" pitchFamily="49" charset="-122"/>
                <a:cs typeface="Arial" panose="020B0604020202020204" pitchFamily="34" charset="0"/>
              </a:rPr>
              <a:t>基于支配规则归并</a:t>
            </a:r>
            <a:r>
              <a:rPr lang="en-US" altLang="zh-CN" sz="2400" b="0" dirty="0">
                <a:cs typeface="Arial" panose="020B0604020202020204" pitchFamily="34" charset="0"/>
              </a:rPr>
              <a:t>S</a:t>
            </a:r>
            <a:r>
              <a:rPr lang="en-US" altLang="zh-CN" sz="2400" b="0" baseline="30000" dirty="0">
                <a:cs typeface="Arial" panose="020B0604020202020204" pitchFamily="34" charset="0"/>
              </a:rPr>
              <a:t>i</a:t>
            </a:r>
          </a:p>
          <a:p>
            <a:pPr eaLnBrk="1" hangingPunct="1">
              <a:spcBef>
                <a:spcPct val="0"/>
              </a:spcBef>
              <a:buClrTx/>
              <a:buSzTx/>
              <a:buFontTx/>
              <a:buNone/>
            </a:pPr>
            <a:r>
              <a:rPr lang="en-US" altLang="zh-CN" sz="2400" b="0" dirty="0">
                <a:cs typeface="Arial" panose="020B0604020202020204" pitchFamily="34" charset="0"/>
              </a:rPr>
              <a:t>repeat</a:t>
            </a:r>
          </a:p>
        </p:txBody>
      </p:sp>
      <p:sp>
        <p:nvSpPr>
          <p:cNvPr id="18" name="圆角矩形标注 17"/>
          <p:cNvSpPr/>
          <p:nvPr/>
        </p:nvSpPr>
        <p:spPr>
          <a:xfrm>
            <a:off x="911424" y="3432692"/>
            <a:ext cx="5040560" cy="1508475"/>
          </a:xfrm>
          <a:prstGeom prst="wedgeRoundRectCallout">
            <a:avLst>
              <a:gd name="adj1" fmla="val 60911"/>
              <a:gd name="adj2" fmla="val 4476"/>
              <a:gd name="adj3" fmla="val 16667"/>
            </a:avLst>
          </a:prstGeom>
          <a:noFill/>
          <a:ln w="19050" algn="ctr">
            <a:solidFill>
              <a:schemeClr val="accent1">
                <a:lumMod val="75000"/>
              </a:schemeClr>
            </a:solidFill>
            <a:miter lim="800000"/>
            <a:headEnd/>
            <a:tailEnd/>
          </a:ln>
          <a:effectLst/>
        </p:spPr>
        <p:txBody>
          <a:bodyPr lIns="90000" tIns="46800" rIns="90000" bIns="46800"/>
          <a:lstStyle/>
          <a:p>
            <a:pPr>
              <a:spcBef>
                <a:spcPct val="0"/>
              </a:spcBef>
            </a:pPr>
            <a:endParaRPr lang="zh-CN" altLang="en-US" sz="2400" dirty="0">
              <a:latin typeface="幼圆" panose="02010509060101010101" pitchFamily="49" charset="-122"/>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41960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85874"/>
            <a:ext cx="10515600" cy="1325563"/>
          </a:xfrm>
        </p:spPr>
        <p:txBody>
          <a:bodyPr/>
          <a:lstStyle/>
          <a:p>
            <a:r>
              <a:rPr lang="zh-CN" altLang="en-US" dirty="0"/>
              <a:t>问题实例计算过程</a:t>
            </a:r>
          </a:p>
        </p:txBody>
      </p:sp>
      <p:sp>
        <p:nvSpPr>
          <p:cNvPr id="3" name="内容占位符 2"/>
          <p:cNvSpPr>
            <a:spLocks noGrp="1"/>
          </p:cNvSpPr>
          <p:nvPr>
            <p:ph idx="1"/>
          </p:nvPr>
        </p:nvSpPr>
        <p:spPr>
          <a:xfrm>
            <a:off x="598213" y="1556792"/>
            <a:ext cx="10802416" cy="4351338"/>
          </a:xfrm>
        </p:spPr>
        <p:txBody>
          <a:bodyPr/>
          <a:lstStyle/>
          <a:p>
            <a:r>
              <a:rPr lang="zh-CN" altLang="en-US" sz="2400" dirty="0"/>
              <a:t>设计一个由设备</a:t>
            </a:r>
            <a:r>
              <a:rPr lang="en-US" altLang="zh-CN" sz="2400" dirty="0"/>
              <a:t>D</a:t>
            </a:r>
            <a:r>
              <a:rPr lang="en-US" altLang="zh-CN" sz="2400" baseline="-25000" dirty="0"/>
              <a:t>1</a:t>
            </a:r>
            <a:r>
              <a:rPr lang="en-US" altLang="zh-CN" sz="2400" dirty="0"/>
              <a:t>,D</a:t>
            </a:r>
            <a:r>
              <a:rPr lang="en-US" altLang="zh-CN" sz="2400" baseline="-25000" dirty="0"/>
              <a:t>2</a:t>
            </a:r>
            <a:r>
              <a:rPr lang="en-US" altLang="zh-CN" sz="2400" dirty="0"/>
              <a:t>,D</a:t>
            </a:r>
            <a:r>
              <a:rPr lang="en-US" altLang="zh-CN" sz="2400" baseline="-25000" dirty="0"/>
              <a:t>3</a:t>
            </a:r>
            <a:r>
              <a:rPr lang="zh-CN" altLang="en-US" sz="2400" dirty="0"/>
              <a:t>组成的三级系统。每台设备的成本分别为</a:t>
            </a:r>
            <a:r>
              <a:rPr lang="en-US" altLang="zh-CN" sz="2400" dirty="0"/>
              <a:t>30</a:t>
            </a:r>
            <a:r>
              <a:rPr lang="zh-CN" altLang="en-US" sz="2400" dirty="0"/>
              <a:t>元，</a:t>
            </a:r>
            <a:r>
              <a:rPr lang="en-US" altLang="zh-CN" sz="2400" dirty="0"/>
              <a:t>15</a:t>
            </a:r>
            <a:r>
              <a:rPr lang="zh-CN" altLang="en-US" sz="2400" dirty="0"/>
              <a:t>元和</a:t>
            </a:r>
            <a:r>
              <a:rPr lang="en-US" altLang="zh-CN" sz="2400" dirty="0"/>
              <a:t>20</a:t>
            </a:r>
            <a:r>
              <a:rPr lang="zh-CN" altLang="en-US" sz="2400" dirty="0"/>
              <a:t>元，可靠性分别是</a:t>
            </a:r>
            <a:r>
              <a:rPr lang="en-US" altLang="zh-CN" sz="2400" dirty="0"/>
              <a:t>0.9, 0.8, 0.5</a:t>
            </a:r>
            <a:r>
              <a:rPr lang="zh-CN" altLang="en-US" sz="2400" dirty="0"/>
              <a:t>，计划建立该系统的投资不得超过</a:t>
            </a:r>
            <a:r>
              <a:rPr lang="en-US" altLang="zh-CN" sz="2400" dirty="0"/>
              <a:t>105</a:t>
            </a:r>
            <a:r>
              <a:rPr lang="zh-CN" altLang="en-US" sz="2400" dirty="0"/>
              <a:t>元。</a:t>
            </a:r>
          </a:p>
          <a:p>
            <a:endParaRPr lang="en-US" altLang="zh-CN" dirty="0"/>
          </a:p>
          <a:p>
            <a:endParaRPr lang="en-US" altLang="zh-CN" dirty="0"/>
          </a:p>
          <a:p>
            <a:r>
              <a:rPr lang="en-US" altLang="zh-CN" sz="2400" dirty="0">
                <a:solidFill>
                  <a:srgbClr val="FF0000"/>
                </a:solidFill>
              </a:rPr>
              <a:t>S</a:t>
            </a:r>
            <a:r>
              <a:rPr lang="en-US" altLang="zh-CN" sz="2400" baseline="30000" dirty="0">
                <a:solidFill>
                  <a:srgbClr val="FF0000"/>
                </a:solidFill>
              </a:rPr>
              <a:t>i</a:t>
            </a:r>
            <a:r>
              <a:rPr lang="zh-CN" altLang="en-US" sz="2400" dirty="0">
                <a:latin typeface="幼圆" panose="02010509060101010101" pitchFamily="49" charset="-122"/>
              </a:rPr>
              <a:t>：表示</a:t>
            </a:r>
            <a:r>
              <a:rPr lang="en-US" altLang="zh-CN" sz="2400" dirty="0"/>
              <a:t>m</a:t>
            </a:r>
            <a:r>
              <a:rPr lang="en-US" altLang="zh-CN" sz="2400" baseline="-25000" dirty="0"/>
              <a:t>1</a:t>
            </a:r>
            <a:r>
              <a:rPr lang="en-US" altLang="zh-CN" sz="2400" dirty="0"/>
              <a:t>,..m</a:t>
            </a:r>
            <a:r>
              <a:rPr lang="en-US" altLang="zh-CN" sz="2400" baseline="-25000" dirty="0"/>
              <a:t>i</a:t>
            </a:r>
            <a:r>
              <a:rPr lang="zh-CN" altLang="en-US" sz="2400" dirty="0">
                <a:latin typeface="幼圆" panose="02010509060101010101" pitchFamily="49" charset="-122"/>
              </a:rPr>
              <a:t>的各种决策序列产生的所有不受支配的序偶</a:t>
            </a:r>
            <a:r>
              <a:rPr lang="en-US" altLang="zh-CN" sz="2400" dirty="0"/>
              <a:t>(</a:t>
            </a:r>
            <a:r>
              <a:rPr lang="en-US" altLang="zh-CN" sz="2400" dirty="0" err="1"/>
              <a:t>f,x</a:t>
            </a:r>
            <a:r>
              <a:rPr lang="en-US" altLang="zh-CN" sz="2400" dirty="0"/>
              <a:t>)</a:t>
            </a:r>
            <a:r>
              <a:rPr lang="zh-CN" altLang="en-US" sz="2400" dirty="0">
                <a:latin typeface="幼圆" panose="02010509060101010101" pitchFamily="49" charset="-122"/>
              </a:rPr>
              <a:t>之集合。 </a:t>
            </a:r>
            <a:endParaRPr lang="en-US" altLang="zh-CN" sz="2400" dirty="0">
              <a:latin typeface="幼圆" panose="02010509060101010101" pitchFamily="49" charset="-122"/>
            </a:endParaRPr>
          </a:p>
          <a:p>
            <a:r>
              <a:rPr lang="en-US" altLang="zh-CN" sz="2400" dirty="0" err="1">
                <a:solidFill>
                  <a:srgbClr val="FF0000"/>
                </a:solidFill>
              </a:rPr>
              <a:t>S</a:t>
            </a:r>
            <a:r>
              <a:rPr lang="en-US" altLang="zh-CN" sz="2400" baseline="30000" dirty="0" err="1">
                <a:solidFill>
                  <a:srgbClr val="FF0000"/>
                </a:solidFill>
              </a:rPr>
              <a:t>i</a:t>
            </a:r>
            <a:r>
              <a:rPr lang="en-US" altLang="zh-CN" sz="2400" baseline="-25000" dirty="0" err="1">
                <a:solidFill>
                  <a:srgbClr val="FF0000"/>
                </a:solidFill>
              </a:rPr>
              <a:t>j</a:t>
            </a:r>
            <a:r>
              <a:rPr lang="zh-CN" altLang="en-US" sz="2400" dirty="0">
                <a:latin typeface="幼圆" panose="02010509060101010101" pitchFamily="49" charset="-122"/>
              </a:rPr>
              <a:t>：表示第</a:t>
            </a:r>
            <a:r>
              <a:rPr lang="en-US" altLang="zh-CN" sz="2400" dirty="0" err="1"/>
              <a:t>i</a:t>
            </a:r>
            <a:r>
              <a:rPr lang="zh-CN" altLang="en-US" sz="2400" dirty="0">
                <a:latin typeface="幼圆" panose="02010509060101010101" pitchFamily="49" charset="-122"/>
              </a:rPr>
              <a:t>级设备选择</a:t>
            </a:r>
            <a:r>
              <a:rPr lang="en-US" altLang="zh-CN" sz="2400" dirty="0"/>
              <a:t>j</a:t>
            </a:r>
            <a:r>
              <a:rPr lang="zh-CN" altLang="en-US" sz="2400" dirty="0">
                <a:latin typeface="幼圆" panose="02010509060101010101" pitchFamily="49" charset="-122"/>
              </a:rPr>
              <a:t>台时</a:t>
            </a:r>
            <a:r>
              <a:rPr lang="en-US" altLang="zh-CN" sz="2400" dirty="0"/>
              <a:t>m</a:t>
            </a:r>
            <a:r>
              <a:rPr lang="en-US" altLang="zh-CN" sz="2400" baseline="-25000" dirty="0"/>
              <a:t>1</a:t>
            </a:r>
            <a:r>
              <a:rPr lang="en-US" altLang="zh-CN" sz="2400" dirty="0"/>
              <a:t>,..m</a:t>
            </a:r>
            <a:r>
              <a:rPr lang="en-US" altLang="zh-CN" sz="2400" baseline="-25000" dirty="0"/>
              <a:t>i-1</a:t>
            </a:r>
            <a:r>
              <a:rPr lang="en-US" altLang="zh-CN" sz="1800" dirty="0"/>
              <a:t>,</a:t>
            </a:r>
            <a:r>
              <a:rPr lang="en-US" altLang="zh-CN" sz="2400" dirty="0"/>
              <a:t>j</a:t>
            </a:r>
            <a:r>
              <a:rPr lang="zh-CN" altLang="en-US" sz="2400" dirty="0">
                <a:latin typeface="幼圆" panose="02010509060101010101" pitchFamily="49" charset="-122"/>
              </a:rPr>
              <a:t>的各种决策序列产生的所有不受支配的序偶</a:t>
            </a:r>
            <a:r>
              <a:rPr lang="en-US" altLang="zh-CN" sz="2400" dirty="0"/>
              <a:t>(</a:t>
            </a:r>
            <a:r>
              <a:rPr lang="en-US" altLang="zh-CN" sz="2400" dirty="0" err="1"/>
              <a:t>f,x</a:t>
            </a:r>
            <a:r>
              <a:rPr lang="en-US" altLang="zh-CN" sz="2400" dirty="0"/>
              <a:t>)</a:t>
            </a:r>
            <a:r>
              <a:rPr lang="zh-CN" altLang="en-US" sz="2400" dirty="0">
                <a:latin typeface="幼圆" panose="02010509060101010101" pitchFamily="49" charset="-122"/>
              </a:rPr>
              <a:t>之集合。 </a:t>
            </a:r>
          </a:p>
          <a:p>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65</a:t>
            </a:fld>
            <a:endParaRPr lang="en-US" altLang="zh-CN" dirty="0"/>
          </a:p>
        </p:txBody>
      </p:sp>
      <p:sp>
        <p:nvSpPr>
          <p:cNvPr id="5" name="Text Box 4"/>
          <p:cNvSpPr txBox="1">
            <a:spLocks noChangeArrowheads="1"/>
          </p:cNvSpPr>
          <p:nvPr/>
        </p:nvSpPr>
        <p:spPr bwMode="auto">
          <a:xfrm>
            <a:off x="911424" y="2708920"/>
            <a:ext cx="7058025" cy="79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400" b="0" dirty="0">
                <a:cs typeface="Arial" panose="020B0604020202020204" pitchFamily="34" charset="0"/>
              </a:rPr>
              <a:t>c=105</a:t>
            </a:r>
            <a:r>
              <a:rPr lang="zh-CN" altLang="en-US" sz="2400" b="0" dirty="0">
                <a:cs typeface="Arial" panose="020B0604020202020204" pitchFamily="34" charset="0"/>
              </a:rPr>
              <a:t>，</a:t>
            </a:r>
            <a:r>
              <a:rPr lang="en-US" altLang="zh-CN" sz="2400" b="0" dirty="0">
                <a:cs typeface="Arial" panose="020B0604020202020204" pitchFamily="34" charset="0"/>
              </a:rPr>
              <a:t>c</a:t>
            </a:r>
            <a:r>
              <a:rPr lang="en-US" altLang="zh-CN" sz="2400" b="0" baseline="-25000" dirty="0">
                <a:cs typeface="Arial" panose="020B0604020202020204" pitchFamily="34" charset="0"/>
              </a:rPr>
              <a:t>1</a:t>
            </a:r>
            <a:r>
              <a:rPr lang="en-US" altLang="zh-CN" sz="2400" b="0" dirty="0">
                <a:cs typeface="Arial" panose="020B0604020202020204" pitchFamily="34" charset="0"/>
              </a:rPr>
              <a:t>=30,c</a:t>
            </a:r>
            <a:r>
              <a:rPr lang="en-US" altLang="zh-CN" sz="2400" b="0" baseline="-25000" dirty="0">
                <a:cs typeface="Arial" panose="020B0604020202020204" pitchFamily="34" charset="0"/>
              </a:rPr>
              <a:t>2</a:t>
            </a:r>
            <a:r>
              <a:rPr lang="en-US" altLang="zh-CN" sz="2400" b="0" dirty="0">
                <a:cs typeface="Arial" panose="020B0604020202020204" pitchFamily="34" charset="0"/>
              </a:rPr>
              <a:t>=15,c</a:t>
            </a:r>
            <a:r>
              <a:rPr lang="en-US" altLang="zh-CN" sz="2400" b="0" baseline="-25000" dirty="0">
                <a:cs typeface="Arial" panose="020B0604020202020204" pitchFamily="34" charset="0"/>
              </a:rPr>
              <a:t>3</a:t>
            </a:r>
            <a:r>
              <a:rPr lang="en-US" altLang="zh-CN" sz="2400" b="0" dirty="0">
                <a:cs typeface="Arial" panose="020B0604020202020204" pitchFamily="34" charset="0"/>
              </a:rPr>
              <a:t>=20</a:t>
            </a:r>
          </a:p>
          <a:p>
            <a:pPr eaLnBrk="1" hangingPunct="1">
              <a:lnSpc>
                <a:spcPct val="70000"/>
              </a:lnSpc>
              <a:spcBef>
                <a:spcPct val="50000"/>
              </a:spcBef>
              <a:buClrTx/>
              <a:buSzTx/>
              <a:buFontTx/>
              <a:buNone/>
            </a:pPr>
            <a:r>
              <a:rPr lang="en-US" altLang="zh-CN" sz="2400" b="0" dirty="0">
                <a:cs typeface="Arial" panose="020B0604020202020204" pitchFamily="34" charset="0"/>
              </a:rPr>
              <a:t>r</a:t>
            </a:r>
            <a:r>
              <a:rPr lang="en-US" altLang="zh-CN" sz="2400" b="0" baseline="-25000" dirty="0">
                <a:cs typeface="Arial" panose="020B0604020202020204" pitchFamily="34" charset="0"/>
              </a:rPr>
              <a:t>1</a:t>
            </a:r>
            <a:r>
              <a:rPr lang="en-US" altLang="zh-CN" sz="2400" b="0" dirty="0">
                <a:cs typeface="Arial" panose="020B0604020202020204" pitchFamily="34" charset="0"/>
              </a:rPr>
              <a:t>=0.9,r</a:t>
            </a:r>
            <a:r>
              <a:rPr lang="en-US" altLang="zh-CN" sz="2400" b="0" baseline="-25000" dirty="0">
                <a:cs typeface="Arial" panose="020B0604020202020204" pitchFamily="34" charset="0"/>
              </a:rPr>
              <a:t>2</a:t>
            </a:r>
            <a:r>
              <a:rPr lang="en-US" altLang="zh-CN" sz="2400" b="0" dirty="0">
                <a:cs typeface="Arial" panose="020B0604020202020204" pitchFamily="34" charset="0"/>
              </a:rPr>
              <a:t>=0.8,r</a:t>
            </a:r>
            <a:r>
              <a:rPr lang="en-US" altLang="zh-CN" sz="2400" b="0" baseline="-25000" dirty="0">
                <a:cs typeface="Arial" panose="020B0604020202020204" pitchFamily="34" charset="0"/>
              </a:rPr>
              <a:t>3</a:t>
            </a:r>
            <a:r>
              <a:rPr lang="en-US" altLang="zh-CN" sz="2400" b="0" dirty="0">
                <a:cs typeface="Arial" panose="020B0604020202020204" pitchFamily="34" charset="0"/>
              </a:rPr>
              <a:t>=0.5</a:t>
            </a:r>
          </a:p>
        </p:txBody>
      </p:sp>
    </p:spTree>
    <p:extLst>
      <p:ext uri="{BB962C8B-B14F-4D97-AF65-F5344CB8AC3E}">
        <p14:creationId xmlns:p14="http://schemas.microsoft.com/office/powerpoint/2010/main" val="20787048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idx="1"/>
          </p:nvPr>
        </p:nvSpPr>
        <p:spPr>
          <a:xfrm>
            <a:off x="767408" y="620688"/>
            <a:ext cx="10873208" cy="5735664"/>
          </a:xfrm>
        </p:spPr>
        <p:txBody>
          <a:bodyPr>
            <a:normAutofit/>
          </a:bodyPr>
          <a:lstStyle/>
          <a:p>
            <a:pPr marL="354013" indent="-354013">
              <a:lnSpc>
                <a:spcPct val="120000"/>
              </a:lnSpc>
              <a:spcBef>
                <a:spcPts val="0"/>
              </a:spcBef>
            </a:pPr>
            <a:r>
              <a:rPr lang="en-US" altLang="zh-CN" sz="2400" dirty="0"/>
              <a:t>S</a:t>
            </a:r>
            <a:r>
              <a:rPr lang="en-US" altLang="zh-CN" sz="2400" baseline="30000" dirty="0"/>
              <a:t>0</a:t>
            </a:r>
            <a:r>
              <a:rPr lang="en-US" altLang="zh-CN" sz="2400" dirty="0"/>
              <a:t>={(1,0)} </a:t>
            </a:r>
          </a:p>
          <a:p>
            <a:pPr marL="354013" indent="-354013">
              <a:lnSpc>
                <a:spcPct val="120000"/>
              </a:lnSpc>
              <a:spcBef>
                <a:spcPts val="0"/>
              </a:spcBef>
            </a:pPr>
            <a:r>
              <a:rPr lang="en-US" altLang="zh-CN" sz="2400" dirty="0"/>
              <a:t>u</a:t>
            </a:r>
            <a:r>
              <a:rPr lang="en-US" altLang="zh-CN" sz="2400" baseline="-25000" dirty="0"/>
              <a:t>1</a:t>
            </a:r>
            <a:r>
              <a:rPr lang="en-US" altLang="zh-CN" sz="2400" dirty="0"/>
              <a:t>= (105-15-20)/30 = 2, u</a:t>
            </a:r>
            <a:r>
              <a:rPr lang="en-US" altLang="zh-CN" sz="2400" baseline="-25000" dirty="0"/>
              <a:t>2</a:t>
            </a:r>
            <a:r>
              <a:rPr lang="en-US" altLang="zh-CN" sz="2400" dirty="0"/>
              <a:t>=3,u</a:t>
            </a:r>
            <a:r>
              <a:rPr lang="en-US" altLang="zh-CN" sz="2400" baseline="-25000" dirty="0"/>
              <a:t>3</a:t>
            </a:r>
            <a:r>
              <a:rPr lang="en-US" altLang="zh-CN" sz="2400" dirty="0"/>
              <a:t>=3</a:t>
            </a:r>
          </a:p>
          <a:p>
            <a:pPr marL="354013" indent="-354013">
              <a:lnSpc>
                <a:spcPct val="120000"/>
              </a:lnSpc>
              <a:spcBef>
                <a:spcPts val="0"/>
              </a:spcBef>
            </a:pPr>
            <a:r>
              <a:rPr lang="en-US" altLang="zh-CN" sz="2400" i="1" dirty="0"/>
              <a:t>u</a:t>
            </a:r>
            <a:r>
              <a:rPr lang="en-US" altLang="zh-CN" sz="2400" baseline="-25000" dirty="0"/>
              <a:t>1</a:t>
            </a:r>
            <a:r>
              <a:rPr lang="en-US" altLang="zh-CN" sz="2400" i="1" dirty="0"/>
              <a:t>= </a:t>
            </a:r>
            <a:r>
              <a:rPr lang="en-US" altLang="zh-CN" sz="2400" dirty="0"/>
              <a:t>2, c</a:t>
            </a:r>
            <a:r>
              <a:rPr lang="en-US" altLang="zh-CN" sz="2400" baseline="-25000" dirty="0"/>
              <a:t>1</a:t>
            </a:r>
            <a:r>
              <a:rPr lang="en-US" altLang="zh-CN" sz="2400" dirty="0"/>
              <a:t>=30, r</a:t>
            </a:r>
            <a:r>
              <a:rPr lang="en-US" altLang="zh-CN" sz="2400" baseline="-25000" dirty="0"/>
              <a:t>1</a:t>
            </a:r>
            <a:r>
              <a:rPr lang="en-US" altLang="zh-CN" sz="2400" dirty="0"/>
              <a:t>=0.9, </a:t>
            </a:r>
          </a:p>
          <a:p>
            <a:pPr marL="354013" indent="-354013">
              <a:lnSpc>
                <a:spcPct val="120000"/>
              </a:lnSpc>
              <a:spcBef>
                <a:spcPts val="0"/>
              </a:spcBef>
              <a:buNone/>
            </a:pPr>
            <a:r>
              <a:rPr lang="en-US" altLang="zh-CN" sz="2800" i="1" dirty="0">
                <a:sym typeface="Symbol" panose="05050102010706020507" pitchFamily="18" charset="2"/>
              </a:rPr>
              <a:t>	</a:t>
            </a:r>
            <a:r>
              <a:rPr lang="en-US" altLang="zh-CN" sz="2400" baseline="-25000" dirty="0">
                <a:sym typeface="Symbol" panose="05050102010706020507" pitchFamily="18" charset="2"/>
              </a:rPr>
              <a:t>1</a:t>
            </a:r>
            <a:r>
              <a:rPr lang="en-US" altLang="zh-CN" sz="2400" dirty="0">
                <a:sym typeface="Symbol" panose="05050102010706020507" pitchFamily="18" charset="2"/>
              </a:rPr>
              <a:t>(1)=0.9,  </a:t>
            </a:r>
            <a:r>
              <a:rPr lang="en-US" altLang="zh-CN" sz="2400" i="1" dirty="0">
                <a:sym typeface="Symbol" panose="05050102010706020507" pitchFamily="18" charset="2"/>
              </a:rPr>
              <a:t></a:t>
            </a:r>
            <a:r>
              <a:rPr lang="en-US" altLang="zh-CN" sz="2400" baseline="-25000" dirty="0">
                <a:sym typeface="Symbol" panose="05050102010706020507" pitchFamily="18" charset="2"/>
              </a:rPr>
              <a:t>1</a:t>
            </a:r>
            <a:r>
              <a:rPr lang="en-US" altLang="zh-CN" sz="2400" dirty="0">
                <a:sym typeface="Symbol" panose="05050102010706020507" pitchFamily="18" charset="2"/>
              </a:rPr>
              <a:t>(2)=1- (1-0.9)</a:t>
            </a:r>
            <a:r>
              <a:rPr lang="en-US" altLang="zh-CN" sz="2400" baseline="30000" dirty="0">
                <a:sym typeface="Symbol" panose="05050102010706020507" pitchFamily="18" charset="2"/>
              </a:rPr>
              <a:t>2</a:t>
            </a:r>
            <a:r>
              <a:rPr lang="en-US" altLang="zh-CN" sz="2400" dirty="0">
                <a:sym typeface="Symbol" panose="05050102010706020507" pitchFamily="18" charset="2"/>
              </a:rPr>
              <a:t>=0.99</a:t>
            </a:r>
            <a:endParaRPr lang="en-US" altLang="zh-CN" sz="2800" dirty="0"/>
          </a:p>
          <a:p>
            <a:pPr marL="354013" indent="-354013">
              <a:lnSpc>
                <a:spcPct val="120000"/>
              </a:lnSpc>
              <a:spcBef>
                <a:spcPts val="0"/>
              </a:spcBef>
              <a:buNone/>
            </a:pPr>
            <a:r>
              <a:rPr lang="en-US" altLang="zh-CN" sz="2800" dirty="0"/>
              <a:t>    </a:t>
            </a:r>
            <a:r>
              <a:rPr lang="en-US" altLang="zh-CN" sz="2400" dirty="0"/>
              <a:t>S</a:t>
            </a:r>
            <a:r>
              <a:rPr lang="en-US" altLang="zh-CN" sz="2400" baseline="30000" dirty="0"/>
              <a:t>1</a:t>
            </a:r>
            <a:r>
              <a:rPr lang="en-US" altLang="zh-CN" sz="2400" baseline="-25000" dirty="0"/>
              <a:t>1</a:t>
            </a:r>
            <a:r>
              <a:rPr lang="en-US" altLang="zh-CN" sz="2400" dirty="0"/>
              <a:t>={(0.9,30)},S</a:t>
            </a:r>
            <a:r>
              <a:rPr lang="en-US" altLang="zh-CN" sz="2400" baseline="30000" dirty="0"/>
              <a:t>1</a:t>
            </a:r>
            <a:r>
              <a:rPr lang="en-US" altLang="zh-CN" sz="2400" baseline="-25000" dirty="0"/>
              <a:t>2</a:t>
            </a:r>
            <a:r>
              <a:rPr lang="en-US" altLang="zh-CN" sz="2400" dirty="0"/>
              <a:t>={(0.99,60)}</a:t>
            </a:r>
          </a:p>
          <a:p>
            <a:pPr marL="354013" indent="-354013">
              <a:lnSpc>
                <a:spcPct val="120000"/>
              </a:lnSpc>
              <a:spcBef>
                <a:spcPts val="0"/>
              </a:spcBef>
              <a:buNone/>
            </a:pPr>
            <a:r>
              <a:rPr lang="en-US" altLang="zh-CN" sz="2400" dirty="0"/>
              <a:t>     S</a:t>
            </a:r>
            <a:r>
              <a:rPr lang="en-US" altLang="zh-CN" sz="2400" baseline="30000" dirty="0"/>
              <a:t>1</a:t>
            </a:r>
            <a:r>
              <a:rPr lang="en-US" altLang="zh-CN" sz="2400" dirty="0"/>
              <a:t>= {(0.9,30),(0.99,60)} </a:t>
            </a:r>
          </a:p>
          <a:p>
            <a:pPr>
              <a:lnSpc>
                <a:spcPct val="120000"/>
              </a:lnSpc>
              <a:spcBef>
                <a:spcPts val="0"/>
              </a:spcBef>
            </a:pPr>
            <a:r>
              <a:rPr lang="en-US" altLang="zh-CN" sz="2400" i="1" dirty="0"/>
              <a:t>  u</a:t>
            </a:r>
            <a:r>
              <a:rPr lang="en-US" altLang="zh-CN" sz="2400" i="1" baseline="-25000" dirty="0"/>
              <a:t>2</a:t>
            </a:r>
            <a:r>
              <a:rPr lang="en-US" altLang="zh-CN" sz="2400" i="1" dirty="0"/>
              <a:t>= </a:t>
            </a:r>
            <a:r>
              <a:rPr lang="en-US" altLang="zh-CN" sz="2400" dirty="0"/>
              <a:t>3, c</a:t>
            </a:r>
            <a:r>
              <a:rPr lang="en-US" altLang="zh-CN" sz="2400" baseline="-25000" dirty="0"/>
              <a:t>2</a:t>
            </a:r>
            <a:r>
              <a:rPr lang="en-US" altLang="zh-CN" sz="2400" dirty="0"/>
              <a:t>=15,r</a:t>
            </a:r>
            <a:r>
              <a:rPr lang="en-US" altLang="zh-CN" sz="2400" baseline="-25000" dirty="0"/>
              <a:t>2</a:t>
            </a:r>
            <a:r>
              <a:rPr lang="en-US" altLang="zh-CN" sz="2400" dirty="0"/>
              <a:t>=0.8, </a:t>
            </a:r>
          </a:p>
          <a:p>
            <a:pPr>
              <a:lnSpc>
                <a:spcPct val="120000"/>
              </a:lnSpc>
              <a:spcBef>
                <a:spcPts val="0"/>
              </a:spcBef>
              <a:buNone/>
            </a:pPr>
            <a:r>
              <a:rPr lang="en-US" altLang="zh-CN" sz="2400" i="1" dirty="0">
                <a:sym typeface="Symbol" panose="05050102010706020507" pitchFamily="18" charset="2"/>
              </a:rPr>
              <a:t>    </a:t>
            </a:r>
            <a:r>
              <a:rPr lang="en-US" altLang="zh-CN" sz="2400" baseline="-25000" dirty="0">
                <a:sym typeface="Symbol" panose="05050102010706020507" pitchFamily="18" charset="2"/>
              </a:rPr>
              <a:t>2</a:t>
            </a:r>
            <a:r>
              <a:rPr lang="en-US" altLang="zh-CN" sz="2400" dirty="0">
                <a:sym typeface="Symbol" panose="05050102010706020507" pitchFamily="18" charset="2"/>
              </a:rPr>
              <a:t>(1)=0.8, </a:t>
            </a:r>
            <a:r>
              <a:rPr lang="en-US" altLang="zh-CN" sz="2400" i="1" dirty="0">
                <a:sym typeface="Symbol" panose="05050102010706020507" pitchFamily="18" charset="2"/>
              </a:rPr>
              <a:t></a:t>
            </a:r>
            <a:r>
              <a:rPr lang="en-US" altLang="zh-CN" sz="2400" baseline="-25000" dirty="0">
                <a:sym typeface="Symbol" panose="05050102010706020507" pitchFamily="18" charset="2"/>
              </a:rPr>
              <a:t>2</a:t>
            </a:r>
            <a:r>
              <a:rPr lang="en-US" altLang="zh-CN" sz="2400" dirty="0">
                <a:sym typeface="Symbol" panose="05050102010706020507" pitchFamily="18" charset="2"/>
              </a:rPr>
              <a:t>(2)=1-(1-0.8)</a:t>
            </a:r>
            <a:r>
              <a:rPr lang="en-US" altLang="zh-CN" sz="2400" baseline="30000" dirty="0">
                <a:sym typeface="Symbol" panose="05050102010706020507" pitchFamily="18" charset="2"/>
              </a:rPr>
              <a:t>2</a:t>
            </a:r>
            <a:r>
              <a:rPr lang="en-US" altLang="zh-CN" sz="2400" dirty="0">
                <a:sym typeface="Symbol" panose="05050102010706020507" pitchFamily="18" charset="2"/>
              </a:rPr>
              <a:t>=0.96, </a:t>
            </a:r>
            <a:r>
              <a:rPr lang="en-US" altLang="zh-CN" sz="2400" i="1" dirty="0">
                <a:sym typeface="Symbol" panose="05050102010706020507" pitchFamily="18" charset="2"/>
              </a:rPr>
              <a:t></a:t>
            </a:r>
            <a:r>
              <a:rPr lang="en-US" altLang="zh-CN" sz="2400" baseline="-25000" dirty="0">
                <a:sym typeface="Symbol" panose="05050102010706020507" pitchFamily="18" charset="2"/>
              </a:rPr>
              <a:t>2</a:t>
            </a:r>
            <a:r>
              <a:rPr lang="en-US" altLang="zh-CN" sz="2400" dirty="0">
                <a:sym typeface="Symbol" panose="05050102010706020507" pitchFamily="18" charset="2"/>
              </a:rPr>
              <a:t>(3)=1-(1-0.8)</a:t>
            </a:r>
            <a:r>
              <a:rPr lang="en-US" altLang="zh-CN" sz="2400" baseline="30000" dirty="0">
                <a:sym typeface="Symbol" panose="05050102010706020507" pitchFamily="18" charset="2"/>
              </a:rPr>
              <a:t>3</a:t>
            </a:r>
            <a:r>
              <a:rPr lang="en-US" altLang="zh-CN" sz="2400" dirty="0">
                <a:sym typeface="Symbol" panose="05050102010706020507" pitchFamily="18" charset="2"/>
              </a:rPr>
              <a:t>=0.992</a:t>
            </a:r>
          </a:p>
          <a:p>
            <a:pPr marL="0" indent="0">
              <a:lnSpc>
                <a:spcPct val="120000"/>
              </a:lnSpc>
              <a:spcBef>
                <a:spcPts val="0"/>
              </a:spcBef>
              <a:buNone/>
            </a:pPr>
            <a:r>
              <a:rPr lang="en-US" altLang="zh-CN" sz="2400" dirty="0">
                <a:sym typeface="Symbol" panose="05050102010706020507" pitchFamily="18" charset="2"/>
              </a:rPr>
              <a:t>    S</a:t>
            </a:r>
            <a:r>
              <a:rPr lang="en-US" altLang="zh-CN" sz="2400" baseline="30000" dirty="0">
                <a:sym typeface="Symbol" panose="05050102010706020507" pitchFamily="18" charset="2"/>
              </a:rPr>
              <a:t>2</a:t>
            </a:r>
            <a:r>
              <a:rPr lang="en-US" altLang="zh-CN" sz="2400" baseline="-25000" dirty="0">
                <a:sym typeface="Symbol" panose="05050102010706020507" pitchFamily="18" charset="2"/>
              </a:rPr>
              <a:t>1</a:t>
            </a:r>
            <a:r>
              <a:rPr lang="en-US" altLang="zh-CN" sz="2400" dirty="0">
                <a:sym typeface="Symbol" panose="05050102010706020507" pitchFamily="18" charset="2"/>
              </a:rPr>
              <a:t>={(0.90.8,30+15), (0.990.8, 60+15)}={(0.72, 45),(0.792, 75)}</a:t>
            </a:r>
          </a:p>
          <a:p>
            <a:pPr>
              <a:lnSpc>
                <a:spcPct val="120000"/>
              </a:lnSpc>
              <a:spcBef>
                <a:spcPts val="0"/>
              </a:spcBef>
              <a:buNone/>
            </a:pPr>
            <a:r>
              <a:rPr lang="en-US" altLang="zh-CN" sz="2400" dirty="0">
                <a:sym typeface="Symbol" panose="05050102010706020507" pitchFamily="18" charset="2"/>
              </a:rPr>
              <a:t>    S</a:t>
            </a:r>
            <a:r>
              <a:rPr lang="en-US" altLang="zh-CN" sz="2400" baseline="30000" dirty="0">
                <a:sym typeface="Symbol" panose="05050102010706020507" pitchFamily="18" charset="2"/>
              </a:rPr>
              <a:t>2</a:t>
            </a:r>
            <a:r>
              <a:rPr lang="en-US" altLang="zh-CN" sz="2400" baseline="-25000" dirty="0">
                <a:sym typeface="Symbol" panose="05050102010706020507" pitchFamily="18" charset="2"/>
              </a:rPr>
              <a:t>2</a:t>
            </a:r>
            <a:r>
              <a:rPr lang="en-US" altLang="zh-CN" sz="2400" dirty="0">
                <a:sym typeface="Symbol" panose="05050102010706020507" pitchFamily="18" charset="2"/>
              </a:rPr>
              <a:t>={(0.90.96,30+152), (0.990.96, </a:t>
            </a:r>
            <a:r>
              <a:rPr lang="en-US" altLang="zh-CN" sz="2400" strike="sngStrike" dirty="0">
                <a:solidFill>
                  <a:srgbClr val="FF0000"/>
                </a:solidFill>
                <a:sym typeface="Symbol" panose="05050102010706020507" pitchFamily="18" charset="2"/>
              </a:rPr>
              <a:t>60+152</a:t>
            </a:r>
            <a:r>
              <a:rPr lang="en-US" altLang="zh-CN" sz="2400" dirty="0">
                <a:sym typeface="Symbol" panose="05050102010706020507" pitchFamily="18" charset="2"/>
              </a:rPr>
              <a:t>)}={(0.864, 60)}</a:t>
            </a:r>
          </a:p>
          <a:p>
            <a:pPr>
              <a:lnSpc>
                <a:spcPct val="120000"/>
              </a:lnSpc>
              <a:spcBef>
                <a:spcPts val="0"/>
              </a:spcBef>
              <a:buNone/>
            </a:pPr>
            <a:r>
              <a:rPr lang="en-US" altLang="zh-CN" sz="2400" dirty="0">
                <a:sym typeface="Symbol" panose="05050102010706020507" pitchFamily="18" charset="2"/>
              </a:rPr>
              <a:t>    S</a:t>
            </a:r>
            <a:r>
              <a:rPr lang="en-US" altLang="zh-CN" sz="2400" baseline="30000" dirty="0">
                <a:sym typeface="Symbol" panose="05050102010706020507" pitchFamily="18" charset="2"/>
              </a:rPr>
              <a:t>2</a:t>
            </a:r>
            <a:r>
              <a:rPr lang="en-US" altLang="zh-CN" sz="2400" baseline="-25000" dirty="0">
                <a:sym typeface="Symbol" panose="05050102010706020507" pitchFamily="18" charset="2"/>
              </a:rPr>
              <a:t>3</a:t>
            </a:r>
            <a:r>
              <a:rPr lang="en-US" altLang="zh-CN" sz="2400" dirty="0">
                <a:sym typeface="Symbol" panose="05050102010706020507" pitchFamily="18" charset="2"/>
              </a:rPr>
              <a:t>={(0.90.992,30+153), (0.990.992, </a:t>
            </a:r>
            <a:r>
              <a:rPr lang="en-US" altLang="zh-CN" sz="2400" strike="sngStrike" dirty="0">
                <a:solidFill>
                  <a:srgbClr val="FF0000"/>
                </a:solidFill>
                <a:sym typeface="Symbol" panose="05050102010706020507" pitchFamily="18" charset="2"/>
              </a:rPr>
              <a:t>60+153</a:t>
            </a:r>
            <a:r>
              <a:rPr lang="en-US" altLang="zh-CN" sz="2400" dirty="0">
                <a:sym typeface="Symbol" panose="05050102010706020507" pitchFamily="18" charset="2"/>
              </a:rPr>
              <a:t>) }={(0.8928,75)}</a:t>
            </a:r>
          </a:p>
          <a:p>
            <a:pPr>
              <a:lnSpc>
                <a:spcPct val="120000"/>
              </a:lnSpc>
              <a:spcBef>
                <a:spcPts val="0"/>
              </a:spcBef>
              <a:buNone/>
            </a:pPr>
            <a:r>
              <a:rPr lang="en-US" altLang="zh-CN" sz="2400" dirty="0">
                <a:sym typeface="Symbol" panose="05050102010706020507" pitchFamily="18" charset="2"/>
              </a:rPr>
              <a:t>    S</a:t>
            </a:r>
            <a:r>
              <a:rPr lang="en-US" altLang="zh-CN" sz="2400" baseline="30000" dirty="0">
                <a:sym typeface="Symbol" panose="05050102010706020507" pitchFamily="18" charset="2"/>
              </a:rPr>
              <a:t>2</a:t>
            </a:r>
            <a:r>
              <a:rPr lang="en-US" altLang="zh-CN" sz="2400" dirty="0">
                <a:sym typeface="Symbol" panose="05050102010706020507" pitchFamily="18" charset="2"/>
              </a:rPr>
              <a:t>={(0.72, 45),(0.792, 75),(0.864,60), (0.8928,75)}</a:t>
            </a:r>
          </a:p>
          <a:p>
            <a:pPr marL="354013" indent="-354013">
              <a:buNone/>
            </a:pPr>
            <a:endParaRPr lang="en-US" altLang="zh-CN" sz="2400" dirty="0"/>
          </a:p>
        </p:txBody>
      </p:sp>
      <p:grpSp>
        <p:nvGrpSpPr>
          <p:cNvPr id="102407" name="Group 10"/>
          <p:cNvGrpSpPr>
            <a:grpSpLocks/>
          </p:cNvGrpSpPr>
          <p:nvPr/>
        </p:nvGrpSpPr>
        <p:grpSpPr bwMode="auto">
          <a:xfrm>
            <a:off x="1712348" y="1196752"/>
            <a:ext cx="71437" cy="288354"/>
            <a:chOff x="975" y="1978"/>
            <a:chExt cx="45" cy="227"/>
          </a:xfrm>
        </p:grpSpPr>
        <p:sp>
          <p:nvSpPr>
            <p:cNvPr id="102411" name="Line 11"/>
            <p:cNvSpPr>
              <a:spLocks noChangeShapeType="1"/>
            </p:cNvSpPr>
            <p:nvPr/>
          </p:nvSpPr>
          <p:spPr bwMode="auto">
            <a:xfrm>
              <a:off x="975" y="1978"/>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2" name="Line 12"/>
            <p:cNvSpPr>
              <a:spLocks noChangeShapeType="1"/>
            </p:cNvSpPr>
            <p:nvPr/>
          </p:nvSpPr>
          <p:spPr bwMode="auto">
            <a:xfrm>
              <a:off x="975" y="2205"/>
              <a:ext cx="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408" name="Group 13"/>
          <p:cNvGrpSpPr>
            <a:grpSpLocks/>
          </p:cNvGrpSpPr>
          <p:nvPr/>
        </p:nvGrpSpPr>
        <p:grpSpPr bwMode="auto">
          <a:xfrm flipH="1">
            <a:off x="3755455" y="1195920"/>
            <a:ext cx="71438" cy="288354"/>
            <a:chOff x="975" y="1978"/>
            <a:chExt cx="45" cy="227"/>
          </a:xfrm>
        </p:grpSpPr>
        <p:sp>
          <p:nvSpPr>
            <p:cNvPr id="102409" name="Line 14"/>
            <p:cNvSpPr>
              <a:spLocks noChangeShapeType="1"/>
            </p:cNvSpPr>
            <p:nvPr/>
          </p:nvSpPr>
          <p:spPr bwMode="auto">
            <a:xfrm>
              <a:off x="975" y="1978"/>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0" name="Line 15"/>
            <p:cNvSpPr>
              <a:spLocks noChangeShapeType="1"/>
            </p:cNvSpPr>
            <p:nvPr/>
          </p:nvSpPr>
          <p:spPr bwMode="auto">
            <a:xfrm>
              <a:off x="975" y="2205"/>
              <a:ext cx="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66</a:t>
            </a:fld>
            <a:endParaRPr lang="en-US" altLang="zh-CN" dirty="0"/>
          </a:p>
        </p:txBody>
      </p:sp>
      <p:sp>
        <p:nvSpPr>
          <p:cNvPr id="15" name="Line 5"/>
          <p:cNvSpPr>
            <a:spLocks noChangeShapeType="1"/>
          </p:cNvSpPr>
          <p:nvPr/>
        </p:nvSpPr>
        <p:spPr bwMode="auto">
          <a:xfrm>
            <a:off x="7862421" y="5181159"/>
            <a:ext cx="1727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Line 5"/>
          <p:cNvSpPr>
            <a:spLocks noChangeShapeType="1"/>
          </p:cNvSpPr>
          <p:nvPr/>
        </p:nvSpPr>
        <p:spPr bwMode="auto">
          <a:xfrm>
            <a:off x="1820074" y="2996952"/>
            <a:ext cx="132359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07212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52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52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52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52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52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521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521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521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521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5219">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5219">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idx="1"/>
          </p:nvPr>
        </p:nvSpPr>
        <p:spPr>
          <a:xfrm>
            <a:off x="695400" y="699442"/>
            <a:ext cx="10873208" cy="3528467"/>
          </a:xfrm>
        </p:spPr>
        <p:txBody>
          <a:bodyPr>
            <a:normAutofit/>
          </a:bodyPr>
          <a:lstStyle/>
          <a:p>
            <a:pPr eaLnBrk="1" hangingPunct="1">
              <a:lnSpc>
                <a:spcPct val="100000"/>
              </a:lnSpc>
              <a:spcBef>
                <a:spcPts val="0"/>
              </a:spcBef>
            </a:pPr>
            <a:r>
              <a:rPr lang="en-US" altLang="zh-CN" sz="2400" dirty="0">
                <a:sym typeface="Symbol" panose="05050102010706020507" pitchFamily="18" charset="2"/>
              </a:rPr>
              <a:t>  S</a:t>
            </a:r>
            <a:r>
              <a:rPr lang="en-US" altLang="zh-CN" sz="2400" baseline="30000" dirty="0">
                <a:sym typeface="Symbol" panose="05050102010706020507" pitchFamily="18" charset="2"/>
              </a:rPr>
              <a:t>2</a:t>
            </a:r>
            <a:r>
              <a:rPr lang="en-US" altLang="zh-CN" sz="2400" dirty="0">
                <a:sym typeface="Symbol" panose="05050102010706020507" pitchFamily="18" charset="2"/>
              </a:rPr>
              <a:t>={(0.72, 45),(0.864,60), (0.8928,75)}</a:t>
            </a:r>
            <a:endParaRPr lang="en-US" altLang="zh-CN" sz="2400" dirty="0"/>
          </a:p>
          <a:p>
            <a:pPr eaLnBrk="1" hangingPunct="1">
              <a:lnSpc>
                <a:spcPct val="100000"/>
              </a:lnSpc>
              <a:spcBef>
                <a:spcPts val="0"/>
              </a:spcBef>
            </a:pPr>
            <a:r>
              <a:rPr lang="en-US" altLang="zh-CN" sz="2400" i="1" dirty="0"/>
              <a:t>  u</a:t>
            </a:r>
            <a:r>
              <a:rPr lang="en-US" altLang="zh-CN" sz="2400" baseline="-25000" dirty="0"/>
              <a:t>3</a:t>
            </a:r>
            <a:r>
              <a:rPr lang="en-US" altLang="zh-CN" sz="2400" i="1" dirty="0"/>
              <a:t>= </a:t>
            </a:r>
            <a:r>
              <a:rPr lang="en-US" altLang="zh-CN" sz="2400" dirty="0"/>
              <a:t>3, c</a:t>
            </a:r>
            <a:r>
              <a:rPr lang="en-US" altLang="zh-CN" sz="2400" baseline="-25000" dirty="0"/>
              <a:t>3</a:t>
            </a:r>
            <a:r>
              <a:rPr lang="en-US" altLang="zh-CN" sz="2400" dirty="0"/>
              <a:t>=20,r</a:t>
            </a:r>
            <a:r>
              <a:rPr lang="en-US" altLang="zh-CN" sz="2400" baseline="-25000" dirty="0"/>
              <a:t>3</a:t>
            </a:r>
            <a:r>
              <a:rPr lang="en-US" altLang="zh-CN" sz="2400" dirty="0"/>
              <a:t>=0.5, </a:t>
            </a:r>
          </a:p>
          <a:p>
            <a:pPr eaLnBrk="1" hangingPunct="1">
              <a:lnSpc>
                <a:spcPct val="100000"/>
              </a:lnSpc>
              <a:spcBef>
                <a:spcPts val="0"/>
              </a:spcBef>
              <a:buFont typeface="Wingdings" panose="05000000000000000000" pitchFamily="2" charset="2"/>
              <a:buNone/>
            </a:pPr>
            <a:r>
              <a:rPr lang="en-US" altLang="zh-CN" sz="2400" i="1" dirty="0">
                <a:sym typeface="Symbol" panose="05050102010706020507" pitchFamily="18" charset="2"/>
              </a:rPr>
              <a:t>    </a:t>
            </a:r>
            <a:r>
              <a:rPr lang="en-US" altLang="zh-CN" sz="2400" baseline="-25000" dirty="0">
                <a:sym typeface="Symbol" panose="05050102010706020507" pitchFamily="18" charset="2"/>
              </a:rPr>
              <a:t>3</a:t>
            </a:r>
            <a:r>
              <a:rPr lang="en-US" altLang="zh-CN" sz="2400" dirty="0">
                <a:sym typeface="Symbol" panose="05050102010706020507" pitchFamily="18" charset="2"/>
              </a:rPr>
              <a:t>(1)=0.5, </a:t>
            </a:r>
            <a:r>
              <a:rPr lang="en-US" altLang="zh-CN" sz="2400" i="1" dirty="0">
                <a:sym typeface="Symbol" panose="05050102010706020507" pitchFamily="18" charset="2"/>
              </a:rPr>
              <a:t></a:t>
            </a:r>
            <a:r>
              <a:rPr lang="en-US" altLang="zh-CN" sz="2400" baseline="-25000" dirty="0">
                <a:sym typeface="Symbol" panose="05050102010706020507" pitchFamily="18" charset="2"/>
              </a:rPr>
              <a:t>3</a:t>
            </a:r>
            <a:r>
              <a:rPr lang="en-US" altLang="zh-CN" sz="2400" dirty="0">
                <a:sym typeface="Symbol" panose="05050102010706020507" pitchFamily="18" charset="2"/>
              </a:rPr>
              <a:t>(2)=1-(1-0.5)</a:t>
            </a:r>
            <a:r>
              <a:rPr lang="en-US" altLang="zh-CN" sz="2400" baseline="30000" dirty="0">
                <a:sym typeface="Symbol" panose="05050102010706020507" pitchFamily="18" charset="2"/>
              </a:rPr>
              <a:t>2</a:t>
            </a:r>
            <a:r>
              <a:rPr lang="en-US" altLang="zh-CN" sz="2400" dirty="0">
                <a:sym typeface="Symbol" panose="05050102010706020507" pitchFamily="18" charset="2"/>
              </a:rPr>
              <a:t>=0.75, </a:t>
            </a:r>
            <a:r>
              <a:rPr lang="en-US" altLang="zh-CN" sz="2400" i="1" dirty="0">
                <a:sym typeface="Symbol" panose="05050102010706020507" pitchFamily="18" charset="2"/>
              </a:rPr>
              <a:t></a:t>
            </a:r>
            <a:r>
              <a:rPr lang="en-US" altLang="zh-CN" sz="2400" baseline="-25000" dirty="0">
                <a:sym typeface="Symbol" panose="05050102010706020507" pitchFamily="18" charset="2"/>
              </a:rPr>
              <a:t>3</a:t>
            </a:r>
            <a:r>
              <a:rPr lang="en-US" altLang="zh-CN" sz="2400" dirty="0">
                <a:sym typeface="Symbol" panose="05050102010706020507" pitchFamily="18" charset="2"/>
              </a:rPr>
              <a:t>(3)=1-(1-0.5)</a:t>
            </a:r>
            <a:r>
              <a:rPr lang="en-US" altLang="zh-CN" sz="2400" baseline="30000" dirty="0">
                <a:sym typeface="Symbol" panose="05050102010706020507" pitchFamily="18" charset="2"/>
              </a:rPr>
              <a:t>3</a:t>
            </a:r>
            <a:r>
              <a:rPr lang="en-US" altLang="zh-CN" sz="2400" dirty="0">
                <a:sym typeface="Symbol" panose="05050102010706020507" pitchFamily="18" charset="2"/>
              </a:rPr>
              <a:t>=0.875</a:t>
            </a:r>
          </a:p>
          <a:p>
            <a:pPr eaLnBrk="1" hangingPunct="1">
              <a:lnSpc>
                <a:spcPct val="100000"/>
              </a:lnSpc>
              <a:spcBef>
                <a:spcPts val="0"/>
              </a:spcBef>
              <a:buFont typeface="Wingdings" panose="05000000000000000000" pitchFamily="2" charset="2"/>
              <a:buNone/>
            </a:pPr>
            <a:r>
              <a:rPr lang="en-US" altLang="zh-CN" sz="2400" dirty="0">
                <a:sym typeface="Symbol" panose="05050102010706020507" pitchFamily="18" charset="2"/>
              </a:rPr>
              <a:t>    S</a:t>
            </a:r>
            <a:r>
              <a:rPr lang="en-US" altLang="zh-CN" sz="2400" baseline="30000" dirty="0">
                <a:sym typeface="Symbol" panose="05050102010706020507" pitchFamily="18" charset="2"/>
              </a:rPr>
              <a:t>3</a:t>
            </a:r>
            <a:r>
              <a:rPr lang="en-US" altLang="zh-CN" sz="2400" baseline="-25000" dirty="0">
                <a:sym typeface="Symbol" panose="05050102010706020507" pitchFamily="18" charset="2"/>
              </a:rPr>
              <a:t>1</a:t>
            </a:r>
            <a:r>
              <a:rPr lang="en-US" altLang="zh-CN" sz="2400" dirty="0">
                <a:sym typeface="Symbol" panose="05050102010706020507" pitchFamily="18" charset="2"/>
              </a:rPr>
              <a:t>={(0.720.5,45+20),(0.8640.5, 60+20),(0.8928 0.5, 75+20)}</a:t>
            </a:r>
          </a:p>
          <a:p>
            <a:pPr eaLnBrk="1" hangingPunct="1">
              <a:lnSpc>
                <a:spcPct val="100000"/>
              </a:lnSpc>
              <a:spcBef>
                <a:spcPts val="0"/>
              </a:spcBef>
              <a:buFont typeface="Wingdings" panose="05000000000000000000" pitchFamily="2" charset="2"/>
              <a:buNone/>
            </a:pPr>
            <a:r>
              <a:rPr lang="en-US" altLang="zh-CN" sz="2400" dirty="0">
                <a:sym typeface="Symbol" panose="05050102010706020507" pitchFamily="18" charset="2"/>
              </a:rPr>
              <a:t>         ={(0.36, 65),(0.432, 80),(0.4464, 95)}</a:t>
            </a:r>
          </a:p>
          <a:p>
            <a:pPr eaLnBrk="1" hangingPunct="1">
              <a:lnSpc>
                <a:spcPct val="100000"/>
              </a:lnSpc>
              <a:spcBef>
                <a:spcPts val="0"/>
              </a:spcBef>
              <a:buFont typeface="Wingdings" panose="05000000000000000000" pitchFamily="2" charset="2"/>
              <a:buNone/>
            </a:pPr>
            <a:r>
              <a:rPr lang="en-US" altLang="zh-CN" sz="2400" dirty="0">
                <a:sym typeface="Symbol" panose="05050102010706020507" pitchFamily="18" charset="2"/>
              </a:rPr>
              <a:t>    S</a:t>
            </a:r>
            <a:r>
              <a:rPr lang="en-US" altLang="zh-CN" sz="2400" baseline="30000" dirty="0">
                <a:sym typeface="Symbol" panose="05050102010706020507" pitchFamily="18" charset="2"/>
              </a:rPr>
              <a:t>3</a:t>
            </a:r>
            <a:r>
              <a:rPr lang="en-US" altLang="zh-CN" sz="2400" baseline="-25000" dirty="0">
                <a:sym typeface="Symbol" panose="05050102010706020507" pitchFamily="18" charset="2"/>
              </a:rPr>
              <a:t>2</a:t>
            </a:r>
            <a:r>
              <a:rPr lang="en-US" altLang="zh-CN" sz="2400" dirty="0">
                <a:sym typeface="Symbol" panose="05050102010706020507" pitchFamily="18" charset="2"/>
              </a:rPr>
              <a:t>={(0.720.75,45+202),(0.8640.75, 60+202),(0.89280.75, </a:t>
            </a:r>
            <a:r>
              <a:rPr lang="en-US" altLang="zh-CN" sz="2400" strike="sngStrike" dirty="0">
                <a:solidFill>
                  <a:srgbClr val="FF0000"/>
                </a:solidFill>
                <a:sym typeface="Symbol" panose="05050102010706020507" pitchFamily="18" charset="2"/>
              </a:rPr>
              <a:t>75+202</a:t>
            </a:r>
            <a:r>
              <a:rPr lang="en-US" altLang="zh-CN" sz="2400" dirty="0">
                <a:sym typeface="Symbol" panose="05050102010706020507" pitchFamily="18" charset="2"/>
              </a:rPr>
              <a:t>)}</a:t>
            </a:r>
          </a:p>
          <a:p>
            <a:pPr eaLnBrk="1" hangingPunct="1">
              <a:lnSpc>
                <a:spcPct val="100000"/>
              </a:lnSpc>
              <a:spcBef>
                <a:spcPts val="0"/>
              </a:spcBef>
              <a:buFont typeface="Wingdings" panose="05000000000000000000" pitchFamily="2" charset="2"/>
              <a:buNone/>
            </a:pPr>
            <a:r>
              <a:rPr lang="en-US" altLang="zh-CN" sz="2400" dirty="0">
                <a:sym typeface="Symbol" panose="05050102010706020507" pitchFamily="18" charset="2"/>
              </a:rPr>
              <a:t>         ={(0.54,85), (0.648,100)}</a:t>
            </a:r>
          </a:p>
          <a:p>
            <a:pPr eaLnBrk="1" hangingPunct="1">
              <a:lnSpc>
                <a:spcPct val="100000"/>
              </a:lnSpc>
              <a:spcBef>
                <a:spcPts val="0"/>
              </a:spcBef>
              <a:buFont typeface="Wingdings" panose="05000000000000000000" pitchFamily="2" charset="2"/>
              <a:buNone/>
            </a:pPr>
            <a:r>
              <a:rPr lang="en-US" altLang="zh-CN" sz="2400" dirty="0">
                <a:sym typeface="Symbol" panose="05050102010706020507" pitchFamily="18" charset="2"/>
              </a:rPr>
              <a:t>    S</a:t>
            </a:r>
            <a:r>
              <a:rPr lang="en-US" altLang="zh-CN" sz="2400" baseline="30000" dirty="0">
                <a:sym typeface="Symbol" panose="05050102010706020507" pitchFamily="18" charset="2"/>
              </a:rPr>
              <a:t>3</a:t>
            </a:r>
            <a:r>
              <a:rPr lang="en-US" altLang="zh-CN" sz="2400" baseline="-25000" dirty="0">
                <a:sym typeface="Symbol" panose="05050102010706020507" pitchFamily="18" charset="2"/>
              </a:rPr>
              <a:t>3</a:t>
            </a:r>
            <a:r>
              <a:rPr lang="en-US" altLang="zh-CN" sz="2400" dirty="0">
                <a:sym typeface="Symbol" panose="05050102010706020507" pitchFamily="18" charset="2"/>
              </a:rPr>
              <a:t>={(0.720.875,45+203)} ={(0.63,105)}</a:t>
            </a:r>
          </a:p>
          <a:p>
            <a:pPr eaLnBrk="1" hangingPunct="1">
              <a:lnSpc>
                <a:spcPct val="100000"/>
              </a:lnSpc>
              <a:spcBef>
                <a:spcPts val="0"/>
              </a:spcBef>
              <a:buFont typeface="Wingdings" panose="05000000000000000000" pitchFamily="2" charset="2"/>
              <a:buNone/>
            </a:pPr>
            <a:r>
              <a:rPr lang="en-US" altLang="zh-CN" sz="2400" dirty="0">
                <a:sym typeface="Symbol" panose="05050102010706020507" pitchFamily="18" charset="2"/>
              </a:rPr>
              <a:t>    S</a:t>
            </a:r>
            <a:r>
              <a:rPr lang="en-US" altLang="zh-CN" sz="2400" baseline="30000" dirty="0">
                <a:sym typeface="Symbol" panose="05050102010706020507" pitchFamily="18" charset="2"/>
              </a:rPr>
              <a:t>3</a:t>
            </a:r>
            <a:r>
              <a:rPr lang="en-US" altLang="zh-CN" sz="2400" dirty="0">
                <a:sym typeface="Symbol" panose="05050102010706020507" pitchFamily="18" charset="2"/>
              </a:rPr>
              <a:t>={(0.36, 65),(0.432, 80),</a:t>
            </a:r>
            <a:r>
              <a:rPr lang="en-US" altLang="zh-CN" sz="2400" strike="sngStrike" dirty="0">
                <a:solidFill>
                  <a:srgbClr val="FF0000"/>
                </a:solidFill>
                <a:sym typeface="Symbol" panose="05050102010706020507" pitchFamily="18" charset="2"/>
              </a:rPr>
              <a:t>(0.4464, 95),</a:t>
            </a:r>
            <a:r>
              <a:rPr lang="en-US" altLang="zh-CN" sz="2400" dirty="0">
                <a:sym typeface="Symbol" panose="05050102010706020507" pitchFamily="18" charset="2"/>
              </a:rPr>
              <a:t>(0.54,85),(0.648,100),</a:t>
            </a:r>
            <a:r>
              <a:rPr lang="en-US" altLang="zh-CN" sz="2400" strike="sngStrike" dirty="0">
                <a:solidFill>
                  <a:srgbClr val="FF0000"/>
                </a:solidFill>
                <a:sym typeface="Symbol" panose="05050102010706020507" pitchFamily="18" charset="2"/>
              </a:rPr>
              <a:t>(0.63,105)</a:t>
            </a:r>
            <a:r>
              <a:rPr lang="en-US" altLang="zh-CN" sz="2400" dirty="0">
                <a:sym typeface="Symbol" panose="05050102010706020507" pitchFamily="18" charset="2"/>
              </a:rPr>
              <a:t>}</a:t>
            </a:r>
          </a:p>
        </p:txBody>
      </p:sp>
      <p:sp>
        <p:nvSpPr>
          <p:cNvPr id="267269" name="Line 5"/>
          <p:cNvSpPr>
            <a:spLocks noChangeShapeType="1"/>
          </p:cNvSpPr>
          <p:nvPr/>
        </p:nvSpPr>
        <p:spPr bwMode="auto">
          <a:xfrm>
            <a:off x="3215680" y="3291580"/>
            <a:ext cx="1727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 name="矩形 1"/>
          <p:cNvSpPr/>
          <p:nvPr/>
        </p:nvSpPr>
        <p:spPr>
          <a:xfrm>
            <a:off x="7688342" y="3651620"/>
            <a:ext cx="1584176" cy="432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3"/>
          <p:cNvSpPr txBox="1">
            <a:spLocks noChangeArrowheads="1"/>
          </p:cNvSpPr>
          <p:nvPr/>
        </p:nvSpPr>
        <p:spPr>
          <a:xfrm>
            <a:off x="695400" y="4313845"/>
            <a:ext cx="11161240" cy="2212357"/>
          </a:xfrm>
          <a:prstGeom prst="rect">
            <a:avLst/>
          </a:prstGeom>
        </p:spPr>
        <p:txBody>
          <a:bodyPr vert="horz" lIns="91440" tIns="45720" rIns="91440" bIns="45720" rtlCol="0">
            <a:no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32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t> 由</a:t>
            </a:r>
            <a:r>
              <a:rPr lang="en-US" altLang="zh-CN" sz="2400" dirty="0"/>
              <a:t>S</a:t>
            </a:r>
            <a:r>
              <a:rPr lang="en-US" altLang="zh-CN" sz="2400" baseline="30000" dirty="0"/>
              <a:t>n</a:t>
            </a:r>
            <a:r>
              <a:rPr lang="en-US" altLang="zh-CN" sz="2400" dirty="0"/>
              <a:t>, S</a:t>
            </a:r>
            <a:r>
              <a:rPr lang="en-US" altLang="zh-CN" sz="2400" baseline="30000" dirty="0"/>
              <a:t>n-1</a:t>
            </a:r>
            <a:r>
              <a:rPr lang="en-US" altLang="zh-CN" sz="2400" dirty="0"/>
              <a:t>…S</a:t>
            </a:r>
            <a:r>
              <a:rPr lang="en-US" altLang="zh-CN" sz="2400" baseline="30000" dirty="0"/>
              <a:t>1</a:t>
            </a:r>
            <a:r>
              <a:rPr lang="zh-CN" altLang="en-US" sz="2400" dirty="0"/>
              <a:t>回溯求</a:t>
            </a:r>
            <a:r>
              <a:rPr lang="en-US" altLang="zh-CN" sz="2400" dirty="0" err="1"/>
              <a:t>m</a:t>
            </a:r>
            <a:r>
              <a:rPr lang="en-US" altLang="zh-CN" sz="2400" baseline="-25000" dirty="0" err="1"/>
              <a:t>n</a:t>
            </a:r>
            <a:r>
              <a:rPr lang="en-US" altLang="zh-CN" sz="2400" dirty="0"/>
              <a:t>, m</a:t>
            </a:r>
            <a:r>
              <a:rPr lang="en-US" altLang="zh-CN" sz="2400" baseline="-25000" dirty="0"/>
              <a:t>n-1</a:t>
            </a:r>
            <a:r>
              <a:rPr lang="en-US" altLang="zh-CN" sz="2400" dirty="0"/>
              <a:t>, ……m</a:t>
            </a:r>
            <a:r>
              <a:rPr lang="en-US" altLang="zh-CN" sz="2400" baseline="-25000" dirty="0"/>
              <a:t>1</a:t>
            </a:r>
          </a:p>
          <a:p>
            <a:r>
              <a:rPr lang="zh-CN" altLang="en-US" sz="2400" dirty="0"/>
              <a:t> 判断由</a:t>
            </a:r>
            <a:r>
              <a:rPr lang="en-US" altLang="zh-CN" sz="2400" dirty="0"/>
              <a:t>S</a:t>
            </a:r>
            <a:r>
              <a:rPr lang="en-US" altLang="zh-CN" sz="2400" baseline="30000" dirty="0"/>
              <a:t>n</a:t>
            </a:r>
            <a:r>
              <a:rPr lang="zh-CN" altLang="en-US" sz="2400" dirty="0"/>
              <a:t>中</a:t>
            </a:r>
            <a:r>
              <a:rPr lang="en-US" altLang="zh-CN" sz="2400" dirty="0"/>
              <a:t>f</a:t>
            </a:r>
            <a:r>
              <a:rPr lang="zh-CN" altLang="en-US" sz="2400" dirty="0"/>
              <a:t>最大的序偶来自哪个</a:t>
            </a:r>
            <a:r>
              <a:rPr lang="en-US" altLang="zh-CN" sz="2400" dirty="0" err="1"/>
              <a:t>S</a:t>
            </a:r>
            <a:r>
              <a:rPr lang="en-US" altLang="zh-CN" sz="2400" baseline="30000" dirty="0" err="1"/>
              <a:t>n</a:t>
            </a:r>
            <a:r>
              <a:rPr lang="en-US" altLang="zh-CN" sz="2400" baseline="-25000" dirty="0" err="1"/>
              <a:t>j</a:t>
            </a:r>
            <a:r>
              <a:rPr lang="en-US" altLang="zh-CN" sz="2400" dirty="0"/>
              <a:t>, </a:t>
            </a:r>
            <a:r>
              <a:rPr lang="zh-CN" altLang="en-US" sz="2400" dirty="0"/>
              <a:t>则</a:t>
            </a:r>
            <a:r>
              <a:rPr lang="en-US" altLang="zh-CN" sz="2400" dirty="0"/>
              <a:t>n</a:t>
            </a:r>
            <a:r>
              <a:rPr lang="zh-CN" altLang="en-US" sz="2400" dirty="0"/>
              <a:t>级设备上的设备数量为</a:t>
            </a:r>
            <a:r>
              <a:rPr lang="en-US" altLang="zh-CN" sz="2400" dirty="0"/>
              <a:t>j,</a:t>
            </a:r>
            <a:r>
              <a:rPr lang="zh-CN" altLang="en-US" sz="2400" dirty="0"/>
              <a:t>以此类推：</a:t>
            </a:r>
            <a:endParaRPr lang="en-US" altLang="zh-CN" sz="2400" dirty="0"/>
          </a:p>
          <a:p>
            <a:r>
              <a:rPr lang="en-US" altLang="zh-CN" sz="2400" dirty="0">
                <a:sym typeface="Symbol" panose="05050102010706020507" pitchFamily="18" charset="2"/>
              </a:rPr>
              <a:t> (0.648,100)</a:t>
            </a:r>
            <a:r>
              <a:rPr lang="en-US" altLang="zh-CN" sz="2400" dirty="0">
                <a:solidFill>
                  <a:srgbClr val="FF0000"/>
                </a:solidFill>
                <a:sym typeface="Symbol" panose="05050102010706020507" pitchFamily="18" charset="2"/>
              </a:rPr>
              <a:t>S</a:t>
            </a:r>
            <a:r>
              <a:rPr lang="en-US" altLang="zh-CN" sz="2400" baseline="30000" dirty="0">
                <a:solidFill>
                  <a:srgbClr val="FF0000"/>
                </a:solidFill>
                <a:sym typeface="Symbol" panose="05050102010706020507" pitchFamily="18" charset="2"/>
              </a:rPr>
              <a:t>3</a:t>
            </a:r>
            <a:r>
              <a:rPr lang="en-US" altLang="zh-CN" sz="2400" baseline="-25000" dirty="0">
                <a:solidFill>
                  <a:srgbClr val="FF0000"/>
                </a:solidFill>
                <a:sym typeface="Symbol" panose="05050102010706020507" pitchFamily="18" charset="2"/>
              </a:rPr>
              <a:t>2</a:t>
            </a:r>
            <a:r>
              <a:rPr lang="en-US" altLang="zh-CN" sz="2400" dirty="0">
                <a:sym typeface="Symbol" panose="05050102010706020507" pitchFamily="18" charset="2"/>
              </a:rPr>
              <a:t>, </a:t>
            </a:r>
            <a:r>
              <a:rPr lang="zh-CN" altLang="en-US" sz="2400" dirty="0">
                <a:sym typeface="Symbol" panose="05050102010706020507" pitchFamily="18" charset="2"/>
              </a:rPr>
              <a:t>所以</a:t>
            </a:r>
            <a:r>
              <a:rPr lang="en-US" altLang="zh-CN" sz="2400" dirty="0">
                <a:sym typeface="Symbol" panose="05050102010706020507" pitchFamily="18" charset="2"/>
              </a:rPr>
              <a:t>m</a:t>
            </a:r>
            <a:r>
              <a:rPr lang="en-US" altLang="zh-CN" sz="2400" baseline="-25000" dirty="0">
                <a:sym typeface="Symbol" panose="05050102010706020507" pitchFamily="18" charset="2"/>
              </a:rPr>
              <a:t>3</a:t>
            </a:r>
            <a:r>
              <a:rPr lang="en-US" altLang="zh-CN" sz="2400" dirty="0">
                <a:sym typeface="Symbol" panose="05050102010706020507" pitchFamily="18" charset="2"/>
              </a:rPr>
              <a:t>=2; (0.864,60)</a:t>
            </a:r>
            <a:r>
              <a:rPr lang="en-US" altLang="zh-CN" sz="2400" dirty="0">
                <a:solidFill>
                  <a:srgbClr val="FF0000"/>
                </a:solidFill>
                <a:sym typeface="Symbol" panose="05050102010706020507" pitchFamily="18" charset="2"/>
              </a:rPr>
              <a:t>S</a:t>
            </a:r>
            <a:r>
              <a:rPr lang="en-US" altLang="zh-CN" sz="2400" baseline="30000" dirty="0">
                <a:solidFill>
                  <a:srgbClr val="FF0000"/>
                </a:solidFill>
                <a:sym typeface="Symbol" panose="05050102010706020507" pitchFamily="18" charset="2"/>
              </a:rPr>
              <a:t>2</a:t>
            </a:r>
            <a:r>
              <a:rPr lang="en-US" altLang="zh-CN" sz="2400" baseline="-25000" dirty="0">
                <a:solidFill>
                  <a:srgbClr val="FF0000"/>
                </a:solidFill>
                <a:sym typeface="Symbol" panose="05050102010706020507" pitchFamily="18" charset="2"/>
              </a:rPr>
              <a:t>2</a:t>
            </a:r>
            <a:r>
              <a:rPr lang="en-US" altLang="zh-CN" sz="2400" dirty="0">
                <a:sym typeface="Symbol" panose="05050102010706020507" pitchFamily="18" charset="2"/>
              </a:rPr>
              <a:t>,</a:t>
            </a:r>
            <a:r>
              <a:rPr lang="zh-CN" altLang="en-US" sz="2400" dirty="0">
                <a:sym typeface="Symbol" panose="05050102010706020507" pitchFamily="18" charset="2"/>
              </a:rPr>
              <a:t>所以</a:t>
            </a:r>
            <a:r>
              <a:rPr lang="en-US" altLang="zh-CN" sz="2400" dirty="0">
                <a:sym typeface="Symbol" panose="05050102010706020507" pitchFamily="18" charset="2"/>
              </a:rPr>
              <a:t>m</a:t>
            </a:r>
            <a:r>
              <a:rPr lang="en-US" altLang="zh-CN" sz="2400" baseline="-25000" dirty="0">
                <a:sym typeface="Symbol" panose="05050102010706020507" pitchFamily="18" charset="2"/>
              </a:rPr>
              <a:t>2</a:t>
            </a:r>
            <a:r>
              <a:rPr lang="en-US" altLang="zh-CN" sz="2400" dirty="0">
                <a:sym typeface="Symbol" panose="05050102010706020507" pitchFamily="18" charset="2"/>
              </a:rPr>
              <a:t>=2; (0.9, 30) </a:t>
            </a:r>
            <a:r>
              <a:rPr lang="en-US" altLang="zh-CN" sz="2400" dirty="0">
                <a:solidFill>
                  <a:srgbClr val="FF0000"/>
                </a:solidFill>
              </a:rPr>
              <a:t>S</a:t>
            </a:r>
            <a:r>
              <a:rPr lang="en-US" altLang="zh-CN" sz="2400" baseline="30000" dirty="0">
                <a:solidFill>
                  <a:srgbClr val="FF0000"/>
                </a:solidFill>
              </a:rPr>
              <a:t>1</a:t>
            </a:r>
            <a:r>
              <a:rPr lang="en-US" altLang="zh-CN" sz="2400" baseline="-25000" dirty="0">
                <a:solidFill>
                  <a:srgbClr val="FF0000"/>
                </a:solidFill>
              </a:rPr>
              <a:t>1</a:t>
            </a:r>
            <a:r>
              <a:rPr lang="en-US" altLang="zh-CN" sz="2400" dirty="0"/>
              <a:t>, m</a:t>
            </a:r>
            <a:r>
              <a:rPr lang="en-US" altLang="zh-CN" sz="2400" baseline="-25000" dirty="0"/>
              <a:t>1</a:t>
            </a:r>
            <a:r>
              <a:rPr lang="en-US" altLang="zh-CN" sz="2400" dirty="0"/>
              <a:t>=1</a:t>
            </a:r>
          </a:p>
          <a:p>
            <a:pPr>
              <a:buFont typeface="Wingdings" panose="05000000000000000000" pitchFamily="2" charset="2"/>
              <a:buNone/>
            </a:pPr>
            <a:r>
              <a:rPr lang="zh-CN" altLang="en-US" sz="2400" dirty="0">
                <a:solidFill>
                  <a:srgbClr val="0000FF"/>
                </a:solidFill>
              </a:rPr>
              <a:t>   </a:t>
            </a:r>
            <a:r>
              <a:rPr lang="zh-CN" altLang="en-US" sz="2400" dirty="0">
                <a:solidFill>
                  <a:srgbClr val="FF0000"/>
                </a:solidFill>
              </a:rPr>
              <a:t>决策序列</a:t>
            </a:r>
            <a:r>
              <a:rPr lang="en-US" altLang="zh-CN" sz="2400" dirty="0">
                <a:solidFill>
                  <a:srgbClr val="FF0000"/>
                </a:solidFill>
              </a:rPr>
              <a:t>(m</a:t>
            </a:r>
            <a:r>
              <a:rPr lang="en-US" altLang="zh-CN" sz="2400" baseline="-25000" dirty="0">
                <a:solidFill>
                  <a:srgbClr val="FF0000"/>
                </a:solidFill>
              </a:rPr>
              <a:t>1</a:t>
            </a:r>
            <a:r>
              <a:rPr lang="en-US" altLang="zh-CN" sz="2400" dirty="0">
                <a:solidFill>
                  <a:srgbClr val="FF0000"/>
                </a:solidFill>
              </a:rPr>
              <a:t>, m</a:t>
            </a:r>
            <a:r>
              <a:rPr lang="en-US" altLang="zh-CN" sz="2400" baseline="-25000" dirty="0">
                <a:solidFill>
                  <a:srgbClr val="FF0000"/>
                </a:solidFill>
              </a:rPr>
              <a:t>2</a:t>
            </a:r>
            <a:r>
              <a:rPr lang="en-US" altLang="zh-CN" sz="2400" dirty="0">
                <a:solidFill>
                  <a:srgbClr val="FF0000"/>
                </a:solidFill>
              </a:rPr>
              <a:t>, m</a:t>
            </a:r>
            <a:r>
              <a:rPr lang="en-US" altLang="zh-CN" sz="2400" baseline="-25000" dirty="0">
                <a:solidFill>
                  <a:srgbClr val="FF0000"/>
                </a:solidFill>
              </a:rPr>
              <a:t>3</a:t>
            </a:r>
            <a:r>
              <a:rPr lang="en-US" altLang="zh-CN" sz="2400" dirty="0">
                <a:solidFill>
                  <a:srgbClr val="FF0000"/>
                </a:solidFill>
              </a:rPr>
              <a:t>) </a:t>
            </a:r>
            <a:r>
              <a:rPr lang="en-US" altLang="zh-CN" sz="2400" dirty="0">
                <a:solidFill>
                  <a:srgbClr val="FF0000"/>
                </a:solidFill>
                <a:sym typeface="Symbol" panose="05050102010706020507" pitchFamily="18" charset="2"/>
              </a:rPr>
              <a:t>=(1,2,2)</a:t>
            </a:r>
          </a:p>
        </p:txBody>
      </p:sp>
      <p:sp>
        <p:nvSpPr>
          <p:cNvPr id="13"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67</a:t>
            </a:fld>
            <a:endParaRPr lang="en-US" altLang="zh-CN" dirty="0"/>
          </a:p>
        </p:txBody>
      </p:sp>
    </p:spTree>
    <p:extLst>
      <p:ext uri="{BB962C8B-B14F-4D97-AF65-F5344CB8AC3E}">
        <p14:creationId xmlns:p14="http://schemas.microsoft.com/office/powerpoint/2010/main" val="468278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72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72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726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72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726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726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726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72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815407" y="188640"/>
            <a:ext cx="10515600" cy="1325563"/>
          </a:xfrm>
        </p:spPr>
        <p:txBody>
          <a:bodyPr/>
          <a:lstStyle/>
          <a:p>
            <a:pPr eaLnBrk="1" hangingPunct="1"/>
            <a:r>
              <a:rPr lang="en-US" altLang="zh-CN" dirty="0"/>
              <a:t>6.6 </a:t>
            </a:r>
            <a:r>
              <a:rPr lang="zh-CN" altLang="en-US" dirty="0"/>
              <a:t>最优二分检索树</a:t>
            </a:r>
          </a:p>
        </p:txBody>
      </p:sp>
      <p:sp>
        <p:nvSpPr>
          <p:cNvPr id="38916" name="Rectangle 3"/>
          <p:cNvSpPr>
            <a:spLocks noGrp="1" noChangeArrowheads="1"/>
          </p:cNvSpPr>
          <p:nvPr>
            <p:ph idx="1"/>
          </p:nvPr>
        </p:nvSpPr>
        <p:spPr>
          <a:xfrm>
            <a:off x="815407" y="1409990"/>
            <a:ext cx="9577064" cy="4392488"/>
          </a:xfrm>
        </p:spPr>
        <p:txBody>
          <a:bodyPr>
            <a:normAutofit lnSpcReduction="10000"/>
          </a:bodyPr>
          <a:lstStyle/>
          <a:p>
            <a:pPr eaLnBrk="1" hangingPunct="1">
              <a:spcBef>
                <a:spcPts val="0"/>
              </a:spcBef>
            </a:pPr>
            <a:r>
              <a:rPr lang="zh-CN" altLang="en-US" sz="2800" dirty="0"/>
              <a:t> 二分检索树</a:t>
            </a:r>
          </a:p>
          <a:p>
            <a:pPr>
              <a:spcBef>
                <a:spcPts val="0"/>
              </a:spcBef>
            </a:pPr>
            <a:r>
              <a:rPr kumimoji="1" lang="zh-CN" altLang="en-US" sz="2800" dirty="0"/>
              <a:t> 二分检索树检索算法</a:t>
            </a:r>
            <a:endParaRPr kumimoji="1" lang="en-US" altLang="zh-CN" sz="2800" dirty="0"/>
          </a:p>
          <a:p>
            <a:pPr eaLnBrk="1" hangingPunct="1">
              <a:spcBef>
                <a:spcPts val="0"/>
              </a:spcBef>
            </a:pPr>
            <a:r>
              <a:rPr lang="zh-CN" altLang="en-US" sz="2800" dirty="0"/>
              <a:t> 问题描述</a:t>
            </a:r>
            <a:endParaRPr lang="en-US" altLang="zh-CN" sz="2800" dirty="0"/>
          </a:p>
          <a:p>
            <a:pPr eaLnBrk="1" hangingPunct="1">
              <a:spcBef>
                <a:spcPts val="0"/>
              </a:spcBef>
            </a:pPr>
            <a:r>
              <a:rPr lang="zh-CN" altLang="en-US" sz="2800" dirty="0"/>
              <a:t> 二分检索树的预期成本</a:t>
            </a:r>
            <a:endParaRPr lang="en-US" altLang="zh-CN" sz="2800" dirty="0"/>
          </a:p>
          <a:p>
            <a:pPr eaLnBrk="1" hangingPunct="1">
              <a:spcBef>
                <a:spcPts val="0"/>
              </a:spcBef>
            </a:pPr>
            <a:r>
              <a:rPr lang="zh-CN" altLang="en-US" sz="2800" dirty="0"/>
              <a:t> 最优二分检索树</a:t>
            </a:r>
            <a:endParaRPr lang="en-US" altLang="zh-CN" sz="2800" dirty="0"/>
          </a:p>
          <a:p>
            <a:pPr eaLnBrk="1" hangingPunct="1">
              <a:spcBef>
                <a:spcPts val="0"/>
              </a:spcBef>
            </a:pPr>
            <a:r>
              <a:rPr lang="zh-CN" altLang="en-US" sz="2800" dirty="0"/>
              <a:t> 递推关系式分析</a:t>
            </a:r>
          </a:p>
          <a:p>
            <a:pPr>
              <a:spcBef>
                <a:spcPts val="0"/>
              </a:spcBef>
            </a:pPr>
            <a:r>
              <a:rPr lang="zh-CN" altLang="en-US" sz="2800" dirty="0"/>
              <a:t> 问题求解过程</a:t>
            </a:r>
            <a:endParaRPr lang="en-US" altLang="zh-CN" sz="2800" dirty="0"/>
          </a:p>
          <a:p>
            <a:pPr>
              <a:spcBef>
                <a:spcPts val="0"/>
              </a:spcBef>
            </a:pPr>
            <a:r>
              <a:rPr lang="zh-CN" altLang="en-US" sz="2800" dirty="0"/>
              <a:t> 时间复杂度分析</a:t>
            </a:r>
          </a:p>
          <a:p>
            <a:pPr>
              <a:spcBef>
                <a:spcPts val="0"/>
              </a:spcBef>
            </a:pPr>
            <a:r>
              <a:rPr lang="en-US" altLang="zh-CN" sz="2800" dirty="0"/>
              <a:t> </a:t>
            </a:r>
            <a:r>
              <a:rPr lang="en-US" altLang="zh-CN" sz="2800" dirty="0" err="1"/>
              <a:t>D.E.Knuth</a:t>
            </a:r>
            <a:r>
              <a:rPr lang="zh-CN" altLang="en-US" sz="2800" dirty="0"/>
              <a:t>的优化方法</a:t>
            </a:r>
          </a:p>
          <a:p>
            <a:pPr eaLnBrk="1" hangingPunct="1">
              <a:spcBef>
                <a:spcPts val="0"/>
              </a:spcBef>
            </a:pPr>
            <a:r>
              <a:rPr lang="zh-CN" altLang="en-US" sz="2800" dirty="0"/>
              <a:t> 最优二分检索树算法</a:t>
            </a:r>
            <a:endParaRPr lang="en-US" altLang="zh-CN" sz="2800" dirty="0"/>
          </a:p>
        </p:txBody>
      </p:sp>
      <p:sp>
        <p:nvSpPr>
          <p:cNvPr id="5"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68</a:t>
            </a:fld>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7694"/>
            <a:ext cx="10515600" cy="1325563"/>
          </a:xfrm>
        </p:spPr>
        <p:txBody>
          <a:bodyPr/>
          <a:lstStyle/>
          <a:p>
            <a:r>
              <a:rPr lang="zh-CN" altLang="en-US" dirty="0"/>
              <a:t>二分检索树</a:t>
            </a:r>
          </a:p>
        </p:txBody>
      </p:sp>
      <p:sp>
        <p:nvSpPr>
          <p:cNvPr id="3" name="内容占位符 2"/>
          <p:cNvSpPr>
            <a:spLocks noGrp="1"/>
          </p:cNvSpPr>
          <p:nvPr>
            <p:ph idx="1"/>
          </p:nvPr>
        </p:nvSpPr>
        <p:spPr>
          <a:xfrm>
            <a:off x="838200" y="1568615"/>
            <a:ext cx="10515600" cy="4351338"/>
          </a:xfrm>
        </p:spPr>
        <p:txBody>
          <a:bodyPr/>
          <a:lstStyle/>
          <a:p>
            <a:r>
              <a:rPr kumimoji="1" lang="zh-CN" altLang="en-US" sz="2800" dirty="0"/>
              <a:t>二分检索树</a:t>
            </a:r>
            <a:r>
              <a:rPr kumimoji="1" lang="en-US" altLang="zh-CN" sz="2800" dirty="0"/>
              <a:t>: T</a:t>
            </a:r>
            <a:r>
              <a:rPr kumimoji="1" lang="zh-CN" altLang="en-US" sz="2800" dirty="0"/>
              <a:t>是一个二叉树</a:t>
            </a:r>
            <a:r>
              <a:rPr kumimoji="1" lang="en-US" altLang="zh-CN" sz="2800" dirty="0"/>
              <a:t>,</a:t>
            </a:r>
            <a:r>
              <a:rPr kumimoji="1" lang="zh-CN" altLang="en-US" sz="2800" dirty="0"/>
              <a:t>它或者为空</a:t>
            </a:r>
            <a:r>
              <a:rPr kumimoji="1" lang="en-US" altLang="zh-CN" sz="2800" dirty="0"/>
              <a:t>, </a:t>
            </a:r>
            <a:r>
              <a:rPr kumimoji="1" lang="zh-CN" altLang="en-US" sz="2800" dirty="0"/>
              <a:t>或者其每个结点含有一个可比较大小的数据元素</a:t>
            </a:r>
            <a:r>
              <a:rPr kumimoji="1" lang="en-US" altLang="zh-CN" sz="2800" dirty="0"/>
              <a:t>, </a:t>
            </a:r>
            <a:r>
              <a:rPr kumimoji="1" lang="zh-CN" altLang="en-US" sz="2800" dirty="0"/>
              <a:t>并且</a:t>
            </a:r>
            <a:r>
              <a:rPr kumimoji="1" lang="en-US" altLang="zh-CN" sz="2800" dirty="0"/>
              <a:t>:</a:t>
            </a:r>
          </a:p>
          <a:p>
            <a:pPr lvl="1"/>
            <a:r>
              <a:rPr kumimoji="1" lang="en-US" altLang="zh-CN" sz="2400" dirty="0"/>
              <a:t>T</a:t>
            </a:r>
            <a:r>
              <a:rPr kumimoji="1" lang="zh-CN" altLang="en-US" sz="2400" dirty="0"/>
              <a:t>的左子树的所有元素比根结点</a:t>
            </a:r>
            <a:r>
              <a:rPr kumimoji="1" lang="en-US" altLang="zh-CN" sz="2400" dirty="0"/>
              <a:t>T</a:t>
            </a:r>
            <a:r>
              <a:rPr kumimoji="1" lang="zh-CN" altLang="en-US" sz="2400" dirty="0"/>
              <a:t>中的元素小</a:t>
            </a:r>
          </a:p>
          <a:p>
            <a:pPr lvl="1"/>
            <a:r>
              <a:rPr kumimoji="1" lang="en-US" altLang="zh-CN" sz="2400" dirty="0"/>
              <a:t>T</a:t>
            </a:r>
            <a:r>
              <a:rPr kumimoji="1" lang="zh-CN" altLang="en-US" sz="2400" dirty="0"/>
              <a:t>的右子树的所有元素比根结点</a:t>
            </a:r>
            <a:r>
              <a:rPr kumimoji="1" lang="en-US" altLang="zh-CN" sz="2400" dirty="0"/>
              <a:t>T</a:t>
            </a:r>
            <a:r>
              <a:rPr kumimoji="1" lang="zh-CN" altLang="en-US" sz="2400" dirty="0"/>
              <a:t>中的元素大</a:t>
            </a:r>
          </a:p>
          <a:p>
            <a:pPr lvl="1"/>
            <a:r>
              <a:rPr kumimoji="1" lang="en-US" altLang="zh-CN" sz="2400" dirty="0"/>
              <a:t>T</a:t>
            </a:r>
            <a:r>
              <a:rPr kumimoji="1" lang="zh-CN" altLang="en-US" sz="2400" dirty="0"/>
              <a:t>的左、右子树也是二分检索树</a:t>
            </a:r>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69</a:t>
            </a:fld>
            <a:endParaRPr lang="en-US" altLang="zh-CN"/>
          </a:p>
        </p:txBody>
      </p:sp>
      <p:grpSp>
        <p:nvGrpSpPr>
          <p:cNvPr id="5" name="Group 30"/>
          <p:cNvGrpSpPr>
            <a:grpSpLocks/>
          </p:cNvGrpSpPr>
          <p:nvPr/>
        </p:nvGrpSpPr>
        <p:grpSpPr bwMode="auto">
          <a:xfrm>
            <a:off x="2518421" y="4254766"/>
            <a:ext cx="3192769" cy="2063497"/>
            <a:chOff x="2067" y="7940"/>
            <a:chExt cx="2609" cy="1551"/>
          </a:xfrm>
        </p:grpSpPr>
        <p:sp>
          <p:nvSpPr>
            <p:cNvPr id="6" name="Oval 31"/>
            <p:cNvSpPr>
              <a:spLocks noChangeArrowheads="1"/>
            </p:cNvSpPr>
            <p:nvPr/>
          </p:nvSpPr>
          <p:spPr bwMode="auto">
            <a:xfrm>
              <a:off x="3038" y="8477"/>
              <a:ext cx="1173" cy="351"/>
            </a:xfrm>
            <a:prstGeom prst="ellipse">
              <a:avLst/>
            </a:prstGeom>
            <a:noFill/>
            <a:ln w="190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repeat</a:t>
              </a:r>
            </a:p>
          </p:txBody>
        </p:sp>
        <p:sp>
          <p:nvSpPr>
            <p:cNvPr id="7" name="Oval 32"/>
            <p:cNvSpPr>
              <a:spLocks noChangeArrowheads="1"/>
            </p:cNvSpPr>
            <p:nvPr/>
          </p:nvSpPr>
          <p:spPr bwMode="auto">
            <a:xfrm>
              <a:off x="2610" y="7940"/>
              <a:ext cx="798" cy="291"/>
            </a:xfrm>
            <a:prstGeom prst="ellipse">
              <a:avLst/>
            </a:prstGeom>
            <a:noFill/>
            <a:ln w="190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if</a:t>
              </a:r>
            </a:p>
          </p:txBody>
        </p:sp>
        <p:sp>
          <p:nvSpPr>
            <p:cNvPr id="8" name="Oval 33"/>
            <p:cNvSpPr>
              <a:spLocks noChangeArrowheads="1"/>
            </p:cNvSpPr>
            <p:nvPr/>
          </p:nvSpPr>
          <p:spPr bwMode="auto">
            <a:xfrm>
              <a:off x="2952" y="9096"/>
              <a:ext cx="714" cy="374"/>
            </a:xfrm>
            <a:prstGeom prst="ellipse">
              <a:avLst/>
            </a:prstGeom>
            <a:noFill/>
            <a:ln w="190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loop</a:t>
              </a:r>
            </a:p>
          </p:txBody>
        </p:sp>
        <p:sp>
          <p:nvSpPr>
            <p:cNvPr id="9" name="Line 34"/>
            <p:cNvSpPr>
              <a:spLocks noChangeShapeType="1"/>
            </p:cNvSpPr>
            <p:nvPr/>
          </p:nvSpPr>
          <p:spPr bwMode="auto">
            <a:xfrm flipH="1">
              <a:off x="2539" y="8237"/>
              <a:ext cx="348" cy="240"/>
            </a:xfrm>
            <a:prstGeom prst="line">
              <a:avLst/>
            </a:prstGeom>
            <a:noFill/>
            <a:ln w="1905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cs typeface="Arial" panose="020B0604020202020204" pitchFamily="34" charset="0"/>
              </a:endParaRPr>
            </a:p>
          </p:txBody>
        </p:sp>
        <p:sp>
          <p:nvSpPr>
            <p:cNvPr id="10" name="Line 35"/>
            <p:cNvSpPr>
              <a:spLocks noChangeShapeType="1"/>
            </p:cNvSpPr>
            <p:nvPr/>
          </p:nvSpPr>
          <p:spPr bwMode="auto">
            <a:xfrm>
              <a:off x="3102" y="8237"/>
              <a:ext cx="436" cy="240"/>
            </a:xfrm>
            <a:prstGeom prst="line">
              <a:avLst/>
            </a:prstGeom>
            <a:noFill/>
            <a:ln w="1905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cs typeface="Arial" panose="020B0604020202020204" pitchFamily="34" charset="0"/>
              </a:endParaRPr>
            </a:p>
          </p:txBody>
        </p:sp>
        <p:sp>
          <p:nvSpPr>
            <p:cNvPr id="11" name="Line 36"/>
            <p:cNvSpPr>
              <a:spLocks noChangeShapeType="1"/>
            </p:cNvSpPr>
            <p:nvPr/>
          </p:nvSpPr>
          <p:spPr bwMode="auto">
            <a:xfrm>
              <a:off x="3666" y="8836"/>
              <a:ext cx="455" cy="260"/>
            </a:xfrm>
            <a:prstGeom prst="line">
              <a:avLst/>
            </a:prstGeom>
            <a:noFill/>
            <a:ln w="1905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cs typeface="Arial" panose="020B0604020202020204" pitchFamily="34" charset="0"/>
              </a:endParaRPr>
            </a:p>
          </p:txBody>
        </p:sp>
        <p:sp>
          <p:nvSpPr>
            <p:cNvPr id="12" name="Oval 37"/>
            <p:cNvSpPr>
              <a:spLocks noChangeArrowheads="1"/>
            </p:cNvSpPr>
            <p:nvPr/>
          </p:nvSpPr>
          <p:spPr bwMode="auto">
            <a:xfrm>
              <a:off x="2067" y="8477"/>
              <a:ext cx="703" cy="328"/>
            </a:xfrm>
            <a:prstGeom prst="ellipse">
              <a:avLst/>
            </a:prstGeom>
            <a:noFill/>
            <a:ln w="190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for</a:t>
              </a:r>
            </a:p>
          </p:txBody>
        </p:sp>
        <p:sp>
          <p:nvSpPr>
            <p:cNvPr id="13" name="Oval 38"/>
            <p:cNvSpPr>
              <a:spLocks noChangeArrowheads="1"/>
            </p:cNvSpPr>
            <p:nvPr/>
          </p:nvSpPr>
          <p:spPr bwMode="auto">
            <a:xfrm>
              <a:off x="3798" y="9096"/>
              <a:ext cx="878" cy="395"/>
            </a:xfrm>
            <a:prstGeom prst="ellipse">
              <a:avLst/>
            </a:prstGeom>
            <a:noFill/>
            <a:ln w="190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while</a:t>
              </a:r>
            </a:p>
          </p:txBody>
        </p:sp>
        <p:sp>
          <p:nvSpPr>
            <p:cNvPr id="14" name="Line 39"/>
            <p:cNvSpPr>
              <a:spLocks noChangeShapeType="1"/>
            </p:cNvSpPr>
            <p:nvPr/>
          </p:nvSpPr>
          <p:spPr bwMode="auto">
            <a:xfrm flipH="1">
              <a:off x="3312" y="8836"/>
              <a:ext cx="273" cy="248"/>
            </a:xfrm>
            <a:prstGeom prst="line">
              <a:avLst/>
            </a:prstGeom>
            <a:noFill/>
            <a:ln w="1905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cs typeface="Arial" panose="020B0604020202020204" pitchFamily="34" charset="0"/>
              </a:endParaRPr>
            </a:p>
          </p:txBody>
        </p:sp>
      </p:grpSp>
      <p:sp>
        <p:nvSpPr>
          <p:cNvPr id="15" name="AutoShape 40"/>
          <p:cNvSpPr>
            <a:spLocks noChangeArrowheads="1"/>
          </p:cNvSpPr>
          <p:nvPr/>
        </p:nvSpPr>
        <p:spPr bwMode="auto">
          <a:xfrm>
            <a:off x="5814184" y="4437112"/>
            <a:ext cx="3241823" cy="1000545"/>
          </a:xfrm>
          <a:prstGeom prst="wedgeRoundRectCallout">
            <a:avLst>
              <a:gd name="adj1" fmla="val -63611"/>
              <a:gd name="adj2" fmla="val 33611"/>
              <a:gd name="adj3" fmla="val 16667"/>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0" dirty="0">
                <a:latin typeface="幼圆" panose="02010509060101010101" pitchFamily="49" charset="-122"/>
                <a:ea typeface="幼圆" panose="02010509060101010101" pitchFamily="49" charset="-122"/>
              </a:rPr>
              <a:t>二分检索树中的所有结点的元素是互异的。</a:t>
            </a:r>
          </a:p>
        </p:txBody>
      </p:sp>
    </p:spTree>
    <p:extLst>
      <p:ext uri="{BB962C8B-B14F-4D97-AF65-F5344CB8AC3E}">
        <p14:creationId xmlns:p14="http://schemas.microsoft.com/office/powerpoint/2010/main" val="354601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7253"/>
            <a:ext cx="10515600" cy="1325563"/>
          </a:xfrm>
        </p:spPr>
        <p:txBody>
          <a:bodyPr/>
          <a:lstStyle/>
          <a:p>
            <a:r>
              <a:rPr kumimoji="1" lang="zh-CN" altLang="en-US" dirty="0"/>
              <a:t>以</a:t>
            </a:r>
            <a:r>
              <a:rPr kumimoji="1" lang="en-US" altLang="zh-CN" dirty="0"/>
              <a:t>0/1</a:t>
            </a:r>
            <a:r>
              <a:rPr kumimoji="1" lang="zh-CN" altLang="en-US" dirty="0"/>
              <a:t>背包问题为例</a:t>
            </a:r>
            <a:endParaRPr lang="zh-CN" altLang="en-US" dirty="0"/>
          </a:p>
        </p:txBody>
      </p:sp>
      <p:sp>
        <p:nvSpPr>
          <p:cNvPr id="3" name="内容占位符 2"/>
          <p:cNvSpPr>
            <a:spLocks noGrp="1"/>
          </p:cNvSpPr>
          <p:nvPr>
            <p:ph idx="1"/>
          </p:nvPr>
        </p:nvSpPr>
        <p:spPr>
          <a:xfrm>
            <a:off x="838200" y="1582816"/>
            <a:ext cx="10515600" cy="1081706"/>
          </a:xfrm>
        </p:spPr>
        <p:txBody>
          <a:bodyPr>
            <a:normAutofit/>
          </a:bodyPr>
          <a:lstStyle/>
          <a:p>
            <a:r>
              <a:rPr lang="zh-CN" altLang="en-US" sz="2400" dirty="0"/>
              <a:t>问题描述：对于</a:t>
            </a:r>
            <a:r>
              <a:rPr lang="en-US" altLang="zh-CN" sz="2400" dirty="0"/>
              <a:t>n</a:t>
            </a:r>
            <a:r>
              <a:rPr lang="zh-CN" altLang="en-US" sz="2400" dirty="0"/>
              <a:t>个物品，容量为</a:t>
            </a:r>
            <a:r>
              <a:rPr lang="en-US" altLang="zh-CN" sz="2400" dirty="0"/>
              <a:t>M</a:t>
            </a:r>
            <a:r>
              <a:rPr lang="zh-CN" altLang="en-US" sz="2400" dirty="0"/>
              <a:t>的背包，要求物品或者整件装入背包中</a:t>
            </a:r>
            <a:r>
              <a:rPr lang="en-US" altLang="zh-CN" sz="2400" dirty="0"/>
              <a:t>, </a:t>
            </a:r>
            <a:r>
              <a:rPr lang="zh-CN" altLang="en-US" sz="2400" dirty="0"/>
              <a:t>或者根本不装入，即</a:t>
            </a:r>
            <a:r>
              <a:rPr lang="en-US" altLang="zh-CN" sz="2400" dirty="0"/>
              <a:t>x</a:t>
            </a:r>
            <a:r>
              <a:rPr lang="en-US" altLang="zh-CN" sz="2400" baseline="-25000" dirty="0"/>
              <a:t>i</a:t>
            </a:r>
            <a:r>
              <a:rPr lang="zh-CN" altLang="en-US" sz="2400" dirty="0"/>
              <a:t>限定只能取</a:t>
            </a:r>
            <a:r>
              <a:rPr lang="en-US" altLang="zh-CN" sz="2400" dirty="0"/>
              <a:t>0</a:t>
            </a:r>
            <a:r>
              <a:rPr lang="zh-CN" altLang="en-US" sz="2400" dirty="0"/>
              <a:t>或</a:t>
            </a:r>
            <a:r>
              <a:rPr lang="en-US" altLang="zh-CN" sz="2400" dirty="0"/>
              <a:t>1</a:t>
            </a:r>
            <a:r>
              <a:rPr lang="zh-CN" altLang="en-US" sz="2400" dirty="0"/>
              <a:t>值。</a:t>
            </a:r>
            <a:endParaRPr lang="zh-CN" altLang="en-US" sz="2000" dirty="0"/>
          </a:p>
          <a:p>
            <a:endParaRPr lang="zh-CN" altLang="en-US" sz="28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7</a:t>
            </a:fld>
            <a:endParaRPr lang="en-US" altLang="zh-CN"/>
          </a:p>
        </p:txBody>
      </p:sp>
      <p:grpSp>
        <p:nvGrpSpPr>
          <p:cNvPr id="5" name="Group 10"/>
          <p:cNvGrpSpPr>
            <a:grpSpLocks/>
          </p:cNvGrpSpPr>
          <p:nvPr/>
        </p:nvGrpSpPr>
        <p:grpSpPr bwMode="auto">
          <a:xfrm>
            <a:off x="3521562" y="2574544"/>
            <a:ext cx="4391025" cy="1873250"/>
            <a:chOff x="295" y="1706"/>
            <a:chExt cx="2766" cy="1180"/>
          </a:xfrm>
        </p:grpSpPr>
        <p:sp>
          <p:nvSpPr>
            <p:cNvPr id="6" name="Rectangle 5"/>
            <p:cNvSpPr>
              <a:spLocks noChangeArrowheads="1"/>
            </p:cNvSpPr>
            <p:nvPr/>
          </p:nvSpPr>
          <p:spPr bwMode="auto">
            <a:xfrm>
              <a:off x="295" y="1752"/>
              <a:ext cx="2766"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spcAft>
                  <a:spcPct val="50000"/>
                </a:spcAft>
                <a:buClr>
                  <a:srgbClr val="B21BEF"/>
                </a:buClr>
                <a:buSzTx/>
                <a:buFont typeface="Wingdings" panose="05000000000000000000" pitchFamily="2" charset="2"/>
                <a:buNone/>
              </a:pPr>
              <a:r>
                <a:rPr kumimoji="1" lang="en-US" altLang="zh-CN" sz="2400" b="0" dirty="0">
                  <a:latin typeface="幼圆" panose="02010509060101010101" pitchFamily="49" charset="-122"/>
                  <a:ea typeface="幼圆" panose="02010509060101010101" pitchFamily="49" charset="-122"/>
                  <a:cs typeface="Arial" panose="020B0604020202020204" pitchFamily="34" charset="0"/>
                </a:rPr>
                <a:t>   </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极大化</a:t>
              </a:r>
              <a:r>
                <a:rPr kumimoji="1" lang="zh-CN" altLang="en-US" sz="2400" b="0" dirty="0">
                  <a:cs typeface="Arial" panose="020B0604020202020204" pitchFamily="34" charset="0"/>
                </a:rPr>
                <a:t>    ∑ </a:t>
              </a:r>
              <a:r>
                <a:rPr kumimoji="1" lang="en-US" altLang="zh-CN" sz="2400" b="0" dirty="0" err="1">
                  <a:cs typeface="Arial" panose="020B0604020202020204" pitchFamily="34" charset="0"/>
                </a:rPr>
                <a:t>p</a:t>
              </a:r>
              <a:r>
                <a:rPr kumimoji="1" lang="en-US" altLang="zh-CN" sz="2400" b="0" baseline="-25000" dirty="0" err="1">
                  <a:cs typeface="Arial" panose="020B0604020202020204" pitchFamily="34" charset="0"/>
                </a:rPr>
                <a:t>i</a:t>
              </a:r>
              <a:r>
                <a:rPr kumimoji="1" lang="en-US" altLang="zh-CN" sz="2400" b="0" dirty="0" err="1">
                  <a:cs typeface="Arial" panose="020B0604020202020204" pitchFamily="34" charset="0"/>
                </a:rPr>
                <a:t>x</a:t>
              </a:r>
              <a:r>
                <a:rPr kumimoji="1" lang="en-US" altLang="zh-CN" sz="2400" b="0" baseline="-25000" dirty="0" err="1">
                  <a:cs typeface="Arial" panose="020B0604020202020204" pitchFamily="34" charset="0"/>
                </a:rPr>
                <a:t>i</a:t>
              </a:r>
              <a:endParaRPr kumimoji="1" lang="en-US" altLang="zh-CN" sz="2400" b="0" dirty="0">
                <a:cs typeface="Arial" panose="020B0604020202020204" pitchFamily="34" charset="0"/>
              </a:endParaRPr>
            </a:p>
            <a:p>
              <a:pPr lvl="1" eaLnBrk="1" hangingPunct="1">
                <a:lnSpc>
                  <a:spcPct val="80000"/>
                </a:lnSpc>
                <a:spcBef>
                  <a:spcPct val="0"/>
                </a:spcBef>
                <a:buClrTx/>
                <a:buSzTx/>
                <a:buFontTx/>
                <a:buNone/>
              </a:pPr>
              <a:r>
                <a:rPr kumimoji="1" lang="zh-CN" altLang="en-US" sz="2400" b="0" dirty="0">
                  <a:latin typeface="幼圆" panose="02010509060101010101" pitchFamily="49" charset="-122"/>
                  <a:ea typeface="幼圆" panose="02010509060101010101" pitchFamily="49" charset="-122"/>
                  <a:cs typeface="Arial" panose="020B0604020202020204" pitchFamily="34" charset="0"/>
                </a:rPr>
                <a:t>约束条件</a:t>
              </a:r>
              <a:r>
                <a:rPr kumimoji="1" lang="zh-CN" altLang="en-US" sz="2400" b="0" dirty="0">
                  <a:cs typeface="Arial" panose="020B0604020202020204" pitchFamily="34" charset="0"/>
                </a:rPr>
                <a:t> ∑ </a:t>
              </a:r>
              <a:r>
                <a:rPr kumimoji="1" lang="en-US" altLang="zh-CN" sz="2400" b="0" dirty="0" err="1">
                  <a:cs typeface="Arial" panose="020B0604020202020204" pitchFamily="34" charset="0"/>
                </a:rPr>
                <a:t>w</a:t>
              </a:r>
              <a:r>
                <a:rPr kumimoji="1" lang="en-US" altLang="zh-CN" sz="2400" b="0" baseline="-25000" dirty="0" err="1">
                  <a:cs typeface="Arial" panose="020B0604020202020204" pitchFamily="34" charset="0"/>
                </a:rPr>
                <a:t>i</a:t>
              </a:r>
              <a:r>
                <a:rPr kumimoji="1" lang="en-US" altLang="zh-CN" sz="2400" b="0" baseline="-25000" dirty="0">
                  <a:cs typeface="Arial" panose="020B0604020202020204" pitchFamily="34" charset="0"/>
                </a:rPr>
                <a:t> </a:t>
              </a:r>
              <a:r>
                <a:rPr kumimoji="1" lang="en-US" altLang="zh-CN" sz="2400" b="0" dirty="0">
                  <a:cs typeface="Arial" panose="020B0604020202020204" pitchFamily="34" charset="0"/>
                </a:rPr>
                <a:t>x</a:t>
              </a:r>
              <a:r>
                <a:rPr kumimoji="1" lang="en-US" altLang="zh-CN" sz="2400" b="0" baseline="-25000" dirty="0">
                  <a:cs typeface="Arial" panose="020B0604020202020204" pitchFamily="34" charset="0"/>
                </a:rPr>
                <a:t>i </a:t>
              </a:r>
              <a:r>
                <a:rPr kumimoji="1" lang="en-US" altLang="zh-CN" sz="2400" b="0" dirty="0">
                  <a:cs typeface="Arial" panose="020B0604020202020204" pitchFamily="34" charset="0"/>
                </a:rPr>
                <a:t>≤M  </a:t>
              </a:r>
            </a:p>
            <a:p>
              <a:pPr lvl="1" eaLnBrk="1" hangingPunct="1">
                <a:lnSpc>
                  <a:spcPct val="80000"/>
                </a:lnSpc>
                <a:spcBef>
                  <a:spcPct val="0"/>
                </a:spcBef>
                <a:buClrTx/>
                <a:buSzTx/>
                <a:buFontTx/>
                <a:buNone/>
              </a:pPr>
              <a:r>
                <a:rPr kumimoji="1" lang="en-US" altLang="zh-CN" sz="2400" b="0" dirty="0">
                  <a:cs typeface="Arial" panose="020B0604020202020204" pitchFamily="34" charset="0"/>
                </a:rPr>
                <a:t>      </a:t>
              </a:r>
            </a:p>
            <a:p>
              <a:pPr lvl="1" eaLnBrk="1" hangingPunct="1">
                <a:lnSpc>
                  <a:spcPct val="80000"/>
                </a:lnSpc>
                <a:spcBef>
                  <a:spcPct val="0"/>
                </a:spcBef>
                <a:buClrTx/>
                <a:buSzTx/>
                <a:buFontTx/>
                <a:buNone/>
              </a:pPr>
              <a:r>
                <a:rPr kumimoji="1" lang="en-US" altLang="zh-CN" sz="2400" b="0" dirty="0">
                  <a:cs typeface="Arial" panose="020B0604020202020204" pitchFamily="34" charset="0"/>
                </a:rPr>
                <a:t>x</a:t>
              </a:r>
              <a:r>
                <a:rPr kumimoji="1" lang="en-US" altLang="zh-CN" sz="2400" b="0" baseline="-25000" dirty="0">
                  <a:cs typeface="Arial" panose="020B0604020202020204" pitchFamily="34" charset="0"/>
                </a:rPr>
                <a:t>i</a:t>
              </a:r>
              <a:r>
                <a:rPr kumimoji="1" lang="en-US" altLang="zh-CN" sz="2400" b="0" dirty="0">
                  <a:cs typeface="Arial" panose="020B0604020202020204" pitchFamily="34" charset="0"/>
                </a:rPr>
                <a:t>=0</a:t>
              </a:r>
              <a:r>
                <a:rPr kumimoji="1" lang="zh-CN" altLang="en-US" sz="2400" b="0" dirty="0">
                  <a:cs typeface="Arial" panose="020B0604020202020204" pitchFamily="34" charset="0"/>
                </a:rPr>
                <a:t>或</a:t>
              </a:r>
              <a:r>
                <a:rPr kumimoji="1" lang="en-US" altLang="zh-CN" sz="2400" b="0" dirty="0">
                  <a:cs typeface="Arial" panose="020B0604020202020204" pitchFamily="34" charset="0"/>
                </a:rPr>
                <a:t>1, 1≤i≤n	</a:t>
              </a:r>
            </a:p>
          </p:txBody>
        </p:sp>
        <p:sp>
          <p:nvSpPr>
            <p:cNvPr id="7" name="Text Box 6"/>
            <p:cNvSpPr txBox="1">
              <a:spLocks noChangeArrowheads="1"/>
            </p:cNvSpPr>
            <p:nvPr/>
          </p:nvSpPr>
          <p:spPr bwMode="auto">
            <a:xfrm>
              <a:off x="1324" y="1921"/>
              <a:ext cx="39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400" b="0" dirty="0">
                  <a:cs typeface="Arial" panose="020B0604020202020204" pitchFamily="34" charset="0"/>
                </a:rPr>
                <a:t>1≤i≤n</a:t>
              </a:r>
            </a:p>
          </p:txBody>
        </p:sp>
        <p:sp>
          <p:nvSpPr>
            <p:cNvPr id="8" name="Text Box 7"/>
            <p:cNvSpPr txBox="1">
              <a:spLocks noChangeArrowheads="1"/>
            </p:cNvSpPr>
            <p:nvPr/>
          </p:nvSpPr>
          <p:spPr bwMode="auto">
            <a:xfrm>
              <a:off x="1324" y="2222"/>
              <a:ext cx="39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400" b="0" dirty="0">
                  <a:cs typeface="Arial" panose="020B0604020202020204" pitchFamily="34" charset="0"/>
                </a:rPr>
                <a:t>1≤i≤n</a:t>
              </a:r>
            </a:p>
          </p:txBody>
        </p:sp>
        <p:sp>
          <p:nvSpPr>
            <p:cNvPr id="9" name="Rectangle 9"/>
            <p:cNvSpPr>
              <a:spLocks noChangeArrowheads="1"/>
            </p:cNvSpPr>
            <p:nvPr/>
          </p:nvSpPr>
          <p:spPr bwMode="auto">
            <a:xfrm>
              <a:off x="521" y="1706"/>
              <a:ext cx="1996" cy="998"/>
            </a:xfrm>
            <a:prstGeom prst="rect">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cs typeface="Arial" panose="020B0604020202020204" pitchFamily="34" charset="0"/>
              </a:endParaRPr>
            </a:p>
          </p:txBody>
        </p:sp>
      </p:grpSp>
      <p:sp>
        <p:nvSpPr>
          <p:cNvPr id="10" name="Rectangle 3"/>
          <p:cNvSpPr txBox="1">
            <a:spLocks noChangeArrowheads="1"/>
          </p:cNvSpPr>
          <p:nvPr/>
        </p:nvSpPr>
        <p:spPr>
          <a:xfrm>
            <a:off x="838200" y="4328731"/>
            <a:ext cx="10802416" cy="1231900"/>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32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t>用</a:t>
            </a:r>
            <a:r>
              <a:rPr lang="en-US" altLang="zh-CN" sz="2400" dirty="0"/>
              <a:t>KNAP(</a:t>
            </a:r>
            <a:r>
              <a:rPr lang="en-US" altLang="zh-CN" sz="2400" dirty="0" err="1"/>
              <a:t>l,j,X</a:t>
            </a:r>
            <a:r>
              <a:rPr lang="en-US" altLang="zh-CN" sz="2400" dirty="0"/>
              <a:t>)</a:t>
            </a:r>
            <a:r>
              <a:rPr lang="zh-CN" altLang="en-US" sz="2400" dirty="0"/>
              <a:t>来表示这个问题，函数值表示最大效益和。对于</a:t>
            </a:r>
            <a:r>
              <a:rPr lang="en-US" altLang="zh-CN" sz="2400" dirty="0"/>
              <a:t>n</a:t>
            </a:r>
            <a:r>
              <a:rPr lang="zh-CN" altLang="en-US" sz="2400" dirty="0"/>
              <a:t>个物品，容量为</a:t>
            </a:r>
            <a:r>
              <a:rPr lang="en-US" altLang="zh-CN" sz="2400" dirty="0"/>
              <a:t>M</a:t>
            </a:r>
            <a:r>
              <a:rPr lang="zh-CN" altLang="en-US" sz="2400" dirty="0"/>
              <a:t>的背包，就可表示为</a:t>
            </a:r>
            <a:r>
              <a:rPr lang="en-US" altLang="zh-CN" sz="2400" dirty="0"/>
              <a:t>KNAP(1,n,M)</a:t>
            </a:r>
            <a:endParaRPr lang="zh-CN" altLang="en-US" sz="2400" dirty="0"/>
          </a:p>
        </p:txBody>
      </p:sp>
      <p:sp>
        <p:nvSpPr>
          <p:cNvPr id="11" name="AutoShape 7"/>
          <p:cNvSpPr>
            <a:spLocks noChangeArrowheads="1"/>
          </p:cNvSpPr>
          <p:nvPr/>
        </p:nvSpPr>
        <p:spPr bwMode="auto">
          <a:xfrm>
            <a:off x="1796959" y="3787262"/>
            <a:ext cx="1545215" cy="407903"/>
          </a:xfrm>
          <a:prstGeom prst="wedgeRoundRectCallout">
            <a:avLst>
              <a:gd name="adj1" fmla="val -5139"/>
              <a:gd name="adj2" fmla="val 85088"/>
              <a:gd name="adj3" fmla="val 16667"/>
            </a:avLst>
          </a:prstGeom>
          <a:solidFill>
            <a:schemeClr val="bg1"/>
          </a:solidFill>
          <a:ln w="19050">
            <a:solidFill>
              <a:schemeClr val="accent1"/>
            </a:solidFill>
            <a:miter lim="800000"/>
            <a:headEnd/>
            <a:tailEnd/>
          </a:ln>
          <a:effectLst/>
        </p:spPr>
        <p:txBody>
          <a:bodyPr/>
          <a:lstStyle/>
          <a:p>
            <a:pPr algn="ctr">
              <a:spcBef>
                <a:spcPct val="0"/>
              </a:spcBef>
            </a:pPr>
            <a:r>
              <a:rPr lang="zh-CN" altLang="en-US" sz="2000" dirty="0">
                <a:solidFill>
                  <a:srgbClr val="FF0000"/>
                </a:solidFill>
                <a:latin typeface="幼圆" panose="02010509060101010101" pitchFamily="49" charset="-122"/>
                <a:ea typeface="幼圆" panose="02010509060101010101" pitchFamily="49" charset="-122"/>
              </a:rPr>
              <a:t>英文字母</a:t>
            </a:r>
            <a:r>
              <a:rPr lang="en-US" altLang="zh-CN" sz="2000" i="1" dirty="0">
                <a:solidFill>
                  <a:srgbClr val="FF0000"/>
                </a:solidFill>
                <a:latin typeface="Arial" panose="020B0604020202020204" pitchFamily="34" charset="0"/>
                <a:ea typeface="幼圆" panose="02010509060101010101" pitchFamily="49" charset="-122"/>
                <a:cs typeface="Arial" panose="020B0604020202020204" pitchFamily="34" charset="0"/>
              </a:rPr>
              <a:t>L</a:t>
            </a:r>
            <a:endParaRPr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12" name="AutoShape 7"/>
          <p:cNvSpPr>
            <a:spLocks noChangeArrowheads="1"/>
          </p:cNvSpPr>
          <p:nvPr/>
        </p:nvSpPr>
        <p:spPr bwMode="auto">
          <a:xfrm>
            <a:off x="2805231" y="5313900"/>
            <a:ext cx="1545215" cy="468813"/>
          </a:xfrm>
          <a:prstGeom prst="wedgeRoundRectCallout">
            <a:avLst>
              <a:gd name="adj1" fmla="val 65986"/>
              <a:gd name="adj2" fmla="val -84636"/>
              <a:gd name="adj3" fmla="val 16667"/>
            </a:avLst>
          </a:prstGeom>
          <a:solidFill>
            <a:schemeClr val="bg1"/>
          </a:solidFill>
          <a:ln w="19050">
            <a:solidFill>
              <a:schemeClr val="accent1">
                <a:lumMod val="75000"/>
              </a:schemeClr>
            </a:solidFill>
            <a:miter lim="800000"/>
            <a:headEnd/>
            <a:tailEnd/>
          </a:ln>
          <a:effectLst/>
        </p:spPr>
        <p:txBody>
          <a:bodyPr/>
          <a:lstStyle/>
          <a:p>
            <a:pPr algn="ctr">
              <a:spcBef>
                <a:spcPct val="0"/>
              </a:spcBef>
            </a:pPr>
            <a:r>
              <a:rPr lang="zh-CN" altLang="en-US" sz="2000" dirty="0">
                <a:solidFill>
                  <a:srgbClr val="FF0000"/>
                </a:solidFill>
                <a:latin typeface="幼圆" panose="02010509060101010101" pitchFamily="49" charset="-122"/>
                <a:ea typeface="幼圆" panose="02010509060101010101" pitchFamily="49" charset="-122"/>
              </a:rPr>
              <a:t>问题最优解</a:t>
            </a:r>
            <a:endParaRPr lang="en-US" altLang="zh-CN" sz="2000" dirty="0">
              <a:solidFill>
                <a:srgbClr val="FF0000"/>
              </a:solidFill>
              <a:latin typeface="幼圆" panose="02010509060101010101" pitchFamily="49" charset="-122"/>
              <a:ea typeface="幼圆" panose="02010509060101010101" pitchFamily="49" charset="-122"/>
              <a:cs typeface="Arial" panose="020B0604020202020204" pitchFamily="34" charset="0"/>
            </a:endParaRPr>
          </a:p>
        </p:txBody>
      </p:sp>
      <p:sp>
        <p:nvSpPr>
          <p:cNvPr id="13" name="AutoShape 7"/>
          <p:cNvSpPr>
            <a:spLocks noChangeArrowheads="1"/>
          </p:cNvSpPr>
          <p:nvPr/>
        </p:nvSpPr>
        <p:spPr bwMode="auto">
          <a:xfrm>
            <a:off x="4495272" y="5326225"/>
            <a:ext cx="1285809" cy="468812"/>
          </a:xfrm>
          <a:prstGeom prst="wedgeRoundRectCallout">
            <a:avLst>
              <a:gd name="adj1" fmla="val 46140"/>
              <a:gd name="adj2" fmla="val -91298"/>
              <a:gd name="adj3" fmla="val 16667"/>
            </a:avLst>
          </a:prstGeom>
          <a:solidFill>
            <a:schemeClr val="bg1"/>
          </a:solidFill>
          <a:ln w="19050">
            <a:solidFill>
              <a:schemeClr val="accent1">
                <a:lumMod val="75000"/>
              </a:schemeClr>
            </a:solidFill>
            <a:miter lim="800000"/>
            <a:headEnd/>
            <a:tailEnd/>
          </a:ln>
          <a:effectLst/>
        </p:spPr>
        <p:txBody>
          <a:bodyPr/>
          <a:lstStyle/>
          <a:p>
            <a:pPr algn="ctr">
              <a:spcBef>
                <a:spcPct val="0"/>
              </a:spcBef>
            </a:pPr>
            <a:r>
              <a:rPr lang="zh-CN" altLang="en-US" sz="2000" dirty="0">
                <a:solidFill>
                  <a:srgbClr val="FF0000"/>
                </a:solidFill>
                <a:latin typeface="幼圆" panose="02010509060101010101" pitchFamily="49" charset="-122"/>
                <a:ea typeface="幼圆" panose="02010509060101010101" pitchFamily="49" charset="-122"/>
              </a:rPr>
              <a:t>问题边界</a:t>
            </a:r>
            <a:endParaRPr lang="en-US" altLang="zh-CN" sz="2000" dirty="0">
              <a:solidFill>
                <a:srgbClr val="FF0000"/>
              </a:solidFill>
              <a:latin typeface="幼圆" panose="02010509060101010101" pitchFamily="49" charset="-122"/>
              <a:ea typeface="幼圆" panose="02010509060101010101" pitchFamily="49" charset="-122"/>
            </a:endParaRPr>
          </a:p>
        </p:txBody>
      </p:sp>
      <p:sp>
        <p:nvSpPr>
          <p:cNvPr id="14" name="AutoShape 7"/>
          <p:cNvSpPr>
            <a:spLocks noChangeArrowheads="1"/>
          </p:cNvSpPr>
          <p:nvPr/>
        </p:nvSpPr>
        <p:spPr bwMode="auto">
          <a:xfrm>
            <a:off x="5953019" y="5327970"/>
            <a:ext cx="1357409" cy="465321"/>
          </a:xfrm>
          <a:prstGeom prst="wedgeRoundRectCallout">
            <a:avLst>
              <a:gd name="adj1" fmla="val -51600"/>
              <a:gd name="adj2" fmla="val -83867"/>
              <a:gd name="adj3" fmla="val 16667"/>
            </a:avLst>
          </a:prstGeom>
          <a:solidFill>
            <a:schemeClr val="bg1"/>
          </a:solidFill>
          <a:ln w="19050">
            <a:solidFill>
              <a:schemeClr val="accent1">
                <a:lumMod val="75000"/>
              </a:schemeClr>
            </a:solidFill>
            <a:miter lim="800000"/>
            <a:headEnd/>
            <a:tailEnd/>
          </a:ln>
          <a:effectLst/>
        </p:spPr>
        <p:txBody>
          <a:bodyPr/>
          <a:lstStyle/>
          <a:p>
            <a:pPr algn="ctr">
              <a:spcBef>
                <a:spcPct val="0"/>
              </a:spcBef>
            </a:pPr>
            <a:r>
              <a:rPr lang="zh-CN" altLang="en-US" sz="2000" dirty="0">
                <a:solidFill>
                  <a:srgbClr val="FF0000"/>
                </a:solidFill>
                <a:latin typeface="幼圆" panose="02010509060101010101" pitchFamily="49" charset="-122"/>
                <a:ea typeface="幼圆" panose="02010509060101010101" pitchFamily="49" charset="-122"/>
              </a:rPr>
              <a:t>约束条件</a:t>
            </a:r>
            <a:endParaRPr lang="en-US" altLang="zh-CN" sz="20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895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4184" y="248863"/>
            <a:ext cx="10515600" cy="1325563"/>
          </a:xfrm>
        </p:spPr>
        <p:txBody>
          <a:bodyPr/>
          <a:lstStyle/>
          <a:p>
            <a:r>
              <a:rPr kumimoji="1" lang="zh-CN" altLang="en-US" dirty="0">
                <a:solidFill>
                  <a:schemeClr val="tx2"/>
                </a:solidFill>
              </a:rPr>
              <a:t>二分检索树检索算法</a:t>
            </a:r>
            <a:endParaRPr lang="zh-CN" altLang="en-US" dirty="0"/>
          </a:p>
        </p:txBody>
      </p:sp>
      <p:sp>
        <p:nvSpPr>
          <p:cNvPr id="3" name="内容占位符 2"/>
          <p:cNvSpPr>
            <a:spLocks noGrp="1"/>
          </p:cNvSpPr>
          <p:nvPr>
            <p:ph idx="1"/>
          </p:nvPr>
        </p:nvSpPr>
        <p:spPr>
          <a:xfrm>
            <a:off x="694184" y="1700808"/>
            <a:ext cx="5761856" cy="4351338"/>
          </a:xfrm>
        </p:spPr>
        <p:txBody>
          <a:bodyPr/>
          <a:lstStyle/>
          <a:p>
            <a:pPr>
              <a:lnSpc>
                <a:spcPct val="90000"/>
              </a:lnSpc>
            </a:pPr>
            <a:r>
              <a:rPr kumimoji="1" lang="zh-CN" altLang="en-US" sz="2400" dirty="0"/>
              <a:t>将</a:t>
            </a:r>
            <a:r>
              <a:rPr kumimoji="1" lang="en-US" altLang="zh-CN" sz="2400" dirty="0"/>
              <a:t>X</a:t>
            </a:r>
            <a:r>
              <a:rPr kumimoji="1" lang="zh-CN" altLang="en-US" sz="2400" dirty="0"/>
              <a:t>与根比较</a:t>
            </a:r>
            <a:r>
              <a:rPr kumimoji="1" lang="en-US" altLang="zh-CN" sz="2400" dirty="0"/>
              <a:t>:</a:t>
            </a:r>
          </a:p>
          <a:p>
            <a:pPr lvl="1">
              <a:lnSpc>
                <a:spcPct val="90000"/>
              </a:lnSpc>
            </a:pPr>
            <a:r>
              <a:rPr kumimoji="1" lang="zh-CN" altLang="en-US" sz="2400" dirty="0"/>
              <a:t>若</a:t>
            </a:r>
            <a:r>
              <a:rPr kumimoji="1" lang="en-US" altLang="zh-CN" sz="2400" dirty="0"/>
              <a:t>X</a:t>
            </a:r>
            <a:r>
              <a:rPr kumimoji="1" lang="zh-CN" altLang="en-US" sz="2400" dirty="0"/>
              <a:t>比根中的元素小则检索左子树</a:t>
            </a:r>
          </a:p>
          <a:p>
            <a:pPr lvl="1">
              <a:lnSpc>
                <a:spcPct val="90000"/>
              </a:lnSpc>
            </a:pPr>
            <a:r>
              <a:rPr kumimoji="1" lang="zh-CN" altLang="en-US" sz="2400" dirty="0"/>
              <a:t>若</a:t>
            </a:r>
            <a:r>
              <a:rPr kumimoji="1" lang="en-US" altLang="zh-CN" sz="2400" dirty="0"/>
              <a:t>X</a:t>
            </a:r>
            <a:r>
              <a:rPr kumimoji="1" lang="zh-CN" altLang="en-US" sz="2400" dirty="0"/>
              <a:t>等于根中的元素则检索成功终止</a:t>
            </a:r>
          </a:p>
          <a:p>
            <a:pPr lvl="1">
              <a:lnSpc>
                <a:spcPct val="90000"/>
              </a:lnSpc>
            </a:pPr>
            <a:r>
              <a:rPr kumimoji="1" lang="zh-CN" altLang="en-US" sz="2400" dirty="0"/>
              <a:t>若</a:t>
            </a:r>
            <a:r>
              <a:rPr kumimoji="1" lang="en-US" altLang="zh-CN" sz="2400" dirty="0"/>
              <a:t>X</a:t>
            </a:r>
            <a:r>
              <a:rPr kumimoji="1" lang="zh-CN" altLang="en-US" sz="2400" dirty="0"/>
              <a:t>比根中的元素大则检索右子树 </a:t>
            </a:r>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70</a:t>
            </a:fld>
            <a:endParaRPr lang="en-US" altLang="zh-CN"/>
          </a:p>
        </p:txBody>
      </p:sp>
      <p:sp>
        <p:nvSpPr>
          <p:cNvPr id="5" name="Text Box 4"/>
          <p:cNvSpPr txBox="1">
            <a:spLocks noChangeArrowheads="1"/>
          </p:cNvSpPr>
          <p:nvPr/>
        </p:nvSpPr>
        <p:spPr bwMode="auto">
          <a:xfrm>
            <a:off x="6422468" y="1700808"/>
            <a:ext cx="5328592" cy="38592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5000"/>
              </a:spcBef>
              <a:buClrTx/>
              <a:buSzTx/>
              <a:buFontTx/>
              <a:buNone/>
            </a:pPr>
            <a:r>
              <a:rPr kumimoji="1" lang="en-US" altLang="zh-CN" sz="2400" b="0" dirty="0">
                <a:cs typeface="Arial" panose="020B0604020202020204" pitchFamily="34" charset="0"/>
              </a:rPr>
              <a:t>procedure  SEARCH(T, X, </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a:t>
            </a:r>
          </a:p>
          <a:p>
            <a:pPr eaLnBrk="1" hangingPunct="1">
              <a:lnSpc>
                <a:spcPct val="90000"/>
              </a:lnSpc>
              <a:spcBef>
                <a:spcPct val="15000"/>
              </a:spcBef>
              <a:buClrTx/>
              <a:buSzTx/>
              <a:buFontTx/>
              <a:buNone/>
            </a:pPr>
            <a:r>
              <a:rPr kumimoji="1" lang="en-US" altLang="zh-CN" sz="2400" b="0" dirty="0">
                <a:cs typeface="Arial" panose="020B0604020202020204" pitchFamily="34" charset="0"/>
              </a:rPr>
              <a:t>    </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a:t>
            </a:r>
            <a:r>
              <a:rPr kumimoji="1" lang="en-US" altLang="zh-CN" sz="1800" b="0" dirty="0">
                <a:cs typeface="Arial" panose="020B0604020202020204" pitchFamily="34" charset="0"/>
              </a:rPr>
              <a:t>←</a:t>
            </a:r>
            <a:r>
              <a:rPr kumimoji="1" lang="en-US" altLang="zh-CN" sz="2400" b="0" dirty="0">
                <a:cs typeface="Arial" panose="020B0604020202020204" pitchFamily="34" charset="0"/>
              </a:rPr>
              <a:t>T</a:t>
            </a:r>
          </a:p>
          <a:p>
            <a:pPr eaLnBrk="1" hangingPunct="1">
              <a:lnSpc>
                <a:spcPct val="90000"/>
              </a:lnSpc>
              <a:spcBef>
                <a:spcPct val="15000"/>
              </a:spcBef>
              <a:buClrTx/>
              <a:buSzTx/>
              <a:buFontTx/>
              <a:buNone/>
            </a:pPr>
            <a:r>
              <a:rPr kumimoji="1" lang="en-US" altLang="zh-CN" sz="2400" b="0" dirty="0">
                <a:cs typeface="Arial" panose="020B0604020202020204" pitchFamily="34" charset="0"/>
              </a:rPr>
              <a:t>   while  i≠0  do</a:t>
            </a:r>
          </a:p>
          <a:p>
            <a:pPr eaLnBrk="1" hangingPunct="1">
              <a:lnSpc>
                <a:spcPct val="90000"/>
              </a:lnSpc>
              <a:spcBef>
                <a:spcPct val="15000"/>
              </a:spcBef>
              <a:buClrTx/>
              <a:buSzTx/>
              <a:buFontTx/>
              <a:buNone/>
            </a:pPr>
            <a:r>
              <a:rPr kumimoji="1" lang="en-US" altLang="zh-CN" sz="2400" b="0" dirty="0">
                <a:cs typeface="Arial" panose="020B0604020202020204" pitchFamily="34" charset="0"/>
              </a:rPr>
              <a:t>      case</a:t>
            </a:r>
          </a:p>
          <a:p>
            <a:pPr eaLnBrk="1" hangingPunct="1">
              <a:lnSpc>
                <a:spcPct val="90000"/>
              </a:lnSpc>
              <a:spcBef>
                <a:spcPct val="15000"/>
              </a:spcBef>
              <a:buClrTx/>
              <a:buSzTx/>
              <a:buFontTx/>
              <a:buNone/>
            </a:pPr>
            <a:r>
              <a:rPr kumimoji="1" lang="en-US" altLang="zh-CN" sz="2400" b="0" dirty="0">
                <a:cs typeface="Arial" panose="020B0604020202020204" pitchFamily="34" charset="0"/>
              </a:rPr>
              <a:t>          :X&lt;IDENT(</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a:t>
            </a:r>
            <a:r>
              <a:rPr kumimoji="1" lang="en-US" altLang="zh-CN" sz="2400" b="0" dirty="0" err="1">
                <a:cs typeface="Arial" panose="020B0604020202020204" pitchFamily="34" charset="0"/>
              </a:rPr>
              <a:t>i</a:t>
            </a:r>
            <a:r>
              <a:rPr kumimoji="1" lang="en-US" altLang="zh-CN" sz="1800" b="0" dirty="0" err="1">
                <a:cs typeface="Arial" panose="020B0604020202020204" pitchFamily="34" charset="0"/>
              </a:rPr>
              <a:t>←</a:t>
            </a:r>
            <a:r>
              <a:rPr kumimoji="1" lang="en-US" altLang="zh-CN" sz="2400" b="0" dirty="0" err="1">
                <a:cs typeface="Arial" panose="020B0604020202020204" pitchFamily="34" charset="0"/>
              </a:rPr>
              <a:t>LCHILD</a:t>
            </a:r>
            <a:r>
              <a:rPr kumimoji="1" lang="en-US" altLang="zh-CN" sz="2400" b="0" dirty="0">
                <a:cs typeface="Arial" panose="020B0604020202020204" pitchFamily="34" charset="0"/>
              </a:rPr>
              <a:t>(</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a:t>
            </a:r>
          </a:p>
          <a:p>
            <a:pPr eaLnBrk="1" hangingPunct="1">
              <a:lnSpc>
                <a:spcPct val="90000"/>
              </a:lnSpc>
              <a:spcBef>
                <a:spcPct val="15000"/>
              </a:spcBef>
              <a:buClrTx/>
              <a:buSzTx/>
              <a:buFontTx/>
              <a:buNone/>
            </a:pPr>
            <a:r>
              <a:rPr kumimoji="1" lang="en-US" altLang="zh-CN" sz="2400" b="0" dirty="0">
                <a:cs typeface="Arial" panose="020B0604020202020204" pitchFamily="34" charset="0"/>
              </a:rPr>
              <a:t>          :X=IDENT(</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return</a:t>
            </a:r>
          </a:p>
          <a:p>
            <a:pPr eaLnBrk="1" hangingPunct="1">
              <a:lnSpc>
                <a:spcPct val="90000"/>
              </a:lnSpc>
              <a:spcBef>
                <a:spcPct val="15000"/>
              </a:spcBef>
              <a:buClrTx/>
              <a:buSzTx/>
              <a:buFontTx/>
              <a:buNone/>
            </a:pPr>
            <a:r>
              <a:rPr kumimoji="1" lang="en-US" altLang="zh-CN" sz="2400" b="0" dirty="0">
                <a:cs typeface="Arial" panose="020B0604020202020204" pitchFamily="34" charset="0"/>
              </a:rPr>
              <a:t>          :X&gt;IDENT(</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a:t>
            </a:r>
            <a:r>
              <a:rPr kumimoji="1" lang="en-US" altLang="zh-CN" sz="2400" b="0" dirty="0" err="1">
                <a:cs typeface="Arial" panose="020B0604020202020204" pitchFamily="34" charset="0"/>
              </a:rPr>
              <a:t>i</a:t>
            </a:r>
            <a:r>
              <a:rPr kumimoji="1" lang="en-US" altLang="zh-CN" sz="1800" b="0" dirty="0" err="1">
                <a:cs typeface="Arial" panose="020B0604020202020204" pitchFamily="34" charset="0"/>
              </a:rPr>
              <a:t>←</a:t>
            </a:r>
            <a:r>
              <a:rPr kumimoji="1" lang="en-US" altLang="zh-CN" sz="2400" b="0" dirty="0" err="1">
                <a:cs typeface="Arial" panose="020B0604020202020204" pitchFamily="34" charset="0"/>
              </a:rPr>
              <a:t>RCHILD</a:t>
            </a:r>
            <a:r>
              <a:rPr kumimoji="1" lang="en-US" altLang="zh-CN" sz="2400" b="0" dirty="0">
                <a:cs typeface="Arial" panose="020B0604020202020204" pitchFamily="34" charset="0"/>
              </a:rPr>
              <a:t>(</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a:t>
            </a:r>
          </a:p>
          <a:p>
            <a:pPr eaLnBrk="1" hangingPunct="1">
              <a:lnSpc>
                <a:spcPct val="90000"/>
              </a:lnSpc>
              <a:spcBef>
                <a:spcPct val="15000"/>
              </a:spcBef>
              <a:buClrTx/>
              <a:buSzTx/>
              <a:buFontTx/>
              <a:buNone/>
            </a:pPr>
            <a:r>
              <a:rPr kumimoji="1" lang="en-US" altLang="zh-CN" sz="2400" b="0" dirty="0">
                <a:cs typeface="Arial" panose="020B0604020202020204" pitchFamily="34" charset="0"/>
              </a:rPr>
              <a:t>      </a:t>
            </a:r>
            <a:r>
              <a:rPr kumimoji="1" lang="en-US" altLang="zh-CN" sz="2400" b="0" dirty="0" err="1">
                <a:cs typeface="Arial" panose="020B0604020202020204" pitchFamily="34" charset="0"/>
              </a:rPr>
              <a:t>endcase</a:t>
            </a:r>
            <a:endParaRPr kumimoji="1" lang="en-US" altLang="zh-CN" sz="2400" b="0" dirty="0">
              <a:cs typeface="Arial" panose="020B0604020202020204" pitchFamily="34" charset="0"/>
            </a:endParaRPr>
          </a:p>
          <a:p>
            <a:pPr eaLnBrk="1" hangingPunct="1">
              <a:lnSpc>
                <a:spcPct val="90000"/>
              </a:lnSpc>
              <a:spcBef>
                <a:spcPct val="15000"/>
              </a:spcBef>
              <a:buClrTx/>
              <a:buSzTx/>
              <a:buFontTx/>
              <a:buNone/>
            </a:pPr>
            <a:r>
              <a:rPr kumimoji="1" lang="en-US" altLang="zh-CN" sz="2400" b="0" dirty="0">
                <a:cs typeface="Arial" panose="020B0604020202020204" pitchFamily="34" charset="0"/>
              </a:rPr>
              <a:t>   repeat</a:t>
            </a:r>
          </a:p>
          <a:p>
            <a:pPr eaLnBrk="1" hangingPunct="1">
              <a:lnSpc>
                <a:spcPct val="90000"/>
              </a:lnSpc>
              <a:spcBef>
                <a:spcPct val="15000"/>
              </a:spcBef>
              <a:buClrTx/>
              <a:buSzTx/>
              <a:buFontTx/>
              <a:buNone/>
            </a:pPr>
            <a:r>
              <a:rPr kumimoji="1" lang="en-US" altLang="zh-CN" sz="2400" b="0" dirty="0">
                <a:cs typeface="Arial" panose="020B0604020202020204" pitchFamily="34" charset="0"/>
              </a:rPr>
              <a:t>end  SEARCH</a:t>
            </a:r>
          </a:p>
        </p:txBody>
      </p:sp>
      <p:sp>
        <p:nvSpPr>
          <p:cNvPr id="6" name="AutoShape 40"/>
          <p:cNvSpPr>
            <a:spLocks noChangeArrowheads="1"/>
          </p:cNvSpPr>
          <p:nvPr/>
        </p:nvSpPr>
        <p:spPr bwMode="auto">
          <a:xfrm>
            <a:off x="1943762" y="3645024"/>
            <a:ext cx="4008222" cy="1617959"/>
          </a:xfrm>
          <a:prstGeom prst="wedgeRoundRectCallout">
            <a:avLst>
              <a:gd name="adj1" fmla="val 61252"/>
              <a:gd name="adj2" fmla="val -48494"/>
              <a:gd name="adj3" fmla="val 16667"/>
            </a:avLst>
          </a:prstGeom>
          <a:solidFill>
            <a:schemeClr val="bg1"/>
          </a:solid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None/>
            </a:pPr>
            <a:r>
              <a:rPr kumimoji="1" lang="zh-CN" altLang="en-US" sz="2400" b="0" dirty="0">
                <a:latin typeface="幼圆" panose="02010509060101010101" pitchFamily="49" charset="-122"/>
                <a:ea typeface="幼圆" panose="02010509060101010101" pitchFamily="49" charset="-122"/>
                <a:cs typeface="Arial" panose="020B0604020202020204" pitchFamily="34" charset="0"/>
              </a:rPr>
              <a:t>每个结点有</a:t>
            </a:r>
            <a:r>
              <a:rPr kumimoji="1" lang="en-US" altLang="zh-CN" sz="2400" b="0" dirty="0">
                <a:cs typeface="Arial" panose="020B0604020202020204" pitchFamily="34" charset="0"/>
              </a:rPr>
              <a:t>3</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个信息段</a:t>
            </a:r>
            <a:r>
              <a:rPr kumimoji="1" lang="en-US" altLang="zh-CN" sz="2400" b="0" dirty="0">
                <a:latin typeface="幼圆" panose="02010509060101010101" pitchFamily="49" charset="-122"/>
                <a:ea typeface="幼圆" panose="02010509060101010101" pitchFamily="49" charset="-122"/>
                <a:cs typeface="Arial" panose="020B0604020202020204" pitchFamily="34" charset="0"/>
              </a:rPr>
              <a:t>, </a:t>
            </a:r>
            <a:r>
              <a:rPr kumimoji="1" lang="en-US" altLang="zh-CN" sz="2400" b="0" dirty="0">
                <a:cs typeface="Arial" panose="020B0604020202020204" pitchFamily="34" charset="0"/>
              </a:rPr>
              <a:t>LCHILD, RCHILD, IDENT</a:t>
            </a:r>
            <a:r>
              <a:rPr kumimoji="1" lang="zh-CN" altLang="en-US" sz="2400" b="0" dirty="0">
                <a:cs typeface="Arial" panose="020B0604020202020204" pitchFamily="34" charset="0"/>
              </a:rPr>
              <a:t>。</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若</a:t>
            </a:r>
            <a:r>
              <a:rPr kumimoji="1" lang="en-US" altLang="zh-CN" sz="2400" b="0" dirty="0">
                <a:cs typeface="Arial" panose="020B0604020202020204" pitchFamily="34" charset="0"/>
              </a:rPr>
              <a:t>X</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不在</a:t>
            </a:r>
            <a:r>
              <a:rPr kumimoji="1" lang="en-US" altLang="zh-CN" sz="2400" b="0" dirty="0">
                <a:cs typeface="Arial" panose="020B0604020202020204" pitchFamily="34" charset="0"/>
              </a:rPr>
              <a:t>T</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中</a:t>
            </a:r>
            <a:r>
              <a:rPr kumimoji="1" lang="en-US" altLang="zh-CN" sz="2400" b="0" dirty="0">
                <a:latin typeface="幼圆" panose="02010509060101010101" pitchFamily="49" charset="-122"/>
                <a:ea typeface="幼圆" panose="02010509060101010101" pitchFamily="49" charset="-122"/>
                <a:cs typeface="Arial" panose="020B0604020202020204" pitchFamily="34" charset="0"/>
              </a:rPr>
              <a:t>, </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则</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=0</a:t>
            </a:r>
            <a:r>
              <a:rPr kumimoji="1" lang="zh-CN" altLang="en-US" sz="2400" b="0" dirty="0">
                <a:cs typeface="Arial" panose="020B0604020202020204" pitchFamily="34" charset="0"/>
              </a:rPr>
              <a:t>；</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否则，将</a:t>
            </a:r>
            <a:r>
              <a:rPr kumimoji="1" lang="en-US" altLang="zh-CN" sz="2400" b="0" dirty="0" err="1">
                <a:cs typeface="Arial" panose="020B0604020202020204" pitchFamily="34" charset="0"/>
              </a:rPr>
              <a:t>i</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置成使得</a:t>
            </a:r>
            <a:r>
              <a:rPr kumimoji="1" lang="en-US" altLang="zh-CN" sz="2400" b="0" dirty="0">
                <a:cs typeface="Arial" panose="020B0604020202020204" pitchFamily="34" charset="0"/>
              </a:rPr>
              <a:t>IDENT(</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)=X</a:t>
            </a:r>
            <a:r>
              <a:rPr kumimoji="1" lang="zh-CN" altLang="en-US" sz="2400" b="0" dirty="0">
                <a:cs typeface="Arial" panose="020B0604020202020204" pitchFamily="34" charset="0"/>
              </a:rPr>
              <a:t>。</a:t>
            </a:r>
            <a:endParaRPr lang="zh-CN" altLang="en-US" sz="2400" b="0" dirty="0">
              <a:cs typeface="Arial" panose="020B0604020202020204" pitchFamily="34" charset="0"/>
            </a:endParaRPr>
          </a:p>
        </p:txBody>
      </p:sp>
    </p:spTree>
    <p:extLst>
      <p:ext uri="{BB962C8B-B14F-4D97-AF65-F5344CB8AC3E}">
        <p14:creationId xmlns:p14="http://schemas.microsoft.com/office/powerpoint/2010/main" val="132370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问题描述</a:t>
            </a:r>
          </a:p>
        </p:txBody>
      </p:sp>
      <p:sp>
        <p:nvSpPr>
          <p:cNvPr id="3" name="内容占位符 2"/>
          <p:cNvSpPr>
            <a:spLocks noGrp="1"/>
          </p:cNvSpPr>
          <p:nvPr>
            <p:ph idx="1"/>
          </p:nvPr>
        </p:nvSpPr>
        <p:spPr/>
        <p:txBody>
          <a:bodyPr>
            <a:normAutofit/>
          </a:bodyPr>
          <a:lstStyle/>
          <a:p>
            <a:r>
              <a:rPr lang="zh-CN" altLang="en-US" sz="2400" dirty="0"/>
              <a:t>已知一个固定的标识符集合，希望产生一种构造二分检索树的方法，使平均检索次数</a:t>
            </a:r>
            <a:r>
              <a:rPr lang="zh-CN" altLang="en-US" sz="2400" dirty="0">
                <a:solidFill>
                  <a:srgbClr val="FF0000"/>
                </a:solidFill>
              </a:rPr>
              <a:t>最小</a:t>
            </a:r>
            <a:r>
              <a:rPr lang="zh-CN" altLang="en-US" sz="2400" dirty="0"/>
              <a:t>，即构造一棵最优二分检索树。</a:t>
            </a:r>
            <a:endParaRPr lang="en-US" altLang="zh-CN" sz="2400" dirty="0"/>
          </a:p>
          <a:p>
            <a:r>
              <a:rPr kumimoji="1" lang="zh-CN" altLang="en-US" sz="2400" dirty="0"/>
              <a:t>二分检索树用圆结点</a:t>
            </a:r>
            <a:r>
              <a:rPr kumimoji="1" lang="en-US" altLang="zh-CN" sz="2400" dirty="0"/>
              <a:t>(</a:t>
            </a:r>
            <a:r>
              <a:rPr kumimoji="1" lang="zh-CN" altLang="en-US" sz="2400" dirty="0"/>
              <a:t>内结点</a:t>
            </a:r>
            <a:r>
              <a:rPr kumimoji="1" lang="en-US" altLang="zh-CN" sz="2400" dirty="0"/>
              <a:t>)</a:t>
            </a:r>
            <a:r>
              <a:rPr kumimoji="1" lang="zh-CN" altLang="en-US" sz="2400" dirty="0"/>
              <a:t>表示给出的</a:t>
            </a:r>
            <a:r>
              <a:rPr kumimoji="1" lang="en-US" altLang="zh-CN" sz="2400" dirty="0"/>
              <a:t>n</a:t>
            </a:r>
            <a:r>
              <a:rPr kumimoji="1" lang="zh-CN" altLang="en-US" sz="2400" dirty="0"/>
              <a:t>个标识符</a:t>
            </a:r>
            <a:r>
              <a:rPr kumimoji="1" lang="en-US" altLang="zh-CN" sz="2400" dirty="0"/>
              <a:t>,</a:t>
            </a:r>
            <a:r>
              <a:rPr kumimoji="1" lang="zh-CN" altLang="en-US" sz="2400" dirty="0"/>
              <a:t>对应</a:t>
            </a:r>
            <a:r>
              <a:rPr kumimoji="1" lang="en-US" altLang="zh-CN" sz="2400" dirty="0"/>
              <a:t>n</a:t>
            </a:r>
            <a:r>
              <a:rPr kumimoji="1" lang="zh-CN" altLang="en-US" sz="2400" dirty="0"/>
              <a:t>种成功的情况。方结点</a:t>
            </a:r>
            <a:r>
              <a:rPr kumimoji="1" lang="en-US" altLang="zh-CN" sz="2400" dirty="0"/>
              <a:t>(</a:t>
            </a:r>
            <a:r>
              <a:rPr kumimoji="1" lang="zh-CN" altLang="en-US" sz="2400" dirty="0"/>
              <a:t>外结点</a:t>
            </a:r>
            <a:r>
              <a:rPr kumimoji="1" lang="en-US" altLang="zh-CN" sz="2400" dirty="0"/>
              <a:t>)</a:t>
            </a:r>
            <a:r>
              <a:rPr kumimoji="1" lang="zh-CN" altLang="en-US" sz="2400" dirty="0"/>
              <a:t>表示不成功检索的情况</a:t>
            </a:r>
            <a:r>
              <a:rPr kumimoji="1" lang="en-US" altLang="zh-CN" sz="2400" dirty="0"/>
              <a:t>, </a:t>
            </a:r>
            <a:r>
              <a:rPr kumimoji="1" lang="zh-CN" altLang="en-US" sz="2400" dirty="0"/>
              <a:t>有</a:t>
            </a:r>
            <a:r>
              <a:rPr kumimoji="1" lang="en-US" altLang="zh-CN" sz="2400" dirty="0"/>
              <a:t>n+1</a:t>
            </a:r>
            <a:r>
              <a:rPr kumimoji="1" lang="zh-CN" altLang="en-US" sz="2400" dirty="0"/>
              <a:t>个外结点。</a:t>
            </a:r>
            <a:endParaRPr lang="zh-CN" altLang="en-US" sz="2400" dirty="0"/>
          </a:p>
          <a:p>
            <a:r>
              <a:rPr lang="zh-CN" altLang="en-US" sz="2400" dirty="0"/>
              <a:t>同一个标识符集合的不同二分检索树有不同的性能特征。</a:t>
            </a:r>
          </a:p>
          <a:p>
            <a:endParaRPr lang="zh-CN" altLang="en-US"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71</a:t>
            </a:fld>
            <a:endParaRPr lang="en-US" altLang="zh-CN"/>
          </a:p>
        </p:txBody>
      </p:sp>
    </p:spTree>
    <p:extLst>
      <p:ext uri="{BB962C8B-B14F-4D97-AF65-F5344CB8AC3E}">
        <p14:creationId xmlns:p14="http://schemas.microsoft.com/office/powerpoint/2010/main" val="24183070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9779" y="59534"/>
            <a:ext cx="10515600" cy="1325563"/>
          </a:xfrm>
        </p:spPr>
        <p:txBody>
          <a:bodyPr/>
          <a:lstStyle/>
          <a:p>
            <a:r>
              <a:rPr lang="zh-CN" altLang="en-US" dirty="0"/>
              <a:t>问题实例</a:t>
            </a:r>
          </a:p>
        </p:txBody>
      </p:sp>
      <p:sp>
        <p:nvSpPr>
          <p:cNvPr id="3" name="内容占位符 2"/>
          <p:cNvSpPr>
            <a:spLocks noGrp="1"/>
          </p:cNvSpPr>
          <p:nvPr>
            <p:ph idx="1"/>
          </p:nvPr>
        </p:nvSpPr>
        <p:spPr>
          <a:xfrm>
            <a:off x="800654" y="1334297"/>
            <a:ext cx="10515600" cy="1114428"/>
          </a:xfrm>
        </p:spPr>
        <p:txBody>
          <a:bodyPr>
            <a:normAutofit/>
          </a:bodyPr>
          <a:lstStyle/>
          <a:p>
            <a:r>
              <a:rPr kumimoji="1" lang="zh-CN" altLang="en-US" sz="2800" dirty="0"/>
              <a:t>标识符集</a:t>
            </a:r>
            <a:r>
              <a:rPr kumimoji="1" lang="en-US" altLang="zh-CN" sz="2800" dirty="0"/>
              <a:t>(a1,a2,a3,a4,a5)=(</a:t>
            </a:r>
            <a:r>
              <a:rPr kumimoji="1" lang="en-US" altLang="zh-CN" sz="2800" dirty="0" err="1"/>
              <a:t>for,if,loop,repeat,while</a:t>
            </a:r>
            <a:r>
              <a:rPr kumimoji="1" lang="en-US" altLang="zh-CN" sz="2800" dirty="0"/>
              <a:t>)</a:t>
            </a:r>
            <a:endParaRPr lang="en-US" altLang="zh-CN" sz="2800" dirty="0"/>
          </a:p>
          <a:p>
            <a:endParaRPr lang="zh-CN" altLang="en-US" sz="28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72</a:t>
            </a:fld>
            <a:endParaRPr lang="en-US" altLang="zh-CN"/>
          </a:p>
        </p:txBody>
      </p:sp>
      <p:grpSp>
        <p:nvGrpSpPr>
          <p:cNvPr id="5" name="Group 21"/>
          <p:cNvGrpSpPr>
            <a:grpSpLocks/>
          </p:cNvGrpSpPr>
          <p:nvPr/>
        </p:nvGrpSpPr>
        <p:grpSpPr bwMode="auto">
          <a:xfrm>
            <a:off x="1026444" y="2174087"/>
            <a:ext cx="2362200" cy="3459163"/>
            <a:chOff x="432" y="1995"/>
            <a:chExt cx="1488" cy="2179"/>
          </a:xfrm>
          <a:noFill/>
        </p:grpSpPr>
        <p:sp>
          <p:nvSpPr>
            <p:cNvPr id="6" name="Oval 6"/>
            <p:cNvSpPr>
              <a:spLocks noChangeArrowheads="1"/>
            </p:cNvSpPr>
            <p:nvPr/>
          </p:nvSpPr>
          <p:spPr bwMode="auto">
            <a:xfrm>
              <a:off x="1056" y="1995"/>
              <a:ext cx="431" cy="297"/>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if</a:t>
              </a:r>
            </a:p>
          </p:txBody>
        </p:sp>
        <p:sp>
          <p:nvSpPr>
            <p:cNvPr id="7" name="Oval 7"/>
            <p:cNvSpPr>
              <a:spLocks noChangeArrowheads="1"/>
            </p:cNvSpPr>
            <p:nvPr/>
          </p:nvSpPr>
          <p:spPr bwMode="auto">
            <a:xfrm>
              <a:off x="625" y="2524"/>
              <a:ext cx="441" cy="316"/>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for</a:t>
              </a:r>
            </a:p>
          </p:txBody>
        </p:sp>
        <p:sp>
          <p:nvSpPr>
            <p:cNvPr id="8" name="Oval 8"/>
            <p:cNvSpPr>
              <a:spLocks noChangeArrowheads="1"/>
            </p:cNvSpPr>
            <p:nvPr/>
          </p:nvSpPr>
          <p:spPr bwMode="auto">
            <a:xfrm>
              <a:off x="1462" y="2523"/>
              <a:ext cx="458" cy="315"/>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while</a:t>
              </a:r>
            </a:p>
          </p:txBody>
        </p:sp>
        <p:sp>
          <p:nvSpPr>
            <p:cNvPr id="9" name="Oval 9"/>
            <p:cNvSpPr>
              <a:spLocks noChangeArrowheads="1"/>
            </p:cNvSpPr>
            <p:nvPr/>
          </p:nvSpPr>
          <p:spPr bwMode="auto">
            <a:xfrm>
              <a:off x="881" y="3657"/>
              <a:ext cx="457" cy="280"/>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loop</a:t>
              </a:r>
            </a:p>
          </p:txBody>
        </p:sp>
        <p:sp>
          <p:nvSpPr>
            <p:cNvPr id="10" name="Oval 10"/>
            <p:cNvSpPr>
              <a:spLocks noChangeArrowheads="1"/>
            </p:cNvSpPr>
            <p:nvPr/>
          </p:nvSpPr>
          <p:spPr bwMode="auto">
            <a:xfrm>
              <a:off x="1190" y="3067"/>
              <a:ext cx="482" cy="306"/>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repeat</a:t>
              </a:r>
            </a:p>
          </p:txBody>
        </p:sp>
        <p:sp>
          <p:nvSpPr>
            <p:cNvPr id="11" name="Line 11"/>
            <p:cNvSpPr>
              <a:spLocks noChangeShapeType="1"/>
            </p:cNvSpPr>
            <p:nvPr/>
          </p:nvSpPr>
          <p:spPr bwMode="auto">
            <a:xfrm flipH="1">
              <a:off x="884" y="2260"/>
              <a:ext cx="254" cy="263"/>
            </a:xfrm>
            <a:prstGeom prst="line">
              <a:avLst/>
            </a:prstGeom>
            <a:grpFill/>
            <a:ln w="2540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 name="Line 12"/>
            <p:cNvSpPr>
              <a:spLocks noChangeShapeType="1"/>
            </p:cNvSpPr>
            <p:nvPr/>
          </p:nvSpPr>
          <p:spPr bwMode="auto">
            <a:xfrm>
              <a:off x="1386" y="2268"/>
              <a:ext cx="224" cy="255"/>
            </a:xfrm>
            <a:prstGeom prst="line">
              <a:avLst/>
            </a:prstGeom>
            <a:grpFill/>
            <a:ln w="2540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3" name="Line 13"/>
            <p:cNvSpPr>
              <a:spLocks noChangeShapeType="1"/>
            </p:cNvSpPr>
            <p:nvPr/>
          </p:nvSpPr>
          <p:spPr bwMode="auto">
            <a:xfrm flipH="1">
              <a:off x="1520" y="2838"/>
              <a:ext cx="218" cy="229"/>
            </a:xfrm>
            <a:prstGeom prst="line">
              <a:avLst/>
            </a:prstGeom>
            <a:grpFill/>
            <a:ln w="2540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4" name="Line 14"/>
            <p:cNvSpPr>
              <a:spLocks noChangeShapeType="1"/>
            </p:cNvSpPr>
            <p:nvPr/>
          </p:nvSpPr>
          <p:spPr bwMode="auto">
            <a:xfrm flipH="1">
              <a:off x="1126" y="3373"/>
              <a:ext cx="260" cy="278"/>
            </a:xfrm>
            <a:prstGeom prst="line">
              <a:avLst/>
            </a:prstGeom>
            <a:grpFill/>
            <a:ln w="2540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5" name="Text Box 15"/>
            <p:cNvSpPr txBox="1">
              <a:spLocks noChangeArrowheads="1"/>
            </p:cNvSpPr>
            <p:nvPr/>
          </p:nvSpPr>
          <p:spPr bwMode="auto">
            <a:xfrm>
              <a:off x="1138" y="3922"/>
              <a:ext cx="368" cy="252"/>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0" dirty="0">
                  <a:latin typeface="幼圆" panose="02010509060101010101" pitchFamily="49" charset="-122"/>
                  <a:ea typeface="幼圆" panose="02010509060101010101" pitchFamily="49" charset="-122"/>
                  <a:cs typeface="Arial" panose="020B0604020202020204" pitchFamily="34" charset="0"/>
                </a:rPr>
                <a:t>图</a:t>
              </a:r>
              <a:r>
                <a:rPr kumimoji="1" lang="en-US" altLang="zh-CN" sz="2000" b="0" dirty="0">
                  <a:ea typeface="幼圆" panose="02010509060101010101" pitchFamily="49" charset="-122"/>
                  <a:cs typeface="Arial" panose="020B0604020202020204" pitchFamily="34" charset="0"/>
                </a:rPr>
                <a:t>a</a:t>
              </a:r>
            </a:p>
          </p:txBody>
        </p:sp>
        <p:sp>
          <p:nvSpPr>
            <p:cNvPr id="16" name="Text Box 16"/>
            <p:cNvSpPr txBox="1">
              <a:spLocks noChangeArrowheads="1"/>
            </p:cNvSpPr>
            <p:nvPr/>
          </p:nvSpPr>
          <p:spPr bwMode="auto">
            <a:xfrm>
              <a:off x="432" y="2593"/>
              <a:ext cx="246" cy="182"/>
            </a:xfrm>
            <a:prstGeom prst="rect">
              <a:avLst/>
            </a:prstGeom>
            <a:grpFill/>
            <a:ln w="1905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1</a:t>
              </a:r>
            </a:p>
          </p:txBody>
        </p:sp>
        <p:sp>
          <p:nvSpPr>
            <p:cNvPr id="17" name="Text Box 17"/>
            <p:cNvSpPr txBox="1">
              <a:spLocks noChangeArrowheads="1"/>
            </p:cNvSpPr>
            <p:nvPr/>
          </p:nvSpPr>
          <p:spPr bwMode="auto">
            <a:xfrm>
              <a:off x="886" y="2047"/>
              <a:ext cx="297" cy="182"/>
            </a:xfrm>
            <a:prstGeom prst="rect">
              <a:avLst/>
            </a:prstGeom>
            <a:grpFill/>
            <a:ln w="1905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2</a:t>
              </a:r>
            </a:p>
          </p:txBody>
        </p:sp>
        <p:sp>
          <p:nvSpPr>
            <p:cNvPr id="18" name="Text Box 18"/>
            <p:cNvSpPr txBox="1">
              <a:spLocks noChangeArrowheads="1"/>
            </p:cNvSpPr>
            <p:nvPr/>
          </p:nvSpPr>
          <p:spPr bwMode="auto">
            <a:xfrm>
              <a:off x="659" y="3706"/>
              <a:ext cx="253" cy="182"/>
            </a:xfrm>
            <a:prstGeom prst="rect">
              <a:avLst/>
            </a:prstGeom>
            <a:grpFill/>
            <a:ln w="1905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3</a:t>
              </a:r>
            </a:p>
          </p:txBody>
        </p:sp>
        <p:sp>
          <p:nvSpPr>
            <p:cNvPr id="19" name="Text Box 19"/>
            <p:cNvSpPr txBox="1">
              <a:spLocks noChangeArrowheads="1"/>
            </p:cNvSpPr>
            <p:nvPr/>
          </p:nvSpPr>
          <p:spPr bwMode="auto">
            <a:xfrm>
              <a:off x="964" y="3122"/>
              <a:ext cx="244" cy="182"/>
            </a:xfrm>
            <a:prstGeom prst="rect">
              <a:avLst/>
            </a:prstGeom>
            <a:grpFill/>
            <a:ln w="1905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4</a:t>
              </a:r>
            </a:p>
          </p:txBody>
        </p:sp>
        <p:sp>
          <p:nvSpPr>
            <p:cNvPr id="20" name="Text Box 20"/>
            <p:cNvSpPr txBox="1">
              <a:spLocks noChangeArrowheads="1"/>
            </p:cNvSpPr>
            <p:nvPr/>
          </p:nvSpPr>
          <p:spPr bwMode="auto">
            <a:xfrm>
              <a:off x="1263" y="2583"/>
              <a:ext cx="293" cy="182"/>
            </a:xfrm>
            <a:prstGeom prst="rect">
              <a:avLst/>
            </a:prstGeom>
            <a:grpFill/>
            <a:ln w="1905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5</a:t>
              </a:r>
            </a:p>
          </p:txBody>
        </p:sp>
      </p:grpSp>
      <p:grpSp>
        <p:nvGrpSpPr>
          <p:cNvPr id="21" name="Group 39"/>
          <p:cNvGrpSpPr>
            <a:grpSpLocks/>
          </p:cNvGrpSpPr>
          <p:nvPr/>
        </p:nvGrpSpPr>
        <p:grpSpPr bwMode="auto">
          <a:xfrm>
            <a:off x="3734233" y="2213838"/>
            <a:ext cx="3017838" cy="3397251"/>
            <a:chOff x="2147" y="2216"/>
            <a:chExt cx="1901" cy="2140"/>
          </a:xfrm>
          <a:noFill/>
        </p:grpSpPr>
        <p:sp>
          <p:nvSpPr>
            <p:cNvPr id="22" name="Text Box 23"/>
            <p:cNvSpPr txBox="1">
              <a:spLocks noChangeArrowheads="1"/>
            </p:cNvSpPr>
            <p:nvPr/>
          </p:nvSpPr>
          <p:spPr bwMode="auto">
            <a:xfrm>
              <a:off x="2957" y="4104"/>
              <a:ext cx="368" cy="252"/>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0" dirty="0">
                  <a:latin typeface="幼圆" panose="02010509060101010101" pitchFamily="49" charset="-122"/>
                  <a:ea typeface="幼圆" panose="02010509060101010101" pitchFamily="49" charset="-122"/>
                  <a:cs typeface="Arial" panose="020B0604020202020204" pitchFamily="34" charset="0"/>
                </a:rPr>
                <a:t>图</a:t>
              </a:r>
              <a:r>
                <a:rPr kumimoji="1" lang="en-US" altLang="zh-CN" sz="2000" b="0" dirty="0">
                  <a:ea typeface="幼圆" panose="02010509060101010101" pitchFamily="49" charset="-122"/>
                  <a:cs typeface="Arial" panose="020B0604020202020204" pitchFamily="34" charset="0"/>
                </a:rPr>
                <a:t>b</a:t>
              </a:r>
            </a:p>
          </p:txBody>
        </p:sp>
        <p:sp>
          <p:nvSpPr>
            <p:cNvPr id="23" name="Oval 25"/>
            <p:cNvSpPr>
              <a:spLocks noChangeArrowheads="1"/>
            </p:cNvSpPr>
            <p:nvPr/>
          </p:nvSpPr>
          <p:spPr bwMode="auto">
            <a:xfrm>
              <a:off x="2772" y="2216"/>
              <a:ext cx="440" cy="292"/>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if</a:t>
              </a:r>
            </a:p>
          </p:txBody>
        </p:sp>
        <p:sp>
          <p:nvSpPr>
            <p:cNvPr id="24" name="Oval 26"/>
            <p:cNvSpPr>
              <a:spLocks noChangeArrowheads="1"/>
            </p:cNvSpPr>
            <p:nvPr/>
          </p:nvSpPr>
          <p:spPr bwMode="auto">
            <a:xfrm>
              <a:off x="2386" y="2750"/>
              <a:ext cx="449" cy="310"/>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for</a:t>
              </a:r>
            </a:p>
          </p:txBody>
        </p:sp>
        <p:sp>
          <p:nvSpPr>
            <p:cNvPr id="25" name="Oval 27"/>
            <p:cNvSpPr>
              <a:spLocks noChangeArrowheads="1"/>
            </p:cNvSpPr>
            <p:nvPr/>
          </p:nvSpPr>
          <p:spPr bwMode="auto">
            <a:xfrm>
              <a:off x="3582" y="3294"/>
              <a:ext cx="466" cy="272"/>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while</a:t>
              </a:r>
            </a:p>
          </p:txBody>
        </p:sp>
        <p:sp>
          <p:nvSpPr>
            <p:cNvPr id="26" name="Oval 28"/>
            <p:cNvSpPr>
              <a:spLocks noChangeArrowheads="1"/>
            </p:cNvSpPr>
            <p:nvPr/>
          </p:nvSpPr>
          <p:spPr bwMode="auto">
            <a:xfrm>
              <a:off x="2959" y="3294"/>
              <a:ext cx="465" cy="275"/>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loop</a:t>
              </a:r>
            </a:p>
          </p:txBody>
        </p:sp>
        <p:sp>
          <p:nvSpPr>
            <p:cNvPr id="27" name="Oval 29"/>
            <p:cNvSpPr>
              <a:spLocks noChangeArrowheads="1"/>
            </p:cNvSpPr>
            <p:nvPr/>
          </p:nvSpPr>
          <p:spPr bwMode="auto">
            <a:xfrm>
              <a:off x="3180" y="2750"/>
              <a:ext cx="491" cy="301"/>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repeat</a:t>
              </a:r>
            </a:p>
          </p:txBody>
        </p:sp>
        <p:sp>
          <p:nvSpPr>
            <p:cNvPr id="28" name="Line 30"/>
            <p:cNvSpPr>
              <a:spLocks noChangeShapeType="1"/>
            </p:cNvSpPr>
            <p:nvPr/>
          </p:nvSpPr>
          <p:spPr bwMode="auto">
            <a:xfrm flipH="1">
              <a:off x="2653" y="2475"/>
              <a:ext cx="194" cy="275"/>
            </a:xfrm>
            <a:prstGeom prst="line">
              <a:avLst/>
            </a:prstGeom>
            <a:grpFill/>
            <a:ln w="2540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29" name="Line 31"/>
            <p:cNvSpPr>
              <a:spLocks noChangeShapeType="1"/>
            </p:cNvSpPr>
            <p:nvPr/>
          </p:nvSpPr>
          <p:spPr bwMode="auto">
            <a:xfrm>
              <a:off x="3100" y="2483"/>
              <a:ext cx="234" cy="267"/>
            </a:xfrm>
            <a:prstGeom prst="line">
              <a:avLst/>
            </a:prstGeom>
            <a:grpFill/>
            <a:ln w="2540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0" name="Line 32"/>
            <p:cNvSpPr>
              <a:spLocks noChangeShapeType="1"/>
            </p:cNvSpPr>
            <p:nvPr/>
          </p:nvSpPr>
          <p:spPr bwMode="auto">
            <a:xfrm flipH="1">
              <a:off x="3198" y="3051"/>
              <a:ext cx="173" cy="243"/>
            </a:xfrm>
            <a:prstGeom prst="line">
              <a:avLst/>
            </a:prstGeom>
            <a:grpFill/>
            <a:ln w="2540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1" name="Line 33"/>
            <p:cNvSpPr>
              <a:spLocks noChangeShapeType="1"/>
            </p:cNvSpPr>
            <p:nvPr/>
          </p:nvSpPr>
          <p:spPr bwMode="auto">
            <a:xfrm>
              <a:off x="3507" y="3051"/>
              <a:ext cx="212" cy="236"/>
            </a:xfrm>
            <a:prstGeom prst="line">
              <a:avLst/>
            </a:prstGeom>
            <a:grpFill/>
            <a:ln w="2540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2" name="Text Box 34"/>
            <p:cNvSpPr txBox="1">
              <a:spLocks noChangeArrowheads="1"/>
            </p:cNvSpPr>
            <p:nvPr/>
          </p:nvSpPr>
          <p:spPr bwMode="auto">
            <a:xfrm>
              <a:off x="2147" y="2804"/>
              <a:ext cx="265" cy="182"/>
            </a:xfrm>
            <a:prstGeom prst="rect">
              <a:avLst/>
            </a:prstGeom>
            <a:grpFill/>
            <a:ln w="1905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1</a:t>
              </a:r>
            </a:p>
          </p:txBody>
        </p:sp>
        <p:sp>
          <p:nvSpPr>
            <p:cNvPr id="33" name="Text Box 35"/>
            <p:cNvSpPr txBox="1">
              <a:spLocks noChangeArrowheads="1"/>
            </p:cNvSpPr>
            <p:nvPr/>
          </p:nvSpPr>
          <p:spPr bwMode="auto">
            <a:xfrm>
              <a:off x="2573" y="2252"/>
              <a:ext cx="279" cy="182"/>
            </a:xfrm>
            <a:prstGeom prst="rect">
              <a:avLst/>
            </a:prstGeom>
            <a:grpFill/>
            <a:ln w="1905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2</a:t>
              </a:r>
            </a:p>
          </p:txBody>
        </p:sp>
        <p:sp>
          <p:nvSpPr>
            <p:cNvPr id="34" name="Text Box 36"/>
            <p:cNvSpPr txBox="1">
              <a:spLocks noChangeArrowheads="1"/>
            </p:cNvSpPr>
            <p:nvPr/>
          </p:nvSpPr>
          <p:spPr bwMode="auto">
            <a:xfrm>
              <a:off x="2764" y="3341"/>
              <a:ext cx="232" cy="182"/>
            </a:xfrm>
            <a:prstGeom prst="rect">
              <a:avLst/>
            </a:prstGeom>
            <a:grpFill/>
            <a:ln w="1905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3</a:t>
              </a:r>
            </a:p>
          </p:txBody>
        </p:sp>
        <p:sp>
          <p:nvSpPr>
            <p:cNvPr id="35" name="Text Box 37"/>
            <p:cNvSpPr txBox="1">
              <a:spLocks noChangeArrowheads="1"/>
            </p:cNvSpPr>
            <p:nvPr/>
          </p:nvSpPr>
          <p:spPr bwMode="auto">
            <a:xfrm>
              <a:off x="2925" y="2806"/>
              <a:ext cx="282" cy="182"/>
            </a:xfrm>
            <a:prstGeom prst="rect">
              <a:avLst/>
            </a:prstGeom>
            <a:grpFill/>
            <a:ln w="1905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4</a:t>
              </a:r>
            </a:p>
          </p:txBody>
        </p:sp>
        <p:sp>
          <p:nvSpPr>
            <p:cNvPr id="36" name="Text Box 38"/>
            <p:cNvSpPr txBox="1">
              <a:spLocks noChangeArrowheads="1"/>
            </p:cNvSpPr>
            <p:nvPr/>
          </p:nvSpPr>
          <p:spPr bwMode="auto">
            <a:xfrm>
              <a:off x="3424" y="3367"/>
              <a:ext cx="272" cy="182"/>
            </a:xfrm>
            <a:prstGeom prst="rect">
              <a:avLst/>
            </a:prstGeom>
            <a:grpFill/>
            <a:ln w="1905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5</a:t>
              </a:r>
            </a:p>
          </p:txBody>
        </p:sp>
      </p:grpSp>
      <p:sp>
        <p:nvSpPr>
          <p:cNvPr id="37" name="Rectangle 3"/>
          <p:cNvSpPr txBox="1">
            <a:spLocks noChangeArrowheads="1"/>
          </p:cNvSpPr>
          <p:nvPr/>
        </p:nvSpPr>
        <p:spPr>
          <a:xfrm>
            <a:off x="7037769" y="2140450"/>
            <a:ext cx="3700467" cy="2726038"/>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32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zh-CN" altLang="en-US" sz="2600" dirty="0"/>
              <a:t>最坏情况下，图</a:t>
            </a:r>
            <a:r>
              <a:rPr kumimoji="1" lang="en-US" altLang="zh-CN" sz="2600" dirty="0"/>
              <a:t>a</a:t>
            </a:r>
            <a:r>
              <a:rPr kumimoji="1" lang="zh-CN" altLang="en-US" sz="2600" dirty="0"/>
              <a:t>需</a:t>
            </a:r>
            <a:r>
              <a:rPr kumimoji="1" lang="en-US" altLang="zh-CN" sz="2600" dirty="0"/>
              <a:t>4</a:t>
            </a:r>
            <a:r>
              <a:rPr kumimoji="1" lang="zh-CN" altLang="en-US" sz="2600" dirty="0"/>
              <a:t>次比较</a:t>
            </a:r>
            <a:r>
              <a:rPr kumimoji="1" lang="en-US" altLang="zh-CN" sz="2600" dirty="0"/>
              <a:t>,</a:t>
            </a:r>
            <a:r>
              <a:rPr kumimoji="1" lang="zh-CN" altLang="en-US" sz="2600" dirty="0"/>
              <a:t>图</a:t>
            </a:r>
            <a:r>
              <a:rPr kumimoji="1" lang="en-US" altLang="zh-CN" sz="2600" dirty="0"/>
              <a:t>b</a:t>
            </a:r>
            <a:r>
              <a:rPr kumimoji="1" lang="zh-CN" altLang="en-US" sz="2600" dirty="0"/>
              <a:t>需</a:t>
            </a:r>
            <a:r>
              <a:rPr kumimoji="1" lang="en-US" altLang="zh-CN" sz="2600" dirty="0"/>
              <a:t>3</a:t>
            </a:r>
            <a:r>
              <a:rPr kumimoji="1" lang="zh-CN" altLang="en-US" sz="2600" dirty="0"/>
              <a:t>次比较。</a:t>
            </a:r>
          </a:p>
          <a:p>
            <a:r>
              <a:rPr kumimoji="1" lang="zh-CN" altLang="en-US" sz="2600" dirty="0"/>
              <a:t>假设每个节点成功检索的概率是</a:t>
            </a:r>
            <a:r>
              <a:rPr kumimoji="1" lang="en-US" altLang="zh-CN" sz="2600" dirty="0"/>
              <a:t>1/5, </a:t>
            </a:r>
            <a:r>
              <a:rPr kumimoji="1" lang="zh-CN" altLang="en-US" sz="2600" dirty="0"/>
              <a:t>则在平均成功情况下</a:t>
            </a:r>
            <a:r>
              <a:rPr kumimoji="1" lang="en-US" altLang="zh-CN" sz="2600" dirty="0"/>
              <a:t>, </a:t>
            </a:r>
            <a:r>
              <a:rPr kumimoji="1" lang="zh-CN" altLang="en-US" sz="2600" dirty="0"/>
              <a:t>图</a:t>
            </a:r>
            <a:r>
              <a:rPr kumimoji="1" lang="en-US" altLang="zh-CN" sz="2600" dirty="0"/>
              <a:t>a</a:t>
            </a:r>
            <a:r>
              <a:rPr kumimoji="1" lang="zh-CN" altLang="en-US" sz="2600" dirty="0"/>
              <a:t>需</a:t>
            </a:r>
            <a:r>
              <a:rPr kumimoji="1" lang="en-US" altLang="zh-CN" sz="2600" dirty="0"/>
              <a:t>12/5</a:t>
            </a:r>
            <a:r>
              <a:rPr kumimoji="1" lang="zh-CN" altLang="en-US" sz="2600" dirty="0"/>
              <a:t>次比较</a:t>
            </a:r>
            <a:r>
              <a:rPr kumimoji="1" lang="en-US" altLang="zh-CN" sz="2600" dirty="0"/>
              <a:t>, </a:t>
            </a:r>
            <a:r>
              <a:rPr kumimoji="1" lang="zh-CN" altLang="en-US" sz="2600" dirty="0"/>
              <a:t>图</a:t>
            </a:r>
            <a:r>
              <a:rPr kumimoji="1" lang="en-US" altLang="zh-CN" sz="2600" dirty="0"/>
              <a:t>b</a:t>
            </a:r>
            <a:r>
              <a:rPr kumimoji="1" lang="zh-CN" altLang="en-US" sz="2600" dirty="0"/>
              <a:t>需</a:t>
            </a:r>
            <a:r>
              <a:rPr kumimoji="1" lang="en-US" altLang="zh-CN" sz="2600" dirty="0"/>
              <a:t>11/5</a:t>
            </a:r>
            <a:r>
              <a:rPr kumimoji="1" lang="zh-CN" altLang="en-US" sz="2600" dirty="0"/>
              <a:t>次比较。</a:t>
            </a:r>
            <a:r>
              <a:rPr lang="zh-CN" altLang="en-US" sz="2400" dirty="0"/>
              <a:t>	</a:t>
            </a:r>
            <a:endParaRPr lang="en-US" altLang="zh-CN" sz="2400" dirty="0"/>
          </a:p>
        </p:txBody>
      </p:sp>
      <p:sp>
        <p:nvSpPr>
          <p:cNvPr id="38" name="矩形 37"/>
          <p:cNvSpPr/>
          <p:nvPr/>
        </p:nvSpPr>
        <p:spPr>
          <a:xfrm>
            <a:off x="697505" y="5653950"/>
            <a:ext cx="11064555" cy="498598"/>
          </a:xfrm>
          <a:prstGeom prst="rect">
            <a:avLst/>
          </a:prstGeom>
        </p:spPr>
        <p:txBody>
          <a:bodyPr wrap="square">
            <a:spAutoFit/>
          </a:bodyPr>
          <a:lstStyle/>
          <a:p>
            <a:pPr>
              <a:lnSpc>
                <a:spcPct val="110000"/>
              </a:lnSpc>
            </a:pPr>
            <a:r>
              <a:rPr kumimoji="1" lang="zh-CN" altLang="en-US" sz="2400" dirty="0">
                <a:solidFill>
                  <a:srgbClr val="FF0000"/>
                </a:solidFill>
                <a:latin typeface="幼圆" panose="02010509060101010101" pitchFamily="49" charset="-122"/>
                <a:ea typeface="幼圆" panose="02010509060101010101" pitchFamily="49" charset="-122"/>
              </a:rPr>
              <a:t>一般情况下</a:t>
            </a:r>
            <a:r>
              <a:rPr kumimoji="1" lang="en-US" altLang="zh-CN" sz="2400" dirty="0">
                <a:solidFill>
                  <a:srgbClr val="FF0000"/>
                </a:solidFill>
                <a:latin typeface="幼圆" panose="02010509060101010101" pitchFamily="49" charset="-122"/>
                <a:ea typeface="幼圆" panose="02010509060101010101" pitchFamily="49" charset="-122"/>
              </a:rPr>
              <a:t>, </a:t>
            </a:r>
            <a:r>
              <a:rPr kumimoji="1" lang="zh-CN" altLang="en-US" sz="2400" dirty="0">
                <a:solidFill>
                  <a:srgbClr val="FF0000"/>
                </a:solidFill>
                <a:latin typeface="幼圆" panose="02010509060101010101" pitchFamily="49" charset="-122"/>
                <a:ea typeface="幼圆" panose="02010509060101010101" pitchFamily="49" charset="-122"/>
              </a:rPr>
              <a:t>要检索的那些标识符具有不同的概率</a:t>
            </a:r>
            <a:r>
              <a:rPr kumimoji="1" lang="en-US" altLang="zh-CN" sz="2400" dirty="0">
                <a:solidFill>
                  <a:srgbClr val="FF0000"/>
                </a:solidFill>
                <a:latin typeface="幼圆" panose="02010509060101010101" pitchFamily="49" charset="-122"/>
                <a:ea typeface="幼圆" panose="02010509060101010101" pitchFamily="49" charset="-122"/>
              </a:rPr>
              <a:t>, </a:t>
            </a:r>
            <a:r>
              <a:rPr kumimoji="1" lang="zh-CN" altLang="en-US" sz="2400" dirty="0">
                <a:solidFill>
                  <a:srgbClr val="FF0000"/>
                </a:solidFill>
                <a:latin typeface="幼圆" panose="02010509060101010101" pitchFamily="49" charset="-122"/>
                <a:ea typeface="幼圆" panose="02010509060101010101" pitchFamily="49" charset="-122"/>
              </a:rPr>
              <a:t>而且存在不成功检索的情况。</a:t>
            </a:r>
          </a:p>
        </p:txBody>
      </p:sp>
    </p:spTree>
    <p:extLst>
      <p:ext uri="{BB962C8B-B14F-4D97-AF65-F5344CB8AC3E}">
        <p14:creationId xmlns:p14="http://schemas.microsoft.com/office/powerpoint/2010/main" val="362999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9662" y="188640"/>
            <a:ext cx="10515600" cy="1325563"/>
          </a:xfrm>
        </p:spPr>
        <p:txBody>
          <a:bodyPr>
            <a:normAutofit/>
          </a:bodyPr>
          <a:lstStyle/>
          <a:p>
            <a:r>
              <a:rPr lang="zh-CN" altLang="en-US" dirty="0"/>
              <a:t>二分检索树的预期成本</a:t>
            </a:r>
          </a:p>
        </p:txBody>
      </p:sp>
      <p:sp>
        <p:nvSpPr>
          <p:cNvPr id="3" name="内容占位符 2"/>
          <p:cNvSpPr>
            <a:spLocks noGrp="1"/>
          </p:cNvSpPr>
          <p:nvPr>
            <p:ph idx="1"/>
          </p:nvPr>
        </p:nvSpPr>
        <p:spPr>
          <a:xfrm>
            <a:off x="829662" y="1412776"/>
            <a:ext cx="10378906" cy="4943576"/>
          </a:xfrm>
        </p:spPr>
        <p:txBody>
          <a:bodyPr>
            <a:normAutofit/>
          </a:bodyPr>
          <a:lstStyle/>
          <a:p>
            <a:r>
              <a:rPr kumimoji="1" lang="zh-CN" altLang="en-US" sz="2400" dirty="0">
                <a:latin typeface="Times New Roman" panose="02020603050405020304" pitchFamily="18" charset="0"/>
              </a:rPr>
              <a:t>设给定的标识符集是</a:t>
            </a:r>
            <a:r>
              <a:rPr kumimoji="1" lang="en-US" altLang="zh-CN" sz="2400" dirty="0"/>
              <a:t>(a</a:t>
            </a:r>
            <a:r>
              <a:rPr kumimoji="1" lang="en-US" altLang="zh-CN" sz="2400" baseline="-25000" dirty="0"/>
              <a:t>1</a:t>
            </a:r>
            <a:r>
              <a:rPr kumimoji="1" lang="en-US" altLang="zh-CN" sz="2400" dirty="0"/>
              <a:t>, a</a:t>
            </a:r>
            <a:r>
              <a:rPr kumimoji="1" lang="en-US" altLang="zh-CN" sz="2400" baseline="-25000" dirty="0"/>
              <a:t>2</a:t>
            </a:r>
            <a:r>
              <a:rPr kumimoji="1" lang="en-US" altLang="zh-CN" sz="2400" dirty="0"/>
              <a:t>, …a</a:t>
            </a:r>
            <a:r>
              <a:rPr kumimoji="1" lang="en-US" altLang="zh-CN" sz="2400" baseline="-25000" dirty="0"/>
              <a:t>n</a:t>
            </a:r>
            <a:r>
              <a:rPr kumimoji="1" lang="en-US" altLang="zh-CN" sz="2400" dirty="0"/>
              <a:t>), a</a:t>
            </a:r>
            <a:r>
              <a:rPr kumimoji="1" lang="en-US" altLang="zh-CN" sz="2400" baseline="-25000" dirty="0"/>
              <a:t>1</a:t>
            </a:r>
            <a:r>
              <a:rPr kumimoji="1" lang="en-US" altLang="zh-CN" sz="2400" dirty="0"/>
              <a:t>&lt; a</a:t>
            </a:r>
            <a:r>
              <a:rPr kumimoji="1" lang="en-US" altLang="zh-CN" sz="2400" baseline="-25000" dirty="0"/>
              <a:t>2</a:t>
            </a:r>
            <a:r>
              <a:rPr kumimoji="1" lang="en-US" altLang="zh-CN" sz="2400" dirty="0"/>
              <a:t>&lt; … &lt;a</a:t>
            </a:r>
            <a:r>
              <a:rPr kumimoji="1" lang="en-US" altLang="zh-CN" sz="2400" baseline="-25000" dirty="0"/>
              <a:t>n</a:t>
            </a:r>
            <a:r>
              <a:rPr kumimoji="1" lang="zh-CN" altLang="en-US" sz="2400" dirty="0"/>
              <a:t>，</a:t>
            </a:r>
            <a:r>
              <a:rPr kumimoji="1" lang="en-US" altLang="zh-CN" sz="2400" dirty="0"/>
              <a:t>P(</a:t>
            </a:r>
            <a:r>
              <a:rPr kumimoji="1" lang="en-US" altLang="zh-CN" sz="2400" dirty="0" err="1"/>
              <a:t>i</a:t>
            </a:r>
            <a:r>
              <a:rPr kumimoji="1" lang="en-US" altLang="zh-CN" sz="2400" dirty="0"/>
              <a:t>)</a:t>
            </a:r>
            <a:r>
              <a:rPr kumimoji="1" lang="zh-CN" altLang="en-US" sz="2400" dirty="0">
                <a:latin typeface="Times New Roman" panose="02020603050405020304" pitchFamily="18" charset="0"/>
              </a:rPr>
              <a:t>是对</a:t>
            </a:r>
            <a:r>
              <a:rPr kumimoji="1" lang="en-US" altLang="zh-CN" sz="2400" dirty="0"/>
              <a:t>X =</a:t>
            </a:r>
            <a:r>
              <a:rPr kumimoji="1" lang="en-US" altLang="zh-CN" sz="2400" dirty="0" err="1"/>
              <a:t>a</a:t>
            </a:r>
            <a:r>
              <a:rPr kumimoji="1" lang="en-US" altLang="zh-CN" sz="2400" baseline="-25000" dirty="0" err="1"/>
              <a:t>i</a:t>
            </a:r>
            <a:r>
              <a:rPr kumimoji="1" lang="zh-CN" altLang="en-US" sz="2400" dirty="0">
                <a:latin typeface="Times New Roman" panose="02020603050405020304" pitchFamily="18" charset="0"/>
              </a:rPr>
              <a:t>成功检索的概率，</a:t>
            </a:r>
            <a:r>
              <a:rPr kumimoji="1" lang="en-US" altLang="zh-CN" sz="2400" dirty="0"/>
              <a:t>Q(</a:t>
            </a:r>
            <a:r>
              <a:rPr kumimoji="1" lang="en-US" altLang="zh-CN" sz="2400" dirty="0" err="1"/>
              <a:t>i</a:t>
            </a:r>
            <a:r>
              <a:rPr kumimoji="1" lang="en-US" altLang="zh-CN" sz="2400" dirty="0"/>
              <a:t>)</a:t>
            </a:r>
            <a:r>
              <a:rPr kumimoji="1" lang="zh-CN" altLang="en-US" sz="2400" dirty="0">
                <a:latin typeface="Times New Roman" panose="02020603050405020304" pitchFamily="18" charset="0"/>
              </a:rPr>
              <a:t>是</a:t>
            </a:r>
            <a:r>
              <a:rPr kumimoji="1" lang="en-US" altLang="zh-CN" sz="2400" dirty="0" err="1"/>
              <a:t>a</a:t>
            </a:r>
            <a:r>
              <a:rPr kumimoji="1" lang="en-US" altLang="zh-CN" sz="2400" baseline="-25000" dirty="0" err="1"/>
              <a:t>i</a:t>
            </a:r>
            <a:r>
              <a:rPr kumimoji="1" lang="en-US" altLang="zh-CN" sz="2400" dirty="0"/>
              <a:t>&lt;X&lt;a</a:t>
            </a:r>
            <a:r>
              <a:rPr kumimoji="1" lang="en-US" altLang="zh-CN" sz="2400" baseline="-25000" dirty="0"/>
              <a:t>i+1</a:t>
            </a:r>
            <a:r>
              <a:rPr kumimoji="1" lang="zh-CN" altLang="en-US" sz="2400" dirty="0">
                <a:latin typeface="Times New Roman" panose="02020603050405020304" pitchFamily="18" charset="0"/>
              </a:rPr>
              <a:t>不成功检索的概率</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假定</a:t>
            </a:r>
            <a:r>
              <a:rPr kumimoji="1" lang="en-US" altLang="zh-CN" sz="2400" dirty="0"/>
              <a:t>a</a:t>
            </a:r>
            <a:r>
              <a:rPr kumimoji="1" lang="en-US" altLang="zh-CN" sz="2400" baseline="-25000" dirty="0"/>
              <a:t>0</a:t>
            </a:r>
            <a:r>
              <a:rPr kumimoji="1" lang="en-US" altLang="zh-CN" sz="2400" dirty="0"/>
              <a:t>=-</a:t>
            </a:r>
            <a:r>
              <a:rPr kumimoji="1" lang="zh-CN" altLang="zh-CN" sz="2400" dirty="0"/>
              <a:t>∞</a:t>
            </a:r>
            <a:r>
              <a:rPr kumimoji="1" lang="zh-CN" altLang="en-US" sz="2400" dirty="0"/>
              <a:t>，</a:t>
            </a:r>
            <a:r>
              <a:rPr kumimoji="1" lang="en-US" altLang="zh-CN" sz="2400" dirty="0"/>
              <a:t>a</a:t>
            </a:r>
            <a:r>
              <a:rPr kumimoji="1" lang="en-US" altLang="zh-CN" sz="2400" baseline="-25000" dirty="0"/>
              <a:t>n+1</a:t>
            </a:r>
            <a:r>
              <a:rPr kumimoji="1" lang="en-US" altLang="zh-CN" sz="2400" dirty="0"/>
              <a:t>=+ </a:t>
            </a:r>
            <a:r>
              <a:rPr kumimoji="1" lang="zh-CN" altLang="zh-CN" sz="2400" dirty="0"/>
              <a:t>∞</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 </a:t>
            </a:r>
            <a:endParaRPr kumimoji="1" lang="en-US" altLang="zh-CN" sz="2400" dirty="0">
              <a:latin typeface="Times New Roman" panose="02020603050405020304" pitchFamily="18" charset="0"/>
            </a:endParaRPr>
          </a:p>
          <a:p>
            <a:pPr marL="0" indent="0">
              <a:buNone/>
            </a:pPr>
            <a:r>
              <a:rPr kumimoji="1" lang="zh-CN" altLang="en-US" sz="2400" dirty="0"/>
              <a:t>  ∑</a:t>
            </a:r>
            <a:r>
              <a:rPr kumimoji="1" lang="en-US" altLang="zh-CN" sz="2400" dirty="0"/>
              <a:t>P(</a:t>
            </a:r>
            <a:r>
              <a:rPr kumimoji="1" lang="en-US" altLang="zh-CN" sz="2400" dirty="0" err="1"/>
              <a:t>i</a:t>
            </a:r>
            <a:r>
              <a:rPr kumimoji="1" lang="en-US" altLang="zh-CN" sz="2400" dirty="0"/>
              <a:t>) +∑Q(</a:t>
            </a:r>
            <a:r>
              <a:rPr kumimoji="1" lang="en-US" altLang="zh-CN" sz="2400" dirty="0" err="1"/>
              <a:t>i</a:t>
            </a:r>
            <a:r>
              <a:rPr kumimoji="1" lang="en-US" altLang="zh-CN" sz="2400" dirty="0"/>
              <a:t>) =1</a:t>
            </a:r>
          </a:p>
          <a:p>
            <a:pPr marL="0" indent="0">
              <a:buNone/>
            </a:pPr>
            <a:endParaRPr kumimoji="1" lang="en-US" altLang="zh-CN" sz="2400" dirty="0"/>
          </a:p>
          <a:p>
            <a:r>
              <a:rPr kumimoji="1" lang="zh-CN" altLang="en-US" sz="2400" dirty="0"/>
              <a:t>一次成功检索在一个内结点</a:t>
            </a:r>
            <a:r>
              <a:rPr kumimoji="1" lang="en-US" altLang="zh-CN" sz="2400" dirty="0"/>
              <a:t>(</a:t>
            </a:r>
            <a:r>
              <a:rPr kumimoji="1" lang="en-US" altLang="zh-CN" sz="2400" i="1" dirty="0">
                <a:latin typeface="Times New Roman" panose="02020603050405020304" pitchFamily="18" charset="0"/>
              </a:rPr>
              <a:t>l</a:t>
            </a:r>
            <a:r>
              <a:rPr kumimoji="1" lang="en-US" altLang="zh-CN" sz="2400" i="1" dirty="0"/>
              <a:t> </a:t>
            </a:r>
            <a:r>
              <a:rPr kumimoji="1" lang="zh-CN" altLang="en-US" sz="2400" dirty="0"/>
              <a:t>级</a:t>
            </a:r>
            <a:r>
              <a:rPr kumimoji="1" lang="en-US" altLang="zh-CN" sz="2400" dirty="0"/>
              <a:t>)</a:t>
            </a:r>
            <a:r>
              <a:rPr kumimoji="1" lang="zh-CN" altLang="en-US" sz="2400" dirty="0"/>
              <a:t>处终止</a:t>
            </a:r>
            <a:r>
              <a:rPr kumimoji="1" lang="en-US" altLang="zh-CN" sz="2400" dirty="0"/>
              <a:t>, </a:t>
            </a:r>
            <a:r>
              <a:rPr kumimoji="1" lang="zh-CN" altLang="en-US" sz="2400" dirty="0"/>
              <a:t>算法中的循环要执行</a:t>
            </a:r>
            <a:r>
              <a:rPr kumimoji="1" lang="en-US" altLang="zh-CN" sz="2400" i="1" dirty="0">
                <a:latin typeface="Times New Roman" panose="02020603050405020304" pitchFamily="18" charset="0"/>
              </a:rPr>
              <a:t>l </a:t>
            </a:r>
            <a:r>
              <a:rPr kumimoji="1" lang="zh-CN" altLang="en-US" sz="2400" dirty="0"/>
              <a:t>次</a:t>
            </a:r>
            <a:r>
              <a:rPr kumimoji="1" lang="en-US" altLang="zh-CN" sz="2400" dirty="0"/>
              <a:t>, </a:t>
            </a:r>
            <a:r>
              <a:rPr kumimoji="1" lang="zh-CN" altLang="en-US" sz="2400" dirty="0"/>
              <a:t>所以内结点</a:t>
            </a:r>
            <a:r>
              <a:rPr kumimoji="1" lang="en-US" altLang="zh-CN" sz="2400" dirty="0" err="1"/>
              <a:t>a</a:t>
            </a:r>
            <a:r>
              <a:rPr kumimoji="1" lang="en-US" altLang="zh-CN" sz="2400" baseline="-25000" dirty="0" err="1"/>
              <a:t>i</a:t>
            </a:r>
            <a:r>
              <a:rPr kumimoji="1" lang="zh-CN" altLang="en-US" sz="2400" dirty="0"/>
              <a:t>的预期成本为</a:t>
            </a:r>
            <a:r>
              <a:rPr kumimoji="1" lang="en-US" altLang="zh-CN" sz="2400" dirty="0">
                <a:solidFill>
                  <a:srgbClr val="FF0000"/>
                </a:solidFill>
              </a:rPr>
              <a:t>P(</a:t>
            </a:r>
            <a:r>
              <a:rPr kumimoji="1" lang="en-US" altLang="zh-CN" sz="2400" dirty="0" err="1">
                <a:solidFill>
                  <a:srgbClr val="FF0000"/>
                </a:solidFill>
              </a:rPr>
              <a:t>i</a:t>
            </a:r>
            <a:r>
              <a:rPr kumimoji="1" lang="en-US" altLang="zh-CN" sz="2400" dirty="0">
                <a:solidFill>
                  <a:srgbClr val="FF0000"/>
                </a:solidFill>
              </a:rPr>
              <a:t>)*level(</a:t>
            </a:r>
            <a:r>
              <a:rPr kumimoji="1" lang="en-US" altLang="zh-CN" sz="2400" dirty="0" err="1">
                <a:solidFill>
                  <a:srgbClr val="FF0000"/>
                </a:solidFill>
              </a:rPr>
              <a:t>a</a:t>
            </a:r>
            <a:r>
              <a:rPr kumimoji="1" lang="en-US" altLang="zh-CN" sz="2400" baseline="-25000" dirty="0" err="1">
                <a:solidFill>
                  <a:srgbClr val="FF0000"/>
                </a:solidFill>
              </a:rPr>
              <a:t>i</a:t>
            </a:r>
            <a:r>
              <a:rPr kumimoji="1" lang="en-US" altLang="zh-CN" sz="2400" dirty="0">
                <a:solidFill>
                  <a:srgbClr val="FF0000"/>
                </a:solidFill>
              </a:rPr>
              <a:t>)</a:t>
            </a:r>
          </a:p>
          <a:p>
            <a:r>
              <a:rPr kumimoji="1" lang="zh-CN" altLang="en-US" sz="2400" dirty="0"/>
              <a:t>一次不成功检索在一个外结点处</a:t>
            </a:r>
            <a:r>
              <a:rPr kumimoji="1" lang="en-US" altLang="zh-CN" sz="2400" dirty="0"/>
              <a:t>(</a:t>
            </a:r>
            <a:r>
              <a:rPr kumimoji="1" lang="en-US" altLang="zh-CN" sz="2400" i="1" dirty="0">
                <a:latin typeface="Times New Roman" panose="02020603050405020304" pitchFamily="18" charset="0"/>
              </a:rPr>
              <a:t>l </a:t>
            </a:r>
            <a:r>
              <a:rPr kumimoji="1" lang="zh-CN" altLang="en-US" sz="2400" dirty="0"/>
              <a:t>级</a:t>
            </a:r>
            <a:r>
              <a:rPr kumimoji="1" lang="en-US" altLang="zh-CN" sz="2400" dirty="0"/>
              <a:t>)</a:t>
            </a:r>
            <a:r>
              <a:rPr kumimoji="1" lang="zh-CN" altLang="en-US" sz="2400" dirty="0"/>
              <a:t>终止</a:t>
            </a:r>
            <a:r>
              <a:rPr kumimoji="1" lang="en-US" altLang="zh-CN" sz="2400" dirty="0"/>
              <a:t>, </a:t>
            </a:r>
            <a:r>
              <a:rPr kumimoji="1" lang="zh-CN" altLang="en-US" sz="2400" dirty="0"/>
              <a:t>算法中循环要执行</a:t>
            </a:r>
            <a:r>
              <a:rPr kumimoji="1" lang="en-US" altLang="zh-CN" sz="2400" i="1" dirty="0">
                <a:latin typeface="Times New Roman" panose="02020603050405020304" pitchFamily="18" charset="0"/>
              </a:rPr>
              <a:t>l</a:t>
            </a:r>
            <a:r>
              <a:rPr kumimoji="1" lang="en-US" altLang="zh-CN" sz="2400" dirty="0"/>
              <a:t>-1</a:t>
            </a:r>
            <a:r>
              <a:rPr kumimoji="1" lang="zh-CN" altLang="en-US" sz="2400" dirty="0"/>
              <a:t>次</a:t>
            </a:r>
            <a:r>
              <a:rPr kumimoji="1" lang="en-US" altLang="zh-CN" sz="2400" dirty="0"/>
              <a:t>, </a:t>
            </a:r>
            <a:r>
              <a:rPr kumimoji="1" lang="zh-CN" altLang="en-US" sz="2400" dirty="0"/>
              <a:t>所以外结点</a:t>
            </a:r>
            <a:r>
              <a:rPr kumimoji="1" lang="en-US" altLang="zh-CN" sz="2400" dirty="0" err="1"/>
              <a:t>E</a:t>
            </a:r>
            <a:r>
              <a:rPr kumimoji="1" lang="en-US" altLang="zh-CN" sz="2400" baseline="-25000" dirty="0" err="1"/>
              <a:t>i</a:t>
            </a:r>
            <a:r>
              <a:rPr kumimoji="1" lang="zh-CN" altLang="en-US" sz="2400" dirty="0"/>
              <a:t>的预期成本为</a:t>
            </a:r>
            <a:r>
              <a:rPr kumimoji="1" lang="en-US" altLang="zh-CN" sz="2400" dirty="0">
                <a:solidFill>
                  <a:srgbClr val="FF0000"/>
                </a:solidFill>
              </a:rPr>
              <a:t>Q(</a:t>
            </a:r>
            <a:r>
              <a:rPr kumimoji="1" lang="en-US" altLang="zh-CN" sz="2400" dirty="0" err="1">
                <a:solidFill>
                  <a:srgbClr val="FF0000"/>
                </a:solidFill>
              </a:rPr>
              <a:t>i</a:t>
            </a:r>
            <a:r>
              <a:rPr kumimoji="1" lang="en-US" altLang="zh-CN" sz="2400" dirty="0">
                <a:solidFill>
                  <a:srgbClr val="FF0000"/>
                </a:solidFill>
              </a:rPr>
              <a:t>)*(level(</a:t>
            </a:r>
            <a:r>
              <a:rPr kumimoji="1" lang="en-US" altLang="zh-CN" sz="2400" dirty="0" err="1">
                <a:solidFill>
                  <a:srgbClr val="FF0000"/>
                </a:solidFill>
              </a:rPr>
              <a:t>E</a:t>
            </a:r>
            <a:r>
              <a:rPr kumimoji="1" lang="en-US" altLang="zh-CN" sz="2400" baseline="-25000" dirty="0" err="1">
                <a:solidFill>
                  <a:srgbClr val="FF0000"/>
                </a:solidFill>
              </a:rPr>
              <a:t>i</a:t>
            </a:r>
            <a:r>
              <a:rPr kumimoji="1" lang="en-US" altLang="zh-CN" sz="2400" dirty="0">
                <a:solidFill>
                  <a:srgbClr val="FF0000"/>
                </a:solidFill>
              </a:rPr>
              <a:t>)-1)</a:t>
            </a:r>
            <a:endParaRPr lang="en-US" altLang="zh-CN" sz="2400" dirty="0">
              <a:solidFill>
                <a:srgbClr val="FF0000"/>
              </a:solidFill>
            </a:endParaRPr>
          </a:p>
          <a:p>
            <a:endParaRPr kumimoji="1" lang="en-US" altLang="zh-CN" sz="2800" dirty="0">
              <a:solidFill>
                <a:srgbClr val="0000FF"/>
              </a:solidFill>
            </a:endParaRPr>
          </a:p>
          <a:p>
            <a:endParaRPr kumimoji="1" lang="en-US" altLang="zh-CN" sz="2800" dirty="0">
              <a:latin typeface="Times New Roman" panose="02020603050405020304" pitchFamily="18" charset="0"/>
            </a:endParaRPr>
          </a:p>
          <a:p>
            <a:pPr lvl="1"/>
            <a:endParaRPr kumimoji="1" lang="zh-CN" altLang="en-US" sz="2400" dirty="0">
              <a:latin typeface="Times New Roman" panose="02020603050405020304" pitchFamily="18" charset="0"/>
            </a:endParaRPr>
          </a:p>
          <a:p>
            <a:endParaRPr kumimoji="1" lang="en-US" altLang="zh-CN" sz="2800" baseline="-25000" dirty="0">
              <a:latin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73</a:t>
            </a:fld>
            <a:endParaRPr lang="en-US" altLang="zh-CN"/>
          </a:p>
        </p:txBody>
      </p:sp>
      <p:sp>
        <p:nvSpPr>
          <p:cNvPr id="5" name="Text Box 32"/>
          <p:cNvSpPr txBox="1">
            <a:spLocks noChangeArrowheads="1"/>
          </p:cNvSpPr>
          <p:nvPr/>
        </p:nvSpPr>
        <p:spPr bwMode="auto">
          <a:xfrm>
            <a:off x="961504" y="2718497"/>
            <a:ext cx="812800" cy="2778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kumimoji="1" lang="en-US" altLang="zh-CN" sz="1400" b="0" dirty="0">
                <a:cs typeface="Arial" panose="020B0604020202020204" pitchFamily="34" charset="0"/>
              </a:rPr>
              <a:t>1≤i≤n</a:t>
            </a:r>
          </a:p>
        </p:txBody>
      </p:sp>
      <p:sp>
        <p:nvSpPr>
          <p:cNvPr id="6" name="Text Box 33"/>
          <p:cNvSpPr txBox="1">
            <a:spLocks noChangeArrowheads="1"/>
          </p:cNvSpPr>
          <p:nvPr/>
        </p:nvSpPr>
        <p:spPr bwMode="auto">
          <a:xfrm>
            <a:off x="1919536" y="2718496"/>
            <a:ext cx="811213" cy="2778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kumimoji="1" lang="en-US" altLang="zh-CN" sz="1400" b="0" dirty="0">
                <a:cs typeface="Arial" panose="020B0604020202020204" pitchFamily="34" charset="0"/>
              </a:rPr>
              <a:t>0≤i≤n</a:t>
            </a:r>
          </a:p>
        </p:txBody>
      </p:sp>
      <p:grpSp>
        <p:nvGrpSpPr>
          <p:cNvPr id="7" name="Group 11"/>
          <p:cNvGrpSpPr>
            <a:grpSpLocks/>
          </p:cNvGrpSpPr>
          <p:nvPr/>
        </p:nvGrpSpPr>
        <p:grpSpPr bwMode="auto">
          <a:xfrm>
            <a:off x="1703512" y="5445224"/>
            <a:ext cx="9118002" cy="654051"/>
            <a:chOff x="2715" y="3316"/>
            <a:chExt cx="2986" cy="412"/>
          </a:xfrm>
        </p:grpSpPr>
        <p:sp>
          <p:nvSpPr>
            <p:cNvPr id="8" name="Text Box 12"/>
            <p:cNvSpPr txBox="1">
              <a:spLocks noChangeArrowheads="1"/>
            </p:cNvSpPr>
            <p:nvPr/>
          </p:nvSpPr>
          <p:spPr bwMode="auto">
            <a:xfrm>
              <a:off x="2715" y="3316"/>
              <a:ext cx="2986" cy="2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CC00FF"/>
                </a:buClr>
                <a:buSzTx/>
                <a:buFont typeface="Wingdings" panose="05000000000000000000" pitchFamily="2" charset="2"/>
                <a:buNone/>
              </a:pPr>
              <a:r>
                <a:rPr kumimoji="1" lang="zh-CN" altLang="en-US" sz="2400" b="0" dirty="0">
                  <a:solidFill>
                    <a:srgbClr val="FF0000"/>
                  </a:solidFill>
                  <a:latin typeface="幼圆" panose="02010509060101010101" pitchFamily="49" charset="-122"/>
                  <a:ea typeface="幼圆" panose="02010509060101010101" pitchFamily="49" charset="-122"/>
                  <a:cs typeface="Arial" panose="020B0604020202020204" pitchFamily="34" charset="0"/>
                </a:rPr>
                <a:t>二分检索树的预期成本为</a:t>
              </a:r>
              <a:r>
                <a:rPr kumimoji="1" lang="en-US" altLang="zh-CN" sz="2400" b="0" dirty="0">
                  <a:solidFill>
                    <a:srgbClr val="FF0000"/>
                  </a:solidFill>
                  <a:latin typeface="幼圆" panose="02010509060101010101" pitchFamily="49" charset="-122"/>
                  <a:ea typeface="幼圆" panose="02010509060101010101" pitchFamily="49" charset="-122"/>
                  <a:cs typeface="Arial" panose="020B0604020202020204" pitchFamily="34" charset="0"/>
                </a:rPr>
                <a:t>:</a:t>
              </a:r>
              <a:r>
                <a:rPr kumimoji="1" lang="en-US" altLang="zh-CN" sz="2400" b="0" dirty="0">
                  <a:solidFill>
                    <a:srgbClr val="FF0000"/>
                  </a:solidFill>
                  <a:cs typeface="Arial" panose="020B0604020202020204" pitchFamily="34" charset="0"/>
                </a:rPr>
                <a:t>∑P(</a:t>
              </a:r>
              <a:r>
                <a:rPr kumimoji="1" lang="en-US" altLang="zh-CN" sz="2400" b="0" dirty="0" err="1">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)*level(</a:t>
              </a:r>
              <a:r>
                <a:rPr kumimoji="1" lang="en-US" altLang="zh-CN" sz="2400" b="0" dirty="0" err="1">
                  <a:solidFill>
                    <a:srgbClr val="FF0000"/>
                  </a:solidFill>
                  <a:cs typeface="Arial" panose="020B0604020202020204" pitchFamily="34" charset="0"/>
                </a:rPr>
                <a:t>a</a:t>
              </a:r>
              <a:r>
                <a:rPr kumimoji="1" lang="en-US" altLang="zh-CN" sz="2400" b="0" baseline="-25000" dirty="0" err="1">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)+∑Q(</a:t>
              </a:r>
              <a:r>
                <a:rPr kumimoji="1" lang="en-US" altLang="zh-CN" sz="2400" b="0" dirty="0" err="1">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)*(level(</a:t>
              </a:r>
              <a:r>
                <a:rPr kumimoji="1" lang="en-US" altLang="zh-CN" sz="2400" b="0" dirty="0" err="1">
                  <a:solidFill>
                    <a:srgbClr val="FF0000"/>
                  </a:solidFill>
                  <a:cs typeface="Arial" panose="020B0604020202020204" pitchFamily="34" charset="0"/>
                </a:rPr>
                <a:t>E</a:t>
              </a:r>
              <a:r>
                <a:rPr kumimoji="1" lang="en-US" altLang="zh-CN" sz="2400" b="0" baseline="-25000" dirty="0" err="1">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)-1)</a:t>
              </a:r>
            </a:p>
          </p:txBody>
        </p:sp>
        <p:sp>
          <p:nvSpPr>
            <p:cNvPr id="9" name="Text Box 13"/>
            <p:cNvSpPr txBox="1">
              <a:spLocks noChangeArrowheads="1"/>
            </p:cNvSpPr>
            <p:nvPr/>
          </p:nvSpPr>
          <p:spPr bwMode="auto">
            <a:xfrm>
              <a:off x="3814" y="3535"/>
              <a:ext cx="490" cy="1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kumimoji="1" lang="en-US" altLang="zh-CN" sz="1400" b="0" dirty="0">
                  <a:solidFill>
                    <a:srgbClr val="FF0000"/>
                  </a:solidFill>
                  <a:cs typeface="Arial" panose="020B0604020202020204" pitchFamily="34" charset="0"/>
                </a:rPr>
                <a:t>1≤i≤n</a:t>
              </a:r>
              <a:endParaRPr kumimoji="1" lang="en-US" altLang="zh-CN" sz="2800" b="0" dirty="0">
                <a:solidFill>
                  <a:srgbClr val="FF0000"/>
                </a:solidFill>
                <a:cs typeface="Arial" panose="020B0604020202020204" pitchFamily="34" charset="0"/>
              </a:endParaRPr>
            </a:p>
          </p:txBody>
        </p:sp>
        <p:sp>
          <p:nvSpPr>
            <p:cNvPr id="10" name="Text Box 14"/>
            <p:cNvSpPr txBox="1">
              <a:spLocks noChangeArrowheads="1"/>
            </p:cNvSpPr>
            <p:nvPr/>
          </p:nvSpPr>
          <p:spPr bwMode="auto">
            <a:xfrm>
              <a:off x="4475" y="3553"/>
              <a:ext cx="512" cy="1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kumimoji="1" lang="en-US" altLang="zh-CN" sz="1400" b="0" dirty="0">
                  <a:solidFill>
                    <a:srgbClr val="FF0000"/>
                  </a:solidFill>
                  <a:cs typeface="Arial" panose="020B0604020202020204" pitchFamily="34" charset="0"/>
                </a:rPr>
                <a:t>0≤i≤n</a:t>
              </a:r>
              <a:endParaRPr kumimoji="1" lang="en-US" altLang="zh-CN" sz="2800" b="0" dirty="0">
                <a:solidFill>
                  <a:srgbClr val="FF0000"/>
                </a:solidFill>
                <a:cs typeface="Arial" panose="020B0604020202020204" pitchFamily="34" charset="0"/>
              </a:endParaRPr>
            </a:p>
          </p:txBody>
        </p:sp>
      </p:grpSp>
    </p:spTree>
    <p:extLst>
      <p:ext uri="{BB962C8B-B14F-4D97-AF65-F5344CB8AC3E}">
        <p14:creationId xmlns:p14="http://schemas.microsoft.com/office/powerpoint/2010/main" val="352232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tx2"/>
                </a:solidFill>
                <a:latin typeface="Times New Roman" panose="02020603050405020304" pitchFamily="18" charset="0"/>
              </a:rPr>
              <a:t>最优二分检索树</a:t>
            </a:r>
            <a:endParaRPr lang="zh-CN" altLang="en-US" dirty="0"/>
          </a:p>
        </p:txBody>
      </p:sp>
      <p:sp>
        <p:nvSpPr>
          <p:cNvPr id="3" name="内容占位符 2"/>
          <p:cNvSpPr>
            <a:spLocks noGrp="1"/>
          </p:cNvSpPr>
          <p:nvPr>
            <p:ph idx="1"/>
          </p:nvPr>
        </p:nvSpPr>
        <p:spPr>
          <a:xfrm>
            <a:off x="838200" y="1556792"/>
            <a:ext cx="10226352" cy="1280357"/>
          </a:xfrm>
        </p:spPr>
        <p:txBody>
          <a:bodyPr>
            <a:normAutofit/>
          </a:bodyPr>
          <a:lstStyle/>
          <a:p>
            <a:r>
              <a:rPr kumimoji="1" lang="zh-CN" altLang="en-US" sz="2800" dirty="0"/>
              <a:t>标识符集</a:t>
            </a:r>
            <a:r>
              <a:rPr kumimoji="1" lang="en-US" altLang="zh-CN" sz="2800" dirty="0"/>
              <a:t>(a</a:t>
            </a:r>
            <a:r>
              <a:rPr kumimoji="1" lang="en-US" altLang="zh-CN" sz="2800" baseline="-25000" dirty="0"/>
              <a:t>1</a:t>
            </a:r>
            <a:r>
              <a:rPr kumimoji="1" lang="en-US" altLang="zh-CN" sz="2800" dirty="0"/>
              <a:t>, a</a:t>
            </a:r>
            <a:r>
              <a:rPr kumimoji="1" lang="en-US" altLang="zh-CN" sz="2800" baseline="-25000" dirty="0"/>
              <a:t>2</a:t>
            </a:r>
            <a:r>
              <a:rPr kumimoji="1" lang="en-US" altLang="zh-CN" sz="2800" dirty="0"/>
              <a:t>, …a</a:t>
            </a:r>
            <a:r>
              <a:rPr kumimoji="1" lang="en-US" altLang="zh-CN" sz="2800" baseline="-25000" dirty="0"/>
              <a:t>n</a:t>
            </a:r>
            <a:r>
              <a:rPr kumimoji="1" lang="en-US" altLang="zh-CN" sz="2800" dirty="0"/>
              <a:t>)</a:t>
            </a:r>
            <a:r>
              <a:rPr kumimoji="1" lang="zh-CN" altLang="en-US" sz="2800" dirty="0"/>
              <a:t>的最优二分检索树是一棵使期望成本取最小值的树。</a:t>
            </a:r>
            <a:endParaRPr lang="zh-CN" altLang="en-US" sz="28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74</a:t>
            </a:fld>
            <a:endParaRPr lang="en-US" altLang="zh-CN"/>
          </a:p>
        </p:txBody>
      </p:sp>
      <p:sp>
        <p:nvSpPr>
          <p:cNvPr id="5" name="Text Box 5"/>
          <p:cNvSpPr txBox="1">
            <a:spLocks noChangeArrowheads="1"/>
          </p:cNvSpPr>
          <p:nvPr/>
        </p:nvSpPr>
        <p:spPr bwMode="auto">
          <a:xfrm>
            <a:off x="1056445" y="2884265"/>
            <a:ext cx="10262356" cy="232562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kumimoji="1" lang="zh-CN" altLang="en-US" sz="2400" b="0" dirty="0">
                <a:latin typeface="幼圆" panose="02010509060101010101" pitchFamily="49" charset="-122"/>
                <a:ea typeface="幼圆" panose="02010509060101010101" pitchFamily="49" charset="-122"/>
                <a:cs typeface="Arial" panose="020B0604020202020204" pitchFamily="34" charset="0"/>
              </a:rPr>
              <a:t>例</a:t>
            </a:r>
            <a:r>
              <a:rPr kumimoji="1" lang="en-US" altLang="zh-CN" sz="2400" b="0" dirty="0">
                <a:latin typeface="幼圆" panose="02010509060101010101" pitchFamily="49" charset="-122"/>
                <a:ea typeface="幼圆" panose="02010509060101010101" pitchFamily="49" charset="-122"/>
                <a:cs typeface="Arial" panose="020B0604020202020204" pitchFamily="34" charset="0"/>
              </a:rPr>
              <a:t>:</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标识符集</a:t>
            </a:r>
            <a:r>
              <a:rPr kumimoji="1" lang="en-US" altLang="zh-CN" sz="2400" b="0" dirty="0">
                <a:cs typeface="Arial" panose="020B0604020202020204" pitchFamily="34" charset="0"/>
              </a:rPr>
              <a:t>(a</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 a</a:t>
            </a:r>
            <a:r>
              <a:rPr kumimoji="1" lang="en-US" altLang="zh-CN" sz="2400" b="0" baseline="-25000" dirty="0">
                <a:cs typeface="Arial" panose="020B0604020202020204" pitchFamily="34" charset="0"/>
              </a:rPr>
              <a:t>2</a:t>
            </a:r>
            <a:r>
              <a:rPr kumimoji="1" lang="en-US" altLang="zh-CN" sz="2400" b="0" dirty="0">
                <a:cs typeface="Arial" panose="020B0604020202020204" pitchFamily="34" charset="0"/>
              </a:rPr>
              <a:t>, a</a:t>
            </a:r>
            <a:r>
              <a:rPr kumimoji="1" lang="en-US" altLang="zh-CN" sz="2400" b="0" baseline="-25000" dirty="0">
                <a:cs typeface="Arial" panose="020B0604020202020204" pitchFamily="34" charset="0"/>
              </a:rPr>
              <a:t>3</a:t>
            </a:r>
            <a:r>
              <a:rPr kumimoji="1" lang="en-US" altLang="zh-CN" sz="2400" b="0" dirty="0">
                <a:cs typeface="Arial" panose="020B0604020202020204" pitchFamily="34" charset="0"/>
              </a:rPr>
              <a:t>)=(do, if, stop)</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的二分检索树中，成功节点</a:t>
            </a:r>
            <a:r>
              <a:rPr kumimoji="1" lang="en-US" altLang="zh-CN" sz="2400" b="0" dirty="0">
                <a:cs typeface="Arial" panose="020B0604020202020204" pitchFamily="34" charset="0"/>
              </a:rPr>
              <a:t>3</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个，不成功节点</a:t>
            </a:r>
            <a:r>
              <a:rPr kumimoji="1" lang="en-US" altLang="zh-CN" sz="2400" b="0" dirty="0">
                <a:cs typeface="Arial" panose="020B0604020202020204" pitchFamily="34" charset="0"/>
              </a:rPr>
              <a:t>4</a:t>
            </a:r>
            <a:r>
              <a:rPr kumimoji="1" lang="zh-CN" altLang="en-US" sz="2400" b="0" dirty="0">
                <a:cs typeface="Arial" panose="020B0604020202020204" pitchFamily="34" charset="0"/>
              </a:rPr>
              <a:t>个。</a:t>
            </a:r>
            <a:r>
              <a:rPr kumimoji="1" lang="en-US" altLang="zh-CN" sz="2400" b="0" dirty="0">
                <a:cs typeface="Arial" panose="020B0604020202020204" pitchFamily="34" charset="0"/>
              </a:rPr>
              <a:t> </a:t>
            </a:r>
          </a:p>
          <a:p>
            <a:pPr>
              <a:spcBef>
                <a:spcPct val="50000"/>
              </a:spcBef>
              <a:buClrTx/>
              <a:buSzTx/>
              <a:buNone/>
            </a:pPr>
            <a:r>
              <a:rPr kumimoji="1" lang="zh-CN" altLang="en-US" sz="2400" b="0" dirty="0">
                <a:latin typeface="幼圆" panose="02010509060101010101" pitchFamily="49" charset="-122"/>
                <a:ea typeface="幼圆" panose="02010509060101010101" pitchFamily="49" charset="-122"/>
              </a:rPr>
              <a:t>情景</a:t>
            </a:r>
            <a:r>
              <a:rPr kumimoji="1" lang="en-US" altLang="zh-CN" sz="2400" b="0" dirty="0">
                <a:ea typeface="幼圆" panose="02010509060101010101" pitchFamily="49" charset="-122"/>
                <a:cs typeface="Arial" panose="020B0604020202020204" pitchFamily="34" charset="0"/>
              </a:rPr>
              <a:t>1.</a:t>
            </a:r>
            <a:r>
              <a:rPr kumimoji="1" lang="zh-CN" altLang="en-US" sz="2400" b="0" dirty="0">
                <a:latin typeface="幼圆" panose="02010509060101010101" pitchFamily="49" charset="-122"/>
                <a:ea typeface="幼圆" panose="02010509060101010101" pitchFamily="49" charset="-122"/>
              </a:rPr>
              <a:t>设内外结点概率相同：</a:t>
            </a:r>
            <a:r>
              <a:rPr kumimoji="1" lang="en-US" altLang="zh-CN" sz="2400" b="0" dirty="0">
                <a:ea typeface="幼圆" panose="02010509060101010101" pitchFamily="49" charset="-122"/>
                <a:cs typeface="Arial" panose="020B0604020202020204" pitchFamily="34" charset="0"/>
              </a:rPr>
              <a:t>P(</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)=Q(</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)=1/7</a:t>
            </a:r>
          </a:p>
          <a:p>
            <a:pPr>
              <a:lnSpc>
                <a:spcPct val="95000"/>
              </a:lnSpc>
              <a:spcBef>
                <a:spcPct val="15000"/>
              </a:spcBef>
              <a:buClrTx/>
              <a:buSzTx/>
              <a:buNone/>
            </a:pPr>
            <a:r>
              <a:rPr kumimoji="1" lang="zh-CN" altLang="en-US" sz="2400" b="0" dirty="0">
                <a:latin typeface="幼圆" panose="02010509060101010101" pitchFamily="49" charset="-122"/>
                <a:ea typeface="幼圆" panose="02010509060101010101" pitchFamily="49" charset="-122"/>
              </a:rPr>
              <a:t>情景</a:t>
            </a:r>
            <a:r>
              <a:rPr kumimoji="1" lang="en-US" altLang="zh-CN" sz="2400" b="0" dirty="0">
                <a:ea typeface="幼圆" panose="02010509060101010101" pitchFamily="49" charset="-122"/>
                <a:cs typeface="Arial" panose="020B0604020202020204" pitchFamily="34" charset="0"/>
              </a:rPr>
              <a:t>2.</a:t>
            </a:r>
            <a:r>
              <a:rPr kumimoji="1" lang="zh-CN" altLang="en-US" sz="2400" b="0" dirty="0">
                <a:latin typeface="幼圆" panose="02010509060101010101" pitchFamily="49" charset="-122"/>
                <a:ea typeface="幼圆" panose="02010509060101010101" pitchFamily="49" charset="-122"/>
              </a:rPr>
              <a:t>设内外结点概率不同：</a:t>
            </a:r>
            <a:r>
              <a:rPr kumimoji="1" lang="en-US" altLang="zh-CN" sz="2400" b="0" dirty="0">
                <a:ea typeface="幼圆" panose="02010509060101010101" pitchFamily="49" charset="-122"/>
                <a:cs typeface="Arial" panose="020B0604020202020204" pitchFamily="34" charset="0"/>
              </a:rPr>
              <a:t>P(</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)=(0.5, 0.1, 0.05), Q(</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)=(0.15,0.1,0.05,0.05)</a:t>
            </a:r>
          </a:p>
          <a:p>
            <a:pPr eaLnBrk="1" hangingPunct="1">
              <a:spcBef>
                <a:spcPct val="50000"/>
              </a:spcBef>
              <a:buClrTx/>
              <a:buSzTx/>
              <a:buFontTx/>
              <a:buNone/>
            </a:pPr>
            <a:endParaRPr kumimoji="1" lang="zh-CN" altLang="en-US" sz="2400" b="0" dirty="0">
              <a:latin typeface="幼圆" panose="02010509060101010101" pitchFamily="49" charset="-122"/>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5500007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75</a:t>
            </a:fld>
            <a:endParaRPr lang="en-US" altLang="zh-CN"/>
          </a:p>
        </p:txBody>
      </p:sp>
      <p:sp>
        <p:nvSpPr>
          <p:cNvPr id="5" name="Text Box 5"/>
          <p:cNvSpPr txBox="1">
            <a:spLocks noChangeArrowheads="1"/>
          </p:cNvSpPr>
          <p:nvPr/>
        </p:nvSpPr>
        <p:spPr bwMode="auto">
          <a:xfrm>
            <a:off x="945729" y="476672"/>
            <a:ext cx="8145050" cy="44203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ea typeface="幼圆" panose="02010509060101010101" pitchFamily="49" charset="-122"/>
                <a:cs typeface="Arial" panose="020B0604020202020204" pitchFamily="34" charset="0"/>
              </a:rPr>
              <a:t>n=3</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时，有</a:t>
            </a:r>
            <a:r>
              <a:rPr kumimoji="1" lang="en-US" altLang="zh-CN" sz="2400" b="0" dirty="0">
                <a:cs typeface="Arial" panose="020B0604020202020204" pitchFamily="34" charset="0"/>
              </a:rPr>
              <a:t>5</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种可能的二分检索树</a:t>
            </a:r>
          </a:p>
        </p:txBody>
      </p:sp>
      <p:grpSp>
        <p:nvGrpSpPr>
          <p:cNvPr id="6" name="Group 120"/>
          <p:cNvGrpSpPr>
            <a:grpSpLocks/>
          </p:cNvGrpSpPr>
          <p:nvPr/>
        </p:nvGrpSpPr>
        <p:grpSpPr bwMode="auto">
          <a:xfrm>
            <a:off x="1006640" y="1341629"/>
            <a:ext cx="2187575" cy="2068189"/>
            <a:chOff x="361" y="1196"/>
            <a:chExt cx="1378" cy="1785"/>
          </a:xfrm>
          <a:noFill/>
        </p:grpSpPr>
        <p:sp>
          <p:nvSpPr>
            <p:cNvPr id="7" name="Text Box 7"/>
            <p:cNvSpPr txBox="1">
              <a:spLocks noChangeArrowheads="1"/>
            </p:cNvSpPr>
            <p:nvPr/>
          </p:nvSpPr>
          <p:spPr bwMode="auto">
            <a:xfrm>
              <a:off x="443" y="1196"/>
              <a:ext cx="368" cy="34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0" dirty="0">
                  <a:latin typeface="幼圆" panose="02010509060101010101" pitchFamily="49" charset="-122"/>
                  <a:ea typeface="幼圆" panose="02010509060101010101" pitchFamily="49" charset="-122"/>
                  <a:cs typeface="Arial" panose="020B0604020202020204" pitchFamily="34" charset="0"/>
                </a:rPr>
                <a:t>图</a:t>
              </a:r>
              <a:r>
                <a:rPr kumimoji="1" lang="en-US" altLang="zh-CN" sz="2000" b="0" dirty="0">
                  <a:cs typeface="Arial" panose="020B0604020202020204" pitchFamily="34" charset="0"/>
                </a:rPr>
                <a:t>a</a:t>
              </a:r>
            </a:p>
          </p:txBody>
        </p:sp>
        <p:sp>
          <p:nvSpPr>
            <p:cNvPr id="8" name="Line 9"/>
            <p:cNvSpPr>
              <a:spLocks noChangeShapeType="1"/>
            </p:cNvSpPr>
            <p:nvPr/>
          </p:nvSpPr>
          <p:spPr bwMode="auto">
            <a:xfrm flipH="1">
              <a:off x="788" y="2024"/>
              <a:ext cx="199" cy="205"/>
            </a:xfrm>
            <a:prstGeom prst="lin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 name="Line 10"/>
            <p:cNvSpPr>
              <a:spLocks noChangeShapeType="1"/>
            </p:cNvSpPr>
            <p:nvPr/>
          </p:nvSpPr>
          <p:spPr bwMode="auto">
            <a:xfrm>
              <a:off x="1318" y="1548"/>
              <a:ext cx="219" cy="216"/>
            </a:xfrm>
            <a:prstGeom prst="lin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0" name="Line 11"/>
            <p:cNvSpPr>
              <a:spLocks noChangeShapeType="1"/>
            </p:cNvSpPr>
            <p:nvPr/>
          </p:nvSpPr>
          <p:spPr bwMode="auto">
            <a:xfrm flipH="1">
              <a:off x="1046" y="1548"/>
              <a:ext cx="201" cy="216"/>
            </a:xfrm>
            <a:prstGeom prst="lin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11" name="Group 12"/>
            <p:cNvGrpSpPr>
              <a:grpSpLocks/>
            </p:cNvGrpSpPr>
            <p:nvPr/>
          </p:nvGrpSpPr>
          <p:grpSpPr bwMode="auto">
            <a:xfrm>
              <a:off x="361" y="2212"/>
              <a:ext cx="602" cy="300"/>
              <a:chOff x="265" y="2626"/>
              <a:chExt cx="602" cy="300"/>
            </a:xfrm>
            <a:grpFill/>
          </p:grpSpPr>
          <p:sp>
            <p:nvSpPr>
              <p:cNvPr id="25" name="Oval 13"/>
              <p:cNvSpPr>
                <a:spLocks noChangeArrowheads="1"/>
              </p:cNvSpPr>
              <p:nvPr/>
            </p:nvSpPr>
            <p:spPr bwMode="auto">
              <a:xfrm>
                <a:off x="451" y="2643"/>
                <a:ext cx="416" cy="283"/>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do</a:t>
                </a:r>
              </a:p>
            </p:txBody>
          </p:sp>
          <p:sp>
            <p:nvSpPr>
              <p:cNvPr id="26" name="Text Box 14"/>
              <p:cNvSpPr txBox="1">
                <a:spLocks noChangeArrowheads="1"/>
              </p:cNvSpPr>
              <p:nvPr/>
            </p:nvSpPr>
            <p:spPr bwMode="auto">
              <a:xfrm>
                <a:off x="265" y="2626"/>
                <a:ext cx="246" cy="182"/>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1</a:t>
                </a:r>
              </a:p>
            </p:txBody>
          </p:sp>
        </p:grpSp>
        <p:grpSp>
          <p:nvGrpSpPr>
            <p:cNvPr id="12" name="Group 15"/>
            <p:cNvGrpSpPr>
              <a:grpSpLocks/>
            </p:cNvGrpSpPr>
            <p:nvPr/>
          </p:nvGrpSpPr>
          <p:grpSpPr bwMode="auto">
            <a:xfrm>
              <a:off x="621" y="1700"/>
              <a:ext cx="645" cy="326"/>
              <a:chOff x="690" y="2114"/>
              <a:chExt cx="645" cy="326"/>
            </a:xfrm>
            <a:grpFill/>
          </p:grpSpPr>
          <p:sp>
            <p:nvSpPr>
              <p:cNvPr id="23" name="Oval 16"/>
              <p:cNvSpPr>
                <a:spLocks noChangeArrowheads="1"/>
              </p:cNvSpPr>
              <p:nvPr/>
            </p:nvSpPr>
            <p:spPr bwMode="auto">
              <a:xfrm>
                <a:off x="900" y="2158"/>
                <a:ext cx="435" cy="282"/>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if</a:t>
                </a:r>
              </a:p>
            </p:txBody>
          </p:sp>
          <p:sp>
            <p:nvSpPr>
              <p:cNvPr id="24" name="Text Box 17"/>
              <p:cNvSpPr txBox="1">
                <a:spLocks noChangeArrowheads="1"/>
              </p:cNvSpPr>
              <p:nvPr/>
            </p:nvSpPr>
            <p:spPr bwMode="auto">
              <a:xfrm>
                <a:off x="690" y="2114"/>
                <a:ext cx="246" cy="182"/>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2</a:t>
                </a:r>
              </a:p>
            </p:txBody>
          </p:sp>
        </p:grpSp>
        <p:grpSp>
          <p:nvGrpSpPr>
            <p:cNvPr id="13" name="Group 18"/>
            <p:cNvGrpSpPr>
              <a:grpSpLocks/>
            </p:cNvGrpSpPr>
            <p:nvPr/>
          </p:nvGrpSpPr>
          <p:grpSpPr bwMode="auto">
            <a:xfrm>
              <a:off x="884" y="1264"/>
              <a:ext cx="653" cy="284"/>
              <a:chOff x="1117" y="1678"/>
              <a:chExt cx="653" cy="284"/>
            </a:xfrm>
            <a:grpFill/>
          </p:grpSpPr>
          <p:sp>
            <p:nvSpPr>
              <p:cNvPr id="21" name="Oval 19"/>
              <p:cNvSpPr>
                <a:spLocks noChangeArrowheads="1"/>
              </p:cNvSpPr>
              <p:nvPr/>
            </p:nvSpPr>
            <p:spPr bwMode="auto">
              <a:xfrm>
                <a:off x="1322" y="1678"/>
                <a:ext cx="448" cy="284"/>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kumimoji="1" lang="en-US" altLang="zh-CN" sz="2000" b="0">
                    <a:cs typeface="Arial" panose="020B0604020202020204" pitchFamily="34" charset="0"/>
                  </a:rPr>
                  <a:t>stop</a:t>
                </a:r>
              </a:p>
            </p:txBody>
          </p:sp>
          <p:sp>
            <p:nvSpPr>
              <p:cNvPr id="22" name="Text Box 20"/>
              <p:cNvSpPr txBox="1">
                <a:spLocks noChangeArrowheads="1"/>
              </p:cNvSpPr>
              <p:nvPr/>
            </p:nvSpPr>
            <p:spPr bwMode="auto">
              <a:xfrm>
                <a:off x="1117" y="1688"/>
                <a:ext cx="246" cy="182"/>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3</a:t>
                </a:r>
              </a:p>
            </p:txBody>
          </p:sp>
        </p:grpSp>
        <p:sp>
          <p:nvSpPr>
            <p:cNvPr id="14" name="Rectangle 21"/>
            <p:cNvSpPr>
              <a:spLocks noChangeArrowheads="1"/>
            </p:cNvSpPr>
            <p:nvPr/>
          </p:nvSpPr>
          <p:spPr bwMode="auto">
            <a:xfrm>
              <a:off x="1422" y="1764"/>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3</a:t>
              </a:r>
            </a:p>
          </p:txBody>
        </p:sp>
        <p:sp>
          <p:nvSpPr>
            <p:cNvPr id="15" name="Rectangle 23"/>
            <p:cNvSpPr>
              <a:spLocks noChangeArrowheads="1"/>
            </p:cNvSpPr>
            <p:nvPr/>
          </p:nvSpPr>
          <p:spPr bwMode="auto">
            <a:xfrm>
              <a:off x="813" y="2757"/>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1</a:t>
              </a:r>
            </a:p>
          </p:txBody>
        </p:sp>
        <p:sp>
          <p:nvSpPr>
            <p:cNvPr id="16" name="Line 25"/>
            <p:cNvSpPr>
              <a:spLocks noChangeShapeType="1"/>
            </p:cNvSpPr>
            <p:nvPr/>
          </p:nvSpPr>
          <p:spPr bwMode="auto">
            <a:xfrm flipH="1">
              <a:off x="547" y="2510"/>
              <a:ext cx="127" cy="23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7" name="Line 26"/>
            <p:cNvSpPr>
              <a:spLocks noChangeShapeType="1"/>
            </p:cNvSpPr>
            <p:nvPr/>
          </p:nvSpPr>
          <p:spPr bwMode="auto">
            <a:xfrm>
              <a:off x="744" y="2509"/>
              <a:ext cx="156" cy="232"/>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8" name="Line 27"/>
            <p:cNvSpPr>
              <a:spLocks noChangeShapeType="1"/>
            </p:cNvSpPr>
            <p:nvPr/>
          </p:nvSpPr>
          <p:spPr bwMode="auto">
            <a:xfrm>
              <a:off x="1083" y="2026"/>
              <a:ext cx="164" cy="260"/>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9" name="Rectangle 24"/>
            <p:cNvSpPr>
              <a:spLocks noChangeArrowheads="1"/>
            </p:cNvSpPr>
            <p:nvPr/>
          </p:nvSpPr>
          <p:spPr bwMode="auto">
            <a:xfrm>
              <a:off x="1138" y="2286"/>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2</a:t>
              </a:r>
            </a:p>
          </p:txBody>
        </p:sp>
        <p:sp>
          <p:nvSpPr>
            <p:cNvPr id="20" name="Rectangle 22"/>
            <p:cNvSpPr>
              <a:spLocks noChangeArrowheads="1"/>
            </p:cNvSpPr>
            <p:nvPr/>
          </p:nvSpPr>
          <p:spPr bwMode="auto">
            <a:xfrm>
              <a:off x="361" y="2757"/>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dirty="0">
                  <a:cs typeface="Arial" panose="020B0604020202020204" pitchFamily="34" charset="0"/>
                </a:rPr>
                <a:t>E</a:t>
              </a:r>
              <a:r>
                <a:rPr kumimoji="1" lang="en-US" altLang="zh-CN" sz="2000" b="0" baseline="-25000" dirty="0">
                  <a:cs typeface="Arial" panose="020B0604020202020204" pitchFamily="34" charset="0"/>
                </a:rPr>
                <a:t>0</a:t>
              </a:r>
            </a:p>
          </p:txBody>
        </p:sp>
      </p:grpSp>
      <p:grpSp>
        <p:nvGrpSpPr>
          <p:cNvPr id="27" name="Group 124"/>
          <p:cNvGrpSpPr>
            <a:grpSpLocks/>
          </p:cNvGrpSpPr>
          <p:nvPr/>
        </p:nvGrpSpPr>
        <p:grpSpPr bwMode="auto">
          <a:xfrm>
            <a:off x="3966535" y="1358081"/>
            <a:ext cx="2478087" cy="1457555"/>
            <a:chOff x="1636" y="1331"/>
            <a:chExt cx="1561" cy="1071"/>
          </a:xfrm>
          <a:noFill/>
        </p:grpSpPr>
        <p:sp>
          <p:nvSpPr>
            <p:cNvPr id="28" name="Line 74"/>
            <p:cNvSpPr>
              <a:spLocks noChangeShapeType="1"/>
            </p:cNvSpPr>
            <p:nvPr/>
          </p:nvSpPr>
          <p:spPr bwMode="auto">
            <a:xfrm>
              <a:off x="2880" y="2046"/>
              <a:ext cx="136" cy="159"/>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29" name="Line 73"/>
            <p:cNvSpPr>
              <a:spLocks noChangeShapeType="1"/>
            </p:cNvSpPr>
            <p:nvPr/>
          </p:nvSpPr>
          <p:spPr bwMode="auto">
            <a:xfrm flipH="1">
              <a:off x="2699" y="2046"/>
              <a:ext cx="90" cy="159"/>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nvGrpSpPr>
            <p:cNvPr id="30" name="Group 56"/>
            <p:cNvGrpSpPr>
              <a:grpSpLocks/>
            </p:cNvGrpSpPr>
            <p:nvPr/>
          </p:nvGrpSpPr>
          <p:grpSpPr bwMode="auto">
            <a:xfrm>
              <a:off x="1763" y="1797"/>
              <a:ext cx="618" cy="248"/>
              <a:chOff x="2308" y="2363"/>
              <a:chExt cx="618" cy="283"/>
            </a:xfrm>
            <a:grpFill/>
          </p:grpSpPr>
          <p:sp>
            <p:nvSpPr>
              <p:cNvPr id="46" name="Oval 57"/>
              <p:cNvSpPr>
                <a:spLocks noChangeArrowheads="1"/>
              </p:cNvSpPr>
              <p:nvPr/>
            </p:nvSpPr>
            <p:spPr bwMode="auto">
              <a:xfrm>
                <a:off x="2510" y="2363"/>
                <a:ext cx="416" cy="283"/>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do</a:t>
                </a:r>
              </a:p>
            </p:txBody>
          </p:sp>
          <p:sp>
            <p:nvSpPr>
              <p:cNvPr id="47" name="Text Box 58"/>
              <p:cNvSpPr txBox="1">
                <a:spLocks noChangeArrowheads="1"/>
              </p:cNvSpPr>
              <p:nvPr/>
            </p:nvSpPr>
            <p:spPr bwMode="auto">
              <a:xfrm>
                <a:off x="2308" y="2391"/>
                <a:ext cx="246" cy="207"/>
              </a:xfrm>
              <a:prstGeom prst="rect">
                <a:avLst/>
              </a:prstGeom>
              <a:grpFill/>
              <a:ln>
                <a:noFill/>
              </a:ln>
              <a:effectLst/>
              <a:extLs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1</a:t>
                </a:r>
              </a:p>
            </p:txBody>
          </p:sp>
        </p:grpSp>
        <p:grpSp>
          <p:nvGrpSpPr>
            <p:cNvPr id="31" name="Group 62"/>
            <p:cNvGrpSpPr>
              <a:grpSpLocks/>
            </p:cNvGrpSpPr>
            <p:nvPr/>
          </p:nvGrpSpPr>
          <p:grpSpPr bwMode="auto">
            <a:xfrm>
              <a:off x="2398" y="1797"/>
              <a:ext cx="653" cy="249"/>
              <a:chOff x="3055" y="2369"/>
              <a:chExt cx="653" cy="284"/>
            </a:xfrm>
            <a:grpFill/>
          </p:grpSpPr>
          <p:sp>
            <p:nvSpPr>
              <p:cNvPr id="44" name="Oval 63"/>
              <p:cNvSpPr>
                <a:spLocks noChangeArrowheads="1"/>
              </p:cNvSpPr>
              <p:nvPr/>
            </p:nvSpPr>
            <p:spPr bwMode="auto">
              <a:xfrm>
                <a:off x="3260" y="2369"/>
                <a:ext cx="448" cy="284"/>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kumimoji="1" lang="en-US" altLang="zh-CN" sz="2000" b="0">
                    <a:cs typeface="Arial" panose="020B0604020202020204" pitchFamily="34" charset="0"/>
                  </a:rPr>
                  <a:t>stop</a:t>
                </a:r>
              </a:p>
            </p:txBody>
          </p:sp>
          <p:sp>
            <p:nvSpPr>
              <p:cNvPr id="45" name="Text Box 64"/>
              <p:cNvSpPr txBox="1">
                <a:spLocks noChangeArrowheads="1"/>
              </p:cNvSpPr>
              <p:nvPr/>
            </p:nvSpPr>
            <p:spPr bwMode="auto">
              <a:xfrm>
                <a:off x="3055" y="2400"/>
                <a:ext cx="246" cy="207"/>
              </a:xfrm>
              <a:prstGeom prst="rect">
                <a:avLst/>
              </a:prstGeom>
              <a:grpFill/>
              <a:ln>
                <a:noFill/>
              </a:ln>
              <a:effectLst/>
              <a:extLs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3</a:t>
                </a:r>
              </a:p>
            </p:txBody>
          </p:sp>
        </p:grpSp>
        <p:sp>
          <p:nvSpPr>
            <p:cNvPr id="32" name="Line 69"/>
            <p:cNvSpPr>
              <a:spLocks noChangeShapeType="1"/>
            </p:cNvSpPr>
            <p:nvPr/>
          </p:nvSpPr>
          <p:spPr bwMode="auto">
            <a:xfrm flipH="1">
              <a:off x="2272" y="1618"/>
              <a:ext cx="136" cy="20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33" name="Line 70"/>
            <p:cNvSpPr>
              <a:spLocks noChangeShapeType="1"/>
            </p:cNvSpPr>
            <p:nvPr/>
          </p:nvSpPr>
          <p:spPr bwMode="auto">
            <a:xfrm>
              <a:off x="2532" y="1613"/>
              <a:ext cx="156" cy="184"/>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34" name="Line 71"/>
            <p:cNvSpPr>
              <a:spLocks noChangeShapeType="1"/>
            </p:cNvSpPr>
            <p:nvPr/>
          </p:nvSpPr>
          <p:spPr bwMode="auto">
            <a:xfrm flipH="1">
              <a:off x="1927" y="2024"/>
              <a:ext cx="134" cy="18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35" name="Line 72"/>
            <p:cNvSpPr>
              <a:spLocks noChangeShapeType="1"/>
            </p:cNvSpPr>
            <p:nvPr/>
          </p:nvSpPr>
          <p:spPr bwMode="auto">
            <a:xfrm>
              <a:off x="2245" y="2052"/>
              <a:ext cx="91" cy="153"/>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36" name="Text Box 75"/>
            <p:cNvSpPr txBox="1">
              <a:spLocks noChangeArrowheads="1"/>
            </p:cNvSpPr>
            <p:nvPr/>
          </p:nvSpPr>
          <p:spPr bwMode="auto">
            <a:xfrm>
              <a:off x="1636" y="1331"/>
              <a:ext cx="368" cy="2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0" dirty="0">
                  <a:latin typeface="幼圆" panose="02010509060101010101" pitchFamily="49" charset="-122"/>
                  <a:ea typeface="幼圆" panose="02010509060101010101" pitchFamily="49" charset="-122"/>
                  <a:cs typeface="Arial" panose="020B0604020202020204" pitchFamily="34" charset="0"/>
                </a:rPr>
                <a:t>图</a:t>
              </a:r>
              <a:r>
                <a:rPr kumimoji="1" lang="en-US" altLang="zh-CN" sz="2000" b="0" dirty="0">
                  <a:cs typeface="Arial" panose="020B0604020202020204" pitchFamily="34" charset="0"/>
                </a:rPr>
                <a:t>b</a:t>
              </a:r>
            </a:p>
          </p:txBody>
        </p:sp>
        <p:sp>
          <p:nvSpPr>
            <p:cNvPr id="37" name="Rectangle 65"/>
            <p:cNvSpPr>
              <a:spLocks noChangeArrowheads="1"/>
            </p:cNvSpPr>
            <p:nvPr/>
          </p:nvSpPr>
          <p:spPr bwMode="auto">
            <a:xfrm>
              <a:off x="2880" y="2205"/>
              <a:ext cx="317" cy="196"/>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3</a:t>
              </a:r>
            </a:p>
          </p:txBody>
        </p:sp>
        <p:sp>
          <p:nvSpPr>
            <p:cNvPr id="38" name="Rectangle 66"/>
            <p:cNvSpPr>
              <a:spLocks noChangeArrowheads="1"/>
            </p:cNvSpPr>
            <p:nvPr/>
          </p:nvSpPr>
          <p:spPr bwMode="auto">
            <a:xfrm>
              <a:off x="1701" y="2205"/>
              <a:ext cx="317" cy="197"/>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0</a:t>
              </a:r>
            </a:p>
          </p:txBody>
        </p:sp>
        <p:sp>
          <p:nvSpPr>
            <p:cNvPr id="39" name="Rectangle 67"/>
            <p:cNvSpPr>
              <a:spLocks noChangeArrowheads="1"/>
            </p:cNvSpPr>
            <p:nvPr/>
          </p:nvSpPr>
          <p:spPr bwMode="auto">
            <a:xfrm>
              <a:off x="2109" y="2205"/>
              <a:ext cx="317" cy="197"/>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dirty="0">
                  <a:cs typeface="Arial" panose="020B0604020202020204" pitchFamily="34" charset="0"/>
                </a:rPr>
                <a:t>E</a:t>
              </a:r>
              <a:r>
                <a:rPr kumimoji="1" lang="en-US" altLang="zh-CN" sz="2000" b="0" baseline="-25000" dirty="0">
                  <a:cs typeface="Arial" panose="020B0604020202020204" pitchFamily="34" charset="0"/>
                </a:rPr>
                <a:t>1</a:t>
              </a:r>
            </a:p>
          </p:txBody>
        </p:sp>
        <p:sp>
          <p:nvSpPr>
            <p:cNvPr id="40" name="Rectangle 68"/>
            <p:cNvSpPr>
              <a:spLocks noChangeArrowheads="1"/>
            </p:cNvSpPr>
            <p:nvPr/>
          </p:nvSpPr>
          <p:spPr bwMode="auto">
            <a:xfrm>
              <a:off x="2472" y="2205"/>
              <a:ext cx="317" cy="196"/>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2</a:t>
              </a:r>
            </a:p>
          </p:txBody>
        </p:sp>
        <p:grpSp>
          <p:nvGrpSpPr>
            <p:cNvPr id="41" name="Group 59"/>
            <p:cNvGrpSpPr>
              <a:grpSpLocks/>
            </p:cNvGrpSpPr>
            <p:nvPr/>
          </p:nvGrpSpPr>
          <p:grpSpPr bwMode="auto">
            <a:xfrm>
              <a:off x="2048" y="1369"/>
              <a:ext cx="645" cy="247"/>
              <a:chOff x="2705" y="1709"/>
              <a:chExt cx="645" cy="282"/>
            </a:xfrm>
            <a:grpFill/>
          </p:grpSpPr>
          <p:sp>
            <p:nvSpPr>
              <p:cNvPr id="42" name="Oval 60"/>
              <p:cNvSpPr>
                <a:spLocks noChangeArrowheads="1"/>
              </p:cNvSpPr>
              <p:nvPr/>
            </p:nvSpPr>
            <p:spPr bwMode="auto">
              <a:xfrm>
                <a:off x="2915" y="1709"/>
                <a:ext cx="435" cy="282"/>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if</a:t>
                </a:r>
              </a:p>
            </p:txBody>
          </p:sp>
          <p:sp>
            <p:nvSpPr>
              <p:cNvPr id="43" name="Text Box 61"/>
              <p:cNvSpPr txBox="1">
                <a:spLocks noChangeArrowheads="1"/>
              </p:cNvSpPr>
              <p:nvPr/>
            </p:nvSpPr>
            <p:spPr bwMode="auto">
              <a:xfrm>
                <a:off x="2705" y="1730"/>
                <a:ext cx="246" cy="207"/>
              </a:xfrm>
              <a:prstGeom prst="rect">
                <a:avLst/>
              </a:prstGeom>
              <a:grpFill/>
              <a:ln>
                <a:noFill/>
              </a:ln>
              <a:effectLst/>
              <a:extLs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2</a:t>
                </a:r>
              </a:p>
            </p:txBody>
          </p:sp>
        </p:grpSp>
      </p:grpSp>
      <p:grpSp>
        <p:nvGrpSpPr>
          <p:cNvPr id="48" name="Group 123"/>
          <p:cNvGrpSpPr>
            <a:grpSpLocks/>
          </p:cNvGrpSpPr>
          <p:nvPr/>
        </p:nvGrpSpPr>
        <p:grpSpPr bwMode="auto">
          <a:xfrm>
            <a:off x="2370303" y="3611403"/>
            <a:ext cx="2171700" cy="2151968"/>
            <a:chOff x="1874" y="2872"/>
            <a:chExt cx="1368" cy="1560"/>
          </a:xfrm>
          <a:noFill/>
        </p:grpSpPr>
        <p:sp>
          <p:nvSpPr>
            <p:cNvPr id="49" name="Text Box 77"/>
            <p:cNvSpPr txBox="1">
              <a:spLocks noChangeArrowheads="1"/>
            </p:cNvSpPr>
            <p:nvPr/>
          </p:nvSpPr>
          <p:spPr bwMode="auto">
            <a:xfrm>
              <a:off x="1874" y="2872"/>
              <a:ext cx="368" cy="29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0" dirty="0">
                  <a:latin typeface="幼圆" panose="02010509060101010101" pitchFamily="49" charset="-122"/>
                  <a:ea typeface="幼圆" panose="02010509060101010101" pitchFamily="49" charset="-122"/>
                  <a:cs typeface="Arial" panose="020B0604020202020204" pitchFamily="34" charset="0"/>
                </a:rPr>
                <a:t>图</a:t>
              </a:r>
              <a:r>
                <a:rPr kumimoji="1" lang="en-US" altLang="zh-CN" sz="2000" b="0" dirty="0">
                  <a:cs typeface="Arial" panose="020B0604020202020204" pitchFamily="34" charset="0"/>
                </a:rPr>
                <a:t>d</a:t>
              </a:r>
            </a:p>
          </p:txBody>
        </p:sp>
        <p:grpSp>
          <p:nvGrpSpPr>
            <p:cNvPr id="50" name="Group 122"/>
            <p:cNvGrpSpPr>
              <a:grpSpLocks/>
            </p:cNvGrpSpPr>
            <p:nvPr/>
          </p:nvGrpSpPr>
          <p:grpSpPr bwMode="auto">
            <a:xfrm>
              <a:off x="2064" y="2931"/>
              <a:ext cx="1178" cy="1501"/>
              <a:chOff x="2064" y="2931"/>
              <a:chExt cx="1178" cy="1501"/>
            </a:xfrm>
            <a:grpFill/>
          </p:grpSpPr>
          <p:sp>
            <p:nvSpPr>
              <p:cNvPr id="51" name="Line 79"/>
              <p:cNvSpPr>
                <a:spLocks noChangeShapeType="1"/>
              </p:cNvSpPr>
              <p:nvPr/>
            </p:nvSpPr>
            <p:spPr bwMode="auto">
              <a:xfrm flipH="1">
                <a:off x="2223" y="3609"/>
                <a:ext cx="214" cy="184"/>
              </a:xfrm>
              <a:prstGeom prst="lin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2" name="Line 80"/>
              <p:cNvSpPr>
                <a:spLocks noChangeShapeType="1"/>
              </p:cNvSpPr>
              <p:nvPr/>
            </p:nvSpPr>
            <p:spPr bwMode="auto">
              <a:xfrm>
                <a:off x="2848" y="3206"/>
                <a:ext cx="213" cy="192"/>
              </a:xfrm>
              <a:prstGeom prst="lin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3" name="Line 81"/>
              <p:cNvSpPr>
                <a:spLocks noChangeShapeType="1"/>
              </p:cNvSpPr>
              <p:nvPr/>
            </p:nvSpPr>
            <p:spPr bwMode="auto">
              <a:xfrm flipH="1">
                <a:off x="2522" y="3206"/>
                <a:ext cx="194" cy="192"/>
              </a:xfrm>
              <a:prstGeom prst="lin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54" name="Group 82"/>
              <p:cNvGrpSpPr>
                <a:grpSpLocks/>
              </p:cNvGrpSpPr>
              <p:nvPr/>
            </p:nvGrpSpPr>
            <p:grpSpPr bwMode="auto">
              <a:xfrm>
                <a:off x="2109" y="3356"/>
                <a:ext cx="596" cy="266"/>
                <a:chOff x="289" y="3097"/>
                <a:chExt cx="596" cy="266"/>
              </a:xfrm>
              <a:grpFill/>
            </p:grpSpPr>
            <p:sp>
              <p:nvSpPr>
                <p:cNvPr id="68" name="Oval 83"/>
                <p:cNvSpPr>
                  <a:spLocks noChangeArrowheads="1"/>
                </p:cNvSpPr>
                <p:nvPr/>
              </p:nvSpPr>
              <p:spPr bwMode="auto">
                <a:xfrm>
                  <a:off x="469" y="3139"/>
                  <a:ext cx="416" cy="224"/>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do</a:t>
                  </a:r>
                </a:p>
              </p:txBody>
            </p:sp>
            <p:sp>
              <p:nvSpPr>
                <p:cNvPr id="69" name="Text Box 84"/>
                <p:cNvSpPr txBox="1">
                  <a:spLocks noChangeArrowheads="1"/>
                </p:cNvSpPr>
                <p:nvPr/>
              </p:nvSpPr>
              <p:spPr bwMode="auto">
                <a:xfrm>
                  <a:off x="289" y="3097"/>
                  <a:ext cx="246" cy="182"/>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1</a:t>
                  </a:r>
                </a:p>
              </p:txBody>
            </p:sp>
          </p:grpSp>
          <p:grpSp>
            <p:nvGrpSpPr>
              <p:cNvPr id="55" name="Group 88"/>
              <p:cNvGrpSpPr>
                <a:grpSpLocks/>
              </p:cNvGrpSpPr>
              <p:nvPr/>
            </p:nvGrpSpPr>
            <p:grpSpPr bwMode="auto">
              <a:xfrm>
                <a:off x="2341" y="2931"/>
                <a:ext cx="653" cy="284"/>
                <a:chOff x="1117" y="1678"/>
                <a:chExt cx="653" cy="284"/>
              </a:xfrm>
              <a:grpFill/>
            </p:grpSpPr>
            <p:sp>
              <p:nvSpPr>
                <p:cNvPr id="66" name="Oval 89"/>
                <p:cNvSpPr>
                  <a:spLocks noChangeArrowheads="1"/>
                </p:cNvSpPr>
                <p:nvPr/>
              </p:nvSpPr>
              <p:spPr bwMode="auto">
                <a:xfrm>
                  <a:off x="1322" y="1678"/>
                  <a:ext cx="448" cy="284"/>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kumimoji="1" lang="en-US" altLang="zh-CN" sz="2000" b="0" dirty="0">
                      <a:cs typeface="Arial" panose="020B0604020202020204" pitchFamily="34" charset="0"/>
                    </a:rPr>
                    <a:t>stop</a:t>
                  </a:r>
                </a:p>
              </p:txBody>
            </p:sp>
            <p:sp>
              <p:nvSpPr>
                <p:cNvPr id="67" name="Text Box 90"/>
                <p:cNvSpPr txBox="1">
                  <a:spLocks noChangeArrowheads="1"/>
                </p:cNvSpPr>
                <p:nvPr/>
              </p:nvSpPr>
              <p:spPr bwMode="auto">
                <a:xfrm>
                  <a:off x="1117" y="1688"/>
                  <a:ext cx="246" cy="182"/>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3</a:t>
                  </a:r>
                </a:p>
              </p:txBody>
            </p:sp>
          </p:grpSp>
          <p:sp>
            <p:nvSpPr>
              <p:cNvPr id="56" name="Rectangle 91"/>
              <p:cNvSpPr>
                <a:spLocks noChangeArrowheads="1"/>
              </p:cNvSpPr>
              <p:nvPr/>
            </p:nvSpPr>
            <p:spPr bwMode="auto">
              <a:xfrm>
                <a:off x="2925" y="3398"/>
                <a:ext cx="317" cy="211"/>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3</a:t>
                </a:r>
              </a:p>
            </p:txBody>
          </p:sp>
          <p:sp>
            <p:nvSpPr>
              <p:cNvPr id="57" name="Rectangle 92"/>
              <p:cNvSpPr>
                <a:spLocks noChangeArrowheads="1"/>
              </p:cNvSpPr>
              <p:nvPr/>
            </p:nvSpPr>
            <p:spPr bwMode="auto">
              <a:xfrm>
                <a:off x="2064" y="3793"/>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0</a:t>
                </a:r>
              </a:p>
            </p:txBody>
          </p:sp>
          <p:sp>
            <p:nvSpPr>
              <p:cNvPr id="58" name="Rectangle 93"/>
              <p:cNvSpPr>
                <a:spLocks noChangeArrowheads="1"/>
              </p:cNvSpPr>
              <p:nvPr/>
            </p:nvSpPr>
            <p:spPr bwMode="auto">
              <a:xfrm>
                <a:off x="2426" y="4208"/>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1</a:t>
                </a:r>
              </a:p>
            </p:txBody>
          </p:sp>
          <p:sp>
            <p:nvSpPr>
              <p:cNvPr id="59" name="Rectangle 94"/>
              <p:cNvSpPr>
                <a:spLocks noChangeArrowheads="1"/>
              </p:cNvSpPr>
              <p:nvPr/>
            </p:nvSpPr>
            <p:spPr bwMode="auto">
              <a:xfrm>
                <a:off x="2925" y="4208"/>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2</a:t>
                </a:r>
              </a:p>
            </p:txBody>
          </p:sp>
          <p:sp>
            <p:nvSpPr>
              <p:cNvPr id="60" name="Line 95"/>
              <p:cNvSpPr>
                <a:spLocks noChangeShapeType="1"/>
              </p:cNvSpPr>
              <p:nvPr/>
            </p:nvSpPr>
            <p:spPr bwMode="auto">
              <a:xfrm flipH="1">
                <a:off x="2608" y="4032"/>
                <a:ext cx="108" cy="169"/>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61" name="Line 96"/>
              <p:cNvSpPr>
                <a:spLocks noChangeShapeType="1"/>
              </p:cNvSpPr>
              <p:nvPr/>
            </p:nvSpPr>
            <p:spPr bwMode="auto">
              <a:xfrm>
                <a:off x="2880" y="4020"/>
                <a:ext cx="181" cy="18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62" name="Line 97"/>
              <p:cNvSpPr>
                <a:spLocks noChangeShapeType="1"/>
              </p:cNvSpPr>
              <p:nvPr/>
            </p:nvSpPr>
            <p:spPr bwMode="auto">
              <a:xfrm>
                <a:off x="2524" y="3625"/>
                <a:ext cx="219" cy="189"/>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nvGrpSpPr>
              <p:cNvPr id="63" name="Group 85"/>
              <p:cNvGrpSpPr>
                <a:grpSpLocks/>
              </p:cNvGrpSpPr>
              <p:nvPr/>
            </p:nvGrpSpPr>
            <p:grpSpPr bwMode="auto">
              <a:xfrm>
                <a:off x="2381" y="3748"/>
                <a:ext cx="634" cy="284"/>
                <a:chOff x="708" y="2371"/>
                <a:chExt cx="634" cy="284"/>
              </a:xfrm>
              <a:grpFill/>
            </p:grpSpPr>
            <p:sp>
              <p:nvSpPr>
                <p:cNvPr id="64" name="Oval 86"/>
                <p:cNvSpPr>
                  <a:spLocks noChangeArrowheads="1"/>
                </p:cNvSpPr>
                <p:nvPr/>
              </p:nvSpPr>
              <p:spPr bwMode="auto">
                <a:xfrm>
                  <a:off x="907" y="2424"/>
                  <a:ext cx="435" cy="231"/>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if</a:t>
                  </a:r>
                </a:p>
              </p:txBody>
            </p:sp>
            <p:sp>
              <p:nvSpPr>
                <p:cNvPr id="65" name="Text Box 87"/>
                <p:cNvSpPr txBox="1">
                  <a:spLocks noChangeArrowheads="1"/>
                </p:cNvSpPr>
                <p:nvPr/>
              </p:nvSpPr>
              <p:spPr bwMode="auto">
                <a:xfrm>
                  <a:off x="708" y="2371"/>
                  <a:ext cx="246" cy="182"/>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2</a:t>
                  </a:r>
                </a:p>
              </p:txBody>
            </p:sp>
          </p:grpSp>
        </p:grpSp>
      </p:grpSp>
      <p:grpSp>
        <p:nvGrpSpPr>
          <p:cNvPr id="70" name="Group 129"/>
          <p:cNvGrpSpPr>
            <a:grpSpLocks/>
          </p:cNvGrpSpPr>
          <p:nvPr/>
        </p:nvGrpSpPr>
        <p:grpSpPr bwMode="auto">
          <a:xfrm>
            <a:off x="7024226" y="1332687"/>
            <a:ext cx="3092451" cy="1961677"/>
            <a:chOff x="3365" y="1260"/>
            <a:chExt cx="1948" cy="1618"/>
          </a:xfrm>
          <a:noFill/>
        </p:grpSpPr>
        <p:sp>
          <p:nvSpPr>
            <p:cNvPr id="71" name="Text Box 51"/>
            <p:cNvSpPr txBox="1">
              <a:spLocks noChangeArrowheads="1"/>
            </p:cNvSpPr>
            <p:nvPr/>
          </p:nvSpPr>
          <p:spPr bwMode="auto">
            <a:xfrm>
              <a:off x="3365" y="1260"/>
              <a:ext cx="359"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0" dirty="0">
                  <a:cs typeface="Arial" panose="020B0604020202020204" pitchFamily="34" charset="0"/>
                </a:rPr>
                <a:t>图</a:t>
              </a:r>
              <a:r>
                <a:rPr kumimoji="1" lang="en-US" altLang="zh-CN" sz="2000" b="0" dirty="0">
                  <a:cs typeface="Arial" panose="020B0604020202020204" pitchFamily="34" charset="0"/>
                </a:rPr>
                <a:t>c</a:t>
              </a:r>
            </a:p>
          </p:txBody>
        </p:sp>
        <p:grpSp>
          <p:nvGrpSpPr>
            <p:cNvPr id="72" name="Group 125"/>
            <p:cNvGrpSpPr>
              <a:grpSpLocks/>
            </p:cNvGrpSpPr>
            <p:nvPr/>
          </p:nvGrpSpPr>
          <p:grpSpPr bwMode="auto">
            <a:xfrm>
              <a:off x="3742" y="1301"/>
              <a:ext cx="1571" cy="1577"/>
              <a:chOff x="3787" y="1301"/>
              <a:chExt cx="1571" cy="1577"/>
            </a:xfrm>
            <a:grpFill/>
          </p:grpSpPr>
          <p:grpSp>
            <p:nvGrpSpPr>
              <p:cNvPr id="73" name="Group 32"/>
              <p:cNvGrpSpPr>
                <a:grpSpLocks/>
              </p:cNvGrpSpPr>
              <p:nvPr/>
            </p:nvGrpSpPr>
            <p:grpSpPr bwMode="auto">
              <a:xfrm>
                <a:off x="3830" y="1301"/>
                <a:ext cx="607" cy="283"/>
                <a:chOff x="4131" y="1682"/>
                <a:chExt cx="607" cy="283"/>
              </a:xfrm>
              <a:grpFill/>
            </p:grpSpPr>
            <p:sp>
              <p:nvSpPr>
                <p:cNvPr id="90" name="Oval 33"/>
                <p:cNvSpPr>
                  <a:spLocks noChangeArrowheads="1"/>
                </p:cNvSpPr>
                <p:nvPr/>
              </p:nvSpPr>
              <p:spPr bwMode="auto">
                <a:xfrm>
                  <a:off x="4322" y="1682"/>
                  <a:ext cx="416" cy="283"/>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do</a:t>
                  </a:r>
                </a:p>
              </p:txBody>
            </p:sp>
            <p:sp>
              <p:nvSpPr>
                <p:cNvPr id="91" name="Text Box 34"/>
                <p:cNvSpPr txBox="1">
                  <a:spLocks noChangeArrowheads="1"/>
                </p:cNvSpPr>
                <p:nvPr/>
              </p:nvSpPr>
              <p:spPr bwMode="auto">
                <a:xfrm>
                  <a:off x="4131" y="1710"/>
                  <a:ext cx="246" cy="182"/>
                </a:xfrm>
                <a:prstGeom prst="rect">
                  <a:avLst/>
                </a:prstGeom>
                <a:grpFill/>
                <a:ln>
                  <a:noFill/>
                </a:ln>
                <a:effectLst/>
                <a:extLst>
                  <a:ext uri="{91240B29-F687-4F45-9708-019B960494DF}">
                    <a14:hiddenLine xmlns:a14="http://schemas.microsoft.com/office/drawing/2010/main" w="19050">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1</a:t>
                  </a:r>
                </a:p>
              </p:txBody>
            </p:sp>
          </p:grpSp>
          <p:grpSp>
            <p:nvGrpSpPr>
              <p:cNvPr id="74" name="Group 35"/>
              <p:cNvGrpSpPr>
                <a:grpSpLocks/>
              </p:cNvGrpSpPr>
              <p:nvPr/>
            </p:nvGrpSpPr>
            <p:grpSpPr bwMode="auto">
              <a:xfrm>
                <a:off x="4106" y="1706"/>
                <a:ext cx="634" cy="282"/>
                <a:chOff x="4526" y="2343"/>
                <a:chExt cx="634" cy="282"/>
              </a:xfrm>
              <a:grpFill/>
            </p:grpSpPr>
            <p:sp>
              <p:nvSpPr>
                <p:cNvPr id="88" name="Oval 36"/>
                <p:cNvSpPr>
                  <a:spLocks noChangeArrowheads="1"/>
                </p:cNvSpPr>
                <p:nvPr/>
              </p:nvSpPr>
              <p:spPr bwMode="auto">
                <a:xfrm>
                  <a:off x="4725" y="2343"/>
                  <a:ext cx="435" cy="282"/>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if</a:t>
                  </a:r>
                </a:p>
              </p:txBody>
            </p:sp>
            <p:sp>
              <p:nvSpPr>
                <p:cNvPr id="89" name="Text Box 37"/>
                <p:cNvSpPr txBox="1">
                  <a:spLocks noChangeArrowheads="1"/>
                </p:cNvSpPr>
                <p:nvPr/>
              </p:nvSpPr>
              <p:spPr bwMode="auto">
                <a:xfrm>
                  <a:off x="4526" y="2363"/>
                  <a:ext cx="246" cy="182"/>
                </a:xfrm>
                <a:prstGeom prst="rect">
                  <a:avLst/>
                </a:prstGeom>
                <a:grpFill/>
                <a:ln>
                  <a:noFill/>
                </a:ln>
                <a:effectLst/>
                <a:extLst>
                  <a:ext uri="{91240B29-F687-4F45-9708-019B960494DF}">
                    <a14:hiddenLine xmlns:a14="http://schemas.microsoft.com/office/drawing/2010/main" w="19050">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2</a:t>
                  </a:r>
                </a:p>
              </p:txBody>
            </p:sp>
          </p:grpSp>
          <p:sp>
            <p:nvSpPr>
              <p:cNvPr id="75" name="Rectangle 41"/>
              <p:cNvSpPr>
                <a:spLocks noChangeArrowheads="1"/>
              </p:cNvSpPr>
              <p:nvPr/>
            </p:nvSpPr>
            <p:spPr bwMode="auto">
              <a:xfrm>
                <a:off x="5041" y="2640"/>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3</a:t>
                </a:r>
              </a:p>
            </p:txBody>
          </p:sp>
          <p:sp>
            <p:nvSpPr>
              <p:cNvPr id="76" name="Rectangle 42"/>
              <p:cNvSpPr>
                <a:spLocks noChangeArrowheads="1"/>
              </p:cNvSpPr>
              <p:nvPr/>
            </p:nvSpPr>
            <p:spPr bwMode="auto">
              <a:xfrm>
                <a:off x="3787" y="1752"/>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dirty="0">
                    <a:cs typeface="Arial" panose="020B0604020202020204" pitchFamily="34" charset="0"/>
                  </a:rPr>
                  <a:t>E</a:t>
                </a:r>
                <a:r>
                  <a:rPr kumimoji="1" lang="en-US" altLang="zh-CN" sz="2000" b="0" baseline="-25000" dirty="0">
                    <a:cs typeface="Arial" panose="020B0604020202020204" pitchFamily="34" charset="0"/>
                  </a:rPr>
                  <a:t>0</a:t>
                </a:r>
              </a:p>
            </p:txBody>
          </p:sp>
          <p:sp>
            <p:nvSpPr>
              <p:cNvPr id="77" name="Rectangle 43"/>
              <p:cNvSpPr>
                <a:spLocks noChangeArrowheads="1"/>
              </p:cNvSpPr>
              <p:nvPr/>
            </p:nvSpPr>
            <p:spPr bwMode="auto">
              <a:xfrm>
                <a:off x="4105" y="2205"/>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1</a:t>
                </a:r>
              </a:p>
            </p:txBody>
          </p:sp>
          <p:sp>
            <p:nvSpPr>
              <p:cNvPr id="78" name="Rectangle 44"/>
              <p:cNvSpPr>
                <a:spLocks noChangeArrowheads="1"/>
              </p:cNvSpPr>
              <p:nvPr/>
            </p:nvSpPr>
            <p:spPr bwMode="auto">
              <a:xfrm>
                <a:off x="4490" y="2654"/>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dirty="0">
                    <a:cs typeface="Arial" panose="020B0604020202020204" pitchFamily="34" charset="0"/>
                  </a:rPr>
                  <a:t>E</a:t>
                </a:r>
                <a:r>
                  <a:rPr kumimoji="1" lang="en-US" altLang="zh-CN" sz="2000" b="0" baseline="-25000" dirty="0">
                    <a:cs typeface="Arial" panose="020B0604020202020204" pitchFamily="34" charset="0"/>
                  </a:rPr>
                  <a:t>2</a:t>
                </a:r>
              </a:p>
            </p:txBody>
          </p:sp>
          <p:sp>
            <p:nvSpPr>
              <p:cNvPr id="79" name="Line 45"/>
              <p:cNvSpPr>
                <a:spLocks noChangeShapeType="1"/>
              </p:cNvSpPr>
              <p:nvPr/>
            </p:nvSpPr>
            <p:spPr bwMode="auto">
              <a:xfrm flipH="1">
                <a:off x="4714" y="2456"/>
                <a:ext cx="139" cy="198"/>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80" name="Line 46"/>
              <p:cNvSpPr>
                <a:spLocks noChangeShapeType="1"/>
              </p:cNvSpPr>
              <p:nvPr/>
            </p:nvSpPr>
            <p:spPr bwMode="auto">
              <a:xfrm>
                <a:off x="5012" y="2440"/>
                <a:ext cx="181" cy="18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81" name="Line 47"/>
              <p:cNvSpPr>
                <a:spLocks noChangeShapeType="1"/>
              </p:cNvSpPr>
              <p:nvPr/>
            </p:nvSpPr>
            <p:spPr bwMode="auto">
              <a:xfrm>
                <a:off x="4649" y="1979"/>
                <a:ext cx="181" cy="18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82" name="Line 48"/>
              <p:cNvSpPr>
                <a:spLocks noChangeShapeType="1"/>
              </p:cNvSpPr>
              <p:nvPr/>
            </p:nvSpPr>
            <p:spPr bwMode="auto">
              <a:xfrm flipH="1">
                <a:off x="4286" y="1979"/>
                <a:ext cx="186" cy="226"/>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83" name="Line 49"/>
              <p:cNvSpPr>
                <a:spLocks noChangeShapeType="1"/>
              </p:cNvSpPr>
              <p:nvPr/>
            </p:nvSpPr>
            <p:spPr bwMode="auto">
              <a:xfrm>
                <a:off x="4275" y="1572"/>
                <a:ext cx="193" cy="134"/>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84" name="Line 50"/>
              <p:cNvSpPr>
                <a:spLocks noChangeShapeType="1"/>
              </p:cNvSpPr>
              <p:nvPr/>
            </p:nvSpPr>
            <p:spPr bwMode="auto">
              <a:xfrm flipH="1">
                <a:off x="3969" y="1572"/>
                <a:ext cx="209" cy="180"/>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nvGrpSpPr>
              <p:cNvPr id="85" name="Group 38"/>
              <p:cNvGrpSpPr>
                <a:grpSpLocks/>
              </p:cNvGrpSpPr>
              <p:nvPr/>
            </p:nvGrpSpPr>
            <p:grpSpPr bwMode="auto">
              <a:xfrm>
                <a:off x="4468" y="2160"/>
                <a:ext cx="653" cy="284"/>
                <a:chOff x="4829" y="3098"/>
                <a:chExt cx="653" cy="284"/>
              </a:xfrm>
              <a:grpFill/>
            </p:grpSpPr>
            <p:sp>
              <p:nvSpPr>
                <p:cNvPr id="86" name="Oval 39"/>
                <p:cNvSpPr>
                  <a:spLocks noChangeArrowheads="1"/>
                </p:cNvSpPr>
                <p:nvPr/>
              </p:nvSpPr>
              <p:spPr bwMode="auto">
                <a:xfrm>
                  <a:off x="5034" y="3098"/>
                  <a:ext cx="448" cy="284"/>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kumimoji="1" lang="en-US" altLang="zh-CN" sz="2000" b="0">
                      <a:cs typeface="Arial" panose="020B0604020202020204" pitchFamily="34" charset="0"/>
                    </a:rPr>
                    <a:t>stop</a:t>
                  </a:r>
                </a:p>
              </p:txBody>
            </p:sp>
            <p:sp>
              <p:nvSpPr>
                <p:cNvPr id="87" name="Text Box 40"/>
                <p:cNvSpPr txBox="1">
                  <a:spLocks noChangeArrowheads="1"/>
                </p:cNvSpPr>
                <p:nvPr/>
              </p:nvSpPr>
              <p:spPr bwMode="auto">
                <a:xfrm>
                  <a:off x="4829" y="3130"/>
                  <a:ext cx="246" cy="182"/>
                </a:xfrm>
                <a:prstGeom prst="rect">
                  <a:avLst/>
                </a:prstGeom>
                <a:grpFill/>
                <a:ln>
                  <a:noFill/>
                </a:ln>
                <a:effectLst/>
                <a:extLst>
                  <a:ext uri="{91240B29-F687-4F45-9708-019B960494DF}">
                    <a14:hiddenLine xmlns:a14="http://schemas.microsoft.com/office/drawing/2010/main" w="19050">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3</a:t>
                  </a:r>
                </a:p>
              </p:txBody>
            </p:sp>
          </p:grpSp>
        </p:grpSp>
      </p:grpSp>
      <p:grpSp>
        <p:nvGrpSpPr>
          <p:cNvPr id="92" name="Group 128"/>
          <p:cNvGrpSpPr>
            <a:grpSpLocks/>
          </p:cNvGrpSpPr>
          <p:nvPr/>
        </p:nvGrpSpPr>
        <p:grpSpPr bwMode="auto">
          <a:xfrm>
            <a:off x="6330489" y="3742273"/>
            <a:ext cx="2625724" cy="1968099"/>
            <a:chOff x="3040" y="2590"/>
            <a:chExt cx="1654" cy="1518"/>
          </a:xfrm>
          <a:noFill/>
        </p:grpSpPr>
        <p:sp>
          <p:nvSpPr>
            <p:cNvPr id="93" name="Text Box 119"/>
            <p:cNvSpPr txBox="1">
              <a:spLocks noChangeArrowheads="1"/>
            </p:cNvSpPr>
            <p:nvPr/>
          </p:nvSpPr>
          <p:spPr bwMode="auto">
            <a:xfrm>
              <a:off x="3040" y="2590"/>
              <a:ext cx="437" cy="30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0" dirty="0">
                  <a:latin typeface="幼圆" panose="02010509060101010101" pitchFamily="49" charset="-122"/>
                  <a:ea typeface="幼圆" panose="02010509060101010101" pitchFamily="49" charset="-122"/>
                  <a:cs typeface="Arial" panose="020B0604020202020204" pitchFamily="34" charset="0"/>
                </a:rPr>
                <a:t>图</a:t>
              </a:r>
              <a:r>
                <a:rPr kumimoji="1" lang="en-US" altLang="zh-CN" sz="2000" b="0" dirty="0">
                  <a:cs typeface="Arial" panose="020B0604020202020204" pitchFamily="34" charset="0"/>
                </a:rPr>
                <a:t>e</a:t>
              </a:r>
            </a:p>
          </p:txBody>
        </p:sp>
        <p:grpSp>
          <p:nvGrpSpPr>
            <p:cNvPr id="94" name="Group 127"/>
            <p:cNvGrpSpPr>
              <a:grpSpLocks/>
            </p:cNvGrpSpPr>
            <p:nvPr/>
          </p:nvGrpSpPr>
          <p:grpSpPr bwMode="auto">
            <a:xfrm>
              <a:off x="3379" y="2628"/>
              <a:ext cx="1315" cy="1480"/>
              <a:chOff x="3379" y="2628"/>
              <a:chExt cx="1315" cy="1480"/>
            </a:xfrm>
            <a:grpFill/>
          </p:grpSpPr>
          <p:sp>
            <p:nvSpPr>
              <p:cNvPr id="95" name="Line 117"/>
              <p:cNvSpPr>
                <a:spLocks noChangeShapeType="1"/>
              </p:cNvSpPr>
              <p:nvPr/>
            </p:nvSpPr>
            <p:spPr bwMode="auto">
              <a:xfrm>
                <a:off x="3897" y="2911"/>
                <a:ext cx="167" cy="13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nvGrpSpPr>
              <p:cNvPr id="96" name="Group 100"/>
              <p:cNvGrpSpPr>
                <a:grpSpLocks/>
              </p:cNvGrpSpPr>
              <p:nvPr/>
            </p:nvGrpSpPr>
            <p:grpSpPr bwMode="auto">
              <a:xfrm>
                <a:off x="3429" y="2628"/>
                <a:ext cx="607" cy="283"/>
                <a:chOff x="3486" y="2285"/>
                <a:chExt cx="607" cy="283"/>
              </a:xfrm>
              <a:grpFill/>
            </p:grpSpPr>
            <p:sp>
              <p:nvSpPr>
                <p:cNvPr id="112" name="Oval 101"/>
                <p:cNvSpPr>
                  <a:spLocks noChangeArrowheads="1"/>
                </p:cNvSpPr>
                <p:nvPr/>
              </p:nvSpPr>
              <p:spPr bwMode="auto">
                <a:xfrm>
                  <a:off x="3677" y="2285"/>
                  <a:ext cx="416" cy="283"/>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do</a:t>
                  </a:r>
                </a:p>
              </p:txBody>
            </p:sp>
            <p:sp>
              <p:nvSpPr>
                <p:cNvPr id="113" name="Text Box 102"/>
                <p:cNvSpPr txBox="1">
                  <a:spLocks noChangeArrowheads="1"/>
                </p:cNvSpPr>
                <p:nvPr/>
              </p:nvSpPr>
              <p:spPr bwMode="auto">
                <a:xfrm>
                  <a:off x="3486" y="2313"/>
                  <a:ext cx="246" cy="182"/>
                </a:xfrm>
                <a:prstGeom prst="rect">
                  <a:avLst/>
                </a:prstGeom>
                <a:grpFill/>
                <a:ln>
                  <a:noFill/>
                </a:ln>
                <a:effectLst/>
                <a:extLst>
                  <a:ext uri="{91240B29-F687-4F45-9708-019B960494DF}">
                    <a14:hiddenLine xmlns:a14="http://schemas.microsoft.com/office/drawing/2010/main" w="1905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1</a:t>
                  </a:r>
                </a:p>
              </p:txBody>
            </p:sp>
          </p:grpSp>
          <p:grpSp>
            <p:nvGrpSpPr>
              <p:cNvPr id="97" name="Group 106"/>
              <p:cNvGrpSpPr>
                <a:grpSpLocks/>
              </p:cNvGrpSpPr>
              <p:nvPr/>
            </p:nvGrpSpPr>
            <p:grpSpPr bwMode="auto">
              <a:xfrm>
                <a:off x="3742" y="3022"/>
                <a:ext cx="653" cy="284"/>
                <a:chOff x="3854" y="2796"/>
                <a:chExt cx="653" cy="284"/>
              </a:xfrm>
              <a:grpFill/>
            </p:grpSpPr>
            <p:sp>
              <p:nvSpPr>
                <p:cNvPr id="110" name="Oval 107"/>
                <p:cNvSpPr>
                  <a:spLocks noChangeArrowheads="1"/>
                </p:cNvSpPr>
                <p:nvPr/>
              </p:nvSpPr>
              <p:spPr bwMode="auto">
                <a:xfrm>
                  <a:off x="4059" y="2796"/>
                  <a:ext cx="448" cy="284"/>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kumimoji="1" lang="en-US" altLang="zh-CN" sz="2000" b="0">
                      <a:cs typeface="Arial" panose="020B0604020202020204" pitchFamily="34" charset="0"/>
                    </a:rPr>
                    <a:t>stop</a:t>
                  </a:r>
                </a:p>
              </p:txBody>
            </p:sp>
            <p:sp>
              <p:nvSpPr>
                <p:cNvPr id="111" name="Text Box 108"/>
                <p:cNvSpPr txBox="1">
                  <a:spLocks noChangeArrowheads="1"/>
                </p:cNvSpPr>
                <p:nvPr/>
              </p:nvSpPr>
              <p:spPr bwMode="auto">
                <a:xfrm>
                  <a:off x="3854" y="2828"/>
                  <a:ext cx="246" cy="182"/>
                </a:xfrm>
                <a:prstGeom prst="rect">
                  <a:avLst/>
                </a:prstGeom>
                <a:grpFill/>
                <a:ln>
                  <a:noFill/>
                </a:ln>
                <a:effectLst/>
                <a:extLst>
                  <a:ext uri="{91240B29-F687-4F45-9708-019B960494DF}">
                    <a14:hiddenLine xmlns:a14="http://schemas.microsoft.com/office/drawing/2010/main" w="1905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3</a:t>
                  </a:r>
                </a:p>
              </p:txBody>
            </p:sp>
          </p:grpSp>
          <p:sp>
            <p:nvSpPr>
              <p:cNvPr id="98" name="Rectangle 109"/>
              <p:cNvSpPr>
                <a:spLocks noChangeArrowheads="1"/>
              </p:cNvSpPr>
              <p:nvPr/>
            </p:nvSpPr>
            <p:spPr bwMode="auto">
              <a:xfrm>
                <a:off x="4377" y="3472"/>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dirty="0">
                    <a:cs typeface="Arial" panose="020B0604020202020204" pitchFamily="34" charset="0"/>
                  </a:rPr>
                  <a:t>E</a:t>
                </a:r>
                <a:r>
                  <a:rPr kumimoji="1" lang="en-US" altLang="zh-CN" sz="2000" b="0" baseline="-25000" dirty="0">
                    <a:cs typeface="Arial" panose="020B0604020202020204" pitchFamily="34" charset="0"/>
                  </a:rPr>
                  <a:t>3</a:t>
                </a:r>
              </a:p>
            </p:txBody>
          </p:sp>
          <p:sp>
            <p:nvSpPr>
              <p:cNvPr id="99" name="Rectangle 110"/>
              <p:cNvSpPr>
                <a:spLocks noChangeArrowheads="1"/>
              </p:cNvSpPr>
              <p:nvPr/>
            </p:nvSpPr>
            <p:spPr bwMode="auto">
              <a:xfrm>
                <a:off x="3379" y="3067"/>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0</a:t>
                </a:r>
              </a:p>
            </p:txBody>
          </p:sp>
          <p:sp>
            <p:nvSpPr>
              <p:cNvPr id="100" name="Rectangle 111"/>
              <p:cNvSpPr>
                <a:spLocks noChangeArrowheads="1"/>
              </p:cNvSpPr>
              <p:nvPr/>
            </p:nvSpPr>
            <p:spPr bwMode="auto">
              <a:xfrm>
                <a:off x="3515" y="3884"/>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1</a:t>
                </a:r>
              </a:p>
            </p:txBody>
          </p:sp>
          <p:sp>
            <p:nvSpPr>
              <p:cNvPr id="101" name="Rectangle 112"/>
              <p:cNvSpPr>
                <a:spLocks noChangeArrowheads="1"/>
              </p:cNvSpPr>
              <p:nvPr/>
            </p:nvSpPr>
            <p:spPr bwMode="auto">
              <a:xfrm>
                <a:off x="4059" y="3884"/>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2</a:t>
                </a:r>
              </a:p>
            </p:txBody>
          </p:sp>
          <p:sp>
            <p:nvSpPr>
              <p:cNvPr id="102" name="Line 113"/>
              <p:cNvSpPr>
                <a:spLocks noChangeShapeType="1"/>
              </p:cNvSpPr>
              <p:nvPr/>
            </p:nvSpPr>
            <p:spPr bwMode="auto">
              <a:xfrm flipH="1">
                <a:off x="3718" y="3694"/>
                <a:ext cx="118" cy="182"/>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03" name="Line 114"/>
              <p:cNvSpPr>
                <a:spLocks noChangeShapeType="1"/>
              </p:cNvSpPr>
              <p:nvPr/>
            </p:nvSpPr>
            <p:spPr bwMode="auto">
              <a:xfrm>
                <a:off x="4059" y="3702"/>
                <a:ext cx="182" cy="182"/>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04" name="Line 115"/>
              <p:cNvSpPr>
                <a:spLocks noChangeShapeType="1"/>
              </p:cNvSpPr>
              <p:nvPr/>
            </p:nvSpPr>
            <p:spPr bwMode="auto">
              <a:xfrm>
                <a:off x="4286" y="3294"/>
                <a:ext cx="231" cy="169"/>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05" name="Line 116"/>
              <p:cNvSpPr>
                <a:spLocks noChangeShapeType="1"/>
              </p:cNvSpPr>
              <p:nvPr/>
            </p:nvSpPr>
            <p:spPr bwMode="auto">
              <a:xfrm flipH="1">
                <a:off x="4036" y="3310"/>
                <a:ext cx="125" cy="156"/>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06" name="Line 118"/>
              <p:cNvSpPr>
                <a:spLocks noChangeShapeType="1"/>
              </p:cNvSpPr>
              <p:nvPr/>
            </p:nvSpPr>
            <p:spPr bwMode="auto">
              <a:xfrm flipH="1">
                <a:off x="3606" y="2899"/>
                <a:ext cx="171" cy="168"/>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nvGrpSpPr>
              <p:cNvPr id="107" name="Group 103"/>
              <p:cNvGrpSpPr>
                <a:grpSpLocks/>
              </p:cNvGrpSpPr>
              <p:nvPr/>
            </p:nvGrpSpPr>
            <p:grpSpPr bwMode="auto">
              <a:xfrm>
                <a:off x="3561" y="3450"/>
                <a:ext cx="634" cy="262"/>
                <a:chOff x="3490" y="3459"/>
                <a:chExt cx="634" cy="262"/>
              </a:xfrm>
              <a:grpFill/>
            </p:grpSpPr>
            <p:sp>
              <p:nvSpPr>
                <p:cNvPr id="108" name="Oval 104"/>
                <p:cNvSpPr>
                  <a:spLocks noChangeArrowheads="1"/>
                </p:cNvSpPr>
                <p:nvPr/>
              </p:nvSpPr>
              <p:spPr bwMode="auto">
                <a:xfrm>
                  <a:off x="3689" y="3472"/>
                  <a:ext cx="435" cy="249"/>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if</a:t>
                  </a:r>
                </a:p>
              </p:txBody>
            </p:sp>
            <p:sp>
              <p:nvSpPr>
                <p:cNvPr id="109" name="Text Box 105"/>
                <p:cNvSpPr txBox="1">
                  <a:spLocks noChangeArrowheads="1"/>
                </p:cNvSpPr>
                <p:nvPr/>
              </p:nvSpPr>
              <p:spPr bwMode="auto">
                <a:xfrm>
                  <a:off x="3490" y="3459"/>
                  <a:ext cx="246" cy="182"/>
                </a:xfrm>
                <a:prstGeom prst="rect">
                  <a:avLst/>
                </a:prstGeom>
                <a:grpFill/>
                <a:ln>
                  <a:noFill/>
                </a:ln>
                <a:effectLst/>
                <a:extLst>
                  <a:ext uri="{91240B29-F687-4F45-9708-019B960494DF}">
                    <a14:hiddenLine xmlns:a14="http://schemas.microsoft.com/office/drawing/2010/main" w="1905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2</a:t>
                  </a:r>
                </a:p>
              </p:txBody>
            </p:sp>
          </p:grpSp>
        </p:grpSp>
      </p:grpSp>
    </p:spTree>
    <p:extLst>
      <p:ext uri="{BB962C8B-B14F-4D97-AF65-F5344CB8AC3E}">
        <p14:creationId xmlns:p14="http://schemas.microsoft.com/office/powerpoint/2010/main" val="226387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76</a:t>
            </a:fld>
            <a:endParaRPr lang="en-US" altLang="zh-CN"/>
          </a:p>
        </p:txBody>
      </p:sp>
      <p:sp>
        <p:nvSpPr>
          <p:cNvPr id="5" name="Text Box 5"/>
          <p:cNvSpPr txBox="1">
            <a:spLocks noChangeArrowheads="1"/>
          </p:cNvSpPr>
          <p:nvPr/>
        </p:nvSpPr>
        <p:spPr bwMode="auto">
          <a:xfrm>
            <a:off x="983432" y="836712"/>
            <a:ext cx="10262356" cy="8483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kumimoji="1" lang="zh-CN" altLang="en-US" sz="2400" b="0" dirty="0">
                <a:latin typeface="幼圆" panose="02010509060101010101" pitchFamily="49" charset="-122"/>
                <a:ea typeface="幼圆" panose="02010509060101010101" pitchFamily="49" charset="-122"/>
              </a:rPr>
              <a:t>情景</a:t>
            </a:r>
            <a:r>
              <a:rPr kumimoji="1" lang="en-US" altLang="zh-CN" sz="2400" b="0" dirty="0">
                <a:ea typeface="幼圆" panose="02010509060101010101" pitchFamily="49" charset="-122"/>
                <a:cs typeface="Arial" panose="020B0604020202020204" pitchFamily="34" charset="0"/>
              </a:rPr>
              <a:t>1</a:t>
            </a:r>
            <a:r>
              <a:rPr kumimoji="1" lang="zh-CN" altLang="en-US" sz="2400" b="0" dirty="0">
                <a:latin typeface="幼圆" panose="02010509060101010101" pitchFamily="49" charset="-122"/>
                <a:ea typeface="幼圆" panose="02010509060101010101" pitchFamily="49" charset="-122"/>
              </a:rPr>
              <a:t>：</a:t>
            </a:r>
            <a:r>
              <a:rPr kumimoji="1" lang="en-US" altLang="zh-CN" sz="2400" b="0" dirty="0">
                <a:ea typeface="幼圆" panose="02010509060101010101" pitchFamily="49" charset="-122"/>
                <a:cs typeface="Arial" panose="020B0604020202020204" pitchFamily="34" charset="0"/>
              </a:rPr>
              <a:t>P(</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)=Q(</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)=1/7</a:t>
            </a:r>
          </a:p>
          <a:p>
            <a:pPr>
              <a:lnSpc>
                <a:spcPct val="95000"/>
              </a:lnSpc>
              <a:spcBef>
                <a:spcPct val="15000"/>
              </a:spcBef>
              <a:buClrTx/>
              <a:buSzTx/>
              <a:buNone/>
            </a:pPr>
            <a:r>
              <a:rPr kumimoji="1" lang="zh-CN" altLang="en-US" sz="2400" b="0" dirty="0">
                <a:latin typeface="幼圆" panose="02010509060101010101" pitchFamily="49" charset="-122"/>
                <a:ea typeface="幼圆" panose="02010509060101010101" pitchFamily="49" charset="-122"/>
              </a:rPr>
              <a:t>情景</a:t>
            </a:r>
            <a:r>
              <a:rPr kumimoji="1" lang="en-US" altLang="zh-CN" sz="2400" b="0" dirty="0">
                <a:ea typeface="幼圆" panose="02010509060101010101" pitchFamily="49" charset="-122"/>
                <a:cs typeface="Arial" panose="020B0604020202020204" pitchFamily="34" charset="0"/>
              </a:rPr>
              <a:t>2</a:t>
            </a:r>
            <a:r>
              <a:rPr kumimoji="1" lang="zh-CN" altLang="en-US" sz="2400" b="0" dirty="0">
                <a:latin typeface="幼圆" panose="02010509060101010101" pitchFamily="49" charset="-122"/>
                <a:ea typeface="幼圆" panose="02010509060101010101" pitchFamily="49" charset="-122"/>
              </a:rPr>
              <a:t>：</a:t>
            </a:r>
            <a:r>
              <a:rPr kumimoji="1" lang="en-US" altLang="zh-CN" sz="2400" b="0" dirty="0">
                <a:ea typeface="幼圆" panose="02010509060101010101" pitchFamily="49" charset="-122"/>
                <a:cs typeface="Arial" panose="020B0604020202020204" pitchFamily="34" charset="0"/>
              </a:rPr>
              <a:t>P(</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)=(0.5, 0.1, 0.05), Q(</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)=(0.15,0.1,0.05,0.05)</a:t>
            </a:r>
            <a:endParaRPr kumimoji="1" lang="zh-CN" altLang="en-US" sz="2400" b="0" dirty="0">
              <a:latin typeface="幼圆" panose="02010509060101010101" pitchFamily="49" charset="-122"/>
              <a:ea typeface="幼圆" panose="02010509060101010101" pitchFamily="49" charset="-122"/>
              <a:cs typeface="Arial" panose="020B0604020202020204" pitchFamily="34" charset="0"/>
            </a:endParaRPr>
          </a:p>
        </p:txBody>
      </p:sp>
      <p:grpSp>
        <p:nvGrpSpPr>
          <p:cNvPr id="6" name="Group 120"/>
          <p:cNvGrpSpPr>
            <a:grpSpLocks/>
          </p:cNvGrpSpPr>
          <p:nvPr/>
        </p:nvGrpSpPr>
        <p:grpSpPr bwMode="auto">
          <a:xfrm>
            <a:off x="1233372" y="2120973"/>
            <a:ext cx="2187575" cy="2068189"/>
            <a:chOff x="361" y="1196"/>
            <a:chExt cx="1378" cy="1785"/>
          </a:xfrm>
          <a:noFill/>
        </p:grpSpPr>
        <p:sp>
          <p:nvSpPr>
            <p:cNvPr id="7" name="Text Box 7"/>
            <p:cNvSpPr txBox="1">
              <a:spLocks noChangeArrowheads="1"/>
            </p:cNvSpPr>
            <p:nvPr/>
          </p:nvSpPr>
          <p:spPr bwMode="auto">
            <a:xfrm>
              <a:off x="443" y="1196"/>
              <a:ext cx="368" cy="34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0" dirty="0">
                  <a:latin typeface="幼圆" panose="02010509060101010101" pitchFamily="49" charset="-122"/>
                  <a:ea typeface="幼圆" panose="02010509060101010101" pitchFamily="49" charset="-122"/>
                  <a:cs typeface="Arial" panose="020B0604020202020204" pitchFamily="34" charset="0"/>
                </a:rPr>
                <a:t>图</a:t>
              </a:r>
              <a:r>
                <a:rPr kumimoji="1" lang="en-US" altLang="zh-CN" sz="2000" b="0" dirty="0">
                  <a:cs typeface="Arial" panose="020B0604020202020204" pitchFamily="34" charset="0"/>
                </a:rPr>
                <a:t>a</a:t>
              </a:r>
            </a:p>
          </p:txBody>
        </p:sp>
        <p:sp>
          <p:nvSpPr>
            <p:cNvPr id="8" name="Line 9"/>
            <p:cNvSpPr>
              <a:spLocks noChangeShapeType="1"/>
            </p:cNvSpPr>
            <p:nvPr/>
          </p:nvSpPr>
          <p:spPr bwMode="auto">
            <a:xfrm flipH="1">
              <a:off x="788" y="2024"/>
              <a:ext cx="199" cy="205"/>
            </a:xfrm>
            <a:prstGeom prst="lin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 name="Line 10"/>
            <p:cNvSpPr>
              <a:spLocks noChangeShapeType="1"/>
            </p:cNvSpPr>
            <p:nvPr/>
          </p:nvSpPr>
          <p:spPr bwMode="auto">
            <a:xfrm>
              <a:off x="1318" y="1548"/>
              <a:ext cx="219" cy="216"/>
            </a:xfrm>
            <a:prstGeom prst="lin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0" name="Line 11"/>
            <p:cNvSpPr>
              <a:spLocks noChangeShapeType="1"/>
            </p:cNvSpPr>
            <p:nvPr/>
          </p:nvSpPr>
          <p:spPr bwMode="auto">
            <a:xfrm flipH="1">
              <a:off x="1046" y="1548"/>
              <a:ext cx="201" cy="216"/>
            </a:xfrm>
            <a:prstGeom prst="lin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11" name="Group 12"/>
            <p:cNvGrpSpPr>
              <a:grpSpLocks/>
            </p:cNvGrpSpPr>
            <p:nvPr/>
          </p:nvGrpSpPr>
          <p:grpSpPr bwMode="auto">
            <a:xfrm>
              <a:off x="361" y="2212"/>
              <a:ext cx="602" cy="300"/>
              <a:chOff x="265" y="2626"/>
              <a:chExt cx="602" cy="300"/>
            </a:xfrm>
            <a:grpFill/>
          </p:grpSpPr>
          <p:sp>
            <p:nvSpPr>
              <p:cNvPr id="25" name="Oval 13"/>
              <p:cNvSpPr>
                <a:spLocks noChangeArrowheads="1"/>
              </p:cNvSpPr>
              <p:nvPr/>
            </p:nvSpPr>
            <p:spPr bwMode="auto">
              <a:xfrm>
                <a:off x="451" y="2643"/>
                <a:ext cx="416" cy="283"/>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do</a:t>
                </a:r>
              </a:p>
            </p:txBody>
          </p:sp>
          <p:sp>
            <p:nvSpPr>
              <p:cNvPr id="26" name="Text Box 14"/>
              <p:cNvSpPr txBox="1">
                <a:spLocks noChangeArrowheads="1"/>
              </p:cNvSpPr>
              <p:nvPr/>
            </p:nvSpPr>
            <p:spPr bwMode="auto">
              <a:xfrm>
                <a:off x="265" y="2626"/>
                <a:ext cx="246" cy="182"/>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1</a:t>
                </a:r>
              </a:p>
            </p:txBody>
          </p:sp>
        </p:grpSp>
        <p:grpSp>
          <p:nvGrpSpPr>
            <p:cNvPr id="12" name="Group 15"/>
            <p:cNvGrpSpPr>
              <a:grpSpLocks/>
            </p:cNvGrpSpPr>
            <p:nvPr/>
          </p:nvGrpSpPr>
          <p:grpSpPr bwMode="auto">
            <a:xfrm>
              <a:off x="621" y="1700"/>
              <a:ext cx="645" cy="326"/>
              <a:chOff x="690" y="2114"/>
              <a:chExt cx="645" cy="326"/>
            </a:xfrm>
            <a:grpFill/>
          </p:grpSpPr>
          <p:sp>
            <p:nvSpPr>
              <p:cNvPr id="23" name="Oval 16"/>
              <p:cNvSpPr>
                <a:spLocks noChangeArrowheads="1"/>
              </p:cNvSpPr>
              <p:nvPr/>
            </p:nvSpPr>
            <p:spPr bwMode="auto">
              <a:xfrm>
                <a:off x="900" y="2158"/>
                <a:ext cx="435" cy="282"/>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if</a:t>
                </a:r>
              </a:p>
            </p:txBody>
          </p:sp>
          <p:sp>
            <p:nvSpPr>
              <p:cNvPr id="24" name="Text Box 17"/>
              <p:cNvSpPr txBox="1">
                <a:spLocks noChangeArrowheads="1"/>
              </p:cNvSpPr>
              <p:nvPr/>
            </p:nvSpPr>
            <p:spPr bwMode="auto">
              <a:xfrm>
                <a:off x="690" y="2114"/>
                <a:ext cx="246" cy="182"/>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2</a:t>
                </a:r>
              </a:p>
            </p:txBody>
          </p:sp>
        </p:grpSp>
        <p:grpSp>
          <p:nvGrpSpPr>
            <p:cNvPr id="13" name="Group 18"/>
            <p:cNvGrpSpPr>
              <a:grpSpLocks/>
            </p:cNvGrpSpPr>
            <p:nvPr/>
          </p:nvGrpSpPr>
          <p:grpSpPr bwMode="auto">
            <a:xfrm>
              <a:off x="884" y="1264"/>
              <a:ext cx="653" cy="284"/>
              <a:chOff x="1117" y="1678"/>
              <a:chExt cx="653" cy="284"/>
            </a:xfrm>
            <a:grpFill/>
          </p:grpSpPr>
          <p:sp>
            <p:nvSpPr>
              <p:cNvPr id="21" name="Oval 19"/>
              <p:cNvSpPr>
                <a:spLocks noChangeArrowheads="1"/>
              </p:cNvSpPr>
              <p:nvPr/>
            </p:nvSpPr>
            <p:spPr bwMode="auto">
              <a:xfrm>
                <a:off x="1322" y="1678"/>
                <a:ext cx="448" cy="284"/>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kumimoji="1" lang="en-US" altLang="zh-CN" sz="2000" b="0">
                    <a:cs typeface="Arial" panose="020B0604020202020204" pitchFamily="34" charset="0"/>
                  </a:rPr>
                  <a:t>stop</a:t>
                </a:r>
              </a:p>
            </p:txBody>
          </p:sp>
          <p:sp>
            <p:nvSpPr>
              <p:cNvPr id="22" name="Text Box 20"/>
              <p:cNvSpPr txBox="1">
                <a:spLocks noChangeArrowheads="1"/>
              </p:cNvSpPr>
              <p:nvPr/>
            </p:nvSpPr>
            <p:spPr bwMode="auto">
              <a:xfrm>
                <a:off x="1117" y="1688"/>
                <a:ext cx="246" cy="182"/>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3</a:t>
                </a:r>
              </a:p>
            </p:txBody>
          </p:sp>
        </p:grpSp>
        <p:sp>
          <p:nvSpPr>
            <p:cNvPr id="14" name="Rectangle 21"/>
            <p:cNvSpPr>
              <a:spLocks noChangeArrowheads="1"/>
            </p:cNvSpPr>
            <p:nvPr/>
          </p:nvSpPr>
          <p:spPr bwMode="auto">
            <a:xfrm>
              <a:off x="1422" y="1764"/>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3</a:t>
              </a:r>
            </a:p>
          </p:txBody>
        </p:sp>
        <p:sp>
          <p:nvSpPr>
            <p:cNvPr id="15" name="Rectangle 23"/>
            <p:cNvSpPr>
              <a:spLocks noChangeArrowheads="1"/>
            </p:cNvSpPr>
            <p:nvPr/>
          </p:nvSpPr>
          <p:spPr bwMode="auto">
            <a:xfrm>
              <a:off x="813" y="2757"/>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1</a:t>
              </a:r>
            </a:p>
          </p:txBody>
        </p:sp>
        <p:sp>
          <p:nvSpPr>
            <p:cNvPr id="16" name="Line 25"/>
            <p:cNvSpPr>
              <a:spLocks noChangeShapeType="1"/>
            </p:cNvSpPr>
            <p:nvPr/>
          </p:nvSpPr>
          <p:spPr bwMode="auto">
            <a:xfrm flipH="1">
              <a:off x="547" y="2510"/>
              <a:ext cx="127" cy="23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7" name="Line 26"/>
            <p:cNvSpPr>
              <a:spLocks noChangeShapeType="1"/>
            </p:cNvSpPr>
            <p:nvPr/>
          </p:nvSpPr>
          <p:spPr bwMode="auto">
            <a:xfrm>
              <a:off x="744" y="2509"/>
              <a:ext cx="156" cy="232"/>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8" name="Line 27"/>
            <p:cNvSpPr>
              <a:spLocks noChangeShapeType="1"/>
            </p:cNvSpPr>
            <p:nvPr/>
          </p:nvSpPr>
          <p:spPr bwMode="auto">
            <a:xfrm>
              <a:off x="1083" y="2026"/>
              <a:ext cx="164" cy="260"/>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9" name="Rectangle 24"/>
            <p:cNvSpPr>
              <a:spLocks noChangeArrowheads="1"/>
            </p:cNvSpPr>
            <p:nvPr/>
          </p:nvSpPr>
          <p:spPr bwMode="auto">
            <a:xfrm>
              <a:off x="1138" y="2286"/>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2</a:t>
              </a:r>
            </a:p>
          </p:txBody>
        </p:sp>
        <p:sp>
          <p:nvSpPr>
            <p:cNvPr id="20" name="Rectangle 22"/>
            <p:cNvSpPr>
              <a:spLocks noChangeArrowheads="1"/>
            </p:cNvSpPr>
            <p:nvPr/>
          </p:nvSpPr>
          <p:spPr bwMode="auto">
            <a:xfrm>
              <a:off x="361" y="2757"/>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dirty="0">
                  <a:cs typeface="Arial" panose="020B0604020202020204" pitchFamily="34" charset="0"/>
                </a:rPr>
                <a:t>E</a:t>
              </a:r>
              <a:r>
                <a:rPr kumimoji="1" lang="en-US" altLang="zh-CN" sz="2000" b="0" baseline="-25000" dirty="0">
                  <a:cs typeface="Arial" panose="020B0604020202020204" pitchFamily="34" charset="0"/>
                </a:rPr>
                <a:t>0</a:t>
              </a:r>
            </a:p>
          </p:txBody>
        </p:sp>
      </p:grpSp>
      <p:sp>
        <p:nvSpPr>
          <p:cNvPr id="27" name="Text Box 26"/>
          <p:cNvSpPr txBox="1">
            <a:spLocks noChangeArrowheads="1"/>
          </p:cNvSpPr>
          <p:nvPr/>
        </p:nvSpPr>
        <p:spPr bwMode="auto">
          <a:xfrm>
            <a:off x="3935760" y="2199761"/>
            <a:ext cx="5544616" cy="8113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Tx/>
              <a:buSzTx/>
              <a:buFontTx/>
              <a:buNone/>
            </a:pPr>
            <a:r>
              <a:rPr kumimoji="1" lang="en-US" altLang="zh-CN" sz="2400" b="0" dirty="0">
                <a:cs typeface="Arial" panose="020B0604020202020204" pitchFamily="34" charset="0"/>
              </a:rPr>
              <a:t>cost(a)=P(1)*3+P(2)*2+P(3)*1           </a:t>
            </a:r>
          </a:p>
          <a:p>
            <a:pPr eaLnBrk="1" hangingPunct="1">
              <a:lnSpc>
                <a:spcPct val="90000"/>
              </a:lnSpc>
              <a:buClrTx/>
              <a:buSzTx/>
              <a:buFontTx/>
              <a:buNone/>
            </a:pPr>
            <a:r>
              <a:rPr kumimoji="1" lang="en-US" altLang="zh-CN" sz="2400" b="0" dirty="0">
                <a:cs typeface="Arial" panose="020B0604020202020204" pitchFamily="34" charset="0"/>
              </a:rPr>
              <a:t>           +Q(0)*3+Q(1)*3+Q(2)*2+Q(3)*1</a:t>
            </a:r>
          </a:p>
        </p:txBody>
      </p:sp>
      <p:sp>
        <p:nvSpPr>
          <p:cNvPr id="28" name="Text Box 27"/>
          <p:cNvSpPr txBox="1">
            <a:spLocks noChangeArrowheads="1"/>
          </p:cNvSpPr>
          <p:nvPr/>
        </p:nvSpPr>
        <p:spPr bwMode="auto">
          <a:xfrm>
            <a:off x="3942259" y="3233276"/>
            <a:ext cx="7992888" cy="171623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SzTx/>
              <a:buFontTx/>
              <a:buNone/>
            </a:pPr>
            <a:r>
              <a:rPr kumimoji="1" lang="en-US" altLang="zh-CN" sz="2400" b="0" dirty="0">
                <a:cs typeface="Arial" panose="020B0604020202020204" pitchFamily="34" charset="0"/>
              </a:rPr>
              <a:t>cost(a-1)=3*1/7+2*1/7+1/7+3*1/7+3*1/7+2*1/7+1/7 </a:t>
            </a:r>
          </a:p>
          <a:p>
            <a:pPr eaLnBrk="1" hangingPunct="1">
              <a:spcBef>
                <a:spcPct val="15000"/>
              </a:spcBef>
              <a:buClrTx/>
              <a:buSzTx/>
              <a:buFontTx/>
              <a:buNone/>
            </a:pPr>
            <a:r>
              <a:rPr kumimoji="1" lang="en-US" altLang="zh-CN" sz="2400" b="0" dirty="0">
                <a:cs typeface="Arial" panose="020B0604020202020204" pitchFamily="34" charset="0"/>
              </a:rPr>
              <a:t>               =15/7</a:t>
            </a:r>
          </a:p>
          <a:p>
            <a:pPr eaLnBrk="1" hangingPunct="1">
              <a:spcBef>
                <a:spcPct val="15000"/>
              </a:spcBef>
              <a:buClrTx/>
              <a:buSzTx/>
              <a:buFontTx/>
              <a:buNone/>
            </a:pPr>
            <a:r>
              <a:rPr kumimoji="1" lang="en-US" altLang="zh-CN" sz="2400" b="0" dirty="0">
                <a:cs typeface="Arial" panose="020B0604020202020204" pitchFamily="34" charset="0"/>
              </a:rPr>
              <a:t>cost(a-2)=3*0.5+2*0.1+0.05+3*0.15+3*0.1+2*0.05+0.05 </a:t>
            </a:r>
          </a:p>
          <a:p>
            <a:pPr eaLnBrk="1" hangingPunct="1">
              <a:spcBef>
                <a:spcPct val="15000"/>
              </a:spcBef>
              <a:buClrTx/>
              <a:buSzTx/>
              <a:buFontTx/>
              <a:buNone/>
            </a:pPr>
            <a:r>
              <a:rPr kumimoji="1" lang="en-US" altLang="zh-CN" sz="2400" b="0" dirty="0">
                <a:cs typeface="Arial" panose="020B0604020202020204" pitchFamily="34" charset="0"/>
              </a:rPr>
              <a:t>               =2.65</a:t>
            </a:r>
          </a:p>
        </p:txBody>
      </p:sp>
    </p:spTree>
    <p:extLst>
      <p:ext uri="{BB962C8B-B14F-4D97-AF65-F5344CB8AC3E}">
        <p14:creationId xmlns:p14="http://schemas.microsoft.com/office/powerpoint/2010/main" val="1704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77</a:t>
            </a:fld>
            <a:endParaRPr lang="en-US" altLang="zh-CN"/>
          </a:p>
        </p:txBody>
      </p:sp>
      <p:grpSp>
        <p:nvGrpSpPr>
          <p:cNvPr id="5" name="Group 124"/>
          <p:cNvGrpSpPr>
            <a:grpSpLocks/>
          </p:cNvGrpSpPr>
          <p:nvPr/>
        </p:nvGrpSpPr>
        <p:grpSpPr bwMode="auto">
          <a:xfrm>
            <a:off x="515021" y="1536348"/>
            <a:ext cx="2478087" cy="1457555"/>
            <a:chOff x="1636" y="1331"/>
            <a:chExt cx="1561" cy="1071"/>
          </a:xfrm>
          <a:noFill/>
        </p:grpSpPr>
        <p:sp>
          <p:nvSpPr>
            <p:cNvPr id="6" name="Line 74"/>
            <p:cNvSpPr>
              <a:spLocks noChangeShapeType="1"/>
            </p:cNvSpPr>
            <p:nvPr/>
          </p:nvSpPr>
          <p:spPr bwMode="auto">
            <a:xfrm>
              <a:off x="2880" y="2046"/>
              <a:ext cx="136" cy="159"/>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7" name="Line 73"/>
            <p:cNvSpPr>
              <a:spLocks noChangeShapeType="1"/>
            </p:cNvSpPr>
            <p:nvPr/>
          </p:nvSpPr>
          <p:spPr bwMode="auto">
            <a:xfrm flipH="1">
              <a:off x="2699" y="2046"/>
              <a:ext cx="90" cy="159"/>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nvGrpSpPr>
            <p:cNvPr id="8" name="Group 56"/>
            <p:cNvGrpSpPr>
              <a:grpSpLocks/>
            </p:cNvGrpSpPr>
            <p:nvPr/>
          </p:nvGrpSpPr>
          <p:grpSpPr bwMode="auto">
            <a:xfrm>
              <a:off x="1763" y="1797"/>
              <a:ext cx="618" cy="248"/>
              <a:chOff x="2308" y="2363"/>
              <a:chExt cx="618" cy="283"/>
            </a:xfrm>
            <a:grpFill/>
          </p:grpSpPr>
          <p:sp>
            <p:nvSpPr>
              <p:cNvPr id="24" name="Oval 57"/>
              <p:cNvSpPr>
                <a:spLocks noChangeArrowheads="1"/>
              </p:cNvSpPr>
              <p:nvPr/>
            </p:nvSpPr>
            <p:spPr bwMode="auto">
              <a:xfrm>
                <a:off x="2510" y="2363"/>
                <a:ext cx="416" cy="283"/>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do</a:t>
                </a:r>
              </a:p>
            </p:txBody>
          </p:sp>
          <p:sp>
            <p:nvSpPr>
              <p:cNvPr id="25" name="Text Box 58"/>
              <p:cNvSpPr txBox="1">
                <a:spLocks noChangeArrowheads="1"/>
              </p:cNvSpPr>
              <p:nvPr/>
            </p:nvSpPr>
            <p:spPr bwMode="auto">
              <a:xfrm>
                <a:off x="2308" y="2391"/>
                <a:ext cx="246" cy="207"/>
              </a:xfrm>
              <a:prstGeom prst="rect">
                <a:avLst/>
              </a:prstGeom>
              <a:grpFill/>
              <a:ln>
                <a:noFill/>
              </a:ln>
              <a:effectLst/>
              <a:extLs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1</a:t>
                </a:r>
              </a:p>
            </p:txBody>
          </p:sp>
        </p:grpSp>
        <p:grpSp>
          <p:nvGrpSpPr>
            <p:cNvPr id="9" name="Group 62"/>
            <p:cNvGrpSpPr>
              <a:grpSpLocks/>
            </p:cNvGrpSpPr>
            <p:nvPr/>
          </p:nvGrpSpPr>
          <p:grpSpPr bwMode="auto">
            <a:xfrm>
              <a:off x="2398" y="1797"/>
              <a:ext cx="653" cy="249"/>
              <a:chOff x="3055" y="2369"/>
              <a:chExt cx="653" cy="284"/>
            </a:xfrm>
            <a:grpFill/>
          </p:grpSpPr>
          <p:sp>
            <p:nvSpPr>
              <p:cNvPr id="22" name="Oval 63"/>
              <p:cNvSpPr>
                <a:spLocks noChangeArrowheads="1"/>
              </p:cNvSpPr>
              <p:nvPr/>
            </p:nvSpPr>
            <p:spPr bwMode="auto">
              <a:xfrm>
                <a:off x="3260" y="2369"/>
                <a:ext cx="448" cy="284"/>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kumimoji="1" lang="en-US" altLang="zh-CN" sz="2000" b="0">
                    <a:cs typeface="Arial" panose="020B0604020202020204" pitchFamily="34" charset="0"/>
                  </a:rPr>
                  <a:t>stop</a:t>
                </a:r>
              </a:p>
            </p:txBody>
          </p:sp>
          <p:sp>
            <p:nvSpPr>
              <p:cNvPr id="23" name="Text Box 64"/>
              <p:cNvSpPr txBox="1">
                <a:spLocks noChangeArrowheads="1"/>
              </p:cNvSpPr>
              <p:nvPr/>
            </p:nvSpPr>
            <p:spPr bwMode="auto">
              <a:xfrm>
                <a:off x="3055" y="2400"/>
                <a:ext cx="246" cy="207"/>
              </a:xfrm>
              <a:prstGeom prst="rect">
                <a:avLst/>
              </a:prstGeom>
              <a:grpFill/>
              <a:ln>
                <a:noFill/>
              </a:ln>
              <a:effectLst/>
              <a:extLs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3</a:t>
                </a:r>
              </a:p>
            </p:txBody>
          </p:sp>
        </p:grpSp>
        <p:sp>
          <p:nvSpPr>
            <p:cNvPr id="10" name="Line 69"/>
            <p:cNvSpPr>
              <a:spLocks noChangeShapeType="1"/>
            </p:cNvSpPr>
            <p:nvPr/>
          </p:nvSpPr>
          <p:spPr bwMode="auto">
            <a:xfrm flipH="1">
              <a:off x="2272" y="1618"/>
              <a:ext cx="136" cy="20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1" name="Line 70"/>
            <p:cNvSpPr>
              <a:spLocks noChangeShapeType="1"/>
            </p:cNvSpPr>
            <p:nvPr/>
          </p:nvSpPr>
          <p:spPr bwMode="auto">
            <a:xfrm>
              <a:off x="2532" y="1613"/>
              <a:ext cx="191" cy="184"/>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2" name="Line 71"/>
            <p:cNvSpPr>
              <a:spLocks noChangeShapeType="1"/>
            </p:cNvSpPr>
            <p:nvPr/>
          </p:nvSpPr>
          <p:spPr bwMode="auto">
            <a:xfrm flipH="1">
              <a:off x="1927" y="2024"/>
              <a:ext cx="134" cy="18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3" name="Line 72"/>
            <p:cNvSpPr>
              <a:spLocks noChangeShapeType="1"/>
            </p:cNvSpPr>
            <p:nvPr/>
          </p:nvSpPr>
          <p:spPr bwMode="auto">
            <a:xfrm>
              <a:off x="2245" y="2052"/>
              <a:ext cx="91" cy="153"/>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14" name="Text Box 75"/>
            <p:cNvSpPr txBox="1">
              <a:spLocks noChangeArrowheads="1"/>
            </p:cNvSpPr>
            <p:nvPr/>
          </p:nvSpPr>
          <p:spPr bwMode="auto">
            <a:xfrm>
              <a:off x="1636" y="1331"/>
              <a:ext cx="368" cy="2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0" dirty="0">
                  <a:latin typeface="幼圆" panose="02010509060101010101" pitchFamily="49" charset="-122"/>
                  <a:ea typeface="幼圆" panose="02010509060101010101" pitchFamily="49" charset="-122"/>
                  <a:cs typeface="Arial" panose="020B0604020202020204" pitchFamily="34" charset="0"/>
                </a:rPr>
                <a:t>图</a:t>
              </a:r>
              <a:r>
                <a:rPr kumimoji="1" lang="en-US" altLang="zh-CN" sz="2000" b="0" dirty="0">
                  <a:cs typeface="Arial" panose="020B0604020202020204" pitchFamily="34" charset="0"/>
                </a:rPr>
                <a:t>b</a:t>
              </a:r>
            </a:p>
          </p:txBody>
        </p:sp>
        <p:sp>
          <p:nvSpPr>
            <p:cNvPr id="15" name="Rectangle 65"/>
            <p:cNvSpPr>
              <a:spLocks noChangeArrowheads="1"/>
            </p:cNvSpPr>
            <p:nvPr/>
          </p:nvSpPr>
          <p:spPr bwMode="auto">
            <a:xfrm>
              <a:off x="2880" y="2205"/>
              <a:ext cx="317" cy="196"/>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3</a:t>
              </a:r>
            </a:p>
          </p:txBody>
        </p:sp>
        <p:sp>
          <p:nvSpPr>
            <p:cNvPr id="16" name="Rectangle 66"/>
            <p:cNvSpPr>
              <a:spLocks noChangeArrowheads="1"/>
            </p:cNvSpPr>
            <p:nvPr/>
          </p:nvSpPr>
          <p:spPr bwMode="auto">
            <a:xfrm>
              <a:off x="1701" y="2205"/>
              <a:ext cx="317" cy="197"/>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0</a:t>
              </a:r>
            </a:p>
          </p:txBody>
        </p:sp>
        <p:sp>
          <p:nvSpPr>
            <p:cNvPr id="17" name="Rectangle 67"/>
            <p:cNvSpPr>
              <a:spLocks noChangeArrowheads="1"/>
            </p:cNvSpPr>
            <p:nvPr/>
          </p:nvSpPr>
          <p:spPr bwMode="auto">
            <a:xfrm>
              <a:off x="2109" y="2205"/>
              <a:ext cx="317" cy="197"/>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dirty="0">
                  <a:cs typeface="Arial" panose="020B0604020202020204" pitchFamily="34" charset="0"/>
                </a:rPr>
                <a:t>E</a:t>
              </a:r>
              <a:r>
                <a:rPr kumimoji="1" lang="en-US" altLang="zh-CN" sz="2000" b="0" baseline="-25000" dirty="0">
                  <a:cs typeface="Arial" panose="020B0604020202020204" pitchFamily="34" charset="0"/>
                </a:rPr>
                <a:t>1</a:t>
              </a:r>
            </a:p>
          </p:txBody>
        </p:sp>
        <p:sp>
          <p:nvSpPr>
            <p:cNvPr id="18" name="Rectangle 68"/>
            <p:cNvSpPr>
              <a:spLocks noChangeArrowheads="1"/>
            </p:cNvSpPr>
            <p:nvPr/>
          </p:nvSpPr>
          <p:spPr bwMode="auto">
            <a:xfrm>
              <a:off x="2472" y="2205"/>
              <a:ext cx="317" cy="196"/>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2</a:t>
              </a:r>
            </a:p>
          </p:txBody>
        </p:sp>
        <p:grpSp>
          <p:nvGrpSpPr>
            <p:cNvPr id="19" name="Group 59"/>
            <p:cNvGrpSpPr>
              <a:grpSpLocks/>
            </p:cNvGrpSpPr>
            <p:nvPr/>
          </p:nvGrpSpPr>
          <p:grpSpPr bwMode="auto">
            <a:xfrm>
              <a:off x="2048" y="1369"/>
              <a:ext cx="645" cy="247"/>
              <a:chOff x="2705" y="1709"/>
              <a:chExt cx="645" cy="282"/>
            </a:xfrm>
            <a:grpFill/>
          </p:grpSpPr>
          <p:sp>
            <p:nvSpPr>
              <p:cNvPr id="20" name="Oval 60"/>
              <p:cNvSpPr>
                <a:spLocks noChangeArrowheads="1"/>
              </p:cNvSpPr>
              <p:nvPr/>
            </p:nvSpPr>
            <p:spPr bwMode="auto">
              <a:xfrm>
                <a:off x="2915" y="1709"/>
                <a:ext cx="435" cy="282"/>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if</a:t>
                </a:r>
              </a:p>
            </p:txBody>
          </p:sp>
          <p:sp>
            <p:nvSpPr>
              <p:cNvPr id="21" name="Text Box 61"/>
              <p:cNvSpPr txBox="1">
                <a:spLocks noChangeArrowheads="1"/>
              </p:cNvSpPr>
              <p:nvPr/>
            </p:nvSpPr>
            <p:spPr bwMode="auto">
              <a:xfrm>
                <a:off x="2705" y="1730"/>
                <a:ext cx="246" cy="207"/>
              </a:xfrm>
              <a:prstGeom prst="rect">
                <a:avLst/>
              </a:prstGeom>
              <a:grpFill/>
              <a:ln>
                <a:noFill/>
              </a:ln>
              <a:effectLst/>
              <a:extLs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2</a:t>
                </a:r>
              </a:p>
            </p:txBody>
          </p:sp>
        </p:grpSp>
      </p:grpSp>
      <p:grpSp>
        <p:nvGrpSpPr>
          <p:cNvPr id="26" name="Group 123"/>
          <p:cNvGrpSpPr>
            <a:grpSpLocks/>
          </p:cNvGrpSpPr>
          <p:nvPr/>
        </p:nvGrpSpPr>
        <p:grpSpPr bwMode="auto">
          <a:xfrm>
            <a:off x="6101963" y="1550721"/>
            <a:ext cx="2171700" cy="2151968"/>
            <a:chOff x="1874" y="2872"/>
            <a:chExt cx="1368" cy="1560"/>
          </a:xfrm>
          <a:noFill/>
        </p:grpSpPr>
        <p:sp>
          <p:nvSpPr>
            <p:cNvPr id="27" name="Text Box 77"/>
            <p:cNvSpPr txBox="1">
              <a:spLocks noChangeArrowheads="1"/>
            </p:cNvSpPr>
            <p:nvPr/>
          </p:nvSpPr>
          <p:spPr bwMode="auto">
            <a:xfrm>
              <a:off x="1874" y="2872"/>
              <a:ext cx="368" cy="29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0" dirty="0">
                  <a:latin typeface="幼圆" panose="02010509060101010101" pitchFamily="49" charset="-122"/>
                  <a:ea typeface="幼圆" panose="02010509060101010101" pitchFamily="49" charset="-122"/>
                  <a:cs typeface="Arial" panose="020B0604020202020204" pitchFamily="34" charset="0"/>
                </a:rPr>
                <a:t>图</a:t>
              </a:r>
              <a:r>
                <a:rPr kumimoji="1" lang="en-US" altLang="zh-CN" sz="2000" b="0" dirty="0">
                  <a:cs typeface="Arial" panose="020B0604020202020204" pitchFamily="34" charset="0"/>
                </a:rPr>
                <a:t>d</a:t>
              </a:r>
            </a:p>
          </p:txBody>
        </p:sp>
        <p:grpSp>
          <p:nvGrpSpPr>
            <p:cNvPr id="28" name="Group 122"/>
            <p:cNvGrpSpPr>
              <a:grpSpLocks/>
            </p:cNvGrpSpPr>
            <p:nvPr/>
          </p:nvGrpSpPr>
          <p:grpSpPr bwMode="auto">
            <a:xfrm>
              <a:off x="2064" y="2931"/>
              <a:ext cx="1178" cy="1501"/>
              <a:chOff x="2064" y="2931"/>
              <a:chExt cx="1178" cy="1501"/>
            </a:xfrm>
            <a:grpFill/>
          </p:grpSpPr>
          <p:sp>
            <p:nvSpPr>
              <p:cNvPr id="29" name="Line 79"/>
              <p:cNvSpPr>
                <a:spLocks noChangeShapeType="1"/>
              </p:cNvSpPr>
              <p:nvPr/>
            </p:nvSpPr>
            <p:spPr bwMode="auto">
              <a:xfrm flipH="1">
                <a:off x="2223" y="3609"/>
                <a:ext cx="214" cy="184"/>
              </a:xfrm>
              <a:prstGeom prst="lin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0" name="Line 80"/>
              <p:cNvSpPr>
                <a:spLocks noChangeShapeType="1"/>
              </p:cNvSpPr>
              <p:nvPr/>
            </p:nvSpPr>
            <p:spPr bwMode="auto">
              <a:xfrm>
                <a:off x="2848" y="3206"/>
                <a:ext cx="213" cy="192"/>
              </a:xfrm>
              <a:prstGeom prst="lin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1" name="Line 81"/>
              <p:cNvSpPr>
                <a:spLocks noChangeShapeType="1"/>
              </p:cNvSpPr>
              <p:nvPr/>
            </p:nvSpPr>
            <p:spPr bwMode="auto">
              <a:xfrm flipH="1">
                <a:off x="2522" y="3206"/>
                <a:ext cx="194" cy="192"/>
              </a:xfrm>
              <a:prstGeom prst="lin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32" name="Group 82"/>
              <p:cNvGrpSpPr>
                <a:grpSpLocks/>
              </p:cNvGrpSpPr>
              <p:nvPr/>
            </p:nvGrpSpPr>
            <p:grpSpPr bwMode="auto">
              <a:xfrm>
                <a:off x="2109" y="3356"/>
                <a:ext cx="596" cy="266"/>
                <a:chOff x="289" y="3097"/>
                <a:chExt cx="596" cy="266"/>
              </a:xfrm>
              <a:grpFill/>
            </p:grpSpPr>
            <p:sp>
              <p:nvSpPr>
                <p:cNvPr id="46" name="Oval 83"/>
                <p:cNvSpPr>
                  <a:spLocks noChangeArrowheads="1"/>
                </p:cNvSpPr>
                <p:nvPr/>
              </p:nvSpPr>
              <p:spPr bwMode="auto">
                <a:xfrm>
                  <a:off x="469" y="3139"/>
                  <a:ext cx="416" cy="224"/>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do</a:t>
                  </a:r>
                </a:p>
              </p:txBody>
            </p:sp>
            <p:sp>
              <p:nvSpPr>
                <p:cNvPr id="47" name="Text Box 84"/>
                <p:cNvSpPr txBox="1">
                  <a:spLocks noChangeArrowheads="1"/>
                </p:cNvSpPr>
                <p:nvPr/>
              </p:nvSpPr>
              <p:spPr bwMode="auto">
                <a:xfrm>
                  <a:off x="289" y="3097"/>
                  <a:ext cx="246" cy="182"/>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1</a:t>
                  </a:r>
                </a:p>
              </p:txBody>
            </p:sp>
          </p:grpSp>
          <p:grpSp>
            <p:nvGrpSpPr>
              <p:cNvPr id="33" name="Group 88"/>
              <p:cNvGrpSpPr>
                <a:grpSpLocks/>
              </p:cNvGrpSpPr>
              <p:nvPr/>
            </p:nvGrpSpPr>
            <p:grpSpPr bwMode="auto">
              <a:xfrm>
                <a:off x="2341" y="2931"/>
                <a:ext cx="653" cy="284"/>
                <a:chOff x="1117" y="1678"/>
                <a:chExt cx="653" cy="284"/>
              </a:xfrm>
              <a:grpFill/>
            </p:grpSpPr>
            <p:sp>
              <p:nvSpPr>
                <p:cNvPr id="44" name="Oval 89"/>
                <p:cNvSpPr>
                  <a:spLocks noChangeArrowheads="1"/>
                </p:cNvSpPr>
                <p:nvPr/>
              </p:nvSpPr>
              <p:spPr bwMode="auto">
                <a:xfrm>
                  <a:off x="1322" y="1678"/>
                  <a:ext cx="448" cy="284"/>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kumimoji="1" lang="en-US" altLang="zh-CN" sz="2000" b="0" dirty="0">
                      <a:cs typeface="Arial" panose="020B0604020202020204" pitchFamily="34" charset="0"/>
                    </a:rPr>
                    <a:t>stop</a:t>
                  </a:r>
                </a:p>
              </p:txBody>
            </p:sp>
            <p:sp>
              <p:nvSpPr>
                <p:cNvPr id="45" name="Text Box 90"/>
                <p:cNvSpPr txBox="1">
                  <a:spLocks noChangeArrowheads="1"/>
                </p:cNvSpPr>
                <p:nvPr/>
              </p:nvSpPr>
              <p:spPr bwMode="auto">
                <a:xfrm>
                  <a:off x="1117" y="1688"/>
                  <a:ext cx="246" cy="182"/>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3</a:t>
                  </a:r>
                </a:p>
              </p:txBody>
            </p:sp>
          </p:grpSp>
          <p:sp>
            <p:nvSpPr>
              <p:cNvPr id="34" name="Rectangle 91"/>
              <p:cNvSpPr>
                <a:spLocks noChangeArrowheads="1"/>
              </p:cNvSpPr>
              <p:nvPr/>
            </p:nvSpPr>
            <p:spPr bwMode="auto">
              <a:xfrm>
                <a:off x="2925" y="3398"/>
                <a:ext cx="317" cy="211"/>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3</a:t>
                </a:r>
              </a:p>
            </p:txBody>
          </p:sp>
          <p:sp>
            <p:nvSpPr>
              <p:cNvPr id="35" name="Rectangle 92"/>
              <p:cNvSpPr>
                <a:spLocks noChangeArrowheads="1"/>
              </p:cNvSpPr>
              <p:nvPr/>
            </p:nvSpPr>
            <p:spPr bwMode="auto">
              <a:xfrm>
                <a:off x="2064" y="3793"/>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0</a:t>
                </a:r>
              </a:p>
            </p:txBody>
          </p:sp>
          <p:sp>
            <p:nvSpPr>
              <p:cNvPr id="36" name="Rectangle 93"/>
              <p:cNvSpPr>
                <a:spLocks noChangeArrowheads="1"/>
              </p:cNvSpPr>
              <p:nvPr/>
            </p:nvSpPr>
            <p:spPr bwMode="auto">
              <a:xfrm>
                <a:off x="2426" y="4208"/>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1</a:t>
                </a:r>
              </a:p>
            </p:txBody>
          </p:sp>
          <p:sp>
            <p:nvSpPr>
              <p:cNvPr id="37" name="Rectangle 94"/>
              <p:cNvSpPr>
                <a:spLocks noChangeArrowheads="1"/>
              </p:cNvSpPr>
              <p:nvPr/>
            </p:nvSpPr>
            <p:spPr bwMode="auto">
              <a:xfrm>
                <a:off x="2925" y="4208"/>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2</a:t>
                </a:r>
              </a:p>
            </p:txBody>
          </p:sp>
          <p:sp>
            <p:nvSpPr>
              <p:cNvPr id="38" name="Line 95"/>
              <p:cNvSpPr>
                <a:spLocks noChangeShapeType="1"/>
              </p:cNvSpPr>
              <p:nvPr/>
            </p:nvSpPr>
            <p:spPr bwMode="auto">
              <a:xfrm flipH="1">
                <a:off x="2608" y="4032"/>
                <a:ext cx="108" cy="169"/>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39" name="Line 96"/>
              <p:cNvSpPr>
                <a:spLocks noChangeShapeType="1"/>
              </p:cNvSpPr>
              <p:nvPr/>
            </p:nvSpPr>
            <p:spPr bwMode="auto">
              <a:xfrm>
                <a:off x="2880" y="4020"/>
                <a:ext cx="181" cy="18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40" name="Line 97"/>
              <p:cNvSpPr>
                <a:spLocks noChangeShapeType="1"/>
              </p:cNvSpPr>
              <p:nvPr/>
            </p:nvSpPr>
            <p:spPr bwMode="auto">
              <a:xfrm>
                <a:off x="2524" y="3625"/>
                <a:ext cx="219" cy="189"/>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nvGrpSpPr>
              <p:cNvPr id="41" name="Group 85"/>
              <p:cNvGrpSpPr>
                <a:grpSpLocks/>
              </p:cNvGrpSpPr>
              <p:nvPr/>
            </p:nvGrpSpPr>
            <p:grpSpPr bwMode="auto">
              <a:xfrm>
                <a:off x="2381" y="3748"/>
                <a:ext cx="634" cy="284"/>
                <a:chOff x="708" y="2371"/>
                <a:chExt cx="634" cy="284"/>
              </a:xfrm>
              <a:grpFill/>
            </p:grpSpPr>
            <p:sp>
              <p:nvSpPr>
                <p:cNvPr id="42" name="Oval 86"/>
                <p:cNvSpPr>
                  <a:spLocks noChangeArrowheads="1"/>
                </p:cNvSpPr>
                <p:nvPr/>
              </p:nvSpPr>
              <p:spPr bwMode="auto">
                <a:xfrm>
                  <a:off x="907" y="2424"/>
                  <a:ext cx="435" cy="231"/>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if</a:t>
                  </a:r>
                </a:p>
              </p:txBody>
            </p:sp>
            <p:sp>
              <p:nvSpPr>
                <p:cNvPr id="43" name="Text Box 87"/>
                <p:cNvSpPr txBox="1">
                  <a:spLocks noChangeArrowheads="1"/>
                </p:cNvSpPr>
                <p:nvPr/>
              </p:nvSpPr>
              <p:spPr bwMode="auto">
                <a:xfrm>
                  <a:off x="708" y="2371"/>
                  <a:ext cx="246" cy="182"/>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2</a:t>
                  </a:r>
                </a:p>
              </p:txBody>
            </p:sp>
          </p:grpSp>
        </p:grpSp>
      </p:grpSp>
      <p:grpSp>
        <p:nvGrpSpPr>
          <p:cNvPr id="48" name="Group 129"/>
          <p:cNvGrpSpPr>
            <a:grpSpLocks/>
          </p:cNvGrpSpPr>
          <p:nvPr/>
        </p:nvGrpSpPr>
        <p:grpSpPr bwMode="auto">
          <a:xfrm>
            <a:off x="2906853" y="1550721"/>
            <a:ext cx="3092451" cy="1961677"/>
            <a:chOff x="3365" y="1260"/>
            <a:chExt cx="1948" cy="1618"/>
          </a:xfrm>
          <a:noFill/>
        </p:grpSpPr>
        <p:sp>
          <p:nvSpPr>
            <p:cNvPr id="49" name="Text Box 51"/>
            <p:cNvSpPr txBox="1">
              <a:spLocks noChangeArrowheads="1"/>
            </p:cNvSpPr>
            <p:nvPr/>
          </p:nvSpPr>
          <p:spPr bwMode="auto">
            <a:xfrm>
              <a:off x="3365" y="1260"/>
              <a:ext cx="359"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0" dirty="0">
                  <a:cs typeface="Arial" panose="020B0604020202020204" pitchFamily="34" charset="0"/>
                </a:rPr>
                <a:t>图</a:t>
              </a:r>
              <a:r>
                <a:rPr kumimoji="1" lang="en-US" altLang="zh-CN" sz="2000" b="0" dirty="0">
                  <a:cs typeface="Arial" panose="020B0604020202020204" pitchFamily="34" charset="0"/>
                </a:rPr>
                <a:t>c</a:t>
              </a:r>
            </a:p>
          </p:txBody>
        </p:sp>
        <p:grpSp>
          <p:nvGrpSpPr>
            <p:cNvPr id="50" name="Group 125"/>
            <p:cNvGrpSpPr>
              <a:grpSpLocks/>
            </p:cNvGrpSpPr>
            <p:nvPr/>
          </p:nvGrpSpPr>
          <p:grpSpPr bwMode="auto">
            <a:xfrm>
              <a:off x="3742" y="1301"/>
              <a:ext cx="1571" cy="1577"/>
              <a:chOff x="3787" y="1301"/>
              <a:chExt cx="1571" cy="1577"/>
            </a:xfrm>
            <a:grpFill/>
          </p:grpSpPr>
          <p:grpSp>
            <p:nvGrpSpPr>
              <p:cNvPr id="51" name="Group 32"/>
              <p:cNvGrpSpPr>
                <a:grpSpLocks/>
              </p:cNvGrpSpPr>
              <p:nvPr/>
            </p:nvGrpSpPr>
            <p:grpSpPr bwMode="auto">
              <a:xfrm>
                <a:off x="3830" y="1301"/>
                <a:ext cx="607" cy="283"/>
                <a:chOff x="4131" y="1682"/>
                <a:chExt cx="607" cy="283"/>
              </a:xfrm>
              <a:grpFill/>
            </p:grpSpPr>
            <p:sp>
              <p:nvSpPr>
                <p:cNvPr id="68" name="Oval 33"/>
                <p:cNvSpPr>
                  <a:spLocks noChangeArrowheads="1"/>
                </p:cNvSpPr>
                <p:nvPr/>
              </p:nvSpPr>
              <p:spPr bwMode="auto">
                <a:xfrm>
                  <a:off x="4322" y="1682"/>
                  <a:ext cx="416" cy="283"/>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do</a:t>
                  </a:r>
                </a:p>
              </p:txBody>
            </p:sp>
            <p:sp>
              <p:nvSpPr>
                <p:cNvPr id="69" name="Text Box 34"/>
                <p:cNvSpPr txBox="1">
                  <a:spLocks noChangeArrowheads="1"/>
                </p:cNvSpPr>
                <p:nvPr/>
              </p:nvSpPr>
              <p:spPr bwMode="auto">
                <a:xfrm>
                  <a:off x="4131" y="1710"/>
                  <a:ext cx="246" cy="182"/>
                </a:xfrm>
                <a:prstGeom prst="rect">
                  <a:avLst/>
                </a:prstGeom>
                <a:grpFill/>
                <a:ln>
                  <a:noFill/>
                </a:ln>
                <a:effectLst/>
                <a:extLst>
                  <a:ext uri="{91240B29-F687-4F45-9708-019B960494DF}">
                    <a14:hiddenLine xmlns:a14="http://schemas.microsoft.com/office/drawing/2010/main" w="19050">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1</a:t>
                  </a:r>
                </a:p>
              </p:txBody>
            </p:sp>
          </p:grpSp>
          <p:grpSp>
            <p:nvGrpSpPr>
              <p:cNvPr id="52" name="Group 35"/>
              <p:cNvGrpSpPr>
                <a:grpSpLocks/>
              </p:cNvGrpSpPr>
              <p:nvPr/>
            </p:nvGrpSpPr>
            <p:grpSpPr bwMode="auto">
              <a:xfrm>
                <a:off x="4106" y="1706"/>
                <a:ext cx="634" cy="282"/>
                <a:chOff x="4526" y="2343"/>
                <a:chExt cx="634" cy="282"/>
              </a:xfrm>
              <a:grpFill/>
            </p:grpSpPr>
            <p:sp>
              <p:nvSpPr>
                <p:cNvPr id="66" name="Oval 36"/>
                <p:cNvSpPr>
                  <a:spLocks noChangeArrowheads="1"/>
                </p:cNvSpPr>
                <p:nvPr/>
              </p:nvSpPr>
              <p:spPr bwMode="auto">
                <a:xfrm>
                  <a:off x="4725" y="2343"/>
                  <a:ext cx="435" cy="282"/>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if</a:t>
                  </a:r>
                </a:p>
              </p:txBody>
            </p:sp>
            <p:sp>
              <p:nvSpPr>
                <p:cNvPr id="67" name="Text Box 37"/>
                <p:cNvSpPr txBox="1">
                  <a:spLocks noChangeArrowheads="1"/>
                </p:cNvSpPr>
                <p:nvPr/>
              </p:nvSpPr>
              <p:spPr bwMode="auto">
                <a:xfrm>
                  <a:off x="4526" y="2363"/>
                  <a:ext cx="246" cy="182"/>
                </a:xfrm>
                <a:prstGeom prst="rect">
                  <a:avLst/>
                </a:prstGeom>
                <a:grpFill/>
                <a:ln>
                  <a:noFill/>
                </a:ln>
                <a:effectLst/>
                <a:extLst>
                  <a:ext uri="{91240B29-F687-4F45-9708-019B960494DF}">
                    <a14:hiddenLine xmlns:a14="http://schemas.microsoft.com/office/drawing/2010/main" w="19050">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2</a:t>
                  </a:r>
                </a:p>
              </p:txBody>
            </p:sp>
          </p:grpSp>
          <p:sp>
            <p:nvSpPr>
              <p:cNvPr id="53" name="Rectangle 41"/>
              <p:cNvSpPr>
                <a:spLocks noChangeArrowheads="1"/>
              </p:cNvSpPr>
              <p:nvPr/>
            </p:nvSpPr>
            <p:spPr bwMode="auto">
              <a:xfrm>
                <a:off x="5041" y="2640"/>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3</a:t>
                </a:r>
              </a:p>
            </p:txBody>
          </p:sp>
          <p:sp>
            <p:nvSpPr>
              <p:cNvPr id="54" name="Rectangle 42"/>
              <p:cNvSpPr>
                <a:spLocks noChangeArrowheads="1"/>
              </p:cNvSpPr>
              <p:nvPr/>
            </p:nvSpPr>
            <p:spPr bwMode="auto">
              <a:xfrm>
                <a:off x="3787" y="1752"/>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dirty="0">
                    <a:cs typeface="Arial" panose="020B0604020202020204" pitchFamily="34" charset="0"/>
                  </a:rPr>
                  <a:t>E</a:t>
                </a:r>
                <a:r>
                  <a:rPr kumimoji="1" lang="en-US" altLang="zh-CN" sz="2000" b="0" baseline="-25000" dirty="0">
                    <a:cs typeface="Arial" panose="020B0604020202020204" pitchFamily="34" charset="0"/>
                  </a:rPr>
                  <a:t>0</a:t>
                </a:r>
              </a:p>
            </p:txBody>
          </p:sp>
          <p:sp>
            <p:nvSpPr>
              <p:cNvPr id="55" name="Rectangle 43"/>
              <p:cNvSpPr>
                <a:spLocks noChangeArrowheads="1"/>
              </p:cNvSpPr>
              <p:nvPr/>
            </p:nvSpPr>
            <p:spPr bwMode="auto">
              <a:xfrm>
                <a:off x="4105" y="2205"/>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1</a:t>
                </a:r>
              </a:p>
            </p:txBody>
          </p:sp>
          <p:sp>
            <p:nvSpPr>
              <p:cNvPr id="56" name="Rectangle 44"/>
              <p:cNvSpPr>
                <a:spLocks noChangeArrowheads="1"/>
              </p:cNvSpPr>
              <p:nvPr/>
            </p:nvSpPr>
            <p:spPr bwMode="auto">
              <a:xfrm>
                <a:off x="4490" y="2654"/>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dirty="0">
                    <a:cs typeface="Arial" panose="020B0604020202020204" pitchFamily="34" charset="0"/>
                  </a:rPr>
                  <a:t>E</a:t>
                </a:r>
                <a:r>
                  <a:rPr kumimoji="1" lang="en-US" altLang="zh-CN" sz="2000" b="0" baseline="-25000" dirty="0">
                    <a:cs typeface="Arial" panose="020B0604020202020204" pitchFamily="34" charset="0"/>
                  </a:rPr>
                  <a:t>2</a:t>
                </a:r>
              </a:p>
            </p:txBody>
          </p:sp>
          <p:sp>
            <p:nvSpPr>
              <p:cNvPr id="57" name="Line 45"/>
              <p:cNvSpPr>
                <a:spLocks noChangeShapeType="1"/>
              </p:cNvSpPr>
              <p:nvPr/>
            </p:nvSpPr>
            <p:spPr bwMode="auto">
              <a:xfrm flipH="1">
                <a:off x="4714" y="2444"/>
                <a:ext cx="161" cy="210"/>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58" name="Line 46"/>
              <p:cNvSpPr>
                <a:spLocks noChangeShapeType="1"/>
              </p:cNvSpPr>
              <p:nvPr/>
            </p:nvSpPr>
            <p:spPr bwMode="auto">
              <a:xfrm>
                <a:off x="5012" y="2429"/>
                <a:ext cx="201" cy="21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59" name="Line 47"/>
              <p:cNvSpPr>
                <a:spLocks noChangeShapeType="1"/>
              </p:cNvSpPr>
              <p:nvPr/>
            </p:nvSpPr>
            <p:spPr bwMode="auto">
              <a:xfrm>
                <a:off x="4615" y="1976"/>
                <a:ext cx="215" cy="184"/>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60" name="Line 48"/>
              <p:cNvSpPr>
                <a:spLocks noChangeShapeType="1"/>
              </p:cNvSpPr>
              <p:nvPr/>
            </p:nvSpPr>
            <p:spPr bwMode="auto">
              <a:xfrm flipH="1">
                <a:off x="4286" y="1979"/>
                <a:ext cx="186" cy="226"/>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61" name="Line 49"/>
              <p:cNvSpPr>
                <a:spLocks noChangeShapeType="1"/>
              </p:cNvSpPr>
              <p:nvPr/>
            </p:nvSpPr>
            <p:spPr bwMode="auto">
              <a:xfrm>
                <a:off x="4275" y="1572"/>
                <a:ext cx="193" cy="134"/>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62" name="Line 50"/>
              <p:cNvSpPr>
                <a:spLocks noChangeShapeType="1"/>
              </p:cNvSpPr>
              <p:nvPr/>
            </p:nvSpPr>
            <p:spPr bwMode="auto">
              <a:xfrm flipH="1">
                <a:off x="3969" y="1572"/>
                <a:ext cx="209" cy="180"/>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nvGrpSpPr>
              <p:cNvPr id="63" name="Group 38"/>
              <p:cNvGrpSpPr>
                <a:grpSpLocks/>
              </p:cNvGrpSpPr>
              <p:nvPr/>
            </p:nvGrpSpPr>
            <p:grpSpPr bwMode="auto">
              <a:xfrm>
                <a:off x="4468" y="2160"/>
                <a:ext cx="653" cy="284"/>
                <a:chOff x="4829" y="3098"/>
                <a:chExt cx="653" cy="284"/>
              </a:xfrm>
              <a:grpFill/>
            </p:grpSpPr>
            <p:sp>
              <p:nvSpPr>
                <p:cNvPr id="64" name="Oval 39"/>
                <p:cNvSpPr>
                  <a:spLocks noChangeArrowheads="1"/>
                </p:cNvSpPr>
                <p:nvPr/>
              </p:nvSpPr>
              <p:spPr bwMode="auto">
                <a:xfrm>
                  <a:off x="5034" y="3098"/>
                  <a:ext cx="448" cy="284"/>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kumimoji="1" lang="en-US" altLang="zh-CN" sz="2000" b="0">
                      <a:cs typeface="Arial" panose="020B0604020202020204" pitchFamily="34" charset="0"/>
                    </a:rPr>
                    <a:t>stop</a:t>
                  </a:r>
                </a:p>
              </p:txBody>
            </p:sp>
            <p:sp>
              <p:nvSpPr>
                <p:cNvPr id="65" name="Text Box 40"/>
                <p:cNvSpPr txBox="1">
                  <a:spLocks noChangeArrowheads="1"/>
                </p:cNvSpPr>
                <p:nvPr/>
              </p:nvSpPr>
              <p:spPr bwMode="auto">
                <a:xfrm>
                  <a:off x="4829" y="3130"/>
                  <a:ext cx="246" cy="182"/>
                </a:xfrm>
                <a:prstGeom prst="rect">
                  <a:avLst/>
                </a:prstGeom>
                <a:grpFill/>
                <a:ln>
                  <a:noFill/>
                </a:ln>
                <a:effectLst/>
                <a:extLst>
                  <a:ext uri="{91240B29-F687-4F45-9708-019B960494DF}">
                    <a14:hiddenLine xmlns:a14="http://schemas.microsoft.com/office/drawing/2010/main" w="19050">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3</a:t>
                  </a:r>
                </a:p>
              </p:txBody>
            </p:sp>
          </p:grpSp>
        </p:grpSp>
      </p:grpSp>
      <p:grpSp>
        <p:nvGrpSpPr>
          <p:cNvPr id="70" name="Group 128"/>
          <p:cNvGrpSpPr>
            <a:grpSpLocks/>
          </p:cNvGrpSpPr>
          <p:nvPr/>
        </p:nvGrpSpPr>
        <p:grpSpPr bwMode="auto">
          <a:xfrm>
            <a:off x="8760296" y="1548116"/>
            <a:ext cx="2625724" cy="1968099"/>
            <a:chOff x="3040" y="2590"/>
            <a:chExt cx="1654" cy="1518"/>
          </a:xfrm>
          <a:noFill/>
        </p:grpSpPr>
        <p:sp>
          <p:nvSpPr>
            <p:cNvPr id="71" name="Text Box 119"/>
            <p:cNvSpPr txBox="1">
              <a:spLocks noChangeArrowheads="1"/>
            </p:cNvSpPr>
            <p:nvPr/>
          </p:nvSpPr>
          <p:spPr bwMode="auto">
            <a:xfrm>
              <a:off x="3040" y="2590"/>
              <a:ext cx="437" cy="30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0" dirty="0">
                  <a:latin typeface="幼圆" panose="02010509060101010101" pitchFamily="49" charset="-122"/>
                  <a:ea typeface="幼圆" panose="02010509060101010101" pitchFamily="49" charset="-122"/>
                  <a:cs typeface="Arial" panose="020B0604020202020204" pitchFamily="34" charset="0"/>
                </a:rPr>
                <a:t>图</a:t>
              </a:r>
              <a:r>
                <a:rPr kumimoji="1" lang="en-US" altLang="zh-CN" sz="2000" b="0" dirty="0">
                  <a:cs typeface="Arial" panose="020B0604020202020204" pitchFamily="34" charset="0"/>
                </a:rPr>
                <a:t>e</a:t>
              </a:r>
            </a:p>
          </p:txBody>
        </p:sp>
        <p:grpSp>
          <p:nvGrpSpPr>
            <p:cNvPr id="72" name="Group 127"/>
            <p:cNvGrpSpPr>
              <a:grpSpLocks/>
            </p:cNvGrpSpPr>
            <p:nvPr/>
          </p:nvGrpSpPr>
          <p:grpSpPr bwMode="auto">
            <a:xfrm>
              <a:off x="3379" y="2628"/>
              <a:ext cx="1315" cy="1480"/>
              <a:chOff x="3379" y="2628"/>
              <a:chExt cx="1315" cy="1480"/>
            </a:xfrm>
            <a:grpFill/>
          </p:grpSpPr>
          <p:sp>
            <p:nvSpPr>
              <p:cNvPr id="73" name="Line 117"/>
              <p:cNvSpPr>
                <a:spLocks noChangeShapeType="1"/>
              </p:cNvSpPr>
              <p:nvPr/>
            </p:nvSpPr>
            <p:spPr bwMode="auto">
              <a:xfrm>
                <a:off x="3897" y="2911"/>
                <a:ext cx="167" cy="131"/>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nvGrpSpPr>
              <p:cNvPr id="74" name="Group 100"/>
              <p:cNvGrpSpPr>
                <a:grpSpLocks/>
              </p:cNvGrpSpPr>
              <p:nvPr/>
            </p:nvGrpSpPr>
            <p:grpSpPr bwMode="auto">
              <a:xfrm>
                <a:off x="3429" y="2628"/>
                <a:ext cx="607" cy="283"/>
                <a:chOff x="3486" y="2285"/>
                <a:chExt cx="607" cy="283"/>
              </a:xfrm>
              <a:grpFill/>
            </p:grpSpPr>
            <p:sp>
              <p:nvSpPr>
                <p:cNvPr id="90" name="Oval 101"/>
                <p:cNvSpPr>
                  <a:spLocks noChangeArrowheads="1"/>
                </p:cNvSpPr>
                <p:nvPr/>
              </p:nvSpPr>
              <p:spPr bwMode="auto">
                <a:xfrm>
                  <a:off x="3677" y="2285"/>
                  <a:ext cx="416" cy="283"/>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do</a:t>
                  </a:r>
                </a:p>
              </p:txBody>
            </p:sp>
            <p:sp>
              <p:nvSpPr>
                <p:cNvPr id="91" name="Text Box 102"/>
                <p:cNvSpPr txBox="1">
                  <a:spLocks noChangeArrowheads="1"/>
                </p:cNvSpPr>
                <p:nvPr/>
              </p:nvSpPr>
              <p:spPr bwMode="auto">
                <a:xfrm>
                  <a:off x="3486" y="2313"/>
                  <a:ext cx="246" cy="182"/>
                </a:xfrm>
                <a:prstGeom prst="rect">
                  <a:avLst/>
                </a:prstGeom>
                <a:grpFill/>
                <a:ln>
                  <a:noFill/>
                </a:ln>
                <a:effectLst/>
                <a:extLst>
                  <a:ext uri="{91240B29-F687-4F45-9708-019B960494DF}">
                    <a14:hiddenLine xmlns:a14="http://schemas.microsoft.com/office/drawing/2010/main" w="1905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1</a:t>
                  </a:r>
                </a:p>
              </p:txBody>
            </p:sp>
          </p:grpSp>
          <p:grpSp>
            <p:nvGrpSpPr>
              <p:cNvPr id="75" name="Group 106"/>
              <p:cNvGrpSpPr>
                <a:grpSpLocks/>
              </p:cNvGrpSpPr>
              <p:nvPr/>
            </p:nvGrpSpPr>
            <p:grpSpPr bwMode="auto">
              <a:xfrm>
                <a:off x="3742" y="3022"/>
                <a:ext cx="653" cy="284"/>
                <a:chOff x="3854" y="2796"/>
                <a:chExt cx="653" cy="284"/>
              </a:xfrm>
              <a:grpFill/>
            </p:grpSpPr>
            <p:sp>
              <p:nvSpPr>
                <p:cNvPr id="88" name="Oval 107"/>
                <p:cNvSpPr>
                  <a:spLocks noChangeArrowheads="1"/>
                </p:cNvSpPr>
                <p:nvPr/>
              </p:nvSpPr>
              <p:spPr bwMode="auto">
                <a:xfrm>
                  <a:off x="4059" y="2796"/>
                  <a:ext cx="448" cy="284"/>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kumimoji="1" lang="en-US" altLang="zh-CN" sz="2000" b="0">
                      <a:cs typeface="Arial" panose="020B0604020202020204" pitchFamily="34" charset="0"/>
                    </a:rPr>
                    <a:t>stop</a:t>
                  </a:r>
                </a:p>
              </p:txBody>
            </p:sp>
            <p:sp>
              <p:nvSpPr>
                <p:cNvPr id="89" name="Text Box 108"/>
                <p:cNvSpPr txBox="1">
                  <a:spLocks noChangeArrowheads="1"/>
                </p:cNvSpPr>
                <p:nvPr/>
              </p:nvSpPr>
              <p:spPr bwMode="auto">
                <a:xfrm>
                  <a:off x="3854" y="2828"/>
                  <a:ext cx="246" cy="182"/>
                </a:xfrm>
                <a:prstGeom prst="rect">
                  <a:avLst/>
                </a:prstGeom>
                <a:grpFill/>
                <a:ln>
                  <a:noFill/>
                </a:ln>
                <a:effectLst/>
                <a:extLst>
                  <a:ext uri="{91240B29-F687-4F45-9708-019B960494DF}">
                    <a14:hiddenLine xmlns:a14="http://schemas.microsoft.com/office/drawing/2010/main" w="1905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3</a:t>
                  </a:r>
                </a:p>
              </p:txBody>
            </p:sp>
          </p:grpSp>
          <p:sp>
            <p:nvSpPr>
              <p:cNvPr id="76" name="Rectangle 109"/>
              <p:cNvSpPr>
                <a:spLocks noChangeArrowheads="1"/>
              </p:cNvSpPr>
              <p:nvPr/>
            </p:nvSpPr>
            <p:spPr bwMode="auto">
              <a:xfrm>
                <a:off x="4377" y="3472"/>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dirty="0">
                    <a:cs typeface="Arial" panose="020B0604020202020204" pitchFamily="34" charset="0"/>
                  </a:rPr>
                  <a:t>E</a:t>
                </a:r>
                <a:r>
                  <a:rPr kumimoji="1" lang="en-US" altLang="zh-CN" sz="2000" b="0" baseline="-25000" dirty="0">
                    <a:cs typeface="Arial" panose="020B0604020202020204" pitchFamily="34" charset="0"/>
                  </a:rPr>
                  <a:t>3</a:t>
                </a:r>
              </a:p>
            </p:txBody>
          </p:sp>
          <p:sp>
            <p:nvSpPr>
              <p:cNvPr id="77" name="Rectangle 110"/>
              <p:cNvSpPr>
                <a:spLocks noChangeArrowheads="1"/>
              </p:cNvSpPr>
              <p:nvPr/>
            </p:nvSpPr>
            <p:spPr bwMode="auto">
              <a:xfrm>
                <a:off x="3379" y="3067"/>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0</a:t>
                </a:r>
              </a:p>
            </p:txBody>
          </p:sp>
          <p:sp>
            <p:nvSpPr>
              <p:cNvPr id="78" name="Rectangle 111"/>
              <p:cNvSpPr>
                <a:spLocks noChangeArrowheads="1"/>
              </p:cNvSpPr>
              <p:nvPr/>
            </p:nvSpPr>
            <p:spPr bwMode="auto">
              <a:xfrm>
                <a:off x="3515" y="3884"/>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1</a:t>
                </a:r>
              </a:p>
            </p:txBody>
          </p:sp>
          <p:sp>
            <p:nvSpPr>
              <p:cNvPr id="79" name="Rectangle 112"/>
              <p:cNvSpPr>
                <a:spLocks noChangeArrowheads="1"/>
              </p:cNvSpPr>
              <p:nvPr/>
            </p:nvSpPr>
            <p:spPr bwMode="auto">
              <a:xfrm>
                <a:off x="4059" y="3884"/>
                <a:ext cx="317" cy="224"/>
              </a:xfrm>
              <a:prstGeom prst="rect">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en-US" altLang="zh-CN" sz="2000" b="0">
                    <a:cs typeface="Arial" panose="020B0604020202020204" pitchFamily="34" charset="0"/>
                  </a:rPr>
                  <a:t>E</a:t>
                </a:r>
                <a:r>
                  <a:rPr kumimoji="1" lang="en-US" altLang="zh-CN" sz="2000" b="0" baseline="-25000">
                    <a:cs typeface="Arial" panose="020B0604020202020204" pitchFamily="34" charset="0"/>
                  </a:rPr>
                  <a:t>2</a:t>
                </a:r>
              </a:p>
            </p:txBody>
          </p:sp>
          <p:sp>
            <p:nvSpPr>
              <p:cNvPr id="80" name="Line 113"/>
              <p:cNvSpPr>
                <a:spLocks noChangeShapeType="1"/>
              </p:cNvSpPr>
              <p:nvPr/>
            </p:nvSpPr>
            <p:spPr bwMode="auto">
              <a:xfrm flipH="1">
                <a:off x="3718" y="3694"/>
                <a:ext cx="118" cy="182"/>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81" name="Line 114"/>
              <p:cNvSpPr>
                <a:spLocks noChangeShapeType="1"/>
              </p:cNvSpPr>
              <p:nvPr/>
            </p:nvSpPr>
            <p:spPr bwMode="auto">
              <a:xfrm>
                <a:off x="4059" y="3702"/>
                <a:ext cx="182" cy="182"/>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82" name="Line 115"/>
              <p:cNvSpPr>
                <a:spLocks noChangeShapeType="1"/>
              </p:cNvSpPr>
              <p:nvPr/>
            </p:nvSpPr>
            <p:spPr bwMode="auto">
              <a:xfrm>
                <a:off x="4286" y="3294"/>
                <a:ext cx="231" cy="169"/>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83" name="Line 116"/>
              <p:cNvSpPr>
                <a:spLocks noChangeShapeType="1"/>
              </p:cNvSpPr>
              <p:nvPr/>
            </p:nvSpPr>
            <p:spPr bwMode="auto">
              <a:xfrm flipH="1">
                <a:off x="4036" y="3310"/>
                <a:ext cx="125" cy="156"/>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84" name="Line 118"/>
              <p:cNvSpPr>
                <a:spLocks noChangeShapeType="1"/>
              </p:cNvSpPr>
              <p:nvPr/>
            </p:nvSpPr>
            <p:spPr bwMode="auto">
              <a:xfrm flipH="1">
                <a:off x="3606" y="2899"/>
                <a:ext cx="171" cy="168"/>
              </a:xfrm>
              <a:prstGeom prst="line">
                <a:avLst/>
              </a:prstGeom>
              <a:grp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nvGrpSpPr>
              <p:cNvPr id="85" name="Group 103"/>
              <p:cNvGrpSpPr>
                <a:grpSpLocks/>
              </p:cNvGrpSpPr>
              <p:nvPr/>
            </p:nvGrpSpPr>
            <p:grpSpPr bwMode="auto">
              <a:xfrm>
                <a:off x="3561" y="3450"/>
                <a:ext cx="634" cy="262"/>
                <a:chOff x="3490" y="3459"/>
                <a:chExt cx="634" cy="262"/>
              </a:xfrm>
              <a:grpFill/>
            </p:grpSpPr>
            <p:sp>
              <p:nvSpPr>
                <p:cNvPr id="86" name="Oval 104"/>
                <p:cNvSpPr>
                  <a:spLocks noChangeArrowheads="1"/>
                </p:cNvSpPr>
                <p:nvPr/>
              </p:nvSpPr>
              <p:spPr bwMode="auto">
                <a:xfrm>
                  <a:off x="3689" y="3472"/>
                  <a:ext cx="435" cy="249"/>
                </a:xfrm>
                <a:prstGeom prst="ellipse">
                  <a:avLst/>
                </a:prstGeom>
                <a:grp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if</a:t>
                  </a:r>
                </a:p>
              </p:txBody>
            </p:sp>
            <p:sp>
              <p:nvSpPr>
                <p:cNvPr id="87" name="Text Box 105"/>
                <p:cNvSpPr txBox="1">
                  <a:spLocks noChangeArrowheads="1"/>
                </p:cNvSpPr>
                <p:nvPr/>
              </p:nvSpPr>
              <p:spPr bwMode="auto">
                <a:xfrm>
                  <a:off x="3490" y="3459"/>
                  <a:ext cx="246" cy="182"/>
                </a:xfrm>
                <a:prstGeom prst="rect">
                  <a:avLst/>
                </a:prstGeom>
                <a:grpFill/>
                <a:ln>
                  <a:noFill/>
                </a:ln>
                <a:effectLst/>
                <a:extLst>
                  <a:ext uri="{91240B29-F687-4F45-9708-019B960494DF}">
                    <a14:hiddenLine xmlns:a14="http://schemas.microsoft.com/office/drawing/2010/main" w="1905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a</a:t>
                  </a:r>
                  <a:r>
                    <a:rPr kumimoji="1" lang="en-US" altLang="zh-CN" sz="2000" b="0" baseline="-25000">
                      <a:cs typeface="Arial" panose="020B0604020202020204" pitchFamily="34" charset="0"/>
                    </a:rPr>
                    <a:t>2</a:t>
                  </a:r>
                </a:p>
              </p:txBody>
            </p:sp>
          </p:grpSp>
        </p:grpSp>
      </p:grpSp>
      <p:sp>
        <p:nvSpPr>
          <p:cNvPr id="92" name="Text Box 91"/>
          <p:cNvSpPr txBox="1">
            <a:spLocks noChangeArrowheads="1"/>
          </p:cNvSpPr>
          <p:nvPr/>
        </p:nvSpPr>
        <p:spPr bwMode="auto">
          <a:xfrm>
            <a:off x="651686" y="3862094"/>
            <a:ext cx="2255167" cy="719034"/>
          </a:xfrm>
          <a:prstGeom prst="rect">
            <a:avLst/>
          </a:prstGeom>
          <a:solidFill>
            <a:schemeClr val="accent1">
              <a:lumMod val="20000"/>
              <a:lumOff val="80000"/>
            </a:schemeClr>
          </a:solidFill>
          <a:ln>
            <a:noFill/>
          </a:ln>
          <a:effec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15000"/>
              </a:spcBef>
              <a:buClrTx/>
              <a:buSzTx/>
              <a:buFontTx/>
              <a:buNone/>
            </a:pPr>
            <a:r>
              <a:rPr kumimoji="1" lang="en-US" altLang="zh-CN" sz="2400" b="0" dirty="0">
                <a:cs typeface="Arial" panose="020B0604020202020204" pitchFamily="34" charset="0"/>
              </a:rPr>
              <a:t>cost(b-1)=</a:t>
            </a:r>
            <a:r>
              <a:rPr kumimoji="1" lang="en-US" altLang="zh-CN" sz="2400" b="0" dirty="0">
                <a:solidFill>
                  <a:srgbClr val="FF0000"/>
                </a:solidFill>
                <a:cs typeface="Arial" panose="020B0604020202020204" pitchFamily="34" charset="0"/>
              </a:rPr>
              <a:t>13/7</a:t>
            </a:r>
          </a:p>
          <a:p>
            <a:pPr eaLnBrk="1" hangingPunct="1">
              <a:lnSpc>
                <a:spcPct val="80000"/>
              </a:lnSpc>
              <a:spcBef>
                <a:spcPct val="15000"/>
              </a:spcBef>
              <a:buClrTx/>
              <a:buSzTx/>
              <a:buFontTx/>
              <a:buNone/>
            </a:pPr>
            <a:r>
              <a:rPr kumimoji="1" lang="en-US" altLang="zh-CN" sz="2400" b="0" dirty="0">
                <a:cs typeface="Arial" panose="020B0604020202020204" pitchFamily="34" charset="0"/>
              </a:rPr>
              <a:t>cost(b-2)=1.9</a:t>
            </a:r>
          </a:p>
        </p:txBody>
      </p:sp>
      <p:sp>
        <p:nvSpPr>
          <p:cNvPr id="93" name="Text Box 92"/>
          <p:cNvSpPr txBox="1">
            <a:spLocks noChangeArrowheads="1"/>
          </p:cNvSpPr>
          <p:nvPr/>
        </p:nvSpPr>
        <p:spPr bwMode="auto">
          <a:xfrm>
            <a:off x="3505341" y="3862094"/>
            <a:ext cx="2263064" cy="719034"/>
          </a:xfrm>
          <a:prstGeom prst="rect">
            <a:avLst/>
          </a:prstGeom>
          <a:solidFill>
            <a:schemeClr val="accent1">
              <a:lumMod val="20000"/>
              <a:lumOff val="80000"/>
            </a:schemeClr>
          </a:solidFill>
          <a:ln>
            <a:noFill/>
          </a:ln>
          <a:effec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15000"/>
              </a:spcBef>
              <a:buClrTx/>
              <a:buSzTx/>
              <a:buFontTx/>
              <a:buNone/>
            </a:pPr>
            <a:r>
              <a:rPr kumimoji="1" lang="en-US" altLang="zh-CN" sz="2400" b="0" dirty="0">
                <a:cs typeface="Arial" panose="020B0604020202020204" pitchFamily="34" charset="0"/>
              </a:rPr>
              <a:t>cost(c-1)=15/7</a:t>
            </a:r>
          </a:p>
          <a:p>
            <a:pPr eaLnBrk="1" hangingPunct="1">
              <a:lnSpc>
                <a:spcPct val="80000"/>
              </a:lnSpc>
              <a:spcBef>
                <a:spcPct val="15000"/>
              </a:spcBef>
              <a:buClrTx/>
              <a:buSzTx/>
              <a:buFontTx/>
              <a:buNone/>
            </a:pPr>
            <a:r>
              <a:rPr kumimoji="1" lang="en-US" altLang="zh-CN" sz="2400" b="0" dirty="0">
                <a:cs typeface="Arial" panose="020B0604020202020204" pitchFamily="34" charset="0"/>
              </a:rPr>
              <a:t>cost(c-2)=</a:t>
            </a:r>
            <a:r>
              <a:rPr kumimoji="1" lang="en-US" altLang="zh-CN" sz="2400" b="0" dirty="0">
                <a:solidFill>
                  <a:srgbClr val="FF0000"/>
                </a:solidFill>
                <a:cs typeface="Arial" panose="020B0604020202020204" pitchFamily="34" charset="0"/>
              </a:rPr>
              <a:t>1.5</a:t>
            </a:r>
          </a:p>
        </p:txBody>
      </p:sp>
      <p:sp>
        <p:nvSpPr>
          <p:cNvPr id="94" name="Text Box 93"/>
          <p:cNvSpPr txBox="1">
            <a:spLocks noChangeArrowheads="1"/>
          </p:cNvSpPr>
          <p:nvPr/>
        </p:nvSpPr>
        <p:spPr bwMode="auto">
          <a:xfrm>
            <a:off x="6384032" y="3862589"/>
            <a:ext cx="2226568" cy="712787"/>
          </a:xfrm>
          <a:prstGeom prst="rect">
            <a:avLst/>
          </a:prstGeom>
          <a:solidFill>
            <a:schemeClr val="accent1">
              <a:lumMod val="20000"/>
              <a:lumOff val="80000"/>
            </a:schemeClr>
          </a:solidFill>
          <a:ln>
            <a:noFill/>
          </a:ln>
          <a:effec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15000"/>
              </a:spcBef>
              <a:buClrTx/>
              <a:buSzTx/>
              <a:buFontTx/>
              <a:buNone/>
            </a:pPr>
            <a:r>
              <a:rPr kumimoji="1" lang="en-US" altLang="zh-CN" sz="2400" b="0">
                <a:cs typeface="Arial" panose="020B0604020202020204" pitchFamily="34" charset="0"/>
              </a:rPr>
              <a:t>cost(d-1)=15/7</a:t>
            </a:r>
          </a:p>
          <a:p>
            <a:pPr eaLnBrk="1" hangingPunct="1">
              <a:lnSpc>
                <a:spcPct val="80000"/>
              </a:lnSpc>
              <a:spcBef>
                <a:spcPct val="15000"/>
              </a:spcBef>
              <a:buClrTx/>
              <a:buSzTx/>
              <a:buFontTx/>
              <a:buNone/>
            </a:pPr>
            <a:r>
              <a:rPr kumimoji="1" lang="en-US" altLang="zh-CN" sz="2400" b="0">
                <a:cs typeface="Arial" panose="020B0604020202020204" pitchFamily="34" charset="0"/>
              </a:rPr>
              <a:t>cost(d-2)=2.15</a:t>
            </a:r>
          </a:p>
        </p:txBody>
      </p:sp>
      <p:sp>
        <p:nvSpPr>
          <p:cNvPr id="95" name="Text Box 94"/>
          <p:cNvSpPr txBox="1">
            <a:spLocks noChangeArrowheads="1"/>
          </p:cNvSpPr>
          <p:nvPr/>
        </p:nvSpPr>
        <p:spPr bwMode="auto">
          <a:xfrm>
            <a:off x="9298457" y="3862093"/>
            <a:ext cx="2387857" cy="719034"/>
          </a:xfrm>
          <a:prstGeom prst="rect">
            <a:avLst/>
          </a:prstGeom>
          <a:solidFill>
            <a:schemeClr val="accent1">
              <a:lumMod val="20000"/>
              <a:lumOff val="80000"/>
            </a:schemeClr>
          </a:solidFill>
          <a:ln>
            <a:noFill/>
          </a:ln>
          <a:effec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15000"/>
              </a:spcBef>
              <a:buClrTx/>
              <a:buSzTx/>
              <a:buFontTx/>
              <a:buNone/>
            </a:pPr>
            <a:r>
              <a:rPr kumimoji="1" lang="en-US" altLang="zh-CN" sz="2400" b="0" dirty="0">
                <a:cs typeface="Arial" panose="020B0604020202020204" pitchFamily="34" charset="0"/>
              </a:rPr>
              <a:t>cost(e-1)=15/7</a:t>
            </a:r>
          </a:p>
          <a:p>
            <a:pPr eaLnBrk="1" hangingPunct="1">
              <a:lnSpc>
                <a:spcPct val="80000"/>
              </a:lnSpc>
              <a:spcBef>
                <a:spcPct val="15000"/>
              </a:spcBef>
              <a:buClrTx/>
              <a:buSzTx/>
              <a:buFontTx/>
              <a:buNone/>
            </a:pPr>
            <a:r>
              <a:rPr kumimoji="1" lang="en-US" altLang="zh-CN" sz="2400" b="0" dirty="0">
                <a:cs typeface="Arial" panose="020B0604020202020204" pitchFamily="34" charset="0"/>
              </a:rPr>
              <a:t>cost(e-2)=1.6</a:t>
            </a:r>
          </a:p>
        </p:txBody>
      </p:sp>
      <p:sp>
        <p:nvSpPr>
          <p:cNvPr id="96" name="Text Box 95"/>
          <p:cNvSpPr txBox="1">
            <a:spLocks noChangeArrowheads="1"/>
          </p:cNvSpPr>
          <p:nvPr/>
        </p:nvSpPr>
        <p:spPr bwMode="auto">
          <a:xfrm>
            <a:off x="596653" y="404885"/>
            <a:ext cx="2288645" cy="712787"/>
          </a:xfrm>
          <a:prstGeom prst="rect">
            <a:avLst/>
          </a:prstGeom>
          <a:solidFill>
            <a:schemeClr val="accent1">
              <a:lumMod val="20000"/>
              <a:lumOff val="80000"/>
            </a:schemeClr>
          </a:solidFill>
          <a:ln>
            <a:noFill/>
          </a:ln>
          <a:effectLst/>
        </p:spPr>
        <p:txBody>
          <a:bodyPr wrap="square" lIns="36000" tIns="36000" rIns="36000" bIns="36000">
            <a:spAutoFit/>
          </a:bodyPr>
          <a:lstStyle>
            <a:defPPr>
              <a:defRPr lang="zh-CN"/>
            </a:defPPr>
            <a:lvl1pPr>
              <a:lnSpc>
                <a:spcPct val="80000"/>
              </a:lnSpc>
              <a:spcBef>
                <a:spcPct val="15000"/>
              </a:spcBef>
              <a:buClrTx/>
              <a:buSzTx/>
              <a:buFontTx/>
              <a:buNone/>
              <a:defRPr kumimoji="1" sz="2400" b="0">
                <a:latin typeface="Arial" panose="020B0604020202020204" pitchFamily="34" charset="0"/>
                <a:ea typeface="宋体" panose="02010600030101010101" pitchFamily="2"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t>cost(a-1)=15/7</a:t>
            </a:r>
          </a:p>
          <a:p>
            <a:r>
              <a:rPr lang="en-US" altLang="zh-CN" dirty="0"/>
              <a:t>cost(a-2)=2.65</a:t>
            </a:r>
          </a:p>
        </p:txBody>
      </p:sp>
      <p:sp>
        <p:nvSpPr>
          <p:cNvPr id="97" name="内容占位符 2"/>
          <p:cNvSpPr>
            <a:spLocks noGrp="1"/>
          </p:cNvSpPr>
          <p:nvPr>
            <p:ph idx="1"/>
          </p:nvPr>
        </p:nvSpPr>
        <p:spPr>
          <a:xfrm>
            <a:off x="618208" y="4767189"/>
            <a:ext cx="11068106" cy="1683019"/>
          </a:xfrm>
        </p:spPr>
        <p:txBody>
          <a:bodyPr>
            <a:normAutofit/>
          </a:bodyPr>
          <a:lstStyle/>
          <a:p>
            <a:r>
              <a:rPr kumimoji="1" lang="zh-CN" altLang="en-US" sz="2800" dirty="0"/>
              <a:t>比较五种树形结构</a:t>
            </a:r>
            <a:endParaRPr kumimoji="1" lang="en-US" altLang="zh-CN" sz="2800" dirty="0"/>
          </a:p>
          <a:p>
            <a:pPr lvl="1"/>
            <a:r>
              <a:rPr kumimoji="1" lang="zh-CN" altLang="en-US" sz="2400" dirty="0"/>
              <a:t>对于第</a:t>
            </a:r>
            <a:r>
              <a:rPr kumimoji="1" lang="en-US" altLang="zh-CN" sz="2400" dirty="0"/>
              <a:t>1</a:t>
            </a:r>
            <a:r>
              <a:rPr kumimoji="1" lang="zh-CN" altLang="en-US" sz="2400" dirty="0"/>
              <a:t>种情况，内外结点概率相同</a:t>
            </a:r>
            <a:r>
              <a:rPr kumimoji="1" lang="en-US" altLang="zh-CN" sz="2400" dirty="0"/>
              <a:t>,  </a:t>
            </a:r>
            <a:r>
              <a:rPr kumimoji="1" lang="zh-CN" altLang="en-US" sz="2400" dirty="0"/>
              <a:t>图</a:t>
            </a:r>
            <a:r>
              <a:rPr kumimoji="1" lang="en-US" altLang="zh-CN" sz="2400" dirty="0"/>
              <a:t>b</a:t>
            </a:r>
            <a:r>
              <a:rPr kumimoji="1" lang="zh-CN" altLang="en-US" sz="2400" dirty="0"/>
              <a:t>所示的树最优。</a:t>
            </a:r>
            <a:endParaRPr kumimoji="1" lang="en-US" altLang="zh-CN" sz="2400" dirty="0"/>
          </a:p>
          <a:p>
            <a:pPr lvl="1"/>
            <a:r>
              <a:rPr kumimoji="1" lang="zh-CN" altLang="en-US" sz="2400" dirty="0"/>
              <a:t>对于第</a:t>
            </a:r>
            <a:r>
              <a:rPr kumimoji="1" lang="en-US" altLang="zh-CN" sz="2400" dirty="0"/>
              <a:t>2</a:t>
            </a:r>
            <a:r>
              <a:rPr kumimoji="1" lang="zh-CN" altLang="en-US" sz="2400" dirty="0"/>
              <a:t>种情况，内外结点概率不同</a:t>
            </a:r>
            <a:r>
              <a:rPr kumimoji="1" lang="en-US" altLang="zh-CN" sz="2400" dirty="0"/>
              <a:t>,  </a:t>
            </a:r>
            <a:r>
              <a:rPr kumimoji="1" lang="zh-CN" altLang="en-US" sz="2400" dirty="0"/>
              <a:t>图</a:t>
            </a:r>
            <a:r>
              <a:rPr kumimoji="1" lang="en-US" altLang="zh-CN" sz="2400" dirty="0"/>
              <a:t>c</a:t>
            </a:r>
            <a:r>
              <a:rPr kumimoji="1" lang="zh-CN" altLang="en-US" sz="2400" dirty="0"/>
              <a:t>所示的树最优。</a:t>
            </a:r>
            <a:endParaRPr lang="zh-CN" altLang="en-US" sz="2400" dirty="0"/>
          </a:p>
        </p:txBody>
      </p:sp>
      <p:sp>
        <p:nvSpPr>
          <p:cNvPr id="98" name="Text Box 5"/>
          <p:cNvSpPr txBox="1">
            <a:spLocks noChangeArrowheads="1"/>
          </p:cNvSpPr>
          <p:nvPr/>
        </p:nvSpPr>
        <p:spPr bwMode="auto">
          <a:xfrm>
            <a:off x="3191809" y="303932"/>
            <a:ext cx="10262356" cy="8483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kumimoji="1" lang="zh-CN" altLang="en-US" sz="2400" b="0" dirty="0">
                <a:latin typeface="幼圆" panose="02010509060101010101" pitchFamily="49" charset="-122"/>
                <a:ea typeface="幼圆" panose="02010509060101010101" pitchFamily="49" charset="-122"/>
              </a:rPr>
              <a:t>情景</a:t>
            </a:r>
            <a:r>
              <a:rPr kumimoji="1" lang="en-US" altLang="zh-CN" sz="2400" b="0" dirty="0">
                <a:ea typeface="幼圆" panose="02010509060101010101" pitchFamily="49" charset="-122"/>
                <a:cs typeface="Arial" panose="020B0604020202020204" pitchFamily="34" charset="0"/>
              </a:rPr>
              <a:t>1</a:t>
            </a:r>
            <a:r>
              <a:rPr kumimoji="1" lang="zh-CN" altLang="en-US" sz="2400" b="0" dirty="0">
                <a:latin typeface="幼圆" panose="02010509060101010101" pitchFamily="49" charset="-122"/>
                <a:ea typeface="幼圆" panose="02010509060101010101" pitchFamily="49" charset="-122"/>
              </a:rPr>
              <a:t>：</a:t>
            </a:r>
            <a:r>
              <a:rPr kumimoji="1" lang="en-US" altLang="zh-CN" sz="2400" b="0" dirty="0">
                <a:ea typeface="幼圆" panose="02010509060101010101" pitchFamily="49" charset="-122"/>
                <a:cs typeface="Arial" panose="020B0604020202020204" pitchFamily="34" charset="0"/>
              </a:rPr>
              <a:t>P(</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)=Q(</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)=1/7</a:t>
            </a:r>
          </a:p>
          <a:p>
            <a:pPr>
              <a:lnSpc>
                <a:spcPct val="95000"/>
              </a:lnSpc>
              <a:spcBef>
                <a:spcPct val="15000"/>
              </a:spcBef>
              <a:buClrTx/>
              <a:buSzTx/>
              <a:buNone/>
            </a:pPr>
            <a:r>
              <a:rPr kumimoji="1" lang="zh-CN" altLang="en-US" sz="2400" b="0" dirty="0">
                <a:latin typeface="幼圆" panose="02010509060101010101" pitchFamily="49" charset="-122"/>
                <a:ea typeface="幼圆" panose="02010509060101010101" pitchFamily="49" charset="-122"/>
              </a:rPr>
              <a:t>情景</a:t>
            </a:r>
            <a:r>
              <a:rPr kumimoji="1" lang="en-US" altLang="zh-CN" sz="2400" b="0" dirty="0">
                <a:ea typeface="幼圆" panose="02010509060101010101" pitchFamily="49" charset="-122"/>
                <a:cs typeface="Arial" panose="020B0604020202020204" pitchFamily="34" charset="0"/>
              </a:rPr>
              <a:t>2</a:t>
            </a:r>
            <a:r>
              <a:rPr kumimoji="1" lang="zh-CN" altLang="en-US" sz="2400" b="0" dirty="0">
                <a:latin typeface="幼圆" panose="02010509060101010101" pitchFamily="49" charset="-122"/>
                <a:ea typeface="幼圆" panose="02010509060101010101" pitchFamily="49" charset="-122"/>
              </a:rPr>
              <a:t>：</a:t>
            </a:r>
            <a:r>
              <a:rPr kumimoji="1" lang="en-US" altLang="zh-CN" sz="2400" b="0" dirty="0">
                <a:ea typeface="幼圆" panose="02010509060101010101" pitchFamily="49" charset="-122"/>
                <a:cs typeface="Arial" panose="020B0604020202020204" pitchFamily="34" charset="0"/>
              </a:rPr>
              <a:t>P(</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)=(0.5, 0.1, 0.05), Q(</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)=(0.15,0.1,0.05,0.05)</a:t>
            </a:r>
            <a:endParaRPr kumimoji="1" lang="zh-CN" altLang="en-US" sz="2400" b="0" dirty="0">
              <a:latin typeface="幼圆" panose="02010509060101010101" pitchFamily="49" charset="-122"/>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83169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autoUpdateAnimBg="0"/>
      <p:bldP spid="93" grpId="0" animBg="1" autoUpdateAnimBg="0"/>
      <p:bldP spid="94" grpId="0" animBg="1" autoUpdateAnimBg="0"/>
      <p:bldP spid="95" grpId="0" animBg="1" autoUpdateAnimBg="0"/>
      <p:bldP spid="9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6418" y="188640"/>
            <a:ext cx="10515600" cy="1325563"/>
          </a:xfrm>
        </p:spPr>
        <p:txBody>
          <a:bodyPr/>
          <a:lstStyle/>
          <a:p>
            <a:r>
              <a:rPr lang="zh-CN" altLang="en-US" dirty="0"/>
              <a:t>递推关系式分析</a:t>
            </a:r>
          </a:p>
        </p:txBody>
      </p:sp>
      <p:sp>
        <p:nvSpPr>
          <p:cNvPr id="3" name="内容占位符 2"/>
          <p:cNvSpPr>
            <a:spLocks noGrp="1"/>
          </p:cNvSpPr>
          <p:nvPr>
            <p:ph idx="1"/>
          </p:nvPr>
        </p:nvSpPr>
        <p:spPr>
          <a:xfrm>
            <a:off x="683618" y="1513931"/>
            <a:ext cx="10801200" cy="4351338"/>
          </a:xfrm>
        </p:spPr>
        <p:txBody>
          <a:bodyPr>
            <a:normAutofit/>
          </a:bodyPr>
          <a:lstStyle/>
          <a:p>
            <a:r>
              <a:rPr lang="zh-CN" altLang="en-US" sz="2400" dirty="0"/>
              <a:t>为了把动态规划方法应用于得到一棵最优二分检索树的问题，需要把构造这样的一棵树看成是一系列决策的结果，而且要列出求取最优决策序列的递推式。</a:t>
            </a:r>
            <a:endParaRPr lang="en-US" altLang="zh-CN" sz="2400" dirty="0"/>
          </a:p>
          <a:p>
            <a:r>
              <a:rPr lang="zh-CN" altLang="en-US" sz="2400" dirty="0"/>
              <a:t>对于</a:t>
            </a:r>
            <a:r>
              <a:rPr lang="en-US" altLang="zh-CN" sz="2400" dirty="0" err="1"/>
              <a:t>a</a:t>
            </a:r>
            <a:r>
              <a:rPr lang="en-US" altLang="zh-CN" sz="2400" baseline="-25000" dirty="0" err="1"/>
              <a:t>i</a:t>
            </a:r>
            <a:r>
              <a:rPr kumimoji="1" lang="en-US" altLang="zh-CN" sz="2400" dirty="0"/>
              <a:t>, 1≤i≤n, </a:t>
            </a:r>
            <a:r>
              <a:rPr kumimoji="1" lang="zh-CN" altLang="en-US" sz="2400" dirty="0"/>
              <a:t>决策出哪一个作为</a:t>
            </a:r>
            <a:r>
              <a:rPr kumimoji="1" lang="en-US" altLang="zh-CN" sz="2400" dirty="0"/>
              <a:t>T</a:t>
            </a:r>
            <a:r>
              <a:rPr kumimoji="1" lang="zh-CN" altLang="en-US" sz="2400" dirty="0"/>
              <a:t>的根结点。</a:t>
            </a:r>
            <a:endParaRPr lang="zh-CN" altLang="en-US" sz="2400" dirty="0"/>
          </a:p>
          <a:p>
            <a:endParaRPr lang="zh-CN" altLang="en-US"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78</a:t>
            </a:fld>
            <a:endParaRPr lang="en-US" altLang="zh-CN"/>
          </a:p>
        </p:txBody>
      </p:sp>
      <p:sp>
        <p:nvSpPr>
          <p:cNvPr id="5" name="Text Box 5"/>
          <p:cNvSpPr txBox="1">
            <a:spLocks noChangeArrowheads="1"/>
          </p:cNvSpPr>
          <p:nvPr/>
        </p:nvSpPr>
        <p:spPr bwMode="auto">
          <a:xfrm>
            <a:off x="3431704" y="3422136"/>
            <a:ext cx="42947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a</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 a</a:t>
            </a:r>
            <a:r>
              <a:rPr kumimoji="1" lang="en-US" altLang="zh-CN" sz="2400" b="0" baseline="-25000" dirty="0">
                <a:cs typeface="Arial" panose="020B0604020202020204" pitchFamily="34" charset="0"/>
              </a:rPr>
              <a:t>2</a:t>
            </a:r>
            <a:r>
              <a:rPr kumimoji="1" lang="en-US" altLang="zh-CN" sz="2400" b="0" dirty="0">
                <a:cs typeface="Arial" panose="020B0604020202020204" pitchFamily="34" charset="0"/>
              </a:rPr>
              <a:t>, … a</a:t>
            </a:r>
            <a:r>
              <a:rPr kumimoji="1" lang="en-US" altLang="zh-CN" sz="2400" b="0" baseline="-25000" dirty="0">
                <a:cs typeface="Arial" panose="020B0604020202020204" pitchFamily="34" charset="0"/>
              </a:rPr>
              <a:t>k-1</a:t>
            </a:r>
            <a:r>
              <a:rPr kumimoji="1" lang="en-US" altLang="zh-CN" sz="2400" b="0" dirty="0">
                <a:cs typeface="Arial" panose="020B0604020202020204" pitchFamily="34" charset="0"/>
              </a:rPr>
              <a:t>,  a</a:t>
            </a:r>
            <a:r>
              <a:rPr kumimoji="1" lang="en-US" altLang="zh-CN" sz="2400" b="0" baseline="-25000" dirty="0">
                <a:cs typeface="Arial" panose="020B0604020202020204" pitchFamily="34" charset="0"/>
              </a:rPr>
              <a:t>k</a:t>
            </a:r>
            <a:r>
              <a:rPr kumimoji="1" lang="en-US" altLang="zh-CN" sz="2400" b="0" dirty="0">
                <a:cs typeface="Arial" panose="020B0604020202020204" pitchFamily="34" charset="0"/>
              </a:rPr>
              <a:t>,  a</a:t>
            </a:r>
            <a:r>
              <a:rPr kumimoji="1" lang="en-US" altLang="zh-CN" sz="2400" b="0" baseline="-25000" dirty="0">
                <a:cs typeface="Arial" panose="020B0604020202020204" pitchFamily="34" charset="0"/>
              </a:rPr>
              <a:t>k+1</a:t>
            </a:r>
            <a:r>
              <a:rPr kumimoji="1" lang="en-US" altLang="zh-CN" sz="2400" b="0" dirty="0">
                <a:cs typeface="Arial" panose="020B0604020202020204" pitchFamily="34" charset="0"/>
              </a:rPr>
              <a:t>, …  a</a:t>
            </a:r>
            <a:r>
              <a:rPr kumimoji="1" lang="en-US" altLang="zh-CN" sz="2400" b="0" baseline="-25000" dirty="0">
                <a:cs typeface="Arial" panose="020B0604020202020204" pitchFamily="34" charset="0"/>
              </a:rPr>
              <a:t>n</a:t>
            </a:r>
          </a:p>
        </p:txBody>
      </p:sp>
      <p:sp>
        <p:nvSpPr>
          <p:cNvPr id="6" name="Text Box 6"/>
          <p:cNvSpPr txBox="1">
            <a:spLocks noChangeArrowheads="1"/>
          </p:cNvSpPr>
          <p:nvPr/>
        </p:nvSpPr>
        <p:spPr bwMode="auto">
          <a:xfrm>
            <a:off x="3143301" y="3899674"/>
            <a:ext cx="5834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cs typeface="Arial" panose="020B0604020202020204" pitchFamily="34" charset="0"/>
              </a:rPr>
              <a:t>E</a:t>
            </a:r>
            <a:r>
              <a:rPr kumimoji="1" lang="en-US" altLang="zh-CN" sz="2400" b="0" baseline="-25000" dirty="0">
                <a:cs typeface="Arial" panose="020B0604020202020204" pitchFamily="34" charset="0"/>
              </a:rPr>
              <a:t>0</a:t>
            </a:r>
            <a:r>
              <a:rPr kumimoji="1" lang="en-US" altLang="zh-CN" sz="2400" b="0" dirty="0">
                <a:cs typeface="Arial" panose="020B0604020202020204" pitchFamily="34" charset="0"/>
              </a:rPr>
              <a:t>, E</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 E</a:t>
            </a:r>
            <a:r>
              <a:rPr kumimoji="1" lang="en-US" altLang="zh-CN" sz="2400" b="0" baseline="-25000" dirty="0">
                <a:cs typeface="Arial" panose="020B0604020202020204" pitchFamily="34" charset="0"/>
              </a:rPr>
              <a:t>2</a:t>
            </a:r>
            <a:r>
              <a:rPr kumimoji="1" lang="en-US" altLang="zh-CN" sz="2400" b="0" dirty="0">
                <a:cs typeface="Arial" panose="020B0604020202020204" pitchFamily="34" charset="0"/>
              </a:rPr>
              <a:t>, …E</a:t>
            </a:r>
            <a:r>
              <a:rPr kumimoji="1" lang="en-US" altLang="zh-CN" sz="2400" b="0" baseline="-25000" dirty="0">
                <a:cs typeface="Arial" panose="020B0604020202020204" pitchFamily="34" charset="0"/>
              </a:rPr>
              <a:t>k-1</a:t>
            </a:r>
            <a:r>
              <a:rPr kumimoji="1" lang="en-US" altLang="zh-CN" sz="2400" b="0" dirty="0">
                <a:cs typeface="Arial" panose="020B0604020202020204" pitchFamily="34" charset="0"/>
              </a:rPr>
              <a:t>,   </a:t>
            </a:r>
            <a:r>
              <a:rPr kumimoji="1" lang="en-US" altLang="zh-CN" sz="2400" b="0" dirty="0" err="1">
                <a:cs typeface="Arial" panose="020B0604020202020204" pitchFamily="34" charset="0"/>
              </a:rPr>
              <a:t>E</a:t>
            </a:r>
            <a:r>
              <a:rPr kumimoji="1" lang="en-US" altLang="zh-CN" sz="2400" b="0" baseline="-25000" dirty="0" err="1">
                <a:cs typeface="Arial" panose="020B0604020202020204" pitchFamily="34" charset="0"/>
              </a:rPr>
              <a:t>k</a:t>
            </a:r>
            <a:r>
              <a:rPr kumimoji="1" lang="en-US" altLang="zh-CN" sz="2400" b="0" dirty="0">
                <a:cs typeface="Arial" panose="020B0604020202020204" pitchFamily="34" charset="0"/>
              </a:rPr>
              <a:t>,  E</a:t>
            </a:r>
            <a:r>
              <a:rPr kumimoji="1" lang="en-US" altLang="zh-CN" sz="2400" b="0" baseline="-25000" dirty="0">
                <a:cs typeface="Arial" panose="020B0604020202020204" pitchFamily="34" charset="0"/>
              </a:rPr>
              <a:t>k+1</a:t>
            </a:r>
            <a:r>
              <a:rPr kumimoji="1" lang="en-US" altLang="zh-CN" sz="2400" b="0" dirty="0">
                <a:cs typeface="Arial" panose="020B0604020202020204" pitchFamily="34" charset="0"/>
              </a:rPr>
              <a:t>, …   </a:t>
            </a:r>
            <a:r>
              <a:rPr kumimoji="1" lang="en-US" altLang="zh-CN" sz="2400" b="0" dirty="0" err="1">
                <a:cs typeface="Arial" panose="020B0604020202020204" pitchFamily="34" charset="0"/>
              </a:rPr>
              <a:t>E</a:t>
            </a:r>
            <a:r>
              <a:rPr kumimoji="1" lang="en-US" altLang="zh-CN" sz="2400" b="0" baseline="-25000" dirty="0" err="1">
                <a:cs typeface="Arial" panose="020B0604020202020204" pitchFamily="34" charset="0"/>
              </a:rPr>
              <a:t>n</a:t>
            </a:r>
            <a:endParaRPr kumimoji="1" lang="en-US" altLang="zh-CN" sz="2400" b="0" baseline="-25000" dirty="0">
              <a:cs typeface="Arial" panose="020B0604020202020204" pitchFamily="34" charset="0"/>
            </a:endParaRPr>
          </a:p>
        </p:txBody>
      </p:sp>
      <p:grpSp>
        <p:nvGrpSpPr>
          <p:cNvPr id="7" name="Group 14"/>
          <p:cNvGrpSpPr>
            <a:grpSpLocks/>
          </p:cNvGrpSpPr>
          <p:nvPr/>
        </p:nvGrpSpPr>
        <p:grpSpPr bwMode="auto">
          <a:xfrm>
            <a:off x="5475016" y="3023382"/>
            <a:ext cx="935038" cy="936625"/>
            <a:chOff x="2834" y="2205"/>
            <a:chExt cx="589" cy="590"/>
          </a:xfrm>
        </p:grpSpPr>
        <p:sp>
          <p:nvSpPr>
            <p:cNvPr id="8" name="Oval 8"/>
            <p:cNvSpPr>
              <a:spLocks noChangeArrowheads="1"/>
            </p:cNvSpPr>
            <p:nvPr/>
          </p:nvSpPr>
          <p:spPr bwMode="auto">
            <a:xfrm>
              <a:off x="2834" y="2477"/>
              <a:ext cx="318" cy="318"/>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800" b="0">
                <a:solidFill>
                  <a:srgbClr val="FF0000"/>
                </a:solidFill>
                <a:cs typeface="Arial" panose="020B0604020202020204" pitchFamily="34" charset="0"/>
              </a:endParaRPr>
            </a:p>
          </p:txBody>
        </p:sp>
        <p:sp>
          <p:nvSpPr>
            <p:cNvPr id="9" name="AutoShape 9"/>
            <p:cNvSpPr>
              <a:spLocks noChangeArrowheads="1"/>
            </p:cNvSpPr>
            <p:nvPr/>
          </p:nvSpPr>
          <p:spPr bwMode="auto">
            <a:xfrm>
              <a:off x="3060" y="2205"/>
              <a:ext cx="363" cy="272"/>
            </a:xfrm>
            <a:prstGeom prst="cloudCallout">
              <a:avLst>
                <a:gd name="adj1" fmla="val -43750"/>
                <a:gd name="adj2" fmla="val 70000"/>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cs typeface="Arial" panose="020B0604020202020204" pitchFamily="34" charset="0"/>
                </a:rPr>
                <a:t>T</a:t>
              </a:r>
            </a:p>
          </p:txBody>
        </p:sp>
      </p:grpSp>
      <p:sp>
        <p:nvSpPr>
          <p:cNvPr id="10" name="AutoShape 10"/>
          <p:cNvSpPr>
            <a:spLocks noChangeArrowheads="1"/>
          </p:cNvSpPr>
          <p:nvPr/>
        </p:nvSpPr>
        <p:spPr bwMode="auto">
          <a:xfrm flipV="1">
            <a:off x="2877531" y="3493650"/>
            <a:ext cx="3046188" cy="904875"/>
          </a:xfrm>
          <a:prstGeom prst="flowChartManualOperation">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cs typeface="Arial" panose="020B0604020202020204" pitchFamily="34" charset="0"/>
            </a:endParaRPr>
          </a:p>
        </p:txBody>
      </p:sp>
      <p:sp>
        <p:nvSpPr>
          <p:cNvPr id="11" name="AutoShape 11"/>
          <p:cNvSpPr>
            <a:spLocks noChangeArrowheads="1"/>
          </p:cNvSpPr>
          <p:nvPr/>
        </p:nvSpPr>
        <p:spPr bwMode="auto">
          <a:xfrm>
            <a:off x="1484544" y="3289743"/>
            <a:ext cx="1474787" cy="865187"/>
          </a:xfrm>
          <a:prstGeom prst="cloudCallout">
            <a:avLst>
              <a:gd name="adj1" fmla="val 73035"/>
              <a:gd name="adj2" fmla="val 7062"/>
            </a:avLst>
          </a:prstGeom>
          <a:solidFill>
            <a:schemeClr val="accent1">
              <a:lumMod val="20000"/>
              <a:lumOff val="80000"/>
            </a:schemeClr>
          </a:solidFill>
          <a:ln w="9525">
            <a:solidFill>
              <a:schemeClr val="tx1"/>
            </a:solidFill>
            <a:round/>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T</a:t>
            </a:r>
            <a:r>
              <a:rPr lang="zh-CN" altLang="en-US" sz="2000" b="0" dirty="0">
                <a:latin typeface="幼圆" panose="02010509060101010101" pitchFamily="49" charset="-122"/>
                <a:ea typeface="幼圆" panose="02010509060101010101" pitchFamily="49" charset="-122"/>
                <a:cs typeface="Arial" panose="020B0604020202020204" pitchFamily="34" charset="0"/>
              </a:rPr>
              <a:t>的左子树</a:t>
            </a:r>
            <a:r>
              <a:rPr lang="en-US" altLang="zh-CN" sz="2000" b="0" dirty="0">
                <a:cs typeface="Arial" panose="020B0604020202020204" pitchFamily="34" charset="0"/>
              </a:rPr>
              <a:t>L</a:t>
            </a:r>
          </a:p>
        </p:txBody>
      </p:sp>
      <p:sp>
        <p:nvSpPr>
          <p:cNvPr id="12" name="AutoShape 12"/>
          <p:cNvSpPr>
            <a:spLocks noChangeArrowheads="1"/>
          </p:cNvSpPr>
          <p:nvPr/>
        </p:nvSpPr>
        <p:spPr bwMode="auto">
          <a:xfrm flipV="1">
            <a:off x="5586914" y="3493649"/>
            <a:ext cx="2530717" cy="904085"/>
          </a:xfrm>
          <a:prstGeom prst="flowChartManualOperation">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cs typeface="Arial" panose="020B0604020202020204" pitchFamily="34" charset="0"/>
            </a:endParaRPr>
          </a:p>
        </p:txBody>
      </p:sp>
      <p:sp>
        <p:nvSpPr>
          <p:cNvPr id="13" name="AutoShape 13"/>
          <p:cNvSpPr>
            <a:spLocks noChangeArrowheads="1"/>
          </p:cNvSpPr>
          <p:nvPr/>
        </p:nvSpPr>
        <p:spPr bwMode="auto">
          <a:xfrm>
            <a:off x="8125148" y="3422136"/>
            <a:ext cx="1511300" cy="865187"/>
          </a:xfrm>
          <a:prstGeom prst="cloudCallout">
            <a:avLst>
              <a:gd name="adj1" fmla="val -63343"/>
              <a:gd name="adj2" fmla="val 24130"/>
            </a:avLst>
          </a:prstGeom>
          <a:solidFill>
            <a:schemeClr val="accent1">
              <a:lumMod val="20000"/>
              <a:lumOff val="80000"/>
            </a:schemeClr>
          </a:solidFill>
          <a:ln w="9525">
            <a:solidFill>
              <a:schemeClr val="tx1"/>
            </a:solidFill>
            <a:round/>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T</a:t>
            </a:r>
            <a:r>
              <a:rPr lang="zh-CN" altLang="en-US" sz="2000" b="0">
                <a:cs typeface="Arial" panose="020B0604020202020204" pitchFamily="34" charset="0"/>
              </a:rPr>
              <a:t>的右子树</a:t>
            </a:r>
            <a:r>
              <a:rPr lang="en-US" altLang="zh-CN" sz="2000" b="0">
                <a:cs typeface="Arial" panose="020B0604020202020204" pitchFamily="34" charset="0"/>
              </a:rPr>
              <a:t>R</a:t>
            </a:r>
          </a:p>
        </p:txBody>
      </p:sp>
      <p:sp>
        <p:nvSpPr>
          <p:cNvPr id="14" name="灯片编号占位符 3"/>
          <p:cNvSpPr txBox="1">
            <a:spLocks/>
          </p:cNvSpPr>
          <p:nvPr/>
        </p:nvSpPr>
        <p:spPr>
          <a:xfrm>
            <a:off x="7459664" y="6237017"/>
            <a:ext cx="2133600" cy="457200"/>
          </a:xfrm>
          <a:prstGeom prst="rect">
            <a:avLst/>
          </a:prstGeom>
          <a:noFill/>
        </p:spPr>
        <p:txBody>
          <a:bodyPr vert="horz" lIns="91440" tIns="45720" rIns="91440" bIns="45720" rtlCol="0" anchor="ctr"/>
          <a:lstStyle>
            <a:defPPr>
              <a:defRPr lang="zh-CN"/>
            </a:defPPr>
            <a:lvl1pPr marL="0" algn="r" defTabSz="914400" rtl="0" eaLnBrk="1" latinLnBrk="0" hangingPunct="1">
              <a:spcBef>
                <a:spcPct val="20000"/>
              </a:spcBef>
              <a:buClr>
                <a:schemeClr val="bg2"/>
              </a:buClr>
              <a:buSzPct val="75000"/>
              <a:buFont typeface="Wingdings" panose="05000000000000000000" pitchFamily="2" charset="2"/>
              <a:buChar char="n"/>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accent2"/>
              </a:buClr>
              <a:buSzPct val="80000"/>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bg2"/>
              </a:buClr>
              <a:buSzPct val="65000"/>
              <a:buFont typeface="Wingdings" panose="05000000000000000000" pitchFamily="2" charset="2"/>
              <a:buChar char="n"/>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70000"/>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bg2"/>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1845E153-BEB5-4EF3-8220-D53BCD3D6AFD}" type="slidenum">
              <a:rPr lang="en-US" altLang="zh-CN" sz="1200" b="0" smtClean="0">
                <a:cs typeface="Arial" panose="020B0604020202020204" pitchFamily="34" charset="0"/>
              </a:rPr>
              <a:pPr>
                <a:spcBef>
                  <a:spcPct val="0"/>
                </a:spcBef>
                <a:buClrTx/>
                <a:buSzTx/>
                <a:buFontTx/>
                <a:buNone/>
              </a:pPr>
              <a:t>78</a:t>
            </a:fld>
            <a:endParaRPr lang="en-US" altLang="zh-CN" sz="1200" b="0">
              <a:cs typeface="Arial" panose="020B0604020202020204" pitchFamily="34" charset="0"/>
            </a:endParaRPr>
          </a:p>
        </p:txBody>
      </p:sp>
      <p:grpSp>
        <p:nvGrpSpPr>
          <p:cNvPr id="15" name="Group 19"/>
          <p:cNvGrpSpPr>
            <a:grpSpLocks/>
          </p:cNvGrpSpPr>
          <p:nvPr/>
        </p:nvGrpSpPr>
        <p:grpSpPr bwMode="auto">
          <a:xfrm>
            <a:off x="910162" y="4803875"/>
            <a:ext cx="8059314" cy="896938"/>
            <a:chOff x="1813" y="95"/>
            <a:chExt cx="3936" cy="565"/>
          </a:xfrm>
        </p:grpSpPr>
        <p:sp>
          <p:nvSpPr>
            <p:cNvPr id="16" name="Rectangle 20"/>
            <p:cNvSpPr>
              <a:spLocks noChangeArrowheads="1"/>
            </p:cNvSpPr>
            <p:nvPr/>
          </p:nvSpPr>
          <p:spPr bwMode="auto">
            <a:xfrm>
              <a:off x="1813" y="95"/>
              <a:ext cx="3936" cy="565"/>
            </a:xfrm>
            <a:prstGeom prst="rect">
              <a:avLst/>
            </a:prstGeom>
            <a:solidFill>
              <a:srgbClr val="FFFF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cs typeface="Arial" panose="020B0604020202020204" pitchFamily="34" charset="0"/>
              </a:endParaRPr>
            </a:p>
          </p:txBody>
        </p:sp>
        <p:grpSp>
          <p:nvGrpSpPr>
            <p:cNvPr id="17" name="Group 21"/>
            <p:cNvGrpSpPr>
              <a:grpSpLocks/>
            </p:cNvGrpSpPr>
            <p:nvPr/>
          </p:nvGrpSpPr>
          <p:grpSpPr bwMode="auto">
            <a:xfrm>
              <a:off x="1833" y="96"/>
              <a:ext cx="3850" cy="398"/>
              <a:chOff x="1883" y="2654"/>
              <a:chExt cx="3850" cy="398"/>
            </a:xfrm>
          </p:grpSpPr>
          <p:sp>
            <p:nvSpPr>
              <p:cNvPr id="18" name="Text Box 22"/>
              <p:cNvSpPr txBox="1">
                <a:spLocks noChangeArrowheads="1"/>
              </p:cNvSpPr>
              <p:nvPr/>
            </p:nvSpPr>
            <p:spPr bwMode="auto">
              <a:xfrm>
                <a:off x="3447" y="2885"/>
                <a:ext cx="490"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Tx/>
                  <a:buSzTx/>
                  <a:buFontTx/>
                  <a:buNone/>
                </a:pPr>
                <a:r>
                  <a:rPr kumimoji="1" lang="en-US" altLang="zh-CN" sz="1400" b="0" dirty="0">
                    <a:cs typeface="Arial" panose="020B0604020202020204" pitchFamily="34" charset="0"/>
                  </a:rPr>
                  <a:t>1≤i&lt;k </a:t>
                </a:r>
                <a:endParaRPr kumimoji="1" lang="en-US" altLang="zh-CN" sz="2800" b="0" dirty="0">
                  <a:cs typeface="Arial" panose="020B0604020202020204" pitchFamily="34" charset="0"/>
                </a:endParaRPr>
              </a:p>
            </p:txBody>
          </p:sp>
          <p:sp>
            <p:nvSpPr>
              <p:cNvPr id="19" name="Text Box 23"/>
              <p:cNvSpPr txBox="1">
                <a:spLocks noChangeArrowheads="1"/>
              </p:cNvSpPr>
              <p:nvPr/>
            </p:nvSpPr>
            <p:spPr bwMode="auto">
              <a:xfrm>
                <a:off x="1883" y="2654"/>
                <a:ext cx="385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
                    <a:srgbClr val="CC00FF"/>
                  </a:buClr>
                  <a:buSzTx/>
                  <a:buFont typeface="Wingdings" panose="05000000000000000000" pitchFamily="2" charset="2"/>
                  <a:buNone/>
                </a:pPr>
                <a:r>
                  <a:rPr kumimoji="1" lang="zh-CN" altLang="en-US" sz="2400" b="0" dirty="0">
                    <a:latin typeface="幼圆" panose="02010509060101010101" pitchFamily="49" charset="-122"/>
                    <a:ea typeface="幼圆" panose="02010509060101010101" pitchFamily="49" charset="-122"/>
                    <a:cs typeface="Arial" panose="020B0604020202020204" pitchFamily="34" charset="0"/>
                  </a:rPr>
                  <a:t>左子树的成本</a:t>
                </a:r>
                <a:r>
                  <a:rPr kumimoji="1" lang="en-US" altLang="zh-CN" sz="2400" b="0" dirty="0">
                    <a:cs typeface="Arial" panose="020B0604020202020204" pitchFamily="34" charset="0"/>
                  </a:rPr>
                  <a:t>:COST(L)=∑P(</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)*level(</a:t>
                </a:r>
                <a:r>
                  <a:rPr kumimoji="1" lang="en-US" altLang="zh-CN" sz="2400" b="0" dirty="0" err="1">
                    <a:cs typeface="Arial" panose="020B0604020202020204" pitchFamily="34" charset="0"/>
                  </a:rPr>
                  <a:t>a</a:t>
                </a:r>
                <a:r>
                  <a:rPr kumimoji="1" lang="en-US" altLang="zh-CN" sz="2400" b="0" baseline="-25000" dirty="0" err="1">
                    <a:cs typeface="Arial" panose="020B0604020202020204" pitchFamily="34" charset="0"/>
                  </a:rPr>
                  <a:t>i</a:t>
                </a:r>
                <a:r>
                  <a:rPr kumimoji="1" lang="en-US" altLang="zh-CN" sz="2400" b="0" dirty="0">
                    <a:cs typeface="Arial" panose="020B0604020202020204" pitchFamily="34" charset="0"/>
                  </a:rPr>
                  <a:t>)+∑Q(</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)*(level(</a:t>
                </a:r>
                <a:r>
                  <a:rPr kumimoji="1" lang="en-US" altLang="zh-CN" sz="2400" b="0" dirty="0" err="1">
                    <a:cs typeface="Arial" panose="020B0604020202020204" pitchFamily="34" charset="0"/>
                  </a:rPr>
                  <a:t>E</a:t>
                </a:r>
                <a:r>
                  <a:rPr kumimoji="1" lang="en-US" altLang="zh-CN" sz="2400" b="0" baseline="-25000" dirty="0" err="1">
                    <a:cs typeface="Arial" panose="020B0604020202020204" pitchFamily="34" charset="0"/>
                  </a:rPr>
                  <a:t>i</a:t>
                </a:r>
                <a:r>
                  <a:rPr kumimoji="1" lang="en-US" altLang="zh-CN" sz="2400" b="0" dirty="0">
                    <a:cs typeface="Arial" panose="020B0604020202020204" pitchFamily="34" charset="0"/>
                  </a:rPr>
                  <a:t>)-1)</a:t>
                </a:r>
              </a:p>
            </p:txBody>
          </p:sp>
          <p:sp>
            <p:nvSpPr>
              <p:cNvPr id="20" name="Text Box 24"/>
              <p:cNvSpPr txBox="1">
                <a:spLocks noChangeArrowheads="1"/>
              </p:cNvSpPr>
              <p:nvPr/>
            </p:nvSpPr>
            <p:spPr bwMode="auto">
              <a:xfrm>
                <a:off x="4474" y="2872"/>
                <a:ext cx="512"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Tx/>
                  <a:buSzTx/>
                  <a:buFontTx/>
                  <a:buNone/>
                </a:pPr>
                <a:r>
                  <a:rPr kumimoji="1" lang="en-US" altLang="zh-CN" sz="1400" b="0" dirty="0">
                    <a:cs typeface="Arial" panose="020B0604020202020204" pitchFamily="34" charset="0"/>
                  </a:rPr>
                  <a:t>0≤i&lt;k</a:t>
                </a:r>
                <a:endParaRPr kumimoji="1" lang="en-US" altLang="zh-CN" sz="2800" b="0" dirty="0">
                  <a:cs typeface="Arial" panose="020B0604020202020204" pitchFamily="34" charset="0"/>
                </a:endParaRPr>
              </a:p>
            </p:txBody>
          </p:sp>
        </p:grpSp>
      </p:grpSp>
      <p:grpSp>
        <p:nvGrpSpPr>
          <p:cNvPr id="21" name="Group 25"/>
          <p:cNvGrpSpPr>
            <a:grpSpLocks/>
          </p:cNvGrpSpPr>
          <p:nvPr/>
        </p:nvGrpSpPr>
        <p:grpSpPr bwMode="auto">
          <a:xfrm>
            <a:off x="931275" y="5472214"/>
            <a:ext cx="8451178" cy="622300"/>
            <a:chOff x="1883" y="2654"/>
            <a:chExt cx="3850" cy="392"/>
          </a:xfrm>
        </p:grpSpPr>
        <p:sp>
          <p:nvSpPr>
            <p:cNvPr id="22" name="Text Box 26"/>
            <p:cNvSpPr txBox="1">
              <a:spLocks noChangeArrowheads="1"/>
            </p:cNvSpPr>
            <p:nvPr/>
          </p:nvSpPr>
          <p:spPr bwMode="auto">
            <a:xfrm>
              <a:off x="3386" y="2879"/>
              <a:ext cx="490" cy="1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Tx/>
                <a:buSzTx/>
                <a:buFontTx/>
                <a:buNone/>
              </a:pPr>
              <a:r>
                <a:rPr kumimoji="1" lang="en-US" altLang="zh-CN" sz="1400" b="0" dirty="0">
                  <a:cs typeface="Arial" panose="020B0604020202020204" pitchFamily="34" charset="0"/>
                </a:rPr>
                <a:t>k&lt;</a:t>
              </a:r>
              <a:r>
                <a:rPr kumimoji="1" lang="en-US" altLang="zh-CN" sz="1400" b="0" dirty="0" err="1">
                  <a:cs typeface="Arial" panose="020B0604020202020204" pitchFamily="34" charset="0"/>
                </a:rPr>
                <a:t>i≤n</a:t>
              </a:r>
              <a:r>
                <a:rPr kumimoji="1" lang="en-US" altLang="zh-CN" sz="1400" b="0" dirty="0">
                  <a:cs typeface="Arial" panose="020B0604020202020204" pitchFamily="34" charset="0"/>
                </a:rPr>
                <a:t> </a:t>
              </a:r>
              <a:endParaRPr kumimoji="1" lang="en-US" altLang="zh-CN" sz="2800" b="0" dirty="0">
                <a:cs typeface="Arial" panose="020B0604020202020204" pitchFamily="34" charset="0"/>
              </a:endParaRPr>
            </a:p>
          </p:txBody>
        </p:sp>
        <p:sp>
          <p:nvSpPr>
            <p:cNvPr id="23" name="Text Box 27"/>
            <p:cNvSpPr txBox="1">
              <a:spLocks noChangeArrowheads="1"/>
            </p:cNvSpPr>
            <p:nvPr/>
          </p:nvSpPr>
          <p:spPr bwMode="auto">
            <a:xfrm>
              <a:off x="1883" y="2654"/>
              <a:ext cx="3850" cy="2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
                  <a:srgbClr val="CC00FF"/>
                </a:buClr>
                <a:buSzTx/>
                <a:buFont typeface="Wingdings" panose="05000000000000000000" pitchFamily="2" charset="2"/>
                <a:buNone/>
              </a:pPr>
              <a:r>
                <a:rPr kumimoji="1" lang="zh-CN" altLang="en-US" sz="2400" b="0" dirty="0">
                  <a:latin typeface="幼圆" panose="02010509060101010101" pitchFamily="49" charset="-122"/>
                  <a:ea typeface="幼圆" panose="02010509060101010101" pitchFamily="49" charset="-122"/>
                  <a:cs typeface="Arial" panose="020B0604020202020204" pitchFamily="34" charset="0"/>
                </a:rPr>
                <a:t>右子树的成本</a:t>
              </a:r>
              <a:r>
                <a:rPr kumimoji="1" lang="en-US" altLang="zh-CN" sz="2400" b="0" dirty="0">
                  <a:cs typeface="Arial" panose="020B0604020202020204" pitchFamily="34" charset="0"/>
                </a:rPr>
                <a:t>:COST(R)=∑P(</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)*level(</a:t>
              </a:r>
              <a:r>
                <a:rPr kumimoji="1" lang="en-US" altLang="zh-CN" sz="2400" b="0" dirty="0" err="1">
                  <a:cs typeface="Arial" panose="020B0604020202020204" pitchFamily="34" charset="0"/>
                </a:rPr>
                <a:t>a</a:t>
              </a:r>
              <a:r>
                <a:rPr kumimoji="1" lang="en-US" altLang="zh-CN" sz="2400" b="0" baseline="-25000" dirty="0" err="1">
                  <a:cs typeface="Arial" panose="020B0604020202020204" pitchFamily="34" charset="0"/>
                </a:rPr>
                <a:t>i</a:t>
              </a:r>
              <a:r>
                <a:rPr kumimoji="1" lang="en-US" altLang="zh-CN" sz="2400" b="0" dirty="0">
                  <a:cs typeface="Arial" panose="020B0604020202020204" pitchFamily="34" charset="0"/>
                </a:rPr>
                <a:t>)+∑Q(</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)*(level(</a:t>
              </a:r>
              <a:r>
                <a:rPr kumimoji="1" lang="en-US" altLang="zh-CN" sz="2400" b="0" dirty="0" err="1">
                  <a:cs typeface="Arial" panose="020B0604020202020204" pitchFamily="34" charset="0"/>
                </a:rPr>
                <a:t>E</a:t>
              </a:r>
              <a:r>
                <a:rPr kumimoji="1" lang="en-US" altLang="zh-CN" sz="2400" b="0" baseline="-25000" dirty="0" err="1">
                  <a:cs typeface="Arial" panose="020B0604020202020204" pitchFamily="34" charset="0"/>
                </a:rPr>
                <a:t>i</a:t>
              </a:r>
              <a:r>
                <a:rPr kumimoji="1" lang="en-US" altLang="zh-CN" sz="2400" b="0" dirty="0">
                  <a:cs typeface="Arial" panose="020B0604020202020204" pitchFamily="34" charset="0"/>
                </a:rPr>
                <a:t>)-1)</a:t>
              </a:r>
            </a:p>
          </p:txBody>
        </p:sp>
        <p:sp>
          <p:nvSpPr>
            <p:cNvPr id="24" name="Text Box 28"/>
            <p:cNvSpPr txBox="1">
              <a:spLocks noChangeArrowheads="1"/>
            </p:cNvSpPr>
            <p:nvPr/>
          </p:nvSpPr>
          <p:spPr bwMode="auto">
            <a:xfrm>
              <a:off x="4303" y="2871"/>
              <a:ext cx="307" cy="1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Tx/>
                <a:buSzTx/>
                <a:buFontTx/>
                <a:buNone/>
              </a:pPr>
              <a:r>
                <a:rPr kumimoji="1" lang="en-US" altLang="zh-CN" sz="1400" b="0" dirty="0" err="1">
                  <a:cs typeface="Arial" panose="020B0604020202020204" pitchFamily="34" charset="0"/>
                </a:rPr>
                <a:t>k≤i≤n</a:t>
              </a:r>
              <a:endParaRPr kumimoji="1" lang="en-US" altLang="zh-CN" sz="2800" b="0" dirty="0">
                <a:cs typeface="Arial" panose="020B0604020202020204" pitchFamily="34" charset="0"/>
              </a:endParaRPr>
            </a:p>
          </p:txBody>
        </p:sp>
      </p:grpSp>
      <p:grpSp>
        <p:nvGrpSpPr>
          <p:cNvPr id="25" name="Group 35"/>
          <p:cNvGrpSpPr>
            <a:grpSpLocks/>
          </p:cNvGrpSpPr>
          <p:nvPr/>
        </p:nvGrpSpPr>
        <p:grpSpPr bwMode="auto">
          <a:xfrm>
            <a:off x="5089528" y="4768583"/>
            <a:ext cx="5122863" cy="1154113"/>
            <a:chOff x="2923" y="3011"/>
            <a:chExt cx="3227" cy="727"/>
          </a:xfrm>
        </p:grpSpPr>
        <p:sp>
          <p:nvSpPr>
            <p:cNvPr id="26" name="Rectangle 29"/>
            <p:cNvSpPr>
              <a:spLocks noChangeArrowheads="1"/>
            </p:cNvSpPr>
            <p:nvPr/>
          </p:nvSpPr>
          <p:spPr bwMode="auto">
            <a:xfrm>
              <a:off x="2923" y="3016"/>
              <a:ext cx="655" cy="27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FF0000"/>
                </a:solidFill>
                <a:cs typeface="Arial" panose="020B0604020202020204" pitchFamily="34" charset="0"/>
              </a:endParaRPr>
            </a:p>
          </p:txBody>
        </p:sp>
        <p:sp>
          <p:nvSpPr>
            <p:cNvPr id="27" name="Rectangle 30"/>
            <p:cNvSpPr>
              <a:spLocks noChangeArrowheads="1"/>
            </p:cNvSpPr>
            <p:nvPr/>
          </p:nvSpPr>
          <p:spPr bwMode="auto">
            <a:xfrm>
              <a:off x="2923" y="3466"/>
              <a:ext cx="665" cy="27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FF0000"/>
                </a:solidFill>
                <a:cs typeface="Arial" panose="020B0604020202020204" pitchFamily="34" charset="0"/>
              </a:endParaRPr>
            </a:p>
          </p:txBody>
        </p:sp>
        <p:sp>
          <p:nvSpPr>
            <p:cNvPr id="28" name="Rectangle 31"/>
            <p:cNvSpPr>
              <a:spLocks noChangeArrowheads="1"/>
            </p:cNvSpPr>
            <p:nvPr/>
          </p:nvSpPr>
          <p:spPr bwMode="auto">
            <a:xfrm>
              <a:off x="4294" y="3011"/>
              <a:ext cx="680" cy="27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FF0000"/>
                </a:solidFill>
                <a:cs typeface="Arial" panose="020B0604020202020204" pitchFamily="34" charset="0"/>
              </a:endParaRPr>
            </a:p>
          </p:txBody>
        </p:sp>
        <p:sp>
          <p:nvSpPr>
            <p:cNvPr id="29" name="Rectangle 32"/>
            <p:cNvSpPr>
              <a:spLocks noChangeArrowheads="1"/>
            </p:cNvSpPr>
            <p:nvPr/>
          </p:nvSpPr>
          <p:spPr bwMode="auto">
            <a:xfrm>
              <a:off x="4285" y="3462"/>
              <a:ext cx="726" cy="27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FF0000"/>
                </a:solidFill>
                <a:cs typeface="Arial" panose="020B0604020202020204" pitchFamily="34" charset="0"/>
              </a:endParaRPr>
            </a:p>
          </p:txBody>
        </p:sp>
        <p:sp>
          <p:nvSpPr>
            <p:cNvPr id="30" name="AutoShape 34"/>
            <p:cNvSpPr>
              <a:spLocks noChangeArrowheads="1"/>
            </p:cNvSpPr>
            <p:nvPr/>
          </p:nvSpPr>
          <p:spPr bwMode="auto">
            <a:xfrm>
              <a:off x="5489" y="3326"/>
              <a:ext cx="661" cy="315"/>
            </a:xfrm>
            <a:prstGeom prst="wedgeRectCallout">
              <a:avLst>
                <a:gd name="adj1" fmla="val -76740"/>
                <a:gd name="adj2" fmla="val -43575"/>
              </a:avLst>
            </a:prstGeom>
            <a:no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0" dirty="0">
                  <a:solidFill>
                    <a:srgbClr val="FF0000"/>
                  </a:solidFill>
                  <a:latin typeface="幼圆" panose="02010509060101010101" pitchFamily="49" charset="-122"/>
                  <a:ea typeface="幼圆" panose="02010509060101010101" pitchFamily="49" charset="-122"/>
                  <a:cs typeface="Arial" panose="020B0604020202020204" pitchFamily="34" charset="0"/>
                </a:rPr>
                <a:t>独立树</a:t>
              </a:r>
              <a:endParaRPr lang="en-US" altLang="zh-CN" sz="2000" b="0" dirty="0">
                <a:solidFill>
                  <a:srgbClr val="FF0000"/>
                </a:solidFill>
                <a:latin typeface="幼圆" panose="02010509060101010101" pitchFamily="49" charset="-122"/>
                <a:ea typeface="幼圆" panose="02010509060101010101" pitchFamily="49" charset="-122"/>
                <a:cs typeface="Arial" panose="020B0604020202020204" pitchFamily="34" charset="0"/>
              </a:endParaRPr>
            </a:p>
          </p:txBody>
        </p:sp>
      </p:grpSp>
    </p:spTree>
    <p:extLst>
      <p:ext uri="{BB962C8B-B14F-4D97-AF65-F5344CB8AC3E}">
        <p14:creationId xmlns:p14="http://schemas.microsoft.com/office/powerpoint/2010/main" val="43197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animBg="1"/>
      <p:bldP spid="11" grpId="0" animBg="1"/>
      <p:bldP spid="12" grpId="0" animBg="1"/>
      <p:bldP spid="1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32"/>
          <p:cNvSpPr txBox="1">
            <a:spLocks noChangeArrowheads="1"/>
          </p:cNvSpPr>
          <p:nvPr/>
        </p:nvSpPr>
        <p:spPr bwMode="auto">
          <a:xfrm>
            <a:off x="2182939" y="1738596"/>
            <a:ext cx="5412282" cy="12176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Tx/>
              <a:buSzTx/>
              <a:buFontTx/>
              <a:buNone/>
            </a:pPr>
            <a:r>
              <a:rPr kumimoji="1" lang="en-US" altLang="zh-CN" sz="2400" b="0" dirty="0">
                <a:cs typeface="Arial" panose="020B0604020202020204" pitchFamily="34" charset="0"/>
              </a:rPr>
              <a:t>=    COST(L)        +COST(R)     +P(k)</a:t>
            </a:r>
          </a:p>
          <a:p>
            <a:pPr eaLnBrk="1" hangingPunct="1">
              <a:lnSpc>
                <a:spcPct val="90000"/>
              </a:lnSpc>
              <a:buClrTx/>
              <a:buSzTx/>
              <a:buFontTx/>
              <a:buNone/>
            </a:pPr>
            <a:r>
              <a:rPr kumimoji="1" lang="en-US" altLang="zh-CN" sz="2400" b="0" dirty="0">
                <a:cs typeface="Arial" panose="020B0604020202020204" pitchFamily="34" charset="0"/>
              </a:rPr>
              <a:t>   +∑P(</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∑Q(</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+∑P(</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∑Q(</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a:t>
            </a:r>
          </a:p>
          <a:p>
            <a:pPr eaLnBrk="1" hangingPunct="1">
              <a:lnSpc>
                <a:spcPct val="90000"/>
              </a:lnSpc>
              <a:buClrTx/>
              <a:buSzTx/>
              <a:buFontTx/>
              <a:buNone/>
            </a:pPr>
            <a:endParaRPr kumimoji="1" lang="en-US" altLang="zh-CN" sz="2400" dirty="0">
              <a:solidFill>
                <a:schemeClr val="tx2"/>
              </a:solidFill>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79</a:t>
            </a:fld>
            <a:endParaRPr lang="en-US" altLang="zh-CN"/>
          </a:p>
        </p:txBody>
      </p:sp>
      <p:grpSp>
        <p:nvGrpSpPr>
          <p:cNvPr id="13" name="组合 12"/>
          <p:cNvGrpSpPr/>
          <p:nvPr/>
        </p:nvGrpSpPr>
        <p:grpSpPr>
          <a:xfrm>
            <a:off x="8371923" y="787104"/>
            <a:ext cx="2187990" cy="2102568"/>
            <a:chOff x="8256240" y="451160"/>
            <a:chExt cx="2187990" cy="2102568"/>
          </a:xfrm>
        </p:grpSpPr>
        <p:sp>
          <p:nvSpPr>
            <p:cNvPr id="5" name="等腰三角形 4"/>
            <p:cNvSpPr/>
            <p:nvPr/>
          </p:nvSpPr>
          <p:spPr>
            <a:xfrm>
              <a:off x="8256240" y="1617624"/>
              <a:ext cx="864096" cy="936104"/>
            </a:xfrm>
            <a:prstGeom prst="triangl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L</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 name="等腰三角形 5"/>
            <p:cNvSpPr/>
            <p:nvPr/>
          </p:nvSpPr>
          <p:spPr>
            <a:xfrm>
              <a:off x="9520169" y="1617624"/>
              <a:ext cx="924061" cy="936104"/>
            </a:xfrm>
            <a:prstGeom prst="triangl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R</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7" name="椭圆 6"/>
            <p:cNvSpPr/>
            <p:nvPr/>
          </p:nvSpPr>
          <p:spPr>
            <a:xfrm>
              <a:off x="8964327" y="620688"/>
              <a:ext cx="600100" cy="523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a</a:t>
              </a:r>
              <a:r>
                <a:rPr lang="en-US" altLang="zh-CN" sz="2000" baseline="-25000" dirty="0">
                  <a:solidFill>
                    <a:schemeClr val="tx1"/>
                  </a:solidFill>
                  <a:latin typeface="Arial" panose="020B0604020202020204" pitchFamily="34" charset="0"/>
                  <a:cs typeface="Arial" panose="020B0604020202020204" pitchFamily="34" charset="0"/>
                </a:rPr>
                <a:t>k</a:t>
              </a:r>
              <a:endParaRPr lang="zh-CN" altLang="en-US" sz="2000" baseline="-25000" dirty="0">
                <a:solidFill>
                  <a:schemeClr val="tx1"/>
                </a:solidFill>
                <a:latin typeface="Arial" panose="020B0604020202020204" pitchFamily="34" charset="0"/>
                <a:cs typeface="Arial" panose="020B0604020202020204" pitchFamily="34" charset="0"/>
              </a:endParaRPr>
            </a:p>
          </p:txBody>
        </p:sp>
        <p:cxnSp>
          <p:nvCxnSpPr>
            <p:cNvPr id="9" name="直接箭头连接符 8"/>
            <p:cNvCxnSpPr>
              <a:stCxn id="7" idx="4"/>
              <a:endCxn id="5" idx="0"/>
            </p:cNvCxnSpPr>
            <p:nvPr/>
          </p:nvCxnSpPr>
          <p:spPr>
            <a:xfrm flipH="1">
              <a:off x="8688288" y="1144687"/>
              <a:ext cx="576089" cy="47293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7" idx="4"/>
              <a:endCxn id="6" idx="0"/>
            </p:cNvCxnSpPr>
            <p:nvPr/>
          </p:nvCxnSpPr>
          <p:spPr>
            <a:xfrm>
              <a:off x="9264377" y="1144687"/>
              <a:ext cx="717823" cy="47293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8616280" y="451160"/>
              <a:ext cx="50405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T</a:t>
              </a:r>
              <a:endParaRPr lang="zh-CN" altLang="en-US" sz="2400" dirty="0">
                <a:latin typeface="Arial" panose="020B0604020202020204" pitchFamily="34" charset="0"/>
                <a:cs typeface="Arial" panose="020B0604020202020204" pitchFamily="34" charset="0"/>
              </a:endParaRPr>
            </a:p>
          </p:txBody>
        </p:sp>
      </p:grpSp>
      <p:grpSp>
        <p:nvGrpSpPr>
          <p:cNvPr id="19" name="Group 18"/>
          <p:cNvGrpSpPr>
            <a:grpSpLocks/>
          </p:cNvGrpSpPr>
          <p:nvPr/>
        </p:nvGrpSpPr>
        <p:grpSpPr bwMode="auto">
          <a:xfrm>
            <a:off x="983432" y="1060474"/>
            <a:ext cx="6208713" cy="568326"/>
            <a:chOff x="330" y="300"/>
            <a:chExt cx="3911" cy="358"/>
          </a:xfrm>
        </p:grpSpPr>
        <p:sp>
          <p:nvSpPr>
            <p:cNvPr id="20" name="Text Box 15"/>
            <p:cNvSpPr txBox="1">
              <a:spLocks noChangeArrowheads="1"/>
            </p:cNvSpPr>
            <p:nvPr/>
          </p:nvSpPr>
          <p:spPr bwMode="auto">
            <a:xfrm>
              <a:off x="330" y="300"/>
              <a:ext cx="3911" cy="25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Tx/>
                <a:buSzTx/>
                <a:buFontTx/>
                <a:buNone/>
              </a:pPr>
              <a:r>
                <a:rPr kumimoji="1" lang="en-US" altLang="zh-CN" sz="2400" b="0" dirty="0">
                  <a:cs typeface="Arial" panose="020B0604020202020204" pitchFamily="34" charset="0"/>
                </a:rPr>
                <a:t>COST(T)=∑P(</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)*level(</a:t>
              </a:r>
              <a:r>
                <a:rPr kumimoji="1" lang="en-US" altLang="zh-CN" sz="2400" b="0" dirty="0" err="1">
                  <a:cs typeface="Arial" panose="020B0604020202020204" pitchFamily="34" charset="0"/>
                </a:rPr>
                <a:t>a</a:t>
              </a:r>
              <a:r>
                <a:rPr kumimoji="1" lang="en-US" altLang="zh-CN" sz="2400" b="0" baseline="-25000" dirty="0" err="1">
                  <a:cs typeface="Arial" panose="020B0604020202020204" pitchFamily="34" charset="0"/>
                </a:rPr>
                <a:t>i</a:t>
              </a:r>
              <a:r>
                <a:rPr kumimoji="1" lang="en-US" altLang="zh-CN" sz="2400" b="0" dirty="0">
                  <a:cs typeface="Arial" panose="020B0604020202020204" pitchFamily="34" charset="0"/>
                </a:rPr>
                <a:t>)+∑Q(</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)*(level(</a:t>
              </a:r>
              <a:r>
                <a:rPr kumimoji="1" lang="en-US" altLang="zh-CN" sz="2400" b="0" dirty="0" err="1">
                  <a:cs typeface="Arial" panose="020B0604020202020204" pitchFamily="34" charset="0"/>
                </a:rPr>
                <a:t>E</a:t>
              </a:r>
              <a:r>
                <a:rPr kumimoji="1" lang="en-US" altLang="zh-CN" sz="2400" b="0" baseline="-25000" dirty="0" err="1">
                  <a:cs typeface="Arial" panose="020B0604020202020204" pitchFamily="34" charset="0"/>
                </a:rPr>
                <a:t>i</a:t>
              </a:r>
              <a:r>
                <a:rPr kumimoji="1" lang="en-US" altLang="zh-CN" sz="2400" b="0" dirty="0">
                  <a:cs typeface="Arial" panose="020B0604020202020204" pitchFamily="34" charset="0"/>
                </a:rPr>
                <a:t>)-1)</a:t>
              </a:r>
            </a:p>
          </p:txBody>
        </p:sp>
        <p:sp>
          <p:nvSpPr>
            <p:cNvPr id="21" name="Text Box 16"/>
            <p:cNvSpPr txBox="1">
              <a:spLocks noChangeArrowheads="1"/>
            </p:cNvSpPr>
            <p:nvPr/>
          </p:nvSpPr>
          <p:spPr bwMode="auto">
            <a:xfrm>
              <a:off x="1183" y="482"/>
              <a:ext cx="642" cy="1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kumimoji="1" lang="en-US" altLang="zh-CN" sz="1400" b="0" dirty="0">
                  <a:cs typeface="Arial" panose="020B0604020202020204" pitchFamily="34" charset="0"/>
                </a:rPr>
                <a:t>1≤i≤n</a:t>
              </a:r>
              <a:endParaRPr kumimoji="1" lang="en-US" altLang="zh-CN" sz="2800" b="0" dirty="0">
                <a:cs typeface="Arial" panose="020B0604020202020204" pitchFamily="34" charset="0"/>
              </a:endParaRPr>
            </a:p>
          </p:txBody>
        </p:sp>
        <p:sp>
          <p:nvSpPr>
            <p:cNvPr id="22" name="Text Box 17"/>
            <p:cNvSpPr txBox="1">
              <a:spLocks noChangeArrowheads="1"/>
            </p:cNvSpPr>
            <p:nvPr/>
          </p:nvSpPr>
          <p:spPr bwMode="auto">
            <a:xfrm>
              <a:off x="2472" y="483"/>
              <a:ext cx="670" cy="1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kumimoji="1" lang="en-US" altLang="zh-CN" sz="1400" b="0">
                  <a:cs typeface="Arial" panose="020B0604020202020204" pitchFamily="34" charset="0"/>
                </a:rPr>
                <a:t>0≤i≤n</a:t>
              </a:r>
              <a:endParaRPr kumimoji="1" lang="en-US" altLang="zh-CN" sz="2800" b="0">
                <a:cs typeface="Arial" panose="020B0604020202020204" pitchFamily="34" charset="0"/>
              </a:endParaRPr>
            </a:p>
          </p:txBody>
        </p:sp>
      </p:grpSp>
      <p:grpSp>
        <p:nvGrpSpPr>
          <p:cNvPr id="23" name="Group 31"/>
          <p:cNvGrpSpPr>
            <a:grpSpLocks/>
          </p:cNvGrpSpPr>
          <p:nvPr/>
        </p:nvGrpSpPr>
        <p:grpSpPr bwMode="auto">
          <a:xfrm>
            <a:off x="952472" y="3356992"/>
            <a:ext cx="8305391" cy="844550"/>
            <a:chOff x="307" y="1848"/>
            <a:chExt cx="2419" cy="532"/>
          </a:xfrm>
          <a:solidFill>
            <a:schemeClr val="bg1"/>
          </a:solidFill>
        </p:grpSpPr>
        <p:sp>
          <p:nvSpPr>
            <p:cNvPr id="24" name="Text Box 20"/>
            <p:cNvSpPr txBox="1">
              <a:spLocks noChangeArrowheads="1"/>
            </p:cNvSpPr>
            <p:nvPr/>
          </p:nvSpPr>
          <p:spPr bwMode="auto">
            <a:xfrm>
              <a:off x="307" y="1959"/>
              <a:ext cx="2419" cy="278"/>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kumimoji="1" lang="zh-CN" altLang="en-US" sz="2400" b="0" dirty="0">
                  <a:latin typeface="幼圆" panose="02010509060101010101" pitchFamily="49" charset="-122"/>
                  <a:ea typeface="幼圆" panose="02010509060101010101" pitchFamily="49" charset="-122"/>
                  <a:cs typeface="Arial" panose="020B0604020202020204" pitchFamily="34" charset="0"/>
                </a:rPr>
                <a:t>令</a:t>
              </a:r>
              <a:r>
                <a:rPr kumimoji="1" lang="en-US" altLang="zh-CN" sz="2400" b="0" dirty="0">
                  <a:cs typeface="Arial" panose="020B0604020202020204" pitchFamily="34" charset="0"/>
                </a:rPr>
                <a:t>W(</a:t>
              </a:r>
              <a:r>
                <a:rPr kumimoji="1" lang="en-US" altLang="zh-CN" sz="2400" b="0" dirty="0" err="1">
                  <a:cs typeface="Arial" panose="020B0604020202020204" pitchFamily="34" charset="0"/>
                </a:rPr>
                <a:t>i,j</a:t>
              </a:r>
              <a:r>
                <a:rPr kumimoji="1" lang="en-US" altLang="zh-CN" sz="2400" b="0" dirty="0">
                  <a:cs typeface="Arial" panose="020B0604020202020204" pitchFamily="34" charset="0"/>
                </a:rPr>
                <a:t>)=Q(</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)+∑(Q(</a:t>
              </a:r>
              <a:r>
                <a:rPr kumimoji="1" lang="en-US" altLang="zh-CN" sz="2400" b="0" i="1" dirty="0">
                  <a:cs typeface="Arial" panose="020B0604020202020204" pitchFamily="34" charset="0"/>
                </a:rPr>
                <a:t>l</a:t>
              </a:r>
              <a:r>
                <a:rPr kumimoji="1" lang="en-US" altLang="zh-CN" sz="2400" b="0" dirty="0">
                  <a:cs typeface="Arial" panose="020B0604020202020204" pitchFamily="34" charset="0"/>
                </a:rPr>
                <a:t>)+P(</a:t>
              </a:r>
              <a:r>
                <a:rPr kumimoji="1" lang="en-US" altLang="zh-CN" sz="2400" b="0" i="1" dirty="0">
                  <a:cs typeface="Arial" panose="020B0604020202020204" pitchFamily="34" charset="0"/>
                </a:rPr>
                <a:t>l</a:t>
              </a:r>
              <a:r>
                <a:rPr kumimoji="1" lang="en-US" altLang="zh-CN" sz="2400" b="0" dirty="0">
                  <a:cs typeface="Arial" panose="020B0604020202020204" pitchFamily="34" charset="0"/>
                </a:rPr>
                <a:t>))</a:t>
              </a:r>
              <a:r>
                <a:rPr kumimoji="1" lang="zh-CN" altLang="en-US" sz="2400" b="0" dirty="0">
                  <a:cs typeface="Arial" panose="020B0604020202020204" pitchFamily="34" charset="0"/>
                </a:rPr>
                <a:t>，</a:t>
              </a:r>
              <a:r>
                <a:rPr kumimoji="1" lang="zh-CN" altLang="en-US" sz="2400" b="0" dirty="0">
                  <a:latin typeface="幼圆" panose="02010509060101010101" pitchFamily="49" charset="-122"/>
                  <a:ea typeface="幼圆" panose="02010509060101010101" pitchFamily="49" charset="-122"/>
                  <a:cs typeface="Arial" panose="020B0604020202020204" pitchFamily="34" charset="0"/>
                </a:rPr>
                <a:t>且有</a:t>
              </a:r>
              <a:r>
                <a:rPr kumimoji="1" lang="en-US" altLang="zh-CN" sz="2400" b="0" dirty="0">
                  <a:cs typeface="Arial" panose="020B0604020202020204" pitchFamily="34" charset="0"/>
                </a:rPr>
                <a:t>W(</a:t>
              </a:r>
              <a:r>
                <a:rPr kumimoji="1" lang="en-US" altLang="zh-CN" sz="2400" b="0" dirty="0" err="1">
                  <a:cs typeface="Arial" panose="020B0604020202020204" pitchFamily="34" charset="0"/>
                </a:rPr>
                <a:t>i,j</a:t>
              </a:r>
              <a:r>
                <a:rPr kumimoji="1" lang="en-US" altLang="zh-CN" sz="2400" b="0" dirty="0">
                  <a:cs typeface="Arial" panose="020B0604020202020204" pitchFamily="34" charset="0"/>
                </a:rPr>
                <a:t>)=W(i,j-1)+Q(</a:t>
              </a:r>
              <a:r>
                <a:rPr kumimoji="1" lang="en-US" altLang="zh-CN" sz="2400" b="0" i="1" dirty="0">
                  <a:cs typeface="Arial" panose="020B0604020202020204" pitchFamily="34" charset="0"/>
                </a:rPr>
                <a:t>j</a:t>
              </a:r>
              <a:r>
                <a:rPr kumimoji="1" lang="en-US" altLang="zh-CN" sz="2400" b="0" dirty="0">
                  <a:cs typeface="Arial" panose="020B0604020202020204" pitchFamily="34" charset="0"/>
                </a:rPr>
                <a:t>)+P(</a:t>
              </a:r>
              <a:r>
                <a:rPr kumimoji="1" lang="en-US" altLang="zh-CN" sz="2400" b="0" i="1" dirty="0">
                  <a:cs typeface="Arial" panose="020B0604020202020204" pitchFamily="34" charset="0"/>
                </a:rPr>
                <a:t>j</a:t>
              </a:r>
              <a:r>
                <a:rPr kumimoji="1" lang="en-US" altLang="zh-CN" sz="2400" b="0" dirty="0">
                  <a:cs typeface="Arial" panose="020B0604020202020204" pitchFamily="34" charset="0"/>
                </a:rPr>
                <a:t>)</a:t>
              </a:r>
            </a:p>
          </p:txBody>
        </p:sp>
        <p:sp>
          <p:nvSpPr>
            <p:cNvPr id="25" name="Text Box 21"/>
            <p:cNvSpPr txBox="1">
              <a:spLocks noChangeArrowheads="1"/>
            </p:cNvSpPr>
            <p:nvPr/>
          </p:nvSpPr>
          <p:spPr bwMode="auto">
            <a:xfrm>
              <a:off x="830" y="2180"/>
              <a:ext cx="384" cy="200"/>
            </a:xfrm>
            <a:prstGeom prst="rect">
              <a:avLst/>
            </a:prstGeom>
            <a:no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600" b="0" i="1" dirty="0">
                  <a:cs typeface="Arial" panose="020B0604020202020204" pitchFamily="34" charset="0"/>
                </a:rPr>
                <a:t>l</a:t>
              </a:r>
              <a:r>
                <a:rPr kumimoji="1" lang="en-US" altLang="zh-CN" sz="1600" b="0" dirty="0">
                  <a:cs typeface="Arial" panose="020B0604020202020204" pitchFamily="34" charset="0"/>
                </a:rPr>
                <a:t>=i+1</a:t>
              </a:r>
            </a:p>
          </p:txBody>
        </p:sp>
        <p:sp>
          <p:nvSpPr>
            <p:cNvPr id="26" name="Text Box 22"/>
            <p:cNvSpPr txBox="1">
              <a:spLocks noChangeArrowheads="1"/>
            </p:cNvSpPr>
            <p:nvPr/>
          </p:nvSpPr>
          <p:spPr bwMode="auto">
            <a:xfrm>
              <a:off x="896" y="1848"/>
              <a:ext cx="128" cy="185"/>
            </a:xfrm>
            <a:prstGeom prst="rect">
              <a:avLst/>
            </a:prstGeom>
            <a:no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Tx/>
                <a:buSzTx/>
                <a:buFontTx/>
                <a:buNone/>
              </a:pPr>
              <a:r>
                <a:rPr kumimoji="1" lang="en-US" altLang="zh-CN" sz="1600" b="0" dirty="0">
                  <a:cs typeface="Arial" panose="020B0604020202020204" pitchFamily="34" charset="0"/>
                </a:rPr>
                <a:t>j</a:t>
              </a:r>
            </a:p>
          </p:txBody>
        </p:sp>
      </p:grpSp>
      <p:sp>
        <p:nvSpPr>
          <p:cNvPr id="31" name="Text Box 35"/>
          <p:cNvSpPr txBox="1">
            <a:spLocks noChangeArrowheads="1"/>
          </p:cNvSpPr>
          <p:nvPr/>
        </p:nvSpPr>
        <p:spPr bwMode="auto">
          <a:xfrm>
            <a:off x="2546279" y="2487255"/>
            <a:ext cx="783246" cy="277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kumimoji="1" lang="en-US" altLang="zh-CN" sz="1400" dirty="0">
                <a:cs typeface="Arial" panose="020B0604020202020204" pitchFamily="34" charset="0"/>
              </a:rPr>
              <a:t>1≤i&lt;k</a:t>
            </a:r>
          </a:p>
        </p:txBody>
      </p:sp>
      <p:sp>
        <p:nvSpPr>
          <p:cNvPr id="32" name="Text Box 36"/>
          <p:cNvSpPr txBox="1">
            <a:spLocks noChangeArrowheads="1"/>
          </p:cNvSpPr>
          <p:nvPr/>
        </p:nvSpPr>
        <p:spPr bwMode="auto">
          <a:xfrm>
            <a:off x="3425006" y="2502749"/>
            <a:ext cx="752691" cy="277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kumimoji="1" lang="en-US" altLang="zh-CN" sz="1400" dirty="0">
                <a:cs typeface="Arial" panose="020B0604020202020204" pitchFamily="34" charset="0"/>
              </a:rPr>
              <a:t>0≤i&lt;k</a:t>
            </a:r>
            <a:endParaRPr kumimoji="1" lang="en-US" altLang="zh-CN" sz="2800" dirty="0">
              <a:cs typeface="Arial" panose="020B0604020202020204" pitchFamily="34" charset="0"/>
            </a:endParaRPr>
          </a:p>
        </p:txBody>
      </p:sp>
      <p:sp>
        <p:nvSpPr>
          <p:cNvPr id="33" name="Rectangle 45"/>
          <p:cNvSpPr>
            <a:spLocks noChangeArrowheads="1"/>
          </p:cNvSpPr>
          <p:nvPr/>
        </p:nvSpPr>
        <p:spPr bwMode="auto">
          <a:xfrm>
            <a:off x="2443932" y="1735322"/>
            <a:ext cx="1939208" cy="1066938"/>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34" name="AutoShape 46"/>
          <p:cNvSpPr>
            <a:spLocks noChangeArrowheads="1"/>
          </p:cNvSpPr>
          <p:nvPr/>
        </p:nvSpPr>
        <p:spPr bwMode="auto">
          <a:xfrm>
            <a:off x="4504353" y="2148573"/>
            <a:ext cx="3090868" cy="616055"/>
          </a:xfrm>
          <a:prstGeom prst="wedgeRectCallout">
            <a:avLst>
              <a:gd name="adj1" fmla="val -41676"/>
              <a:gd name="adj2" fmla="val -42370"/>
            </a:avLst>
          </a:prstGeom>
          <a:noFill/>
          <a:ln w="19050">
            <a:solidFill>
              <a:schemeClr val="accent1">
                <a:lumMod val="75000"/>
              </a:schemeClr>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r>
              <a:rPr lang="en-US" altLang="zh-CN" sz="2000" b="0" dirty="0"/>
              <a:t>=W(</a:t>
            </a:r>
            <a:r>
              <a:rPr lang="en-US" altLang="zh-CN" sz="2000" b="0" dirty="0" err="1"/>
              <a:t>k,n</a:t>
            </a:r>
            <a:r>
              <a:rPr lang="en-US" altLang="zh-CN" sz="2000" b="0" dirty="0"/>
              <a:t>)</a:t>
            </a:r>
          </a:p>
        </p:txBody>
      </p:sp>
      <p:sp>
        <p:nvSpPr>
          <p:cNvPr id="35" name="Text Box 50"/>
          <p:cNvSpPr txBox="1">
            <a:spLocks noChangeArrowheads="1"/>
          </p:cNvSpPr>
          <p:nvPr/>
        </p:nvSpPr>
        <p:spPr bwMode="auto">
          <a:xfrm>
            <a:off x="4433489" y="2487256"/>
            <a:ext cx="937142" cy="277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kumimoji="1" lang="en-US" altLang="zh-CN" sz="1400" dirty="0">
                <a:cs typeface="Arial" panose="020B0604020202020204" pitchFamily="34" charset="0"/>
              </a:rPr>
              <a:t>k&lt;</a:t>
            </a:r>
            <a:r>
              <a:rPr kumimoji="1" lang="en-US" altLang="zh-CN" sz="1400" dirty="0" err="1">
                <a:cs typeface="Arial" panose="020B0604020202020204" pitchFamily="34" charset="0"/>
              </a:rPr>
              <a:t>i≤n</a:t>
            </a:r>
            <a:endParaRPr kumimoji="1" lang="en-US" altLang="zh-CN" sz="1400" dirty="0">
              <a:cs typeface="Arial" panose="020B0604020202020204" pitchFamily="34" charset="0"/>
            </a:endParaRPr>
          </a:p>
        </p:txBody>
      </p:sp>
      <p:sp>
        <p:nvSpPr>
          <p:cNvPr id="36" name="Text Box 51"/>
          <p:cNvSpPr txBox="1">
            <a:spLocks noChangeArrowheads="1"/>
          </p:cNvSpPr>
          <p:nvPr/>
        </p:nvSpPr>
        <p:spPr bwMode="auto">
          <a:xfrm>
            <a:off x="5342707" y="2502749"/>
            <a:ext cx="879692" cy="277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kumimoji="1" lang="en-US" altLang="zh-CN" sz="1400" dirty="0" err="1">
                <a:cs typeface="Arial" panose="020B0604020202020204" pitchFamily="34" charset="0"/>
              </a:rPr>
              <a:t>k≤i≤n</a:t>
            </a:r>
            <a:endParaRPr kumimoji="1" lang="en-US" altLang="zh-CN" sz="2800" dirty="0">
              <a:cs typeface="Arial" panose="020B0604020202020204" pitchFamily="34" charset="0"/>
            </a:endParaRPr>
          </a:p>
        </p:txBody>
      </p:sp>
      <p:sp>
        <p:nvSpPr>
          <p:cNvPr id="37" name="Rectangle 52"/>
          <p:cNvSpPr>
            <a:spLocks noChangeArrowheads="1"/>
          </p:cNvSpPr>
          <p:nvPr/>
        </p:nvSpPr>
        <p:spPr bwMode="auto">
          <a:xfrm>
            <a:off x="4433489" y="1729284"/>
            <a:ext cx="2041106" cy="1072976"/>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38" name="AutoShape 53"/>
          <p:cNvSpPr>
            <a:spLocks noChangeArrowheads="1"/>
          </p:cNvSpPr>
          <p:nvPr/>
        </p:nvSpPr>
        <p:spPr bwMode="auto">
          <a:xfrm>
            <a:off x="1127448" y="2148573"/>
            <a:ext cx="3232864" cy="616056"/>
          </a:xfrm>
          <a:prstGeom prst="wedgeRectCallout">
            <a:avLst>
              <a:gd name="adj1" fmla="val 49752"/>
              <a:gd name="adj2" fmla="val 29027"/>
            </a:avLst>
          </a:prstGeom>
          <a:noFill/>
          <a:ln w="19050">
            <a:solidFill>
              <a:schemeClr val="accent1">
                <a:lumMod val="75000"/>
              </a:schemeClr>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W(0,k-1)=         </a:t>
            </a:r>
          </a:p>
        </p:txBody>
      </p:sp>
      <p:sp>
        <p:nvSpPr>
          <p:cNvPr id="41" name="Text Box 44"/>
          <p:cNvSpPr txBox="1">
            <a:spLocks noChangeArrowheads="1"/>
          </p:cNvSpPr>
          <p:nvPr/>
        </p:nvSpPr>
        <p:spPr bwMode="auto">
          <a:xfrm>
            <a:off x="911424" y="4342616"/>
            <a:ext cx="8316912" cy="77443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
                <a:srgbClr val="CC00FF"/>
              </a:buClr>
              <a:buSzTx/>
              <a:buFont typeface="Wingdings" panose="05000000000000000000" pitchFamily="2" charset="2"/>
              <a:buNone/>
            </a:pPr>
            <a:r>
              <a:rPr kumimoji="1" lang="zh-CN" altLang="en-US" sz="2400" b="0" dirty="0">
                <a:latin typeface="幼圆" panose="02010509060101010101" pitchFamily="49" charset="-122"/>
                <a:ea typeface="幼圆" panose="02010509060101010101" pitchFamily="49" charset="-122"/>
              </a:rPr>
              <a:t>树</a:t>
            </a:r>
            <a:r>
              <a:rPr kumimoji="1" lang="en-US" altLang="zh-CN" sz="2400" b="0" dirty="0">
                <a:ea typeface="幼圆" panose="02010509060101010101" pitchFamily="49" charset="-122"/>
                <a:cs typeface="Arial" panose="020B0604020202020204" pitchFamily="34" charset="0"/>
              </a:rPr>
              <a:t>T</a:t>
            </a:r>
            <a:r>
              <a:rPr kumimoji="1" lang="zh-CN" altLang="en-US" sz="2400" b="0" dirty="0">
                <a:latin typeface="幼圆" panose="02010509060101010101" pitchFamily="49" charset="-122"/>
                <a:ea typeface="幼圆" panose="02010509060101010101" pitchFamily="49" charset="-122"/>
              </a:rPr>
              <a:t>的预期成本可由左右子树的预期成本表达</a:t>
            </a:r>
            <a:r>
              <a:rPr kumimoji="1" lang="en-US" altLang="zh-CN" sz="2400" b="0" dirty="0">
                <a:latin typeface="幼圆" panose="02010509060101010101" pitchFamily="49" charset="-122"/>
                <a:ea typeface="幼圆" panose="02010509060101010101" pitchFamily="49" charset="-122"/>
              </a:rPr>
              <a:t>:</a:t>
            </a:r>
          </a:p>
          <a:p>
            <a:pPr eaLnBrk="1" hangingPunct="1">
              <a:lnSpc>
                <a:spcPct val="90000"/>
              </a:lnSpc>
              <a:spcBef>
                <a:spcPct val="10000"/>
              </a:spcBef>
              <a:buClr>
                <a:srgbClr val="CC00FF"/>
              </a:buClr>
              <a:buSzTx/>
              <a:buFont typeface="Wingdings" panose="05000000000000000000" pitchFamily="2" charset="2"/>
              <a:buNone/>
            </a:pPr>
            <a:r>
              <a:rPr kumimoji="1" lang="en-US" altLang="zh-CN" sz="2400" b="0" dirty="0">
                <a:solidFill>
                  <a:srgbClr val="FF0000"/>
                </a:solidFill>
                <a:cs typeface="Arial" panose="020B0604020202020204" pitchFamily="34" charset="0"/>
              </a:rPr>
              <a:t>COST(T) =P(k)+COST(L)+COST(R)+W(0,k-1)+W(</a:t>
            </a:r>
            <a:r>
              <a:rPr kumimoji="1" lang="en-US" altLang="zh-CN" sz="2400" b="0" dirty="0" err="1">
                <a:solidFill>
                  <a:srgbClr val="FF0000"/>
                </a:solidFill>
                <a:cs typeface="Arial" panose="020B0604020202020204" pitchFamily="34" charset="0"/>
              </a:rPr>
              <a:t>k,n</a:t>
            </a:r>
            <a:r>
              <a:rPr kumimoji="1" lang="en-US" altLang="zh-CN" sz="2400" b="0" dirty="0">
                <a:solidFill>
                  <a:srgbClr val="FF0000"/>
                </a:solidFill>
                <a:cs typeface="Arial" panose="020B0604020202020204" pitchFamily="34" charset="0"/>
              </a:rPr>
              <a:t>)</a:t>
            </a:r>
          </a:p>
        </p:txBody>
      </p:sp>
    </p:spTree>
    <p:extLst>
      <p:ext uri="{BB962C8B-B14F-4D97-AF65-F5344CB8AC3E}">
        <p14:creationId xmlns:p14="http://schemas.microsoft.com/office/powerpoint/2010/main" val="216383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7" grpId="0" animBg="1"/>
      <p:bldP spid="38" grpId="0" animBg="1"/>
      <p:bldP spid="4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79376" y="303213"/>
            <a:ext cx="10515600" cy="1325563"/>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kumimoji="1" lang="en-US" altLang="zh-CN" dirty="0"/>
              <a:t>0/1</a:t>
            </a:r>
            <a:r>
              <a:rPr kumimoji="1" lang="zh-CN" altLang="en-US" dirty="0"/>
              <a:t>背包问题的最优性原理证明</a:t>
            </a:r>
          </a:p>
        </p:txBody>
      </p:sp>
      <p:sp>
        <p:nvSpPr>
          <p:cNvPr id="18436" name="Rectangle 3"/>
          <p:cNvSpPr>
            <a:spLocks noGrp="1" noChangeArrowheads="1"/>
          </p:cNvSpPr>
          <p:nvPr>
            <p:ph idx="1"/>
          </p:nvPr>
        </p:nvSpPr>
        <p:spPr>
          <a:xfrm>
            <a:off x="479376" y="1628776"/>
            <a:ext cx="10945215" cy="4968875"/>
          </a:xfrm>
        </p:spPr>
        <p:txBody>
          <a:bodyPr/>
          <a:lstStyle/>
          <a:p>
            <a:pPr eaLnBrk="1" hangingPunct="1">
              <a:lnSpc>
                <a:spcPct val="120000"/>
              </a:lnSpc>
            </a:pPr>
            <a:r>
              <a:rPr lang="zh-CN" altLang="en-US" sz="2400" dirty="0"/>
              <a:t>设</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a:t>
            </a:r>
            <a:r>
              <a:rPr lang="en-US" altLang="zh-CN" sz="2400" dirty="0" err="1"/>
              <a:t>x</a:t>
            </a:r>
            <a:r>
              <a:rPr lang="en-US" altLang="zh-CN" sz="2400" baseline="-25000" dirty="0" err="1"/>
              <a:t>n</a:t>
            </a:r>
            <a:r>
              <a:rPr lang="zh-CN" altLang="en-US" sz="2400" dirty="0"/>
              <a:t>是最优序列。</a:t>
            </a:r>
          </a:p>
          <a:p>
            <a:pPr eaLnBrk="1" hangingPunct="1">
              <a:lnSpc>
                <a:spcPct val="120000"/>
              </a:lnSpc>
            </a:pPr>
            <a:r>
              <a:rPr lang="zh-CN" altLang="en-US" sz="2400" dirty="0"/>
              <a:t>若</a:t>
            </a:r>
            <a:r>
              <a:rPr lang="en-US" altLang="zh-CN" sz="2400" dirty="0"/>
              <a:t>x</a:t>
            </a:r>
            <a:r>
              <a:rPr lang="en-US" altLang="zh-CN" sz="2400" baseline="-25000" dirty="0"/>
              <a:t>1</a:t>
            </a:r>
            <a:r>
              <a:rPr lang="en-US" altLang="zh-CN" sz="2400" dirty="0"/>
              <a:t>=0</a:t>
            </a:r>
            <a:r>
              <a:rPr lang="zh-CN" altLang="en-US" sz="2400" dirty="0"/>
              <a:t>，则</a:t>
            </a:r>
            <a:r>
              <a:rPr lang="en-US" altLang="zh-CN" sz="2400" dirty="0"/>
              <a:t>x</a:t>
            </a:r>
            <a:r>
              <a:rPr lang="en-US" altLang="zh-CN" sz="2400" baseline="-25000" dirty="0"/>
              <a:t>2</a:t>
            </a:r>
            <a:r>
              <a:rPr lang="en-US" altLang="zh-CN" sz="2400" dirty="0"/>
              <a:t>,x</a:t>
            </a:r>
            <a:r>
              <a:rPr lang="en-US" altLang="zh-CN" sz="2400" baseline="-25000" dirty="0"/>
              <a:t>3</a:t>
            </a:r>
            <a:r>
              <a:rPr lang="en-US" altLang="zh-CN" sz="2400" dirty="0"/>
              <a:t>,…,</a:t>
            </a:r>
            <a:r>
              <a:rPr lang="en-US" altLang="zh-CN" sz="2400" dirty="0" err="1"/>
              <a:t>x</a:t>
            </a:r>
            <a:r>
              <a:rPr lang="en-US" altLang="zh-CN" sz="2400" baseline="-25000" dirty="0" err="1"/>
              <a:t>n</a:t>
            </a:r>
            <a:r>
              <a:rPr lang="zh-CN" altLang="en-US" sz="2400" dirty="0"/>
              <a:t>必须相对于</a:t>
            </a:r>
            <a:r>
              <a:rPr lang="en-US" altLang="zh-CN" sz="2400" dirty="0"/>
              <a:t>KNAP(2,n,M)</a:t>
            </a:r>
            <a:r>
              <a:rPr lang="zh-CN" altLang="en-US" sz="2400" dirty="0"/>
              <a:t>问题构成一个最优序列。如若不然，则</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a:t>
            </a:r>
            <a:r>
              <a:rPr lang="en-US" altLang="zh-CN" sz="2400" dirty="0" err="1"/>
              <a:t>x</a:t>
            </a:r>
            <a:r>
              <a:rPr lang="en-US" altLang="zh-CN" sz="2400" baseline="-25000" dirty="0" err="1"/>
              <a:t>n</a:t>
            </a:r>
            <a:r>
              <a:rPr lang="zh-CN" altLang="en-US" sz="2400" dirty="0"/>
              <a:t>就不是</a:t>
            </a:r>
            <a:r>
              <a:rPr lang="en-US" altLang="zh-CN" sz="2400" dirty="0"/>
              <a:t>KNAP(1,n,M)</a:t>
            </a:r>
            <a:r>
              <a:rPr lang="zh-CN" altLang="en-US" sz="2400" dirty="0"/>
              <a:t>的最优序列。</a:t>
            </a:r>
          </a:p>
          <a:p>
            <a:pPr eaLnBrk="1" hangingPunct="1">
              <a:lnSpc>
                <a:spcPct val="120000"/>
              </a:lnSpc>
            </a:pPr>
            <a:r>
              <a:rPr lang="zh-CN" altLang="en-US" sz="2400" dirty="0"/>
              <a:t>若</a:t>
            </a:r>
            <a:r>
              <a:rPr lang="en-US" altLang="zh-CN" sz="2400" dirty="0"/>
              <a:t>x</a:t>
            </a:r>
            <a:r>
              <a:rPr lang="en-US" altLang="zh-CN" sz="2400" baseline="-25000" dirty="0"/>
              <a:t>1</a:t>
            </a:r>
            <a:r>
              <a:rPr lang="en-US" altLang="zh-CN" sz="2400" dirty="0"/>
              <a:t>=1</a:t>
            </a:r>
            <a:r>
              <a:rPr lang="zh-CN" altLang="en-US" sz="2400" dirty="0"/>
              <a:t>，则</a:t>
            </a:r>
            <a:r>
              <a:rPr lang="en-US" altLang="zh-CN" sz="2400" dirty="0"/>
              <a:t>x</a:t>
            </a:r>
            <a:r>
              <a:rPr lang="en-US" altLang="zh-CN" sz="2400" baseline="-25000" dirty="0"/>
              <a:t>2</a:t>
            </a:r>
            <a:r>
              <a:rPr lang="en-US" altLang="zh-CN" sz="2400" dirty="0"/>
              <a:t>,x</a:t>
            </a:r>
            <a:r>
              <a:rPr lang="en-US" altLang="zh-CN" sz="2400" baseline="-25000" dirty="0"/>
              <a:t>3</a:t>
            </a:r>
            <a:r>
              <a:rPr lang="en-US" altLang="zh-CN" sz="2400" dirty="0"/>
              <a:t>,…,</a:t>
            </a:r>
            <a:r>
              <a:rPr lang="en-US" altLang="zh-CN" sz="2400" dirty="0" err="1"/>
              <a:t>x</a:t>
            </a:r>
            <a:r>
              <a:rPr lang="en-US" altLang="zh-CN" sz="2400" baseline="-25000" dirty="0" err="1"/>
              <a:t>n</a:t>
            </a:r>
            <a:r>
              <a:rPr lang="zh-CN" altLang="en-US" sz="2400" dirty="0"/>
              <a:t>必须是</a:t>
            </a:r>
            <a:r>
              <a:rPr lang="en-US" altLang="zh-CN" sz="2400" dirty="0"/>
              <a:t>KNAP(2,n,M-w</a:t>
            </a:r>
            <a:r>
              <a:rPr lang="en-US" altLang="zh-CN" sz="2400" baseline="-25000" dirty="0"/>
              <a:t>1</a:t>
            </a:r>
            <a:r>
              <a:rPr lang="en-US" altLang="zh-CN" sz="2400" dirty="0"/>
              <a:t>)</a:t>
            </a:r>
            <a:r>
              <a:rPr lang="zh-CN" altLang="en-US" sz="2400" dirty="0"/>
              <a:t>的最优序列。如若不然，则必有另一个</a:t>
            </a:r>
            <a:r>
              <a:rPr lang="en-US" altLang="zh-CN" sz="2400" dirty="0"/>
              <a:t>0/1</a:t>
            </a:r>
            <a:r>
              <a:rPr lang="zh-CN" altLang="en-US" sz="2400" dirty="0"/>
              <a:t>序列</a:t>
            </a:r>
            <a:r>
              <a:rPr lang="en-US" altLang="zh-CN" sz="2400" dirty="0"/>
              <a:t>z</a:t>
            </a:r>
            <a:r>
              <a:rPr lang="en-US" altLang="zh-CN" sz="2400" baseline="-25000" dirty="0"/>
              <a:t>2</a:t>
            </a:r>
            <a:r>
              <a:rPr lang="en-US" altLang="zh-CN" sz="2400" dirty="0"/>
              <a:t>,z</a:t>
            </a:r>
            <a:r>
              <a:rPr lang="en-US" altLang="zh-CN" sz="2400" baseline="-25000" dirty="0"/>
              <a:t>3</a:t>
            </a:r>
            <a:r>
              <a:rPr lang="en-US" altLang="zh-CN" sz="2400" dirty="0"/>
              <a:t>,…,</a:t>
            </a:r>
            <a:r>
              <a:rPr lang="en-US" altLang="zh-CN" sz="2400" dirty="0" err="1"/>
              <a:t>z</a:t>
            </a:r>
            <a:r>
              <a:rPr lang="en-US" altLang="zh-CN" sz="2400" baseline="-25000" dirty="0" err="1"/>
              <a:t>n</a:t>
            </a:r>
            <a:r>
              <a:rPr lang="zh-CN" altLang="en-US" sz="2400" dirty="0"/>
              <a:t>使得∑</a:t>
            </a:r>
            <a:r>
              <a:rPr lang="en-US" altLang="zh-CN" sz="2400" dirty="0" err="1"/>
              <a:t>w</a:t>
            </a:r>
            <a:r>
              <a:rPr lang="en-US" altLang="zh-CN" sz="2400" baseline="-25000" dirty="0" err="1"/>
              <a:t>i</a:t>
            </a:r>
            <a:r>
              <a:rPr lang="en-US" altLang="zh-CN" sz="2400" dirty="0" err="1"/>
              <a:t>z</a:t>
            </a:r>
            <a:r>
              <a:rPr lang="en-US" altLang="zh-CN" sz="2400" baseline="-25000" dirty="0" err="1"/>
              <a:t>i</a:t>
            </a:r>
            <a:r>
              <a:rPr lang="en-US" altLang="zh-CN" sz="2400" baseline="-25000" dirty="0"/>
              <a:t> </a:t>
            </a:r>
            <a:r>
              <a:rPr lang="en-US" altLang="zh-CN" sz="2400" dirty="0">
                <a:sym typeface="Wingdings" panose="05000000000000000000" pitchFamily="2" charset="2"/>
              </a:rPr>
              <a:t>≤M-</a:t>
            </a:r>
            <a:r>
              <a:rPr lang="en-US" altLang="zh-CN" sz="2400" dirty="0"/>
              <a:t>w</a:t>
            </a:r>
            <a:r>
              <a:rPr lang="en-US" altLang="zh-CN" sz="2400" baseline="-25000" dirty="0"/>
              <a:t>1</a:t>
            </a:r>
            <a:r>
              <a:rPr lang="en-US" altLang="zh-CN" sz="2400" dirty="0"/>
              <a:t>(2</a:t>
            </a:r>
            <a:r>
              <a:rPr lang="en-US" altLang="zh-CN" sz="2400" dirty="0">
                <a:sym typeface="Wingdings" panose="05000000000000000000" pitchFamily="2" charset="2"/>
              </a:rPr>
              <a:t>≤i≤n)</a:t>
            </a:r>
            <a:r>
              <a:rPr lang="zh-CN" altLang="en-US" sz="2400" dirty="0"/>
              <a:t>且∑</a:t>
            </a:r>
            <a:r>
              <a:rPr lang="en-US" altLang="zh-CN" sz="2400" dirty="0" err="1"/>
              <a:t>p</a:t>
            </a:r>
            <a:r>
              <a:rPr lang="en-US" altLang="zh-CN" sz="2400" baseline="-25000" dirty="0" err="1"/>
              <a:t>i</a:t>
            </a:r>
            <a:r>
              <a:rPr lang="en-US" altLang="zh-CN" sz="2400" dirty="0" err="1"/>
              <a:t>z</a:t>
            </a:r>
            <a:r>
              <a:rPr lang="en-US" altLang="zh-CN" sz="2400" baseline="-25000" dirty="0" err="1"/>
              <a:t>i</a:t>
            </a:r>
            <a:r>
              <a:rPr lang="en-US" altLang="zh-CN" sz="2400" baseline="-25000" dirty="0"/>
              <a:t> </a:t>
            </a:r>
            <a:r>
              <a:rPr lang="en-US" altLang="zh-CN" sz="2400" dirty="0">
                <a:sym typeface="Wingdings" panose="05000000000000000000" pitchFamily="2" charset="2"/>
              </a:rPr>
              <a:t>&gt;</a:t>
            </a:r>
            <a:r>
              <a:rPr lang="en-US" altLang="zh-CN" sz="2400" dirty="0"/>
              <a:t>∑</a:t>
            </a:r>
            <a:r>
              <a:rPr lang="en-US" altLang="zh-CN" sz="2400" dirty="0" err="1"/>
              <a:t>p</a:t>
            </a:r>
            <a:r>
              <a:rPr lang="en-US" altLang="zh-CN" sz="2400" baseline="-25000" dirty="0" err="1"/>
              <a:t>i</a:t>
            </a:r>
            <a:r>
              <a:rPr lang="en-US" altLang="zh-CN" sz="2400" dirty="0" err="1"/>
              <a:t>x</a:t>
            </a:r>
            <a:r>
              <a:rPr lang="en-US" altLang="zh-CN" sz="2400" baseline="-25000" dirty="0" err="1"/>
              <a:t>i</a:t>
            </a:r>
            <a:r>
              <a:rPr lang="en-US" altLang="zh-CN" sz="2400" dirty="0">
                <a:sym typeface="Wingdings" panose="05000000000000000000" pitchFamily="2" charset="2"/>
              </a:rPr>
              <a:t>(</a:t>
            </a:r>
            <a:r>
              <a:rPr lang="en-US" altLang="zh-CN" sz="2400" dirty="0"/>
              <a:t>2</a:t>
            </a:r>
            <a:r>
              <a:rPr lang="en-US" altLang="zh-CN" sz="2400" dirty="0">
                <a:sym typeface="Wingdings" panose="05000000000000000000" pitchFamily="2" charset="2"/>
              </a:rPr>
              <a:t>≤i≤n)</a:t>
            </a:r>
            <a:r>
              <a:rPr lang="zh-CN" altLang="en-US" sz="2400" dirty="0">
                <a:sym typeface="Wingdings" panose="05000000000000000000" pitchFamily="2" charset="2"/>
              </a:rPr>
              <a:t>。因此，序列</a:t>
            </a:r>
            <a:r>
              <a:rPr lang="en-US" altLang="zh-CN" sz="2400" dirty="0">
                <a:sym typeface="Wingdings" panose="05000000000000000000" pitchFamily="2" charset="2"/>
              </a:rPr>
              <a:t>x</a:t>
            </a:r>
            <a:r>
              <a:rPr lang="en-US" altLang="zh-CN" sz="2400" baseline="-25000" dirty="0"/>
              <a:t>1</a:t>
            </a:r>
            <a:r>
              <a:rPr lang="en-US" altLang="zh-CN" sz="2400" dirty="0"/>
              <a:t>,z</a:t>
            </a:r>
            <a:r>
              <a:rPr lang="en-US" altLang="zh-CN" sz="2400" baseline="-25000" dirty="0"/>
              <a:t>2</a:t>
            </a:r>
            <a:r>
              <a:rPr lang="en-US" altLang="zh-CN" sz="2400" dirty="0"/>
              <a:t>,</a:t>
            </a:r>
            <a:r>
              <a:rPr lang="en-US" altLang="zh-CN" sz="2400" baseline="-25000" dirty="0"/>
              <a:t> </a:t>
            </a:r>
            <a:r>
              <a:rPr lang="en-US" altLang="zh-CN" sz="2400" dirty="0"/>
              <a:t>z</a:t>
            </a:r>
            <a:r>
              <a:rPr lang="en-US" altLang="zh-CN" sz="2400" baseline="-25000" dirty="0"/>
              <a:t>3</a:t>
            </a:r>
            <a:r>
              <a:rPr lang="en-US" altLang="zh-CN" sz="2400" dirty="0"/>
              <a:t>,…,</a:t>
            </a:r>
            <a:r>
              <a:rPr lang="en-US" altLang="zh-CN" sz="2400" dirty="0" err="1"/>
              <a:t>z</a:t>
            </a:r>
            <a:r>
              <a:rPr lang="en-US" altLang="zh-CN" sz="2400" baseline="-25000" dirty="0" err="1"/>
              <a:t>n</a:t>
            </a:r>
            <a:r>
              <a:rPr lang="zh-CN" altLang="en-US" sz="2400" dirty="0"/>
              <a:t>是一个对问题</a:t>
            </a:r>
            <a:r>
              <a:rPr lang="en-US" altLang="zh-CN" sz="2400" dirty="0"/>
              <a:t>KNAP(1,n,M)</a:t>
            </a:r>
            <a:r>
              <a:rPr lang="zh-CN" altLang="en-US" sz="2400" dirty="0"/>
              <a:t>具有更大效益值的序列。这与假设相矛盾。</a:t>
            </a:r>
            <a:endParaRPr lang="en-US" altLang="zh-CN" sz="2400" dirty="0"/>
          </a:p>
          <a:p>
            <a:pPr eaLnBrk="1" hangingPunct="1">
              <a:lnSpc>
                <a:spcPct val="120000"/>
              </a:lnSpc>
            </a:pPr>
            <a:r>
              <a:rPr lang="zh-CN" altLang="en-US" sz="2400" dirty="0"/>
              <a:t>所以</a:t>
            </a:r>
            <a:r>
              <a:rPr lang="en-US" altLang="zh-CN" sz="2400" dirty="0"/>
              <a:t>0/1</a:t>
            </a:r>
            <a:r>
              <a:rPr lang="zh-CN" altLang="en-US" sz="2400" dirty="0"/>
              <a:t>背包问题的最优性原理成立。</a:t>
            </a:r>
          </a:p>
        </p:txBody>
      </p:sp>
      <p:sp>
        <p:nvSpPr>
          <p:cNvPr id="5"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8</a:t>
            </a:fld>
            <a:endParaRPr lang="en-US" altLang="zh-CN" dirty="0"/>
          </a:p>
        </p:txBody>
      </p:sp>
    </p:spTree>
    <p:extLst>
      <p:ext uri="{BB962C8B-B14F-4D97-AF65-F5344CB8AC3E}">
        <p14:creationId xmlns:p14="http://schemas.microsoft.com/office/powerpoint/2010/main" val="14939502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831776" y="0"/>
            <a:ext cx="10515600" cy="1325563"/>
          </a:xfrm>
        </p:spPr>
        <p:txBody>
          <a:bodyPr/>
          <a:lstStyle/>
          <a:p>
            <a:pPr eaLnBrk="1" hangingPunct="1"/>
            <a:r>
              <a:rPr lang="zh-CN" altLang="en-US" dirty="0"/>
              <a:t>动态规划求解思想</a:t>
            </a:r>
          </a:p>
        </p:txBody>
      </p:sp>
      <p:sp>
        <p:nvSpPr>
          <p:cNvPr id="51204" name="Rectangle 3"/>
          <p:cNvSpPr>
            <a:spLocks noGrp="1" noChangeArrowheads="1"/>
          </p:cNvSpPr>
          <p:nvPr>
            <p:ph idx="1"/>
          </p:nvPr>
        </p:nvSpPr>
        <p:spPr>
          <a:xfrm>
            <a:off x="831776" y="1206529"/>
            <a:ext cx="10297144" cy="5154603"/>
          </a:xfrm>
        </p:spPr>
        <p:txBody>
          <a:bodyPr>
            <a:normAutofit lnSpcReduction="10000"/>
          </a:bodyPr>
          <a:lstStyle/>
          <a:p>
            <a:pPr eaLnBrk="1" hangingPunct="1"/>
            <a:r>
              <a:rPr lang="zh-CN" altLang="en-US" sz="2400" dirty="0"/>
              <a:t>证明满足最优性原理</a:t>
            </a:r>
            <a:r>
              <a:rPr lang="en-US" altLang="zh-CN" sz="2400" dirty="0"/>
              <a:t>:</a:t>
            </a:r>
          </a:p>
          <a:p>
            <a:pPr lvl="1" eaLnBrk="1" hangingPunct="1"/>
            <a:r>
              <a:rPr lang="zh-CN" altLang="en-US" sz="2400" dirty="0"/>
              <a:t>若当前二分检索树</a:t>
            </a:r>
            <a:r>
              <a:rPr lang="en-US" altLang="zh-CN" sz="2400" dirty="0"/>
              <a:t>T</a:t>
            </a:r>
            <a:r>
              <a:rPr lang="zh-CN" altLang="en-US" sz="2400" dirty="0"/>
              <a:t>是最优的</a:t>
            </a:r>
            <a:r>
              <a:rPr lang="en-US" altLang="zh-CN" sz="2400" dirty="0"/>
              <a:t>,</a:t>
            </a:r>
            <a:r>
              <a:rPr lang="zh-CN" altLang="en-US" sz="2400" dirty="0"/>
              <a:t>则它的左右子树也一定是它们所对应的子问题的最优解</a:t>
            </a:r>
            <a:r>
              <a:rPr lang="en-US" altLang="zh-CN" sz="2400" dirty="0"/>
              <a:t>(</a:t>
            </a:r>
            <a:r>
              <a:rPr lang="zh-CN" altLang="en-US" sz="2400" dirty="0"/>
              <a:t>略</a:t>
            </a:r>
            <a:r>
              <a:rPr lang="en-US" altLang="zh-CN" sz="2400" dirty="0"/>
              <a:t>)</a:t>
            </a:r>
            <a:endParaRPr lang="zh-CN" altLang="en-US" sz="2400" dirty="0"/>
          </a:p>
          <a:p>
            <a:pPr eaLnBrk="1" hangingPunct="1"/>
            <a:r>
              <a:rPr lang="zh-CN" altLang="en-US" sz="2400" dirty="0"/>
              <a:t>设计递推式：</a:t>
            </a:r>
            <a:endParaRPr lang="en-US" altLang="zh-CN" sz="2400" dirty="0"/>
          </a:p>
          <a:p>
            <a:pPr lvl="1"/>
            <a:r>
              <a:rPr lang="zh-CN" altLang="en-US" sz="2400" dirty="0"/>
              <a:t>问题最优解：函数值表达最小期望成本</a:t>
            </a:r>
            <a:endParaRPr lang="en-US" altLang="zh-CN" sz="2400" dirty="0"/>
          </a:p>
          <a:p>
            <a:pPr lvl="1"/>
            <a:r>
              <a:rPr lang="zh-CN" altLang="en-US" sz="2400" dirty="0"/>
              <a:t>问题边界和约束条件：函数参数集表达标识符范围</a:t>
            </a:r>
            <a:endParaRPr lang="en-US" altLang="zh-CN" sz="2400" dirty="0"/>
          </a:p>
          <a:p>
            <a:pPr lvl="1"/>
            <a:r>
              <a:rPr lang="zh-CN" altLang="en-US" sz="2400" dirty="0"/>
              <a:t>原问题和子问题关系：最优性原理</a:t>
            </a:r>
            <a:endParaRPr lang="en-US" altLang="zh-CN" sz="2400" dirty="0"/>
          </a:p>
          <a:p>
            <a:r>
              <a:rPr lang="zh-CN" altLang="en-US" sz="2400" dirty="0"/>
              <a:t>自底向上方式实现程序</a:t>
            </a:r>
            <a:endParaRPr lang="en-US" altLang="zh-CN" sz="2400" dirty="0"/>
          </a:p>
          <a:p>
            <a:pPr lvl="1"/>
            <a:r>
              <a:rPr lang="zh-CN" altLang="en-US" sz="2400" dirty="0"/>
              <a:t>求</a:t>
            </a:r>
            <a:r>
              <a:rPr lang="en-US" altLang="zh-CN" sz="2400" dirty="0"/>
              <a:t>j-</a:t>
            </a:r>
            <a:r>
              <a:rPr lang="en-US" altLang="zh-CN" sz="2400" dirty="0" err="1"/>
              <a:t>i</a:t>
            </a:r>
            <a:r>
              <a:rPr lang="en-US" altLang="zh-CN" sz="2400" dirty="0"/>
              <a:t>=1</a:t>
            </a:r>
            <a:r>
              <a:rPr lang="zh-CN" altLang="en-US" sz="2400" dirty="0"/>
              <a:t>时的最优二分检索树</a:t>
            </a:r>
          </a:p>
          <a:p>
            <a:pPr lvl="1"/>
            <a:r>
              <a:rPr lang="zh-CN" altLang="en-US" sz="2400" dirty="0"/>
              <a:t>求</a:t>
            </a:r>
            <a:r>
              <a:rPr lang="en-US" altLang="zh-CN" sz="2400" dirty="0"/>
              <a:t>j-</a:t>
            </a:r>
            <a:r>
              <a:rPr lang="en-US" altLang="zh-CN" sz="2400" dirty="0" err="1"/>
              <a:t>i</a:t>
            </a:r>
            <a:r>
              <a:rPr lang="en-US" altLang="zh-CN" sz="2400" dirty="0"/>
              <a:t>=2</a:t>
            </a:r>
            <a:r>
              <a:rPr lang="zh-CN" altLang="en-US" sz="2400" dirty="0"/>
              <a:t>时的</a:t>
            </a:r>
            <a:r>
              <a:rPr lang="en-US" altLang="zh-CN" sz="2400" dirty="0"/>
              <a:t>…</a:t>
            </a:r>
          </a:p>
          <a:p>
            <a:pPr lvl="1"/>
            <a:r>
              <a:rPr lang="en-US" altLang="zh-CN" sz="2400" dirty="0"/>
              <a:t>…</a:t>
            </a:r>
          </a:p>
          <a:p>
            <a:pPr lvl="1"/>
            <a:r>
              <a:rPr lang="zh-CN" altLang="en-US" sz="2400" dirty="0"/>
              <a:t>求</a:t>
            </a:r>
            <a:r>
              <a:rPr lang="en-US" altLang="zh-CN" sz="2400" dirty="0"/>
              <a:t>j-</a:t>
            </a:r>
            <a:r>
              <a:rPr lang="en-US" altLang="zh-CN" sz="2400" dirty="0" err="1"/>
              <a:t>i</a:t>
            </a:r>
            <a:r>
              <a:rPr lang="en-US" altLang="zh-CN" sz="2400" dirty="0"/>
              <a:t>=n</a:t>
            </a:r>
            <a:r>
              <a:rPr lang="zh-CN" altLang="en-US" sz="2400" dirty="0"/>
              <a:t>时的最优二分检索树</a:t>
            </a:r>
            <a:endParaRPr lang="en-US" altLang="zh-CN" sz="2400" dirty="0"/>
          </a:p>
          <a:p>
            <a:endParaRPr lang="zh-CN" altLang="en-US" sz="2800" dirty="0"/>
          </a:p>
        </p:txBody>
      </p:sp>
      <p:sp>
        <p:nvSpPr>
          <p:cNvPr id="5"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779"/>
            <a:ext cx="10515600" cy="1325563"/>
          </a:xfrm>
        </p:spPr>
        <p:txBody>
          <a:bodyPr/>
          <a:lstStyle/>
          <a:p>
            <a:r>
              <a:rPr lang="zh-CN" altLang="en-US" dirty="0"/>
              <a:t>递推关系式</a:t>
            </a:r>
          </a:p>
        </p:txBody>
      </p:sp>
      <p:sp>
        <p:nvSpPr>
          <p:cNvPr id="3" name="内容占位符 2"/>
          <p:cNvSpPr>
            <a:spLocks noGrp="1"/>
          </p:cNvSpPr>
          <p:nvPr>
            <p:ph idx="1"/>
          </p:nvPr>
        </p:nvSpPr>
        <p:spPr>
          <a:xfrm>
            <a:off x="838200" y="1556792"/>
            <a:ext cx="10515600" cy="4351338"/>
          </a:xfrm>
        </p:spPr>
        <p:txBody>
          <a:bodyPr>
            <a:normAutofit/>
          </a:bodyPr>
          <a:lstStyle/>
          <a:p>
            <a:r>
              <a:rPr kumimoji="1" lang="en-US" altLang="zh-CN" sz="2400" dirty="0"/>
              <a:t>C(</a:t>
            </a:r>
            <a:r>
              <a:rPr kumimoji="1" lang="en-US" altLang="zh-CN" sz="2400" dirty="0" err="1"/>
              <a:t>i,j</a:t>
            </a:r>
            <a:r>
              <a:rPr kumimoji="1" lang="en-US" altLang="zh-CN" sz="2400" dirty="0"/>
              <a:t>)</a:t>
            </a:r>
            <a:r>
              <a:rPr kumimoji="1" lang="zh-CN" altLang="en-US" sz="2400" dirty="0"/>
              <a:t>表示包含</a:t>
            </a:r>
            <a:r>
              <a:rPr kumimoji="1" lang="en-US" altLang="zh-CN" sz="2400" dirty="0"/>
              <a:t>a</a:t>
            </a:r>
            <a:r>
              <a:rPr kumimoji="1" lang="en-US" altLang="zh-CN" sz="2400" baseline="-25000" dirty="0"/>
              <a:t>i+1</a:t>
            </a:r>
            <a:r>
              <a:rPr kumimoji="1" lang="en-US" altLang="zh-CN" sz="2400" dirty="0"/>
              <a:t>,… </a:t>
            </a:r>
            <a:r>
              <a:rPr kumimoji="1" lang="en-US" altLang="zh-CN" sz="2400" dirty="0" err="1"/>
              <a:t>a</a:t>
            </a:r>
            <a:r>
              <a:rPr kumimoji="1" lang="en-US" altLang="zh-CN" sz="2400" baseline="-25000" dirty="0" err="1"/>
              <a:t>j</a:t>
            </a:r>
            <a:r>
              <a:rPr kumimoji="1" lang="zh-CN" altLang="en-US" sz="2400" dirty="0"/>
              <a:t>和</a:t>
            </a:r>
            <a:r>
              <a:rPr kumimoji="1" lang="en-US" altLang="zh-CN" sz="2400" dirty="0" err="1"/>
              <a:t>E</a:t>
            </a:r>
            <a:r>
              <a:rPr kumimoji="1" lang="en-US" altLang="zh-CN" sz="2400" baseline="-25000" dirty="0" err="1"/>
              <a:t>i</a:t>
            </a:r>
            <a:r>
              <a:rPr kumimoji="1" lang="en-US" altLang="zh-CN" sz="2400" dirty="0"/>
              <a:t>,…</a:t>
            </a:r>
            <a:r>
              <a:rPr kumimoji="1" lang="en-US" altLang="zh-CN" sz="2400" dirty="0" err="1"/>
              <a:t>E</a:t>
            </a:r>
            <a:r>
              <a:rPr kumimoji="1" lang="en-US" altLang="zh-CN" sz="2400" baseline="-25000" dirty="0" err="1"/>
              <a:t>j</a:t>
            </a:r>
            <a:r>
              <a:rPr kumimoji="1" lang="zh-CN" altLang="en-US" sz="2400" dirty="0"/>
              <a:t>的最优二分检索树的成本</a:t>
            </a:r>
            <a:endParaRPr kumimoji="1" lang="en-US" altLang="zh-CN" sz="2400" dirty="0"/>
          </a:p>
          <a:p>
            <a:r>
              <a:rPr lang="zh-CN" altLang="en-US" sz="2400" dirty="0"/>
              <a:t>根据最优性原理，如果</a:t>
            </a:r>
            <a:r>
              <a:rPr lang="en-US" altLang="zh-CN" sz="2400" dirty="0"/>
              <a:t>T</a:t>
            </a:r>
            <a:r>
              <a:rPr lang="zh-CN" altLang="en-US" sz="2400" dirty="0"/>
              <a:t>是最优的，那么</a:t>
            </a:r>
            <a:r>
              <a:rPr lang="en-US" altLang="zh-CN" sz="2400" dirty="0"/>
              <a:t>COST(T)</a:t>
            </a:r>
            <a:r>
              <a:rPr lang="zh-CN" altLang="en-US" sz="2400" dirty="0"/>
              <a:t>必定是最小值，</a:t>
            </a:r>
            <a:r>
              <a:rPr lang="en-US" altLang="zh-CN" sz="2400" dirty="0"/>
              <a:t>COST(L)</a:t>
            </a:r>
            <a:r>
              <a:rPr lang="zh-CN" altLang="en-US" sz="2400" dirty="0"/>
              <a:t>和</a:t>
            </a:r>
            <a:r>
              <a:rPr lang="en-US" altLang="zh-CN" sz="2400" dirty="0"/>
              <a:t>COST(R)</a:t>
            </a:r>
            <a:r>
              <a:rPr lang="zh-CN" altLang="en-US" sz="2400" dirty="0"/>
              <a:t>也必定是最小值。既</a:t>
            </a:r>
            <a:r>
              <a:rPr kumimoji="1" lang="en-US" altLang="zh-CN" sz="2400" dirty="0"/>
              <a:t>COST(T)=C(0,n), COST(L)=C(0,k-1), COST(R)=C(</a:t>
            </a:r>
            <a:r>
              <a:rPr kumimoji="1" lang="en-US" altLang="zh-CN" sz="2400" dirty="0" err="1"/>
              <a:t>k,n</a:t>
            </a:r>
            <a:r>
              <a:rPr kumimoji="1" lang="en-US" altLang="zh-CN" sz="2400" dirty="0"/>
              <a:t>)</a:t>
            </a:r>
          </a:p>
          <a:p>
            <a:r>
              <a:rPr kumimoji="1" lang="zh-CN" altLang="en-US" sz="2400" dirty="0">
                <a:latin typeface="Times New Roman" panose="02020603050405020304" pitchFamily="18" charset="0"/>
              </a:rPr>
              <a:t>树</a:t>
            </a:r>
            <a:r>
              <a:rPr kumimoji="1" lang="en-US" altLang="zh-CN" sz="2400" dirty="0"/>
              <a:t>T</a:t>
            </a:r>
            <a:r>
              <a:rPr kumimoji="1" lang="zh-CN" altLang="en-US" sz="2400" dirty="0">
                <a:latin typeface="Times New Roman" panose="02020603050405020304" pitchFamily="18" charset="0"/>
              </a:rPr>
              <a:t>的最小预期成本：</a:t>
            </a:r>
            <a:endParaRPr kumimoji="1" lang="en-US" altLang="zh-CN" sz="2400" dirty="0">
              <a:latin typeface="Times New Roman" panose="02020603050405020304" pitchFamily="18" charset="0"/>
            </a:endParaRPr>
          </a:p>
          <a:p>
            <a:endParaRPr kumimoji="1" lang="en-US" altLang="zh-CN" sz="2400" dirty="0">
              <a:latin typeface="Times New Roman" panose="02020603050405020304" pitchFamily="18" charset="0"/>
            </a:endParaRPr>
          </a:p>
          <a:p>
            <a:r>
              <a:rPr kumimoji="1" lang="zh-CN" altLang="en-US" sz="2400" dirty="0">
                <a:latin typeface="Times New Roman" panose="02020603050405020304" pitchFamily="18" charset="0"/>
              </a:rPr>
              <a:t>将上式一般化，对于任何</a:t>
            </a:r>
            <a:r>
              <a:rPr kumimoji="1" lang="en-US" altLang="zh-CN" sz="2400" dirty="0"/>
              <a:t>c(</a:t>
            </a:r>
            <a:r>
              <a:rPr kumimoji="1" lang="en-US" altLang="zh-CN" sz="2400" dirty="0" err="1"/>
              <a:t>i,j</a:t>
            </a:r>
            <a:r>
              <a:rPr kumimoji="1" lang="en-US" altLang="zh-CN" sz="2400" dirty="0"/>
              <a:t>)</a:t>
            </a:r>
            <a:r>
              <a:rPr kumimoji="1" lang="zh-CN" altLang="en-US" sz="2400" dirty="0">
                <a:latin typeface="Times New Roman" panose="02020603050405020304" pitchFamily="18" charset="0"/>
              </a:rPr>
              <a:t>有下式：</a:t>
            </a:r>
            <a:endParaRPr kumimoji="1" lang="en-US" altLang="zh-CN" sz="2400" dirty="0">
              <a:latin typeface="Times New Roman" panose="02020603050405020304" pitchFamily="18" charset="0"/>
            </a:endParaRPr>
          </a:p>
          <a:p>
            <a:endParaRPr lang="en-US" altLang="zh-CN" sz="2400" dirty="0"/>
          </a:p>
          <a:p>
            <a:pPr marL="0" indent="0">
              <a:buNone/>
            </a:pPr>
            <a:endParaRPr kumimoji="1" lang="en-US" altLang="zh-CN" sz="2400" dirty="0">
              <a:solidFill>
                <a:srgbClr val="0000FF"/>
              </a:solidFill>
            </a:endParaRPr>
          </a:p>
          <a:p>
            <a:pPr marL="0" indent="0">
              <a:buNone/>
            </a:pPr>
            <a:endParaRPr lang="zh-CN" altLang="en-US" sz="2400" dirty="0"/>
          </a:p>
          <a:p>
            <a:endParaRPr kumimoji="1" lang="en-US" altLang="zh-CN" sz="2800" dirty="0"/>
          </a:p>
          <a:p>
            <a:endParaRPr kumimoji="1" lang="zh-CN" altLang="en-US" sz="2800" dirty="0"/>
          </a:p>
          <a:p>
            <a:endParaRPr lang="zh-CN" altLang="en-US" sz="28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81</a:t>
            </a:fld>
            <a:endParaRPr lang="en-US" altLang="zh-CN"/>
          </a:p>
        </p:txBody>
      </p:sp>
      <p:grpSp>
        <p:nvGrpSpPr>
          <p:cNvPr id="5" name="Group 15"/>
          <p:cNvGrpSpPr>
            <a:grpSpLocks/>
          </p:cNvGrpSpPr>
          <p:nvPr/>
        </p:nvGrpSpPr>
        <p:grpSpPr bwMode="auto">
          <a:xfrm>
            <a:off x="2029347" y="3858440"/>
            <a:ext cx="7670800" cy="587375"/>
            <a:chOff x="395" y="1835"/>
            <a:chExt cx="4832" cy="370"/>
          </a:xfrm>
        </p:grpSpPr>
        <p:sp>
          <p:nvSpPr>
            <p:cNvPr id="6" name="Text Box 16"/>
            <p:cNvSpPr txBox="1">
              <a:spLocks noChangeArrowheads="1"/>
            </p:cNvSpPr>
            <p:nvPr/>
          </p:nvSpPr>
          <p:spPr bwMode="auto">
            <a:xfrm>
              <a:off x="395" y="1835"/>
              <a:ext cx="4832" cy="25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
                  <a:srgbClr val="CC00FF"/>
                </a:buClr>
                <a:buSzTx/>
                <a:buFont typeface="Wingdings" panose="05000000000000000000" pitchFamily="2" charset="2"/>
                <a:buNone/>
              </a:pPr>
              <a:r>
                <a:rPr kumimoji="1" lang="en-US" altLang="zh-CN" sz="2400" b="0" dirty="0">
                  <a:cs typeface="Arial" panose="020B0604020202020204" pitchFamily="34" charset="0"/>
                </a:rPr>
                <a:t>C(0,n)=min{C(0, k-1)+C(k, n)+P(k)+W(0, k-1)+W(k, n)}</a:t>
              </a:r>
              <a:endParaRPr kumimoji="1" lang="en-US" altLang="zh-CN" sz="2800" b="0" dirty="0">
                <a:cs typeface="Arial" panose="020B0604020202020204" pitchFamily="34" charset="0"/>
              </a:endParaRPr>
            </a:p>
          </p:txBody>
        </p:sp>
        <p:sp>
          <p:nvSpPr>
            <p:cNvPr id="7" name="Text Box 17"/>
            <p:cNvSpPr txBox="1">
              <a:spLocks noChangeArrowheads="1"/>
            </p:cNvSpPr>
            <p:nvPr/>
          </p:nvSpPr>
          <p:spPr bwMode="auto">
            <a:xfrm>
              <a:off x="927" y="2005"/>
              <a:ext cx="565" cy="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600" b="0">
                  <a:cs typeface="Arial" panose="020B0604020202020204" pitchFamily="34" charset="0"/>
                </a:rPr>
                <a:t>1≤k≤n</a:t>
              </a:r>
            </a:p>
          </p:txBody>
        </p:sp>
      </p:grpSp>
      <p:grpSp>
        <p:nvGrpSpPr>
          <p:cNvPr id="8" name="Group 20"/>
          <p:cNvGrpSpPr>
            <a:grpSpLocks/>
          </p:cNvGrpSpPr>
          <p:nvPr/>
        </p:nvGrpSpPr>
        <p:grpSpPr bwMode="auto">
          <a:xfrm>
            <a:off x="2026940" y="5008014"/>
            <a:ext cx="7262813" cy="585788"/>
            <a:chOff x="459" y="2464"/>
            <a:chExt cx="4575" cy="369"/>
          </a:xfrm>
        </p:grpSpPr>
        <p:sp>
          <p:nvSpPr>
            <p:cNvPr id="9" name="Text Box 21"/>
            <p:cNvSpPr txBox="1">
              <a:spLocks noChangeArrowheads="1"/>
            </p:cNvSpPr>
            <p:nvPr/>
          </p:nvSpPr>
          <p:spPr bwMode="auto">
            <a:xfrm>
              <a:off x="459" y="2464"/>
              <a:ext cx="4575" cy="25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
                  <a:srgbClr val="CC00FF"/>
                </a:buClr>
                <a:buSzTx/>
                <a:buFont typeface="Wingdings" panose="05000000000000000000" pitchFamily="2" charset="2"/>
                <a:buNone/>
              </a:pPr>
              <a:r>
                <a:rPr kumimoji="1" lang="en-US" altLang="zh-CN" sz="2400" b="0" dirty="0">
                  <a:cs typeface="Arial" panose="020B0604020202020204" pitchFamily="34" charset="0"/>
                </a:rPr>
                <a:t>C(</a:t>
              </a:r>
              <a:r>
                <a:rPr kumimoji="1" lang="en-US" altLang="zh-CN" sz="2400" b="0" dirty="0" err="1">
                  <a:cs typeface="Arial" panose="020B0604020202020204" pitchFamily="34" charset="0"/>
                </a:rPr>
                <a:t>i,j</a:t>
              </a:r>
              <a:r>
                <a:rPr kumimoji="1" lang="en-US" altLang="zh-CN" sz="2400" b="0" dirty="0">
                  <a:cs typeface="Arial" panose="020B0604020202020204" pitchFamily="34" charset="0"/>
                </a:rPr>
                <a:t>)=min{C(</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k-1)+C(k, j)+P(k)+W(</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k-1)+W(k, j)}</a:t>
              </a:r>
              <a:endParaRPr kumimoji="1" lang="en-US" altLang="zh-CN" sz="2800" b="0" dirty="0">
                <a:cs typeface="Arial" panose="020B0604020202020204" pitchFamily="34" charset="0"/>
              </a:endParaRPr>
            </a:p>
          </p:txBody>
        </p:sp>
        <p:sp>
          <p:nvSpPr>
            <p:cNvPr id="10" name="Text Box 22"/>
            <p:cNvSpPr txBox="1">
              <a:spLocks noChangeArrowheads="1"/>
            </p:cNvSpPr>
            <p:nvPr/>
          </p:nvSpPr>
          <p:spPr bwMode="auto">
            <a:xfrm>
              <a:off x="981" y="2633"/>
              <a:ext cx="458" cy="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600" dirty="0" err="1">
                  <a:latin typeface="Times New Roman" panose="02020603050405020304" pitchFamily="18" charset="0"/>
                </a:rPr>
                <a:t>i</a:t>
              </a:r>
              <a:r>
                <a:rPr kumimoji="1" lang="en-US" altLang="zh-CN" sz="1600" dirty="0">
                  <a:latin typeface="Times New Roman" panose="02020603050405020304" pitchFamily="18" charset="0"/>
                </a:rPr>
                <a:t>&lt;</a:t>
              </a:r>
              <a:r>
                <a:rPr kumimoji="1" lang="en-US" altLang="zh-CN" sz="1600" dirty="0" err="1">
                  <a:latin typeface="Times New Roman" panose="02020603050405020304" pitchFamily="18" charset="0"/>
                </a:rPr>
                <a:t>k≤j</a:t>
              </a:r>
              <a:endParaRPr kumimoji="1" lang="en-US" altLang="zh-CN" sz="1600" dirty="0">
                <a:latin typeface="Times New Roman" panose="02020603050405020304" pitchFamily="18" charset="0"/>
              </a:endParaRPr>
            </a:p>
          </p:txBody>
        </p:sp>
      </p:grpSp>
      <p:grpSp>
        <p:nvGrpSpPr>
          <p:cNvPr id="11" name="Group 23"/>
          <p:cNvGrpSpPr>
            <a:grpSpLocks/>
          </p:cNvGrpSpPr>
          <p:nvPr/>
        </p:nvGrpSpPr>
        <p:grpSpPr bwMode="auto">
          <a:xfrm>
            <a:off x="2655119" y="5498552"/>
            <a:ext cx="4367213" cy="628650"/>
            <a:chOff x="1003" y="3061"/>
            <a:chExt cx="2751" cy="396"/>
          </a:xfrm>
        </p:grpSpPr>
        <p:sp>
          <p:nvSpPr>
            <p:cNvPr id="12" name="Text Box 24"/>
            <p:cNvSpPr txBox="1">
              <a:spLocks noChangeArrowheads="1"/>
            </p:cNvSpPr>
            <p:nvPr/>
          </p:nvSpPr>
          <p:spPr bwMode="auto">
            <a:xfrm>
              <a:off x="1003" y="3061"/>
              <a:ext cx="2751" cy="27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=min{C(</a:t>
              </a:r>
              <a:r>
                <a:rPr kumimoji="1" lang="en-US" altLang="zh-CN" sz="2400" b="0" dirty="0" err="1">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 k-1)+C(k, j)}+W(</a:t>
              </a:r>
              <a:r>
                <a:rPr kumimoji="1" lang="en-US" altLang="zh-CN" sz="2400" b="0" dirty="0" err="1">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 j)</a:t>
              </a:r>
            </a:p>
          </p:txBody>
        </p:sp>
        <p:sp>
          <p:nvSpPr>
            <p:cNvPr id="13" name="Text Box 25"/>
            <p:cNvSpPr txBox="1">
              <a:spLocks noChangeArrowheads="1"/>
            </p:cNvSpPr>
            <p:nvPr/>
          </p:nvSpPr>
          <p:spPr bwMode="auto">
            <a:xfrm>
              <a:off x="1088" y="3257"/>
              <a:ext cx="458" cy="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600" b="0">
                  <a:solidFill>
                    <a:srgbClr val="FF0000"/>
                  </a:solidFill>
                  <a:cs typeface="Arial" panose="020B0604020202020204" pitchFamily="34" charset="0"/>
                </a:rPr>
                <a:t>i&lt;k≤j</a:t>
              </a:r>
            </a:p>
          </p:txBody>
        </p:sp>
      </p:grpSp>
      <p:sp>
        <p:nvSpPr>
          <p:cNvPr id="14" name="AutoShape 26"/>
          <p:cNvSpPr>
            <a:spLocks noChangeArrowheads="1"/>
          </p:cNvSpPr>
          <p:nvPr/>
        </p:nvSpPr>
        <p:spPr bwMode="auto">
          <a:xfrm>
            <a:off x="5736109" y="5011191"/>
            <a:ext cx="2952179" cy="431800"/>
          </a:xfrm>
          <a:prstGeom prst="wedgeRectCallout">
            <a:avLst>
              <a:gd name="adj1" fmla="val -38556"/>
              <a:gd name="adj2" fmla="val 81616"/>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800" b="0"/>
          </a:p>
        </p:txBody>
      </p:sp>
      <p:sp>
        <p:nvSpPr>
          <p:cNvPr id="15" name="AutoShape 26"/>
          <p:cNvSpPr>
            <a:spLocks noChangeArrowheads="1"/>
          </p:cNvSpPr>
          <p:nvPr/>
        </p:nvSpPr>
        <p:spPr bwMode="auto">
          <a:xfrm>
            <a:off x="3973488" y="3217113"/>
            <a:ext cx="2626568" cy="406400"/>
          </a:xfrm>
          <a:prstGeom prst="wedgeRectCallout">
            <a:avLst>
              <a:gd name="adj1" fmla="val -48640"/>
              <a:gd name="adj2" fmla="val 102710"/>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buNone/>
            </a:pPr>
            <a:r>
              <a:rPr kumimoji="1" lang="zh-CN" altLang="en-US" sz="2000" b="0" dirty="0">
                <a:latin typeface="幼圆" panose="02010509060101010101" pitchFamily="49" charset="-122"/>
                <a:ea typeface="幼圆" panose="02010509060101010101" pitchFamily="49" charset="-122"/>
              </a:rPr>
              <a:t>每个根节点考察一遍</a:t>
            </a:r>
            <a:endParaRPr kumimoji="1" lang="en-US" altLang="zh-CN" sz="2000" b="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8377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6046" y="116064"/>
            <a:ext cx="10515600" cy="1231156"/>
          </a:xfrm>
        </p:spPr>
        <p:txBody>
          <a:bodyPr/>
          <a:lstStyle/>
          <a:p>
            <a:r>
              <a:rPr lang="zh-CN" altLang="en-US" dirty="0"/>
              <a:t>问题求解过程</a:t>
            </a:r>
          </a:p>
        </p:txBody>
      </p:sp>
      <p:sp>
        <p:nvSpPr>
          <p:cNvPr id="3" name="内容占位符 2"/>
          <p:cNvSpPr>
            <a:spLocks noGrp="1"/>
          </p:cNvSpPr>
          <p:nvPr>
            <p:ph idx="1"/>
          </p:nvPr>
        </p:nvSpPr>
        <p:spPr>
          <a:xfrm>
            <a:off x="857722" y="1816801"/>
            <a:ext cx="10515600" cy="1572217"/>
          </a:xfrm>
        </p:spPr>
        <p:txBody>
          <a:bodyPr/>
          <a:lstStyle/>
          <a:p>
            <a:r>
              <a:rPr kumimoji="1" lang="zh-CN" altLang="en-US" sz="2400" dirty="0"/>
              <a:t>考虑初始时，</a:t>
            </a:r>
            <a:r>
              <a:rPr lang="zh-CN" altLang="en-US" sz="2400" dirty="0"/>
              <a:t>内节点个数为</a:t>
            </a:r>
            <a:r>
              <a:rPr lang="en-US" altLang="zh-CN" sz="2400" dirty="0"/>
              <a:t>0</a:t>
            </a:r>
            <a:r>
              <a:rPr lang="zh-CN" altLang="en-US" sz="2400" dirty="0"/>
              <a:t>个，</a:t>
            </a:r>
            <a:r>
              <a:rPr lang="en-US" altLang="zh-CN" sz="2400" dirty="0">
                <a:solidFill>
                  <a:srgbClr val="FF0000"/>
                </a:solidFill>
              </a:rPr>
              <a:t>j-</a:t>
            </a:r>
            <a:r>
              <a:rPr lang="en-US" altLang="zh-CN" sz="2400" dirty="0" err="1">
                <a:solidFill>
                  <a:srgbClr val="FF0000"/>
                </a:solidFill>
              </a:rPr>
              <a:t>i</a:t>
            </a:r>
            <a:r>
              <a:rPr lang="en-US" altLang="zh-CN" sz="2400" dirty="0">
                <a:solidFill>
                  <a:srgbClr val="FF0000"/>
                </a:solidFill>
              </a:rPr>
              <a:t>=0: C</a:t>
            </a:r>
            <a:r>
              <a:rPr kumimoji="1" lang="en-US" altLang="zh-CN" sz="2400" dirty="0">
                <a:solidFill>
                  <a:srgbClr val="FF0000"/>
                </a:solidFill>
              </a:rPr>
              <a:t>(</a:t>
            </a:r>
            <a:r>
              <a:rPr kumimoji="1" lang="en-US" altLang="zh-CN" sz="2400" dirty="0" err="1">
                <a:solidFill>
                  <a:srgbClr val="FF0000"/>
                </a:solidFill>
              </a:rPr>
              <a:t>i</a:t>
            </a:r>
            <a:r>
              <a:rPr kumimoji="1" lang="en-US" altLang="zh-CN" sz="2400" dirty="0">
                <a:solidFill>
                  <a:srgbClr val="FF0000"/>
                </a:solidFill>
              </a:rPr>
              <a:t>, </a:t>
            </a:r>
            <a:r>
              <a:rPr kumimoji="1" lang="en-US" altLang="zh-CN" sz="2400" dirty="0" err="1">
                <a:solidFill>
                  <a:srgbClr val="FF0000"/>
                </a:solidFill>
              </a:rPr>
              <a:t>i</a:t>
            </a:r>
            <a:r>
              <a:rPr kumimoji="1" lang="en-US" altLang="zh-CN" sz="2400" dirty="0">
                <a:solidFill>
                  <a:srgbClr val="FF0000"/>
                </a:solidFill>
              </a:rPr>
              <a:t>)=0, W(</a:t>
            </a:r>
            <a:r>
              <a:rPr kumimoji="1" lang="en-US" altLang="zh-CN" sz="2400" dirty="0" err="1">
                <a:solidFill>
                  <a:srgbClr val="FF0000"/>
                </a:solidFill>
              </a:rPr>
              <a:t>i</a:t>
            </a:r>
            <a:r>
              <a:rPr kumimoji="1" lang="en-US" altLang="zh-CN" sz="2400" dirty="0">
                <a:solidFill>
                  <a:srgbClr val="FF0000"/>
                </a:solidFill>
              </a:rPr>
              <a:t>, </a:t>
            </a:r>
            <a:r>
              <a:rPr kumimoji="1" lang="en-US" altLang="zh-CN" sz="2400" dirty="0" err="1">
                <a:solidFill>
                  <a:srgbClr val="FF0000"/>
                </a:solidFill>
              </a:rPr>
              <a:t>i</a:t>
            </a:r>
            <a:r>
              <a:rPr kumimoji="1" lang="en-US" altLang="zh-CN" sz="2400" dirty="0">
                <a:solidFill>
                  <a:srgbClr val="FF0000"/>
                </a:solidFill>
              </a:rPr>
              <a:t>)=Q(</a:t>
            </a:r>
            <a:r>
              <a:rPr kumimoji="1" lang="en-US" altLang="zh-CN" sz="2400" dirty="0" err="1">
                <a:solidFill>
                  <a:srgbClr val="FF0000"/>
                </a:solidFill>
              </a:rPr>
              <a:t>i</a:t>
            </a:r>
            <a:r>
              <a:rPr kumimoji="1" lang="en-US" altLang="zh-CN" sz="2400" dirty="0">
                <a:solidFill>
                  <a:srgbClr val="FF0000"/>
                </a:solidFill>
              </a:rPr>
              <a:t>), 0≤i≤n</a:t>
            </a:r>
          </a:p>
          <a:p>
            <a:r>
              <a:rPr kumimoji="1" lang="zh-CN" altLang="en-US" sz="2400" dirty="0"/>
              <a:t>基于公式计算</a:t>
            </a:r>
            <a:r>
              <a:rPr kumimoji="1" lang="en-US" altLang="zh-CN" sz="2400" dirty="0"/>
              <a:t>j-</a:t>
            </a:r>
            <a:r>
              <a:rPr kumimoji="1" lang="en-US" altLang="zh-CN" sz="2400" dirty="0" err="1"/>
              <a:t>i</a:t>
            </a:r>
            <a:r>
              <a:rPr kumimoji="1" lang="en-US" altLang="zh-CN" sz="2400" dirty="0"/>
              <a:t>=1</a:t>
            </a:r>
            <a:r>
              <a:rPr kumimoji="1" lang="zh-CN" altLang="en-US" sz="2400" dirty="0"/>
              <a:t>的</a:t>
            </a:r>
            <a:r>
              <a:rPr kumimoji="1" lang="en-US" altLang="zh-CN" sz="2400" dirty="0"/>
              <a:t>C(</a:t>
            </a:r>
            <a:r>
              <a:rPr kumimoji="1" lang="en-US" altLang="zh-CN" sz="2400" dirty="0" err="1"/>
              <a:t>i</a:t>
            </a:r>
            <a:r>
              <a:rPr kumimoji="1" lang="en-US" altLang="zh-CN" sz="2400" dirty="0"/>
              <a:t> , j), j-</a:t>
            </a:r>
            <a:r>
              <a:rPr kumimoji="1" lang="en-US" altLang="zh-CN" sz="2400" dirty="0" err="1"/>
              <a:t>i</a:t>
            </a:r>
            <a:r>
              <a:rPr kumimoji="1" lang="en-US" altLang="zh-CN" sz="2400" dirty="0"/>
              <a:t>=2</a:t>
            </a:r>
            <a:r>
              <a:rPr kumimoji="1" lang="zh-CN" altLang="en-US" sz="2400" dirty="0"/>
              <a:t>的</a:t>
            </a:r>
            <a:r>
              <a:rPr kumimoji="1" lang="en-US" altLang="zh-CN" sz="2400" dirty="0"/>
              <a:t>C(</a:t>
            </a:r>
            <a:r>
              <a:rPr kumimoji="1" lang="en-US" altLang="zh-CN" sz="2400" dirty="0" err="1"/>
              <a:t>i</a:t>
            </a:r>
            <a:r>
              <a:rPr kumimoji="1" lang="en-US" altLang="zh-CN" sz="2400" dirty="0"/>
              <a:t> , j),..,j-</a:t>
            </a:r>
            <a:r>
              <a:rPr kumimoji="1" lang="en-US" altLang="zh-CN" sz="2400" dirty="0" err="1"/>
              <a:t>i</a:t>
            </a:r>
            <a:r>
              <a:rPr kumimoji="1" lang="en-US" altLang="zh-CN" sz="2400" dirty="0"/>
              <a:t>=n</a:t>
            </a:r>
            <a:r>
              <a:rPr kumimoji="1" lang="zh-CN" altLang="en-US" sz="2400" dirty="0"/>
              <a:t>的</a:t>
            </a:r>
            <a:r>
              <a:rPr kumimoji="1" lang="en-US" altLang="zh-CN" sz="2400" dirty="0"/>
              <a:t>C(</a:t>
            </a:r>
            <a:r>
              <a:rPr kumimoji="1" lang="en-US" altLang="zh-CN" sz="2400" dirty="0" err="1"/>
              <a:t>i</a:t>
            </a:r>
            <a:r>
              <a:rPr kumimoji="1" lang="en-US" altLang="zh-CN" sz="2400" dirty="0"/>
              <a:t> , j)</a:t>
            </a:r>
            <a:endParaRPr kumimoji="1" lang="zh-CN" altLang="en-US" sz="2400" dirty="0"/>
          </a:p>
          <a:p>
            <a:r>
              <a:rPr kumimoji="1" lang="zh-CN" altLang="en-US" sz="2400" dirty="0"/>
              <a:t>记下每棵树</a:t>
            </a:r>
            <a:r>
              <a:rPr kumimoji="1" lang="en-US" altLang="zh-CN" sz="2400" dirty="0" err="1"/>
              <a:t>T</a:t>
            </a:r>
            <a:r>
              <a:rPr kumimoji="1" lang="en-US" altLang="zh-CN" sz="2400" baseline="-25000" dirty="0" err="1"/>
              <a:t>ij</a:t>
            </a:r>
            <a:r>
              <a:rPr kumimoji="1" lang="zh-CN" altLang="en-US" sz="2400" dirty="0"/>
              <a:t>的根</a:t>
            </a:r>
            <a:r>
              <a:rPr kumimoji="1" lang="en-US" altLang="zh-CN" sz="2400" dirty="0"/>
              <a:t>R(</a:t>
            </a:r>
            <a:r>
              <a:rPr kumimoji="1" lang="en-US" altLang="zh-CN" sz="2400" dirty="0" err="1"/>
              <a:t>i,j</a:t>
            </a:r>
            <a:r>
              <a:rPr kumimoji="1" lang="en-US" altLang="zh-CN" sz="2400" dirty="0"/>
              <a:t>), R(</a:t>
            </a:r>
            <a:r>
              <a:rPr kumimoji="1" lang="en-US" altLang="zh-CN" sz="2400" dirty="0" err="1"/>
              <a:t>i,j</a:t>
            </a:r>
            <a:r>
              <a:rPr kumimoji="1" lang="en-US" altLang="zh-CN" sz="2400" dirty="0"/>
              <a:t>)</a:t>
            </a:r>
            <a:r>
              <a:rPr kumimoji="1" lang="zh-CN" altLang="en-US" sz="2400" dirty="0"/>
              <a:t>是使</a:t>
            </a:r>
            <a:r>
              <a:rPr kumimoji="1" lang="en-US" altLang="zh-CN" sz="2400" dirty="0"/>
              <a:t>C(</a:t>
            </a:r>
            <a:r>
              <a:rPr kumimoji="1" lang="en-US" altLang="zh-CN" sz="2400" dirty="0" err="1"/>
              <a:t>i,j</a:t>
            </a:r>
            <a:r>
              <a:rPr kumimoji="1" lang="en-US" altLang="zh-CN" sz="2400" dirty="0"/>
              <a:t>)</a:t>
            </a:r>
            <a:r>
              <a:rPr kumimoji="1" lang="zh-CN" altLang="en-US" sz="2400" dirty="0"/>
              <a:t>取最小值时的</a:t>
            </a:r>
            <a:r>
              <a:rPr kumimoji="1" lang="en-US" altLang="zh-CN" sz="2400" dirty="0"/>
              <a:t>k</a:t>
            </a:r>
            <a:r>
              <a:rPr kumimoji="1" lang="zh-CN" altLang="en-US" sz="2400" dirty="0"/>
              <a:t>值 </a:t>
            </a:r>
            <a:endParaRPr kumimoji="1" lang="en-US" altLang="zh-CN" sz="2400" dirty="0"/>
          </a:p>
          <a:p>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82</a:t>
            </a:fld>
            <a:endParaRPr lang="en-US" altLang="zh-CN"/>
          </a:p>
        </p:txBody>
      </p:sp>
      <p:sp>
        <p:nvSpPr>
          <p:cNvPr id="6" name="Text Box 11"/>
          <p:cNvSpPr txBox="1">
            <a:spLocks noChangeArrowheads="1"/>
          </p:cNvSpPr>
          <p:nvPr/>
        </p:nvSpPr>
        <p:spPr bwMode="auto">
          <a:xfrm>
            <a:off x="921742" y="1338098"/>
            <a:ext cx="4967288" cy="4016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
                <a:srgbClr val="CC00FF"/>
              </a:buClr>
              <a:buSzTx/>
              <a:buFont typeface="Wingdings" panose="05000000000000000000" pitchFamily="2" charset="2"/>
              <a:buNone/>
            </a:pPr>
            <a:r>
              <a:rPr kumimoji="1" lang="en-US" altLang="zh-CN" sz="2400" b="0" dirty="0">
                <a:solidFill>
                  <a:srgbClr val="FF0000"/>
                </a:solidFill>
                <a:cs typeface="Arial" panose="020B0604020202020204" pitchFamily="34" charset="0"/>
              </a:rPr>
              <a:t>C(</a:t>
            </a:r>
            <a:r>
              <a:rPr kumimoji="1" lang="en-US" altLang="zh-CN" sz="2400" b="0" dirty="0" err="1">
                <a:solidFill>
                  <a:srgbClr val="FF0000"/>
                </a:solidFill>
                <a:cs typeface="Arial" panose="020B0604020202020204" pitchFamily="34" charset="0"/>
              </a:rPr>
              <a:t>i,j</a:t>
            </a:r>
            <a:r>
              <a:rPr kumimoji="1" lang="en-US" altLang="zh-CN" sz="2400" b="0" dirty="0">
                <a:solidFill>
                  <a:srgbClr val="FF0000"/>
                </a:solidFill>
                <a:cs typeface="Arial" panose="020B0604020202020204" pitchFamily="34" charset="0"/>
              </a:rPr>
              <a:t>)=min{C(</a:t>
            </a:r>
            <a:r>
              <a:rPr kumimoji="1" lang="en-US" altLang="zh-CN" sz="2400" b="0" dirty="0" err="1">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 k-1)+C(k, j)}+W(</a:t>
            </a:r>
            <a:r>
              <a:rPr kumimoji="1" lang="en-US" altLang="zh-CN" sz="2400" b="0" dirty="0" err="1">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 j)</a:t>
            </a:r>
          </a:p>
        </p:txBody>
      </p:sp>
      <p:sp>
        <p:nvSpPr>
          <p:cNvPr id="7" name="Text Box 17"/>
          <p:cNvSpPr txBox="1">
            <a:spLocks noChangeArrowheads="1"/>
          </p:cNvSpPr>
          <p:nvPr/>
        </p:nvSpPr>
        <p:spPr bwMode="auto">
          <a:xfrm>
            <a:off x="918319" y="3738514"/>
            <a:ext cx="10729192" cy="4051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Tx/>
              <a:buSzTx/>
              <a:buFontTx/>
              <a:buNone/>
            </a:pPr>
            <a:r>
              <a:rPr kumimoji="1" lang="zh-CN" altLang="en-US" sz="2400" b="0" dirty="0">
                <a:latin typeface="幼圆" panose="02010509060101010101" pitchFamily="49" charset="-122"/>
                <a:ea typeface="幼圆" panose="02010509060101010101" pitchFamily="49" charset="-122"/>
                <a:cs typeface="Arial" panose="020B0604020202020204" pitchFamily="34" charset="0"/>
              </a:rPr>
              <a:t>例</a:t>
            </a:r>
            <a:r>
              <a:rPr kumimoji="1" lang="en-US" altLang="zh-CN" sz="2400" b="0" dirty="0">
                <a:latin typeface="幼圆" panose="02010509060101010101" pitchFamily="49" charset="-122"/>
                <a:ea typeface="幼圆" panose="02010509060101010101" pitchFamily="49" charset="-122"/>
                <a:cs typeface="Arial" panose="020B0604020202020204" pitchFamily="34" charset="0"/>
              </a:rPr>
              <a:t>:</a:t>
            </a:r>
            <a:r>
              <a:rPr kumimoji="1" lang="en-US" altLang="zh-CN" sz="2400" b="0" dirty="0">
                <a:cs typeface="Arial" panose="020B0604020202020204" pitchFamily="34" charset="0"/>
              </a:rPr>
              <a:t>n=4,(a</a:t>
            </a:r>
            <a:r>
              <a:rPr kumimoji="1" lang="en-US" altLang="zh-CN" sz="2400" b="0" baseline="-25000" dirty="0">
                <a:cs typeface="Arial" panose="020B0604020202020204" pitchFamily="34" charset="0"/>
              </a:rPr>
              <a:t>1</a:t>
            </a:r>
            <a:r>
              <a:rPr kumimoji="1" lang="en-US" altLang="zh-CN" sz="2400" b="0" dirty="0">
                <a:cs typeface="Arial" panose="020B0604020202020204" pitchFamily="34" charset="0"/>
              </a:rPr>
              <a:t>,a</a:t>
            </a:r>
            <a:r>
              <a:rPr kumimoji="1" lang="en-US" altLang="zh-CN" sz="2400" b="0" baseline="-25000" dirty="0">
                <a:cs typeface="Arial" panose="020B0604020202020204" pitchFamily="34" charset="0"/>
              </a:rPr>
              <a:t>2</a:t>
            </a:r>
            <a:r>
              <a:rPr kumimoji="1" lang="en-US" altLang="zh-CN" sz="2400" b="0" dirty="0">
                <a:cs typeface="Arial" panose="020B0604020202020204" pitchFamily="34" charset="0"/>
              </a:rPr>
              <a:t>,a</a:t>
            </a:r>
            <a:r>
              <a:rPr kumimoji="1" lang="en-US" altLang="zh-CN" sz="2400" b="0" baseline="-25000" dirty="0">
                <a:cs typeface="Arial" panose="020B0604020202020204" pitchFamily="34" charset="0"/>
              </a:rPr>
              <a:t>3</a:t>
            </a:r>
            <a:r>
              <a:rPr kumimoji="1" lang="en-US" altLang="zh-CN" sz="2400" b="0" dirty="0">
                <a:cs typeface="Arial" panose="020B0604020202020204" pitchFamily="34" charset="0"/>
              </a:rPr>
              <a:t>,a</a:t>
            </a:r>
            <a:r>
              <a:rPr kumimoji="1" lang="en-US" altLang="zh-CN" sz="2400" b="0" baseline="-25000" dirty="0">
                <a:cs typeface="Arial" panose="020B0604020202020204" pitchFamily="34" charset="0"/>
              </a:rPr>
              <a:t>4</a:t>
            </a:r>
            <a:r>
              <a:rPr kumimoji="1" lang="en-US" altLang="zh-CN" sz="2400" b="0" dirty="0">
                <a:cs typeface="Arial" panose="020B0604020202020204" pitchFamily="34" charset="0"/>
              </a:rPr>
              <a:t>)=(do, if, read, while) </a:t>
            </a:r>
            <a:r>
              <a:rPr kumimoji="1" lang="zh-CN" altLang="en-US" sz="2400" b="0" dirty="0">
                <a:cs typeface="Arial" panose="020B0604020202020204" pitchFamily="34" charset="0"/>
              </a:rPr>
              <a:t>，</a:t>
            </a:r>
            <a:r>
              <a:rPr kumimoji="1" lang="en-US" altLang="zh-CN" sz="2400" b="0" dirty="0">
                <a:cs typeface="Arial" panose="020B0604020202020204" pitchFamily="34" charset="0"/>
              </a:rPr>
              <a:t>P(1:4)=(3,3,1,1); Q(0:4)=(2,3,1,1,1)</a:t>
            </a:r>
            <a:endParaRPr kumimoji="1" lang="en-US" altLang="zh-CN" sz="2400" b="0" dirty="0">
              <a:latin typeface="幼圆" panose="02010509060101010101" pitchFamily="49" charset="-122"/>
              <a:ea typeface="幼圆" panose="02010509060101010101" pitchFamily="49" charset="-122"/>
              <a:cs typeface="Arial" panose="020B0604020202020204" pitchFamily="34" charset="0"/>
            </a:endParaRPr>
          </a:p>
        </p:txBody>
      </p:sp>
      <p:sp>
        <p:nvSpPr>
          <p:cNvPr id="8" name="Text Box 26"/>
          <p:cNvSpPr txBox="1">
            <a:spLocks noChangeArrowheads="1"/>
          </p:cNvSpPr>
          <p:nvPr/>
        </p:nvSpPr>
        <p:spPr bwMode="auto">
          <a:xfrm>
            <a:off x="932060" y="4159490"/>
            <a:ext cx="2928937" cy="438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0" dirty="0">
                <a:solidFill>
                  <a:srgbClr val="FF0000"/>
                </a:solidFill>
                <a:cs typeface="Arial" panose="020B0604020202020204" pitchFamily="34" charset="0"/>
              </a:rPr>
              <a:t>(1)  j–</a:t>
            </a:r>
            <a:r>
              <a:rPr kumimoji="1" lang="en-US" altLang="zh-CN" sz="2400" b="0" dirty="0" err="1">
                <a:solidFill>
                  <a:srgbClr val="FF0000"/>
                </a:solidFill>
                <a:cs typeface="Arial" panose="020B0604020202020204" pitchFamily="34" charset="0"/>
              </a:rPr>
              <a:t>i</a:t>
            </a:r>
            <a:r>
              <a:rPr kumimoji="1" lang="en-US" altLang="zh-CN" sz="2400" b="0" dirty="0">
                <a:solidFill>
                  <a:srgbClr val="FF0000"/>
                </a:solidFill>
                <a:cs typeface="Arial" panose="020B0604020202020204" pitchFamily="34" charset="0"/>
              </a:rPr>
              <a:t>=1</a:t>
            </a:r>
            <a:r>
              <a:rPr kumimoji="1" lang="zh-CN" altLang="en-US" sz="2400" b="0" dirty="0">
                <a:solidFill>
                  <a:srgbClr val="FF0000"/>
                </a:solidFill>
                <a:cs typeface="Arial" panose="020B0604020202020204" pitchFamily="34" charset="0"/>
              </a:rPr>
              <a:t>时</a:t>
            </a:r>
            <a:r>
              <a:rPr kumimoji="1" lang="en-US" altLang="zh-CN" sz="2400" b="0" dirty="0">
                <a:solidFill>
                  <a:srgbClr val="FF0000"/>
                </a:solidFill>
                <a:cs typeface="Arial" panose="020B0604020202020204" pitchFamily="34" charset="0"/>
              </a:rPr>
              <a:t>, 0≤i&lt;4</a:t>
            </a:r>
          </a:p>
        </p:txBody>
      </p:sp>
      <p:grpSp>
        <p:nvGrpSpPr>
          <p:cNvPr id="9" name="Group 32"/>
          <p:cNvGrpSpPr>
            <a:grpSpLocks/>
          </p:cNvGrpSpPr>
          <p:nvPr/>
        </p:nvGrpSpPr>
        <p:grpSpPr bwMode="auto">
          <a:xfrm>
            <a:off x="8149083" y="4795793"/>
            <a:ext cx="1655763" cy="1152525"/>
            <a:chOff x="4014" y="2976"/>
            <a:chExt cx="1043" cy="726"/>
          </a:xfrm>
        </p:grpSpPr>
        <p:sp>
          <p:nvSpPr>
            <p:cNvPr id="10" name="Oval 27"/>
            <p:cNvSpPr>
              <a:spLocks noChangeArrowheads="1"/>
            </p:cNvSpPr>
            <p:nvPr/>
          </p:nvSpPr>
          <p:spPr bwMode="auto">
            <a:xfrm>
              <a:off x="4377" y="2976"/>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a</a:t>
              </a:r>
              <a:r>
                <a:rPr lang="en-US" altLang="zh-CN" sz="2000" b="0" baseline="-25000" dirty="0"/>
                <a:t>1</a:t>
              </a:r>
            </a:p>
          </p:txBody>
        </p:sp>
        <p:sp>
          <p:nvSpPr>
            <p:cNvPr id="11" name="Rectangle 28"/>
            <p:cNvSpPr>
              <a:spLocks noChangeArrowheads="1"/>
            </p:cNvSpPr>
            <p:nvPr/>
          </p:nvSpPr>
          <p:spPr bwMode="auto">
            <a:xfrm>
              <a:off x="4014" y="3475"/>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0</a:t>
              </a:r>
            </a:p>
          </p:txBody>
        </p:sp>
        <p:sp>
          <p:nvSpPr>
            <p:cNvPr id="12" name="Rectangle 29"/>
            <p:cNvSpPr>
              <a:spLocks noChangeArrowheads="1"/>
            </p:cNvSpPr>
            <p:nvPr/>
          </p:nvSpPr>
          <p:spPr bwMode="auto">
            <a:xfrm>
              <a:off x="4785" y="3475"/>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1</a:t>
              </a:r>
            </a:p>
          </p:txBody>
        </p:sp>
        <p:sp>
          <p:nvSpPr>
            <p:cNvPr id="13" name="Line 30"/>
            <p:cNvSpPr>
              <a:spLocks noChangeShapeType="1"/>
            </p:cNvSpPr>
            <p:nvPr/>
          </p:nvSpPr>
          <p:spPr bwMode="auto">
            <a:xfrm flipH="1">
              <a:off x="4150" y="3249"/>
              <a:ext cx="318" cy="22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4" name="Line 31"/>
            <p:cNvSpPr>
              <a:spLocks noChangeShapeType="1"/>
            </p:cNvSpPr>
            <p:nvPr/>
          </p:nvSpPr>
          <p:spPr bwMode="auto">
            <a:xfrm>
              <a:off x="4558" y="3249"/>
              <a:ext cx="363" cy="22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33" name="Text Box 51"/>
          <p:cNvSpPr txBox="1">
            <a:spLocks noChangeArrowheads="1"/>
          </p:cNvSpPr>
          <p:nvPr/>
        </p:nvSpPr>
        <p:spPr bwMode="auto">
          <a:xfrm>
            <a:off x="8509446" y="4347732"/>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C(0,1)</a:t>
            </a:r>
          </a:p>
        </p:txBody>
      </p:sp>
      <p:sp>
        <p:nvSpPr>
          <p:cNvPr id="37" name="Text Box 12"/>
          <p:cNvSpPr txBox="1">
            <a:spLocks noChangeArrowheads="1"/>
          </p:cNvSpPr>
          <p:nvPr/>
        </p:nvSpPr>
        <p:spPr bwMode="auto">
          <a:xfrm>
            <a:off x="1377640" y="4622711"/>
            <a:ext cx="1079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C(0,1)</a:t>
            </a:r>
          </a:p>
        </p:txBody>
      </p:sp>
      <p:sp>
        <p:nvSpPr>
          <p:cNvPr id="38" name="Text Box 4"/>
          <p:cNvSpPr txBox="1">
            <a:spLocks noChangeArrowheads="1"/>
          </p:cNvSpPr>
          <p:nvPr/>
        </p:nvSpPr>
        <p:spPr bwMode="auto">
          <a:xfrm>
            <a:off x="2497187" y="4632236"/>
            <a:ext cx="4911725"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W(0,1)=Q(0)+Q(1)+P(1)=2+3+3=8</a:t>
            </a:r>
          </a:p>
        </p:txBody>
      </p:sp>
      <p:sp>
        <p:nvSpPr>
          <p:cNvPr id="39" name="Text Box 5"/>
          <p:cNvSpPr txBox="1">
            <a:spLocks noChangeArrowheads="1"/>
          </p:cNvSpPr>
          <p:nvPr/>
        </p:nvSpPr>
        <p:spPr bwMode="auto">
          <a:xfrm>
            <a:off x="2495600" y="5711476"/>
            <a:ext cx="1658938"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R(0,1)=k=1</a:t>
            </a:r>
          </a:p>
        </p:txBody>
      </p:sp>
      <p:grpSp>
        <p:nvGrpSpPr>
          <p:cNvPr id="40" name="Group 6"/>
          <p:cNvGrpSpPr>
            <a:grpSpLocks/>
          </p:cNvGrpSpPr>
          <p:nvPr/>
        </p:nvGrpSpPr>
        <p:grpSpPr bwMode="auto">
          <a:xfrm>
            <a:off x="2495600" y="5047312"/>
            <a:ext cx="6281737" cy="693738"/>
            <a:chOff x="330" y="1899"/>
            <a:chExt cx="3957" cy="437"/>
          </a:xfrm>
        </p:grpSpPr>
        <p:sp>
          <p:nvSpPr>
            <p:cNvPr id="41" name="Text Box 7"/>
            <p:cNvSpPr txBox="1">
              <a:spLocks noChangeArrowheads="1"/>
            </p:cNvSpPr>
            <p:nvPr/>
          </p:nvSpPr>
          <p:spPr bwMode="auto">
            <a:xfrm>
              <a:off x="1600" y="2175"/>
              <a:ext cx="341" cy="16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buClrTx/>
                <a:buSzTx/>
                <a:buFontTx/>
                <a:buNone/>
              </a:pPr>
              <a:r>
                <a:rPr kumimoji="1" lang="en-US" altLang="zh-CN" sz="2000" b="0" dirty="0">
                  <a:solidFill>
                    <a:schemeClr val="accent1">
                      <a:lumMod val="75000"/>
                    </a:schemeClr>
                  </a:solidFill>
                  <a:cs typeface="Arial" panose="020B0604020202020204" pitchFamily="34" charset="0"/>
                </a:rPr>
                <a:t>k=1</a:t>
              </a:r>
            </a:p>
          </p:txBody>
        </p:sp>
        <p:grpSp>
          <p:nvGrpSpPr>
            <p:cNvPr id="42" name="Group 8"/>
            <p:cNvGrpSpPr>
              <a:grpSpLocks/>
            </p:cNvGrpSpPr>
            <p:nvPr/>
          </p:nvGrpSpPr>
          <p:grpSpPr bwMode="auto">
            <a:xfrm>
              <a:off x="330" y="1899"/>
              <a:ext cx="3957" cy="421"/>
              <a:chOff x="330" y="1899"/>
              <a:chExt cx="3957" cy="421"/>
            </a:xfrm>
          </p:grpSpPr>
          <p:sp>
            <p:nvSpPr>
              <p:cNvPr id="44" name="Text Box 9"/>
              <p:cNvSpPr txBox="1">
                <a:spLocks noChangeArrowheads="1"/>
              </p:cNvSpPr>
              <p:nvPr/>
            </p:nvSpPr>
            <p:spPr bwMode="auto">
              <a:xfrm>
                <a:off x="759" y="2080"/>
                <a:ext cx="501"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0&lt;k≤1</a:t>
                </a:r>
              </a:p>
            </p:txBody>
          </p:sp>
          <p:sp>
            <p:nvSpPr>
              <p:cNvPr id="45" name="Text Box 10"/>
              <p:cNvSpPr txBox="1">
                <a:spLocks noChangeArrowheads="1"/>
              </p:cNvSpPr>
              <p:nvPr/>
            </p:nvSpPr>
            <p:spPr bwMode="auto">
              <a:xfrm>
                <a:off x="330" y="1899"/>
                <a:ext cx="395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cs typeface="Arial" panose="020B0604020202020204" pitchFamily="34" charset="0"/>
                  </a:rPr>
                  <a:t>C(0,1)=min{C(0,0)+C(1,1)}+W(0,1)=0+8=8</a:t>
                </a:r>
              </a:p>
            </p:txBody>
          </p:sp>
        </p:grpSp>
        <p:sp>
          <p:nvSpPr>
            <p:cNvPr id="43" name="Line 11"/>
            <p:cNvSpPr>
              <a:spLocks noChangeShapeType="1"/>
            </p:cNvSpPr>
            <p:nvPr/>
          </p:nvSpPr>
          <p:spPr bwMode="auto">
            <a:xfrm>
              <a:off x="1213" y="2139"/>
              <a:ext cx="977"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5516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utoUpdateAnimBg="0"/>
      <p:bldP spid="33" grpId="0"/>
      <p:bldP spid="37" grpId="0"/>
      <p:bldP spid="38" grpId="0" autoUpdateAnimBg="0"/>
      <p:bldP spid="39"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45" name="Text Box 13"/>
          <p:cNvSpPr txBox="1">
            <a:spLocks noChangeArrowheads="1"/>
          </p:cNvSpPr>
          <p:nvPr/>
        </p:nvSpPr>
        <p:spPr bwMode="auto">
          <a:xfrm>
            <a:off x="2005014" y="1124744"/>
            <a:ext cx="4911725"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W(1,2)=Q(1)+Q(2)+P(2)=3+1+3=7</a:t>
            </a:r>
          </a:p>
        </p:txBody>
      </p:sp>
      <p:grpSp>
        <p:nvGrpSpPr>
          <p:cNvPr id="172046" name="Group 14"/>
          <p:cNvGrpSpPr>
            <a:grpSpLocks/>
          </p:cNvGrpSpPr>
          <p:nvPr/>
        </p:nvGrpSpPr>
        <p:grpSpPr bwMode="auto">
          <a:xfrm>
            <a:off x="2003425" y="1556544"/>
            <a:ext cx="5934075" cy="703263"/>
            <a:chOff x="426" y="2864"/>
            <a:chExt cx="3738" cy="443"/>
          </a:xfrm>
        </p:grpSpPr>
        <p:sp>
          <p:nvSpPr>
            <p:cNvPr id="54314" name="Text Box 15"/>
            <p:cNvSpPr txBox="1">
              <a:spLocks noChangeArrowheads="1"/>
            </p:cNvSpPr>
            <p:nvPr/>
          </p:nvSpPr>
          <p:spPr bwMode="auto">
            <a:xfrm>
              <a:off x="1643" y="3146"/>
              <a:ext cx="341" cy="16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60000"/>
                </a:lnSpc>
                <a:spcBef>
                  <a:spcPct val="0"/>
                </a:spcBef>
                <a:buClrTx/>
                <a:buSzTx/>
                <a:buFontTx/>
                <a:buNone/>
              </a:pPr>
              <a:r>
                <a:rPr lang="en-US" altLang="zh-CN" sz="2000" b="0" dirty="0">
                  <a:solidFill>
                    <a:schemeClr val="accent1">
                      <a:lumMod val="75000"/>
                    </a:schemeClr>
                  </a:solidFill>
                  <a:cs typeface="Arial" panose="020B0604020202020204" pitchFamily="34" charset="0"/>
                </a:rPr>
                <a:t>k=2</a:t>
              </a:r>
            </a:p>
          </p:txBody>
        </p:sp>
        <p:grpSp>
          <p:nvGrpSpPr>
            <p:cNvPr id="54315" name="Group 16"/>
            <p:cNvGrpSpPr>
              <a:grpSpLocks/>
            </p:cNvGrpSpPr>
            <p:nvPr/>
          </p:nvGrpSpPr>
          <p:grpSpPr bwMode="auto">
            <a:xfrm>
              <a:off x="426" y="2864"/>
              <a:ext cx="3738" cy="403"/>
              <a:chOff x="330" y="1899"/>
              <a:chExt cx="3738" cy="403"/>
            </a:xfrm>
          </p:grpSpPr>
          <p:sp>
            <p:nvSpPr>
              <p:cNvPr id="54317" name="Text Box 17"/>
              <p:cNvSpPr txBox="1">
                <a:spLocks noChangeArrowheads="1"/>
              </p:cNvSpPr>
              <p:nvPr/>
            </p:nvSpPr>
            <p:spPr bwMode="auto">
              <a:xfrm>
                <a:off x="753" y="2062"/>
                <a:ext cx="501"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1&lt;k≤2</a:t>
                </a:r>
              </a:p>
            </p:txBody>
          </p:sp>
          <p:sp>
            <p:nvSpPr>
              <p:cNvPr id="54318" name="Text Box 18"/>
              <p:cNvSpPr txBox="1">
                <a:spLocks noChangeArrowheads="1"/>
              </p:cNvSpPr>
              <p:nvPr/>
            </p:nvSpPr>
            <p:spPr bwMode="auto">
              <a:xfrm>
                <a:off x="330" y="1899"/>
                <a:ext cx="3738"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C(1,2)=min{C(1,1)+C(2,2)}+W(1,2)=0+7=7</a:t>
                </a:r>
              </a:p>
            </p:txBody>
          </p:sp>
        </p:grpSp>
        <p:sp>
          <p:nvSpPr>
            <p:cNvPr id="54316" name="Line 19"/>
            <p:cNvSpPr>
              <a:spLocks noChangeShapeType="1"/>
            </p:cNvSpPr>
            <p:nvPr/>
          </p:nvSpPr>
          <p:spPr bwMode="auto">
            <a:xfrm flipV="1">
              <a:off x="1326" y="3104"/>
              <a:ext cx="917"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sp>
        <p:nvSpPr>
          <p:cNvPr id="172052" name="Text Box 20"/>
          <p:cNvSpPr txBox="1">
            <a:spLocks noChangeArrowheads="1"/>
          </p:cNvSpPr>
          <p:nvPr/>
        </p:nvSpPr>
        <p:spPr bwMode="auto">
          <a:xfrm>
            <a:off x="2020888" y="2161642"/>
            <a:ext cx="1658937"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R(1,2)=k=2</a:t>
            </a:r>
          </a:p>
        </p:txBody>
      </p:sp>
      <p:sp>
        <p:nvSpPr>
          <p:cNvPr id="172053" name="Text Box 21"/>
          <p:cNvSpPr txBox="1">
            <a:spLocks noChangeArrowheads="1"/>
          </p:cNvSpPr>
          <p:nvPr/>
        </p:nvSpPr>
        <p:spPr bwMode="auto">
          <a:xfrm>
            <a:off x="2005014" y="2888803"/>
            <a:ext cx="1727200" cy="99603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W(2,3)=3</a:t>
            </a:r>
          </a:p>
          <a:p>
            <a:pPr>
              <a:spcBef>
                <a:spcPct val="0"/>
              </a:spcBef>
              <a:buClrTx/>
              <a:buSzTx/>
              <a:buFontTx/>
              <a:buNone/>
            </a:pPr>
            <a:r>
              <a:rPr lang="en-US" altLang="zh-CN" sz="2000" b="0" dirty="0">
                <a:cs typeface="Arial" panose="020B0604020202020204" pitchFamily="34" charset="0"/>
              </a:rPr>
              <a:t>C(2,3)=3</a:t>
            </a:r>
          </a:p>
          <a:p>
            <a:pPr>
              <a:spcBef>
                <a:spcPct val="0"/>
              </a:spcBef>
              <a:buClrTx/>
              <a:buSzTx/>
              <a:buFontTx/>
              <a:buNone/>
            </a:pPr>
            <a:r>
              <a:rPr lang="en-US" altLang="zh-CN" sz="2000" b="0" dirty="0">
                <a:cs typeface="Arial" panose="020B0604020202020204" pitchFamily="34" charset="0"/>
              </a:rPr>
              <a:t>R(2,3)=k=3</a:t>
            </a:r>
          </a:p>
        </p:txBody>
      </p:sp>
      <p:sp>
        <p:nvSpPr>
          <p:cNvPr id="172054" name="Text Box 22"/>
          <p:cNvSpPr txBox="1">
            <a:spLocks noChangeArrowheads="1"/>
          </p:cNvSpPr>
          <p:nvPr/>
        </p:nvSpPr>
        <p:spPr bwMode="auto">
          <a:xfrm>
            <a:off x="1980011" y="4502151"/>
            <a:ext cx="1727200" cy="99603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W(3,4)=3</a:t>
            </a:r>
          </a:p>
          <a:p>
            <a:pPr>
              <a:spcBef>
                <a:spcPct val="0"/>
              </a:spcBef>
              <a:buClrTx/>
              <a:buSzTx/>
              <a:buFontTx/>
              <a:buNone/>
            </a:pPr>
            <a:r>
              <a:rPr lang="en-US" altLang="zh-CN" sz="2000" b="0" dirty="0">
                <a:cs typeface="Arial" panose="020B0604020202020204" pitchFamily="34" charset="0"/>
              </a:rPr>
              <a:t>C(3,4)=3</a:t>
            </a:r>
          </a:p>
          <a:p>
            <a:pPr>
              <a:spcBef>
                <a:spcPct val="0"/>
              </a:spcBef>
              <a:buClrTx/>
              <a:buSzTx/>
              <a:buFontTx/>
              <a:buNone/>
            </a:pPr>
            <a:r>
              <a:rPr lang="en-US" altLang="zh-CN" sz="2000" b="0" dirty="0">
                <a:cs typeface="Arial" panose="020B0604020202020204" pitchFamily="34" charset="0"/>
              </a:rPr>
              <a:t>R(3,4)=k=4</a:t>
            </a:r>
          </a:p>
        </p:txBody>
      </p:sp>
      <p:sp>
        <p:nvSpPr>
          <p:cNvPr id="54286" name="Text Box 25"/>
          <p:cNvSpPr txBox="1">
            <a:spLocks noChangeArrowheads="1"/>
          </p:cNvSpPr>
          <p:nvPr/>
        </p:nvSpPr>
        <p:spPr bwMode="auto">
          <a:xfrm>
            <a:off x="839962" y="1101871"/>
            <a:ext cx="1079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C(1,2)</a:t>
            </a:r>
          </a:p>
        </p:txBody>
      </p:sp>
      <p:sp>
        <p:nvSpPr>
          <p:cNvPr id="54287" name="Text Box 26"/>
          <p:cNvSpPr txBox="1">
            <a:spLocks noChangeArrowheads="1"/>
          </p:cNvSpPr>
          <p:nvPr/>
        </p:nvSpPr>
        <p:spPr bwMode="auto">
          <a:xfrm>
            <a:off x="871538" y="2890514"/>
            <a:ext cx="1079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C(2,3)</a:t>
            </a:r>
          </a:p>
        </p:txBody>
      </p:sp>
      <p:sp>
        <p:nvSpPr>
          <p:cNvPr id="54288" name="Text Box 27"/>
          <p:cNvSpPr txBox="1">
            <a:spLocks noChangeArrowheads="1"/>
          </p:cNvSpPr>
          <p:nvPr/>
        </p:nvSpPr>
        <p:spPr bwMode="auto">
          <a:xfrm>
            <a:off x="889125" y="4479927"/>
            <a:ext cx="1079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C(3,4)</a:t>
            </a:r>
          </a:p>
        </p:txBody>
      </p:sp>
      <p:grpSp>
        <p:nvGrpSpPr>
          <p:cNvPr id="54290" name="Group 34"/>
          <p:cNvGrpSpPr>
            <a:grpSpLocks/>
          </p:cNvGrpSpPr>
          <p:nvPr/>
        </p:nvGrpSpPr>
        <p:grpSpPr bwMode="auto">
          <a:xfrm>
            <a:off x="7640638" y="1134414"/>
            <a:ext cx="1655763" cy="1152525"/>
            <a:chOff x="4014" y="2976"/>
            <a:chExt cx="1043" cy="726"/>
          </a:xfrm>
        </p:grpSpPr>
        <p:sp>
          <p:nvSpPr>
            <p:cNvPr id="54304" name="Oval 35"/>
            <p:cNvSpPr>
              <a:spLocks noChangeArrowheads="1"/>
            </p:cNvSpPr>
            <p:nvPr/>
          </p:nvSpPr>
          <p:spPr bwMode="auto">
            <a:xfrm>
              <a:off x="4377" y="2976"/>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a</a:t>
              </a:r>
              <a:r>
                <a:rPr lang="en-US" altLang="zh-CN" sz="2000" b="0" baseline="-25000">
                  <a:cs typeface="Arial" panose="020B0604020202020204" pitchFamily="34" charset="0"/>
                </a:rPr>
                <a:t>2</a:t>
              </a:r>
            </a:p>
          </p:txBody>
        </p:sp>
        <p:sp>
          <p:nvSpPr>
            <p:cNvPr id="54305" name="Rectangle 36"/>
            <p:cNvSpPr>
              <a:spLocks noChangeArrowheads="1"/>
            </p:cNvSpPr>
            <p:nvPr/>
          </p:nvSpPr>
          <p:spPr bwMode="auto">
            <a:xfrm>
              <a:off x="4014" y="3475"/>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1</a:t>
              </a:r>
            </a:p>
          </p:txBody>
        </p:sp>
        <p:sp>
          <p:nvSpPr>
            <p:cNvPr id="54306" name="Rectangle 37"/>
            <p:cNvSpPr>
              <a:spLocks noChangeArrowheads="1"/>
            </p:cNvSpPr>
            <p:nvPr/>
          </p:nvSpPr>
          <p:spPr bwMode="auto">
            <a:xfrm>
              <a:off x="4785" y="3475"/>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2</a:t>
              </a:r>
            </a:p>
          </p:txBody>
        </p:sp>
        <p:sp>
          <p:nvSpPr>
            <p:cNvPr id="54307" name="Line 38"/>
            <p:cNvSpPr>
              <a:spLocks noChangeShapeType="1"/>
            </p:cNvSpPr>
            <p:nvPr/>
          </p:nvSpPr>
          <p:spPr bwMode="auto">
            <a:xfrm flipH="1">
              <a:off x="4150" y="3249"/>
              <a:ext cx="318" cy="22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54308" name="Line 39"/>
            <p:cNvSpPr>
              <a:spLocks noChangeShapeType="1"/>
            </p:cNvSpPr>
            <p:nvPr/>
          </p:nvSpPr>
          <p:spPr bwMode="auto">
            <a:xfrm>
              <a:off x="4558" y="3249"/>
              <a:ext cx="363" cy="22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grpSp>
      <p:grpSp>
        <p:nvGrpSpPr>
          <p:cNvPr id="54291" name="Group 40"/>
          <p:cNvGrpSpPr>
            <a:grpSpLocks/>
          </p:cNvGrpSpPr>
          <p:nvPr/>
        </p:nvGrpSpPr>
        <p:grpSpPr bwMode="auto">
          <a:xfrm>
            <a:off x="7681120" y="2714361"/>
            <a:ext cx="1655762" cy="1152525"/>
            <a:chOff x="4014" y="2976"/>
            <a:chExt cx="1043" cy="726"/>
          </a:xfrm>
        </p:grpSpPr>
        <p:sp>
          <p:nvSpPr>
            <p:cNvPr id="54299" name="Oval 41"/>
            <p:cNvSpPr>
              <a:spLocks noChangeArrowheads="1"/>
            </p:cNvSpPr>
            <p:nvPr/>
          </p:nvSpPr>
          <p:spPr bwMode="auto">
            <a:xfrm>
              <a:off x="4377" y="2976"/>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a</a:t>
              </a:r>
              <a:r>
                <a:rPr lang="en-US" altLang="zh-CN" sz="2000" b="0" baseline="-25000"/>
                <a:t>3</a:t>
              </a:r>
            </a:p>
          </p:txBody>
        </p:sp>
        <p:sp>
          <p:nvSpPr>
            <p:cNvPr id="54300" name="Rectangle 42"/>
            <p:cNvSpPr>
              <a:spLocks noChangeArrowheads="1"/>
            </p:cNvSpPr>
            <p:nvPr/>
          </p:nvSpPr>
          <p:spPr bwMode="auto">
            <a:xfrm>
              <a:off x="4014" y="3475"/>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2</a:t>
              </a:r>
            </a:p>
          </p:txBody>
        </p:sp>
        <p:sp>
          <p:nvSpPr>
            <p:cNvPr id="54301" name="Rectangle 43"/>
            <p:cNvSpPr>
              <a:spLocks noChangeArrowheads="1"/>
            </p:cNvSpPr>
            <p:nvPr/>
          </p:nvSpPr>
          <p:spPr bwMode="auto">
            <a:xfrm>
              <a:off x="4785" y="3475"/>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3</a:t>
              </a:r>
            </a:p>
          </p:txBody>
        </p:sp>
        <p:sp>
          <p:nvSpPr>
            <p:cNvPr id="54302" name="Line 44"/>
            <p:cNvSpPr>
              <a:spLocks noChangeShapeType="1"/>
            </p:cNvSpPr>
            <p:nvPr/>
          </p:nvSpPr>
          <p:spPr bwMode="auto">
            <a:xfrm flipH="1">
              <a:off x="4150" y="3249"/>
              <a:ext cx="318" cy="22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4303" name="Line 45"/>
            <p:cNvSpPr>
              <a:spLocks noChangeShapeType="1"/>
            </p:cNvSpPr>
            <p:nvPr/>
          </p:nvSpPr>
          <p:spPr bwMode="auto">
            <a:xfrm>
              <a:off x="4558" y="3249"/>
              <a:ext cx="363" cy="22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54292" name="Group 46"/>
          <p:cNvGrpSpPr>
            <a:grpSpLocks/>
          </p:cNvGrpSpPr>
          <p:nvPr/>
        </p:nvGrpSpPr>
        <p:grpSpPr bwMode="auto">
          <a:xfrm>
            <a:off x="7753351" y="4228869"/>
            <a:ext cx="1655763" cy="1152525"/>
            <a:chOff x="4014" y="2976"/>
            <a:chExt cx="1043" cy="726"/>
          </a:xfrm>
        </p:grpSpPr>
        <p:sp>
          <p:nvSpPr>
            <p:cNvPr id="54294" name="Oval 47"/>
            <p:cNvSpPr>
              <a:spLocks noChangeArrowheads="1"/>
            </p:cNvSpPr>
            <p:nvPr/>
          </p:nvSpPr>
          <p:spPr bwMode="auto">
            <a:xfrm>
              <a:off x="4377" y="2976"/>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a</a:t>
              </a:r>
              <a:r>
                <a:rPr lang="en-US" altLang="zh-CN" sz="2000" b="0" baseline="-25000" dirty="0"/>
                <a:t>4</a:t>
              </a:r>
            </a:p>
          </p:txBody>
        </p:sp>
        <p:sp>
          <p:nvSpPr>
            <p:cNvPr id="54295" name="Rectangle 48"/>
            <p:cNvSpPr>
              <a:spLocks noChangeArrowheads="1"/>
            </p:cNvSpPr>
            <p:nvPr/>
          </p:nvSpPr>
          <p:spPr bwMode="auto">
            <a:xfrm>
              <a:off x="4014" y="3475"/>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E</a:t>
              </a:r>
              <a:r>
                <a:rPr lang="en-US" altLang="zh-CN" sz="2000" b="0" baseline="-25000" dirty="0"/>
                <a:t>3</a:t>
              </a:r>
            </a:p>
          </p:txBody>
        </p:sp>
        <p:sp>
          <p:nvSpPr>
            <p:cNvPr id="54296" name="Rectangle 49"/>
            <p:cNvSpPr>
              <a:spLocks noChangeArrowheads="1"/>
            </p:cNvSpPr>
            <p:nvPr/>
          </p:nvSpPr>
          <p:spPr bwMode="auto">
            <a:xfrm>
              <a:off x="4785" y="3475"/>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4</a:t>
              </a:r>
            </a:p>
          </p:txBody>
        </p:sp>
        <p:sp>
          <p:nvSpPr>
            <p:cNvPr id="54297" name="Line 50"/>
            <p:cNvSpPr>
              <a:spLocks noChangeShapeType="1"/>
            </p:cNvSpPr>
            <p:nvPr/>
          </p:nvSpPr>
          <p:spPr bwMode="auto">
            <a:xfrm flipH="1">
              <a:off x="4150" y="3249"/>
              <a:ext cx="318" cy="22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4298" name="Line 51"/>
            <p:cNvSpPr>
              <a:spLocks noChangeShapeType="1"/>
            </p:cNvSpPr>
            <p:nvPr/>
          </p:nvSpPr>
          <p:spPr bwMode="auto">
            <a:xfrm>
              <a:off x="4558" y="3249"/>
              <a:ext cx="363" cy="22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54293" name="Text Box 52"/>
          <p:cNvSpPr txBox="1">
            <a:spLocks noChangeArrowheads="1"/>
          </p:cNvSpPr>
          <p:nvPr/>
        </p:nvSpPr>
        <p:spPr bwMode="auto">
          <a:xfrm>
            <a:off x="871538" y="491187"/>
            <a:ext cx="6769100" cy="4051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Tx/>
              <a:buSzTx/>
              <a:buFontTx/>
              <a:buNone/>
            </a:pPr>
            <a:r>
              <a:rPr kumimoji="1" lang="en-US" altLang="zh-CN" sz="2400" b="0" dirty="0">
                <a:cs typeface="Arial" panose="020B0604020202020204" pitchFamily="34" charset="0"/>
              </a:rPr>
              <a:t>P(1:4)=(3,3,1,1); Q(0:4)=(2,3,1,1,1)</a:t>
            </a:r>
            <a:endParaRPr kumimoji="1" lang="en-US" altLang="zh-CN" sz="2000" b="0" dirty="0">
              <a:cs typeface="Arial" panose="020B0604020202020204" pitchFamily="34" charset="0"/>
            </a:endParaRPr>
          </a:p>
        </p:txBody>
      </p:sp>
      <p:sp>
        <p:nvSpPr>
          <p:cNvPr id="52"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83</a:t>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84</a:t>
            </a:fld>
            <a:endParaRPr lang="en-US" altLang="zh-CN"/>
          </a:p>
        </p:txBody>
      </p:sp>
      <p:sp>
        <p:nvSpPr>
          <p:cNvPr id="5" name="Text Box 52"/>
          <p:cNvSpPr txBox="1">
            <a:spLocks noChangeArrowheads="1"/>
          </p:cNvSpPr>
          <p:nvPr/>
        </p:nvSpPr>
        <p:spPr bwMode="auto">
          <a:xfrm>
            <a:off x="813071" y="554007"/>
            <a:ext cx="4217057" cy="3497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Tx/>
              <a:buSzTx/>
              <a:buFontTx/>
              <a:buNone/>
            </a:pPr>
            <a:r>
              <a:rPr kumimoji="1" lang="en-US" altLang="zh-CN" sz="2000" b="0" dirty="0">
                <a:cs typeface="Arial" panose="020B0604020202020204" pitchFamily="34" charset="0"/>
              </a:rPr>
              <a:t>P(1:4)=(3,3,1,1);Q(0:4)=(2,3,1,1,1)</a:t>
            </a:r>
            <a:endParaRPr kumimoji="1" lang="en-US" altLang="zh-CN" sz="1800" b="0" dirty="0">
              <a:cs typeface="Arial" panose="020B0604020202020204" pitchFamily="34" charset="0"/>
            </a:endParaRPr>
          </a:p>
        </p:txBody>
      </p:sp>
      <p:grpSp>
        <p:nvGrpSpPr>
          <p:cNvPr id="6" name="Group 48"/>
          <p:cNvGrpSpPr>
            <a:grpSpLocks/>
          </p:cNvGrpSpPr>
          <p:nvPr/>
        </p:nvGrpSpPr>
        <p:grpSpPr bwMode="auto">
          <a:xfrm>
            <a:off x="4990730" y="558503"/>
            <a:ext cx="3812034" cy="1314757"/>
            <a:chOff x="3334" y="296"/>
            <a:chExt cx="2177" cy="795"/>
          </a:xfrm>
        </p:grpSpPr>
        <p:sp>
          <p:nvSpPr>
            <p:cNvPr id="7" name="Rectangle 35"/>
            <p:cNvSpPr>
              <a:spLocks noChangeArrowheads="1"/>
            </p:cNvSpPr>
            <p:nvPr/>
          </p:nvSpPr>
          <p:spPr bwMode="auto">
            <a:xfrm>
              <a:off x="3379" y="296"/>
              <a:ext cx="68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W(0,1)=8</a:t>
              </a:r>
            </a:p>
          </p:txBody>
        </p:sp>
        <p:sp>
          <p:nvSpPr>
            <p:cNvPr id="8" name="Rectangle 36"/>
            <p:cNvSpPr>
              <a:spLocks noChangeArrowheads="1"/>
            </p:cNvSpPr>
            <p:nvPr/>
          </p:nvSpPr>
          <p:spPr bwMode="auto">
            <a:xfrm>
              <a:off x="4059" y="296"/>
              <a:ext cx="65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C(0,1)=8</a:t>
              </a:r>
            </a:p>
          </p:txBody>
        </p:sp>
        <p:sp>
          <p:nvSpPr>
            <p:cNvPr id="9" name="Text Box 37"/>
            <p:cNvSpPr txBox="1">
              <a:spLocks noChangeArrowheads="1"/>
            </p:cNvSpPr>
            <p:nvPr/>
          </p:nvSpPr>
          <p:spPr bwMode="auto">
            <a:xfrm>
              <a:off x="4740" y="300"/>
              <a:ext cx="65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R(0,1)=1</a:t>
              </a:r>
            </a:p>
          </p:txBody>
        </p:sp>
        <p:sp>
          <p:nvSpPr>
            <p:cNvPr id="10" name="Rectangle 38"/>
            <p:cNvSpPr>
              <a:spLocks noChangeArrowheads="1"/>
            </p:cNvSpPr>
            <p:nvPr/>
          </p:nvSpPr>
          <p:spPr bwMode="auto">
            <a:xfrm>
              <a:off x="3379" y="474"/>
              <a:ext cx="68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W(1,2)=7</a:t>
              </a:r>
            </a:p>
          </p:txBody>
        </p:sp>
        <p:sp>
          <p:nvSpPr>
            <p:cNvPr id="11" name="Rectangle 39"/>
            <p:cNvSpPr>
              <a:spLocks noChangeArrowheads="1"/>
            </p:cNvSpPr>
            <p:nvPr/>
          </p:nvSpPr>
          <p:spPr bwMode="auto">
            <a:xfrm>
              <a:off x="4059" y="474"/>
              <a:ext cx="65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C(1,2)=7</a:t>
              </a:r>
            </a:p>
          </p:txBody>
        </p:sp>
        <p:sp>
          <p:nvSpPr>
            <p:cNvPr id="12" name="Text Box 40"/>
            <p:cNvSpPr txBox="1">
              <a:spLocks noChangeArrowheads="1"/>
            </p:cNvSpPr>
            <p:nvPr/>
          </p:nvSpPr>
          <p:spPr bwMode="auto">
            <a:xfrm>
              <a:off x="4740" y="478"/>
              <a:ext cx="65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R(1,2)=2</a:t>
              </a:r>
            </a:p>
          </p:txBody>
        </p:sp>
        <p:sp>
          <p:nvSpPr>
            <p:cNvPr id="13" name="Rectangle 41"/>
            <p:cNvSpPr>
              <a:spLocks noChangeArrowheads="1"/>
            </p:cNvSpPr>
            <p:nvPr/>
          </p:nvSpPr>
          <p:spPr bwMode="auto">
            <a:xfrm>
              <a:off x="3379" y="655"/>
              <a:ext cx="68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W(2,3)=3</a:t>
              </a:r>
            </a:p>
          </p:txBody>
        </p:sp>
        <p:sp>
          <p:nvSpPr>
            <p:cNvPr id="14" name="Rectangle 42"/>
            <p:cNvSpPr>
              <a:spLocks noChangeArrowheads="1"/>
            </p:cNvSpPr>
            <p:nvPr/>
          </p:nvSpPr>
          <p:spPr bwMode="auto">
            <a:xfrm>
              <a:off x="4059" y="655"/>
              <a:ext cx="65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C(2,3)=3</a:t>
              </a:r>
            </a:p>
          </p:txBody>
        </p:sp>
        <p:sp>
          <p:nvSpPr>
            <p:cNvPr id="15" name="Text Box 43"/>
            <p:cNvSpPr txBox="1">
              <a:spLocks noChangeArrowheads="1"/>
            </p:cNvSpPr>
            <p:nvPr/>
          </p:nvSpPr>
          <p:spPr bwMode="auto">
            <a:xfrm>
              <a:off x="4740" y="659"/>
              <a:ext cx="65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R(2,3)=3</a:t>
              </a:r>
            </a:p>
          </p:txBody>
        </p:sp>
        <p:sp>
          <p:nvSpPr>
            <p:cNvPr id="16" name="Rectangle 44"/>
            <p:cNvSpPr>
              <a:spLocks noChangeArrowheads="1"/>
            </p:cNvSpPr>
            <p:nvPr/>
          </p:nvSpPr>
          <p:spPr bwMode="auto">
            <a:xfrm>
              <a:off x="3379" y="845"/>
              <a:ext cx="68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W(3,4)=3</a:t>
              </a:r>
            </a:p>
          </p:txBody>
        </p:sp>
        <p:sp>
          <p:nvSpPr>
            <p:cNvPr id="17" name="Rectangle 45"/>
            <p:cNvSpPr>
              <a:spLocks noChangeArrowheads="1"/>
            </p:cNvSpPr>
            <p:nvPr/>
          </p:nvSpPr>
          <p:spPr bwMode="auto">
            <a:xfrm>
              <a:off x="4059" y="845"/>
              <a:ext cx="65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C(3,4)=3</a:t>
              </a:r>
            </a:p>
          </p:txBody>
        </p:sp>
        <p:sp>
          <p:nvSpPr>
            <p:cNvPr id="18" name="Text Box 46"/>
            <p:cNvSpPr txBox="1">
              <a:spLocks noChangeArrowheads="1"/>
            </p:cNvSpPr>
            <p:nvPr/>
          </p:nvSpPr>
          <p:spPr bwMode="auto">
            <a:xfrm>
              <a:off x="4740" y="849"/>
              <a:ext cx="65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R(3,4)=4</a:t>
              </a:r>
            </a:p>
          </p:txBody>
        </p:sp>
        <p:sp>
          <p:nvSpPr>
            <p:cNvPr id="19" name="Rectangle 47"/>
            <p:cNvSpPr>
              <a:spLocks noChangeArrowheads="1"/>
            </p:cNvSpPr>
            <p:nvPr/>
          </p:nvSpPr>
          <p:spPr bwMode="auto">
            <a:xfrm>
              <a:off x="3334" y="300"/>
              <a:ext cx="2177" cy="771"/>
            </a:xfrm>
            <a:prstGeom prst="rect">
              <a:avLst/>
            </a:prstGeom>
            <a:noFill/>
            <a:ln w="19050" cmpd="dbl">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0">
                <a:cs typeface="Arial" panose="020B0604020202020204" pitchFamily="34" charset="0"/>
              </a:endParaRPr>
            </a:p>
          </p:txBody>
        </p:sp>
      </p:grpSp>
      <p:sp>
        <p:nvSpPr>
          <p:cNvPr id="20" name="Text Box 5"/>
          <p:cNvSpPr txBox="1">
            <a:spLocks noChangeArrowheads="1"/>
          </p:cNvSpPr>
          <p:nvPr/>
        </p:nvSpPr>
        <p:spPr bwMode="auto">
          <a:xfrm>
            <a:off x="772864" y="1363605"/>
            <a:ext cx="2928937"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a:solidFill>
                  <a:srgbClr val="FF0000"/>
                </a:solidFill>
                <a:cs typeface="Arial" panose="020B0604020202020204" pitchFamily="34" charset="0"/>
              </a:rPr>
              <a:t>(2)  j–</a:t>
            </a:r>
            <a:r>
              <a:rPr kumimoji="1" lang="en-US" altLang="zh-CN" sz="2000" b="0" dirty="0" err="1">
                <a:solidFill>
                  <a:srgbClr val="FF0000"/>
                </a:solidFill>
                <a:cs typeface="Arial" panose="020B0604020202020204" pitchFamily="34" charset="0"/>
              </a:rPr>
              <a:t>i</a:t>
            </a:r>
            <a:r>
              <a:rPr kumimoji="1" lang="en-US" altLang="zh-CN" sz="2000" b="0" dirty="0">
                <a:solidFill>
                  <a:srgbClr val="FF0000"/>
                </a:solidFill>
                <a:cs typeface="Arial" panose="020B0604020202020204" pitchFamily="34" charset="0"/>
              </a:rPr>
              <a:t>=2</a:t>
            </a:r>
            <a:r>
              <a:rPr kumimoji="1" lang="zh-CN" altLang="en-US" sz="2000" b="0" dirty="0">
                <a:solidFill>
                  <a:srgbClr val="FF0000"/>
                </a:solidFill>
                <a:cs typeface="Arial" panose="020B0604020202020204" pitchFamily="34" charset="0"/>
              </a:rPr>
              <a:t>时</a:t>
            </a:r>
            <a:r>
              <a:rPr kumimoji="1" lang="en-US" altLang="zh-CN" sz="2000" b="0" dirty="0">
                <a:solidFill>
                  <a:srgbClr val="FF0000"/>
                </a:solidFill>
                <a:cs typeface="Arial" panose="020B0604020202020204" pitchFamily="34" charset="0"/>
              </a:rPr>
              <a:t>, 0≤i&lt;3</a:t>
            </a:r>
          </a:p>
        </p:txBody>
      </p:sp>
      <p:sp>
        <p:nvSpPr>
          <p:cNvPr id="22" name="Text Box 7"/>
          <p:cNvSpPr txBox="1">
            <a:spLocks noChangeArrowheads="1"/>
          </p:cNvSpPr>
          <p:nvPr/>
        </p:nvSpPr>
        <p:spPr bwMode="auto">
          <a:xfrm>
            <a:off x="1207393" y="2004219"/>
            <a:ext cx="1295400"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solidFill>
                  <a:srgbClr val="FF0000"/>
                </a:solidFill>
                <a:cs typeface="Arial" panose="020B0604020202020204" pitchFamily="34" charset="0"/>
              </a:rPr>
              <a:t>C(0,2)</a:t>
            </a:r>
          </a:p>
        </p:txBody>
      </p:sp>
      <p:sp>
        <p:nvSpPr>
          <p:cNvPr id="23" name="Text Box 11"/>
          <p:cNvSpPr txBox="1">
            <a:spLocks noChangeArrowheads="1"/>
          </p:cNvSpPr>
          <p:nvPr/>
        </p:nvSpPr>
        <p:spPr bwMode="auto">
          <a:xfrm>
            <a:off x="3097660" y="2937472"/>
            <a:ext cx="3167062"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cs typeface="Arial" panose="020B0604020202020204" pitchFamily="34" charset="0"/>
              </a:rPr>
              <a:t>=min{</a:t>
            </a:r>
            <a:r>
              <a:rPr lang="en-US" altLang="zh-CN" sz="2000" b="0" dirty="0">
                <a:solidFill>
                  <a:schemeClr val="accent1">
                    <a:lumMod val="75000"/>
                  </a:schemeClr>
                </a:solidFill>
                <a:cs typeface="Arial" panose="020B0604020202020204" pitchFamily="34" charset="0"/>
              </a:rPr>
              <a:t>0+7</a:t>
            </a:r>
            <a:r>
              <a:rPr lang="en-US" altLang="zh-CN" sz="2000" b="0" dirty="0">
                <a:cs typeface="Arial" panose="020B0604020202020204" pitchFamily="34" charset="0"/>
              </a:rPr>
              <a:t>,8+0}+12=19</a:t>
            </a:r>
          </a:p>
        </p:txBody>
      </p:sp>
      <p:grpSp>
        <p:nvGrpSpPr>
          <p:cNvPr id="24" name="Group 12"/>
          <p:cNvGrpSpPr>
            <a:grpSpLocks/>
          </p:cNvGrpSpPr>
          <p:nvPr/>
        </p:nvGrpSpPr>
        <p:grpSpPr bwMode="auto">
          <a:xfrm>
            <a:off x="2322960" y="2362797"/>
            <a:ext cx="6824662" cy="668338"/>
            <a:chOff x="377" y="2097"/>
            <a:chExt cx="4299" cy="421"/>
          </a:xfrm>
        </p:grpSpPr>
        <p:sp>
          <p:nvSpPr>
            <p:cNvPr id="25" name="Text Box 13"/>
            <p:cNvSpPr txBox="1">
              <a:spLocks noChangeArrowheads="1"/>
            </p:cNvSpPr>
            <p:nvPr/>
          </p:nvSpPr>
          <p:spPr bwMode="auto">
            <a:xfrm>
              <a:off x="836" y="2278"/>
              <a:ext cx="523"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0&lt;k≤2</a:t>
              </a:r>
            </a:p>
          </p:txBody>
        </p:sp>
        <p:sp>
          <p:nvSpPr>
            <p:cNvPr id="26" name="Text Box 14"/>
            <p:cNvSpPr txBox="1">
              <a:spLocks noChangeArrowheads="1"/>
            </p:cNvSpPr>
            <p:nvPr/>
          </p:nvSpPr>
          <p:spPr bwMode="auto">
            <a:xfrm>
              <a:off x="377" y="2097"/>
              <a:ext cx="4299"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C(0,2)=min {C(0,0)+C(1,2), C(0,1)+C(2,2)}+W(0,2)</a:t>
              </a:r>
            </a:p>
          </p:txBody>
        </p:sp>
        <p:grpSp>
          <p:nvGrpSpPr>
            <p:cNvPr id="27" name="Group 15"/>
            <p:cNvGrpSpPr>
              <a:grpSpLocks/>
            </p:cNvGrpSpPr>
            <p:nvPr/>
          </p:nvGrpSpPr>
          <p:grpSpPr bwMode="auto">
            <a:xfrm>
              <a:off x="1308" y="2327"/>
              <a:ext cx="901" cy="183"/>
              <a:chOff x="1286" y="2327"/>
              <a:chExt cx="901" cy="183"/>
            </a:xfrm>
          </p:grpSpPr>
          <p:sp>
            <p:nvSpPr>
              <p:cNvPr id="31" name="Text Box 16"/>
              <p:cNvSpPr txBox="1">
                <a:spLocks noChangeArrowheads="1"/>
              </p:cNvSpPr>
              <p:nvPr/>
            </p:nvSpPr>
            <p:spPr bwMode="auto">
              <a:xfrm>
                <a:off x="1593" y="2348"/>
                <a:ext cx="341" cy="162"/>
              </a:xfrm>
              <a:prstGeom prst="rect">
                <a:avLst/>
              </a:prstGeom>
              <a:noFill/>
              <a:ln w="19050">
                <a:no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60000"/>
                  </a:lnSpc>
                  <a:spcBef>
                    <a:spcPct val="0"/>
                  </a:spcBef>
                  <a:buClrTx/>
                  <a:buSzTx/>
                  <a:buFontTx/>
                  <a:buNone/>
                </a:pPr>
                <a:r>
                  <a:rPr lang="en-US" altLang="zh-CN" sz="2000" b="0">
                    <a:solidFill>
                      <a:schemeClr val="accent1">
                        <a:lumMod val="75000"/>
                      </a:schemeClr>
                    </a:solidFill>
                    <a:cs typeface="Arial" panose="020B0604020202020204" pitchFamily="34" charset="0"/>
                  </a:rPr>
                  <a:t>k=1</a:t>
                </a:r>
              </a:p>
            </p:txBody>
          </p:sp>
          <p:sp>
            <p:nvSpPr>
              <p:cNvPr id="32" name="Line 17"/>
              <p:cNvSpPr>
                <a:spLocks noChangeShapeType="1"/>
              </p:cNvSpPr>
              <p:nvPr/>
            </p:nvSpPr>
            <p:spPr bwMode="auto">
              <a:xfrm>
                <a:off x="1286" y="2327"/>
                <a:ext cx="901"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solidFill>
                    <a:schemeClr val="accent1">
                      <a:lumMod val="75000"/>
                    </a:schemeClr>
                  </a:solidFill>
                  <a:latin typeface="Arial" panose="020B0604020202020204" pitchFamily="34" charset="0"/>
                  <a:cs typeface="Arial" panose="020B0604020202020204" pitchFamily="34" charset="0"/>
                </a:endParaRPr>
              </a:p>
            </p:txBody>
          </p:sp>
        </p:grpSp>
        <p:grpSp>
          <p:nvGrpSpPr>
            <p:cNvPr id="28" name="Group 18"/>
            <p:cNvGrpSpPr>
              <a:grpSpLocks/>
            </p:cNvGrpSpPr>
            <p:nvPr/>
          </p:nvGrpSpPr>
          <p:grpSpPr bwMode="auto">
            <a:xfrm>
              <a:off x="2345" y="2327"/>
              <a:ext cx="1021" cy="189"/>
              <a:chOff x="2290" y="2305"/>
              <a:chExt cx="1021" cy="189"/>
            </a:xfrm>
          </p:grpSpPr>
          <p:sp>
            <p:nvSpPr>
              <p:cNvPr id="29" name="Line 19"/>
              <p:cNvSpPr>
                <a:spLocks noChangeShapeType="1"/>
              </p:cNvSpPr>
              <p:nvPr/>
            </p:nvSpPr>
            <p:spPr bwMode="auto">
              <a:xfrm>
                <a:off x="2290" y="2305"/>
                <a:ext cx="1021" cy="6"/>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solidFill>
                    <a:schemeClr val="accent1">
                      <a:lumMod val="75000"/>
                    </a:schemeClr>
                  </a:solidFill>
                  <a:latin typeface="Arial" panose="020B0604020202020204" pitchFamily="34" charset="0"/>
                  <a:cs typeface="Arial" panose="020B0604020202020204" pitchFamily="34" charset="0"/>
                </a:endParaRPr>
              </a:p>
            </p:txBody>
          </p:sp>
          <p:sp>
            <p:nvSpPr>
              <p:cNvPr id="30" name="Text Box 20"/>
              <p:cNvSpPr txBox="1">
                <a:spLocks noChangeArrowheads="1"/>
              </p:cNvSpPr>
              <p:nvPr/>
            </p:nvSpPr>
            <p:spPr bwMode="auto">
              <a:xfrm>
                <a:off x="2655" y="2332"/>
                <a:ext cx="341" cy="162"/>
              </a:xfrm>
              <a:prstGeom prst="rect">
                <a:avLst/>
              </a:prstGeom>
              <a:noFill/>
              <a:ln w="19050">
                <a:no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60000"/>
                  </a:lnSpc>
                  <a:spcBef>
                    <a:spcPct val="0"/>
                  </a:spcBef>
                  <a:buClrTx/>
                  <a:buSzTx/>
                  <a:buFontTx/>
                  <a:buNone/>
                </a:pPr>
                <a:r>
                  <a:rPr lang="en-US" altLang="zh-CN" sz="2000" b="0" dirty="0">
                    <a:solidFill>
                      <a:schemeClr val="accent1">
                        <a:lumMod val="75000"/>
                      </a:schemeClr>
                    </a:solidFill>
                    <a:cs typeface="Arial" panose="020B0604020202020204" pitchFamily="34" charset="0"/>
                  </a:rPr>
                  <a:t>k=2</a:t>
                </a:r>
              </a:p>
            </p:txBody>
          </p:sp>
        </p:grpSp>
      </p:grpSp>
      <p:sp>
        <p:nvSpPr>
          <p:cNvPr id="33" name="Text Box 21"/>
          <p:cNvSpPr txBox="1">
            <a:spLocks noChangeArrowheads="1"/>
          </p:cNvSpPr>
          <p:nvPr/>
        </p:nvSpPr>
        <p:spPr bwMode="auto">
          <a:xfrm>
            <a:off x="2330897" y="3226397"/>
            <a:ext cx="1658938"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R(0,2)=k=1</a:t>
            </a:r>
          </a:p>
        </p:txBody>
      </p:sp>
      <p:sp>
        <p:nvSpPr>
          <p:cNvPr id="34" name="Text Box 34"/>
          <p:cNvSpPr txBox="1">
            <a:spLocks noChangeArrowheads="1"/>
          </p:cNvSpPr>
          <p:nvPr/>
        </p:nvSpPr>
        <p:spPr bwMode="auto">
          <a:xfrm>
            <a:off x="2307086" y="2002435"/>
            <a:ext cx="6910387"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W(0,2)=W(0,1)+Q(2)+P(2)=8+1+3=12</a:t>
            </a:r>
          </a:p>
        </p:txBody>
      </p:sp>
      <p:grpSp>
        <p:nvGrpSpPr>
          <p:cNvPr id="35" name="Group 62"/>
          <p:cNvGrpSpPr>
            <a:grpSpLocks/>
          </p:cNvGrpSpPr>
          <p:nvPr/>
        </p:nvGrpSpPr>
        <p:grpSpPr bwMode="auto">
          <a:xfrm>
            <a:off x="9296270" y="1423945"/>
            <a:ext cx="1439863" cy="1233558"/>
            <a:chOff x="4558" y="1071"/>
            <a:chExt cx="907" cy="953"/>
          </a:xfrm>
        </p:grpSpPr>
        <p:sp>
          <p:nvSpPr>
            <p:cNvPr id="36" name="Oval 53"/>
            <p:cNvSpPr>
              <a:spLocks noChangeArrowheads="1"/>
            </p:cNvSpPr>
            <p:nvPr/>
          </p:nvSpPr>
          <p:spPr bwMode="auto">
            <a:xfrm>
              <a:off x="4967" y="1389"/>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a</a:t>
              </a:r>
              <a:r>
                <a:rPr lang="en-US" altLang="zh-CN" sz="2000" b="0" baseline="-25000" dirty="0">
                  <a:cs typeface="Arial" panose="020B0604020202020204" pitchFamily="34" charset="0"/>
                </a:rPr>
                <a:t>2</a:t>
              </a:r>
            </a:p>
          </p:txBody>
        </p:sp>
        <p:sp>
          <p:nvSpPr>
            <p:cNvPr id="37" name="Rectangle 54"/>
            <p:cNvSpPr>
              <a:spLocks noChangeArrowheads="1"/>
            </p:cNvSpPr>
            <p:nvPr/>
          </p:nvSpPr>
          <p:spPr bwMode="auto">
            <a:xfrm>
              <a:off x="4785" y="1797"/>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1</a:t>
              </a:r>
            </a:p>
          </p:txBody>
        </p:sp>
        <p:sp>
          <p:nvSpPr>
            <p:cNvPr id="38" name="Rectangle 55"/>
            <p:cNvSpPr>
              <a:spLocks noChangeArrowheads="1"/>
            </p:cNvSpPr>
            <p:nvPr/>
          </p:nvSpPr>
          <p:spPr bwMode="auto">
            <a:xfrm>
              <a:off x="5193" y="1797"/>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E</a:t>
              </a:r>
              <a:r>
                <a:rPr lang="en-US" altLang="zh-CN" sz="2000" b="0" baseline="-25000" dirty="0">
                  <a:cs typeface="Arial" panose="020B0604020202020204" pitchFamily="34" charset="0"/>
                </a:rPr>
                <a:t>2</a:t>
              </a:r>
            </a:p>
          </p:txBody>
        </p:sp>
        <p:sp>
          <p:nvSpPr>
            <p:cNvPr id="39" name="Line 56"/>
            <p:cNvSpPr>
              <a:spLocks noChangeShapeType="1"/>
            </p:cNvSpPr>
            <p:nvPr/>
          </p:nvSpPr>
          <p:spPr bwMode="auto">
            <a:xfrm flipH="1">
              <a:off x="4921" y="1661"/>
              <a:ext cx="182"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40" name="Line 57"/>
            <p:cNvSpPr>
              <a:spLocks noChangeShapeType="1"/>
            </p:cNvSpPr>
            <p:nvPr/>
          </p:nvSpPr>
          <p:spPr bwMode="auto">
            <a:xfrm>
              <a:off x="5148" y="1661"/>
              <a:ext cx="181"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41" name="Oval 58"/>
            <p:cNvSpPr>
              <a:spLocks noChangeArrowheads="1"/>
            </p:cNvSpPr>
            <p:nvPr/>
          </p:nvSpPr>
          <p:spPr bwMode="auto">
            <a:xfrm>
              <a:off x="4740" y="1071"/>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a</a:t>
              </a:r>
              <a:r>
                <a:rPr lang="en-US" altLang="zh-CN" sz="2000" b="0" baseline="-25000">
                  <a:cs typeface="Arial" panose="020B0604020202020204" pitchFamily="34" charset="0"/>
                </a:rPr>
                <a:t>1</a:t>
              </a:r>
            </a:p>
          </p:txBody>
        </p:sp>
        <p:sp>
          <p:nvSpPr>
            <p:cNvPr id="42" name="Rectangle 59"/>
            <p:cNvSpPr>
              <a:spLocks noChangeArrowheads="1"/>
            </p:cNvSpPr>
            <p:nvPr/>
          </p:nvSpPr>
          <p:spPr bwMode="auto">
            <a:xfrm>
              <a:off x="4558" y="1434"/>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0</a:t>
              </a:r>
            </a:p>
          </p:txBody>
        </p:sp>
        <p:sp>
          <p:nvSpPr>
            <p:cNvPr id="43" name="Line 60"/>
            <p:cNvSpPr>
              <a:spLocks noChangeShapeType="1"/>
            </p:cNvSpPr>
            <p:nvPr/>
          </p:nvSpPr>
          <p:spPr bwMode="auto">
            <a:xfrm flipH="1">
              <a:off x="4694" y="1344"/>
              <a:ext cx="182"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44" name="Line 61"/>
            <p:cNvSpPr>
              <a:spLocks noChangeShapeType="1"/>
            </p:cNvSpPr>
            <p:nvPr/>
          </p:nvSpPr>
          <p:spPr bwMode="auto">
            <a:xfrm>
              <a:off x="4876" y="1344"/>
              <a:ext cx="136"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grpSp>
      <p:sp>
        <p:nvSpPr>
          <p:cNvPr id="46" name="Text Box 8"/>
          <p:cNvSpPr txBox="1">
            <a:spLocks noChangeArrowheads="1"/>
          </p:cNvSpPr>
          <p:nvPr/>
        </p:nvSpPr>
        <p:spPr bwMode="auto">
          <a:xfrm>
            <a:off x="1238252" y="3663157"/>
            <a:ext cx="1295400"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solidFill>
                  <a:srgbClr val="FF0000"/>
                </a:solidFill>
                <a:cs typeface="Arial" panose="020B0604020202020204" pitchFamily="34" charset="0"/>
              </a:rPr>
              <a:t>C(1,3)</a:t>
            </a:r>
          </a:p>
        </p:txBody>
      </p:sp>
      <p:sp>
        <p:nvSpPr>
          <p:cNvPr id="47" name="Text Box 22"/>
          <p:cNvSpPr txBox="1">
            <a:spLocks noChangeArrowheads="1"/>
          </p:cNvSpPr>
          <p:nvPr/>
        </p:nvSpPr>
        <p:spPr bwMode="auto">
          <a:xfrm>
            <a:off x="2281239" y="3685044"/>
            <a:ext cx="6910387"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W(1,3)= W(1,2)+ Q(3)+P(3)=7+1+1=9</a:t>
            </a:r>
          </a:p>
        </p:txBody>
      </p:sp>
      <p:grpSp>
        <p:nvGrpSpPr>
          <p:cNvPr id="48" name="Group 23"/>
          <p:cNvGrpSpPr>
            <a:grpSpLocks/>
          </p:cNvGrpSpPr>
          <p:nvPr/>
        </p:nvGrpSpPr>
        <p:grpSpPr bwMode="auto">
          <a:xfrm>
            <a:off x="2298701" y="4062869"/>
            <a:ext cx="6824663" cy="706438"/>
            <a:chOff x="377" y="2097"/>
            <a:chExt cx="4299" cy="445"/>
          </a:xfrm>
        </p:grpSpPr>
        <p:sp>
          <p:nvSpPr>
            <p:cNvPr id="49" name="Text Box 24"/>
            <p:cNvSpPr txBox="1">
              <a:spLocks noChangeArrowheads="1"/>
            </p:cNvSpPr>
            <p:nvPr/>
          </p:nvSpPr>
          <p:spPr bwMode="auto">
            <a:xfrm>
              <a:off x="830" y="2271"/>
              <a:ext cx="501"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1&lt;k≤3</a:t>
              </a:r>
            </a:p>
          </p:txBody>
        </p:sp>
        <p:sp>
          <p:nvSpPr>
            <p:cNvPr id="50" name="Text Box 25"/>
            <p:cNvSpPr txBox="1">
              <a:spLocks noChangeArrowheads="1"/>
            </p:cNvSpPr>
            <p:nvPr/>
          </p:nvSpPr>
          <p:spPr bwMode="auto">
            <a:xfrm>
              <a:off x="377" y="2097"/>
              <a:ext cx="4299"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C(1,3)=min {C(1,1)+C(2,3), C(1,2)+C(3,3)}+W(1,3)</a:t>
              </a:r>
            </a:p>
          </p:txBody>
        </p:sp>
        <p:grpSp>
          <p:nvGrpSpPr>
            <p:cNvPr id="51" name="Group 26"/>
            <p:cNvGrpSpPr>
              <a:grpSpLocks/>
            </p:cNvGrpSpPr>
            <p:nvPr/>
          </p:nvGrpSpPr>
          <p:grpSpPr bwMode="auto">
            <a:xfrm>
              <a:off x="1323" y="2330"/>
              <a:ext cx="992" cy="212"/>
              <a:chOff x="1301" y="2330"/>
              <a:chExt cx="992" cy="212"/>
            </a:xfrm>
          </p:grpSpPr>
          <p:sp>
            <p:nvSpPr>
              <p:cNvPr id="55" name="Text Box 27"/>
              <p:cNvSpPr txBox="1">
                <a:spLocks noChangeArrowheads="1"/>
              </p:cNvSpPr>
              <p:nvPr/>
            </p:nvSpPr>
            <p:spPr bwMode="auto">
              <a:xfrm>
                <a:off x="1691" y="2380"/>
                <a:ext cx="341" cy="1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60000"/>
                  </a:lnSpc>
                  <a:spcBef>
                    <a:spcPct val="0"/>
                  </a:spcBef>
                  <a:buClrTx/>
                  <a:buSzTx/>
                  <a:buFontTx/>
                  <a:buNone/>
                </a:pPr>
                <a:r>
                  <a:rPr lang="en-US" altLang="zh-CN" sz="2000" b="0" dirty="0">
                    <a:solidFill>
                      <a:schemeClr val="accent1">
                        <a:lumMod val="75000"/>
                      </a:schemeClr>
                    </a:solidFill>
                    <a:cs typeface="Arial" panose="020B0604020202020204" pitchFamily="34" charset="0"/>
                  </a:rPr>
                  <a:t>k=2</a:t>
                </a:r>
              </a:p>
            </p:txBody>
          </p:sp>
          <p:sp>
            <p:nvSpPr>
              <p:cNvPr id="56" name="Line 28"/>
              <p:cNvSpPr>
                <a:spLocks noChangeShapeType="1"/>
              </p:cNvSpPr>
              <p:nvPr/>
            </p:nvSpPr>
            <p:spPr bwMode="auto">
              <a:xfrm flipV="1">
                <a:off x="1301" y="2330"/>
                <a:ext cx="992"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nvGrpSpPr>
            <p:cNvPr id="52" name="Group 29"/>
            <p:cNvGrpSpPr>
              <a:grpSpLocks/>
            </p:cNvGrpSpPr>
            <p:nvPr/>
          </p:nvGrpSpPr>
          <p:grpSpPr bwMode="auto">
            <a:xfrm>
              <a:off x="2362" y="2325"/>
              <a:ext cx="1067" cy="204"/>
              <a:chOff x="2307" y="2303"/>
              <a:chExt cx="1067" cy="204"/>
            </a:xfrm>
          </p:grpSpPr>
          <p:sp>
            <p:nvSpPr>
              <p:cNvPr id="53" name="Line 30"/>
              <p:cNvSpPr>
                <a:spLocks noChangeShapeType="1"/>
              </p:cNvSpPr>
              <p:nvPr/>
            </p:nvSpPr>
            <p:spPr bwMode="auto">
              <a:xfrm>
                <a:off x="2307" y="2303"/>
                <a:ext cx="1067"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54" name="Text Box 31"/>
              <p:cNvSpPr txBox="1">
                <a:spLocks noChangeArrowheads="1"/>
              </p:cNvSpPr>
              <p:nvPr/>
            </p:nvSpPr>
            <p:spPr bwMode="auto">
              <a:xfrm>
                <a:off x="2691" y="2345"/>
                <a:ext cx="341" cy="1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60000"/>
                  </a:lnSpc>
                  <a:spcBef>
                    <a:spcPct val="0"/>
                  </a:spcBef>
                  <a:buClrTx/>
                  <a:buSzTx/>
                  <a:buFontTx/>
                  <a:buNone/>
                </a:pPr>
                <a:r>
                  <a:rPr lang="en-US" altLang="zh-CN" sz="2000" b="0" dirty="0">
                    <a:solidFill>
                      <a:schemeClr val="accent1">
                        <a:lumMod val="75000"/>
                      </a:schemeClr>
                    </a:solidFill>
                    <a:cs typeface="Arial" panose="020B0604020202020204" pitchFamily="34" charset="0"/>
                  </a:rPr>
                  <a:t>k=3</a:t>
                </a:r>
              </a:p>
            </p:txBody>
          </p:sp>
        </p:grpSp>
      </p:grpSp>
      <p:sp>
        <p:nvSpPr>
          <p:cNvPr id="57" name="Text Box 32"/>
          <p:cNvSpPr txBox="1">
            <a:spLocks noChangeArrowheads="1"/>
          </p:cNvSpPr>
          <p:nvPr/>
        </p:nvSpPr>
        <p:spPr bwMode="auto">
          <a:xfrm>
            <a:off x="3090863" y="4626432"/>
            <a:ext cx="3167062"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cs typeface="Arial" panose="020B0604020202020204" pitchFamily="34" charset="0"/>
              </a:rPr>
              <a:t>=min{</a:t>
            </a:r>
            <a:r>
              <a:rPr lang="en-US" altLang="zh-CN" sz="2000" b="0" dirty="0">
                <a:solidFill>
                  <a:schemeClr val="accent1">
                    <a:lumMod val="75000"/>
                  </a:schemeClr>
                </a:solidFill>
                <a:cs typeface="Arial" panose="020B0604020202020204" pitchFamily="34" charset="0"/>
              </a:rPr>
              <a:t>0+3</a:t>
            </a:r>
            <a:r>
              <a:rPr lang="en-US" altLang="zh-CN" sz="2000" b="0" dirty="0">
                <a:cs typeface="Arial" panose="020B0604020202020204" pitchFamily="34" charset="0"/>
              </a:rPr>
              <a:t>,7+0}+9=12</a:t>
            </a:r>
          </a:p>
        </p:txBody>
      </p:sp>
      <p:sp>
        <p:nvSpPr>
          <p:cNvPr id="58" name="Text Box 33"/>
          <p:cNvSpPr txBox="1">
            <a:spLocks noChangeArrowheads="1"/>
          </p:cNvSpPr>
          <p:nvPr/>
        </p:nvSpPr>
        <p:spPr bwMode="auto">
          <a:xfrm>
            <a:off x="2322514" y="4974094"/>
            <a:ext cx="1658937"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R(1,3)=k=2</a:t>
            </a:r>
          </a:p>
        </p:txBody>
      </p:sp>
      <p:grpSp>
        <p:nvGrpSpPr>
          <p:cNvPr id="60" name="Group 63"/>
          <p:cNvGrpSpPr>
            <a:grpSpLocks/>
          </p:cNvGrpSpPr>
          <p:nvPr/>
        </p:nvGrpSpPr>
        <p:grpSpPr bwMode="auto">
          <a:xfrm>
            <a:off x="9355584" y="3071969"/>
            <a:ext cx="1439863" cy="1241876"/>
            <a:chOff x="4558" y="1071"/>
            <a:chExt cx="907" cy="953"/>
          </a:xfrm>
        </p:grpSpPr>
        <p:sp>
          <p:nvSpPr>
            <p:cNvPr id="61" name="Oval 64"/>
            <p:cNvSpPr>
              <a:spLocks noChangeArrowheads="1"/>
            </p:cNvSpPr>
            <p:nvPr/>
          </p:nvSpPr>
          <p:spPr bwMode="auto">
            <a:xfrm>
              <a:off x="4967" y="1389"/>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a</a:t>
              </a:r>
              <a:r>
                <a:rPr lang="en-US" altLang="zh-CN" sz="2000" b="0" baseline="-25000">
                  <a:cs typeface="Arial" panose="020B0604020202020204" pitchFamily="34" charset="0"/>
                </a:rPr>
                <a:t>3</a:t>
              </a:r>
            </a:p>
          </p:txBody>
        </p:sp>
        <p:sp>
          <p:nvSpPr>
            <p:cNvPr id="62" name="Rectangle 65"/>
            <p:cNvSpPr>
              <a:spLocks noChangeArrowheads="1"/>
            </p:cNvSpPr>
            <p:nvPr/>
          </p:nvSpPr>
          <p:spPr bwMode="auto">
            <a:xfrm>
              <a:off x="4785" y="1797"/>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2</a:t>
              </a:r>
            </a:p>
          </p:txBody>
        </p:sp>
        <p:sp>
          <p:nvSpPr>
            <p:cNvPr id="63" name="Rectangle 66"/>
            <p:cNvSpPr>
              <a:spLocks noChangeArrowheads="1"/>
            </p:cNvSpPr>
            <p:nvPr/>
          </p:nvSpPr>
          <p:spPr bwMode="auto">
            <a:xfrm>
              <a:off x="5193" y="1797"/>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3</a:t>
              </a:r>
            </a:p>
          </p:txBody>
        </p:sp>
        <p:sp>
          <p:nvSpPr>
            <p:cNvPr id="64" name="Line 67"/>
            <p:cNvSpPr>
              <a:spLocks noChangeShapeType="1"/>
            </p:cNvSpPr>
            <p:nvPr/>
          </p:nvSpPr>
          <p:spPr bwMode="auto">
            <a:xfrm flipH="1">
              <a:off x="4921" y="1661"/>
              <a:ext cx="182"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65" name="Line 68"/>
            <p:cNvSpPr>
              <a:spLocks noChangeShapeType="1"/>
            </p:cNvSpPr>
            <p:nvPr/>
          </p:nvSpPr>
          <p:spPr bwMode="auto">
            <a:xfrm>
              <a:off x="5148" y="1661"/>
              <a:ext cx="181"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66" name="Oval 69"/>
            <p:cNvSpPr>
              <a:spLocks noChangeArrowheads="1"/>
            </p:cNvSpPr>
            <p:nvPr/>
          </p:nvSpPr>
          <p:spPr bwMode="auto">
            <a:xfrm>
              <a:off x="4740" y="1071"/>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a</a:t>
              </a:r>
              <a:r>
                <a:rPr lang="en-US" altLang="zh-CN" sz="2000" b="0" baseline="-25000" dirty="0">
                  <a:cs typeface="Arial" panose="020B0604020202020204" pitchFamily="34" charset="0"/>
                </a:rPr>
                <a:t>2</a:t>
              </a:r>
            </a:p>
          </p:txBody>
        </p:sp>
        <p:sp>
          <p:nvSpPr>
            <p:cNvPr id="67" name="Rectangle 70"/>
            <p:cNvSpPr>
              <a:spLocks noChangeArrowheads="1"/>
            </p:cNvSpPr>
            <p:nvPr/>
          </p:nvSpPr>
          <p:spPr bwMode="auto">
            <a:xfrm>
              <a:off x="4558" y="1434"/>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1</a:t>
              </a:r>
            </a:p>
          </p:txBody>
        </p:sp>
        <p:sp>
          <p:nvSpPr>
            <p:cNvPr id="68" name="Line 71"/>
            <p:cNvSpPr>
              <a:spLocks noChangeShapeType="1"/>
            </p:cNvSpPr>
            <p:nvPr/>
          </p:nvSpPr>
          <p:spPr bwMode="auto">
            <a:xfrm flipH="1">
              <a:off x="4694" y="1344"/>
              <a:ext cx="182"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69" name="Line 72"/>
            <p:cNvSpPr>
              <a:spLocks noChangeShapeType="1"/>
            </p:cNvSpPr>
            <p:nvPr/>
          </p:nvSpPr>
          <p:spPr bwMode="auto">
            <a:xfrm>
              <a:off x="4876" y="1344"/>
              <a:ext cx="136"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grpSp>
      <p:sp>
        <p:nvSpPr>
          <p:cNvPr id="70" name="Text Box 9"/>
          <p:cNvSpPr txBox="1">
            <a:spLocks noChangeArrowheads="1"/>
          </p:cNvSpPr>
          <p:nvPr/>
        </p:nvSpPr>
        <p:spPr bwMode="auto">
          <a:xfrm>
            <a:off x="1238252" y="5550695"/>
            <a:ext cx="1295400"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solidFill>
                  <a:srgbClr val="FF0000"/>
                </a:solidFill>
                <a:cs typeface="Arial" panose="020B0604020202020204" pitchFamily="34" charset="0"/>
              </a:rPr>
              <a:t>C(2,4)</a:t>
            </a:r>
          </a:p>
        </p:txBody>
      </p:sp>
      <p:sp>
        <p:nvSpPr>
          <p:cNvPr id="71" name="Text Box 51"/>
          <p:cNvSpPr txBox="1">
            <a:spLocks noChangeArrowheads="1"/>
          </p:cNvSpPr>
          <p:nvPr/>
        </p:nvSpPr>
        <p:spPr bwMode="auto">
          <a:xfrm>
            <a:off x="2345184" y="5551153"/>
            <a:ext cx="4902200"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W(2,4)=5    C(2,4)=8    R(2,4)=k=3</a:t>
            </a:r>
          </a:p>
        </p:txBody>
      </p:sp>
      <p:grpSp>
        <p:nvGrpSpPr>
          <p:cNvPr id="72" name="Group 73"/>
          <p:cNvGrpSpPr>
            <a:grpSpLocks/>
          </p:cNvGrpSpPr>
          <p:nvPr/>
        </p:nvGrpSpPr>
        <p:grpSpPr bwMode="auto">
          <a:xfrm>
            <a:off x="9423847" y="4816672"/>
            <a:ext cx="1439862" cy="1232800"/>
            <a:chOff x="4558" y="1071"/>
            <a:chExt cx="907" cy="953"/>
          </a:xfrm>
        </p:grpSpPr>
        <p:sp>
          <p:nvSpPr>
            <p:cNvPr id="73" name="Oval 74"/>
            <p:cNvSpPr>
              <a:spLocks noChangeArrowheads="1"/>
            </p:cNvSpPr>
            <p:nvPr/>
          </p:nvSpPr>
          <p:spPr bwMode="auto">
            <a:xfrm>
              <a:off x="4967" y="1389"/>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a</a:t>
              </a:r>
              <a:r>
                <a:rPr lang="en-US" altLang="zh-CN" sz="2000" b="0" baseline="-25000">
                  <a:cs typeface="Arial" panose="020B0604020202020204" pitchFamily="34" charset="0"/>
                </a:rPr>
                <a:t>4</a:t>
              </a:r>
            </a:p>
          </p:txBody>
        </p:sp>
        <p:sp>
          <p:nvSpPr>
            <p:cNvPr id="74" name="Rectangle 75"/>
            <p:cNvSpPr>
              <a:spLocks noChangeArrowheads="1"/>
            </p:cNvSpPr>
            <p:nvPr/>
          </p:nvSpPr>
          <p:spPr bwMode="auto">
            <a:xfrm>
              <a:off x="4785" y="1797"/>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3</a:t>
              </a:r>
            </a:p>
          </p:txBody>
        </p:sp>
        <p:sp>
          <p:nvSpPr>
            <p:cNvPr id="75" name="Rectangle 76"/>
            <p:cNvSpPr>
              <a:spLocks noChangeArrowheads="1"/>
            </p:cNvSpPr>
            <p:nvPr/>
          </p:nvSpPr>
          <p:spPr bwMode="auto">
            <a:xfrm>
              <a:off x="5193" y="1797"/>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4</a:t>
              </a:r>
            </a:p>
          </p:txBody>
        </p:sp>
        <p:sp>
          <p:nvSpPr>
            <p:cNvPr id="76" name="Line 77"/>
            <p:cNvSpPr>
              <a:spLocks noChangeShapeType="1"/>
            </p:cNvSpPr>
            <p:nvPr/>
          </p:nvSpPr>
          <p:spPr bwMode="auto">
            <a:xfrm flipH="1">
              <a:off x="4921" y="1661"/>
              <a:ext cx="182"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77" name="Line 78"/>
            <p:cNvSpPr>
              <a:spLocks noChangeShapeType="1"/>
            </p:cNvSpPr>
            <p:nvPr/>
          </p:nvSpPr>
          <p:spPr bwMode="auto">
            <a:xfrm>
              <a:off x="5148" y="1661"/>
              <a:ext cx="181"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78" name="Oval 79"/>
            <p:cNvSpPr>
              <a:spLocks noChangeArrowheads="1"/>
            </p:cNvSpPr>
            <p:nvPr/>
          </p:nvSpPr>
          <p:spPr bwMode="auto">
            <a:xfrm>
              <a:off x="4740" y="1071"/>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a</a:t>
              </a:r>
              <a:r>
                <a:rPr lang="en-US" altLang="zh-CN" sz="2000" b="0" baseline="-25000" dirty="0">
                  <a:cs typeface="Arial" panose="020B0604020202020204" pitchFamily="34" charset="0"/>
                </a:rPr>
                <a:t>3</a:t>
              </a:r>
            </a:p>
          </p:txBody>
        </p:sp>
        <p:sp>
          <p:nvSpPr>
            <p:cNvPr id="79" name="Rectangle 80"/>
            <p:cNvSpPr>
              <a:spLocks noChangeArrowheads="1"/>
            </p:cNvSpPr>
            <p:nvPr/>
          </p:nvSpPr>
          <p:spPr bwMode="auto">
            <a:xfrm>
              <a:off x="4558" y="1434"/>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2</a:t>
              </a:r>
            </a:p>
          </p:txBody>
        </p:sp>
        <p:sp>
          <p:nvSpPr>
            <p:cNvPr id="80" name="Line 81"/>
            <p:cNvSpPr>
              <a:spLocks noChangeShapeType="1"/>
            </p:cNvSpPr>
            <p:nvPr/>
          </p:nvSpPr>
          <p:spPr bwMode="auto">
            <a:xfrm flipH="1">
              <a:off x="4694" y="1344"/>
              <a:ext cx="182"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81" name="Line 82"/>
            <p:cNvSpPr>
              <a:spLocks noChangeShapeType="1"/>
            </p:cNvSpPr>
            <p:nvPr/>
          </p:nvSpPr>
          <p:spPr bwMode="auto">
            <a:xfrm>
              <a:off x="4876" y="1344"/>
              <a:ext cx="136"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97066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499"/>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2" grpId="0"/>
      <p:bldP spid="23" grpId="0" autoUpdateAnimBg="0"/>
      <p:bldP spid="33" grpId="0" autoUpdateAnimBg="0"/>
      <p:bldP spid="34" grpId="0" autoUpdateAnimBg="0"/>
      <p:bldP spid="46" grpId="0"/>
      <p:bldP spid="47" grpId="0" autoUpdateAnimBg="0"/>
      <p:bldP spid="57" grpId="0" autoUpdateAnimBg="0"/>
      <p:bldP spid="58" grpId="0" autoUpdateAnimBg="0"/>
      <p:bldP spid="70" grpId="0"/>
      <p:bldP spid="71"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Text Box 4"/>
          <p:cNvSpPr txBox="1">
            <a:spLocks noChangeArrowheads="1"/>
          </p:cNvSpPr>
          <p:nvPr/>
        </p:nvSpPr>
        <p:spPr bwMode="auto">
          <a:xfrm>
            <a:off x="778147" y="992708"/>
            <a:ext cx="2928937"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defPPr>
              <a:defRPr lang="zh-CN"/>
            </a:defPPr>
            <a:lvl1pPr>
              <a:spcBef>
                <a:spcPct val="50000"/>
              </a:spcBef>
              <a:buClrTx/>
              <a:buSzTx/>
              <a:buFontTx/>
              <a:buNone/>
              <a:defRPr kumimoji="1" sz="2000" b="0">
                <a:solidFill>
                  <a:srgbClr val="FF0000"/>
                </a:solidFill>
                <a:latin typeface="Arial" panose="020B0604020202020204" pitchFamily="34" charset="0"/>
                <a:ea typeface="宋体" panose="02010600030101010101" pitchFamily="2"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t>(3)  j–</a:t>
            </a:r>
            <a:r>
              <a:rPr lang="en-US" altLang="zh-CN" dirty="0" err="1"/>
              <a:t>i</a:t>
            </a:r>
            <a:r>
              <a:rPr lang="en-US" altLang="zh-CN" dirty="0"/>
              <a:t>=3</a:t>
            </a:r>
            <a:r>
              <a:rPr lang="zh-CN" altLang="en-US" dirty="0"/>
              <a:t>时</a:t>
            </a:r>
            <a:r>
              <a:rPr lang="en-US" altLang="zh-CN" dirty="0"/>
              <a:t>, 0≤i&lt;2</a:t>
            </a:r>
          </a:p>
        </p:txBody>
      </p:sp>
      <p:sp>
        <p:nvSpPr>
          <p:cNvPr id="174085" name="Text Box 5"/>
          <p:cNvSpPr txBox="1">
            <a:spLocks noChangeArrowheads="1"/>
          </p:cNvSpPr>
          <p:nvPr/>
        </p:nvSpPr>
        <p:spPr bwMode="auto">
          <a:xfrm>
            <a:off x="2005014" y="2466791"/>
            <a:ext cx="8332788" cy="6882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W(0,3)=W(0,2)+Q(3)+P(3)</a:t>
            </a:r>
          </a:p>
          <a:p>
            <a:pPr>
              <a:spcBef>
                <a:spcPct val="0"/>
              </a:spcBef>
              <a:buClrTx/>
              <a:buSzTx/>
              <a:buFontTx/>
              <a:buNone/>
            </a:pPr>
            <a:r>
              <a:rPr lang="en-US" altLang="zh-CN" sz="2000" b="0" dirty="0">
                <a:cs typeface="Arial" panose="020B0604020202020204" pitchFamily="34" charset="0"/>
              </a:rPr>
              <a:t>           =12+1+1=14</a:t>
            </a:r>
          </a:p>
        </p:txBody>
      </p:sp>
      <p:sp>
        <p:nvSpPr>
          <p:cNvPr id="174086" name="Text Box 6"/>
          <p:cNvSpPr txBox="1">
            <a:spLocks noChangeArrowheads="1"/>
          </p:cNvSpPr>
          <p:nvPr/>
        </p:nvSpPr>
        <p:spPr bwMode="auto">
          <a:xfrm>
            <a:off x="2735017" y="3732897"/>
            <a:ext cx="5148262"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cs typeface="Arial" panose="020B0604020202020204" pitchFamily="34" charset="0"/>
              </a:rPr>
              <a:t>=min{0+12,</a:t>
            </a:r>
            <a:r>
              <a:rPr lang="en-US" altLang="zh-CN" sz="2000" b="0" dirty="0">
                <a:solidFill>
                  <a:schemeClr val="accent1">
                    <a:lumMod val="75000"/>
                  </a:schemeClr>
                </a:solidFill>
                <a:cs typeface="Arial" panose="020B0604020202020204" pitchFamily="34" charset="0"/>
              </a:rPr>
              <a:t>8+3</a:t>
            </a:r>
            <a:r>
              <a:rPr lang="en-US" altLang="zh-CN" sz="2000" b="0" dirty="0">
                <a:cs typeface="Arial" panose="020B0604020202020204" pitchFamily="34" charset="0"/>
              </a:rPr>
              <a:t>,19+0}+14=11+14=25</a:t>
            </a:r>
          </a:p>
        </p:txBody>
      </p:sp>
      <p:sp>
        <p:nvSpPr>
          <p:cNvPr id="174087" name="Text Box 7"/>
          <p:cNvSpPr txBox="1">
            <a:spLocks noChangeArrowheads="1"/>
          </p:cNvSpPr>
          <p:nvPr/>
        </p:nvSpPr>
        <p:spPr bwMode="auto">
          <a:xfrm>
            <a:off x="2016796" y="4130104"/>
            <a:ext cx="1658937"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R(0,3)=k=2</a:t>
            </a:r>
          </a:p>
        </p:txBody>
      </p:sp>
      <p:sp>
        <p:nvSpPr>
          <p:cNvPr id="174091" name="Text Box 11"/>
          <p:cNvSpPr txBox="1">
            <a:spLocks noChangeArrowheads="1"/>
          </p:cNvSpPr>
          <p:nvPr/>
        </p:nvSpPr>
        <p:spPr bwMode="auto">
          <a:xfrm>
            <a:off x="1994812" y="4656953"/>
            <a:ext cx="4897437"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W(1,4)=11   C(1,4)=19   R(1,4)=k=2</a:t>
            </a:r>
          </a:p>
        </p:txBody>
      </p:sp>
      <p:grpSp>
        <p:nvGrpSpPr>
          <p:cNvPr id="174092" name="Group 12"/>
          <p:cNvGrpSpPr>
            <a:grpSpLocks/>
          </p:cNvGrpSpPr>
          <p:nvPr/>
        </p:nvGrpSpPr>
        <p:grpSpPr bwMode="auto">
          <a:xfrm>
            <a:off x="2016796" y="3122657"/>
            <a:ext cx="8297863" cy="685800"/>
            <a:chOff x="377" y="1657"/>
            <a:chExt cx="5227" cy="432"/>
          </a:xfrm>
        </p:grpSpPr>
        <p:sp>
          <p:nvSpPr>
            <p:cNvPr id="56387" name="Text Box 13"/>
            <p:cNvSpPr txBox="1">
              <a:spLocks noChangeArrowheads="1"/>
            </p:cNvSpPr>
            <p:nvPr/>
          </p:nvSpPr>
          <p:spPr bwMode="auto">
            <a:xfrm>
              <a:off x="821" y="1843"/>
              <a:ext cx="501"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0&lt;k≤3</a:t>
              </a:r>
            </a:p>
          </p:txBody>
        </p:sp>
        <p:sp>
          <p:nvSpPr>
            <p:cNvPr id="56388" name="Text Box 14"/>
            <p:cNvSpPr txBox="1">
              <a:spLocks noChangeArrowheads="1"/>
            </p:cNvSpPr>
            <p:nvPr/>
          </p:nvSpPr>
          <p:spPr bwMode="auto">
            <a:xfrm>
              <a:off x="377" y="1657"/>
              <a:ext cx="522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C(0,3)=min {C(0,0)+C(1,3), C(0,1)+C(2,3),C(0,2)+C(3,3)}+W(0,3)</a:t>
              </a:r>
            </a:p>
          </p:txBody>
        </p:sp>
        <p:grpSp>
          <p:nvGrpSpPr>
            <p:cNvPr id="56389" name="Group 15"/>
            <p:cNvGrpSpPr>
              <a:grpSpLocks/>
            </p:cNvGrpSpPr>
            <p:nvPr/>
          </p:nvGrpSpPr>
          <p:grpSpPr bwMode="auto">
            <a:xfrm>
              <a:off x="1269" y="1891"/>
              <a:ext cx="952" cy="195"/>
              <a:chOff x="1339" y="2356"/>
              <a:chExt cx="1000" cy="174"/>
            </a:xfrm>
          </p:grpSpPr>
          <p:sp>
            <p:nvSpPr>
              <p:cNvPr id="56396" name="Text Box 16"/>
              <p:cNvSpPr txBox="1">
                <a:spLocks noChangeArrowheads="1"/>
              </p:cNvSpPr>
              <p:nvPr/>
            </p:nvSpPr>
            <p:spPr bwMode="auto">
              <a:xfrm>
                <a:off x="1717" y="2378"/>
                <a:ext cx="342" cy="1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60000"/>
                  </a:lnSpc>
                  <a:spcBef>
                    <a:spcPct val="0"/>
                  </a:spcBef>
                  <a:buClrTx/>
                  <a:buSzTx/>
                  <a:buFontTx/>
                  <a:buNone/>
                </a:pPr>
                <a:r>
                  <a:rPr lang="en-US" altLang="zh-CN" sz="2000" b="0" dirty="0">
                    <a:solidFill>
                      <a:schemeClr val="accent1">
                        <a:lumMod val="75000"/>
                      </a:schemeClr>
                    </a:solidFill>
                    <a:cs typeface="Arial" panose="020B0604020202020204" pitchFamily="34" charset="0"/>
                  </a:rPr>
                  <a:t>k=1</a:t>
                </a:r>
              </a:p>
            </p:txBody>
          </p:sp>
          <p:sp>
            <p:nvSpPr>
              <p:cNvPr id="56397" name="Line 17"/>
              <p:cNvSpPr>
                <a:spLocks noChangeShapeType="1"/>
              </p:cNvSpPr>
              <p:nvPr/>
            </p:nvSpPr>
            <p:spPr bwMode="auto">
              <a:xfrm>
                <a:off x="1339" y="2356"/>
                <a:ext cx="1000"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grpSp>
        <p:grpSp>
          <p:nvGrpSpPr>
            <p:cNvPr id="56390" name="Group 18"/>
            <p:cNvGrpSpPr>
              <a:grpSpLocks/>
            </p:cNvGrpSpPr>
            <p:nvPr/>
          </p:nvGrpSpPr>
          <p:grpSpPr bwMode="auto">
            <a:xfrm>
              <a:off x="2359" y="1883"/>
              <a:ext cx="981" cy="206"/>
              <a:chOff x="2506" y="2334"/>
              <a:chExt cx="1022" cy="206"/>
            </a:xfrm>
          </p:grpSpPr>
          <p:sp>
            <p:nvSpPr>
              <p:cNvPr id="56394" name="Line 19"/>
              <p:cNvSpPr>
                <a:spLocks noChangeShapeType="1"/>
              </p:cNvSpPr>
              <p:nvPr/>
            </p:nvSpPr>
            <p:spPr bwMode="auto">
              <a:xfrm flipV="1">
                <a:off x="2506" y="2334"/>
                <a:ext cx="1022" cy="8"/>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56395" name="Text Box 20"/>
              <p:cNvSpPr txBox="1">
                <a:spLocks noChangeArrowheads="1"/>
              </p:cNvSpPr>
              <p:nvPr/>
            </p:nvSpPr>
            <p:spPr bwMode="auto">
              <a:xfrm>
                <a:off x="2912" y="2370"/>
                <a:ext cx="341" cy="17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60000"/>
                  </a:lnSpc>
                  <a:spcBef>
                    <a:spcPct val="0"/>
                  </a:spcBef>
                  <a:buClrTx/>
                  <a:buSzTx/>
                  <a:buFontTx/>
                  <a:buNone/>
                </a:pPr>
                <a:r>
                  <a:rPr lang="en-US" altLang="zh-CN" sz="2000" b="0" dirty="0">
                    <a:solidFill>
                      <a:schemeClr val="accent1">
                        <a:lumMod val="75000"/>
                      </a:schemeClr>
                    </a:solidFill>
                    <a:cs typeface="Arial" panose="020B0604020202020204" pitchFamily="34" charset="0"/>
                  </a:rPr>
                  <a:t>k=2</a:t>
                </a:r>
              </a:p>
            </p:txBody>
          </p:sp>
        </p:grpSp>
        <p:grpSp>
          <p:nvGrpSpPr>
            <p:cNvPr id="56391" name="Group 21"/>
            <p:cNvGrpSpPr>
              <a:grpSpLocks/>
            </p:cNvGrpSpPr>
            <p:nvPr/>
          </p:nvGrpSpPr>
          <p:grpSpPr bwMode="auto">
            <a:xfrm>
              <a:off x="3413" y="1883"/>
              <a:ext cx="992" cy="196"/>
              <a:chOff x="2453" y="2334"/>
              <a:chExt cx="1067" cy="196"/>
            </a:xfrm>
          </p:grpSpPr>
          <p:sp>
            <p:nvSpPr>
              <p:cNvPr id="56392" name="Line 22"/>
              <p:cNvSpPr>
                <a:spLocks noChangeShapeType="1"/>
              </p:cNvSpPr>
              <p:nvPr/>
            </p:nvSpPr>
            <p:spPr bwMode="auto">
              <a:xfrm>
                <a:off x="2453" y="2334"/>
                <a:ext cx="1067"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sz="2000">
                  <a:latin typeface="Arial" panose="020B0604020202020204" pitchFamily="34" charset="0"/>
                  <a:cs typeface="Arial" panose="020B0604020202020204" pitchFamily="34" charset="0"/>
                </a:endParaRPr>
              </a:p>
            </p:txBody>
          </p:sp>
          <p:sp>
            <p:nvSpPr>
              <p:cNvPr id="56393" name="Text Box 23"/>
              <p:cNvSpPr txBox="1">
                <a:spLocks noChangeArrowheads="1"/>
              </p:cNvSpPr>
              <p:nvPr/>
            </p:nvSpPr>
            <p:spPr bwMode="auto">
              <a:xfrm>
                <a:off x="2784" y="2369"/>
                <a:ext cx="341" cy="16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60000"/>
                  </a:lnSpc>
                  <a:spcBef>
                    <a:spcPct val="0"/>
                  </a:spcBef>
                  <a:buClrTx/>
                  <a:buSzTx/>
                  <a:buFontTx/>
                  <a:buNone/>
                </a:pPr>
                <a:r>
                  <a:rPr lang="en-US" altLang="zh-CN" sz="2000" b="0" dirty="0">
                    <a:solidFill>
                      <a:schemeClr val="accent1">
                        <a:lumMod val="75000"/>
                      </a:schemeClr>
                    </a:solidFill>
                    <a:cs typeface="Arial" panose="020B0604020202020204" pitchFamily="34" charset="0"/>
                  </a:rPr>
                  <a:t>k=3</a:t>
                </a:r>
              </a:p>
            </p:txBody>
          </p:sp>
        </p:grpSp>
      </p:grpSp>
      <p:grpSp>
        <p:nvGrpSpPr>
          <p:cNvPr id="56331" name="Group 45"/>
          <p:cNvGrpSpPr>
            <a:grpSpLocks/>
          </p:cNvGrpSpPr>
          <p:nvPr/>
        </p:nvGrpSpPr>
        <p:grpSpPr bwMode="auto">
          <a:xfrm>
            <a:off x="5469670" y="1948631"/>
            <a:ext cx="4190939" cy="976313"/>
            <a:chOff x="3236" y="300"/>
            <a:chExt cx="2292" cy="615"/>
          </a:xfrm>
        </p:grpSpPr>
        <p:sp>
          <p:nvSpPr>
            <p:cNvPr id="56377" name="Rectangle 30"/>
            <p:cNvSpPr>
              <a:spLocks noChangeArrowheads="1"/>
            </p:cNvSpPr>
            <p:nvPr/>
          </p:nvSpPr>
          <p:spPr bwMode="auto">
            <a:xfrm>
              <a:off x="3249" y="300"/>
              <a:ext cx="87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W(0,2)=</a:t>
              </a:r>
              <a:r>
                <a:rPr lang="en-US" altLang="zh-CN" sz="2000" b="0">
                  <a:cs typeface="Arial" panose="020B0604020202020204" pitchFamily="34" charset="0"/>
                </a:rPr>
                <a:t>12</a:t>
              </a:r>
            </a:p>
          </p:txBody>
        </p:sp>
        <p:sp>
          <p:nvSpPr>
            <p:cNvPr id="56378" name="Rectangle 31"/>
            <p:cNvSpPr>
              <a:spLocks noChangeArrowheads="1"/>
            </p:cNvSpPr>
            <p:nvPr/>
          </p:nvSpPr>
          <p:spPr bwMode="auto">
            <a:xfrm>
              <a:off x="4014" y="300"/>
              <a:ext cx="8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C(0,2)=</a:t>
              </a:r>
              <a:r>
                <a:rPr lang="en-US" altLang="zh-CN" sz="2000" b="0">
                  <a:cs typeface="Arial" panose="020B0604020202020204" pitchFamily="34" charset="0"/>
                </a:rPr>
                <a:t>19</a:t>
              </a:r>
            </a:p>
          </p:txBody>
        </p:sp>
        <p:sp>
          <p:nvSpPr>
            <p:cNvPr id="56379" name="Text Box 32"/>
            <p:cNvSpPr txBox="1">
              <a:spLocks noChangeArrowheads="1"/>
            </p:cNvSpPr>
            <p:nvPr/>
          </p:nvSpPr>
          <p:spPr bwMode="auto">
            <a:xfrm>
              <a:off x="4780" y="304"/>
              <a:ext cx="7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R(0,2)=1</a:t>
              </a:r>
            </a:p>
          </p:txBody>
        </p:sp>
        <p:sp>
          <p:nvSpPr>
            <p:cNvPr id="56380" name="Rectangle 33"/>
            <p:cNvSpPr>
              <a:spLocks noChangeArrowheads="1"/>
            </p:cNvSpPr>
            <p:nvPr/>
          </p:nvSpPr>
          <p:spPr bwMode="auto">
            <a:xfrm>
              <a:off x="3249" y="478"/>
              <a:ext cx="7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W(1,3)=</a:t>
              </a:r>
              <a:r>
                <a:rPr lang="en-US" altLang="zh-CN" sz="2000" b="0" dirty="0">
                  <a:cs typeface="Arial" panose="020B0604020202020204" pitchFamily="34" charset="0"/>
                </a:rPr>
                <a:t>9</a:t>
              </a:r>
            </a:p>
          </p:txBody>
        </p:sp>
        <p:sp>
          <p:nvSpPr>
            <p:cNvPr id="56381" name="Rectangle 34"/>
            <p:cNvSpPr>
              <a:spLocks noChangeArrowheads="1"/>
            </p:cNvSpPr>
            <p:nvPr/>
          </p:nvSpPr>
          <p:spPr bwMode="auto">
            <a:xfrm>
              <a:off x="4014" y="478"/>
              <a:ext cx="8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C(1,3)=</a:t>
              </a:r>
              <a:r>
                <a:rPr lang="en-US" altLang="zh-CN" sz="2000" b="0">
                  <a:cs typeface="Arial" panose="020B0604020202020204" pitchFamily="34" charset="0"/>
                </a:rPr>
                <a:t>12</a:t>
              </a:r>
            </a:p>
          </p:txBody>
        </p:sp>
        <p:sp>
          <p:nvSpPr>
            <p:cNvPr id="56382" name="Text Box 35"/>
            <p:cNvSpPr txBox="1">
              <a:spLocks noChangeArrowheads="1"/>
            </p:cNvSpPr>
            <p:nvPr/>
          </p:nvSpPr>
          <p:spPr bwMode="auto">
            <a:xfrm>
              <a:off x="4780" y="482"/>
              <a:ext cx="7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R(1,3)=2</a:t>
              </a:r>
            </a:p>
          </p:txBody>
        </p:sp>
        <p:sp>
          <p:nvSpPr>
            <p:cNvPr id="56383" name="Rectangle 36"/>
            <p:cNvSpPr>
              <a:spLocks noChangeArrowheads="1"/>
            </p:cNvSpPr>
            <p:nvPr/>
          </p:nvSpPr>
          <p:spPr bwMode="auto">
            <a:xfrm>
              <a:off x="3249" y="659"/>
              <a:ext cx="8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W(2,4)=</a:t>
              </a:r>
              <a:r>
                <a:rPr lang="en-US" altLang="zh-CN" sz="2000" b="0">
                  <a:cs typeface="Arial" panose="020B0604020202020204" pitchFamily="34" charset="0"/>
                </a:rPr>
                <a:t>5 </a:t>
              </a:r>
            </a:p>
          </p:txBody>
        </p:sp>
        <p:sp>
          <p:nvSpPr>
            <p:cNvPr id="56384" name="Rectangle 37"/>
            <p:cNvSpPr>
              <a:spLocks noChangeArrowheads="1"/>
            </p:cNvSpPr>
            <p:nvPr/>
          </p:nvSpPr>
          <p:spPr bwMode="auto">
            <a:xfrm>
              <a:off x="4014" y="659"/>
              <a:ext cx="7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C(2,4)=</a:t>
              </a:r>
              <a:r>
                <a:rPr lang="en-US" altLang="zh-CN" sz="2000" b="0">
                  <a:cs typeface="Arial" panose="020B0604020202020204" pitchFamily="34" charset="0"/>
                </a:rPr>
                <a:t>8</a:t>
              </a:r>
            </a:p>
          </p:txBody>
        </p:sp>
        <p:sp>
          <p:nvSpPr>
            <p:cNvPr id="56385" name="Text Box 38"/>
            <p:cNvSpPr txBox="1">
              <a:spLocks noChangeArrowheads="1"/>
            </p:cNvSpPr>
            <p:nvPr/>
          </p:nvSpPr>
          <p:spPr bwMode="auto">
            <a:xfrm>
              <a:off x="4780" y="663"/>
              <a:ext cx="7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R(2,4)=3</a:t>
              </a:r>
            </a:p>
          </p:txBody>
        </p:sp>
        <p:sp>
          <p:nvSpPr>
            <p:cNvPr id="56386" name="Rectangle 42"/>
            <p:cNvSpPr>
              <a:spLocks noChangeArrowheads="1"/>
            </p:cNvSpPr>
            <p:nvPr/>
          </p:nvSpPr>
          <p:spPr bwMode="auto">
            <a:xfrm>
              <a:off x="3236" y="304"/>
              <a:ext cx="2245" cy="586"/>
            </a:xfrm>
            <a:prstGeom prst="rect">
              <a:avLst/>
            </a:prstGeom>
            <a:noFill/>
            <a:ln w="19050" cmpd="dbl">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0">
                <a:cs typeface="Arial" panose="020B0604020202020204" pitchFamily="34" charset="0"/>
              </a:endParaRPr>
            </a:p>
          </p:txBody>
        </p:sp>
      </p:grpSp>
      <p:sp>
        <p:nvSpPr>
          <p:cNvPr id="174123" name="Text Box 43"/>
          <p:cNvSpPr txBox="1">
            <a:spLocks noChangeArrowheads="1"/>
          </p:cNvSpPr>
          <p:nvPr/>
        </p:nvSpPr>
        <p:spPr bwMode="auto">
          <a:xfrm>
            <a:off x="1186658" y="2473371"/>
            <a:ext cx="1295400"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solidFill>
                  <a:srgbClr val="FF0000"/>
                </a:solidFill>
                <a:cs typeface="Arial" panose="020B0604020202020204" pitchFamily="34" charset="0"/>
              </a:rPr>
              <a:t>C(0,3)</a:t>
            </a:r>
          </a:p>
        </p:txBody>
      </p:sp>
      <p:sp>
        <p:nvSpPr>
          <p:cNvPr id="174124" name="Text Box 44"/>
          <p:cNvSpPr txBox="1">
            <a:spLocks noChangeArrowheads="1"/>
          </p:cNvSpPr>
          <p:nvPr/>
        </p:nvSpPr>
        <p:spPr bwMode="auto">
          <a:xfrm>
            <a:off x="1186658" y="4656953"/>
            <a:ext cx="877164"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solidFill>
                  <a:srgbClr val="FF0000"/>
                </a:solidFill>
                <a:cs typeface="Arial" panose="020B0604020202020204" pitchFamily="34" charset="0"/>
              </a:rPr>
              <a:t>C(1,4)</a:t>
            </a:r>
          </a:p>
        </p:txBody>
      </p:sp>
      <p:grpSp>
        <p:nvGrpSpPr>
          <p:cNvPr id="174162" name="Group 82"/>
          <p:cNvGrpSpPr>
            <a:grpSpLocks/>
          </p:cNvGrpSpPr>
          <p:nvPr/>
        </p:nvGrpSpPr>
        <p:grpSpPr bwMode="auto">
          <a:xfrm>
            <a:off x="8943069" y="3266498"/>
            <a:ext cx="2303463" cy="1298530"/>
            <a:chOff x="3515" y="1842"/>
            <a:chExt cx="1451" cy="953"/>
          </a:xfrm>
        </p:grpSpPr>
        <p:sp>
          <p:nvSpPr>
            <p:cNvPr id="56364" name="Oval 68"/>
            <p:cNvSpPr>
              <a:spLocks noChangeArrowheads="1"/>
            </p:cNvSpPr>
            <p:nvPr/>
          </p:nvSpPr>
          <p:spPr bwMode="auto">
            <a:xfrm>
              <a:off x="4468" y="2160"/>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a</a:t>
              </a:r>
              <a:r>
                <a:rPr lang="en-US" altLang="zh-CN" sz="2000" b="0" baseline="-25000" dirty="0"/>
                <a:t>3</a:t>
              </a:r>
            </a:p>
          </p:txBody>
        </p:sp>
        <p:sp>
          <p:nvSpPr>
            <p:cNvPr id="56365" name="Rectangle 69"/>
            <p:cNvSpPr>
              <a:spLocks noChangeArrowheads="1"/>
            </p:cNvSpPr>
            <p:nvPr/>
          </p:nvSpPr>
          <p:spPr bwMode="auto">
            <a:xfrm>
              <a:off x="4286" y="2568"/>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2</a:t>
              </a:r>
            </a:p>
          </p:txBody>
        </p:sp>
        <p:sp>
          <p:nvSpPr>
            <p:cNvPr id="56366" name="Rectangle 70"/>
            <p:cNvSpPr>
              <a:spLocks noChangeArrowheads="1"/>
            </p:cNvSpPr>
            <p:nvPr/>
          </p:nvSpPr>
          <p:spPr bwMode="auto">
            <a:xfrm>
              <a:off x="4694" y="2568"/>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3</a:t>
              </a:r>
            </a:p>
          </p:txBody>
        </p:sp>
        <p:sp>
          <p:nvSpPr>
            <p:cNvPr id="56367" name="Line 71"/>
            <p:cNvSpPr>
              <a:spLocks noChangeShapeType="1"/>
            </p:cNvSpPr>
            <p:nvPr/>
          </p:nvSpPr>
          <p:spPr bwMode="auto">
            <a:xfrm flipH="1">
              <a:off x="4422" y="2432"/>
              <a:ext cx="182"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6368" name="Line 72"/>
            <p:cNvSpPr>
              <a:spLocks noChangeShapeType="1"/>
            </p:cNvSpPr>
            <p:nvPr/>
          </p:nvSpPr>
          <p:spPr bwMode="auto">
            <a:xfrm>
              <a:off x="4649" y="2432"/>
              <a:ext cx="181"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6369" name="Oval 73"/>
            <p:cNvSpPr>
              <a:spLocks noChangeArrowheads="1"/>
            </p:cNvSpPr>
            <p:nvPr/>
          </p:nvSpPr>
          <p:spPr bwMode="auto">
            <a:xfrm>
              <a:off x="4060" y="1842"/>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a</a:t>
              </a:r>
              <a:r>
                <a:rPr lang="en-US" altLang="zh-CN" sz="2000" b="0" baseline="-25000"/>
                <a:t>2</a:t>
              </a:r>
            </a:p>
          </p:txBody>
        </p:sp>
        <p:sp>
          <p:nvSpPr>
            <p:cNvPr id="56370" name="Line 75"/>
            <p:cNvSpPr>
              <a:spLocks noChangeShapeType="1"/>
            </p:cNvSpPr>
            <p:nvPr/>
          </p:nvSpPr>
          <p:spPr bwMode="auto">
            <a:xfrm flipH="1">
              <a:off x="3923" y="2115"/>
              <a:ext cx="227"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6371" name="Line 76"/>
            <p:cNvSpPr>
              <a:spLocks noChangeShapeType="1"/>
            </p:cNvSpPr>
            <p:nvPr/>
          </p:nvSpPr>
          <p:spPr bwMode="auto">
            <a:xfrm>
              <a:off x="4241" y="2115"/>
              <a:ext cx="272"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6372" name="Oval 77"/>
            <p:cNvSpPr>
              <a:spLocks noChangeArrowheads="1"/>
            </p:cNvSpPr>
            <p:nvPr/>
          </p:nvSpPr>
          <p:spPr bwMode="auto">
            <a:xfrm>
              <a:off x="3697" y="2160"/>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a</a:t>
              </a:r>
              <a:r>
                <a:rPr lang="en-US" altLang="zh-CN" sz="2000" b="0" baseline="-25000"/>
                <a:t>1</a:t>
              </a:r>
            </a:p>
          </p:txBody>
        </p:sp>
        <p:sp>
          <p:nvSpPr>
            <p:cNvPr id="56373" name="Rectangle 78"/>
            <p:cNvSpPr>
              <a:spLocks noChangeArrowheads="1"/>
            </p:cNvSpPr>
            <p:nvPr/>
          </p:nvSpPr>
          <p:spPr bwMode="auto">
            <a:xfrm>
              <a:off x="3515" y="2568"/>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0</a:t>
              </a:r>
            </a:p>
          </p:txBody>
        </p:sp>
        <p:sp>
          <p:nvSpPr>
            <p:cNvPr id="56374" name="Rectangle 79"/>
            <p:cNvSpPr>
              <a:spLocks noChangeArrowheads="1"/>
            </p:cNvSpPr>
            <p:nvPr/>
          </p:nvSpPr>
          <p:spPr bwMode="auto">
            <a:xfrm>
              <a:off x="3923" y="2568"/>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1</a:t>
              </a:r>
            </a:p>
          </p:txBody>
        </p:sp>
        <p:sp>
          <p:nvSpPr>
            <p:cNvPr id="56375" name="Line 80"/>
            <p:cNvSpPr>
              <a:spLocks noChangeShapeType="1"/>
            </p:cNvSpPr>
            <p:nvPr/>
          </p:nvSpPr>
          <p:spPr bwMode="auto">
            <a:xfrm flipH="1">
              <a:off x="3651" y="2432"/>
              <a:ext cx="182"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6376" name="Line 81"/>
            <p:cNvSpPr>
              <a:spLocks noChangeShapeType="1"/>
            </p:cNvSpPr>
            <p:nvPr/>
          </p:nvSpPr>
          <p:spPr bwMode="auto">
            <a:xfrm>
              <a:off x="3878" y="2432"/>
              <a:ext cx="181"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74187" name="Group 107"/>
          <p:cNvGrpSpPr>
            <a:grpSpLocks/>
          </p:cNvGrpSpPr>
          <p:nvPr/>
        </p:nvGrpSpPr>
        <p:grpSpPr bwMode="auto">
          <a:xfrm>
            <a:off x="6714547" y="4188151"/>
            <a:ext cx="2087563" cy="1730375"/>
            <a:chOff x="4286" y="2885"/>
            <a:chExt cx="1315" cy="1317"/>
          </a:xfrm>
        </p:grpSpPr>
        <p:sp>
          <p:nvSpPr>
            <p:cNvPr id="56350" name="Oval 89"/>
            <p:cNvSpPr>
              <a:spLocks noChangeArrowheads="1"/>
            </p:cNvSpPr>
            <p:nvPr/>
          </p:nvSpPr>
          <p:spPr bwMode="auto">
            <a:xfrm>
              <a:off x="4559" y="2885"/>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a</a:t>
              </a:r>
              <a:r>
                <a:rPr lang="en-US" altLang="zh-CN" sz="2000" b="0" baseline="-25000"/>
                <a:t>2</a:t>
              </a:r>
            </a:p>
          </p:txBody>
        </p:sp>
        <p:sp>
          <p:nvSpPr>
            <p:cNvPr id="56351" name="Line 90"/>
            <p:cNvSpPr>
              <a:spLocks noChangeShapeType="1"/>
            </p:cNvSpPr>
            <p:nvPr/>
          </p:nvSpPr>
          <p:spPr bwMode="auto">
            <a:xfrm flipH="1">
              <a:off x="4422" y="3158"/>
              <a:ext cx="227"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6352" name="Line 91"/>
            <p:cNvSpPr>
              <a:spLocks noChangeShapeType="1"/>
            </p:cNvSpPr>
            <p:nvPr/>
          </p:nvSpPr>
          <p:spPr bwMode="auto">
            <a:xfrm>
              <a:off x="4740" y="3158"/>
              <a:ext cx="272"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6353" name="Rectangle 94"/>
            <p:cNvSpPr>
              <a:spLocks noChangeArrowheads="1"/>
            </p:cNvSpPr>
            <p:nvPr/>
          </p:nvSpPr>
          <p:spPr bwMode="auto">
            <a:xfrm>
              <a:off x="4286" y="3248"/>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1</a:t>
              </a:r>
            </a:p>
          </p:txBody>
        </p:sp>
        <p:grpSp>
          <p:nvGrpSpPr>
            <p:cNvPr id="56354" name="Group 97"/>
            <p:cNvGrpSpPr>
              <a:grpSpLocks/>
            </p:cNvGrpSpPr>
            <p:nvPr/>
          </p:nvGrpSpPr>
          <p:grpSpPr bwMode="auto">
            <a:xfrm>
              <a:off x="4694" y="3249"/>
              <a:ext cx="907" cy="953"/>
              <a:chOff x="4558" y="1071"/>
              <a:chExt cx="907" cy="953"/>
            </a:xfrm>
          </p:grpSpPr>
          <p:sp>
            <p:nvSpPr>
              <p:cNvPr id="56355" name="Oval 98"/>
              <p:cNvSpPr>
                <a:spLocks noChangeArrowheads="1"/>
              </p:cNvSpPr>
              <p:nvPr/>
            </p:nvSpPr>
            <p:spPr bwMode="auto">
              <a:xfrm>
                <a:off x="4967" y="1389"/>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a</a:t>
                </a:r>
                <a:r>
                  <a:rPr lang="en-US" altLang="zh-CN" sz="2000" b="0" baseline="-25000"/>
                  <a:t>4</a:t>
                </a:r>
              </a:p>
            </p:txBody>
          </p:sp>
          <p:sp>
            <p:nvSpPr>
              <p:cNvPr id="56356" name="Rectangle 99"/>
              <p:cNvSpPr>
                <a:spLocks noChangeArrowheads="1"/>
              </p:cNvSpPr>
              <p:nvPr/>
            </p:nvSpPr>
            <p:spPr bwMode="auto">
              <a:xfrm>
                <a:off x="4785" y="1797"/>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3</a:t>
                </a:r>
              </a:p>
            </p:txBody>
          </p:sp>
          <p:sp>
            <p:nvSpPr>
              <p:cNvPr id="56357" name="Rectangle 100"/>
              <p:cNvSpPr>
                <a:spLocks noChangeArrowheads="1"/>
              </p:cNvSpPr>
              <p:nvPr/>
            </p:nvSpPr>
            <p:spPr bwMode="auto">
              <a:xfrm>
                <a:off x="5193" y="1797"/>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4</a:t>
                </a:r>
              </a:p>
            </p:txBody>
          </p:sp>
          <p:sp>
            <p:nvSpPr>
              <p:cNvPr id="56358" name="Line 101"/>
              <p:cNvSpPr>
                <a:spLocks noChangeShapeType="1"/>
              </p:cNvSpPr>
              <p:nvPr/>
            </p:nvSpPr>
            <p:spPr bwMode="auto">
              <a:xfrm flipH="1">
                <a:off x="4921" y="1661"/>
                <a:ext cx="182"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6359" name="Line 102"/>
              <p:cNvSpPr>
                <a:spLocks noChangeShapeType="1"/>
              </p:cNvSpPr>
              <p:nvPr/>
            </p:nvSpPr>
            <p:spPr bwMode="auto">
              <a:xfrm>
                <a:off x="5148" y="1661"/>
                <a:ext cx="181"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6360" name="Oval 103"/>
              <p:cNvSpPr>
                <a:spLocks noChangeArrowheads="1"/>
              </p:cNvSpPr>
              <p:nvPr/>
            </p:nvSpPr>
            <p:spPr bwMode="auto">
              <a:xfrm>
                <a:off x="4740" y="1071"/>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a</a:t>
                </a:r>
                <a:r>
                  <a:rPr lang="en-US" altLang="zh-CN" sz="2000" b="0" baseline="-25000"/>
                  <a:t>3</a:t>
                </a:r>
              </a:p>
            </p:txBody>
          </p:sp>
          <p:sp>
            <p:nvSpPr>
              <p:cNvPr id="56361" name="Rectangle 104"/>
              <p:cNvSpPr>
                <a:spLocks noChangeArrowheads="1"/>
              </p:cNvSpPr>
              <p:nvPr/>
            </p:nvSpPr>
            <p:spPr bwMode="auto">
              <a:xfrm>
                <a:off x="4558" y="1434"/>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r>
                  <a:rPr lang="en-US" altLang="zh-CN" sz="2000" b="0" baseline="-25000"/>
                  <a:t>2</a:t>
                </a:r>
              </a:p>
            </p:txBody>
          </p:sp>
          <p:sp>
            <p:nvSpPr>
              <p:cNvPr id="56362" name="Line 105"/>
              <p:cNvSpPr>
                <a:spLocks noChangeShapeType="1"/>
              </p:cNvSpPr>
              <p:nvPr/>
            </p:nvSpPr>
            <p:spPr bwMode="auto">
              <a:xfrm flipH="1">
                <a:off x="4694" y="1344"/>
                <a:ext cx="182"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6363" name="Line 106"/>
              <p:cNvSpPr>
                <a:spLocks noChangeShapeType="1"/>
              </p:cNvSpPr>
              <p:nvPr/>
            </p:nvSpPr>
            <p:spPr bwMode="auto">
              <a:xfrm>
                <a:off x="4876" y="1344"/>
                <a:ext cx="136"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grpSp>
        <p:nvGrpSpPr>
          <p:cNvPr id="56336" name="Group 108"/>
          <p:cNvGrpSpPr>
            <a:grpSpLocks/>
          </p:cNvGrpSpPr>
          <p:nvPr/>
        </p:nvGrpSpPr>
        <p:grpSpPr bwMode="auto">
          <a:xfrm>
            <a:off x="5469711" y="532766"/>
            <a:ext cx="4104257" cy="1422630"/>
            <a:chOff x="3334" y="296"/>
            <a:chExt cx="2177" cy="805"/>
          </a:xfrm>
        </p:grpSpPr>
        <p:sp>
          <p:nvSpPr>
            <p:cNvPr id="56337" name="Rectangle 109"/>
            <p:cNvSpPr>
              <a:spLocks noChangeArrowheads="1"/>
            </p:cNvSpPr>
            <p:nvPr/>
          </p:nvSpPr>
          <p:spPr bwMode="auto">
            <a:xfrm>
              <a:off x="3379" y="296"/>
              <a:ext cx="6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W(0,1)=8</a:t>
              </a:r>
            </a:p>
          </p:txBody>
        </p:sp>
        <p:sp>
          <p:nvSpPr>
            <p:cNvPr id="56338" name="Rectangle 110"/>
            <p:cNvSpPr>
              <a:spLocks noChangeArrowheads="1"/>
            </p:cNvSpPr>
            <p:nvPr/>
          </p:nvSpPr>
          <p:spPr bwMode="auto">
            <a:xfrm>
              <a:off x="4059" y="296"/>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C(0,1)=8</a:t>
              </a:r>
            </a:p>
          </p:txBody>
        </p:sp>
        <p:sp>
          <p:nvSpPr>
            <p:cNvPr id="56339" name="Text Box 111"/>
            <p:cNvSpPr txBox="1">
              <a:spLocks noChangeArrowheads="1"/>
            </p:cNvSpPr>
            <p:nvPr/>
          </p:nvSpPr>
          <p:spPr bwMode="auto">
            <a:xfrm>
              <a:off x="4740" y="300"/>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R(0,1)=1</a:t>
              </a:r>
            </a:p>
          </p:txBody>
        </p:sp>
        <p:sp>
          <p:nvSpPr>
            <p:cNvPr id="56340" name="Rectangle 112"/>
            <p:cNvSpPr>
              <a:spLocks noChangeArrowheads="1"/>
            </p:cNvSpPr>
            <p:nvPr/>
          </p:nvSpPr>
          <p:spPr bwMode="auto">
            <a:xfrm>
              <a:off x="3379" y="474"/>
              <a:ext cx="6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W(1,2)=7</a:t>
              </a:r>
            </a:p>
          </p:txBody>
        </p:sp>
        <p:sp>
          <p:nvSpPr>
            <p:cNvPr id="56341" name="Rectangle 113"/>
            <p:cNvSpPr>
              <a:spLocks noChangeArrowheads="1"/>
            </p:cNvSpPr>
            <p:nvPr/>
          </p:nvSpPr>
          <p:spPr bwMode="auto">
            <a:xfrm>
              <a:off x="4059" y="474"/>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C(1,2)=7</a:t>
              </a:r>
            </a:p>
          </p:txBody>
        </p:sp>
        <p:sp>
          <p:nvSpPr>
            <p:cNvPr id="56342" name="Text Box 114"/>
            <p:cNvSpPr txBox="1">
              <a:spLocks noChangeArrowheads="1"/>
            </p:cNvSpPr>
            <p:nvPr/>
          </p:nvSpPr>
          <p:spPr bwMode="auto">
            <a:xfrm>
              <a:off x="4740" y="478"/>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R(1,2)=2</a:t>
              </a:r>
            </a:p>
          </p:txBody>
        </p:sp>
        <p:sp>
          <p:nvSpPr>
            <p:cNvPr id="56343" name="Rectangle 115"/>
            <p:cNvSpPr>
              <a:spLocks noChangeArrowheads="1"/>
            </p:cNvSpPr>
            <p:nvPr/>
          </p:nvSpPr>
          <p:spPr bwMode="auto">
            <a:xfrm>
              <a:off x="3379" y="655"/>
              <a:ext cx="6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W(2,3)=3</a:t>
              </a:r>
            </a:p>
          </p:txBody>
        </p:sp>
        <p:sp>
          <p:nvSpPr>
            <p:cNvPr id="56344" name="Rectangle 116"/>
            <p:cNvSpPr>
              <a:spLocks noChangeArrowheads="1"/>
            </p:cNvSpPr>
            <p:nvPr/>
          </p:nvSpPr>
          <p:spPr bwMode="auto">
            <a:xfrm>
              <a:off x="4059" y="655"/>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C(2,3)=3</a:t>
              </a:r>
            </a:p>
          </p:txBody>
        </p:sp>
        <p:sp>
          <p:nvSpPr>
            <p:cNvPr id="56345" name="Text Box 117"/>
            <p:cNvSpPr txBox="1">
              <a:spLocks noChangeArrowheads="1"/>
            </p:cNvSpPr>
            <p:nvPr/>
          </p:nvSpPr>
          <p:spPr bwMode="auto">
            <a:xfrm>
              <a:off x="4740" y="659"/>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R(2,3)=3</a:t>
              </a:r>
            </a:p>
          </p:txBody>
        </p:sp>
        <p:sp>
          <p:nvSpPr>
            <p:cNvPr id="56346" name="Rectangle 118"/>
            <p:cNvSpPr>
              <a:spLocks noChangeArrowheads="1"/>
            </p:cNvSpPr>
            <p:nvPr/>
          </p:nvSpPr>
          <p:spPr bwMode="auto">
            <a:xfrm>
              <a:off x="3379" y="845"/>
              <a:ext cx="6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W(3,4)=3</a:t>
              </a:r>
            </a:p>
          </p:txBody>
        </p:sp>
        <p:sp>
          <p:nvSpPr>
            <p:cNvPr id="56347" name="Rectangle 119"/>
            <p:cNvSpPr>
              <a:spLocks noChangeArrowheads="1"/>
            </p:cNvSpPr>
            <p:nvPr/>
          </p:nvSpPr>
          <p:spPr bwMode="auto">
            <a:xfrm>
              <a:off x="4059" y="845"/>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C(3,4)=3</a:t>
              </a:r>
            </a:p>
          </p:txBody>
        </p:sp>
        <p:sp>
          <p:nvSpPr>
            <p:cNvPr id="56348" name="Text Box 120"/>
            <p:cNvSpPr txBox="1">
              <a:spLocks noChangeArrowheads="1"/>
            </p:cNvSpPr>
            <p:nvPr/>
          </p:nvSpPr>
          <p:spPr bwMode="auto">
            <a:xfrm>
              <a:off x="4740" y="849"/>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R(3,4)=4</a:t>
              </a:r>
            </a:p>
          </p:txBody>
        </p:sp>
        <p:sp>
          <p:nvSpPr>
            <p:cNvPr id="56349" name="Rectangle 121"/>
            <p:cNvSpPr>
              <a:spLocks noChangeArrowheads="1"/>
            </p:cNvSpPr>
            <p:nvPr/>
          </p:nvSpPr>
          <p:spPr bwMode="auto">
            <a:xfrm>
              <a:off x="3334" y="300"/>
              <a:ext cx="2177" cy="771"/>
            </a:xfrm>
            <a:prstGeom prst="rect">
              <a:avLst/>
            </a:prstGeom>
            <a:noFill/>
            <a:ln w="19050" cmpd="dbl">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0">
                <a:cs typeface="Arial" panose="020B0604020202020204" pitchFamily="34" charset="0"/>
              </a:endParaRPr>
            </a:p>
          </p:txBody>
        </p:sp>
      </p:grpSp>
      <p:sp>
        <p:nvSpPr>
          <p:cNvPr id="78" name="Text Box 52"/>
          <p:cNvSpPr txBox="1">
            <a:spLocks noChangeArrowheads="1"/>
          </p:cNvSpPr>
          <p:nvPr/>
        </p:nvSpPr>
        <p:spPr bwMode="auto">
          <a:xfrm>
            <a:off x="813071" y="554007"/>
            <a:ext cx="4217057" cy="3497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Tx/>
              <a:buSzTx/>
              <a:buFontTx/>
              <a:buNone/>
            </a:pPr>
            <a:r>
              <a:rPr kumimoji="1" lang="en-US" altLang="zh-CN" sz="2000" b="0" dirty="0">
                <a:cs typeface="Arial" panose="020B0604020202020204" pitchFamily="34" charset="0"/>
              </a:rPr>
              <a:t>P(1:4)=(3,3,1,1);Q(0:4)=(2,3,1,1,1)</a:t>
            </a:r>
            <a:endParaRPr kumimoji="1" lang="en-US" altLang="zh-CN" sz="1800" b="0" dirty="0">
              <a:cs typeface="Arial" panose="020B0604020202020204" pitchFamily="34" charset="0"/>
            </a:endParaRPr>
          </a:p>
        </p:txBody>
      </p:sp>
      <p:sp>
        <p:nvSpPr>
          <p:cNvPr id="79"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85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2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408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7409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740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408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7416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7409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74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utoUpdateAnimBg="0"/>
      <p:bldP spid="174085" grpId="0" autoUpdateAnimBg="0"/>
      <p:bldP spid="174086" grpId="0" autoUpdateAnimBg="0"/>
      <p:bldP spid="174087" grpId="0" autoUpdateAnimBg="0"/>
      <p:bldP spid="174091" grpId="0" autoUpdateAnimBg="0"/>
      <p:bldP spid="174123" grpId="0"/>
      <p:bldP spid="17412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3" name="Text Box 9"/>
          <p:cNvSpPr txBox="1">
            <a:spLocks noChangeArrowheads="1"/>
          </p:cNvSpPr>
          <p:nvPr/>
        </p:nvSpPr>
        <p:spPr bwMode="auto">
          <a:xfrm>
            <a:off x="808039" y="2507655"/>
            <a:ext cx="2928938"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defPPr>
              <a:defRPr lang="zh-CN"/>
            </a:defPPr>
            <a:lvl1pPr>
              <a:spcBef>
                <a:spcPct val="50000"/>
              </a:spcBef>
              <a:buClrTx/>
              <a:buSzTx/>
              <a:buFontTx/>
              <a:buNone/>
              <a:defRPr kumimoji="1" sz="2000" b="0">
                <a:solidFill>
                  <a:srgbClr val="FF0000"/>
                </a:solidFill>
                <a:latin typeface="Arial" panose="020B0604020202020204" pitchFamily="34" charset="0"/>
                <a:ea typeface="宋体" panose="02010600030101010101" pitchFamily="2"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t>(4)  j–</a:t>
            </a:r>
            <a:r>
              <a:rPr lang="en-US" altLang="zh-CN" dirty="0" err="1"/>
              <a:t>i</a:t>
            </a:r>
            <a:r>
              <a:rPr lang="en-US" altLang="zh-CN" dirty="0"/>
              <a:t>=4</a:t>
            </a:r>
            <a:r>
              <a:rPr lang="zh-CN" altLang="en-US" dirty="0"/>
              <a:t>时</a:t>
            </a:r>
            <a:r>
              <a:rPr lang="en-US" altLang="zh-CN" dirty="0"/>
              <a:t>, 0≤i&lt;1</a:t>
            </a:r>
          </a:p>
        </p:txBody>
      </p:sp>
      <p:sp>
        <p:nvSpPr>
          <p:cNvPr id="175114" name="Text Box 10"/>
          <p:cNvSpPr txBox="1">
            <a:spLocks noChangeArrowheads="1"/>
          </p:cNvSpPr>
          <p:nvPr/>
        </p:nvSpPr>
        <p:spPr bwMode="auto">
          <a:xfrm>
            <a:off x="1158280" y="3136826"/>
            <a:ext cx="3941763"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W(0,4)=W(0,3)+Q(4)+P(4)=16</a:t>
            </a:r>
          </a:p>
        </p:txBody>
      </p:sp>
      <p:sp>
        <p:nvSpPr>
          <p:cNvPr id="175115" name="Text Box 11"/>
          <p:cNvSpPr txBox="1">
            <a:spLocks noChangeArrowheads="1"/>
          </p:cNvSpPr>
          <p:nvPr/>
        </p:nvSpPr>
        <p:spPr bwMode="auto">
          <a:xfrm>
            <a:off x="1847254" y="4163937"/>
            <a:ext cx="6197600"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cs typeface="Arial" panose="020B0604020202020204" pitchFamily="34" charset="0"/>
              </a:rPr>
              <a:t>=min{0+19,</a:t>
            </a:r>
            <a:r>
              <a:rPr lang="en-US" altLang="zh-CN" sz="2000" b="0" dirty="0">
                <a:solidFill>
                  <a:schemeClr val="accent1">
                    <a:lumMod val="75000"/>
                  </a:schemeClr>
                </a:solidFill>
                <a:cs typeface="Arial" panose="020B0604020202020204" pitchFamily="34" charset="0"/>
              </a:rPr>
              <a:t>8+8</a:t>
            </a:r>
            <a:r>
              <a:rPr lang="en-US" altLang="zh-CN" sz="2000" b="0" dirty="0">
                <a:cs typeface="Arial" panose="020B0604020202020204" pitchFamily="34" charset="0"/>
              </a:rPr>
              <a:t>,19+3,25+0}+16=16+16=32</a:t>
            </a:r>
          </a:p>
        </p:txBody>
      </p:sp>
      <p:sp>
        <p:nvSpPr>
          <p:cNvPr id="175116" name="Text Box 12"/>
          <p:cNvSpPr txBox="1">
            <a:spLocks noChangeArrowheads="1"/>
          </p:cNvSpPr>
          <p:nvPr/>
        </p:nvSpPr>
        <p:spPr bwMode="auto">
          <a:xfrm>
            <a:off x="1148754" y="4546525"/>
            <a:ext cx="1658938" cy="3804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R(0,4)=k=2</a:t>
            </a:r>
          </a:p>
        </p:txBody>
      </p:sp>
      <p:grpSp>
        <p:nvGrpSpPr>
          <p:cNvPr id="175118" name="Group 14"/>
          <p:cNvGrpSpPr>
            <a:grpSpLocks/>
          </p:cNvGrpSpPr>
          <p:nvPr/>
        </p:nvGrpSpPr>
        <p:grpSpPr bwMode="auto">
          <a:xfrm>
            <a:off x="1158280" y="3544812"/>
            <a:ext cx="9073008" cy="692150"/>
            <a:chOff x="341" y="3348"/>
            <a:chExt cx="5474" cy="436"/>
          </a:xfrm>
        </p:grpSpPr>
        <p:sp>
          <p:nvSpPr>
            <p:cNvPr id="57414" name="Text Box 15"/>
            <p:cNvSpPr txBox="1">
              <a:spLocks noChangeArrowheads="1"/>
            </p:cNvSpPr>
            <p:nvPr/>
          </p:nvSpPr>
          <p:spPr bwMode="auto">
            <a:xfrm>
              <a:off x="341" y="3348"/>
              <a:ext cx="5474" cy="43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C(0,4)=min{C(0,0)+C(1,4),C(0,1)+C(2,4),C(0,2)+C(3,4),C(0,3)+C(4,4)}+W(0,4)</a:t>
              </a:r>
            </a:p>
          </p:txBody>
        </p:sp>
        <p:grpSp>
          <p:nvGrpSpPr>
            <p:cNvPr id="57415" name="Group 16"/>
            <p:cNvGrpSpPr>
              <a:grpSpLocks/>
            </p:cNvGrpSpPr>
            <p:nvPr/>
          </p:nvGrpSpPr>
          <p:grpSpPr bwMode="auto">
            <a:xfrm>
              <a:off x="1199" y="3568"/>
              <a:ext cx="885" cy="216"/>
              <a:chOff x="1199" y="3568"/>
              <a:chExt cx="885" cy="216"/>
            </a:xfrm>
          </p:grpSpPr>
          <p:sp>
            <p:nvSpPr>
              <p:cNvPr id="57426" name="Line 17"/>
              <p:cNvSpPr>
                <a:spLocks noChangeShapeType="1"/>
              </p:cNvSpPr>
              <p:nvPr/>
            </p:nvSpPr>
            <p:spPr bwMode="auto">
              <a:xfrm>
                <a:off x="1199" y="3568"/>
                <a:ext cx="885" cy="1"/>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a:latin typeface="Arial" panose="020B0604020202020204" pitchFamily="34" charset="0"/>
                  <a:cs typeface="Arial" panose="020B0604020202020204" pitchFamily="34" charset="0"/>
                </a:endParaRPr>
              </a:p>
            </p:txBody>
          </p:sp>
          <p:sp>
            <p:nvSpPr>
              <p:cNvPr id="57427" name="Text Box 18"/>
              <p:cNvSpPr txBox="1">
                <a:spLocks noChangeArrowheads="1"/>
              </p:cNvSpPr>
              <p:nvPr/>
            </p:nvSpPr>
            <p:spPr bwMode="auto">
              <a:xfrm>
                <a:off x="1517" y="3614"/>
                <a:ext cx="327" cy="17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60000"/>
                  </a:lnSpc>
                  <a:spcBef>
                    <a:spcPct val="0"/>
                  </a:spcBef>
                  <a:buClrTx/>
                  <a:buSzTx/>
                  <a:buFontTx/>
                  <a:buNone/>
                </a:pPr>
                <a:r>
                  <a:rPr lang="en-US" altLang="zh-CN" sz="2000" b="0" dirty="0">
                    <a:solidFill>
                      <a:schemeClr val="accent1">
                        <a:lumMod val="75000"/>
                      </a:schemeClr>
                    </a:solidFill>
                    <a:cs typeface="Arial" panose="020B0604020202020204" pitchFamily="34" charset="0"/>
                  </a:rPr>
                  <a:t>k=1</a:t>
                </a:r>
              </a:p>
            </p:txBody>
          </p:sp>
        </p:grpSp>
        <p:grpSp>
          <p:nvGrpSpPr>
            <p:cNvPr id="57416" name="Group 19"/>
            <p:cNvGrpSpPr>
              <a:grpSpLocks/>
            </p:cNvGrpSpPr>
            <p:nvPr/>
          </p:nvGrpSpPr>
          <p:grpSpPr bwMode="auto">
            <a:xfrm>
              <a:off x="2190" y="3576"/>
              <a:ext cx="885" cy="208"/>
              <a:chOff x="2190" y="3576"/>
              <a:chExt cx="885" cy="208"/>
            </a:xfrm>
          </p:grpSpPr>
          <p:sp>
            <p:nvSpPr>
              <p:cNvPr id="57424" name="Line 20"/>
              <p:cNvSpPr>
                <a:spLocks noChangeShapeType="1"/>
              </p:cNvSpPr>
              <p:nvPr/>
            </p:nvSpPr>
            <p:spPr bwMode="auto">
              <a:xfrm>
                <a:off x="2190" y="3576"/>
                <a:ext cx="885" cy="1"/>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a:latin typeface="Arial" panose="020B0604020202020204" pitchFamily="34" charset="0"/>
                  <a:cs typeface="Arial" panose="020B0604020202020204" pitchFamily="34" charset="0"/>
                </a:endParaRPr>
              </a:p>
            </p:txBody>
          </p:sp>
          <p:sp>
            <p:nvSpPr>
              <p:cNvPr id="57425" name="Text Box 21"/>
              <p:cNvSpPr txBox="1">
                <a:spLocks noChangeArrowheads="1"/>
              </p:cNvSpPr>
              <p:nvPr/>
            </p:nvSpPr>
            <p:spPr bwMode="auto">
              <a:xfrm>
                <a:off x="2504" y="3614"/>
                <a:ext cx="327" cy="17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60000"/>
                  </a:lnSpc>
                  <a:spcBef>
                    <a:spcPct val="0"/>
                  </a:spcBef>
                  <a:buClrTx/>
                  <a:buSzTx/>
                  <a:buFontTx/>
                  <a:buNone/>
                </a:pPr>
                <a:r>
                  <a:rPr lang="en-US" altLang="zh-CN" sz="2000" b="0" dirty="0">
                    <a:solidFill>
                      <a:schemeClr val="accent1">
                        <a:lumMod val="75000"/>
                      </a:schemeClr>
                    </a:solidFill>
                    <a:cs typeface="Arial" panose="020B0604020202020204" pitchFamily="34" charset="0"/>
                  </a:rPr>
                  <a:t>k=2</a:t>
                </a:r>
              </a:p>
            </p:txBody>
          </p:sp>
        </p:grpSp>
        <p:grpSp>
          <p:nvGrpSpPr>
            <p:cNvPr id="57417" name="Group 22"/>
            <p:cNvGrpSpPr>
              <a:grpSpLocks/>
            </p:cNvGrpSpPr>
            <p:nvPr/>
          </p:nvGrpSpPr>
          <p:grpSpPr bwMode="auto">
            <a:xfrm>
              <a:off x="3149" y="3579"/>
              <a:ext cx="885" cy="205"/>
              <a:chOff x="3149" y="3579"/>
              <a:chExt cx="885" cy="205"/>
            </a:xfrm>
          </p:grpSpPr>
          <p:sp>
            <p:nvSpPr>
              <p:cNvPr id="57422" name="Line 23"/>
              <p:cNvSpPr>
                <a:spLocks noChangeShapeType="1"/>
              </p:cNvSpPr>
              <p:nvPr/>
            </p:nvSpPr>
            <p:spPr bwMode="auto">
              <a:xfrm flipV="1">
                <a:off x="3149" y="3579"/>
                <a:ext cx="885" cy="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a:latin typeface="Arial" panose="020B0604020202020204" pitchFamily="34" charset="0"/>
                  <a:cs typeface="Arial" panose="020B0604020202020204" pitchFamily="34" charset="0"/>
                </a:endParaRPr>
              </a:p>
            </p:txBody>
          </p:sp>
          <p:sp>
            <p:nvSpPr>
              <p:cNvPr id="57423" name="Text Box 24"/>
              <p:cNvSpPr txBox="1">
                <a:spLocks noChangeArrowheads="1"/>
              </p:cNvSpPr>
              <p:nvPr/>
            </p:nvSpPr>
            <p:spPr bwMode="auto">
              <a:xfrm>
                <a:off x="3472" y="3614"/>
                <a:ext cx="327" cy="17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60000"/>
                  </a:lnSpc>
                  <a:spcBef>
                    <a:spcPct val="0"/>
                  </a:spcBef>
                  <a:buClrTx/>
                  <a:buSzTx/>
                  <a:buFontTx/>
                  <a:buNone/>
                </a:pPr>
                <a:r>
                  <a:rPr lang="en-US" altLang="zh-CN" sz="2000" b="0" dirty="0">
                    <a:solidFill>
                      <a:schemeClr val="accent1">
                        <a:lumMod val="75000"/>
                      </a:schemeClr>
                    </a:solidFill>
                    <a:cs typeface="Arial" panose="020B0604020202020204" pitchFamily="34" charset="0"/>
                  </a:rPr>
                  <a:t>k=3</a:t>
                </a:r>
              </a:p>
            </p:txBody>
          </p:sp>
        </p:grpSp>
        <p:grpSp>
          <p:nvGrpSpPr>
            <p:cNvPr id="57418" name="Group 25"/>
            <p:cNvGrpSpPr>
              <a:grpSpLocks/>
            </p:cNvGrpSpPr>
            <p:nvPr/>
          </p:nvGrpSpPr>
          <p:grpSpPr bwMode="auto">
            <a:xfrm>
              <a:off x="4149" y="3569"/>
              <a:ext cx="885" cy="206"/>
              <a:chOff x="1216" y="3657"/>
              <a:chExt cx="885" cy="206"/>
            </a:xfrm>
          </p:grpSpPr>
          <p:sp>
            <p:nvSpPr>
              <p:cNvPr id="57420" name="Line 26"/>
              <p:cNvSpPr>
                <a:spLocks noChangeShapeType="1"/>
              </p:cNvSpPr>
              <p:nvPr/>
            </p:nvSpPr>
            <p:spPr bwMode="auto">
              <a:xfrm flipV="1">
                <a:off x="1216" y="3657"/>
                <a:ext cx="885" cy="10"/>
              </a:xfrm>
              <a:prstGeom prst="line">
                <a:avLst/>
              </a:prstGeom>
              <a:noFill/>
              <a:ln w="28575">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endParaRPr lang="zh-CN" altLang="en-US">
                  <a:latin typeface="Arial" panose="020B0604020202020204" pitchFamily="34" charset="0"/>
                  <a:cs typeface="Arial" panose="020B0604020202020204" pitchFamily="34" charset="0"/>
                </a:endParaRPr>
              </a:p>
            </p:txBody>
          </p:sp>
          <p:sp>
            <p:nvSpPr>
              <p:cNvPr id="57421" name="Text Box 27"/>
              <p:cNvSpPr txBox="1">
                <a:spLocks noChangeArrowheads="1"/>
              </p:cNvSpPr>
              <p:nvPr/>
            </p:nvSpPr>
            <p:spPr bwMode="auto">
              <a:xfrm>
                <a:off x="1517" y="3702"/>
                <a:ext cx="327" cy="16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60000"/>
                  </a:lnSpc>
                  <a:spcBef>
                    <a:spcPct val="0"/>
                  </a:spcBef>
                  <a:buClrTx/>
                  <a:buSzTx/>
                  <a:buFontTx/>
                  <a:buNone/>
                </a:pPr>
                <a:r>
                  <a:rPr lang="en-US" altLang="zh-CN" sz="2000" b="0" dirty="0">
                    <a:solidFill>
                      <a:schemeClr val="accent1">
                        <a:lumMod val="75000"/>
                      </a:schemeClr>
                    </a:solidFill>
                    <a:cs typeface="Arial" panose="020B0604020202020204" pitchFamily="34" charset="0"/>
                  </a:rPr>
                  <a:t>k=4</a:t>
                </a:r>
              </a:p>
            </p:txBody>
          </p:sp>
        </p:grpSp>
        <p:sp>
          <p:nvSpPr>
            <p:cNvPr id="57419" name="Text Box 28"/>
            <p:cNvSpPr txBox="1">
              <a:spLocks noChangeArrowheads="1"/>
            </p:cNvSpPr>
            <p:nvPr/>
          </p:nvSpPr>
          <p:spPr bwMode="auto">
            <a:xfrm>
              <a:off x="801" y="3559"/>
              <a:ext cx="523" cy="18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dirty="0">
                  <a:cs typeface="Arial" panose="020B0604020202020204" pitchFamily="34" charset="0"/>
                </a:rPr>
                <a:t>0&lt;k≤4</a:t>
              </a:r>
            </a:p>
          </p:txBody>
        </p:sp>
      </p:grpSp>
      <p:grpSp>
        <p:nvGrpSpPr>
          <p:cNvPr id="57353" name="Group 41"/>
          <p:cNvGrpSpPr>
            <a:grpSpLocks/>
          </p:cNvGrpSpPr>
          <p:nvPr/>
        </p:nvGrpSpPr>
        <p:grpSpPr bwMode="auto">
          <a:xfrm>
            <a:off x="5999759" y="2564904"/>
            <a:ext cx="4104297" cy="688974"/>
            <a:chOff x="3244" y="300"/>
            <a:chExt cx="2221" cy="434"/>
          </a:xfrm>
        </p:grpSpPr>
        <p:sp>
          <p:nvSpPr>
            <p:cNvPr id="57407" name="Rectangle 31"/>
            <p:cNvSpPr>
              <a:spLocks noChangeArrowheads="1"/>
            </p:cNvSpPr>
            <p:nvPr/>
          </p:nvSpPr>
          <p:spPr bwMode="auto">
            <a:xfrm>
              <a:off x="3249" y="300"/>
              <a:ext cx="7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t>W(0,3)=</a:t>
              </a:r>
              <a:r>
                <a:rPr lang="en-US" altLang="zh-CN" sz="2000" b="0"/>
                <a:t>14</a:t>
              </a:r>
            </a:p>
          </p:txBody>
        </p:sp>
        <p:sp>
          <p:nvSpPr>
            <p:cNvPr id="57408" name="Rectangle 32"/>
            <p:cNvSpPr>
              <a:spLocks noChangeArrowheads="1"/>
            </p:cNvSpPr>
            <p:nvPr/>
          </p:nvSpPr>
          <p:spPr bwMode="auto">
            <a:xfrm>
              <a:off x="4014" y="300"/>
              <a:ext cx="72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t>C(0,3)=</a:t>
              </a:r>
              <a:r>
                <a:rPr lang="en-US" altLang="zh-CN" sz="2000" b="0"/>
                <a:t>25</a:t>
              </a:r>
            </a:p>
          </p:txBody>
        </p:sp>
        <p:sp>
          <p:nvSpPr>
            <p:cNvPr id="57409" name="Text Box 33"/>
            <p:cNvSpPr txBox="1">
              <a:spLocks noChangeArrowheads="1"/>
            </p:cNvSpPr>
            <p:nvPr/>
          </p:nvSpPr>
          <p:spPr bwMode="auto">
            <a:xfrm>
              <a:off x="4780" y="304"/>
              <a:ext cx="6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t>R(0,3)=2</a:t>
              </a:r>
            </a:p>
          </p:txBody>
        </p:sp>
        <p:sp>
          <p:nvSpPr>
            <p:cNvPr id="57410" name="Rectangle 34"/>
            <p:cNvSpPr>
              <a:spLocks noChangeArrowheads="1"/>
            </p:cNvSpPr>
            <p:nvPr/>
          </p:nvSpPr>
          <p:spPr bwMode="auto">
            <a:xfrm>
              <a:off x="3249" y="478"/>
              <a:ext cx="7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t>W(1,4)=</a:t>
              </a:r>
              <a:r>
                <a:rPr lang="en-US" altLang="zh-CN" sz="2000" b="0"/>
                <a:t>11</a:t>
              </a:r>
            </a:p>
          </p:txBody>
        </p:sp>
        <p:sp>
          <p:nvSpPr>
            <p:cNvPr id="57411" name="Rectangle 35"/>
            <p:cNvSpPr>
              <a:spLocks noChangeArrowheads="1"/>
            </p:cNvSpPr>
            <p:nvPr/>
          </p:nvSpPr>
          <p:spPr bwMode="auto">
            <a:xfrm>
              <a:off x="4014" y="478"/>
              <a:ext cx="72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t>C(1,4)=</a:t>
              </a:r>
              <a:r>
                <a:rPr lang="en-US" altLang="zh-CN" sz="2000" b="0" dirty="0"/>
                <a:t>19</a:t>
              </a:r>
            </a:p>
          </p:txBody>
        </p:sp>
        <p:sp>
          <p:nvSpPr>
            <p:cNvPr id="57412" name="Text Box 36"/>
            <p:cNvSpPr txBox="1">
              <a:spLocks noChangeArrowheads="1"/>
            </p:cNvSpPr>
            <p:nvPr/>
          </p:nvSpPr>
          <p:spPr bwMode="auto">
            <a:xfrm>
              <a:off x="4780" y="482"/>
              <a:ext cx="6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t>R(1,4)=2</a:t>
              </a:r>
            </a:p>
          </p:txBody>
        </p:sp>
        <p:sp>
          <p:nvSpPr>
            <p:cNvPr id="57413" name="Rectangle 40"/>
            <p:cNvSpPr>
              <a:spLocks noChangeArrowheads="1"/>
            </p:cNvSpPr>
            <p:nvPr/>
          </p:nvSpPr>
          <p:spPr bwMode="auto">
            <a:xfrm>
              <a:off x="3244" y="304"/>
              <a:ext cx="2221" cy="405"/>
            </a:xfrm>
            <a:prstGeom prst="rect">
              <a:avLst/>
            </a:prstGeom>
            <a:noFill/>
            <a:ln w="19050" cmpd="dbl">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0"/>
            </a:p>
          </p:txBody>
        </p:sp>
      </p:grpSp>
      <p:grpSp>
        <p:nvGrpSpPr>
          <p:cNvPr id="175196" name="Group 92"/>
          <p:cNvGrpSpPr>
            <a:grpSpLocks/>
          </p:cNvGrpSpPr>
          <p:nvPr/>
        </p:nvGrpSpPr>
        <p:grpSpPr bwMode="auto">
          <a:xfrm>
            <a:off x="6744494" y="4593802"/>
            <a:ext cx="2592388" cy="1787526"/>
            <a:chOff x="3152" y="3022"/>
            <a:chExt cx="1633" cy="1315"/>
          </a:xfrm>
        </p:grpSpPr>
        <p:sp>
          <p:nvSpPr>
            <p:cNvPr id="57366" name="Oval 73"/>
            <p:cNvSpPr>
              <a:spLocks noChangeArrowheads="1"/>
            </p:cNvSpPr>
            <p:nvPr/>
          </p:nvSpPr>
          <p:spPr bwMode="auto">
            <a:xfrm>
              <a:off x="3697" y="3022"/>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a</a:t>
              </a:r>
              <a:r>
                <a:rPr lang="en-US" altLang="zh-CN" sz="2000" b="0" baseline="-25000" dirty="0">
                  <a:cs typeface="Arial" panose="020B0604020202020204" pitchFamily="34" charset="0"/>
                </a:rPr>
                <a:t>2</a:t>
              </a:r>
            </a:p>
          </p:txBody>
        </p:sp>
        <p:sp>
          <p:nvSpPr>
            <p:cNvPr id="57367" name="Line 74"/>
            <p:cNvSpPr>
              <a:spLocks noChangeShapeType="1"/>
            </p:cNvSpPr>
            <p:nvPr/>
          </p:nvSpPr>
          <p:spPr bwMode="auto">
            <a:xfrm flipH="1">
              <a:off x="3560" y="3295"/>
              <a:ext cx="227"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57368" name="Oval 76"/>
            <p:cNvSpPr>
              <a:spLocks noChangeArrowheads="1"/>
            </p:cNvSpPr>
            <p:nvPr/>
          </p:nvSpPr>
          <p:spPr bwMode="auto">
            <a:xfrm>
              <a:off x="3334" y="3340"/>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a</a:t>
              </a:r>
              <a:r>
                <a:rPr lang="en-US" altLang="zh-CN" sz="2000" b="0" baseline="-25000">
                  <a:cs typeface="Arial" panose="020B0604020202020204" pitchFamily="34" charset="0"/>
                </a:rPr>
                <a:t>1</a:t>
              </a:r>
            </a:p>
          </p:txBody>
        </p:sp>
        <p:sp>
          <p:nvSpPr>
            <p:cNvPr id="57369" name="Rectangle 77"/>
            <p:cNvSpPr>
              <a:spLocks noChangeArrowheads="1"/>
            </p:cNvSpPr>
            <p:nvPr/>
          </p:nvSpPr>
          <p:spPr bwMode="auto">
            <a:xfrm>
              <a:off x="3152" y="3748"/>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0</a:t>
              </a:r>
            </a:p>
          </p:txBody>
        </p:sp>
        <p:sp>
          <p:nvSpPr>
            <p:cNvPr id="57370" name="Rectangle 78"/>
            <p:cNvSpPr>
              <a:spLocks noChangeArrowheads="1"/>
            </p:cNvSpPr>
            <p:nvPr/>
          </p:nvSpPr>
          <p:spPr bwMode="auto">
            <a:xfrm>
              <a:off x="3560" y="3748"/>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1</a:t>
              </a:r>
            </a:p>
          </p:txBody>
        </p:sp>
        <p:sp>
          <p:nvSpPr>
            <p:cNvPr id="57371" name="Line 79"/>
            <p:cNvSpPr>
              <a:spLocks noChangeShapeType="1"/>
            </p:cNvSpPr>
            <p:nvPr/>
          </p:nvSpPr>
          <p:spPr bwMode="auto">
            <a:xfrm flipH="1">
              <a:off x="3288" y="3612"/>
              <a:ext cx="182"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57372" name="Line 80"/>
            <p:cNvSpPr>
              <a:spLocks noChangeShapeType="1"/>
            </p:cNvSpPr>
            <p:nvPr/>
          </p:nvSpPr>
          <p:spPr bwMode="auto">
            <a:xfrm>
              <a:off x="3515" y="3612"/>
              <a:ext cx="181"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grpSp>
          <p:nvGrpSpPr>
            <p:cNvPr id="57373" name="Group 81"/>
            <p:cNvGrpSpPr>
              <a:grpSpLocks/>
            </p:cNvGrpSpPr>
            <p:nvPr/>
          </p:nvGrpSpPr>
          <p:grpSpPr bwMode="auto">
            <a:xfrm>
              <a:off x="3878" y="3384"/>
              <a:ext cx="907" cy="953"/>
              <a:chOff x="4558" y="1071"/>
              <a:chExt cx="907" cy="953"/>
            </a:xfrm>
          </p:grpSpPr>
          <p:sp>
            <p:nvSpPr>
              <p:cNvPr id="57375" name="Oval 82"/>
              <p:cNvSpPr>
                <a:spLocks noChangeArrowheads="1"/>
              </p:cNvSpPr>
              <p:nvPr/>
            </p:nvSpPr>
            <p:spPr bwMode="auto">
              <a:xfrm>
                <a:off x="4967" y="1389"/>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a</a:t>
                </a:r>
                <a:r>
                  <a:rPr lang="en-US" altLang="zh-CN" sz="2000" b="0" baseline="-25000">
                    <a:cs typeface="Arial" panose="020B0604020202020204" pitchFamily="34" charset="0"/>
                  </a:rPr>
                  <a:t>4</a:t>
                </a:r>
              </a:p>
            </p:txBody>
          </p:sp>
          <p:sp>
            <p:nvSpPr>
              <p:cNvPr id="57376" name="Rectangle 83"/>
              <p:cNvSpPr>
                <a:spLocks noChangeArrowheads="1"/>
              </p:cNvSpPr>
              <p:nvPr/>
            </p:nvSpPr>
            <p:spPr bwMode="auto">
              <a:xfrm>
                <a:off x="4785" y="1797"/>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3</a:t>
                </a:r>
              </a:p>
            </p:txBody>
          </p:sp>
          <p:sp>
            <p:nvSpPr>
              <p:cNvPr id="57377" name="Rectangle 84"/>
              <p:cNvSpPr>
                <a:spLocks noChangeArrowheads="1"/>
              </p:cNvSpPr>
              <p:nvPr/>
            </p:nvSpPr>
            <p:spPr bwMode="auto">
              <a:xfrm>
                <a:off x="5193" y="1797"/>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4</a:t>
                </a:r>
              </a:p>
            </p:txBody>
          </p:sp>
          <p:sp>
            <p:nvSpPr>
              <p:cNvPr id="57378" name="Line 85"/>
              <p:cNvSpPr>
                <a:spLocks noChangeShapeType="1"/>
              </p:cNvSpPr>
              <p:nvPr/>
            </p:nvSpPr>
            <p:spPr bwMode="auto">
              <a:xfrm flipH="1">
                <a:off x="4921" y="1661"/>
                <a:ext cx="182"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57379" name="Line 86"/>
              <p:cNvSpPr>
                <a:spLocks noChangeShapeType="1"/>
              </p:cNvSpPr>
              <p:nvPr/>
            </p:nvSpPr>
            <p:spPr bwMode="auto">
              <a:xfrm>
                <a:off x="5148" y="1661"/>
                <a:ext cx="181"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57380" name="Oval 87"/>
              <p:cNvSpPr>
                <a:spLocks noChangeArrowheads="1"/>
              </p:cNvSpPr>
              <p:nvPr/>
            </p:nvSpPr>
            <p:spPr bwMode="auto">
              <a:xfrm>
                <a:off x="4740" y="1071"/>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a</a:t>
                </a:r>
                <a:r>
                  <a:rPr lang="en-US" altLang="zh-CN" sz="2000" b="0" baseline="-25000">
                    <a:cs typeface="Arial" panose="020B0604020202020204" pitchFamily="34" charset="0"/>
                  </a:rPr>
                  <a:t>3</a:t>
                </a:r>
              </a:p>
            </p:txBody>
          </p:sp>
          <p:sp>
            <p:nvSpPr>
              <p:cNvPr id="57381" name="Rectangle 88"/>
              <p:cNvSpPr>
                <a:spLocks noChangeArrowheads="1"/>
              </p:cNvSpPr>
              <p:nvPr/>
            </p:nvSpPr>
            <p:spPr bwMode="auto">
              <a:xfrm>
                <a:off x="4558" y="1434"/>
                <a:ext cx="27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E</a:t>
                </a:r>
                <a:r>
                  <a:rPr lang="en-US" altLang="zh-CN" sz="2000" b="0" baseline="-25000">
                    <a:cs typeface="Arial" panose="020B0604020202020204" pitchFamily="34" charset="0"/>
                  </a:rPr>
                  <a:t>2</a:t>
                </a:r>
              </a:p>
            </p:txBody>
          </p:sp>
          <p:sp>
            <p:nvSpPr>
              <p:cNvPr id="57382" name="Line 89"/>
              <p:cNvSpPr>
                <a:spLocks noChangeShapeType="1"/>
              </p:cNvSpPr>
              <p:nvPr/>
            </p:nvSpPr>
            <p:spPr bwMode="auto">
              <a:xfrm flipH="1">
                <a:off x="4694" y="1344"/>
                <a:ext cx="182"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57383" name="Line 90"/>
              <p:cNvSpPr>
                <a:spLocks noChangeShapeType="1"/>
              </p:cNvSpPr>
              <p:nvPr/>
            </p:nvSpPr>
            <p:spPr bwMode="auto">
              <a:xfrm>
                <a:off x="4876" y="1344"/>
                <a:ext cx="136"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grpSp>
        <p:sp>
          <p:nvSpPr>
            <p:cNvPr id="57374" name="Line 91"/>
            <p:cNvSpPr>
              <a:spLocks noChangeShapeType="1"/>
            </p:cNvSpPr>
            <p:nvPr/>
          </p:nvSpPr>
          <p:spPr bwMode="auto">
            <a:xfrm>
              <a:off x="3878" y="3294"/>
              <a:ext cx="272" cy="9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grpSp>
      <p:grpSp>
        <p:nvGrpSpPr>
          <p:cNvPr id="175216" name="Group 112"/>
          <p:cNvGrpSpPr>
            <a:grpSpLocks/>
          </p:cNvGrpSpPr>
          <p:nvPr/>
        </p:nvGrpSpPr>
        <p:grpSpPr bwMode="auto">
          <a:xfrm>
            <a:off x="3138538" y="4758733"/>
            <a:ext cx="2301875" cy="1496534"/>
            <a:chOff x="1611" y="2795"/>
            <a:chExt cx="1450" cy="998"/>
          </a:xfrm>
        </p:grpSpPr>
        <p:sp>
          <p:nvSpPr>
            <p:cNvPr id="57359" name="Oval 94"/>
            <p:cNvSpPr>
              <a:spLocks noChangeArrowheads="1"/>
            </p:cNvSpPr>
            <p:nvPr/>
          </p:nvSpPr>
          <p:spPr bwMode="auto">
            <a:xfrm>
              <a:off x="1974" y="2795"/>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if</a:t>
              </a:r>
              <a:endParaRPr lang="en-US" altLang="zh-CN" sz="2000" b="0" baseline="-25000">
                <a:cs typeface="Arial" panose="020B0604020202020204" pitchFamily="34" charset="0"/>
              </a:endParaRPr>
            </a:p>
          </p:txBody>
        </p:sp>
        <p:sp>
          <p:nvSpPr>
            <p:cNvPr id="57360" name="Line 95"/>
            <p:cNvSpPr>
              <a:spLocks noChangeShapeType="1"/>
            </p:cNvSpPr>
            <p:nvPr/>
          </p:nvSpPr>
          <p:spPr bwMode="auto">
            <a:xfrm flipH="1">
              <a:off x="1837" y="3068"/>
              <a:ext cx="227" cy="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57361" name="Oval 96"/>
            <p:cNvSpPr>
              <a:spLocks noChangeArrowheads="1"/>
            </p:cNvSpPr>
            <p:nvPr/>
          </p:nvSpPr>
          <p:spPr bwMode="auto">
            <a:xfrm>
              <a:off x="1611" y="3113"/>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do</a:t>
              </a:r>
              <a:endParaRPr lang="en-US" altLang="zh-CN" sz="2000" b="0" baseline="-25000">
                <a:cs typeface="Arial" panose="020B0604020202020204" pitchFamily="34" charset="0"/>
              </a:endParaRPr>
            </a:p>
          </p:txBody>
        </p:sp>
        <p:sp>
          <p:nvSpPr>
            <p:cNvPr id="57362" name="Oval 102"/>
            <p:cNvSpPr>
              <a:spLocks noChangeArrowheads="1"/>
            </p:cNvSpPr>
            <p:nvPr/>
          </p:nvSpPr>
          <p:spPr bwMode="auto">
            <a:xfrm>
              <a:off x="2471" y="3521"/>
              <a:ext cx="590"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while</a:t>
              </a:r>
              <a:endParaRPr lang="en-US" altLang="zh-CN" sz="2000" b="0" baseline="-25000" dirty="0">
                <a:cs typeface="Arial" panose="020B0604020202020204" pitchFamily="34" charset="0"/>
              </a:endParaRPr>
            </a:p>
          </p:txBody>
        </p:sp>
        <p:sp>
          <p:nvSpPr>
            <p:cNvPr id="57363" name="Oval 107"/>
            <p:cNvSpPr>
              <a:spLocks noChangeArrowheads="1"/>
            </p:cNvSpPr>
            <p:nvPr/>
          </p:nvSpPr>
          <p:spPr bwMode="auto">
            <a:xfrm>
              <a:off x="2154" y="3157"/>
              <a:ext cx="499"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read</a:t>
              </a:r>
              <a:endParaRPr lang="en-US" altLang="zh-CN" sz="2000" b="0" baseline="-25000" dirty="0">
                <a:cs typeface="Arial" panose="020B0604020202020204" pitchFamily="34" charset="0"/>
              </a:endParaRPr>
            </a:p>
          </p:txBody>
        </p:sp>
        <p:sp>
          <p:nvSpPr>
            <p:cNvPr id="57364" name="Line 110"/>
            <p:cNvSpPr>
              <a:spLocks noChangeShapeType="1"/>
            </p:cNvSpPr>
            <p:nvPr/>
          </p:nvSpPr>
          <p:spPr bwMode="auto">
            <a:xfrm>
              <a:off x="2471" y="3429"/>
              <a:ext cx="318" cy="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57365" name="Line 111"/>
            <p:cNvSpPr>
              <a:spLocks noChangeShapeType="1"/>
            </p:cNvSpPr>
            <p:nvPr/>
          </p:nvSpPr>
          <p:spPr bwMode="auto">
            <a:xfrm>
              <a:off x="2155" y="3067"/>
              <a:ext cx="272"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grpSp>
      <p:sp>
        <p:nvSpPr>
          <p:cNvPr id="175217" name="AutoShape 113"/>
          <p:cNvSpPr>
            <a:spLocks noChangeArrowheads="1"/>
          </p:cNvSpPr>
          <p:nvPr/>
        </p:nvSpPr>
        <p:spPr bwMode="auto">
          <a:xfrm>
            <a:off x="5238429" y="5316594"/>
            <a:ext cx="1381275" cy="205633"/>
          </a:xfrm>
          <a:prstGeom prst="leftArrow">
            <a:avLst>
              <a:gd name="adj1" fmla="val 50000"/>
              <a:gd name="adj2" fmla="val 93544"/>
            </a:avLst>
          </a:prstGeom>
          <a:solidFill>
            <a:schemeClr val="accent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cs typeface="Arial" panose="020B0604020202020204" pitchFamily="34" charset="0"/>
            </a:endParaRPr>
          </a:p>
        </p:txBody>
      </p:sp>
      <p:sp>
        <p:nvSpPr>
          <p:cNvPr id="84" name="Text Box 52"/>
          <p:cNvSpPr txBox="1">
            <a:spLocks noChangeArrowheads="1"/>
          </p:cNvSpPr>
          <p:nvPr/>
        </p:nvSpPr>
        <p:spPr bwMode="auto">
          <a:xfrm>
            <a:off x="813071" y="554007"/>
            <a:ext cx="4217057" cy="3497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Tx/>
              <a:buSzTx/>
              <a:buFontTx/>
              <a:buNone/>
            </a:pPr>
            <a:r>
              <a:rPr kumimoji="1" lang="en-US" altLang="zh-CN" sz="2000" b="0" dirty="0">
                <a:cs typeface="Arial" panose="020B0604020202020204" pitchFamily="34" charset="0"/>
              </a:rPr>
              <a:t>P(1:4)=(3,3,1,1);Q(0:4)=(2,3,1,1,1)</a:t>
            </a:r>
            <a:endParaRPr kumimoji="1" lang="en-US" altLang="zh-CN" sz="1800" b="0" dirty="0">
              <a:cs typeface="Arial" panose="020B0604020202020204" pitchFamily="34" charset="0"/>
            </a:endParaRPr>
          </a:p>
        </p:txBody>
      </p:sp>
      <p:grpSp>
        <p:nvGrpSpPr>
          <p:cNvPr id="85" name="Group 45"/>
          <p:cNvGrpSpPr>
            <a:grpSpLocks/>
          </p:cNvGrpSpPr>
          <p:nvPr/>
        </p:nvGrpSpPr>
        <p:grpSpPr bwMode="auto">
          <a:xfrm>
            <a:off x="5999759" y="1565946"/>
            <a:ext cx="4190939" cy="976313"/>
            <a:chOff x="3236" y="300"/>
            <a:chExt cx="2292" cy="615"/>
          </a:xfrm>
        </p:grpSpPr>
        <p:sp>
          <p:nvSpPr>
            <p:cNvPr id="86" name="Rectangle 30"/>
            <p:cNvSpPr>
              <a:spLocks noChangeArrowheads="1"/>
            </p:cNvSpPr>
            <p:nvPr/>
          </p:nvSpPr>
          <p:spPr bwMode="auto">
            <a:xfrm>
              <a:off x="3249" y="300"/>
              <a:ext cx="87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W(0,2)=</a:t>
              </a:r>
              <a:r>
                <a:rPr lang="en-US" altLang="zh-CN" sz="2000" b="0">
                  <a:cs typeface="Arial" panose="020B0604020202020204" pitchFamily="34" charset="0"/>
                </a:rPr>
                <a:t>12</a:t>
              </a:r>
            </a:p>
          </p:txBody>
        </p:sp>
        <p:sp>
          <p:nvSpPr>
            <p:cNvPr id="87" name="Rectangle 31"/>
            <p:cNvSpPr>
              <a:spLocks noChangeArrowheads="1"/>
            </p:cNvSpPr>
            <p:nvPr/>
          </p:nvSpPr>
          <p:spPr bwMode="auto">
            <a:xfrm>
              <a:off x="4014" y="300"/>
              <a:ext cx="8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C(0,2)=</a:t>
              </a:r>
              <a:r>
                <a:rPr lang="en-US" altLang="zh-CN" sz="2000" b="0">
                  <a:cs typeface="Arial" panose="020B0604020202020204" pitchFamily="34" charset="0"/>
                </a:rPr>
                <a:t>19</a:t>
              </a:r>
            </a:p>
          </p:txBody>
        </p:sp>
        <p:sp>
          <p:nvSpPr>
            <p:cNvPr id="88" name="Text Box 32"/>
            <p:cNvSpPr txBox="1">
              <a:spLocks noChangeArrowheads="1"/>
            </p:cNvSpPr>
            <p:nvPr/>
          </p:nvSpPr>
          <p:spPr bwMode="auto">
            <a:xfrm>
              <a:off x="4780" y="304"/>
              <a:ext cx="7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R(0,2)=1</a:t>
              </a:r>
            </a:p>
          </p:txBody>
        </p:sp>
        <p:sp>
          <p:nvSpPr>
            <p:cNvPr id="89" name="Rectangle 33"/>
            <p:cNvSpPr>
              <a:spLocks noChangeArrowheads="1"/>
            </p:cNvSpPr>
            <p:nvPr/>
          </p:nvSpPr>
          <p:spPr bwMode="auto">
            <a:xfrm>
              <a:off x="3249" y="478"/>
              <a:ext cx="7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W(1,3)=</a:t>
              </a:r>
              <a:r>
                <a:rPr lang="en-US" altLang="zh-CN" sz="2000" b="0">
                  <a:cs typeface="Arial" panose="020B0604020202020204" pitchFamily="34" charset="0"/>
                </a:rPr>
                <a:t>9</a:t>
              </a:r>
            </a:p>
          </p:txBody>
        </p:sp>
        <p:sp>
          <p:nvSpPr>
            <p:cNvPr id="90" name="Rectangle 34"/>
            <p:cNvSpPr>
              <a:spLocks noChangeArrowheads="1"/>
            </p:cNvSpPr>
            <p:nvPr/>
          </p:nvSpPr>
          <p:spPr bwMode="auto">
            <a:xfrm>
              <a:off x="4014" y="478"/>
              <a:ext cx="8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C(1,3)=</a:t>
              </a:r>
              <a:r>
                <a:rPr lang="en-US" altLang="zh-CN" sz="2000" b="0">
                  <a:cs typeface="Arial" panose="020B0604020202020204" pitchFamily="34" charset="0"/>
                </a:rPr>
                <a:t>12</a:t>
              </a:r>
            </a:p>
          </p:txBody>
        </p:sp>
        <p:sp>
          <p:nvSpPr>
            <p:cNvPr id="91" name="Text Box 35"/>
            <p:cNvSpPr txBox="1">
              <a:spLocks noChangeArrowheads="1"/>
            </p:cNvSpPr>
            <p:nvPr/>
          </p:nvSpPr>
          <p:spPr bwMode="auto">
            <a:xfrm>
              <a:off x="4780" y="482"/>
              <a:ext cx="7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R(1,3)=2</a:t>
              </a:r>
            </a:p>
          </p:txBody>
        </p:sp>
        <p:sp>
          <p:nvSpPr>
            <p:cNvPr id="92" name="Rectangle 36"/>
            <p:cNvSpPr>
              <a:spLocks noChangeArrowheads="1"/>
            </p:cNvSpPr>
            <p:nvPr/>
          </p:nvSpPr>
          <p:spPr bwMode="auto">
            <a:xfrm>
              <a:off x="3249" y="659"/>
              <a:ext cx="8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dirty="0">
                  <a:cs typeface="Arial" panose="020B0604020202020204" pitchFamily="34" charset="0"/>
                </a:rPr>
                <a:t>W(2,4)=</a:t>
              </a:r>
              <a:r>
                <a:rPr lang="en-US" altLang="zh-CN" sz="2000" b="0" dirty="0">
                  <a:cs typeface="Arial" panose="020B0604020202020204" pitchFamily="34" charset="0"/>
                </a:rPr>
                <a:t>5 </a:t>
              </a:r>
            </a:p>
          </p:txBody>
        </p:sp>
        <p:sp>
          <p:nvSpPr>
            <p:cNvPr id="93" name="Rectangle 37"/>
            <p:cNvSpPr>
              <a:spLocks noChangeArrowheads="1"/>
            </p:cNvSpPr>
            <p:nvPr/>
          </p:nvSpPr>
          <p:spPr bwMode="auto">
            <a:xfrm>
              <a:off x="4014" y="659"/>
              <a:ext cx="7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C(2,4)=</a:t>
              </a:r>
              <a:r>
                <a:rPr lang="en-US" altLang="zh-CN" sz="2000" b="0">
                  <a:cs typeface="Arial" panose="020B0604020202020204" pitchFamily="34" charset="0"/>
                </a:rPr>
                <a:t>8</a:t>
              </a:r>
            </a:p>
          </p:txBody>
        </p:sp>
        <p:sp>
          <p:nvSpPr>
            <p:cNvPr id="94" name="Text Box 38"/>
            <p:cNvSpPr txBox="1">
              <a:spLocks noChangeArrowheads="1"/>
            </p:cNvSpPr>
            <p:nvPr/>
          </p:nvSpPr>
          <p:spPr bwMode="auto">
            <a:xfrm>
              <a:off x="4780" y="663"/>
              <a:ext cx="7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R(2,4)=3</a:t>
              </a:r>
            </a:p>
          </p:txBody>
        </p:sp>
        <p:sp>
          <p:nvSpPr>
            <p:cNvPr id="95" name="Rectangle 42"/>
            <p:cNvSpPr>
              <a:spLocks noChangeArrowheads="1"/>
            </p:cNvSpPr>
            <p:nvPr/>
          </p:nvSpPr>
          <p:spPr bwMode="auto">
            <a:xfrm>
              <a:off x="3236" y="304"/>
              <a:ext cx="2245" cy="586"/>
            </a:xfrm>
            <a:prstGeom prst="rect">
              <a:avLst/>
            </a:prstGeom>
            <a:noFill/>
            <a:ln w="19050" cmpd="dbl">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0">
                <a:cs typeface="Arial" panose="020B0604020202020204" pitchFamily="34" charset="0"/>
              </a:endParaRPr>
            </a:p>
          </p:txBody>
        </p:sp>
      </p:grpSp>
      <p:grpSp>
        <p:nvGrpSpPr>
          <p:cNvPr id="96" name="Group 108"/>
          <p:cNvGrpSpPr>
            <a:grpSpLocks/>
          </p:cNvGrpSpPr>
          <p:nvPr/>
        </p:nvGrpSpPr>
        <p:grpSpPr bwMode="auto">
          <a:xfrm>
            <a:off x="5999800" y="131304"/>
            <a:ext cx="4104257" cy="1422630"/>
            <a:chOff x="3334" y="296"/>
            <a:chExt cx="2177" cy="805"/>
          </a:xfrm>
        </p:grpSpPr>
        <p:sp>
          <p:nvSpPr>
            <p:cNvPr id="97" name="Rectangle 109"/>
            <p:cNvSpPr>
              <a:spLocks noChangeArrowheads="1"/>
            </p:cNvSpPr>
            <p:nvPr/>
          </p:nvSpPr>
          <p:spPr bwMode="auto">
            <a:xfrm>
              <a:off x="3379" y="296"/>
              <a:ext cx="6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W(0,1)=8</a:t>
              </a:r>
            </a:p>
          </p:txBody>
        </p:sp>
        <p:sp>
          <p:nvSpPr>
            <p:cNvPr id="98" name="Rectangle 110"/>
            <p:cNvSpPr>
              <a:spLocks noChangeArrowheads="1"/>
            </p:cNvSpPr>
            <p:nvPr/>
          </p:nvSpPr>
          <p:spPr bwMode="auto">
            <a:xfrm>
              <a:off x="4059" y="296"/>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C(0,1)=8</a:t>
              </a:r>
            </a:p>
          </p:txBody>
        </p:sp>
        <p:sp>
          <p:nvSpPr>
            <p:cNvPr id="99" name="Text Box 111"/>
            <p:cNvSpPr txBox="1">
              <a:spLocks noChangeArrowheads="1"/>
            </p:cNvSpPr>
            <p:nvPr/>
          </p:nvSpPr>
          <p:spPr bwMode="auto">
            <a:xfrm>
              <a:off x="4740" y="300"/>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R(0,1)=1</a:t>
              </a:r>
            </a:p>
          </p:txBody>
        </p:sp>
        <p:sp>
          <p:nvSpPr>
            <p:cNvPr id="100" name="Rectangle 112"/>
            <p:cNvSpPr>
              <a:spLocks noChangeArrowheads="1"/>
            </p:cNvSpPr>
            <p:nvPr/>
          </p:nvSpPr>
          <p:spPr bwMode="auto">
            <a:xfrm>
              <a:off x="3379" y="474"/>
              <a:ext cx="6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W(1,2)=7</a:t>
              </a:r>
            </a:p>
          </p:txBody>
        </p:sp>
        <p:sp>
          <p:nvSpPr>
            <p:cNvPr id="101" name="Rectangle 113"/>
            <p:cNvSpPr>
              <a:spLocks noChangeArrowheads="1"/>
            </p:cNvSpPr>
            <p:nvPr/>
          </p:nvSpPr>
          <p:spPr bwMode="auto">
            <a:xfrm>
              <a:off x="4059" y="474"/>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C(1,2)=7</a:t>
              </a:r>
            </a:p>
          </p:txBody>
        </p:sp>
        <p:sp>
          <p:nvSpPr>
            <p:cNvPr id="102" name="Text Box 114"/>
            <p:cNvSpPr txBox="1">
              <a:spLocks noChangeArrowheads="1"/>
            </p:cNvSpPr>
            <p:nvPr/>
          </p:nvSpPr>
          <p:spPr bwMode="auto">
            <a:xfrm>
              <a:off x="4740" y="478"/>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R(1,2)=2</a:t>
              </a:r>
            </a:p>
          </p:txBody>
        </p:sp>
        <p:sp>
          <p:nvSpPr>
            <p:cNvPr id="103" name="Rectangle 115"/>
            <p:cNvSpPr>
              <a:spLocks noChangeArrowheads="1"/>
            </p:cNvSpPr>
            <p:nvPr/>
          </p:nvSpPr>
          <p:spPr bwMode="auto">
            <a:xfrm>
              <a:off x="3379" y="655"/>
              <a:ext cx="6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W(2,3)=3</a:t>
              </a:r>
            </a:p>
          </p:txBody>
        </p:sp>
        <p:sp>
          <p:nvSpPr>
            <p:cNvPr id="104" name="Rectangle 116"/>
            <p:cNvSpPr>
              <a:spLocks noChangeArrowheads="1"/>
            </p:cNvSpPr>
            <p:nvPr/>
          </p:nvSpPr>
          <p:spPr bwMode="auto">
            <a:xfrm>
              <a:off x="4059" y="655"/>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C(2,3)=3</a:t>
              </a:r>
            </a:p>
          </p:txBody>
        </p:sp>
        <p:sp>
          <p:nvSpPr>
            <p:cNvPr id="105" name="Text Box 117"/>
            <p:cNvSpPr txBox="1">
              <a:spLocks noChangeArrowheads="1"/>
            </p:cNvSpPr>
            <p:nvPr/>
          </p:nvSpPr>
          <p:spPr bwMode="auto">
            <a:xfrm>
              <a:off x="4740" y="659"/>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R(2,3)=3</a:t>
              </a:r>
            </a:p>
          </p:txBody>
        </p:sp>
        <p:sp>
          <p:nvSpPr>
            <p:cNvPr id="106" name="Rectangle 118"/>
            <p:cNvSpPr>
              <a:spLocks noChangeArrowheads="1"/>
            </p:cNvSpPr>
            <p:nvPr/>
          </p:nvSpPr>
          <p:spPr bwMode="auto">
            <a:xfrm>
              <a:off x="3379" y="845"/>
              <a:ext cx="6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W(3,4)=3</a:t>
              </a:r>
            </a:p>
          </p:txBody>
        </p:sp>
        <p:sp>
          <p:nvSpPr>
            <p:cNvPr id="107" name="Rectangle 119"/>
            <p:cNvSpPr>
              <a:spLocks noChangeArrowheads="1"/>
            </p:cNvSpPr>
            <p:nvPr/>
          </p:nvSpPr>
          <p:spPr bwMode="auto">
            <a:xfrm>
              <a:off x="4059" y="845"/>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C(3,4)=3</a:t>
              </a:r>
            </a:p>
          </p:txBody>
        </p:sp>
        <p:sp>
          <p:nvSpPr>
            <p:cNvPr id="108" name="Text Box 120"/>
            <p:cNvSpPr txBox="1">
              <a:spLocks noChangeArrowheads="1"/>
            </p:cNvSpPr>
            <p:nvPr/>
          </p:nvSpPr>
          <p:spPr bwMode="auto">
            <a:xfrm>
              <a:off x="4740" y="849"/>
              <a:ext cx="6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0">
                  <a:cs typeface="Arial" panose="020B0604020202020204" pitchFamily="34" charset="0"/>
                </a:rPr>
                <a:t>R(3,4)=4</a:t>
              </a:r>
            </a:p>
          </p:txBody>
        </p:sp>
        <p:sp>
          <p:nvSpPr>
            <p:cNvPr id="109" name="Rectangle 121"/>
            <p:cNvSpPr>
              <a:spLocks noChangeArrowheads="1"/>
            </p:cNvSpPr>
            <p:nvPr/>
          </p:nvSpPr>
          <p:spPr bwMode="auto">
            <a:xfrm>
              <a:off x="3334" y="300"/>
              <a:ext cx="2177" cy="771"/>
            </a:xfrm>
            <a:prstGeom prst="rect">
              <a:avLst/>
            </a:prstGeom>
            <a:noFill/>
            <a:ln w="19050" cmpd="dbl">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0">
                <a:cs typeface="Arial" panose="020B0604020202020204" pitchFamily="34" charset="0"/>
              </a:endParaRPr>
            </a:p>
          </p:txBody>
        </p:sp>
      </p:grpSp>
      <p:sp>
        <p:nvSpPr>
          <p:cNvPr id="110"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86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51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51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51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51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52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5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3" grpId="0" autoUpdateAnimBg="0"/>
      <p:bldP spid="175114" grpId="0" autoUpdateAnimBg="0"/>
      <p:bldP spid="175115" grpId="0" autoUpdateAnimBg="0"/>
      <p:bldP spid="175116" grpId="0" autoUpdateAnimBg="0"/>
      <p:bldP spid="17521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87</a:t>
            </a:fld>
            <a:endParaRPr lang="en-US" altLang="zh-CN"/>
          </a:p>
        </p:txBody>
      </p:sp>
      <p:grpSp>
        <p:nvGrpSpPr>
          <p:cNvPr id="5" name="Group 54"/>
          <p:cNvGrpSpPr>
            <a:grpSpLocks/>
          </p:cNvGrpSpPr>
          <p:nvPr/>
        </p:nvGrpSpPr>
        <p:grpSpPr bwMode="auto">
          <a:xfrm>
            <a:off x="398912" y="756446"/>
            <a:ext cx="3529013" cy="1512887"/>
            <a:chOff x="249" y="799"/>
            <a:chExt cx="2223" cy="953"/>
          </a:xfrm>
        </p:grpSpPr>
        <p:sp>
          <p:nvSpPr>
            <p:cNvPr id="6" name="Rectangle 38"/>
            <p:cNvSpPr>
              <a:spLocks noChangeArrowheads="1"/>
            </p:cNvSpPr>
            <p:nvPr/>
          </p:nvSpPr>
          <p:spPr bwMode="auto">
            <a:xfrm>
              <a:off x="295" y="799"/>
              <a:ext cx="7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W(0,0)=2</a:t>
              </a:r>
            </a:p>
          </p:txBody>
        </p:sp>
        <p:sp>
          <p:nvSpPr>
            <p:cNvPr id="7" name="Rectangle 39"/>
            <p:cNvSpPr>
              <a:spLocks noChangeArrowheads="1"/>
            </p:cNvSpPr>
            <p:nvPr/>
          </p:nvSpPr>
          <p:spPr bwMode="auto">
            <a:xfrm>
              <a:off x="989" y="799"/>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C(0,0)=0</a:t>
              </a:r>
            </a:p>
          </p:txBody>
        </p:sp>
        <p:sp>
          <p:nvSpPr>
            <p:cNvPr id="8" name="Text Box 40"/>
            <p:cNvSpPr txBox="1">
              <a:spLocks noChangeArrowheads="1"/>
            </p:cNvSpPr>
            <p:nvPr/>
          </p:nvSpPr>
          <p:spPr bwMode="auto">
            <a:xfrm>
              <a:off x="1685" y="803"/>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R(0,0)=0</a:t>
              </a:r>
            </a:p>
          </p:txBody>
        </p:sp>
        <p:sp>
          <p:nvSpPr>
            <p:cNvPr id="9" name="Rectangle 41"/>
            <p:cNvSpPr>
              <a:spLocks noChangeArrowheads="1"/>
            </p:cNvSpPr>
            <p:nvPr/>
          </p:nvSpPr>
          <p:spPr bwMode="auto">
            <a:xfrm>
              <a:off x="295" y="977"/>
              <a:ext cx="7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W(1,1)=3</a:t>
              </a:r>
            </a:p>
          </p:txBody>
        </p:sp>
        <p:sp>
          <p:nvSpPr>
            <p:cNvPr id="10" name="Rectangle 42"/>
            <p:cNvSpPr>
              <a:spLocks noChangeArrowheads="1"/>
            </p:cNvSpPr>
            <p:nvPr/>
          </p:nvSpPr>
          <p:spPr bwMode="auto">
            <a:xfrm>
              <a:off x="989" y="977"/>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C(1,1)=0</a:t>
              </a:r>
            </a:p>
          </p:txBody>
        </p:sp>
        <p:sp>
          <p:nvSpPr>
            <p:cNvPr id="11" name="Text Box 43"/>
            <p:cNvSpPr txBox="1">
              <a:spLocks noChangeArrowheads="1"/>
            </p:cNvSpPr>
            <p:nvPr/>
          </p:nvSpPr>
          <p:spPr bwMode="auto">
            <a:xfrm>
              <a:off x="1685" y="981"/>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R(1,1)=0</a:t>
              </a:r>
            </a:p>
          </p:txBody>
        </p:sp>
        <p:sp>
          <p:nvSpPr>
            <p:cNvPr id="12" name="Rectangle 44"/>
            <p:cNvSpPr>
              <a:spLocks noChangeArrowheads="1"/>
            </p:cNvSpPr>
            <p:nvPr/>
          </p:nvSpPr>
          <p:spPr bwMode="auto">
            <a:xfrm>
              <a:off x="295" y="1158"/>
              <a:ext cx="7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W(2,2)=1</a:t>
              </a:r>
            </a:p>
          </p:txBody>
        </p:sp>
        <p:sp>
          <p:nvSpPr>
            <p:cNvPr id="13" name="Rectangle 45"/>
            <p:cNvSpPr>
              <a:spLocks noChangeArrowheads="1"/>
            </p:cNvSpPr>
            <p:nvPr/>
          </p:nvSpPr>
          <p:spPr bwMode="auto">
            <a:xfrm>
              <a:off x="989" y="1158"/>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C(2,2)=0</a:t>
              </a:r>
            </a:p>
          </p:txBody>
        </p:sp>
        <p:sp>
          <p:nvSpPr>
            <p:cNvPr id="14" name="Text Box 46"/>
            <p:cNvSpPr txBox="1">
              <a:spLocks noChangeArrowheads="1"/>
            </p:cNvSpPr>
            <p:nvPr/>
          </p:nvSpPr>
          <p:spPr bwMode="auto">
            <a:xfrm>
              <a:off x="1685" y="1162"/>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R(2,2)=0</a:t>
              </a:r>
            </a:p>
          </p:txBody>
        </p:sp>
        <p:sp>
          <p:nvSpPr>
            <p:cNvPr id="15" name="Rectangle 47"/>
            <p:cNvSpPr>
              <a:spLocks noChangeArrowheads="1"/>
            </p:cNvSpPr>
            <p:nvPr/>
          </p:nvSpPr>
          <p:spPr bwMode="auto">
            <a:xfrm>
              <a:off x="295" y="1348"/>
              <a:ext cx="7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W(3,3)=1</a:t>
              </a:r>
            </a:p>
          </p:txBody>
        </p:sp>
        <p:sp>
          <p:nvSpPr>
            <p:cNvPr id="16" name="Rectangle 48"/>
            <p:cNvSpPr>
              <a:spLocks noChangeArrowheads="1"/>
            </p:cNvSpPr>
            <p:nvPr/>
          </p:nvSpPr>
          <p:spPr bwMode="auto">
            <a:xfrm>
              <a:off x="989" y="1348"/>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C(3,3)=0</a:t>
              </a:r>
            </a:p>
          </p:txBody>
        </p:sp>
        <p:sp>
          <p:nvSpPr>
            <p:cNvPr id="17" name="Text Box 49"/>
            <p:cNvSpPr txBox="1">
              <a:spLocks noChangeArrowheads="1"/>
            </p:cNvSpPr>
            <p:nvPr/>
          </p:nvSpPr>
          <p:spPr bwMode="auto">
            <a:xfrm>
              <a:off x="1685" y="1352"/>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R(3,3)=0</a:t>
              </a:r>
            </a:p>
          </p:txBody>
        </p:sp>
        <p:sp>
          <p:nvSpPr>
            <p:cNvPr id="18" name="Rectangle 50"/>
            <p:cNvSpPr>
              <a:spLocks noChangeArrowheads="1"/>
            </p:cNvSpPr>
            <p:nvPr/>
          </p:nvSpPr>
          <p:spPr bwMode="auto">
            <a:xfrm>
              <a:off x="249" y="803"/>
              <a:ext cx="2223" cy="949"/>
            </a:xfrm>
            <a:prstGeom prst="rect">
              <a:avLst/>
            </a:prstGeom>
            <a:noFill/>
            <a:ln w="19050" cmpd="dbl">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 name="Rectangle 51"/>
            <p:cNvSpPr>
              <a:spLocks noChangeArrowheads="1"/>
            </p:cNvSpPr>
            <p:nvPr/>
          </p:nvSpPr>
          <p:spPr bwMode="auto">
            <a:xfrm>
              <a:off x="295" y="1517"/>
              <a:ext cx="7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W(4,4)=1</a:t>
              </a:r>
            </a:p>
          </p:txBody>
        </p:sp>
        <p:sp>
          <p:nvSpPr>
            <p:cNvPr id="20" name="Rectangle 52"/>
            <p:cNvSpPr>
              <a:spLocks noChangeArrowheads="1"/>
            </p:cNvSpPr>
            <p:nvPr/>
          </p:nvSpPr>
          <p:spPr bwMode="auto">
            <a:xfrm>
              <a:off x="989" y="1517"/>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C(4,4)=0</a:t>
              </a:r>
            </a:p>
          </p:txBody>
        </p:sp>
        <p:sp>
          <p:nvSpPr>
            <p:cNvPr id="21" name="Text Box 53"/>
            <p:cNvSpPr txBox="1">
              <a:spLocks noChangeArrowheads="1"/>
            </p:cNvSpPr>
            <p:nvPr/>
          </p:nvSpPr>
          <p:spPr bwMode="auto">
            <a:xfrm>
              <a:off x="1685" y="1521"/>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R(4,4)=0</a:t>
              </a:r>
            </a:p>
          </p:txBody>
        </p:sp>
      </p:grpSp>
      <p:sp>
        <p:nvSpPr>
          <p:cNvPr id="22" name="Text Box 55"/>
          <p:cNvSpPr txBox="1">
            <a:spLocks noChangeArrowheads="1"/>
          </p:cNvSpPr>
          <p:nvPr/>
        </p:nvSpPr>
        <p:spPr bwMode="auto">
          <a:xfrm>
            <a:off x="406849" y="267495"/>
            <a:ext cx="1728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cs typeface="Arial" panose="020B0604020202020204" pitchFamily="34" charset="0"/>
              </a:rPr>
              <a:t>j-</a:t>
            </a:r>
            <a:r>
              <a:rPr lang="en-US" altLang="zh-CN" sz="2400" b="0" dirty="0" err="1">
                <a:cs typeface="Arial" panose="020B0604020202020204" pitchFamily="34" charset="0"/>
              </a:rPr>
              <a:t>i</a:t>
            </a:r>
            <a:r>
              <a:rPr lang="en-US" altLang="zh-CN" sz="2400" b="0" dirty="0">
                <a:cs typeface="Arial" panose="020B0604020202020204" pitchFamily="34" charset="0"/>
              </a:rPr>
              <a:t>=0</a:t>
            </a:r>
          </a:p>
        </p:txBody>
      </p:sp>
      <p:grpSp>
        <p:nvGrpSpPr>
          <p:cNvPr id="23" name="Group 23"/>
          <p:cNvGrpSpPr>
            <a:grpSpLocks/>
          </p:cNvGrpSpPr>
          <p:nvPr/>
        </p:nvGrpSpPr>
        <p:grpSpPr bwMode="auto">
          <a:xfrm>
            <a:off x="4077599" y="1039021"/>
            <a:ext cx="3529013" cy="1244600"/>
            <a:chOff x="3334" y="296"/>
            <a:chExt cx="2177" cy="784"/>
          </a:xfrm>
        </p:grpSpPr>
        <p:sp>
          <p:nvSpPr>
            <p:cNvPr id="24" name="Rectangle 24"/>
            <p:cNvSpPr>
              <a:spLocks noChangeArrowheads="1"/>
            </p:cNvSpPr>
            <p:nvPr/>
          </p:nvSpPr>
          <p:spPr bwMode="auto">
            <a:xfrm>
              <a:off x="3379" y="296"/>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W(0,1)=8</a:t>
              </a:r>
            </a:p>
          </p:txBody>
        </p:sp>
        <p:sp>
          <p:nvSpPr>
            <p:cNvPr id="25" name="Rectangle 25"/>
            <p:cNvSpPr>
              <a:spLocks noChangeArrowheads="1"/>
            </p:cNvSpPr>
            <p:nvPr/>
          </p:nvSpPr>
          <p:spPr bwMode="auto">
            <a:xfrm>
              <a:off x="4059" y="296"/>
              <a:ext cx="6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C(0,1)=8</a:t>
              </a:r>
            </a:p>
          </p:txBody>
        </p:sp>
        <p:sp>
          <p:nvSpPr>
            <p:cNvPr id="26" name="Text Box 26"/>
            <p:cNvSpPr txBox="1">
              <a:spLocks noChangeArrowheads="1"/>
            </p:cNvSpPr>
            <p:nvPr/>
          </p:nvSpPr>
          <p:spPr bwMode="auto">
            <a:xfrm>
              <a:off x="4740" y="300"/>
              <a:ext cx="6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R(0,1)=1</a:t>
              </a:r>
            </a:p>
          </p:txBody>
        </p:sp>
        <p:sp>
          <p:nvSpPr>
            <p:cNvPr id="27" name="Rectangle 27"/>
            <p:cNvSpPr>
              <a:spLocks noChangeArrowheads="1"/>
            </p:cNvSpPr>
            <p:nvPr/>
          </p:nvSpPr>
          <p:spPr bwMode="auto">
            <a:xfrm>
              <a:off x="3379" y="474"/>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W(1,2)=7</a:t>
              </a:r>
            </a:p>
          </p:txBody>
        </p:sp>
        <p:sp>
          <p:nvSpPr>
            <p:cNvPr id="28" name="Rectangle 28"/>
            <p:cNvSpPr>
              <a:spLocks noChangeArrowheads="1"/>
            </p:cNvSpPr>
            <p:nvPr/>
          </p:nvSpPr>
          <p:spPr bwMode="auto">
            <a:xfrm>
              <a:off x="4059" y="474"/>
              <a:ext cx="6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C(1,2)=7</a:t>
              </a:r>
            </a:p>
          </p:txBody>
        </p:sp>
        <p:sp>
          <p:nvSpPr>
            <p:cNvPr id="29" name="Text Box 29"/>
            <p:cNvSpPr txBox="1">
              <a:spLocks noChangeArrowheads="1"/>
            </p:cNvSpPr>
            <p:nvPr/>
          </p:nvSpPr>
          <p:spPr bwMode="auto">
            <a:xfrm>
              <a:off x="4740" y="478"/>
              <a:ext cx="6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R(1,2)=2</a:t>
              </a:r>
            </a:p>
          </p:txBody>
        </p:sp>
        <p:sp>
          <p:nvSpPr>
            <p:cNvPr id="30" name="Rectangle 30"/>
            <p:cNvSpPr>
              <a:spLocks noChangeArrowheads="1"/>
            </p:cNvSpPr>
            <p:nvPr/>
          </p:nvSpPr>
          <p:spPr bwMode="auto">
            <a:xfrm>
              <a:off x="3379" y="655"/>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W(2,3)=3</a:t>
              </a:r>
            </a:p>
          </p:txBody>
        </p:sp>
        <p:sp>
          <p:nvSpPr>
            <p:cNvPr id="31" name="Rectangle 31"/>
            <p:cNvSpPr>
              <a:spLocks noChangeArrowheads="1"/>
            </p:cNvSpPr>
            <p:nvPr/>
          </p:nvSpPr>
          <p:spPr bwMode="auto">
            <a:xfrm>
              <a:off x="4059" y="655"/>
              <a:ext cx="6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C(2,3)=3</a:t>
              </a:r>
            </a:p>
          </p:txBody>
        </p:sp>
        <p:sp>
          <p:nvSpPr>
            <p:cNvPr id="32" name="Text Box 32"/>
            <p:cNvSpPr txBox="1">
              <a:spLocks noChangeArrowheads="1"/>
            </p:cNvSpPr>
            <p:nvPr/>
          </p:nvSpPr>
          <p:spPr bwMode="auto">
            <a:xfrm>
              <a:off x="4740" y="659"/>
              <a:ext cx="6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R(2,3)=3</a:t>
              </a:r>
            </a:p>
          </p:txBody>
        </p:sp>
        <p:sp>
          <p:nvSpPr>
            <p:cNvPr id="33" name="Rectangle 33"/>
            <p:cNvSpPr>
              <a:spLocks noChangeArrowheads="1"/>
            </p:cNvSpPr>
            <p:nvPr/>
          </p:nvSpPr>
          <p:spPr bwMode="auto">
            <a:xfrm>
              <a:off x="3379" y="845"/>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W(3,4)=3</a:t>
              </a:r>
            </a:p>
          </p:txBody>
        </p:sp>
        <p:sp>
          <p:nvSpPr>
            <p:cNvPr id="34" name="Rectangle 34"/>
            <p:cNvSpPr>
              <a:spLocks noChangeArrowheads="1"/>
            </p:cNvSpPr>
            <p:nvPr/>
          </p:nvSpPr>
          <p:spPr bwMode="auto">
            <a:xfrm>
              <a:off x="4059" y="845"/>
              <a:ext cx="6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C(3,4)=3</a:t>
              </a:r>
            </a:p>
          </p:txBody>
        </p:sp>
        <p:sp>
          <p:nvSpPr>
            <p:cNvPr id="35" name="Text Box 35"/>
            <p:cNvSpPr txBox="1">
              <a:spLocks noChangeArrowheads="1"/>
            </p:cNvSpPr>
            <p:nvPr/>
          </p:nvSpPr>
          <p:spPr bwMode="auto">
            <a:xfrm>
              <a:off x="4740" y="849"/>
              <a:ext cx="6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R(3,4)=4</a:t>
              </a:r>
            </a:p>
          </p:txBody>
        </p:sp>
        <p:sp>
          <p:nvSpPr>
            <p:cNvPr id="36" name="Rectangle 36"/>
            <p:cNvSpPr>
              <a:spLocks noChangeArrowheads="1"/>
            </p:cNvSpPr>
            <p:nvPr/>
          </p:nvSpPr>
          <p:spPr bwMode="auto">
            <a:xfrm>
              <a:off x="3334" y="300"/>
              <a:ext cx="2177" cy="771"/>
            </a:xfrm>
            <a:prstGeom prst="rect">
              <a:avLst/>
            </a:prstGeom>
            <a:noFill/>
            <a:ln w="19050" cmpd="dbl">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37" name="Text Box 56"/>
          <p:cNvSpPr txBox="1">
            <a:spLocks noChangeArrowheads="1"/>
          </p:cNvSpPr>
          <p:nvPr/>
        </p:nvSpPr>
        <p:spPr bwMode="auto">
          <a:xfrm>
            <a:off x="4052524" y="567533"/>
            <a:ext cx="1728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j-</a:t>
            </a:r>
            <a:r>
              <a:rPr lang="en-US" altLang="zh-CN" sz="2400" b="0" dirty="0" err="1"/>
              <a:t>i</a:t>
            </a:r>
            <a:r>
              <a:rPr lang="en-US" altLang="zh-CN" sz="2400" b="0" dirty="0"/>
              <a:t>=1</a:t>
            </a:r>
          </a:p>
        </p:txBody>
      </p:sp>
      <p:grpSp>
        <p:nvGrpSpPr>
          <p:cNvPr id="38" name="Group 12"/>
          <p:cNvGrpSpPr>
            <a:grpSpLocks/>
          </p:cNvGrpSpPr>
          <p:nvPr/>
        </p:nvGrpSpPr>
        <p:grpSpPr bwMode="auto">
          <a:xfrm>
            <a:off x="7780748" y="1326358"/>
            <a:ext cx="3525837" cy="942975"/>
            <a:chOff x="3244" y="300"/>
            <a:chExt cx="2221" cy="594"/>
          </a:xfrm>
        </p:grpSpPr>
        <p:sp>
          <p:nvSpPr>
            <p:cNvPr id="39" name="Rectangle 13"/>
            <p:cNvSpPr>
              <a:spLocks noChangeArrowheads="1"/>
            </p:cNvSpPr>
            <p:nvPr/>
          </p:nvSpPr>
          <p:spPr bwMode="auto">
            <a:xfrm>
              <a:off x="3249" y="300"/>
              <a:ext cx="7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W(0,2)=</a:t>
              </a:r>
              <a:r>
                <a:rPr lang="en-US" altLang="zh-CN" sz="1800" b="0"/>
                <a:t>12</a:t>
              </a:r>
            </a:p>
          </p:txBody>
        </p:sp>
        <p:sp>
          <p:nvSpPr>
            <p:cNvPr id="40" name="Rectangle 14"/>
            <p:cNvSpPr>
              <a:spLocks noChangeArrowheads="1"/>
            </p:cNvSpPr>
            <p:nvPr/>
          </p:nvSpPr>
          <p:spPr bwMode="auto">
            <a:xfrm>
              <a:off x="4014" y="300"/>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C(0,2)=</a:t>
              </a:r>
              <a:r>
                <a:rPr lang="en-US" altLang="zh-CN" sz="1800" b="0"/>
                <a:t>19</a:t>
              </a:r>
            </a:p>
          </p:txBody>
        </p:sp>
        <p:sp>
          <p:nvSpPr>
            <p:cNvPr id="41" name="Text Box 15"/>
            <p:cNvSpPr txBox="1">
              <a:spLocks noChangeArrowheads="1"/>
            </p:cNvSpPr>
            <p:nvPr/>
          </p:nvSpPr>
          <p:spPr bwMode="auto">
            <a:xfrm>
              <a:off x="4780" y="304"/>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R(0,2)=1</a:t>
              </a:r>
            </a:p>
          </p:txBody>
        </p:sp>
        <p:sp>
          <p:nvSpPr>
            <p:cNvPr id="42" name="Rectangle 16"/>
            <p:cNvSpPr>
              <a:spLocks noChangeArrowheads="1"/>
            </p:cNvSpPr>
            <p:nvPr/>
          </p:nvSpPr>
          <p:spPr bwMode="auto">
            <a:xfrm>
              <a:off x="3249" y="478"/>
              <a:ext cx="7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W(1,3)=</a:t>
              </a:r>
              <a:r>
                <a:rPr lang="en-US" altLang="zh-CN" sz="1800" b="0"/>
                <a:t>9</a:t>
              </a:r>
            </a:p>
          </p:txBody>
        </p:sp>
        <p:sp>
          <p:nvSpPr>
            <p:cNvPr id="43" name="Rectangle 17"/>
            <p:cNvSpPr>
              <a:spLocks noChangeArrowheads="1"/>
            </p:cNvSpPr>
            <p:nvPr/>
          </p:nvSpPr>
          <p:spPr bwMode="auto">
            <a:xfrm>
              <a:off x="4014" y="478"/>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C(1,3)=</a:t>
              </a:r>
              <a:r>
                <a:rPr lang="en-US" altLang="zh-CN" sz="1800" b="0"/>
                <a:t>12</a:t>
              </a:r>
            </a:p>
          </p:txBody>
        </p:sp>
        <p:sp>
          <p:nvSpPr>
            <p:cNvPr id="44" name="Text Box 18"/>
            <p:cNvSpPr txBox="1">
              <a:spLocks noChangeArrowheads="1"/>
            </p:cNvSpPr>
            <p:nvPr/>
          </p:nvSpPr>
          <p:spPr bwMode="auto">
            <a:xfrm>
              <a:off x="4780" y="482"/>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R(1,3)=2</a:t>
              </a:r>
            </a:p>
          </p:txBody>
        </p:sp>
        <p:sp>
          <p:nvSpPr>
            <p:cNvPr id="45" name="Rectangle 19"/>
            <p:cNvSpPr>
              <a:spLocks noChangeArrowheads="1"/>
            </p:cNvSpPr>
            <p:nvPr/>
          </p:nvSpPr>
          <p:spPr bwMode="auto">
            <a:xfrm>
              <a:off x="3249" y="659"/>
              <a:ext cx="7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W(2,4)=</a:t>
              </a:r>
              <a:r>
                <a:rPr lang="en-US" altLang="zh-CN" sz="1800" b="0"/>
                <a:t>5 </a:t>
              </a:r>
            </a:p>
          </p:txBody>
        </p:sp>
        <p:sp>
          <p:nvSpPr>
            <p:cNvPr id="46" name="Rectangle 20"/>
            <p:cNvSpPr>
              <a:spLocks noChangeArrowheads="1"/>
            </p:cNvSpPr>
            <p:nvPr/>
          </p:nvSpPr>
          <p:spPr bwMode="auto">
            <a:xfrm>
              <a:off x="4014" y="659"/>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C(2,4)=</a:t>
              </a:r>
              <a:r>
                <a:rPr lang="en-US" altLang="zh-CN" sz="1800" b="0"/>
                <a:t>8</a:t>
              </a:r>
            </a:p>
          </p:txBody>
        </p:sp>
        <p:sp>
          <p:nvSpPr>
            <p:cNvPr id="47" name="Text Box 21"/>
            <p:cNvSpPr txBox="1">
              <a:spLocks noChangeArrowheads="1"/>
            </p:cNvSpPr>
            <p:nvPr/>
          </p:nvSpPr>
          <p:spPr bwMode="auto">
            <a:xfrm>
              <a:off x="4780" y="663"/>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R(2,4)=3</a:t>
              </a:r>
            </a:p>
          </p:txBody>
        </p:sp>
        <p:sp>
          <p:nvSpPr>
            <p:cNvPr id="48" name="Rectangle 22"/>
            <p:cNvSpPr>
              <a:spLocks noChangeArrowheads="1"/>
            </p:cNvSpPr>
            <p:nvPr/>
          </p:nvSpPr>
          <p:spPr bwMode="auto">
            <a:xfrm>
              <a:off x="3244" y="304"/>
              <a:ext cx="2221" cy="586"/>
            </a:xfrm>
            <a:prstGeom prst="rect">
              <a:avLst/>
            </a:prstGeom>
            <a:noFill/>
            <a:ln w="19050" cmpd="dbl">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49" name="Text Box 57"/>
          <p:cNvSpPr txBox="1">
            <a:spLocks noChangeArrowheads="1"/>
          </p:cNvSpPr>
          <p:nvPr/>
        </p:nvSpPr>
        <p:spPr bwMode="auto">
          <a:xfrm>
            <a:off x="7725596" y="853283"/>
            <a:ext cx="1728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j-</a:t>
            </a:r>
            <a:r>
              <a:rPr lang="en-US" altLang="zh-CN" sz="2400" b="0" dirty="0" err="1"/>
              <a:t>i</a:t>
            </a:r>
            <a:r>
              <a:rPr lang="en-US" altLang="zh-CN" sz="2400" b="0" dirty="0"/>
              <a:t>=2</a:t>
            </a:r>
          </a:p>
        </p:txBody>
      </p:sp>
      <p:grpSp>
        <p:nvGrpSpPr>
          <p:cNvPr id="50" name="Group 4"/>
          <p:cNvGrpSpPr>
            <a:grpSpLocks/>
          </p:cNvGrpSpPr>
          <p:nvPr/>
        </p:nvGrpSpPr>
        <p:grpSpPr bwMode="auto">
          <a:xfrm>
            <a:off x="398911" y="2812259"/>
            <a:ext cx="3525838" cy="655637"/>
            <a:chOff x="3244" y="300"/>
            <a:chExt cx="2221" cy="413"/>
          </a:xfrm>
        </p:grpSpPr>
        <p:sp>
          <p:nvSpPr>
            <p:cNvPr id="51" name="Rectangle 5"/>
            <p:cNvSpPr>
              <a:spLocks noChangeArrowheads="1"/>
            </p:cNvSpPr>
            <p:nvPr/>
          </p:nvSpPr>
          <p:spPr bwMode="auto">
            <a:xfrm>
              <a:off x="3249" y="300"/>
              <a:ext cx="7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W(0,3)=</a:t>
              </a:r>
              <a:r>
                <a:rPr lang="en-US" altLang="zh-CN" sz="1800" b="0"/>
                <a:t>14</a:t>
              </a:r>
            </a:p>
          </p:txBody>
        </p:sp>
        <p:sp>
          <p:nvSpPr>
            <p:cNvPr id="52" name="Rectangle 6"/>
            <p:cNvSpPr>
              <a:spLocks noChangeArrowheads="1"/>
            </p:cNvSpPr>
            <p:nvPr/>
          </p:nvSpPr>
          <p:spPr bwMode="auto">
            <a:xfrm>
              <a:off x="4014" y="300"/>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C(0,3)=</a:t>
              </a:r>
              <a:r>
                <a:rPr lang="en-US" altLang="zh-CN" sz="1800" b="0"/>
                <a:t>25</a:t>
              </a:r>
            </a:p>
          </p:txBody>
        </p:sp>
        <p:sp>
          <p:nvSpPr>
            <p:cNvPr id="53" name="Text Box 7"/>
            <p:cNvSpPr txBox="1">
              <a:spLocks noChangeArrowheads="1"/>
            </p:cNvSpPr>
            <p:nvPr/>
          </p:nvSpPr>
          <p:spPr bwMode="auto">
            <a:xfrm>
              <a:off x="4780" y="304"/>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R(0,3)=2</a:t>
              </a:r>
            </a:p>
          </p:txBody>
        </p:sp>
        <p:sp>
          <p:nvSpPr>
            <p:cNvPr id="54" name="Rectangle 8"/>
            <p:cNvSpPr>
              <a:spLocks noChangeArrowheads="1"/>
            </p:cNvSpPr>
            <p:nvPr/>
          </p:nvSpPr>
          <p:spPr bwMode="auto">
            <a:xfrm>
              <a:off x="3249" y="478"/>
              <a:ext cx="7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W(1,4)=</a:t>
              </a:r>
              <a:r>
                <a:rPr lang="en-US" altLang="zh-CN" sz="1800" b="0"/>
                <a:t>11</a:t>
              </a:r>
            </a:p>
          </p:txBody>
        </p:sp>
        <p:sp>
          <p:nvSpPr>
            <p:cNvPr id="55" name="Rectangle 9"/>
            <p:cNvSpPr>
              <a:spLocks noChangeArrowheads="1"/>
            </p:cNvSpPr>
            <p:nvPr/>
          </p:nvSpPr>
          <p:spPr bwMode="auto">
            <a:xfrm>
              <a:off x="4014" y="478"/>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C(1,4)=</a:t>
              </a:r>
              <a:r>
                <a:rPr lang="en-US" altLang="zh-CN" sz="1800" b="0"/>
                <a:t>19</a:t>
              </a:r>
            </a:p>
          </p:txBody>
        </p:sp>
        <p:sp>
          <p:nvSpPr>
            <p:cNvPr id="56" name="Text Box 10"/>
            <p:cNvSpPr txBox="1">
              <a:spLocks noChangeArrowheads="1"/>
            </p:cNvSpPr>
            <p:nvPr/>
          </p:nvSpPr>
          <p:spPr bwMode="auto">
            <a:xfrm>
              <a:off x="4780" y="482"/>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R(1,4)=2</a:t>
              </a:r>
            </a:p>
          </p:txBody>
        </p:sp>
        <p:sp>
          <p:nvSpPr>
            <p:cNvPr id="57" name="Rectangle 11"/>
            <p:cNvSpPr>
              <a:spLocks noChangeArrowheads="1"/>
            </p:cNvSpPr>
            <p:nvPr/>
          </p:nvSpPr>
          <p:spPr bwMode="auto">
            <a:xfrm>
              <a:off x="3244" y="304"/>
              <a:ext cx="2221" cy="405"/>
            </a:xfrm>
            <a:prstGeom prst="rect">
              <a:avLst/>
            </a:prstGeom>
            <a:noFill/>
            <a:ln w="19050" cmpd="dbl">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58" name="Text Box 58"/>
          <p:cNvSpPr txBox="1">
            <a:spLocks noChangeArrowheads="1"/>
          </p:cNvSpPr>
          <p:nvPr/>
        </p:nvSpPr>
        <p:spPr bwMode="auto">
          <a:xfrm>
            <a:off x="371355" y="2316958"/>
            <a:ext cx="1728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j-</a:t>
            </a:r>
            <a:r>
              <a:rPr lang="en-US" altLang="zh-CN" sz="2400" b="0" dirty="0" err="1"/>
              <a:t>i</a:t>
            </a:r>
            <a:r>
              <a:rPr lang="en-US" altLang="zh-CN" sz="2400" b="0" dirty="0"/>
              <a:t>=3</a:t>
            </a:r>
          </a:p>
        </p:txBody>
      </p:sp>
      <p:grpSp>
        <p:nvGrpSpPr>
          <p:cNvPr id="59" name="Group 68"/>
          <p:cNvGrpSpPr>
            <a:grpSpLocks/>
          </p:cNvGrpSpPr>
          <p:nvPr/>
        </p:nvGrpSpPr>
        <p:grpSpPr bwMode="auto">
          <a:xfrm>
            <a:off x="4072386" y="3029747"/>
            <a:ext cx="3525838" cy="439737"/>
            <a:chOff x="3016" y="2155"/>
            <a:chExt cx="2221" cy="277"/>
          </a:xfrm>
        </p:grpSpPr>
        <p:sp>
          <p:nvSpPr>
            <p:cNvPr id="60" name="Rectangle 60"/>
            <p:cNvSpPr>
              <a:spLocks noChangeArrowheads="1"/>
            </p:cNvSpPr>
            <p:nvPr/>
          </p:nvSpPr>
          <p:spPr bwMode="auto">
            <a:xfrm>
              <a:off x="3021" y="2155"/>
              <a:ext cx="7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W(0,4)=</a:t>
              </a:r>
              <a:r>
                <a:rPr lang="en-US" altLang="zh-CN" sz="1800" b="0"/>
                <a:t>16</a:t>
              </a:r>
            </a:p>
          </p:txBody>
        </p:sp>
        <p:sp>
          <p:nvSpPr>
            <p:cNvPr id="61" name="Rectangle 61"/>
            <p:cNvSpPr>
              <a:spLocks noChangeArrowheads="1"/>
            </p:cNvSpPr>
            <p:nvPr/>
          </p:nvSpPr>
          <p:spPr bwMode="auto">
            <a:xfrm>
              <a:off x="3786" y="2155"/>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C(0,4)=</a:t>
              </a:r>
              <a:r>
                <a:rPr lang="en-US" altLang="zh-CN" sz="1800" b="0"/>
                <a:t>32</a:t>
              </a:r>
            </a:p>
          </p:txBody>
        </p:sp>
        <p:sp>
          <p:nvSpPr>
            <p:cNvPr id="62" name="Text Box 62"/>
            <p:cNvSpPr txBox="1">
              <a:spLocks noChangeArrowheads="1"/>
            </p:cNvSpPr>
            <p:nvPr/>
          </p:nvSpPr>
          <p:spPr bwMode="auto">
            <a:xfrm>
              <a:off x="4552" y="2159"/>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t>R(0,4)=2</a:t>
              </a:r>
            </a:p>
          </p:txBody>
        </p:sp>
        <p:sp>
          <p:nvSpPr>
            <p:cNvPr id="63" name="Rectangle 66"/>
            <p:cNvSpPr>
              <a:spLocks noChangeArrowheads="1"/>
            </p:cNvSpPr>
            <p:nvPr/>
          </p:nvSpPr>
          <p:spPr bwMode="auto">
            <a:xfrm>
              <a:off x="3016" y="2159"/>
              <a:ext cx="2221" cy="273"/>
            </a:xfrm>
            <a:prstGeom prst="rect">
              <a:avLst/>
            </a:prstGeom>
            <a:noFill/>
            <a:ln w="19050" cmpd="dbl">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64" name="Text Box 67"/>
          <p:cNvSpPr txBox="1">
            <a:spLocks noChangeArrowheads="1"/>
          </p:cNvSpPr>
          <p:nvPr/>
        </p:nvSpPr>
        <p:spPr bwMode="auto">
          <a:xfrm>
            <a:off x="4042223" y="2525717"/>
            <a:ext cx="1728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j-</a:t>
            </a:r>
            <a:r>
              <a:rPr lang="en-US" altLang="zh-CN" sz="2400" b="0" dirty="0" err="1"/>
              <a:t>i</a:t>
            </a:r>
            <a:r>
              <a:rPr lang="en-US" altLang="zh-CN" sz="2400" b="0" dirty="0"/>
              <a:t>=4</a:t>
            </a:r>
          </a:p>
        </p:txBody>
      </p:sp>
      <p:graphicFrame>
        <p:nvGraphicFramePr>
          <p:cNvPr id="2" name="表格 1"/>
          <p:cNvGraphicFramePr>
            <a:graphicFrameLocks noGrp="1"/>
          </p:cNvGraphicFramePr>
          <p:nvPr>
            <p:extLst>
              <p:ext uri="{D42A27DB-BD31-4B8C-83A1-F6EECF244321}">
                <p14:modId xmlns:p14="http://schemas.microsoft.com/office/powerpoint/2010/main" val="36458381"/>
              </p:ext>
            </p:extLst>
          </p:nvPr>
        </p:nvGraphicFramePr>
        <p:xfrm>
          <a:off x="402706" y="3861048"/>
          <a:ext cx="3355355" cy="2250440"/>
        </p:xfrm>
        <a:graphic>
          <a:graphicData uri="http://schemas.openxmlformats.org/drawingml/2006/table">
            <a:tbl>
              <a:tblPr firstRow="1" bandRow="1">
                <a:tableStyleId>{5940675A-B579-460E-94D1-54222C63F5DA}</a:tableStyleId>
              </a:tblPr>
              <a:tblGrid>
                <a:gridCol w="796750">
                  <a:extLst>
                    <a:ext uri="{9D8B030D-6E8A-4147-A177-3AD203B41FA5}">
                      <a16:colId xmlns:a16="http://schemas.microsoft.com/office/drawing/2014/main" val="297846861"/>
                    </a:ext>
                  </a:extLst>
                </a:gridCol>
                <a:gridCol w="504056">
                  <a:extLst>
                    <a:ext uri="{9D8B030D-6E8A-4147-A177-3AD203B41FA5}">
                      <a16:colId xmlns:a16="http://schemas.microsoft.com/office/drawing/2014/main" val="697557431"/>
                    </a:ext>
                  </a:extLst>
                </a:gridCol>
                <a:gridCol w="432048">
                  <a:extLst>
                    <a:ext uri="{9D8B030D-6E8A-4147-A177-3AD203B41FA5}">
                      <a16:colId xmlns:a16="http://schemas.microsoft.com/office/drawing/2014/main" val="2126219859"/>
                    </a:ext>
                  </a:extLst>
                </a:gridCol>
                <a:gridCol w="518707">
                  <a:extLst>
                    <a:ext uri="{9D8B030D-6E8A-4147-A177-3AD203B41FA5}">
                      <a16:colId xmlns:a16="http://schemas.microsoft.com/office/drawing/2014/main" val="4033339788"/>
                    </a:ext>
                  </a:extLst>
                </a:gridCol>
                <a:gridCol w="561413">
                  <a:extLst>
                    <a:ext uri="{9D8B030D-6E8A-4147-A177-3AD203B41FA5}">
                      <a16:colId xmlns:a16="http://schemas.microsoft.com/office/drawing/2014/main" val="860035159"/>
                    </a:ext>
                  </a:extLst>
                </a:gridCol>
                <a:gridCol w="542381">
                  <a:extLst>
                    <a:ext uri="{9D8B030D-6E8A-4147-A177-3AD203B41FA5}">
                      <a16:colId xmlns:a16="http://schemas.microsoft.com/office/drawing/2014/main" val="233032777"/>
                    </a:ext>
                  </a:extLst>
                </a:gridCol>
              </a:tblGrid>
              <a:tr h="370840">
                <a:tc>
                  <a:txBody>
                    <a:bodyPr/>
                    <a:lstStyle/>
                    <a:p>
                      <a:r>
                        <a:rPr lang="en-US" altLang="zh-CN" sz="2000" dirty="0">
                          <a:solidFill>
                            <a:srgbClr val="FF0000"/>
                          </a:solidFill>
                          <a:latin typeface="Arial" panose="020B0604020202020204" pitchFamily="34" charset="0"/>
                          <a:cs typeface="Arial" panose="020B0604020202020204" pitchFamily="34" charset="0"/>
                        </a:rPr>
                        <a:t>W(</a:t>
                      </a:r>
                      <a:r>
                        <a:rPr lang="en-US" altLang="zh-CN" sz="2000" dirty="0" err="1">
                          <a:solidFill>
                            <a:srgbClr val="FF0000"/>
                          </a:solidFill>
                          <a:latin typeface="Arial" panose="020B0604020202020204" pitchFamily="34" charset="0"/>
                          <a:cs typeface="Arial" panose="020B0604020202020204" pitchFamily="34" charset="0"/>
                        </a:rPr>
                        <a:t>i,j</a:t>
                      </a:r>
                      <a:r>
                        <a:rPr lang="en-US" altLang="zh-CN" sz="2000" dirty="0">
                          <a:solidFill>
                            <a:srgbClr val="FF0000"/>
                          </a:solidFill>
                          <a:latin typeface="Arial" panose="020B0604020202020204" pitchFamily="34" charset="0"/>
                          <a:cs typeface="Arial" panose="020B0604020202020204" pitchFamily="34" charset="0"/>
                        </a:rPr>
                        <a:t>)</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j=0</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1</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2</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3</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4</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896192"/>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0</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2</a:t>
                      </a:r>
                      <a:endParaRPr lang="zh-CN" alt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14</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16</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72927957"/>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1</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7</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9</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11</a:t>
                      </a:r>
                      <a:endParaRPr lang="zh-CN" alt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0386451"/>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2</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63638031"/>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3</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13321756"/>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4</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zh-CN" altLang="en-US" sz="1800" dirty="0">
                        <a:latin typeface="Arial" panose="020B0604020202020204" pitchFamily="34" charset="0"/>
                        <a:cs typeface="Arial" panose="020B0604020202020204" pitchFamily="34" charset="0"/>
                      </a:endParaRPr>
                    </a:p>
                  </a:txBody>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a:t>
                      </a:r>
                      <a:endParaRPr lang="zh-CN" alt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71402559"/>
                  </a:ext>
                </a:extLst>
              </a:tr>
            </a:tbl>
          </a:graphicData>
        </a:graphic>
      </p:graphicFrame>
      <p:graphicFrame>
        <p:nvGraphicFramePr>
          <p:cNvPr id="75" name="表格 74"/>
          <p:cNvGraphicFramePr>
            <a:graphicFrameLocks noGrp="1"/>
          </p:cNvGraphicFramePr>
          <p:nvPr>
            <p:extLst>
              <p:ext uri="{D42A27DB-BD31-4B8C-83A1-F6EECF244321}">
                <p14:modId xmlns:p14="http://schemas.microsoft.com/office/powerpoint/2010/main" val="2502226628"/>
              </p:ext>
            </p:extLst>
          </p:nvPr>
        </p:nvGraphicFramePr>
        <p:xfrm>
          <a:off x="4080324" y="3861048"/>
          <a:ext cx="3356078" cy="2250440"/>
        </p:xfrm>
        <a:graphic>
          <a:graphicData uri="http://schemas.openxmlformats.org/drawingml/2006/table">
            <a:tbl>
              <a:tblPr firstRow="1" bandRow="1">
                <a:tableStyleId>{5940675A-B579-460E-94D1-54222C63F5DA}</a:tableStyleId>
              </a:tblPr>
              <a:tblGrid>
                <a:gridCol w="797591">
                  <a:extLst>
                    <a:ext uri="{9D8B030D-6E8A-4147-A177-3AD203B41FA5}">
                      <a16:colId xmlns:a16="http://schemas.microsoft.com/office/drawing/2014/main" val="297846861"/>
                    </a:ext>
                  </a:extLst>
                </a:gridCol>
                <a:gridCol w="502867">
                  <a:extLst>
                    <a:ext uri="{9D8B030D-6E8A-4147-A177-3AD203B41FA5}">
                      <a16:colId xmlns:a16="http://schemas.microsoft.com/office/drawing/2014/main" val="697557431"/>
                    </a:ext>
                  </a:extLst>
                </a:gridCol>
                <a:gridCol w="502867">
                  <a:extLst>
                    <a:ext uri="{9D8B030D-6E8A-4147-A177-3AD203B41FA5}">
                      <a16:colId xmlns:a16="http://schemas.microsoft.com/office/drawing/2014/main" val="2126219859"/>
                    </a:ext>
                  </a:extLst>
                </a:gridCol>
                <a:gridCol w="485989">
                  <a:extLst>
                    <a:ext uri="{9D8B030D-6E8A-4147-A177-3AD203B41FA5}">
                      <a16:colId xmlns:a16="http://schemas.microsoft.com/office/drawing/2014/main" val="4033339788"/>
                    </a:ext>
                  </a:extLst>
                </a:gridCol>
                <a:gridCol w="514750">
                  <a:extLst>
                    <a:ext uri="{9D8B030D-6E8A-4147-A177-3AD203B41FA5}">
                      <a16:colId xmlns:a16="http://schemas.microsoft.com/office/drawing/2014/main" val="860035159"/>
                    </a:ext>
                  </a:extLst>
                </a:gridCol>
                <a:gridCol w="552014">
                  <a:extLst>
                    <a:ext uri="{9D8B030D-6E8A-4147-A177-3AD203B41FA5}">
                      <a16:colId xmlns:a16="http://schemas.microsoft.com/office/drawing/2014/main" val="233032777"/>
                    </a:ext>
                  </a:extLst>
                </a:gridCol>
              </a:tblGrid>
              <a:tr h="384157">
                <a:tc>
                  <a:txBody>
                    <a:bodyPr/>
                    <a:lstStyle/>
                    <a:p>
                      <a:pPr algn="r"/>
                      <a:r>
                        <a:rPr lang="en-US" altLang="zh-CN" sz="2000" dirty="0">
                          <a:solidFill>
                            <a:srgbClr val="FF0000"/>
                          </a:solidFill>
                          <a:latin typeface="Arial" panose="020B0604020202020204" pitchFamily="34" charset="0"/>
                          <a:cs typeface="Arial" panose="020B0604020202020204" pitchFamily="34" charset="0"/>
                        </a:rPr>
                        <a:t>C(</a:t>
                      </a:r>
                      <a:r>
                        <a:rPr lang="en-US" altLang="zh-CN" sz="2000" dirty="0" err="1">
                          <a:solidFill>
                            <a:srgbClr val="FF0000"/>
                          </a:solidFill>
                          <a:latin typeface="Arial" panose="020B0604020202020204" pitchFamily="34" charset="0"/>
                          <a:cs typeface="Arial" panose="020B0604020202020204" pitchFamily="34" charset="0"/>
                        </a:rPr>
                        <a:t>i,j</a:t>
                      </a:r>
                      <a:r>
                        <a:rPr lang="en-US" altLang="zh-CN" sz="2000" dirty="0">
                          <a:solidFill>
                            <a:srgbClr val="FF0000"/>
                          </a:solidFill>
                          <a:latin typeface="Arial" panose="020B0604020202020204" pitchFamily="34" charset="0"/>
                          <a:cs typeface="Arial" panose="020B0604020202020204" pitchFamily="34" charset="0"/>
                        </a:rPr>
                        <a:t>)</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j=0</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1</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2</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3</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4</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896192"/>
                  </a:ext>
                </a:extLst>
              </a:tr>
              <a:tr h="370840">
                <a:tc>
                  <a:txBody>
                    <a:bodyPr/>
                    <a:lstStyle/>
                    <a:p>
                      <a:pPr algn="r"/>
                      <a:r>
                        <a:rPr lang="en-US" altLang="zh-CN" sz="1800" dirty="0" err="1">
                          <a:solidFill>
                            <a:srgbClr val="FF0000"/>
                          </a:solidFill>
                          <a:latin typeface="Arial" panose="020B0604020202020204" pitchFamily="34" charset="0"/>
                          <a:cs typeface="Arial" panose="020B0604020202020204" pitchFamily="34" charset="0"/>
                        </a:rPr>
                        <a:t>i</a:t>
                      </a:r>
                      <a:r>
                        <a:rPr lang="en-US" altLang="zh-CN" sz="1800" dirty="0">
                          <a:solidFill>
                            <a:srgbClr val="FF0000"/>
                          </a:solidFill>
                          <a:latin typeface="Arial" panose="020B0604020202020204" pitchFamily="34" charset="0"/>
                          <a:cs typeface="Arial" panose="020B0604020202020204" pitchFamily="34" charset="0"/>
                        </a:rPr>
                        <a:t>=0</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25</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32</a:t>
                      </a:r>
                      <a:endParaRPr lang="zh-CN" altLang="en-US" sz="1800" dirty="0">
                        <a:solidFill>
                          <a:srgbClr val="FF0000"/>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72927957"/>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1</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7</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9</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19</a:t>
                      </a:r>
                      <a:endParaRPr lang="zh-CN" alt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0386451"/>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2</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63638031"/>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3</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13321756"/>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4</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zh-CN" altLang="en-US" sz="1800" dirty="0">
                        <a:latin typeface="Arial" panose="020B0604020202020204" pitchFamily="34" charset="0"/>
                        <a:cs typeface="Arial" panose="020B0604020202020204" pitchFamily="34" charset="0"/>
                      </a:endParaRPr>
                    </a:p>
                  </a:txBody>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71402559"/>
                  </a:ext>
                </a:extLst>
              </a:tr>
            </a:tbl>
          </a:graphicData>
        </a:graphic>
      </p:graphicFrame>
      <p:graphicFrame>
        <p:nvGraphicFramePr>
          <p:cNvPr id="78" name="表格 77"/>
          <p:cNvGraphicFramePr>
            <a:graphicFrameLocks noGrp="1"/>
          </p:cNvGraphicFramePr>
          <p:nvPr>
            <p:extLst>
              <p:ext uri="{D42A27DB-BD31-4B8C-83A1-F6EECF244321}">
                <p14:modId xmlns:p14="http://schemas.microsoft.com/office/powerpoint/2010/main" val="4138303071"/>
              </p:ext>
            </p:extLst>
          </p:nvPr>
        </p:nvGraphicFramePr>
        <p:xfrm>
          <a:off x="7780748" y="3861048"/>
          <a:ext cx="3140236" cy="2250440"/>
        </p:xfrm>
        <a:graphic>
          <a:graphicData uri="http://schemas.openxmlformats.org/drawingml/2006/table">
            <a:tbl>
              <a:tblPr firstRow="1" bandRow="1">
                <a:tableStyleId>{5940675A-B579-460E-94D1-54222C63F5DA}</a:tableStyleId>
              </a:tblPr>
              <a:tblGrid>
                <a:gridCol w="835532">
                  <a:extLst>
                    <a:ext uri="{9D8B030D-6E8A-4147-A177-3AD203B41FA5}">
                      <a16:colId xmlns:a16="http://schemas.microsoft.com/office/drawing/2014/main" val="297846861"/>
                    </a:ext>
                  </a:extLst>
                </a:gridCol>
                <a:gridCol w="576064">
                  <a:extLst>
                    <a:ext uri="{9D8B030D-6E8A-4147-A177-3AD203B41FA5}">
                      <a16:colId xmlns:a16="http://schemas.microsoft.com/office/drawing/2014/main" val="697557431"/>
                    </a:ext>
                  </a:extLst>
                </a:gridCol>
                <a:gridCol w="360040">
                  <a:extLst>
                    <a:ext uri="{9D8B030D-6E8A-4147-A177-3AD203B41FA5}">
                      <a16:colId xmlns:a16="http://schemas.microsoft.com/office/drawing/2014/main" val="2126219859"/>
                    </a:ext>
                  </a:extLst>
                </a:gridCol>
                <a:gridCol w="432048">
                  <a:extLst>
                    <a:ext uri="{9D8B030D-6E8A-4147-A177-3AD203B41FA5}">
                      <a16:colId xmlns:a16="http://schemas.microsoft.com/office/drawing/2014/main" val="4033339788"/>
                    </a:ext>
                  </a:extLst>
                </a:gridCol>
                <a:gridCol w="432048">
                  <a:extLst>
                    <a:ext uri="{9D8B030D-6E8A-4147-A177-3AD203B41FA5}">
                      <a16:colId xmlns:a16="http://schemas.microsoft.com/office/drawing/2014/main" val="860035159"/>
                    </a:ext>
                  </a:extLst>
                </a:gridCol>
                <a:gridCol w="504504">
                  <a:extLst>
                    <a:ext uri="{9D8B030D-6E8A-4147-A177-3AD203B41FA5}">
                      <a16:colId xmlns:a16="http://schemas.microsoft.com/office/drawing/2014/main" val="233032777"/>
                    </a:ext>
                  </a:extLst>
                </a:gridCol>
              </a:tblGrid>
              <a:tr h="370840">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Arial" panose="020B0604020202020204" pitchFamily="34" charset="0"/>
                          <a:cs typeface="Arial" panose="020B0604020202020204" pitchFamily="34" charset="0"/>
                        </a:rPr>
                        <a:t>R(</a:t>
                      </a:r>
                      <a:r>
                        <a:rPr lang="en-US" altLang="zh-CN" sz="2000" dirty="0" err="1">
                          <a:solidFill>
                            <a:srgbClr val="FF0000"/>
                          </a:solidFill>
                          <a:latin typeface="Arial" panose="020B0604020202020204" pitchFamily="34" charset="0"/>
                          <a:cs typeface="Arial" panose="020B0604020202020204" pitchFamily="34" charset="0"/>
                        </a:rPr>
                        <a:t>i,j</a:t>
                      </a:r>
                      <a:r>
                        <a:rPr lang="en-US" altLang="zh-CN" sz="2000" dirty="0">
                          <a:solidFill>
                            <a:srgbClr val="FF0000"/>
                          </a:solidFill>
                          <a:latin typeface="Arial" panose="020B0604020202020204" pitchFamily="34" charset="0"/>
                          <a:cs typeface="Arial" panose="020B0604020202020204" pitchFamily="34" charset="0"/>
                        </a:rPr>
                        <a:t>)</a:t>
                      </a:r>
                      <a:endParaRPr lang="zh-CN" altLang="en-US" sz="20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sz="1800" dirty="0">
                          <a:solidFill>
                            <a:srgbClr val="FF0000"/>
                          </a:solidFill>
                          <a:latin typeface="Arial" panose="020B0604020202020204" pitchFamily="34" charset="0"/>
                          <a:cs typeface="Arial" panose="020B0604020202020204" pitchFamily="34" charset="0"/>
                        </a:rPr>
                        <a:t>j=0</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solidFill>
                            <a:srgbClr val="FF0000"/>
                          </a:solidFill>
                          <a:latin typeface="Arial" panose="020B0604020202020204" pitchFamily="34" charset="0"/>
                          <a:cs typeface="Arial" panose="020B0604020202020204" pitchFamily="34" charset="0"/>
                        </a:rPr>
                        <a:t>1</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solidFill>
                            <a:srgbClr val="FF0000"/>
                          </a:solidFill>
                          <a:latin typeface="Arial" panose="020B0604020202020204" pitchFamily="34" charset="0"/>
                          <a:cs typeface="Arial" panose="020B0604020202020204" pitchFamily="34" charset="0"/>
                        </a:rPr>
                        <a:t>2</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solidFill>
                            <a:srgbClr val="FF0000"/>
                          </a:solidFill>
                          <a:latin typeface="Arial" panose="020B0604020202020204" pitchFamily="34" charset="0"/>
                          <a:cs typeface="Arial" panose="020B0604020202020204" pitchFamily="34" charset="0"/>
                        </a:rPr>
                        <a:t>3</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solidFill>
                            <a:srgbClr val="FF0000"/>
                          </a:solidFill>
                          <a:latin typeface="Arial" panose="020B0604020202020204" pitchFamily="34" charset="0"/>
                          <a:cs typeface="Arial" panose="020B0604020202020204" pitchFamily="34" charset="0"/>
                        </a:rPr>
                        <a:t>4</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896192"/>
                  </a:ext>
                </a:extLst>
              </a:tr>
              <a:tr h="370840">
                <a:tc>
                  <a:txBody>
                    <a:bodyPr/>
                    <a:lstStyle/>
                    <a:p>
                      <a:pPr algn="r"/>
                      <a:r>
                        <a:rPr lang="en-US" altLang="zh-CN" sz="1800" dirty="0" err="1">
                          <a:solidFill>
                            <a:srgbClr val="FF0000"/>
                          </a:solidFill>
                          <a:latin typeface="Arial" panose="020B0604020202020204" pitchFamily="34" charset="0"/>
                          <a:cs typeface="Arial" panose="020B0604020202020204" pitchFamily="34" charset="0"/>
                        </a:rPr>
                        <a:t>i</a:t>
                      </a:r>
                      <a:r>
                        <a:rPr lang="en-US" altLang="zh-CN" sz="1800" dirty="0">
                          <a:solidFill>
                            <a:srgbClr val="FF0000"/>
                          </a:solidFill>
                          <a:latin typeface="Arial" panose="020B0604020202020204" pitchFamily="34" charset="0"/>
                          <a:cs typeface="Arial" panose="020B0604020202020204" pitchFamily="34" charset="0"/>
                        </a:rPr>
                        <a:t>=0</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rgbClr val="0000FF"/>
                          </a:solidFill>
                          <a:latin typeface="Arial" panose="020B0604020202020204" pitchFamily="34" charset="0"/>
                          <a:cs typeface="Arial" panose="020B0604020202020204" pitchFamily="34" charset="0"/>
                        </a:rPr>
                        <a:t>1</a:t>
                      </a:r>
                      <a:endParaRPr lang="zh-CN" altLang="en-US" sz="1800" dirty="0">
                        <a:solidFill>
                          <a:srgbClr val="0000FF"/>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1</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2</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rgbClr val="0000FF"/>
                          </a:solidFill>
                          <a:latin typeface="Arial" panose="020B0604020202020204" pitchFamily="34" charset="0"/>
                          <a:cs typeface="Arial" panose="020B0604020202020204" pitchFamily="34" charset="0"/>
                        </a:rPr>
                        <a:t>2</a:t>
                      </a:r>
                      <a:endParaRPr lang="zh-CN" altLang="en-US" sz="1800" dirty="0">
                        <a:solidFill>
                          <a:srgbClr val="0000FF"/>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72927957"/>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   1</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2</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2</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2</a:t>
                      </a:r>
                      <a:endParaRPr lang="zh-CN" alt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0386451"/>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   2</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rgbClr val="0000FF"/>
                          </a:solidFill>
                          <a:latin typeface="Arial" panose="020B0604020202020204" pitchFamily="34" charset="0"/>
                          <a:cs typeface="Arial" panose="020B0604020202020204" pitchFamily="34" charset="0"/>
                        </a:rPr>
                        <a:t>3</a:t>
                      </a:r>
                      <a:endParaRPr lang="zh-CN" altLang="en-US" sz="1800" dirty="0">
                        <a:solidFill>
                          <a:srgbClr val="0000FF"/>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63638031"/>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   3</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rgbClr val="0000FF"/>
                          </a:solidFill>
                          <a:latin typeface="Arial" panose="020B0604020202020204" pitchFamily="34" charset="0"/>
                          <a:cs typeface="Arial" panose="020B0604020202020204" pitchFamily="34" charset="0"/>
                        </a:rPr>
                        <a:t>4</a:t>
                      </a:r>
                      <a:endParaRPr lang="zh-CN" altLang="en-US" sz="1800" dirty="0">
                        <a:solidFill>
                          <a:srgbClr val="0000FF"/>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13321756"/>
                  </a:ext>
                </a:extLst>
              </a:tr>
              <a:tr h="370840">
                <a:tc>
                  <a:txBody>
                    <a:bodyPr/>
                    <a:lstStyle/>
                    <a:p>
                      <a:pPr algn="r"/>
                      <a:r>
                        <a:rPr lang="en-US" altLang="zh-CN" sz="1800" dirty="0">
                          <a:solidFill>
                            <a:srgbClr val="FF0000"/>
                          </a:solidFill>
                          <a:latin typeface="Arial" panose="020B0604020202020204" pitchFamily="34" charset="0"/>
                          <a:cs typeface="Arial" panose="020B0604020202020204" pitchFamily="34" charset="0"/>
                        </a:rPr>
                        <a:t>   4</a:t>
                      </a:r>
                      <a:endParaRPr lang="zh-CN" altLang="en-US" sz="1800" dirty="0">
                        <a:solidFill>
                          <a:srgbClr val="FF0000"/>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zh-CN" altLang="en-US" sz="1800" dirty="0">
                        <a:latin typeface="Arial" panose="020B0604020202020204" pitchFamily="34" charset="0"/>
                        <a:cs typeface="Arial" panose="020B0604020202020204" pitchFamily="34" charset="0"/>
                      </a:endParaRPr>
                    </a:p>
                  </a:txBody>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endParaRPr lang="zh-CN" altLang="en-US" sz="180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71402559"/>
                  </a:ext>
                </a:extLst>
              </a:tr>
            </a:tbl>
          </a:graphicData>
        </a:graphic>
      </p:graphicFrame>
      <p:grpSp>
        <p:nvGrpSpPr>
          <p:cNvPr id="74" name="Group 112"/>
          <p:cNvGrpSpPr>
            <a:grpSpLocks/>
          </p:cNvGrpSpPr>
          <p:nvPr/>
        </p:nvGrpSpPr>
        <p:grpSpPr bwMode="auto">
          <a:xfrm>
            <a:off x="8779620" y="2391810"/>
            <a:ext cx="2141538" cy="1477040"/>
            <a:chOff x="1611" y="2795"/>
            <a:chExt cx="1349" cy="985"/>
          </a:xfrm>
        </p:grpSpPr>
        <p:sp>
          <p:nvSpPr>
            <p:cNvPr id="81" name="Oval 94"/>
            <p:cNvSpPr>
              <a:spLocks noChangeArrowheads="1"/>
            </p:cNvSpPr>
            <p:nvPr/>
          </p:nvSpPr>
          <p:spPr bwMode="auto">
            <a:xfrm>
              <a:off x="1974" y="2795"/>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000" b="0" dirty="0">
                  <a:solidFill>
                    <a:srgbClr val="0000FF"/>
                  </a:solidFill>
                  <a:cs typeface="Arial" panose="020B0604020202020204" pitchFamily="34" charset="0"/>
                </a:rPr>
                <a:t>a</a:t>
              </a:r>
              <a:r>
                <a:rPr lang="en-US" altLang="zh-CN" sz="2000" b="0" baseline="-25000" dirty="0">
                  <a:solidFill>
                    <a:srgbClr val="0000FF"/>
                  </a:solidFill>
                  <a:cs typeface="Arial" panose="020B0604020202020204" pitchFamily="34" charset="0"/>
                </a:rPr>
                <a:t>2</a:t>
              </a:r>
            </a:p>
          </p:txBody>
        </p:sp>
        <p:sp>
          <p:nvSpPr>
            <p:cNvPr id="82" name="Line 95"/>
            <p:cNvSpPr>
              <a:spLocks noChangeShapeType="1"/>
            </p:cNvSpPr>
            <p:nvPr/>
          </p:nvSpPr>
          <p:spPr bwMode="auto">
            <a:xfrm flipH="1">
              <a:off x="1837" y="3068"/>
              <a:ext cx="227" cy="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83" name="Oval 96"/>
            <p:cNvSpPr>
              <a:spLocks noChangeArrowheads="1"/>
            </p:cNvSpPr>
            <p:nvPr/>
          </p:nvSpPr>
          <p:spPr bwMode="auto">
            <a:xfrm>
              <a:off x="1611" y="3113"/>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000" b="0" dirty="0">
                  <a:solidFill>
                    <a:srgbClr val="0000FF"/>
                  </a:solidFill>
                  <a:cs typeface="Arial" panose="020B0604020202020204" pitchFamily="34" charset="0"/>
                </a:rPr>
                <a:t>a</a:t>
              </a:r>
              <a:r>
                <a:rPr lang="en-US" altLang="zh-CN" sz="2000" b="0" baseline="-25000" dirty="0">
                  <a:solidFill>
                    <a:srgbClr val="0000FF"/>
                  </a:solidFill>
                  <a:cs typeface="Arial" panose="020B0604020202020204" pitchFamily="34" charset="0"/>
                </a:rPr>
                <a:t>1</a:t>
              </a:r>
            </a:p>
          </p:txBody>
        </p:sp>
        <p:sp>
          <p:nvSpPr>
            <p:cNvPr id="84" name="Oval 102"/>
            <p:cNvSpPr>
              <a:spLocks noChangeArrowheads="1"/>
            </p:cNvSpPr>
            <p:nvPr/>
          </p:nvSpPr>
          <p:spPr bwMode="auto">
            <a:xfrm>
              <a:off x="2688" y="3508"/>
              <a:ext cx="272"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000" b="0" dirty="0">
                  <a:solidFill>
                    <a:srgbClr val="0000FF"/>
                  </a:solidFill>
                  <a:cs typeface="Arial" panose="020B0604020202020204" pitchFamily="34" charset="0"/>
                </a:rPr>
                <a:t>a</a:t>
              </a:r>
              <a:r>
                <a:rPr lang="en-US" altLang="zh-CN" sz="2000" b="0" baseline="-25000" dirty="0">
                  <a:solidFill>
                    <a:srgbClr val="0000FF"/>
                  </a:solidFill>
                  <a:cs typeface="Arial" panose="020B0604020202020204" pitchFamily="34" charset="0"/>
                </a:rPr>
                <a:t>4</a:t>
              </a:r>
            </a:p>
          </p:txBody>
        </p:sp>
        <p:sp>
          <p:nvSpPr>
            <p:cNvPr id="85" name="Oval 107"/>
            <p:cNvSpPr>
              <a:spLocks noChangeArrowheads="1"/>
            </p:cNvSpPr>
            <p:nvPr/>
          </p:nvSpPr>
          <p:spPr bwMode="auto">
            <a:xfrm>
              <a:off x="2337" y="3149"/>
              <a:ext cx="273" cy="272"/>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000" b="0" dirty="0">
                  <a:solidFill>
                    <a:srgbClr val="0000FF"/>
                  </a:solidFill>
                  <a:cs typeface="Arial" panose="020B0604020202020204" pitchFamily="34" charset="0"/>
                </a:rPr>
                <a:t>a</a:t>
              </a:r>
              <a:r>
                <a:rPr lang="en-US" altLang="zh-CN" sz="2000" b="0" baseline="-25000" dirty="0">
                  <a:solidFill>
                    <a:srgbClr val="0000FF"/>
                  </a:solidFill>
                  <a:cs typeface="Arial" panose="020B0604020202020204" pitchFamily="34" charset="0"/>
                </a:rPr>
                <a:t>3</a:t>
              </a:r>
            </a:p>
          </p:txBody>
        </p:sp>
        <p:sp>
          <p:nvSpPr>
            <p:cNvPr id="86" name="Line 110"/>
            <p:cNvSpPr>
              <a:spLocks noChangeShapeType="1"/>
            </p:cNvSpPr>
            <p:nvPr/>
          </p:nvSpPr>
          <p:spPr bwMode="auto">
            <a:xfrm>
              <a:off x="2518" y="3421"/>
              <a:ext cx="271" cy="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87" name="Line 111"/>
            <p:cNvSpPr>
              <a:spLocks noChangeShapeType="1"/>
            </p:cNvSpPr>
            <p:nvPr/>
          </p:nvSpPr>
          <p:spPr bwMode="auto">
            <a:xfrm>
              <a:off x="2155" y="3067"/>
              <a:ext cx="272"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4882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4804" y="129892"/>
            <a:ext cx="10515600" cy="1325563"/>
          </a:xfrm>
        </p:spPr>
        <p:txBody>
          <a:bodyPr/>
          <a:lstStyle/>
          <a:p>
            <a:r>
              <a:rPr lang="zh-CN" altLang="en-US" dirty="0"/>
              <a:t>时间复杂度分析</a:t>
            </a:r>
          </a:p>
        </p:txBody>
      </p:sp>
      <p:sp>
        <p:nvSpPr>
          <p:cNvPr id="3" name="内容占位符 2"/>
          <p:cNvSpPr>
            <a:spLocks noGrp="1"/>
          </p:cNvSpPr>
          <p:nvPr>
            <p:ph idx="1"/>
          </p:nvPr>
        </p:nvSpPr>
        <p:spPr>
          <a:xfrm>
            <a:off x="838200" y="2492896"/>
            <a:ext cx="10515600" cy="2819971"/>
          </a:xfrm>
        </p:spPr>
        <p:txBody>
          <a:bodyPr>
            <a:noAutofit/>
          </a:bodyPr>
          <a:lstStyle/>
          <a:p>
            <a:pPr>
              <a:lnSpc>
                <a:spcPct val="90000"/>
              </a:lnSpc>
            </a:pPr>
            <a:r>
              <a:rPr kumimoji="1" lang="en-US" altLang="zh-CN" sz="2800" dirty="0" err="1"/>
              <a:t>j</a:t>
            </a:r>
            <a:r>
              <a:rPr kumimoji="1" lang="en-US" altLang="zh-CN" sz="2800" dirty="0" err="1">
                <a:sym typeface="Symbol" panose="05050102010706020507" pitchFamily="18" charset="2"/>
              </a:rPr>
              <a:t></a:t>
            </a:r>
            <a:r>
              <a:rPr kumimoji="1" lang="en-US" altLang="zh-CN" sz="2800" dirty="0" err="1"/>
              <a:t>i</a:t>
            </a:r>
            <a:r>
              <a:rPr kumimoji="1" lang="en-US" altLang="zh-CN" sz="2800" dirty="0"/>
              <a:t>=1</a:t>
            </a:r>
            <a:r>
              <a:rPr kumimoji="1" lang="zh-CN" altLang="en-US" sz="2800" dirty="0"/>
              <a:t>时</a:t>
            </a:r>
            <a:r>
              <a:rPr kumimoji="1" lang="en-US" altLang="zh-CN" sz="2800" dirty="0"/>
              <a:t>,</a:t>
            </a:r>
            <a:r>
              <a:rPr kumimoji="1" lang="zh-CN" altLang="en-US" sz="2800" dirty="0"/>
              <a:t>计算了</a:t>
            </a:r>
            <a:r>
              <a:rPr kumimoji="1" lang="en-US" altLang="zh-CN" sz="2800" dirty="0">
                <a:solidFill>
                  <a:srgbClr val="FF0000"/>
                </a:solidFill>
              </a:rPr>
              <a:t>n</a:t>
            </a:r>
            <a:r>
              <a:rPr kumimoji="1" lang="zh-CN" altLang="en-US" sz="2800" dirty="0"/>
              <a:t>个</a:t>
            </a:r>
            <a:r>
              <a:rPr kumimoji="1" lang="en-US" altLang="zh-CN" sz="2800" dirty="0"/>
              <a:t>C(</a:t>
            </a:r>
            <a:r>
              <a:rPr kumimoji="1" lang="en-US" altLang="zh-CN" sz="2800" dirty="0" err="1"/>
              <a:t>i,j</a:t>
            </a:r>
            <a:r>
              <a:rPr kumimoji="1" lang="en-US" altLang="zh-CN" sz="2800" dirty="0"/>
              <a:t>)</a:t>
            </a:r>
          </a:p>
          <a:p>
            <a:pPr>
              <a:lnSpc>
                <a:spcPct val="90000"/>
              </a:lnSpc>
            </a:pPr>
            <a:r>
              <a:rPr kumimoji="1" lang="en-US" altLang="zh-CN" sz="2800" dirty="0" err="1"/>
              <a:t>j</a:t>
            </a:r>
            <a:r>
              <a:rPr kumimoji="1" lang="en-US" altLang="zh-CN" sz="2800" dirty="0" err="1">
                <a:sym typeface="Symbol" panose="05050102010706020507" pitchFamily="18" charset="2"/>
              </a:rPr>
              <a:t></a:t>
            </a:r>
            <a:r>
              <a:rPr kumimoji="1" lang="en-US" altLang="zh-CN" sz="2800" dirty="0" err="1"/>
              <a:t>i</a:t>
            </a:r>
            <a:r>
              <a:rPr kumimoji="1" lang="en-US" altLang="zh-CN" sz="2800" dirty="0"/>
              <a:t>=2</a:t>
            </a:r>
            <a:r>
              <a:rPr kumimoji="1" lang="zh-CN" altLang="en-US" sz="2800" dirty="0"/>
              <a:t>时</a:t>
            </a:r>
            <a:r>
              <a:rPr kumimoji="1" lang="en-US" altLang="zh-CN" sz="2800" dirty="0"/>
              <a:t>,</a:t>
            </a:r>
            <a:r>
              <a:rPr kumimoji="1" lang="zh-CN" altLang="en-US" sz="2800" dirty="0"/>
              <a:t>计算了</a:t>
            </a:r>
            <a:r>
              <a:rPr kumimoji="1" lang="en-US" altLang="zh-CN" sz="2800" dirty="0">
                <a:solidFill>
                  <a:srgbClr val="FF0000"/>
                </a:solidFill>
              </a:rPr>
              <a:t>n</a:t>
            </a:r>
            <a:r>
              <a:rPr kumimoji="1" lang="en-US" altLang="zh-CN" sz="2800" dirty="0">
                <a:solidFill>
                  <a:srgbClr val="FF0000"/>
                </a:solidFill>
                <a:sym typeface="Symbol" panose="05050102010706020507" pitchFamily="18" charset="2"/>
              </a:rPr>
              <a:t></a:t>
            </a:r>
            <a:r>
              <a:rPr kumimoji="1" lang="en-US" altLang="zh-CN" sz="2800" dirty="0">
                <a:solidFill>
                  <a:srgbClr val="FF0000"/>
                </a:solidFill>
              </a:rPr>
              <a:t>1</a:t>
            </a:r>
            <a:r>
              <a:rPr kumimoji="1" lang="zh-CN" altLang="en-US" sz="2800" dirty="0"/>
              <a:t>个</a:t>
            </a:r>
            <a:r>
              <a:rPr kumimoji="1" lang="en-US" altLang="zh-CN" sz="2800" dirty="0"/>
              <a:t>C(</a:t>
            </a:r>
            <a:r>
              <a:rPr kumimoji="1" lang="en-US" altLang="zh-CN" sz="2800" dirty="0" err="1"/>
              <a:t>i,j</a:t>
            </a:r>
            <a:r>
              <a:rPr kumimoji="1" lang="en-US" altLang="zh-CN" sz="2800" dirty="0"/>
              <a:t>)      ……</a:t>
            </a:r>
          </a:p>
          <a:p>
            <a:pPr>
              <a:lnSpc>
                <a:spcPct val="90000"/>
              </a:lnSpc>
            </a:pPr>
            <a:r>
              <a:rPr kumimoji="1" lang="en-US" altLang="zh-CN" sz="2800" dirty="0" err="1"/>
              <a:t>j</a:t>
            </a:r>
            <a:r>
              <a:rPr kumimoji="1" lang="en-US" altLang="zh-CN" sz="2800" dirty="0" err="1">
                <a:sym typeface="Symbol" panose="05050102010706020507" pitchFamily="18" charset="2"/>
              </a:rPr>
              <a:t></a:t>
            </a:r>
            <a:r>
              <a:rPr kumimoji="1" lang="en-US" altLang="zh-CN" sz="2800" dirty="0" err="1"/>
              <a:t>i</a:t>
            </a:r>
            <a:r>
              <a:rPr kumimoji="1" lang="en-US" altLang="zh-CN" sz="2800" dirty="0"/>
              <a:t>=m</a:t>
            </a:r>
            <a:r>
              <a:rPr kumimoji="1" lang="zh-CN" altLang="en-US" sz="2800" dirty="0"/>
              <a:t>时</a:t>
            </a:r>
            <a:r>
              <a:rPr kumimoji="1" lang="en-US" altLang="zh-CN" sz="2800" dirty="0"/>
              <a:t>,</a:t>
            </a:r>
            <a:r>
              <a:rPr kumimoji="1" lang="zh-CN" altLang="en-US" sz="2800" dirty="0"/>
              <a:t>计算了</a:t>
            </a:r>
            <a:r>
              <a:rPr kumimoji="1" lang="en-US" altLang="zh-CN" sz="2800" dirty="0">
                <a:solidFill>
                  <a:srgbClr val="FF0000"/>
                </a:solidFill>
              </a:rPr>
              <a:t>n</a:t>
            </a:r>
            <a:r>
              <a:rPr kumimoji="1" lang="en-US" altLang="zh-CN" sz="2800" dirty="0">
                <a:solidFill>
                  <a:srgbClr val="FF0000"/>
                </a:solidFill>
                <a:sym typeface="Symbol" panose="05050102010706020507" pitchFamily="18" charset="2"/>
              </a:rPr>
              <a:t></a:t>
            </a:r>
            <a:r>
              <a:rPr kumimoji="1" lang="en-US" altLang="zh-CN" sz="2800" dirty="0">
                <a:solidFill>
                  <a:srgbClr val="FF0000"/>
                </a:solidFill>
              </a:rPr>
              <a:t>m+1</a:t>
            </a:r>
            <a:r>
              <a:rPr kumimoji="1" lang="zh-CN" altLang="en-US" sz="2800" dirty="0"/>
              <a:t>个</a:t>
            </a:r>
            <a:r>
              <a:rPr kumimoji="1" lang="en-US" altLang="zh-CN" sz="2800" dirty="0"/>
              <a:t>C(</a:t>
            </a:r>
            <a:r>
              <a:rPr kumimoji="1" lang="en-US" altLang="zh-CN" sz="2800" dirty="0" err="1"/>
              <a:t>i,j</a:t>
            </a:r>
            <a:r>
              <a:rPr kumimoji="1" lang="en-US" altLang="zh-CN" sz="2800" dirty="0"/>
              <a:t>)     ……</a:t>
            </a:r>
          </a:p>
          <a:p>
            <a:pPr>
              <a:lnSpc>
                <a:spcPct val="90000"/>
              </a:lnSpc>
            </a:pPr>
            <a:r>
              <a:rPr lang="zh-CN" altLang="en-US" sz="2800" dirty="0"/>
              <a:t>为找出</a:t>
            </a:r>
            <a:r>
              <a:rPr lang="en-US" altLang="zh-CN" sz="2800" dirty="0"/>
              <a:t>m</a:t>
            </a:r>
            <a:r>
              <a:rPr lang="zh-CN" altLang="en-US" sz="2800" dirty="0"/>
              <a:t>个量中的最小值。</a:t>
            </a:r>
            <a:r>
              <a:rPr lang="en-US" altLang="zh-CN" sz="2800" dirty="0"/>
              <a:t>C(</a:t>
            </a:r>
            <a:r>
              <a:rPr lang="en-US" altLang="zh-CN" sz="2800" dirty="0" err="1"/>
              <a:t>i,j</a:t>
            </a:r>
            <a:r>
              <a:rPr lang="en-US" altLang="zh-CN" sz="2800" dirty="0"/>
              <a:t>) </a:t>
            </a:r>
            <a:r>
              <a:rPr lang="zh-CN" altLang="en-US" sz="2800" dirty="0"/>
              <a:t>要在</a:t>
            </a:r>
            <a:r>
              <a:rPr lang="en-US" altLang="zh-CN" sz="2800" dirty="0"/>
              <a:t>O(m)</a:t>
            </a:r>
            <a:r>
              <a:rPr lang="zh-CN" altLang="en-US" sz="2800" dirty="0"/>
              <a:t>时间内计算。</a:t>
            </a:r>
          </a:p>
          <a:p>
            <a:pPr>
              <a:lnSpc>
                <a:spcPct val="90000"/>
              </a:lnSpc>
            </a:pPr>
            <a:r>
              <a:rPr lang="zh-CN" altLang="en-US" sz="2800" dirty="0"/>
              <a:t>对于具有</a:t>
            </a:r>
            <a:r>
              <a:rPr lang="en-US" altLang="zh-CN" sz="2800" dirty="0"/>
              <a:t>j-</a:t>
            </a:r>
            <a:r>
              <a:rPr lang="en-US" altLang="zh-CN" sz="2800" dirty="0" err="1"/>
              <a:t>i</a:t>
            </a:r>
            <a:r>
              <a:rPr lang="en-US" altLang="zh-CN" sz="2800" dirty="0"/>
              <a:t>=m</a:t>
            </a:r>
            <a:r>
              <a:rPr lang="zh-CN" altLang="en-US" sz="2800" dirty="0"/>
              <a:t>的所有</a:t>
            </a:r>
            <a:r>
              <a:rPr lang="en-US" altLang="zh-CN" sz="2800" dirty="0"/>
              <a:t>C(</a:t>
            </a:r>
            <a:r>
              <a:rPr lang="en-US" altLang="zh-CN" sz="2800" dirty="0" err="1"/>
              <a:t>i,j</a:t>
            </a:r>
            <a:r>
              <a:rPr lang="en-US" altLang="zh-CN" sz="2800" dirty="0"/>
              <a:t>)</a:t>
            </a:r>
            <a:r>
              <a:rPr lang="zh-CN" altLang="en-US" sz="2800" dirty="0"/>
              <a:t>总的计算时间是</a:t>
            </a:r>
            <a:r>
              <a:rPr lang="en-US" altLang="zh-CN" sz="2800" dirty="0"/>
              <a:t>O(nm-m</a:t>
            </a:r>
            <a:r>
              <a:rPr lang="en-US" altLang="zh-CN" sz="2800" baseline="30000" dirty="0"/>
              <a:t>2</a:t>
            </a:r>
            <a:r>
              <a:rPr lang="en-US" altLang="zh-CN" sz="2800" dirty="0"/>
              <a:t>)</a:t>
            </a:r>
            <a:r>
              <a:rPr lang="zh-CN" altLang="en-US" sz="2800" dirty="0"/>
              <a:t>。</a:t>
            </a:r>
          </a:p>
          <a:p>
            <a:pPr>
              <a:lnSpc>
                <a:spcPct val="90000"/>
              </a:lnSpc>
            </a:pPr>
            <a:r>
              <a:rPr lang="zh-CN" altLang="en-US" sz="2800" dirty="0"/>
              <a:t>对于所有的</a:t>
            </a:r>
            <a:r>
              <a:rPr lang="en-US" altLang="zh-CN" sz="2800" dirty="0"/>
              <a:t>j-</a:t>
            </a:r>
            <a:r>
              <a:rPr lang="en-US" altLang="zh-CN" sz="2800" dirty="0" err="1"/>
              <a:t>i</a:t>
            </a:r>
            <a:r>
              <a:rPr lang="en-US" altLang="zh-CN" sz="2800" dirty="0"/>
              <a:t>=m</a:t>
            </a:r>
            <a:r>
              <a:rPr lang="zh-CN" altLang="en-US" sz="2800" dirty="0"/>
              <a:t>，</a:t>
            </a:r>
            <a:r>
              <a:rPr lang="en-US" altLang="zh-CN" sz="2800" dirty="0"/>
              <a:t>m=1,2,…n</a:t>
            </a:r>
            <a:r>
              <a:rPr lang="zh-CN" altLang="en-US" sz="2800" dirty="0"/>
              <a:t>，有：</a:t>
            </a:r>
          </a:p>
          <a:p>
            <a:endParaRPr lang="zh-CN" altLang="en-US"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88</a:t>
            </a:fld>
            <a:endParaRPr lang="en-US" altLang="zh-CN"/>
          </a:p>
        </p:txBody>
      </p:sp>
      <p:grpSp>
        <p:nvGrpSpPr>
          <p:cNvPr id="5" name="Group 13"/>
          <p:cNvGrpSpPr>
            <a:grpSpLocks/>
          </p:cNvGrpSpPr>
          <p:nvPr/>
        </p:nvGrpSpPr>
        <p:grpSpPr bwMode="auto">
          <a:xfrm>
            <a:off x="2567608" y="1566884"/>
            <a:ext cx="7262812" cy="646113"/>
            <a:chOff x="295" y="935"/>
            <a:chExt cx="4575" cy="407"/>
          </a:xfrm>
        </p:grpSpPr>
        <p:sp>
          <p:nvSpPr>
            <p:cNvPr id="6" name="Text Box 5"/>
            <p:cNvSpPr txBox="1">
              <a:spLocks noChangeArrowheads="1"/>
            </p:cNvSpPr>
            <p:nvPr/>
          </p:nvSpPr>
          <p:spPr bwMode="auto">
            <a:xfrm>
              <a:off x="295" y="935"/>
              <a:ext cx="457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
                  <a:srgbClr val="CC00FF"/>
                </a:buClr>
                <a:buSzTx/>
                <a:buFont typeface="Wingdings" panose="05000000000000000000" pitchFamily="2" charset="2"/>
                <a:buNone/>
              </a:pPr>
              <a:r>
                <a:rPr kumimoji="1" lang="en-US" altLang="zh-CN" sz="2800" b="0" dirty="0">
                  <a:cs typeface="Arial" panose="020B0604020202020204" pitchFamily="34" charset="0"/>
                </a:rPr>
                <a:t>C(</a:t>
              </a:r>
              <a:r>
                <a:rPr kumimoji="1" lang="en-US" altLang="zh-CN" sz="2800" b="0" dirty="0" err="1">
                  <a:cs typeface="Arial" panose="020B0604020202020204" pitchFamily="34" charset="0"/>
                </a:rPr>
                <a:t>i,j</a:t>
              </a:r>
              <a:r>
                <a:rPr kumimoji="1" lang="en-US" altLang="zh-CN" sz="2800" b="0" dirty="0">
                  <a:cs typeface="Arial" panose="020B0604020202020204" pitchFamily="34" charset="0"/>
                </a:rPr>
                <a:t>)=min{C(</a:t>
              </a:r>
              <a:r>
                <a:rPr kumimoji="1" lang="en-US" altLang="zh-CN" sz="2800" b="0" dirty="0" err="1">
                  <a:cs typeface="Arial" panose="020B0604020202020204" pitchFamily="34" charset="0"/>
                </a:rPr>
                <a:t>i</a:t>
              </a:r>
              <a:r>
                <a:rPr kumimoji="1" lang="en-US" altLang="zh-CN" sz="2800" b="0" dirty="0">
                  <a:cs typeface="Arial" panose="020B0604020202020204" pitchFamily="34" charset="0"/>
                </a:rPr>
                <a:t>, k-1)+C(k, j)}+W(</a:t>
              </a:r>
              <a:r>
                <a:rPr kumimoji="1" lang="en-US" altLang="zh-CN" sz="2800" b="0" dirty="0" err="1">
                  <a:cs typeface="Arial" panose="020B0604020202020204" pitchFamily="34" charset="0"/>
                </a:rPr>
                <a:t>i</a:t>
              </a:r>
              <a:r>
                <a:rPr kumimoji="1" lang="en-US" altLang="zh-CN" sz="2800" b="0" dirty="0">
                  <a:cs typeface="Arial" panose="020B0604020202020204" pitchFamily="34" charset="0"/>
                </a:rPr>
                <a:t>, j)</a:t>
              </a:r>
            </a:p>
          </p:txBody>
        </p:sp>
        <p:sp>
          <p:nvSpPr>
            <p:cNvPr id="7" name="Text Box 6"/>
            <p:cNvSpPr txBox="1">
              <a:spLocks noChangeArrowheads="1"/>
            </p:cNvSpPr>
            <p:nvPr/>
          </p:nvSpPr>
          <p:spPr bwMode="auto">
            <a:xfrm>
              <a:off x="908" y="1104"/>
              <a:ext cx="702" cy="2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0" dirty="0" err="1">
                  <a:cs typeface="Arial" panose="020B0604020202020204" pitchFamily="34" charset="0"/>
                </a:rPr>
                <a:t>i</a:t>
              </a:r>
              <a:r>
                <a:rPr kumimoji="1" lang="en-US" altLang="zh-CN" sz="2000" b="0" dirty="0">
                  <a:cs typeface="Arial" panose="020B0604020202020204" pitchFamily="34" charset="0"/>
                </a:rPr>
                <a:t>&lt;</a:t>
              </a:r>
              <a:r>
                <a:rPr kumimoji="1" lang="en-US" altLang="zh-CN" sz="2000" b="0" dirty="0" err="1">
                  <a:cs typeface="Arial" panose="020B0604020202020204" pitchFamily="34" charset="0"/>
                </a:rPr>
                <a:t>k≤j</a:t>
              </a:r>
              <a:endParaRPr kumimoji="1" lang="en-US" altLang="zh-CN" sz="2000" b="0" dirty="0">
                <a:cs typeface="Arial" panose="020B0604020202020204" pitchFamily="34" charset="0"/>
              </a:endParaRPr>
            </a:p>
          </p:txBody>
        </p:sp>
      </p:grpSp>
      <p:grpSp>
        <p:nvGrpSpPr>
          <p:cNvPr id="8" name="Group 12"/>
          <p:cNvGrpSpPr>
            <a:grpSpLocks/>
          </p:cNvGrpSpPr>
          <p:nvPr/>
        </p:nvGrpSpPr>
        <p:grpSpPr bwMode="auto">
          <a:xfrm>
            <a:off x="6338763" y="4911227"/>
            <a:ext cx="4176712" cy="727075"/>
            <a:chOff x="521" y="3475"/>
            <a:chExt cx="2631" cy="458"/>
          </a:xfrm>
        </p:grpSpPr>
        <p:sp>
          <p:nvSpPr>
            <p:cNvPr id="9" name="Text Box 10"/>
            <p:cNvSpPr txBox="1">
              <a:spLocks noChangeArrowheads="1"/>
            </p:cNvSpPr>
            <p:nvPr/>
          </p:nvSpPr>
          <p:spPr bwMode="auto">
            <a:xfrm>
              <a:off x="703" y="3475"/>
              <a:ext cx="2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0" dirty="0">
                  <a:solidFill>
                    <a:srgbClr val="FF0000"/>
                  </a:solidFill>
                </a:rPr>
                <a:t>∑(nm-m</a:t>
              </a:r>
              <a:r>
                <a:rPr lang="en-US" altLang="zh-CN" sz="2800" b="0" baseline="30000" dirty="0">
                  <a:solidFill>
                    <a:srgbClr val="FF0000"/>
                  </a:solidFill>
                </a:rPr>
                <a:t>2</a:t>
              </a:r>
              <a:r>
                <a:rPr lang="en-US" altLang="zh-CN" sz="2800" b="0" dirty="0">
                  <a:solidFill>
                    <a:srgbClr val="FF0000"/>
                  </a:solidFill>
                </a:rPr>
                <a:t>) = O(n</a:t>
              </a:r>
              <a:r>
                <a:rPr lang="en-US" altLang="zh-CN" sz="2800" b="0" baseline="30000" dirty="0">
                  <a:solidFill>
                    <a:srgbClr val="FF0000"/>
                  </a:solidFill>
                </a:rPr>
                <a:t>3</a:t>
              </a:r>
              <a:r>
                <a:rPr lang="en-US" altLang="zh-CN" sz="2800" b="0" dirty="0">
                  <a:solidFill>
                    <a:srgbClr val="FF0000"/>
                  </a:solidFill>
                </a:rPr>
                <a:t>)</a:t>
              </a:r>
            </a:p>
          </p:txBody>
        </p:sp>
        <p:sp>
          <p:nvSpPr>
            <p:cNvPr id="10" name="Text Box 11"/>
            <p:cNvSpPr txBox="1">
              <a:spLocks noChangeArrowheads="1"/>
            </p:cNvSpPr>
            <p:nvPr/>
          </p:nvSpPr>
          <p:spPr bwMode="auto">
            <a:xfrm>
              <a:off x="521" y="3702"/>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a:solidFill>
                    <a:srgbClr val="FF0000"/>
                  </a:solidFill>
                </a:rPr>
                <a:t>1≤m ≤n</a:t>
              </a:r>
            </a:p>
          </p:txBody>
        </p:sp>
      </p:grpSp>
    </p:spTree>
    <p:extLst>
      <p:ext uri="{BB962C8B-B14F-4D97-AF65-F5344CB8AC3E}">
        <p14:creationId xmlns:p14="http://schemas.microsoft.com/office/powerpoint/2010/main" val="400885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D.E.Knuth</a:t>
            </a:r>
            <a:r>
              <a:rPr lang="zh-CN" altLang="en-US" dirty="0"/>
              <a:t>的优化方法</a:t>
            </a:r>
          </a:p>
        </p:txBody>
      </p:sp>
      <p:sp>
        <p:nvSpPr>
          <p:cNvPr id="3" name="内容占位符 2"/>
          <p:cNvSpPr>
            <a:spLocks noGrp="1"/>
          </p:cNvSpPr>
          <p:nvPr>
            <p:ph idx="1"/>
          </p:nvPr>
        </p:nvSpPr>
        <p:spPr>
          <a:xfrm>
            <a:off x="838200" y="1825625"/>
            <a:ext cx="10515600" cy="1087490"/>
          </a:xfrm>
        </p:spPr>
        <p:txBody>
          <a:bodyPr>
            <a:normAutofit/>
          </a:bodyPr>
          <a:lstStyle/>
          <a:p>
            <a:r>
              <a:rPr lang="zh-CN" altLang="en-US" sz="2800" dirty="0"/>
              <a:t>求最优的</a:t>
            </a:r>
            <a:r>
              <a:rPr lang="en-US" altLang="zh-CN" sz="2800" dirty="0"/>
              <a:t>k</a:t>
            </a:r>
            <a:r>
              <a:rPr lang="zh-CN" altLang="en-US" sz="2800" dirty="0"/>
              <a:t>可以通过把检索限制在区间</a:t>
            </a:r>
            <a:r>
              <a:rPr lang="en-US" altLang="zh-CN" sz="2800" dirty="0">
                <a:solidFill>
                  <a:srgbClr val="FF0000"/>
                </a:solidFill>
              </a:rPr>
              <a:t>R(i,j-1)</a:t>
            </a:r>
            <a:r>
              <a:rPr lang="en-US" altLang="en-US" sz="2800" dirty="0">
                <a:solidFill>
                  <a:srgbClr val="FF0000"/>
                </a:solidFill>
              </a:rPr>
              <a:t>≤</a:t>
            </a:r>
            <a:r>
              <a:rPr lang="en-US" altLang="zh-CN" sz="2800" dirty="0">
                <a:solidFill>
                  <a:srgbClr val="FF0000"/>
                </a:solidFill>
              </a:rPr>
              <a:t>k</a:t>
            </a:r>
            <a:r>
              <a:rPr lang="en-US" altLang="en-US" sz="2800" dirty="0">
                <a:solidFill>
                  <a:srgbClr val="FF0000"/>
                </a:solidFill>
              </a:rPr>
              <a:t>≤</a:t>
            </a:r>
            <a:r>
              <a:rPr lang="en-US" altLang="zh-CN" sz="2800" dirty="0">
                <a:solidFill>
                  <a:srgbClr val="FF0000"/>
                </a:solidFill>
              </a:rPr>
              <a:t> R(i+1,j)</a:t>
            </a:r>
            <a:r>
              <a:rPr lang="zh-CN" altLang="en-US" sz="2800" dirty="0"/>
              <a:t>求解递归关系式，这种情况下，计算时间为</a:t>
            </a:r>
            <a:r>
              <a:rPr lang="en-US" altLang="zh-CN" sz="2800" dirty="0"/>
              <a:t>O(n</a:t>
            </a:r>
            <a:r>
              <a:rPr lang="en-US" altLang="zh-CN" sz="2800" baseline="30000" dirty="0"/>
              <a:t>2</a:t>
            </a:r>
            <a:r>
              <a:rPr lang="en-US" altLang="zh-CN" sz="2800" dirty="0"/>
              <a:t>)</a:t>
            </a:r>
            <a:r>
              <a:rPr lang="zh-CN" altLang="en-US" sz="2800" dirty="0"/>
              <a:t>。</a:t>
            </a:r>
          </a:p>
          <a:p>
            <a:endParaRPr lang="zh-CN" altLang="en-US" sz="28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89</a:t>
            </a:fld>
            <a:endParaRPr lang="en-US" altLang="zh-CN"/>
          </a:p>
        </p:txBody>
      </p:sp>
      <p:grpSp>
        <p:nvGrpSpPr>
          <p:cNvPr id="6" name="Group 9"/>
          <p:cNvGrpSpPr>
            <a:grpSpLocks/>
          </p:cNvGrpSpPr>
          <p:nvPr/>
        </p:nvGrpSpPr>
        <p:grpSpPr bwMode="auto">
          <a:xfrm>
            <a:off x="2002606" y="3190778"/>
            <a:ext cx="7262812" cy="719137"/>
            <a:chOff x="295" y="2387"/>
            <a:chExt cx="4575" cy="453"/>
          </a:xfrm>
        </p:grpSpPr>
        <p:sp>
          <p:nvSpPr>
            <p:cNvPr id="7" name="Text Box 7"/>
            <p:cNvSpPr txBox="1">
              <a:spLocks noChangeArrowheads="1"/>
            </p:cNvSpPr>
            <p:nvPr/>
          </p:nvSpPr>
          <p:spPr bwMode="auto">
            <a:xfrm>
              <a:off x="295" y="2387"/>
              <a:ext cx="457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
                  <a:srgbClr val="CC00FF"/>
                </a:buClr>
                <a:buSzTx/>
                <a:buFont typeface="Wingdings" panose="05000000000000000000" pitchFamily="2" charset="2"/>
                <a:buNone/>
              </a:pPr>
              <a:r>
                <a:rPr kumimoji="1" lang="en-US" altLang="zh-CN" sz="2800" b="0" dirty="0">
                  <a:cs typeface="Arial" panose="020B0604020202020204" pitchFamily="34" charset="0"/>
                </a:rPr>
                <a:t>C(</a:t>
              </a:r>
              <a:r>
                <a:rPr kumimoji="1" lang="en-US" altLang="zh-CN" sz="2800" b="0" dirty="0" err="1">
                  <a:cs typeface="Arial" panose="020B0604020202020204" pitchFamily="34" charset="0"/>
                </a:rPr>
                <a:t>i,j</a:t>
              </a:r>
              <a:r>
                <a:rPr kumimoji="1" lang="en-US" altLang="zh-CN" sz="2800" b="0" dirty="0">
                  <a:cs typeface="Arial" panose="020B0604020202020204" pitchFamily="34" charset="0"/>
                </a:rPr>
                <a:t>)=min{C(</a:t>
              </a:r>
              <a:r>
                <a:rPr kumimoji="1" lang="en-US" altLang="zh-CN" sz="2800" b="0" dirty="0" err="1">
                  <a:cs typeface="Arial" panose="020B0604020202020204" pitchFamily="34" charset="0"/>
                </a:rPr>
                <a:t>i</a:t>
              </a:r>
              <a:r>
                <a:rPr kumimoji="1" lang="en-US" altLang="zh-CN" sz="2800" b="0" dirty="0">
                  <a:cs typeface="Arial" panose="020B0604020202020204" pitchFamily="34" charset="0"/>
                </a:rPr>
                <a:t>, k-1)+C(k, j) }+W(</a:t>
              </a:r>
              <a:r>
                <a:rPr kumimoji="1" lang="en-US" altLang="zh-CN" sz="2800" b="0" dirty="0" err="1">
                  <a:cs typeface="Arial" panose="020B0604020202020204" pitchFamily="34" charset="0"/>
                </a:rPr>
                <a:t>i</a:t>
              </a:r>
              <a:r>
                <a:rPr kumimoji="1" lang="en-US" altLang="zh-CN" sz="2800" b="0" dirty="0">
                  <a:cs typeface="Arial" panose="020B0604020202020204" pitchFamily="34" charset="0"/>
                </a:rPr>
                <a:t>, j)</a:t>
              </a:r>
            </a:p>
          </p:txBody>
        </p:sp>
        <p:sp>
          <p:nvSpPr>
            <p:cNvPr id="8" name="Text Box 8"/>
            <p:cNvSpPr txBox="1">
              <a:spLocks noChangeArrowheads="1"/>
            </p:cNvSpPr>
            <p:nvPr/>
          </p:nvSpPr>
          <p:spPr bwMode="auto">
            <a:xfrm>
              <a:off x="521" y="2621"/>
              <a:ext cx="1609" cy="21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a:t>R(i,j-1) </a:t>
              </a:r>
              <a:r>
                <a:rPr lang="en-US" altLang="en-US" sz="1800" b="0" dirty="0"/>
                <a:t>≤</a:t>
              </a:r>
              <a:r>
                <a:rPr lang="en-US" altLang="zh-CN" sz="1800" b="0" dirty="0"/>
                <a:t>k </a:t>
              </a:r>
              <a:r>
                <a:rPr lang="en-US" altLang="en-US" sz="1800" b="0" dirty="0"/>
                <a:t>≤</a:t>
              </a:r>
              <a:r>
                <a:rPr lang="en-US" altLang="zh-CN" sz="1800" b="0" dirty="0"/>
                <a:t> R(i+1,j)</a:t>
              </a:r>
            </a:p>
          </p:txBody>
        </p:sp>
      </p:grpSp>
      <p:sp>
        <p:nvSpPr>
          <p:cNvPr id="9" name="Text Box 10"/>
          <p:cNvSpPr txBox="1">
            <a:spLocks noChangeArrowheads="1"/>
          </p:cNvSpPr>
          <p:nvPr/>
        </p:nvSpPr>
        <p:spPr bwMode="auto">
          <a:xfrm>
            <a:off x="1920055" y="3982940"/>
            <a:ext cx="7920359"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zh-CN" altLang="en-US" sz="2400" b="0" dirty="0">
                <a:latin typeface="幼圆" panose="02010509060101010101" pitchFamily="49" charset="-122"/>
                <a:ea typeface="幼圆" panose="02010509060101010101" pitchFamily="49" charset="-122"/>
              </a:rPr>
              <a:t>初始值： </a:t>
            </a:r>
            <a:r>
              <a:rPr lang="en-US" altLang="zh-CN" sz="2400" b="0" dirty="0">
                <a:ea typeface="幼圆" panose="02010509060101010101" pitchFamily="49" charset="-122"/>
                <a:cs typeface="Arial" panose="020B0604020202020204" pitchFamily="34" charset="0"/>
              </a:rPr>
              <a:t>W(</a:t>
            </a:r>
            <a:r>
              <a:rPr lang="en-US" altLang="zh-CN" sz="2400" b="0" dirty="0" err="1">
                <a:ea typeface="幼圆" panose="02010509060101010101" pitchFamily="49" charset="-122"/>
                <a:cs typeface="Arial" panose="020B0604020202020204" pitchFamily="34" charset="0"/>
              </a:rPr>
              <a:t>i,i</a:t>
            </a:r>
            <a:r>
              <a:rPr lang="en-US" altLang="zh-CN" sz="2400" b="0" dirty="0">
                <a:ea typeface="幼圆" panose="02010509060101010101" pitchFamily="49" charset="-122"/>
                <a:cs typeface="Arial" panose="020B0604020202020204" pitchFamily="34" charset="0"/>
              </a:rPr>
              <a:t>) = Q(</a:t>
            </a:r>
            <a:r>
              <a:rPr lang="en-US" altLang="zh-CN" sz="2400" b="0" dirty="0" err="1">
                <a:ea typeface="幼圆" panose="02010509060101010101" pitchFamily="49" charset="-122"/>
                <a:cs typeface="Arial" panose="020B0604020202020204" pitchFamily="34" charset="0"/>
              </a:rPr>
              <a:t>i</a:t>
            </a:r>
            <a:r>
              <a:rPr lang="en-US" altLang="zh-CN" sz="2400" b="0" dirty="0">
                <a:ea typeface="幼圆" panose="02010509060101010101" pitchFamily="49" charset="-122"/>
                <a:cs typeface="Arial" panose="020B0604020202020204" pitchFamily="34" charset="0"/>
              </a:rPr>
              <a:t>);  W(i,i+1) = Q(</a:t>
            </a:r>
            <a:r>
              <a:rPr lang="en-US" altLang="zh-CN" sz="2400" b="0" dirty="0" err="1">
                <a:ea typeface="幼圆" panose="02010509060101010101" pitchFamily="49" charset="-122"/>
                <a:cs typeface="Arial" panose="020B0604020202020204" pitchFamily="34" charset="0"/>
              </a:rPr>
              <a:t>i</a:t>
            </a:r>
            <a:r>
              <a:rPr lang="en-US" altLang="zh-CN" sz="2400" b="0" dirty="0">
                <a:ea typeface="幼圆" panose="02010509060101010101" pitchFamily="49" charset="-122"/>
                <a:cs typeface="Arial" panose="020B0604020202020204" pitchFamily="34" charset="0"/>
              </a:rPr>
              <a:t>)+P(i+1)+Q(i+1);</a:t>
            </a:r>
          </a:p>
          <a:p>
            <a:pPr eaLnBrk="1" hangingPunct="1">
              <a:lnSpc>
                <a:spcPct val="80000"/>
              </a:lnSpc>
              <a:spcBef>
                <a:spcPct val="50000"/>
              </a:spcBef>
              <a:buClrTx/>
              <a:buSzTx/>
              <a:buFontTx/>
              <a:buNone/>
            </a:pPr>
            <a:r>
              <a:rPr lang="en-US" altLang="zh-CN" sz="2400" b="0" dirty="0">
                <a:ea typeface="幼圆" panose="02010509060101010101" pitchFamily="49" charset="-122"/>
                <a:cs typeface="Arial" panose="020B0604020202020204" pitchFamily="34" charset="0"/>
              </a:rPr>
              <a:t>                R(</a:t>
            </a:r>
            <a:r>
              <a:rPr lang="en-US" altLang="zh-CN" sz="2400" b="0" dirty="0" err="1">
                <a:ea typeface="幼圆" panose="02010509060101010101" pitchFamily="49" charset="-122"/>
                <a:cs typeface="Arial" panose="020B0604020202020204" pitchFamily="34" charset="0"/>
              </a:rPr>
              <a:t>i,i</a:t>
            </a:r>
            <a:r>
              <a:rPr lang="en-US" altLang="zh-CN" sz="2400" b="0" dirty="0">
                <a:ea typeface="幼圆" panose="02010509060101010101" pitchFamily="49" charset="-122"/>
                <a:cs typeface="Arial" panose="020B0604020202020204" pitchFamily="34" charset="0"/>
              </a:rPr>
              <a:t>) = 0;        R(i,i+1) = i+1;</a:t>
            </a:r>
          </a:p>
          <a:p>
            <a:pPr eaLnBrk="1" hangingPunct="1">
              <a:lnSpc>
                <a:spcPct val="80000"/>
              </a:lnSpc>
              <a:spcBef>
                <a:spcPct val="50000"/>
              </a:spcBef>
              <a:buClrTx/>
              <a:buSzTx/>
              <a:buFontTx/>
              <a:buNone/>
            </a:pPr>
            <a:r>
              <a:rPr lang="en-US" altLang="zh-CN" sz="2400" b="0" dirty="0">
                <a:ea typeface="幼圆" panose="02010509060101010101" pitchFamily="49" charset="-122"/>
                <a:cs typeface="Arial" panose="020B0604020202020204" pitchFamily="34" charset="0"/>
              </a:rPr>
              <a:t>                C(</a:t>
            </a:r>
            <a:r>
              <a:rPr lang="en-US" altLang="zh-CN" sz="2400" b="0" dirty="0" err="1">
                <a:ea typeface="幼圆" panose="02010509060101010101" pitchFamily="49" charset="-122"/>
                <a:cs typeface="Arial" panose="020B0604020202020204" pitchFamily="34" charset="0"/>
              </a:rPr>
              <a:t>i,i</a:t>
            </a:r>
            <a:r>
              <a:rPr lang="en-US" altLang="zh-CN" sz="2400" b="0" dirty="0">
                <a:ea typeface="幼圆" panose="02010509060101010101" pitchFamily="49" charset="-122"/>
                <a:cs typeface="Arial" panose="020B0604020202020204" pitchFamily="34" charset="0"/>
              </a:rPr>
              <a:t>) = 0;        C(i,i+1) = Q(</a:t>
            </a:r>
            <a:r>
              <a:rPr lang="en-US" altLang="zh-CN" sz="2400" b="0" dirty="0" err="1">
                <a:ea typeface="幼圆" panose="02010509060101010101" pitchFamily="49" charset="-122"/>
                <a:cs typeface="Arial" panose="020B0604020202020204" pitchFamily="34" charset="0"/>
              </a:rPr>
              <a:t>i</a:t>
            </a:r>
            <a:r>
              <a:rPr lang="en-US" altLang="zh-CN" sz="2400" b="0" dirty="0">
                <a:ea typeface="幼圆" panose="02010509060101010101" pitchFamily="49" charset="-122"/>
                <a:cs typeface="Arial" panose="020B0604020202020204" pitchFamily="34" charset="0"/>
              </a:rPr>
              <a:t>)+P(i+1)+Q(i+1);</a:t>
            </a:r>
          </a:p>
        </p:txBody>
      </p:sp>
      <p:sp>
        <p:nvSpPr>
          <p:cNvPr id="10" name="Rectangle 11"/>
          <p:cNvSpPr>
            <a:spLocks noChangeArrowheads="1"/>
          </p:cNvSpPr>
          <p:nvPr/>
        </p:nvSpPr>
        <p:spPr bwMode="auto">
          <a:xfrm>
            <a:off x="1775520" y="3038575"/>
            <a:ext cx="7848872" cy="2448271"/>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dirty="0"/>
          </a:p>
        </p:txBody>
      </p:sp>
    </p:spTree>
    <p:extLst>
      <p:ext uri="{BB962C8B-B14F-4D97-AF65-F5344CB8AC3E}">
        <p14:creationId xmlns:p14="http://schemas.microsoft.com/office/powerpoint/2010/main" val="317949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839416" y="333375"/>
            <a:ext cx="9371384" cy="1371600"/>
          </a:xfrm>
        </p:spPr>
        <p:txBody>
          <a:bodyPr/>
          <a:lstStyle/>
          <a:p>
            <a:pPr eaLnBrk="1" hangingPunct="1"/>
            <a:r>
              <a:rPr lang="zh-CN" altLang="en-US" dirty="0"/>
              <a:t>设计递推关系式</a:t>
            </a:r>
          </a:p>
        </p:txBody>
      </p:sp>
      <p:sp>
        <p:nvSpPr>
          <p:cNvPr id="21508" name="Rectangle 3"/>
          <p:cNvSpPr>
            <a:spLocks noGrp="1" noChangeArrowheads="1"/>
          </p:cNvSpPr>
          <p:nvPr>
            <p:ph idx="1"/>
          </p:nvPr>
        </p:nvSpPr>
        <p:spPr>
          <a:xfrm>
            <a:off x="839226" y="1844824"/>
            <a:ext cx="10104013" cy="3240360"/>
          </a:xfrm>
        </p:spPr>
        <p:txBody>
          <a:bodyPr>
            <a:normAutofit/>
          </a:bodyPr>
          <a:lstStyle/>
          <a:p>
            <a:pPr eaLnBrk="1" hangingPunct="1"/>
            <a:r>
              <a:rPr kumimoji="1" lang="zh-CN" altLang="en-US" sz="2800" dirty="0"/>
              <a:t>向前处理法</a:t>
            </a:r>
            <a:r>
              <a:rPr kumimoji="1" lang="en-US" altLang="zh-CN" sz="2800" dirty="0"/>
              <a:t>(forward approach)</a:t>
            </a:r>
          </a:p>
          <a:p>
            <a:pPr lvl="1"/>
            <a:r>
              <a:rPr kumimoji="1" lang="zh-CN" altLang="en-US" dirty="0"/>
              <a:t>从最后阶段开始</a:t>
            </a:r>
            <a:r>
              <a:rPr kumimoji="1" lang="en-US" altLang="zh-CN" dirty="0"/>
              <a:t>,</a:t>
            </a:r>
            <a:r>
              <a:rPr kumimoji="1" lang="zh-CN" altLang="en-US" dirty="0"/>
              <a:t>逐步向前递推</a:t>
            </a:r>
            <a:r>
              <a:rPr kumimoji="1" lang="en-US" altLang="zh-CN" dirty="0"/>
              <a:t>, </a:t>
            </a:r>
            <a:r>
              <a:rPr kumimoji="1" lang="zh-CN" altLang="en-US" dirty="0"/>
              <a:t>即根据</a:t>
            </a:r>
            <a:r>
              <a:rPr kumimoji="1" lang="en-US" altLang="zh-CN" dirty="0"/>
              <a:t>x</a:t>
            </a:r>
            <a:r>
              <a:rPr kumimoji="1" lang="en-US" altLang="zh-CN" baseline="-25000" dirty="0"/>
              <a:t>i+1</a:t>
            </a:r>
            <a:r>
              <a:rPr kumimoji="1" lang="en-US" altLang="zh-CN" dirty="0"/>
              <a:t>, … </a:t>
            </a:r>
            <a:r>
              <a:rPr kumimoji="1" lang="en-US" altLang="zh-CN" dirty="0" err="1"/>
              <a:t>x</a:t>
            </a:r>
            <a:r>
              <a:rPr kumimoji="1" lang="en-US" altLang="zh-CN" baseline="-25000" dirty="0" err="1"/>
              <a:t>n</a:t>
            </a:r>
            <a:r>
              <a:rPr kumimoji="1" lang="zh-CN" altLang="en-US" dirty="0"/>
              <a:t>的那些最优决策序列来列出求取</a:t>
            </a:r>
            <a:r>
              <a:rPr kumimoji="1" lang="en-US" altLang="zh-CN" dirty="0"/>
              <a:t>x</a:t>
            </a:r>
            <a:r>
              <a:rPr kumimoji="1" lang="en-US" altLang="zh-CN" baseline="-25000" dirty="0"/>
              <a:t>i</a:t>
            </a:r>
            <a:r>
              <a:rPr kumimoji="1" lang="zh-CN" altLang="en-US" dirty="0"/>
              <a:t>决策值的关系式。</a:t>
            </a:r>
          </a:p>
          <a:p>
            <a:pPr eaLnBrk="1" hangingPunct="1"/>
            <a:r>
              <a:rPr kumimoji="1" lang="zh-CN" altLang="en-US" sz="2800" dirty="0"/>
              <a:t>向后处理法</a:t>
            </a:r>
            <a:r>
              <a:rPr kumimoji="1" lang="en-US" altLang="zh-CN" sz="2800" dirty="0"/>
              <a:t>(backward approach)</a:t>
            </a:r>
          </a:p>
          <a:p>
            <a:pPr lvl="1"/>
            <a:r>
              <a:rPr kumimoji="1" lang="zh-CN" altLang="en-US" dirty="0"/>
              <a:t>从初始阶段开始</a:t>
            </a:r>
            <a:r>
              <a:rPr kumimoji="1" lang="en-US" altLang="zh-CN" dirty="0"/>
              <a:t>, </a:t>
            </a:r>
            <a:r>
              <a:rPr kumimoji="1" lang="zh-CN" altLang="en-US" dirty="0"/>
              <a:t>逐步向后递推，即根据</a:t>
            </a:r>
            <a:r>
              <a:rPr kumimoji="1" lang="en-US" altLang="zh-CN" dirty="0"/>
              <a:t>x</a:t>
            </a:r>
            <a:r>
              <a:rPr kumimoji="1" lang="en-US" altLang="zh-CN" baseline="-25000" dirty="0"/>
              <a:t>1</a:t>
            </a:r>
            <a:r>
              <a:rPr kumimoji="1" lang="en-US" altLang="zh-CN" dirty="0"/>
              <a:t>, … x</a:t>
            </a:r>
            <a:r>
              <a:rPr kumimoji="1" lang="en-US" altLang="zh-CN" baseline="-25000" dirty="0"/>
              <a:t>i-1</a:t>
            </a:r>
            <a:r>
              <a:rPr kumimoji="1" lang="zh-CN" altLang="en-US" dirty="0"/>
              <a:t>的那些最优决策序列来列出求取</a:t>
            </a:r>
            <a:r>
              <a:rPr kumimoji="1" lang="en-US" altLang="zh-CN" dirty="0"/>
              <a:t>x</a:t>
            </a:r>
            <a:r>
              <a:rPr kumimoji="1" lang="en-US" altLang="zh-CN" baseline="-25000" dirty="0"/>
              <a:t>i</a:t>
            </a:r>
            <a:r>
              <a:rPr kumimoji="1" lang="zh-CN" altLang="en-US" dirty="0"/>
              <a:t>决策值的关系式。</a:t>
            </a:r>
            <a:endParaRPr lang="zh-CN" altLang="en-US" dirty="0"/>
          </a:p>
        </p:txBody>
      </p:sp>
      <p:sp>
        <p:nvSpPr>
          <p:cNvPr id="5" name="灯片编号占位符 3"/>
          <p:cNvSpPr>
            <a:spLocks noGrp="1"/>
          </p:cNvSpPr>
          <p:nvPr>
            <p:ph type="sldNum" sz="quarter" idx="12"/>
          </p:nvPr>
        </p:nvSpPr>
        <p:spPr>
          <a:xfrm>
            <a:off x="8610600" y="6356352"/>
            <a:ext cx="2743200" cy="365125"/>
          </a:xfrm>
        </p:spPr>
        <p:txBody>
          <a:bodyPr/>
          <a:lstStyle/>
          <a:p>
            <a:pPr>
              <a:defRPr/>
            </a:pPr>
            <a:fld id="{0CE838A2-A49A-4A20-A5DD-EFD81F6874A2}" type="slidenum">
              <a:rPr lang="en-US" altLang="zh-CN" smtClean="0"/>
              <a:pPr>
                <a:defRPr/>
              </a:pPr>
              <a:t>9</a:t>
            </a:fld>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14550"/>
            <a:ext cx="10010328" cy="5482802"/>
          </a:xfrm>
        </p:spPr>
        <p:txBody>
          <a:bodyPr>
            <a:normAutofit fontScale="62500" lnSpcReduction="20000"/>
          </a:bodyPr>
          <a:lstStyle/>
          <a:p>
            <a:pPr>
              <a:lnSpc>
                <a:spcPct val="90000"/>
              </a:lnSpc>
              <a:buNone/>
            </a:pPr>
            <a:r>
              <a:rPr lang="en-US" altLang="zh-CN" dirty="0"/>
              <a:t>procedure  OBST(</a:t>
            </a:r>
            <a:r>
              <a:rPr lang="en-US" altLang="zh-CN" dirty="0" err="1"/>
              <a:t>P,Q,n</a:t>
            </a:r>
            <a:r>
              <a:rPr lang="en-US" altLang="zh-CN" dirty="0"/>
              <a:t>) </a:t>
            </a:r>
          </a:p>
          <a:p>
            <a:pPr>
              <a:lnSpc>
                <a:spcPct val="90000"/>
              </a:lnSpc>
              <a:buNone/>
            </a:pPr>
            <a:r>
              <a:rPr lang="en-US" altLang="zh-CN" dirty="0"/>
              <a:t>real P(1:n), Q(0:n), C(0:n, 0:n), W(0:n, 0:n),  integer R(0:n, 0:n), </a:t>
            </a:r>
          </a:p>
          <a:p>
            <a:pPr>
              <a:lnSpc>
                <a:spcPct val="90000"/>
              </a:lnSpc>
              <a:buNone/>
            </a:pPr>
            <a:r>
              <a:rPr lang="en-US" altLang="zh-CN" dirty="0"/>
              <a:t>for i</a:t>
            </a:r>
            <a:r>
              <a:rPr lang="en-US" altLang="zh-CN" dirty="0">
                <a:sym typeface="Symbol" panose="05050102010706020507" pitchFamily="18" charset="2"/>
              </a:rPr>
              <a:t></a:t>
            </a:r>
            <a:r>
              <a:rPr lang="en-US" altLang="zh-CN" dirty="0"/>
              <a:t>0 to n</a:t>
            </a:r>
            <a:r>
              <a:rPr lang="en-US" altLang="zh-CN" dirty="0">
                <a:sym typeface="Symbol" panose="05050102010706020507" pitchFamily="18" charset="2"/>
              </a:rPr>
              <a:t></a:t>
            </a:r>
            <a:r>
              <a:rPr lang="en-US" altLang="zh-CN" dirty="0"/>
              <a:t>1 do</a:t>
            </a:r>
          </a:p>
          <a:p>
            <a:pPr>
              <a:lnSpc>
                <a:spcPct val="90000"/>
              </a:lnSpc>
              <a:buNone/>
            </a:pPr>
            <a:r>
              <a:rPr lang="en-US" altLang="zh-CN" dirty="0"/>
              <a:t>	( W(</a:t>
            </a:r>
            <a:r>
              <a:rPr lang="en-US" altLang="zh-CN" dirty="0" err="1"/>
              <a:t>i,i</a:t>
            </a:r>
            <a:r>
              <a:rPr lang="en-US" altLang="zh-CN" dirty="0"/>
              <a:t>), R(</a:t>
            </a:r>
            <a:r>
              <a:rPr lang="en-US" altLang="zh-CN" dirty="0" err="1"/>
              <a:t>i,i</a:t>
            </a:r>
            <a:r>
              <a:rPr lang="en-US" altLang="zh-CN" dirty="0"/>
              <a:t>), C(</a:t>
            </a:r>
            <a:r>
              <a:rPr lang="en-US" altLang="zh-CN" dirty="0" err="1"/>
              <a:t>i,i</a:t>
            </a:r>
            <a:r>
              <a:rPr lang="en-US" altLang="zh-CN" dirty="0"/>
              <a:t>)) </a:t>
            </a:r>
            <a:r>
              <a:rPr lang="en-US" altLang="zh-CN" dirty="0">
                <a:sym typeface="Symbol" panose="05050102010706020507" pitchFamily="18" charset="2"/>
              </a:rPr>
              <a:t></a:t>
            </a:r>
            <a:r>
              <a:rPr lang="en-US" altLang="zh-CN" dirty="0"/>
              <a:t> (Q(</a:t>
            </a:r>
            <a:r>
              <a:rPr lang="en-US" altLang="zh-CN" dirty="0" err="1"/>
              <a:t>i</a:t>
            </a:r>
            <a:r>
              <a:rPr lang="en-US" altLang="zh-CN" dirty="0"/>
              <a:t>),0,0) </a:t>
            </a:r>
          </a:p>
          <a:p>
            <a:pPr>
              <a:lnSpc>
                <a:spcPct val="90000"/>
              </a:lnSpc>
              <a:buNone/>
            </a:pPr>
            <a:r>
              <a:rPr lang="en-US" altLang="zh-CN" dirty="0"/>
              <a:t>	(W(i,i+1), </a:t>
            </a:r>
            <a:r>
              <a:rPr lang="pt-BR" altLang="zh-CN" dirty="0"/>
              <a:t>R(i,i+1) , </a:t>
            </a:r>
            <a:r>
              <a:rPr lang="en-US" altLang="zh-CN" dirty="0"/>
              <a:t>C(i,i+1)) </a:t>
            </a:r>
            <a:r>
              <a:rPr lang="en-US" altLang="zh-CN" dirty="0">
                <a:sym typeface="Symbol" panose="05050102010706020507" pitchFamily="18" charset="2"/>
              </a:rPr>
              <a:t></a:t>
            </a:r>
            <a:r>
              <a:rPr lang="en-US" altLang="zh-CN" dirty="0"/>
              <a:t>(Q(</a:t>
            </a:r>
            <a:r>
              <a:rPr lang="en-US" altLang="zh-CN" dirty="0" err="1"/>
              <a:t>i</a:t>
            </a:r>
            <a:r>
              <a:rPr lang="en-US" altLang="zh-CN" dirty="0"/>
              <a:t>)+Q(i+1)+P(i+1), </a:t>
            </a:r>
            <a:r>
              <a:rPr lang="pt-BR" altLang="zh-CN" dirty="0"/>
              <a:t>i+1, </a:t>
            </a:r>
            <a:r>
              <a:rPr lang="en-US" altLang="zh-CN" dirty="0"/>
              <a:t>Q(</a:t>
            </a:r>
            <a:r>
              <a:rPr lang="en-US" altLang="zh-CN" dirty="0" err="1"/>
              <a:t>i</a:t>
            </a:r>
            <a:r>
              <a:rPr lang="en-US" altLang="zh-CN" dirty="0"/>
              <a:t>)+Q(i+1)+P(i+1))</a:t>
            </a:r>
          </a:p>
          <a:p>
            <a:pPr>
              <a:lnSpc>
                <a:spcPct val="90000"/>
              </a:lnSpc>
              <a:buNone/>
            </a:pPr>
            <a:r>
              <a:rPr lang="pt-BR" altLang="zh-CN" dirty="0"/>
              <a:t>repeat</a:t>
            </a:r>
          </a:p>
          <a:p>
            <a:pPr>
              <a:lnSpc>
                <a:spcPct val="90000"/>
              </a:lnSpc>
              <a:buNone/>
            </a:pPr>
            <a:r>
              <a:rPr lang="pt-BR" altLang="zh-CN" dirty="0"/>
              <a:t>(W(n,n), R(n,n) , C(n,n) ) </a:t>
            </a:r>
            <a:r>
              <a:rPr lang="en-US" altLang="zh-CN" dirty="0">
                <a:sym typeface="Symbol" panose="05050102010706020507" pitchFamily="18" charset="2"/>
              </a:rPr>
              <a:t></a:t>
            </a:r>
            <a:r>
              <a:rPr lang="pt-BR" altLang="zh-CN" dirty="0"/>
              <a:t>(Q(n),0,0) </a:t>
            </a:r>
          </a:p>
          <a:p>
            <a:pPr>
              <a:lnSpc>
                <a:spcPct val="90000"/>
              </a:lnSpc>
              <a:buNone/>
            </a:pPr>
            <a:r>
              <a:rPr lang="pt-BR" altLang="zh-CN" dirty="0"/>
              <a:t>for m</a:t>
            </a:r>
            <a:r>
              <a:rPr lang="en-US" altLang="zh-CN" dirty="0">
                <a:sym typeface="Symbol" panose="05050102010706020507" pitchFamily="18" charset="2"/>
              </a:rPr>
              <a:t></a:t>
            </a:r>
            <a:r>
              <a:rPr lang="pt-BR" altLang="zh-CN" dirty="0"/>
              <a:t> 2 to n do</a:t>
            </a:r>
          </a:p>
          <a:p>
            <a:pPr>
              <a:lnSpc>
                <a:spcPct val="90000"/>
              </a:lnSpc>
              <a:buNone/>
            </a:pPr>
            <a:r>
              <a:rPr lang="pt-BR" altLang="zh-CN" dirty="0"/>
              <a:t>	for i</a:t>
            </a:r>
            <a:r>
              <a:rPr lang="pt-BR" altLang="zh-CN" dirty="0">
                <a:sym typeface="Symbol" panose="05050102010706020507" pitchFamily="18" charset="2"/>
              </a:rPr>
              <a:t></a:t>
            </a:r>
            <a:r>
              <a:rPr lang="pt-BR" altLang="zh-CN" dirty="0"/>
              <a:t> 0 to n</a:t>
            </a:r>
            <a:r>
              <a:rPr lang="pt-BR" altLang="zh-CN" dirty="0">
                <a:sym typeface="Symbol" panose="05050102010706020507" pitchFamily="18" charset="2"/>
              </a:rPr>
              <a:t></a:t>
            </a:r>
            <a:r>
              <a:rPr lang="pt-BR" altLang="zh-CN" dirty="0"/>
              <a:t>m do</a:t>
            </a:r>
          </a:p>
          <a:p>
            <a:pPr>
              <a:lnSpc>
                <a:spcPct val="90000"/>
              </a:lnSpc>
              <a:buNone/>
            </a:pPr>
            <a:r>
              <a:rPr lang="pt-BR" altLang="zh-CN" dirty="0"/>
              <a:t>	   </a:t>
            </a:r>
            <a:r>
              <a:rPr lang="en-US" altLang="zh-CN" dirty="0"/>
              <a:t>  j</a:t>
            </a:r>
            <a:r>
              <a:rPr lang="pt-BR" altLang="zh-CN" dirty="0">
                <a:sym typeface="Symbol" panose="05050102010706020507" pitchFamily="18" charset="2"/>
              </a:rPr>
              <a:t></a:t>
            </a:r>
            <a:r>
              <a:rPr lang="en-US" altLang="zh-CN" dirty="0" err="1"/>
              <a:t>i+m</a:t>
            </a:r>
            <a:endParaRPr lang="en-US" altLang="zh-CN" dirty="0"/>
          </a:p>
          <a:p>
            <a:pPr>
              <a:lnSpc>
                <a:spcPct val="90000"/>
              </a:lnSpc>
              <a:buNone/>
            </a:pPr>
            <a:r>
              <a:rPr lang="en-US" altLang="zh-CN" dirty="0"/>
              <a:t>          W(</a:t>
            </a:r>
            <a:r>
              <a:rPr lang="en-US" altLang="zh-CN" dirty="0" err="1"/>
              <a:t>i,j</a:t>
            </a:r>
            <a:r>
              <a:rPr lang="en-US" altLang="zh-CN" dirty="0"/>
              <a:t>) </a:t>
            </a:r>
            <a:r>
              <a:rPr lang="pt-BR" altLang="zh-CN" dirty="0">
                <a:sym typeface="Symbol" panose="05050102010706020507" pitchFamily="18" charset="2"/>
              </a:rPr>
              <a:t></a:t>
            </a:r>
            <a:r>
              <a:rPr lang="en-US" altLang="zh-CN" dirty="0"/>
              <a:t> W(i,j</a:t>
            </a:r>
            <a:r>
              <a:rPr lang="en-US" altLang="zh-CN" dirty="0">
                <a:sym typeface="Symbol" panose="05050102010706020507" pitchFamily="18" charset="2"/>
              </a:rPr>
              <a:t></a:t>
            </a:r>
            <a:r>
              <a:rPr lang="en-US" altLang="zh-CN" dirty="0"/>
              <a:t>1)+P(j)+Q(j) </a:t>
            </a:r>
          </a:p>
          <a:p>
            <a:pPr>
              <a:lnSpc>
                <a:spcPct val="90000"/>
              </a:lnSpc>
              <a:buNone/>
            </a:pPr>
            <a:r>
              <a:rPr lang="en-US" altLang="zh-CN" dirty="0"/>
              <a:t>	        k </a:t>
            </a:r>
            <a:r>
              <a:rPr lang="pt-BR" altLang="zh-CN" dirty="0">
                <a:sym typeface="Symbol" panose="05050102010706020507" pitchFamily="18" charset="2"/>
              </a:rPr>
              <a:t></a:t>
            </a:r>
            <a:r>
              <a:rPr lang="zh-CN" altLang="en-US" dirty="0">
                <a:solidFill>
                  <a:srgbClr val="FF0000"/>
                </a:solidFill>
              </a:rPr>
              <a:t>区间 </a:t>
            </a:r>
            <a:r>
              <a:rPr lang="en-US" altLang="zh-CN" dirty="0">
                <a:solidFill>
                  <a:srgbClr val="FF0000"/>
                </a:solidFill>
              </a:rPr>
              <a:t>[</a:t>
            </a:r>
            <a:r>
              <a:rPr lang="en-US" altLang="zh-CN" i="1" dirty="0">
                <a:solidFill>
                  <a:srgbClr val="FF0000"/>
                </a:solidFill>
              </a:rPr>
              <a:t>R</a:t>
            </a:r>
            <a:r>
              <a:rPr lang="en-US" altLang="zh-CN" dirty="0">
                <a:solidFill>
                  <a:srgbClr val="FF0000"/>
                </a:solidFill>
              </a:rPr>
              <a:t>(</a:t>
            </a:r>
            <a:r>
              <a:rPr lang="en-US" altLang="zh-CN" i="1" dirty="0">
                <a:solidFill>
                  <a:srgbClr val="FF0000"/>
                </a:solidFill>
              </a:rPr>
              <a:t>i</a:t>
            </a:r>
            <a:r>
              <a:rPr lang="en-US" altLang="zh-CN" dirty="0">
                <a:solidFill>
                  <a:srgbClr val="FF0000"/>
                </a:solidFill>
              </a:rPr>
              <a:t>,</a:t>
            </a:r>
            <a:r>
              <a:rPr lang="en-US" altLang="zh-CN" i="1" dirty="0">
                <a:solidFill>
                  <a:srgbClr val="FF0000"/>
                </a:solidFill>
              </a:rPr>
              <a:t>j</a:t>
            </a:r>
            <a:r>
              <a:rPr lang="en-US" altLang="zh-CN" dirty="0">
                <a:solidFill>
                  <a:srgbClr val="FF0000"/>
                </a:solidFill>
                <a:sym typeface="Symbol" panose="05050102010706020507" pitchFamily="18" charset="2"/>
              </a:rPr>
              <a:t></a:t>
            </a:r>
            <a:r>
              <a:rPr lang="en-US" altLang="zh-CN" dirty="0">
                <a:solidFill>
                  <a:srgbClr val="FF0000"/>
                </a:solidFill>
              </a:rPr>
              <a:t>1)</a:t>
            </a:r>
            <a:r>
              <a:rPr lang="zh-CN" altLang="en-US" dirty="0">
                <a:solidFill>
                  <a:srgbClr val="FF0000"/>
                </a:solidFill>
              </a:rPr>
              <a:t>，</a:t>
            </a:r>
            <a:r>
              <a:rPr lang="en-US" altLang="zh-CN" i="1" dirty="0">
                <a:solidFill>
                  <a:srgbClr val="FF0000"/>
                </a:solidFill>
              </a:rPr>
              <a:t>R</a:t>
            </a:r>
            <a:r>
              <a:rPr lang="en-US" altLang="zh-CN" dirty="0">
                <a:solidFill>
                  <a:srgbClr val="FF0000"/>
                </a:solidFill>
              </a:rPr>
              <a:t>(</a:t>
            </a:r>
            <a:r>
              <a:rPr lang="en-US" altLang="zh-CN" i="1" dirty="0">
                <a:solidFill>
                  <a:srgbClr val="FF0000"/>
                </a:solidFill>
              </a:rPr>
              <a:t>i</a:t>
            </a:r>
            <a:r>
              <a:rPr lang="en-US" altLang="zh-CN" dirty="0">
                <a:solidFill>
                  <a:srgbClr val="FF0000"/>
                </a:solidFill>
              </a:rPr>
              <a:t>+1,</a:t>
            </a:r>
            <a:r>
              <a:rPr lang="en-US" altLang="zh-CN" i="1" dirty="0">
                <a:solidFill>
                  <a:srgbClr val="FF0000"/>
                </a:solidFill>
              </a:rPr>
              <a:t>j</a:t>
            </a:r>
            <a:r>
              <a:rPr lang="en-US" altLang="zh-CN" dirty="0">
                <a:solidFill>
                  <a:srgbClr val="FF0000"/>
                </a:solidFill>
              </a:rPr>
              <a:t>)]</a:t>
            </a:r>
            <a:r>
              <a:rPr lang="zh-CN" altLang="en-US" dirty="0">
                <a:solidFill>
                  <a:srgbClr val="FF0000"/>
                </a:solidFill>
              </a:rPr>
              <a:t>中使</a:t>
            </a:r>
            <a:r>
              <a:rPr lang="en-US" altLang="zh-CN" dirty="0">
                <a:solidFill>
                  <a:srgbClr val="FF0000"/>
                </a:solidFill>
              </a:rPr>
              <a:t>{C(i,</a:t>
            </a:r>
            <a:r>
              <a:rPr lang="en-US" altLang="zh-CN" i="1" dirty="0">
                <a:solidFill>
                  <a:srgbClr val="FF0000"/>
                </a:solidFill>
              </a:rPr>
              <a:t>l</a:t>
            </a:r>
            <a:r>
              <a:rPr lang="en-US" altLang="zh-CN" dirty="0">
                <a:solidFill>
                  <a:srgbClr val="FF0000"/>
                </a:solidFill>
                <a:sym typeface="Symbol" panose="05050102010706020507" pitchFamily="18" charset="2"/>
              </a:rPr>
              <a:t></a:t>
            </a:r>
            <a:r>
              <a:rPr lang="en-US" altLang="zh-CN" dirty="0">
                <a:solidFill>
                  <a:srgbClr val="FF0000"/>
                </a:solidFill>
              </a:rPr>
              <a:t>1)+C(</a:t>
            </a:r>
            <a:r>
              <a:rPr lang="en-US" altLang="zh-CN" i="1" dirty="0" err="1">
                <a:solidFill>
                  <a:srgbClr val="FF0000"/>
                </a:solidFill>
              </a:rPr>
              <a:t>l</a:t>
            </a:r>
            <a:r>
              <a:rPr lang="en-US" altLang="zh-CN" dirty="0" err="1">
                <a:solidFill>
                  <a:srgbClr val="FF0000"/>
                </a:solidFill>
              </a:rPr>
              <a:t>,j</a:t>
            </a:r>
            <a:r>
              <a:rPr lang="en-US" altLang="zh-CN" dirty="0">
                <a:solidFill>
                  <a:srgbClr val="FF0000"/>
                </a:solidFill>
              </a:rPr>
              <a:t>)}</a:t>
            </a:r>
            <a:r>
              <a:rPr lang="zh-CN" altLang="en-US" dirty="0">
                <a:solidFill>
                  <a:srgbClr val="FF0000"/>
                </a:solidFill>
              </a:rPr>
              <a:t>取最小值的</a:t>
            </a:r>
            <a:r>
              <a:rPr lang="en-US" altLang="zh-CN" i="1" dirty="0">
                <a:solidFill>
                  <a:srgbClr val="FF0000"/>
                </a:solidFill>
              </a:rPr>
              <a:t>l</a:t>
            </a:r>
            <a:r>
              <a:rPr lang="zh-CN" altLang="en-US" dirty="0">
                <a:solidFill>
                  <a:srgbClr val="FF0000"/>
                </a:solidFill>
              </a:rPr>
              <a:t>值</a:t>
            </a:r>
          </a:p>
          <a:p>
            <a:pPr>
              <a:lnSpc>
                <a:spcPct val="90000"/>
              </a:lnSpc>
              <a:buNone/>
            </a:pPr>
            <a:r>
              <a:rPr lang="zh-CN" altLang="en-US" dirty="0"/>
              <a:t>          </a:t>
            </a:r>
            <a:r>
              <a:rPr lang="en-US" altLang="zh-CN" dirty="0"/>
              <a:t>C(</a:t>
            </a:r>
            <a:r>
              <a:rPr lang="en-US" altLang="zh-CN" dirty="0" err="1"/>
              <a:t>i,j</a:t>
            </a:r>
            <a:r>
              <a:rPr lang="en-US" altLang="zh-CN" dirty="0"/>
              <a:t>) </a:t>
            </a:r>
            <a:r>
              <a:rPr lang="en-US" altLang="zh-CN" dirty="0">
                <a:sym typeface="Symbol" panose="05050102010706020507" pitchFamily="18" charset="2"/>
              </a:rPr>
              <a:t></a:t>
            </a:r>
            <a:r>
              <a:rPr lang="en-US" altLang="zh-CN" dirty="0"/>
              <a:t>C(i,k</a:t>
            </a:r>
            <a:r>
              <a:rPr lang="en-US" altLang="zh-CN" dirty="0">
                <a:sym typeface="Symbol" panose="05050102010706020507" pitchFamily="18" charset="2"/>
              </a:rPr>
              <a:t></a:t>
            </a:r>
            <a:r>
              <a:rPr lang="en-US" altLang="zh-CN" dirty="0"/>
              <a:t>1)+C(</a:t>
            </a:r>
            <a:r>
              <a:rPr lang="en-US" altLang="zh-CN" dirty="0" err="1"/>
              <a:t>k,j</a:t>
            </a:r>
            <a:r>
              <a:rPr lang="en-US" altLang="zh-CN" dirty="0"/>
              <a:t>)+W(</a:t>
            </a:r>
            <a:r>
              <a:rPr lang="en-US" altLang="zh-CN" dirty="0" err="1"/>
              <a:t>i,j</a:t>
            </a:r>
            <a:r>
              <a:rPr lang="en-US" altLang="zh-CN" dirty="0"/>
              <a:t>)</a:t>
            </a:r>
          </a:p>
          <a:p>
            <a:pPr>
              <a:lnSpc>
                <a:spcPct val="90000"/>
              </a:lnSpc>
              <a:buNone/>
            </a:pPr>
            <a:r>
              <a:rPr lang="en-US" altLang="zh-CN" dirty="0"/>
              <a:t>          R(</a:t>
            </a:r>
            <a:r>
              <a:rPr lang="en-US" altLang="zh-CN" dirty="0" err="1"/>
              <a:t>i,j</a:t>
            </a:r>
            <a:r>
              <a:rPr lang="en-US" altLang="zh-CN" dirty="0"/>
              <a:t>) </a:t>
            </a:r>
            <a:r>
              <a:rPr lang="en-US" altLang="zh-CN" dirty="0">
                <a:sym typeface="Symbol" panose="05050102010706020507" pitchFamily="18" charset="2"/>
              </a:rPr>
              <a:t></a:t>
            </a:r>
            <a:r>
              <a:rPr lang="en-US" altLang="zh-CN" dirty="0"/>
              <a:t>k</a:t>
            </a:r>
          </a:p>
          <a:p>
            <a:pPr>
              <a:lnSpc>
                <a:spcPct val="90000"/>
              </a:lnSpc>
              <a:buNone/>
            </a:pPr>
            <a:r>
              <a:rPr lang="en-US" altLang="zh-CN" dirty="0"/>
              <a:t>    repeat</a:t>
            </a:r>
          </a:p>
          <a:p>
            <a:pPr>
              <a:lnSpc>
                <a:spcPct val="90000"/>
              </a:lnSpc>
              <a:buNone/>
            </a:pPr>
            <a:r>
              <a:rPr lang="en-US" altLang="zh-CN" dirty="0"/>
              <a:t>repeat</a:t>
            </a:r>
          </a:p>
          <a:p>
            <a:pPr>
              <a:lnSpc>
                <a:spcPct val="90000"/>
              </a:lnSpc>
              <a:buNone/>
            </a:pPr>
            <a:r>
              <a:rPr lang="en-US" altLang="zh-CN" dirty="0"/>
              <a:t>end OBST</a:t>
            </a:r>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90</a:t>
            </a:fld>
            <a:endParaRPr lang="en-US" altLang="zh-CN"/>
          </a:p>
        </p:txBody>
      </p:sp>
      <p:sp>
        <p:nvSpPr>
          <p:cNvPr id="5" name="标题 1"/>
          <p:cNvSpPr>
            <a:spLocks noGrp="1"/>
          </p:cNvSpPr>
          <p:nvPr>
            <p:ph type="title"/>
          </p:nvPr>
        </p:nvSpPr>
        <p:spPr>
          <a:xfrm>
            <a:off x="838200" y="205830"/>
            <a:ext cx="10515600" cy="908720"/>
          </a:xfrm>
        </p:spPr>
        <p:txBody>
          <a:bodyPr/>
          <a:lstStyle/>
          <a:p>
            <a:r>
              <a:rPr lang="zh-CN" altLang="en-US" dirty="0"/>
              <a:t>算法</a:t>
            </a:r>
            <a:r>
              <a:rPr lang="en-US" altLang="zh-CN" dirty="0"/>
              <a:t>6.4 </a:t>
            </a:r>
            <a:r>
              <a:rPr lang="zh-CN" altLang="en-US" dirty="0"/>
              <a:t>最优二分检索树算法</a:t>
            </a:r>
          </a:p>
        </p:txBody>
      </p:sp>
    </p:spTree>
    <p:extLst>
      <p:ext uri="{BB962C8B-B14F-4D97-AF65-F5344CB8AC3E}">
        <p14:creationId xmlns:p14="http://schemas.microsoft.com/office/powerpoint/2010/main" val="13854866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en-US" altLang="zh-CN" dirty="0"/>
              <a:t>6.7 </a:t>
            </a:r>
            <a:r>
              <a:rPr lang="zh-CN" altLang="en-US" dirty="0"/>
              <a:t>矩阵链乘积问题</a:t>
            </a:r>
          </a:p>
        </p:txBody>
      </p:sp>
      <p:sp>
        <p:nvSpPr>
          <p:cNvPr id="131075" name="内容占位符 2"/>
          <p:cNvSpPr>
            <a:spLocks noGrp="1"/>
          </p:cNvSpPr>
          <p:nvPr>
            <p:ph idx="1"/>
          </p:nvPr>
        </p:nvSpPr>
        <p:spPr>
          <a:xfrm>
            <a:off x="838200" y="1556792"/>
            <a:ext cx="10082336" cy="4327525"/>
          </a:xfrm>
        </p:spPr>
        <p:txBody>
          <a:bodyPr>
            <a:normAutofit/>
          </a:bodyPr>
          <a:lstStyle/>
          <a:p>
            <a:pPr>
              <a:spcBef>
                <a:spcPts val="0"/>
              </a:spcBef>
            </a:pPr>
            <a:r>
              <a:rPr lang="zh-CN" altLang="en-US" sz="2800" dirty="0"/>
              <a:t>问题描述</a:t>
            </a:r>
            <a:endParaRPr lang="en-US" altLang="zh-CN" sz="2800" dirty="0"/>
          </a:p>
          <a:p>
            <a:pPr>
              <a:spcBef>
                <a:spcPts val="0"/>
              </a:spcBef>
            </a:pPr>
            <a:r>
              <a:rPr lang="zh-CN" altLang="en-US" sz="2800" dirty="0"/>
              <a:t>问题分析</a:t>
            </a:r>
            <a:endParaRPr lang="en-US" altLang="zh-CN" sz="2800" dirty="0"/>
          </a:p>
          <a:p>
            <a:pPr>
              <a:spcBef>
                <a:spcPts val="0"/>
              </a:spcBef>
            </a:pPr>
            <a:r>
              <a:rPr lang="zh-CN" altLang="en-US" sz="2800" dirty="0"/>
              <a:t>最优性原理证明</a:t>
            </a:r>
            <a:endParaRPr lang="en-US" altLang="zh-CN" sz="2800" dirty="0"/>
          </a:p>
          <a:p>
            <a:pPr>
              <a:spcBef>
                <a:spcPts val="0"/>
              </a:spcBef>
            </a:pPr>
            <a:r>
              <a:rPr lang="zh-CN" altLang="en-US" sz="2800" dirty="0"/>
              <a:t>递推关系式设计</a:t>
            </a:r>
            <a:endParaRPr lang="en-US" altLang="zh-CN" sz="2800" dirty="0"/>
          </a:p>
          <a:p>
            <a:pPr>
              <a:spcBef>
                <a:spcPts val="0"/>
              </a:spcBef>
            </a:pPr>
            <a:r>
              <a:rPr lang="zh-CN" altLang="en-US" sz="2800" dirty="0"/>
              <a:t>自底向上实现</a:t>
            </a:r>
            <a:endParaRPr lang="en-US" altLang="zh-CN" sz="2800" dirty="0"/>
          </a:p>
          <a:p>
            <a:pPr>
              <a:spcBef>
                <a:spcPts val="0"/>
              </a:spcBef>
            </a:pPr>
            <a:r>
              <a:rPr lang="zh-CN" altLang="en-US" sz="2800" dirty="0"/>
              <a:t>算法描述</a:t>
            </a:r>
            <a:endParaRPr lang="en-US" altLang="zh-CN" sz="2800" dirty="0"/>
          </a:p>
          <a:p>
            <a:pPr>
              <a:spcBef>
                <a:spcPts val="0"/>
              </a:spcBef>
            </a:pPr>
            <a:r>
              <a:rPr lang="zh-CN" altLang="en-US" sz="2800" dirty="0"/>
              <a:t>算法实例</a:t>
            </a:r>
            <a:endParaRPr lang="en-US" altLang="zh-CN" sz="2800" dirty="0"/>
          </a:p>
        </p:txBody>
      </p:sp>
      <p:sp>
        <p:nvSpPr>
          <p:cNvPr id="4"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问题描述</a:t>
            </a:r>
          </a:p>
        </p:txBody>
      </p:sp>
      <p:sp>
        <p:nvSpPr>
          <p:cNvPr id="3" name="内容占位符 2"/>
          <p:cNvSpPr>
            <a:spLocks noGrp="1"/>
          </p:cNvSpPr>
          <p:nvPr>
            <p:ph idx="1"/>
          </p:nvPr>
        </p:nvSpPr>
        <p:spPr>
          <a:xfrm>
            <a:off x="838200" y="1813658"/>
            <a:ext cx="10515600" cy="3991606"/>
          </a:xfrm>
        </p:spPr>
        <p:txBody>
          <a:bodyPr>
            <a:normAutofit/>
          </a:bodyPr>
          <a:lstStyle/>
          <a:p>
            <a:r>
              <a:rPr lang="zh-CN" altLang="en-US" sz="2800" dirty="0"/>
              <a:t>矩阵链乘积问题</a:t>
            </a:r>
            <a:endParaRPr lang="en-US" altLang="zh-CN" sz="2800" dirty="0"/>
          </a:p>
          <a:p>
            <a:pPr lvl="1"/>
            <a:r>
              <a:rPr lang="zh-CN" altLang="en-US" dirty="0"/>
              <a:t>给定一个</a:t>
            </a:r>
            <a:r>
              <a:rPr lang="en-US" altLang="zh-CN" dirty="0"/>
              <a:t>n</a:t>
            </a:r>
            <a:r>
              <a:rPr lang="zh-CN" altLang="en-US" dirty="0"/>
              <a:t>个矩阵的序列，即矩阵链</a:t>
            </a:r>
            <a:r>
              <a:rPr lang="en-US" altLang="zh-CN" dirty="0"/>
              <a:t>A</a:t>
            </a:r>
            <a:r>
              <a:rPr lang="en-US" altLang="zh-CN" baseline="-25000" dirty="0"/>
              <a:t>1</a:t>
            </a:r>
            <a:r>
              <a:rPr lang="en-US" altLang="zh-CN" dirty="0"/>
              <a:t>, A</a:t>
            </a:r>
            <a:r>
              <a:rPr lang="en-US" altLang="zh-CN" baseline="-25000" dirty="0"/>
              <a:t>2</a:t>
            </a:r>
            <a:r>
              <a:rPr lang="en-US" altLang="zh-CN" dirty="0"/>
              <a:t>,…, A</a:t>
            </a:r>
            <a:r>
              <a:rPr lang="en-US" altLang="zh-CN" baseline="-25000" dirty="0"/>
              <a:t>n</a:t>
            </a:r>
            <a:r>
              <a:rPr lang="zh-CN" altLang="en-US" dirty="0"/>
              <a:t>，计算它们的乘积</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n</a:t>
            </a:r>
            <a:r>
              <a:rPr lang="zh-CN" altLang="en-US" dirty="0"/>
              <a:t>，使得代价最小，即所需的乘法次数最少。</a:t>
            </a:r>
            <a:endParaRPr lang="en-US" altLang="zh-CN" dirty="0"/>
          </a:p>
          <a:p>
            <a:pPr lvl="1"/>
            <a:endParaRPr lang="en-US" altLang="zh-CN" dirty="0"/>
          </a:p>
          <a:p>
            <a:r>
              <a:rPr lang="zh-CN" altLang="en-US" sz="2800" dirty="0">
                <a:solidFill>
                  <a:srgbClr val="FF0000"/>
                </a:solidFill>
              </a:rPr>
              <a:t>乘法执行次数</a:t>
            </a:r>
            <a:r>
              <a:rPr lang="zh-CN" altLang="en-US" sz="2800" dirty="0"/>
              <a:t>作为计算代价</a:t>
            </a:r>
            <a:endParaRPr lang="en-US" altLang="zh-CN" sz="2800" dirty="0"/>
          </a:p>
          <a:p>
            <a:pPr lvl="1"/>
            <a:r>
              <a:rPr lang="zh-CN" altLang="en-US" dirty="0"/>
              <a:t>求矩阵</a:t>
            </a:r>
            <a:r>
              <a:rPr lang="en-US" altLang="zh-CN" dirty="0" err="1"/>
              <a:t>A</a:t>
            </a:r>
            <a:r>
              <a:rPr lang="en-US" altLang="zh-CN" baseline="-25000" dirty="0" err="1"/>
              <a:t>p×q</a:t>
            </a:r>
            <a:r>
              <a:rPr lang="zh-CN" altLang="en-US" dirty="0"/>
              <a:t>和</a:t>
            </a:r>
            <a:r>
              <a:rPr lang="en-US" altLang="zh-CN" dirty="0" err="1"/>
              <a:t>B</a:t>
            </a:r>
            <a:r>
              <a:rPr lang="en-US" altLang="zh-CN" baseline="-25000" dirty="0" err="1"/>
              <a:t>q×r</a:t>
            </a:r>
            <a:r>
              <a:rPr lang="zh-CN" altLang="en-US" dirty="0"/>
              <a:t>的乘积</a:t>
            </a:r>
            <a:r>
              <a:rPr lang="en-US" altLang="zh-CN" dirty="0" err="1"/>
              <a:t>T</a:t>
            </a:r>
            <a:r>
              <a:rPr lang="en-US" altLang="zh-CN" baseline="-25000" dirty="0" err="1"/>
              <a:t>p×r</a:t>
            </a:r>
            <a:r>
              <a:rPr lang="en-US" altLang="zh-CN" dirty="0"/>
              <a:t>, </a:t>
            </a:r>
            <a:r>
              <a:rPr lang="zh-CN" altLang="en-US" dirty="0"/>
              <a:t>计算</a:t>
            </a:r>
            <a:r>
              <a:rPr lang="en-US" altLang="zh-CN" dirty="0" err="1"/>
              <a:t>T</a:t>
            </a:r>
            <a:r>
              <a:rPr lang="en-US" altLang="zh-CN" baseline="-25000" dirty="0" err="1"/>
              <a:t>p×r</a:t>
            </a:r>
            <a:r>
              <a:rPr lang="zh-CN" altLang="en-US" dirty="0"/>
              <a:t>中的一个元素，需要的乘法次数为</a:t>
            </a:r>
            <a:r>
              <a:rPr lang="en-US" altLang="zh-CN" dirty="0"/>
              <a:t>q</a:t>
            </a:r>
            <a:r>
              <a:rPr lang="zh-CN" altLang="en-US" dirty="0"/>
              <a:t>次，共</a:t>
            </a:r>
            <a:r>
              <a:rPr lang="en-US" altLang="zh-CN" dirty="0" err="1"/>
              <a:t>p×r</a:t>
            </a:r>
            <a:r>
              <a:rPr lang="zh-CN" altLang="en-US" dirty="0"/>
              <a:t>个元素，共需乘法次数为</a:t>
            </a:r>
            <a:r>
              <a:rPr lang="en-US" altLang="zh-CN" dirty="0" err="1"/>
              <a:t>p×q×r</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92</a:t>
            </a:fld>
            <a:endParaRPr lang="en-US" altLang="zh-CN"/>
          </a:p>
        </p:txBody>
      </p:sp>
      <p:sp>
        <p:nvSpPr>
          <p:cNvPr id="5" name="圆角矩形标注 4"/>
          <p:cNvSpPr/>
          <p:nvPr/>
        </p:nvSpPr>
        <p:spPr>
          <a:xfrm>
            <a:off x="8472264" y="3356992"/>
            <a:ext cx="2592288" cy="936104"/>
          </a:xfrm>
          <a:prstGeom prst="wedgeRoundRectCallout">
            <a:avLst>
              <a:gd name="adj1" fmla="val -48164"/>
              <a:gd name="adj2" fmla="val 76797"/>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a:spcBef>
                <a:spcPct val="0"/>
              </a:spcBef>
            </a:pPr>
            <a:endParaRPr lang="zh-CN" altLang="en-US" sz="2400" dirty="0">
              <a:latin typeface="幼圆" panose="02010509060101010101" pitchFamily="49" charset="-122"/>
              <a:ea typeface="幼圆" panose="02010509060101010101" pitchFamily="49" charset="-122"/>
              <a:cs typeface="Arial" panose="020B0604020202020204" pitchFamily="34" charset="0"/>
            </a:endParaRPr>
          </a:p>
        </p:txBody>
      </p:sp>
      <p:graphicFrame>
        <p:nvGraphicFramePr>
          <p:cNvPr id="6" name="对象 3"/>
          <p:cNvGraphicFramePr>
            <a:graphicFrameLocks noChangeAspect="1"/>
          </p:cNvGraphicFramePr>
          <p:nvPr>
            <p:extLst>
              <p:ext uri="{D42A27DB-BD31-4B8C-83A1-F6EECF244321}">
                <p14:modId xmlns:p14="http://schemas.microsoft.com/office/powerpoint/2010/main" val="115980995"/>
              </p:ext>
            </p:extLst>
          </p:nvPr>
        </p:nvGraphicFramePr>
        <p:xfrm>
          <a:off x="8616280" y="3238203"/>
          <a:ext cx="2376264" cy="1071172"/>
        </p:xfrm>
        <a:graphic>
          <a:graphicData uri="http://schemas.openxmlformats.org/presentationml/2006/ole">
            <mc:AlternateContent xmlns:mc="http://schemas.openxmlformats.org/markup-compatibility/2006">
              <mc:Choice xmlns:v="urn:schemas-microsoft-com:vml" Requires="v">
                <p:oleObj name="Microsoft 公式 3.0" r:id="rId2" imgW="863225" imgH="406224" progId="Equation.3">
                  <p:embed/>
                </p:oleObj>
              </mc:Choice>
              <mc:Fallback>
                <p:oleObj name="Microsoft 公式 3.0" r:id="rId2" imgW="863225" imgH="406224" progId="Equation.3">
                  <p:embed/>
                  <p:pic>
                    <p:nvPicPr>
                      <p:cNvPr id="13312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280" y="3238203"/>
                        <a:ext cx="2376264" cy="10711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5098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a:xfrm>
            <a:off x="838200" y="242146"/>
            <a:ext cx="10515600" cy="1325563"/>
          </a:xfrm>
        </p:spPr>
        <p:txBody>
          <a:bodyPr/>
          <a:lstStyle/>
          <a:p>
            <a:r>
              <a:rPr lang="zh-CN" altLang="en-US" dirty="0"/>
              <a:t>问题分析</a:t>
            </a:r>
          </a:p>
        </p:txBody>
      </p:sp>
      <p:sp>
        <p:nvSpPr>
          <p:cNvPr id="133123" name="内容占位符 2"/>
          <p:cNvSpPr>
            <a:spLocks noGrp="1"/>
          </p:cNvSpPr>
          <p:nvPr>
            <p:ph idx="1"/>
          </p:nvPr>
        </p:nvSpPr>
        <p:spPr>
          <a:xfrm>
            <a:off x="809427" y="1628798"/>
            <a:ext cx="10515600" cy="3816425"/>
          </a:xfrm>
        </p:spPr>
        <p:txBody>
          <a:bodyPr>
            <a:normAutofit lnSpcReduction="10000"/>
          </a:bodyPr>
          <a:lstStyle/>
          <a:p>
            <a:r>
              <a:rPr lang="zh-CN" altLang="en-US" sz="2800" dirty="0"/>
              <a:t>对矩阵链乘积运算的顺序不同，代价也是不同的</a:t>
            </a:r>
          </a:p>
          <a:p>
            <a:pPr lvl="1"/>
            <a:r>
              <a:rPr lang="zh-CN" altLang="en-US" sz="2400" dirty="0"/>
              <a:t>矩阵</a:t>
            </a:r>
            <a:r>
              <a:rPr lang="en-US" altLang="zh-CN" sz="2400" dirty="0"/>
              <a:t>(A</a:t>
            </a:r>
            <a:r>
              <a:rPr lang="en-US" altLang="zh-CN" sz="2400" baseline="-25000" dirty="0"/>
              <a:t>1</a:t>
            </a:r>
            <a:r>
              <a:rPr lang="en-US" altLang="zh-CN" sz="2400" dirty="0"/>
              <a:t>)</a:t>
            </a:r>
            <a:r>
              <a:rPr lang="en-US" altLang="zh-CN" sz="2400" baseline="-25000" dirty="0" err="1"/>
              <a:t>p×q</a:t>
            </a:r>
            <a:r>
              <a:rPr lang="en-US" altLang="zh-CN" sz="2400" dirty="0"/>
              <a:t>, (A</a:t>
            </a:r>
            <a:r>
              <a:rPr lang="en-US" altLang="zh-CN" sz="2400" baseline="-25000" dirty="0"/>
              <a:t>2</a:t>
            </a:r>
            <a:r>
              <a:rPr lang="en-US" altLang="zh-CN" sz="2400" dirty="0"/>
              <a:t>)</a:t>
            </a:r>
            <a:r>
              <a:rPr lang="en-US" altLang="zh-CN" sz="2400" baseline="-25000" dirty="0" err="1"/>
              <a:t>q×r</a:t>
            </a:r>
            <a:r>
              <a:rPr lang="en-US" altLang="zh-CN" sz="2400" dirty="0"/>
              <a:t>, (A</a:t>
            </a:r>
            <a:r>
              <a:rPr lang="en-US" altLang="zh-CN" sz="2400" baseline="-25000" dirty="0"/>
              <a:t>3</a:t>
            </a:r>
            <a:r>
              <a:rPr lang="en-US" altLang="zh-CN" sz="2400" dirty="0"/>
              <a:t>)</a:t>
            </a:r>
            <a:r>
              <a:rPr lang="en-US" altLang="zh-CN" sz="2400" baseline="-25000" dirty="0" err="1"/>
              <a:t>r×m</a:t>
            </a:r>
            <a:endParaRPr lang="en-US" altLang="zh-CN" sz="2400" baseline="-25000" dirty="0"/>
          </a:p>
          <a:p>
            <a:pPr lvl="2"/>
            <a:r>
              <a:rPr lang="en-US" altLang="zh-CN" sz="2400" dirty="0"/>
              <a:t>(A</a:t>
            </a:r>
            <a:r>
              <a:rPr lang="en-US" altLang="zh-CN" sz="2400" baseline="-25000" dirty="0"/>
              <a:t>1</a:t>
            </a:r>
            <a:r>
              <a:rPr lang="en-US" altLang="zh-CN" sz="2400" dirty="0"/>
              <a:t>A</a:t>
            </a:r>
            <a:r>
              <a:rPr lang="en-US" altLang="zh-CN" sz="2400" baseline="-25000" dirty="0"/>
              <a:t>2</a:t>
            </a:r>
            <a:r>
              <a:rPr lang="en-US" altLang="zh-CN" sz="2400" dirty="0"/>
              <a:t>)A</a:t>
            </a:r>
            <a:r>
              <a:rPr lang="en-US" altLang="zh-CN" sz="2400" baseline="-25000" dirty="0"/>
              <a:t>3</a:t>
            </a:r>
            <a:r>
              <a:rPr lang="en-US" altLang="zh-CN" sz="2400" dirty="0"/>
              <a:t>: </a:t>
            </a:r>
            <a:r>
              <a:rPr lang="en-US" altLang="zh-CN" sz="2400" dirty="0" err="1"/>
              <a:t>pqr</a:t>
            </a:r>
            <a:r>
              <a:rPr lang="en-US" altLang="zh-CN" sz="2400" dirty="0"/>
              <a:t> + </a:t>
            </a:r>
            <a:r>
              <a:rPr lang="en-US" altLang="zh-CN" sz="2400" dirty="0" err="1"/>
              <a:t>prm</a:t>
            </a:r>
            <a:endParaRPr lang="en-US" altLang="zh-CN" sz="2400" dirty="0"/>
          </a:p>
          <a:p>
            <a:pPr lvl="2"/>
            <a:r>
              <a:rPr lang="en-US" altLang="zh-CN" sz="2400" dirty="0"/>
              <a:t>A</a:t>
            </a:r>
            <a:r>
              <a:rPr lang="en-US" altLang="zh-CN" sz="2400" baseline="-25000" dirty="0"/>
              <a:t>1</a:t>
            </a:r>
            <a:r>
              <a:rPr lang="en-US" altLang="zh-CN" sz="2400" dirty="0"/>
              <a:t>(A</a:t>
            </a:r>
            <a:r>
              <a:rPr lang="en-US" altLang="zh-CN" sz="2400" baseline="-25000" dirty="0"/>
              <a:t>2</a:t>
            </a:r>
            <a:r>
              <a:rPr lang="en-US" altLang="zh-CN" sz="2400" dirty="0"/>
              <a:t>A</a:t>
            </a:r>
            <a:r>
              <a:rPr lang="en-US" altLang="zh-CN" sz="2400" baseline="-25000" dirty="0"/>
              <a:t>3</a:t>
            </a:r>
            <a:r>
              <a:rPr lang="en-US" altLang="zh-CN" sz="2400" dirty="0"/>
              <a:t>): </a:t>
            </a:r>
            <a:r>
              <a:rPr lang="en-US" altLang="zh-CN" sz="2400" dirty="0" err="1"/>
              <a:t>qrm</a:t>
            </a:r>
            <a:r>
              <a:rPr lang="en-US" altLang="zh-CN" sz="2400" dirty="0"/>
              <a:t> + </a:t>
            </a:r>
            <a:r>
              <a:rPr lang="en-US" altLang="zh-CN" sz="2400" dirty="0" err="1"/>
              <a:t>pqm</a:t>
            </a:r>
            <a:endParaRPr lang="en-US" altLang="zh-CN" sz="2400" dirty="0"/>
          </a:p>
          <a:p>
            <a:pPr lvl="1"/>
            <a:r>
              <a:rPr lang="zh-CN" altLang="en-US" sz="2400" dirty="0"/>
              <a:t>令</a:t>
            </a:r>
            <a:r>
              <a:rPr lang="en-US" altLang="zh-CN" sz="2400" dirty="0">
                <a:solidFill>
                  <a:srgbClr val="FF0000"/>
                </a:solidFill>
              </a:rPr>
              <a:t>p=10,q=100,r=5,m=50</a:t>
            </a:r>
            <a:r>
              <a:rPr lang="zh-CN" altLang="en-US" sz="2400" dirty="0"/>
              <a:t>，求出乘法次数</a:t>
            </a:r>
            <a:endParaRPr lang="en-US" altLang="zh-CN" sz="2400" dirty="0"/>
          </a:p>
          <a:p>
            <a:pPr lvl="2"/>
            <a:r>
              <a:rPr lang="en-US" altLang="zh-CN" sz="2400" dirty="0"/>
              <a:t>(A</a:t>
            </a:r>
            <a:r>
              <a:rPr lang="en-US" altLang="zh-CN" sz="2400" baseline="-25000" dirty="0"/>
              <a:t>1</a:t>
            </a:r>
            <a:r>
              <a:rPr lang="en-US" altLang="zh-CN" sz="2400" dirty="0"/>
              <a:t>A</a:t>
            </a:r>
            <a:r>
              <a:rPr lang="en-US" altLang="zh-CN" sz="2400" baseline="-25000" dirty="0"/>
              <a:t>2</a:t>
            </a:r>
            <a:r>
              <a:rPr lang="en-US" altLang="zh-CN" sz="2400" dirty="0"/>
              <a:t>)A</a:t>
            </a:r>
            <a:r>
              <a:rPr lang="en-US" altLang="zh-CN" sz="2400" baseline="-25000" dirty="0"/>
              <a:t>3</a:t>
            </a:r>
            <a:r>
              <a:rPr lang="zh-CN" altLang="en-US" sz="2400" dirty="0"/>
              <a:t>：</a:t>
            </a:r>
            <a:r>
              <a:rPr lang="en-US" altLang="zh-CN" sz="2400" dirty="0"/>
              <a:t>7500</a:t>
            </a:r>
          </a:p>
          <a:p>
            <a:pPr lvl="2"/>
            <a:r>
              <a:rPr lang="en-US" altLang="zh-CN" sz="2400" dirty="0"/>
              <a:t>A</a:t>
            </a:r>
            <a:r>
              <a:rPr lang="en-US" altLang="zh-CN" sz="2400" baseline="-25000" dirty="0"/>
              <a:t>1</a:t>
            </a:r>
            <a:r>
              <a:rPr lang="en-US" altLang="zh-CN" sz="2400" dirty="0"/>
              <a:t>(A</a:t>
            </a:r>
            <a:r>
              <a:rPr lang="en-US" altLang="zh-CN" sz="2400" baseline="-25000" dirty="0"/>
              <a:t>2</a:t>
            </a:r>
            <a:r>
              <a:rPr lang="en-US" altLang="zh-CN" sz="2400" dirty="0"/>
              <a:t>A</a:t>
            </a:r>
            <a:r>
              <a:rPr lang="en-US" altLang="zh-CN" sz="2400" baseline="-25000" dirty="0"/>
              <a:t>3</a:t>
            </a:r>
            <a:r>
              <a:rPr lang="en-US" altLang="zh-CN" sz="2400" dirty="0"/>
              <a:t>)</a:t>
            </a:r>
            <a:r>
              <a:rPr lang="zh-CN" altLang="en-US" sz="2400" dirty="0"/>
              <a:t>：</a:t>
            </a:r>
            <a:r>
              <a:rPr lang="en-US" altLang="zh-CN" sz="2400" dirty="0"/>
              <a:t>75000</a:t>
            </a:r>
          </a:p>
          <a:p>
            <a:r>
              <a:rPr lang="zh-CN" altLang="en-US" sz="2800" dirty="0"/>
              <a:t>对矩阵链加括号的方式不同，矩阵乘积运算的代价也不同</a:t>
            </a:r>
            <a:endParaRPr lang="en-US" altLang="zh-CN" sz="2800" dirty="0"/>
          </a:p>
          <a:p>
            <a:pPr lvl="2"/>
            <a:endParaRPr lang="en-US" altLang="zh-CN" sz="2400" dirty="0"/>
          </a:p>
          <a:p>
            <a:endParaRPr kumimoji="1" lang="zh-CN" altLang="en-US" sz="2800" dirty="0">
              <a:latin typeface="Times New Roman" panose="02020603050405020304" pitchFamily="18" charset="0"/>
            </a:endParaRPr>
          </a:p>
          <a:p>
            <a:endParaRPr lang="zh-CN" altLang="en-US" sz="2800" dirty="0"/>
          </a:p>
        </p:txBody>
      </p:sp>
      <p:sp>
        <p:nvSpPr>
          <p:cNvPr id="6"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93</a:t>
            </a:fld>
            <a:endParaRPr lang="en-US" altLang="zh-CN"/>
          </a:p>
        </p:txBody>
      </p:sp>
      <p:sp>
        <p:nvSpPr>
          <p:cNvPr id="8" name="矩形 7"/>
          <p:cNvSpPr/>
          <p:nvPr/>
        </p:nvSpPr>
        <p:spPr>
          <a:xfrm>
            <a:off x="739851" y="5373216"/>
            <a:ext cx="10585176" cy="566309"/>
          </a:xfrm>
          <a:prstGeom prst="rect">
            <a:avLst/>
          </a:prstGeom>
          <a:solidFill>
            <a:schemeClr val="accent1">
              <a:lumMod val="20000"/>
              <a:lumOff val="80000"/>
            </a:schemeClr>
          </a:solidFill>
        </p:spPr>
        <p:txBody>
          <a:bodyPr wrap="square">
            <a:spAutoFit/>
          </a:bodyPr>
          <a:lstStyle/>
          <a:p>
            <a:pPr>
              <a:lnSpc>
                <a:spcPct val="110000"/>
              </a:lnSpc>
            </a:pPr>
            <a:r>
              <a:rPr lang="zh-CN" altLang="en-US" sz="2800" dirty="0">
                <a:latin typeface="幼圆" panose="02010509060101010101" pitchFamily="49" charset="-122"/>
                <a:ea typeface="幼圆" panose="02010509060101010101" pitchFamily="49" charset="-122"/>
              </a:rPr>
              <a:t>矩阵链乘积问题即寻找最优的括号方案，使得乘积运算的代价最小</a:t>
            </a:r>
            <a:endParaRPr kumimoji="1" lang="zh-CN" altLang="en-US" sz="28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a:xfrm>
            <a:off x="812522" y="227624"/>
            <a:ext cx="10515600" cy="1325563"/>
          </a:xfrm>
        </p:spPr>
        <p:txBody>
          <a:bodyPr/>
          <a:lstStyle/>
          <a:p>
            <a:r>
              <a:rPr lang="zh-CN" altLang="en-US" dirty="0"/>
              <a:t>问题分析</a:t>
            </a:r>
          </a:p>
        </p:txBody>
      </p:sp>
      <p:sp>
        <p:nvSpPr>
          <p:cNvPr id="136195" name="内容占位符 2"/>
          <p:cNvSpPr>
            <a:spLocks noGrp="1"/>
          </p:cNvSpPr>
          <p:nvPr>
            <p:ph idx="1"/>
          </p:nvPr>
        </p:nvSpPr>
        <p:spPr>
          <a:xfrm>
            <a:off x="838200" y="1553187"/>
            <a:ext cx="10515600" cy="4540109"/>
          </a:xfrm>
        </p:spPr>
        <p:txBody>
          <a:bodyPr>
            <a:normAutofit/>
          </a:bodyPr>
          <a:lstStyle/>
          <a:p>
            <a:pPr>
              <a:lnSpc>
                <a:spcPct val="100000"/>
              </a:lnSpc>
            </a:pPr>
            <a:r>
              <a:rPr lang="zh-CN" altLang="en-US" sz="2800" dirty="0"/>
              <a:t>穷举法</a:t>
            </a:r>
            <a:endParaRPr lang="en-US" altLang="zh-CN" sz="2800" dirty="0"/>
          </a:p>
          <a:p>
            <a:pPr>
              <a:lnSpc>
                <a:spcPct val="100000"/>
              </a:lnSpc>
            </a:pPr>
            <a:r>
              <a:rPr lang="zh-CN" altLang="en-US" sz="2800" dirty="0"/>
              <a:t>动态规划法</a:t>
            </a:r>
            <a:endParaRPr lang="en-US" altLang="zh-CN" sz="2800" dirty="0"/>
          </a:p>
          <a:p>
            <a:pPr lvl="1">
              <a:lnSpc>
                <a:spcPct val="100000"/>
              </a:lnSpc>
            </a:pPr>
            <a:r>
              <a:rPr lang="zh-CN" altLang="en-US" dirty="0"/>
              <a:t>是不是多阶段决策最优问题？</a:t>
            </a:r>
          </a:p>
          <a:p>
            <a:pPr lvl="1" eaLnBrk="1" hangingPunct="1">
              <a:lnSpc>
                <a:spcPct val="100000"/>
              </a:lnSpc>
            </a:pPr>
            <a:r>
              <a:rPr lang="zh-CN" altLang="en-US" dirty="0"/>
              <a:t>是否满足最优性原理？</a:t>
            </a:r>
            <a:endParaRPr lang="en-US" altLang="zh-CN" dirty="0"/>
          </a:p>
          <a:p>
            <a:pPr lvl="1" eaLnBrk="1" hangingPunct="1">
              <a:lnSpc>
                <a:spcPct val="100000"/>
              </a:lnSpc>
            </a:pPr>
            <a:r>
              <a:rPr lang="zh-CN" altLang="en-US" dirty="0"/>
              <a:t>设计递推关系式</a:t>
            </a:r>
            <a:endParaRPr lang="en-US" altLang="zh-CN" dirty="0"/>
          </a:p>
          <a:p>
            <a:pPr lvl="1" eaLnBrk="1" hangingPunct="1">
              <a:lnSpc>
                <a:spcPct val="100000"/>
              </a:lnSpc>
            </a:pPr>
            <a:r>
              <a:rPr lang="zh-CN" altLang="en-US" dirty="0"/>
              <a:t>自底向上实现</a:t>
            </a:r>
          </a:p>
          <a:p>
            <a:endParaRPr lang="en-US" altLang="zh-CN" sz="2800" dirty="0"/>
          </a:p>
          <a:p>
            <a:endParaRPr lang="zh-CN" altLang="en-US" sz="2800" dirty="0"/>
          </a:p>
        </p:txBody>
      </p:sp>
      <p:sp>
        <p:nvSpPr>
          <p:cNvPr id="6"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94</a:t>
            </a:fld>
            <a:endParaRPr lang="en-US" altLang="zh-CN"/>
          </a:p>
        </p:txBody>
      </p:sp>
      <p:sp>
        <p:nvSpPr>
          <p:cNvPr id="7" name="圆角矩形标注 6"/>
          <p:cNvSpPr/>
          <p:nvPr/>
        </p:nvSpPr>
        <p:spPr>
          <a:xfrm>
            <a:off x="5447928" y="1161012"/>
            <a:ext cx="3880493" cy="1150750"/>
          </a:xfrm>
          <a:prstGeom prst="wedgeRoundRectCallout">
            <a:avLst>
              <a:gd name="adj1" fmla="val -52378"/>
              <a:gd name="adj2" fmla="val 70812"/>
              <a:gd name="adj3" fmla="val 16667"/>
            </a:avLst>
          </a:prstGeom>
          <a:solidFill>
            <a:schemeClr val="bg1"/>
          </a:solidFill>
          <a:ln w="19050" algn="ctr">
            <a:solidFill>
              <a:schemeClr val="accent1">
                <a:lumMod val="75000"/>
              </a:schemeClr>
            </a:solidFill>
            <a:miter lim="800000"/>
            <a:headEnd/>
            <a:tailEnd/>
          </a:ln>
          <a:effectLst/>
        </p:spPr>
        <p:txBody>
          <a:bodyPr lIns="90000" tIns="46800" rIns="90000" bIns="46800"/>
          <a:lstStyle/>
          <a:p>
            <a:pPr marL="342900" indent="-342900">
              <a:spcBef>
                <a:spcPct val="20000"/>
              </a:spcBef>
              <a:buClr>
                <a:schemeClr val="bg2"/>
              </a:buClr>
              <a:buSzPct val="75000"/>
              <a:defRPr/>
            </a:pPr>
            <a:r>
              <a:rPr lang="zh-CN" altLang="en-US" sz="2400" dirty="0">
                <a:latin typeface="幼圆" panose="02010509060101010101" pitchFamily="49" charset="-122"/>
                <a:ea typeface="幼圆" panose="02010509060101010101" pitchFamily="49" charset="-122"/>
              </a:rPr>
              <a:t>约束条件：矩阵乘积规则</a:t>
            </a:r>
            <a:endParaRPr lang="en-US" altLang="zh-CN" sz="2400" dirty="0">
              <a:latin typeface="幼圆" panose="02010509060101010101" pitchFamily="49" charset="-122"/>
              <a:ea typeface="幼圆" panose="02010509060101010101" pitchFamily="49" charset="-122"/>
            </a:endParaRPr>
          </a:p>
          <a:p>
            <a:pPr marL="342900" indent="-342900">
              <a:spcBef>
                <a:spcPct val="20000"/>
              </a:spcBef>
              <a:buClr>
                <a:schemeClr val="bg2"/>
              </a:buClr>
              <a:buSzPct val="75000"/>
              <a:defRPr/>
            </a:pPr>
            <a:r>
              <a:rPr lang="zh-CN" altLang="en-US" sz="2400" dirty="0">
                <a:latin typeface="幼圆" panose="02010509060101010101" pitchFamily="49" charset="-122"/>
                <a:ea typeface="幼圆" panose="02010509060101010101" pitchFamily="49" charset="-122"/>
              </a:rPr>
              <a:t>目标函数：乘法次数最少</a:t>
            </a:r>
            <a:endParaRPr kumimoji="1" lang="zh-CN" altLang="en-US" sz="2400" dirty="0">
              <a:latin typeface="幼圆" panose="02010509060101010101" pitchFamily="49" charset="-122"/>
              <a:ea typeface="幼圆" panose="02010509060101010101" pitchFamily="49" charset="-122"/>
            </a:endParaRPr>
          </a:p>
        </p:txBody>
      </p:sp>
      <p:sp>
        <p:nvSpPr>
          <p:cNvPr id="9" name="圆角矩形标注 8"/>
          <p:cNvSpPr/>
          <p:nvPr/>
        </p:nvSpPr>
        <p:spPr>
          <a:xfrm>
            <a:off x="5951984" y="3206630"/>
            <a:ext cx="4415598" cy="1332148"/>
          </a:xfrm>
          <a:prstGeom prst="wedgeRoundRectCallout">
            <a:avLst>
              <a:gd name="adj1" fmla="val -47163"/>
              <a:gd name="adj2" fmla="val -75622"/>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幼圆" panose="02010509060101010101" pitchFamily="49" charset="-122"/>
                <a:ea typeface="幼圆" panose="02010509060101010101" pitchFamily="49" charset="-122"/>
              </a:rPr>
              <a:t>任意阶段决定括号位置，仅依赖于矩阵链当前状态，而与之前如何到达当前状态无关。</a:t>
            </a:r>
            <a:r>
              <a:rPr lang="en-US" altLang="zh-CN" sz="2000" dirty="0"/>
              <a:t>j</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最优性原理证明</a:t>
            </a:r>
          </a:p>
        </p:txBody>
      </p:sp>
      <p:sp>
        <p:nvSpPr>
          <p:cNvPr id="3" name="内容占位符 2"/>
          <p:cNvSpPr>
            <a:spLocks noGrp="1"/>
          </p:cNvSpPr>
          <p:nvPr>
            <p:ph idx="1"/>
          </p:nvPr>
        </p:nvSpPr>
        <p:spPr>
          <a:xfrm>
            <a:off x="835115" y="1696307"/>
            <a:ext cx="10373453" cy="4351338"/>
          </a:xfrm>
        </p:spPr>
        <p:txBody>
          <a:bodyPr/>
          <a:lstStyle/>
          <a:p>
            <a:r>
              <a:rPr kumimoji="1" lang="zh-CN" altLang="en-US" sz="2400" dirty="0">
                <a:latin typeface="Times New Roman" panose="02020603050405020304" pitchFamily="18" charset="0"/>
              </a:rPr>
              <a:t>证明思想</a:t>
            </a:r>
            <a:endParaRPr kumimoji="1" lang="en-US" altLang="zh-CN" sz="2400" dirty="0">
              <a:latin typeface="Times New Roman" panose="02020603050405020304" pitchFamily="18" charset="0"/>
            </a:endParaRPr>
          </a:p>
          <a:p>
            <a:pPr lvl="1"/>
            <a:r>
              <a:rPr lang="zh-CN" altLang="en-US" sz="2400" dirty="0"/>
              <a:t>要计算</a:t>
            </a:r>
            <a:r>
              <a:rPr lang="en-US" altLang="zh-CN" sz="2400" dirty="0"/>
              <a:t>A</a:t>
            </a:r>
            <a:r>
              <a:rPr lang="en-US" altLang="zh-CN" sz="2400" baseline="-25000" dirty="0"/>
              <a:t>i</a:t>
            </a:r>
            <a:r>
              <a:rPr lang="en-US" altLang="zh-CN" sz="2400" dirty="0"/>
              <a:t>A</a:t>
            </a:r>
            <a:r>
              <a:rPr lang="en-US" altLang="zh-CN" sz="2400" baseline="-25000" dirty="0"/>
              <a:t>i+1</a:t>
            </a:r>
            <a:r>
              <a:rPr lang="en-US" altLang="zh-CN" sz="2400" dirty="0"/>
              <a:t>…</a:t>
            </a:r>
            <a:r>
              <a:rPr lang="en-US" altLang="zh-CN" sz="2400" dirty="0" err="1"/>
              <a:t>A</a:t>
            </a:r>
            <a:r>
              <a:rPr lang="en-US" altLang="zh-CN" sz="2400" baseline="-25000" dirty="0" err="1"/>
              <a:t>j</a:t>
            </a:r>
            <a:r>
              <a:rPr lang="zh-CN" altLang="en-US" sz="2400" dirty="0"/>
              <a:t>的最小乘积代价，每次要</a:t>
            </a:r>
            <a:r>
              <a:rPr lang="zh-CN" altLang="en-US" sz="2400" dirty="0">
                <a:latin typeface="幼圆" panose="02010509060101010101" pitchFamily="49" charset="-122"/>
              </a:rPr>
              <a:t>决策</a:t>
            </a:r>
            <a:r>
              <a:rPr lang="zh-CN" altLang="en-US" sz="2400" dirty="0">
                <a:solidFill>
                  <a:srgbClr val="FF0000"/>
                </a:solidFill>
                <a:latin typeface="幼圆" panose="02010509060101010101" pitchFamily="49" charset="-122"/>
              </a:rPr>
              <a:t>分割点的位置</a:t>
            </a:r>
            <a:r>
              <a:rPr lang="zh-CN" altLang="en-US" sz="2400" dirty="0">
                <a:latin typeface="幼圆" panose="02010509060101010101" pitchFamily="49" charset="-122"/>
              </a:rPr>
              <a:t>，一旦确定位置，原问题被分割成两个子问题</a:t>
            </a:r>
            <a:endParaRPr lang="en-US" altLang="zh-CN" sz="2400" dirty="0"/>
          </a:p>
          <a:p>
            <a:pPr lvl="1"/>
            <a:r>
              <a:rPr lang="zh-CN" altLang="en-US" sz="2400" dirty="0"/>
              <a:t>假设最优解中，最外层的括号分割点在</a:t>
            </a:r>
            <a:r>
              <a:rPr lang="en-US" altLang="zh-CN" sz="2400" dirty="0" err="1"/>
              <a:t>A</a:t>
            </a:r>
            <a:r>
              <a:rPr lang="en-US" altLang="zh-CN" sz="2400" baseline="-25000" dirty="0" err="1"/>
              <a:t>k</a:t>
            </a:r>
            <a:r>
              <a:rPr lang="zh-CN" altLang="en-US" sz="2400" dirty="0"/>
              <a:t>后，即</a:t>
            </a:r>
            <a:r>
              <a:rPr lang="en-US" altLang="zh-CN" sz="2400" dirty="0"/>
              <a:t>(A</a:t>
            </a:r>
            <a:r>
              <a:rPr lang="en-US" altLang="zh-CN" sz="2400" baseline="-25000" dirty="0"/>
              <a:t>i</a:t>
            </a:r>
            <a:r>
              <a:rPr lang="en-US" altLang="zh-CN" sz="2400" dirty="0"/>
              <a:t>…</a:t>
            </a:r>
            <a:r>
              <a:rPr lang="en-US" altLang="zh-CN" sz="2400" dirty="0" err="1"/>
              <a:t>A</a:t>
            </a:r>
            <a:r>
              <a:rPr lang="en-US" altLang="zh-CN" sz="2400" baseline="-25000" dirty="0" err="1"/>
              <a:t>k</a:t>
            </a:r>
            <a:r>
              <a:rPr lang="en-US" altLang="zh-CN" sz="2400" dirty="0"/>
              <a:t>) (A</a:t>
            </a:r>
            <a:r>
              <a:rPr lang="en-US" altLang="zh-CN" sz="2400" baseline="-25000" dirty="0"/>
              <a:t>k+1</a:t>
            </a:r>
            <a:r>
              <a:rPr lang="en-US" altLang="zh-CN" sz="2400" dirty="0"/>
              <a:t>…</a:t>
            </a:r>
            <a:r>
              <a:rPr lang="en-US" altLang="zh-CN" sz="2400" dirty="0" err="1"/>
              <a:t>A</a:t>
            </a:r>
            <a:r>
              <a:rPr lang="en-US" altLang="zh-CN" sz="2400" baseline="-25000" dirty="0" err="1"/>
              <a:t>j</a:t>
            </a:r>
            <a:r>
              <a:rPr lang="en-US" altLang="zh-CN" sz="2400" dirty="0"/>
              <a:t>)</a:t>
            </a:r>
            <a:r>
              <a:rPr lang="zh-CN" altLang="en-US" sz="2400" dirty="0"/>
              <a:t>，最优解所给出的方案对于子问题</a:t>
            </a:r>
            <a:r>
              <a:rPr lang="en-US" altLang="zh-CN" sz="2400" dirty="0"/>
              <a:t>(A</a:t>
            </a:r>
            <a:r>
              <a:rPr lang="en-US" altLang="zh-CN" sz="2400" baseline="-25000" dirty="0"/>
              <a:t>i</a:t>
            </a:r>
            <a:r>
              <a:rPr lang="en-US" altLang="zh-CN" sz="2400" dirty="0"/>
              <a:t>…</a:t>
            </a:r>
            <a:r>
              <a:rPr lang="en-US" altLang="zh-CN" sz="2400" dirty="0" err="1"/>
              <a:t>A</a:t>
            </a:r>
            <a:r>
              <a:rPr lang="en-US" altLang="zh-CN" sz="2400" baseline="-25000" dirty="0" err="1"/>
              <a:t>k</a:t>
            </a:r>
            <a:r>
              <a:rPr lang="en-US" altLang="zh-CN" sz="2400" dirty="0"/>
              <a:t>) </a:t>
            </a:r>
            <a:r>
              <a:rPr lang="zh-CN" altLang="en-US" sz="2400" dirty="0"/>
              <a:t>和</a:t>
            </a:r>
            <a:r>
              <a:rPr lang="en-US" altLang="zh-CN" sz="2400" dirty="0"/>
              <a:t>(A</a:t>
            </a:r>
            <a:r>
              <a:rPr lang="en-US" altLang="zh-CN" sz="2400" baseline="-25000" dirty="0"/>
              <a:t>k+1</a:t>
            </a:r>
            <a:r>
              <a:rPr lang="en-US" altLang="zh-CN" sz="2400" dirty="0"/>
              <a:t>…</a:t>
            </a:r>
            <a:r>
              <a:rPr lang="en-US" altLang="zh-CN" sz="2400" dirty="0" err="1"/>
              <a:t>A</a:t>
            </a:r>
            <a:r>
              <a:rPr lang="en-US" altLang="zh-CN" sz="2400" baseline="-25000" dirty="0" err="1"/>
              <a:t>j</a:t>
            </a:r>
            <a:r>
              <a:rPr lang="en-US" altLang="zh-CN" sz="2400" dirty="0"/>
              <a:t>)</a:t>
            </a:r>
            <a:r>
              <a:rPr lang="zh-CN" altLang="en-US" sz="2400" dirty="0"/>
              <a:t>也应该最优，否则与整个最优解的假设矛盾。</a:t>
            </a:r>
          </a:p>
          <a:p>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95</a:t>
            </a:fld>
            <a:endParaRPr lang="en-US" altLang="zh-CN"/>
          </a:p>
        </p:txBody>
      </p:sp>
    </p:spTree>
    <p:extLst>
      <p:ext uri="{BB962C8B-B14F-4D97-AF65-F5344CB8AC3E}">
        <p14:creationId xmlns:p14="http://schemas.microsoft.com/office/powerpoint/2010/main" val="33007307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a:xfrm>
            <a:off x="644944" y="87213"/>
            <a:ext cx="10515600" cy="1325563"/>
          </a:xfrm>
        </p:spPr>
        <p:txBody>
          <a:bodyPr/>
          <a:lstStyle/>
          <a:p>
            <a:r>
              <a:rPr lang="zh-CN" altLang="en-US" dirty="0"/>
              <a:t>递推关系式设计</a:t>
            </a:r>
          </a:p>
        </p:txBody>
      </p:sp>
      <p:sp>
        <p:nvSpPr>
          <p:cNvPr id="3" name="内容占位符 2"/>
          <p:cNvSpPr>
            <a:spLocks noGrp="1"/>
          </p:cNvSpPr>
          <p:nvPr>
            <p:ph idx="1"/>
          </p:nvPr>
        </p:nvSpPr>
        <p:spPr>
          <a:xfrm>
            <a:off x="610267" y="1388814"/>
            <a:ext cx="10906771" cy="4042985"/>
          </a:xfrm>
        </p:spPr>
        <p:txBody>
          <a:bodyPr>
            <a:normAutofit/>
          </a:bodyPr>
          <a:lstStyle/>
          <a:p>
            <a:pPr>
              <a:defRPr/>
            </a:pPr>
            <a:r>
              <a:rPr lang="zh-CN" altLang="en-US" sz="2400" dirty="0"/>
              <a:t>计算</a:t>
            </a:r>
            <a:r>
              <a:rPr lang="en-US" altLang="zh-CN" sz="2400" dirty="0"/>
              <a:t>A</a:t>
            </a:r>
            <a:r>
              <a:rPr lang="en-US" altLang="zh-CN" sz="2400" baseline="-25000" dirty="0"/>
              <a:t>i</a:t>
            </a:r>
            <a:r>
              <a:rPr lang="en-US" altLang="zh-CN" sz="2400" dirty="0"/>
              <a:t>A</a:t>
            </a:r>
            <a:r>
              <a:rPr lang="en-US" altLang="zh-CN" sz="2400" baseline="-25000" dirty="0"/>
              <a:t>i+1</a:t>
            </a:r>
            <a:r>
              <a:rPr lang="en-US" altLang="zh-CN" sz="2400" dirty="0"/>
              <a:t>…</a:t>
            </a:r>
            <a:r>
              <a:rPr lang="en-US" altLang="zh-CN" sz="2400" dirty="0" err="1"/>
              <a:t>A</a:t>
            </a:r>
            <a:r>
              <a:rPr lang="en-US" altLang="zh-CN" sz="2400" baseline="-25000" dirty="0" err="1"/>
              <a:t>j</a:t>
            </a:r>
            <a:r>
              <a:rPr lang="zh-CN" altLang="en-US" sz="2400" dirty="0"/>
              <a:t>的乘积，其中</a:t>
            </a:r>
            <a:r>
              <a:rPr lang="en-US" altLang="zh-CN" sz="2400" dirty="0"/>
              <a:t>A</a:t>
            </a:r>
            <a:r>
              <a:rPr lang="en-US" altLang="zh-CN" sz="2400" baseline="-25000" dirty="0"/>
              <a:t>t</a:t>
            </a:r>
            <a:r>
              <a:rPr lang="zh-CN" altLang="en-US" sz="2400" dirty="0"/>
              <a:t>为</a:t>
            </a:r>
            <a:r>
              <a:rPr lang="en-US" altLang="zh-CN" sz="2400" dirty="0"/>
              <a:t>p</a:t>
            </a:r>
            <a:r>
              <a:rPr lang="en-US" altLang="zh-CN" sz="2400" baseline="-25000" dirty="0"/>
              <a:t>t-1</a:t>
            </a:r>
            <a:r>
              <a:rPr lang="en-US" altLang="zh-CN" sz="2400" dirty="0"/>
              <a:t>×p</a:t>
            </a:r>
            <a:r>
              <a:rPr lang="en-US" altLang="zh-CN" sz="2400" baseline="-25000" dirty="0"/>
              <a:t>t</a:t>
            </a:r>
            <a:r>
              <a:rPr lang="zh-CN" altLang="en-US" sz="2400" dirty="0"/>
              <a:t>的矩阵，</a:t>
            </a:r>
            <a:r>
              <a:rPr lang="en-US" altLang="zh-CN" sz="2400" dirty="0"/>
              <a:t>t=</a:t>
            </a:r>
            <a:r>
              <a:rPr lang="en-US" altLang="zh-CN" sz="2400" dirty="0" err="1"/>
              <a:t>i</a:t>
            </a:r>
            <a:r>
              <a:rPr lang="en-US" altLang="zh-CN" sz="2400" dirty="0"/>
              <a:t>,..,j</a:t>
            </a:r>
          </a:p>
          <a:p>
            <a:pPr>
              <a:defRPr/>
            </a:pPr>
            <a:r>
              <a:rPr lang="zh-CN" altLang="en-US" sz="2400" dirty="0"/>
              <a:t>假设当前在</a:t>
            </a:r>
            <a:r>
              <a:rPr lang="en-US" altLang="zh-CN" sz="2400" dirty="0"/>
              <a:t>A</a:t>
            </a:r>
            <a:r>
              <a:rPr lang="en-US" altLang="zh-CN" sz="2400" baseline="-25000" dirty="0"/>
              <a:t>k</a:t>
            </a:r>
            <a:r>
              <a:rPr lang="zh-CN" altLang="en-US" sz="2400" dirty="0"/>
              <a:t>后分割，</a:t>
            </a:r>
            <a:r>
              <a:rPr lang="en-US" altLang="zh-CN" sz="2400" dirty="0" err="1"/>
              <a:t>i≤k</a:t>
            </a:r>
            <a:r>
              <a:rPr lang="en-US" altLang="zh-CN" sz="2400" dirty="0"/>
              <a:t>&lt;j</a:t>
            </a:r>
            <a:r>
              <a:rPr lang="zh-CN" altLang="en-US" sz="2400" dirty="0"/>
              <a:t>，原矩阵链被分割为两个矩阵链：</a:t>
            </a:r>
            <a:endParaRPr lang="en-US" altLang="zh-CN" sz="2400" dirty="0"/>
          </a:p>
          <a:p>
            <a:pPr marL="0" indent="0">
              <a:buNone/>
              <a:defRPr/>
            </a:pPr>
            <a:endParaRPr lang="en-US" altLang="zh-CN" sz="2400" dirty="0"/>
          </a:p>
          <a:p>
            <a:pPr marL="0" indent="0">
              <a:buNone/>
              <a:defRPr/>
            </a:pPr>
            <a:endParaRPr lang="en-US" altLang="zh-CN" sz="2400" dirty="0"/>
          </a:p>
          <a:p>
            <a:pPr>
              <a:defRPr/>
            </a:pPr>
            <a:r>
              <a:rPr lang="zh-CN" altLang="en-US" sz="2400" dirty="0"/>
              <a:t>设</a:t>
            </a:r>
            <a:r>
              <a:rPr lang="en-US" altLang="zh-CN" sz="2400" dirty="0"/>
              <a:t>m(</a:t>
            </a:r>
            <a:r>
              <a:rPr lang="en-US" altLang="zh-CN" sz="2400" dirty="0" err="1"/>
              <a:t>i,j</a:t>
            </a:r>
            <a:r>
              <a:rPr lang="en-US" altLang="zh-CN" sz="2400" dirty="0"/>
              <a:t>)</a:t>
            </a:r>
            <a:r>
              <a:rPr lang="zh-CN" altLang="en-US" sz="2400" dirty="0"/>
              <a:t>表示矩阵链</a:t>
            </a:r>
            <a:r>
              <a:rPr lang="en-US" altLang="zh-CN" sz="2400" dirty="0"/>
              <a:t>A</a:t>
            </a:r>
            <a:r>
              <a:rPr lang="en-US" altLang="zh-CN" sz="2400" baseline="-25000" dirty="0"/>
              <a:t>i</a:t>
            </a:r>
            <a:r>
              <a:rPr lang="en-US" altLang="zh-CN" sz="2400" dirty="0"/>
              <a:t>A</a:t>
            </a:r>
            <a:r>
              <a:rPr lang="en-US" altLang="zh-CN" sz="2400" baseline="-25000" dirty="0"/>
              <a:t>i+1</a:t>
            </a:r>
            <a:r>
              <a:rPr lang="en-US" altLang="zh-CN" sz="2400" dirty="0"/>
              <a:t>…</a:t>
            </a:r>
            <a:r>
              <a:rPr lang="en-US" altLang="zh-CN" sz="2400" dirty="0" err="1"/>
              <a:t>A</a:t>
            </a:r>
            <a:r>
              <a:rPr lang="en-US" altLang="zh-CN" sz="2400" baseline="-25000" dirty="0" err="1"/>
              <a:t>j</a:t>
            </a:r>
            <a:r>
              <a:rPr lang="zh-CN" altLang="en-US" sz="2400" dirty="0"/>
              <a:t>的最少代价，则在</a:t>
            </a:r>
            <a:r>
              <a:rPr lang="en-US" altLang="zh-CN" sz="2400" dirty="0"/>
              <a:t>A</a:t>
            </a:r>
            <a:r>
              <a:rPr lang="en-US" altLang="zh-CN" sz="2400" baseline="-25000" dirty="0"/>
              <a:t>k</a:t>
            </a:r>
            <a:r>
              <a:rPr lang="zh-CN" altLang="en-US" sz="2400" dirty="0"/>
              <a:t>后分割的最少代价可以表示为：</a:t>
            </a:r>
            <a:endParaRPr lang="en-US" altLang="zh-CN" sz="2400" dirty="0"/>
          </a:p>
          <a:p>
            <a:pPr>
              <a:defRPr/>
            </a:pPr>
            <a:endParaRPr lang="en-US" altLang="zh-CN" sz="2400" dirty="0"/>
          </a:p>
          <a:p>
            <a:pPr>
              <a:defRPr/>
            </a:pPr>
            <a:r>
              <a:rPr lang="zh-CN" altLang="en-US" sz="2400" dirty="0"/>
              <a:t>考虑分割点</a:t>
            </a:r>
            <a:r>
              <a:rPr lang="en-US" altLang="zh-CN" sz="2400" dirty="0" err="1"/>
              <a:t>A</a:t>
            </a:r>
            <a:r>
              <a:rPr lang="en-US" altLang="zh-CN" sz="2400" baseline="-25000" dirty="0" err="1"/>
              <a:t>k</a:t>
            </a:r>
            <a:r>
              <a:rPr lang="zh-CN" altLang="en-US" sz="2400" dirty="0"/>
              <a:t>，</a:t>
            </a:r>
            <a:r>
              <a:rPr lang="en-US" altLang="zh-CN" sz="2400" dirty="0" err="1"/>
              <a:t>i≤k</a:t>
            </a:r>
            <a:r>
              <a:rPr lang="en-US" altLang="zh-CN" sz="2400" dirty="0"/>
              <a:t>&lt;j</a:t>
            </a:r>
            <a:r>
              <a:rPr lang="zh-CN" altLang="en-US" sz="2400" dirty="0"/>
              <a:t>，则矩阵链</a:t>
            </a:r>
            <a:r>
              <a:rPr lang="en-US" altLang="zh-CN" sz="2400" dirty="0"/>
              <a:t>A</a:t>
            </a:r>
            <a:r>
              <a:rPr lang="en-US" altLang="zh-CN" sz="2400" baseline="-25000" dirty="0"/>
              <a:t>i</a:t>
            </a:r>
            <a:r>
              <a:rPr lang="en-US" altLang="zh-CN" sz="2400" dirty="0"/>
              <a:t>, …,</a:t>
            </a:r>
            <a:r>
              <a:rPr lang="en-US" altLang="zh-CN" sz="2400" dirty="0" err="1"/>
              <a:t>A</a:t>
            </a:r>
            <a:r>
              <a:rPr lang="en-US" altLang="zh-CN" sz="2400" baseline="-25000" dirty="0" err="1"/>
              <a:t>j</a:t>
            </a:r>
            <a:r>
              <a:rPr lang="zh-CN" altLang="en-US" sz="2400" dirty="0"/>
              <a:t>的最少代价</a:t>
            </a:r>
            <a:r>
              <a:rPr lang="en-US" altLang="zh-CN" sz="2400" dirty="0"/>
              <a:t>m(</a:t>
            </a:r>
            <a:r>
              <a:rPr lang="en-US" altLang="zh-CN" sz="2400" dirty="0" err="1"/>
              <a:t>i,j</a:t>
            </a:r>
            <a:r>
              <a:rPr lang="en-US" altLang="zh-CN" sz="2400" dirty="0"/>
              <a:t>)</a:t>
            </a:r>
            <a:r>
              <a:rPr lang="zh-CN" altLang="en-US" sz="2400" dirty="0"/>
              <a:t>是遍历</a:t>
            </a:r>
            <a:r>
              <a:rPr lang="en-US" altLang="zh-CN" sz="2400" dirty="0"/>
              <a:t>k</a:t>
            </a:r>
            <a:r>
              <a:rPr lang="zh-CN" altLang="en-US" sz="2400" dirty="0"/>
              <a:t>之后获得的最小值，表示为：</a:t>
            </a:r>
            <a:endParaRPr lang="en-US" altLang="zh-CN" sz="2400" dirty="0"/>
          </a:p>
          <a:p>
            <a:pPr>
              <a:defRPr/>
            </a:pPr>
            <a:endParaRPr lang="en-US" altLang="zh-CN" sz="2800" dirty="0"/>
          </a:p>
          <a:p>
            <a:pPr lvl="1">
              <a:defRPr/>
            </a:pPr>
            <a:endParaRPr lang="zh-CN" altLang="en-US" sz="2400" dirty="0"/>
          </a:p>
        </p:txBody>
      </p:sp>
      <p:graphicFrame>
        <p:nvGraphicFramePr>
          <p:cNvPr id="4" name="对象 3"/>
          <p:cNvGraphicFramePr>
            <a:graphicFrameLocks noGrp="1" noChangeAspect="1"/>
          </p:cNvGraphicFramePr>
          <p:nvPr>
            <p:extLst>
              <p:ext uri="{D42A27DB-BD31-4B8C-83A1-F6EECF244321}">
                <p14:modId xmlns:p14="http://schemas.microsoft.com/office/powerpoint/2010/main" val="1769417598"/>
              </p:ext>
            </p:extLst>
          </p:nvPr>
        </p:nvGraphicFramePr>
        <p:xfrm>
          <a:off x="2927648" y="3897445"/>
          <a:ext cx="4427394" cy="560987"/>
        </p:xfrm>
        <a:graphic>
          <a:graphicData uri="http://schemas.openxmlformats.org/presentationml/2006/ole">
            <mc:AlternateContent xmlns:mc="http://schemas.openxmlformats.org/markup-compatibility/2006">
              <mc:Choice xmlns:v="urn:schemas-microsoft-com:vml" Requires="v">
                <p:oleObj name="公式" r:id="rId2" imgW="44196000" imgH="5791200" progId="Equation.3">
                  <p:embed/>
                </p:oleObj>
              </mc:Choice>
              <mc:Fallback>
                <p:oleObj name="公式" r:id="rId2" imgW="44196000" imgH="5791200" progId="Equation.3">
                  <p:embed/>
                  <p:pic>
                    <p:nvPicPr>
                      <p:cNvPr id="0" name="对象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8" y="3897445"/>
                        <a:ext cx="4427394" cy="560987"/>
                      </a:xfrm>
                      <a:prstGeom prst="rect">
                        <a:avLst/>
                      </a:prstGeom>
                      <a:noFill/>
                      <a:ln>
                        <a:noFill/>
                      </a:ln>
                    </p:spPr>
                  </p:pic>
                </p:oleObj>
              </mc:Fallback>
            </mc:AlternateContent>
          </a:graphicData>
        </a:graphic>
      </p:graphicFrame>
      <p:grpSp>
        <p:nvGrpSpPr>
          <p:cNvPr id="139269" name="组合 15"/>
          <p:cNvGrpSpPr>
            <a:grpSpLocks/>
          </p:cNvGrpSpPr>
          <p:nvPr/>
        </p:nvGrpSpPr>
        <p:grpSpPr bwMode="auto">
          <a:xfrm>
            <a:off x="2553438" y="2470594"/>
            <a:ext cx="3182989" cy="950502"/>
            <a:chOff x="1799809" y="3299792"/>
            <a:chExt cx="3182339" cy="951033"/>
          </a:xfrm>
        </p:grpSpPr>
        <p:sp>
          <p:nvSpPr>
            <p:cNvPr id="139271" name="矩形 5"/>
            <p:cNvSpPr>
              <a:spLocks noChangeArrowheads="1"/>
            </p:cNvSpPr>
            <p:nvPr/>
          </p:nvSpPr>
          <p:spPr bwMode="auto">
            <a:xfrm>
              <a:off x="2195736" y="3299792"/>
              <a:ext cx="2786412" cy="46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dirty="0">
                  <a:cs typeface="Arial" panose="020B0604020202020204" pitchFamily="34" charset="0"/>
                </a:rPr>
                <a:t>A</a:t>
              </a:r>
              <a:r>
                <a:rPr lang="en-US" altLang="zh-CN" sz="2400" b="0" baseline="-25000" dirty="0">
                  <a:cs typeface="Arial" panose="020B0604020202020204" pitchFamily="34" charset="0"/>
                </a:rPr>
                <a:t>i</a:t>
              </a:r>
              <a:r>
                <a:rPr lang="en-US" altLang="zh-CN" sz="2400" b="0" dirty="0">
                  <a:cs typeface="Arial" panose="020B0604020202020204" pitchFamily="34" charset="0"/>
                </a:rPr>
                <a:t>A</a:t>
              </a:r>
              <a:r>
                <a:rPr lang="en-US" altLang="zh-CN" sz="2400" b="0" baseline="-25000" dirty="0">
                  <a:cs typeface="Arial" panose="020B0604020202020204" pitchFamily="34" charset="0"/>
                </a:rPr>
                <a:t>i+1</a:t>
              </a:r>
              <a:r>
                <a:rPr lang="en-US" altLang="zh-CN" sz="2400" b="0" dirty="0">
                  <a:cs typeface="Arial" panose="020B0604020202020204" pitchFamily="34" charset="0"/>
                </a:rPr>
                <a:t>…A</a:t>
              </a:r>
              <a:r>
                <a:rPr lang="en-US" altLang="zh-CN" sz="2400" b="0" baseline="-25000" dirty="0">
                  <a:cs typeface="Arial" panose="020B0604020202020204" pitchFamily="34" charset="0"/>
                </a:rPr>
                <a:t>k</a:t>
              </a:r>
              <a:r>
                <a:rPr lang="en-US" altLang="zh-CN" sz="2400" b="0" dirty="0">
                  <a:cs typeface="Arial" panose="020B0604020202020204" pitchFamily="34" charset="0"/>
                </a:rPr>
                <a:t> A</a:t>
              </a:r>
              <a:r>
                <a:rPr lang="en-US" altLang="zh-CN" sz="2400" b="0" baseline="-25000" dirty="0">
                  <a:cs typeface="Arial" panose="020B0604020202020204" pitchFamily="34" charset="0"/>
                </a:rPr>
                <a:t>k+1</a:t>
              </a:r>
              <a:r>
                <a:rPr lang="en-US" altLang="zh-CN" sz="2400" b="0" dirty="0">
                  <a:cs typeface="Arial" panose="020B0604020202020204" pitchFamily="34" charset="0"/>
                </a:rPr>
                <a:t>…</a:t>
              </a:r>
              <a:r>
                <a:rPr lang="en-US" altLang="zh-CN" sz="2400" b="0" dirty="0" err="1">
                  <a:cs typeface="Arial" panose="020B0604020202020204" pitchFamily="34" charset="0"/>
                </a:rPr>
                <a:t>A</a:t>
              </a:r>
              <a:r>
                <a:rPr lang="en-US" altLang="zh-CN" sz="2400" b="0" baseline="-25000" dirty="0" err="1">
                  <a:cs typeface="Arial" panose="020B0604020202020204" pitchFamily="34" charset="0"/>
                </a:rPr>
                <a:t>j</a:t>
              </a:r>
              <a:r>
                <a:rPr lang="zh-CN" altLang="en-US" sz="2400" b="0" dirty="0">
                  <a:cs typeface="Arial" panose="020B0604020202020204" pitchFamily="34" charset="0"/>
                </a:rPr>
                <a:t> </a:t>
              </a:r>
            </a:p>
          </p:txBody>
        </p:sp>
        <p:cxnSp>
          <p:nvCxnSpPr>
            <p:cNvPr id="10" name="直接连接符 9"/>
            <p:cNvCxnSpPr/>
            <p:nvPr/>
          </p:nvCxnSpPr>
          <p:spPr>
            <a:xfrm>
              <a:off x="3635602" y="3353387"/>
              <a:ext cx="0" cy="897438"/>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sp>
          <p:nvSpPr>
            <p:cNvPr id="139273" name="矩形 12"/>
            <p:cNvSpPr>
              <a:spLocks noChangeArrowheads="1"/>
            </p:cNvSpPr>
            <p:nvPr/>
          </p:nvSpPr>
          <p:spPr bwMode="auto">
            <a:xfrm>
              <a:off x="1799809" y="3733823"/>
              <a:ext cx="1875852" cy="46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lvl="1" eaLnBrk="1" hangingPunct="1">
                <a:spcBef>
                  <a:spcPct val="0"/>
                </a:spcBef>
                <a:buClrTx/>
                <a:buSzTx/>
                <a:buFontTx/>
                <a:buNone/>
              </a:pPr>
              <a:r>
                <a:rPr lang="en-US" altLang="zh-CN" sz="2400" b="0" dirty="0">
                  <a:solidFill>
                    <a:srgbClr val="FF0000"/>
                  </a:solidFill>
                  <a:cs typeface="Arial" panose="020B0604020202020204" pitchFamily="34" charset="0"/>
                </a:rPr>
                <a:t>p</a:t>
              </a:r>
              <a:r>
                <a:rPr lang="en-US" altLang="zh-CN" sz="2400" b="0" baseline="-25000" dirty="0">
                  <a:solidFill>
                    <a:srgbClr val="FF0000"/>
                  </a:solidFill>
                  <a:cs typeface="Arial" panose="020B0604020202020204" pitchFamily="34" charset="0"/>
                </a:rPr>
                <a:t>i-1</a:t>
              </a:r>
              <a:r>
                <a:rPr lang="en-US" altLang="zh-CN" sz="2400" b="0" dirty="0">
                  <a:solidFill>
                    <a:srgbClr val="FF0000"/>
                  </a:solidFill>
                  <a:cs typeface="Arial" panose="020B0604020202020204" pitchFamily="34" charset="0"/>
                </a:rPr>
                <a:t>×p</a:t>
              </a:r>
              <a:r>
                <a:rPr lang="en-US" altLang="zh-CN" sz="2400" b="0" baseline="-25000" dirty="0">
                  <a:solidFill>
                    <a:srgbClr val="FF0000"/>
                  </a:solidFill>
                  <a:cs typeface="Arial" panose="020B0604020202020204" pitchFamily="34" charset="0"/>
                </a:rPr>
                <a:t>k</a:t>
              </a:r>
              <a:endParaRPr lang="en-US" altLang="zh-CN" sz="2400" b="0" dirty="0">
                <a:solidFill>
                  <a:srgbClr val="FF0000"/>
                </a:solidFill>
                <a:cs typeface="Arial" panose="020B0604020202020204" pitchFamily="34" charset="0"/>
              </a:endParaRPr>
            </a:p>
          </p:txBody>
        </p:sp>
        <p:sp>
          <p:nvSpPr>
            <p:cNvPr id="139274" name="矩形 13"/>
            <p:cNvSpPr>
              <a:spLocks noChangeArrowheads="1"/>
            </p:cNvSpPr>
            <p:nvPr/>
          </p:nvSpPr>
          <p:spPr bwMode="auto">
            <a:xfrm>
              <a:off x="3279733" y="3761715"/>
              <a:ext cx="1583711" cy="46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lvl="1" eaLnBrk="1" hangingPunct="1">
                <a:spcBef>
                  <a:spcPct val="0"/>
                </a:spcBef>
                <a:buClrTx/>
                <a:buSzTx/>
                <a:buFontTx/>
                <a:buNone/>
              </a:pPr>
              <a:r>
                <a:rPr lang="en-US" altLang="zh-CN" sz="2400" b="0" dirty="0" err="1">
                  <a:solidFill>
                    <a:srgbClr val="FF0000"/>
                  </a:solidFill>
                  <a:cs typeface="Arial" panose="020B0604020202020204" pitchFamily="34" charset="0"/>
                </a:rPr>
                <a:t>p</a:t>
              </a:r>
              <a:r>
                <a:rPr lang="en-US" altLang="zh-CN" sz="2400" b="0" baseline="-25000" dirty="0" err="1">
                  <a:solidFill>
                    <a:srgbClr val="FF0000"/>
                  </a:solidFill>
                  <a:cs typeface="Arial" panose="020B0604020202020204" pitchFamily="34" charset="0"/>
                </a:rPr>
                <a:t>k</a:t>
              </a:r>
              <a:r>
                <a:rPr lang="en-US" altLang="zh-CN" sz="2400" b="0" dirty="0" err="1">
                  <a:solidFill>
                    <a:srgbClr val="FF0000"/>
                  </a:solidFill>
                  <a:cs typeface="Arial" panose="020B0604020202020204" pitchFamily="34" charset="0"/>
                </a:rPr>
                <a:t>×p</a:t>
              </a:r>
              <a:r>
                <a:rPr lang="en-US" altLang="zh-CN" sz="2400" b="0" baseline="-25000" dirty="0" err="1">
                  <a:solidFill>
                    <a:srgbClr val="FF0000"/>
                  </a:solidFill>
                  <a:cs typeface="Arial" panose="020B0604020202020204" pitchFamily="34" charset="0"/>
                </a:rPr>
                <a:t>j</a:t>
              </a:r>
              <a:endParaRPr lang="en-US" altLang="zh-CN" sz="2400" b="0" baseline="-25000" dirty="0">
                <a:solidFill>
                  <a:srgbClr val="FF0000"/>
                </a:solidFill>
                <a:cs typeface="Arial" panose="020B0604020202020204" pitchFamily="34" charset="0"/>
              </a:endParaRPr>
            </a:p>
          </p:txBody>
        </p:sp>
      </p:grpSp>
      <p:sp>
        <p:nvSpPr>
          <p:cNvPr id="17" name="云形标注 16"/>
          <p:cNvSpPr/>
          <p:nvPr/>
        </p:nvSpPr>
        <p:spPr>
          <a:xfrm>
            <a:off x="5880689" y="2524159"/>
            <a:ext cx="2529209" cy="939989"/>
          </a:xfrm>
          <a:prstGeom prst="cloudCallout">
            <a:avLst>
              <a:gd name="adj1" fmla="val -63836"/>
              <a:gd name="adj2" fmla="val 27366"/>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dirty="0">
                <a:solidFill>
                  <a:schemeClr val="tx1"/>
                </a:solidFill>
                <a:latin typeface="幼圆" panose="02010509060101010101" pitchFamily="49" charset="-122"/>
                <a:ea typeface="幼圆" panose="02010509060101010101" pitchFamily="49" charset="-122"/>
                <a:cs typeface="Arial" panose="020B0604020202020204" pitchFamily="34" charset="0"/>
              </a:rPr>
              <a:t>乘积矩阵的大小</a:t>
            </a:r>
          </a:p>
        </p:txBody>
      </p:sp>
      <p:sp>
        <p:nvSpPr>
          <p:cNvPr id="11"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96</a:t>
            </a:fld>
            <a:endParaRPr lang="en-US" altLang="zh-CN"/>
          </a:p>
        </p:txBody>
      </p:sp>
      <p:graphicFrame>
        <p:nvGraphicFramePr>
          <p:cNvPr id="12" name="Object 14"/>
          <p:cNvGraphicFramePr>
            <a:graphicFrameLocks noGrp="1" noChangeAspect="1"/>
          </p:cNvGraphicFramePr>
          <p:nvPr>
            <p:extLst>
              <p:ext uri="{D42A27DB-BD31-4B8C-83A1-F6EECF244321}">
                <p14:modId xmlns:p14="http://schemas.microsoft.com/office/powerpoint/2010/main" val="3103061870"/>
              </p:ext>
            </p:extLst>
          </p:nvPr>
        </p:nvGraphicFramePr>
        <p:xfrm>
          <a:off x="3027167" y="5001257"/>
          <a:ext cx="6955033" cy="1164047"/>
        </p:xfrm>
        <a:graphic>
          <a:graphicData uri="http://schemas.openxmlformats.org/presentationml/2006/ole">
            <mc:AlternateContent xmlns:mc="http://schemas.openxmlformats.org/markup-compatibility/2006">
              <mc:Choice xmlns:v="urn:schemas-microsoft-com:vml" Requires="v">
                <p:oleObj name="公式" r:id="rId4" imgW="76504800" imgH="12801600" progId="Equation.3">
                  <p:embed/>
                </p:oleObj>
              </mc:Choice>
              <mc:Fallback>
                <p:oleObj name="公式" r:id="rId4" imgW="76504800" imgH="12801600" progId="Equation.3">
                  <p:embed/>
                  <p:pic>
                    <p:nvPicPr>
                      <p:cNvPr id="5" name="Object 1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7167" y="5001257"/>
                        <a:ext cx="6955033" cy="1164047"/>
                      </a:xfrm>
                      <a:prstGeom prst="rect">
                        <a:avLst/>
                      </a:prstGeom>
                      <a:solidFill>
                        <a:schemeClr val="accent1">
                          <a:lumMod val="20000"/>
                          <a:lumOff val="80000"/>
                        </a:schemeClr>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heckerboard(across)">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92003"/>
            <a:ext cx="10515600" cy="1325563"/>
          </a:xfrm>
        </p:spPr>
        <p:txBody>
          <a:bodyPr/>
          <a:lstStyle/>
          <a:p>
            <a:r>
              <a:rPr lang="zh-CN" altLang="en-US" dirty="0"/>
              <a:t>自底向上实现</a:t>
            </a:r>
          </a:p>
        </p:txBody>
      </p:sp>
      <p:sp>
        <p:nvSpPr>
          <p:cNvPr id="3" name="内容占位符 2"/>
          <p:cNvSpPr>
            <a:spLocks noGrp="1"/>
          </p:cNvSpPr>
          <p:nvPr>
            <p:ph idx="1"/>
          </p:nvPr>
        </p:nvSpPr>
        <p:spPr>
          <a:xfrm>
            <a:off x="649134" y="2852936"/>
            <a:ext cx="10515600" cy="2983186"/>
          </a:xfrm>
        </p:spPr>
        <p:txBody>
          <a:bodyPr>
            <a:normAutofit/>
          </a:bodyPr>
          <a:lstStyle/>
          <a:p>
            <a:r>
              <a:rPr lang="zh-CN" altLang="en-US" sz="2400" dirty="0"/>
              <a:t>根据公式求解</a:t>
            </a:r>
            <a:r>
              <a:rPr lang="en-US" altLang="zh-CN" sz="2400" dirty="0"/>
              <a:t>A</a:t>
            </a:r>
            <a:r>
              <a:rPr lang="en-US" altLang="zh-CN" sz="2400" baseline="-25000" dirty="0"/>
              <a:t>1</a:t>
            </a:r>
            <a:r>
              <a:rPr lang="en-US" altLang="zh-CN" sz="2400" dirty="0"/>
              <a:t>, …,A</a:t>
            </a:r>
            <a:r>
              <a:rPr lang="en-US" altLang="zh-CN" sz="2400" baseline="-25000" dirty="0"/>
              <a:t>n</a:t>
            </a:r>
            <a:r>
              <a:rPr lang="zh-CN" altLang="en-US" sz="2400" dirty="0"/>
              <a:t>的最小代价，即求解</a:t>
            </a:r>
            <a:r>
              <a:rPr kumimoji="1" lang="en-US" altLang="zh-CN" sz="2400" dirty="0"/>
              <a:t>m(1,n)</a:t>
            </a:r>
            <a:r>
              <a:rPr kumimoji="1" lang="zh-CN" altLang="en-US" sz="2400" dirty="0"/>
              <a:t>，步骤如下，其中</a:t>
            </a:r>
            <a:r>
              <a:rPr lang="en-US" altLang="zh-CN" sz="2400" dirty="0"/>
              <a:t>1≤i,j ≤n </a:t>
            </a:r>
            <a:r>
              <a:rPr kumimoji="1" lang="zh-CN" altLang="en-US" sz="2400" dirty="0"/>
              <a:t>：</a:t>
            </a:r>
            <a:endParaRPr kumimoji="1" lang="en-US" altLang="zh-CN" sz="2400" dirty="0"/>
          </a:p>
          <a:p>
            <a:pPr lvl="1"/>
            <a:r>
              <a:rPr kumimoji="1" lang="zh-CN" altLang="en-US" sz="2400" dirty="0"/>
              <a:t>计算</a:t>
            </a:r>
            <a:r>
              <a:rPr kumimoji="1" lang="en-US" altLang="zh-CN" sz="2400" dirty="0" err="1"/>
              <a:t>j</a:t>
            </a:r>
            <a:r>
              <a:rPr kumimoji="1" lang="en-US" altLang="zh-CN" sz="2400" dirty="0" err="1">
                <a:sym typeface="Symbol" panose="05050102010706020507" pitchFamily="18" charset="2"/>
              </a:rPr>
              <a:t></a:t>
            </a:r>
            <a:r>
              <a:rPr kumimoji="1" lang="en-US" altLang="zh-CN" sz="2400" dirty="0" err="1"/>
              <a:t>i</a:t>
            </a:r>
            <a:r>
              <a:rPr kumimoji="1" lang="en-US" altLang="zh-CN" sz="2400" dirty="0"/>
              <a:t>=</a:t>
            </a:r>
            <a:r>
              <a:rPr kumimoji="1" lang="en-US" altLang="zh-CN" sz="2400" dirty="0">
                <a:solidFill>
                  <a:srgbClr val="FF0000"/>
                </a:solidFill>
              </a:rPr>
              <a:t>1</a:t>
            </a:r>
            <a:r>
              <a:rPr kumimoji="1" lang="zh-CN" altLang="en-US" sz="2400" dirty="0"/>
              <a:t>时的所有</a:t>
            </a:r>
            <a:r>
              <a:rPr kumimoji="1" lang="en-US" altLang="zh-CN" sz="2400" dirty="0"/>
              <a:t>m(</a:t>
            </a:r>
            <a:r>
              <a:rPr kumimoji="1" lang="en-US" altLang="zh-CN" sz="2400" dirty="0" err="1"/>
              <a:t>i</a:t>
            </a:r>
            <a:r>
              <a:rPr kumimoji="1" lang="en-US" altLang="zh-CN" sz="2400" dirty="0"/>
              <a:t> , j)</a:t>
            </a:r>
            <a:r>
              <a:rPr kumimoji="1" lang="zh-CN" altLang="en-US" sz="2400" dirty="0"/>
              <a:t>，共计</a:t>
            </a:r>
            <a:r>
              <a:rPr kumimoji="1" lang="en-US" altLang="zh-CN" sz="2400" dirty="0"/>
              <a:t>n-1</a:t>
            </a:r>
            <a:r>
              <a:rPr kumimoji="1" lang="zh-CN" altLang="en-US" sz="2400" dirty="0"/>
              <a:t>个</a:t>
            </a:r>
            <a:endParaRPr kumimoji="1" lang="en-US" altLang="zh-CN" sz="2400" dirty="0"/>
          </a:p>
          <a:p>
            <a:pPr lvl="1"/>
            <a:r>
              <a:rPr kumimoji="1" lang="zh-CN" altLang="en-US" sz="2400" dirty="0"/>
              <a:t>计算</a:t>
            </a:r>
            <a:r>
              <a:rPr kumimoji="1" lang="en-US" altLang="zh-CN" sz="2400" dirty="0" err="1"/>
              <a:t>j</a:t>
            </a:r>
            <a:r>
              <a:rPr kumimoji="1" lang="en-US" altLang="zh-CN" sz="2400" dirty="0" err="1">
                <a:sym typeface="Symbol" panose="05050102010706020507" pitchFamily="18" charset="2"/>
              </a:rPr>
              <a:t></a:t>
            </a:r>
            <a:r>
              <a:rPr kumimoji="1" lang="en-US" altLang="zh-CN" sz="2400" dirty="0" err="1"/>
              <a:t>i</a:t>
            </a:r>
            <a:r>
              <a:rPr kumimoji="1" lang="en-US" altLang="zh-CN" sz="2400" dirty="0"/>
              <a:t>=</a:t>
            </a:r>
            <a:r>
              <a:rPr kumimoji="1" lang="en-US" altLang="zh-CN" sz="2400" dirty="0">
                <a:solidFill>
                  <a:srgbClr val="FF0000"/>
                </a:solidFill>
              </a:rPr>
              <a:t>2</a:t>
            </a:r>
            <a:r>
              <a:rPr kumimoji="1" lang="zh-CN" altLang="en-US" sz="2400" dirty="0"/>
              <a:t>时的所有</a:t>
            </a:r>
            <a:r>
              <a:rPr kumimoji="1" lang="en-US" altLang="zh-CN" sz="2400" dirty="0"/>
              <a:t>m(</a:t>
            </a:r>
            <a:r>
              <a:rPr kumimoji="1" lang="en-US" altLang="zh-CN" sz="2400" dirty="0" err="1"/>
              <a:t>i</a:t>
            </a:r>
            <a:r>
              <a:rPr kumimoji="1" lang="en-US" altLang="zh-CN" sz="2400" dirty="0"/>
              <a:t> , j)</a:t>
            </a:r>
            <a:r>
              <a:rPr kumimoji="1" lang="zh-CN" altLang="en-US" sz="2400" dirty="0"/>
              <a:t>，共计</a:t>
            </a:r>
            <a:r>
              <a:rPr kumimoji="1" lang="en-US" altLang="zh-CN" sz="2400" dirty="0"/>
              <a:t>n-2</a:t>
            </a:r>
            <a:r>
              <a:rPr kumimoji="1" lang="zh-CN" altLang="en-US" sz="2400" dirty="0"/>
              <a:t>个</a:t>
            </a:r>
            <a:endParaRPr kumimoji="1" lang="en-US" altLang="zh-CN" sz="2400" dirty="0"/>
          </a:p>
          <a:p>
            <a:pPr lvl="1"/>
            <a:r>
              <a:rPr kumimoji="1" lang="en-US" altLang="zh-CN" sz="2400" dirty="0"/>
              <a:t>…</a:t>
            </a:r>
          </a:p>
          <a:p>
            <a:pPr lvl="1"/>
            <a:r>
              <a:rPr kumimoji="1" lang="zh-CN" altLang="en-US" sz="2400" dirty="0"/>
              <a:t>计算</a:t>
            </a:r>
            <a:r>
              <a:rPr kumimoji="1" lang="en-US" altLang="zh-CN" sz="2400" dirty="0" err="1"/>
              <a:t>j</a:t>
            </a:r>
            <a:r>
              <a:rPr kumimoji="1" lang="en-US" altLang="zh-CN" sz="2400" dirty="0" err="1">
                <a:sym typeface="Symbol" panose="05050102010706020507" pitchFamily="18" charset="2"/>
              </a:rPr>
              <a:t></a:t>
            </a:r>
            <a:r>
              <a:rPr kumimoji="1" lang="en-US" altLang="zh-CN" sz="2400" dirty="0" err="1"/>
              <a:t>i</a:t>
            </a:r>
            <a:r>
              <a:rPr kumimoji="1" lang="en-US" altLang="zh-CN" sz="2400" dirty="0"/>
              <a:t>=</a:t>
            </a:r>
            <a:r>
              <a:rPr kumimoji="1" lang="en-US" altLang="zh-CN" sz="2400" dirty="0">
                <a:solidFill>
                  <a:srgbClr val="FF0000"/>
                </a:solidFill>
              </a:rPr>
              <a:t>n-1</a:t>
            </a:r>
            <a:r>
              <a:rPr kumimoji="1" lang="zh-CN" altLang="en-US" sz="2400" dirty="0"/>
              <a:t>时的所有</a:t>
            </a:r>
            <a:r>
              <a:rPr kumimoji="1" lang="en-US" altLang="zh-CN" sz="2400" dirty="0"/>
              <a:t>m(</a:t>
            </a:r>
            <a:r>
              <a:rPr kumimoji="1" lang="en-US" altLang="zh-CN" sz="2400" dirty="0" err="1"/>
              <a:t>i</a:t>
            </a:r>
            <a:r>
              <a:rPr kumimoji="1" lang="en-US" altLang="zh-CN" sz="2400" dirty="0"/>
              <a:t> , j)</a:t>
            </a:r>
            <a:r>
              <a:rPr kumimoji="1" lang="zh-CN" altLang="en-US" sz="2400" dirty="0"/>
              <a:t>，共计</a:t>
            </a:r>
            <a:r>
              <a:rPr kumimoji="1" lang="en-US" altLang="zh-CN" sz="2400" dirty="0"/>
              <a:t>1</a:t>
            </a:r>
            <a:r>
              <a:rPr kumimoji="1" lang="zh-CN" altLang="en-US" sz="2400" dirty="0"/>
              <a:t>个</a:t>
            </a:r>
            <a:endParaRPr kumimoji="1" lang="en-US" altLang="zh-CN" sz="2400" dirty="0"/>
          </a:p>
          <a:p>
            <a:r>
              <a:rPr kumimoji="1" lang="zh-CN" altLang="en-US" sz="2400" dirty="0"/>
              <a:t>问题得解</a:t>
            </a:r>
            <a:endParaRPr kumimoji="1" lang="en-US" altLang="zh-CN" sz="2400" dirty="0"/>
          </a:p>
          <a:p>
            <a:endParaRPr kumimoji="1" lang="en-US" altLang="zh-CN" sz="2400" dirty="0">
              <a:solidFill>
                <a:schemeClr val="accent1">
                  <a:lumMod val="50000"/>
                </a:schemeClr>
              </a:solidFill>
            </a:endParaRPr>
          </a:p>
          <a:p>
            <a:endParaRPr kumimoji="1" lang="en-US" altLang="zh-CN" sz="2400" dirty="0"/>
          </a:p>
          <a:p>
            <a:endParaRPr kumimoji="1" lang="en-US" altLang="zh-CN" sz="2400" dirty="0">
              <a:solidFill>
                <a:schemeClr val="accent1">
                  <a:lumMod val="50000"/>
                </a:schemeClr>
              </a:solidFill>
            </a:endParaRPr>
          </a:p>
          <a:p>
            <a:endParaRPr kumimoji="1"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97</a:t>
            </a:fld>
            <a:endParaRPr lang="en-US" altLang="zh-CN"/>
          </a:p>
        </p:txBody>
      </p:sp>
      <p:sp>
        <p:nvSpPr>
          <p:cNvPr id="5" name="圆角矩形标注 4"/>
          <p:cNvSpPr/>
          <p:nvPr/>
        </p:nvSpPr>
        <p:spPr>
          <a:xfrm>
            <a:off x="6460305" y="3645148"/>
            <a:ext cx="2160240" cy="431800"/>
          </a:xfrm>
          <a:prstGeom prst="wedgeRoundRectCallout">
            <a:avLst>
              <a:gd name="adj1" fmla="val -54381"/>
              <a:gd name="adj2" fmla="val -72450"/>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chemeClr val="tx1"/>
                </a:solidFill>
                <a:latin typeface="幼圆" panose="02010509060101010101" pitchFamily="49" charset="-122"/>
                <a:ea typeface="幼圆" panose="02010509060101010101" pitchFamily="49" charset="-122"/>
                <a:cs typeface="Arial" panose="020B0604020202020204" pitchFamily="34" charset="0"/>
              </a:rPr>
              <a:t>个矩阵相乘</a:t>
            </a:r>
          </a:p>
        </p:txBody>
      </p:sp>
      <p:graphicFrame>
        <p:nvGraphicFramePr>
          <p:cNvPr id="6" name="Object 14"/>
          <p:cNvGraphicFramePr>
            <a:graphicFrameLocks noGrp="1" noChangeAspect="1"/>
          </p:cNvGraphicFramePr>
          <p:nvPr>
            <p:extLst>
              <p:ext uri="{D42A27DB-BD31-4B8C-83A1-F6EECF244321}">
                <p14:modId xmlns:p14="http://schemas.microsoft.com/office/powerpoint/2010/main" val="3366854209"/>
              </p:ext>
            </p:extLst>
          </p:nvPr>
        </p:nvGraphicFramePr>
        <p:xfrm>
          <a:off x="767408" y="1523049"/>
          <a:ext cx="6955033" cy="1164047"/>
        </p:xfrm>
        <a:graphic>
          <a:graphicData uri="http://schemas.openxmlformats.org/presentationml/2006/ole">
            <mc:AlternateContent xmlns:mc="http://schemas.openxmlformats.org/markup-compatibility/2006">
              <mc:Choice xmlns:v="urn:schemas-microsoft-com:vml" Requires="v">
                <p:oleObj name="公式" r:id="rId2" imgW="76504800" imgH="12801600" progId="Equation.3">
                  <p:embed/>
                </p:oleObj>
              </mc:Choice>
              <mc:Fallback>
                <p:oleObj name="公式" r:id="rId2" imgW="76504800" imgH="12801600" progId="Equation.3">
                  <p:embed/>
                  <p:pic>
                    <p:nvPicPr>
                      <p:cNvPr id="12" name="Object 1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1523049"/>
                        <a:ext cx="6955033" cy="1164047"/>
                      </a:xfrm>
                      <a:prstGeom prst="rect">
                        <a:avLst/>
                      </a:prstGeom>
                      <a:solidFill>
                        <a:schemeClr val="accent1">
                          <a:lumMod val="20000"/>
                          <a:lumOff val="80000"/>
                        </a:schemeClr>
                      </a:solidFill>
                      <a:ln>
                        <a:noFill/>
                      </a:ln>
                    </p:spPr>
                  </p:pic>
                </p:oleObj>
              </mc:Fallback>
            </mc:AlternateContent>
          </a:graphicData>
        </a:graphic>
      </p:graphicFrame>
    </p:spTree>
    <p:extLst>
      <p:ext uri="{BB962C8B-B14F-4D97-AF65-F5344CB8AC3E}">
        <p14:creationId xmlns:p14="http://schemas.microsoft.com/office/powerpoint/2010/main" val="306286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370" y="221111"/>
            <a:ext cx="10515600" cy="903633"/>
          </a:xfrm>
        </p:spPr>
        <p:txBody>
          <a:bodyPr/>
          <a:lstStyle/>
          <a:p>
            <a:r>
              <a:rPr lang="zh-CN" altLang="en-US" dirty="0"/>
              <a:t>算法</a:t>
            </a:r>
            <a:r>
              <a:rPr lang="en-US" altLang="zh-CN" dirty="0"/>
              <a:t>6.5 </a:t>
            </a:r>
            <a:r>
              <a:rPr lang="zh-CN" altLang="en-US" dirty="0"/>
              <a:t>矩阵链乘积算法</a:t>
            </a:r>
          </a:p>
        </p:txBody>
      </p:sp>
      <p:sp>
        <p:nvSpPr>
          <p:cNvPr id="3" name="内容占位符 2"/>
          <p:cNvSpPr>
            <a:spLocks noGrp="1"/>
          </p:cNvSpPr>
          <p:nvPr>
            <p:ph idx="1"/>
          </p:nvPr>
        </p:nvSpPr>
        <p:spPr>
          <a:xfrm>
            <a:off x="541403" y="1196752"/>
            <a:ext cx="10802416" cy="5452717"/>
          </a:xfrm>
        </p:spPr>
        <p:txBody>
          <a:bodyPr>
            <a:normAutofit fontScale="70000" lnSpcReduction="20000"/>
          </a:bodyPr>
          <a:lstStyle/>
          <a:p>
            <a:pPr marL="0" indent="0">
              <a:spcBef>
                <a:spcPts val="0"/>
              </a:spcBef>
              <a:buClr>
                <a:schemeClr val="bg2"/>
              </a:buClr>
              <a:buSzPct val="75000"/>
              <a:buNone/>
              <a:defRPr/>
            </a:pPr>
            <a:r>
              <a:rPr lang="en-US" altLang="zh-CN" sz="3400" dirty="0">
                <a:ea typeface="宋体" charset="-122"/>
              </a:rPr>
              <a:t>Procedure Matrix-Chain-Order(n)</a:t>
            </a:r>
          </a:p>
          <a:p>
            <a:pPr marL="0" indent="0">
              <a:spcBef>
                <a:spcPts val="0"/>
              </a:spcBef>
              <a:buClr>
                <a:schemeClr val="bg2"/>
              </a:buClr>
              <a:buSzPct val="75000"/>
              <a:buNone/>
              <a:defRPr/>
            </a:pPr>
            <a:r>
              <a:rPr lang="en-US" altLang="zh-CN" sz="3400" dirty="0">
                <a:ea typeface="宋体" charset="-122"/>
              </a:rPr>
              <a:t>// A</a:t>
            </a:r>
            <a:r>
              <a:rPr lang="en-US" altLang="zh-CN" sz="3400" baseline="-25000" dirty="0">
                <a:ea typeface="宋体" charset="-122"/>
              </a:rPr>
              <a:t>1</a:t>
            </a:r>
            <a:r>
              <a:rPr lang="zh-CN" altLang="en-US" sz="3400" dirty="0">
                <a:ea typeface="宋体" charset="-122"/>
              </a:rPr>
              <a:t>为</a:t>
            </a:r>
            <a:r>
              <a:rPr lang="en-US" altLang="zh-CN" sz="3400" dirty="0">
                <a:ea typeface="宋体" charset="-122"/>
              </a:rPr>
              <a:t>p</a:t>
            </a:r>
            <a:r>
              <a:rPr lang="en-US" altLang="zh-CN" sz="3400" baseline="-25000" dirty="0">
                <a:ea typeface="宋体" charset="-122"/>
              </a:rPr>
              <a:t>0</a:t>
            </a:r>
            <a:r>
              <a:rPr lang="en-US" altLang="zh-CN" sz="3400" dirty="0">
                <a:ea typeface="宋体" charset="-122"/>
              </a:rPr>
              <a:t> × p</a:t>
            </a:r>
            <a:r>
              <a:rPr lang="en-US" altLang="zh-CN" sz="3400" baseline="-25000" dirty="0">
                <a:ea typeface="宋体" charset="-122"/>
              </a:rPr>
              <a:t>1</a:t>
            </a:r>
            <a:r>
              <a:rPr lang="en-US" altLang="zh-CN" sz="3400" dirty="0">
                <a:ea typeface="宋体" charset="-122"/>
              </a:rPr>
              <a:t>, A</a:t>
            </a:r>
            <a:r>
              <a:rPr lang="en-US" altLang="zh-CN" sz="3400" baseline="-25000" dirty="0">
                <a:ea typeface="宋体" charset="-122"/>
              </a:rPr>
              <a:t>2</a:t>
            </a:r>
            <a:r>
              <a:rPr lang="zh-CN" altLang="en-US" sz="3400" dirty="0">
                <a:ea typeface="宋体" charset="-122"/>
              </a:rPr>
              <a:t>为</a:t>
            </a:r>
            <a:r>
              <a:rPr lang="en-US" altLang="zh-CN" sz="3400" dirty="0">
                <a:ea typeface="宋体" charset="-122"/>
              </a:rPr>
              <a:t>p</a:t>
            </a:r>
            <a:r>
              <a:rPr lang="en-US" altLang="zh-CN" sz="3400" baseline="-25000" dirty="0">
                <a:ea typeface="宋体" charset="-122"/>
              </a:rPr>
              <a:t>1</a:t>
            </a:r>
            <a:r>
              <a:rPr lang="en-US" altLang="zh-CN" sz="3400" dirty="0">
                <a:ea typeface="宋体" charset="-122"/>
              </a:rPr>
              <a:t> × p</a:t>
            </a:r>
            <a:r>
              <a:rPr lang="en-US" altLang="zh-CN" sz="3400" baseline="-25000" dirty="0">
                <a:ea typeface="宋体" charset="-122"/>
              </a:rPr>
              <a:t>2</a:t>
            </a:r>
            <a:r>
              <a:rPr lang="en-US" altLang="zh-CN" sz="3400" dirty="0">
                <a:ea typeface="宋体" charset="-122"/>
              </a:rPr>
              <a:t>, … A</a:t>
            </a:r>
            <a:r>
              <a:rPr lang="en-US" altLang="zh-CN" sz="3400" baseline="-25000" dirty="0">
                <a:ea typeface="宋体" charset="-122"/>
              </a:rPr>
              <a:t>n</a:t>
            </a:r>
            <a:r>
              <a:rPr lang="zh-CN" altLang="en-US" sz="3400" dirty="0">
                <a:ea typeface="宋体" charset="-122"/>
              </a:rPr>
              <a:t>为</a:t>
            </a:r>
            <a:r>
              <a:rPr lang="en-US" altLang="zh-CN" sz="3400" dirty="0">
                <a:ea typeface="宋体" charset="-122"/>
              </a:rPr>
              <a:t>p</a:t>
            </a:r>
            <a:r>
              <a:rPr lang="en-US" altLang="zh-CN" sz="3400" baseline="-25000" dirty="0">
                <a:ea typeface="宋体" charset="-122"/>
              </a:rPr>
              <a:t>n-1</a:t>
            </a:r>
            <a:r>
              <a:rPr lang="en-US" altLang="zh-CN" sz="3400" dirty="0">
                <a:ea typeface="宋体" charset="-122"/>
              </a:rPr>
              <a:t>× </a:t>
            </a:r>
            <a:r>
              <a:rPr lang="en-US" altLang="zh-CN" sz="3400" dirty="0" err="1">
                <a:ea typeface="宋体" charset="-122"/>
              </a:rPr>
              <a:t>p</a:t>
            </a:r>
            <a:r>
              <a:rPr lang="en-US" altLang="zh-CN" sz="3400" baseline="-25000" dirty="0" err="1">
                <a:ea typeface="宋体" charset="-122"/>
              </a:rPr>
              <a:t>n</a:t>
            </a:r>
            <a:endParaRPr lang="en-US" altLang="zh-CN" sz="3400" dirty="0">
              <a:ea typeface="宋体" charset="-122"/>
            </a:endParaRPr>
          </a:p>
          <a:p>
            <a:pPr marL="0" indent="0">
              <a:spcBef>
                <a:spcPts val="0"/>
              </a:spcBef>
              <a:buClr>
                <a:schemeClr val="bg2"/>
              </a:buClr>
              <a:buSzPct val="75000"/>
              <a:buNone/>
              <a:defRPr/>
            </a:pPr>
            <a:r>
              <a:rPr lang="en-US" altLang="zh-CN" sz="3400" dirty="0" err="1">
                <a:ea typeface="宋体" charset="-122"/>
              </a:rPr>
              <a:t>int</a:t>
            </a:r>
            <a:r>
              <a:rPr lang="en-US" altLang="zh-CN" sz="3400" dirty="0">
                <a:ea typeface="宋体" charset="-122"/>
              </a:rPr>
              <a:t> m(1:n,1:n), s(1:n-1,1:n) </a:t>
            </a:r>
            <a:r>
              <a:rPr lang="en-US" altLang="zh-CN" sz="3400" dirty="0">
                <a:solidFill>
                  <a:srgbClr val="FF0000"/>
                </a:solidFill>
                <a:ea typeface="宋体" charset="-122"/>
              </a:rPr>
              <a:t>//s</a:t>
            </a:r>
            <a:r>
              <a:rPr lang="zh-CN" altLang="en-US" sz="3400" dirty="0">
                <a:solidFill>
                  <a:srgbClr val="FF0000"/>
                </a:solidFill>
                <a:latin typeface="幼圆" panose="02010509060101010101" pitchFamily="49" charset="-122"/>
              </a:rPr>
              <a:t>记录分割点</a:t>
            </a:r>
            <a:r>
              <a:rPr lang="en-US" altLang="zh-CN" sz="3400" dirty="0">
                <a:solidFill>
                  <a:srgbClr val="FF0000"/>
                </a:solidFill>
                <a:ea typeface="宋体" charset="-122"/>
              </a:rPr>
              <a:t>k</a:t>
            </a:r>
          </a:p>
          <a:p>
            <a:pPr marL="0" indent="0">
              <a:spcBef>
                <a:spcPts val="0"/>
              </a:spcBef>
              <a:buClr>
                <a:schemeClr val="bg2"/>
              </a:buClr>
              <a:buSzPct val="75000"/>
              <a:buNone/>
              <a:defRPr/>
            </a:pPr>
            <a:r>
              <a:rPr lang="en-US" altLang="zh-CN" sz="3400" dirty="0">
                <a:ea typeface="宋体" charset="-122"/>
              </a:rPr>
              <a:t>for </a:t>
            </a:r>
            <a:r>
              <a:rPr lang="en-US" altLang="zh-CN" sz="3400" dirty="0" err="1">
                <a:ea typeface="宋体" charset="-122"/>
              </a:rPr>
              <a:t>i</a:t>
            </a:r>
            <a:r>
              <a:rPr lang="en-US" altLang="zh-CN" sz="3400" dirty="0">
                <a:ea typeface="宋体" charset="-122"/>
              </a:rPr>
              <a:t>=1 to n-1 do </a:t>
            </a:r>
            <a:r>
              <a:rPr lang="en-US" altLang="zh-CN" sz="3400" dirty="0">
                <a:solidFill>
                  <a:srgbClr val="FF0000"/>
                </a:solidFill>
                <a:ea typeface="宋体" charset="-122"/>
              </a:rPr>
              <a:t>//</a:t>
            </a:r>
            <a:r>
              <a:rPr lang="zh-CN" altLang="en-US" sz="3400" dirty="0">
                <a:solidFill>
                  <a:srgbClr val="FF0000"/>
                </a:solidFill>
                <a:latin typeface="幼圆" panose="02010509060101010101" pitchFamily="49" charset="-122"/>
              </a:rPr>
              <a:t>初始化</a:t>
            </a:r>
            <a:endParaRPr lang="en-US" altLang="zh-CN" sz="3400" dirty="0">
              <a:solidFill>
                <a:srgbClr val="FF0000"/>
              </a:solidFill>
              <a:latin typeface="幼圆" panose="02010509060101010101" pitchFamily="49" charset="-122"/>
            </a:endParaRPr>
          </a:p>
          <a:p>
            <a:pPr marL="0" indent="0">
              <a:spcBef>
                <a:spcPts val="0"/>
              </a:spcBef>
              <a:buClr>
                <a:schemeClr val="bg2"/>
              </a:buClr>
              <a:buSzPct val="75000"/>
              <a:buNone/>
              <a:defRPr/>
            </a:pPr>
            <a:r>
              <a:rPr lang="en-US" altLang="zh-CN" sz="3400" dirty="0">
                <a:ea typeface="宋体" charset="-122"/>
              </a:rPr>
              <a:t>      (m(</a:t>
            </a:r>
            <a:r>
              <a:rPr lang="en-US" altLang="zh-CN" sz="3400" dirty="0" err="1">
                <a:ea typeface="宋体" charset="-122"/>
              </a:rPr>
              <a:t>i,i</a:t>
            </a:r>
            <a:r>
              <a:rPr lang="en-US" altLang="zh-CN" sz="3400" dirty="0">
                <a:ea typeface="宋体" charset="-122"/>
              </a:rPr>
              <a:t>),s(</a:t>
            </a:r>
            <a:r>
              <a:rPr lang="en-US" altLang="zh-CN" sz="3400" dirty="0" err="1">
                <a:ea typeface="宋体" charset="-122"/>
              </a:rPr>
              <a:t>i,i</a:t>
            </a:r>
            <a:r>
              <a:rPr lang="en-US" altLang="zh-CN" sz="3400" dirty="0">
                <a:ea typeface="宋体" charset="-122"/>
              </a:rPr>
              <a:t>))</a:t>
            </a:r>
            <a:r>
              <a:rPr lang="en-US" altLang="zh-CN" sz="3400" dirty="0">
                <a:ea typeface="Arial Unicode MS"/>
              </a:rPr>
              <a:t>←(</a:t>
            </a:r>
            <a:r>
              <a:rPr lang="en-US" altLang="zh-CN" sz="3400" dirty="0">
                <a:ea typeface="宋体" charset="-122"/>
              </a:rPr>
              <a:t>0,0), (m(i,i+1),s(i,i+1))</a:t>
            </a:r>
            <a:r>
              <a:rPr lang="en-US" altLang="zh-CN" sz="3400" dirty="0">
                <a:ea typeface="Arial Unicode MS"/>
              </a:rPr>
              <a:t>←(</a:t>
            </a:r>
            <a:r>
              <a:rPr lang="en-US" altLang="zh-CN" sz="3400" dirty="0">
                <a:ea typeface="宋体" charset="-122"/>
              </a:rPr>
              <a:t>p</a:t>
            </a:r>
            <a:r>
              <a:rPr lang="en-US" altLang="zh-CN" sz="3400" baseline="-25000" dirty="0">
                <a:ea typeface="宋体" charset="-122"/>
              </a:rPr>
              <a:t>i-1</a:t>
            </a:r>
            <a:r>
              <a:rPr lang="en-US" altLang="zh-CN" sz="3400" dirty="0">
                <a:ea typeface="宋体" charset="-122"/>
              </a:rPr>
              <a:t>p</a:t>
            </a:r>
            <a:r>
              <a:rPr lang="en-US" altLang="zh-CN" sz="3400" baseline="-25000" dirty="0">
                <a:ea typeface="宋体" charset="-122"/>
              </a:rPr>
              <a:t>i</a:t>
            </a:r>
            <a:r>
              <a:rPr lang="en-US" altLang="zh-CN" sz="3400" dirty="0">
                <a:ea typeface="宋体" charset="-122"/>
              </a:rPr>
              <a:t>p</a:t>
            </a:r>
            <a:r>
              <a:rPr lang="en-US" altLang="zh-CN" sz="3400" baseline="-25000" dirty="0">
                <a:ea typeface="宋体" charset="-122"/>
              </a:rPr>
              <a:t>i+1</a:t>
            </a:r>
            <a:r>
              <a:rPr lang="en-US" altLang="zh-CN" sz="3400" dirty="0">
                <a:ea typeface="宋体" charset="-122"/>
              </a:rPr>
              <a:t>,i)</a:t>
            </a:r>
            <a:endParaRPr lang="en-US" altLang="zh-CN" sz="3400" dirty="0">
              <a:latin typeface="幼圆" panose="02010509060101010101" pitchFamily="49" charset="-122"/>
            </a:endParaRPr>
          </a:p>
          <a:p>
            <a:pPr marL="0" indent="0">
              <a:spcBef>
                <a:spcPts val="0"/>
              </a:spcBef>
              <a:buClr>
                <a:schemeClr val="bg2"/>
              </a:buClr>
              <a:buSzPct val="75000"/>
              <a:buNone/>
              <a:defRPr/>
            </a:pPr>
            <a:r>
              <a:rPr lang="en-US" altLang="zh-CN" sz="3400" dirty="0">
                <a:ea typeface="宋体" charset="-122"/>
              </a:rPr>
              <a:t>repeat</a:t>
            </a:r>
          </a:p>
          <a:p>
            <a:pPr marL="0" indent="0">
              <a:spcBef>
                <a:spcPts val="0"/>
              </a:spcBef>
              <a:buClr>
                <a:schemeClr val="bg2"/>
              </a:buClr>
              <a:buSzPct val="75000"/>
              <a:buNone/>
              <a:defRPr/>
            </a:pPr>
            <a:r>
              <a:rPr lang="en-US" altLang="zh-CN" sz="3400" dirty="0">
                <a:ea typeface="宋体" charset="-122"/>
              </a:rPr>
              <a:t>(m(</a:t>
            </a:r>
            <a:r>
              <a:rPr lang="en-US" altLang="zh-CN" sz="3400" dirty="0" err="1">
                <a:ea typeface="宋体" charset="-122"/>
              </a:rPr>
              <a:t>n,n</a:t>
            </a:r>
            <a:r>
              <a:rPr lang="en-US" altLang="zh-CN" sz="3400" dirty="0">
                <a:ea typeface="宋体" charset="-122"/>
              </a:rPr>
              <a:t>),s(</a:t>
            </a:r>
            <a:r>
              <a:rPr lang="en-US" altLang="zh-CN" sz="3400" dirty="0" err="1">
                <a:ea typeface="宋体" charset="-122"/>
              </a:rPr>
              <a:t>n,n</a:t>
            </a:r>
            <a:r>
              <a:rPr lang="en-US" altLang="zh-CN" sz="3400" dirty="0">
                <a:ea typeface="宋体" charset="-122"/>
              </a:rPr>
              <a:t>))</a:t>
            </a:r>
            <a:r>
              <a:rPr lang="en-US" altLang="zh-CN" sz="3400" dirty="0">
                <a:ea typeface="Arial Unicode MS"/>
              </a:rPr>
              <a:t>←(</a:t>
            </a:r>
            <a:r>
              <a:rPr lang="en-US" altLang="zh-CN" sz="3400" dirty="0">
                <a:ea typeface="宋体" charset="-122"/>
              </a:rPr>
              <a:t>0,0)</a:t>
            </a:r>
          </a:p>
          <a:p>
            <a:pPr marL="0" indent="0">
              <a:spcBef>
                <a:spcPts val="0"/>
              </a:spcBef>
              <a:buClr>
                <a:schemeClr val="bg2"/>
              </a:buClr>
              <a:buSzPct val="75000"/>
              <a:buNone/>
              <a:defRPr/>
            </a:pPr>
            <a:r>
              <a:rPr lang="en-US" altLang="zh-CN" sz="3400" dirty="0">
                <a:ea typeface="宋体" charset="-122"/>
              </a:rPr>
              <a:t>for w</a:t>
            </a:r>
            <a:r>
              <a:rPr lang="en-US" altLang="zh-CN" sz="3400" dirty="0">
                <a:ea typeface="Arial Unicode MS"/>
              </a:rPr>
              <a:t>←2 </a:t>
            </a:r>
            <a:r>
              <a:rPr lang="en-US" altLang="zh-CN" sz="3400" dirty="0">
                <a:ea typeface="宋体" charset="-122"/>
              </a:rPr>
              <a:t> to n-1 do </a:t>
            </a:r>
            <a:r>
              <a:rPr lang="en-US" altLang="zh-CN" sz="3400" dirty="0">
                <a:solidFill>
                  <a:srgbClr val="FF0000"/>
                </a:solidFill>
                <a:ea typeface="宋体" charset="-122"/>
              </a:rPr>
              <a:t>//</a:t>
            </a:r>
            <a:r>
              <a:rPr lang="en-US" altLang="zh-CN" sz="3400" i="1" dirty="0">
                <a:solidFill>
                  <a:srgbClr val="FF0000"/>
                </a:solidFill>
                <a:ea typeface="宋体" charset="-122"/>
              </a:rPr>
              <a:t>w</a:t>
            </a:r>
            <a:r>
              <a:rPr lang="zh-CN" altLang="en-US" sz="3400" dirty="0">
                <a:solidFill>
                  <a:srgbClr val="FF0000"/>
                </a:solidFill>
                <a:latin typeface="幼圆" panose="02010509060101010101" pitchFamily="49" charset="-122"/>
              </a:rPr>
              <a:t>表示问题规模：连乘的矩阵个数</a:t>
            </a:r>
            <a:r>
              <a:rPr lang="en-US" altLang="zh-CN" sz="3400" dirty="0">
                <a:solidFill>
                  <a:srgbClr val="FF0000"/>
                </a:solidFill>
                <a:ea typeface="宋体" charset="-122"/>
              </a:rPr>
              <a:t>-1</a:t>
            </a:r>
          </a:p>
          <a:p>
            <a:pPr marL="0" indent="0">
              <a:spcBef>
                <a:spcPts val="0"/>
              </a:spcBef>
              <a:buClr>
                <a:schemeClr val="bg2"/>
              </a:buClr>
              <a:buSzPct val="75000"/>
              <a:buNone/>
              <a:defRPr/>
            </a:pPr>
            <a:r>
              <a:rPr kumimoji="1" lang="en-US" altLang="zh-CN" sz="3400" dirty="0"/>
              <a:t>     </a:t>
            </a:r>
            <a:r>
              <a:rPr lang="en-US" altLang="zh-CN" sz="3400" dirty="0">
                <a:ea typeface="宋体" charset="-122"/>
              </a:rPr>
              <a:t>for i</a:t>
            </a:r>
            <a:r>
              <a:rPr lang="en-US" altLang="zh-CN" sz="3400" dirty="0">
                <a:ea typeface="Arial Unicode MS"/>
              </a:rPr>
              <a:t>←1</a:t>
            </a:r>
            <a:r>
              <a:rPr lang="en-US" altLang="zh-CN" sz="3400" dirty="0">
                <a:ea typeface="宋体" charset="-122"/>
              </a:rPr>
              <a:t> to n-w do</a:t>
            </a:r>
          </a:p>
          <a:p>
            <a:pPr marL="0" indent="0">
              <a:spcBef>
                <a:spcPts val="0"/>
              </a:spcBef>
              <a:buClr>
                <a:schemeClr val="bg2"/>
              </a:buClr>
              <a:buSzPct val="75000"/>
              <a:buNone/>
              <a:defRPr/>
            </a:pPr>
            <a:r>
              <a:rPr lang="en-US" altLang="zh-CN" sz="3400" dirty="0">
                <a:ea typeface="宋体" charset="-122"/>
              </a:rPr>
              <a:t>          j</a:t>
            </a:r>
            <a:r>
              <a:rPr lang="en-US" altLang="zh-CN" sz="3400" dirty="0">
                <a:ea typeface="Arial Unicode MS"/>
              </a:rPr>
              <a:t>← </a:t>
            </a:r>
            <a:r>
              <a:rPr lang="en-US" altLang="zh-CN" sz="3400" dirty="0" err="1">
                <a:ea typeface="宋体" charset="-122"/>
              </a:rPr>
              <a:t>i+</a:t>
            </a:r>
            <a:r>
              <a:rPr lang="en-US" altLang="zh-CN" sz="3400" i="1" dirty="0" err="1">
                <a:ea typeface="宋体" charset="-122"/>
              </a:rPr>
              <a:t>w</a:t>
            </a:r>
            <a:endParaRPr lang="en-US" altLang="zh-CN" sz="3400" i="1" dirty="0">
              <a:ea typeface="宋体" charset="-122"/>
            </a:endParaRPr>
          </a:p>
          <a:p>
            <a:pPr marL="0" indent="0">
              <a:spcBef>
                <a:spcPts val="0"/>
              </a:spcBef>
              <a:buClr>
                <a:schemeClr val="bg2"/>
              </a:buClr>
              <a:buSzPct val="75000"/>
              <a:buNone/>
              <a:defRPr/>
            </a:pPr>
            <a:r>
              <a:rPr lang="en-US" altLang="zh-CN" sz="3400" i="1" dirty="0">
                <a:ea typeface="宋体" charset="-122"/>
              </a:rPr>
              <a:t>          </a:t>
            </a:r>
            <a:r>
              <a:rPr lang="en-US" altLang="zh-CN" sz="3400" dirty="0">
                <a:ea typeface="宋体" charset="-122"/>
              </a:rPr>
              <a:t>k</a:t>
            </a:r>
            <a:r>
              <a:rPr lang="en-US" altLang="zh-CN" sz="3400" dirty="0">
                <a:ea typeface="Arial Unicode MS"/>
              </a:rPr>
              <a:t>←</a:t>
            </a:r>
            <a:r>
              <a:rPr lang="zh-CN" altLang="en-US" sz="3400" dirty="0">
                <a:solidFill>
                  <a:srgbClr val="FF0000"/>
                </a:solidFill>
                <a:latin typeface="幼圆" panose="02010509060101010101" pitchFamily="49" charset="-122"/>
              </a:rPr>
              <a:t>区间</a:t>
            </a:r>
            <a:r>
              <a:rPr lang="en-US" altLang="zh-CN" sz="3400" dirty="0">
                <a:solidFill>
                  <a:srgbClr val="FF0000"/>
                </a:solidFill>
                <a:ea typeface="宋体" charset="-122"/>
              </a:rPr>
              <a:t>[</a:t>
            </a:r>
            <a:r>
              <a:rPr lang="en-US" altLang="zh-CN" sz="3400" dirty="0" err="1">
                <a:solidFill>
                  <a:srgbClr val="FF0000"/>
                </a:solidFill>
                <a:ea typeface="宋体" charset="-122"/>
              </a:rPr>
              <a:t>i,j</a:t>
            </a:r>
            <a:r>
              <a:rPr lang="en-US" altLang="zh-CN" sz="3400" dirty="0">
                <a:solidFill>
                  <a:srgbClr val="FF0000"/>
                </a:solidFill>
                <a:ea typeface="宋体" charset="-122"/>
              </a:rPr>
              <a:t>)</a:t>
            </a:r>
            <a:r>
              <a:rPr lang="zh-CN" altLang="en-US" sz="3400" dirty="0">
                <a:solidFill>
                  <a:srgbClr val="FF0000"/>
                </a:solidFill>
                <a:latin typeface="幼圆" panose="02010509060101010101" pitchFamily="49" charset="-122"/>
              </a:rPr>
              <a:t>中使</a:t>
            </a:r>
            <a:r>
              <a:rPr lang="en-US" altLang="zh-CN" sz="3400" dirty="0">
                <a:solidFill>
                  <a:srgbClr val="FF0000"/>
                </a:solidFill>
                <a:ea typeface="宋体" charset="-122"/>
              </a:rPr>
              <a:t>{</a:t>
            </a:r>
            <a:r>
              <a:rPr kumimoji="1" lang="en-US" altLang="zh-CN" sz="3400" dirty="0">
                <a:solidFill>
                  <a:srgbClr val="FF0000"/>
                </a:solidFill>
              </a:rPr>
              <a:t>m(</a:t>
            </a:r>
            <a:r>
              <a:rPr kumimoji="1" lang="en-US" altLang="zh-CN" sz="3400" dirty="0" err="1">
                <a:solidFill>
                  <a:srgbClr val="FF0000"/>
                </a:solidFill>
              </a:rPr>
              <a:t>i,</a:t>
            </a:r>
            <a:r>
              <a:rPr kumimoji="1" lang="en-US" altLang="zh-CN" sz="3400" i="1" dirty="0" err="1">
                <a:solidFill>
                  <a:srgbClr val="FF0000"/>
                </a:solidFill>
              </a:rPr>
              <a:t>l</a:t>
            </a:r>
            <a:r>
              <a:rPr kumimoji="1" lang="en-US" altLang="zh-CN" sz="3400" dirty="0">
                <a:solidFill>
                  <a:srgbClr val="FF0000"/>
                </a:solidFill>
              </a:rPr>
              <a:t>)+m(</a:t>
            </a:r>
            <a:r>
              <a:rPr kumimoji="1" lang="en-US" altLang="zh-CN" sz="3400" i="1" dirty="0">
                <a:solidFill>
                  <a:srgbClr val="FF0000"/>
                </a:solidFill>
              </a:rPr>
              <a:t>l</a:t>
            </a:r>
            <a:r>
              <a:rPr kumimoji="1" lang="en-US" altLang="zh-CN" sz="3400" dirty="0">
                <a:solidFill>
                  <a:srgbClr val="FF0000"/>
                </a:solidFill>
              </a:rPr>
              <a:t>+1,j)+p</a:t>
            </a:r>
            <a:r>
              <a:rPr kumimoji="1" lang="en-US" altLang="zh-CN" sz="3400" baseline="-25000" dirty="0">
                <a:solidFill>
                  <a:srgbClr val="FF0000"/>
                </a:solidFill>
              </a:rPr>
              <a:t>i-1</a:t>
            </a:r>
            <a:r>
              <a:rPr lang="en-US" altLang="zh-CN" sz="3400" dirty="0">
                <a:solidFill>
                  <a:srgbClr val="FF0000"/>
                </a:solidFill>
                <a:ea typeface="宋体" charset="-122"/>
              </a:rPr>
              <a:t> </a:t>
            </a:r>
            <a:r>
              <a:rPr lang="en-US" altLang="zh-CN" sz="3400" dirty="0" err="1">
                <a:solidFill>
                  <a:srgbClr val="FF0000"/>
                </a:solidFill>
                <a:ea typeface="宋体" charset="-122"/>
              </a:rPr>
              <a:t>p</a:t>
            </a:r>
            <a:r>
              <a:rPr lang="en-US" altLang="zh-CN" sz="3400" i="1" baseline="-25000" dirty="0" err="1">
                <a:solidFill>
                  <a:srgbClr val="FF0000"/>
                </a:solidFill>
                <a:ea typeface="宋体" charset="-122"/>
              </a:rPr>
              <a:t>l</a:t>
            </a:r>
            <a:r>
              <a:rPr lang="en-US" altLang="zh-CN" sz="3400" i="1" dirty="0">
                <a:solidFill>
                  <a:srgbClr val="FF0000"/>
                </a:solidFill>
                <a:ea typeface="宋体" charset="-122"/>
              </a:rPr>
              <a:t> </a:t>
            </a:r>
            <a:r>
              <a:rPr lang="en-US" altLang="zh-CN" sz="3400" dirty="0" err="1">
                <a:solidFill>
                  <a:srgbClr val="FF0000"/>
                </a:solidFill>
                <a:ea typeface="宋体" charset="-122"/>
              </a:rPr>
              <a:t>p</a:t>
            </a:r>
            <a:r>
              <a:rPr lang="en-US" altLang="zh-CN" sz="3400" baseline="-25000" dirty="0" err="1">
                <a:solidFill>
                  <a:srgbClr val="FF0000"/>
                </a:solidFill>
                <a:ea typeface="宋体" charset="-122"/>
              </a:rPr>
              <a:t>j</a:t>
            </a:r>
            <a:r>
              <a:rPr lang="en-US" altLang="zh-CN" sz="3400" dirty="0">
                <a:solidFill>
                  <a:srgbClr val="FF0000"/>
                </a:solidFill>
                <a:ea typeface="宋体" charset="-122"/>
              </a:rPr>
              <a:t>}</a:t>
            </a:r>
            <a:r>
              <a:rPr lang="zh-CN" altLang="en-US" sz="3400" dirty="0">
                <a:solidFill>
                  <a:srgbClr val="FF0000"/>
                </a:solidFill>
                <a:latin typeface="幼圆" panose="02010509060101010101" pitchFamily="49" charset="-122"/>
              </a:rPr>
              <a:t>取最小值的</a:t>
            </a:r>
            <a:r>
              <a:rPr kumimoji="1" lang="en-US" altLang="zh-CN" sz="3400" dirty="0">
                <a:solidFill>
                  <a:srgbClr val="FF0000"/>
                </a:solidFill>
              </a:rPr>
              <a:t>k</a:t>
            </a:r>
            <a:r>
              <a:rPr lang="en-US" altLang="zh-CN" sz="3400" dirty="0">
                <a:ea typeface="宋体" charset="-122"/>
              </a:rPr>
              <a:t>              </a:t>
            </a:r>
          </a:p>
          <a:p>
            <a:pPr marL="0" indent="0">
              <a:spcBef>
                <a:spcPts val="0"/>
              </a:spcBef>
              <a:buClr>
                <a:schemeClr val="bg2"/>
              </a:buClr>
              <a:buSzPct val="75000"/>
              <a:buNone/>
              <a:defRPr/>
            </a:pPr>
            <a:r>
              <a:rPr lang="en-US" altLang="zh-CN" sz="3400" dirty="0">
                <a:ea typeface="宋体" charset="-122"/>
              </a:rPr>
              <a:t>          m(</a:t>
            </a:r>
            <a:r>
              <a:rPr lang="en-US" altLang="zh-CN" sz="3400" dirty="0" err="1">
                <a:ea typeface="宋体" charset="-122"/>
              </a:rPr>
              <a:t>i,j</a:t>
            </a:r>
            <a:r>
              <a:rPr lang="en-US" altLang="zh-CN" sz="3400" dirty="0">
                <a:ea typeface="宋体" charset="-122"/>
              </a:rPr>
              <a:t>) </a:t>
            </a:r>
            <a:r>
              <a:rPr lang="en-US" altLang="zh-CN" sz="3400" dirty="0">
                <a:ea typeface="Arial Unicode MS"/>
              </a:rPr>
              <a:t>← </a:t>
            </a:r>
            <a:r>
              <a:rPr kumimoji="1" lang="en-US" altLang="zh-CN" sz="3400" dirty="0"/>
              <a:t>m(</a:t>
            </a:r>
            <a:r>
              <a:rPr kumimoji="1" lang="en-US" altLang="zh-CN" sz="3400" dirty="0" err="1"/>
              <a:t>i,k</a:t>
            </a:r>
            <a:r>
              <a:rPr kumimoji="1" lang="en-US" altLang="zh-CN" sz="3400" dirty="0"/>
              <a:t>)+m(k+1,j)+p</a:t>
            </a:r>
            <a:r>
              <a:rPr kumimoji="1" lang="en-US" altLang="zh-CN" sz="3400" baseline="-25000" dirty="0"/>
              <a:t>i-1</a:t>
            </a:r>
            <a:r>
              <a:rPr lang="en-US" altLang="zh-CN" sz="3400" dirty="0">
                <a:ea typeface="宋体" charset="-122"/>
              </a:rPr>
              <a:t> </a:t>
            </a:r>
            <a:r>
              <a:rPr lang="en-US" altLang="zh-CN" sz="3400" dirty="0" err="1">
                <a:ea typeface="宋体" charset="-122"/>
              </a:rPr>
              <a:t>p</a:t>
            </a:r>
            <a:r>
              <a:rPr lang="en-US" altLang="zh-CN" sz="3400" baseline="-25000" dirty="0" err="1">
                <a:ea typeface="宋体" charset="-122"/>
              </a:rPr>
              <a:t>k</a:t>
            </a:r>
            <a:r>
              <a:rPr lang="en-US" altLang="zh-CN" sz="3400" dirty="0">
                <a:ea typeface="宋体" charset="-122"/>
              </a:rPr>
              <a:t> </a:t>
            </a:r>
            <a:r>
              <a:rPr lang="en-US" altLang="zh-CN" sz="3400" dirty="0" err="1">
                <a:ea typeface="宋体" charset="-122"/>
              </a:rPr>
              <a:t>p</a:t>
            </a:r>
            <a:r>
              <a:rPr lang="en-US" altLang="zh-CN" sz="3400" baseline="-25000" dirty="0" err="1">
                <a:ea typeface="宋体" charset="-122"/>
              </a:rPr>
              <a:t>j</a:t>
            </a:r>
            <a:endParaRPr lang="en-US" altLang="zh-CN" sz="3400" baseline="-25000" dirty="0">
              <a:ea typeface="宋体" charset="-122"/>
            </a:endParaRPr>
          </a:p>
          <a:p>
            <a:pPr marL="0" indent="0">
              <a:spcBef>
                <a:spcPts val="0"/>
              </a:spcBef>
              <a:buClr>
                <a:schemeClr val="bg2"/>
              </a:buClr>
              <a:buSzPct val="75000"/>
              <a:buNone/>
              <a:defRPr/>
            </a:pPr>
            <a:r>
              <a:rPr kumimoji="1" lang="en-US" altLang="zh-CN" sz="3400" dirty="0"/>
              <a:t>          </a:t>
            </a:r>
            <a:r>
              <a:rPr lang="en-US" altLang="zh-CN" sz="3400" dirty="0">
                <a:ea typeface="宋体" charset="-122"/>
              </a:rPr>
              <a:t>s(</a:t>
            </a:r>
            <a:r>
              <a:rPr lang="en-US" altLang="zh-CN" sz="3400" dirty="0" err="1">
                <a:ea typeface="宋体" charset="-122"/>
              </a:rPr>
              <a:t>i,j</a:t>
            </a:r>
            <a:r>
              <a:rPr lang="en-US" altLang="zh-CN" sz="3400" dirty="0">
                <a:ea typeface="宋体" charset="-122"/>
              </a:rPr>
              <a:t>) </a:t>
            </a:r>
            <a:r>
              <a:rPr lang="en-US" altLang="zh-CN" sz="3400" dirty="0">
                <a:ea typeface="Arial Unicode MS"/>
              </a:rPr>
              <a:t>← </a:t>
            </a:r>
            <a:r>
              <a:rPr kumimoji="1" lang="en-US" altLang="zh-CN" sz="3400" dirty="0"/>
              <a:t>k</a:t>
            </a:r>
          </a:p>
          <a:p>
            <a:pPr marL="0" indent="0">
              <a:spcBef>
                <a:spcPts val="0"/>
              </a:spcBef>
              <a:buClr>
                <a:schemeClr val="bg2"/>
              </a:buClr>
              <a:buSzPct val="75000"/>
              <a:buNone/>
              <a:defRPr/>
            </a:pPr>
            <a:r>
              <a:rPr kumimoji="1" lang="en-US" altLang="zh-CN" sz="3400" dirty="0"/>
              <a:t>     repeat</a:t>
            </a:r>
          </a:p>
          <a:p>
            <a:pPr marL="0" indent="0">
              <a:spcBef>
                <a:spcPts val="0"/>
              </a:spcBef>
              <a:buClr>
                <a:schemeClr val="bg2"/>
              </a:buClr>
              <a:buSzPct val="75000"/>
              <a:buNone/>
              <a:defRPr/>
            </a:pPr>
            <a:r>
              <a:rPr kumimoji="1" lang="en-US" altLang="zh-CN" sz="3400" dirty="0"/>
              <a:t> repeat  </a:t>
            </a:r>
          </a:p>
          <a:p>
            <a:pPr marL="0" indent="0">
              <a:spcBef>
                <a:spcPts val="0"/>
              </a:spcBef>
              <a:buClr>
                <a:schemeClr val="bg2"/>
              </a:buClr>
              <a:buSzPct val="75000"/>
              <a:buNone/>
              <a:defRPr/>
            </a:pPr>
            <a:r>
              <a:rPr kumimoji="1" lang="en-US" altLang="zh-CN" sz="3400" dirty="0"/>
              <a:t>end </a:t>
            </a:r>
            <a:r>
              <a:rPr lang="en-US" altLang="zh-CN" sz="3400" dirty="0">
                <a:ea typeface="宋体" charset="-122"/>
              </a:rPr>
              <a:t>Matrix-Chain-Order</a:t>
            </a:r>
            <a:r>
              <a:rPr kumimoji="1" lang="en-US" altLang="zh-CN" sz="3400" dirty="0"/>
              <a:t>  </a:t>
            </a:r>
          </a:p>
          <a:p>
            <a:endParaRPr lang="zh-CN" altLang="en-US" dirty="0"/>
          </a:p>
        </p:txBody>
      </p:sp>
      <p:sp>
        <p:nvSpPr>
          <p:cNvPr id="4" name="灯片编号占位符 3"/>
          <p:cNvSpPr>
            <a:spLocks noGrp="1"/>
          </p:cNvSpPr>
          <p:nvPr>
            <p:ph type="sldNum" sz="quarter" idx="12"/>
          </p:nvPr>
        </p:nvSpPr>
        <p:spPr/>
        <p:txBody>
          <a:bodyPr/>
          <a:lstStyle/>
          <a:p>
            <a:pPr>
              <a:defRPr/>
            </a:pPr>
            <a:fld id="{D3E18211-51D0-4572-B0E8-4487E0663FD1}" type="slidenum">
              <a:rPr lang="en-US" altLang="zh-CN" smtClean="0"/>
              <a:pPr>
                <a:defRPr/>
              </a:pPr>
              <a:t>98</a:t>
            </a:fld>
            <a:endParaRPr lang="en-US" altLang="zh-CN"/>
          </a:p>
        </p:txBody>
      </p:sp>
    </p:spTree>
    <p:extLst>
      <p:ext uri="{BB962C8B-B14F-4D97-AF65-F5344CB8AC3E}">
        <p14:creationId xmlns:p14="http://schemas.microsoft.com/office/powerpoint/2010/main" val="12096107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a:xfrm>
            <a:off x="669659" y="1174328"/>
            <a:ext cx="913508" cy="401637"/>
          </a:xfrm>
        </p:spPr>
        <p:txBody>
          <a:bodyPr>
            <a:noAutofit/>
          </a:bodyPr>
          <a:lstStyle/>
          <a:p>
            <a:r>
              <a:rPr lang="en-US" altLang="zh-CN" sz="2400" dirty="0">
                <a:solidFill>
                  <a:schemeClr val="tx1"/>
                </a:solidFill>
              </a:rPr>
              <a:t>n=6</a:t>
            </a:r>
            <a:endParaRPr lang="zh-CN" altLang="en-US" sz="2400" dirty="0">
              <a:solidFill>
                <a:schemeClr val="tx1"/>
              </a:solidFill>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3478693496"/>
              </p:ext>
            </p:extLst>
          </p:nvPr>
        </p:nvGraphicFramePr>
        <p:xfrm>
          <a:off x="2093811" y="1224267"/>
          <a:ext cx="7715253" cy="792560"/>
        </p:xfrm>
        <a:graphic>
          <a:graphicData uri="http://schemas.openxmlformats.org/drawingml/2006/table">
            <a:tbl>
              <a:tblPr firstRow="1" bandRow="1">
                <a:tableStyleId>{2D5ABB26-0587-4C30-8999-92F81FD0307C}</a:tableStyleId>
              </a:tblPr>
              <a:tblGrid>
                <a:gridCol w="1102179">
                  <a:extLst>
                    <a:ext uri="{9D8B030D-6E8A-4147-A177-3AD203B41FA5}">
                      <a16:colId xmlns:a16="http://schemas.microsoft.com/office/drawing/2014/main" val="20000"/>
                    </a:ext>
                  </a:extLst>
                </a:gridCol>
                <a:gridCol w="1102179">
                  <a:extLst>
                    <a:ext uri="{9D8B030D-6E8A-4147-A177-3AD203B41FA5}">
                      <a16:colId xmlns:a16="http://schemas.microsoft.com/office/drawing/2014/main" val="20001"/>
                    </a:ext>
                  </a:extLst>
                </a:gridCol>
                <a:gridCol w="1102179">
                  <a:extLst>
                    <a:ext uri="{9D8B030D-6E8A-4147-A177-3AD203B41FA5}">
                      <a16:colId xmlns:a16="http://schemas.microsoft.com/office/drawing/2014/main" val="20002"/>
                    </a:ext>
                  </a:extLst>
                </a:gridCol>
                <a:gridCol w="1102179">
                  <a:extLst>
                    <a:ext uri="{9D8B030D-6E8A-4147-A177-3AD203B41FA5}">
                      <a16:colId xmlns:a16="http://schemas.microsoft.com/office/drawing/2014/main" val="20003"/>
                    </a:ext>
                  </a:extLst>
                </a:gridCol>
                <a:gridCol w="1102179">
                  <a:extLst>
                    <a:ext uri="{9D8B030D-6E8A-4147-A177-3AD203B41FA5}">
                      <a16:colId xmlns:a16="http://schemas.microsoft.com/office/drawing/2014/main" val="20004"/>
                    </a:ext>
                  </a:extLst>
                </a:gridCol>
                <a:gridCol w="1102179">
                  <a:extLst>
                    <a:ext uri="{9D8B030D-6E8A-4147-A177-3AD203B41FA5}">
                      <a16:colId xmlns:a16="http://schemas.microsoft.com/office/drawing/2014/main" val="20005"/>
                    </a:ext>
                  </a:extLst>
                </a:gridCol>
                <a:gridCol w="1102179">
                  <a:extLst>
                    <a:ext uri="{9D8B030D-6E8A-4147-A177-3AD203B41FA5}">
                      <a16:colId xmlns:a16="http://schemas.microsoft.com/office/drawing/2014/main" val="20006"/>
                    </a:ext>
                  </a:extLst>
                </a:gridCol>
              </a:tblGrid>
              <a:tr h="290169">
                <a:tc>
                  <a:txBody>
                    <a:bodyPr/>
                    <a:lstStyle/>
                    <a:p>
                      <a:pPr algn="ctr"/>
                      <a:r>
                        <a:rPr lang="zh-CN" altLang="en-US" sz="2000" dirty="0">
                          <a:latin typeface="幼圆" panose="02010509060101010101" pitchFamily="49" charset="-122"/>
                          <a:ea typeface="幼圆" panose="02010509060101010101" pitchFamily="49" charset="-122"/>
                          <a:cs typeface="Arial" panose="020B0604020202020204" pitchFamily="34" charset="0"/>
                        </a:rPr>
                        <a:t>矩阵</a:t>
                      </a:r>
                    </a:p>
                  </a:txBody>
                  <a:tcPr marL="91439" marR="91439" marT="45740" marB="45740"/>
                </a:tc>
                <a:tc>
                  <a:txBody>
                    <a:bodyPr/>
                    <a:lstStyle/>
                    <a:p>
                      <a:pPr algn="ctr"/>
                      <a:r>
                        <a:rPr lang="en-US" altLang="zh-CN" sz="2000" dirty="0">
                          <a:latin typeface="Arial" panose="020B0604020202020204" pitchFamily="34" charset="0"/>
                          <a:cs typeface="Arial" panose="020B0604020202020204" pitchFamily="34" charset="0"/>
                        </a:rPr>
                        <a:t>A</a:t>
                      </a:r>
                      <a:r>
                        <a:rPr lang="en-US" altLang="zh-CN" sz="2000" baseline="-25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marL="91439" marR="91439" marT="45740" marB="4574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latin typeface="Arial" panose="020B0604020202020204" pitchFamily="34" charset="0"/>
                          <a:cs typeface="Arial" panose="020B0604020202020204" pitchFamily="34" charset="0"/>
                        </a:rPr>
                        <a:t>A</a:t>
                      </a:r>
                      <a:r>
                        <a:rPr lang="en-US" altLang="zh-CN" sz="2000" baseline="-25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marL="91439" marR="91439" marT="45740" marB="45740"/>
                </a:tc>
                <a:tc>
                  <a:txBody>
                    <a:bodyPr/>
                    <a:lstStyle/>
                    <a:p>
                      <a:pPr algn="ctr"/>
                      <a:r>
                        <a:rPr lang="en-US" altLang="zh-CN" sz="2000" dirty="0">
                          <a:latin typeface="Arial" panose="020B0604020202020204" pitchFamily="34" charset="0"/>
                          <a:cs typeface="Arial" panose="020B0604020202020204" pitchFamily="34" charset="0"/>
                        </a:rPr>
                        <a:t>A</a:t>
                      </a:r>
                      <a:r>
                        <a:rPr lang="en-US" altLang="zh-CN" sz="2000" baseline="-25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marL="91439" marR="91439" marT="45740" marB="45740"/>
                </a:tc>
                <a:tc>
                  <a:txBody>
                    <a:bodyPr/>
                    <a:lstStyle/>
                    <a:p>
                      <a:pPr algn="ctr"/>
                      <a:r>
                        <a:rPr lang="en-US" altLang="zh-CN" sz="2000" dirty="0">
                          <a:latin typeface="Arial" panose="020B0604020202020204" pitchFamily="34" charset="0"/>
                          <a:cs typeface="Arial" panose="020B0604020202020204" pitchFamily="34" charset="0"/>
                        </a:rPr>
                        <a:t>A</a:t>
                      </a:r>
                      <a:r>
                        <a:rPr lang="en-US" altLang="zh-CN" sz="2000" baseline="-25000" dirty="0">
                          <a:latin typeface="Arial" panose="020B0604020202020204" pitchFamily="34" charset="0"/>
                          <a:cs typeface="Arial" panose="020B0604020202020204" pitchFamily="34" charset="0"/>
                        </a:rPr>
                        <a:t>4</a:t>
                      </a:r>
                      <a:endParaRPr lang="zh-CN" altLang="en-US" sz="2000" dirty="0">
                        <a:latin typeface="Arial" panose="020B0604020202020204" pitchFamily="34" charset="0"/>
                        <a:cs typeface="Arial" panose="020B0604020202020204" pitchFamily="34" charset="0"/>
                      </a:endParaRPr>
                    </a:p>
                  </a:txBody>
                  <a:tcPr marL="91439" marR="91439" marT="45740" marB="45740"/>
                </a:tc>
                <a:tc>
                  <a:txBody>
                    <a:bodyPr/>
                    <a:lstStyle/>
                    <a:p>
                      <a:pPr algn="ctr"/>
                      <a:r>
                        <a:rPr lang="en-US" altLang="zh-CN" sz="2000" dirty="0">
                          <a:latin typeface="Arial" panose="020B0604020202020204" pitchFamily="34" charset="0"/>
                          <a:cs typeface="Arial" panose="020B0604020202020204" pitchFamily="34" charset="0"/>
                        </a:rPr>
                        <a:t>A</a:t>
                      </a:r>
                      <a:r>
                        <a:rPr lang="en-US" altLang="zh-CN" sz="2000" baseline="-25000" dirty="0">
                          <a:latin typeface="Arial" panose="020B0604020202020204" pitchFamily="34" charset="0"/>
                          <a:cs typeface="Arial" panose="020B0604020202020204" pitchFamily="34" charset="0"/>
                        </a:rPr>
                        <a:t>5</a:t>
                      </a:r>
                      <a:endParaRPr lang="zh-CN" altLang="en-US" sz="2000" dirty="0">
                        <a:latin typeface="Arial" panose="020B0604020202020204" pitchFamily="34" charset="0"/>
                        <a:cs typeface="Arial" panose="020B0604020202020204" pitchFamily="34" charset="0"/>
                      </a:endParaRPr>
                    </a:p>
                  </a:txBody>
                  <a:tcPr marL="91439" marR="91439" marT="45740" marB="45740"/>
                </a:tc>
                <a:tc>
                  <a:txBody>
                    <a:bodyPr/>
                    <a:lstStyle/>
                    <a:p>
                      <a:pPr algn="ctr"/>
                      <a:r>
                        <a:rPr lang="en-US" altLang="zh-CN" sz="2000" dirty="0">
                          <a:latin typeface="Arial" panose="020B0604020202020204" pitchFamily="34" charset="0"/>
                          <a:cs typeface="Arial" panose="020B0604020202020204" pitchFamily="34" charset="0"/>
                        </a:rPr>
                        <a:t>A</a:t>
                      </a:r>
                      <a:r>
                        <a:rPr lang="en-US" altLang="zh-CN" sz="2000" baseline="-25000" dirty="0">
                          <a:latin typeface="Arial" panose="020B0604020202020204" pitchFamily="34" charset="0"/>
                          <a:cs typeface="Arial" panose="020B0604020202020204" pitchFamily="34" charset="0"/>
                        </a:rPr>
                        <a:t>6</a:t>
                      </a:r>
                      <a:endParaRPr lang="zh-CN" altLang="en-US" sz="2000" dirty="0">
                        <a:latin typeface="Arial" panose="020B0604020202020204" pitchFamily="34" charset="0"/>
                        <a:cs typeface="Arial" panose="020B0604020202020204" pitchFamily="34" charset="0"/>
                      </a:endParaRPr>
                    </a:p>
                  </a:txBody>
                  <a:tcPr marL="91439" marR="91439" marT="45740" marB="45740"/>
                </a:tc>
                <a:extLst>
                  <a:ext uri="{0D108BD9-81ED-4DB2-BD59-A6C34878D82A}">
                    <a16:rowId xmlns:a16="http://schemas.microsoft.com/office/drawing/2014/main" val="10000"/>
                  </a:ext>
                </a:extLst>
              </a:tr>
              <a:tr h="365919">
                <a:tc>
                  <a:txBody>
                    <a:bodyPr/>
                    <a:lstStyle/>
                    <a:p>
                      <a:pPr algn="ctr"/>
                      <a:r>
                        <a:rPr lang="zh-CN" altLang="en-US" sz="2000" dirty="0">
                          <a:latin typeface="幼圆" panose="02010509060101010101" pitchFamily="49" charset="-122"/>
                          <a:ea typeface="幼圆" panose="02010509060101010101" pitchFamily="49" charset="-122"/>
                          <a:cs typeface="Arial" panose="020B0604020202020204" pitchFamily="34" charset="0"/>
                        </a:rPr>
                        <a:t>规模</a:t>
                      </a:r>
                    </a:p>
                  </a:txBody>
                  <a:tcPr marL="91439" marR="91439" marT="45740" marB="45740"/>
                </a:tc>
                <a:tc>
                  <a:txBody>
                    <a:bodyPr/>
                    <a:lstStyle/>
                    <a:p>
                      <a:pPr algn="ctr"/>
                      <a:r>
                        <a:rPr lang="en-US" altLang="zh-CN" sz="2000" dirty="0">
                          <a:latin typeface="Arial" panose="020B0604020202020204" pitchFamily="34" charset="0"/>
                          <a:cs typeface="Arial" panose="020B0604020202020204" pitchFamily="34" charset="0"/>
                        </a:rPr>
                        <a:t>30×35</a:t>
                      </a:r>
                      <a:endParaRPr lang="zh-CN" altLang="en-US" sz="2000" dirty="0">
                        <a:latin typeface="Arial" panose="020B0604020202020204" pitchFamily="34" charset="0"/>
                        <a:cs typeface="Arial" panose="020B0604020202020204" pitchFamily="34" charset="0"/>
                      </a:endParaRPr>
                    </a:p>
                  </a:txBody>
                  <a:tcPr marL="91439" marR="91439" marT="45740" marB="4574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latin typeface="Arial" panose="020B0604020202020204" pitchFamily="34" charset="0"/>
                          <a:cs typeface="Arial" panose="020B0604020202020204" pitchFamily="34" charset="0"/>
                        </a:rPr>
                        <a:t>35×15</a:t>
                      </a:r>
                      <a:endParaRPr lang="zh-CN" altLang="en-US" sz="2000" dirty="0">
                        <a:latin typeface="Arial" panose="020B0604020202020204" pitchFamily="34" charset="0"/>
                        <a:cs typeface="Arial" panose="020B0604020202020204" pitchFamily="34" charset="0"/>
                      </a:endParaRPr>
                    </a:p>
                  </a:txBody>
                  <a:tcPr marL="91439" marR="91439" marT="45740" marB="45740"/>
                </a:tc>
                <a:tc>
                  <a:txBody>
                    <a:bodyPr/>
                    <a:lstStyle/>
                    <a:p>
                      <a:pPr algn="ctr"/>
                      <a:r>
                        <a:rPr lang="en-US" altLang="zh-CN" sz="2000" dirty="0">
                          <a:latin typeface="Arial" panose="020B0604020202020204" pitchFamily="34" charset="0"/>
                          <a:cs typeface="Arial" panose="020B0604020202020204" pitchFamily="34" charset="0"/>
                        </a:rPr>
                        <a:t>15×5</a:t>
                      </a:r>
                      <a:endParaRPr lang="zh-CN" altLang="en-US" sz="2000" dirty="0">
                        <a:latin typeface="Arial" panose="020B0604020202020204" pitchFamily="34" charset="0"/>
                        <a:cs typeface="Arial" panose="020B0604020202020204" pitchFamily="34" charset="0"/>
                      </a:endParaRPr>
                    </a:p>
                  </a:txBody>
                  <a:tcPr marL="91439" marR="91439" marT="45740" marB="45740"/>
                </a:tc>
                <a:tc>
                  <a:txBody>
                    <a:bodyPr/>
                    <a:lstStyle/>
                    <a:p>
                      <a:pPr algn="ctr"/>
                      <a:r>
                        <a:rPr lang="en-US" altLang="zh-CN" sz="2000" dirty="0">
                          <a:latin typeface="Arial" panose="020B0604020202020204" pitchFamily="34" charset="0"/>
                          <a:cs typeface="Arial" panose="020B0604020202020204" pitchFamily="34" charset="0"/>
                        </a:rPr>
                        <a:t>5×10</a:t>
                      </a:r>
                      <a:endParaRPr lang="zh-CN" altLang="en-US" sz="2000" dirty="0">
                        <a:latin typeface="Arial" panose="020B0604020202020204" pitchFamily="34" charset="0"/>
                        <a:cs typeface="Arial" panose="020B0604020202020204" pitchFamily="34" charset="0"/>
                      </a:endParaRPr>
                    </a:p>
                  </a:txBody>
                  <a:tcPr marL="91439" marR="91439" marT="45740" marB="45740"/>
                </a:tc>
                <a:tc>
                  <a:txBody>
                    <a:bodyPr/>
                    <a:lstStyle/>
                    <a:p>
                      <a:pPr algn="ctr"/>
                      <a:r>
                        <a:rPr lang="en-US" altLang="zh-CN" sz="2000" dirty="0">
                          <a:latin typeface="Arial" panose="020B0604020202020204" pitchFamily="34" charset="0"/>
                          <a:cs typeface="Arial" panose="020B0604020202020204" pitchFamily="34" charset="0"/>
                        </a:rPr>
                        <a:t>10×20</a:t>
                      </a:r>
                      <a:endParaRPr lang="zh-CN" altLang="en-US" sz="2000" dirty="0">
                        <a:latin typeface="Arial" panose="020B0604020202020204" pitchFamily="34" charset="0"/>
                        <a:cs typeface="Arial" panose="020B0604020202020204" pitchFamily="34" charset="0"/>
                      </a:endParaRPr>
                    </a:p>
                  </a:txBody>
                  <a:tcPr marL="91439" marR="91439" marT="45740" marB="45740"/>
                </a:tc>
                <a:tc>
                  <a:txBody>
                    <a:bodyPr/>
                    <a:lstStyle/>
                    <a:p>
                      <a:pPr algn="ctr"/>
                      <a:r>
                        <a:rPr lang="en-US" altLang="zh-CN" sz="2000" dirty="0">
                          <a:latin typeface="Arial" panose="020B0604020202020204" pitchFamily="34" charset="0"/>
                          <a:cs typeface="Arial" panose="020B0604020202020204" pitchFamily="34" charset="0"/>
                        </a:rPr>
                        <a:t>20×25</a:t>
                      </a:r>
                      <a:endParaRPr lang="zh-CN" altLang="en-US" sz="2000" dirty="0">
                        <a:latin typeface="Arial" panose="020B0604020202020204" pitchFamily="34" charset="0"/>
                        <a:cs typeface="Arial" panose="020B0604020202020204" pitchFamily="34" charset="0"/>
                      </a:endParaRPr>
                    </a:p>
                  </a:txBody>
                  <a:tcPr marL="91439" marR="91439" marT="45740" marB="45740"/>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6277138"/>
              </p:ext>
            </p:extLst>
          </p:nvPr>
        </p:nvGraphicFramePr>
        <p:xfrm>
          <a:off x="119334" y="2132856"/>
          <a:ext cx="6435456" cy="2773512"/>
        </p:xfrm>
        <a:graphic>
          <a:graphicData uri="http://schemas.openxmlformats.org/drawingml/2006/table">
            <a:tbl>
              <a:tblPr firstRow="1" bandRow="1">
                <a:tableStyleId>{5940675A-B579-460E-94D1-54222C63F5DA}</a:tableStyleId>
              </a:tblPr>
              <a:tblGrid>
                <a:gridCol w="1105846">
                  <a:extLst>
                    <a:ext uri="{9D8B030D-6E8A-4147-A177-3AD203B41FA5}">
                      <a16:colId xmlns:a16="http://schemas.microsoft.com/office/drawing/2014/main" val="20000"/>
                    </a:ext>
                  </a:extLst>
                </a:gridCol>
                <a:gridCol w="732855">
                  <a:extLst>
                    <a:ext uri="{9D8B030D-6E8A-4147-A177-3AD203B41FA5}">
                      <a16:colId xmlns:a16="http://schemas.microsoft.com/office/drawing/2014/main" val="20001"/>
                    </a:ext>
                  </a:extLst>
                </a:gridCol>
                <a:gridCol w="919351">
                  <a:extLst>
                    <a:ext uri="{9D8B030D-6E8A-4147-A177-3AD203B41FA5}">
                      <a16:colId xmlns:a16="http://schemas.microsoft.com/office/drawing/2014/main" val="20002"/>
                    </a:ext>
                  </a:extLst>
                </a:gridCol>
                <a:gridCol w="919351">
                  <a:extLst>
                    <a:ext uri="{9D8B030D-6E8A-4147-A177-3AD203B41FA5}">
                      <a16:colId xmlns:a16="http://schemas.microsoft.com/office/drawing/2014/main" val="20003"/>
                    </a:ext>
                  </a:extLst>
                </a:gridCol>
                <a:gridCol w="919351">
                  <a:extLst>
                    <a:ext uri="{9D8B030D-6E8A-4147-A177-3AD203B41FA5}">
                      <a16:colId xmlns:a16="http://schemas.microsoft.com/office/drawing/2014/main" val="20004"/>
                    </a:ext>
                  </a:extLst>
                </a:gridCol>
                <a:gridCol w="919351">
                  <a:extLst>
                    <a:ext uri="{9D8B030D-6E8A-4147-A177-3AD203B41FA5}">
                      <a16:colId xmlns:a16="http://schemas.microsoft.com/office/drawing/2014/main" val="20005"/>
                    </a:ext>
                  </a:extLst>
                </a:gridCol>
                <a:gridCol w="919351">
                  <a:extLst>
                    <a:ext uri="{9D8B030D-6E8A-4147-A177-3AD203B41FA5}">
                      <a16:colId xmlns:a16="http://schemas.microsoft.com/office/drawing/2014/main" val="20006"/>
                    </a:ext>
                  </a:extLst>
                </a:gridCol>
              </a:tblGrid>
              <a:tr h="347379">
                <a:tc>
                  <a:txBody>
                    <a:bodyPr/>
                    <a:lstStyle/>
                    <a:p>
                      <a:pPr algn="r"/>
                      <a:r>
                        <a:rPr lang="en-US" altLang="zh-CN" sz="2000" dirty="0">
                          <a:solidFill>
                            <a:srgbClr val="FF0000"/>
                          </a:solidFill>
                          <a:latin typeface="Arial" panose="020B0604020202020204" pitchFamily="34" charset="0"/>
                          <a:cs typeface="Arial" panose="020B0604020202020204" pitchFamily="34" charset="0"/>
                        </a:rPr>
                        <a:t>m(</a:t>
                      </a:r>
                      <a:r>
                        <a:rPr lang="en-US" altLang="zh-CN" sz="2000" dirty="0" err="1">
                          <a:solidFill>
                            <a:srgbClr val="FF0000"/>
                          </a:solidFill>
                          <a:latin typeface="Arial" panose="020B0604020202020204" pitchFamily="34" charset="0"/>
                          <a:cs typeface="Arial" panose="020B0604020202020204" pitchFamily="34" charset="0"/>
                        </a:rPr>
                        <a:t>i,j</a:t>
                      </a:r>
                      <a:r>
                        <a:rPr lang="en-US" altLang="zh-CN" sz="2000" dirty="0">
                          <a:solidFill>
                            <a:srgbClr val="FF0000"/>
                          </a:solidFill>
                          <a:latin typeface="Arial" panose="020B0604020202020204" pitchFamily="34" charset="0"/>
                          <a:cs typeface="Arial" panose="020B0604020202020204" pitchFamily="34" charset="0"/>
                        </a:rPr>
                        <a:t>)</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j=1</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2</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3</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4</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5</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6</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5805">
                <a:tc>
                  <a:txBody>
                    <a:bodyPr/>
                    <a:lstStyle/>
                    <a:p>
                      <a:pPr algn="r"/>
                      <a:r>
                        <a:rPr lang="en-US" altLang="zh-CN" sz="2000" dirty="0" err="1">
                          <a:solidFill>
                            <a:srgbClr val="FF0000"/>
                          </a:solidFill>
                          <a:latin typeface="Arial" panose="020B0604020202020204" pitchFamily="34" charset="0"/>
                          <a:cs typeface="Arial" panose="020B0604020202020204" pitchFamily="34" charset="0"/>
                        </a:rPr>
                        <a:t>i</a:t>
                      </a:r>
                      <a:r>
                        <a:rPr lang="en-US" altLang="zh-CN" sz="2000" dirty="0">
                          <a:solidFill>
                            <a:srgbClr val="FF0000"/>
                          </a:solidFill>
                          <a:latin typeface="Arial" panose="020B0604020202020204" pitchFamily="34" charset="0"/>
                          <a:cs typeface="Arial" panose="020B0604020202020204" pitchFamily="34" charset="0"/>
                        </a:rPr>
                        <a:t>=1</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marL="91439" marR="91439" marT="45708" marB="4570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15750</a:t>
                      </a:r>
                      <a:endParaRPr lang="zh-CN" altLang="en-US" sz="2000" dirty="0">
                        <a:solidFill>
                          <a:srgbClr val="0070C0"/>
                        </a:solidFill>
                        <a:latin typeface="Arial" panose="020B0604020202020204" pitchFamily="34" charset="0"/>
                        <a:cs typeface="Arial" panose="020B0604020202020204" pitchFamily="34" charset="0"/>
                      </a:endParaRPr>
                    </a:p>
                  </a:txBody>
                  <a:tcPr marL="91439" marR="91439" marT="45708" marB="45708">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7875</a:t>
                      </a:r>
                      <a:endParaRPr lang="zh-CN" altLang="en-US" sz="2000" dirty="0">
                        <a:solidFill>
                          <a:srgbClr val="0000FF"/>
                        </a:solidFill>
                        <a:latin typeface="Arial" panose="020B0604020202020204" pitchFamily="34" charset="0"/>
                        <a:cs typeface="Arial" panose="020B0604020202020204" pitchFamily="34" charset="0"/>
                      </a:endParaRPr>
                    </a:p>
                  </a:txBody>
                  <a:tcPr marL="91439" marR="91439" marT="45708" marB="45708">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9375</a:t>
                      </a:r>
                      <a:endParaRPr lang="zh-CN" altLang="en-US" sz="2000" dirty="0">
                        <a:solidFill>
                          <a:srgbClr val="C00000"/>
                        </a:solidFill>
                        <a:latin typeface="Arial" panose="020B0604020202020204" pitchFamily="34" charset="0"/>
                        <a:cs typeface="Arial" panose="020B0604020202020204" pitchFamily="34" charset="0"/>
                      </a:endParaRPr>
                    </a:p>
                  </a:txBody>
                  <a:tcPr marL="91439" marR="91439" marT="45708" marB="45708">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11875</a:t>
                      </a:r>
                      <a:endParaRPr lang="zh-CN" altLang="en-US" sz="2000" dirty="0">
                        <a:solidFill>
                          <a:schemeClr val="bg2"/>
                        </a:solidFill>
                        <a:latin typeface="Arial" panose="020B0604020202020204" pitchFamily="34" charset="0"/>
                        <a:cs typeface="Arial" panose="020B0604020202020204" pitchFamily="34" charset="0"/>
                      </a:endParaRPr>
                    </a:p>
                  </a:txBody>
                  <a:tcPr marL="91439" marR="91439" marT="45708" marB="45708">
                    <a:lnT w="12700" cap="flat" cmpd="sng" algn="ctr">
                      <a:solidFill>
                        <a:schemeClr val="tx1"/>
                      </a:solidFill>
                      <a:prstDash val="solid"/>
                      <a:round/>
                      <a:headEnd type="none" w="med" len="med"/>
                      <a:tailEnd type="none" w="med" len="med"/>
                    </a:lnT>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15125</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65805">
                <a:tc>
                  <a:txBody>
                    <a:bodyPr/>
                    <a:lstStyle/>
                    <a:p>
                      <a:pPr algn="r"/>
                      <a:r>
                        <a:rPr lang="en-US" altLang="zh-CN" sz="2000" dirty="0">
                          <a:solidFill>
                            <a:srgbClr val="FF0000"/>
                          </a:solidFill>
                          <a:latin typeface="Arial" panose="020B0604020202020204" pitchFamily="34" charset="0"/>
                          <a:cs typeface="Arial" panose="020B0604020202020204" pitchFamily="34" charset="0"/>
                        </a:rPr>
                        <a:t>2</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dirty="0">
                        <a:latin typeface="Arial" panose="020B0604020202020204" pitchFamily="34" charset="0"/>
                        <a:cs typeface="Arial" panose="020B0604020202020204" pitchFamily="34" charset="0"/>
                      </a:endParaRPr>
                    </a:p>
                  </a:txBody>
                  <a:tcPr marL="91439" marR="91439" marT="45708" marB="45708">
                    <a:lnL w="12700" cap="flat" cmpd="sng" algn="ctr">
                      <a:solidFill>
                        <a:schemeClr val="tx1"/>
                      </a:solidFill>
                      <a:prstDash val="solid"/>
                      <a:round/>
                      <a:headEnd type="none" w="med" len="med"/>
                      <a:tailEnd type="none" w="med" len="med"/>
                    </a:ln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2625</a:t>
                      </a:r>
                      <a:endParaRPr lang="zh-CN" altLang="en-US" sz="2000" dirty="0">
                        <a:solidFill>
                          <a:srgbClr val="0070C0"/>
                        </a:solidFill>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4375</a:t>
                      </a:r>
                      <a:endParaRPr lang="zh-CN" altLang="en-US" sz="2000" dirty="0">
                        <a:solidFill>
                          <a:srgbClr val="0000FF"/>
                        </a:solidFill>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7125</a:t>
                      </a:r>
                      <a:endParaRPr lang="zh-CN" altLang="en-US" sz="2000" dirty="0">
                        <a:solidFill>
                          <a:srgbClr val="C00000"/>
                        </a:solidFill>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10500</a:t>
                      </a:r>
                      <a:endParaRPr lang="zh-CN" altLang="en-US" sz="2000" dirty="0">
                        <a:solidFill>
                          <a:schemeClr val="bg2"/>
                        </a:solidFill>
                        <a:latin typeface="Arial" panose="020B0604020202020204" pitchFamily="34" charset="0"/>
                        <a:cs typeface="Arial" panose="020B0604020202020204" pitchFamily="34" charset="0"/>
                      </a:endParaRPr>
                    </a:p>
                  </a:txBody>
                  <a:tcPr marL="91439" marR="91439" marT="45708" marB="45708"/>
                </a:tc>
                <a:extLst>
                  <a:ext uri="{0D108BD9-81ED-4DB2-BD59-A6C34878D82A}">
                    <a16:rowId xmlns:a16="http://schemas.microsoft.com/office/drawing/2014/main" val="10002"/>
                  </a:ext>
                </a:extLst>
              </a:tr>
              <a:tr h="365805">
                <a:tc>
                  <a:txBody>
                    <a:bodyPr/>
                    <a:lstStyle/>
                    <a:p>
                      <a:pPr algn="r"/>
                      <a:r>
                        <a:rPr lang="en-US" altLang="zh-CN" sz="2000" dirty="0">
                          <a:solidFill>
                            <a:srgbClr val="FF0000"/>
                          </a:solidFill>
                          <a:latin typeface="Arial" panose="020B0604020202020204" pitchFamily="34" charset="0"/>
                          <a:cs typeface="Arial" panose="020B0604020202020204" pitchFamily="34" charset="0"/>
                        </a:rPr>
                        <a:t>3</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a:latin typeface="Arial" panose="020B0604020202020204" pitchFamily="34" charset="0"/>
                        <a:cs typeface="Arial" panose="020B0604020202020204" pitchFamily="34" charset="0"/>
                      </a:endParaRPr>
                    </a:p>
                  </a:txBody>
                  <a:tcPr marL="91439" marR="91439" marT="45708" marB="45708">
                    <a:lnL w="12700" cap="flat" cmpd="sng" algn="ctr">
                      <a:solidFill>
                        <a:schemeClr val="tx1"/>
                      </a:solidFill>
                      <a:prstDash val="solid"/>
                      <a:round/>
                      <a:headEnd type="none" w="med" len="med"/>
                      <a:tailEnd type="none" w="med" len="med"/>
                    </a:lnL>
                  </a:tcPr>
                </a:tc>
                <a:tc>
                  <a:txBody>
                    <a:bodyPr/>
                    <a:lstStyle/>
                    <a:p>
                      <a:pPr algn="ctr"/>
                      <a:endParaRPr lang="zh-CN" altLang="en-US" sz="2000" dirty="0">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750</a:t>
                      </a:r>
                      <a:endParaRPr lang="zh-CN" altLang="en-US" sz="2000" dirty="0">
                        <a:solidFill>
                          <a:srgbClr val="0070C0"/>
                        </a:solidFill>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2500</a:t>
                      </a:r>
                      <a:endParaRPr lang="zh-CN" altLang="en-US" sz="2000" dirty="0">
                        <a:solidFill>
                          <a:srgbClr val="0000FF"/>
                        </a:solidFill>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5375</a:t>
                      </a:r>
                      <a:endParaRPr lang="zh-CN" altLang="en-US" sz="2000" dirty="0">
                        <a:solidFill>
                          <a:srgbClr val="C00000"/>
                        </a:solidFill>
                        <a:latin typeface="Arial" panose="020B0604020202020204" pitchFamily="34" charset="0"/>
                        <a:cs typeface="Arial" panose="020B0604020202020204" pitchFamily="34" charset="0"/>
                      </a:endParaRPr>
                    </a:p>
                  </a:txBody>
                  <a:tcPr marL="91439" marR="91439" marT="45708" marB="45708"/>
                </a:tc>
                <a:extLst>
                  <a:ext uri="{0D108BD9-81ED-4DB2-BD59-A6C34878D82A}">
                    <a16:rowId xmlns:a16="http://schemas.microsoft.com/office/drawing/2014/main" val="10003"/>
                  </a:ext>
                </a:extLst>
              </a:tr>
              <a:tr h="365805">
                <a:tc>
                  <a:txBody>
                    <a:bodyPr/>
                    <a:lstStyle/>
                    <a:p>
                      <a:pPr algn="r"/>
                      <a:r>
                        <a:rPr lang="en-US" altLang="zh-CN" sz="2000" dirty="0">
                          <a:solidFill>
                            <a:srgbClr val="FF0000"/>
                          </a:solidFill>
                          <a:latin typeface="Arial" panose="020B0604020202020204" pitchFamily="34" charset="0"/>
                          <a:cs typeface="Arial" panose="020B0604020202020204" pitchFamily="34" charset="0"/>
                        </a:rPr>
                        <a:t>4</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a:latin typeface="Arial" panose="020B0604020202020204" pitchFamily="34" charset="0"/>
                        <a:cs typeface="Arial" panose="020B0604020202020204" pitchFamily="34" charset="0"/>
                      </a:endParaRPr>
                    </a:p>
                  </a:txBody>
                  <a:tcPr marL="91439" marR="91439" marT="45708" marB="45708">
                    <a:lnL w="12700" cap="flat" cmpd="sng" algn="ctr">
                      <a:solidFill>
                        <a:schemeClr val="tx1"/>
                      </a:solidFill>
                      <a:prstDash val="solid"/>
                      <a:round/>
                      <a:headEnd type="none" w="med" len="med"/>
                      <a:tailEnd type="none" w="med" len="med"/>
                    </a:lnL>
                  </a:tcPr>
                </a:tc>
                <a:tc>
                  <a:txBody>
                    <a:bodyPr/>
                    <a:lstStyle/>
                    <a:p>
                      <a:pPr algn="ctr"/>
                      <a:endParaRPr lang="zh-CN" altLang="en-US" sz="2000">
                        <a:latin typeface="Arial" panose="020B0604020202020204" pitchFamily="34" charset="0"/>
                        <a:cs typeface="Arial" panose="020B0604020202020204" pitchFamily="34" charset="0"/>
                      </a:endParaRPr>
                    </a:p>
                  </a:txBody>
                  <a:tcPr marL="91439" marR="91439" marT="45708" marB="45708"/>
                </a:tc>
                <a:tc>
                  <a:txBody>
                    <a:bodyPr/>
                    <a:lstStyle/>
                    <a:p>
                      <a:pPr algn="ctr"/>
                      <a:endParaRPr lang="zh-CN" altLang="en-US" sz="2000" dirty="0">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1000</a:t>
                      </a:r>
                      <a:endParaRPr lang="zh-CN" altLang="en-US" sz="2000" dirty="0">
                        <a:solidFill>
                          <a:srgbClr val="0070C0"/>
                        </a:solidFill>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3500</a:t>
                      </a:r>
                      <a:endParaRPr lang="zh-CN" altLang="en-US" sz="2000" dirty="0">
                        <a:solidFill>
                          <a:srgbClr val="0000FF"/>
                        </a:solidFill>
                        <a:latin typeface="Arial" panose="020B0604020202020204" pitchFamily="34" charset="0"/>
                        <a:cs typeface="Arial" panose="020B0604020202020204" pitchFamily="34" charset="0"/>
                      </a:endParaRPr>
                    </a:p>
                  </a:txBody>
                  <a:tcPr marL="91439" marR="91439" marT="45708" marB="45708"/>
                </a:tc>
                <a:extLst>
                  <a:ext uri="{0D108BD9-81ED-4DB2-BD59-A6C34878D82A}">
                    <a16:rowId xmlns:a16="http://schemas.microsoft.com/office/drawing/2014/main" val="10004"/>
                  </a:ext>
                </a:extLst>
              </a:tr>
              <a:tr h="365805">
                <a:tc>
                  <a:txBody>
                    <a:bodyPr/>
                    <a:lstStyle/>
                    <a:p>
                      <a:pPr algn="r"/>
                      <a:r>
                        <a:rPr lang="en-US" altLang="zh-CN" sz="2000" dirty="0">
                          <a:solidFill>
                            <a:srgbClr val="FF0000"/>
                          </a:solidFill>
                          <a:latin typeface="Arial" panose="020B0604020202020204" pitchFamily="34" charset="0"/>
                          <a:cs typeface="Arial" panose="020B0604020202020204" pitchFamily="34" charset="0"/>
                        </a:rPr>
                        <a:t>5</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a:latin typeface="Arial" panose="020B0604020202020204" pitchFamily="34" charset="0"/>
                        <a:cs typeface="Arial" panose="020B0604020202020204" pitchFamily="34" charset="0"/>
                      </a:endParaRPr>
                    </a:p>
                  </a:txBody>
                  <a:tcPr marL="91439" marR="91439" marT="45708" marB="45708">
                    <a:lnL w="12700" cap="flat" cmpd="sng" algn="ctr">
                      <a:solidFill>
                        <a:schemeClr val="tx1"/>
                      </a:solidFill>
                      <a:prstDash val="solid"/>
                      <a:round/>
                      <a:headEnd type="none" w="med" len="med"/>
                      <a:tailEnd type="none" w="med" len="med"/>
                    </a:lnL>
                  </a:tcPr>
                </a:tc>
                <a:tc>
                  <a:txBody>
                    <a:bodyPr/>
                    <a:lstStyle/>
                    <a:p>
                      <a:pPr algn="ctr"/>
                      <a:endParaRPr lang="zh-CN" altLang="en-US" sz="2000">
                        <a:latin typeface="Arial" panose="020B0604020202020204" pitchFamily="34" charset="0"/>
                        <a:cs typeface="Arial" panose="020B0604020202020204" pitchFamily="34" charset="0"/>
                      </a:endParaRPr>
                    </a:p>
                  </a:txBody>
                  <a:tcPr marL="91439" marR="91439" marT="45708" marB="45708"/>
                </a:tc>
                <a:tc>
                  <a:txBody>
                    <a:bodyPr/>
                    <a:lstStyle/>
                    <a:p>
                      <a:pPr algn="ctr"/>
                      <a:endParaRPr lang="zh-CN" altLang="en-US" sz="2000">
                        <a:latin typeface="Arial" panose="020B0604020202020204" pitchFamily="34" charset="0"/>
                        <a:cs typeface="Arial" panose="020B0604020202020204" pitchFamily="34" charset="0"/>
                      </a:endParaRPr>
                    </a:p>
                  </a:txBody>
                  <a:tcPr marL="91439" marR="91439" marT="45708" marB="45708"/>
                </a:tc>
                <a:tc>
                  <a:txBody>
                    <a:bodyPr/>
                    <a:lstStyle/>
                    <a:p>
                      <a:pPr algn="ctr"/>
                      <a:endParaRPr lang="zh-CN" altLang="en-US" sz="2000" dirty="0">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5000</a:t>
                      </a:r>
                      <a:endParaRPr lang="zh-CN" altLang="en-US" sz="2000" dirty="0">
                        <a:solidFill>
                          <a:srgbClr val="0070C0"/>
                        </a:solidFill>
                        <a:latin typeface="Arial" panose="020B0604020202020204" pitchFamily="34" charset="0"/>
                        <a:cs typeface="Arial" panose="020B0604020202020204" pitchFamily="34" charset="0"/>
                      </a:endParaRPr>
                    </a:p>
                  </a:txBody>
                  <a:tcPr marL="91439" marR="91439" marT="45708" marB="45708"/>
                </a:tc>
                <a:extLst>
                  <a:ext uri="{0D108BD9-81ED-4DB2-BD59-A6C34878D82A}">
                    <a16:rowId xmlns:a16="http://schemas.microsoft.com/office/drawing/2014/main" val="10005"/>
                  </a:ext>
                </a:extLst>
              </a:tr>
              <a:tr h="365805">
                <a:tc>
                  <a:txBody>
                    <a:bodyPr/>
                    <a:lstStyle/>
                    <a:p>
                      <a:pPr algn="r"/>
                      <a:r>
                        <a:rPr lang="en-US" altLang="zh-CN" sz="2000" dirty="0">
                          <a:solidFill>
                            <a:srgbClr val="FF0000"/>
                          </a:solidFill>
                          <a:latin typeface="Arial" panose="020B0604020202020204" pitchFamily="34" charset="0"/>
                          <a:cs typeface="Arial" panose="020B0604020202020204" pitchFamily="34" charset="0"/>
                        </a:rPr>
                        <a:t>6</a:t>
                      </a:r>
                      <a:endParaRPr lang="zh-CN" altLang="en-US" sz="2000" dirty="0">
                        <a:solidFill>
                          <a:srgbClr val="FF0000"/>
                        </a:solidFill>
                        <a:latin typeface="Arial" panose="020B0604020202020204" pitchFamily="34" charset="0"/>
                        <a:cs typeface="Arial" panose="020B0604020202020204" pitchFamily="34" charset="0"/>
                      </a:endParaRPr>
                    </a:p>
                  </a:txBody>
                  <a:tcPr marL="91439" marR="91439" marT="45708" marB="45708">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dirty="0">
                        <a:latin typeface="Arial" panose="020B0604020202020204" pitchFamily="34" charset="0"/>
                        <a:cs typeface="Arial" panose="020B0604020202020204" pitchFamily="34" charset="0"/>
                      </a:endParaRPr>
                    </a:p>
                  </a:txBody>
                  <a:tcPr marL="91439" marR="91439" marT="45708" marB="45708">
                    <a:lnL w="12700" cap="flat" cmpd="sng" algn="ctr">
                      <a:solidFill>
                        <a:schemeClr val="tx1"/>
                      </a:solidFill>
                      <a:prstDash val="solid"/>
                      <a:round/>
                      <a:headEnd type="none" w="med" len="med"/>
                      <a:tailEnd type="none" w="med" len="med"/>
                    </a:lnL>
                  </a:tcPr>
                </a:tc>
                <a:tc>
                  <a:txBody>
                    <a:bodyPr/>
                    <a:lstStyle/>
                    <a:p>
                      <a:pPr algn="ctr"/>
                      <a:endParaRPr lang="zh-CN" altLang="en-US" sz="2000">
                        <a:latin typeface="Arial" panose="020B0604020202020204" pitchFamily="34" charset="0"/>
                        <a:cs typeface="Arial" panose="020B0604020202020204" pitchFamily="34" charset="0"/>
                      </a:endParaRPr>
                    </a:p>
                  </a:txBody>
                  <a:tcPr marL="91439" marR="91439" marT="45708" marB="45708"/>
                </a:tc>
                <a:tc>
                  <a:txBody>
                    <a:bodyPr/>
                    <a:lstStyle/>
                    <a:p>
                      <a:pPr algn="ctr"/>
                      <a:endParaRPr lang="zh-CN" altLang="en-US" sz="2000">
                        <a:latin typeface="Arial" panose="020B0604020202020204" pitchFamily="34" charset="0"/>
                        <a:cs typeface="Arial" panose="020B0604020202020204" pitchFamily="34" charset="0"/>
                      </a:endParaRPr>
                    </a:p>
                  </a:txBody>
                  <a:tcPr marL="91439" marR="91439" marT="45708" marB="45708"/>
                </a:tc>
                <a:tc>
                  <a:txBody>
                    <a:bodyPr/>
                    <a:lstStyle/>
                    <a:p>
                      <a:pPr algn="ctr"/>
                      <a:endParaRPr lang="zh-CN" altLang="en-US" sz="2000" dirty="0">
                        <a:latin typeface="Arial" panose="020B0604020202020204" pitchFamily="34" charset="0"/>
                        <a:cs typeface="Arial" panose="020B0604020202020204" pitchFamily="34" charset="0"/>
                      </a:endParaRPr>
                    </a:p>
                  </a:txBody>
                  <a:tcPr marL="91439" marR="91439" marT="45708" marB="45708"/>
                </a:tc>
                <a:tc>
                  <a:txBody>
                    <a:bodyPr/>
                    <a:lstStyle/>
                    <a:p>
                      <a:pPr algn="ctr"/>
                      <a:endParaRPr lang="zh-CN" altLang="en-US" sz="2000" dirty="0">
                        <a:latin typeface="Arial" panose="020B0604020202020204" pitchFamily="34" charset="0"/>
                        <a:cs typeface="Arial" panose="020B0604020202020204" pitchFamily="34" charset="0"/>
                      </a:endParaRPr>
                    </a:p>
                  </a:txBody>
                  <a:tcPr marL="91439" marR="91439" marT="45708" marB="45708"/>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marL="91439" marR="91439" marT="45708" marB="45708"/>
                </a:tc>
                <a:extLst>
                  <a:ext uri="{0D108BD9-81ED-4DB2-BD59-A6C34878D82A}">
                    <a16:rowId xmlns:a16="http://schemas.microsoft.com/office/drawing/2014/main" val="1000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204412880"/>
              </p:ext>
            </p:extLst>
          </p:nvPr>
        </p:nvGraphicFramePr>
        <p:xfrm>
          <a:off x="6832113" y="2132856"/>
          <a:ext cx="4145538" cy="2377596"/>
        </p:xfrm>
        <a:graphic>
          <a:graphicData uri="http://schemas.openxmlformats.org/drawingml/2006/table">
            <a:tbl>
              <a:tblPr firstRow="1" bandRow="1">
                <a:tableStyleId>{5940675A-B579-460E-94D1-54222C63F5DA}</a:tableStyleId>
              </a:tblPr>
              <a:tblGrid>
                <a:gridCol w="657585">
                  <a:extLst>
                    <a:ext uri="{9D8B030D-6E8A-4147-A177-3AD203B41FA5}">
                      <a16:colId xmlns:a16="http://schemas.microsoft.com/office/drawing/2014/main" val="20000"/>
                    </a:ext>
                  </a:extLst>
                </a:gridCol>
                <a:gridCol w="559365">
                  <a:extLst>
                    <a:ext uri="{9D8B030D-6E8A-4147-A177-3AD203B41FA5}">
                      <a16:colId xmlns:a16="http://schemas.microsoft.com/office/drawing/2014/main" val="20001"/>
                    </a:ext>
                  </a:extLst>
                </a:gridCol>
                <a:gridCol w="608475">
                  <a:extLst>
                    <a:ext uri="{9D8B030D-6E8A-4147-A177-3AD203B41FA5}">
                      <a16:colId xmlns:a16="http://schemas.microsoft.com/office/drawing/2014/main" val="20002"/>
                    </a:ext>
                  </a:extLst>
                </a:gridCol>
                <a:gridCol w="608475">
                  <a:extLst>
                    <a:ext uri="{9D8B030D-6E8A-4147-A177-3AD203B41FA5}">
                      <a16:colId xmlns:a16="http://schemas.microsoft.com/office/drawing/2014/main" val="20003"/>
                    </a:ext>
                  </a:extLst>
                </a:gridCol>
                <a:gridCol w="532416">
                  <a:extLst>
                    <a:ext uri="{9D8B030D-6E8A-4147-A177-3AD203B41FA5}">
                      <a16:colId xmlns:a16="http://schemas.microsoft.com/office/drawing/2014/main" val="20004"/>
                    </a:ext>
                  </a:extLst>
                </a:gridCol>
                <a:gridCol w="564480">
                  <a:extLst>
                    <a:ext uri="{9D8B030D-6E8A-4147-A177-3AD203B41FA5}">
                      <a16:colId xmlns:a16="http://schemas.microsoft.com/office/drawing/2014/main" val="20005"/>
                    </a:ext>
                  </a:extLst>
                </a:gridCol>
                <a:gridCol w="614742">
                  <a:extLst>
                    <a:ext uri="{9D8B030D-6E8A-4147-A177-3AD203B41FA5}">
                      <a16:colId xmlns:a16="http://schemas.microsoft.com/office/drawing/2014/main" val="20006"/>
                    </a:ext>
                  </a:extLst>
                </a:gridCol>
              </a:tblGrid>
              <a:tr h="147507">
                <a:tc>
                  <a:txBody>
                    <a:bodyPr/>
                    <a:lstStyle/>
                    <a:p>
                      <a:pPr algn="ctr"/>
                      <a:r>
                        <a:rPr lang="en-US" altLang="zh-CN" sz="2000" dirty="0">
                          <a:solidFill>
                            <a:srgbClr val="FF0000"/>
                          </a:solidFill>
                          <a:latin typeface="Arial" panose="020B0604020202020204" pitchFamily="34" charset="0"/>
                          <a:cs typeface="Arial" panose="020B0604020202020204" pitchFamily="34" charset="0"/>
                        </a:rPr>
                        <a:t>s(</a:t>
                      </a:r>
                      <a:r>
                        <a:rPr lang="en-US" altLang="zh-CN" sz="2000" dirty="0" err="1">
                          <a:solidFill>
                            <a:srgbClr val="FF0000"/>
                          </a:solidFill>
                          <a:latin typeface="Arial" panose="020B0604020202020204" pitchFamily="34" charset="0"/>
                          <a:cs typeface="Arial" panose="020B0604020202020204" pitchFamily="34" charset="0"/>
                        </a:rPr>
                        <a:t>i,j</a:t>
                      </a:r>
                      <a:r>
                        <a:rPr lang="en-US" altLang="zh-CN" sz="2000" dirty="0">
                          <a:solidFill>
                            <a:srgbClr val="FF0000"/>
                          </a:solidFill>
                          <a:latin typeface="Arial" panose="020B0604020202020204" pitchFamily="34" charset="0"/>
                          <a:cs typeface="Arial" panose="020B0604020202020204" pitchFamily="34" charset="0"/>
                        </a:rPr>
                        <a:t>)</a:t>
                      </a:r>
                      <a:endParaRPr lang="zh-CN" altLang="en-US" sz="2000" dirty="0">
                        <a:solidFill>
                          <a:srgbClr val="FF0000"/>
                        </a:solidFill>
                        <a:latin typeface="Arial" panose="020B0604020202020204" pitchFamily="34" charset="0"/>
                        <a:cs typeface="Arial" panose="020B0604020202020204" pitchFamily="34" charset="0"/>
                      </a:endParaRPr>
                    </a:p>
                  </a:txBody>
                  <a:tcPr marL="91430" marR="91430" marT="45733" marB="45733">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j=1</a:t>
                      </a:r>
                      <a:endParaRPr lang="zh-CN" altLang="en-US" sz="2000" dirty="0">
                        <a:solidFill>
                          <a:srgbClr val="FF0000"/>
                        </a:solidFill>
                        <a:latin typeface="Arial" panose="020B0604020202020204" pitchFamily="34" charset="0"/>
                        <a:cs typeface="Arial" panose="020B0604020202020204" pitchFamily="34" charset="0"/>
                      </a:endParaRPr>
                    </a:p>
                  </a:txBody>
                  <a:tcPr marL="91430" marR="91430" marT="45733" marB="45733">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2</a:t>
                      </a:r>
                      <a:endParaRPr lang="zh-CN" altLang="en-US" sz="2000" dirty="0">
                        <a:solidFill>
                          <a:srgbClr val="FF0000"/>
                        </a:solidFill>
                        <a:latin typeface="Arial" panose="020B0604020202020204" pitchFamily="34" charset="0"/>
                        <a:cs typeface="Arial" panose="020B0604020202020204" pitchFamily="34" charset="0"/>
                      </a:endParaRPr>
                    </a:p>
                  </a:txBody>
                  <a:tcPr marL="91430" marR="91430" marT="45733" marB="45733">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3</a:t>
                      </a:r>
                      <a:endParaRPr lang="zh-CN" altLang="en-US" sz="2000" dirty="0">
                        <a:solidFill>
                          <a:srgbClr val="FF0000"/>
                        </a:solidFill>
                        <a:latin typeface="Arial" panose="020B0604020202020204" pitchFamily="34" charset="0"/>
                        <a:cs typeface="Arial" panose="020B0604020202020204" pitchFamily="34" charset="0"/>
                      </a:endParaRPr>
                    </a:p>
                  </a:txBody>
                  <a:tcPr marL="91430" marR="91430" marT="45733" marB="45733">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4</a:t>
                      </a:r>
                      <a:endParaRPr lang="zh-CN" altLang="en-US" sz="2000" dirty="0">
                        <a:solidFill>
                          <a:srgbClr val="FF0000"/>
                        </a:solidFill>
                        <a:latin typeface="Arial" panose="020B0604020202020204" pitchFamily="34" charset="0"/>
                        <a:cs typeface="Arial" panose="020B0604020202020204" pitchFamily="34" charset="0"/>
                      </a:endParaRPr>
                    </a:p>
                  </a:txBody>
                  <a:tcPr marL="91430" marR="91430" marT="45733" marB="45733">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5</a:t>
                      </a:r>
                      <a:endParaRPr lang="zh-CN" altLang="en-US" sz="2000" dirty="0">
                        <a:solidFill>
                          <a:srgbClr val="FF0000"/>
                        </a:solidFill>
                        <a:latin typeface="Arial" panose="020B0604020202020204" pitchFamily="34" charset="0"/>
                        <a:cs typeface="Arial" panose="020B0604020202020204" pitchFamily="34" charset="0"/>
                      </a:endParaRPr>
                    </a:p>
                  </a:txBody>
                  <a:tcPr marL="91430" marR="91430" marT="45733" marB="45733">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rgbClr val="FF0000"/>
                          </a:solidFill>
                          <a:latin typeface="Arial" panose="020B0604020202020204" pitchFamily="34" charset="0"/>
                          <a:cs typeface="Arial" panose="020B0604020202020204" pitchFamily="34" charset="0"/>
                        </a:rPr>
                        <a:t>6</a:t>
                      </a:r>
                      <a:endParaRPr lang="zh-CN" altLang="en-US" sz="2000" dirty="0">
                        <a:solidFill>
                          <a:srgbClr val="FF0000"/>
                        </a:solidFill>
                        <a:latin typeface="Arial" panose="020B0604020202020204" pitchFamily="34" charset="0"/>
                        <a:cs typeface="Arial" panose="020B0604020202020204" pitchFamily="34" charset="0"/>
                      </a:endParaRPr>
                    </a:p>
                  </a:txBody>
                  <a:tcPr marL="91430" marR="91430" marT="45733" marB="45733">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946">
                <a:tc>
                  <a:txBody>
                    <a:bodyPr/>
                    <a:lstStyle/>
                    <a:p>
                      <a:pPr algn="r"/>
                      <a:r>
                        <a:rPr lang="en-US" altLang="zh-CN" sz="2000" dirty="0" err="1">
                          <a:solidFill>
                            <a:srgbClr val="FF0000"/>
                          </a:solidFill>
                          <a:latin typeface="Arial" panose="020B0604020202020204" pitchFamily="34" charset="0"/>
                          <a:cs typeface="Arial" panose="020B0604020202020204" pitchFamily="34" charset="0"/>
                        </a:rPr>
                        <a:t>i</a:t>
                      </a:r>
                      <a:r>
                        <a:rPr lang="en-US" altLang="zh-CN" sz="2000" dirty="0">
                          <a:solidFill>
                            <a:srgbClr val="FF0000"/>
                          </a:solidFill>
                          <a:latin typeface="Arial" panose="020B0604020202020204" pitchFamily="34" charset="0"/>
                          <a:cs typeface="Arial" panose="020B0604020202020204" pitchFamily="34" charset="0"/>
                        </a:rPr>
                        <a:t>=1</a:t>
                      </a:r>
                      <a:endParaRPr lang="zh-CN" altLang="en-US" sz="2000" dirty="0">
                        <a:solidFill>
                          <a:srgbClr val="FF0000"/>
                        </a:solidFill>
                        <a:latin typeface="Arial" panose="020B0604020202020204" pitchFamily="34" charset="0"/>
                        <a:cs typeface="Arial" panose="020B0604020202020204" pitchFamily="34" charset="0"/>
                      </a:endParaRPr>
                    </a:p>
                  </a:txBody>
                  <a:tcPr marL="91430" marR="91430" marT="45733" marB="45733">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marL="91430" marR="91430" marT="45733" marB="45733">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marL="91430" marR="91430" marT="45733" marB="45733">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marL="91430" marR="91430" marT="45733" marB="45733">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marL="91430" marR="91430" marT="45733" marB="45733">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marL="91430" marR="91430" marT="45733" marB="45733">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marL="91430" marR="91430" marT="45733" marB="45733">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946">
                <a:tc>
                  <a:txBody>
                    <a:bodyPr/>
                    <a:lstStyle/>
                    <a:p>
                      <a:pPr algn="r"/>
                      <a:r>
                        <a:rPr lang="en-US" altLang="zh-CN" sz="2000" dirty="0">
                          <a:solidFill>
                            <a:srgbClr val="FF0000"/>
                          </a:solidFill>
                          <a:latin typeface="Arial" panose="020B0604020202020204" pitchFamily="34" charset="0"/>
                          <a:cs typeface="Arial" panose="020B0604020202020204" pitchFamily="34" charset="0"/>
                        </a:rPr>
                        <a:t>2</a:t>
                      </a:r>
                      <a:endParaRPr lang="zh-CN" altLang="en-US" sz="2000" dirty="0">
                        <a:solidFill>
                          <a:srgbClr val="FF0000"/>
                        </a:solidFill>
                        <a:latin typeface="Arial" panose="020B0604020202020204" pitchFamily="34" charset="0"/>
                        <a:cs typeface="Arial" panose="020B0604020202020204" pitchFamily="34" charset="0"/>
                      </a:endParaRPr>
                    </a:p>
                  </a:txBody>
                  <a:tcPr marL="91430" marR="91430" marT="45733" marB="45733">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dirty="0">
                        <a:latin typeface="Arial" panose="020B0604020202020204" pitchFamily="34" charset="0"/>
                        <a:cs typeface="Arial" panose="020B0604020202020204" pitchFamily="34" charset="0"/>
                      </a:endParaRPr>
                    </a:p>
                  </a:txBody>
                  <a:tcPr marL="91430" marR="91430" marT="45733" marB="45733">
                    <a:lnL w="12700" cap="flat" cmpd="sng" algn="ctr">
                      <a:solidFill>
                        <a:schemeClr val="tx1"/>
                      </a:solidFill>
                      <a:prstDash val="solid"/>
                      <a:round/>
                      <a:headEnd type="none" w="med" len="med"/>
                      <a:tailEnd type="none" w="med" len="med"/>
                    </a:lnL>
                  </a:tcPr>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marL="91430" marR="91430" marT="45733" marB="45733"/>
                </a:tc>
                <a:extLst>
                  <a:ext uri="{0D108BD9-81ED-4DB2-BD59-A6C34878D82A}">
                    <a16:rowId xmlns:a16="http://schemas.microsoft.com/office/drawing/2014/main" val="10002"/>
                  </a:ext>
                </a:extLst>
              </a:tr>
              <a:tr h="370946">
                <a:tc>
                  <a:txBody>
                    <a:bodyPr/>
                    <a:lstStyle/>
                    <a:p>
                      <a:pPr algn="r"/>
                      <a:r>
                        <a:rPr lang="en-US" altLang="zh-CN" sz="2000" dirty="0">
                          <a:solidFill>
                            <a:srgbClr val="FF0000"/>
                          </a:solidFill>
                          <a:latin typeface="Arial" panose="020B0604020202020204" pitchFamily="34" charset="0"/>
                          <a:cs typeface="Arial" panose="020B0604020202020204" pitchFamily="34" charset="0"/>
                        </a:rPr>
                        <a:t>3</a:t>
                      </a:r>
                      <a:endParaRPr lang="zh-CN" altLang="en-US" sz="2000" dirty="0">
                        <a:solidFill>
                          <a:srgbClr val="FF0000"/>
                        </a:solidFill>
                        <a:latin typeface="Arial" panose="020B0604020202020204" pitchFamily="34" charset="0"/>
                        <a:cs typeface="Arial" panose="020B0604020202020204" pitchFamily="34" charset="0"/>
                      </a:endParaRPr>
                    </a:p>
                  </a:txBody>
                  <a:tcPr marL="91430" marR="91430" marT="45733" marB="45733">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dirty="0">
                        <a:latin typeface="Arial" panose="020B0604020202020204" pitchFamily="34" charset="0"/>
                        <a:cs typeface="Arial" panose="020B0604020202020204" pitchFamily="34" charset="0"/>
                      </a:endParaRPr>
                    </a:p>
                  </a:txBody>
                  <a:tcPr marL="91430" marR="91430" marT="45733" marB="45733">
                    <a:lnL w="12700" cap="flat" cmpd="sng" algn="ctr">
                      <a:solidFill>
                        <a:schemeClr val="tx1"/>
                      </a:solidFill>
                      <a:prstDash val="solid"/>
                      <a:round/>
                      <a:headEnd type="none" w="med" len="med"/>
                      <a:tailEnd type="none" w="med" len="med"/>
                    </a:lnL>
                  </a:tcPr>
                </a:tc>
                <a:tc>
                  <a:txBody>
                    <a:bodyPr/>
                    <a:lstStyle/>
                    <a:p>
                      <a:pPr algn="ct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marL="91430" marR="91430" marT="45733" marB="45733"/>
                </a:tc>
                <a:extLst>
                  <a:ext uri="{0D108BD9-81ED-4DB2-BD59-A6C34878D82A}">
                    <a16:rowId xmlns:a16="http://schemas.microsoft.com/office/drawing/2014/main" val="10003"/>
                  </a:ext>
                </a:extLst>
              </a:tr>
              <a:tr h="370946">
                <a:tc>
                  <a:txBody>
                    <a:bodyPr/>
                    <a:lstStyle/>
                    <a:p>
                      <a:pPr algn="r"/>
                      <a:r>
                        <a:rPr lang="en-US" altLang="zh-CN" sz="2000" dirty="0">
                          <a:solidFill>
                            <a:srgbClr val="FF0000"/>
                          </a:solidFill>
                          <a:latin typeface="Arial" panose="020B0604020202020204" pitchFamily="34" charset="0"/>
                          <a:cs typeface="Arial" panose="020B0604020202020204" pitchFamily="34" charset="0"/>
                        </a:rPr>
                        <a:t>4</a:t>
                      </a:r>
                      <a:endParaRPr lang="zh-CN" altLang="en-US" sz="2000" dirty="0">
                        <a:solidFill>
                          <a:srgbClr val="FF0000"/>
                        </a:solidFill>
                        <a:latin typeface="Arial" panose="020B0604020202020204" pitchFamily="34" charset="0"/>
                        <a:cs typeface="Arial" panose="020B0604020202020204" pitchFamily="34" charset="0"/>
                      </a:endParaRPr>
                    </a:p>
                  </a:txBody>
                  <a:tcPr marL="91430" marR="91430" marT="45733" marB="45733">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dirty="0">
                        <a:latin typeface="Arial" panose="020B0604020202020204" pitchFamily="34" charset="0"/>
                        <a:cs typeface="Arial" panose="020B0604020202020204" pitchFamily="34" charset="0"/>
                      </a:endParaRPr>
                    </a:p>
                  </a:txBody>
                  <a:tcPr marL="91430" marR="91430" marT="45733" marB="45733">
                    <a:lnL w="12700" cap="flat" cmpd="sng" algn="ctr">
                      <a:solidFill>
                        <a:schemeClr val="tx1"/>
                      </a:solidFill>
                      <a:prstDash val="solid"/>
                      <a:round/>
                      <a:headEnd type="none" w="med" len="med"/>
                      <a:tailEnd type="none" w="med" len="med"/>
                    </a:lnL>
                  </a:tcPr>
                </a:tc>
                <a:tc>
                  <a:txBody>
                    <a:bodyPr/>
                    <a:lstStyle/>
                    <a:p>
                      <a:pPr algn="ct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4</a:t>
                      </a: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5</a:t>
                      </a:r>
                      <a:endParaRPr lang="zh-CN" altLang="en-US" sz="2000" dirty="0">
                        <a:latin typeface="Arial" panose="020B0604020202020204" pitchFamily="34" charset="0"/>
                        <a:cs typeface="Arial" panose="020B0604020202020204" pitchFamily="34" charset="0"/>
                      </a:endParaRPr>
                    </a:p>
                  </a:txBody>
                  <a:tcPr marL="91430" marR="91430" marT="45733" marB="45733"/>
                </a:tc>
                <a:extLst>
                  <a:ext uri="{0D108BD9-81ED-4DB2-BD59-A6C34878D82A}">
                    <a16:rowId xmlns:a16="http://schemas.microsoft.com/office/drawing/2014/main" val="10004"/>
                  </a:ext>
                </a:extLst>
              </a:tr>
              <a:tr h="370946">
                <a:tc>
                  <a:txBody>
                    <a:bodyPr/>
                    <a:lstStyle/>
                    <a:p>
                      <a:pPr algn="r"/>
                      <a:r>
                        <a:rPr lang="en-US" altLang="zh-CN" sz="2000" dirty="0">
                          <a:solidFill>
                            <a:srgbClr val="FF0000"/>
                          </a:solidFill>
                          <a:latin typeface="Arial" panose="020B0604020202020204" pitchFamily="34" charset="0"/>
                          <a:cs typeface="Arial" panose="020B0604020202020204" pitchFamily="34" charset="0"/>
                        </a:rPr>
                        <a:t>5</a:t>
                      </a:r>
                      <a:endParaRPr lang="zh-CN" altLang="en-US" sz="2000" dirty="0">
                        <a:solidFill>
                          <a:srgbClr val="FF0000"/>
                        </a:solidFill>
                        <a:latin typeface="Arial" panose="020B0604020202020204" pitchFamily="34" charset="0"/>
                        <a:cs typeface="Arial" panose="020B0604020202020204" pitchFamily="34" charset="0"/>
                      </a:endParaRPr>
                    </a:p>
                  </a:txBody>
                  <a:tcPr marL="91430" marR="91430" marT="45733" marB="45733">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dirty="0">
                        <a:latin typeface="Arial" panose="020B0604020202020204" pitchFamily="34" charset="0"/>
                        <a:cs typeface="Arial" panose="020B0604020202020204" pitchFamily="34" charset="0"/>
                      </a:endParaRPr>
                    </a:p>
                  </a:txBody>
                  <a:tcPr marL="91430" marR="91430" marT="45733" marB="45733">
                    <a:lnL w="12700" cap="flat" cmpd="sng" algn="ctr">
                      <a:solidFill>
                        <a:schemeClr val="tx1"/>
                      </a:solidFill>
                      <a:prstDash val="solid"/>
                      <a:round/>
                      <a:headEnd type="none" w="med" len="med"/>
                      <a:tailEnd type="none" w="med" len="med"/>
                    </a:lnL>
                  </a:tcPr>
                </a:tc>
                <a:tc>
                  <a:txBody>
                    <a:bodyPr/>
                    <a:lstStyle/>
                    <a:p>
                      <a:pPr algn="ctr"/>
                      <a:endParaRPr lang="zh-CN" altLang="en-US" sz="2000">
                        <a:latin typeface="Arial" panose="020B0604020202020204" pitchFamily="34" charset="0"/>
                        <a:cs typeface="Arial" panose="020B0604020202020204" pitchFamily="34" charset="0"/>
                      </a:endParaRPr>
                    </a:p>
                  </a:txBody>
                  <a:tcPr marL="91430" marR="91430" marT="45733" marB="45733"/>
                </a:tc>
                <a:tc>
                  <a:txBody>
                    <a:bodyPr/>
                    <a:lstStyle/>
                    <a:p>
                      <a:pPr algn="ctr"/>
                      <a:endParaRPr lang="zh-CN" altLang="en-US" sz="2000">
                        <a:latin typeface="Arial" panose="020B0604020202020204" pitchFamily="34" charset="0"/>
                        <a:cs typeface="Arial" panose="020B0604020202020204" pitchFamily="34" charset="0"/>
                      </a:endParaRPr>
                    </a:p>
                  </a:txBody>
                  <a:tcPr marL="91430" marR="91430" marT="45733" marB="45733"/>
                </a:tc>
                <a:tc>
                  <a:txBody>
                    <a:bodyPr/>
                    <a:lstStyle/>
                    <a:p>
                      <a:pPr algn="ct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a:txBody>
                  <a:tcPr marL="91430" marR="91430" marT="45733" marB="45733"/>
                </a:tc>
                <a:tc>
                  <a:txBody>
                    <a:bodyPr/>
                    <a:lstStyle/>
                    <a:p>
                      <a:pPr algn="ctr"/>
                      <a:r>
                        <a:rPr lang="en-US" altLang="zh-CN" sz="2000" dirty="0">
                          <a:latin typeface="Arial" panose="020B0604020202020204" pitchFamily="34" charset="0"/>
                          <a:cs typeface="Arial" panose="020B0604020202020204" pitchFamily="34" charset="0"/>
                        </a:rPr>
                        <a:t>5</a:t>
                      </a:r>
                      <a:endParaRPr lang="zh-CN" altLang="en-US" sz="2000" dirty="0">
                        <a:latin typeface="Arial" panose="020B0604020202020204" pitchFamily="34" charset="0"/>
                        <a:cs typeface="Arial" panose="020B0604020202020204" pitchFamily="34" charset="0"/>
                      </a:endParaRPr>
                    </a:p>
                  </a:txBody>
                  <a:tcPr marL="91430" marR="91430" marT="45733" marB="45733"/>
                </a:tc>
                <a:extLst>
                  <a:ext uri="{0D108BD9-81ED-4DB2-BD59-A6C34878D82A}">
                    <a16:rowId xmlns:a16="http://schemas.microsoft.com/office/drawing/2014/main" val="10005"/>
                  </a:ext>
                </a:extLst>
              </a:tr>
            </a:tbl>
          </a:graphicData>
        </a:graphic>
      </p:graphicFrame>
      <p:sp>
        <p:nvSpPr>
          <p:cNvPr id="9" name="矩形 8"/>
          <p:cNvSpPr>
            <a:spLocks noChangeArrowheads="1"/>
          </p:cNvSpPr>
          <p:nvPr/>
        </p:nvSpPr>
        <p:spPr bwMode="auto">
          <a:xfrm>
            <a:off x="6348172" y="5324154"/>
            <a:ext cx="500062" cy="428625"/>
          </a:xfrm>
          <a:prstGeom prst="rect">
            <a:avLst/>
          </a:prstGeom>
          <a:noFill/>
          <a:ln w="38100" algn="ctr">
            <a:noFill/>
            <a:round/>
            <a:headEnd/>
            <a:tailEnd/>
          </a:ln>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2000" b="0" dirty="0">
                <a:cs typeface="Arial" panose="020B0604020202020204" pitchFamily="34" charset="0"/>
              </a:rPr>
              <a:t>A</a:t>
            </a:r>
            <a:r>
              <a:rPr kumimoji="1" lang="en-US" altLang="zh-CN" sz="2000" b="0" baseline="-25000" dirty="0">
                <a:cs typeface="Arial" panose="020B0604020202020204" pitchFamily="34" charset="0"/>
              </a:rPr>
              <a:t>1</a:t>
            </a:r>
            <a:endParaRPr kumimoji="1" lang="zh-CN" altLang="en-US" sz="2000" b="0" dirty="0">
              <a:cs typeface="Arial" panose="020B0604020202020204" pitchFamily="34" charset="0"/>
            </a:endParaRPr>
          </a:p>
        </p:txBody>
      </p:sp>
      <p:sp>
        <p:nvSpPr>
          <p:cNvPr id="10" name="矩形 9"/>
          <p:cNvSpPr>
            <a:spLocks noChangeArrowheads="1"/>
          </p:cNvSpPr>
          <p:nvPr/>
        </p:nvSpPr>
        <p:spPr bwMode="auto">
          <a:xfrm>
            <a:off x="10312606" y="5324154"/>
            <a:ext cx="500062" cy="428625"/>
          </a:xfrm>
          <a:prstGeom prst="rect">
            <a:avLst/>
          </a:prstGeom>
          <a:noFill/>
          <a:ln w="38100" algn="ctr">
            <a:noFill/>
            <a:round/>
            <a:headEnd/>
            <a:tailEnd/>
          </a:ln>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2000" b="0">
                <a:cs typeface="Arial" panose="020B0604020202020204" pitchFamily="34" charset="0"/>
              </a:rPr>
              <a:t>A</a:t>
            </a:r>
            <a:r>
              <a:rPr lang="en-US" altLang="zh-CN" sz="2000" b="0" baseline="-25000">
                <a:cs typeface="Arial" panose="020B0604020202020204" pitchFamily="34" charset="0"/>
              </a:rPr>
              <a:t>6</a:t>
            </a:r>
            <a:endParaRPr kumimoji="1" lang="zh-CN" altLang="en-US" sz="2000" b="0">
              <a:cs typeface="Arial" panose="020B0604020202020204" pitchFamily="34" charset="0"/>
            </a:endParaRPr>
          </a:p>
        </p:txBody>
      </p:sp>
      <p:sp>
        <p:nvSpPr>
          <p:cNvPr id="11" name="矩形 10"/>
          <p:cNvSpPr>
            <a:spLocks noChangeArrowheads="1"/>
          </p:cNvSpPr>
          <p:nvPr/>
        </p:nvSpPr>
        <p:spPr bwMode="auto">
          <a:xfrm>
            <a:off x="9592526" y="5324154"/>
            <a:ext cx="500062" cy="428625"/>
          </a:xfrm>
          <a:prstGeom prst="rect">
            <a:avLst/>
          </a:prstGeom>
          <a:noFill/>
          <a:ln w="38100" algn="ctr">
            <a:noFill/>
            <a:round/>
            <a:headEnd/>
            <a:tailEnd/>
          </a:ln>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2000" b="0" dirty="0">
                <a:cs typeface="Arial" panose="020B0604020202020204" pitchFamily="34" charset="0"/>
              </a:rPr>
              <a:t>A</a:t>
            </a:r>
            <a:r>
              <a:rPr lang="en-US" altLang="zh-CN" sz="2000" b="0" baseline="-25000" dirty="0">
                <a:cs typeface="Arial" panose="020B0604020202020204" pitchFamily="34" charset="0"/>
              </a:rPr>
              <a:t>5</a:t>
            </a:r>
            <a:endParaRPr kumimoji="1" lang="zh-CN" altLang="en-US" sz="2000" b="0" dirty="0">
              <a:cs typeface="Arial" panose="020B0604020202020204" pitchFamily="34" charset="0"/>
            </a:endParaRPr>
          </a:p>
        </p:txBody>
      </p:sp>
      <p:sp>
        <p:nvSpPr>
          <p:cNvPr id="12" name="矩形 11"/>
          <p:cNvSpPr>
            <a:spLocks noChangeArrowheads="1"/>
          </p:cNvSpPr>
          <p:nvPr/>
        </p:nvSpPr>
        <p:spPr bwMode="auto">
          <a:xfrm>
            <a:off x="8873016" y="5324154"/>
            <a:ext cx="500062" cy="428625"/>
          </a:xfrm>
          <a:prstGeom prst="rect">
            <a:avLst/>
          </a:prstGeom>
          <a:noFill/>
          <a:ln w="38100" algn="ctr">
            <a:noFill/>
            <a:round/>
            <a:headEnd/>
            <a:tailEnd/>
          </a:ln>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2000" b="0" dirty="0">
                <a:cs typeface="Arial" panose="020B0604020202020204" pitchFamily="34" charset="0"/>
              </a:rPr>
              <a:t>A</a:t>
            </a:r>
            <a:r>
              <a:rPr lang="en-US" altLang="zh-CN" sz="2000" b="0" baseline="-25000" dirty="0">
                <a:cs typeface="Arial" panose="020B0604020202020204" pitchFamily="34" charset="0"/>
              </a:rPr>
              <a:t>4</a:t>
            </a:r>
            <a:endParaRPr kumimoji="1" lang="zh-CN" altLang="en-US" sz="2000" b="0" dirty="0">
              <a:cs typeface="Arial" panose="020B0604020202020204" pitchFamily="34" charset="0"/>
            </a:endParaRPr>
          </a:p>
        </p:txBody>
      </p:sp>
      <p:sp>
        <p:nvSpPr>
          <p:cNvPr id="13" name="矩形 12"/>
          <p:cNvSpPr>
            <a:spLocks noChangeArrowheads="1"/>
          </p:cNvSpPr>
          <p:nvPr/>
        </p:nvSpPr>
        <p:spPr bwMode="auto">
          <a:xfrm>
            <a:off x="7818916" y="5324154"/>
            <a:ext cx="500062" cy="428625"/>
          </a:xfrm>
          <a:prstGeom prst="rect">
            <a:avLst/>
          </a:prstGeom>
          <a:noFill/>
          <a:ln w="38100" algn="ctr">
            <a:noFill/>
            <a:round/>
            <a:headEnd/>
            <a:tailEnd/>
          </a:ln>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2000" b="0">
                <a:cs typeface="Arial" panose="020B0604020202020204" pitchFamily="34" charset="0"/>
              </a:rPr>
              <a:t>A</a:t>
            </a:r>
            <a:r>
              <a:rPr lang="en-US" altLang="zh-CN" sz="2000" b="0" baseline="-25000">
                <a:cs typeface="Arial" panose="020B0604020202020204" pitchFamily="34" charset="0"/>
              </a:rPr>
              <a:t>3</a:t>
            </a:r>
            <a:endParaRPr kumimoji="1" lang="zh-CN" altLang="en-US" sz="2000" b="0">
              <a:cs typeface="Arial" panose="020B0604020202020204" pitchFamily="34" charset="0"/>
            </a:endParaRPr>
          </a:p>
        </p:txBody>
      </p:sp>
      <p:sp>
        <p:nvSpPr>
          <p:cNvPr id="14" name="矩形 13"/>
          <p:cNvSpPr>
            <a:spLocks noChangeArrowheads="1"/>
          </p:cNvSpPr>
          <p:nvPr/>
        </p:nvSpPr>
        <p:spPr bwMode="auto">
          <a:xfrm>
            <a:off x="7068252" y="5324154"/>
            <a:ext cx="500062" cy="428625"/>
          </a:xfrm>
          <a:prstGeom prst="rect">
            <a:avLst/>
          </a:prstGeom>
          <a:noFill/>
          <a:ln w="38100" algn="ctr">
            <a:noFill/>
            <a:round/>
            <a:headEnd/>
            <a:tailEnd/>
          </a:ln>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2000" b="0" dirty="0">
                <a:cs typeface="Arial" panose="020B0604020202020204" pitchFamily="34" charset="0"/>
              </a:rPr>
              <a:t>A</a:t>
            </a:r>
            <a:r>
              <a:rPr lang="en-US" altLang="zh-CN" sz="2000" b="0" baseline="-25000" dirty="0">
                <a:cs typeface="Arial" panose="020B0604020202020204" pitchFamily="34" charset="0"/>
              </a:rPr>
              <a:t>2</a:t>
            </a:r>
            <a:endParaRPr kumimoji="1" lang="zh-CN" altLang="en-US" sz="2000" b="0" dirty="0">
              <a:cs typeface="Arial" panose="020B0604020202020204" pitchFamily="34" charset="0"/>
            </a:endParaRPr>
          </a:p>
        </p:txBody>
      </p:sp>
      <p:sp>
        <p:nvSpPr>
          <p:cNvPr id="16" name="TextBox 15"/>
          <p:cNvSpPr txBox="1">
            <a:spLocks noChangeArrowheads="1"/>
          </p:cNvSpPr>
          <p:nvPr/>
        </p:nvSpPr>
        <p:spPr bwMode="auto">
          <a:xfrm>
            <a:off x="6060759" y="5260653"/>
            <a:ext cx="214313" cy="461962"/>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dirty="0">
                <a:cs typeface="Arial" panose="020B0604020202020204" pitchFamily="34" charset="0"/>
              </a:rPr>
              <a:t>(</a:t>
            </a:r>
            <a:endParaRPr lang="zh-CN" altLang="en-US" sz="2400" b="0" dirty="0">
              <a:cs typeface="Arial" panose="020B0604020202020204" pitchFamily="34" charset="0"/>
            </a:endParaRPr>
          </a:p>
        </p:txBody>
      </p:sp>
      <p:sp>
        <p:nvSpPr>
          <p:cNvPr id="17" name="TextBox 16"/>
          <p:cNvSpPr txBox="1">
            <a:spLocks noChangeArrowheads="1"/>
          </p:cNvSpPr>
          <p:nvPr/>
        </p:nvSpPr>
        <p:spPr bwMode="auto">
          <a:xfrm>
            <a:off x="8390416" y="5252716"/>
            <a:ext cx="214312" cy="461963"/>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cs typeface="Arial" panose="020B0604020202020204" pitchFamily="34" charset="0"/>
              </a:rPr>
              <a:t>)</a:t>
            </a:r>
            <a:endParaRPr lang="zh-CN" altLang="en-US" sz="2400" b="0">
              <a:cs typeface="Arial" panose="020B0604020202020204" pitchFamily="34" charset="0"/>
            </a:endParaRPr>
          </a:p>
        </p:txBody>
      </p:sp>
      <p:sp>
        <p:nvSpPr>
          <p:cNvPr id="18" name="TextBox 17"/>
          <p:cNvSpPr txBox="1">
            <a:spLocks noChangeArrowheads="1"/>
          </p:cNvSpPr>
          <p:nvPr/>
        </p:nvSpPr>
        <p:spPr bwMode="auto">
          <a:xfrm>
            <a:off x="8534879" y="5252716"/>
            <a:ext cx="214313" cy="461963"/>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cs typeface="Arial" panose="020B0604020202020204" pitchFamily="34" charset="0"/>
              </a:rPr>
              <a:t>(</a:t>
            </a:r>
            <a:endParaRPr lang="zh-CN" altLang="en-US" sz="2400" b="0">
              <a:cs typeface="Arial" panose="020B0604020202020204" pitchFamily="34" charset="0"/>
            </a:endParaRPr>
          </a:p>
        </p:txBody>
      </p:sp>
      <p:sp>
        <p:nvSpPr>
          <p:cNvPr id="19" name="TextBox 18"/>
          <p:cNvSpPr txBox="1">
            <a:spLocks noChangeArrowheads="1"/>
          </p:cNvSpPr>
          <p:nvPr/>
        </p:nvSpPr>
        <p:spPr bwMode="auto">
          <a:xfrm>
            <a:off x="10742372" y="5252716"/>
            <a:ext cx="214312" cy="461963"/>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cs typeface="Arial" panose="020B0604020202020204" pitchFamily="34" charset="0"/>
              </a:rPr>
              <a:t>)</a:t>
            </a:r>
            <a:endParaRPr lang="zh-CN" altLang="en-US" sz="2400" b="0">
              <a:cs typeface="Arial" panose="020B0604020202020204" pitchFamily="34" charset="0"/>
            </a:endParaRPr>
          </a:p>
        </p:txBody>
      </p:sp>
      <p:sp>
        <p:nvSpPr>
          <p:cNvPr id="20" name="TextBox 19"/>
          <p:cNvSpPr txBox="1">
            <a:spLocks noChangeArrowheads="1"/>
          </p:cNvSpPr>
          <p:nvPr/>
        </p:nvSpPr>
        <p:spPr bwMode="auto">
          <a:xfrm>
            <a:off x="6852228" y="5252716"/>
            <a:ext cx="214312" cy="461963"/>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dirty="0">
                <a:cs typeface="Arial" panose="020B0604020202020204" pitchFamily="34" charset="0"/>
              </a:rPr>
              <a:t>(</a:t>
            </a:r>
            <a:endParaRPr lang="zh-CN" altLang="en-US" sz="2400" b="0" dirty="0">
              <a:cs typeface="Arial" panose="020B0604020202020204" pitchFamily="34" charset="0"/>
            </a:endParaRPr>
          </a:p>
        </p:txBody>
      </p:sp>
      <p:sp>
        <p:nvSpPr>
          <p:cNvPr id="21" name="TextBox 20"/>
          <p:cNvSpPr txBox="1">
            <a:spLocks noChangeArrowheads="1"/>
          </p:cNvSpPr>
          <p:nvPr/>
        </p:nvSpPr>
        <p:spPr bwMode="auto">
          <a:xfrm>
            <a:off x="8279291" y="5252716"/>
            <a:ext cx="214312" cy="461963"/>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cs typeface="Arial" panose="020B0604020202020204" pitchFamily="34" charset="0"/>
              </a:rPr>
              <a:t>)</a:t>
            </a:r>
            <a:endParaRPr lang="zh-CN" altLang="en-US" sz="2400" b="0">
              <a:cs typeface="Arial" panose="020B0604020202020204" pitchFamily="34" charset="0"/>
            </a:endParaRPr>
          </a:p>
        </p:txBody>
      </p:sp>
      <p:sp>
        <p:nvSpPr>
          <p:cNvPr id="22" name="TextBox 21"/>
          <p:cNvSpPr txBox="1">
            <a:spLocks noChangeArrowheads="1"/>
          </p:cNvSpPr>
          <p:nvPr/>
        </p:nvSpPr>
        <p:spPr bwMode="auto">
          <a:xfrm>
            <a:off x="8658704" y="5252716"/>
            <a:ext cx="214313" cy="461963"/>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cs typeface="Arial" panose="020B0604020202020204" pitchFamily="34" charset="0"/>
              </a:rPr>
              <a:t>(</a:t>
            </a:r>
            <a:endParaRPr lang="zh-CN" altLang="en-US" sz="2400" b="0">
              <a:cs typeface="Arial" panose="020B0604020202020204" pitchFamily="34" charset="0"/>
            </a:endParaRPr>
          </a:p>
        </p:txBody>
      </p:sp>
      <p:sp>
        <p:nvSpPr>
          <p:cNvPr id="23" name="TextBox 22"/>
          <p:cNvSpPr txBox="1">
            <a:spLocks noChangeArrowheads="1"/>
          </p:cNvSpPr>
          <p:nvPr/>
        </p:nvSpPr>
        <p:spPr bwMode="auto">
          <a:xfrm>
            <a:off x="10058160" y="5252716"/>
            <a:ext cx="214313" cy="461963"/>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cs typeface="Arial" panose="020B0604020202020204" pitchFamily="34" charset="0"/>
              </a:rPr>
              <a:t>)</a:t>
            </a:r>
            <a:endParaRPr lang="zh-CN" altLang="en-US" sz="2400" b="0">
              <a:cs typeface="Arial" panose="020B0604020202020204" pitchFamily="34" charset="0"/>
            </a:endParaRPr>
          </a:p>
        </p:txBody>
      </p:sp>
      <p:sp>
        <p:nvSpPr>
          <p:cNvPr id="2" name="圆角矩形标注 1"/>
          <p:cNvSpPr/>
          <p:nvPr/>
        </p:nvSpPr>
        <p:spPr>
          <a:xfrm>
            <a:off x="1219905" y="5174347"/>
            <a:ext cx="4263698" cy="799875"/>
          </a:xfrm>
          <a:prstGeom prst="wedgeRoundRectCallout">
            <a:avLst>
              <a:gd name="adj1" fmla="val -1491"/>
              <a:gd name="adj2" fmla="val -79317"/>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dirty="0">
                <a:solidFill>
                  <a:srgbClr val="FF0000"/>
                </a:solidFill>
                <a:latin typeface="Arial" panose="020B0604020202020204" pitchFamily="34" charset="0"/>
                <a:cs typeface="Arial" panose="020B0604020202020204" pitchFamily="34" charset="0"/>
              </a:rPr>
              <a:t>m(1,2)&gt;m(1,3)</a:t>
            </a:r>
            <a:r>
              <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a:t>
            </a:r>
            <a:endParaRPr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pPr>
              <a:defRPr/>
            </a:pPr>
            <a:r>
              <a:rPr lang="en-US" altLang="zh-CN" sz="2000" dirty="0">
                <a:solidFill>
                  <a:schemeClr val="tx1"/>
                </a:solidFill>
                <a:latin typeface="Arial" panose="020B0604020202020204" pitchFamily="34" charset="0"/>
                <a:cs typeface="Arial" panose="020B0604020202020204" pitchFamily="34" charset="0"/>
              </a:rPr>
              <a:t>30×35×15&gt; 30×35×5+35×15×5 </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5" name="灯片编号占位符 3"/>
          <p:cNvSpPr>
            <a:spLocks noGrp="1"/>
          </p:cNvSpPr>
          <p:nvPr>
            <p:ph type="sldNum" sz="quarter" idx="12"/>
          </p:nvPr>
        </p:nvSpPr>
        <p:spPr>
          <a:xfrm>
            <a:off x="8610600" y="6356352"/>
            <a:ext cx="2743200" cy="365125"/>
          </a:xfrm>
        </p:spPr>
        <p:txBody>
          <a:bodyPr/>
          <a:lstStyle/>
          <a:p>
            <a:pPr>
              <a:defRPr/>
            </a:pPr>
            <a:fld id="{D3E18211-51D0-4572-B0E8-4487E0663FD1}" type="slidenum">
              <a:rPr lang="en-US" altLang="zh-CN" smtClean="0"/>
              <a:pPr>
                <a:defRPr/>
              </a:pPr>
              <a:t>99</a:t>
            </a:fld>
            <a:endParaRPr lang="en-US" altLang="zh-CN"/>
          </a:p>
        </p:txBody>
      </p:sp>
      <p:sp>
        <p:nvSpPr>
          <p:cNvPr id="26" name="标题 1"/>
          <p:cNvSpPr txBox="1">
            <a:spLocks/>
          </p:cNvSpPr>
          <p:nvPr/>
        </p:nvSpPr>
        <p:spPr>
          <a:xfrm>
            <a:off x="499327" y="47817"/>
            <a:ext cx="2952328" cy="122094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dirty="0"/>
              <a:t>算法实例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ox(in)">
                                      <p:cBhvr>
                                        <p:cTn id="24" dur="500"/>
                                        <p:tgtEl>
                                          <p:spTgt spid="14"/>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ox(in)">
                                      <p:cBhvr>
                                        <p:cTn id="30" dur="500"/>
                                        <p:tgtEl>
                                          <p:spTgt spid="12"/>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in)">
                                      <p:cBhvr>
                                        <p:cTn id="33" dur="500"/>
                                        <p:tgtEl>
                                          <p:spTgt spid="1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ox(in)">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6" grpId="0"/>
      <p:bldP spid="17" grpId="0"/>
      <p:bldP spid="18" grpId="0"/>
      <p:bldP spid="19" grpId="0"/>
      <p:bldP spid="20" grpId="0"/>
      <p:bldP spid="21" grpId="0"/>
      <p:bldP spid="22" grpId="0"/>
      <p:bldP spid="23" grpId="0"/>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heme/theme1.xml><?xml version="1.0" encoding="utf-8"?>
<a:theme xmlns:a="http://schemas.openxmlformats.org/drawingml/2006/main" name="算法分析模板073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算法分析新模板2023" id="{FADB3A85-5174-4FA5-A51F-55BEA2B76671}" vid="{DDE32136-80A6-4B40-8420-6E71B6F9244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算法分析新模板2023</Template>
  <TotalTime>1096789</TotalTime>
  <Words>14475</Words>
  <Application>Microsoft Office PowerPoint</Application>
  <PresentationFormat>宽屏</PresentationFormat>
  <Paragraphs>2344</Paragraphs>
  <Slides>104</Slides>
  <Notes>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104</vt:i4>
      </vt:variant>
    </vt:vector>
  </HeadingPairs>
  <TitlesOfParts>
    <vt:vector size="115" baseType="lpstr">
      <vt:lpstr>等线</vt:lpstr>
      <vt:lpstr>宋体</vt:lpstr>
      <vt:lpstr>幼圆</vt:lpstr>
      <vt:lpstr>Arial</vt:lpstr>
      <vt:lpstr>Arial Black</vt:lpstr>
      <vt:lpstr>Arial Narrow</vt:lpstr>
      <vt:lpstr>Times New Roman</vt:lpstr>
      <vt:lpstr>Wingdings</vt:lpstr>
      <vt:lpstr>算法分析模板0731</vt:lpstr>
      <vt:lpstr>Microsoft 公式 3.0</vt:lpstr>
      <vt:lpstr>公式</vt:lpstr>
      <vt:lpstr>第六章 动态规划</vt:lpstr>
      <vt:lpstr>目录</vt:lpstr>
      <vt:lpstr>6.1 一般方法</vt:lpstr>
      <vt:lpstr>方法适用的问题特点</vt:lpstr>
      <vt:lpstr>动态规划的设计思想概要</vt:lpstr>
      <vt:lpstr>最优性原理(Principle of Optimality)</vt:lpstr>
      <vt:lpstr>以0/1背包问题为例</vt:lpstr>
      <vt:lpstr>0/1背包问题的最优性原理证明</vt:lpstr>
      <vt:lpstr>设计递推关系式</vt:lpstr>
      <vt:lpstr>0/1背包问题向前处理法的递推关系式</vt:lpstr>
      <vt:lpstr>0/1背包问题向后处理法的递推关系式</vt:lpstr>
      <vt:lpstr>基于递推关系式实现程序</vt:lpstr>
      <vt:lpstr>动态规划的设计思想</vt:lpstr>
      <vt:lpstr>再谈动态规划的迭代实现</vt:lpstr>
      <vt:lpstr>动态规划的特点</vt:lpstr>
      <vt:lpstr>6.2 多段图问题</vt:lpstr>
      <vt:lpstr>问题描述</vt:lpstr>
      <vt:lpstr>多段图示例</vt:lpstr>
      <vt:lpstr>多段图问题的最优性原理证明</vt:lpstr>
      <vt:lpstr>多段图向前处理递推关系式</vt:lpstr>
      <vt:lpstr>最优解</vt:lpstr>
      <vt:lpstr>PowerPoint 演示文稿</vt:lpstr>
      <vt:lpstr>最优决策序列</vt:lpstr>
      <vt:lpstr>算法6.1 多段图的向前处理算法</vt:lpstr>
      <vt:lpstr>FGRAPH算法执行过程</vt:lpstr>
      <vt:lpstr>多段图向后处理递推关系式</vt:lpstr>
      <vt:lpstr>最优解</vt:lpstr>
      <vt:lpstr>多段图的应用</vt:lpstr>
      <vt:lpstr>PowerPoint 演示文稿</vt:lpstr>
      <vt:lpstr>6.3 货郎担问题</vt:lpstr>
      <vt:lpstr>问题描述</vt:lpstr>
      <vt:lpstr>问题分析</vt:lpstr>
      <vt:lpstr>递推关系式</vt:lpstr>
      <vt:lpstr>计算过程</vt:lpstr>
      <vt:lpstr>PowerPoint 演示文稿</vt:lpstr>
      <vt:lpstr>时间复杂度分析</vt:lpstr>
      <vt:lpstr>6.4 0/1背包问题</vt:lpstr>
      <vt:lpstr>问题描述和递推关系式</vt:lpstr>
      <vt:lpstr>递归关系式计算过程</vt:lpstr>
      <vt:lpstr>递归关系式计算过程</vt:lpstr>
      <vt:lpstr>递归关系式计算过程</vt:lpstr>
      <vt:lpstr>回溯确定X</vt:lpstr>
      <vt:lpstr>算法6.2 0/1背包算法描述</vt:lpstr>
      <vt:lpstr>算法6.3 0/1背包算法变型</vt:lpstr>
      <vt:lpstr>迭代算法变型分析</vt:lpstr>
      <vt:lpstr>递归关系式图解</vt:lpstr>
      <vt:lpstr>PowerPoint 演示文稿</vt:lpstr>
      <vt:lpstr>PowerPoint 演示文稿</vt:lpstr>
      <vt:lpstr>PowerPoint 演示文稿</vt:lpstr>
      <vt:lpstr>函数曲线分析</vt:lpstr>
      <vt:lpstr>序偶对集合定义</vt:lpstr>
      <vt:lpstr>序偶对法设计思想</vt:lpstr>
      <vt:lpstr>序偶对法实例</vt:lpstr>
      <vt:lpstr>确定决策序列</vt:lpstr>
      <vt:lpstr>序偶对法的数据结构</vt:lpstr>
      <vt:lpstr>序偶对法的空间复杂度分析</vt:lpstr>
      <vt:lpstr>序偶对法的时间复杂度分析</vt:lpstr>
      <vt:lpstr>序偶对法的改进</vt:lpstr>
      <vt:lpstr>6.5 可靠性设计</vt:lpstr>
      <vt:lpstr>问题描述</vt:lpstr>
      <vt:lpstr>改进方法</vt:lpstr>
      <vt:lpstr>可靠性设计最优化问题</vt:lpstr>
      <vt:lpstr>递推关系式</vt:lpstr>
      <vt:lpstr>可靠性算法设计思想</vt:lpstr>
      <vt:lpstr>问题实例计算过程</vt:lpstr>
      <vt:lpstr>PowerPoint 演示文稿</vt:lpstr>
      <vt:lpstr>PowerPoint 演示文稿</vt:lpstr>
      <vt:lpstr>6.6 最优二分检索树</vt:lpstr>
      <vt:lpstr>二分检索树</vt:lpstr>
      <vt:lpstr>二分检索树检索算法</vt:lpstr>
      <vt:lpstr>问题描述</vt:lpstr>
      <vt:lpstr>问题实例</vt:lpstr>
      <vt:lpstr>二分检索树的预期成本</vt:lpstr>
      <vt:lpstr>最优二分检索树</vt:lpstr>
      <vt:lpstr>PowerPoint 演示文稿</vt:lpstr>
      <vt:lpstr>PowerPoint 演示文稿</vt:lpstr>
      <vt:lpstr>PowerPoint 演示文稿</vt:lpstr>
      <vt:lpstr>递推关系式分析</vt:lpstr>
      <vt:lpstr>PowerPoint 演示文稿</vt:lpstr>
      <vt:lpstr>动态规划求解思想</vt:lpstr>
      <vt:lpstr>递推关系式</vt:lpstr>
      <vt:lpstr>问题求解过程</vt:lpstr>
      <vt:lpstr>PowerPoint 演示文稿</vt:lpstr>
      <vt:lpstr>PowerPoint 演示文稿</vt:lpstr>
      <vt:lpstr>PowerPoint 演示文稿</vt:lpstr>
      <vt:lpstr>PowerPoint 演示文稿</vt:lpstr>
      <vt:lpstr>PowerPoint 演示文稿</vt:lpstr>
      <vt:lpstr>时间复杂度分析</vt:lpstr>
      <vt:lpstr>D.E.Knuth的优化方法</vt:lpstr>
      <vt:lpstr>算法6.4 最优二分检索树算法</vt:lpstr>
      <vt:lpstr>6.7 矩阵链乘积问题</vt:lpstr>
      <vt:lpstr>问题描述</vt:lpstr>
      <vt:lpstr>问题分析</vt:lpstr>
      <vt:lpstr>问题分析</vt:lpstr>
      <vt:lpstr>最优性原理证明</vt:lpstr>
      <vt:lpstr>递推关系式设计</vt:lpstr>
      <vt:lpstr>自底向上实现</vt:lpstr>
      <vt:lpstr>算法6.5 矩阵链乘积算法</vt:lpstr>
      <vt:lpstr>n=6</vt:lpstr>
      <vt:lpstr>6.8 小结</vt:lpstr>
      <vt:lpstr>PowerPoint 演示文稿</vt:lpstr>
      <vt:lpstr>PowerPoint 演示文稿</vt:lpstr>
      <vt:lpstr>PowerPoint 演示文稿</vt:lpstr>
      <vt:lpstr>本 章 结 束</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why</dc:creator>
  <cp:lastModifiedBy>a</cp:lastModifiedBy>
  <cp:revision>3441</cp:revision>
  <dcterms:created xsi:type="dcterms:W3CDTF">2005-08-10T02:20:16Z</dcterms:created>
  <dcterms:modified xsi:type="dcterms:W3CDTF">2024-01-04T09:54:44Z</dcterms:modified>
</cp:coreProperties>
</file>