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75"/>
  </p:notesMasterIdLst>
  <p:handoutMasterIdLst>
    <p:handoutMasterId r:id="rId76"/>
  </p:handoutMasterIdLst>
  <p:sldIdLst>
    <p:sldId id="379" r:id="rId2"/>
    <p:sldId id="396" r:id="rId3"/>
    <p:sldId id="617" r:id="rId4"/>
    <p:sldId id="642" r:id="rId5"/>
    <p:sldId id="643" r:id="rId6"/>
    <p:sldId id="644" r:id="rId7"/>
    <p:sldId id="627" r:id="rId8"/>
    <p:sldId id="626" r:id="rId9"/>
    <p:sldId id="949" r:id="rId10"/>
    <p:sldId id="947" r:id="rId11"/>
    <p:sldId id="948" r:id="rId12"/>
    <p:sldId id="641" r:id="rId13"/>
    <p:sldId id="628" r:id="rId14"/>
    <p:sldId id="629" r:id="rId15"/>
    <p:sldId id="978" r:id="rId16"/>
    <p:sldId id="637" r:id="rId17"/>
    <p:sldId id="631" r:id="rId18"/>
    <p:sldId id="632" r:id="rId19"/>
    <p:sldId id="645" r:id="rId20"/>
    <p:sldId id="391" r:id="rId21"/>
    <p:sldId id="646" r:id="rId22"/>
    <p:sldId id="395" r:id="rId23"/>
    <p:sldId id="980" r:id="rId24"/>
    <p:sldId id="687" r:id="rId25"/>
    <p:sldId id="541" r:id="rId26"/>
    <p:sldId id="636" r:id="rId27"/>
    <p:sldId id="647" r:id="rId28"/>
    <p:sldId id="648" r:id="rId29"/>
    <p:sldId id="582" r:id="rId30"/>
    <p:sldId id="983" r:id="rId31"/>
    <p:sldId id="649" r:id="rId32"/>
    <p:sldId id="650" r:id="rId33"/>
    <p:sldId id="651" r:id="rId34"/>
    <p:sldId id="652" r:id="rId35"/>
    <p:sldId id="984" r:id="rId36"/>
    <p:sldId id="589" r:id="rId37"/>
    <p:sldId id="653" r:id="rId38"/>
    <p:sldId id="985" r:id="rId39"/>
    <p:sldId id="654" r:id="rId40"/>
    <p:sldId id="981" r:id="rId41"/>
    <p:sldId id="982" r:id="rId42"/>
    <p:sldId id="625" r:id="rId43"/>
    <p:sldId id="549" r:id="rId44"/>
    <p:sldId id="551" r:id="rId45"/>
    <p:sldId id="550" r:id="rId46"/>
    <p:sldId id="668" r:id="rId47"/>
    <p:sldId id="669" r:id="rId48"/>
    <p:sldId id="670" r:id="rId49"/>
    <p:sldId id="671" r:id="rId50"/>
    <p:sldId id="552" r:id="rId51"/>
    <p:sldId id="655" r:id="rId52"/>
    <p:sldId id="554" r:id="rId53"/>
    <p:sldId id="555" r:id="rId54"/>
    <p:sldId id="656" r:id="rId55"/>
    <p:sldId id="657" r:id="rId56"/>
    <p:sldId id="658" r:id="rId57"/>
    <p:sldId id="661" r:id="rId58"/>
    <p:sldId id="663" r:id="rId59"/>
    <p:sldId id="664" r:id="rId60"/>
    <p:sldId id="673" r:id="rId61"/>
    <p:sldId id="986" r:id="rId62"/>
    <p:sldId id="437" r:id="rId63"/>
    <p:sldId id="993" r:id="rId64"/>
    <p:sldId id="995" r:id="rId65"/>
    <p:sldId id="999" r:id="rId66"/>
    <p:sldId id="568" r:id="rId67"/>
    <p:sldId id="674" r:id="rId68"/>
    <p:sldId id="997" r:id="rId69"/>
    <p:sldId id="440" r:id="rId70"/>
    <p:sldId id="998" r:id="rId71"/>
    <p:sldId id="686" r:id="rId72"/>
    <p:sldId id="1000" r:id="rId73"/>
    <p:sldId id="408"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99FF"/>
    <a:srgbClr val="CCFFCC"/>
    <a:srgbClr val="CCECFF"/>
    <a:srgbClr val="66CCFF"/>
    <a:srgbClr val="FF9900"/>
    <a:srgbClr val="CCC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76829" autoAdjust="0"/>
  </p:normalViewPr>
  <p:slideViewPr>
    <p:cSldViewPr>
      <p:cViewPr varScale="1">
        <p:scale>
          <a:sx n="67" d="100"/>
          <a:sy n="67" d="100"/>
        </p:scale>
        <p:origin x="384"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20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charset="-122"/>
              </a:defRPr>
            </a:lvl1pPr>
          </a:lstStyle>
          <a:p>
            <a:pPr>
              <a:defRPr/>
            </a:pPr>
            <a:endParaRPr lang="en-US" altLang="zh-CN"/>
          </a:p>
        </p:txBody>
      </p:sp>
      <p:sp>
        <p:nvSpPr>
          <p:cNvPr id="256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charset="-122"/>
              </a:defRPr>
            </a:lvl1pPr>
          </a:lstStyle>
          <a:p>
            <a:pPr>
              <a:defRPr/>
            </a:pPr>
            <a:endParaRPr lang="en-US" altLang="zh-CN"/>
          </a:p>
        </p:txBody>
      </p:sp>
      <p:sp>
        <p:nvSpPr>
          <p:cNvPr id="256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charset="-122"/>
              </a:defRPr>
            </a:lvl1pPr>
          </a:lstStyle>
          <a:p>
            <a:pPr>
              <a:defRPr/>
            </a:pPr>
            <a:endParaRPr lang="en-US" altLang="zh-CN"/>
          </a:p>
        </p:txBody>
      </p:sp>
      <p:sp>
        <p:nvSpPr>
          <p:cNvPr id="256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285861CB-E7A8-4B4F-9524-8A25F2E12FE2}"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ea typeface="宋体" charset="-122"/>
              </a:defRPr>
            </a:lvl1pPr>
          </a:lstStyle>
          <a:p>
            <a:pPr>
              <a:defRPr/>
            </a:pPr>
            <a:endParaRPr lang="en-US" altLang="zh-CN"/>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ea typeface="宋体"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ea typeface="宋体"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AC0EB61C-FF59-4DC5-91DB-648BFE10FA3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0EB61C-FF59-4DC5-91DB-648BFE10FA33}" type="slidenum">
              <a:rPr lang="en-US" altLang="zh-CN" smtClean="0"/>
              <a:pPr>
                <a:defRPr/>
              </a:pPr>
              <a:t>5</a:t>
            </a:fld>
            <a:endParaRPr lang="en-US" altLang="zh-CN"/>
          </a:p>
        </p:txBody>
      </p:sp>
    </p:spTree>
    <p:extLst>
      <p:ext uri="{BB962C8B-B14F-4D97-AF65-F5344CB8AC3E}">
        <p14:creationId xmlns:p14="http://schemas.microsoft.com/office/powerpoint/2010/main" val="377929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AC0EB61C-FF59-4DC5-91DB-648BFE10FA33}" type="slidenum">
              <a:rPr lang="en-US" altLang="zh-CN" smtClean="0"/>
              <a:pPr>
                <a:defRPr/>
              </a:pPr>
              <a:t>38</a:t>
            </a:fld>
            <a:endParaRPr lang="en-US" altLang="zh-CN"/>
          </a:p>
        </p:txBody>
      </p:sp>
    </p:spTree>
    <p:extLst>
      <p:ext uri="{BB962C8B-B14F-4D97-AF65-F5344CB8AC3E}">
        <p14:creationId xmlns:p14="http://schemas.microsoft.com/office/powerpoint/2010/main" val="106848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其中，</a:t>
                </a:r>
                <a:r>
                  <a:rPr kumimoji="1" lang="en-US" altLang="zh-CN" dirty="0"/>
                  <a:t> </a:t>
                </a:r>
                <a14:m>
                  <m:oMath xmlns:m="http://schemas.openxmlformats.org/officeDocument/2006/math">
                    <m:nary>
                      <m:naryPr>
                        <m:chr m:val="∑"/>
                        <m:ctrlPr>
                          <a:rPr kumimoji="1" lang="en-US" altLang="zh-CN" i="1" dirty="0">
                            <a:latin typeface="Cambria Math" panose="02040503050406030204" pitchFamily="18" charset="0"/>
                          </a:rPr>
                        </m:ctrlPr>
                      </m:naryPr>
                      <m:sub>
                        <m:r>
                          <m:rPr>
                            <m:sty m:val="p"/>
                            <m:brk m:alnAt="23"/>
                          </m:rPr>
                          <a:rPr kumimoji="1" lang="en-US" altLang="zh-CN" i="1" dirty="0">
                            <a:latin typeface="Cambria Math" panose="02040503050406030204" pitchFamily="18" charset="0"/>
                          </a:rPr>
                          <m:t>i</m:t>
                        </m:r>
                        <m:r>
                          <a:rPr kumimoji="1" lang="en-US" altLang="zh-CN" i="1" dirty="0">
                            <a:latin typeface="Cambria Math" panose="02040503050406030204" pitchFamily="18" charset="0"/>
                          </a:rPr>
                          <m:t>=1</m:t>
                        </m:r>
                      </m:sub>
                      <m:sup>
                        <m:r>
                          <a:rPr kumimoji="1" lang="en-US" altLang="zh-CN" i="1" dirty="0">
                            <a:latin typeface="Cambria Math" panose="02040503050406030204" pitchFamily="18" charset="0"/>
                          </a:rPr>
                          <m:t>𝑘</m:t>
                        </m:r>
                      </m:sup>
                      <m:e>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𝑤</m:t>
                            </m:r>
                          </m:e>
                          <m:sub>
                            <m:r>
                              <a:rPr kumimoji="1" lang="en-US" altLang="zh-CN" i="1" dirty="0">
                                <a:latin typeface="Cambria Math" panose="02040503050406030204" pitchFamily="18" charset="0"/>
                              </a:rPr>
                              <m:t>𝑖</m:t>
                            </m:r>
                          </m:sub>
                        </m:sSub>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𝑥</m:t>
                            </m:r>
                          </m:e>
                          <m:sub>
                            <m:r>
                              <a:rPr kumimoji="1" lang="en-US" altLang="zh-CN" i="1" dirty="0">
                                <a:latin typeface="Cambria Math" panose="02040503050406030204" pitchFamily="18" charset="0"/>
                              </a:rPr>
                              <m:t>𝑖</m:t>
                            </m:r>
                          </m:sub>
                        </m:sSub>
                      </m:e>
                    </m:nary>
                  </m:oMath>
                </a14:m>
                <a:r>
                  <a:rPr kumimoji="1" lang="zh-CN" altLang="en-US" dirty="0"/>
                  <a:t>表示已经放入背包中物品的价值；</a:t>
                </a:r>
                <a:r>
                  <a:rPr kumimoji="1" lang="en-US" altLang="zh-CN" dirty="0"/>
                  <a:t> </a:t>
                </a:r>
                <a14:m>
                  <m:oMath xmlns:m="http://schemas.openxmlformats.org/officeDocument/2006/math">
                    <m:r>
                      <m:rPr>
                        <m:sty m:val="p"/>
                      </m:rPr>
                      <a:rPr kumimoji="1" lang="en-US" altLang="zh-CN" i="1" dirty="0">
                        <a:latin typeface="Cambria Math" panose="02040503050406030204" pitchFamily="18" charset="0"/>
                      </a:rPr>
                      <m:t>M</m:t>
                    </m:r>
                    <m:r>
                      <a:rPr kumimoji="1" lang="en-US" altLang="zh-CN" i="1" dirty="0">
                        <a:latin typeface="Cambria Math" panose="02040503050406030204" pitchFamily="18" charset="0"/>
                      </a:rPr>
                      <m:t>−</m:t>
                    </m:r>
                    <m:nary>
                      <m:naryPr>
                        <m:chr m:val="∑"/>
                        <m:ctrlPr>
                          <a:rPr kumimoji="1" lang="en-US" altLang="zh-CN" i="1" dirty="0">
                            <a:latin typeface="Cambria Math" panose="02040503050406030204" pitchFamily="18" charset="0"/>
                          </a:rPr>
                        </m:ctrlPr>
                      </m:naryPr>
                      <m:sub>
                        <m:r>
                          <m:rPr>
                            <m:sty m:val="p"/>
                            <m:brk m:alnAt="23"/>
                          </m:rPr>
                          <a:rPr kumimoji="1" lang="en-US" altLang="zh-CN" i="1" dirty="0">
                            <a:latin typeface="Cambria Math" panose="02040503050406030204" pitchFamily="18" charset="0"/>
                          </a:rPr>
                          <m:t>i</m:t>
                        </m:r>
                        <m:r>
                          <a:rPr kumimoji="1" lang="en-US" altLang="zh-CN" i="1" dirty="0">
                            <a:latin typeface="Cambria Math" panose="02040503050406030204" pitchFamily="18" charset="0"/>
                          </a:rPr>
                          <m:t>=1</m:t>
                        </m:r>
                      </m:sub>
                      <m:sup>
                        <m:r>
                          <a:rPr kumimoji="1" lang="en-US" altLang="zh-CN" i="1" dirty="0">
                            <a:latin typeface="Cambria Math" panose="02040503050406030204" pitchFamily="18" charset="0"/>
                          </a:rPr>
                          <m:t>𝑘</m:t>
                        </m:r>
                      </m:sup>
                      <m:e>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𝑤</m:t>
                            </m:r>
                          </m:e>
                          <m:sub>
                            <m:r>
                              <a:rPr kumimoji="1" lang="en-US" altLang="zh-CN" i="1" dirty="0">
                                <a:latin typeface="Cambria Math" panose="02040503050406030204" pitchFamily="18" charset="0"/>
                              </a:rPr>
                              <m:t>𝑖</m:t>
                            </m:r>
                          </m:sub>
                        </m:sSub>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𝑥</m:t>
                            </m:r>
                          </m:e>
                          <m:sub>
                            <m:r>
                              <a:rPr kumimoji="1" lang="en-US" altLang="zh-CN" i="1" dirty="0">
                                <a:latin typeface="Cambria Math" panose="02040503050406030204" pitchFamily="18" charset="0"/>
                              </a:rPr>
                              <m:t>𝑖</m:t>
                            </m:r>
                          </m:sub>
                        </m:sSub>
                      </m:e>
                    </m:nary>
                  </m:oMath>
                </a14:m>
                <a:r>
                  <a:rPr kumimoji="1" lang="zh-CN" altLang="en-US" dirty="0"/>
                  <a:t>表示背包剩下的空隙重量。如果这些空隙重量还能放下</a:t>
                </a:r>
                <a:r>
                  <a:rPr kumimoji="1" lang="en-US" altLang="zh-CN" dirty="0"/>
                  <a:t>k+1</a:t>
                </a:r>
                <a:r>
                  <a:rPr kumimoji="1" lang="zh-CN" altLang="en-US" dirty="0"/>
                  <a:t>种物品或以后的某种物品，即存在某个</a:t>
                </a:r>
                <a:r>
                  <a:rPr kumimoji="1" lang="en-US" altLang="zh-CN" dirty="0"/>
                  <a:t>j&gt;k</a:t>
                </a:r>
                <a:r>
                  <a:rPr kumimoji="1" lang="zh-CN" altLang="en-US" dirty="0"/>
                  <a:t>使得</a:t>
                </a:r>
                <a14:m>
                  <m:oMath xmlns:m="http://schemas.openxmlformats.org/officeDocument/2006/math">
                    <m:r>
                      <m:rPr>
                        <m:sty m:val="p"/>
                      </m:rPr>
                      <a:rPr kumimoji="1" lang="en-US" altLang="zh-CN" i="1" dirty="0">
                        <a:latin typeface="Cambria Math" panose="02040503050406030204" pitchFamily="18" charset="0"/>
                      </a:rPr>
                      <m:t>M</m:t>
                    </m:r>
                    <m:r>
                      <a:rPr kumimoji="1" lang="en-US" altLang="zh-CN" i="1" dirty="0">
                        <a:latin typeface="Cambria Math" panose="02040503050406030204" pitchFamily="18" charset="0"/>
                      </a:rPr>
                      <m:t>−</m:t>
                    </m:r>
                    <m:nary>
                      <m:naryPr>
                        <m:chr m:val="∑"/>
                        <m:ctrlPr>
                          <a:rPr kumimoji="1" lang="en-US" altLang="zh-CN" i="1" dirty="0">
                            <a:latin typeface="Cambria Math" panose="02040503050406030204" pitchFamily="18" charset="0"/>
                          </a:rPr>
                        </m:ctrlPr>
                      </m:naryPr>
                      <m:sub>
                        <m:r>
                          <m:rPr>
                            <m:sty m:val="p"/>
                            <m:brk m:alnAt="23"/>
                          </m:rPr>
                          <a:rPr kumimoji="1" lang="en-US" altLang="zh-CN" i="1" dirty="0">
                            <a:latin typeface="Cambria Math" panose="02040503050406030204" pitchFamily="18" charset="0"/>
                          </a:rPr>
                          <m:t>i</m:t>
                        </m:r>
                        <m:r>
                          <a:rPr kumimoji="1" lang="en-US" altLang="zh-CN" i="1" dirty="0">
                            <a:latin typeface="Cambria Math" panose="02040503050406030204" pitchFamily="18" charset="0"/>
                          </a:rPr>
                          <m:t>=1</m:t>
                        </m:r>
                      </m:sub>
                      <m:sup>
                        <m:r>
                          <a:rPr kumimoji="1" lang="en-US" altLang="zh-CN" i="1" dirty="0">
                            <a:latin typeface="Cambria Math" panose="02040503050406030204" pitchFamily="18" charset="0"/>
                          </a:rPr>
                          <m:t>𝑘</m:t>
                        </m:r>
                      </m:sup>
                      <m:e>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𝑤</m:t>
                            </m:r>
                          </m:e>
                          <m:sub>
                            <m:r>
                              <a:rPr kumimoji="1" lang="en-US" altLang="zh-CN" i="1" dirty="0">
                                <a:latin typeface="Cambria Math" panose="02040503050406030204" pitchFamily="18" charset="0"/>
                              </a:rPr>
                              <m:t>𝑖</m:t>
                            </m:r>
                          </m:sub>
                        </m:sSub>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𝑥</m:t>
                            </m:r>
                          </m:e>
                          <m:sub>
                            <m:r>
                              <a:rPr kumimoji="1" lang="en-US" altLang="zh-CN" i="1" dirty="0">
                                <a:latin typeface="Cambria Math" panose="02040503050406030204" pitchFamily="18" charset="0"/>
                              </a:rPr>
                              <m:t>𝑖</m:t>
                            </m:r>
                          </m:sub>
                        </m:sSub>
                      </m:e>
                    </m:nary>
                    <m:r>
                      <a:rPr kumimoji="1" lang="en-US" altLang="zh-CN" i="1" dirty="0" smtClean="0">
                        <a:latin typeface="Cambria Math" panose="02040503050406030204" pitchFamily="18" charset="0"/>
                        <a:ea typeface="Cambria Math" panose="02040503050406030204" pitchFamily="18" charset="0"/>
                      </a:rPr>
                      <m:t>≥</m:t>
                    </m:r>
                    <m:sSub>
                      <m:sSubPr>
                        <m:ctrlPr>
                          <a:rPr kumimoji="1" lang="en-US" altLang="zh-CN" i="1" dirty="0" smtClean="0">
                            <a:latin typeface="Cambria Math" panose="02040503050406030204" pitchFamily="18" charset="0"/>
                            <a:ea typeface="Cambria Math" panose="02040503050406030204" pitchFamily="18" charset="0"/>
                          </a:rPr>
                        </m:ctrlPr>
                      </m:sSubPr>
                      <m:e>
                        <m:r>
                          <a:rPr kumimoji="1" lang="en-US" altLang="zh-CN" b="0" i="1" dirty="0" smtClean="0">
                            <a:latin typeface="Cambria Math" panose="02040503050406030204" pitchFamily="18" charset="0"/>
                            <a:ea typeface="Cambria Math" panose="02040503050406030204" pitchFamily="18" charset="0"/>
                          </a:rPr>
                          <m:t>𝑤</m:t>
                        </m:r>
                      </m:e>
                      <m:sub>
                        <m:r>
                          <a:rPr kumimoji="1" lang="en-US" altLang="zh-CN" b="0" i="1" dirty="0" smtClean="0">
                            <a:latin typeface="Cambria Math" panose="02040503050406030204" pitchFamily="18" charset="0"/>
                            <a:ea typeface="Cambria Math" panose="02040503050406030204" pitchFamily="18" charset="0"/>
                          </a:rPr>
                          <m:t>𝑗</m:t>
                        </m:r>
                      </m:sub>
                    </m:sSub>
                  </m:oMath>
                </a14:m>
                <a:r>
                  <a:rPr kumimoji="1" lang="en-US" altLang="zh-CN" dirty="0"/>
                  <a:t>,</a:t>
                </a:r>
                <a:r>
                  <a:rPr kumimoji="1" lang="zh-CN" altLang="en-US" dirty="0"/>
                  <a:t>则这些空隙能达到的最大价值为</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r>
                      <m:rPr>
                        <m:sty m:val="p"/>
                      </m:rPr>
                      <a:rPr kumimoji="1" lang="en-US" altLang="zh-CN" i="1" dirty="0">
                        <a:latin typeface="Cambria Math" panose="02040503050406030204" pitchFamily="18" charset="0"/>
                      </a:rPr>
                      <m:t>M</m:t>
                    </m:r>
                    <m:r>
                      <a:rPr kumimoji="1" lang="en-US" altLang="zh-CN" i="1" dirty="0">
                        <a:latin typeface="Cambria Math" panose="02040503050406030204" pitchFamily="18" charset="0"/>
                      </a:rPr>
                      <m:t>−</m:t>
                    </m:r>
                    <m:nary>
                      <m:naryPr>
                        <m:chr m:val="∑"/>
                        <m:ctrlPr>
                          <a:rPr kumimoji="1" lang="en-US" altLang="zh-CN" i="1" dirty="0">
                            <a:latin typeface="Cambria Math" panose="02040503050406030204" pitchFamily="18" charset="0"/>
                          </a:rPr>
                        </m:ctrlPr>
                      </m:naryPr>
                      <m:sub>
                        <m:r>
                          <m:rPr>
                            <m:sty m:val="p"/>
                            <m:brk m:alnAt="23"/>
                          </m:rPr>
                          <a:rPr kumimoji="1" lang="en-US" altLang="zh-CN" i="1" dirty="0">
                            <a:latin typeface="Cambria Math" panose="02040503050406030204" pitchFamily="18" charset="0"/>
                          </a:rPr>
                          <m:t>i</m:t>
                        </m:r>
                        <m:r>
                          <a:rPr kumimoji="1" lang="en-US" altLang="zh-CN" i="1" dirty="0">
                            <a:latin typeface="Cambria Math" panose="02040503050406030204" pitchFamily="18" charset="0"/>
                          </a:rPr>
                          <m:t>=1</m:t>
                        </m:r>
                      </m:sub>
                      <m:sup>
                        <m:r>
                          <a:rPr kumimoji="1" lang="en-US" altLang="zh-CN" i="1" dirty="0">
                            <a:latin typeface="Cambria Math" panose="02040503050406030204" pitchFamily="18" charset="0"/>
                          </a:rPr>
                          <m:t>𝑘</m:t>
                        </m:r>
                      </m:sup>
                      <m:e>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𝑤</m:t>
                            </m:r>
                          </m:e>
                          <m:sub>
                            <m:r>
                              <a:rPr kumimoji="1" lang="en-US" altLang="zh-CN" i="1" dirty="0">
                                <a:latin typeface="Cambria Math" panose="02040503050406030204" pitchFamily="18" charset="0"/>
                              </a:rPr>
                              <m:t>𝑖</m:t>
                            </m:r>
                          </m:sub>
                        </m:sSub>
                        <m:sSub>
                          <m:sSubPr>
                            <m:ctrlPr>
                              <a:rPr kumimoji="1" lang="en-US" altLang="zh-CN" i="1" dirty="0">
                                <a:latin typeface="Cambria Math" panose="02040503050406030204" pitchFamily="18" charset="0"/>
                              </a:rPr>
                            </m:ctrlPr>
                          </m:sSubPr>
                          <m:e>
                            <m:r>
                              <a:rPr kumimoji="1" lang="en-US" altLang="zh-CN" i="1" dirty="0">
                                <a:latin typeface="Cambria Math" panose="02040503050406030204" pitchFamily="18" charset="0"/>
                              </a:rPr>
                              <m:t>𝑥</m:t>
                            </m:r>
                          </m:e>
                          <m:sub>
                            <m:r>
                              <a:rPr kumimoji="1" lang="en-US" altLang="zh-CN" i="1" dirty="0">
                                <a:latin typeface="Cambria Math" panose="02040503050406030204" pitchFamily="18" charset="0"/>
                              </a:rPr>
                              <m:t>𝑖</m:t>
                            </m:r>
                          </m:sub>
                        </m:sSub>
                      </m:e>
                    </m:nary>
                    <m:r>
                      <a:rPr kumimoji="1" lang="en-US" altLang="zh-CN" i="1" dirty="0">
                        <a:latin typeface="Cambria Math" panose="02040503050406030204" pitchFamily="18" charset="0"/>
                        <a:ea typeface="Cambria Math" panose="02040503050406030204" pitchFamily="18" charset="0"/>
                      </a:rPr>
                      <m:t>)</m:t>
                    </m:r>
                    <m:f>
                      <m:fPr>
                        <m:ctrlPr>
                          <a:rPr kumimoji="1" lang="en-US" altLang="zh-CN" i="1" dirty="0">
                            <a:latin typeface="Cambria Math" panose="02040503050406030204" pitchFamily="18" charset="0"/>
                            <a:ea typeface="Cambria Math" panose="02040503050406030204" pitchFamily="18" charset="0"/>
                          </a:rPr>
                        </m:ctrlPr>
                      </m:fPr>
                      <m:num>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𝑝</m:t>
                            </m:r>
                          </m:e>
                          <m:sub>
                            <m:r>
                              <a:rPr kumimoji="1" lang="en-US" altLang="zh-CN" i="1" dirty="0">
                                <a:latin typeface="Cambria Math" panose="02040503050406030204" pitchFamily="18" charset="0"/>
                                <a:ea typeface="Cambria Math" panose="02040503050406030204" pitchFamily="18" charset="0"/>
                              </a:rPr>
                              <m:t>𝑘</m:t>
                            </m:r>
                            <m:r>
                              <a:rPr kumimoji="1" lang="en-US" altLang="zh-CN" i="1" dirty="0">
                                <a:latin typeface="Cambria Math" panose="02040503050406030204" pitchFamily="18" charset="0"/>
                                <a:ea typeface="Cambria Math" panose="02040503050406030204" pitchFamily="18" charset="0"/>
                              </a:rPr>
                              <m:t>+1</m:t>
                            </m:r>
                          </m:sub>
                        </m:sSub>
                      </m:num>
                      <m:den>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𝑤</m:t>
                            </m:r>
                          </m:e>
                          <m:sub>
                            <m:r>
                              <a:rPr kumimoji="1" lang="en-US" altLang="zh-CN" i="1" dirty="0">
                                <a:latin typeface="Cambria Math" panose="02040503050406030204" pitchFamily="18" charset="0"/>
                                <a:ea typeface="Cambria Math" panose="02040503050406030204" pitchFamily="18" charset="0"/>
                              </a:rPr>
                              <m:t>𝑘</m:t>
                            </m:r>
                            <m:r>
                              <a:rPr kumimoji="1" lang="en-US" altLang="zh-CN" i="1" dirty="0">
                                <a:latin typeface="Cambria Math" panose="02040503050406030204" pitchFamily="18" charset="0"/>
                                <a:ea typeface="Cambria Math" panose="02040503050406030204" pitchFamily="18" charset="0"/>
                              </a:rPr>
                              <m:t>+1</m:t>
                            </m:r>
                          </m:sub>
                        </m:sSub>
                      </m:den>
                    </m:f>
                  </m:oMath>
                </a14:m>
                <a:r>
                  <a:rPr kumimoji="1" lang="zh-CN" altLang="en-US" dirty="0"/>
                  <a:t>，因为在剩下物品中，单位重量价值最大的是第</a:t>
                </a:r>
                <a:r>
                  <a:rPr kumimoji="1" lang="en-US" altLang="zh-CN" dirty="0"/>
                  <a:t>k+1</a:t>
                </a:r>
                <a:r>
                  <a:rPr kumimoji="1" lang="zh-CN" altLang="en-US" dirty="0"/>
                  <a:t>种物品。</a:t>
                </a:r>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其中，</a:t>
                </a:r>
                <a:r>
                  <a:rPr kumimoji="1" lang="en-US" altLang="zh-CN" dirty="0"/>
                  <a:t> </a:t>
                </a:r>
                <a:r>
                  <a:rPr kumimoji="1" lang="en-US" altLang="zh-CN" i="0" dirty="0">
                    <a:latin typeface="Cambria Math" panose="02040503050406030204" pitchFamily="18" charset="0"/>
                  </a:rPr>
                  <a:t>∑_(i=1)^𝑘▒〖𝑤_𝑖 𝑥_𝑖 〗</a:t>
                </a:r>
                <a:r>
                  <a:rPr kumimoji="1" lang="zh-CN" altLang="en-US" dirty="0"/>
                  <a:t>表示已经放入背包中物品的价值；</a:t>
                </a:r>
                <a:r>
                  <a:rPr kumimoji="1" lang="en-US" altLang="zh-CN" dirty="0"/>
                  <a:t> </a:t>
                </a:r>
                <a:r>
                  <a:rPr kumimoji="1" lang="en-US" altLang="zh-CN" i="0" dirty="0">
                    <a:latin typeface="Cambria Math" panose="02040503050406030204" pitchFamily="18" charset="0"/>
                  </a:rPr>
                  <a:t>M−∑_(i=1)^𝑘▒〖𝑤_𝑖 𝑥_𝑖 〗</a:t>
                </a:r>
                <a:r>
                  <a:rPr kumimoji="1" lang="zh-CN" altLang="en-US" dirty="0"/>
                  <a:t>表示背包剩下的空隙重量。如果这些空隙重量还能放下</a:t>
                </a:r>
                <a:r>
                  <a:rPr kumimoji="1" lang="en-US" altLang="zh-CN" dirty="0"/>
                  <a:t>k+1</a:t>
                </a:r>
                <a:r>
                  <a:rPr kumimoji="1" lang="zh-CN" altLang="en-US" dirty="0"/>
                  <a:t>种物品或以后的某种物品，即存在某个</a:t>
                </a:r>
                <a:r>
                  <a:rPr kumimoji="1" lang="en-US" altLang="zh-CN" dirty="0"/>
                  <a:t>j&gt;k</a:t>
                </a:r>
                <a:r>
                  <a:rPr kumimoji="1" lang="zh-CN" altLang="en-US" dirty="0"/>
                  <a:t>使得</a:t>
                </a:r>
                <a:r>
                  <a:rPr kumimoji="1" lang="en-US" altLang="zh-CN" i="0" dirty="0">
                    <a:latin typeface="Cambria Math" panose="02040503050406030204" pitchFamily="18" charset="0"/>
                  </a:rPr>
                  <a:t>M−∑_(i=1)^𝑘▒〖𝑤_𝑖 𝑥_𝑖 〗</a:t>
                </a:r>
                <a:r>
                  <a:rPr kumimoji="1" lang="en-US" altLang="zh-CN" i="0" dirty="0">
                    <a:latin typeface="Cambria Math" panose="02040503050406030204" pitchFamily="18" charset="0"/>
                    <a:ea typeface="Cambria Math" panose="02040503050406030204" pitchFamily="18" charset="0"/>
                  </a:rPr>
                  <a:t>≥</a:t>
                </a:r>
                <a:r>
                  <a:rPr kumimoji="1" lang="en-US" altLang="zh-CN" b="0" i="0" dirty="0">
                    <a:latin typeface="Cambria Math" panose="02040503050406030204" pitchFamily="18" charset="0"/>
                    <a:ea typeface="Cambria Math" panose="02040503050406030204" pitchFamily="18" charset="0"/>
                  </a:rPr>
                  <a:t>𝑤_𝑗</a:t>
                </a:r>
                <a:r>
                  <a:rPr kumimoji="1" lang="en-US" altLang="zh-CN" dirty="0"/>
                  <a:t>,</a:t>
                </a:r>
                <a:r>
                  <a:rPr kumimoji="1" lang="zh-CN" altLang="en-US" dirty="0"/>
                  <a:t>则这些空隙能达到的最大价值为</a:t>
                </a:r>
                <a:r>
                  <a:rPr kumimoji="1" lang="en-US" altLang="zh-CN" i="0" dirty="0">
                    <a:latin typeface="Cambria Math" panose="02040503050406030204" pitchFamily="18" charset="0"/>
                    <a:ea typeface="Cambria Math" panose="02040503050406030204" pitchFamily="18" charset="0"/>
                  </a:rPr>
                  <a:t>(</a:t>
                </a:r>
                <a:r>
                  <a:rPr kumimoji="1" lang="en-US" altLang="zh-CN" i="0" dirty="0">
                    <a:latin typeface="Cambria Math" panose="02040503050406030204" pitchFamily="18" charset="0"/>
                  </a:rPr>
                  <a:t>M−∑_(i=1)^𝑘▒〖𝑤_𝑖 𝑥_𝑖 〗</a:t>
                </a:r>
                <a:r>
                  <a:rPr kumimoji="1" lang="en-US" altLang="zh-CN" i="0" dirty="0">
                    <a:latin typeface="Cambria Math" panose="02040503050406030204" pitchFamily="18" charset="0"/>
                    <a:ea typeface="Cambria Math" panose="02040503050406030204" pitchFamily="18" charset="0"/>
                  </a:rPr>
                  <a:t>)𝑝_(𝑘+1)/𝑤_(𝑘+1) </a:t>
                </a:r>
                <a:r>
                  <a:rPr kumimoji="1" lang="zh-CN" altLang="en-US" dirty="0"/>
                  <a:t>，因为在剩下物品中，单位重量价值最大的是第</a:t>
                </a:r>
                <a:r>
                  <a:rPr kumimoji="1" lang="en-US" altLang="zh-CN" dirty="0"/>
                  <a:t>k+1</a:t>
                </a:r>
                <a:r>
                  <a:rPr kumimoji="1" lang="zh-CN" altLang="en-US" dirty="0"/>
                  <a:t>种物品。</a:t>
                </a:r>
              </a:p>
              <a:p>
                <a:endParaRPr kumimoji="1" lang="zh-CN" altLang="en-US" dirty="0"/>
              </a:p>
            </p:txBody>
          </p:sp>
        </mc:Fallback>
      </mc:AlternateContent>
      <p:sp>
        <p:nvSpPr>
          <p:cNvPr id="4" name="灯片编号占位符 3"/>
          <p:cNvSpPr>
            <a:spLocks noGrp="1"/>
          </p:cNvSpPr>
          <p:nvPr>
            <p:ph type="sldNum" sz="quarter" idx="5"/>
          </p:nvPr>
        </p:nvSpPr>
        <p:spPr/>
        <p:txBody>
          <a:bodyPr/>
          <a:lstStyle/>
          <a:p>
            <a:pPr>
              <a:defRPr/>
            </a:pPr>
            <a:fld id="{AC0EB61C-FF59-4DC5-91DB-648BFE10FA33}" type="slidenum">
              <a:rPr lang="en-US" altLang="zh-CN" smtClean="0"/>
              <a:pPr>
                <a:defRPr/>
              </a:pPr>
              <a:t>64</a:t>
            </a:fld>
            <a:endParaRPr lang="en-US" altLang="zh-CN"/>
          </a:p>
        </p:txBody>
      </p:sp>
    </p:spTree>
    <p:extLst>
      <p:ext uri="{BB962C8B-B14F-4D97-AF65-F5344CB8AC3E}">
        <p14:creationId xmlns:p14="http://schemas.microsoft.com/office/powerpoint/2010/main" val="4179748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9"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5"/>
            <a:ext cx="5872659"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9" y="1225462"/>
            <a:ext cx="12211803"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3" name="副标题 2"/>
          <p:cNvSpPr>
            <a:spLocks noGrp="1"/>
          </p:cNvSpPr>
          <p:nvPr>
            <p:ph type="subTitle" idx="1"/>
          </p:nvPr>
        </p:nvSpPr>
        <p:spPr>
          <a:xfrm>
            <a:off x="1101361" y="5471049"/>
            <a:ext cx="9831977" cy="781595"/>
          </a:xfrm>
        </p:spPr>
        <p:txBody>
          <a:bodyPr>
            <a:normAutofit/>
          </a:bodyPr>
          <a:lstStyle>
            <a:lvl1pPr marL="0" indent="0" algn="ctr">
              <a:buNone/>
              <a:defRPr sz="2100">
                <a:solidFill>
                  <a:srgbClr val="1E529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1" y="4274636"/>
            <a:ext cx="9831977" cy="999627"/>
          </a:xfrm>
        </p:spPr>
        <p:txBody>
          <a:bodyPr anchor="b">
            <a:normAutofit/>
          </a:bodyPr>
          <a:lstStyle>
            <a:lvl1pPr algn="ctr">
              <a:defRPr sz="375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7" y="358201"/>
            <a:ext cx="1689716" cy="562718"/>
          </a:xfrm>
          <a:prstGeom prst="rect">
            <a:avLst/>
          </a:prstGeom>
        </p:spPr>
      </p:pic>
      <p:pic>
        <p:nvPicPr>
          <p:cNvPr id="14" name="Picture 21" descr="jilin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264651" y="6165851"/>
            <a:ext cx="195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3"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cs typeface="+mn-ea"/>
              <a:sym typeface="+mn-lt"/>
            </a:endParaRPr>
          </a:p>
        </p:txBody>
      </p:sp>
      <p:sp>
        <p:nvSpPr>
          <p:cNvPr id="3" name="副标题 2"/>
          <p:cNvSpPr>
            <a:spLocks noGrp="1"/>
          </p:cNvSpPr>
          <p:nvPr>
            <p:ph type="subTitle" idx="1"/>
          </p:nvPr>
        </p:nvSpPr>
        <p:spPr>
          <a:xfrm>
            <a:off x="1101361" y="5471049"/>
            <a:ext cx="9831977" cy="781595"/>
          </a:xfrm>
        </p:spPr>
        <p:txBody>
          <a:bodyPr>
            <a:normAutofit/>
          </a:bodyPr>
          <a:lstStyle>
            <a:lvl1pPr marL="0" indent="0" algn="ctr">
              <a:buNone/>
              <a:defRPr sz="2100">
                <a:solidFill>
                  <a:srgbClr val="1E529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1" y="4264255"/>
            <a:ext cx="9831977" cy="999627"/>
          </a:xfrm>
        </p:spPr>
        <p:txBody>
          <a:bodyPr anchor="b">
            <a:normAutofit/>
          </a:bodyPr>
          <a:lstStyle>
            <a:lvl1pPr algn="ctr">
              <a:defRPr sz="375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7" y="358201"/>
            <a:ext cx="1689716" cy="562718"/>
          </a:xfrm>
          <a:prstGeom prst="rect">
            <a:avLst/>
          </a:prstGeom>
        </p:spPr>
      </p:pic>
    </p:spTree>
    <p:extLst>
      <p:ext uri="{BB962C8B-B14F-4D97-AF65-F5344CB8AC3E}">
        <p14:creationId xmlns:p14="http://schemas.microsoft.com/office/powerpoint/2010/main" val="437778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0CE838A2-A49A-4A20-A5DD-EFD81F6874A2}"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spTree>
    <p:extLst>
      <p:ext uri="{BB962C8B-B14F-4D97-AF65-F5344CB8AC3E}">
        <p14:creationId xmlns:p14="http://schemas.microsoft.com/office/powerpoint/2010/main" val="195375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BEA97C73-4753-4E13-93B1-7B82872482E2}"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771040603"/>
              </p:ext>
            </p:extLst>
          </p:nvPr>
        </p:nvGraphicFramePr>
        <p:xfrm>
          <a:off x="7016099" y="3250773"/>
          <a:ext cx="949235" cy="396240"/>
        </p:xfrm>
        <a:graphic>
          <a:graphicData uri="http://schemas.openxmlformats.org/drawingml/2006/table">
            <a:tbl>
              <a:tblPr>
                <a:tableStyleId>{2D5ABB26-0587-4C30-8999-92F81FD0307C}</a:tableStyleId>
              </a:tblPr>
              <a:tblGrid>
                <a:gridCol w="949235">
                  <a:extLst>
                    <a:ext uri="{9D8B030D-6E8A-4147-A177-3AD203B41FA5}">
                      <a16:colId xmlns:a16="http://schemas.microsoft.com/office/drawing/2014/main" val="2089850756"/>
                    </a:ext>
                  </a:extLst>
                </a:gridCol>
              </a:tblGrid>
              <a:tr h="0">
                <a:tc>
                  <a:txBody>
                    <a:bodyPr/>
                    <a:lstStyle/>
                    <a:p>
                      <a:endParaRPr lang="zh-CN" altLang="en-US" sz="2000" dirty="0">
                        <a:latin typeface="幼圆" panose="02010509060101010101" pitchFamily="49" charset="-122"/>
                        <a:ea typeface="幼圆" panose="02010509060101010101" pitchFamily="49" charset="-122"/>
                      </a:endParaRPr>
                    </a:p>
                  </a:txBody>
                  <a:tcPr/>
                </a:tc>
                <a:extLst>
                  <a:ext uri="{0D108BD9-81ED-4DB2-BD59-A6C34878D82A}">
                    <a16:rowId xmlns:a16="http://schemas.microsoft.com/office/drawing/2014/main" val="3534267177"/>
                  </a:ext>
                </a:extLst>
              </a:tr>
            </a:tbl>
          </a:graphicData>
        </a:graphic>
      </p:graphicFrame>
    </p:spTree>
    <p:extLst>
      <p:ext uri="{BB962C8B-B14F-4D97-AF65-F5344CB8AC3E}">
        <p14:creationId xmlns:p14="http://schemas.microsoft.com/office/powerpoint/2010/main" val="362291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71D394BF-9E36-43F8-AF1C-1DC3313A1B06}" type="slidenum">
              <a:rPr lang="en-US" altLang="zh-CN" smtClean="0"/>
              <a:pPr>
                <a:defRPr/>
              </a:pPr>
              <a:t>‹#›</a:t>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66247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BEA97C73-4753-4E13-93B1-7B82872482E2}" type="slidenum">
              <a:rPr lang="en-US" altLang="zh-CN" smtClean="0"/>
              <a:pPr>
                <a:defRPr/>
              </a:pPr>
              <a:t>‹#›</a:t>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spTree>
    <p:extLst>
      <p:ext uri="{BB962C8B-B14F-4D97-AF65-F5344CB8AC3E}">
        <p14:creationId xmlns:p14="http://schemas.microsoft.com/office/powerpoint/2010/main" val="289137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EA97C73-4753-4E13-93B1-7B82872482E2}" type="slidenum">
              <a:rPr lang="en-US" altLang="zh-CN" smtClean="0"/>
              <a:pPr>
                <a:defRPr/>
              </a:pPr>
              <a:t>‹#›</a:t>
            </a:fld>
            <a:endParaRPr lang="en-US" altLang="zh-CN"/>
          </a:p>
        </p:txBody>
      </p:sp>
      <p:sp>
        <p:nvSpPr>
          <p:cNvPr id="7" name="标题 1"/>
          <p:cNvSpPr>
            <a:spLocks noGrp="1"/>
          </p:cNvSpPr>
          <p:nvPr>
            <p:ph type="title" hasCustomPrompt="1"/>
          </p:nvPr>
        </p:nvSpPr>
        <p:spPr>
          <a:xfrm>
            <a:off x="838200" y="365127"/>
            <a:ext cx="10515600" cy="1325563"/>
          </a:xfrm>
        </p:spPr>
        <p:txBody>
          <a:bodyPr/>
          <a:lstStyle>
            <a:lvl1pPr>
              <a:defRPr/>
            </a:lvl1pPr>
          </a:lstStyle>
          <a:p>
            <a:r>
              <a:rPr lang="zh-CN" altLang="en-US" dirty="0"/>
              <a:t>单击此处编辑母版标题样式</a:t>
            </a:r>
            <a:r>
              <a:rPr lang="en-US" altLang="zh-CN" dirty="0" err="1"/>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160982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5"/>
            <a:ext cx="6172200" cy="447638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BEA97C73-4753-4E13-93B1-7B82872482E2}" type="slidenum">
              <a:rPr lang="en-US" altLang="zh-CN" smtClean="0"/>
              <a:pPr>
                <a:defRPr/>
              </a:pPr>
              <a:t>‹#›</a:t>
            </a:fld>
            <a:endParaRPr lang="en-US" altLang="zh-CN"/>
          </a:p>
        </p:txBody>
      </p:sp>
      <p:sp>
        <p:nvSpPr>
          <p:cNvPr id="8" name="内容占位符 2"/>
          <p:cNvSpPr>
            <a:spLocks noGrp="1"/>
          </p:cNvSpPr>
          <p:nvPr>
            <p:ph idx="13"/>
          </p:nvPr>
        </p:nvSpPr>
        <p:spPr>
          <a:xfrm>
            <a:off x="839788" y="1384665"/>
            <a:ext cx="3932237" cy="4476387"/>
          </a:xfrm>
        </p:spPr>
        <p:txBody>
          <a:bodyPr/>
          <a:lstStyle>
            <a:lvl1pPr>
              <a:lnSpc>
                <a:spcPct val="110000"/>
              </a:lnSpc>
              <a:defRPr sz="2100"/>
            </a:lvl1pPr>
            <a:lvl2pPr>
              <a:lnSpc>
                <a:spcPct val="110000"/>
              </a:lnSpc>
              <a:buClr>
                <a:schemeClr val="accent1">
                  <a:lumMod val="60000"/>
                  <a:lumOff val="40000"/>
                </a:schemeClr>
              </a:buClr>
              <a:defRPr sz="1800"/>
            </a:lvl2pPr>
            <a:lvl3pPr>
              <a:lnSpc>
                <a:spcPct val="110000"/>
              </a:lnSpc>
              <a:buClr>
                <a:schemeClr val="accent1">
                  <a:lumMod val="60000"/>
                  <a:lumOff val="40000"/>
                </a:schemeClr>
              </a:buClr>
              <a:defRPr sz="1800"/>
            </a:lvl3pPr>
            <a:lvl4pPr>
              <a:lnSpc>
                <a:spcPct val="110000"/>
              </a:lnSpc>
              <a:buClr>
                <a:schemeClr val="accent1">
                  <a:lumMod val="60000"/>
                  <a:lumOff val="40000"/>
                </a:schemeClr>
              </a:buClr>
              <a:defRPr sz="1800"/>
            </a:lvl4pPr>
            <a:lvl5pPr>
              <a:lnSpc>
                <a:spcPct val="110000"/>
              </a:lnSpc>
              <a:buClr>
                <a:schemeClr val="accent1">
                  <a:lumMod val="60000"/>
                  <a:lumOff val="40000"/>
                </a:schemeClr>
              </a:buClr>
              <a:defRPr sz="18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9" name="标题 1"/>
          <p:cNvSpPr txBox="1">
            <a:spLocks/>
          </p:cNvSpPr>
          <p:nvPr/>
        </p:nvSpPr>
        <p:spPr>
          <a:xfrm>
            <a:off x="733697" y="129996"/>
            <a:ext cx="10515600" cy="132556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sz="2700" dirty="0"/>
              <a:t>单击此处编辑母版标题样式</a:t>
            </a:r>
            <a:r>
              <a:rPr lang="en-US" altLang="zh-CN" sz="2700" dirty="0" err="1"/>
              <a:t>abc</a:t>
            </a:r>
            <a:endParaRPr lang="zh-CN" altLang="en-US" sz="2700"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372172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90"/>
            <a:ext cx="10515600" cy="1325563"/>
          </a:xfrm>
        </p:spPr>
        <p:txBody>
          <a:bodyPr>
            <a:normAutofit/>
          </a:bodyPr>
          <a:lstStyle>
            <a:lvl1pPr marL="0" algn="ctr" defTabSz="685800" rtl="0" eaLnBrk="1" latinLnBrk="0" hangingPunct="1">
              <a:defRPr lang="zh-CN" altLang="en-US" sz="405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BEA97C73-4753-4E13-93B1-7B82872482E2}" type="slidenum">
              <a:rPr lang="en-US" altLang="zh-CN" smtClean="0"/>
              <a:pPr>
                <a:defRPr/>
              </a:pPr>
              <a:t>‹#›</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9" y="91558"/>
            <a:ext cx="856143"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extLst>
      <p:ext uri="{BB962C8B-B14F-4D97-AF65-F5344CB8AC3E}">
        <p14:creationId xmlns:p14="http://schemas.microsoft.com/office/powerpoint/2010/main" val="608014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dirty="0"/>
              <a:t>单击此处编辑母版标题样式</a:t>
            </a:r>
            <a:r>
              <a:rPr lang="en-US" altLang="zh-CN" dirty="0" err="1"/>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r>
              <a:rPr lang="en-US" altLang="zh-CN" dirty="0" err="1"/>
              <a:t>abc</a:t>
            </a:r>
            <a:endParaRPr lang="zh-CN" altLang="en-US" dirty="0"/>
          </a:p>
          <a:p>
            <a:pPr lvl="3"/>
            <a:r>
              <a:rPr lang="zh-CN" altLang="en-US" dirty="0"/>
              <a:t>第四级</a:t>
            </a:r>
            <a:r>
              <a:rPr lang="en-US" altLang="zh-CN" dirty="0" err="1"/>
              <a:t>abc</a:t>
            </a:r>
            <a:endParaRPr lang="zh-CN" altLang="en-US" dirty="0"/>
          </a:p>
          <a:p>
            <a:pPr lvl="4"/>
            <a:r>
              <a:rPr lang="zh-CN" altLang="en-US" dirty="0"/>
              <a:t>第五级</a:t>
            </a:r>
            <a:r>
              <a:rPr lang="en-US" altLang="zh-CN" dirty="0" err="1"/>
              <a:t>abc</a:t>
            </a:r>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EA97C73-4753-4E13-93B1-7B82872482E2}" type="slidenum">
              <a:rPr lang="en-US" altLang="zh-CN" smtClean="0"/>
              <a:pPr>
                <a:defRPr/>
              </a:pPr>
              <a:t>‹#›</a:t>
            </a:fld>
            <a:endParaRPr lang="en-US" altLang="zh-CN"/>
          </a:p>
        </p:txBody>
      </p:sp>
      <p:sp>
        <p:nvSpPr>
          <p:cNvPr id="7" name="标题占位符 1"/>
          <p:cNvSpPr txBox="1">
            <a:spLocks noChangeArrowheads="1"/>
          </p:cNvSpPr>
          <p:nvPr>
            <p:custDataLst>
              <p:tags r:id="rId11"/>
            </p:custDataLst>
          </p:nvPr>
        </p:nvSpPr>
        <p:spPr bwMode="auto">
          <a:xfrm>
            <a:off x="501650" y="314420"/>
            <a:ext cx="10852151"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6200" tIns="28575" rIns="57150" bIns="28575"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sz="2700" dirty="0"/>
          </a:p>
        </p:txBody>
      </p:sp>
    </p:spTree>
    <p:extLst>
      <p:ext uri="{BB962C8B-B14F-4D97-AF65-F5344CB8AC3E}">
        <p14:creationId xmlns:p14="http://schemas.microsoft.com/office/powerpoint/2010/main" val="299782792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Lst>
  <p:hf hdr="0" ftr="0" dt="0"/>
  <p:txStyles>
    <p:titleStyle>
      <a:lvl1pPr algn="l" defTabSz="685800" rtl="0" eaLnBrk="1" latinLnBrk="0" hangingPunct="1">
        <a:lnSpc>
          <a:spcPct val="90000"/>
        </a:lnSpc>
        <a:spcBef>
          <a:spcPct val="0"/>
        </a:spcBef>
        <a:buNone/>
        <a:defRPr sz="3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171450" indent="-171450" algn="l" defTabSz="685800" rtl="0" eaLnBrk="1" latinLnBrk="0" hangingPunct="1">
        <a:lnSpc>
          <a:spcPct val="9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90000"/>
        </a:lnSpc>
        <a:spcBef>
          <a:spcPts val="375"/>
        </a:spcBef>
        <a:buClr>
          <a:schemeClr val="accent1">
            <a:lumMod val="75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a:p>
        </p:txBody>
      </p:sp>
      <p:sp>
        <p:nvSpPr>
          <p:cNvPr id="3" name="标题 2"/>
          <p:cNvSpPr>
            <a:spLocks noGrp="1"/>
          </p:cNvSpPr>
          <p:nvPr>
            <p:ph type="ctrTitle"/>
          </p:nvPr>
        </p:nvSpPr>
        <p:spPr/>
        <p:txBody>
          <a:bodyPr>
            <a:normAutofit/>
          </a:bodyPr>
          <a:lstStyle/>
          <a:p>
            <a:r>
              <a:rPr lang="zh-CN" altLang="en-US" sz="4800" dirty="0"/>
              <a:t>第八章 分支限界法</a:t>
            </a:r>
            <a:endParaRPr lang="zh-CN" altLang="en-US" sz="4400" dirty="0"/>
          </a:p>
        </p:txBody>
      </p:sp>
    </p:spTree>
    <p:extLst>
      <p:ext uri="{BB962C8B-B14F-4D97-AF65-F5344CB8AC3E}">
        <p14:creationId xmlns:p14="http://schemas.microsoft.com/office/powerpoint/2010/main" val="2181510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5">
            <a:extLst>
              <a:ext uri="{FF2B5EF4-FFF2-40B4-BE49-F238E27FC236}">
                <a16:creationId xmlns:a16="http://schemas.microsoft.com/office/drawing/2014/main" id="{01E9BA33-2E13-F351-CA4D-7275C2A253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fld id="{DFBD3C76-85BC-A84D-B0CF-3DE70FA1A3A0}" type="slidenum">
              <a:rPr lang="en-US" altLang="zh-CN" sz="1000"/>
              <a:pPr>
                <a:spcBef>
                  <a:spcPct val="0"/>
                </a:spcBef>
                <a:buClrTx/>
                <a:buSzTx/>
                <a:buFontTx/>
                <a:buNone/>
              </a:pPr>
              <a:t>10</a:t>
            </a:fld>
            <a:endParaRPr lang="en-US" altLang="zh-CN" sz="1000"/>
          </a:p>
        </p:txBody>
      </p:sp>
      <p:sp>
        <p:nvSpPr>
          <p:cNvPr id="48130" name="Rectangle 2">
            <a:extLst>
              <a:ext uri="{FF2B5EF4-FFF2-40B4-BE49-F238E27FC236}">
                <a16:creationId xmlns:a16="http://schemas.microsoft.com/office/drawing/2014/main" id="{770DFF35-9925-4FF8-CA48-BAA92C5E3F47}"/>
              </a:ext>
            </a:extLst>
          </p:cNvPr>
          <p:cNvSpPr>
            <a:spLocks noGrp="1" noChangeArrowheads="1"/>
          </p:cNvSpPr>
          <p:nvPr>
            <p:ph type="title"/>
          </p:nvPr>
        </p:nvSpPr>
        <p:spPr>
          <a:xfrm>
            <a:off x="781051" y="423069"/>
            <a:ext cx="8229600" cy="1136650"/>
          </a:xfrm>
        </p:spPr>
        <p:txBody>
          <a:bodyPr/>
          <a:lstStyle/>
          <a:p>
            <a:pPr eaLnBrk="1" hangingPunct="1"/>
            <a:r>
              <a:rPr lang="en-US" altLang="zh-CN" sz="3200" b="1" dirty="0">
                <a:solidFill>
                  <a:srgbClr val="0000FF"/>
                </a:solidFill>
              </a:rPr>
              <a:t> </a:t>
            </a:r>
            <a:r>
              <a:rPr lang="en-US" altLang="zh-CN" sz="2700" dirty="0"/>
              <a:t>FIFO</a:t>
            </a:r>
            <a:r>
              <a:rPr lang="zh-CN" altLang="en-US" sz="2700" dirty="0"/>
              <a:t>分支限界法解决四皇后问题的解空间树</a:t>
            </a:r>
          </a:p>
        </p:txBody>
      </p:sp>
      <p:grpSp>
        <p:nvGrpSpPr>
          <p:cNvPr id="2" name="Group 4">
            <a:extLst>
              <a:ext uri="{FF2B5EF4-FFF2-40B4-BE49-F238E27FC236}">
                <a16:creationId xmlns:a16="http://schemas.microsoft.com/office/drawing/2014/main" id="{ED1FC51E-CA97-39ED-6453-B8115759C36B}"/>
              </a:ext>
            </a:extLst>
          </p:cNvPr>
          <p:cNvGrpSpPr>
            <a:grpSpLocks/>
          </p:cNvGrpSpPr>
          <p:nvPr/>
        </p:nvGrpSpPr>
        <p:grpSpPr bwMode="auto">
          <a:xfrm>
            <a:off x="3418514" y="2776324"/>
            <a:ext cx="2206625" cy="982662"/>
            <a:chOff x="1521" y="2275"/>
            <a:chExt cx="1390" cy="619"/>
          </a:xfrm>
        </p:grpSpPr>
        <p:sp>
          <p:nvSpPr>
            <p:cNvPr id="48205" name="Oval 5">
              <a:extLst>
                <a:ext uri="{FF2B5EF4-FFF2-40B4-BE49-F238E27FC236}">
                  <a16:creationId xmlns:a16="http://schemas.microsoft.com/office/drawing/2014/main" id="{BC97EA86-ED05-ABAB-B675-4BF2DE68C536}"/>
                </a:ext>
              </a:extLst>
            </p:cNvPr>
            <p:cNvSpPr>
              <a:spLocks noChangeArrowheads="1"/>
            </p:cNvSpPr>
            <p:nvPr/>
          </p:nvSpPr>
          <p:spPr bwMode="auto">
            <a:xfrm>
              <a:off x="1572" y="2682"/>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9</a:t>
              </a:r>
            </a:p>
          </p:txBody>
        </p:sp>
        <p:sp>
          <p:nvSpPr>
            <p:cNvPr id="48206" name="Oval 6">
              <a:extLst>
                <a:ext uri="{FF2B5EF4-FFF2-40B4-BE49-F238E27FC236}">
                  <a16:creationId xmlns:a16="http://schemas.microsoft.com/office/drawing/2014/main" id="{A8A02434-9062-FB5A-4A74-226CE5E0FC80}"/>
                </a:ext>
              </a:extLst>
            </p:cNvPr>
            <p:cNvSpPr>
              <a:spLocks noChangeArrowheads="1"/>
            </p:cNvSpPr>
            <p:nvPr/>
          </p:nvSpPr>
          <p:spPr bwMode="auto">
            <a:xfrm>
              <a:off x="2038" y="2682"/>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10</a:t>
              </a:r>
            </a:p>
          </p:txBody>
        </p:sp>
        <p:sp>
          <p:nvSpPr>
            <p:cNvPr id="48207" name="Oval 7">
              <a:extLst>
                <a:ext uri="{FF2B5EF4-FFF2-40B4-BE49-F238E27FC236}">
                  <a16:creationId xmlns:a16="http://schemas.microsoft.com/office/drawing/2014/main" id="{E28660BB-1382-E02F-5107-721EDC09B005}"/>
                </a:ext>
              </a:extLst>
            </p:cNvPr>
            <p:cNvSpPr>
              <a:spLocks noChangeArrowheads="1"/>
            </p:cNvSpPr>
            <p:nvPr/>
          </p:nvSpPr>
          <p:spPr bwMode="auto">
            <a:xfrm>
              <a:off x="2494" y="2700"/>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11</a:t>
              </a:r>
            </a:p>
          </p:txBody>
        </p:sp>
        <p:sp>
          <p:nvSpPr>
            <p:cNvPr id="48208" name="Line 8">
              <a:extLst>
                <a:ext uri="{FF2B5EF4-FFF2-40B4-BE49-F238E27FC236}">
                  <a16:creationId xmlns:a16="http://schemas.microsoft.com/office/drawing/2014/main" id="{654CF6B4-2B10-E78A-0CD6-694D5DF878C2}"/>
                </a:ext>
              </a:extLst>
            </p:cNvPr>
            <p:cNvSpPr>
              <a:spLocks noChangeShapeType="1"/>
            </p:cNvSpPr>
            <p:nvPr/>
          </p:nvSpPr>
          <p:spPr bwMode="auto">
            <a:xfrm flipH="1">
              <a:off x="1683" y="2296"/>
              <a:ext cx="553"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9" name="Line 9">
              <a:extLst>
                <a:ext uri="{FF2B5EF4-FFF2-40B4-BE49-F238E27FC236}">
                  <a16:creationId xmlns:a16="http://schemas.microsoft.com/office/drawing/2014/main" id="{CD77EA7F-AA33-F23D-D223-921F3B1C7D51}"/>
                </a:ext>
              </a:extLst>
            </p:cNvPr>
            <p:cNvSpPr>
              <a:spLocks noChangeShapeType="1"/>
            </p:cNvSpPr>
            <p:nvPr/>
          </p:nvSpPr>
          <p:spPr bwMode="auto">
            <a:xfrm flipH="1">
              <a:off x="2155" y="2275"/>
              <a:ext cx="102"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0" name="Line 10">
              <a:extLst>
                <a:ext uri="{FF2B5EF4-FFF2-40B4-BE49-F238E27FC236}">
                  <a16:creationId xmlns:a16="http://schemas.microsoft.com/office/drawing/2014/main" id="{B2A77818-2616-6696-717C-67AB6B451F17}"/>
                </a:ext>
              </a:extLst>
            </p:cNvPr>
            <p:cNvSpPr>
              <a:spLocks noChangeShapeType="1"/>
            </p:cNvSpPr>
            <p:nvPr/>
          </p:nvSpPr>
          <p:spPr bwMode="auto">
            <a:xfrm>
              <a:off x="2257" y="2296"/>
              <a:ext cx="330" cy="40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1" name="Text Box 11">
              <a:extLst>
                <a:ext uri="{FF2B5EF4-FFF2-40B4-BE49-F238E27FC236}">
                  <a16:creationId xmlns:a16="http://schemas.microsoft.com/office/drawing/2014/main" id="{805EBB08-FB84-F91E-4857-C7023E263A4C}"/>
                </a:ext>
              </a:extLst>
            </p:cNvPr>
            <p:cNvSpPr txBox="1">
              <a:spLocks noChangeArrowheads="1"/>
            </p:cNvSpPr>
            <p:nvPr/>
          </p:nvSpPr>
          <p:spPr bwMode="auto">
            <a:xfrm>
              <a:off x="1521" y="2482"/>
              <a:ext cx="2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19</a:t>
              </a:r>
            </a:p>
          </p:txBody>
        </p:sp>
        <p:sp>
          <p:nvSpPr>
            <p:cNvPr id="48212" name="Text Box 12">
              <a:extLst>
                <a:ext uri="{FF2B5EF4-FFF2-40B4-BE49-F238E27FC236}">
                  <a16:creationId xmlns:a16="http://schemas.microsoft.com/office/drawing/2014/main" id="{AC243015-3B2C-5994-FC6D-1283F74575DE}"/>
                </a:ext>
              </a:extLst>
            </p:cNvPr>
            <p:cNvSpPr txBox="1">
              <a:spLocks noChangeArrowheads="1"/>
            </p:cNvSpPr>
            <p:nvPr/>
          </p:nvSpPr>
          <p:spPr bwMode="auto">
            <a:xfrm>
              <a:off x="1898" y="2491"/>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24</a:t>
              </a:r>
            </a:p>
          </p:txBody>
        </p:sp>
        <p:sp>
          <p:nvSpPr>
            <p:cNvPr id="48213" name="Text Box 13">
              <a:extLst>
                <a:ext uri="{FF2B5EF4-FFF2-40B4-BE49-F238E27FC236}">
                  <a16:creationId xmlns:a16="http://schemas.microsoft.com/office/drawing/2014/main" id="{1A14C082-BA8D-C681-EA06-37E3A968719E}"/>
                </a:ext>
              </a:extLst>
            </p:cNvPr>
            <p:cNvSpPr txBox="1">
              <a:spLocks noChangeArrowheads="1"/>
            </p:cNvSpPr>
            <p:nvPr/>
          </p:nvSpPr>
          <p:spPr bwMode="auto">
            <a:xfrm>
              <a:off x="2506" y="2475"/>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29</a:t>
              </a:r>
            </a:p>
          </p:txBody>
        </p:sp>
      </p:grpSp>
      <p:grpSp>
        <p:nvGrpSpPr>
          <p:cNvPr id="48133" name="Group 14">
            <a:extLst>
              <a:ext uri="{FF2B5EF4-FFF2-40B4-BE49-F238E27FC236}">
                <a16:creationId xmlns:a16="http://schemas.microsoft.com/office/drawing/2014/main" id="{0DDB5A31-AC83-8167-3262-9DC32DD02851}"/>
              </a:ext>
            </a:extLst>
          </p:cNvPr>
          <p:cNvGrpSpPr>
            <a:grpSpLocks/>
          </p:cNvGrpSpPr>
          <p:nvPr/>
        </p:nvGrpSpPr>
        <p:grpSpPr bwMode="auto">
          <a:xfrm>
            <a:off x="4813926" y="1530139"/>
            <a:ext cx="811213" cy="401638"/>
            <a:chOff x="2562" y="1490"/>
            <a:chExt cx="511" cy="253"/>
          </a:xfrm>
        </p:grpSpPr>
        <p:sp>
          <p:nvSpPr>
            <p:cNvPr id="48203" name="Oval 15">
              <a:extLst>
                <a:ext uri="{FF2B5EF4-FFF2-40B4-BE49-F238E27FC236}">
                  <a16:creationId xmlns:a16="http://schemas.microsoft.com/office/drawing/2014/main" id="{BF24AFD2-CBE5-9E93-5790-AFCD44398C86}"/>
                </a:ext>
              </a:extLst>
            </p:cNvPr>
            <p:cNvSpPr>
              <a:spLocks noChangeArrowheads="1"/>
            </p:cNvSpPr>
            <p:nvPr/>
          </p:nvSpPr>
          <p:spPr bwMode="auto">
            <a:xfrm>
              <a:off x="2817" y="1527"/>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a:t>
              </a:r>
            </a:p>
          </p:txBody>
        </p:sp>
        <p:sp>
          <p:nvSpPr>
            <p:cNvPr id="48204" name="Text Box 16">
              <a:extLst>
                <a:ext uri="{FF2B5EF4-FFF2-40B4-BE49-F238E27FC236}">
                  <a16:creationId xmlns:a16="http://schemas.microsoft.com/office/drawing/2014/main" id="{9EDDA424-C0C7-751E-32BC-15C39D7640DC}"/>
                </a:ext>
              </a:extLst>
            </p:cNvPr>
            <p:cNvSpPr txBox="1">
              <a:spLocks noChangeArrowheads="1"/>
            </p:cNvSpPr>
            <p:nvPr/>
          </p:nvSpPr>
          <p:spPr bwMode="auto">
            <a:xfrm>
              <a:off x="2562" y="1490"/>
              <a:ext cx="21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p>
          </p:txBody>
        </p:sp>
      </p:grpSp>
      <p:grpSp>
        <p:nvGrpSpPr>
          <p:cNvPr id="4" name="Group 17">
            <a:extLst>
              <a:ext uri="{FF2B5EF4-FFF2-40B4-BE49-F238E27FC236}">
                <a16:creationId xmlns:a16="http://schemas.microsoft.com/office/drawing/2014/main" id="{15BAEDBB-7013-B14D-E18B-E70AAC77D578}"/>
              </a:ext>
            </a:extLst>
          </p:cNvPr>
          <p:cNvGrpSpPr>
            <a:grpSpLocks/>
          </p:cNvGrpSpPr>
          <p:nvPr/>
        </p:nvGrpSpPr>
        <p:grpSpPr bwMode="auto">
          <a:xfrm>
            <a:off x="1140451" y="2704886"/>
            <a:ext cx="2208213" cy="992188"/>
            <a:chOff x="86" y="2230"/>
            <a:chExt cx="1391" cy="625"/>
          </a:xfrm>
        </p:grpSpPr>
        <p:sp>
          <p:nvSpPr>
            <p:cNvPr id="48194" name="Oval 18">
              <a:extLst>
                <a:ext uri="{FF2B5EF4-FFF2-40B4-BE49-F238E27FC236}">
                  <a16:creationId xmlns:a16="http://schemas.microsoft.com/office/drawing/2014/main" id="{3C66B7BE-1D95-3927-3CDE-C3C0028772EF}"/>
                </a:ext>
              </a:extLst>
            </p:cNvPr>
            <p:cNvSpPr>
              <a:spLocks noChangeArrowheads="1"/>
            </p:cNvSpPr>
            <p:nvPr/>
          </p:nvSpPr>
          <p:spPr bwMode="auto">
            <a:xfrm>
              <a:off x="93" y="2661"/>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6</a:t>
              </a:r>
            </a:p>
          </p:txBody>
        </p:sp>
        <p:sp>
          <p:nvSpPr>
            <p:cNvPr id="48195" name="Oval 19">
              <a:extLst>
                <a:ext uri="{FF2B5EF4-FFF2-40B4-BE49-F238E27FC236}">
                  <a16:creationId xmlns:a16="http://schemas.microsoft.com/office/drawing/2014/main" id="{BFC8FFAD-A735-D4A5-B7E4-CE77CC9A79F1}"/>
                </a:ext>
              </a:extLst>
            </p:cNvPr>
            <p:cNvSpPr>
              <a:spLocks noChangeArrowheads="1"/>
            </p:cNvSpPr>
            <p:nvPr/>
          </p:nvSpPr>
          <p:spPr bwMode="auto">
            <a:xfrm>
              <a:off x="604" y="2661"/>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7</a:t>
              </a:r>
            </a:p>
          </p:txBody>
        </p:sp>
        <p:sp>
          <p:nvSpPr>
            <p:cNvPr id="48196" name="Oval 20">
              <a:extLst>
                <a:ext uri="{FF2B5EF4-FFF2-40B4-BE49-F238E27FC236}">
                  <a16:creationId xmlns:a16="http://schemas.microsoft.com/office/drawing/2014/main" id="{B799BC5B-04E8-AAB9-635D-FA32822EB7F8}"/>
                </a:ext>
              </a:extLst>
            </p:cNvPr>
            <p:cNvSpPr>
              <a:spLocks noChangeArrowheads="1"/>
            </p:cNvSpPr>
            <p:nvPr/>
          </p:nvSpPr>
          <p:spPr bwMode="auto">
            <a:xfrm>
              <a:off x="1124" y="2661"/>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8</a:t>
              </a:r>
            </a:p>
          </p:txBody>
        </p:sp>
        <p:sp>
          <p:nvSpPr>
            <p:cNvPr id="48197" name="Line 21">
              <a:extLst>
                <a:ext uri="{FF2B5EF4-FFF2-40B4-BE49-F238E27FC236}">
                  <a16:creationId xmlns:a16="http://schemas.microsoft.com/office/drawing/2014/main" id="{C74501C2-CB3A-A85E-74A3-C0FA445EB13E}"/>
                </a:ext>
              </a:extLst>
            </p:cNvPr>
            <p:cNvSpPr>
              <a:spLocks noChangeShapeType="1"/>
            </p:cNvSpPr>
            <p:nvPr/>
          </p:nvSpPr>
          <p:spPr bwMode="auto">
            <a:xfrm flipH="1">
              <a:off x="210" y="2275"/>
              <a:ext cx="767"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8" name="Line 22">
              <a:extLst>
                <a:ext uri="{FF2B5EF4-FFF2-40B4-BE49-F238E27FC236}">
                  <a16:creationId xmlns:a16="http://schemas.microsoft.com/office/drawing/2014/main" id="{946B851D-C19B-20B1-C827-E6FC011BA114}"/>
                </a:ext>
              </a:extLst>
            </p:cNvPr>
            <p:cNvSpPr>
              <a:spLocks noChangeShapeType="1"/>
            </p:cNvSpPr>
            <p:nvPr/>
          </p:nvSpPr>
          <p:spPr bwMode="auto">
            <a:xfrm flipH="1">
              <a:off x="774" y="2230"/>
              <a:ext cx="192" cy="40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9" name="Line 23">
              <a:extLst>
                <a:ext uri="{FF2B5EF4-FFF2-40B4-BE49-F238E27FC236}">
                  <a16:creationId xmlns:a16="http://schemas.microsoft.com/office/drawing/2014/main" id="{7228738B-F3CC-2808-ABA4-5B3FC1753F61}"/>
                </a:ext>
              </a:extLst>
            </p:cNvPr>
            <p:cNvSpPr>
              <a:spLocks noChangeShapeType="1"/>
            </p:cNvSpPr>
            <p:nvPr/>
          </p:nvSpPr>
          <p:spPr bwMode="auto">
            <a:xfrm>
              <a:off x="966" y="2275"/>
              <a:ext cx="276"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0" name="Text Box 24">
              <a:extLst>
                <a:ext uri="{FF2B5EF4-FFF2-40B4-BE49-F238E27FC236}">
                  <a16:creationId xmlns:a16="http://schemas.microsoft.com/office/drawing/2014/main" id="{15ECD770-52A0-DA94-FA44-C5E73B64B8B9}"/>
                </a:ext>
              </a:extLst>
            </p:cNvPr>
            <p:cNvSpPr txBox="1">
              <a:spLocks noChangeArrowheads="1"/>
            </p:cNvSpPr>
            <p:nvPr/>
          </p:nvSpPr>
          <p:spPr bwMode="auto">
            <a:xfrm>
              <a:off x="572" y="2434"/>
              <a:ext cx="1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8</a:t>
              </a:r>
            </a:p>
          </p:txBody>
        </p:sp>
        <p:sp>
          <p:nvSpPr>
            <p:cNvPr id="48201" name="Text Box 25">
              <a:extLst>
                <a:ext uri="{FF2B5EF4-FFF2-40B4-BE49-F238E27FC236}">
                  <a16:creationId xmlns:a16="http://schemas.microsoft.com/office/drawing/2014/main" id="{8C8FC74E-58C2-9B89-26DC-4BBA5FD70B46}"/>
                </a:ext>
              </a:extLst>
            </p:cNvPr>
            <p:cNvSpPr txBox="1">
              <a:spLocks noChangeArrowheads="1"/>
            </p:cNvSpPr>
            <p:nvPr/>
          </p:nvSpPr>
          <p:spPr bwMode="auto">
            <a:xfrm>
              <a:off x="1155" y="2461"/>
              <a:ext cx="3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13</a:t>
              </a:r>
            </a:p>
          </p:txBody>
        </p:sp>
        <p:sp>
          <p:nvSpPr>
            <p:cNvPr id="48202" name="Text Box 26">
              <a:extLst>
                <a:ext uri="{FF2B5EF4-FFF2-40B4-BE49-F238E27FC236}">
                  <a16:creationId xmlns:a16="http://schemas.microsoft.com/office/drawing/2014/main" id="{04424063-83DE-D786-B561-9B04B67924B7}"/>
                </a:ext>
              </a:extLst>
            </p:cNvPr>
            <p:cNvSpPr txBox="1">
              <a:spLocks noChangeArrowheads="1"/>
            </p:cNvSpPr>
            <p:nvPr/>
          </p:nvSpPr>
          <p:spPr bwMode="auto">
            <a:xfrm>
              <a:off x="86" y="2454"/>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grpSp>
      <p:grpSp>
        <p:nvGrpSpPr>
          <p:cNvPr id="5" name="Group 27">
            <a:extLst>
              <a:ext uri="{FF2B5EF4-FFF2-40B4-BE49-F238E27FC236}">
                <a16:creationId xmlns:a16="http://schemas.microsoft.com/office/drawing/2014/main" id="{5A9BA72C-D9AB-A9AF-CAA2-1F7FEEFAD39C}"/>
              </a:ext>
            </a:extLst>
          </p:cNvPr>
          <p:cNvGrpSpPr>
            <a:grpSpLocks/>
          </p:cNvGrpSpPr>
          <p:nvPr/>
        </p:nvGrpSpPr>
        <p:grpSpPr bwMode="auto">
          <a:xfrm>
            <a:off x="1954839" y="1882561"/>
            <a:ext cx="6980237" cy="965200"/>
            <a:chOff x="599" y="1712"/>
            <a:chExt cx="4397" cy="608"/>
          </a:xfrm>
        </p:grpSpPr>
        <p:sp>
          <p:nvSpPr>
            <p:cNvPr id="48178" name="Line 28">
              <a:extLst>
                <a:ext uri="{FF2B5EF4-FFF2-40B4-BE49-F238E27FC236}">
                  <a16:creationId xmlns:a16="http://schemas.microsoft.com/office/drawing/2014/main" id="{3B619C26-CBC3-A64C-F1CF-59B7EC956944}"/>
                </a:ext>
              </a:extLst>
            </p:cNvPr>
            <p:cNvSpPr>
              <a:spLocks noChangeShapeType="1"/>
            </p:cNvSpPr>
            <p:nvPr/>
          </p:nvSpPr>
          <p:spPr bwMode="auto">
            <a:xfrm flipH="1">
              <a:off x="1018" y="1712"/>
              <a:ext cx="1735" cy="39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9" name="Line 29">
              <a:extLst>
                <a:ext uri="{FF2B5EF4-FFF2-40B4-BE49-F238E27FC236}">
                  <a16:creationId xmlns:a16="http://schemas.microsoft.com/office/drawing/2014/main" id="{A865BA75-2B66-F0F0-3FD7-98CEAE6BB1A1}"/>
                </a:ext>
              </a:extLst>
            </p:cNvPr>
            <p:cNvSpPr>
              <a:spLocks noChangeShapeType="1"/>
            </p:cNvSpPr>
            <p:nvPr/>
          </p:nvSpPr>
          <p:spPr bwMode="auto">
            <a:xfrm flipH="1">
              <a:off x="2306" y="1721"/>
              <a:ext cx="469" cy="36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0" name="Line 30">
              <a:extLst>
                <a:ext uri="{FF2B5EF4-FFF2-40B4-BE49-F238E27FC236}">
                  <a16:creationId xmlns:a16="http://schemas.microsoft.com/office/drawing/2014/main" id="{969FC510-5CCF-86E0-5405-3C35247B4044}"/>
                </a:ext>
              </a:extLst>
            </p:cNvPr>
            <p:cNvSpPr>
              <a:spLocks noChangeShapeType="1"/>
            </p:cNvSpPr>
            <p:nvPr/>
          </p:nvSpPr>
          <p:spPr bwMode="auto">
            <a:xfrm>
              <a:off x="2775" y="1721"/>
              <a:ext cx="478" cy="36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1" name="Line 31">
              <a:extLst>
                <a:ext uri="{FF2B5EF4-FFF2-40B4-BE49-F238E27FC236}">
                  <a16:creationId xmlns:a16="http://schemas.microsoft.com/office/drawing/2014/main" id="{171AF54A-6D84-2C6B-59E4-FE6328F883E2}"/>
                </a:ext>
              </a:extLst>
            </p:cNvPr>
            <p:cNvSpPr>
              <a:spLocks noChangeShapeType="1"/>
            </p:cNvSpPr>
            <p:nvPr/>
          </p:nvSpPr>
          <p:spPr bwMode="auto">
            <a:xfrm>
              <a:off x="2775" y="1712"/>
              <a:ext cx="1990" cy="43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8182" name="Group 32">
              <a:extLst>
                <a:ext uri="{FF2B5EF4-FFF2-40B4-BE49-F238E27FC236}">
                  <a16:creationId xmlns:a16="http://schemas.microsoft.com/office/drawing/2014/main" id="{4C5CD053-43D5-1F93-D836-35AE34A7EB25}"/>
                </a:ext>
              </a:extLst>
            </p:cNvPr>
            <p:cNvGrpSpPr>
              <a:grpSpLocks/>
            </p:cNvGrpSpPr>
            <p:nvPr/>
          </p:nvGrpSpPr>
          <p:grpSpPr bwMode="auto">
            <a:xfrm>
              <a:off x="3168" y="1916"/>
              <a:ext cx="448" cy="372"/>
              <a:chOff x="3168" y="1916"/>
              <a:chExt cx="448" cy="372"/>
            </a:xfrm>
          </p:grpSpPr>
          <p:sp>
            <p:nvSpPr>
              <p:cNvPr id="48192" name="Oval 33">
                <a:extLst>
                  <a:ext uri="{FF2B5EF4-FFF2-40B4-BE49-F238E27FC236}">
                    <a16:creationId xmlns:a16="http://schemas.microsoft.com/office/drawing/2014/main" id="{932A2729-DB8E-4915-CDA2-0B295F36CD3C}"/>
                  </a:ext>
                </a:extLst>
              </p:cNvPr>
              <p:cNvSpPr>
                <a:spLocks noChangeArrowheads="1"/>
              </p:cNvSpPr>
              <p:nvPr/>
            </p:nvSpPr>
            <p:spPr bwMode="auto">
              <a:xfrm>
                <a:off x="3168" y="2094"/>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4</a:t>
                </a:r>
              </a:p>
            </p:txBody>
          </p:sp>
          <p:sp>
            <p:nvSpPr>
              <p:cNvPr id="48193" name="Text Box 34">
                <a:extLst>
                  <a:ext uri="{FF2B5EF4-FFF2-40B4-BE49-F238E27FC236}">
                    <a16:creationId xmlns:a16="http://schemas.microsoft.com/office/drawing/2014/main" id="{C221E4A5-74E2-CB4F-6B1D-0C1FC26FC8F9}"/>
                  </a:ext>
                </a:extLst>
              </p:cNvPr>
              <p:cNvSpPr txBox="1">
                <a:spLocks noChangeArrowheads="1"/>
              </p:cNvSpPr>
              <p:nvPr/>
            </p:nvSpPr>
            <p:spPr bwMode="auto">
              <a:xfrm>
                <a:off x="3330" y="1916"/>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34</a:t>
                </a:r>
              </a:p>
            </p:txBody>
          </p:sp>
        </p:grpSp>
        <p:grpSp>
          <p:nvGrpSpPr>
            <p:cNvPr id="48183" name="Group 35">
              <a:extLst>
                <a:ext uri="{FF2B5EF4-FFF2-40B4-BE49-F238E27FC236}">
                  <a16:creationId xmlns:a16="http://schemas.microsoft.com/office/drawing/2014/main" id="{113AE86F-BDF3-0DE7-09DB-24BCB4C5D33E}"/>
                </a:ext>
              </a:extLst>
            </p:cNvPr>
            <p:cNvGrpSpPr>
              <a:grpSpLocks/>
            </p:cNvGrpSpPr>
            <p:nvPr/>
          </p:nvGrpSpPr>
          <p:grpSpPr bwMode="auto">
            <a:xfrm>
              <a:off x="4680" y="1907"/>
              <a:ext cx="316" cy="413"/>
              <a:chOff x="4680" y="1907"/>
              <a:chExt cx="316" cy="413"/>
            </a:xfrm>
          </p:grpSpPr>
          <p:sp>
            <p:nvSpPr>
              <p:cNvPr id="48190" name="Oval 36">
                <a:extLst>
                  <a:ext uri="{FF2B5EF4-FFF2-40B4-BE49-F238E27FC236}">
                    <a16:creationId xmlns:a16="http://schemas.microsoft.com/office/drawing/2014/main" id="{ED2978C3-93C1-CAB9-B01B-DF5319E945FE}"/>
                  </a:ext>
                </a:extLst>
              </p:cNvPr>
              <p:cNvSpPr>
                <a:spLocks noChangeArrowheads="1"/>
              </p:cNvSpPr>
              <p:nvPr/>
            </p:nvSpPr>
            <p:spPr bwMode="auto">
              <a:xfrm>
                <a:off x="4729" y="2126"/>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5</a:t>
                </a:r>
              </a:p>
            </p:txBody>
          </p:sp>
          <p:sp>
            <p:nvSpPr>
              <p:cNvPr id="48191" name="Text Box 37">
                <a:extLst>
                  <a:ext uri="{FF2B5EF4-FFF2-40B4-BE49-F238E27FC236}">
                    <a16:creationId xmlns:a16="http://schemas.microsoft.com/office/drawing/2014/main" id="{2849BCA9-C931-F48C-4716-E50FC5F115CC}"/>
                  </a:ext>
                </a:extLst>
              </p:cNvPr>
              <p:cNvSpPr txBox="1">
                <a:spLocks noChangeArrowheads="1"/>
              </p:cNvSpPr>
              <p:nvPr/>
            </p:nvSpPr>
            <p:spPr bwMode="auto">
              <a:xfrm>
                <a:off x="4680" y="1907"/>
                <a:ext cx="3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50</a:t>
                </a:r>
              </a:p>
            </p:txBody>
          </p:sp>
        </p:grpSp>
        <p:grpSp>
          <p:nvGrpSpPr>
            <p:cNvPr id="48184" name="Group 38">
              <a:extLst>
                <a:ext uri="{FF2B5EF4-FFF2-40B4-BE49-F238E27FC236}">
                  <a16:creationId xmlns:a16="http://schemas.microsoft.com/office/drawing/2014/main" id="{04198B5F-283D-9E7F-81F7-9B6793EB2630}"/>
                </a:ext>
              </a:extLst>
            </p:cNvPr>
            <p:cNvGrpSpPr>
              <a:grpSpLocks/>
            </p:cNvGrpSpPr>
            <p:nvPr/>
          </p:nvGrpSpPr>
          <p:grpSpPr bwMode="auto">
            <a:xfrm>
              <a:off x="1881" y="1965"/>
              <a:ext cx="506" cy="319"/>
              <a:chOff x="1881" y="1965"/>
              <a:chExt cx="506" cy="319"/>
            </a:xfrm>
          </p:grpSpPr>
          <p:sp>
            <p:nvSpPr>
              <p:cNvPr id="48188" name="Oval 39">
                <a:extLst>
                  <a:ext uri="{FF2B5EF4-FFF2-40B4-BE49-F238E27FC236}">
                    <a16:creationId xmlns:a16="http://schemas.microsoft.com/office/drawing/2014/main" id="{3E1C01B9-59F5-B206-8FFB-667F87EE4860}"/>
                  </a:ext>
                </a:extLst>
              </p:cNvPr>
              <p:cNvSpPr>
                <a:spLocks noChangeArrowheads="1"/>
              </p:cNvSpPr>
              <p:nvPr/>
            </p:nvSpPr>
            <p:spPr bwMode="auto">
              <a:xfrm>
                <a:off x="2131" y="2090"/>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3</a:t>
                </a:r>
              </a:p>
            </p:txBody>
          </p:sp>
          <p:sp>
            <p:nvSpPr>
              <p:cNvPr id="48189" name="Text Box 40">
                <a:extLst>
                  <a:ext uri="{FF2B5EF4-FFF2-40B4-BE49-F238E27FC236}">
                    <a16:creationId xmlns:a16="http://schemas.microsoft.com/office/drawing/2014/main" id="{46AFB65E-581E-42F3-D776-E6BE9D6B234B}"/>
                  </a:ext>
                </a:extLst>
              </p:cNvPr>
              <p:cNvSpPr txBox="1">
                <a:spLocks noChangeArrowheads="1"/>
              </p:cNvSpPr>
              <p:nvPr/>
            </p:nvSpPr>
            <p:spPr bwMode="auto">
              <a:xfrm>
                <a:off x="1881" y="1965"/>
                <a:ext cx="3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18</a:t>
                </a:r>
              </a:p>
            </p:txBody>
          </p:sp>
        </p:grpSp>
        <p:grpSp>
          <p:nvGrpSpPr>
            <p:cNvPr id="48185" name="Group 41">
              <a:extLst>
                <a:ext uri="{FF2B5EF4-FFF2-40B4-BE49-F238E27FC236}">
                  <a16:creationId xmlns:a16="http://schemas.microsoft.com/office/drawing/2014/main" id="{87C8F938-CE33-C285-86C9-2FBEF41E5C3E}"/>
                </a:ext>
              </a:extLst>
            </p:cNvPr>
            <p:cNvGrpSpPr>
              <a:grpSpLocks/>
            </p:cNvGrpSpPr>
            <p:nvPr/>
          </p:nvGrpSpPr>
          <p:grpSpPr bwMode="auto">
            <a:xfrm>
              <a:off x="599" y="2015"/>
              <a:ext cx="496" cy="269"/>
              <a:chOff x="599" y="2015"/>
              <a:chExt cx="496" cy="269"/>
            </a:xfrm>
          </p:grpSpPr>
          <p:sp>
            <p:nvSpPr>
              <p:cNvPr id="48186" name="Oval 42">
                <a:extLst>
                  <a:ext uri="{FF2B5EF4-FFF2-40B4-BE49-F238E27FC236}">
                    <a16:creationId xmlns:a16="http://schemas.microsoft.com/office/drawing/2014/main" id="{F64D72FF-9DF9-CF02-6E34-ADE3456D0447}"/>
                  </a:ext>
                </a:extLst>
              </p:cNvPr>
              <p:cNvSpPr>
                <a:spLocks noChangeArrowheads="1"/>
              </p:cNvSpPr>
              <p:nvPr/>
            </p:nvSpPr>
            <p:spPr bwMode="auto">
              <a:xfrm>
                <a:off x="840" y="2090"/>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a:t>
                </a:r>
              </a:p>
            </p:txBody>
          </p:sp>
          <p:sp>
            <p:nvSpPr>
              <p:cNvPr id="48187" name="Text Box 43">
                <a:extLst>
                  <a:ext uri="{FF2B5EF4-FFF2-40B4-BE49-F238E27FC236}">
                    <a16:creationId xmlns:a16="http://schemas.microsoft.com/office/drawing/2014/main" id="{BA16D480-5D36-5228-704F-5FCDD044D94B}"/>
                  </a:ext>
                </a:extLst>
              </p:cNvPr>
              <p:cNvSpPr txBox="1">
                <a:spLocks noChangeArrowheads="1"/>
              </p:cNvSpPr>
              <p:nvPr/>
            </p:nvSpPr>
            <p:spPr bwMode="auto">
              <a:xfrm>
                <a:off x="599" y="2015"/>
                <a:ext cx="21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a:t>
                </a:r>
              </a:p>
            </p:txBody>
          </p:sp>
        </p:grpSp>
      </p:grpSp>
      <p:sp>
        <p:nvSpPr>
          <p:cNvPr id="48136" name="Line 44">
            <a:extLst>
              <a:ext uri="{FF2B5EF4-FFF2-40B4-BE49-F238E27FC236}">
                <a16:creationId xmlns:a16="http://schemas.microsoft.com/office/drawing/2014/main" id="{C49C86B9-BE53-9AAC-FC6F-E96CA443A0DF}"/>
              </a:ext>
            </a:extLst>
          </p:cNvPr>
          <p:cNvSpPr>
            <a:spLocks noChangeShapeType="1"/>
          </p:cNvSpPr>
          <p:nvPr/>
        </p:nvSpPr>
        <p:spPr bwMode="auto">
          <a:xfrm>
            <a:off x="6054725" y="4995863"/>
            <a:ext cx="3938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7" name="Line 45">
            <a:extLst>
              <a:ext uri="{FF2B5EF4-FFF2-40B4-BE49-F238E27FC236}">
                <a16:creationId xmlns:a16="http://schemas.microsoft.com/office/drawing/2014/main" id="{A5758246-8C89-F9E4-D40D-B08C492225BC}"/>
              </a:ext>
            </a:extLst>
          </p:cNvPr>
          <p:cNvSpPr>
            <a:spLocks noChangeShapeType="1"/>
          </p:cNvSpPr>
          <p:nvPr/>
        </p:nvSpPr>
        <p:spPr bwMode="auto">
          <a:xfrm>
            <a:off x="6064251" y="5505450"/>
            <a:ext cx="3929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50" name="Rectangle 46">
            <a:extLst>
              <a:ext uri="{FF2B5EF4-FFF2-40B4-BE49-F238E27FC236}">
                <a16:creationId xmlns:a16="http://schemas.microsoft.com/office/drawing/2014/main" id="{7985D486-060C-ED78-FA4B-0907616C0961}"/>
              </a:ext>
            </a:extLst>
          </p:cNvPr>
          <p:cNvSpPr>
            <a:spLocks noChangeArrowheads="1"/>
          </p:cNvSpPr>
          <p:nvPr/>
        </p:nvSpPr>
        <p:spPr bwMode="auto">
          <a:xfrm>
            <a:off x="6378576" y="4995864"/>
            <a:ext cx="371475" cy="509587"/>
          </a:xfrm>
          <a:prstGeom prst="rect">
            <a:avLst/>
          </a:prstGeom>
          <a:solidFill>
            <a:schemeClr val="tx2">
              <a:lumMod val="40000"/>
              <a:lumOff val="6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a:t>
            </a:r>
          </a:p>
        </p:txBody>
      </p:sp>
      <p:grpSp>
        <p:nvGrpSpPr>
          <p:cNvPr id="10" name="Group 47">
            <a:extLst>
              <a:ext uri="{FF2B5EF4-FFF2-40B4-BE49-F238E27FC236}">
                <a16:creationId xmlns:a16="http://schemas.microsoft.com/office/drawing/2014/main" id="{994381D8-5CEC-488E-B45E-3DBABB6BC5D3}"/>
              </a:ext>
            </a:extLst>
          </p:cNvPr>
          <p:cNvGrpSpPr>
            <a:grpSpLocks/>
          </p:cNvGrpSpPr>
          <p:nvPr/>
        </p:nvGrpSpPr>
        <p:grpSpPr bwMode="auto">
          <a:xfrm>
            <a:off x="5442575" y="2819186"/>
            <a:ext cx="2249488" cy="935038"/>
            <a:chOff x="2796" y="2302"/>
            <a:chExt cx="1417" cy="589"/>
          </a:xfrm>
        </p:grpSpPr>
        <p:sp>
          <p:nvSpPr>
            <p:cNvPr id="48169" name="Oval 48">
              <a:extLst>
                <a:ext uri="{FF2B5EF4-FFF2-40B4-BE49-F238E27FC236}">
                  <a16:creationId xmlns:a16="http://schemas.microsoft.com/office/drawing/2014/main" id="{FE44F55C-432B-68BE-78A4-EEB6882DCE85}"/>
                </a:ext>
              </a:extLst>
            </p:cNvPr>
            <p:cNvSpPr>
              <a:spLocks noChangeArrowheads="1"/>
            </p:cNvSpPr>
            <p:nvPr/>
          </p:nvSpPr>
          <p:spPr bwMode="auto">
            <a:xfrm>
              <a:off x="2856" y="2697"/>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12</a:t>
              </a:r>
            </a:p>
          </p:txBody>
        </p:sp>
        <p:sp>
          <p:nvSpPr>
            <p:cNvPr id="48170" name="Oval 49">
              <a:extLst>
                <a:ext uri="{FF2B5EF4-FFF2-40B4-BE49-F238E27FC236}">
                  <a16:creationId xmlns:a16="http://schemas.microsoft.com/office/drawing/2014/main" id="{38572942-2806-1247-88E3-FCCF7F1981BD}"/>
                </a:ext>
              </a:extLst>
            </p:cNvPr>
            <p:cNvSpPr>
              <a:spLocks noChangeArrowheads="1"/>
            </p:cNvSpPr>
            <p:nvPr/>
          </p:nvSpPr>
          <p:spPr bwMode="auto">
            <a:xfrm>
              <a:off x="3367" y="2697"/>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13</a:t>
              </a:r>
            </a:p>
          </p:txBody>
        </p:sp>
        <p:sp>
          <p:nvSpPr>
            <p:cNvPr id="48171" name="Oval 50">
              <a:extLst>
                <a:ext uri="{FF2B5EF4-FFF2-40B4-BE49-F238E27FC236}">
                  <a16:creationId xmlns:a16="http://schemas.microsoft.com/office/drawing/2014/main" id="{CE334E89-1CCA-78F2-D5F1-9E20BD9ABEEA}"/>
                </a:ext>
              </a:extLst>
            </p:cNvPr>
            <p:cNvSpPr>
              <a:spLocks noChangeArrowheads="1"/>
            </p:cNvSpPr>
            <p:nvPr/>
          </p:nvSpPr>
          <p:spPr bwMode="auto">
            <a:xfrm>
              <a:off x="3832" y="2688"/>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14</a:t>
              </a:r>
            </a:p>
          </p:txBody>
        </p:sp>
        <p:sp>
          <p:nvSpPr>
            <p:cNvPr id="48172" name="Line 51">
              <a:extLst>
                <a:ext uri="{FF2B5EF4-FFF2-40B4-BE49-F238E27FC236}">
                  <a16:creationId xmlns:a16="http://schemas.microsoft.com/office/drawing/2014/main" id="{3B4560E5-5E90-CAEC-9AEF-87DC33693A0C}"/>
                </a:ext>
              </a:extLst>
            </p:cNvPr>
            <p:cNvSpPr>
              <a:spLocks noChangeShapeType="1"/>
            </p:cNvSpPr>
            <p:nvPr/>
          </p:nvSpPr>
          <p:spPr bwMode="auto">
            <a:xfrm flipH="1">
              <a:off x="2967" y="2311"/>
              <a:ext cx="329"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52">
              <a:extLst>
                <a:ext uri="{FF2B5EF4-FFF2-40B4-BE49-F238E27FC236}">
                  <a16:creationId xmlns:a16="http://schemas.microsoft.com/office/drawing/2014/main" id="{17E9F525-B453-6A91-084B-D22E41104A4D}"/>
                </a:ext>
              </a:extLst>
            </p:cNvPr>
            <p:cNvSpPr>
              <a:spLocks noChangeShapeType="1"/>
            </p:cNvSpPr>
            <p:nvPr/>
          </p:nvSpPr>
          <p:spPr bwMode="auto">
            <a:xfrm>
              <a:off x="3303" y="2302"/>
              <a:ext cx="217" cy="37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Line 53">
              <a:extLst>
                <a:ext uri="{FF2B5EF4-FFF2-40B4-BE49-F238E27FC236}">
                  <a16:creationId xmlns:a16="http://schemas.microsoft.com/office/drawing/2014/main" id="{213657C3-DD97-0CBA-03B4-231ADBC6F053}"/>
                </a:ext>
              </a:extLst>
            </p:cNvPr>
            <p:cNvSpPr>
              <a:spLocks noChangeShapeType="1"/>
            </p:cNvSpPr>
            <p:nvPr/>
          </p:nvSpPr>
          <p:spPr bwMode="auto">
            <a:xfrm>
              <a:off x="3320" y="2302"/>
              <a:ext cx="636" cy="39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5" name="Text Box 54">
              <a:extLst>
                <a:ext uri="{FF2B5EF4-FFF2-40B4-BE49-F238E27FC236}">
                  <a16:creationId xmlns:a16="http://schemas.microsoft.com/office/drawing/2014/main" id="{EFC185AD-EC0A-1F52-656B-8628A1ECC6FB}"/>
                </a:ext>
              </a:extLst>
            </p:cNvPr>
            <p:cNvSpPr txBox="1">
              <a:spLocks noChangeArrowheads="1"/>
            </p:cNvSpPr>
            <p:nvPr/>
          </p:nvSpPr>
          <p:spPr bwMode="auto">
            <a:xfrm>
              <a:off x="2796" y="2488"/>
              <a:ext cx="3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35</a:t>
              </a:r>
            </a:p>
          </p:txBody>
        </p:sp>
        <p:sp>
          <p:nvSpPr>
            <p:cNvPr id="48176" name="Text Box 55">
              <a:extLst>
                <a:ext uri="{FF2B5EF4-FFF2-40B4-BE49-F238E27FC236}">
                  <a16:creationId xmlns:a16="http://schemas.microsoft.com/office/drawing/2014/main" id="{F7A83817-2BF8-613D-314B-E4FF321862FF}"/>
                </a:ext>
              </a:extLst>
            </p:cNvPr>
            <p:cNvSpPr txBox="1">
              <a:spLocks noChangeArrowheads="1"/>
            </p:cNvSpPr>
            <p:nvPr/>
          </p:nvSpPr>
          <p:spPr bwMode="auto">
            <a:xfrm>
              <a:off x="3245" y="2488"/>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40</a:t>
              </a:r>
            </a:p>
          </p:txBody>
        </p:sp>
        <p:sp>
          <p:nvSpPr>
            <p:cNvPr id="48177" name="Text Box 56">
              <a:extLst>
                <a:ext uri="{FF2B5EF4-FFF2-40B4-BE49-F238E27FC236}">
                  <a16:creationId xmlns:a16="http://schemas.microsoft.com/office/drawing/2014/main" id="{836E508B-CC21-A7C2-5436-3A3ADCBF991D}"/>
                </a:ext>
              </a:extLst>
            </p:cNvPr>
            <p:cNvSpPr txBox="1">
              <a:spLocks noChangeArrowheads="1"/>
            </p:cNvSpPr>
            <p:nvPr/>
          </p:nvSpPr>
          <p:spPr bwMode="auto">
            <a:xfrm>
              <a:off x="3808" y="2472"/>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45</a:t>
              </a:r>
            </a:p>
          </p:txBody>
        </p:sp>
      </p:grpSp>
      <p:grpSp>
        <p:nvGrpSpPr>
          <p:cNvPr id="11" name="Group 57">
            <a:extLst>
              <a:ext uri="{FF2B5EF4-FFF2-40B4-BE49-F238E27FC236}">
                <a16:creationId xmlns:a16="http://schemas.microsoft.com/office/drawing/2014/main" id="{F24025B4-330E-D6E1-5BF5-2352C14C04E5}"/>
              </a:ext>
            </a:extLst>
          </p:cNvPr>
          <p:cNvGrpSpPr>
            <a:grpSpLocks/>
          </p:cNvGrpSpPr>
          <p:nvPr/>
        </p:nvGrpSpPr>
        <p:grpSpPr bwMode="auto">
          <a:xfrm>
            <a:off x="7723813" y="2833474"/>
            <a:ext cx="2278062" cy="958850"/>
            <a:chOff x="4233" y="2311"/>
            <a:chExt cx="1435" cy="604"/>
          </a:xfrm>
        </p:grpSpPr>
        <p:sp>
          <p:nvSpPr>
            <p:cNvPr id="48160" name="Oval 58">
              <a:extLst>
                <a:ext uri="{FF2B5EF4-FFF2-40B4-BE49-F238E27FC236}">
                  <a16:creationId xmlns:a16="http://schemas.microsoft.com/office/drawing/2014/main" id="{13538EF8-5969-8CCF-ABA2-CA59D3C51EDD}"/>
                </a:ext>
              </a:extLst>
            </p:cNvPr>
            <p:cNvSpPr>
              <a:spLocks noChangeArrowheads="1"/>
            </p:cNvSpPr>
            <p:nvPr/>
          </p:nvSpPr>
          <p:spPr bwMode="auto">
            <a:xfrm>
              <a:off x="4293" y="2703"/>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15</a:t>
              </a:r>
            </a:p>
          </p:txBody>
        </p:sp>
        <p:sp>
          <p:nvSpPr>
            <p:cNvPr id="48161" name="Oval 59">
              <a:extLst>
                <a:ext uri="{FF2B5EF4-FFF2-40B4-BE49-F238E27FC236}">
                  <a16:creationId xmlns:a16="http://schemas.microsoft.com/office/drawing/2014/main" id="{DC131C2D-E2C5-FB44-97B3-F7DAA603B5E8}"/>
                </a:ext>
              </a:extLst>
            </p:cNvPr>
            <p:cNvSpPr>
              <a:spLocks noChangeArrowheads="1"/>
            </p:cNvSpPr>
            <p:nvPr/>
          </p:nvSpPr>
          <p:spPr bwMode="auto">
            <a:xfrm>
              <a:off x="4804" y="2712"/>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16</a:t>
              </a:r>
            </a:p>
          </p:txBody>
        </p:sp>
        <p:sp>
          <p:nvSpPr>
            <p:cNvPr id="48162" name="Oval 60">
              <a:extLst>
                <a:ext uri="{FF2B5EF4-FFF2-40B4-BE49-F238E27FC236}">
                  <a16:creationId xmlns:a16="http://schemas.microsoft.com/office/drawing/2014/main" id="{AA5EBBA6-C83D-498B-3BEE-E0983CA4F5A3}"/>
                </a:ext>
              </a:extLst>
            </p:cNvPr>
            <p:cNvSpPr>
              <a:spLocks noChangeArrowheads="1"/>
            </p:cNvSpPr>
            <p:nvPr/>
          </p:nvSpPr>
          <p:spPr bwMode="auto">
            <a:xfrm>
              <a:off x="5242" y="2721"/>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17</a:t>
              </a:r>
            </a:p>
          </p:txBody>
        </p:sp>
        <p:sp>
          <p:nvSpPr>
            <p:cNvPr id="48163" name="Line 61">
              <a:extLst>
                <a:ext uri="{FF2B5EF4-FFF2-40B4-BE49-F238E27FC236}">
                  <a16:creationId xmlns:a16="http://schemas.microsoft.com/office/drawing/2014/main" id="{93B7B1CF-C002-26EB-90D3-8EE502A27490}"/>
                </a:ext>
              </a:extLst>
            </p:cNvPr>
            <p:cNvSpPr>
              <a:spLocks noChangeShapeType="1"/>
            </p:cNvSpPr>
            <p:nvPr/>
          </p:nvSpPr>
          <p:spPr bwMode="auto">
            <a:xfrm flipH="1">
              <a:off x="4494" y="2326"/>
              <a:ext cx="329"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62">
              <a:extLst>
                <a:ext uri="{FF2B5EF4-FFF2-40B4-BE49-F238E27FC236}">
                  <a16:creationId xmlns:a16="http://schemas.microsoft.com/office/drawing/2014/main" id="{1FE3DE25-6D5B-7FF2-155C-C7E85537EAED}"/>
                </a:ext>
              </a:extLst>
            </p:cNvPr>
            <p:cNvSpPr>
              <a:spLocks noChangeShapeType="1"/>
            </p:cNvSpPr>
            <p:nvPr/>
          </p:nvSpPr>
          <p:spPr bwMode="auto">
            <a:xfrm>
              <a:off x="4829" y="2311"/>
              <a:ext cx="155" cy="39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5" name="Line 63">
              <a:extLst>
                <a:ext uri="{FF2B5EF4-FFF2-40B4-BE49-F238E27FC236}">
                  <a16:creationId xmlns:a16="http://schemas.microsoft.com/office/drawing/2014/main" id="{AB930845-349F-6BFE-74E8-E625AAC1DE25}"/>
                </a:ext>
              </a:extLst>
            </p:cNvPr>
            <p:cNvSpPr>
              <a:spLocks noChangeShapeType="1"/>
            </p:cNvSpPr>
            <p:nvPr/>
          </p:nvSpPr>
          <p:spPr bwMode="auto">
            <a:xfrm>
              <a:off x="4847" y="2317"/>
              <a:ext cx="488" cy="39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Text Box 64">
              <a:extLst>
                <a:ext uri="{FF2B5EF4-FFF2-40B4-BE49-F238E27FC236}">
                  <a16:creationId xmlns:a16="http://schemas.microsoft.com/office/drawing/2014/main" id="{7450A167-C0FC-22BA-9ACA-5DB02B6F1B73}"/>
                </a:ext>
              </a:extLst>
            </p:cNvPr>
            <p:cNvSpPr txBox="1">
              <a:spLocks noChangeArrowheads="1"/>
            </p:cNvSpPr>
            <p:nvPr/>
          </p:nvSpPr>
          <p:spPr bwMode="auto">
            <a:xfrm>
              <a:off x="4233" y="2494"/>
              <a:ext cx="3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51</a:t>
              </a:r>
            </a:p>
          </p:txBody>
        </p:sp>
        <p:sp>
          <p:nvSpPr>
            <p:cNvPr id="48167" name="Text Box 65">
              <a:extLst>
                <a:ext uri="{FF2B5EF4-FFF2-40B4-BE49-F238E27FC236}">
                  <a16:creationId xmlns:a16="http://schemas.microsoft.com/office/drawing/2014/main" id="{A27D293F-46C8-C696-1B6C-C8F7952EC018}"/>
                </a:ext>
              </a:extLst>
            </p:cNvPr>
            <p:cNvSpPr txBox="1">
              <a:spLocks noChangeArrowheads="1"/>
            </p:cNvSpPr>
            <p:nvPr/>
          </p:nvSpPr>
          <p:spPr bwMode="auto">
            <a:xfrm>
              <a:off x="4682" y="2503"/>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56</a:t>
              </a:r>
            </a:p>
          </p:txBody>
        </p:sp>
        <p:sp>
          <p:nvSpPr>
            <p:cNvPr id="48168" name="Text Box 66">
              <a:extLst>
                <a:ext uri="{FF2B5EF4-FFF2-40B4-BE49-F238E27FC236}">
                  <a16:creationId xmlns:a16="http://schemas.microsoft.com/office/drawing/2014/main" id="{44161983-C3D7-2D80-2059-F7AA8CC3573E}"/>
                </a:ext>
              </a:extLst>
            </p:cNvPr>
            <p:cNvSpPr txBox="1">
              <a:spLocks noChangeArrowheads="1"/>
            </p:cNvSpPr>
            <p:nvPr/>
          </p:nvSpPr>
          <p:spPr bwMode="auto">
            <a:xfrm>
              <a:off x="5263" y="249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61</a:t>
              </a:r>
            </a:p>
          </p:txBody>
        </p:sp>
      </p:grpSp>
      <p:sp>
        <p:nvSpPr>
          <p:cNvPr id="175171" name="Rectangle 67">
            <a:extLst>
              <a:ext uri="{FF2B5EF4-FFF2-40B4-BE49-F238E27FC236}">
                <a16:creationId xmlns:a16="http://schemas.microsoft.com/office/drawing/2014/main" id="{BD68C409-145B-E889-10BD-2F2A1E546025}"/>
              </a:ext>
            </a:extLst>
          </p:cNvPr>
          <p:cNvSpPr>
            <a:spLocks noChangeArrowheads="1"/>
          </p:cNvSpPr>
          <p:nvPr/>
        </p:nvSpPr>
        <p:spPr bwMode="auto">
          <a:xfrm>
            <a:off x="6762751" y="5005389"/>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a:t>
            </a:r>
          </a:p>
        </p:txBody>
      </p:sp>
      <p:sp>
        <p:nvSpPr>
          <p:cNvPr id="175172" name="Rectangle 68">
            <a:extLst>
              <a:ext uri="{FF2B5EF4-FFF2-40B4-BE49-F238E27FC236}">
                <a16:creationId xmlns:a16="http://schemas.microsoft.com/office/drawing/2014/main" id="{6824A525-AB1D-4EC4-55BE-1BD85714FD62}"/>
              </a:ext>
            </a:extLst>
          </p:cNvPr>
          <p:cNvSpPr>
            <a:spLocks noChangeArrowheads="1"/>
          </p:cNvSpPr>
          <p:nvPr/>
        </p:nvSpPr>
        <p:spPr bwMode="auto">
          <a:xfrm>
            <a:off x="7148514" y="5005389"/>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3</a:t>
            </a:r>
          </a:p>
        </p:txBody>
      </p:sp>
      <p:sp>
        <p:nvSpPr>
          <p:cNvPr id="175173" name="Rectangle 69">
            <a:extLst>
              <a:ext uri="{FF2B5EF4-FFF2-40B4-BE49-F238E27FC236}">
                <a16:creationId xmlns:a16="http://schemas.microsoft.com/office/drawing/2014/main" id="{E87185D9-A6FC-0FF0-2745-26494C8F08A7}"/>
              </a:ext>
            </a:extLst>
          </p:cNvPr>
          <p:cNvSpPr>
            <a:spLocks noChangeArrowheads="1"/>
          </p:cNvSpPr>
          <p:nvPr/>
        </p:nvSpPr>
        <p:spPr bwMode="auto">
          <a:xfrm>
            <a:off x="7519989" y="5005389"/>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4</a:t>
            </a:r>
          </a:p>
        </p:txBody>
      </p:sp>
      <p:sp>
        <p:nvSpPr>
          <p:cNvPr id="175174" name="Rectangle 70">
            <a:extLst>
              <a:ext uri="{FF2B5EF4-FFF2-40B4-BE49-F238E27FC236}">
                <a16:creationId xmlns:a16="http://schemas.microsoft.com/office/drawing/2014/main" id="{1D9093A3-0A7A-CD3D-BC4F-E4BEC0B366E7}"/>
              </a:ext>
            </a:extLst>
          </p:cNvPr>
          <p:cNvSpPr>
            <a:spLocks noChangeArrowheads="1"/>
          </p:cNvSpPr>
          <p:nvPr/>
        </p:nvSpPr>
        <p:spPr bwMode="auto">
          <a:xfrm>
            <a:off x="7900989" y="5000625"/>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5</a:t>
            </a:r>
          </a:p>
        </p:txBody>
      </p:sp>
      <p:sp>
        <p:nvSpPr>
          <p:cNvPr id="175175" name="Rectangle 71">
            <a:extLst>
              <a:ext uri="{FF2B5EF4-FFF2-40B4-BE49-F238E27FC236}">
                <a16:creationId xmlns:a16="http://schemas.microsoft.com/office/drawing/2014/main" id="{BB82C144-B1ED-628E-F24E-212BCC5C4901}"/>
              </a:ext>
            </a:extLst>
          </p:cNvPr>
          <p:cNvSpPr>
            <a:spLocks noChangeArrowheads="1"/>
          </p:cNvSpPr>
          <p:nvPr/>
        </p:nvSpPr>
        <p:spPr bwMode="auto">
          <a:xfrm>
            <a:off x="8272464" y="5000625"/>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6</a:t>
            </a:r>
          </a:p>
        </p:txBody>
      </p:sp>
      <p:sp>
        <p:nvSpPr>
          <p:cNvPr id="175176" name="Rectangle 72">
            <a:extLst>
              <a:ext uri="{FF2B5EF4-FFF2-40B4-BE49-F238E27FC236}">
                <a16:creationId xmlns:a16="http://schemas.microsoft.com/office/drawing/2014/main" id="{3DC4EE34-ABDC-C155-E44A-21C424234344}"/>
              </a:ext>
            </a:extLst>
          </p:cNvPr>
          <p:cNvSpPr>
            <a:spLocks noChangeArrowheads="1"/>
          </p:cNvSpPr>
          <p:nvPr/>
        </p:nvSpPr>
        <p:spPr bwMode="auto">
          <a:xfrm>
            <a:off x="8643939" y="5000625"/>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7</a:t>
            </a:r>
          </a:p>
        </p:txBody>
      </p:sp>
      <p:sp>
        <p:nvSpPr>
          <p:cNvPr id="175177" name="Rectangle 73">
            <a:extLst>
              <a:ext uri="{FF2B5EF4-FFF2-40B4-BE49-F238E27FC236}">
                <a16:creationId xmlns:a16="http://schemas.microsoft.com/office/drawing/2014/main" id="{14535D96-8739-1F81-32EC-556102752E7B}"/>
              </a:ext>
            </a:extLst>
          </p:cNvPr>
          <p:cNvSpPr>
            <a:spLocks noChangeArrowheads="1"/>
          </p:cNvSpPr>
          <p:nvPr/>
        </p:nvSpPr>
        <p:spPr bwMode="auto">
          <a:xfrm>
            <a:off x="9010651" y="4995864"/>
            <a:ext cx="371475" cy="509587"/>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8</a:t>
            </a:r>
          </a:p>
        </p:txBody>
      </p:sp>
      <p:sp>
        <p:nvSpPr>
          <p:cNvPr id="48148" name="Line 74">
            <a:extLst>
              <a:ext uri="{FF2B5EF4-FFF2-40B4-BE49-F238E27FC236}">
                <a16:creationId xmlns:a16="http://schemas.microsoft.com/office/drawing/2014/main" id="{CAC31336-94E4-CC97-67E4-A07B5DD0630D}"/>
              </a:ext>
            </a:extLst>
          </p:cNvPr>
          <p:cNvSpPr>
            <a:spLocks noChangeShapeType="1"/>
          </p:cNvSpPr>
          <p:nvPr/>
        </p:nvSpPr>
        <p:spPr bwMode="auto">
          <a:xfrm>
            <a:off x="6064251" y="5805488"/>
            <a:ext cx="3929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Line 75">
            <a:extLst>
              <a:ext uri="{FF2B5EF4-FFF2-40B4-BE49-F238E27FC236}">
                <a16:creationId xmlns:a16="http://schemas.microsoft.com/office/drawing/2014/main" id="{29B88547-8DD2-21F1-10CC-E7614792616F}"/>
              </a:ext>
            </a:extLst>
          </p:cNvPr>
          <p:cNvSpPr>
            <a:spLocks noChangeShapeType="1"/>
          </p:cNvSpPr>
          <p:nvPr/>
        </p:nvSpPr>
        <p:spPr bwMode="auto">
          <a:xfrm>
            <a:off x="6073775" y="6315076"/>
            <a:ext cx="391953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80" name="Rectangle 76">
            <a:extLst>
              <a:ext uri="{FF2B5EF4-FFF2-40B4-BE49-F238E27FC236}">
                <a16:creationId xmlns:a16="http://schemas.microsoft.com/office/drawing/2014/main" id="{9CE0EF22-B800-95C1-E4A5-725EDA860BE6}"/>
              </a:ext>
            </a:extLst>
          </p:cNvPr>
          <p:cNvSpPr>
            <a:spLocks noChangeArrowheads="1"/>
          </p:cNvSpPr>
          <p:nvPr/>
        </p:nvSpPr>
        <p:spPr bwMode="auto">
          <a:xfrm>
            <a:off x="6381751" y="5810250"/>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9</a:t>
            </a:r>
          </a:p>
        </p:txBody>
      </p:sp>
      <p:sp>
        <p:nvSpPr>
          <p:cNvPr id="175181" name="Rectangle 77">
            <a:extLst>
              <a:ext uri="{FF2B5EF4-FFF2-40B4-BE49-F238E27FC236}">
                <a16:creationId xmlns:a16="http://schemas.microsoft.com/office/drawing/2014/main" id="{E71A4154-33F3-B828-7780-B2BB3229678B}"/>
              </a:ext>
            </a:extLst>
          </p:cNvPr>
          <p:cNvSpPr>
            <a:spLocks noChangeArrowheads="1"/>
          </p:cNvSpPr>
          <p:nvPr/>
        </p:nvSpPr>
        <p:spPr bwMode="auto">
          <a:xfrm>
            <a:off x="6753226" y="5810250"/>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10</a:t>
            </a:r>
          </a:p>
        </p:txBody>
      </p:sp>
      <p:sp>
        <p:nvSpPr>
          <p:cNvPr id="175182" name="Rectangle 78">
            <a:extLst>
              <a:ext uri="{FF2B5EF4-FFF2-40B4-BE49-F238E27FC236}">
                <a16:creationId xmlns:a16="http://schemas.microsoft.com/office/drawing/2014/main" id="{2749BEA0-2CB7-30F3-76A4-8C4F9A2047AF}"/>
              </a:ext>
            </a:extLst>
          </p:cNvPr>
          <p:cNvSpPr>
            <a:spLocks noChangeArrowheads="1"/>
          </p:cNvSpPr>
          <p:nvPr/>
        </p:nvSpPr>
        <p:spPr bwMode="auto">
          <a:xfrm>
            <a:off x="7134226" y="5805489"/>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11</a:t>
            </a:r>
          </a:p>
        </p:txBody>
      </p:sp>
      <p:sp>
        <p:nvSpPr>
          <p:cNvPr id="175183" name="Rectangle 79">
            <a:extLst>
              <a:ext uri="{FF2B5EF4-FFF2-40B4-BE49-F238E27FC236}">
                <a16:creationId xmlns:a16="http://schemas.microsoft.com/office/drawing/2014/main" id="{9804596C-7097-890F-673E-BB6F99463DA1}"/>
              </a:ext>
            </a:extLst>
          </p:cNvPr>
          <p:cNvSpPr>
            <a:spLocks noChangeArrowheads="1"/>
          </p:cNvSpPr>
          <p:nvPr/>
        </p:nvSpPr>
        <p:spPr bwMode="auto">
          <a:xfrm>
            <a:off x="7491414" y="5805489"/>
            <a:ext cx="371475" cy="509587"/>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12</a:t>
            </a:r>
          </a:p>
        </p:txBody>
      </p:sp>
      <p:sp>
        <p:nvSpPr>
          <p:cNvPr id="175184" name="Rectangle 80">
            <a:extLst>
              <a:ext uri="{FF2B5EF4-FFF2-40B4-BE49-F238E27FC236}">
                <a16:creationId xmlns:a16="http://schemas.microsoft.com/office/drawing/2014/main" id="{AEB0BE6B-B48D-6D30-02A8-B42D04522CCE}"/>
              </a:ext>
            </a:extLst>
          </p:cNvPr>
          <p:cNvSpPr>
            <a:spLocks noChangeArrowheads="1"/>
          </p:cNvSpPr>
          <p:nvPr/>
        </p:nvSpPr>
        <p:spPr bwMode="auto">
          <a:xfrm>
            <a:off x="7862889" y="5805489"/>
            <a:ext cx="371475" cy="509587"/>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13</a:t>
            </a:r>
          </a:p>
        </p:txBody>
      </p:sp>
      <p:sp>
        <p:nvSpPr>
          <p:cNvPr id="175185" name="Rectangle 81">
            <a:extLst>
              <a:ext uri="{FF2B5EF4-FFF2-40B4-BE49-F238E27FC236}">
                <a16:creationId xmlns:a16="http://schemas.microsoft.com/office/drawing/2014/main" id="{D289B457-CD41-BB61-F504-D28B3CCBDF7E}"/>
              </a:ext>
            </a:extLst>
          </p:cNvPr>
          <p:cNvSpPr>
            <a:spLocks noChangeArrowheads="1"/>
          </p:cNvSpPr>
          <p:nvPr/>
        </p:nvSpPr>
        <p:spPr bwMode="auto">
          <a:xfrm>
            <a:off x="8243889" y="5815014"/>
            <a:ext cx="371475" cy="509587"/>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14</a:t>
            </a:r>
          </a:p>
        </p:txBody>
      </p:sp>
      <p:sp>
        <p:nvSpPr>
          <p:cNvPr id="175186" name="Rectangle 82">
            <a:extLst>
              <a:ext uri="{FF2B5EF4-FFF2-40B4-BE49-F238E27FC236}">
                <a16:creationId xmlns:a16="http://schemas.microsoft.com/office/drawing/2014/main" id="{690DED81-52B1-36F9-6D7D-DE3D953CEA3A}"/>
              </a:ext>
            </a:extLst>
          </p:cNvPr>
          <p:cNvSpPr>
            <a:spLocks noChangeArrowheads="1"/>
          </p:cNvSpPr>
          <p:nvPr/>
        </p:nvSpPr>
        <p:spPr bwMode="auto">
          <a:xfrm>
            <a:off x="8615364" y="5815014"/>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15</a:t>
            </a:r>
          </a:p>
        </p:txBody>
      </p:sp>
      <p:sp>
        <p:nvSpPr>
          <p:cNvPr id="175187" name="Rectangle 83">
            <a:extLst>
              <a:ext uri="{FF2B5EF4-FFF2-40B4-BE49-F238E27FC236}">
                <a16:creationId xmlns:a16="http://schemas.microsoft.com/office/drawing/2014/main" id="{2116BE5F-2FE0-571F-F66D-07D89D72D161}"/>
              </a:ext>
            </a:extLst>
          </p:cNvPr>
          <p:cNvSpPr>
            <a:spLocks noChangeArrowheads="1"/>
          </p:cNvSpPr>
          <p:nvPr/>
        </p:nvSpPr>
        <p:spPr bwMode="auto">
          <a:xfrm>
            <a:off x="8986839" y="5815014"/>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16</a:t>
            </a:r>
          </a:p>
        </p:txBody>
      </p:sp>
      <p:sp>
        <p:nvSpPr>
          <p:cNvPr id="175188" name="Rectangle 84">
            <a:extLst>
              <a:ext uri="{FF2B5EF4-FFF2-40B4-BE49-F238E27FC236}">
                <a16:creationId xmlns:a16="http://schemas.microsoft.com/office/drawing/2014/main" id="{1EF18BE7-8D0A-7005-8E0A-D752A6CE9E25}"/>
              </a:ext>
            </a:extLst>
          </p:cNvPr>
          <p:cNvSpPr>
            <a:spLocks noChangeArrowheads="1"/>
          </p:cNvSpPr>
          <p:nvPr/>
        </p:nvSpPr>
        <p:spPr bwMode="auto">
          <a:xfrm>
            <a:off x="9353551" y="5810250"/>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17</a:t>
            </a:r>
          </a:p>
        </p:txBody>
      </p:sp>
      <p:sp>
        <p:nvSpPr>
          <p:cNvPr id="48159" name="Text Box 85">
            <a:extLst>
              <a:ext uri="{FF2B5EF4-FFF2-40B4-BE49-F238E27FC236}">
                <a16:creationId xmlns:a16="http://schemas.microsoft.com/office/drawing/2014/main" id="{3C6D25F6-D674-4AF9-741E-38363D1A66AA}"/>
              </a:ext>
            </a:extLst>
          </p:cNvPr>
          <p:cNvSpPr txBox="1">
            <a:spLocks noChangeArrowheads="1"/>
          </p:cNvSpPr>
          <p:nvPr/>
        </p:nvSpPr>
        <p:spPr bwMode="auto">
          <a:xfrm>
            <a:off x="4224338" y="5013325"/>
            <a:ext cx="1547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latin typeface="Times New Roman" panose="02020603050405020304" pitchFamily="18" charset="0"/>
              </a:rPr>
              <a:t>活结点表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5150"/>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1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51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517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75171"/>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51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51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517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75172"/>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51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51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518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75173"/>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51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518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518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75174"/>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518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518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75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50" grpId="0" animBg="1"/>
      <p:bldP spid="175171" grpId="0" animBg="1"/>
      <p:bldP spid="175171" grpId="1" animBg="1"/>
      <p:bldP spid="175172" grpId="0" animBg="1"/>
      <p:bldP spid="175172" grpId="1" animBg="1"/>
      <p:bldP spid="175173" grpId="0" animBg="1"/>
      <p:bldP spid="175173" grpId="1" animBg="1"/>
      <p:bldP spid="175174" grpId="0" animBg="1"/>
      <p:bldP spid="175174" grpId="1" animBg="1"/>
      <p:bldP spid="175175" grpId="0" animBg="1"/>
      <p:bldP spid="175176" grpId="0" animBg="1"/>
      <p:bldP spid="175177" grpId="0" animBg="1"/>
      <p:bldP spid="175180" grpId="0" animBg="1"/>
      <p:bldP spid="175181" grpId="0" animBg="1"/>
      <p:bldP spid="175182" grpId="0" animBg="1"/>
      <p:bldP spid="175183" grpId="0" animBg="1"/>
      <p:bldP spid="175184" grpId="0" animBg="1"/>
      <p:bldP spid="175185" grpId="0" animBg="1"/>
      <p:bldP spid="175186" grpId="0" animBg="1"/>
      <p:bldP spid="175187" grpId="0" animBg="1"/>
      <p:bldP spid="1751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a:extLst>
              <a:ext uri="{FF2B5EF4-FFF2-40B4-BE49-F238E27FC236}">
                <a16:creationId xmlns:a16="http://schemas.microsoft.com/office/drawing/2014/main" id="{C6EFD869-DE38-9812-C677-7D660F2D0A9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fld id="{3242492A-57C7-4344-989E-15F9BFF7109D}" type="slidenum">
              <a:rPr lang="en-US" altLang="zh-CN" sz="1000"/>
              <a:pPr>
                <a:spcBef>
                  <a:spcPct val="0"/>
                </a:spcBef>
                <a:buClrTx/>
                <a:buSzTx/>
                <a:buFontTx/>
                <a:buNone/>
              </a:pPr>
              <a:t>11</a:t>
            </a:fld>
            <a:endParaRPr lang="en-US" altLang="zh-CN" sz="1000"/>
          </a:p>
        </p:txBody>
      </p:sp>
      <p:grpSp>
        <p:nvGrpSpPr>
          <p:cNvPr id="49154" name="Group 2">
            <a:extLst>
              <a:ext uri="{FF2B5EF4-FFF2-40B4-BE49-F238E27FC236}">
                <a16:creationId xmlns:a16="http://schemas.microsoft.com/office/drawing/2014/main" id="{8BADE402-258A-F1E9-1A25-FD0C460189EE}"/>
              </a:ext>
            </a:extLst>
          </p:cNvPr>
          <p:cNvGrpSpPr>
            <a:grpSpLocks/>
          </p:cNvGrpSpPr>
          <p:nvPr/>
        </p:nvGrpSpPr>
        <p:grpSpPr bwMode="auto">
          <a:xfrm>
            <a:off x="4090989" y="1735138"/>
            <a:ext cx="2206625" cy="982662"/>
            <a:chOff x="1521" y="2275"/>
            <a:chExt cx="1390" cy="619"/>
          </a:xfrm>
        </p:grpSpPr>
        <p:sp>
          <p:nvSpPr>
            <p:cNvPr id="49302" name="Oval 3">
              <a:extLst>
                <a:ext uri="{FF2B5EF4-FFF2-40B4-BE49-F238E27FC236}">
                  <a16:creationId xmlns:a16="http://schemas.microsoft.com/office/drawing/2014/main" id="{DD26B5F9-19C2-E755-A561-465C5765899E}"/>
                </a:ext>
              </a:extLst>
            </p:cNvPr>
            <p:cNvSpPr>
              <a:spLocks noChangeArrowheads="1"/>
            </p:cNvSpPr>
            <p:nvPr/>
          </p:nvSpPr>
          <p:spPr bwMode="auto">
            <a:xfrm>
              <a:off x="1572" y="2682"/>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9</a:t>
              </a:r>
            </a:p>
          </p:txBody>
        </p:sp>
        <p:sp>
          <p:nvSpPr>
            <p:cNvPr id="49303" name="Oval 4">
              <a:extLst>
                <a:ext uri="{FF2B5EF4-FFF2-40B4-BE49-F238E27FC236}">
                  <a16:creationId xmlns:a16="http://schemas.microsoft.com/office/drawing/2014/main" id="{16AFE5AE-FDE4-FC8A-3489-A02862E65B22}"/>
                </a:ext>
              </a:extLst>
            </p:cNvPr>
            <p:cNvSpPr>
              <a:spLocks noChangeArrowheads="1"/>
            </p:cNvSpPr>
            <p:nvPr/>
          </p:nvSpPr>
          <p:spPr bwMode="auto">
            <a:xfrm>
              <a:off x="2038" y="2682"/>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10</a:t>
              </a:r>
            </a:p>
          </p:txBody>
        </p:sp>
        <p:sp>
          <p:nvSpPr>
            <p:cNvPr id="49304" name="Oval 5">
              <a:extLst>
                <a:ext uri="{FF2B5EF4-FFF2-40B4-BE49-F238E27FC236}">
                  <a16:creationId xmlns:a16="http://schemas.microsoft.com/office/drawing/2014/main" id="{D154F684-24A1-B64B-00E9-5B15B27709AC}"/>
                </a:ext>
              </a:extLst>
            </p:cNvPr>
            <p:cNvSpPr>
              <a:spLocks noChangeArrowheads="1"/>
            </p:cNvSpPr>
            <p:nvPr/>
          </p:nvSpPr>
          <p:spPr bwMode="auto">
            <a:xfrm>
              <a:off x="2494" y="2700"/>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11</a:t>
              </a:r>
            </a:p>
          </p:txBody>
        </p:sp>
        <p:sp>
          <p:nvSpPr>
            <p:cNvPr id="49305" name="Line 6">
              <a:extLst>
                <a:ext uri="{FF2B5EF4-FFF2-40B4-BE49-F238E27FC236}">
                  <a16:creationId xmlns:a16="http://schemas.microsoft.com/office/drawing/2014/main" id="{AE867DCC-ED07-E72F-AC9C-9F2FC0B14B8F}"/>
                </a:ext>
              </a:extLst>
            </p:cNvPr>
            <p:cNvSpPr>
              <a:spLocks noChangeShapeType="1"/>
            </p:cNvSpPr>
            <p:nvPr/>
          </p:nvSpPr>
          <p:spPr bwMode="auto">
            <a:xfrm flipH="1">
              <a:off x="1683" y="2296"/>
              <a:ext cx="553"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6" name="Line 7">
              <a:extLst>
                <a:ext uri="{FF2B5EF4-FFF2-40B4-BE49-F238E27FC236}">
                  <a16:creationId xmlns:a16="http://schemas.microsoft.com/office/drawing/2014/main" id="{13AB5759-58F5-A932-D742-CD040F1098C3}"/>
                </a:ext>
              </a:extLst>
            </p:cNvPr>
            <p:cNvSpPr>
              <a:spLocks noChangeShapeType="1"/>
            </p:cNvSpPr>
            <p:nvPr/>
          </p:nvSpPr>
          <p:spPr bwMode="auto">
            <a:xfrm flipH="1">
              <a:off x="2155" y="2275"/>
              <a:ext cx="102"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7" name="Line 8">
              <a:extLst>
                <a:ext uri="{FF2B5EF4-FFF2-40B4-BE49-F238E27FC236}">
                  <a16:creationId xmlns:a16="http://schemas.microsoft.com/office/drawing/2014/main" id="{C16CDADA-E5B6-0476-F8B8-502C00F4B17E}"/>
                </a:ext>
              </a:extLst>
            </p:cNvPr>
            <p:cNvSpPr>
              <a:spLocks noChangeShapeType="1"/>
            </p:cNvSpPr>
            <p:nvPr/>
          </p:nvSpPr>
          <p:spPr bwMode="auto">
            <a:xfrm>
              <a:off x="2257" y="2296"/>
              <a:ext cx="330" cy="40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08" name="Text Box 9">
              <a:extLst>
                <a:ext uri="{FF2B5EF4-FFF2-40B4-BE49-F238E27FC236}">
                  <a16:creationId xmlns:a16="http://schemas.microsoft.com/office/drawing/2014/main" id="{A5469478-4063-5AF2-7DD4-2AC8A778ED58}"/>
                </a:ext>
              </a:extLst>
            </p:cNvPr>
            <p:cNvSpPr txBox="1">
              <a:spLocks noChangeArrowheads="1"/>
            </p:cNvSpPr>
            <p:nvPr/>
          </p:nvSpPr>
          <p:spPr bwMode="auto">
            <a:xfrm>
              <a:off x="1521" y="2482"/>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19</a:t>
              </a:r>
            </a:p>
          </p:txBody>
        </p:sp>
        <p:sp>
          <p:nvSpPr>
            <p:cNvPr id="49309" name="Text Box 10">
              <a:extLst>
                <a:ext uri="{FF2B5EF4-FFF2-40B4-BE49-F238E27FC236}">
                  <a16:creationId xmlns:a16="http://schemas.microsoft.com/office/drawing/2014/main" id="{A40D4B51-B6AD-688B-C11B-A4651A9926AD}"/>
                </a:ext>
              </a:extLst>
            </p:cNvPr>
            <p:cNvSpPr txBox="1">
              <a:spLocks noChangeArrowheads="1"/>
            </p:cNvSpPr>
            <p:nvPr/>
          </p:nvSpPr>
          <p:spPr bwMode="auto">
            <a:xfrm>
              <a:off x="1898" y="2491"/>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24</a:t>
              </a:r>
            </a:p>
          </p:txBody>
        </p:sp>
        <p:sp>
          <p:nvSpPr>
            <p:cNvPr id="49310" name="Text Box 11">
              <a:extLst>
                <a:ext uri="{FF2B5EF4-FFF2-40B4-BE49-F238E27FC236}">
                  <a16:creationId xmlns:a16="http://schemas.microsoft.com/office/drawing/2014/main" id="{04696E17-1195-87E1-BF2D-AE65B28A07A5}"/>
                </a:ext>
              </a:extLst>
            </p:cNvPr>
            <p:cNvSpPr txBox="1">
              <a:spLocks noChangeArrowheads="1"/>
            </p:cNvSpPr>
            <p:nvPr/>
          </p:nvSpPr>
          <p:spPr bwMode="auto">
            <a:xfrm>
              <a:off x="2506" y="2475"/>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29</a:t>
              </a:r>
            </a:p>
          </p:txBody>
        </p:sp>
      </p:grpSp>
      <p:grpSp>
        <p:nvGrpSpPr>
          <p:cNvPr id="49155" name="Group 12">
            <a:extLst>
              <a:ext uri="{FF2B5EF4-FFF2-40B4-BE49-F238E27FC236}">
                <a16:creationId xmlns:a16="http://schemas.microsoft.com/office/drawing/2014/main" id="{BBE3E7E6-61CE-2922-DE13-0C4340B14FD1}"/>
              </a:ext>
            </a:extLst>
          </p:cNvPr>
          <p:cNvGrpSpPr>
            <a:grpSpLocks/>
          </p:cNvGrpSpPr>
          <p:nvPr/>
        </p:nvGrpSpPr>
        <p:grpSpPr bwMode="auto">
          <a:xfrm>
            <a:off x="5486401" y="488953"/>
            <a:ext cx="811213" cy="401638"/>
            <a:chOff x="2562" y="1490"/>
            <a:chExt cx="511" cy="253"/>
          </a:xfrm>
        </p:grpSpPr>
        <p:sp>
          <p:nvSpPr>
            <p:cNvPr id="49300" name="Oval 13">
              <a:extLst>
                <a:ext uri="{FF2B5EF4-FFF2-40B4-BE49-F238E27FC236}">
                  <a16:creationId xmlns:a16="http://schemas.microsoft.com/office/drawing/2014/main" id="{A8E8276B-5F97-0141-3B52-A102ED3004C0}"/>
                </a:ext>
              </a:extLst>
            </p:cNvPr>
            <p:cNvSpPr>
              <a:spLocks noChangeArrowheads="1"/>
            </p:cNvSpPr>
            <p:nvPr/>
          </p:nvSpPr>
          <p:spPr bwMode="auto">
            <a:xfrm>
              <a:off x="2817" y="1527"/>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a:t>
              </a:r>
            </a:p>
          </p:txBody>
        </p:sp>
        <p:sp>
          <p:nvSpPr>
            <p:cNvPr id="49301" name="Text Box 14">
              <a:extLst>
                <a:ext uri="{FF2B5EF4-FFF2-40B4-BE49-F238E27FC236}">
                  <a16:creationId xmlns:a16="http://schemas.microsoft.com/office/drawing/2014/main" id="{892FAD01-A870-1ED1-4636-7CC8271EBB43}"/>
                </a:ext>
              </a:extLst>
            </p:cNvPr>
            <p:cNvSpPr txBox="1">
              <a:spLocks noChangeArrowheads="1"/>
            </p:cNvSpPr>
            <p:nvPr/>
          </p:nvSpPr>
          <p:spPr bwMode="auto">
            <a:xfrm>
              <a:off x="2562" y="1490"/>
              <a:ext cx="21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p>
          </p:txBody>
        </p:sp>
      </p:grpSp>
      <p:grpSp>
        <p:nvGrpSpPr>
          <p:cNvPr id="49156" name="Group 15">
            <a:extLst>
              <a:ext uri="{FF2B5EF4-FFF2-40B4-BE49-F238E27FC236}">
                <a16:creationId xmlns:a16="http://schemas.microsoft.com/office/drawing/2014/main" id="{35DE4CCF-6C49-18A5-9603-508A011C9B56}"/>
              </a:ext>
            </a:extLst>
          </p:cNvPr>
          <p:cNvGrpSpPr>
            <a:grpSpLocks/>
          </p:cNvGrpSpPr>
          <p:nvPr/>
        </p:nvGrpSpPr>
        <p:grpSpPr bwMode="auto">
          <a:xfrm>
            <a:off x="1812925" y="1663700"/>
            <a:ext cx="2128838" cy="992188"/>
            <a:chOff x="86" y="2230"/>
            <a:chExt cx="1341" cy="625"/>
          </a:xfrm>
        </p:grpSpPr>
        <p:sp>
          <p:nvSpPr>
            <p:cNvPr id="49291" name="Oval 16">
              <a:extLst>
                <a:ext uri="{FF2B5EF4-FFF2-40B4-BE49-F238E27FC236}">
                  <a16:creationId xmlns:a16="http://schemas.microsoft.com/office/drawing/2014/main" id="{7914A516-0237-C1AF-753A-5C38D408E430}"/>
                </a:ext>
              </a:extLst>
            </p:cNvPr>
            <p:cNvSpPr>
              <a:spLocks noChangeArrowheads="1"/>
            </p:cNvSpPr>
            <p:nvPr/>
          </p:nvSpPr>
          <p:spPr bwMode="auto">
            <a:xfrm>
              <a:off x="93" y="2661"/>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6</a:t>
              </a:r>
            </a:p>
          </p:txBody>
        </p:sp>
        <p:sp>
          <p:nvSpPr>
            <p:cNvPr id="49292" name="Oval 17">
              <a:extLst>
                <a:ext uri="{FF2B5EF4-FFF2-40B4-BE49-F238E27FC236}">
                  <a16:creationId xmlns:a16="http://schemas.microsoft.com/office/drawing/2014/main" id="{9215F30A-34BE-9085-3888-93C8DB183F73}"/>
                </a:ext>
              </a:extLst>
            </p:cNvPr>
            <p:cNvSpPr>
              <a:spLocks noChangeArrowheads="1"/>
            </p:cNvSpPr>
            <p:nvPr/>
          </p:nvSpPr>
          <p:spPr bwMode="auto">
            <a:xfrm>
              <a:off x="604" y="2661"/>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7</a:t>
              </a:r>
            </a:p>
          </p:txBody>
        </p:sp>
        <p:sp>
          <p:nvSpPr>
            <p:cNvPr id="49293" name="Oval 18">
              <a:extLst>
                <a:ext uri="{FF2B5EF4-FFF2-40B4-BE49-F238E27FC236}">
                  <a16:creationId xmlns:a16="http://schemas.microsoft.com/office/drawing/2014/main" id="{B9613BB0-FEF7-AE24-43C6-03AC731E8B38}"/>
                </a:ext>
              </a:extLst>
            </p:cNvPr>
            <p:cNvSpPr>
              <a:spLocks noChangeArrowheads="1"/>
            </p:cNvSpPr>
            <p:nvPr/>
          </p:nvSpPr>
          <p:spPr bwMode="auto">
            <a:xfrm>
              <a:off x="1124" y="2661"/>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8</a:t>
              </a:r>
            </a:p>
          </p:txBody>
        </p:sp>
        <p:sp>
          <p:nvSpPr>
            <p:cNvPr id="49294" name="Line 19">
              <a:extLst>
                <a:ext uri="{FF2B5EF4-FFF2-40B4-BE49-F238E27FC236}">
                  <a16:creationId xmlns:a16="http://schemas.microsoft.com/office/drawing/2014/main" id="{3C091FF0-B50F-BF06-839E-6FC474044CDA}"/>
                </a:ext>
              </a:extLst>
            </p:cNvPr>
            <p:cNvSpPr>
              <a:spLocks noChangeShapeType="1"/>
            </p:cNvSpPr>
            <p:nvPr/>
          </p:nvSpPr>
          <p:spPr bwMode="auto">
            <a:xfrm flipH="1">
              <a:off x="210" y="2275"/>
              <a:ext cx="767"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5" name="Line 20">
              <a:extLst>
                <a:ext uri="{FF2B5EF4-FFF2-40B4-BE49-F238E27FC236}">
                  <a16:creationId xmlns:a16="http://schemas.microsoft.com/office/drawing/2014/main" id="{F43AA92F-E07A-D57B-DAC2-36227A65007D}"/>
                </a:ext>
              </a:extLst>
            </p:cNvPr>
            <p:cNvSpPr>
              <a:spLocks noChangeShapeType="1"/>
            </p:cNvSpPr>
            <p:nvPr/>
          </p:nvSpPr>
          <p:spPr bwMode="auto">
            <a:xfrm flipH="1">
              <a:off x="774" y="2230"/>
              <a:ext cx="192" cy="40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6" name="Line 21">
              <a:extLst>
                <a:ext uri="{FF2B5EF4-FFF2-40B4-BE49-F238E27FC236}">
                  <a16:creationId xmlns:a16="http://schemas.microsoft.com/office/drawing/2014/main" id="{87A7C55D-548A-B1A5-066C-B24A74E4B4CB}"/>
                </a:ext>
              </a:extLst>
            </p:cNvPr>
            <p:cNvSpPr>
              <a:spLocks noChangeShapeType="1"/>
            </p:cNvSpPr>
            <p:nvPr/>
          </p:nvSpPr>
          <p:spPr bwMode="auto">
            <a:xfrm>
              <a:off x="966" y="2275"/>
              <a:ext cx="276"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7" name="Text Box 22">
              <a:extLst>
                <a:ext uri="{FF2B5EF4-FFF2-40B4-BE49-F238E27FC236}">
                  <a16:creationId xmlns:a16="http://schemas.microsoft.com/office/drawing/2014/main" id="{E49A1A71-F0AF-6B49-95A0-7A3620AE659B}"/>
                </a:ext>
              </a:extLst>
            </p:cNvPr>
            <p:cNvSpPr txBox="1">
              <a:spLocks noChangeArrowheads="1"/>
            </p:cNvSpPr>
            <p:nvPr/>
          </p:nvSpPr>
          <p:spPr bwMode="auto">
            <a:xfrm>
              <a:off x="572" y="2434"/>
              <a:ext cx="1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8</a:t>
              </a:r>
            </a:p>
          </p:txBody>
        </p:sp>
        <p:sp>
          <p:nvSpPr>
            <p:cNvPr id="49298" name="Text Box 23">
              <a:extLst>
                <a:ext uri="{FF2B5EF4-FFF2-40B4-BE49-F238E27FC236}">
                  <a16:creationId xmlns:a16="http://schemas.microsoft.com/office/drawing/2014/main" id="{EE186EE0-A871-248F-F752-385FE8F23432}"/>
                </a:ext>
              </a:extLst>
            </p:cNvPr>
            <p:cNvSpPr txBox="1">
              <a:spLocks noChangeArrowheads="1"/>
            </p:cNvSpPr>
            <p:nvPr/>
          </p:nvSpPr>
          <p:spPr bwMode="auto">
            <a:xfrm>
              <a:off x="1105" y="2461"/>
              <a:ext cx="32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13</a:t>
              </a:r>
            </a:p>
          </p:txBody>
        </p:sp>
        <p:sp>
          <p:nvSpPr>
            <p:cNvPr id="49299" name="Text Box 24">
              <a:extLst>
                <a:ext uri="{FF2B5EF4-FFF2-40B4-BE49-F238E27FC236}">
                  <a16:creationId xmlns:a16="http://schemas.microsoft.com/office/drawing/2014/main" id="{FC207EFD-1C0A-B00A-EDCE-15153616CCC6}"/>
                </a:ext>
              </a:extLst>
            </p:cNvPr>
            <p:cNvSpPr txBox="1">
              <a:spLocks noChangeArrowheads="1"/>
            </p:cNvSpPr>
            <p:nvPr/>
          </p:nvSpPr>
          <p:spPr bwMode="auto">
            <a:xfrm>
              <a:off x="86" y="2454"/>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a:t>
              </a:r>
            </a:p>
          </p:txBody>
        </p:sp>
      </p:grpSp>
      <p:grpSp>
        <p:nvGrpSpPr>
          <p:cNvPr id="6" name="Group 25">
            <a:extLst>
              <a:ext uri="{FF2B5EF4-FFF2-40B4-BE49-F238E27FC236}">
                <a16:creationId xmlns:a16="http://schemas.microsoft.com/office/drawing/2014/main" id="{7035A9F0-EBCA-9D03-753F-FA6606A4BC0A}"/>
              </a:ext>
            </a:extLst>
          </p:cNvPr>
          <p:cNvGrpSpPr>
            <a:grpSpLocks/>
          </p:cNvGrpSpPr>
          <p:nvPr/>
        </p:nvGrpSpPr>
        <p:grpSpPr bwMode="auto">
          <a:xfrm>
            <a:off x="3006726" y="3716339"/>
            <a:ext cx="544513" cy="877887"/>
            <a:chOff x="934" y="2341"/>
            <a:chExt cx="343" cy="553"/>
          </a:xfrm>
        </p:grpSpPr>
        <p:sp>
          <p:nvSpPr>
            <p:cNvPr id="49288" name="Oval 26">
              <a:extLst>
                <a:ext uri="{FF2B5EF4-FFF2-40B4-BE49-F238E27FC236}">
                  <a16:creationId xmlns:a16="http://schemas.microsoft.com/office/drawing/2014/main" id="{B0708EF2-EC29-8156-C32A-FA0B07921181}"/>
                </a:ext>
              </a:extLst>
            </p:cNvPr>
            <p:cNvSpPr>
              <a:spLocks noChangeArrowheads="1"/>
            </p:cNvSpPr>
            <p:nvPr/>
          </p:nvSpPr>
          <p:spPr bwMode="auto">
            <a:xfrm>
              <a:off x="1022" y="2639"/>
              <a:ext cx="255" cy="25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30</a:t>
              </a:r>
            </a:p>
          </p:txBody>
        </p:sp>
        <p:sp>
          <p:nvSpPr>
            <p:cNvPr id="49289" name="Line 27">
              <a:extLst>
                <a:ext uri="{FF2B5EF4-FFF2-40B4-BE49-F238E27FC236}">
                  <a16:creationId xmlns:a16="http://schemas.microsoft.com/office/drawing/2014/main" id="{3C299393-D18F-00B4-D094-AC43C90503C5}"/>
                </a:ext>
              </a:extLst>
            </p:cNvPr>
            <p:cNvSpPr>
              <a:spLocks noChangeShapeType="1"/>
            </p:cNvSpPr>
            <p:nvPr/>
          </p:nvSpPr>
          <p:spPr bwMode="auto">
            <a:xfrm>
              <a:off x="1160" y="2341"/>
              <a:ext cx="0" cy="29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90" name="Text Box 28">
              <a:extLst>
                <a:ext uri="{FF2B5EF4-FFF2-40B4-BE49-F238E27FC236}">
                  <a16:creationId xmlns:a16="http://schemas.microsoft.com/office/drawing/2014/main" id="{3E74D3A0-6C88-8F2C-A223-B611DA093433}"/>
                </a:ext>
              </a:extLst>
            </p:cNvPr>
            <p:cNvSpPr txBox="1">
              <a:spLocks noChangeArrowheads="1"/>
            </p:cNvSpPr>
            <p:nvPr/>
          </p:nvSpPr>
          <p:spPr bwMode="auto">
            <a:xfrm>
              <a:off x="934" y="2469"/>
              <a:ext cx="29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a:latin typeface="Times New Roman" panose="02020603050405020304" pitchFamily="18" charset="0"/>
                </a:rPr>
                <a:t>15</a:t>
              </a:r>
            </a:p>
          </p:txBody>
        </p:sp>
      </p:grpSp>
      <p:grpSp>
        <p:nvGrpSpPr>
          <p:cNvPr id="7" name="Group 29">
            <a:extLst>
              <a:ext uri="{FF2B5EF4-FFF2-40B4-BE49-F238E27FC236}">
                <a16:creationId xmlns:a16="http://schemas.microsoft.com/office/drawing/2014/main" id="{799F2BF5-B559-CDE4-48BA-7796D3637D91}"/>
              </a:ext>
            </a:extLst>
          </p:cNvPr>
          <p:cNvGrpSpPr>
            <a:grpSpLocks/>
          </p:cNvGrpSpPr>
          <p:nvPr/>
        </p:nvGrpSpPr>
        <p:grpSpPr bwMode="auto">
          <a:xfrm>
            <a:off x="3122613" y="2701925"/>
            <a:ext cx="1200150" cy="1030288"/>
            <a:chOff x="1007" y="1702"/>
            <a:chExt cx="756" cy="649"/>
          </a:xfrm>
        </p:grpSpPr>
        <p:sp>
          <p:nvSpPr>
            <p:cNvPr id="49282" name="Oval 30">
              <a:extLst>
                <a:ext uri="{FF2B5EF4-FFF2-40B4-BE49-F238E27FC236}">
                  <a16:creationId xmlns:a16="http://schemas.microsoft.com/office/drawing/2014/main" id="{D1F0F604-210E-5449-EE52-7412BD14022E}"/>
                </a:ext>
              </a:extLst>
            </p:cNvPr>
            <p:cNvSpPr>
              <a:spLocks noChangeArrowheads="1"/>
            </p:cNvSpPr>
            <p:nvPr/>
          </p:nvSpPr>
          <p:spPr bwMode="auto">
            <a:xfrm>
              <a:off x="1022" y="2086"/>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20</a:t>
              </a:r>
            </a:p>
          </p:txBody>
        </p:sp>
        <p:sp>
          <p:nvSpPr>
            <p:cNvPr id="49283" name="Oval 31">
              <a:extLst>
                <a:ext uri="{FF2B5EF4-FFF2-40B4-BE49-F238E27FC236}">
                  <a16:creationId xmlns:a16="http://schemas.microsoft.com/office/drawing/2014/main" id="{3E9CBF57-079B-C1A7-C573-41F5F646B5F5}"/>
                </a:ext>
              </a:extLst>
            </p:cNvPr>
            <p:cNvSpPr>
              <a:spLocks noChangeArrowheads="1"/>
            </p:cNvSpPr>
            <p:nvPr/>
          </p:nvSpPr>
          <p:spPr bwMode="auto">
            <a:xfrm>
              <a:off x="1394" y="2086"/>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21</a:t>
              </a:r>
            </a:p>
          </p:txBody>
        </p:sp>
        <p:sp>
          <p:nvSpPr>
            <p:cNvPr id="49284" name="Line 32">
              <a:extLst>
                <a:ext uri="{FF2B5EF4-FFF2-40B4-BE49-F238E27FC236}">
                  <a16:creationId xmlns:a16="http://schemas.microsoft.com/office/drawing/2014/main" id="{683FC40D-446B-7E25-5B14-92BE8D2F5C7B}"/>
                </a:ext>
              </a:extLst>
            </p:cNvPr>
            <p:cNvSpPr>
              <a:spLocks noChangeShapeType="1"/>
            </p:cNvSpPr>
            <p:nvPr/>
          </p:nvSpPr>
          <p:spPr bwMode="auto">
            <a:xfrm flipH="1">
              <a:off x="1203" y="1702"/>
              <a:ext cx="149"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5" name="Line 33">
              <a:extLst>
                <a:ext uri="{FF2B5EF4-FFF2-40B4-BE49-F238E27FC236}">
                  <a16:creationId xmlns:a16="http://schemas.microsoft.com/office/drawing/2014/main" id="{60158301-261C-651D-4F54-8D45F75FAE29}"/>
                </a:ext>
              </a:extLst>
            </p:cNvPr>
            <p:cNvSpPr>
              <a:spLocks noChangeShapeType="1"/>
            </p:cNvSpPr>
            <p:nvPr/>
          </p:nvSpPr>
          <p:spPr bwMode="auto">
            <a:xfrm>
              <a:off x="1352" y="1702"/>
              <a:ext cx="191"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6" name="Text Box 34">
              <a:extLst>
                <a:ext uri="{FF2B5EF4-FFF2-40B4-BE49-F238E27FC236}">
                  <a16:creationId xmlns:a16="http://schemas.microsoft.com/office/drawing/2014/main" id="{058BF2C1-AA67-DA32-3EDF-530FB2D51CA0}"/>
                </a:ext>
              </a:extLst>
            </p:cNvPr>
            <p:cNvSpPr txBox="1">
              <a:spLocks noChangeArrowheads="1"/>
            </p:cNvSpPr>
            <p:nvPr/>
          </p:nvSpPr>
          <p:spPr bwMode="auto">
            <a:xfrm>
              <a:off x="1458" y="1876"/>
              <a:ext cx="3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16</a:t>
              </a:r>
            </a:p>
          </p:txBody>
        </p:sp>
        <p:sp>
          <p:nvSpPr>
            <p:cNvPr id="49287" name="Text Box 35">
              <a:extLst>
                <a:ext uri="{FF2B5EF4-FFF2-40B4-BE49-F238E27FC236}">
                  <a16:creationId xmlns:a16="http://schemas.microsoft.com/office/drawing/2014/main" id="{17883E0D-0AD2-DEBF-4058-4D3179799C83}"/>
                </a:ext>
              </a:extLst>
            </p:cNvPr>
            <p:cNvSpPr txBox="1">
              <a:spLocks noChangeArrowheads="1"/>
            </p:cNvSpPr>
            <p:nvPr/>
          </p:nvSpPr>
          <p:spPr bwMode="auto">
            <a:xfrm>
              <a:off x="1007" y="1867"/>
              <a:ext cx="3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14</a:t>
              </a:r>
            </a:p>
          </p:txBody>
        </p:sp>
      </p:grpSp>
      <p:grpSp>
        <p:nvGrpSpPr>
          <p:cNvPr id="8" name="Group 36">
            <a:extLst>
              <a:ext uri="{FF2B5EF4-FFF2-40B4-BE49-F238E27FC236}">
                <a16:creationId xmlns:a16="http://schemas.microsoft.com/office/drawing/2014/main" id="{0BB89D76-5179-70EF-6F91-342E0A553F9F}"/>
              </a:ext>
            </a:extLst>
          </p:cNvPr>
          <p:cNvGrpSpPr>
            <a:grpSpLocks/>
          </p:cNvGrpSpPr>
          <p:nvPr/>
        </p:nvGrpSpPr>
        <p:grpSpPr bwMode="auto">
          <a:xfrm>
            <a:off x="1955800" y="2655889"/>
            <a:ext cx="1296988" cy="1076325"/>
            <a:chOff x="272" y="1673"/>
            <a:chExt cx="817" cy="678"/>
          </a:xfrm>
        </p:grpSpPr>
        <p:sp>
          <p:nvSpPr>
            <p:cNvPr id="49276" name="Text Box 37">
              <a:extLst>
                <a:ext uri="{FF2B5EF4-FFF2-40B4-BE49-F238E27FC236}">
                  <a16:creationId xmlns:a16="http://schemas.microsoft.com/office/drawing/2014/main" id="{BA676D2F-1BA4-D670-B301-F15AB0E282FB}"/>
                </a:ext>
              </a:extLst>
            </p:cNvPr>
            <p:cNvSpPr txBox="1">
              <a:spLocks noChangeArrowheads="1"/>
            </p:cNvSpPr>
            <p:nvPr/>
          </p:nvSpPr>
          <p:spPr bwMode="auto">
            <a:xfrm>
              <a:off x="764" y="1867"/>
              <a:ext cx="3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11</a:t>
              </a:r>
            </a:p>
          </p:txBody>
        </p:sp>
        <p:sp>
          <p:nvSpPr>
            <p:cNvPr id="49277" name="Oval 38">
              <a:extLst>
                <a:ext uri="{FF2B5EF4-FFF2-40B4-BE49-F238E27FC236}">
                  <a16:creationId xmlns:a16="http://schemas.microsoft.com/office/drawing/2014/main" id="{43576299-552F-55C0-5E4D-878EA93B324F}"/>
                </a:ext>
              </a:extLst>
            </p:cNvPr>
            <p:cNvSpPr>
              <a:spLocks noChangeArrowheads="1"/>
            </p:cNvSpPr>
            <p:nvPr/>
          </p:nvSpPr>
          <p:spPr bwMode="auto">
            <a:xfrm>
              <a:off x="301" y="2086"/>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18</a:t>
              </a:r>
            </a:p>
          </p:txBody>
        </p:sp>
        <p:sp>
          <p:nvSpPr>
            <p:cNvPr id="49278" name="Oval 39">
              <a:extLst>
                <a:ext uri="{FF2B5EF4-FFF2-40B4-BE49-F238E27FC236}">
                  <a16:creationId xmlns:a16="http://schemas.microsoft.com/office/drawing/2014/main" id="{4403D44F-22D3-A81A-5580-311A0DE44FBE}"/>
                </a:ext>
              </a:extLst>
            </p:cNvPr>
            <p:cNvSpPr>
              <a:spLocks noChangeArrowheads="1"/>
            </p:cNvSpPr>
            <p:nvPr/>
          </p:nvSpPr>
          <p:spPr bwMode="auto">
            <a:xfrm>
              <a:off x="673" y="2086"/>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19</a:t>
              </a:r>
            </a:p>
          </p:txBody>
        </p:sp>
        <p:sp>
          <p:nvSpPr>
            <p:cNvPr id="49279" name="Line 40">
              <a:extLst>
                <a:ext uri="{FF2B5EF4-FFF2-40B4-BE49-F238E27FC236}">
                  <a16:creationId xmlns:a16="http://schemas.microsoft.com/office/drawing/2014/main" id="{649E981D-F1BA-7B2B-F465-4B481862AC23}"/>
                </a:ext>
              </a:extLst>
            </p:cNvPr>
            <p:cNvSpPr>
              <a:spLocks noChangeShapeType="1"/>
            </p:cNvSpPr>
            <p:nvPr/>
          </p:nvSpPr>
          <p:spPr bwMode="auto">
            <a:xfrm flipH="1">
              <a:off x="482" y="1673"/>
              <a:ext cx="335" cy="41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0" name="Line 41">
              <a:extLst>
                <a:ext uri="{FF2B5EF4-FFF2-40B4-BE49-F238E27FC236}">
                  <a16:creationId xmlns:a16="http://schemas.microsoft.com/office/drawing/2014/main" id="{086DCC7B-FAD8-9C28-7E6E-8CF18C9E3769}"/>
                </a:ext>
              </a:extLst>
            </p:cNvPr>
            <p:cNvSpPr>
              <a:spLocks noChangeShapeType="1"/>
            </p:cNvSpPr>
            <p:nvPr/>
          </p:nvSpPr>
          <p:spPr bwMode="auto">
            <a:xfrm>
              <a:off x="817" y="1702"/>
              <a:ext cx="5"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81" name="Text Box 42">
              <a:extLst>
                <a:ext uri="{FF2B5EF4-FFF2-40B4-BE49-F238E27FC236}">
                  <a16:creationId xmlns:a16="http://schemas.microsoft.com/office/drawing/2014/main" id="{B14A0364-1D31-4A55-AB19-7C2795DAEA99}"/>
                </a:ext>
              </a:extLst>
            </p:cNvPr>
            <p:cNvSpPr txBox="1">
              <a:spLocks noChangeArrowheads="1"/>
            </p:cNvSpPr>
            <p:nvPr/>
          </p:nvSpPr>
          <p:spPr bwMode="auto">
            <a:xfrm>
              <a:off x="272" y="1840"/>
              <a:ext cx="3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9</a:t>
              </a:r>
            </a:p>
          </p:txBody>
        </p:sp>
      </p:grpSp>
      <p:grpSp>
        <p:nvGrpSpPr>
          <p:cNvPr id="49160" name="Group 43">
            <a:extLst>
              <a:ext uri="{FF2B5EF4-FFF2-40B4-BE49-F238E27FC236}">
                <a16:creationId xmlns:a16="http://schemas.microsoft.com/office/drawing/2014/main" id="{E56F355E-BE41-13B6-390A-3300A4BE7A3B}"/>
              </a:ext>
            </a:extLst>
          </p:cNvPr>
          <p:cNvGrpSpPr>
            <a:grpSpLocks/>
          </p:cNvGrpSpPr>
          <p:nvPr/>
        </p:nvGrpSpPr>
        <p:grpSpPr bwMode="auto">
          <a:xfrm>
            <a:off x="2627314" y="841375"/>
            <a:ext cx="6961187" cy="965200"/>
            <a:chOff x="599" y="1712"/>
            <a:chExt cx="4385" cy="608"/>
          </a:xfrm>
        </p:grpSpPr>
        <p:sp>
          <p:nvSpPr>
            <p:cNvPr id="49260" name="Line 44">
              <a:extLst>
                <a:ext uri="{FF2B5EF4-FFF2-40B4-BE49-F238E27FC236}">
                  <a16:creationId xmlns:a16="http://schemas.microsoft.com/office/drawing/2014/main" id="{876727D3-A986-034A-CC6D-2661B32D73F0}"/>
                </a:ext>
              </a:extLst>
            </p:cNvPr>
            <p:cNvSpPr>
              <a:spLocks noChangeShapeType="1"/>
            </p:cNvSpPr>
            <p:nvPr/>
          </p:nvSpPr>
          <p:spPr bwMode="auto">
            <a:xfrm flipH="1">
              <a:off x="1018" y="1712"/>
              <a:ext cx="1735" cy="39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1" name="Line 45">
              <a:extLst>
                <a:ext uri="{FF2B5EF4-FFF2-40B4-BE49-F238E27FC236}">
                  <a16:creationId xmlns:a16="http://schemas.microsoft.com/office/drawing/2014/main" id="{45970871-DEE9-08AF-8720-BD6632F4C0F6}"/>
                </a:ext>
              </a:extLst>
            </p:cNvPr>
            <p:cNvSpPr>
              <a:spLocks noChangeShapeType="1"/>
            </p:cNvSpPr>
            <p:nvPr/>
          </p:nvSpPr>
          <p:spPr bwMode="auto">
            <a:xfrm flipH="1">
              <a:off x="2306" y="1721"/>
              <a:ext cx="469" cy="36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2" name="Line 46">
              <a:extLst>
                <a:ext uri="{FF2B5EF4-FFF2-40B4-BE49-F238E27FC236}">
                  <a16:creationId xmlns:a16="http://schemas.microsoft.com/office/drawing/2014/main" id="{E9601E63-26A3-9EA2-F7B3-A947923AE0DE}"/>
                </a:ext>
              </a:extLst>
            </p:cNvPr>
            <p:cNvSpPr>
              <a:spLocks noChangeShapeType="1"/>
            </p:cNvSpPr>
            <p:nvPr/>
          </p:nvSpPr>
          <p:spPr bwMode="auto">
            <a:xfrm>
              <a:off x="2775" y="1721"/>
              <a:ext cx="478" cy="36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63" name="Line 47">
              <a:extLst>
                <a:ext uri="{FF2B5EF4-FFF2-40B4-BE49-F238E27FC236}">
                  <a16:creationId xmlns:a16="http://schemas.microsoft.com/office/drawing/2014/main" id="{DA52B259-2A4F-0560-77BD-85DD3F6B27A5}"/>
                </a:ext>
              </a:extLst>
            </p:cNvPr>
            <p:cNvSpPr>
              <a:spLocks noChangeShapeType="1"/>
            </p:cNvSpPr>
            <p:nvPr/>
          </p:nvSpPr>
          <p:spPr bwMode="auto">
            <a:xfrm>
              <a:off x="2775" y="1712"/>
              <a:ext cx="1990" cy="43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264" name="Group 48">
              <a:extLst>
                <a:ext uri="{FF2B5EF4-FFF2-40B4-BE49-F238E27FC236}">
                  <a16:creationId xmlns:a16="http://schemas.microsoft.com/office/drawing/2014/main" id="{E7DAD13F-F52A-3A32-2626-DB158C23AF72}"/>
                </a:ext>
              </a:extLst>
            </p:cNvPr>
            <p:cNvGrpSpPr>
              <a:grpSpLocks/>
            </p:cNvGrpSpPr>
            <p:nvPr/>
          </p:nvGrpSpPr>
          <p:grpSpPr bwMode="auto">
            <a:xfrm>
              <a:off x="3168" y="1916"/>
              <a:ext cx="311" cy="372"/>
              <a:chOff x="3168" y="1916"/>
              <a:chExt cx="311" cy="372"/>
            </a:xfrm>
          </p:grpSpPr>
          <p:sp>
            <p:nvSpPr>
              <p:cNvPr id="49274" name="Oval 49">
                <a:extLst>
                  <a:ext uri="{FF2B5EF4-FFF2-40B4-BE49-F238E27FC236}">
                    <a16:creationId xmlns:a16="http://schemas.microsoft.com/office/drawing/2014/main" id="{42B87F70-D700-112B-C301-14925FDB0357}"/>
                  </a:ext>
                </a:extLst>
              </p:cNvPr>
              <p:cNvSpPr>
                <a:spLocks noChangeArrowheads="1"/>
              </p:cNvSpPr>
              <p:nvPr/>
            </p:nvSpPr>
            <p:spPr bwMode="auto">
              <a:xfrm>
                <a:off x="3168" y="2094"/>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4</a:t>
                </a:r>
              </a:p>
            </p:txBody>
          </p:sp>
          <p:sp>
            <p:nvSpPr>
              <p:cNvPr id="49275" name="Text Box 50">
                <a:extLst>
                  <a:ext uri="{FF2B5EF4-FFF2-40B4-BE49-F238E27FC236}">
                    <a16:creationId xmlns:a16="http://schemas.microsoft.com/office/drawing/2014/main" id="{75A8B878-FA59-AB05-FF54-510B61FEC298}"/>
                  </a:ext>
                </a:extLst>
              </p:cNvPr>
              <p:cNvSpPr txBox="1">
                <a:spLocks noChangeArrowheads="1"/>
              </p:cNvSpPr>
              <p:nvPr/>
            </p:nvSpPr>
            <p:spPr bwMode="auto">
              <a:xfrm>
                <a:off x="3175" y="1916"/>
                <a:ext cx="3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34</a:t>
                </a:r>
              </a:p>
            </p:txBody>
          </p:sp>
        </p:grpSp>
        <p:grpSp>
          <p:nvGrpSpPr>
            <p:cNvPr id="49265" name="Group 51">
              <a:extLst>
                <a:ext uri="{FF2B5EF4-FFF2-40B4-BE49-F238E27FC236}">
                  <a16:creationId xmlns:a16="http://schemas.microsoft.com/office/drawing/2014/main" id="{8E39FC6D-C568-A6C1-76A5-ABA91AE6AF01}"/>
                </a:ext>
              </a:extLst>
            </p:cNvPr>
            <p:cNvGrpSpPr>
              <a:grpSpLocks/>
            </p:cNvGrpSpPr>
            <p:nvPr/>
          </p:nvGrpSpPr>
          <p:grpSpPr bwMode="auto">
            <a:xfrm>
              <a:off x="4680" y="1907"/>
              <a:ext cx="304" cy="413"/>
              <a:chOff x="4680" y="1907"/>
              <a:chExt cx="304" cy="413"/>
            </a:xfrm>
          </p:grpSpPr>
          <p:sp>
            <p:nvSpPr>
              <p:cNvPr id="49272" name="Oval 52">
                <a:extLst>
                  <a:ext uri="{FF2B5EF4-FFF2-40B4-BE49-F238E27FC236}">
                    <a16:creationId xmlns:a16="http://schemas.microsoft.com/office/drawing/2014/main" id="{DDE5EE3B-7EDE-EC42-CBBD-23C7811F8566}"/>
                  </a:ext>
                </a:extLst>
              </p:cNvPr>
              <p:cNvSpPr>
                <a:spLocks noChangeArrowheads="1"/>
              </p:cNvSpPr>
              <p:nvPr/>
            </p:nvSpPr>
            <p:spPr bwMode="auto">
              <a:xfrm>
                <a:off x="4729" y="2126"/>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5</a:t>
                </a:r>
              </a:p>
            </p:txBody>
          </p:sp>
          <p:sp>
            <p:nvSpPr>
              <p:cNvPr id="49273" name="Text Box 53">
                <a:extLst>
                  <a:ext uri="{FF2B5EF4-FFF2-40B4-BE49-F238E27FC236}">
                    <a16:creationId xmlns:a16="http://schemas.microsoft.com/office/drawing/2014/main" id="{43E879FC-9254-AE5F-AF93-1E914C09D57C}"/>
                  </a:ext>
                </a:extLst>
              </p:cNvPr>
              <p:cNvSpPr txBox="1">
                <a:spLocks noChangeArrowheads="1"/>
              </p:cNvSpPr>
              <p:nvPr/>
            </p:nvSpPr>
            <p:spPr bwMode="auto">
              <a:xfrm>
                <a:off x="4680" y="1907"/>
                <a:ext cx="2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50</a:t>
                </a:r>
              </a:p>
            </p:txBody>
          </p:sp>
        </p:grpSp>
        <p:grpSp>
          <p:nvGrpSpPr>
            <p:cNvPr id="49266" name="Group 54">
              <a:extLst>
                <a:ext uri="{FF2B5EF4-FFF2-40B4-BE49-F238E27FC236}">
                  <a16:creationId xmlns:a16="http://schemas.microsoft.com/office/drawing/2014/main" id="{6D134E4D-7B93-CDA8-8057-41D5EA3502E9}"/>
                </a:ext>
              </a:extLst>
            </p:cNvPr>
            <p:cNvGrpSpPr>
              <a:grpSpLocks/>
            </p:cNvGrpSpPr>
            <p:nvPr/>
          </p:nvGrpSpPr>
          <p:grpSpPr bwMode="auto">
            <a:xfrm>
              <a:off x="1896" y="1965"/>
              <a:ext cx="491" cy="319"/>
              <a:chOff x="1896" y="1965"/>
              <a:chExt cx="491" cy="319"/>
            </a:xfrm>
          </p:grpSpPr>
          <p:sp>
            <p:nvSpPr>
              <p:cNvPr id="49270" name="Oval 55">
                <a:extLst>
                  <a:ext uri="{FF2B5EF4-FFF2-40B4-BE49-F238E27FC236}">
                    <a16:creationId xmlns:a16="http://schemas.microsoft.com/office/drawing/2014/main" id="{6155D694-353A-4A94-7943-5797E83AC007}"/>
                  </a:ext>
                </a:extLst>
              </p:cNvPr>
              <p:cNvSpPr>
                <a:spLocks noChangeArrowheads="1"/>
              </p:cNvSpPr>
              <p:nvPr/>
            </p:nvSpPr>
            <p:spPr bwMode="auto">
              <a:xfrm>
                <a:off x="2131" y="2090"/>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3</a:t>
                </a:r>
              </a:p>
            </p:txBody>
          </p:sp>
          <p:sp>
            <p:nvSpPr>
              <p:cNvPr id="49271" name="Text Box 56">
                <a:extLst>
                  <a:ext uri="{FF2B5EF4-FFF2-40B4-BE49-F238E27FC236}">
                    <a16:creationId xmlns:a16="http://schemas.microsoft.com/office/drawing/2014/main" id="{EAF34D74-60E3-D355-6777-4CA10D4F5B2D}"/>
                  </a:ext>
                </a:extLst>
              </p:cNvPr>
              <p:cNvSpPr txBox="1">
                <a:spLocks noChangeArrowheads="1"/>
              </p:cNvSpPr>
              <p:nvPr/>
            </p:nvSpPr>
            <p:spPr bwMode="auto">
              <a:xfrm>
                <a:off x="1896" y="1965"/>
                <a:ext cx="3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18</a:t>
                </a:r>
              </a:p>
            </p:txBody>
          </p:sp>
        </p:grpSp>
        <p:grpSp>
          <p:nvGrpSpPr>
            <p:cNvPr id="49267" name="Group 57">
              <a:extLst>
                <a:ext uri="{FF2B5EF4-FFF2-40B4-BE49-F238E27FC236}">
                  <a16:creationId xmlns:a16="http://schemas.microsoft.com/office/drawing/2014/main" id="{9550F561-2E92-069B-F5BB-22FAB0EC14AE}"/>
                </a:ext>
              </a:extLst>
            </p:cNvPr>
            <p:cNvGrpSpPr>
              <a:grpSpLocks/>
            </p:cNvGrpSpPr>
            <p:nvPr/>
          </p:nvGrpSpPr>
          <p:grpSpPr bwMode="auto">
            <a:xfrm>
              <a:off x="599" y="2015"/>
              <a:ext cx="496" cy="269"/>
              <a:chOff x="599" y="2015"/>
              <a:chExt cx="496" cy="269"/>
            </a:xfrm>
          </p:grpSpPr>
          <p:sp>
            <p:nvSpPr>
              <p:cNvPr id="49268" name="Oval 58">
                <a:extLst>
                  <a:ext uri="{FF2B5EF4-FFF2-40B4-BE49-F238E27FC236}">
                    <a16:creationId xmlns:a16="http://schemas.microsoft.com/office/drawing/2014/main" id="{6CF1EFEF-11CE-9937-90B0-CB0FC4AB5362}"/>
                  </a:ext>
                </a:extLst>
              </p:cNvPr>
              <p:cNvSpPr>
                <a:spLocks noChangeArrowheads="1"/>
              </p:cNvSpPr>
              <p:nvPr/>
            </p:nvSpPr>
            <p:spPr bwMode="auto">
              <a:xfrm>
                <a:off x="840" y="2090"/>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a:t>
                </a:r>
              </a:p>
            </p:txBody>
          </p:sp>
          <p:sp>
            <p:nvSpPr>
              <p:cNvPr id="49269" name="Text Box 59">
                <a:extLst>
                  <a:ext uri="{FF2B5EF4-FFF2-40B4-BE49-F238E27FC236}">
                    <a16:creationId xmlns:a16="http://schemas.microsoft.com/office/drawing/2014/main" id="{09DDEF58-2FC9-9E12-1549-E4433A1F97CE}"/>
                  </a:ext>
                </a:extLst>
              </p:cNvPr>
              <p:cNvSpPr txBox="1">
                <a:spLocks noChangeArrowheads="1"/>
              </p:cNvSpPr>
              <p:nvPr/>
            </p:nvSpPr>
            <p:spPr bwMode="auto">
              <a:xfrm>
                <a:off x="599" y="2015"/>
                <a:ext cx="21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2</a:t>
                </a:r>
              </a:p>
            </p:txBody>
          </p:sp>
        </p:grpSp>
      </p:grpSp>
      <p:grpSp>
        <p:nvGrpSpPr>
          <p:cNvPr id="49161" name="Group 60">
            <a:extLst>
              <a:ext uri="{FF2B5EF4-FFF2-40B4-BE49-F238E27FC236}">
                <a16:creationId xmlns:a16="http://schemas.microsoft.com/office/drawing/2014/main" id="{8E1A8B29-FDB3-51F3-CAC7-902ABC757E83}"/>
              </a:ext>
            </a:extLst>
          </p:cNvPr>
          <p:cNvGrpSpPr>
            <a:grpSpLocks/>
          </p:cNvGrpSpPr>
          <p:nvPr/>
        </p:nvGrpSpPr>
        <p:grpSpPr bwMode="auto">
          <a:xfrm>
            <a:off x="6115050" y="1778000"/>
            <a:ext cx="2249488" cy="935038"/>
            <a:chOff x="2796" y="2302"/>
            <a:chExt cx="1417" cy="589"/>
          </a:xfrm>
        </p:grpSpPr>
        <p:sp>
          <p:nvSpPr>
            <p:cNvPr id="49251" name="Oval 61">
              <a:extLst>
                <a:ext uri="{FF2B5EF4-FFF2-40B4-BE49-F238E27FC236}">
                  <a16:creationId xmlns:a16="http://schemas.microsoft.com/office/drawing/2014/main" id="{0928E7A2-1F4E-5AD8-FD21-FB88CBDD6E43}"/>
                </a:ext>
              </a:extLst>
            </p:cNvPr>
            <p:cNvSpPr>
              <a:spLocks noChangeArrowheads="1"/>
            </p:cNvSpPr>
            <p:nvPr/>
          </p:nvSpPr>
          <p:spPr bwMode="auto">
            <a:xfrm>
              <a:off x="2856" y="2697"/>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12</a:t>
              </a:r>
            </a:p>
          </p:txBody>
        </p:sp>
        <p:sp>
          <p:nvSpPr>
            <p:cNvPr id="49252" name="Oval 62">
              <a:extLst>
                <a:ext uri="{FF2B5EF4-FFF2-40B4-BE49-F238E27FC236}">
                  <a16:creationId xmlns:a16="http://schemas.microsoft.com/office/drawing/2014/main" id="{0A4AF658-0175-7BFC-2FA7-494B92EBCEA5}"/>
                </a:ext>
              </a:extLst>
            </p:cNvPr>
            <p:cNvSpPr>
              <a:spLocks noChangeArrowheads="1"/>
            </p:cNvSpPr>
            <p:nvPr/>
          </p:nvSpPr>
          <p:spPr bwMode="auto">
            <a:xfrm>
              <a:off x="3367" y="2697"/>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13</a:t>
              </a:r>
            </a:p>
          </p:txBody>
        </p:sp>
        <p:sp>
          <p:nvSpPr>
            <p:cNvPr id="49253" name="Oval 63">
              <a:extLst>
                <a:ext uri="{FF2B5EF4-FFF2-40B4-BE49-F238E27FC236}">
                  <a16:creationId xmlns:a16="http://schemas.microsoft.com/office/drawing/2014/main" id="{C7688C95-C216-E239-C16B-0437126679DE}"/>
                </a:ext>
              </a:extLst>
            </p:cNvPr>
            <p:cNvSpPr>
              <a:spLocks noChangeArrowheads="1"/>
            </p:cNvSpPr>
            <p:nvPr/>
          </p:nvSpPr>
          <p:spPr bwMode="auto">
            <a:xfrm>
              <a:off x="3832" y="2688"/>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14</a:t>
              </a:r>
            </a:p>
          </p:txBody>
        </p:sp>
        <p:sp>
          <p:nvSpPr>
            <p:cNvPr id="49254" name="Line 64">
              <a:extLst>
                <a:ext uri="{FF2B5EF4-FFF2-40B4-BE49-F238E27FC236}">
                  <a16:creationId xmlns:a16="http://schemas.microsoft.com/office/drawing/2014/main" id="{D1B5D733-B352-7CDE-63E2-452ADCC38ACD}"/>
                </a:ext>
              </a:extLst>
            </p:cNvPr>
            <p:cNvSpPr>
              <a:spLocks noChangeShapeType="1"/>
            </p:cNvSpPr>
            <p:nvPr/>
          </p:nvSpPr>
          <p:spPr bwMode="auto">
            <a:xfrm flipH="1">
              <a:off x="2967" y="2311"/>
              <a:ext cx="329"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5" name="Line 65">
              <a:extLst>
                <a:ext uri="{FF2B5EF4-FFF2-40B4-BE49-F238E27FC236}">
                  <a16:creationId xmlns:a16="http://schemas.microsoft.com/office/drawing/2014/main" id="{AD07C012-656F-08A4-5478-58068BD430CA}"/>
                </a:ext>
              </a:extLst>
            </p:cNvPr>
            <p:cNvSpPr>
              <a:spLocks noChangeShapeType="1"/>
            </p:cNvSpPr>
            <p:nvPr/>
          </p:nvSpPr>
          <p:spPr bwMode="auto">
            <a:xfrm>
              <a:off x="3303" y="2302"/>
              <a:ext cx="217" cy="37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6" name="Line 66">
              <a:extLst>
                <a:ext uri="{FF2B5EF4-FFF2-40B4-BE49-F238E27FC236}">
                  <a16:creationId xmlns:a16="http://schemas.microsoft.com/office/drawing/2014/main" id="{91DAD1C6-07DB-960F-F39E-F08B8F248513}"/>
                </a:ext>
              </a:extLst>
            </p:cNvPr>
            <p:cNvSpPr>
              <a:spLocks noChangeShapeType="1"/>
            </p:cNvSpPr>
            <p:nvPr/>
          </p:nvSpPr>
          <p:spPr bwMode="auto">
            <a:xfrm>
              <a:off x="3320" y="2302"/>
              <a:ext cx="636" cy="39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57" name="Text Box 67">
              <a:extLst>
                <a:ext uri="{FF2B5EF4-FFF2-40B4-BE49-F238E27FC236}">
                  <a16:creationId xmlns:a16="http://schemas.microsoft.com/office/drawing/2014/main" id="{9E36A3EB-D2C3-FD2F-318B-5DFC0F3FA734}"/>
                </a:ext>
              </a:extLst>
            </p:cNvPr>
            <p:cNvSpPr txBox="1">
              <a:spLocks noChangeArrowheads="1"/>
            </p:cNvSpPr>
            <p:nvPr/>
          </p:nvSpPr>
          <p:spPr bwMode="auto">
            <a:xfrm>
              <a:off x="2796" y="2488"/>
              <a:ext cx="3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35</a:t>
              </a:r>
            </a:p>
          </p:txBody>
        </p:sp>
        <p:sp>
          <p:nvSpPr>
            <p:cNvPr id="49258" name="Text Box 68">
              <a:extLst>
                <a:ext uri="{FF2B5EF4-FFF2-40B4-BE49-F238E27FC236}">
                  <a16:creationId xmlns:a16="http://schemas.microsoft.com/office/drawing/2014/main" id="{1CAE2B6F-654F-E523-DF4E-034A31D34C03}"/>
                </a:ext>
              </a:extLst>
            </p:cNvPr>
            <p:cNvSpPr txBox="1">
              <a:spLocks noChangeArrowheads="1"/>
            </p:cNvSpPr>
            <p:nvPr/>
          </p:nvSpPr>
          <p:spPr bwMode="auto">
            <a:xfrm>
              <a:off x="3245" y="2488"/>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40</a:t>
              </a:r>
            </a:p>
          </p:txBody>
        </p:sp>
        <p:sp>
          <p:nvSpPr>
            <p:cNvPr id="49259" name="Text Box 69">
              <a:extLst>
                <a:ext uri="{FF2B5EF4-FFF2-40B4-BE49-F238E27FC236}">
                  <a16:creationId xmlns:a16="http://schemas.microsoft.com/office/drawing/2014/main" id="{EC735C2E-DC0D-1607-C85A-DCD6C1704012}"/>
                </a:ext>
              </a:extLst>
            </p:cNvPr>
            <p:cNvSpPr txBox="1">
              <a:spLocks noChangeArrowheads="1"/>
            </p:cNvSpPr>
            <p:nvPr/>
          </p:nvSpPr>
          <p:spPr bwMode="auto">
            <a:xfrm>
              <a:off x="3808" y="2472"/>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45</a:t>
              </a:r>
            </a:p>
          </p:txBody>
        </p:sp>
      </p:grpSp>
      <p:grpSp>
        <p:nvGrpSpPr>
          <p:cNvPr id="49162" name="Group 70">
            <a:extLst>
              <a:ext uri="{FF2B5EF4-FFF2-40B4-BE49-F238E27FC236}">
                <a16:creationId xmlns:a16="http://schemas.microsoft.com/office/drawing/2014/main" id="{D71F5D50-3424-B8FB-16DD-E0D317792281}"/>
              </a:ext>
            </a:extLst>
          </p:cNvPr>
          <p:cNvGrpSpPr>
            <a:grpSpLocks/>
          </p:cNvGrpSpPr>
          <p:nvPr/>
        </p:nvGrpSpPr>
        <p:grpSpPr bwMode="auto">
          <a:xfrm>
            <a:off x="8396288" y="1792288"/>
            <a:ext cx="2278062" cy="958850"/>
            <a:chOff x="4233" y="2311"/>
            <a:chExt cx="1435" cy="604"/>
          </a:xfrm>
        </p:grpSpPr>
        <p:sp>
          <p:nvSpPr>
            <p:cNvPr id="49242" name="Oval 71">
              <a:extLst>
                <a:ext uri="{FF2B5EF4-FFF2-40B4-BE49-F238E27FC236}">
                  <a16:creationId xmlns:a16="http://schemas.microsoft.com/office/drawing/2014/main" id="{C7DF264D-4B01-404C-C70B-DCC919F590B9}"/>
                </a:ext>
              </a:extLst>
            </p:cNvPr>
            <p:cNvSpPr>
              <a:spLocks noChangeArrowheads="1"/>
            </p:cNvSpPr>
            <p:nvPr/>
          </p:nvSpPr>
          <p:spPr bwMode="auto">
            <a:xfrm>
              <a:off x="4293" y="2703"/>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15</a:t>
              </a:r>
            </a:p>
          </p:txBody>
        </p:sp>
        <p:sp>
          <p:nvSpPr>
            <p:cNvPr id="49243" name="Oval 72">
              <a:extLst>
                <a:ext uri="{FF2B5EF4-FFF2-40B4-BE49-F238E27FC236}">
                  <a16:creationId xmlns:a16="http://schemas.microsoft.com/office/drawing/2014/main" id="{7FFBB151-3AF1-D934-04A6-95AEFD962371}"/>
                </a:ext>
              </a:extLst>
            </p:cNvPr>
            <p:cNvSpPr>
              <a:spLocks noChangeArrowheads="1"/>
            </p:cNvSpPr>
            <p:nvPr/>
          </p:nvSpPr>
          <p:spPr bwMode="auto">
            <a:xfrm>
              <a:off x="4804" y="2712"/>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16</a:t>
              </a:r>
            </a:p>
          </p:txBody>
        </p:sp>
        <p:sp>
          <p:nvSpPr>
            <p:cNvPr id="49244" name="Oval 73">
              <a:extLst>
                <a:ext uri="{FF2B5EF4-FFF2-40B4-BE49-F238E27FC236}">
                  <a16:creationId xmlns:a16="http://schemas.microsoft.com/office/drawing/2014/main" id="{40E30D47-276A-2765-3D31-31175C43CA54}"/>
                </a:ext>
              </a:extLst>
            </p:cNvPr>
            <p:cNvSpPr>
              <a:spLocks noChangeArrowheads="1"/>
            </p:cNvSpPr>
            <p:nvPr/>
          </p:nvSpPr>
          <p:spPr bwMode="auto">
            <a:xfrm>
              <a:off x="5242" y="2721"/>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17</a:t>
              </a:r>
            </a:p>
          </p:txBody>
        </p:sp>
        <p:sp>
          <p:nvSpPr>
            <p:cNvPr id="49245" name="Line 74">
              <a:extLst>
                <a:ext uri="{FF2B5EF4-FFF2-40B4-BE49-F238E27FC236}">
                  <a16:creationId xmlns:a16="http://schemas.microsoft.com/office/drawing/2014/main" id="{B9387A76-8B9B-529F-7500-643A64AE4AE7}"/>
                </a:ext>
              </a:extLst>
            </p:cNvPr>
            <p:cNvSpPr>
              <a:spLocks noChangeShapeType="1"/>
            </p:cNvSpPr>
            <p:nvPr/>
          </p:nvSpPr>
          <p:spPr bwMode="auto">
            <a:xfrm flipH="1">
              <a:off x="4494" y="2326"/>
              <a:ext cx="329"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6" name="Line 75">
              <a:extLst>
                <a:ext uri="{FF2B5EF4-FFF2-40B4-BE49-F238E27FC236}">
                  <a16:creationId xmlns:a16="http://schemas.microsoft.com/office/drawing/2014/main" id="{80BD6111-B4F4-3E99-8CAF-440ABA0758FC}"/>
                </a:ext>
              </a:extLst>
            </p:cNvPr>
            <p:cNvSpPr>
              <a:spLocks noChangeShapeType="1"/>
            </p:cNvSpPr>
            <p:nvPr/>
          </p:nvSpPr>
          <p:spPr bwMode="auto">
            <a:xfrm>
              <a:off x="4829" y="2311"/>
              <a:ext cx="155" cy="39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7" name="Line 76">
              <a:extLst>
                <a:ext uri="{FF2B5EF4-FFF2-40B4-BE49-F238E27FC236}">
                  <a16:creationId xmlns:a16="http://schemas.microsoft.com/office/drawing/2014/main" id="{8D38B4DC-FDC4-6B3B-F1A3-FC27584A078E}"/>
                </a:ext>
              </a:extLst>
            </p:cNvPr>
            <p:cNvSpPr>
              <a:spLocks noChangeShapeType="1"/>
            </p:cNvSpPr>
            <p:nvPr/>
          </p:nvSpPr>
          <p:spPr bwMode="auto">
            <a:xfrm>
              <a:off x="4847" y="2317"/>
              <a:ext cx="488" cy="39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8" name="Text Box 77">
              <a:extLst>
                <a:ext uri="{FF2B5EF4-FFF2-40B4-BE49-F238E27FC236}">
                  <a16:creationId xmlns:a16="http://schemas.microsoft.com/office/drawing/2014/main" id="{89689051-9D4A-453F-BDC6-7B09ED4FAEAA}"/>
                </a:ext>
              </a:extLst>
            </p:cNvPr>
            <p:cNvSpPr txBox="1">
              <a:spLocks noChangeArrowheads="1"/>
            </p:cNvSpPr>
            <p:nvPr/>
          </p:nvSpPr>
          <p:spPr bwMode="auto">
            <a:xfrm>
              <a:off x="4233" y="2494"/>
              <a:ext cx="3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51</a:t>
              </a:r>
            </a:p>
          </p:txBody>
        </p:sp>
        <p:sp>
          <p:nvSpPr>
            <p:cNvPr id="49249" name="Text Box 78">
              <a:extLst>
                <a:ext uri="{FF2B5EF4-FFF2-40B4-BE49-F238E27FC236}">
                  <a16:creationId xmlns:a16="http://schemas.microsoft.com/office/drawing/2014/main" id="{DA3AAC0B-B76B-E9D5-F72E-A24E00603C37}"/>
                </a:ext>
              </a:extLst>
            </p:cNvPr>
            <p:cNvSpPr txBox="1">
              <a:spLocks noChangeArrowheads="1"/>
            </p:cNvSpPr>
            <p:nvPr/>
          </p:nvSpPr>
          <p:spPr bwMode="auto">
            <a:xfrm>
              <a:off x="4682" y="2503"/>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56</a:t>
              </a:r>
            </a:p>
          </p:txBody>
        </p:sp>
        <p:sp>
          <p:nvSpPr>
            <p:cNvPr id="49250" name="Text Box 79">
              <a:extLst>
                <a:ext uri="{FF2B5EF4-FFF2-40B4-BE49-F238E27FC236}">
                  <a16:creationId xmlns:a16="http://schemas.microsoft.com/office/drawing/2014/main" id="{013ED657-EEAB-9DE6-D2EA-D2C03946C4FA}"/>
                </a:ext>
              </a:extLst>
            </p:cNvPr>
            <p:cNvSpPr txBox="1">
              <a:spLocks noChangeArrowheads="1"/>
            </p:cNvSpPr>
            <p:nvPr/>
          </p:nvSpPr>
          <p:spPr bwMode="auto">
            <a:xfrm>
              <a:off x="5263" y="2496"/>
              <a:ext cx="4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61</a:t>
              </a:r>
            </a:p>
          </p:txBody>
        </p:sp>
      </p:grpSp>
      <p:sp>
        <p:nvSpPr>
          <p:cNvPr id="176208" name="Rectangle 80">
            <a:extLst>
              <a:ext uri="{FF2B5EF4-FFF2-40B4-BE49-F238E27FC236}">
                <a16:creationId xmlns:a16="http://schemas.microsoft.com/office/drawing/2014/main" id="{2466E314-86DC-C25D-4F9E-EE9AB1521EDF}"/>
              </a:ext>
            </a:extLst>
          </p:cNvPr>
          <p:cNvSpPr>
            <a:spLocks noChangeArrowheads="1"/>
          </p:cNvSpPr>
          <p:nvPr/>
        </p:nvSpPr>
        <p:spPr bwMode="auto">
          <a:xfrm>
            <a:off x="4559301" y="5537200"/>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6</a:t>
            </a:r>
          </a:p>
        </p:txBody>
      </p:sp>
      <p:sp>
        <p:nvSpPr>
          <p:cNvPr id="176209" name="Rectangle 81">
            <a:extLst>
              <a:ext uri="{FF2B5EF4-FFF2-40B4-BE49-F238E27FC236}">
                <a16:creationId xmlns:a16="http://schemas.microsoft.com/office/drawing/2014/main" id="{54B078FA-F88F-7738-F203-1068D689CA26}"/>
              </a:ext>
            </a:extLst>
          </p:cNvPr>
          <p:cNvSpPr>
            <a:spLocks noChangeArrowheads="1"/>
          </p:cNvSpPr>
          <p:nvPr/>
        </p:nvSpPr>
        <p:spPr bwMode="auto">
          <a:xfrm>
            <a:off x="4930776" y="5537200"/>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7</a:t>
            </a:r>
          </a:p>
        </p:txBody>
      </p:sp>
      <p:sp>
        <p:nvSpPr>
          <p:cNvPr id="176210" name="Rectangle 82">
            <a:extLst>
              <a:ext uri="{FF2B5EF4-FFF2-40B4-BE49-F238E27FC236}">
                <a16:creationId xmlns:a16="http://schemas.microsoft.com/office/drawing/2014/main" id="{3CF5B3EC-5B2E-FE07-48E5-904D255BFCC0}"/>
              </a:ext>
            </a:extLst>
          </p:cNvPr>
          <p:cNvSpPr>
            <a:spLocks noChangeArrowheads="1"/>
          </p:cNvSpPr>
          <p:nvPr/>
        </p:nvSpPr>
        <p:spPr bwMode="auto">
          <a:xfrm>
            <a:off x="5311776" y="5532439"/>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8</a:t>
            </a:r>
          </a:p>
        </p:txBody>
      </p:sp>
      <p:sp>
        <p:nvSpPr>
          <p:cNvPr id="49166" name="Line 83">
            <a:extLst>
              <a:ext uri="{FF2B5EF4-FFF2-40B4-BE49-F238E27FC236}">
                <a16:creationId xmlns:a16="http://schemas.microsoft.com/office/drawing/2014/main" id="{8AA136B4-13FE-A2FB-E50F-6CB9096D9DF4}"/>
              </a:ext>
            </a:extLst>
          </p:cNvPr>
          <p:cNvSpPr>
            <a:spLocks noChangeShapeType="1"/>
          </p:cNvSpPr>
          <p:nvPr/>
        </p:nvSpPr>
        <p:spPr bwMode="auto">
          <a:xfrm flipV="1">
            <a:off x="3336925" y="5527675"/>
            <a:ext cx="70866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7" name="Line 84">
            <a:extLst>
              <a:ext uri="{FF2B5EF4-FFF2-40B4-BE49-F238E27FC236}">
                <a16:creationId xmlns:a16="http://schemas.microsoft.com/office/drawing/2014/main" id="{3058DF42-FA59-8FA8-7EAD-1C7ABF6B35C2}"/>
              </a:ext>
            </a:extLst>
          </p:cNvPr>
          <p:cNvSpPr>
            <a:spLocks noChangeShapeType="1"/>
          </p:cNvSpPr>
          <p:nvPr/>
        </p:nvSpPr>
        <p:spPr bwMode="auto">
          <a:xfrm>
            <a:off x="3336925" y="6042026"/>
            <a:ext cx="7086600"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213" name="Rectangle 85">
            <a:extLst>
              <a:ext uri="{FF2B5EF4-FFF2-40B4-BE49-F238E27FC236}">
                <a16:creationId xmlns:a16="http://schemas.microsoft.com/office/drawing/2014/main" id="{CF167504-A66F-7906-14C6-50320627B035}"/>
              </a:ext>
            </a:extLst>
          </p:cNvPr>
          <p:cNvSpPr>
            <a:spLocks noChangeArrowheads="1"/>
          </p:cNvSpPr>
          <p:nvPr/>
        </p:nvSpPr>
        <p:spPr bwMode="auto">
          <a:xfrm>
            <a:off x="5683251" y="5532439"/>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Arial" panose="020B0604020202020204" pitchFamily="34" charset="0"/>
              </a:rPr>
              <a:t>9</a:t>
            </a:r>
          </a:p>
        </p:txBody>
      </p:sp>
      <p:sp>
        <p:nvSpPr>
          <p:cNvPr id="176214" name="Rectangle 86">
            <a:extLst>
              <a:ext uri="{FF2B5EF4-FFF2-40B4-BE49-F238E27FC236}">
                <a16:creationId xmlns:a16="http://schemas.microsoft.com/office/drawing/2014/main" id="{345E5A63-408C-039E-D539-AD388B0619A5}"/>
              </a:ext>
            </a:extLst>
          </p:cNvPr>
          <p:cNvSpPr>
            <a:spLocks noChangeArrowheads="1"/>
          </p:cNvSpPr>
          <p:nvPr/>
        </p:nvSpPr>
        <p:spPr bwMode="auto">
          <a:xfrm>
            <a:off x="6054726" y="5532439"/>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Arial" panose="020B0604020202020204" pitchFamily="34" charset="0"/>
              </a:rPr>
              <a:t>10</a:t>
            </a:r>
          </a:p>
        </p:txBody>
      </p:sp>
      <p:sp>
        <p:nvSpPr>
          <p:cNvPr id="176215" name="Rectangle 87">
            <a:extLst>
              <a:ext uri="{FF2B5EF4-FFF2-40B4-BE49-F238E27FC236}">
                <a16:creationId xmlns:a16="http://schemas.microsoft.com/office/drawing/2014/main" id="{D3070907-1AC7-9B26-A859-811CCAB120CC}"/>
              </a:ext>
            </a:extLst>
          </p:cNvPr>
          <p:cNvSpPr>
            <a:spLocks noChangeArrowheads="1"/>
          </p:cNvSpPr>
          <p:nvPr/>
        </p:nvSpPr>
        <p:spPr bwMode="auto">
          <a:xfrm>
            <a:off x="6424614" y="5527675"/>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Arial" panose="020B0604020202020204" pitchFamily="34" charset="0"/>
              </a:rPr>
              <a:t>11</a:t>
            </a:r>
          </a:p>
        </p:txBody>
      </p:sp>
      <p:sp>
        <p:nvSpPr>
          <p:cNvPr id="176216" name="Rectangle 88">
            <a:extLst>
              <a:ext uri="{FF2B5EF4-FFF2-40B4-BE49-F238E27FC236}">
                <a16:creationId xmlns:a16="http://schemas.microsoft.com/office/drawing/2014/main" id="{0A9C0F1F-41E8-F35F-9CBE-7E57B16EB192}"/>
              </a:ext>
            </a:extLst>
          </p:cNvPr>
          <p:cNvSpPr>
            <a:spLocks noChangeArrowheads="1"/>
          </p:cNvSpPr>
          <p:nvPr/>
        </p:nvSpPr>
        <p:spPr bwMode="auto">
          <a:xfrm>
            <a:off x="6796089" y="5527675"/>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Arial" panose="020B0604020202020204" pitchFamily="34" charset="0"/>
              </a:rPr>
              <a:t>12</a:t>
            </a:r>
          </a:p>
        </p:txBody>
      </p:sp>
      <p:sp>
        <p:nvSpPr>
          <p:cNvPr id="176217" name="Rectangle 89">
            <a:extLst>
              <a:ext uri="{FF2B5EF4-FFF2-40B4-BE49-F238E27FC236}">
                <a16:creationId xmlns:a16="http://schemas.microsoft.com/office/drawing/2014/main" id="{92D5CA37-EC29-3360-90DB-62EC676A7139}"/>
              </a:ext>
            </a:extLst>
          </p:cNvPr>
          <p:cNvSpPr>
            <a:spLocks noChangeArrowheads="1"/>
          </p:cNvSpPr>
          <p:nvPr/>
        </p:nvSpPr>
        <p:spPr bwMode="auto">
          <a:xfrm>
            <a:off x="7170739" y="5527675"/>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Arial" panose="020B0604020202020204" pitchFamily="34" charset="0"/>
              </a:rPr>
              <a:t>13</a:t>
            </a:r>
          </a:p>
        </p:txBody>
      </p:sp>
      <p:sp>
        <p:nvSpPr>
          <p:cNvPr id="176218" name="Rectangle 90">
            <a:extLst>
              <a:ext uri="{FF2B5EF4-FFF2-40B4-BE49-F238E27FC236}">
                <a16:creationId xmlns:a16="http://schemas.microsoft.com/office/drawing/2014/main" id="{D6A9E8FD-431F-8325-3044-4E2EBA538CC6}"/>
              </a:ext>
            </a:extLst>
          </p:cNvPr>
          <p:cNvSpPr>
            <a:spLocks noChangeArrowheads="1"/>
          </p:cNvSpPr>
          <p:nvPr/>
        </p:nvSpPr>
        <p:spPr bwMode="auto">
          <a:xfrm>
            <a:off x="7551739" y="5534025"/>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Arial" panose="020B0604020202020204" pitchFamily="34" charset="0"/>
              </a:rPr>
              <a:t>14</a:t>
            </a:r>
          </a:p>
        </p:txBody>
      </p:sp>
      <p:sp>
        <p:nvSpPr>
          <p:cNvPr id="176219" name="Rectangle 91">
            <a:extLst>
              <a:ext uri="{FF2B5EF4-FFF2-40B4-BE49-F238E27FC236}">
                <a16:creationId xmlns:a16="http://schemas.microsoft.com/office/drawing/2014/main" id="{B7EC9D4B-25FE-F8D6-7B9F-7903539DF647}"/>
              </a:ext>
            </a:extLst>
          </p:cNvPr>
          <p:cNvSpPr>
            <a:spLocks noChangeArrowheads="1"/>
          </p:cNvSpPr>
          <p:nvPr/>
        </p:nvSpPr>
        <p:spPr bwMode="auto">
          <a:xfrm>
            <a:off x="7926389" y="5534025"/>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Arial" panose="020B0604020202020204" pitchFamily="34" charset="0"/>
              </a:rPr>
              <a:t>15</a:t>
            </a:r>
          </a:p>
        </p:txBody>
      </p:sp>
      <p:sp>
        <p:nvSpPr>
          <p:cNvPr id="176220" name="Rectangle 92">
            <a:extLst>
              <a:ext uri="{FF2B5EF4-FFF2-40B4-BE49-F238E27FC236}">
                <a16:creationId xmlns:a16="http://schemas.microsoft.com/office/drawing/2014/main" id="{3F0465E9-93A1-1969-6AAF-66BC24DC520B}"/>
              </a:ext>
            </a:extLst>
          </p:cNvPr>
          <p:cNvSpPr>
            <a:spLocks noChangeArrowheads="1"/>
          </p:cNvSpPr>
          <p:nvPr/>
        </p:nvSpPr>
        <p:spPr bwMode="auto">
          <a:xfrm>
            <a:off x="8289926" y="5534025"/>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Arial" panose="020B0604020202020204" pitchFamily="34" charset="0"/>
              </a:rPr>
              <a:t>16</a:t>
            </a:r>
          </a:p>
        </p:txBody>
      </p:sp>
      <p:sp>
        <p:nvSpPr>
          <p:cNvPr id="176221" name="Rectangle 93">
            <a:extLst>
              <a:ext uri="{FF2B5EF4-FFF2-40B4-BE49-F238E27FC236}">
                <a16:creationId xmlns:a16="http://schemas.microsoft.com/office/drawing/2014/main" id="{546CCB78-EEC6-72B4-EE94-E69FC208A35E}"/>
              </a:ext>
            </a:extLst>
          </p:cNvPr>
          <p:cNvSpPr>
            <a:spLocks noChangeArrowheads="1"/>
          </p:cNvSpPr>
          <p:nvPr/>
        </p:nvSpPr>
        <p:spPr bwMode="auto">
          <a:xfrm>
            <a:off x="8659814" y="5529264"/>
            <a:ext cx="371475" cy="523875"/>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Arial" panose="020B0604020202020204" pitchFamily="34" charset="0"/>
              </a:rPr>
              <a:t>17</a:t>
            </a:r>
          </a:p>
        </p:txBody>
      </p:sp>
      <p:sp>
        <p:nvSpPr>
          <p:cNvPr id="176222" name="Text Box 94">
            <a:extLst>
              <a:ext uri="{FF2B5EF4-FFF2-40B4-BE49-F238E27FC236}">
                <a16:creationId xmlns:a16="http://schemas.microsoft.com/office/drawing/2014/main" id="{003E004E-EE97-BAA7-A612-6C74F0C75ED8}"/>
              </a:ext>
            </a:extLst>
          </p:cNvPr>
          <p:cNvSpPr txBox="1">
            <a:spLocks noChangeArrowheads="1"/>
          </p:cNvSpPr>
          <p:nvPr/>
        </p:nvSpPr>
        <p:spPr bwMode="auto">
          <a:xfrm>
            <a:off x="1766888" y="26130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49178" name="Line 95">
            <a:extLst>
              <a:ext uri="{FF2B5EF4-FFF2-40B4-BE49-F238E27FC236}">
                <a16:creationId xmlns:a16="http://schemas.microsoft.com/office/drawing/2014/main" id="{E8124533-A855-9DA1-08A0-25F230D13866}"/>
              </a:ext>
            </a:extLst>
          </p:cNvPr>
          <p:cNvSpPr>
            <a:spLocks noChangeShapeType="1"/>
          </p:cNvSpPr>
          <p:nvPr/>
        </p:nvSpPr>
        <p:spPr bwMode="auto">
          <a:xfrm>
            <a:off x="3336925" y="61976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Line 96">
            <a:extLst>
              <a:ext uri="{FF2B5EF4-FFF2-40B4-BE49-F238E27FC236}">
                <a16:creationId xmlns:a16="http://schemas.microsoft.com/office/drawing/2014/main" id="{B88CBA50-4518-BDE0-6A03-CD5788244DC9}"/>
              </a:ext>
            </a:extLst>
          </p:cNvPr>
          <p:cNvSpPr>
            <a:spLocks noChangeShapeType="1"/>
          </p:cNvSpPr>
          <p:nvPr/>
        </p:nvSpPr>
        <p:spPr bwMode="auto">
          <a:xfrm flipV="1">
            <a:off x="3346451" y="6702426"/>
            <a:ext cx="7077075"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225" name="Rectangle 97">
            <a:extLst>
              <a:ext uri="{FF2B5EF4-FFF2-40B4-BE49-F238E27FC236}">
                <a16:creationId xmlns:a16="http://schemas.microsoft.com/office/drawing/2014/main" id="{EB870105-EF23-9EDC-0830-79B28913F828}"/>
              </a:ext>
            </a:extLst>
          </p:cNvPr>
          <p:cNvSpPr>
            <a:spLocks noChangeArrowheads="1"/>
          </p:cNvSpPr>
          <p:nvPr/>
        </p:nvSpPr>
        <p:spPr bwMode="auto">
          <a:xfrm>
            <a:off x="9031289" y="5534025"/>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18</a:t>
            </a:r>
          </a:p>
        </p:txBody>
      </p:sp>
      <p:sp>
        <p:nvSpPr>
          <p:cNvPr id="176226" name="Rectangle 98">
            <a:extLst>
              <a:ext uri="{FF2B5EF4-FFF2-40B4-BE49-F238E27FC236}">
                <a16:creationId xmlns:a16="http://schemas.microsoft.com/office/drawing/2014/main" id="{9B25D6FF-A92A-6876-F0E2-CF556AB1ED93}"/>
              </a:ext>
            </a:extLst>
          </p:cNvPr>
          <p:cNvSpPr>
            <a:spLocks noChangeArrowheads="1"/>
          </p:cNvSpPr>
          <p:nvPr/>
        </p:nvSpPr>
        <p:spPr bwMode="auto">
          <a:xfrm>
            <a:off x="9402764" y="5534025"/>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19</a:t>
            </a:r>
          </a:p>
        </p:txBody>
      </p:sp>
      <p:sp>
        <p:nvSpPr>
          <p:cNvPr id="176227" name="Rectangle 99">
            <a:extLst>
              <a:ext uri="{FF2B5EF4-FFF2-40B4-BE49-F238E27FC236}">
                <a16:creationId xmlns:a16="http://schemas.microsoft.com/office/drawing/2014/main" id="{2B3ADD2B-53D5-2AA7-F471-44A9E1283DE5}"/>
              </a:ext>
            </a:extLst>
          </p:cNvPr>
          <p:cNvSpPr>
            <a:spLocks noChangeArrowheads="1"/>
          </p:cNvSpPr>
          <p:nvPr/>
        </p:nvSpPr>
        <p:spPr bwMode="auto">
          <a:xfrm>
            <a:off x="3606801" y="6197600"/>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20</a:t>
            </a:r>
          </a:p>
        </p:txBody>
      </p:sp>
      <p:sp>
        <p:nvSpPr>
          <p:cNvPr id="176228" name="Rectangle 100">
            <a:extLst>
              <a:ext uri="{FF2B5EF4-FFF2-40B4-BE49-F238E27FC236}">
                <a16:creationId xmlns:a16="http://schemas.microsoft.com/office/drawing/2014/main" id="{3E5BAEF9-FE73-90A3-772D-B4A4229FBFF8}"/>
              </a:ext>
            </a:extLst>
          </p:cNvPr>
          <p:cNvSpPr>
            <a:spLocks noChangeArrowheads="1"/>
          </p:cNvSpPr>
          <p:nvPr/>
        </p:nvSpPr>
        <p:spPr bwMode="auto">
          <a:xfrm>
            <a:off x="3978276" y="6197600"/>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21</a:t>
            </a:r>
          </a:p>
        </p:txBody>
      </p:sp>
      <p:sp>
        <p:nvSpPr>
          <p:cNvPr id="176229" name="Text Box 101">
            <a:extLst>
              <a:ext uri="{FF2B5EF4-FFF2-40B4-BE49-F238E27FC236}">
                <a16:creationId xmlns:a16="http://schemas.microsoft.com/office/drawing/2014/main" id="{D0919224-F6C3-C907-0B20-0B1E95747440}"/>
              </a:ext>
            </a:extLst>
          </p:cNvPr>
          <p:cNvSpPr txBox="1">
            <a:spLocks noChangeArrowheads="1"/>
          </p:cNvSpPr>
          <p:nvPr/>
        </p:nvSpPr>
        <p:spPr bwMode="auto">
          <a:xfrm>
            <a:off x="4191000" y="262255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176230" name="Text Box 102">
            <a:extLst>
              <a:ext uri="{FF2B5EF4-FFF2-40B4-BE49-F238E27FC236}">
                <a16:creationId xmlns:a16="http://schemas.microsoft.com/office/drawing/2014/main" id="{4F09690C-587A-05F9-9BC5-B719D3FBF49F}"/>
              </a:ext>
            </a:extLst>
          </p:cNvPr>
          <p:cNvSpPr txBox="1">
            <a:spLocks noChangeArrowheads="1"/>
          </p:cNvSpPr>
          <p:nvPr/>
        </p:nvSpPr>
        <p:spPr bwMode="auto">
          <a:xfrm>
            <a:off x="4886325" y="26320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grpSp>
        <p:nvGrpSpPr>
          <p:cNvPr id="16" name="Group 103">
            <a:extLst>
              <a:ext uri="{FF2B5EF4-FFF2-40B4-BE49-F238E27FC236}">
                <a16:creationId xmlns:a16="http://schemas.microsoft.com/office/drawing/2014/main" id="{47409251-6B94-7EF8-8ACC-93677838188D}"/>
              </a:ext>
            </a:extLst>
          </p:cNvPr>
          <p:cNvGrpSpPr>
            <a:grpSpLocks/>
          </p:cNvGrpSpPr>
          <p:nvPr/>
        </p:nvGrpSpPr>
        <p:grpSpPr bwMode="auto">
          <a:xfrm>
            <a:off x="4960938" y="2697164"/>
            <a:ext cx="1200150" cy="1030287"/>
            <a:chOff x="2165" y="1699"/>
            <a:chExt cx="756" cy="649"/>
          </a:xfrm>
        </p:grpSpPr>
        <p:sp>
          <p:nvSpPr>
            <p:cNvPr id="49236" name="Oval 104">
              <a:extLst>
                <a:ext uri="{FF2B5EF4-FFF2-40B4-BE49-F238E27FC236}">
                  <a16:creationId xmlns:a16="http://schemas.microsoft.com/office/drawing/2014/main" id="{47F3C470-D199-D000-0592-4702D4AD4270}"/>
                </a:ext>
              </a:extLst>
            </p:cNvPr>
            <p:cNvSpPr>
              <a:spLocks noChangeArrowheads="1"/>
            </p:cNvSpPr>
            <p:nvPr/>
          </p:nvSpPr>
          <p:spPr bwMode="auto">
            <a:xfrm>
              <a:off x="2180" y="2083"/>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22</a:t>
              </a:r>
            </a:p>
          </p:txBody>
        </p:sp>
        <p:sp>
          <p:nvSpPr>
            <p:cNvPr id="49237" name="Oval 105">
              <a:extLst>
                <a:ext uri="{FF2B5EF4-FFF2-40B4-BE49-F238E27FC236}">
                  <a16:creationId xmlns:a16="http://schemas.microsoft.com/office/drawing/2014/main" id="{2CCABF83-7103-3F12-7215-B7BD9CAABFCF}"/>
                </a:ext>
              </a:extLst>
            </p:cNvPr>
            <p:cNvSpPr>
              <a:spLocks noChangeArrowheads="1"/>
            </p:cNvSpPr>
            <p:nvPr/>
          </p:nvSpPr>
          <p:spPr bwMode="auto">
            <a:xfrm>
              <a:off x="2552" y="2083"/>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23</a:t>
              </a:r>
            </a:p>
          </p:txBody>
        </p:sp>
        <p:sp>
          <p:nvSpPr>
            <p:cNvPr id="49238" name="Line 106">
              <a:extLst>
                <a:ext uri="{FF2B5EF4-FFF2-40B4-BE49-F238E27FC236}">
                  <a16:creationId xmlns:a16="http://schemas.microsoft.com/office/drawing/2014/main" id="{227ED381-0DE5-58B1-F3B3-4604CB4F5CB9}"/>
                </a:ext>
              </a:extLst>
            </p:cNvPr>
            <p:cNvSpPr>
              <a:spLocks noChangeShapeType="1"/>
            </p:cNvSpPr>
            <p:nvPr/>
          </p:nvSpPr>
          <p:spPr bwMode="auto">
            <a:xfrm flipH="1">
              <a:off x="2361" y="1699"/>
              <a:ext cx="322"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9" name="Line 107">
              <a:extLst>
                <a:ext uri="{FF2B5EF4-FFF2-40B4-BE49-F238E27FC236}">
                  <a16:creationId xmlns:a16="http://schemas.microsoft.com/office/drawing/2014/main" id="{F5D1980E-4CE8-F73B-DBF8-B74C17EBCB5D}"/>
                </a:ext>
              </a:extLst>
            </p:cNvPr>
            <p:cNvSpPr>
              <a:spLocks noChangeShapeType="1"/>
            </p:cNvSpPr>
            <p:nvPr/>
          </p:nvSpPr>
          <p:spPr bwMode="auto">
            <a:xfrm>
              <a:off x="2683" y="1699"/>
              <a:ext cx="18"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40" name="Text Box 108">
              <a:extLst>
                <a:ext uri="{FF2B5EF4-FFF2-40B4-BE49-F238E27FC236}">
                  <a16:creationId xmlns:a16="http://schemas.microsoft.com/office/drawing/2014/main" id="{B62953D8-19A3-AEDE-D09B-A0340FE1DB29}"/>
                </a:ext>
              </a:extLst>
            </p:cNvPr>
            <p:cNvSpPr txBox="1">
              <a:spLocks noChangeArrowheads="1"/>
            </p:cNvSpPr>
            <p:nvPr/>
          </p:nvSpPr>
          <p:spPr bwMode="auto">
            <a:xfrm>
              <a:off x="2616" y="1873"/>
              <a:ext cx="3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32</a:t>
              </a:r>
            </a:p>
          </p:txBody>
        </p:sp>
        <p:sp>
          <p:nvSpPr>
            <p:cNvPr id="49241" name="Text Box 109">
              <a:extLst>
                <a:ext uri="{FF2B5EF4-FFF2-40B4-BE49-F238E27FC236}">
                  <a16:creationId xmlns:a16="http://schemas.microsoft.com/office/drawing/2014/main" id="{56BC9678-87D2-CF54-A833-DBF1A6976AF3}"/>
                </a:ext>
              </a:extLst>
            </p:cNvPr>
            <p:cNvSpPr txBox="1">
              <a:spLocks noChangeArrowheads="1"/>
            </p:cNvSpPr>
            <p:nvPr/>
          </p:nvSpPr>
          <p:spPr bwMode="auto">
            <a:xfrm>
              <a:off x="2165" y="1864"/>
              <a:ext cx="3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30</a:t>
              </a:r>
            </a:p>
          </p:txBody>
        </p:sp>
      </p:grpSp>
      <p:sp>
        <p:nvSpPr>
          <p:cNvPr id="176238" name="Rectangle 110">
            <a:extLst>
              <a:ext uri="{FF2B5EF4-FFF2-40B4-BE49-F238E27FC236}">
                <a16:creationId xmlns:a16="http://schemas.microsoft.com/office/drawing/2014/main" id="{0F6AF5F3-4BEE-F1AB-B69B-FCC7CEEE11CD}"/>
              </a:ext>
            </a:extLst>
          </p:cNvPr>
          <p:cNvSpPr>
            <a:spLocks noChangeArrowheads="1"/>
          </p:cNvSpPr>
          <p:nvPr/>
        </p:nvSpPr>
        <p:spPr bwMode="auto">
          <a:xfrm>
            <a:off x="4359276" y="6192839"/>
            <a:ext cx="371475" cy="509587"/>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22</a:t>
            </a:r>
          </a:p>
        </p:txBody>
      </p:sp>
      <p:sp>
        <p:nvSpPr>
          <p:cNvPr id="176239" name="Rectangle 111">
            <a:extLst>
              <a:ext uri="{FF2B5EF4-FFF2-40B4-BE49-F238E27FC236}">
                <a16:creationId xmlns:a16="http://schemas.microsoft.com/office/drawing/2014/main" id="{FAAE5466-566B-BAFC-3D37-0C2F39E6275B}"/>
              </a:ext>
            </a:extLst>
          </p:cNvPr>
          <p:cNvSpPr>
            <a:spLocks noChangeArrowheads="1"/>
          </p:cNvSpPr>
          <p:nvPr/>
        </p:nvSpPr>
        <p:spPr bwMode="auto">
          <a:xfrm>
            <a:off x="4730751" y="6192839"/>
            <a:ext cx="371475" cy="509587"/>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23</a:t>
            </a:r>
          </a:p>
        </p:txBody>
      </p:sp>
      <p:grpSp>
        <p:nvGrpSpPr>
          <p:cNvPr id="17" name="Group 112">
            <a:extLst>
              <a:ext uri="{FF2B5EF4-FFF2-40B4-BE49-F238E27FC236}">
                <a16:creationId xmlns:a16="http://schemas.microsoft.com/office/drawing/2014/main" id="{162C7BED-D87D-B365-1F66-03CE76FAB3D5}"/>
              </a:ext>
            </a:extLst>
          </p:cNvPr>
          <p:cNvGrpSpPr>
            <a:grpSpLocks/>
          </p:cNvGrpSpPr>
          <p:nvPr/>
        </p:nvGrpSpPr>
        <p:grpSpPr bwMode="auto">
          <a:xfrm flipH="1">
            <a:off x="6035675" y="2716214"/>
            <a:ext cx="1200150" cy="1030287"/>
            <a:chOff x="2165" y="1699"/>
            <a:chExt cx="756" cy="649"/>
          </a:xfrm>
        </p:grpSpPr>
        <p:sp>
          <p:nvSpPr>
            <p:cNvPr id="49230" name="Oval 113">
              <a:extLst>
                <a:ext uri="{FF2B5EF4-FFF2-40B4-BE49-F238E27FC236}">
                  <a16:creationId xmlns:a16="http://schemas.microsoft.com/office/drawing/2014/main" id="{05104FDB-229C-6DBC-D4C9-6F1C126F1340}"/>
                </a:ext>
              </a:extLst>
            </p:cNvPr>
            <p:cNvSpPr>
              <a:spLocks noChangeArrowheads="1"/>
            </p:cNvSpPr>
            <p:nvPr/>
          </p:nvSpPr>
          <p:spPr bwMode="auto">
            <a:xfrm>
              <a:off x="2180" y="2083"/>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25</a:t>
              </a:r>
            </a:p>
          </p:txBody>
        </p:sp>
        <p:sp>
          <p:nvSpPr>
            <p:cNvPr id="49231" name="Oval 114">
              <a:extLst>
                <a:ext uri="{FF2B5EF4-FFF2-40B4-BE49-F238E27FC236}">
                  <a16:creationId xmlns:a16="http://schemas.microsoft.com/office/drawing/2014/main" id="{5494D0CE-70A6-A60C-4EBA-1B63C940795C}"/>
                </a:ext>
              </a:extLst>
            </p:cNvPr>
            <p:cNvSpPr>
              <a:spLocks noChangeArrowheads="1"/>
            </p:cNvSpPr>
            <p:nvPr/>
          </p:nvSpPr>
          <p:spPr bwMode="auto">
            <a:xfrm>
              <a:off x="2552" y="2083"/>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24</a:t>
              </a:r>
            </a:p>
          </p:txBody>
        </p:sp>
        <p:sp>
          <p:nvSpPr>
            <p:cNvPr id="49232" name="Line 115">
              <a:extLst>
                <a:ext uri="{FF2B5EF4-FFF2-40B4-BE49-F238E27FC236}">
                  <a16:creationId xmlns:a16="http://schemas.microsoft.com/office/drawing/2014/main" id="{CFF5633B-1ADD-E20B-9F22-C5351ACC60AF}"/>
                </a:ext>
              </a:extLst>
            </p:cNvPr>
            <p:cNvSpPr>
              <a:spLocks noChangeShapeType="1"/>
            </p:cNvSpPr>
            <p:nvPr/>
          </p:nvSpPr>
          <p:spPr bwMode="auto">
            <a:xfrm flipH="1">
              <a:off x="2361" y="1699"/>
              <a:ext cx="322"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3" name="Line 116">
              <a:extLst>
                <a:ext uri="{FF2B5EF4-FFF2-40B4-BE49-F238E27FC236}">
                  <a16:creationId xmlns:a16="http://schemas.microsoft.com/office/drawing/2014/main" id="{9793D177-F25E-7276-1A3F-C2039F7CD250}"/>
                </a:ext>
              </a:extLst>
            </p:cNvPr>
            <p:cNvSpPr>
              <a:spLocks noChangeShapeType="1"/>
            </p:cNvSpPr>
            <p:nvPr/>
          </p:nvSpPr>
          <p:spPr bwMode="auto">
            <a:xfrm>
              <a:off x="2683" y="1699"/>
              <a:ext cx="18"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34" name="Text Box 117">
              <a:extLst>
                <a:ext uri="{FF2B5EF4-FFF2-40B4-BE49-F238E27FC236}">
                  <a16:creationId xmlns:a16="http://schemas.microsoft.com/office/drawing/2014/main" id="{D48C8198-3DB4-D31F-1611-41810E34B9AD}"/>
                </a:ext>
              </a:extLst>
            </p:cNvPr>
            <p:cNvSpPr txBox="1">
              <a:spLocks noChangeArrowheads="1"/>
            </p:cNvSpPr>
            <p:nvPr/>
          </p:nvSpPr>
          <p:spPr bwMode="auto">
            <a:xfrm>
              <a:off x="2616" y="1873"/>
              <a:ext cx="3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36</a:t>
              </a:r>
            </a:p>
          </p:txBody>
        </p:sp>
        <p:sp>
          <p:nvSpPr>
            <p:cNvPr id="49235" name="Text Box 118">
              <a:extLst>
                <a:ext uri="{FF2B5EF4-FFF2-40B4-BE49-F238E27FC236}">
                  <a16:creationId xmlns:a16="http://schemas.microsoft.com/office/drawing/2014/main" id="{FE8204DC-10E0-BECF-04A7-F515E248F28D}"/>
                </a:ext>
              </a:extLst>
            </p:cNvPr>
            <p:cNvSpPr txBox="1">
              <a:spLocks noChangeArrowheads="1"/>
            </p:cNvSpPr>
            <p:nvPr/>
          </p:nvSpPr>
          <p:spPr bwMode="auto">
            <a:xfrm>
              <a:off x="2165" y="1864"/>
              <a:ext cx="3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38</a:t>
              </a:r>
            </a:p>
          </p:txBody>
        </p:sp>
      </p:grpSp>
      <p:sp>
        <p:nvSpPr>
          <p:cNvPr id="176247" name="Text Box 119">
            <a:extLst>
              <a:ext uri="{FF2B5EF4-FFF2-40B4-BE49-F238E27FC236}">
                <a16:creationId xmlns:a16="http://schemas.microsoft.com/office/drawing/2014/main" id="{1BD48BDD-E621-2925-7D1D-E19C18A3F767}"/>
              </a:ext>
            </a:extLst>
          </p:cNvPr>
          <p:cNvSpPr txBox="1">
            <a:spLocks noChangeArrowheads="1"/>
          </p:cNvSpPr>
          <p:nvPr/>
        </p:nvSpPr>
        <p:spPr bwMode="auto">
          <a:xfrm>
            <a:off x="7043738" y="26193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176248" name="Text Box 120">
            <a:extLst>
              <a:ext uri="{FF2B5EF4-FFF2-40B4-BE49-F238E27FC236}">
                <a16:creationId xmlns:a16="http://schemas.microsoft.com/office/drawing/2014/main" id="{62B52EA3-1A4B-C83A-25C2-D0F5EADC6BCB}"/>
              </a:ext>
            </a:extLst>
          </p:cNvPr>
          <p:cNvSpPr txBox="1">
            <a:spLocks noChangeArrowheads="1"/>
          </p:cNvSpPr>
          <p:nvPr/>
        </p:nvSpPr>
        <p:spPr bwMode="auto">
          <a:xfrm>
            <a:off x="7739063" y="26066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176249" name="Rectangle 121">
            <a:extLst>
              <a:ext uri="{FF2B5EF4-FFF2-40B4-BE49-F238E27FC236}">
                <a16:creationId xmlns:a16="http://schemas.microsoft.com/office/drawing/2014/main" id="{301A139F-A1CC-5B56-528D-5CD86F868157}"/>
              </a:ext>
            </a:extLst>
          </p:cNvPr>
          <p:cNvSpPr>
            <a:spLocks noChangeArrowheads="1"/>
          </p:cNvSpPr>
          <p:nvPr/>
        </p:nvSpPr>
        <p:spPr bwMode="auto">
          <a:xfrm>
            <a:off x="5100639" y="6189664"/>
            <a:ext cx="371475" cy="509587"/>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24</a:t>
            </a:r>
          </a:p>
        </p:txBody>
      </p:sp>
      <p:sp>
        <p:nvSpPr>
          <p:cNvPr id="176250" name="Rectangle 122">
            <a:extLst>
              <a:ext uri="{FF2B5EF4-FFF2-40B4-BE49-F238E27FC236}">
                <a16:creationId xmlns:a16="http://schemas.microsoft.com/office/drawing/2014/main" id="{2A7C0A63-A84C-836E-D63A-9FAD60E89908}"/>
              </a:ext>
            </a:extLst>
          </p:cNvPr>
          <p:cNvSpPr>
            <a:spLocks noChangeArrowheads="1"/>
          </p:cNvSpPr>
          <p:nvPr/>
        </p:nvSpPr>
        <p:spPr bwMode="auto">
          <a:xfrm>
            <a:off x="5472114" y="6189664"/>
            <a:ext cx="371475" cy="509587"/>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25</a:t>
            </a:r>
          </a:p>
        </p:txBody>
      </p:sp>
      <p:grpSp>
        <p:nvGrpSpPr>
          <p:cNvPr id="18" name="Group 123">
            <a:extLst>
              <a:ext uri="{FF2B5EF4-FFF2-40B4-BE49-F238E27FC236}">
                <a16:creationId xmlns:a16="http://schemas.microsoft.com/office/drawing/2014/main" id="{856694F8-96D6-91F5-E62B-BEB78BECF470}"/>
              </a:ext>
            </a:extLst>
          </p:cNvPr>
          <p:cNvGrpSpPr>
            <a:grpSpLocks/>
          </p:cNvGrpSpPr>
          <p:nvPr/>
        </p:nvGrpSpPr>
        <p:grpSpPr bwMode="auto">
          <a:xfrm>
            <a:off x="7864475" y="2706689"/>
            <a:ext cx="1296988" cy="1076325"/>
            <a:chOff x="272" y="1673"/>
            <a:chExt cx="817" cy="678"/>
          </a:xfrm>
        </p:grpSpPr>
        <p:sp>
          <p:nvSpPr>
            <p:cNvPr id="49224" name="Text Box 124">
              <a:extLst>
                <a:ext uri="{FF2B5EF4-FFF2-40B4-BE49-F238E27FC236}">
                  <a16:creationId xmlns:a16="http://schemas.microsoft.com/office/drawing/2014/main" id="{4FC377DC-2137-7D38-A07C-7A94AE94A7F3}"/>
                </a:ext>
              </a:extLst>
            </p:cNvPr>
            <p:cNvSpPr txBox="1">
              <a:spLocks noChangeArrowheads="1"/>
            </p:cNvSpPr>
            <p:nvPr/>
          </p:nvSpPr>
          <p:spPr bwMode="auto">
            <a:xfrm>
              <a:off x="764" y="1867"/>
              <a:ext cx="3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54</a:t>
              </a:r>
            </a:p>
          </p:txBody>
        </p:sp>
        <p:sp>
          <p:nvSpPr>
            <p:cNvPr id="49225" name="Oval 125">
              <a:extLst>
                <a:ext uri="{FF2B5EF4-FFF2-40B4-BE49-F238E27FC236}">
                  <a16:creationId xmlns:a16="http://schemas.microsoft.com/office/drawing/2014/main" id="{89ADF8AF-B2FA-6014-4339-F077F2785777}"/>
                </a:ext>
              </a:extLst>
            </p:cNvPr>
            <p:cNvSpPr>
              <a:spLocks noChangeArrowheads="1"/>
            </p:cNvSpPr>
            <p:nvPr/>
          </p:nvSpPr>
          <p:spPr bwMode="auto">
            <a:xfrm>
              <a:off x="301" y="2086"/>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26</a:t>
              </a:r>
            </a:p>
          </p:txBody>
        </p:sp>
        <p:sp>
          <p:nvSpPr>
            <p:cNvPr id="49226" name="Oval 126">
              <a:extLst>
                <a:ext uri="{FF2B5EF4-FFF2-40B4-BE49-F238E27FC236}">
                  <a16:creationId xmlns:a16="http://schemas.microsoft.com/office/drawing/2014/main" id="{3A3119C4-91B3-E120-FE34-4E0CE75E61EE}"/>
                </a:ext>
              </a:extLst>
            </p:cNvPr>
            <p:cNvSpPr>
              <a:spLocks noChangeArrowheads="1"/>
            </p:cNvSpPr>
            <p:nvPr/>
          </p:nvSpPr>
          <p:spPr bwMode="auto">
            <a:xfrm>
              <a:off x="673" y="2086"/>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27</a:t>
              </a:r>
            </a:p>
          </p:txBody>
        </p:sp>
        <p:sp>
          <p:nvSpPr>
            <p:cNvPr id="49227" name="Line 127">
              <a:extLst>
                <a:ext uri="{FF2B5EF4-FFF2-40B4-BE49-F238E27FC236}">
                  <a16:creationId xmlns:a16="http://schemas.microsoft.com/office/drawing/2014/main" id="{B5C544B8-9760-1BD3-6EEF-F511E55F7F5E}"/>
                </a:ext>
              </a:extLst>
            </p:cNvPr>
            <p:cNvSpPr>
              <a:spLocks noChangeShapeType="1"/>
            </p:cNvSpPr>
            <p:nvPr/>
          </p:nvSpPr>
          <p:spPr bwMode="auto">
            <a:xfrm flipH="1">
              <a:off x="482" y="1673"/>
              <a:ext cx="335" cy="41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8" name="Line 128">
              <a:extLst>
                <a:ext uri="{FF2B5EF4-FFF2-40B4-BE49-F238E27FC236}">
                  <a16:creationId xmlns:a16="http://schemas.microsoft.com/office/drawing/2014/main" id="{4767B67E-3391-FB15-47AD-A7F8A04E6115}"/>
                </a:ext>
              </a:extLst>
            </p:cNvPr>
            <p:cNvSpPr>
              <a:spLocks noChangeShapeType="1"/>
            </p:cNvSpPr>
            <p:nvPr/>
          </p:nvSpPr>
          <p:spPr bwMode="auto">
            <a:xfrm>
              <a:off x="817" y="1702"/>
              <a:ext cx="5"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9" name="Text Box 129">
              <a:extLst>
                <a:ext uri="{FF2B5EF4-FFF2-40B4-BE49-F238E27FC236}">
                  <a16:creationId xmlns:a16="http://schemas.microsoft.com/office/drawing/2014/main" id="{FD932FD6-D433-2116-C883-63F7BB31F6A8}"/>
                </a:ext>
              </a:extLst>
            </p:cNvPr>
            <p:cNvSpPr txBox="1">
              <a:spLocks noChangeArrowheads="1"/>
            </p:cNvSpPr>
            <p:nvPr/>
          </p:nvSpPr>
          <p:spPr bwMode="auto">
            <a:xfrm>
              <a:off x="272" y="1840"/>
              <a:ext cx="3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52</a:t>
              </a:r>
            </a:p>
          </p:txBody>
        </p:sp>
      </p:grpSp>
      <p:sp>
        <p:nvSpPr>
          <p:cNvPr id="176258" name="Rectangle 130">
            <a:extLst>
              <a:ext uri="{FF2B5EF4-FFF2-40B4-BE49-F238E27FC236}">
                <a16:creationId xmlns:a16="http://schemas.microsoft.com/office/drawing/2014/main" id="{36BC3AE1-B46D-22E4-9300-E88EA4D9EEAD}"/>
              </a:ext>
            </a:extLst>
          </p:cNvPr>
          <p:cNvSpPr>
            <a:spLocks noChangeArrowheads="1"/>
          </p:cNvSpPr>
          <p:nvPr/>
        </p:nvSpPr>
        <p:spPr bwMode="auto">
          <a:xfrm>
            <a:off x="5842001" y="6197600"/>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26</a:t>
            </a:r>
          </a:p>
        </p:txBody>
      </p:sp>
      <p:sp>
        <p:nvSpPr>
          <p:cNvPr id="176259" name="Rectangle 131">
            <a:extLst>
              <a:ext uri="{FF2B5EF4-FFF2-40B4-BE49-F238E27FC236}">
                <a16:creationId xmlns:a16="http://schemas.microsoft.com/office/drawing/2014/main" id="{F29F71BF-1ABE-AD8D-93D0-8B278B38CC3A}"/>
              </a:ext>
            </a:extLst>
          </p:cNvPr>
          <p:cNvSpPr>
            <a:spLocks noChangeArrowheads="1"/>
          </p:cNvSpPr>
          <p:nvPr/>
        </p:nvSpPr>
        <p:spPr bwMode="auto">
          <a:xfrm>
            <a:off x="6213476" y="6197600"/>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27</a:t>
            </a:r>
          </a:p>
        </p:txBody>
      </p:sp>
      <p:grpSp>
        <p:nvGrpSpPr>
          <p:cNvPr id="19" name="Group 132">
            <a:extLst>
              <a:ext uri="{FF2B5EF4-FFF2-40B4-BE49-F238E27FC236}">
                <a16:creationId xmlns:a16="http://schemas.microsoft.com/office/drawing/2014/main" id="{1F7805A0-02BE-FD5F-24A2-0B3AF717C19A}"/>
              </a:ext>
            </a:extLst>
          </p:cNvPr>
          <p:cNvGrpSpPr>
            <a:grpSpLocks/>
          </p:cNvGrpSpPr>
          <p:nvPr/>
        </p:nvGrpSpPr>
        <p:grpSpPr bwMode="auto">
          <a:xfrm flipH="1">
            <a:off x="9124950" y="2752725"/>
            <a:ext cx="1200150" cy="1030288"/>
            <a:chOff x="2165" y="1699"/>
            <a:chExt cx="756" cy="649"/>
          </a:xfrm>
        </p:grpSpPr>
        <p:sp>
          <p:nvSpPr>
            <p:cNvPr id="49218" name="Oval 133">
              <a:extLst>
                <a:ext uri="{FF2B5EF4-FFF2-40B4-BE49-F238E27FC236}">
                  <a16:creationId xmlns:a16="http://schemas.microsoft.com/office/drawing/2014/main" id="{FE8B7CA1-6D7F-7863-2ED6-1CB5DDDB30F1}"/>
                </a:ext>
              </a:extLst>
            </p:cNvPr>
            <p:cNvSpPr>
              <a:spLocks noChangeArrowheads="1"/>
            </p:cNvSpPr>
            <p:nvPr/>
          </p:nvSpPr>
          <p:spPr bwMode="auto">
            <a:xfrm>
              <a:off x="2180" y="2083"/>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29</a:t>
              </a:r>
            </a:p>
          </p:txBody>
        </p:sp>
        <p:sp>
          <p:nvSpPr>
            <p:cNvPr id="49219" name="Oval 134">
              <a:extLst>
                <a:ext uri="{FF2B5EF4-FFF2-40B4-BE49-F238E27FC236}">
                  <a16:creationId xmlns:a16="http://schemas.microsoft.com/office/drawing/2014/main" id="{EB245D70-9F20-1E45-4412-E2A7861D004B}"/>
                </a:ext>
              </a:extLst>
            </p:cNvPr>
            <p:cNvSpPr>
              <a:spLocks noChangeArrowheads="1"/>
            </p:cNvSpPr>
            <p:nvPr/>
          </p:nvSpPr>
          <p:spPr bwMode="auto">
            <a:xfrm>
              <a:off x="2552" y="2083"/>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28</a:t>
              </a:r>
            </a:p>
          </p:txBody>
        </p:sp>
        <p:sp>
          <p:nvSpPr>
            <p:cNvPr id="49220" name="Line 135">
              <a:extLst>
                <a:ext uri="{FF2B5EF4-FFF2-40B4-BE49-F238E27FC236}">
                  <a16:creationId xmlns:a16="http://schemas.microsoft.com/office/drawing/2014/main" id="{7DD94A41-61F5-64E3-F9EA-CE8A1EF7C149}"/>
                </a:ext>
              </a:extLst>
            </p:cNvPr>
            <p:cNvSpPr>
              <a:spLocks noChangeShapeType="1"/>
            </p:cNvSpPr>
            <p:nvPr/>
          </p:nvSpPr>
          <p:spPr bwMode="auto">
            <a:xfrm flipH="1">
              <a:off x="2361" y="1699"/>
              <a:ext cx="322"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1" name="Line 136">
              <a:extLst>
                <a:ext uri="{FF2B5EF4-FFF2-40B4-BE49-F238E27FC236}">
                  <a16:creationId xmlns:a16="http://schemas.microsoft.com/office/drawing/2014/main" id="{9A8ADB93-3B6B-F0C9-64D6-4ED627C7D995}"/>
                </a:ext>
              </a:extLst>
            </p:cNvPr>
            <p:cNvSpPr>
              <a:spLocks noChangeShapeType="1"/>
            </p:cNvSpPr>
            <p:nvPr/>
          </p:nvSpPr>
          <p:spPr bwMode="auto">
            <a:xfrm>
              <a:off x="2683" y="1699"/>
              <a:ext cx="18"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2" name="Text Box 137">
              <a:extLst>
                <a:ext uri="{FF2B5EF4-FFF2-40B4-BE49-F238E27FC236}">
                  <a16:creationId xmlns:a16="http://schemas.microsoft.com/office/drawing/2014/main" id="{C63B0FE9-6A2F-2EA0-647F-06FF98E9B08D}"/>
                </a:ext>
              </a:extLst>
            </p:cNvPr>
            <p:cNvSpPr txBox="1">
              <a:spLocks noChangeArrowheads="1"/>
            </p:cNvSpPr>
            <p:nvPr/>
          </p:nvSpPr>
          <p:spPr bwMode="auto">
            <a:xfrm>
              <a:off x="2616" y="1873"/>
              <a:ext cx="3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57</a:t>
              </a:r>
            </a:p>
          </p:txBody>
        </p:sp>
        <p:sp>
          <p:nvSpPr>
            <p:cNvPr id="49223" name="Text Box 138">
              <a:extLst>
                <a:ext uri="{FF2B5EF4-FFF2-40B4-BE49-F238E27FC236}">
                  <a16:creationId xmlns:a16="http://schemas.microsoft.com/office/drawing/2014/main" id="{89F080CD-B3BE-C18A-D6B2-AFF9AC04FC0D}"/>
                </a:ext>
              </a:extLst>
            </p:cNvPr>
            <p:cNvSpPr txBox="1">
              <a:spLocks noChangeArrowheads="1"/>
            </p:cNvSpPr>
            <p:nvPr/>
          </p:nvSpPr>
          <p:spPr bwMode="auto">
            <a:xfrm>
              <a:off x="2165" y="1864"/>
              <a:ext cx="3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59</a:t>
              </a:r>
            </a:p>
          </p:txBody>
        </p:sp>
      </p:grpSp>
      <p:sp>
        <p:nvSpPr>
          <p:cNvPr id="176267" name="Rectangle 139">
            <a:extLst>
              <a:ext uri="{FF2B5EF4-FFF2-40B4-BE49-F238E27FC236}">
                <a16:creationId xmlns:a16="http://schemas.microsoft.com/office/drawing/2014/main" id="{FC8C2B4F-919E-B90D-D261-E8C037FFC2AF}"/>
              </a:ext>
            </a:extLst>
          </p:cNvPr>
          <p:cNvSpPr>
            <a:spLocks noChangeArrowheads="1"/>
          </p:cNvSpPr>
          <p:nvPr/>
        </p:nvSpPr>
        <p:spPr bwMode="auto">
          <a:xfrm>
            <a:off x="6583364" y="6194425"/>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28</a:t>
            </a:r>
          </a:p>
        </p:txBody>
      </p:sp>
      <p:sp>
        <p:nvSpPr>
          <p:cNvPr id="176268" name="Rectangle 140">
            <a:extLst>
              <a:ext uri="{FF2B5EF4-FFF2-40B4-BE49-F238E27FC236}">
                <a16:creationId xmlns:a16="http://schemas.microsoft.com/office/drawing/2014/main" id="{EAEC4FE0-2989-F6B7-BF08-FD3173DFD6E9}"/>
              </a:ext>
            </a:extLst>
          </p:cNvPr>
          <p:cNvSpPr>
            <a:spLocks noChangeArrowheads="1"/>
          </p:cNvSpPr>
          <p:nvPr/>
        </p:nvSpPr>
        <p:spPr bwMode="auto">
          <a:xfrm>
            <a:off x="6954839" y="6194425"/>
            <a:ext cx="371475" cy="509588"/>
          </a:xfrm>
          <a:prstGeom prst="rect">
            <a:avLst/>
          </a:prstGeom>
          <a:solidFill>
            <a:schemeClr val="tx2">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29</a:t>
            </a:r>
          </a:p>
        </p:txBody>
      </p:sp>
      <p:sp>
        <p:nvSpPr>
          <p:cNvPr id="176269" name="Text Box 141">
            <a:extLst>
              <a:ext uri="{FF2B5EF4-FFF2-40B4-BE49-F238E27FC236}">
                <a16:creationId xmlns:a16="http://schemas.microsoft.com/office/drawing/2014/main" id="{3F238B82-319E-2681-0EA6-26529A089103}"/>
              </a:ext>
            </a:extLst>
          </p:cNvPr>
          <p:cNvSpPr txBox="1">
            <a:spLocks noChangeArrowheads="1"/>
          </p:cNvSpPr>
          <p:nvPr/>
        </p:nvSpPr>
        <p:spPr bwMode="auto">
          <a:xfrm>
            <a:off x="10018713" y="26717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176270" name="Text Box 142">
            <a:extLst>
              <a:ext uri="{FF2B5EF4-FFF2-40B4-BE49-F238E27FC236}">
                <a16:creationId xmlns:a16="http://schemas.microsoft.com/office/drawing/2014/main" id="{C63D84A2-C5F6-6A0B-7E2C-7218CE1F32E6}"/>
              </a:ext>
            </a:extLst>
          </p:cNvPr>
          <p:cNvSpPr txBox="1">
            <a:spLocks noChangeArrowheads="1"/>
          </p:cNvSpPr>
          <p:nvPr/>
        </p:nvSpPr>
        <p:spPr bwMode="auto">
          <a:xfrm>
            <a:off x="1990725" y="367188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176271" name="Text Box 143">
            <a:extLst>
              <a:ext uri="{FF2B5EF4-FFF2-40B4-BE49-F238E27FC236}">
                <a16:creationId xmlns:a16="http://schemas.microsoft.com/office/drawing/2014/main" id="{AC57035B-5772-DADD-3628-5B2AF9B9F0F6}"/>
              </a:ext>
            </a:extLst>
          </p:cNvPr>
          <p:cNvSpPr txBox="1">
            <a:spLocks noChangeArrowheads="1"/>
          </p:cNvSpPr>
          <p:nvPr/>
        </p:nvSpPr>
        <p:spPr bwMode="auto">
          <a:xfrm>
            <a:off x="2589213" y="36830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176272" name="Rectangle 144">
            <a:extLst>
              <a:ext uri="{FF2B5EF4-FFF2-40B4-BE49-F238E27FC236}">
                <a16:creationId xmlns:a16="http://schemas.microsoft.com/office/drawing/2014/main" id="{58409ED1-C9BD-2C9A-3B56-B34CF16C6818}"/>
              </a:ext>
            </a:extLst>
          </p:cNvPr>
          <p:cNvSpPr>
            <a:spLocks noChangeArrowheads="1"/>
          </p:cNvSpPr>
          <p:nvPr/>
        </p:nvSpPr>
        <p:spPr bwMode="auto">
          <a:xfrm>
            <a:off x="7329489" y="6191250"/>
            <a:ext cx="371475" cy="509588"/>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30</a:t>
            </a:r>
          </a:p>
        </p:txBody>
      </p:sp>
      <p:sp>
        <p:nvSpPr>
          <p:cNvPr id="176273" name="Text Box 145">
            <a:extLst>
              <a:ext uri="{FF2B5EF4-FFF2-40B4-BE49-F238E27FC236}">
                <a16:creationId xmlns:a16="http://schemas.microsoft.com/office/drawing/2014/main" id="{4530487A-A502-C345-2DC5-4BE5B84BE430}"/>
              </a:ext>
            </a:extLst>
          </p:cNvPr>
          <p:cNvSpPr txBox="1">
            <a:spLocks noChangeArrowheads="1"/>
          </p:cNvSpPr>
          <p:nvPr/>
        </p:nvSpPr>
        <p:spPr bwMode="auto">
          <a:xfrm>
            <a:off x="3744913" y="37131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grpSp>
        <p:nvGrpSpPr>
          <p:cNvPr id="20" name="Group 146">
            <a:extLst>
              <a:ext uri="{FF2B5EF4-FFF2-40B4-BE49-F238E27FC236}">
                <a16:creationId xmlns:a16="http://schemas.microsoft.com/office/drawing/2014/main" id="{70649C4E-B6BF-DEE3-D2DB-5332A77F3E11}"/>
              </a:ext>
            </a:extLst>
          </p:cNvPr>
          <p:cNvGrpSpPr>
            <a:grpSpLocks/>
          </p:cNvGrpSpPr>
          <p:nvPr/>
        </p:nvGrpSpPr>
        <p:grpSpPr bwMode="auto">
          <a:xfrm>
            <a:off x="4824413" y="3732214"/>
            <a:ext cx="544512" cy="877887"/>
            <a:chOff x="934" y="2341"/>
            <a:chExt cx="343" cy="553"/>
          </a:xfrm>
        </p:grpSpPr>
        <p:sp>
          <p:nvSpPr>
            <p:cNvPr id="49215" name="Oval 147">
              <a:extLst>
                <a:ext uri="{FF2B5EF4-FFF2-40B4-BE49-F238E27FC236}">
                  <a16:creationId xmlns:a16="http://schemas.microsoft.com/office/drawing/2014/main" id="{D346E44B-FA67-79DD-1397-8264ECAA2343}"/>
                </a:ext>
              </a:extLst>
            </p:cNvPr>
            <p:cNvSpPr>
              <a:spLocks noChangeArrowheads="1"/>
            </p:cNvSpPr>
            <p:nvPr/>
          </p:nvSpPr>
          <p:spPr bwMode="auto">
            <a:xfrm>
              <a:off x="1022" y="2639"/>
              <a:ext cx="255" cy="255"/>
            </a:xfrm>
            <a:prstGeom prst="ellipse">
              <a:avLst/>
            </a:prstGeom>
            <a:solidFill>
              <a:srgbClr val="FF0000"/>
            </a:solid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31</a:t>
              </a:r>
            </a:p>
          </p:txBody>
        </p:sp>
        <p:sp>
          <p:nvSpPr>
            <p:cNvPr id="49216" name="Line 148">
              <a:extLst>
                <a:ext uri="{FF2B5EF4-FFF2-40B4-BE49-F238E27FC236}">
                  <a16:creationId xmlns:a16="http://schemas.microsoft.com/office/drawing/2014/main" id="{A49ED654-39FD-2328-37B9-D6F5DB722AED}"/>
                </a:ext>
              </a:extLst>
            </p:cNvPr>
            <p:cNvSpPr>
              <a:spLocks noChangeShapeType="1"/>
            </p:cNvSpPr>
            <p:nvPr/>
          </p:nvSpPr>
          <p:spPr bwMode="auto">
            <a:xfrm>
              <a:off x="1160" y="2341"/>
              <a:ext cx="0" cy="29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7" name="Text Box 149">
              <a:extLst>
                <a:ext uri="{FF2B5EF4-FFF2-40B4-BE49-F238E27FC236}">
                  <a16:creationId xmlns:a16="http://schemas.microsoft.com/office/drawing/2014/main" id="{5C7AB5F0-54D7-8CB0-30AB-D671015AAB64}"/>
                </a:ext>
              </a:extLst>
            </p:cNvPr>
            <p:cNvSpPr txBox="1">
              <a:spLocks noChangeArrowheads="1"/>
            </p:cNvSpPr>
            <p:nvPr/>
          </p:nvSpPr>
          <p:spPr bwMode="auto">
            <a:xfrm>
              <a:off x="934" y="2469"/>
              <a:ext cx="29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a:latin typeface="Times New Roman" panose="02020603050405020304" pitchFamily="18" charset="0"/>
                </a:rPr>
                <a:t>31</a:t>
              </a:r>
            </a:p>
          </p:txBody>
        </p:sp>
      </p:grpSp>
      <p:sp>
        <p:nvSpPr>
          <p:cNvPr id="176278" name="Rectangle 150">
            <a:extLst>
              <a:ext uri="{FF2B5EF4-FFF2-40B4-BE49-F238E27FC236}">
                <a16:creationId xmlns:a16="http://schemas.microsoft.com/office/drawing/2014/main" id="{C9F28126-90B3-7A4E-2D31-C4D57F3ACD9C}"/>
              </a:ext>
            </a:extLst>
          </p:cNvPr>
          <p:cNvSpPr>
            <a:spLocks noChangeArrowheads="1"/>
          </p:cNvSpPr>
          <p:nvPr/>
        </p:nvSpPr>
        <p:spPr bwMode="auto">
          <a:xfrm>
            <a:off x="7705726" y="6186489"/>
            <a:ext cx="371475" cy="509587"/>
          </a:xfrm>
          <a:prstGeom prst="rect">
            <a:avLst/>
          </a:prstGeom>
          <a:noFill/>
          <a:ln w="9525">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Arial" panose="020B0604020202020204" pitchFamily="34" charset="0"/>
              </a:rPr>
              <a:t>31</a:t>
            </a:r>
          </a:p>
        </p:txBody>
      </p:sp>
      <p:sp>
        <p:nvSpPr>
          <p:cNvPr id="176279" name="Text Box 151">
            <a:extLst>
              <a:ext uri="{FF2B5EF4-FFF2-40B4-BE49-F238E27FC236}">
                <a16:creationId xmlns:a16="http://schemas.microsoft.com/office/drawing/2014/main" id="{A08EFFB3-2808-EEED-4630-3BD8BE0AE02B}"/>
              </a:ext>
            </a:extLst>
          </p:cNvPr>
          <p:cNvSpPr txBox="1">
            <a:spLocks noChangeArrowheads="1"/>
          </p:cNvSpPr>
          <p:nvPr/>
        </p:nvSpPr>
        <p:spPr bwMode="auto">
          <a:xfrm>
            <a:off x="5594350" y="37560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176280" name="Text Box 152">
            <a:extLst>
              <a:ext uri="{FF2B5EF4-FFF2-40B4-BE49-F238E27FC236}">
                <a16:creationId xmlns:a16="http://schemas.microsoft.com/office/drawing/2014/main" id="{24A9B10E-D4A2-39F4-094B-EC76E6EDF0DD}"/>
              </a:ext>
            </a:extLst>
          </p:cNvPr>
          <p:cNvSpPr txBox="1">
            <a:spLocks noChangeArrowheads="1"/>
          </p:cNvSpPr>
          <p:nvPr/>
        </p:nvSpPr>
        <p:spPr bwMode="auto">
          <a:xfrm>
            <a:off x="6269039" y="3767138"/>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   …</a:t>
            </a:r>
          </a:p>
        </p:txBody>
      </p:sp>
      <p:sp>
        <p:nvSpPr>
          <p:cNvPr id="176281" name="Text Box 153">
            <a:extLst>
              <a:ext uri="{FF2B5EF4-FFF2-40B4-BE49-F238E27FC236}">
                <a16:creationId xmlns:a16="http://schemas.microsoft.com/office/drawing/2014/main" id="{EFDB4DAA-921D-1B61-B88F-E0F6BF0B5CE8}"/>
              </a:ext>
            </a:extLst>
          </p:cNvPr>
          <p:cNvSpPr txBox="1">
            <a:spLocks noChangeArrowheads="1"/>
          </p:cNvSpPr>
          <p:nvPr/>
        </p:nvSpPr>
        <p:spPr bwMode="auto">
          <a:xfrm>
            <a:off x="8142289" y="6197600"/>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   …</a:t>
            </a:r>
          </a:p>
        </p:txBody>
      </p:sp>
      <p:sp>
        <p:nvSpPr>
          <p:cNvPr id="176282" name="Text Box 154">
            <a:extLst>
              <a:ext uri="{FF2B5EF4-FFF2-40B4-BE49-F238E27FC236}">
                <a16:creationId xmlns:a16="http://schemas.microsoft.com/office/drawing/2014/main" id="{1FB2B905-DFE5-41C5-ACA1-82B0737EC183}"/>
              </a:ext>
            </a:extLst>
          </p:cNvPr>
          <p:cNvSpPr txBox="1">
            <a:spLocks noChangeArrowheads="1"/>
          </p:cNvSpPr>
          <p:nvPr/>
        </p:nvSpPr>
        <p:spPr bwMode="auto">
          <a:xfrm>
            <a:off x="3157538" y="45386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176283" name="Text Box 155">
            <a:extLst>
              <a:ext uri="{FF2B5EF4-FFF2-40B4-BE49-F238E27FC236}">
                <a16:creationId xmlns:a16="http://schemas.microsoft.com/office/drawing/2014/main" id="{4894AA43-7CC9-4208-4E64-2AEF23E7D150}"/>
              </a:ext>
            </a:extLst>
          </p:cNvPr>
          <p:cNvSpPr txBox="1">
            <a:spLocks noChangeArrowheads="1"/>
          </p:cNvSpPr>
          <p:nvPr/>
        </p:nvSpPr>
        <p:spPr bwMode="auto">
          <a:xfrm>
            <a:off x="4665664" y="4576763"/>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a:latin typeface="Arial" panose="020B0604020202020204" pitchFamily="34" charset="0"/>
              </a:rPr>
              <a:t>答案结点</a:t>
            </a:r>
          </a:p>
        </p:txBody>
      </p:sp>
      <p:sp>
        <p:nvSpPr>
          <p:cNvPr id="161" name="文本框 160">
            <a:extLst>
              <a:ext uri="{FF2B5EF4-FFF2-40B4-BE49-F238E27FC236}">
                <a16:creationId xmlns:a16="http://schemas.microsoft.com/office/drawing/2014/main" id="{D914F3C1-6CA1-964B-7E20-DE3353047FFF}"/>
              </a:ext>
            </a:extLst>
          </p:cNvPr>
          <p:cNvSpPr txBox="1"/>
          <p:nvPr/>
        </p:nvSpPr>
        <p:spPr>
          <a:xfrm>
            <a:off x="5486401" y="4797856"/>
            <a:ext cx="6102926" cy="461665"/>
          </a:xfrm>
          <a:prstGeom prst="rect">
            <a:avLst/>
          </a:prstGeom>
          <a:noFill/>
        </p:spPr>
        <p:txBody>
          <a:bodyPr wrap="square">
            <a:spAutoFit/>
          </a:bodyPr>
          <a:lstStyle/>
          <a:p>
            <a:pPr algn="ctr" eaLnBrk="1" hangingPunct="1">
              <a:spcBef>
                <a:spcPct val="0"/>
              </a:spcBef>
              <a:buClrTx/>
              <a:buSzTx/>
              <a:buFontTx/>
              <a:buNone/>
            </a:pPr>
            <a:r>
              <a:rPr lang="en-US" altLang="zh-CN" sz="2400" dirty="0">
                <a:solidFill>
                  <a:srgbClr val="FF0000"/>
                </a:solidFill>
                <a:sym typeface="+mn-ea"/>
              </a:rPr>
              <a:t>BFS</a:t>
            </a:r>
            <a:r>
              <a:rPr lang="zh-CN" altLang="en-US" sz="2400" dirty="0">
                <a:solidFill>
                  <a:srgbClr val="FF0000"/>
                </a:solidFill>
                <a:sym typeface="+mn-ea"/>
              </a:rPr>
              <a:t>检索（队列实现活结点表）</a:t>
            </a:r>
            <a:endParaRPr kumimoji="1" lang="zh-CN" altLang="en-US" sz="2400" noProof="1">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620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2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76209"/>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62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622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7621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62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622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7621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622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76214"/>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623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76215"/>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62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623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76216"/>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62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7625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176217"/>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7624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0" nodeType="clickEffect">
                                  <p:stCondLst>
                                    <p:cond delay="0"/>
                                  </p:stCondLst>
                                  <p:childTnLst>
                                    <p:set>
                                      <p:cBhvr>
                                        <p:cTn id="94" dur="1" fill="hold">
                                          <p:stCondLst>
                                            <p:cond delay="0"/>
                                          </p:stCondLst>
                                        </p:cTn>
                                        <p:tgtEl>
                                          <p:spTgt spid="176218"/>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76248"/>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xit" presetSubtype="0" fill="hold" grpId="0" nodeType="clickEffect">
                                  <p:stCondLst>
                                    <p:cond delay="0"/>
                                  </p:stCondLst>
                                  <p:childTnLst>
                                    <p:set>
                                      <p:cBhvr>
                                        <p:cTn id="102" dur="1" fill="hold">
                                          <p:stCondLst>
                                            <p:cond delay="0"/>
                                          </p:stCondLst>
                                        </p:cTn>
                                        <p:tgtEl>
                                          <p:spTgt spid="176219"/>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7625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7625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0" nodeType="clickEffect">
                                  <p:stCondLst>
                                    <p:cond delay="0"/>
                                  </p:stCondLst>
                                  <p:childTnLst>
                                    <p:set>
                                      <p:cBhvr>
                                        <p:cTn id="116" dur="1" fill="hold">
                                          <p:stCondLst>
                                            <p:cond delay="0"/>
                                          </p:stCondLst>
                                        </p:cTn>
                                        <p:tgtEl>
                                          <p:spTgt spid="176220"/>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19"/>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7626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76268"/>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xit" presetSubtype="0" fill="hold" grpId="0" nodeType="clickEffect">
                                  <p:stCondLst>
                                    <p:cond delay="0"/>
                                  </p:stCondLst>
                                  <p:childTnLst>
                                    <p:set>
                                      <p:cBhvr>
                                        <p:cTn id="130" dur="1" fill="hold">
                                          <p:stCondLst>
                                            <p:cond delay="0"/>
                                          </p:stCondLst>
                                        </p:cTn>
                                        <p:tgtEl>
                                          <p:spTgt spid="176221"/>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7626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176225"/>
                                        </p:tgtEl>
                                        <p:attrNameLst>
                                          <p:attrName>style.visibility</p:attrName>
                                        </p:attrNameLst>
                                      </p:cBhvr>
                                      <p:to>
                                        <p:strVal val="hidden"/>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76270"/>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176226"/>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76271"/>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176227"/>
                                        </p:tgtEl>
                                        <p:attrNameLst>
                                          <p:attrName>style.visibility</p:attrName>
                                        </p:attrNameLst>
                                      </p:cBhvr>
                                      <p:to>
                                        <p:strVal val="hidden"/>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0"/>
                                          </p:stCondLst>
                                        </p:cTn>
                                        <p:tgtEl>
                                          <p:spTgt spid="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76272"/>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176228"/>
                                        </p:tgtEl>
                                        <p:attrNameLst>
                                          <p:attrName>style.visibility</p:attrName>
                                        </p:attrNameLst>
                                      </p:cBhvr>
                                      <p:to>
                                        <p:strVal val="hidden"/>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76273"/>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176238"/>
                                        </p:tgtEl>
                                        <p:attrNameLst>
                                          <p:attrName>style.visibility</p:attrName>
                                        </p:attrNameLst>
                                      </p:cBhvr>
                                      <p:to>
                                        <p:strVal val="hidden"/>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nodeType="clickEffect">
                                  <p:stCondLst>
                                    <p:cond delay="0"/>
                                  </p:stCondLst>
                                  <p:childTnLst>
                                    <p:set>
                                      <p:cBhvr>
                                        <p:cTn id="176" dur="1" fill="hold">
                                          <p:stCondLst>
                                            <p:cond delay="0"/>
                                          </p:stCondLst>
                                        </p:cTn>
                                        <p:tgtEl>
                                          <p:spTgt spid="2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76278"/>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176239"/>
                                        </p:tgtEl>
                                        <p:attrNameLst>
                                          <p:attrName>style.visibility</p:attrName>
                                        </p:attrNameLst>
                                      </p:cBhvr>
                                      <p:to>
                                        <p:strVal val="hidden"/>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76279"/>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176249"/>
                                        </p:tgtEl>
                                        <p:attrNameLst>
                                          <p:attrName>style.visibility</p:attrName>
                                        </p:attrNameLst>
                                      </p:cBhvr>
                                      <p:to>
                                        <p:strVal val="hidden"/>
                                      </p:to>
                                    </p:set>
                                  </p:childTnLst>
                                </p:cTn>
                              </p:par>
                            </p:childTnLst>
                          </p:cTn>
                        </p:par>
                        <p:par>
                          <p:cTn id="191" fill="hold" nodeType="afterGroup">
                            <p:stCondLst>
                              <p:cond delay="1"/>
                            </p:stCondLst>
                            <p:childTnLst>
                              <p:par>
                                <p:cTn id="192" presetID="1" presetClass="exit" presetSubtype="0" fill="hold" grpId="1" nodeType="afterEffect">
                                  <p:stCondLst>
                                    <p:cond delay="0"/>
                                  </p:stCondLst>
                                  <p:childTnLst>
                                    <p:set>
                                      <p:cBhvr>
                                        <p:cTn id="193" dur="1" fill="hold">
                                          <p:stCondLst>
                                            <p:cond delay="0"/>
                                          </p:stCondLst>
                                        </p:cTn>
                                        <p:tgtEl>
                                          <p:spTgt spid="176250"/>
                                        </p:tgtEl>
                                        <p:attrNameLst>
                                          <p:attrName>style.visibility</p:attrName>
                                        </p:attrNameLst>
                                      </p:cBhvr>
                                      <p:to>
                                        <p:strVal val="hidden"/>
                                      </p:to>
                                    </p:set>
                                  </p:childTnLst>
                                </p:cTn>
                              </p:par>
                            </p:childTnLst>
                          </p:cTn>
                        </p:par>
                        <p:par>
                          <p:cTn id="194" fill="hold" nodeType="afterGroup">
                            <p:stCondLst>
                              <p:cond delay="2"/>
                            </p:stCondLst>
                            <p:childTnLst>
                              <p:par>
                                <p:cTn id="195" presetID="1" presetClass="exit" presetSubtype="0" fill="hold" grpId="1" nodeType="afterEffect">
                                  <p:stCondLst>
                                    <p:cond delay="0"/>
                                  </p:stCondLst>
                                  <p:childTnLst>
                                    <p:set>
                                      <p:cBhvr>
                                        <p:cTn id="196" dur="1" fill="hold">
                                          <p:stCondLst>
                                            <p:cond delay="0"/>
                                          </p:stCondLst>
                                        </p:cTn>
                                        <p:tgtEl>
                                          <p:spTgt spid="176258"/>
                                        </p:tgtEl>
                                        <p:attrNameLst>
                                          <p:attrName>style.visibility</p:attrName>
                                        </p:attrNameLst>
                                      </p:cBhvr>
                                      <p:to>
                                        <p:strVal val="hidden"/>
                                      </p:to>
                                    </p:set>
                                  </p:childTnLst>
                                </p:cTn>
                              </p:par>
                            </p:childTnLst>
                          </p:cTn>
                        </p:par>
                        <p:par>
                          <p:cTn id="197" fill="hold" nodeType="afterGroup">
                            <p:stCondLst>
                              <p:cond delay="3"/>
                            </p:stCondLst>
                            <p:childTnLst>
                              <p:par>
                                <p:cTn id="198" presetID="1" presetClass="exit" presetSubtype="0" fill="hold" grpId="1" nodeType="afterEffect">
                                  <p:stCondLst>
                                    <p:cond delay="0"/>
                                  </p:stCondLst>
                                  <p:childTnLst>
                                    <p:set>
                                      <p:cBhvr>
                                        <p:cTn id="199" dur="1" fill="hold">
                                          <p:stCondLst>
                                            <p:cond delay="0"/>
                                          </p:stCondLst>
                                        </p:cTn>
                                        <p:tgtEl>
                                          <p:spTgt spid="176259"/>
                                        </p:tgtEl>
                                        <p:attrNameLst>
                                          <p:attrName>style.visibility</p:attrName>
                                        </p:attrNameLst>
                                      </p:cBhvr>
                                      <p:to>
                                        <p:strVal val="hidden"/>
                                      </p:to>
                                    </p:set>
                                  </p:childTnLst>
                                </p:cTn>
                              </p:par>
                            </p:childTnLst>
                          </p:cTn>
                        </p:par>
                        <p:par>
                          <p:cTn id="200" fill="hold" nodeType="afterGroup">
                            <p:stCondLst>
                              <p:cond delay="4"/>
                            </p:stCondLst>
                            <p:childTnLst>
                              <p:par>
                                <p:cTn id="201" presetID="1" presetClass="exit" presetSubtype="0" fill="hold" grpId="1" nodeType="afterEffect">
                                  <p:stCondLst>
                                    <p:cond delay="0"/>
                                  </p:stCondLst>
                                  <p:childTnLst>
                                    <p:set>
                                      <p:cBhvr>
                                        <p:cTn id="202" dur="1" fill="hold">
                                          <p:stCondLst>
                                            <p:cond delay="0"/>
                                          </p:stCondLst>
                                        </p:cTn>
                                        <p:tgtEl>
                                          <p:spTgt spid="176267"/>
                                        </p:tgtEl>
                                        <p:attrNameLst>
                                          <p:attrName>style.visibility</p:attrName>
                                        </p:attrNameLst>
                                      </p:cBhvr>
                                      <p:to>
                                        <p:strVal val="hidden"/>
                                      </p:to>
                                    </p:set>
                                  </p:childTnLst>
                                </p:cTn>
                              </p:par>
                            </p:childTnLst>
                          </p:cTn>
                        </p:par>
                        <p:par>
                          <p:cTn id="203" fill="hold" nodeType="afterGroup">
                            <p:stCondLst>
                              <p:cond delay="5"/>
                            </p:stCondLst>
                            <p:childTnLst>
                              <p:par>
                                <p:cTn id="204" presetID="1" presetClass="exit" presetSubtype="0" fill="hold" grpId="1" nodeType="afterEffect">
                                  <p:stCondLst>
                                    <p:cond delay="0"/>
                                  </p:stCondLst>
                                  <p:childTnLst>
                                    <p:set>
                                      <p:cBhvr>
                                        <p:cTn id="205" dur="1" fill="hold">
                                          <p:stCondLst>
                                            <p:cond delay="0"/>
                                          </p:stCondLst>
                                        </p:cTn>
                                        <p:tgtEl>
                                          <p:spTgt spid="176268"/>
                                        </p:tgtEl>
                                        <p:attrNameLst>
                                          <p:attrName>style.visibility</p:attrName>
                                        </p:attrNameLst>
                                      </p:cBhvr>
                                      <p:to>
                                        <p:strVal val="hidden"/>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176280"/>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76281"/>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176272"/>
                                        </p:tgtEl>
                                        <p:attrNameLst>
                                          <p:attrName>style.visibility</p:attrName>
                                        </p:attrNameLst>
                                      </p:cBhvr>
                                      <p:to>
                                        <p:strVal val="hidden"/>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176282"/>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xit" presetSubtype="0" fill="hold" grpId="1" nodeType="clickEffect">
                                  <p:stCondLst>
                                    <p:cond delay="0"/>
                                  </p:stCondLst>
                                  <p:childTnLst>
                                    <p:set>
                                      <p:cBhvr>
                                        <p:cTn id="225" dur="1" fill="hold">
                                          <p:stCondLst>
                                            <p:cond delay="0"/>
                                          </p:stCondLst>
                                        </p:cTn>
                                        <p:tgtEl>
                                          <p:spTgt spid="176278"/>
                                        </p:tgtEl>
                                        <p:attrNameLst>
                                          <p:attrName>style.visibility</p:attrName>
                                        </p:attrNameLst>
                                      </p:cBhvr>
                                      <p:to>
                                        <p:strVal val="hidden"/>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176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208" grpId="0" animBg="1"/>
      <p:bldP spid="176209" grpId="0" animBg="1"/>
      <p:bldP spid="176210" grpId="0" animBg="1"/>
      <p:bldP spid="176213" grpId="0" animBg="1"/>
      <p:bldP spid="176214" grpId="0" animBg="1"/>
      <p:bldP spid="176215" grpId="0" animBg="1"/>
      <p:bldP spid="176216" grpId="0" animBg="1"/>
      <p:bldP spid="176217" grpId="0" animBg="1"/>
      <p:bldP spid="176218" grpId="0" animBg="1"/>
      <p:bldP spid="176219" grpId="0" animBg="1"/>
      <p:bldP spid="176220" grpId="0" animBg="1"/>
      <p:bldP spid="176221" grpId="0" animBg="1"/>
      <p:bldP spid="176222" grpId="0"/>
      <p:bldP spid="176225" grpId="0" animBg="1"/>
      <p:bldP spid="176225" grpId="1" animBg="1"/>
      <p:bldP spid="176226" grpId="0" animBg="1"/>
      <p:bldP spid="176226" grpId="1" animBg="1"/>
      <p:bldP spid="176227" grpId="0" animBg="1"/>
      <p:bldP spid="176227" grpId="1" animBg="1"/>
      <p:bldP spid="176228" grpId="0" animBg="1"/>
      <p:bldP spid="176228" grpId="1" animBg="1"/>
      <p:bldP spid="176229" grpId="0"/>
      <p:bldP spid="176230" grpId="0"/>
      <p:bldP spid="176238" grpId="0" animBg="1"/>
      <p:bldP spid="176238" grpId="1" animBg="1"/>
      <p:bldP spid="176239" grpId="0" animBg="1"/>
      <p:bldP spid="176239" grpId="1" animBg="1"/>
      <p:bldP spid="176247" grpId="0"/>
      <p:bldP spid="176248" grpId="0"/>
      <p:bldP spid="176249" grpId="0" animBg="1"/>
      <p:bldP spid="176249" grpId="1" animBg="1"/>
      <p:bldP spid="176250" grpId="0" animBg="1"/>
      <p:bldP spid="176250" grpId="1" animBg="1"/>
      <p:bldP spid="176258" grpId="0" animBg="1"/>
      <p:bldP spid="176258" grpId="1" animBg="1"/>
      <p:bldP spid="176259" grpId="0" animBg="1"/>
      <p:bldP spid="176259" grpId="1" animBg="1"/>
      <p:bldP spid="176267" grpId="0" animBg="1"/>
      <p:bldP spid="176267" grpId="1" animBg="1"/>
      <p:bldP spid="176268" grpId="0" animBg="1"/>
      <p:bldP spid="176268" grpId="1" animBg="1"/>
      <p:bldP spid="176269" grpId="0"/>
      <p:bldP spid="176270" grpId="0"/>
      <p:bldP spid="176271" grpId="0"/>
      <p:bldP spid="176272" grpId="0" animBg="1"/>
      <p:bldP spid="176272" grpId="1" animBg="1"/>
      <p:bldP spid="176273" grpId="0"/>
      <p:bldP spid="176278" grpId="0" animBg="1"/>
      <p:bldP spid="176278" grpId="1" animBg="1"/>
      <p:bldP spid="176279" grpId="0"/>
      <p:bldP spid="176280" grpId="0"/>
      <p:bldP spid="176281" grpId="0"/>
      <p:bldP spid="176282" grpId="0"/>
      <p:bldP spid="1762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09136-BF86-4FC5-A5EF-16D7135998F4}"/>
              </a:ext>
            </a:extLst>
          </p:cNvPr>
          <p:cNvSpPr>
            <a:spLocks noGrp="1"/>
          </p:cNvSpPr>
          <p:nvPr>
            <p:ph type="title"/>
          </p:nvPr>
        </p:nvSpPr>
        <p:spPr>
          <a:xfrm>
            <a:off x="568325" y="129641"/>
            <a:ext cx="10515600" cy="903635"/>
          </a:xfrm>
        </p:spPr>
        <p:txBody>
          <a:bodyPr/>
          <a:lstStyle/>
          <a:p>
            <a:r>
              <a:rPr lang="zh-CN" altLang="en-US" dirty="0"/>
              <a:t>理解</a:t>
            </a:r>
            <a:r>
              <a:rPr lang="en-US" altLang="zh-CN" dirty="0"/>
              <a:t>FIFO-</a:t>
            </a:r>
            <a:r>
              <a:rPr lang="zh-CN" altLang="en-US" dirty="0"/>
              <a:t>分支限界法</a:t>
            </a:r>
          </a:p>
        </p:txBody>
      </p:sp>
      <p:sp>
        <p:nvSpPr>
          <p:cNvPr id="4" name="灯片编号占位符 3">
            <a:extLst>
              <a:ext uri="{FF2B5EF4-FFF2-40B4-BE49-F238E27FC236}">
                <a16:creationId xmlns:a16="http://schemas.microsoft.com/office/drawing/2014/main" id="{29651532-31BB-469C-8376-2EA038C70C93}"/>
              </a:ext>
            </a:extLst>
          </p:cNvPr>
          <p:cNvSpPr>
            <a:spLocks noGrp="1"/>
          </p:cNvSpPr>
          <p:nvPr>
            <p:ph type="sldNum" sz="quarter" idx="12"/>
          </p:nvPr>
        </p:nvSpPr>
        <p:spPr/>
        <p:txBody>
          <a:bodyPr/>
          <a:lstStyle/>
          <a:p>
            <a:pPr>
              <a:defRPr/>
            </a:pPr>
            <a:fld id="{D04713B0-7EE7-420A-BB22-6F99F562E080}" type="slidenum">
              <a:rPr lang="en-US" altLang="zh-CN" smtClean="0"/>
              <a:pPr>
                <a:defRPr/>
              </a:pPr>
              <a:t>12</a:t>
            </a:fld>
            <a:endParaRPr lang="en-US" altLang="zh-CN"/>
          </a:p>
        </p:txBody>
      </p:sp>
      <p:grpSp>
        <p:nvGrpSpPr>
          <p:cNvPr id="5" name="Group 4">
            <a:extLst>
              <a:ext uri="{FF2B5EF4-FFF2-40B4-BE49-F238E27FC236}">
                <a16:creationId xmlns:a16="http://schemas.microsoft.com/office/drawing/2014/main" id="{C70B828B-B9D6-4388-B476-AC48E884C5CB}"/>
              </a:ext>
            </a:extLst>
          </p:cNvPr>
          <p:cNvGrpSpPr>
            <a:grpSpLocks/>
          </p:cNvGrpSpPr>
          <p:nvPr/>
        </p:nvGrpSpPr>
        <p:grpSpPr bwMode="auto">
          <a:xfrm>
            <a:off x="3747977" y="2675608"/>
            <a:ext cx="2206625" cy="949325"/>
            <a:chOff x="1521" y="2296"/>
            <a:chExt cx="1390" cy="598"/>
          </a:xfrm>
          <a:noFill/>
        </p:grpSpPr>
        <p:sp>
          <p:nvSpPr>
            <p:cNvPr id="6" name="Oval 5">
              <a:extLst>
                <a:ext uri="{FF2B5EF4-FFF2-40B4-BE49-F238E27FC236}">
                  <a16:creationId xmlns:a16="http://schemas.microsoft.com/office/drawing/2014/main" id="{DACBB292-5CF3-47A2-8154-B09FF8EB9D7E}"/>
                </a:ext>
              </a:extLst>
            </p:cNvPr>
            <p:cNvSpPr>
              <a:spLocks noChangeArrowheads="1"/>
            </p:cNvSpPr>
            <p:nvPr/>
          </p:nvSpPr>
          <p:spPr bwMode="auto">
            <a:xfrm>
              <a:off x="1572" y="2682"/>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19</a:t>
              </a:r>
            </a:p>
          </p:txBody>
        </p:sp>
        <p:sp>
          <p:nvSpPr>
            <p:cNvPr id="7" name="Oval 6">
              <a:extLst>
                <a:ext uri="{FF2B5EF4-FFF2-40B4-BE49-F238E27FC236}">
                  <a16:creationId xmlns:a16="http://schemas.microsoft.com/office/drawing/2014/main" id="{914CBFD6-74D7-4F57-BB64-EA3C115129EA}"/>
                </a:ext>
              </a:extLst>
            </p:cNvPr>
            <p:cNvSpPr>
              <a:spLocks noChangeArrowheads="1"/>
            </p:cNvSpPr>
            <p:nvPr/>
          </p:nvSpPr>
          <p:spPr bwMode="auto">
            <a:xfrm>
              <a:off x="2038" y="2682"/>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24</a:t>
              </a:r>
            </a:p>
          </p:txBody>
        </p:sp>
        <p:sp>
          <p:nvSpPr>
            <p:cNvPr id="8" name="Oval 7">
              <a:extLst>
                <a:ext uri="{FF2B5EF4-FFF2-40B4-BE49-F238E27FC236}">
                  <a16:creationId xmlns:a16="http://schemas.microsoft.com/office/drawing/2014/main" id="{895C3E3F-5BF6-427D-9822-3635C5FFACA4}"/>
                </a:ext>
              </a:extLst>
            </p:cNvPr>
            <p:cNvSpPr>
              <a:spLocks noChangeArrowheads="1"/>
            </p:cNvSpPr>
            <p:nvPr/>
          </p:nvSpPr>
          <p:spPr bwMode="auto">
            <a:xfrm>
              <a:off x="2494" y="2700"/>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29</a:t>
              </a:r>
            </a:p>
          </p:txBody>
        </p:sp>
        <p:sp>
          <p:nvSpPr>
            <p:cNvPr id="9" name="Line 8">
              <a:extLst>
                <a:ext uri="{FF2B5EF4-FFF2-40B4-BE49-F238E27FC236}">
                  <a16:creationId xmlns:a16="http://schemas.microsoft.com/office/drawing/2014/main" id="{71F65D69-F3CD-4286-B146-C7690E409BB9}"/>
                </a:ext>
              </a:extLst>
            </p:cNvPr>
            <p:cNvSpPr>
              <a:spLocks noChangeShapeType="1"/>
            </p:cNvSpPr>
            <p:nvPr/>
          </p:nvSpPr>
          <p:spPr bwMode="auto">
            <a:xfrm flipH="1">
              <a:off x="1683" y="2296"/>
              <a:ext cx="553"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0" name="Line 9">
              <a:extLst>
                <a:ext uri="{FF2B5EF4-FFF2-40B4-BE49-F238E27FC236}">
                  <a16:creationId xmlns:a16="http://schemas.microsoft.com/office/drawing/2014/main" id="{EF74ADF9-55B9-4D4F-9EA9-5851E54CEF4A}"/>
                </a:ext>
              </a:extLst>
            </p:cNvPr>
            <p:cNvSpPr>
              <a:spLocks noChangeShapeType="1"/>
            </p:cNvSpPr>
            <p:nvPr/>
          </p:nvSpPr>
          <p:spPr bwMode="auto">
            <a:xfrm flipH="1">
              <a:off x="2155" y="2298"/>
              <a:ext cx="82" cy="36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 name="Line 10">
              <a:extLst>
                <a:ext uri="{FF2B5EF4-FFF2-40B4-BE49-F238E27FC236}">
                  <a16:creationId xmlns:a16="http://schemas.microsoft.com/office/drawing/2014/main" id="{7E590182-0246-43E8-B8A7-AB9EEAFCF945}"/>
                </a:ext>
              </a:extLst>
            </p:cNvPr>
            <p:cNvSpPr>
              <a:spLocks noChangeShapeType="1"/>
            </p:cNvSpPr>
            <p:nvPr/>
          </p:nvSpPr>
          <p:spPr bwMode="auto">
            <a:xfrm>
              <a:off x="2225" y="2299"/>
              <a:ext cx="362" cy="401"/>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 name="Text Box 11">
              <a:extLst>
                <a:ext uri="{FF2B5EF4-FFF2-40B4-BE49-F238E27FC236}">
                  <a16:creationId xmlns:a16="http://schemas.microsoft.com/office/drawing/2014/main" id="{ED2AE48A-99ED-4812-AF0F-C61BDAC69468}"/>
                </a:ext>
              </a:extLst>
            </p:cNvPr>
            <p:cNvSpPr txBox="1">
              <a:spLocks noChangeArrowheads="1"/>
            </p:cNvSpPr>
            <p:nvPr/>
          </p:nvSpPr>
          <p:spPr bwMode="auto">
            <a:xfrm>
              <a:off x="1521" y="2482"/>
              <a:ext cx="18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9</a:t>
              </a:r>
            </a:p>
          </p:txBody>
        </p:sp>
        <p:sp>
          <p:nvSpPr>
            <p:cNvPr id="13" name="Text Box 12">
              <a:extLst>
                <a:ext uri="{FF2B5EF4-FFF2-40B4-BE49-F238E27FC236}">
                  <a16:creationId xmlns:a16="http://schemas.microsoft.com/office/drawing/2014/main" id="{67EA91AC-98C9-4802-950A-40E35DAFC6E1}"/>
                </a:ext>
              </a:extLst>
            </p:cNvPr>
            <p:cNvSpPr txBox="1">
              <a:spLocks noChangeArrowheads="1"/>
            </p:cNvSpPr>
            <p:nvPr/>
          </p:nvSpPr>
          <p:spPr bwMode="auto">
            <a:xfrm>
              <a:off x="1898" y="2491"/>
              <a:ext cx="33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10</a:t>
              </a:r>
            </a:p>
          </p:txBody>
        </p:sp>
        <p:sp>
          <p:nvSpPr>
            <p:cNvPr id="14" name="Text Box 13">
              <a:extLst>
                <a:ext uri="{FF2B5EF4-FFF2-40B4-BE49-F238E27FC236}">
                  <a16:creationId xmlns:a16="http://schemas.microsoft.com/office/drawing/2014/main" id="{9BADB983-CF9C-4791-8748-D840B83FFB75}"/>
                </a:ext>
              </a:extLst>
            </p:cNvPr>
            <p:cNvSpPr txBox="1">
              <a:spLocks noChangeArrowheads="1"/>
            </p:cNvSpPr>
            <p:nvPr/>
          </p:nvSpPr>
          <p:spPr bwMode="auto">
            <a:xfrm>
              <a:off x="2506" y="2475"/>
              <a:ext cx="4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11</a:t>
              </a:r>
            </a:p>
          </p:txBody>
        </p:sp>
      </p:grpSp>
      <p:grpSp>
        <p:nvGrpSpPr>
          <p:cNvPr id="15" name="Group 14">
            <a:extLst>
              <a:ext uri="{FF2B5EF4-FFF2-40B4-BE49-F238E27FC236}">
                <a16:creationId xmlns:a16="http://schemas.microsoft.com/office/drawing/2014/main" id="{285285A8-1EC6-4C01-B7C3-A755B303DB0C}"/>
              </a:ext>
            </a:extLst>
          </p:cNvPr>
          <p:cNvGrpSpPr>
            <a:grpSpLocks/>
          </p:cNvGrpSpPr>
          <p:nvPr/>
        </p:nvGrpSpPr>
        <p:grpSpPr bwMode="auto">
          <a:xfrm>
            <a:off x="5143390" y="1277531"/>
            <a:ext cx="811213" cy="401638"/>
            <a:chOff x="2562" y="1490"/>
            <a:chExt cx="511" cy="253"/>
          </a:xfrm>
          <a:noFill/>
        </p:grpSpPr>
        <p:sp>
          <p:nvSpPr>
            <p:cNvPr id="16" name="Oval 15">
              <a:extLst>
                <a:ext uri="{FF2B5EF4-FFF2-40B4-BE49-F238E27FC236}">
                  <a16:creationId xmlns:a16="http://schemas.microsoft.com/office/drawing/2014/main" id="{A7D0D2C5-D5A1-40AE-A683-5F2F44023F63}"/>
                </a:ext>
              </a:extLst>
            </p:cNvPr>
            <p:cNvSpPr>
              <a:spLocks noChangeArrowheads="1"/>
            </p:cNvSpPr>
            <p:nvPr/>
          </p:nvSpPr>
          <p:spPr bwMode="auto">
            <a:xfrm>
              <a:off x="2817" y="1527"/>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a:t>
              </a:r>
            </a:p>
          </p:txBody>
        </p:sp>
        <p:sp>
          <p:nvSpPr>
            <p:cNvPr id="17" name="Text Box 16">
              <a:extLst>
                <a:ext uri="{FF2B5EF4-FFF2-40B4-BE49-F238E27FC236}">
                  <a16:creationId xmlns:a16="http://schemas.microsoft.com/office/drawing/2014/main" id="{D44E24F9-6E6F-4AAC-9DBC-D775212ACD99}"/>
                </a:ext>
              </a:extLst>
            </p:cNvPr>
            <p:cNvSpPr txBox="1">
              <a:spLocks noChangeArrowheads="1"/>
            </p:cNvSpPr>
            <p:nvPr/>
          </p:nvSpPr>
          <p:spPr bwMode="auto">
            <a:xfrm>
              <a:off x="2562" y="1490"/>
              <a:ext cx="213" cy="25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a:t>
              </a:r>
            </a:p>
          </p:txBody>
        </p:sp>
      </p:grpSp>
      <p:grpSp>
        <p:nvGrpSpPr>
          <p:cNvPr id="18" name="Group 17">
            <a:extLst>
              <a:ext uri="{FF2B5EF4-FFF2-40B4-BE49-F238E27FC236}">
                <a16:creationId xmlns:a16="http://schemas.microsoft.com/office/drawing/2014/main" id="{49A401AB-F7D3-40A3-B307-69FFD07DEE89}"/>
              </a:ext>
            </a:extLst>
          </p:cNvPr>
          <p:cNvGrpSpPr>
            <a:grpSpLocks/>
          </p:cNvGrpSpPr>
          <p:nvPr/>
        </p:nvGrpSpPr>
        <p:grpSpPr bwMode="auto">
          <a:xfrm>
            <a:off x="1469914" y="2642267"/>
            <a:ext cx="2054225" cy="920750"/>
            <a:chOff x="86" y="2275"/>
            <a:chExt cx="1294" cy="580"/>
          </a:xfrm>
          <a:noFill/>
        </p:grpSpPr>
        <p:sp>
          <p:nvSpPr>
            <p:cNvPr id="19" name="Oval 18">
              <a:extLst>
                <a:ext uri="{FF2B5EF4-FFF2-40B4-BE49-F238E27FC236}">
                  <a16:creationId xmlns:a16="http://schemas.microsoft.com/office/drawing/2014/main" id="{0DF9B806-D359-40CC-AD3B-F96F67D76D8C}"/>
                </a:ext>
              </a:extLst>
            </p:cNvPr>
            <p:cNvSpPr>
              <a:spLocks noChangeArrowheads="1"/>
            </p:cNvSpPr>
            <p:nvPr/>
          </p:nvSpPr>
          <p:spPr bwMode="auto">
            <a:xfrm>
              <a:off x="93" y="2661"/>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a:t>
              </a:r>
            </a:p>
          </p:txBody>
        </p:sp>
        <p:sp>
          <p:nvSpPr>
            <p:cNvPr id="20" name="Oval 19">
              <a:extLst>
                <a:ext uri="{FF2B5EF4-FFF2-40B4-BE49-F238E27FC236}">
                  <a16:creationId xmlns:a16="http://schemas.microsoft.com/office/drawing/2014/main" id="{64E6B63B-F755-44AF-AB5B-98DA604BD899}"/>
                </a:ext>
              </a:extLst>
            </p:cNvPr>
            <p:cNvSpPr>
              <a:spLocks noChangeArrowheads="1"/>
            </p:cNvSpPr>
            <p:nvPr/>
          </p:nvSpPr>
          <p:spPr bwMode="auto">
            <a:xfrm>
              <a:off x="604" y="2661"/>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8</a:t>
              </a:r>
            </a:p>
          </p:txBody>
        </p:sp>
        <p:sp>
          <p:nvSpPr>
            <p:cNvPr id="21" name="Oval 20">
              <a:extLst>
                <a:ext uri="{FF2B5EF4-FFF2-40B4-BE49-F238E27FC236}">
                  <a16:creationId xmlns:a16="http://schemas.microsoft.com/office/drawing/2014/main" id="{ECC4357B-D09B-4C0E-96D2-2D70C830A600}"/>
                </a:ext>
              </a:extLst>
            </p:cNvPr>
            <p:cNvSpPr>
              <a:spLocks noChangeArrowheads="1"/>
            </p:cNvSpPr>
            <p:nvPr/>
          </p:nvSpPr>
          <p:spPr bwMode="auto">
            <a:xfrm>
              <a:off x="1124" y="2661"/>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13</a:t>
              </a:r>
            </a:p>
          </p:txBody>
        </p:sp>
        <p:sp>
          <p:nvSpPr>
            <p:cNvPr id="22" name="Line 21">
              <a:extLst>
                <a:ext uri="{FF2B5EF4-FFF2-40B4-BE49-F238E27FC236}">
                  <a16:creationId xmlns:a16="http://schemas.microsoft.com/office/drawing/2014/main" id="{E5D0FED3-041E-4245-81D3-519D361D8B52}"/>
                </a:ext>
              </a:extLst>
            </p:cNvPr>
            <p:cNvSpPr>
              <a:spLocks noChangeShapeType="1"/>
            </p:cNvSpPr>
            <p:nvPr/>
          </p:nvSpPr>
          <p:spPr bwMode="auto">
            <a:xfrm flipH="1">
              <a:off x="210" y="2275"/>
              <a:ext cx="767"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3" name="Line 22">
              <a:extLst>
                <a:ext uri="{FF2B5EF4-FFF2-40B4-BE49-F238E27FC236}">
                  <a16:creationId xmlns:a16="http://schemas.microsoft.com/office/drawing/2014/main" id="{51F06185-7DC6-4ADA-B409-2085261A7C0F}"/>
                </a:ext>
              </a:extLst>
            </p:cNvPr>
            <p:cNvSpPr>
              <a:spLocks noChangeShapeType="1"/>
            </p:cNvSpPr>
            <p:nvPr/>
          </p:nvSpPr>
          <p:spPr bwMode="auto">
            <a:xfrm flipH="1">
              <a:off x="744" y="2296"/>
              <a:ext cx="213" cy="37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4" name="Line 23">
              <a:extLst>
                <a:ext uri="{FF2B5EF4-FFF2-40B4-BE49-F238E27FC236}">
                  <a16:creationId xmlns:a16="http://schemas.microsoft.com/office/drawing/2014/main" id="{A42CD083-5167-49F2-A0C8-2FFF76976F67}"/>
                </a:ext>
              </a:extLst>
            </p:cNvPr>
            <p:cNvSpPr>
              <a:spLocks noChangeShapeType="1"/>
            </p:cNvSpPr>
            <p:nvPr/>
          </p:nvSpPr>
          <p:spPr bwMode="auto">
            <a:xfrm>
              <a:off x="966" y="2275"/>
              <a:ext cx="276"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5" name="Text Box 24">
              <a:extLst>
                <a:ext uri="{FF2B5EF4-FFF2-40B4-BE49-F238E27FC236}">
                  <a16:creationId xmlns:a16="http://schemas.microsoft.com/office/drawing/2014/main" id="{49AF61FD-C9D0-4ADC-8A32-495795D028E3}"/>
                </a:ext>
              </a:extLst>
            </p:cNvPr>
            <p:cNvSpPr txBox="1">
              <a:spLocks noChangeArrowheads="1"/>
            </p:cNvSpPr>
            <p:nvPr/>
          </p:nvSpPr>
          <p:spPr bwMode="auto">
            <a:xfrm>
              <a:off x="572" y="2434"/>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7</a:t>
              </a:r>
            </a:p>
          </p:txBody>
        </p:sp>
        <p:sp>
          <p:nvSpPr>
            <p:cNvPr id="26" name="Text Box 25">
              <a:extLst>
                <a:ext uri="{FF2B5EF4-FFF2-40B4-BE49-F238E27FC236}">
                  <a16:creationId xmlns:a16="http://schemas.microsoft.com/office/drawing/2014/main" id="{74860AB1-C63C-4673-9422-6CFF91E18859}"/>
                </a:ext>
              </a:extLst>
            </p:cNvPr>
            <p:cNvSpPr txBox="1">
              <a:spLocks noChangeArrowheads="1"/>
            </p:cNvSpPr>
            <p:nvPr/>
          </p:nvSpPr>
          <p:spPr bwMode="auto">
            <a:xfrm>
              <a:off x="1231" y="2461"/>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8</a:t>
              </a:r>
            </a:p>
          </p:txBody>
        </p:sp>
        <p:sp>
          <p:nvSpPr>
            <p:cNvPr id="27" name="Text Box 26">
              <a:extLst>
                <a:ext uri="{FF2B5EF4-FFF2-40B4-BE49-F238E27FC236}">
                  <a16:creationId xmlns:a16="http://schemas.microsoft.com/office/drawing/2014/main" id="{67362974-37B0-4D0D-89CB-DE96CA251363}"/>
                </a:ext>
              </a:extLst>
            </p:cNvPr>
            <p:cNvSpPr txBox="1">
              <a:spLocks noChangeArrowheads="1"/>
            </p:cNvSpPr>
            <p:nvPr/>
          </p:nvSpPr>
          <p:spPr bwMode="auto">
            <a:xfrm>
              <a:off x="86" y="2454"/>
              <a:ext cx="244" cy="25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6</a:t>
              </a:r>
            </a:p>
          </p:txBody>
        </p:sp>
      </p:grpSp>
      <p:grpSp>
        <p:nvGrpSpPr>
          <p:cNvPr id="28" name="Group 158">
            <a:extLst>
              <a:ext uri="{FF2B5EF4-FFF2-40B4-BE49-F238E27FC236}">
                <a16:creationId xmlns:a16="http://schemas.microsoft.com/office/drawing/2014/main" id="{5FAC5798-7867-459C-91F9-B862B1B2943D}"/>
              </a:ext>
            </a:extLst>
          </p:cNvPr>
          <p:cNvGrpSpPr>
            <a:grpSpLocks/>
          </p:cNvGrpSpPr>
          <p:nvPr/>
        </p:nvGrpSpPr>
        <p:grpSpPr bwMode="auto">
          <a:xfrm>
            <a:off x="2663714" y="4623470"/>
            <a:ext cx="544513" cy="877887"/>
            <a:chOff x="934" y="2341"/>
            <a:chExt cx="343" cy="553"/>
          </a:xfrm>
          <a:noFill/>
        </p:grpSpPr>
        <p:sp>
          <p:nvSpPr>
            <p:cNvPr id="29" name="Oval 29">
              <a:extLst>
                <a:ext uri="{FF2B5EF4-FFF2-40B4-BE49-F238E27FC236}">
                  <a16:creationId xmlns:a16="http://schemas.microsoft.com/office/drawing/2014/main" id="{BFFBB2B8-2A11-4A3A-ABCE-C9ED497D00D9}"/>
                </a:ext>
              </a:extLst>
            </p:cNvPr>
            <p:cNvSpPr>
              <a:spLocks noChangeArrowheads="1"/>
            </p:cNvSpPr>
            <p:nvPr/>
          </p:nvSpPr>
          <p:spPr bwMode="auto">
            <a:xfrm>
              <a:off x="1022" y="2639"/>
              <a:ext cx="255" cy="25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15</a:t>
              </a:r>
            </a:p>
          </p:txBody>
        </p:sp>
        <p:sp>
          <p:nvSpPr>
            <p:cNvPr id="30" name="Line 31">
              <a:extLst>
                <a:ext uri="{FF2B5EF4-FFF2-40B4-BE49-F238E27FC236}">
                  <a16:creationId xmlns:a16="http://schemas.microsoft.com/office/drawing/2014/main" id="{DE5FFB6B-2CBE-47C7-91CF-47D831512F3B}"/>
                </a:ext>
              </a:extLst>
            </p:cNvPr>
            <p:cNvSpPr>
              <a:spLocks noChangeShapeType="1"/>
            </p:cNvSpPr>
            <p:nvPr/>
          </p:nvSpPr>
          <p:spPr bwMode="auto">
            <a:xfrm>
              <a:off x="1160" y="2341"/>
              <a:ext cx="0" cy="29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1" name="Text Box 32">
              <a:extLst>
                <a:ext uri="{FF2B5EF4-FFF2-40B4-BE49-F238E27FC236}">
                  <a16:creationId xmlns:a16="http://schemas.microsoft.com/office/drawing/2014/main" id="{D6E7ACBD-04FF-4562-A4AE-B89D38978F5B}"/>
                </a:ext>
              </a:extLst>
            </p:cNvPr>
            <p:cNvSpPr txBox="1">
              <a:spLocks noChangeArrowheads="1"/>
            </p:cNvSpPr>
            <p:nvPr/>
          </p:nvSpPr>
          <p:spPr bwMode="auto">
            <a:xfrm>
              <a:off x="934" y="2469"/>
              <a:ext cx="298"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30</a:t>
              </a:r>
            </a:p>
          </p:txBody>
        </p:sp>
      </p:grpSp>
      <p:grpSp>
        <p:nvGrpSpPr>
          <p:cNvPr id="32" name="Group 108">
            <a:extLst>
              <a:ext uri="{FF2B5EF4-FFF2-40B4-BE49-F238E27FC236}">
                <a16:creationId xmlns:a16="http://schemas.microsoft.com/office/drawing/2014/main" id="{38443175-FAD9-4AED-B02F-F92D26F078F2}"/>
              </a:ext>
            </a:extLst>
          </p:cNvPr>
          <p:cNvGrpSpPr>
            <a:grpSpLocks/>
          </p:cNvGrpSpPr>
          <p:nvPr/>
        </p:nvGrpSpPr>
        <p:grpSpPr bwMode="auto">
          <a:xfrm>
            <a:off x="2779601" y="3556670"/>
            <a:ext cx="1200150" cy="1082676"/>
            <a:chOff x="1007" y="1669"/>
            <a:chExt cx="756" cy="682"/>
          </a:xfrm>
          <a:noFill/>
        </p:grpSpPr>
        <p:sp>
          <p:nvSpPr>
            <p:cNvPr id="33" name="Oval 28">
              <a:extLst>
                <a:ext uri="{FF2B5EF4-FFF2-40B4-BE49-F238E27FC236}">
                  <a16:creationId xmlns:a16="http://schemas.microsoft.com/office/drawing/2014/main" id="{3F377B2C-99C2-4B00-94B1-D35256C512B0}"/>
                </a:ext>
              </a:extLst>
            </p:cNvPr>
            <p:cNvSpPr>
              <a:spLocks noChangeArrowheads="1"/>
            </p:cNvSpPr>
            <p:nvPr/>
          </p:nvSpPr>
          <p:spPr bwMode="auto">
            <a:xfrm>
              <a:off x="1022" y="2086"/>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14</a:t>
              </a:r>
            </a:p>
          </p:txBody>
        </p:sp>
        <p:sp>
          <p:nvSpPr>
            <p:cNvPr id="34" name="Oval 30">
              <a:extLst>
                <a:ext uri="{FF2B5EF4-FFF2-40B4-BE49-F238E27FC236}">
                  <a16:creationId xmlns:a16="http://schemas.microsoft.com/office/drawing/2014/main" id="{ECB591EF-6ACF-453F-B8A9-4AB2D64DB0BE}"/>
                </a:ext>
              </a:extLst>
            </p:cNvPr>
            <p:cNvSpPr>
              <a:spLocks noChangeArrowheads="1"/>
            </p:cNvSpPr>
            <p:nvPr/>
          </p:nvSpPr>
          <p:spPr bwMode="auto">
            <a:xfrm>
              <a:off x="1394" y="2086"/>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16</a:t>
              </a:r>
            </a:p>
          </p:txBody>
        </p:sp>
        <p:sp>
          <p:nvSpPr>
            <p:cNvPr id="35" name="Line 33">
              <a:extLst>
                <a:ext uri="{FF2B5EF4-FFF2-40B4-BE49-F238E27FC236}">
                  <a16:creationId xmlns:a16="http://schemas.microsoft.com/office/drawing/2014/main" id="{A2A9A2EC-9A7F-45FF-8C00-B6F12CB6933F}"/>
                </a:ext>
              </a:extLst>
            </p:cNvPr>
            <p:cNvSpPr>
              <a:spLocks noChangeShapeType="1"/>
            </p:cNvSpPr>
            <p:nvPr/>
          </p:nvSpPr>
          <p:spPr bwMode="auto">
            <a:xfrm flipH="1">
              <a:off x="1203" y="1669"/>
              <a:ext cx="132" cy="41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6" name="Line 34">
              <a:extLst>
                <a:ext uri="{FF2B5EF4-FFF2-40B4-BE49-F238E27FC236}">
                  <a16:creationId xmlns:a16="http://schemas.microsoft.com/office/drawing/2014/main" id="{A734F750-116F-40AC-86E0-512A684E1D36}"/>
                </a:ext>
              </a:extLst>
            </p:cNvPr>
            <p:cNvSpPr>
              <a:spLocks noChangeShapeType="1"/>
            </p:cNvSpPr>
            <p:nvPr/>
          </p:nvSpPr>
          <p:spPr bwMode="auto">
            <a:xfrm>
              <a:off x="1348" y="1669"/>
              <a:ext cx="195" cy="41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7" name="Text Box 35">
              <a:extLst>
                <a:ext uri="{FF2B5EF4-FFF2-40B4-BE49-F238E27FC236}">
                  <a16:creationId xmlns:a16="http://schemas.microsoft.com/office/drawing/2014/main" id="{2EA8ED2B-252E-44D8-BF40-CA3E4FF924AB}"/>
                </a:ext>
              </a:extLst>
            </p:cNvPr>
            <p:cNvSpPr txBox="1">
              <a:spLocks noChangeArrowheads="1"/>
            </p:cNvSpPr>
            <p:nvPr/>
          </p:nvSpPr>
          <p:spPr bwMode="auto">
            <a:xfrm>
              <a:off x="1458" y="1876"/>
              <a:ext cx="3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21</a:t>
              </a:r>
            </a:p>
          </p:txBody>
        </p:sp>
        <p:sp>
          <p:nvSpPr>
            <p:cNvPr id="38" name="Text Box 36">
              <a:extLst>
                <a:ext uri="{FF2B5EF4-FFF2-40B4-BE49-F238E27FC236}">
                  <a16:creationId xmlns:a16="http://schemas.microsoft.com/office/drawing/2014/main" id="{11F875A3-81A8-486F-B3B4-D586B758F3D3}"/>
                </a:ext>
              </a:extLst>
            </p:cNvPr>
            <p:cNvSpPr txBox="1">
              <a:spLocks noChangeArrowheads="1"/>
            </p:cNvSpPr>
            <p:nvPr/>
          </p:nvSpPr>
          <p:spPr bwMode="auto">
            <a:xfrm>
              <a:off x="1007" y="1867"/>
              <a:ext cx="35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20</a:t>
              </a:r>
            </a:p>
          </p:txBody>
        </p:sp>
      </p:grpSp>
      <p:grpSp>
        <p:nvGrpSpPr>
          <p:cNvPr id="39" name="Group 112">
            <a:extLst>
              <a:ext uri="{FF2B5EF4-FFF2-40B4-BE49-F238E27FC236}">
                <a16:creationId xmlns:a16="http://schemas.microsoft.com/office/drawing/2014/main" id="{6F62A7CC-CA2B-4E63-AA0E-37737AA3F836}"/>
              </a:ext>
            </a:extLst>
          </p:cNvPr>
          <p:cNvGrpSpPr>
            <a:grpSpLocks/>
          </p:cNvGrpSpPr>
          <p:nvPr/>
        </p:nvGrpSpPr>
        <p:grpSpPr bwMode="auto">
          <a:xfrm>
            <a:off x="1612788" y="3563020"/>
            <a:ext cx="1296988" cy="1076325"/>
            <a:chOff x="272" y="1673"/>
            <a:chExt cx="817" cy="678"/>
          </a:xfrm>
          <a:noFill/>
        </p:grpSpPr>
        <p:sp>
          <p:nvSpPr>
            <p:cNvPr id="40" name="Text Box 37">
              <a:extLst>
                <a:ext uri="{FF2B5EF4-FFF2-40B4-BE49-F238E27FC236}">
                  <a16:creationId xmlns:a16="http://schemas.microsoft.com/office/drawing/2014/main" id="{661575E0-D9CE-4D28-9E29-B6882987E6D7}"/>
                </a:ext>
              </a:extLst>
            </p:cNvPr>
            <p:cNvSpPr txBox="1">
              <a:spLocks noChangeArrowheads="1"/>
            </p:cNvSpPr>
            <p:nvPr/>
          </p:nvSpPr>
          <p:spPr bwMode="auto">
            <a:xfrm>
              <a:off x="764" y="1867"/>
              <a:ext cx="32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19</a:t>
              </a:r>
            </a:p>
          </p:txBody>
        </p:sp>
        <p:sp>
          <p:nvSpPr>
            <p:cNvPr id="41" name="Oval 39">
              <a:extLst>
                <a:ext uri="{FF2B5EF4-FFF2-40B4-BE49-F238E27FC236}">
                  <a16:creationId xmlns:a16="http://schemas.microsoft.com/office/drawing/2014/main" id="{7015107D-0174-4DA1-BCA1-7B091FF8CB90}"/>
                </a:ext>
              </a:extLst>
            </p:cNvPr>
            <p:cNvSpPr>
              <a:spLocks noChangeArrowheads="1"/>
            </p:cNvSpPr>
            <p:nvPr/>
          </p:nvSpPr>
          <p:spPr bwMode="auto">
            <a:xfrm>
              <a:off x="301" y="2086"/>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9</a:t>
              </a:r>
            </a:p>
          </p:txBody>
        </p:sp>
        <p:sp>
          <p:nvSpPr>
            <p:cNvPr id="42" name="Oval 40">
              <a:extLst>
                <a:ext uri="{FF2B5EF4-FFF2-40B4-BE49-F238E27FC236}">
                  <a16:creationId xmlns:a16="http://schemas.microsoft.com/office/drawing/2014/main" id="{67D3C552-9182-42E7-9D55-C1C8717FBF18}"/>
                </a:ext>
              </a:extLst>
            </p:cNvPr>
            <p:cNvSpPr>
              <a:spLocks noChangeArrowheads="1"/>
            </p:cNvSpPr>
            <p:nvPr/>
          </p:nvSpPr>
          <p:spPr bwMode="auto">
            <a:xfrm>
              <a:off x="673" y="2086"/>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11</a:t>
              </a:r>
            </a:p>
          </p:txBody>
        </p:sp>
        <p:sp>
          <p:nvSpPr>
            <p:cNvPr id="43" name="Line 41">
              <a:extLst>
                <a:ext uri="{FF2B5EF4-FFF2-40B4-BE49-F238E27FC236}">
                  <a16:creationId xmlns:a16="http://schemas.microsoft.com/office/drawing/2014/main" id="{DC116FC8-08A8-4504-979C-3549A8AE395F}"/>
                </a:ext>
              </a:extLst>
            </p:cNvPr>
            <p:cNvSpPr>
              <a:spLocks noChangeShapeType="1"/>
            </p:cNvSpPr>
            <p:nvPr/>
          </p:nvSpPr>
          <p:spPr bwMode="auto">
            <a:xfrm flipH="1">
              <a:off x="482" y="1673"/>
              <a:ext cx="335" cy="41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4" name="Line 42">
              <a:extLst>
                <a:ext uri="{FF2B5EF4-FFF2-40B4-BE49-F238E27FC236}">
                  <a16:creationId xmlns:a16="http://schemas.microsoft.com/office/drawing/2014/main" id="{DEBB92F4-3064-4760-B88F-A3A128CA1481}"/>
                </a:ext>
              </a:extLst>
            </p:cNvPr>
            <p:cNvSpPr>
              <a:spLocks noChangeShapeType="1"/>
            </p:cNvSpPr>
            <p:nvPr/>
          </p:nvSpPr>
          <p:spPr bwMode="auto">
            <a:xfrm>
              <a:off x="817" y="1702"/>
              <a:ext cx="5" cy="38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5" name="Text Box 43">
              <a:extLst>
                <a:ext uri="{FF2B5EF4-FFF2-40B4-BE49-F238E27FC236}">
                  <a16:creationId xmlns:a16="http://schemas.microsoft.com/office/drawing/2014/main" id="{E51DC9B5-F698-47D1-A505-BA96EDF0118F}"/>
                </a:ext>
              </a:extLst>
            </p:cNvPr>
            <p:cNvSpPr txBox="1">
              <a:spLocks noChangeArrowheads="1"/>
            </p:cNvSpPr>
            <p:nvPr/>
          </p:nvSpPr>
          <p:spPr bwMode="auto">
            <a:xfrm>
              <a:off x="272" y="1840"/>
              <a:ext cx="374"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18</a:t>
              </a:r>
            </a:p>
          </p:txBody>
        </p:sp>
      </p:grpSp>
      <p:grpSp>
        <p:nvGrpSpPr>
          <p:cNvPr id="46" name="Group 44">
            <a:extLst>
              <a:ext uri="{FF2B5EF4-FFF2-40B4-BE49-F238E27FC236}">
                <a16:creationId xmlns:a16="http://schemas.microsoft.com/office/drawing/2014/main" id="{49F79B6B-F06D-4732-ACA3-B1C8294CD779}"/>
              </a:ext>
            </a:extLst>
          </p:cNvPr>
          <p:cNvGrpSpPr>
            <a:grpSpLocks/>
          </p:cNvGrpSpPr>
          <p:nvPr/>
        </p:nvGrpSpPr>
        <p:grpSpPr bwMode="auto">
          <a:xfrm>
            <a:off x="2284302" y="1641510"/>
            <a:ext cx="6961187" cy="1072196"/>
            <a:chOff x="599" y="1712"/>
            <a:chExt cx="4385" cy="608"/>
          </a:xfrm>
          <a:noFill/>
        </p:grpSpPr>
        <p:sp>
          <p:nvSpPr>
            <p:cNvPr id="47" name="Line 45">
              <a:extLst>
                <a:ext uri="{FF2B5EF4-FFF2-40B4-BE49-F238E27FC236}">
                  <a16:creationId xmlns:a16="http://schemas.microsoft.com/office/drawing/2014/main" id="{5EF5E3AE-40A2-4DE2-BA41-47379CCF7B3F}"/>
                </a:ext>
              </a:extLst>
            </p:cNvPr>
            <p:cNvSpPr>
              <a:spLocks noChangeShapeType="1"/>
            </p:cNvSpPr>
            <p:nvPr/>
          </p:nvSpPr>
          <p:spPr bwMode="auto">
            <a:xfrm flipH="1">
              <a:off x="974" y="1714"/>
              <a:ext cx="1822" cy="375"/>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8" name="Line 46">
              <a:extLst>
                <a:ext uri="{FF2B5EF4-FFF2-40B4-BE49-F238E27FC236}">
                  <a16:creationId xmlns:a16="http://schemas.microsoft.com/office/drawing/2014/main" id="{D48E4A79-B10A-464D-8F10-0993FA0885CE}"/>
                </a:ext>
              </a:extLst>
            </p:cNvPr>
            <p:cNvSpPr>
              <a:spLocks noChangeShapeType="1"/>
            </p:cNvSpPr>
            <p:nvPr/>
          </p:nvSpPr>
          <p:spPr bwMode="auto">
            <a:xfrm flipH="1">
              <a:off x="2306" y="1721"/>
              <a:ext cx="469" cy="36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9" name="Line 47">
              <a:extLst>
                <a:ext uri="{FF2B5EF4-FFF2-40B4-BE49-F238E27FC236}">
                  <a16:creationId xmlns:a16="http://schemas.microsoft.com/office/drawing/2014/main" id="{EA407FA3-323F-400F-BF34-21B00D070B2C}"/>
                </a:ext>
              </a:extLst>
            </p:cNvPr>
            <p:cNvSpPr>
              <a:spLocks noChangeShapeType="1"/>
            </p:cNvSpPr>
            <p:nvPr/>
          </p:nvSpPr>
          <p:spPr bwMode="auto">
            <a:xfrm>
              <a:off x="2775" y="1721"/>
              <a:ext cx="478" cy="36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0" name="Line 48">
              <a:extLst>
                <a:ext uri="{FF2B5EF4-FFF2-40B4-BE49-F238E27FC236}">
                  <a16:creationId xmlns:a16="http://schemas.microsoft.com/office/drawing/2014/main" id="{7A83DA17-128C-441D-809D-0BFB556C959D}"/>
                </a:ext>
              </a:extLst>
            </p:cNvPr>
            <p:cNvSpPr>
              <a:spLocks noChangeShapeType="1"/>
            </p:cNvSpPr>
            <p:nvPr/>
          </p:nvSpPr>
          <p:spPr bwMode="auto">
            <a:xfrm>
              <a:off x="2775" y="1712"/>
              <a:ext cx="1990" cy="431"/>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51" name="Group 49">
              <a:extLst>
                <a:ext uri="{FF2B5EF4-FFF2-40B4-BE49-F238E27FC236}">
                  <a16:creationId xmlns:a16="http://schemas.microsoft.com/office/drawing/2014/main" id="{91BB01C8-F143-45D4-B46A-3F80E87307C1}"/>
                </a:ext>
              </a:extLst>
            </p:cNvPr>
            <p:cNvGrpSpPr>
              <a:grpSpLocks/>
            </p:cNvGrpSpPr>
            <p:nvPr/>
          </p:nvGrpSpPr>
          <p:grpSpPr bwMode="auto">
            <a:xfrm>
              <a:off x="3168" y="1916"/>
              <a:ext cx="311" cy="372"/>
              <a:chOff x="3168" y="1916"/>
              <a:chExt cx="311" cy="372"/>
            </a:xfrm>
            <a:grpFill/>
          </p:grpSpPr>
          <p:sp>
            <p:nvSpPr>
              <p:cNvPr id="61" name="Oval 50">
                <a:extLst>
                  <a:ext uri="{FF2B5EF4-FFF2-40B4-BE49-F238E27FC236}">
                    <a16:creationId xmlns:a16="http://schemas.microsoft.com/office/drawing/2014/main" id="{299F25F5-DA61-41EC-973E-272B926E6A68}"/>
                  </a:ext>
                </a:extLst>
              </p:cNvPr>
              <p:cNvSpPr>
                <a:spLocks noChangeArrowheads="1"/>
              </p:cNvSpPr>
              <p:nvPr/>
            </p:nvSpPr>
            <p:spPr bwMode="auto">
              <a:xfrm>
                <a:off x="3168" y="2094"/>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34</a:t>
                </a:r>
              </a:p>
            </p:txBody>
          </p:sp>
          <p:sp>
            <p:nvSpPr>
              <p:cNvPr id="62" name="Text Box 51">
                <a:extLst>
                  <a:ext uri="{FF2B5EF4-FFF2-40B4-BE49-F238E27FC236}">
                    <a16:creationId xmlns:a16="http://schemas.microsoft.com/office/drawing/2014/main" id="{4122905B-A349-490E-9479-FEFC4B2D5D0C}"/>
                  </a:ext>
                </a:extLst>
              </p:cNvPr>
              <p:cNvSpPr txBox="1">
                <a:spLocks noChangeArrowheads="1"/>
              </p:cNvSpPr>
              <p:nvPr/>
            </p:nvSpPr>
            <p:spPr bwMode="auto">
              <a:xfrm>
                <a:off x="3330" y="1916"/>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4</a:t>
                </a:r>
              </a:p>
            </p:txBody>
          </p:sp>
        </p:grpSp>
        <p:grpSp>
          <p:nvGrpSpPr>
            <p:cNvPr id="52" name="Group 52">
              <a:extLst>
                <a:ext uri="{FF2B5EF4-FFF2-40B4-BE49-F238E27FC236}">
                  <a16:creationId xmlns:a16="http://schemas.microsoft.com/office/drawing/2014/main" id="{5E63EB03-41BF-449F-80DD-080D6FF56154}"/>
                </a:ext>
              </a:extLst>
            </p:cNvPr>
            <p:cNvGrpSpPr>
              <a:grpSpLocks/>
            </p:cNvGrpSpPr>
            <p:nvPr/>
          </p:nvGrpSpPr>
          <p:grpSpPr bwMode="auto">
            <a:xfrm>
              <a:off x="4680" y="1907"/>
              <a:ext cx="304" cy="413"/>
              <a:chOff x="4680" y="1907"/>
              <a:chExt cx="304" cy="413"/>
            </a:xfrm>
            <a:grpFill/>
          </p:grpSpPr>
          <p:sp>
            <p:nvSpPr>
              <p:cNvPr id="59" name="Oval 53">
                <a:extLst>
                  <a:ext uri="{FF2B5EF4-FFF2-40B4-BE49-F238E27FC236}">
                    <a16:creationId xmlns:a16="http://schemas.microsoft.com/office/drawing/2014/main" id="{2EF1AB74-6184-42B6-A214-6DB44B154451}"/>
                  </a:ext>
                </a:extLst>
              </p:cNvPr>
              <p:cNvSpPr>
                <a:spLocks noChangeArrowheads="1"/>
              </p:cNvSpPr>
              <p:nvPr/>
            </p:nvSpPr>
            <p:spPr bwMode="auto">
              <a:xfrm>
                <a:off x="4729" y="2126"/>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50</a:t>
                </a:r>
              </a:p>
            </p:txBody>
          </p:sp>
          <p:sp>
            <p:nvSpPr>
              <p:cNvPr id="60" name="Text Box 54">
                <a:extLst>
                  <a:ext uri="{FF2B5EF4-FFF2-40B4-BE49-F238E27FC236}">
                    <a16:creationId xmlns:a16="http://schemas.microsoft.com/office/drawing/2014/main" id="{9ED1DDEC-F397-4CE4-88A6-12E81F70486E}"/>
                  </a:ext>
                </a:extLst>
              </p:cNvPr>
              <p:cNvSpPr txBox="1">
                <a:spLocks noChangeArrowheads="1"/>
              </p:cNvSpPr>
              <p:nvPr/>
            </p:nvSpPr>
            <p:spPr bwMode="auto">
              <a:xfrm>
                <a:off x="4680" y="1907"/>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5</a:t>
                </a:r>
              </a:p>
            </p:txBody>
          </p:sp>
        </p:grpSp>
        <p:grpSp>
          <p:nvGrpSpPr>
            <p:cNvPr id="53" name="Group 55">
              <a:extLst>
                <a:ext uri="{FF2B5EF4-FFF2-40B4-BE49-F238E27FC236}">
                  <a16:creationId xmlns:a16="http://schemas.microsoft.com/office/drawing/2014/main" id="{292E3341-D737-4E1A-98E8-7E4D662A2295}"/>
                </a:ext>
              </a:extLst>
            </p:cNvPr>
            <p:cNvGrpSpPr>
              <a:grpSpLocks/>
            </p:cNvGrpSpPr>
            <p:nvPr/>
          </p:nvGrpSpPr>
          <p:grpSpPr bwMode="auto">
            <a:xfrm>
              <a:off x="1982" y="1965"/>
              <a:ext cx="405" cy="319"/>
              <a:chOff x="1982" y="1965"/>
              <a:chExt cx="405" cy="319"/>
            </a:xfrm>
            <a:grpFill/>
          </p:grpSpPr>
          <p:sp>
            <p:nvSpPr>
              <p:cNvPr id="57" name="Oval 56">
                <a:extLst>
                  <a:ext uri="{FF2B5EF4-FFF2-40B4-BE49-F238E27FC236}">
                    <a16:creationId xmlns:a16="http://schemas.microsoft.com/office/drawing/2014/main" id="{55F2FB20-3D05-4838-A7AD-C7BFAEC81EB6}"/>
                  </a:ext>
                </a:extLst>
              </p:cNvPr>
              <p:cNvSpPr>
                <a:spLocks noChangeArrowheads="1"/>
              </p:cNvSpPr>
              <p:nvPr/>
            </p:nvSpPr>
            <p:spPr bwMode="auto">
              <a:xfrm>
                <a:off x="2131" y="2090"/>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18</a:t>
                </a:r>
              </a:p>
            </p:txBody>
          </p:sp>
          <p:sp>
            <p:nvSpPr>
              <p:cNvPr id="58" name="Text Box 57">
                <a:extLst>
                  <a:ext uri="{FF2B5EF4-FFF2-40B4-BE49-F238E27FC236}">
                    <a16:creationId xmlns:a16="http://schemas.microsoft.com/office/drawing/2014/main" id="{BBF8D88F-1923-4A24-98F1-2D97E993259D}"/>
                  </a:ext>
                </a:extLst>
              </p:cNvPr>
              <p:cNvSpPr txBox="1">
                <a:spLocks noChangeArrowheads="1"/>
              </p:cNvSpPr>
              <p:nvPr/>
            </p:nvSpPr>
            <p:spPr bwMode="auto">
              <a:xfrm>
                <a:off x="1982" y="1965"/>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3</a:t>
                </a:r>
              </a:p>
            </p:txBody>
          </p:sp>
        </p:grpSp>
        <p:grpSp>
          <p:nvGrpSpPr>
            <p:cNvPr id="54" name="Group 58">
              <a:extLst>
                <a:ext uri="{FF2B5EF4-FFF2-40B4-BE49-F238E27FC236}">
                  <a16:creationId xmlns:a16="http://schemas.microsoft.com/office/drawing/2014/main" id="{1AE72A45-1750-46B6-B3F1-397C661BBEAE}"/>
                </a:ext>
              </a:extLst>
            </p:cNvPr>
            <p:cNvGrpSpPr>
              <a:grpSpLocks/>
            </p:cNvGrpSpPr>
            <p:nvPr/>
          </p:nvGrpSpPr>
          <p:grpSpPr bwMode="auto">
            <a:xfrm>
              <a:off x="599" y="2015"/>
              <a:ext cx="496" cy="269"/>
              <a:chOff x="599" y="2015"/>
              <a:chExt cx="496" cy="269"/>
            </a:xfrm>
            <a:grpFill/>
          </p:grpSpPr>
          <p:sp>
            <p:nvSpPr>
              <p:cNvPr id="55" name="Oval 59">
                <a:extLst>
                  <a:ext uri="{FF2B5EF4-FFF2-40B4-BE49-F238E27FC236}">
                    <a16:creationId xmlns:a16="http://schemas.microsoft.com/office/drawing/2014/main" id="{E0E2E50E-1654-4068-9DFE-9063830A60BE}"/>
                  </a:ext>
                </a:extLst>
              </p:cNvPr>
              <p:cNvSpPr>
                <a:spLocks noChangeArrowheads="1"/>
              </p:cNvSpPr>
              <p:nvPr/>
            </p:nvSpPr>
            <p:spPr bwMode="auto">
              <a:xfrm>
                <a:off x="840" y="2090"/>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2</a:t>
                </a:r>
              </a:p>
            </p:txBody>
          </p:sp>
          <p:sp>
            <p:nvSpPr>
              <p:cNvPr id="56" name="Text Box 60">
                <a:extLst>
                  <a:ext uri="{FF2B5EF4-FFF2-40B4-BE49-F238E27FC236}">
                    <a16:creationId xmlns:a16="http://schemas.microsoft.com/office/drawing/2014/main" id="{4B8B1145-1214-437F-B960-08D1A0742F10}"/>
                  </a:ext>
                </a:extLst>
              </p:cNvPr>
              <p:cNvSpPr txBox="1">
                <a:spLocks noChangeArrowheads="1"/>
              </p:cNvSpPr>
              <p:nvPr/>
            </p:nvSpPr>
            <p:spPr bwMode="auto">
              <a:xfrm>
                <a:off x="599" y="2015"/>
                <a:ext cx="213" cy="25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2</a:t>
                </a:r>
              </a:p>
            </p:txBody>
          </p:sp>
        </p:grpSp>
      </p:grpSp>
      <p:grpSp>
        <p:nvGrpSpPr>
          <p:cNvPr id="63" name="Group 64">
            <a:extLst>
              <a:ext uri="{FF2B5EF4-FFF2-40B4-BE49-F238E27FC236}">
                <a16:creationId xmlns:a16="http://schemas.microsoft.com/office/drawing/2014/main" id="{2BB4D03C-DB2A-4E00-B195-CDEAC2F85065}"/>
              </a:ext>
            </a:extLst>
          </p:cNvPr>
          <p:cNvGrpSpPr>
            <a:grpSpLocks/>
          </p:cNvGrpSpPr>
          <p:nvPr/>
        </p:nvGrpSpPr>
        <p:grpSpPr bwMode="auto">
          <a:xfrm>
            <a:off x="5772038" y="2685131"/>
            <a:ext cx="2249488" cy="935038"/>
            <a:chOff x="2796" y="2302"/>
            <a:chExt cx="1417" cy="589"/>
          </a:xfrm>
          <a:noFill/>
        </p:grpSpPr>
        <p:sp>
          <p:nvSpPr>
            <p:cNvPr id="64" name="Oval 65">
              <a:extLst>
                <a:ext uri="{FF2B5EF4-FFF2-40B4-BE49-F238E27FC236}">
                  <a16:creationId xmlns:a16="http://schemas.microsoft.com/office/drawing/2014/main" id="{B5E6C715-B7F7-4388-97BE-ED3AD15B2242}"/>
                </a:ext>
              </a:extLst>
            </p:cNvPr>
            <p:cNvSpPr>
              <a:spLocks noChangeArrowheads="1"/>
            </p:cNvSpPr>
            <p:nvPr/>
          </p:nvSpPr>
          <p:spPr bwMode="auto">
            <a:xfrm>
              <a:off x="2856" y="2697"/>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35</a:t>
              </a:r>
            </a:p>
          </p:txBody>
        </p:sp>
        <p:sp>
          <p:nvSpPr>
            <p:cNvPr id="65" name="Oval 66">
              <a:extLst>
                <a:ext uri="{FF2B5EF4-FFF2-40B4-BE49-F238E27FC236}">
                  <a16:creationId xmlns:a16="http://schemas.microsoft.com/office/drawing/2014/main" id="{D46E6376-D209-490C-89AF-E6246F3A8ED4}"/>
                </a:ext>
              </a:extLst>
            </p:cNvPr>
            <p:cNvSpPr>
              <a:spLocks noChangeArrowheads="1"/>
            </p:cNvSpPr>
            <p:nvPr/>
          </p:nvSpPr>
          <p:spPr bwMode="auto">
            <a:xfrm>
              <a:off x="3367" y="2697"/>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40</a:t>
              </a:r>
            </a:p>
          </p:txBody>
        </p:sp>
        <p:sp>
          <p:nvSpPr>
            <p:cNvPr id="66" name="Oval 67">
              <a:extLst>
                <a:ext uri="{FF2B5EF4-FFF2-40B4-BE49-F238E27FC236}">
                  <a16:creationId xmlns:a16="http://schemas.microsoft.com/office/drawing/2014/main" id="{F2C0EF53-7F2F-42CB-B1E6-2249B984CB53}"/>
                </a:ext>
              </a:extLst>
            </p:cNvPr>
            <p:cNvSpPr>
              <a:spLocks noChangeArrowheads="1"/>
            </p:cNvSpPr>
            <p:nvPr/>
          </p:nvSpPr>
          <p:spPr bwMode="auto">
            <a:xfrm>
              <a:off x="3832" y="2688"/>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45</a:t>
              </a:r>
            </a:p>
          </p:txBody>
        </p:sp>
        <p:sp>
          <p:nvSpPr>
            <p:cNvPr id="67" name="Line 68">
              <a:extLst>
                <a:ext uri="{FF2B5EF4-FFF2-40B4-BE49-F238E27FC236}">
                  <a16:creationId xmlns:a16="http://schemas.microsoft.com/office/drawing/2014/main" id="{7FD63482-7179-40D2-B8A2-C18D83826310}"/>
                </a:ext>
              </a:extLst>
            </p:cNvPr>
            <p:cNvSpPr>
              <a:spLocks noChangeShapeType="1"/>
            </p:cNvSpPr>
            <p:nvPr/>
          </p:nvSpPr>
          <p:spPr bwMode="auto">
            <a:xfrm flipH="1">
              <a:off x="2967" y="2311"/>
              <a:ext cx="329"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8" name="Line 69">
              <a:extLst>
                <a:ext uri="{FF2B5EF4-FFF2-40B4-BE49-F238E27FC236}">
                  <a16:creationId xmlns:a16="http://schemas.microsoft.com/office/drawing/2014/main" id="{A6B3C9BF-B363-43C8-9DB5-24492D534971}"/>
                </a:ext>
              </a:extLst>
            </p:cNvPr>
            <p:cNvSpPr>
              <a:spLocks noChangeShapeType="1"/>
            </p:cNvSpPr>
            <p:nvPr/>
          </p:nvSpPr>
          <p:spPr bwMode="auto">
            <a:xfrm>
              <a:off x="3303" y="2302"/>
              <a:ext cx="217" cy="37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9" name="Line 70">
              <a:extLst>
                <a:ext uri="{FF2B5EF4-FFF2-40B4-BE49-F238E27FC236}">
                  <a16:creationId xmlns:a16="http://schemas.microsoft.com/office/drawing/2014/main" id="{07DA9595-9BA9-43CE-A501-A6A45DE6CE59}"/>
                </a:ext>
              </a:extLst>
            </p:cNvPr>
            <p:cNvSpPr>
              <a:spLocks noChangeShapeType="1"/>
            </p:cNvSpPr>
            <p:nvPr/>
          </p:nvSpPr>
          <p:spPr bwMode="auto">
            <a:xfrm>
              <a:off x="3320" y="2302"/>
              <a:ext cx="636" cy="395"/>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0" name="Text Box 71">
              <a:extLst>
                <a:ext uri="{FF2B5EF4-FFF2-40B4-BE49-F238E27FC236}">
                  <a16:creationId xmlns:a16="http://schemas.microsoft.com/office/drawing/2014/main" id="{A47C63B4-C660-4265-953E-F6B8E48378A6}"/>
                </a:ext>
              </a:extLst>
            </p:cNvPr>
            <p:cNvSpPr txBox="1">
              <a:spLocks noChangeArrowheads="1"/>
            </p:cNvSpPr>
            <p:nvPr/>
          </p:nvSpPr>
          <p:spPr bwMode="auto">
            <a:xfrm>
              <a:off x="2796" y="2488"/>
              <a:ext cx="306"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12</a:t>
              </a:r>
            </a:p>
          </p:txBody>
        </p:sp>
        <p:sp>
          <p:nvSpPr>
            <p:cNvPr id="71" name="Text Box 72">
              <a:extLst>
                <a:ext uri="{FF2B5EF4-FFF2-40B4-BE49-F238E27FC236}">
                  <a16:creationId xmlns:a16="http://schemas.microsoft.com/office/drawing/2014/main" id="{CA8B1ACE-5BFE-4640-9BF2-AFD52F5403E1}"/>
                </a:ext>
              </a:extLst>
            </p:cNvPr>
            <p:cNvSpPr txBox="1">
              <a:spLocks noChangeArrowheads="1"/>
            </p:cNvSpPr>
            <p:nvPr/>
          </p:nvSpPr>
          <p:spPr bwMode="auto">
            <a:xfrm>
              <a:off x="3245" y="2488"/>
              <a:ext cx="33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13</a:t>
              </a:r>
            </a:p>
          </p:txBody>
        </p:sp>
        <p:sp>
          <p:nvSpPr>
            <p:cNvPr id="72" name="Text Box 73">
              <a:extLst>
                <a:ext uri="{FF2B5EF4-FFF2-40B4-BE49-F238E27FC236}">
                  <a16:creationId xmlns:a16="http://schemas.microsoft.com/office/drawing/2014/main" id="{94DCF96B-87BF-4C9F-B80F-DC44500B0538}"/>
                </a:ext>
              </a:extLst>
            </p:cNvPr>
            <p:cNvSpPr txBox="1">
              <a:spLocks noChangeArrowheads="1"/>
            </p:cNvSpPr>
            <p:nvPr/>
          </p:nvSpPr>
          <p:spPr bwMode="auto">
            <a:xfrm>
              <a:off x="3808" y="2472"/>
              <a:ext cx="4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14</a:t>
              </a:r>
            </a:p>
          </p:txBody>
        </p:sp>
      </p:grpSp>
      <p:grpSp>
        <p:nvGrpSpPr>
          <p:cNvPr id="73" name="Group 74">
            <a:extLst>
              <a:ext uri="{FF2B5EF4-FFF2-40B4-BE49-F238E27FC236}">
                <a16:creationId xmlns:a16="http://schemas.microsoft.com/office/drawing/2014/main" id="{33073092-D7A0-4E88-8B95-1570546B480C}"/>
              </a:ext>
            </a:extLst>
          </p:cNvPr>
          <p:cNvGrpSpPr>
            <a:grpSpLocks/>
          </p:cNvGrpSpPr>
          <p:nvPr/>
        </p:nvGrpSpPr>
        <p:grpSpPr bwMode="auto">
          <a:xfrm>
            <a:off x="8053276" y="2697833"/>
            <a:ext cx="2278062" cy="960438"/>
            <a:chOff x="4233" y="2310"/>
            <a:chExt cx="1435" cy="605"/>
          </a:xfrm>
          <a:noFill/>
        </p:grpSpPr>
        <p:sp>
          <p:nvSpPr>
            <p:cNvPr id="74" name="Oval 75">
              <a:extLst>
                <a:ext uri="{FF2B5EF4-FFF2-40B4-BE49-F238E27FC236}">
                  <a16:creationId xmlns:a16="http://schemas.microsoft.com/office/drawing/2014/main" id="{3C9747F5-AABD-43BC-9227-489B65B1DF45}"/>
                </a:ext>
              </a:extLst>
            </p:cNvPr>
            <p:cNvSpPr>
              <a:spLocks noChangeArrowheads="1"/>
            </p:cNvSpPr>
            <p:nvPr/>
          </p:nvSpPr>
          <p:spPr bwMode="auto">
            <a:xfrm>
              <a:off x="4293" y="2703"/>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51</a:t>
              </a:r>
            </a:p>
          </p:txBody>
        </p:sp>
        <p:sp>
          <p:nvSpPr>
            <p:cNvPr id="75" name="Oval 76">
              <a:extLst>
                <a:ext uri="{FF2B5EF4-FFF2-40B4-BE49-F238E27FC236}">
                  <a16:creationId xmlns:a16="http://schemas.microsoft.com/office/drawing/2014/main" id="{F98F15A9-9FC9-4056-8FCD-2B94FFDA472F}"/>
                </a:ext>
              </a:extLst>
            </p:cNvPr>
            <p:cNvSpPr>
              <a:spLocks noChangeArrowheads="1"/>
            </p:cNvSpPr>
            <p:nvPr/>
          </p:nvSpPr>
          <p:spPr bwMode="auto">
            <a:xfrm>
              <a:off x="4804" y="2712"/>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56</a:t>
              </a:r>
            </a:p>
          </p:txBody>
        </p:sp>
        <p:sp>
          <p:nvSpPr>
            <p:cNvPr id="76" name="Oval 77">
              <a:extLst>
                <a:ext uri="{FF2B5EF4-FFF2-40B4-BE49-F238E27FC236}">
                  <a16:creationId xmlns:a16="http://schemas.microsoft.com/office/drawing/2014/main" id="{FF42ED35-FC82-45B5-AAE9-A525E456CA54}"/>
                </a:ext>
              </a:extLst>
            </p:cNvPr>
            <p:cNvSpPr>
              <a:spLocks noChangeArrowheads="1"/>
            </p:cNvSpPr>
            <p:nvPr/>
          </p:nvSpPr>
          <p:spPr bwMode="auto">
            <a:xfrm>
              <a:off x="5242" y="2721"/>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61</a:t>
              </a:r>
            </a:p>
          </p:txBody>
        </p:sp>
        <p:sp>
          <p:nvSpPr>
            <p:cNvPr id="77" name="Line 78">
              <a:extLst>
                <a:ext uri="{FF2B5EF4-FFF2-40B4-BE49-F238E27FC236}">
                  <a16:creationId xmlns:a16="http://schemas.microsoft.com/office/drawing/2014/main" id="{CC35FDBC-E595-404B-997B-1DCAE654BE4C}"/>
                </a:ext>
              </a:extLst>
            </p:cNvPr>
            <p:cNvSpPr>
              <a:spLocks noChangeShapeType="1"/>
            </p:cNvSpPr>
            <p:nvPr/>
          </p:nvSpPr>
          <p:spPr bwMode="auto">
            <a:xfrm flipH="1">
              <a:off x="4494" y="2310"/>
              <a:ext cx="331" cy="40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8" name="Line 79">
              <a:extLst>
                <a:ext uri="{FF2B5EF4-FFF2-40B4-BE49-F238E27FC236}">
                  <a16:creationId xmlns:a16="http://schemas.microsoft.com/office/drawing/2014/main" id="{1E33F225-0487-4824-9209-E0485D028F71}"/>
                </a:ext>
              </a:extLst>
            </p:cNvPr>
            <p:cNvSpPr>
              <a:spLocks noChangeShapeType="1"/>
            </p:cNvSpPr>
            <p:nvPr/>
          </p:nvSpPr>
          <p:spPr bwMode="auto">
            <a:xfrm>
              <a:off x="4844" y="2324"/>
              <a:ext cx="140" cy="38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9" name="Line 80">
              <a:extLst>
                <a:ext uri="{FF2B5EF4-FFF2-40B4-BE49-F238E27FC236}">
                  <a16:creationId xmlns:a16="http://schemas.microsoft.com/office/drawing/2014/main" id="{42592D59-7EEF-4009-87CA-D0E42E167C20}"/>
                </a:ext>
              </a:extLst>
            </p:cNvPr>
            <p:cNvSpPr>
              <a:spLocks noChangeShapeType="1"/>
            </p:cNvSpPr>
            <p:nvPr/>
          </p:nvSpPr>
          <p:spPr bwMode="auto">
            <a:xfrm>
              <a:off x="4847" y="2317"/>
              <a:ext cx="488" cy="395"/>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80" name="Text Box 81">
              <a:extLst>
                <a:ext uri="{FF2B5EF4-FFF2-40B4-BE49-F238E27FC236}">
                  <a16:creationId xmlns:a16="http://schemas.microsoft.com/office/drawing/2014/main" id="{AD3C64F1-B068-4141-988A-1D2FA8360E3E}"/>
                </a:ext>
              </a:extLst>
            </p:cNvPr>
            <p:cNvSpPr txBox="1">
              <a:spLocks noChangeArrowheads="1"/>
            </p:cNvSpPr>
            <p:nvPr/>
          </p:nvSpPr>
          <p:spPr bwMode="auto">
            <a:xfrm>
              <a:off x="4233" y="2494"/>
              <a:ext cx="306"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15</a:t>
              </a:r>
            </a:p>
          </p:txBody>
        </p:sp>
        <p:sp>
          <p:nvSpPr>
            <p:cNvPr id="81" name="Text Box 82">
              <a:extLst>
                <a:ext uri="{FF2B5EF4-FFF2-40B4-BE49-F238E27FC236}">
                  <a16:creationId xmlns:a16="http://schemas.microsoft.com/office/drawing/2014/main" id="{A275DE4B-09D9-4F5C-92DC-729AF30F2777}"/>
                </a:ext>
              </a:extLst>
            </p:cNvPr>
            <p:cNvSpPr txBox="1">
              <a:spLocks noChangeArrowheads="1"/>
            </p:cNvSpPr>
            <p:nvPr/>
          </p:nvSpPr>
          <p:spPr bwMode="auto">
            <a:xfrm>
              <a:off x="4682" y="2503"/>
              <a:ext cx="33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16</a:t>
              </a:r>
            </a:p>
          </p:txBody>
        </p:sp>
        <p:sp>
          <p:nvSpPr>
            <p:cNvPr id="82" name="Text Box 83">
              <a:extLst>
                <a:ext uri="{FF2B5EF4-FFF2-40B4-BE49-F238E27FC236}">
                  <a16:creationId xmlns:a16="http://schemas.microsoft.com/office/drawing/2014/main" id="{48356EBF-0A59-4A8B-8C76-3695C0AEBFC3}"/>
                </a:ext>
              </a:extLst>
            </p:cNvPr>
            <p:cNvSpPr txBox="1">
              <a:spLocks noChangeArrowheads="1"/>
            </p:cNvSpPr>
            <p:nvPr/>
          </p:nvSpPr>
          <p:spPr bwMode="auto">
            <a:xfrm>
              <a:off x="5263" y="2496"/>
              <a:ext cx="4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17</a:t>
              </a:r>
            </a:p>
          </p:txBody>
        </p:sp>
      </p:grpSp>
      <p:sp>
        <p:nvSpPr>
          <p:cNvPr id="83" name="Text Box 102">
            <a:extLst>
              <a:ext uri="{FF2B5EF4-FFF2-40B4-BE49-F238E27FC236}">
                <a16:creationId xmlns:a16="http://schemas.microsoft.com/office/drawing/2014/main" id="{8670EB4E-381E-4865-8751-C082B0D5E12F}"/>
              </a:ext>
            </a:extLst>
          </p:cNvPr>
          <p:cNvSpPr txBox="1">
            <a:spLocks noChangeArrowheads="1"/>
          </p:cNvSpPr>
          <p:nvPr/>
        </p:nvSpPr>
        <p:spPr bwMode="auto">
          <a:xfrm>
            <a:off x="1423876" y="3520156"/>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84" name="Text Box 111">
            <a:extLst>
              <a:ext uri="{FF2B5EF4-FFF2-40B4-BE49-F238E27FC236}">
                <a16:creationId xmlns:a16="http://schemas.microsoft.com/office/drawing/2014/main" id="{58BC923E-9398-4E81-A011-4448009A243B}"/>
              </a:ext>
            </a:extLst>
          </p:cNvPr>
          <p:cNvSpPr txBox="1">
            <a:spLocks noChangeArrowheads="1"/>
          </p:cNvSpPr>
          <p:nvPr/>
        </p:nvSpPr>
        <p:spPr bwMode="auto">
          <a:xfrm>
            <a:off x="3847988" y="3529681"/>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85" name="Text Box 113">
            <a:extLst>
              <a:ext uri="{FF2B5EF4-FFF2-40B4-BE49-F238E27FC236}">
                <a16:creationId xmlns:a16="http://schemas.microsoft.com/office/drawing/2014/main" id="{232535B1-6969-4A59-87AB-2D28644CCDD4}"/>
              </a:ext>
            </a:extLst>
          </p:cNvPr>
          <p:cNvSpPr txBox="1">
            <a:spLocks noChangeArrowheads="1"/>
          </p:cNvSpPr>
          <p:nvPr/>
        </p:nvSpPr>
        <p:spPr bwMode="auto">
          <a:xfrm>
            <a:off x="4543313" y="3539206"/>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FF0000"/>
                </a:solidFill>
                <a:cs typeface="Arial" panose="020B0604020202020204" pitchFamily="34" charset="0"/>
              </a:rPr>
              <a:t>B</a:t>
            </a:r>
          </a:p>
        </p:txBody>
      </p:sp>
      <p:grpSp>
        <p:nvGrpSpPr>
          <p:cNvPr id="86" name="Group 121">
            <a:extLst>
              <a:ext uri="{FF2B5EF4-FFF2-40B4-BE49-F238E27FC236}">
                <a16:creationId xmlns:a16="http://schemas.microsoft.com/office/drawing/2014/main" id="{ABDC80DD-A20F-47B8-9A7F-64649BB4567E}"/>
              </a:ext>
            </a:extLst>
          </p:cNvPr>
          <p:cNvGrpSpPr>
            <a:grpSpLocks/>
          </p:cNvGrpSpPr>
          <p:nvPr/>
        </p:nvGrpSpPr>
        <p:grpSpPr bwMode="auto">
          <a:xfrm>
            <a:off x="4617926" y="3620170"/>
            <a:ext cx="1200150" cy="1014412"/>
            <a:chOff x="2165" y="1709"/>
            <a:chExt cx="756" cy="639"/>
          </a:xfrm>
          <a:noFill/>
        </p:grpSpPr>
        <p:sp>
          <p:nvSpPr>
            <p:cNvPr id="87" name="Oval 115">
              <a:extLst>
                <a:ext uri="{FF2B5EF4-FFF2-40B4-BE49-F238E27FC236}">
                  <a16:creationId xmlns:a16="http://schemas.microsoft.com/office/drawing/2014/main" id="{BA95184C-80F1-4A75-B57F-C9E3742D9F31}"/>
                </a:ext>
              </a:extLst>
            </p:cNvPr>
            <p:cNvSpPr>
              <a:spLocks noChangeArrowheads="1"/>
            </p:cNvSpPr>
            <p:nvPr/>
          </p:nvSpPr>
          <p:spPr bwMode="auto">
            <a:xfrm>
              <a:off x="2180" y="2083"/>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30</a:t>
              </a:r>
            </a:p>
          </p:txBody>
        </p:sp>
        <p:sp>
          <p:nvSpPr>
            <p:cNvPr id="88" name="Oval 116">
              <a:extLst>
                <a:ext uri="{FF2B5EF4-FFF2-40B4-BE49-F238E27FC236}">
                  <a16:creationId xmlns:a16="http://schemas.microsoft.com/office/drawing/2014/main" id="{A847F3AC-A4CF-4A18-BD35-1A1A36FA4296}"/>
                </a:ext>
              </a:extLst>
            </p:cNvPr>
            <p:cNvSpPr>
              <a:spLocks noChangeArrowheads="1"/>
            </p:cNvSpPr>
            <p:nvPr/>
          </p:nvSpPr>
          <p:spPr bwMode="auto">
            <a:xfrm>
              <a:off x="2552" y="2083"/>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32</a:t>
              </a:r>
            </a:p>
          </p:txBody>
        </p:sp>
        <p:sp>
          <p:nvSpPr>
            <p:cNvPr id="89" name="Line 117">
              <a:extLst>
                <a:ext uri="{FF2B5EF4-FFF2-40B4-BE49-F238E27FC236}">
                  <a16:creationId xmlns:a16="http://schemas.microsoft.com/office/drawing/2014/main" id="{C7CF6A2A-50C6-4751-AD52-AEECF930127F}"/>
                </a:ext>
              </a:extLst>
            </p:cNvPr>
            <p:cNvSpPr>
              <a:spLocks noChangeShapeType="1"/>
            </p:cNvSpPr>
            <p:nvPr/>
          </p:nvSpPr>
          <p:spPr bwMode="auto">
            <a:xfrm flipH="1">
              <a:off x="2361" y="1709"/>
              <a:ext cx="335" cy="37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0" name="Line 118">
              <a:extLst>
                <a:ext uri="{FF2B5EF4-FFF2-40B4-BE49-F238E27FC236}">
                  <a16:creationId xmlns:a16="http://schemas.microsoft.com/office/drawing/2014/main" id="{D56C1470-6E1B-42DB-95F7-43816AA1B11D}"/>
                </a:ext>
              </a:extLst>
            </p:cNvPr>
            <p:cNvSpPr>
              <a:spLocks noChangeShapeType="1"/>
            </p:cNvSpPr>
            <p:nvPr/>
          </p:nvSpPr>
          <p:spPr bwMode="auto">
            <a:xfrm>
              <a:off x="2696" y="1715"/>
              <a:ext cx="5" cy="36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1" name="Text Box 119">
              <a:extLst>
                <a:ext uri="{FF2B5EF4-FFF2-40B4-BE49-F238E27FC236}">
                  <a16:creationId xmlns:a16="http://schemas.microsoft.com/office/drawing/2014/main" id="{7F67BD6F-B3C4-41D7-BFA3-839D6BC45A6F}"/>
                </a:ext>
              </a:extLst>
            </p:cNvPr>
            <p:cNvSpPr txBox="1">
              <a:spLocks noChangeArrowheads="1"/>
            </p:cNvSpPr>
            <p:nvPr/>
          </p:nvSpPr>
          <p:spPr bwMode="auto">
            <a:xfrm>
              <a:off x="2616" y="1873"/>
              <a:ext cx="3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23</a:t>
              </a:r>
            </a:p>
          </p:txBody>
        </p:sp>
        <p:sp>
          <p:nvSpPr>
            <p:cNvPr id="92" name="Text Box 120">
              <a:extLst>
                <a:ext uri="{FF2B5EF4-FFF2-40B4-BE49-F238E27FC236}">
                  <a16:creationId xmlns:a16="http://schemas.microsoft.com/office/drawing/2014/main" id="{090B495B-831D-4761-AD71-FBA2D796988A}"/>
                </a:ext>
              </a:extLst>
            </p:cNvPr>
            <p:cNvSpPr txBox="1">
              <a:spLocks noChangeArrowheads="1"/>
            </p:cNvSpPr>
            <p:nvPr/>
          </p:nvSpPr>
          <p:spPr bwMode="auto">
            <a:xfrm>
              <a:off x="2165" y="1864"/>
              <a:ext cx="35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22</a:t>
              </a:r>
            </a:p>
          </p:txBody>
        </p:sp>
      </p:grpSp>
      <p:grpSp>
        <p:nvGrpSpPr>
          <p:cNvPr id="93" name="Group 124">
            <a:extLst>
              <a:ext uri="{FF2B5EF4-FFF2-40B4-BE49-F238E27FC236}">
                <a16:creationId xmlns:a16="http://schemas.microsoft.com/office/drawing/2014/main" id="{4843CEA1-56DA-4C28-AB83-F9A8F412753E}"/>
              </a:ext>
            </a:extLst>
          </p:cNvPr>
          <p:cNvGrpSpPr>
            <a:grpSpLocks/>
          </p:cNvGrpSpPr>
          <p:nvPr/>
        </p:nvGrpSpPr>
        <p:grpSpPr bwMode="auto">
          <a:xfrm flipH="1">
            <a:off x="5692663" y="3613820"/>
            <a:ext cx="1200150" cy="1039812"/>
            <a:chOff x="2165" y="1693"/>
            <a:chExt cx="756" cy="655"/>
          </a:xfrm>
          <a:noFill/>
        </p:grpSpPr>
        <p:sp>
          <p:nvSpPr>
            <p:cNvPr id="94" name="Oval 125">
              <a:extLst>
                <a:ext uri="{FF2B5EF4-FFF2-40B4-BE49-F238E27FC236}">
                  <a16:creationId xmlns:a16="http://schemas.microsoft.com/office/drawing/2014/main" id="{2C791B0D-F315-4DDB-9DAE-6AF8C38F24EB}"/>
                </a:ext>
              </a:extLst>
            </p:cNvPr>
            <p:cNvSpPr>
              <a:spLocks noChangeArrowheads="1"/>
            </p:cNvSpPr>
            <p:nvPr/>
          </p:nvSpPr>
          <p:spPr bwMode="auto">
            <a:xfrm>
              <a:off x="2180" y="2083"/>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38</a:t>
              </a:r>
            </a:p>
          </p:txBody>
        </p:sp>
        <p:sp>
          <p:nvSpPr>
            <p:cNvPr id="95" name="Oval 126">
              <a:extLst>
                <a:ext uri="{FF2B5EF4-FFF2-40B4-BE49-F238E27FC236}">
                  <a16:creationId xmlns:a16="http://schemas.microsoft.com/office/drawing/2014/main" id="{BCB422CB-2A9B-413F-BCFE-191DA24E2728}"/>
                </a:ext>
              </a:extLst>
            </p:cNvPr>
            <p:cNvSpPr>
              <a:spLocks noChangeArrowheads="1"/>
            </p:cNvSpPr>
            <p:nvPr/>
          </p:nvSpPr>
          <p:spPr bwMode="auto">
            <a:xfrm>
              <a:off x="2552" y="2083"/>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36</a:t>
              </a:r>
            </a:p>
          </p:txBody>
        </p:sp>
        <p:sp>
          <p:nvSpPr>
            <p:cNvPr id="96" name="Line 127">
              <a:extLst>
                <a:ext uri="{FF2B5EF4-FFF2-40B4-BE49-F238E27FC236}">
                  <a16:creationId xmlns:a16="http://schemas.microsoft.com/office/drawing/2014/main" id="{17446C3B-1AB2-44C9-B664-DAB023FCE978}"/>
                </a:ext>
              </a:extLst>
            </p:cNvPr>
            <p:cNvSpPr>
              <a:spLocks noChangeShapeType="1"/>
            </p:cNvSpPr>
            <p:nvPr/>
          </p:nvSpPr>
          <p:spPr bwMode="auto">
            <a:xfrm flipH="1">
              <a:off x="2361" y="1697"/>
              <a:ext cx="347"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7" name="Line 128">
              <a:extLst>
                <a:ext uri="{FF2B5EF4-FFF2-40B4-BE49-F238E27FC236}">
                  <a16:creationId xmlns:a16="http://schemas.microsoft.com/office/drawing/2014/main" id="{1C71AAB9-9ED8-4A62-8DEC-8D372A5421A9}"/>
                </a:ext>
              </a:extLst>
            </p:cNvPr>
            <p:cNvSpPr>
              <a:spLocks noChangeShapeType="1"/>
            </p:cNvSpPr>
            <p:nvPr/>
          </p:nvSpPr>
          <p:spPr bwMode="auto">
            <a:xfrm flipH="1">
              <a:off x="2701" y="1693"/>
              <a:ext cx="7" cy="39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8" name="Text Box 129">
              <a:extLst>
                <a:ext uri="{FF2B5EF4-FFF2-40B4-BE49-F238E27FC236}">
                  <a16:creationId xmlns:a16="http://schemas.microsoft.com/office/drawing/2014/main" id="{47182CE1-C2FD-4126-8DF0-2F63AB7551AC}"/>
                </a:ext>
              </a:extLst>
            </p:cNvPr>
            <p:cNvSpPr txBox="1">
              <a:spLocks noChangeArrowheads="1"/>
            </p:cNvSpPr>
            <p:nvPr/>
          </p:nvSpPr>
          <p:spPr bwMode="auto">
            <a:xfrm>
              <a:off x="2616" y="1873"/>
              <a:ext cx="3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24</a:t>
              </a:r>
            </a:p>
          </p:txBody>
        </p:sp>
        <p:sp>
          <p:nvSpPr>
            <p:cNvPr id="99" name="Text Box 130">
              <a:extLst>
                <a:ext uri="{FF2B5EF4-FFF2-40B4-BE49-F238E27FC236}">
                  <a16:creationId xmlns:a16="http://schemas.microsoft.com/office/drawing/2014/main" id="{FBEAD4A2-875A-4735-8D73-DC78D231E5E5}"/>
                </a:ext>
              </a:extLst>
            </p:cNvPr>
            <p:cNvSpPr txBox="1">
              <a:spLocks noChangeArrowheads="1"/>
            </p:cNvSpPr>
            <p:nvPr/>
          </p:nvSpPr>
          <p:spPr bwMode="auto">
            <a:xfrm>
              <a:off x="2165" y="1864"/>
              <a:ext cx="35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25</a:t>
              </a:r>
            </a:p>
          </p:txBody>
        </p:sp>
      </p:grpSp>
      <p:sp>
        <p:nvSpPr>
          <p:cNvPr id="100" name="Text Box 131">
            <a:extLst>
              <a:ext uri="{FF2B5EF4-FFF2-40B4-BE49-F238E27FC236}">
                <a16:creationId xmlns:a16="http://schemas.microsoft.com/office/drawing/2014/main" id="{5EEE7F8D-8210-40EA-9DE5-256FE7D8BAF4}"/>
              </a:ext>
            </a:extLst>
          </p:cNvPr>
          <p:cNvSpPr txBox="1">
            <a:spLocks noChangeArrowheads="1"/>
          </p:cNvSpPr>
          <p:nvPr/>
        </p:nvSpPr>
        <p:spPr bwMode="auto">
          <a:xfrm>
            <a:off x="6700726" y="3526506"/>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FF0000"/>
                </a:solidFill>
                <a:cs typeface="Arial" panose="020B0604020202020204" pitchFamily="34" charset="0"/>
              </a:rPr>
              <a:t>B</a:t>
            </a:r>
          </a:p>
        </p:txBody>
      </p:sp>
      <p:sp>
        <p:nvSpPr>
          <p:cNvPr id="101" name="Text Box 132">
            <a:extLst>
              <a:ext uri="{FF2B5EF4-FFF2-40B4-BE49-F238E27FC236}">
                <a16:creationId xmlns:a16="http://schemas.microsoft.com/office/drawing/2014/main" id="{84FE4554-78C7-4FDF-A0D7-326431DBF551}"/>
              </a:ext>
            </a:extLst>
          </p:cNvPr>
          <p:cNvSpPr txBox="1">
            <a:spLocks noChangeArrowheads="1"/>
          </p:cNvSpPr>
          <p:nvPr/>
        </p:nvSpPr>
        <p:spPr bwMode="auto">
          <a:xfrm>
            <a:off x="7396051" y="3513806"/>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FF0000"/>
                </a:solidFill>
                <a:cs typeface="Arial" panose="020B0604020202020204" pitchFamily="34" charset="0"/>
              </a:rPr>
              <a:t>B</a:t>
            </a:r>
          </a:p>
        </p:txBody>
      </p:sp>
      <p:grpSp>
        <p:nvGrpSpPr>
          <p:cNvPr id="102" name="Group 137">
            <a:extLst>
              <a:ext uri="{FF2B5EF4-FFF2-40B4-BE49-F238E27FC236}">
                <a16:creationId xmlns:a16="http://schemas.microsoft.com/office/drawing/2014/main" id="{98DCA2C0-157E-416F-9CCC-806F58454EAC}"/>
              </a:ext>
            </a:extLst>
          </p:cNvPr>
          <p:cNvGrpSpPr>
            <a:grpSpLocks/>
          </p:cNvGrpSpPr>
          <p:nvPr/>
        </p:nvGrpSpPr>
        <p:grpSpPr bwMode="auto">
          <a:xfrm>
            <a:off x="7521463" y="3643984"/>
            <a:ext cx="1296988" cy="1046163"/>
            <a:chOff x="272" y="1692"/>
            <a:chExt cx="817" cy="659"/>
          </a:xfrm>
          <a:noFill/>
        </p:grpSpPr>
        <p:sp>
          <p:nvSpPr>
            <p:cNvPr id="103" name="Text Box 138">
              <a:extLst>
                <a:ext uri="{FF2B5EF4-FFF2-40B4-BE49-F238E27FC236}">
                  <a16:creationId xmlns:a16="http://schemas.microsoft.com/office/drawing/2014/main" id="{A7E2F061-E886-469F-9FB9-3E6D4AF94499}"/>
                </a:ext>
              </a:extLst>
            </p:cNvPr>
            <p:cNvSpPr txBox="1">
              <a:spLocks noChangeArrowheads="1"/>
            </p:cNvSpPr>
            <p:nvPr/>
          </p:nvSpPr>
          <p:spPr bwMode="auto">
            <a:xfrm>
              <a:off x="764" y="1867"/>
              <a:ext cx="32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27</a:t>
              </a:r>
            </a:p>
          </p:txBody>
        </p:sp>
        <p:sp>
          <p:nvSpPr>
            <p:cNvPr id="104" name="Oval 139">
              <a:extLst>
                <a:ext uri="{FF2B5EF4-FFF2-40B4-BE49-F238E27FC236}">
                  <a16:creationId xmlns:a16="http://schemas.microsoft.com/office/drawing/2014/main" id="{E6800D07-9B3B-4206-B7FA-453E6C8102E8}"/>
                </a:ext>
              </a:extLst>
            </p:cNvPr>
            <p:cNvSpPr>
              <a:spLocks noChangeArrowheads="1"/>
            </p:cNvSpPr>
            <p:nvPr/>
          </p:nvSpPr>
          <p:spPr bwMode="auto">
            <a:xfrm>
              <a:off x="301" y="2086"/>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52</a:t>
              </a:r>
            </a:p>
          </p:txBody>
        </p:sp>
        <p:sp>
          <p:nvSpPr>
            <p:cNvPr id="105" name="Oval 140">
              <a:extLst>
                <a:ext uri="{FF2B5EF4-FFF2-40B4-BE49-F238E27FC236}">
                  <a16:creationId xmlns:a16="http://schemas.microsoft.com/office/drawing/2014/main" id="{36BE4E2A-EFC0-4A7D-AD92-5D4F45484114}"/>
                </a:ext>
              </a:extLst>
            </p:cNvPr>
            <p:cNvSpPr>
              <a:spLocks noChangeArrowheads="1"/>
            </p:cNvSpPr>
            <p:nvPr/>
          </p:nvSpPr>
          <p:spPr bwMode="auto">
            <a:xfrm>
              <a:off x="673" y="2086"/>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54</a:t>
              </a:r>
            </a:p>
          </p:txBody>
        </p:sp>
        <p:sp>
          <p:nvSpPr>
            <p:cNvPr id="106" name="Line 141">
              <a:extLst>
                <a:ext uri="{FF2B5EF4-FFF2-40B4-BE49-F238E27FC236}">
                  <a16:creationId xmlns:a16="http://schemas.microsoft.com/office/drawing/2014/main" id="{9C96D6AD-3049-4B27-8FE7-153D3C240DF3}"/>
                </a:ext>
              </a:extLst>
            </p:cNvPr>
            <p:cNvSpPr>
              <a:spLocks noChangeShapeType="1"/>
            </p:cNvSpPr>
            <p:nvPr/>
          </p:nvSpPr>
          <p:spPr bwMode="auto">
            <a:xfrm flipH="1">
              <a:off x="482" y="1692"/>
              <a:ext cx="335" cy="39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07" name="Line 142">
              <a:extLst>
                <a:ext uri="{FF2B5EF4-FFF2-40B4-BE49-F238E27FC236}">
                  <a16:creationId xmlns:a16="http://schemas.microsoft.com/office/drawing/2014/main" id="{D3FDCCC8-E7DB-4606-A312-05BF901A9417}"/>
                </a:ext>
              </a:extLst>
            </p:cNvPr>
            <p:cNvSpPr>
              <a:spLocks noChangeShapeType="1"/>
            </p:cNvSpPr>
            <p:nvPr/>
          </p:nvSpPr>
          <p:spPr bwMode="auto">
            <a:xfrm>
              <a:off x="817" y="1702"/>
              <a:ext cx="5" cy="38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08" name="Text Box 143">
              <a:extLst>
                <a:ext uri="{FF2B5EF4-FFF2-40B4-BE49-F238E27FC236}">
                  <a16:creationId xmlns:a16="http://schemas.microsoft.com/office/drawing/2014/main" id="{83F31530-695B-43CA-8B94-F297B3D8A11C}"/>
                </a:ext>
              </a:extLst>
            </p:cNvPr>
            <p:cNvSpPr txBox="1">
              <a:spLocks noChangeArrowheads="1"/>
            </p:cNvSpPr>
            <p:nvPr/>
          </p:nvSpPr>
          <p:spPr bwMode="auto">
            <a:xfrm>
              <a:off x="272" y="1840"/>
              <a:ext cx="374"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26</a:t>
              </a:r>
            </a:p>
          </p:txBody>
        </p:sp>
      </p:grpSp>
      <p:grpSp>
        <p:nvGrpSpPr>
          <p:cNvPr id="109" name="Group 146">
            <a:extLst>
              <a:ext uri="{FF2B5EF4-FFF2-40B4-BE49-F238E27FC236}">
                <a16:creationId xmlns:a16="http://schemas.microsoft.com/office/drawing/2014/main" id="{78D6072A-DCD4-4A32-876A-8E96E676676E}"/>
              </a:ext>
            </a:extLst>
          </p:cNvPr>
          <p:cNvGrpSpPr>
            <a:grpSpLocks/>
          </p:cNvGrpSpPr>
          <p:nvPr/>
        </p:nvGrpSpPr>
        <p:grpSpPr bwMode="auto">
          <a:xfrm flipH="1">
            <a:off x="8781938" y="3659856"/>
            <a:ext cx="1200150" cy="1030288"/>
            <a:chOff x="2165" y="1699"/>
            <a:chExt cx="756" cy="649"/>
          </a:xfrm>
          <a:noFill/>
        </p:grpSpPr>
        <p:sp>
          <p:nvSpPr>
            <p:cNvPr id="110" name="Oval 147">
              <a:extLst>
                <a:ext uri="{FF2B5EF4-FFF2-40B4-BE49-F238E27FC236}">
                  <a16:creationId xmlns:a16="http://schemas.microsoft.com/office/drawing/2014/main" id="{56546F03-E90B-44DE-9D8F-28A477EF0179}"/>
                </a:ext>
              </a:extLst>
            </p:cNvPr>
            <p:cNvSpPr>
              <a:spLocks noChangeArrowheads="1"/>
            </p:cNvSpPr>
            <p:nvPr/>
          </p:nvSpPr>
          <p:spPr bwMode="auto">
            <a:xfrm>
              <a:off x="2180" y="2083"/>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59</a:t>
              </a:r>
            </a:p>
          </p:txBody>
        </p:sp>
        <p:sp>
          <p:nvSpPr>
            <p:cNvPr id="111" name="Oval 148">
              <a:extLst>
                <a:ext uri="{FF2B5EF4-FFF2-40B4-BE49-F238E27FC236}">
                  <a16:creationId xmlns:a16="http://schemas.microsoft.com/office/drawing/2014/main" id="{1D52560E-4CD1-4405-902C-1D55CFA12C7B}"/>
                </a:ext>
              </a:extLst>
            </p:cNvPr>
            <p:cNvSpPr>
              <a:spLocks noChangeArrowheads="1"/>
            </p:cNvSpPr>
            <p:nvPr/>
          </p:nvSpPr>
          <p:spPr bwMode="auto">
            <a:xfrm>
              <a:off x="2552" y="2083"/>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57</a:t>
              </a:r>
            </a:p>
          </p:txBody>
        </p:sp>
        <p:sp>
          <p:nvSpPr>
            <p:cNvPr id="112" name="Line 149">
              <a:extLst>
                <a:ext uri="{FF2B5EF4-FFF2-40B4-BE49-F238E27FC236}">
                  <a16:creationId xmlns:a16="http://schemas.microsoft.com/office/drawing/2014/main" id="{A7B6473B-C9B2-4423-A2AD-15C175D817A0}"/>
                </a:ext>
              </a:extLst>
            </p:cNvPr>
            <p:cNvSpPr>
              <a:spLocks noChangeShapeType="1"/>
            </p:cNvSpPr>
            <p:nvPr/>
          </p:nvSpPr>
          <p:spPr bwMode="auto">
            <a:xfrm flipH="1">
              <a:off x="2361" y="1699"/>
              <a:ext cx="322" cy="38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3" name="Line 150">
              <a:extLst>
                <a:ext uri="{FF2B5EF4-FFF2-40B4-BE49-F238E27FC236}">
                  <a16:creationId xmlns:a16="http://schemas.microsoft.com/office/drawing/2014/main" id="{DD780659-1769-474A-901F-8DED7C43D3D7}"/>
                </a:ext>
              </a:extLst>
            </p:cNvPr>
            <p:cNvSpPr>
              <a:spLocks noChangeShapeType="1"/>
            </p:cNvSpPr>
            <p:nvPr/>
          </p:nvSpPr>
          <p:spPr bwMode="auto">
            <a:xfrm>
              <a:off x="2683" y="1699"/>
              <a:ext cx="18" cy="38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4" name="Text Box 151">
              <a:extLst>
                <a:ext uri="{FF2B5EF4-FFF2-40B4-BE49-F238E27FC236}">
                  <a16:creationId xmlns:a16="http://schemas.microsoft.com/office/drawing/2014/main" id="{A62D0CAB-7C66-4334-9C6D-70B211C1750F}"/>
                </a:ext>
              </a:extLst>
            </p:cNvPr>
            <p:cNvSpPr txBox="1">
              <a:spLocks noChangeArrowheads="1"/>
            </p:cNvSpPr>
            <p:nvPr/>
          </p:nvSpPr>
          <p:spPr bwMode="auto">
            <a:xfrm>
              <a:off x="2616" y="1873"/>
              <a:ext cx="3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28</a:t>
              </a:r>
            </a:p>
          </p:txBody>
        </p:sp>
        <p:sp>
          <p:nvSpPr>
            <p:cNvPr id="115" name="Text Box 152">
              <a:extLst>
                <a:ext uri="{FF2B5EF4-FFF2-40B4-BE49-F238E27FC236}">
                  <a16:creationId xmlns:a16="http://schemas.microsoft.com/office/drawing/2014/main" id="{3703F6EA-19CD-4A37-9106-9F10B9F87A8C}"/>
                </a:ext>
              </a:extLst>
            </p:cNvPr>
            <p:cNvSpPr txBox="1">
              <a:spLocks noChangeArrowheads="1"/>
            </p:cNvSpPr>
            <p:nvPr/>
          </p:nvSpPr>
          <p:spPr bwMode="auto">
            <a:xfrm>
              <a:off x="2165" y="1864"/>
              <a:ext cx="35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29</a:t>
              </a:r>
            </a:p>
          </p:txBody>
        </p:sp>
      </p:grpSp>
      <p:sp>
        <p:nvSpPr>
          <p:cNvPr id="116" name="Text Box 155">
            <a:extLst>
              <a:ext uri="{FF2B5EF4-FFF2-40B4-BE49-F238E27FC236}">
                <a16:creationId xmlns:a16="http://schemas.microsoft.com/office/drawing/2014/main" id="{F1CB9CB6-5638-4CAF-BF65-37620FA7A245}"/>
              </a:ext>
            </a:extLst>
          </p:cNvPr>
          <p:cNvSpPr txBox="1">
            <a:spLocks noChangeArrowheads="1"/>
          </p:cNvSpPr>
          <p:nvPr/>
        </p:nvSpPr>
        <p:spPr bwMode="auto">
          <a:xfrm>
            <a:off x="9675701" y="3578894"/>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17" name="Text Box 156">
            <a:extLst>
              <a:ext uri="{FF2B5EF4-FFF2-40B4-BE49-F238E27FC236}">
                <a16:creationId xmlns:a16="http://schemas.microsoft.com/office/drawing/2014/main" id="{E18EA954-75A8-4AE8-9D1E-0A3246085D32}"/>
              </a:ext>
            </a:extLst>
          </p:cNvPr>
          <p:cNvSpPr txBox="1">
            <a:spLocks noChangeArrowheads="1"/>
          </p:cNvSpPr>
          <p:nvPr/>
        </p:nvSpPr>
        <p:spPr bwMode="auto">
          <a:xfrm>
            <a:off x="1647713" y="4579019"/>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18" name="Text Box 157">
            <a:extLst>
              <a:ext uri="{FF2B5EF4-FFF2-40B4-BE49-F238E27FC236}">
                <a16:creationId xmlns:a16="http://schemas.microsoft.com/office/drawing/2014/main" id="{8ABC12BE-EB89-46E8-8171-1E435EAAE4F0}"/>
              </a:ext>
            </a:extLst>
          </p:cNvPr>
          <p:cNvSpPr txBox="1">
            <a:spLocks noChangeArrowheads="1"/>
          </p:cNvSpPr>
          <p:nvPr/>
        </p:nvSpPr>
        <p:spPr bwMode="auto">
          <a:xfrm>
            <a:off x="2246201" y="4590131"/>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FF0000"/>
                </a:solidFill>
                <a:cs typeface="Arial" panose="020B0604020202020204" pitchFamily="34" charset="0"/>
              </a:rPr>
              <a:t>B</a:t>
            </a:r>
          </a:p>
        </p:txBody>
      </p:sp>
      <p:sp>
        <p:nvSpPr>
          <p:cNvPr id="119" name="Text Box 160">
            <a:extLst>
              <a:ext uri="{FF2B5EF4-FFF2-40B4-BE49-F238E27FC236}">
                <a16:creationId xmlns:a16="http://schemas.microsoft.com/office/drawing/2014/main" id="{98B2AC66-A0CA-441E-BA3C-9187C97F8FD1}"/>
              </a:ext>
            </a:extLst>
          </p:cNvPr>
          <p:cNvSpPr txBox="1">
            <a:spLocks noChangeArrowheads="1"/>
          </p:cNvSpPr>
          <p:nvPr/>
        </p:nvSpPr>
        <p:spPr bwMode="auto">
          <a:xfrm>
            <a:off x="3401901" y="4620294"/>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nvGrpSpPr>
          <p:cNvPr id="120" name="Group 161">
            <a:extLst>
              <a:ext uri="{FF2B5EF4-FFF2-40B4-BE49-F238E27FC236}">
                <a16:creationId xmlns:a16="http://schemas.microsoft.com/office/drawing/2014/main" id="{C2B99C1E-9480-4A9C-8EE1-1C995B37C337}"/>
              </a:ext>
            </a:extLst>
          </p:cNvPr>
          <p:cNvGrpSpPr>
            <a:grpSpLocks/>
          </p:cNvGrpSpPr>
          <p:nvPr/>
        </p:nvGrpSpPr>
        <p:grpSpPr bwMode="auto">
          <a:xfrm>
            <a:off x="4481401" y="4639345"/>
            <a:ext cx="544512" cy="877887"/>
            <a:chOff x="934" y="2341"/>
            <a:chExt cx="343" cy="553"/>
          </a:xfrm>
          <a:noFill/>
        </p:grpSpPr>
        <p:sp>
          <p:nvSpPr>
            <p:cNvPr id="121" name="Oval 162">
              <a:extLst>
                <a:ext uri="{FF2B5EF4-FFF2-40B4-BE49-F238E27FC236}">
                  <a16:creationId xmlns:a16="http://schemas.microsoft.com/office/drawing/2014/main" id="{50CE6427-ACA3-4708-98A0-A362829A29B0}"/>
                </a:ext>
              </a:extLst>
            </p:cNvPr>
            <p:cNvSpPr>
              <a:spLocks noChangeArrowheads="1"/>
            </p:cNvSpPr>
            <p:nvPr/>
          </p:nvSpPr>
          <p:spPr bwMode="auto">
            <a:xfrm>
              <a:off x="1022" y="2639"/>
              <a:ext cx="255" cy="255"/>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solidFill>
                    <a:srgbClr val="FF0000"/>
                  </a:solidFill>
                  <a:cs typeface="Arial" panose="020B0604020202020204" pitchFamily="34" charset="0"/>
                </a:rPr>
                <a:t>31</a:t>
              </a:r>
            </a:p>
          </p:txBody>
        </p:sp>
        <p:sp>
          <p:nvSpPr>
            <p:cNvPr id="122" name="Line 163">
              <a:extLst>
                <a:ext uri="{FF2B5EF4-FFF2-40B4-BE49-F238E27FC236}">
                  <a16:creationId xmlns:a16="http://schemas.microsoft.com/office/drawing/2014/main" id="{9BC07A7E-8B90-4914-9F64-2940340D48EC}"/>
                </a:ext>
              </a:extLst>
            </p:cNvPr>
            <p:cNvSpPr>
              <a:spLocks noChangeShapeType="1"/>
            </p:cNvSpPr>
            <p:nvPr/>
          </p:nvSpPr>
          <p:spPr bwMode="auto">
            <a:xfrm>
              <a:off x="1160" y="2341"/>
              <a:ext cx="0" cy="29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3" name="Text Box 164">
              <a:extLst>
                <a:ext uri="{FF2B5EF4-FFF2-40B4-BE49-F238E27FC236}">
                  <a16:creationId xmlns:a16="http://schemas.microsoft.com/office/drawing/2014/main" id="{973EA72D-1DEA-4F94-91CD-D04EC62037BD}"/>
                </a:ext>
              </a:extLst>
            </p:cNvPr>
            <p:cNvSpPr txBox="1">
              <a:spLocks noChangeArrowheads="1"/>
            </p:cNvSpPr>
            <p:nvPr/>
          </p:nvSpPr>
          <p:spPr bwMode="auto">
            <a:xfrm>
              <a:off x="934" y="2469"/>
              <a:ext cx="298"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31</a:t>
              </a:r>
            </a:p>
          </p:txBody>
        </p:sp>
      </p:grpSp>
      <p:sp>
        <p:nvSpPr>
          <p:cNvPr id="124" name="Text Box 166">
            <a:extLst>
              <a:ext uri="{FF2B5EF4-FFF2-40B4-BE49-F238E27FC236}">
                <a16:creationId xmlns:a16="http://schemas.microsoft.com/office/drawing/2014/main" id="{ECD92F68-C40C-45EB-B6EC-5F32C6194F0B}"/>
              </a:ext>
            </a:extLst>
          </p:cNvPr>
          <p:cNvSpPr txBox="1">
            <a:spLocks noChangeArrowheads="1"/>
          </p:cNvSpPr>
          <p:nvPr/>
        </p:nvSpPr>
        <p:spPr bwMode="auto">
          <a:xfrm>
            <a:off x="5251338" y="4663156"/>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26" name="Text Box 169">
            <a:extLst>
              <a:ext uri="{FF2B5EF4-FFF2-40B4-BE49-F238E27FC236}">
                <a16:creationId xmlns:a16="http://schemas.microsoft.com/office/drawing/2014/main" id="{C03E55CE-6CE9-476E-9D3B-5022A88D67B3}"/>
              </a:ext>
            </a:extLst>
          </p:cNvPr>
          <p:cNvSpPr txBox="1">
            <a:spLocks noChangeArrowheads="1"/>
          </p:cNvSpPr>
          <p:nvPr/>
        </p:nvSpPr>
        <p:spPr bwMode="auto">
          <a:xfrm>
            <a:off x="2806589" y="5476890"/>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67" name="Text Box 166">
            <a:extLst>
              <a:ext uri="{FF2B5EF4-FFF2-40B4-BE49-F238E27FC236}">
                <a16:creationId xmlns:a16="http://schemas.microsoft.com/office/drawing/2014/main" id="{C3D8F6BE-8CC0-4BED-81FA-9F59D4148C0C}"/>
              </a:ext>
            </a:extLst>
          </p:cNvPr>
          <p:cNvSpPr txBox="1">
            <a:spLocks noChangeArrowheads="1"/>
          </p:cNvSpPr>
          <p:nvPr/>
        </p:nvSpPr>
        <p:spPr bwMode="auto">
          <a:xfrm>
            <a:off x="5858417" y="4653574"/>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68" name="Text Box 166">
            <a:extLst>
              <a:ext uri="{FF2B5EF4-FFF2-40B4-BE49-F238E27FC236}">
                <a16:creationId xmlns:a16="http://schemas.microsoft.com/office/drawing/2014/main" id="{452B22D5-41CE-4652-B91E-24C65440AF19}"/>
              </a:ext>
            </a:extLst>
          </p:cNvPr>
          <p:cNvSpPr txBox="1">
            <a:spLocks noChangeArrowheads="1"/>
          </p:cNvSpPr>
          <p:nvPr/>
        </p:nvSpPr>
        <p:spPr bwMode="auto">
          <a:xfrm>
            <a:off x="7574735" y="4645850"/>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70" name="Text Box 166">
            <a:extLst>
              <a:ext uri="{FF2B5EF4-FFF2-40B4-BE49-F238E27FC236}">
                <a16:creationId xmlns:a16="http://schemas.microsoft.com/office/drawing/2014/main" id="{4DED7973-0C16-4C7E-8066-40B6CC3E4BF5}"/>
              </a:ext>
            </a:extLst>
          </p:cNvPr>
          <p:cNvSpPr txBox="1">
            <a:spLocks noChangeArrowheads="1"/>
          </p:cNvSpPr>
          <p:nvPr/>
        </p:nvSpPr>
        <p:spPr bwMode="auto">
          <a:xfrm>
            <a:off x="8976904" y="4653574"/>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71" name="Text Box 166">
            <a:extLst>
              <a:ext uri="{FF2B5EF4-FFF2-40B4-BE49-F238E27FC236}">
                <a16:creationId xmlns:a16="http://schemas.microsoft.com/office/drawing/2014/main" id="{A7DF641F-A8C1-4ACB-B3EF-03C7CEA70649}"/>
              </a:ext>
            </a:extLst>
          </p:cNvPr>
          <p:cNvSpPr txBox="1">
            <a:spLocks noChangeArrowheads="1"/>
          </p:cNvSpPr>
          <p:nvPr/>
        </p:nvSpPr>
        <p:spPr bwMode="auto">
          <a:xfrm>
            <a:off x="9547114" y="4642461"/>
            <a:ext cx="43180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72" name="TextBox 53">
            <a:extLst>
              <a:ext uri="{FF2B5EF4-FFF2-40B4-BE49-F238E27FC236}">
                <a16:creationId xmlns:a16="http://schemas.microsoft.com/office/drawing/2014/main" id="{260A2E72-0925-4A31-86F2-074EA8D3ED1B}"/>
              </a:ext>
            </a:extLst>
          </p:cNvPr>
          <p:cNvSpPr txBox="1"/>
          <p:nvPr/>
        </p:nvSpPr>
        <p:spPr>
          <a:xfrm>
            <a:off x="1236315" y="5883298"/>
            <a:ext cx="9396884" cy="461665"/>
          </a:xfrm>
          <a:prstGeom prst="rect">
            <a:avLst/>
          </a:prstGeom>
          <a:solidFill>
            <a:schemeClr val="accent1">
              <a:lumMod val="20000"/>
              <a:lumOff val="80000"/>
            </a:schemeClr>
          </a:solidFill>
        </p:spPr>
        <p:txBody>
          <a:bodyPr wrap="square">
            <a:spAutoFit/>
          </a:bodyPr>
          <a:lstStyle/>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FIFO-</a:t>
            </a:r>
            <a:r>
              <a:rPr lang="zh-CN" altLang="en-US" sz="2400" dirty="0">
                <a:latin typeface="Arial" panose="020B0604020202020204" pitchFamily="34" charset="0"/>
                <a:ea typeface="幼圆" panose="02010509060101010101" pitchFamily="49" charset="-122"/>
                <a:cs typeface="Arial" panose="020B0604020202020204" pitchFamily="34" charset="0"/>
              </a:rPr>
              <a:t>分枝限界法一共处理了</a:t>
            </a:r>
            <a:r>
              <a:rPr lang="en-US" altLang="zh-CN" sz="2400" dirty="0">
                <a:latin typeface="Arial" panose="020B0604020202020204" pitchFamily="34" charset="0"/>
                <a:ea typeface="幼圆" panose="02010509060101010101" pitchFamily="49" charset="-122"/>
                <a:cs typeface="Arial" panose="020B0604020202020204" pitchFamily="34" charset="0"/>
              </a:rPr>
              <a:t>31</a:t>
            </a:r>
            <a:r>
              <a:rPr lang="zh-CN" altLang="en-US" sz="2400" dirty="0">
                <a:latin typeface="Arial" panose="020B0604020202020204" pitchFamily="34" charset="0"/>
                <a:ea typeface="幼圆" panose="02010509060101010101" pitchFamily="49" charset="-122"/>
                <a:cs typeface="Arial" panose="020B0604020202020204" pitchFamily="34" charset="0"/>
              </a:rPr>
              <a:t>个结点，回溯法一共处理了</a:t>
            </a:r>
            <a:r>
              <a:rPr lang="en-US" altLang="zh-CN" sz="2400" dirty="0">
                <a:latin typeface="Arial" panose="020B0604020202020204" pitchFamily="34" charset="0"/>
                <a:ea typeface="幼圆" panose="02010509060101010101" pitchFamily="49" charset="-122"/>
                <a:cs typeface="Arial" panose="020B0604020202020204" pitchFamily="34" charset="0"/>
              </a:rPr>
              <a:t>16</a:t>
            </a:r>
            <a:r>
              <a:rPr lang="zh-CN" altLang="en-US" sz="2400" dirty="0">
                <a:latin typeface="Arial" panose="020B0604020202020204" pitchFamily="34" charset="0"/>
                <a:ea typeface="幼圆" panose="02010509060101010101" pitchFamily="49" charset="-122"/>
                <a:cs typeface="Arial" panose="020B0604020202020204" pitchFamily="34" charset="0"/>
              </a:rPr>
              <a:t>个结点。</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417315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7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2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5" grpId="0"/>
      <p:bldP spid="100" grpId="0"/>
      <p:bldP spid="101" grpId="0"/>
      <p:bldP spid="116" grpId="0"/>
      <p:bldP spid="117" grpId="0"/>
      <p:bldP spid="118" grpId="0"/>
      <p:bldP spid="119" grpId="0"/>
      <p:bldP spid="124" grpId="0"/>
      <p:bldP spid="126" grpId="0"/>
      <p:bldP spid="167" grpId="0"/>
      <p:bldP spid="168" grpId="0"/>
      <p:bldP spid="170" grpId="0"/>
      <p:bldP spid="171" grpId="0"/>
      <p:bldP spid="1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LC-</a:t>
            </a:r>
            <a:r>
              <a:rPr lang="zh-CN" altLang="en-US" dirty="0"/>
              <a:t>检索</a:t>
            </a:r>
          </a:p>
        </p:txBody>
      </p:sp>
      <p:sp>
        <p:nvSpPr>
          <p:cNvPr id="3" name="内容占位符 2"/>
          <p:cNvSpPr>
            <a:spLocks noGrp="1"/>
          </p:cNvSpPr>
          <p:nvPr>
            <p:ph idx="1"/>
          </p:nvPr>
        </p:nvSpPr>
        <p:spPr>
          <a:xfrm>
            <a:off x="1343472" y="1556792"/>
            <a:ext cx="10515600" cy="4351338"/>
          </a:xfrm>
        </p:spPr>
        <p:txBody>
          <a:bodyPr/>
          <a:lstStyle/>
          <a:p>
            <a:pPr>
              <a:lnSpc>
                <a:spcPct val="150000"/>
              </a:lnSpc>
              <a:spcBef>
                <a:spcPts val="0"/>
              </a:spcBef>
            </a:pPr>
            <a:r>
              <a:rPr lang="en-US" altLang="zh-CN" sz="2400" dirty="0"/>
              <a:t>LC-</a:t>
            </a:r>
            <a:r>
              <a:rPr lang="zh-CN" altLang="en-US" sz="2400" dirty="0"/>
              <a:t>检索的优点</a:t>
            </a:r>
            <a:endParaRPr lang="en-US" altLang="zh-CN" sz="2400" dirty="0"/>
          </a:p>
          <a:p>
            <a:pPr>
              <a:lnSpc>
                <a:spcPct val="150000"/>
              </a:lnSpc>
              <a:spcBef>
                <a:spcPts val="0"/>
              </a:spcBef>
            </a:pPr>
            <a:r>
              <a:rPr lang="zh-CN" altLang="en-US" sz="2400" dirty="0"/>
              <a:t>成本函数</a:t>
            </a:r>
            <a:r>
              <a:rPr lang="en-US" altLang="zh-CN" sz="2400" dirty="0"/>
              <a:t>c</a:t>
            </a:r>
            <a:r>
              <a:rPr lang="zh-CN" altLang="en-US" sz="2400" dirty="0"/>
              <a:t>的量化方法</a:t>
            </a:r>
            <a:endParaRPr lang="en-US" altLang="zh-CN" sz="2400" dirty="0"/>
          </a:p>
          <a:p>
            <a:pPr>
              <a:lnSpc>
                <a:spcPct val="150000"/>
              </a:lnSpc>
              <a:spcBef>
                <a:spcPts val="0"/>
              </a:spcBef>
            </a:pPr>
            <a:r>
              <a:rPr lang="zh-CN" altLang="en-US" sz="2400" dirty="0"/>
              <a:t>区分状态空间树中结点</a:t>
            </a:r>
            <a:r>
              <a:rPr lang="en-US" altLang="zh-CN" sz="2400" dirty="0"/>
              <a:t>X</a:t>
            </a:r>
          </a:p>
          <a:p>
            <a:pPr>
              <a:lnSpc>
                <a:spcPct val="150000"/>
              </a:lnSpc>
              <a:spcBef>
                <a:spcPts val="0"/>
              </a:spcBef>
            </a:pPr>
            <a:r>
              <a:rPr lang="zh-CN" altLang="en-US" sz="2400" dirty="0"/>
              <a:t>成本函数</a:t>
            </a:r>
            <a:r>
              <a:rPr lang="en-US" altLang="zh-CN" sz="2400" dirty="0"/>
              <a:t>c</a:t>
            </a:r>
            <a:r>
              <a:rPr lang="zh-CN" altLang="en-US" sz="2400" dirty="0"/>
              <a:t>定义</a:t>
            </a:r>
            <a:endParaRPr lang="en-US" altLang="zh-CN" sz="2400" dirty="0"/>
          </a:p>
          <a:p>
            <a:pPr>
              <a:lnSpc>
                <a:spcPct val="150000"/>
              </a:lnSpc>
              <a:spcBef>
                <a:spcPts val="0"/>
              </a:spcBef>
            </a:pPr>
            <a:r>
              <a:rPr lang="zh-CN" altLang="en-US" sz="2400" dirty="0"/>
              <a:t>成本估计函数</a:t>
            </a:r>
            <a:r>
              <a:rPr lang="en-US" altLang="zh-CN" sz="2400" dirty="0"/>
              <a:t>ĉ</a:t>
            </a:r>
            <a:r>
              <a:rPr lang="zh-CN" altLang="en-US" sz="2400" dirty="0"/>
              <a:t>定义</a:t>
            </a:r>
            <a:endParaRPr lang="en-US" altLang="zh-CN" sz="2400" dirty="0"/>
          </a:p>
          <a:p>
            <a:pPr>
              <a:lnSpc>
                <a:spcPct val="150000"/>
              </a:lnSpc>
              <a:spcBef>
                <a:spcPts val="0"/>
              </a:spcBef>
            </a:pPr>
            <a:r>
              <a:rPr lang="en-US" altLang="zh-CN" sz="2400" dirty="0"/>
              <a:t>LC-</a:t>
            </a:r>
            <a:r>
              <a:rPr lang="zh-CN" altLang="en-US" sz="2400" dirty="0"/>
              <a:t>检索总结</a:t>
            </a:r>
            <a:endParaRPr lang="en-US" altLang="zh-CN" sz="2400" dirty="0"/>
          </a:p>
          <a:p>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13</a:t>
            </a:fld>
            <a:endParaRPr lang="en-US" altLang="zh-CN"/>
          </a:p>
        </p:txBody>
      </p:sp>
    </p:spTree>
    <p:extLst>
      <p:ext uri="{BB962C8B-B14F-4D97-AF65-F5344CB8AC3E}">
        <p14:creationId xmlns:p14="http://schemas.microsoft.com/office/powerpoint/2010/main" val="119667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457994"/>
            <a:ext cx="8229600" cy="1016000"/>
          </a:xfrm>
        </p:spPr>
        <p:txBody>
          <a:bodyPr/>
          <a:lstStyle/>
          <a:p>
            <a:pPr eaLnBrk="1" hangingPunct="1"/>
            <a:r>
              <a:rPr lang="en-US" altLang="zh-CN" dirty="0"/>
              <a:t>LC-</a:t>
            </a:r>
            <a:r>
              <a:rPr lang="zh-CN" altLang="en-US" dirty="0"/>
              <a:t>检索的优点</a:t>
            </a:r>
          </a:p>
        </p:txBody>
      </p:sp>
      <p:sp>
        <p:nvSpPr>
          <p:cNvPr id="9219" name="Rectangle 3"/>
          <p:cNvSpPr>
            <a:spLocks noGrp="1" noChangeArrowheads="1"/>
          </p:cNvSpPr>
          <p:nvPr>
            <p:ph type="body" idx="1"/>
          </p:nvPr>
        </p:nvSpPr>
        <p:spPr>
          <a:xfrm>
            <a:off x="695400" y="1695450"/>
            <a:ext cx="10225136" cy="4217988"/>
          </a:xfrm>
        </p:spPr>
        <p:txBody>
          <a:bodyPr>
            <a:normAutofit/>
          </a:bodyPr>
          <a:lstStyle/>
          <a:p>
            <a:pPr>
              <a:lnSpc>
                <a:spcPct val="150000"/>
              </a:lnSpc>
            </a:pPr>
            <a:r>
              <a:rPr lang="zh-CN" altLang="en-US" sz="2400" dirty="0"/>
              <a:t>在</a:t>
            </a:r>
            <a:r>
              <a:rPr lang="en-US" altLang="zh-CN" sz="2400" dirty="0"/>
              <a:t>LIFO</a:t>
            </a:r>
            <a:r>
              <a:rPr lang="zh-CN" altLang="en-US" sz="2400" dirty="0"/>
              <a:t>和</a:t>
            </a:r>
            <a:r>
              <a:rPr lang="en-US" altLang="zh-CN" sz="2400" dirty="0"/>
              <a:t>FIFO</a:t>
            </a:r>
            <a:r>
              <a:rPr lang="zh-CN" altLang="en-US" sz="2400" dirty="0"/>
              <a:t>分枝</a:t>
            </a:r>
            <a:r>
              <a:rPr lang="en-US" altLang="zh-CN" sz="2400" dirty="0"/>
              <a:t>-</a:t>
            </a:r>
            <a:r>
              <a:rPr lang="zh-CN" altLang="en-US" sz="2400" dirty="0"/>
              <a:t>限界法中，对下一个</a:t>
            </a:r>
            <a:r>
              <a:rPr lang="en-US" altLang="zh-CN" sz="2400" dirty="0"/>
              <a:t>E-</a:t>
            </a:r>
            <a:r>
              <a:rPr lang="zh-CN" altLang="en-US" sz="2400" dirty="0"/>
              <a:t>结点的选择是死板的、盲目的，对于可能快速检索到答案结点的结点没有给出任何优先权。</a:t>
            </a:r>
          </a:p>
          <a:p>
            <a:pPr>
              <a:lnSpc>
                <a:spcPct val="150000"/>
              </a:lnSpc>
            </a:pPr>
            <a:r>
              <a:rPr lang="zh-CN" altLang="en-US" sz="2400" dirty="0"/>
              <a:t>理想状态下，对活结点表使用一个“有智力的”</a:t>
            </a:r>
            <a:r>
              <a:rPr lang="zh-CN" altLang="en-US" sz="2400" dirty="0">
                <a:solidFill>
                  <a:srgbClr val="FF0000"/>
                </a:solidFill>
              </a:rPr>
              <a:t>成本函数</a:t>
            </a:r>
            <a:r>
              <a:rPr lang="en-US" altLang="zh-CN" sz="2400" dirty="0"/>
              <a:t>c</a:t>
            </a:r>
            <a:r>
              <a:rPr lang="zh-CN" altLang="en-US" sz="2400" dirty="0"/>
              <a:t>来选取下一个</a:t>
            </a:r>
            <a:r>
              <a:rPr lang="en-US" altLang="zh-CN" sz="2400" dirty="0"/>
              <a:t>E-</a:t>
            </a:r>
            <a:r>
              <a:rPr lang="zh-CN" altLang="en-US" sz="2400" dirty="0"/>
              <a:t>结点，从而加快到达答案结点的检索速度。</a:t>
            </a: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14</a:t>
            </a:fld>
            <a:endParaRPr lang="en-US" altLang="zh-CN" dirty="0"/>
          </a:p>
        </p:txBody>
      </p:sp>
    </p:spTree>
    <p:extLst>
      <p:ext uri="{BB962C8B-B14F-4D97-AF65-F5344CB8AC3E}">
        <p14:creationId xmlns:p14="http://schemas.microsoft.com/office/powerpoint/2010/main" val="1585001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5" name="Group 2">
            <a:extLst>
              <a:ext uri="{FF2B5EF4-FFF2-40B4-BE49-F238E27FC236}">
                <a16:creationId xmlns:a16="http://schemas.microsoft.com/office/drawing/2014/main" id="{53DFE432-7CB3-5D04-30CE-E3633FBCD239}"/>
              </a:ext>
            </a:extLst>
          </p:cNvPr>
          <p:cNvGrpSpPr>
            <a:grpSpLocks/>
          </p:cNvGrpSpPr>
          <p:nvPr/>
        </p:nvGrpSpPr>
        <p:grpSpPr bwMode="auto">
          <a:xfrm>
            <a:off x="4171950" y="1735138"/>
            <a:ext cx="1868488" cy="982662"/>
            <a:chOff x="1572" y="2275"/>
            <a:chExt cx="1177" cy="619"/>
          </a:xfrm>
        </p:grpSpPr>
        <p:sp>
          <p:nvSpPr>
            <p:cNvPr id="52310" name="Oval 3">
              <a:extLst>
                <a:ext uri="{FF2B5EF4-FFF2-40B4-BE49-F238E27FC236}">
                  <a16:creationId xmlns:a16="http://schemas.microsoft.com/office/drawing/2014/main" id="{D2531B56-E5A0-0E47-F52D-021ADE337D58}"/>
                </a:ext>
              </a:extLst>
            </p:cNvPr>
            <p:cNvSpPr>
              <a:spLocks noChangeArrowheads="1"/>
            </p:cNvSpPr>
            <p:nvPr/>
          </p:nvSpPr>
          <p:spPr bwMode="auto">
            <a:xfrm>
              <a:off x="1572" y="2682"/>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9</a:t>
              </a:r>
            </a:p>
          </p:txBody>
        </p:sp>
        <p:sp>
          <p:nvSpPr>
            <p:cNvPr id="52311" name="Oval 4">
              <a:extLst>
                <a:ext uri="{FF2B5EF4-FFF2-40B4-BE49-F238E27FC236}">
                  <a16:creationId xmlns:a16="http://schemas.microsoft.com/office/drawing/2014/main" id="{97289F03-CEAE-D236-C1EC-73D2C12132F4}"/>
                </a:ext>
              </a:extLst>
            </p:cNvPr>
            <p:cNvSpPr>
              <a:spLocks noChangeArrowheads="1"/>
            </p:cNvSpPr>
            <p:nvPr/>
          </p:nvSpPr>
          <p:spPr bwMode="auto">
            <a:xfrm>
              <a:off x="2038" y="2682"/>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10</a:t>
              </a:r>
            </a:p>
          </p:txBody>
        </p:sp>
        <p:sp>
          <p:nvSpPr>
            <p:cNvPr id="52312" name="Oval 5">
              <a:extLst>
                <a:ext uri="{FF2B5EF4-FFF2-40B4-BE49-F238E27FC236}">
                  <a16:creationId xmlns:a16="http://schemas.microsoft.com/office/drawing/2014/main" id="{C382A016-1FF4-D35D-3D86-83C3BDF6DDF7}"/>
                </a:ext>
              </a:extLst>
            </p:cNvPr>
            <p:cNvSpPr>
              <a:spLocks noChangeArrowheads="1"/>
            </p:cNvSpPr>
            <p:nvPr/>
          </p:nvSpPr>
          <p:spPr bwMode="auto">
            <a:xfrm>
              <a:off x="2494" y="2700"/>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11</a:t>
              </a:r>
            </a:p>
          </p:txBody>
        </p:sp>
        <p:sp>
          <p:nvSpPr>
            <p:cNvPr id="52313" name="Line 6">
              <a:extLst>
                <a:ext uri="{FF2B5EF4-FFF2-40B4-BE49-F238E27FC236}">
                  <a16:creationId xmlns:a16="http://schemas.microsoft.com/office/drawing/2014/main" id="{C9D34EE1-2D57-0A55-9627-9C2185961AD2}"/>
                </a:ext>
              </a:extLst>
            </p:cNvPr>
            <p:cNvSpPr>
              <a:spLocks noChangeShapeType="1"/>
            </p:cNvSpPr>
            <p:nvPr/>
          </p:nvSpPr>
          <p:spPr bwMode="auto">
            <a:xfrm flipH="1">
              <a:off x="1683" y="2296"/>
              <a:ext cx="553"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4" name="Line 7">
              <a:extLst>
                <a:ext uri="{FF2B5EF4-FFF2-40B4-BE49-F238E27FC236}">
                  <a16:creationId xmlns:a16="http://schemas.microsoft.com/office/drawing/2014/main" id="{D33378B2-F54B-1DB4-252B-2ACD4B22B6E8}"/>
                </a:ext>
              </a:extLst>
            </p:cNvPr>
            <p:cNvSpPr>
              <a:spLocks noChangeShapeType="1"/>
            </p:cNvSpPr>
            <p:nvPr/>
          </p:nvSpPr>
          <p:spPr bwMode="auto">
            <a:xfrm flipH="1">
              <a:off x="2155" y="2275"/>
              <a:ext cx="102"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15" name="Line 8">
              <a:extLst>
                <a:ext uri="{FF2B5EF4-FFF2-40B4-BE49-F238E27FC236}">
                  <a16:creationId xmlns:a16="http://schemas.microsoft.com/office/drawing/2014/main" id="{0726AFBD-7893-566A-084F-56A7F0BFA82E}"/>
                </a:ext>
              </a:extLst>
            </p:cNvPr>
            <p:cNvSpPr>
              <a:spLocks noChangeShapeType="1"/>
            </p:cNvSpPr>
            <p:nvPr/>
          </p:nvSpPr>
          <p:spPr bwMode="auto">
            <a:xfrm>
              <a:off x="2257" y="2296"/>
              <a:ext cx="330" cy="40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26" name="Group 12">
            <a:extLst>
              <a:ext uri="{FF2B5EF4-FFF2-40B4-BE49-F238E27FC236}">
                <a16:creationId xmlns:a16="http://schemas.microsoft.com/office/drawing/2014/main" id="{F032F74A-719C-C290-3ED3-D8661A168430}"/>
              </a:ext>
            </a:extLst>
          </p:cNvPr>
          <p:cNvGrpSpPr>
            <a:grpSpLocks/>
          </p:cNvGrpSpPr>
          <p:nvPr/>
        </p:nvGrpSpPr>
        <p:grpSpPr bwMode="auto">
          <a:xfrm>
            <a:off x="5486401" y="488953"/>
            <a:ext cx="811213" cy="401638"/>
            <a:chOff x="2562" y="1490"/>
            <a:chExt cx="511" cy="253"/>
          </a:xfrm>
        </p:grpSpPr>
        <p:sp>
          <p:nvSpPr>
            <p:cNvPr id="52308" name="Oval 13">
              <a:extLst>
                <a:ext uri="{FF2B5EF4-FFF2-40B4-BE49-F238E27FC236}">
                  <a16:creationId xmlns:a16="http://schemas.microsoft.com/office/drawing/2014/main" id="{7F613408-6D04-9F2A-49DC-F2AA5C46DDF1}"/>
                </a:ext>
              </a:extLst>
            </p:cNvPr>
            <p:cNvSpPr>
              <a:spLocks noChangeArrowheads="1"/>
            </p:cNvSpPr>
            <p:nvPr/>
          </p:nvSpPr>
          <p:spPr bwMode="auto">
            <a:xfrm>
              <a:off x="2817" y="1527"/>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a:t>
              </a:r>
            </a:p>
          </p:txBody>
        </p:sp>
        <p:sp>
          <p:nvSpPr>
            <p:cNvPr id="52309" name="Text Box 14">
              <a:extLst>
                <a:ext uri="{FF2B5EF4-FFF2-40B4-BE49-F238E27FC236}">
                  <a16:creationId xmlns:a16="http://schemas.microsoft.com/office/drawing/2014/main" id="{258975D1-EE00-7A63-FAAA-7DE25A2EADB5}"/>
                </a:ext>
              </a:extLst>
            </p:cNvPr>
            <p:cNvSpPr txBox="1">
              <a:spLocks noChangeArrowheads="1"/>
            </p:cNvSpPr>
            <p:nvPr/>
          </p:nvSpPr>
          <p:spPr bwMode="auto">
            <a:xfrm>
              <a:off x="2562" y="1490"/>
              <a:ext cx="21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000">
                  <a:latin typeface="Times New Roman" panose="02020603050405020304" pitchFamily="18" charset="0"/>
                </a:rPr>
                <a:t>1</a:t>
              </a:r>
            </a:p>
          </p:txBody>
        </p:sp>
      </p:grpSp>
      <p:grpSp>
        <p:nvGrpSpPr>
          <p:cNvPr id="52227" name="Group 15">
            <a:extLst>
              <a:ext uri="{FF2B5EF4-FFF2-40B4-BE49-F238E27FC236}">
                <a16:creationId xmlns:a16="http://schemas.microsoft.com/office/drawing/2014/main" id="{CED84DDA-C6E3-31DA-705D-853B7ABFAA3E}"/>
              </a:ext>
            </a:extLst>
          </p:cNvPr>
          <p:cNvGrpSpPr>
            <a:grpSpLocks/>
          </p:cNvGrpSpPr>
          <p:nvPr/>
        </p:nvGrpSpPr>
        <p:grpSpPr bwMode="auto">
          <a:xfrm>
            <a:off x="1824038" y="1663700"/>
            <a:ext cx="2043112" cy="992188"/>
            <a:chOff x="93" y="2230"/>
            <a:chExt cx="1287" cy="625"/>
          </a:xfrm>
        </p:grpSpPr>
        <p:sp>
          <p:nvSpPr>
            <p:cNvPr id="52302" name="Oval 16">
              <a:extLst>
                <a:ext uri="{FF2B5EF4-FFF2-40B4-BE49-F238E27FC236}">
                  <a16:creationId xmlns:a16="http://schemas.microsoft.com/office/drawing/2014/main" id="{EF30B4B9-780B-1653-27F8-BA5DB9A8D263}"/>
                </a:ext>
              </a:extLst>
            </p:cNvPr>
            <p:cNvSpPr>
              <a:spLocks noChangeArrowheads="1"/>
            </p:cNvSpPr>
            <p:nvPr/>
          </p:nvSpPr>
          <p:spPr bwMode="auto">
            <a:xfrm>
              <a:off x="93" y="2661"/>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6</a:t>
              </a:r>
            </a:p>
          </p:txBody>
        </p:sp>
        <p:sp>
          <p:nvSpPr>
            <p:cNvPr id="52303" name="Oval 17">
              <a:extLst>
                <a:ext uri="{FF2B5EF4-FFF2-40B4-BE49-F238E27FC236}">
                  <a16:creationId xmlns:a16="http://schemas.microsoft.com/office/drawing/2014/main" id="{95F38F9A-CD8E-14EE-E513-BB18E2A4DA88}"/>
                </a:ext>
              </a:extLst>
            </p:cNvPr>
            <p:cNvSpPr>
              <a:spLocks noChangeArrowheads="1"/>
            </p:cNvSpPr>
            <p:nvPr/>
          </p:nvSpPr>
          <p:spPr bwMode="auto">
            <a:xfrm>
              <a:off x="604" y="2661"/>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7</a:t>
              </a:r>
            </a:p>
          </p:txBody>
        </p:sp>
        <p:sp>
          <p:nvSpPr>
            <p:cNvPr id="52304" name="Oval 18">
              <a:extLst>
                <a:ext uri="{FF2B5EF4-FFF2-40B4-BE49-F238E27FC236}">
                  <a16:creationId xmlns:a16="http://schemas.microsoft.com/office/drawing/2014/main" id="{CCBCE48C-C41E-1BE5-A6DF-52984721F96A}"/>
                </a:ext>
              </a:extLst>
            </p:cNvPr>
            <p:cNvSpPr>
              <a:spLocks noChangeArrowheads="1"/>
            </p:cNvSpPr>
            <p:nvPr/>
          </p:nvSpPr>
          <p:spPr bwMode="auto">
            <a:xfrm>
              <a:off x="1124" y="2661"/>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latin typeface="Times New Roman" panose="02020603050405020304" pitchFamily="18" charset="0"/>
                </a:rPr>
                <a:t>8</a:t>
              </a:r>
            </a:p>
          </p:txBody>
        </p:sp>
        <p:sp>
          <p:nvSpPr>
            <p:cNvPr id="52305" name="Line 19">
              <a:extLst>
                <a:ext uri="{FF2B5EF4-FFF2-40B4-BE49-F238E27FC236}">
                  <a16:creationId xmlns:a16="http://schemas.microsoft.com/office/drawing/2014/main" id="{78D4D52E-9A95-330E-9FB2-19B2960CF5F2}"/>
                </a:ext>
              </a:extLst>
            </p:cNvPr>
            <p:cNvSpPr>
              <a:spLocks noChangeShapeType="1"/>
            </p:cNvSpPr>
            <p:nvPr/>
          </p:nvSpPr>
          <p:spPr bwMode="auto">
            <a:xfrm flipH="1">
              <a:off x="210" y="2275"/>
              <a:ext cx="767"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6" name="Line 20">
              <a:extLst>
                <a:ext uri="{FF2B5EF4-FFF2-40B4-BE49-F238E27FC236}">
                  <a16:creationId xmlns:a16="http://schemas.microsoft.com/office/drawing/2014/main" id="{752D2A38-7381-2925-9510-288A57A6AB69}"/>
                </a:ext>
              </a:extLst>
            </p:cNvPr>
            <p:cNvSpPr>
              <a:spLocks noChangeShapeType="1"/>
            </p:cNvSpPr>
            <p:nvPr/>
          </p:nvSpPr>
          <p:spPr bwMode="auto">
            <a:xfrm flipH="1">
              <a:off x="774" y="2230"/>
              <a:ext cx="192" cy="40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7" name="Line 21">
              <a:extLst>
                <a:ext uri="{FF2B5EF4-FFF2-40B4-BE49-F238E27FC236}">
                  <a16:creationId xmlns:a16="http://schemas.microsoft.com/office/drawing/2014/main" id="{6CB3FB64-77B2-3E1B-53ED-632898969466}"/>
                </a:ext>
              </a:extLst>
            </p:cNvPr>
            <p:cNvSpPr>
              <a:spLocks noChangeShapeType="1"/>
            </p:cNvSpPr>
            <p:nvPr/>
          </p:nvSpPr>
          <p:spPr bwMode="auto">
            <a:xfrm>
              <a:off x="966" y="2275"/>
              <a:ext cx="276"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28" name="Group 25">
            <a:extLst>
              <a:ext uri="{FF2B5EF4-FFF2-40B4-BE49-F238E27FC236}">
                <a16:creationId xmlns:a16="http://schemas.microsoft.com/office/drawing/2014/main" id="{8FE1764A-D423-E3EA-FF19-4BBDCA5CC9FD}"/>
              </a:ext>
            </a:extLst>
          </p:cNvPr>
          <p:cNvGrpSpPr>
            <a:grpSpLocks/>
          </p:cNvGrpSpPr>
          <p:nvPr/>
        </p:nvGrpSpPr>
        <p:grpSpPr bwMode="auto">
          <a:xfrm>
            <a:off x="3146426" y="3716339"/>
            <a:ext cx="404813" cy="877887"/>
            <a:chOff x="1022" y="2341"/>
            <a:chExt cx="255" cy="553"/>
          </a:xfrm>
        </p:grpSpPr>
        <p:sp>
          <p:nvSpPr>
            <p:cNvPr id="52300" name="Oval 26">
              <a:extLst>
                <a:ext uri="{FF2B5EF4-FFF2-40B4-BE49-F238E27FC236}">
                  <a16:creationId xmlns:a16="http://schemas.microsoft.com/office/drawing/2014/main" id="{DFA757C9-25CE-94FB-5A65-D2C91BF7731F}"/>
                </a:ext>
              </a:extLst>
            </p:cNvPr>
            <p:cNvSpPr>
              <a:spLocks noChangeArrowheads="1"/>
            </p:cNvSpPr>
            <p:nvPr/>
          </p:nvSpPr>
          <p:spPr bwMode="auto">
            <a:xfrm>
              <a:off x="1022" y="2639"/>
              <a:ext cx="255" cy="25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30</a:t>
              </a:r>
            </a:p>
          </p:txBody>
        </p:sp>
        <p:sp>
          <p:nvSpPr>
            <p:cNvPr id="52301" name="Line 27">
              <a:extLst>
                <a:ext uri="{FF2B5EF4-FFF2-40B4-BE49-F238E27FC236}">
                  <a16:creationId xmlns:a16="http://schemas.microsoft.com/office/drawing/2014/main" id="{4C5357E8-16B9-F00C-D2B0-45FA506C1412}"/>
                </a:ext>
              </a:extLst>
            </p:cNvPr>
            <p:cNvSpPr>
              <a:spLocks noChangeShapeType="1"/>
            </p:cNvSpPr>
            <p:nvPr/>
          </p:nvSpPr>
          <p:spPr bwMode="auto">
            <a:xfrm>
              <a:off x="1160" y="2341"/>
              <a:ext cx="0" cy="29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29" name="Group 29">
            <a:extLst>
              <a:ext uri="{FF2B5EF4-FFF2-40B4-BE49-F238E27FC236}">
                <a16:creationId xmlns:a16="http://schemas.microsoft.com/office/drawing/2014/main" id="{AC6BC633-9C82-273D-CF76-0653525C9F53}"/>
              </a:ext>
            </a:extLst>
          </p:cNvPr>
          <p:cNvGrpSpPr>
            <a:grpSpLocks/>
          </p:cNvGrpSpPr>
          <p:nvPr/>
        </p:nvGrpSpPr>
        <p:grpSpPr bwMode="auto">
          <a:xfrm>
            <a:off x="3146425" y="2701925"/>
            <a:ext cx="996950" cy="1030288"/>
            <a:chOff x="1022" y="1702"/>
            <a:chExt cx="628" cy="649"/>
          </a:xfrm>
        </p:grpSpPr>
        <p:sp>
          <p:nvSpPr>
            <p:cNvPr id="52296" name="Oval 30">
              <a:extLst>
                <a:ext uri="{FF2B5EF4-FFF2-40B4-BE49-F238E27FC236}">
                  <a16:creationId xmlns:a16="http://schemas.microsoft.com/office/drawing/2014/main" id="{F8D8F2D4-39C4-46AC-55D4-870C17A45A7B}"/>
                </a:ext>
              </a:extLst>
            </p:cNvPr>
            <p:cNvSpPr>
              <a:spLocks noChangeArrowheads="1"/>
            </p:cNvSpPr>
            <p:nvPr/>
          </p:nvSpPr>
          <p:spPr bwMode="auto">
            <a:xfrm>
              <a:off x="1022" y="2086"/>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20</a:t>
              </a:r>
            </a:p>
          </p:txBody>
        </p:sp>
        <p:sp>
          <p:nvSpPr>
            <p:cNvPr id="52297" name="Oval 31">
              <a:extLst>
                <a:ext uri="{FF2B5EF4-FFF2-40B4-BE49-F238E27FC236}">
                  <a16:creationId xmlns:a16="http://schemas.microsoft.com/office/drawing/2014/main" id="{93E05D4E-DB31-847D-0CB8-8AF5629D52DB}"/>
                </a:ext>
              </a:extLst>
            </p:cNvPr>
            <p:cNvSpPr>
              <a:spLocks noChangeArrowheads="1"/>
            </p:cNvSpPr>
            <p:nvPr/>
          </p:nvSpPr>
          <p:spPr bwMode="auto">
            <a:xfrm>
              <a:off x="1394" y="2086"/>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21</a:t>
              </a:r>
            </a:p>
          </p:txBody>
        </p:sp>
        <p:sp>
          <p:nvSpPr>
            <p:cNvPr id="52298" name="Line 32">
              <a:extLst>
                <a:ext uri="{FF2B5EF4-FFF2-40B4-BE49-F238E27FC236}">
                  <a16:creationId xmlns:a16="http://schemas.microsoft.com/office/drawing/2014/main" id="{D9315C71-AAAB-C230-77C7-3E6DA4B6DEE0}"/>
                </a:ext>
              </a:extLst>
            </p:cNvPr>
            <p:cNvSpPr>
              <a:spLocks noChangeShapeType="1"/>
            </p:cNvSpPr>
            <p:nvPr/>
          </p:nvSpPr>
          <p:spPr bwMode="auto">
            <a:xfrm flipH="1">
              <a:off x="1203" y="1702"/>
              <a:ext cx="149"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9" name="Line 33">
              <a:extLst>
                <a:ext uri="{FF2B5EF4-FFF2-40B4-BE49-F238E27FC236}">
                  <a16:creationId xmlns:a16="http://schemas.microsoft.com/office/drawing/2014/main" id="{D112AF6F-E585-7618-DFF6-F7324B54B1AD}"/>
                </a:ext>
              </a:extLst>
            </p:cNvPr>
            <p:cNvSpPr>
              <a:spLocks noChangeShapeType="1"/>
            </p:cNvSpPr>
            <p:nvPr/>
          </p:nvSpPr>
          <p:spPr bwMode="auto">
            <a:xfrm>
              <a:off x="1352" y="1702"/>
              <a:ext cx="191"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30" name="Group 36">
            <a:extLst>
              <a:ext uri="{FF2B5EF4-FFF2-40B4-BE49-F238E27FC236}">
                <a16:creationId xmlns:a16="http://schemas.microsoft.com/office/drawing/2014/main" id="{32F4B0A3-8FFE-642E-75BC-90D881ABD4C2}"/>
              </a:ext>
            </a:extLst>
          </p:cNvPr>
          <p:cNvGrpSpPr>
            <a:grpSpLocks/>
          </p:cNvGrpSpPr>
          <p:nvPr/>
        </p:nvGrpSpPr>
        <p:grpSpPr bwMode="auto">
          <a:xfrm>
            <a:off x="2001838" y="2655889"/>
            <a:ext cx="996950" cy="1076325"/>
            <a:chOff x="301" y="1673"/>
            <a:chExt cx="628" cy="678"/>
          </a:xfrm>
        </p:grpSpPr>
        <p:sp>
          <p:nvSpPr>
            <p:cNvPr id="52292" name="Oval 38">
              <a:extLst>
                <a:ext uri="{FF2B5EF4-FFF2-40B4-BE49-F238E27FC236}">
                  <a16:creationId xmlns:a16="http://schemas.microsoft.com/office/drawing/2014/main" id="{7FF000B5-0AC6-EAB1-B5B2-5655CCD72B8B}"/>
                </a:ext>
              </a:extLst>
            </p:cNvPr>
            <p:cNvSpPr>
              <a:spLocks noChangeArrowheads="1"/>
            </p:cNvSpPr>
            <p:nvPr/>
          </p:nvSpPr>
          <p:spPr bwMode="auto">
            <a:xfrm>
              <a:off x="301" y="2086"/>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18</a:t>
              </a:r>
            </a:p>
          </p:txBody>
        </p:sp>
        <p:sp>
          <p:nvSpPr>
            <p:cNvPr id="52293" name="Oval 39">
              <a:extLst>
                <a:ext uri="{FF2B5EF4-FFF2-40B4-BE49-F238E27FC236}">
                  <a16:creationId xmlns:a16="http://schemas.microsoft.com/office/drawing/2014/main" id="{98AC34D9-2BF9-80B4-F4D5-DCAC513BEB9C}"/>
                </a:ext>
              </a:extLst>
            </p:cNvPr>
            <p:cNvSpPr>
              <a:spLocks noChangeArrowheads="1"/>
            </p:cNvSpPr>
            <p:nvPr/>
          </p:nvSpPr>
          <p:spPr bwMode="auto">
            <a:xfrm>
              <a:off x="673" y="2086"/>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19</a:t>
              </a:r>
            </a:p>
          </p:txBody>
        </p:sp>
        <p:sp>
          <p:nvSpPr>
            <p:cNvPr id="52294" name="Line 40">
              <a:extLst>
                <a:ext uri="{FF2B5EF4-FFF2-40B4-BE49-F238E27FC236}">
                  <a16:creationId xmlns:a16="http://schemas.microsoft.com/office/drawing/2014/main" id="{CD6B550A-12F1-FBDD-09D8-535798D7C923}"/>
                </a:ext>
              </a:extLst>
            </p:cNvPr>
            <p:cNvSpPr>
              <a:spLocks noChangeShapeType="1"/>
            </p:cNvSpPr>
            <p:nvPr/>
          </p:nvSpPr>
          <p:spPr bwMode="auto">
            <a:xfrm flipH="1">
              <a:off x="482" y="1673"/>
              <a:ext cx="335" cy="41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5" name="Line 41">
              <a:extLst>
                <a:ext uri="{FF2B5EF4-FFF2-40B4-BE49-F238E27FC236}">
                  <a16:creationId xmlns:a16="http://schemas.microsoft.com/office/drawing/2014/main" id="{649E6BA2-9357-3BA8-E80E-A93EC7C3D170}"/>
                </a:ext>
              </a:extLst>
            </p:cNvPr>
            <p:cNvSpPr>
              <a:spLocks noChangeShapeType="1"/>
            </p:cNvSpPr>
            <p:nvPr/>
          </p:nvSpPr>
          <p:spPr bwMode="auto">
            <a:xfrm>
              <a:off x="817" y="1702"/>
              <a:ext cx="5"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31" name="Group 43">
            <a:extLst>
              <a:ext uri="{FF2B5EF4-FFF2-40B4-BE49-F238E27FC236}">
                <a16:creationId xmlns:a16="http://schemas.microsoft.com/office/drawing/2014/main" id="{196F1285-FDE3-CF04-9DE4-07EF44E1E7A9}"/>
              </a:ext>
            </a:extLst>
          </p:cNvPr>
          <p:cNvGrpSpPr>
            <a:grpSpLocks/>
          </p:cNvGrpSpPr>
          <p:nvPr/>
        </p:nvGrpSpPr>
        <p:grpSpPr bwMode="auto">
          <a:xfrm>
            <a:off x="3009900" y="841375"/>
            <a:ext cx="6578600" cy="965200"/>
            <a:chOff x="840" y="1712"/>
            <a:chExt cx="4144" cy="608"/>
          </a:xfrm>
        </p:grpSpPr>
        <p:sp>
          <p:nvSpPr>
            <p:cNvPr id="52284" name="Line 44">
              <a:extLst>
                <a:ext uri="{FF2B5EF4-FFF2-40B4-BE49-F238E27FC236}">
                  <a16:creationId xmlns:a16="http://schemas.microsoft.com/office/drawing/2014/main" id="{F4456C01-9BD7-7D7B-0209-E35936FCCB97}"/>
                </a:ext>
              </a:extLst>
            </p:cNvPr>
            <p:cNvSpPr>
              <a:spLocks noChangeShapeType="1"/>
            </p:cNvSpPr>
            <p:nvPr/>
          </p:nvSpPr>
          <p:spPr bwMode="auto">
            <a:xfrm flipH="1">
              <a:off x="1018" y="1712"/>
              <a:ext cx="1735" cy="39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5" name="Line 45">
              <a:extLst>
                <a:ext uri="{FF2B5EF4-FFF2-40B4-BE49-F238E27FC236}">
                  <a16:creationId xmlns:a16="http://schemas.microsoft.com/office/drawing/2014/main" id="{46CF3290-E4AE-4B5F-6F52-8F76C91962EB}"/>
                </a:ext>
              </a:extLst>
            </p:cNvPr>
            <p:cNvSpPr>
              <a:spLocks noChangeShapeType="1"/>
            </p:cNvSpPr>
            <p:nvPr/>
          </p:nvSpPr>
          <p:spPr bwMode="auto">
            <a:xfrm flipH="1">
              <a:off x="2306" y="1721"/>
              <a:ext cx="469" cy="36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6" name="Line 46">
              <a:extLst>
                <a:ext uri="{FF2B5EF4-FFF2-40B4-BE49-F238E27FC236}">
                  <a16:creationId xmlns:a16="http://schemas.microsoft.com/office/drawing/2014/main" id="{0EE920AD-2DBA-5310-26E5-A69026EE3648}"/>
                </a:ext>
              </a:extLst>
            </p:cNvPr>
            <p:cNvSpPr>
              <a:spLocks noChangeShapeType="1"/>
            </p:cNvSpPr>
            <p:nvPr/>
          </p:nvSpPr>
          <p:spPr bwMode="auto">
            <a:xfrm>
              <a:off x="2775" y="1721"/>
              <a:ext cx="478" cy="36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7" name="Line 47">
              <a:extLst>
                <a:ext uri="{FF2B5EF4-FFF2-40B4-BE49-F238E27FC236}">
                  <a16:creationId xmlns:a16="http://schemas.microsoft.com/office/drawing/2014/main" id="{C0A51A6C-1018-FD1F-C8CB-714D65BAE065}"/>
                </a:ext>
              </a:extLst>
            </p:cNvPr>
            <p:cNvSpPr>
              <a:spLocks noChangeShapeType="1"/>
            </p:cNvSpPr>
            <p:nvPr/>
          </p:nvSpPr>
          <p:spPr bwMode="auto">
            <a:xfrm>
              <a:off x="2775" y="1712"/>
              <a:ext cx="1990" cy="43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8" name="Oval 49">
              <a:extLst>
                <a:ext uri="{FF2B5EF4-FFF2-40B4-BE49-F238E27FC236}">
                  <a16:creationId xmlns:a16="http://schemas.microsoft.com/office/drawing/2014/main" id="{D1F917CB-D62E-DAA8-C53F-8395E72812B8}"/>
                </a:ext>
              </a:extLst>
            </p:cNvPr>
            <p:cNvSpPr>
              <a:spLocks noChangeArrowheads="1"/>
            </p:cNvSpPr>
            <p:nvPr/>
          </p:nvSpPr>
          <p:spPr bwMode="auto">
            <a:xfrm>
              <a:off x="3168" y="2094"/>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4</a:t>
              </a:r>
            </a:p>
          </p:txBody>
        </p:sp>
        <p:sp>
          <p:nvSpPr>
            <p:cNvPr id="52289" name="Oval 52">
              <a:extLst>
                <a:ext uri="{FF2B5EF4-FFF2-40B4-BE49-F238E27FC236}">
                  <a16:creationId xmlns:a16="http://schemas.microsoft.com/office/drawing/2014/main" id="{BE4D080A-6CE5-0150-E22C-08D027BEC2D0}"/>
                </a:ext>
              </a:extLst>
            </p:cNvPr>
            <p:cNvSpPr>
              <a:spLocks noChangeArrowheads="1"/>
            </p:cNvSpPr>
            <p:nvPr/>
          </p:nvSpPr>
          <p:spPr bwMode="auto">
            <a:xfrm>
              <a:off x="4729" y="2126"/>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5</a:t>
              </a:r>
            </a:p>
          </p:txBody>
        </p:sp>
        <p:sp>
          <p:nvSpPr>
            <p:cNvPr id="52290" name="Oval 55">
              <a:extLst>
                <a:ext uri="{FF2B5EF4-FFF2-40B4-BE49-F238E27FC236}">
                  <a16:creationId xmlns:a16="http://schemas.microsoft.com/office/drawing/2014/main" id="{AD4D5CCF-D680-16A3-F5FD-34262A035592}"/>
                </a:ext>
              </a:extLst>
            </p:cNvPr>
            <p:cNvSpPr>
              <a:spLocks noChangeArrowheads="1"/>
            </p:cNvSpPr>
            <p:nvPr/>
          </p:nvSpPr>
          <p:spPr bwMode="auto">
            <a:xfrm>
              <a:off x="2131" y="2090"/>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3</a:t>
              </a:r>
            </a:p>
          </p:txBody>
        </p:sp>
        <p:sp>
          <p:nvSpPr>
            <p:cNvPr id="52291" name="Oval 58">
              <a:extLst>
                <a:ext uri="{FF2B5EF4-FFF2-40B4-BE49-F238E27FC236}">
                  <a16:creationId xmlns:a16="http://schemas.microsoft.com/office/drawing/2014/main" id="{9DC2E60A-9BE8-46CB-B8D4-246A2E9BD56C}"/>
                </a:ext>
              </a:extLst>
            </p:cNvPr>
            <p:cNvSpPr>
              <a:spLocks noChangeArrowheads="1"/>
            </p:cNvSpPr>
            <p:nvPr/>
          </p:nvSpPr>
          <p:spPr bwMode="auto">
            <a:xfrm>
              <a:off x="840" y="2090"/>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a:t>
              </a:r>
            </a:p>
          </p:txBody>
        </p:sp>
      </p:grpSp>
      <p:grpSp>
        <p:nvGrpSpPr>
          <p:cNvPr id="52232" name="Group 60">
            <a:extLst>
              <a:ext uri="{FF2B5EF4-FFF2-40B4-BE49-F238E27FC236}">
                <a16:creationId xmlns:a16="http://schemas.microsoft.com/office/drawing/2014/main" id="{1FF80CF9-5D8F-3FED-D1A3-F10D94925BF5}"/>
              </a:ext>
            </a:extLst>
          </p:cNvPr>
          <p:cNvGrpSpPr>
            <a:grpSpLocks/>
          </p:cNvGrpSpPr>
          <p:nvPr/>
        </p:nvGrpSpPr>
        <p:grpSpPr bwMode="auto">
          <a:xfrm>
            <a:off x="6210301" y="1778000"/>
            <a:ext cx="1954213" cy="935038"/>
            <a:chOff x="2856" y="2302"/>
            <a:chExt cx="1231" cy="589"/>
          </a:xfrm>
        </p:grpSpPr>
        <p:sp>
          <p:nvSpPr>
            <p:cNvPr id="52278" name="Oval 61">
              <a:extLst>
                <a:ext uri="{FF2B5EF4-FFF2-40B4-BE49-F238E27FC236}">
                  <a16:creationId xmlns:a16="http://schemas.microsoft.com/office/drawing/2014/main" id="{C858539C-BD22-D855-748C-CA794ED3C99B}"/>
                </a:ext>
              </a:extLst>
            </p:cNvPr>
            <p:cNvSpPr>
              <a:spLocks noChangeArrowheads="1"/>
            </p:cNvSpPr>
            <p:nvPr/>
          </p:nvSpPr>
          <p:spPr bwMode="auto">
            <a:xfrm>
              <a:off x="2856" y="2697"/>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12</a:t>
              </a:r>
            </a:p>
          </p:txBody>
        </p:sp>
        <p:sp>
          <p:nvSpPr>
            <p:cNvPr id="52279" name="Oval 62">
              <a:extLst>
                <a:ext uri="{FF2B5EF4-FFF2-40B4-BE49-F238E27FC236}">
                  <a16:creationId xmlns:a16="http://schemas.microsoft.com/office/drawing/2014/main" id="{D7744D5E-D857-FCE4-BA1B-CB3D288936A0}"/>
                </a:ext>
              </a:extLst>
            </p:cNvPr>
            <p:cNvSpPr>
              <a:spLocks noChangeArrowheads="1"/>
            </p:cNvSpPr>
            <p:nvPr/>
          </p:nvSpPr>
          <p:spPr bwMode="auto">
            <a:xfrm>
              <a:off x="3367" y="2697"/>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13</a:t>
              </a:r>
            </a:p>
          </p:txBody>
        </p:sp>
        <p:sp>
          <p:nvSpPr>
            <p:cNvPr id="52280" name="Oval 63">
              <a:extLst>
                <a:ext uri="{FF2B5EF4-FFF2-40B4-BE49-F238E27FC236}">
                  <a16:creationId xmlns:a16="http://schemas.microsoft.com/office/drawing/2014/main" id="{ECE037D0-8A12-8735-0DFC-185D9801EBF9}"/>
                </a:ext>
              </a:extLst>
            </p:cNvPr>
            <p:cNvSpPr>
              <a:spLocks noChangeArrowheads="1"/>
            </p:cNvSpPr>
            <p:nvPr/>
          </p:nvSpPr>
          <p:spPr bwMode="auto">
            <a:xfrm>
              <a:off x="3832" y="2688"/>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14</a:t>
              </a:r>
            </a:p>
          </p:txBody>
        </p:sp>
        <p:sp>
          <p:nvSpPr>
            <p:cNvPr id="52281" name="Line 64">
              <a:extLst>
                <a:ext uri="{FF2B5EF4-FFF2-40B4-BE49-F238E27FC236}">
                  <a16:creationId xmlns:a16="http://schemas.microsoft.com/office/drawing/2014/main" id="{E140927A-3DC5-5AE6-511D-4B965DB6D011}"/>
                </a:ext>
              </a:extLst>
            </p:cNvPr>
            <p:cNvSpPr>
              <a:spLocks noChangeShapeType="1"/>
            </p:cNvSpPr>
            <p:nvPr/>
          </p:nvSpPr>
          <p:spPr bwMode="auto">
            <a:xfrm flipH="1">
              <a:off x="2967" y="2311"/>
              <a:ext cx="329"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2" name="Line 65">
              <a:extLst>
                <a:ext uri="{FF2B5EF4-FFF2-40B4-BE49-F238E27FC236}">
                  <a16:creationId xmlns:a16="http://schemas.microsoft.com/office/drawing/2014/main" id="{8D882EEF-BB0E-817A-07C9-F54738C5A02E}"/>
                </a:ext>
              </a:extLst>
            </p:cNvPr>
            <p:cNvSpPr>
              <a:spLocks noChangeShapeType="1"/>
            </p:cNvSpPr>
            <p:nvPr/>
          </p:nvSpPr>
          <p:spPr bwMode="auto">
            <a:xfrm>
              <a:off x="3303" y="2302"/>
              <a:ext cx="217" cy="37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3" name="Line 66">
              <a:extLst>
                <a:ext uri="{FF2B5EF4-FFF2-40B4-BE49-F238E27FC236}">
                  <a16:creationId xmlns:a16="http://schemas.microsoft.com/office/drawing/2014/main" id="{71DE8262-2B28-E4FE-79EA-A72EDCBB3FA1}"/>
                </a:ext>
              </a:extLst>
            </p:cNvPr>
            <p:cNvSpPr>
              <a:spLocks noChangeShapeType="1"/>
            </p:cNvSpPr>
            <p:nvPr/>
          </p:nvSpPr>
          <p:spPr bwMode="auto">
            <a:xfrm>
              <a:off x="3320" y="2302"/>
              <a:ext cx="636" cy="39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33" name="Group 70">
            <a:extLst>
              <a:ext uri="{FF2B5EF4-FFF2-40B4-BE49-F238E27FC236}">
                <a16:creationId xmlns:a16="http://schemas.microsoft.com/office/drawing/2014/main" id="{043D54DE-E241-9038-2100-538FCA6C08BA}"/>
              </a:ext>
            </a:extLst>
          </p:cNvPr>
          <p:cNvGrpSpPr>
            <a:grpSpLocks/>
          </p:cNvGrpSpPr>
          <p:nvPr/>
        </p:nvGrpSpPr>
        <p:grpSpPr bwMode="auto">
          <a:xfrm>
            <a:off x="8491538" y="1792288"/>
            <a:ext cx="1911350" cy="958850"/>
            <a:chOff x="4293" y="2311"/>
            <a:chExt cx="1204" cy="604"/>
          </a:xfrm>
        </p:grpSpPr>
        <p:sp>
          <p:nvSpPr>
            <p:cNvPr id="52272" name="Oval 71">
              <a:extLst>
                <a:ext uri="{FF2B5EF4-FFF2-40B4-BE49-F238E27FC236}">
                  <a16:creationId xmlns:a16="http://schemas.microsoft.com/office/drawing/2014/main" id="{7E3F9748-A85B-C5E6-4F1B-8997AD95CD23}"/>
                </a:ext>
              </a:extLst>
            </p:cNvPr>
            <p:cNvSpPr>
              <a:spLocks noChangeArrowheads="1"/>
            </p:cNvSpPr>
            <p:nvPr/>
          </p:nvSpPr>
          <p:spPr bwMode="auto">
            <a:xfrm>
              <a:off x="4293" y="2703"/>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15</a:t>
              </a:r>
            </a:p>
          </p:txBody>
        </p:sp>
        <p:sp>
          <p:nvSpPr>
            <p:cNvPr id="52273" name="Oval 72">
              <a:extLst>
                <a:ext uri="{FF2B5EF4-FFF2-40B4-BE49-F238E27FC236}">
                  <a16:creationId xmlns:a16="http://schemas.microsoft.com/office/drawing/2014/main" id="{246A9017-B2E7-B499-6C8B-B91C506B397A}"/>
                </a:ext>
              </a:extLst>
            </p:cNvPr>
            <p:cNvSpPr>
              <a:spLocks noChangeArrowheads="1"/>
            </p:cNvSpPr>
            <p:nvPr/>
          </p:nvSpPr>
          <p:spPr bwMode="auto">
            <a:xfrm>
              <a:off x="4804" y="2712"/>
              <a:ext cx="256"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16</a:t>
              </a:r>
            </a:p>
          </p:txBody>
        </p:sp>
        <p:sp>
          <p:nvSpPr>
            <p:cNvPr id="52274" name="Oval 73">
              <a:extLst>
                <a:ext uri="{FF2B5EF4-FFF2-40B4-BE49-F238E27FC236}">
                  <a16:creationId xmlns:a16="http://schemas.microsoft.com/office/drawing/2014/main" id="{CC224CD6-9CCF-BC9F-AEA2-34B7A9CBE612}"/>
                </a:ext>
              </a:extLst>
            </p:cNvPr>
            <p:cNvSpPr>
              <a:spLocks noChangeArrowheads="1"/>
            </p:cNvSpPr>
            <p:nvPr/>
          </p:nvSpPr>
          <p:spPr bwMode="auto">
            <a:xfrm>
              <a:off x="5242" y="2721"/>
              <a:ext cx="255" cy="194"/>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17</a:t>
              </a:r>
            </a:p>
          </p:txBody>
        </p:sp>
        <p:sp>
          <p:nvSpPr>
            <p:cNvPr id="52275" name="Line 74">
              <a:extLst>
                <a:ext uri="{FF2B5EF4-FFF2-40B4-BE49-F238E27FC236}">
                  <a16:creationId xmlns:a16="http://schemas.microsoft.com/office/drawing/2014/main" id="{9800E019-C8C0-6239-6E53-C6973ACBA41E}"/>
                </a:ext>
              </a:extLst>
            </p:cNvPr>
            <p:cNvSpPr>
              <a:spLocks noChangeShapeType="1"/>
            </p:cNvSpPr>
            <p:nvPr/>
          </p:nvSpPr>
          <p:spPr bwMode="auto">
            <a:xfrm flipH="1">
              <a:off x="4494" y="2326"/>
              <a:ext cx="329" cy="38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6" name="Line 75">
              <a:extLst>
                <a:ext uri="{FF2B5EF4-FFF2-40B4-BE49-F238E27FC236}">
                  <a16:creationId xmlns:a16="http://schemas.microsoft.com/office/drawing/2014/main" id="{0F811612-0155-C417-1804-9BF9D7F21A66}"/>
                </a:ext>
              </a:extLst>
            </p:cNvPr>
            <p:cNvSpPr>
              <a:spLocks noChangeShapeType="1"/>
            </p:cNvSpPr>
            <p:nvPr/>
          </p:nvSpPr>
          <p:spPr bwMode="auto">
            <a:xfrm>
              <a:off x="4829" y="2311"/>
              <a:ext cx="155" cy="39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7" name="Line 76">
              <a:extLst>
                <a:ext uri="{FF2B5EF4-FFF2-40B4-BE49-F238E27FC236}">
                  <a16:creationId xmlns:a16="http://schemas.microsoft.com/office/drawing/2014/main" id="{2B32F0C4-5097-E680-5585-B5F284DCE014}"/>
                </a:ext>
              </a:extLst>
            </p:cNvPr>
            <p:cNvSpPr>
              <a:spLocks noChangeShapeType="1"/>
            </p:cNvSpPr>
            <p:nvPr/>
          </p:nvSpPr>
          <p:spPr bwMode="auto">
            <a:xfrm>
              <a:off x="4847" y="2317"/>
              <a:ext cx="488" cy="39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34" name="Text Box 94">
            <a:extLst>
              <a:ext uri="{FF2B5EF4-FFF2-40B4-BE49-F238E27FC236}">
                <a16:creationId xmlns:a16="http://schemas.microsoft.com/office/drawing/2014/main" id="{E677C837-A110-E66F-9728-D840E9105022}"/>
              </a:ext>
            </a:extLst>
          </p:cNvPr>
          <p:cNvSpPr txBox="1">
            <a:spLocks noChangeArrowheads="1"/>
          </p:cNvSpPr>
          <p:nvPr/>
        </p:nvSpPr>
        <p:spPr bwMode="auto">
          <a:xfrm>
            <a:off x="1766888" y="26130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52235" name="Text Box 101">
            <a:extLst>
              <a:ext uri="{FF2B5EF4-FFF2-40B4-BE49-F238E27FC236}">
                <a16:creationId xmlns:a16="http://schemas.microsoft.com/office/drawing/2014/main" id="{B1299ECE-B6F8-FF29-850D-9DB272475FF1}"/>
              </a:ext>
            </a:extLst>
          </p:cNvPr>
          <p:cNvSpPr txBox="1">
            <a:spLocks noChangeArrowheads="1"/>
          </p:cNvSpPr>
          <p:nvPr/>
        </p:nvSpPr>
        <p:spPr bwMode="auto">
          <a:xfrm>
            <a:off x="4191000" y="262255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52236" name="Text Box 102">
            <a:extLst>
              <a:ext uri="{FF2B5EF4-FFF2-40B4-BE49-F238E27FC236}">
                <a16:creationId xmlns:a16="http://schemas.microsoft.com/office/drawing/2014/main" id="{1CA7C9BC-DCC7-E015-C09D-EA6F2555BA31}"/>
              </a:ext>
            </a:extLst>
          </p:cNvPr>
          <p:cNvSpPr txBox="1">
            <a:spLocks noChangeArrowheads="1"/>
          </p:cNvSpPr>
          <p:nvPr/>
        </p:nvSpPr>
        <p:spPr bwMode="auto">
          <a:xfrm>
            <a:off x="4886325" y="26320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grpSp>
        <p:nvGrpSpPr>
          <p:cNvPr id="52237" name="Group 103">
            <a:extLst>
              <a:ext uri="{FF2B5EF4-FFF2-40B4-BE49-F238E27FC236}">
                <a16:creationId xmlns:a16="http://schemas.microsoft.com/office/drawing/2014/main" id="{E62D3751-19D1-657C-B163-819C4F532249}"/>
              </a:ext>
            </a:extLst>
          </p:cNvPr>
          <p:cNvGrpSpPr>
            <a:grpSpLocks/>
          </p:cNvGrpSpPr>
          <p:nvPr/>
        </p:nvGrpSpPr>
        <p:grpSpPr bwMode="auto">
          <a:xfrm>
            <a:off x="4984750" y="2697164"/>
            <a:ext cx="996950" cy="1030287"/>
            <a:chOff x="2180" y="1699"/>
            <a:chExt cx="628" cy="649"/>
          </a:xfrm>
        </p:grpSpPr>
        <p:sp>
          <p:nvSpPr>
            <p:cNvPr id="52268" name="Oval 104">
              <a:extLst>
                <a:ext uri="{FF2B5EF4-FFF2-40B4-BE49-F238E27FC236}">
                  <a16:creationId xmlns:a16="http://schemas.microsoft.com/office/drawing/2014/main" id="{6D3ABD63-E9E8-BC77-6326-EA7B4024E05F}"/>
                </a:ext>
              </a:extLst>
            </p:cNvPr>
            <p:cNvSpPr>
              <a:spLocks noChangeArrowheads="1"/>
            </p:cNvSpPr>
            <p:nvPr/>
          </p:nvSpPr>
          <p:spPr bwMode="auto">
            <a:xfrm>
              <a:off x="2180" y="2083"/>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22</a:t>
              </a:r>
            </a:p>
          </p:txBody>
        </p:sp>
        <p:sp>
          <p:nvSpPr>
            <p:cNvPr id="52269" name="Oval 105">
              <a:extLst>
                <a:ext uri="{FF2B5EF4-FFF2-40B4-BE49-F238E27FC236}">
                  <a16:creationId xmlns:a16="http://schemas.microsoft.com/office/drawing/2014/main" id="{ABF0626D-725F-B7FE-FDB6-BB994F2D3C69}"/>
                </a:ext>
              </a:extLst>
            </p:cNvPr>
            <p:cNvSpPr>
              <a:spLocks noChangeArrowheads="1"/>
            </p:cNvSpPr>
            <p:nvPr/>
          </p:nvSpPr>
          <p:spPr bwMode="auto">
            <a:xfrm>
              <a:off x="2552" y="2083"/>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23</a:t>
              </a:r>
            </a:p>
          </p:txBody>
        </p:sp>
        <p:sp>
          <p:nvSpPr>
            <p:cNvPr id="52270" name="Line 106">
              <a:extLst>
                <a:ext uri="{FF2B5EF4-FFF2-40B4-BE49-F238E27FC236}">
                  <a16:creationId xmlns:a16="http://schemas.microsoft.com/office/drawing/2014/main" id="{93275153-450B-1158-4855-26C2B1A47E2A}"/>
                </a:ext>
              </a:extLst>
            </p:cNvPr>
            <p:cNvSpPr>
              <a:spLocks noChangeShapeType="1"/>
            </p:cNvSpPr>
            <p:nvPr/>
          </p:nvSpPr>
          <p:spPr bwMode="auto">
            <a:xfrm flipH="1">
              <a:off x="2361" y="1699"/>
              <a:ext cx="322"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1" name="Line 107">
              <a:extLst>
                <a:ext uri="{FF2B5EF4-FFF2-40B4-BE49-F238E27FC236}">
                  <a16:creationId xmlns:a16="http://schemas.microsoft.com/office/drawing/2014/main" id="{239B2C8A-9DBC-79B6-5644-9876FA650E2D}"/>
                </a:ext>
              </a:extLst>
            </p:cNvPr>
            <p:cNvSpPr>
              <a:spLocks noChangeShapeType="1"/>
            </p:cNvSpPr>
            <p:nvPr/>
          </p:nvSpPr>
          <p:spPr bwMode="auto">
            <a:xfrm>
              <a:off x="2683" y="1699"/>
              <a:ext cx="18"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38" name="Group 112">
            <a:extLst>
              <a:ext uri="{FF2B5EF4-FFF2-40B4-BE49-F238E27FC236}">
                <a16:creationId xmlns:a16="http://schemas.microsoft.com/office/drawing/2014/main" id="{ECBAC0D8-395C-687F-B581-14DB3D64C58B}"/>
              </a:ext>
            </a:extLst>
          </p:cNvPr>
          <p:cNvGrpSpPr>
            <a:grpSpLocks/>
          </p:cNvGrpSpPr>
          <p:nvPr/>
        </p:nvGrpSpPr>
        <p:grpSpPr bwMode="auto">
          <a:xfrm flipH="1">
            <a:off x="6215063" y="2716214"/>
            <a:ext cx="996950" cy="1030287"/>
            <a:chOff x="2180" y="1699"/>
            <a:chExt cx="628" cy="649"/>
          </a:xfrm>
        </p:grpSpPr>
        <p:sp>
          <p:nvSpPr>
            <p:cNvPr id="52264" name="Oval 113">
              <a:extLst>
                <a:ext uri="{FF2B5EF4-FFF2-40B4-BE49-F238E27FC236}">
                  <a16:creationId xmlns:a16="http://schemas.microsoft.com/office/drawing/2014/main" id="{91162618-7FD3-8C03-0C3F-5DF5C2562480}"/>
                </a:ext>
              </a:extLst>
            </p:cNvPr>
            <p:cNvSpPr>
              <a:spLocks noChangeArrowheads="1"/>
            </p:cNvSpPr>
            <p:nvPr/>
          </p:nvSpPr>
          <p:spPr bwMode="auto">
            <a:xfrm>
              <a:off x="2180" y="2083"/>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25</a:t>
              </a:r>
            </a:p>
          </p:txBody>
        </p:sp>
        <p:sp>
          <p:nvSpPr>
            <p:cNvPr id="52265" name="Oval 114">
              <a:extLst>
                <a:ext uri="{FF2B5EF4-FFF2-40B4-BE49-F238E27FC236}">
                  <a16:creationId xmlns:a16="http://schemas.microsoft.com/office/drawing/2014/main" id="{CC5CDC08-7A5B-88FB-0F6F-48D84EA038AA}"/>
                </a:ext>
              </a:extLst>
            </p:cNvPr>
            <p:cNvSpPr>
              <a:spLocks noChangeArrowheads="1"/>
            </p:cNvSpPr>
            <p:nvPr/>
          </p:nvSpPr>
          <p:spPr bwMode="auto">
            <a:xfrm>
              <a:off x="2552" y="2083"/>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24</a:t>
              </a:r>
            </a:p>
          </p:txBody>
        </p:sp>
        <p:sp>
          <p:nvSpPr>
            <p:cNvPr id="52266" name="Line 115">
              <a:extLst>
                <a:ext uri="{FF2B5EF4-FFF2-40B4-BE49-F238E27FC236}">
                  <a16:creationId xmlns:a16="http://schemas.microsoft.com/office/drawing/2014/main" id="{E415EAD9-15A0-0A07-1C90-3F7469B95AB2}"/>
                </a:ext>
              </a:extLst>
            </p:cNvPr>
            <p:cNvSpPr>
              <a:spLocks noChangeShapeType="1"/>
            </p:cNvSpPr>
            <p:nvPr/>
          </p:nvSpPr>
          <p:spPr bwMode="auto">
            <a:xfrm flipH="1">
              <a:off x="2361" y="1699"/>
              <a:ext cx="322"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Line 116">
              <a:extLst>
                <a:ext uri="{FF2B5EF4-FFF2-40B4-BE49-F238E27FC236}">
                  <a16:creationId xmlns:a16="http://schemas.microsoft.com/office/drawing/2014/main" id="{D2735762-F147-9127-AA4E-4CB5DE813622}"/>
                </a:ext>
              </a:extLst>
            </p:cNvPr>
            <p:cNvSpPr>
              <a:spLocks noChangeShapeType="1"/>
            </p:cNvSpPr>
            <p:nvPr/>
          </p:nvSpPr>
          <p:spPr bwMode="auto">
            <a:xfrm>
              <a:off x="2683" y="1699"/>
              <a:ext cx="18"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39" name="Text Box 119">
            <a:extLst>
              <a:ext uri="{FF2B5EF4-FFF2-40B4-BE49-F238E27FC236}">
                <a16:creationId xmlns:a16="http://schemas.microsoft.com/office/drawing/2014/main" id="{9BDB414D-1645-C91F-C304-B8B8A8D719CF}"/>
              </a:ext>
            </a:extLst>
          </p:cNvPr>
          <p:cNvSpPr txBox="1">
            <a:spLocks noChangeArrowheads="1"/>
          </p:cNvSpPr>
          <p:nvPr/>
        </p:nvSpPr>
        <p:spPr bwMode="auto">
          <a:xfrm>
            <a:off x="7043738" y="26193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52240" name="Text Box 120">
            <a:extLst>
              <a:ext uri="{FF2B5EF4-FFF2-40B4-BE49-F238E27FC236}">
                <a16:creationId xmlns:a16="http://schemas.microsoft.com/office/drawing/2014/main" id="{84FEBD52-23F1-CA3C-EBCE-EA08C97F997C}"/>
              </a:ext>
            </a:extLst>
          </p:cNvPr>
          <p:cNvSpPr txBox="1">
            <a:spLocks noChangeArrowheads="1"/>
          </p:cNvSpPr>
          <p:nvPr/>
        </p:nvSpPr>
        <p:spPr bwMode="auto">
          <a:xfrm>
            <a:off x="7739063" y="26066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grpSp>
        <p:nvGrpSpPr>
          <p:cNvPr id="52241" name="Group 123">
            <a:extLst>
              <a:ext uri="{FF2B5EF4-FFF2-40B4-BE49-F238E27FC236}">
                <a16:creationId xmlns:a16="http://schemas.microsoft.com/office/drawing/2014/main" id="{0CB5694B-6DB6-0024-7BBD-060F4044AA6A}"/>
              </a:ext>
            </a:extLst>
          </p:cNvPr>
          <p:cNvGrpSpPr>
            <a:grpSpLocks/>
          </p:cNvGrpSpPr>
          <p:nvPr/>
        </p:nvGrpSpPr>
        <p:grpSpPr bwMode="auto">
          <a:xfrm>
            <a:off x="7910513" y="2706689"/>
            <a:ext cx="996950" cy="1076325"/>
            <a:chOff x="301" y="1673"/>
            <a:chExt cx="628" cy="678"/>
          </a:xfrm>
        </p:grpSpPr>
        <p:sp>
          <p:nvSpPr>
            <p:cNvPr id="52260" name="Oval 125">
              <a:extLst>
                <a:ext uri="{FF2B5EF4-FFF2-40B4-BE49-F238E27FC236}">
                  <a16:creationId xmlns:a16="http://schemas.microsoft.com/office/drawing/2014/main" id="{6CC4BD9A-9B14-04BE-F2F9-6FC340D1A7D9}"/>
                </a:ext>
              </a:extLst>
            </p:cNvPr>
            <p:cNvSpPr>
              <a:spLocks noChangeArrowheads="1"/>
            </p:cNvSpPr>
            <p:nvPr/>
          </p:nvSpPr>
          <p:spPr bwMode="auto">
            <a:xfrm>
              <a:off x="301" y="2086"/>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26</a:t>
              </a:r>
            </a:p>
          </p:txBody>
        </p:sp>
        <p:sp>
          <p:nvSpPr>
            <p:cNvPr id="52261" name="Oval 126">
              <a:extLst>
                <a:ext uri="{FF2B5EF4-FFF2-40B4-BE49-F238E27FC236}">
                  <a16:creationId xmlns:a16="http://schemas.microsoft.com/office/drawing/2014/main" id="{F159E146-7E10-39A2-986D-0DAF929452B7}"/>
                </a:ext>
              </a:extLst>
            </p:cNvPr>
            <p:cNvSpPr>
              <a:spLocks noChangeArrowheads="1"/>
            </p:cNvSpPr>
            <p:nvPr/>
          </p:nvSpPr>
          <p:spPr bwMode="auto">
            <a:xfrm>
              <a:off x="673" y="2086"/>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27</a:t>
              </a:r>
            </a:p>
          </p:txBody>
        </p:sp>
        <p:sp>
          <p:nvSpPr>
            <p:cNvPr id="52262" name="Line 127">
              <a:extLst>
                <a:ext uri="{FF2B5EF4-FFF2-40B4-BE49-F238E27FC236}">
                  <a16:creationId xmlns:a16="http://schemas.microsoft.com/office/drawing/2014/main" id="{0307C016-DDE7-A501-741B-BCA963738DCD}"/>
                </a:ext>
              </a:extLst>
            </p:cNvPr>
            <p:cNvSpPr>
              <a:spLocks noChangeShapeType="1"/>
            </p:cNvSpPr>
            <p:nvPr/>
          </p:nvSpPr>
          <p:spPr bwMode="auto">
            <a:xfrm flipH="1">
              <a:off x="482" y="1673"/>
              <a:ext cx="335" cy="41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Line 128">
              <a:extLst>
                <a:ext uri="{FF2B5EF4-FFF2-40B4-BE49-F238E27FC236}">
                  <a16:creationId xmlns:a16="http://schemas.microsoft.com/office/drawing/2014/main" id="{DF0CA307-DCF5-D45A-F8F2-326DEF6D705A}"/>
                </a:ext>
              </a:extLst>
            </p:cNvPr>
            <p:cNvSpPr>
              <a:spLocks noChangeShapeType="1"/>
            </p:cNvSpPr>
            <p:nvPr/>
          </p:nvSpPr>
          <p:spPr bwMode="auto">
            <a:xfrm>
              <a:off x="817" y="1702"/>
              <a:ext cx="5"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42" name="Group 132">
            <a:extLst>
              <a:ext uri="{FF2B5EF4-FFF2-40B4-BE49-F238E27FC236}">
                <a16:creationId xmlns:a16="http://schemas.microsoft.com/office/drawing/2014/main" id="{4B98C240-F5D5-C0BB-2D1B-2B3DDA944649}"/>
              </a:ext>
            </a:extLst>
          </p:cNvPr>
          <p:cNvGrpSpPr>
            <a:grpSpLocks/>
          </p:cNvGrpSpPr>
          <p:nvPr/>
        </p:nvGrpSpPr>
        <p:grpSpPr bwMode="auto">
          <a:xfrm flipH="1">
            <a:off x="9304338" y="2752725"/>
            <a:ext cx="996950" cy="1030288"/>
            <a:chOff x="2180" y="1699"/>
            <a:chExt cx="628" cy="649"/>
          </a:xfrm>
        </p:grpSpPr>
        <p:sp>
          <p:nvSpPr>
            <p:cNvPr id="52256" name="Oval 133">
              <a:extLst>
                <a:ext uri="{FF2B5EF4-FFF2-40B4-BE49-F238E27FC236}">
                  <a16:creationId xmlns:a16="http://schemas.microsoft.com/office/drawing/2014/main" id="{6029E61C-49D6-2F5A-8DAF-3E215B6ECA1D}"/>
                </a:ext>
              </a:extLst>
            </p:cNvPr>
            <p:cNvSpPr>
              <a:spLocks noChangeArrowheads="1"/>
            </p:cNvSpPr>
            <p:nvPr/>
          </p:nvSpPr>
          <p:spPr bwMode="auto">
            <a:xfrm>
              <a:off x="2180" y="2083"/>
              <a:ext cx="255"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29</a:t>
              </a:r>
            </a:p>
          </p:txBody>
        </p:sp>
        <p:sp>
          <p:nvSpPr>
            <p:cNvPr id="52257" name="Oval 134">
              <a:extLst>
                <a:ext uri="{FF2B5EF4-FFF2-40B4-BE49-F238E27FC236}">
                  <a16:creationId xmlns:a16="http://schemas.microsoft.com/office/drawing/2014/main" id="{7AA70E41-122E-DA7C-AC7E-7033FB037CF8}"/>
                </a:ext>
              </a:extLst>
            </p:cNvPr>
            <p:cNvSpPr>
              <a:spLocks noChangeArrowheads="1"/>
            </p:cNvSpPr>
            <p:nvPr/>
          </p:nvSpPr>
          <p:spPr bwMode="auto">
            <a:xfrm>
              <a:off x="2552" y="2083"/>
              <a:ext cx="256" cy="265"/>
            </a:xfrm>
            <a:prstGeom prst="ellipse">
              <a:avLst/>
            </a:prstGeom>
            <a:no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28</a:t>
              </a:r>
            </a:p>
          </p:txBody>
        </p:sp>
        <p:sp>
          <p:nvSpPr>
            <p:cNvPr id="52258" name="Line 135">
              <a:extLst>
                <a:ext uri="{FF2B5EF4-FFF2-40B4-BE49-F238E27FC236}">
                  <a16:creationId xmlns:a16="http://schemas.microsoft.com/office/drawing/2014/main" id="{9755A6BA-2F6D-D318-D6EA-947DDA1B29FE}"/>
                </a:ext>
              </a:extLst>
            </p:cNvPr>
            <p:cNvSpPr>
              <a:spLocks noChangeShapeType="1"/>
            </p:cNvSpPr>
            <p:nvPr/>
          </p:nvSpPr>
          <p:spPr bwMode="auto">
            <a:xfrm flipH="1">
              <a:off x="2361" y="1699"/>
              <a:ext cx="322"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9" name="Line 136">
              <a:extLst>
                <a:ext uri="{FF2B5EF4-FFF2-40B4-BE49-F238E27FC236}">
                  <a16:creationId xmlns:a16="http://schemas.microsoft.com/office/drawing/2014/main" id="{7B0ABE6B-CEEF-A83D-E64D-44E99270A7D6}"/>
                </a:ext>
              </a:extLst>
            </p:cNvPr>
            <p:cNvSpPr>
              <a:spLocks noChangeShapeType="1"/>
            </p:cNvSpPr>
            <p:nvPr/>
          </p:nvSpPr>
          <p:spPr bwMode="auto">
            <a:xfrm>
              <a:off x="2683" y="1699"/>
              <a:ext cx="18" cy="38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43" name="Text Box 141">
            <a:extLst>
              <a:ext uri="{FF2B5EF4-FFF2-40B4-BE49-F238E27FC236}">
                <a16:creationId xmlns:a16="http://schemas.microsoft.com/office/drawing/2014/main" id="{DFC3A387-C1DE-7E2F-D400-F4BFAED2A72A}"/>
              </a:ext>
            </a:extLst>
          </p:cNvPr>
          <p:cNvSpPr txBox="1">
            <a:spLocks noChangeArrowheads="1"/>
          </p:cNvSpPr>
          <p:nvPr/>
        </p:nvSpPr>
        <p:spPr bwMode="auto">
          <a:xfrm>
            <a:off x="10018713" y="26717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52244" name="Text Box 142">
            <a:extLst>
              <a:ext uri="{FF2B5EF4-FFF2-40B4-BE49-F238E27FC236}">
                <a16:creationId xmlns:a16="http://schemas.microsoft.com/office/drawing/2014/main" id="{96D298C5-7F65-15E9-C4DD-722F463CC18C}"/>
              </a:ext>
            </a:extLst>
          </p:cNvPr>
          <p:cNvSpPr txBox="1">
            <a:spLocks noChangeArrowheads="1"/>
          </p:cNvSpPr>
          <p:nvPr/>
        </p:nvSpPr>
        <p:spPr bwMode="auto">
          <a:xfrm>
            <a:off x="1990725" y="367188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52245" name="Text Box 143">
            <a:extLst>
              <a:ext uri="{FF2B5EF4-FFF2-40B4-BE49-F238E27FC236}">
                <a16:creationId xmlns:a16="http://schemas.microsoft.com/office/drawing/2014/main" id="{784AD1F2-5C2A-1E99-9A7A-11A466C5BB41}"/>
              </a:ext>
            </a:extLst>
          </p:cNvPr>
          <p:cNvSpPr txBox="1">
            <a:spLocks noChangeArrowheads="1"/>
          </p:cNvSpPr>
          <p:nvPr/>
        </p:nvSpPr>
        <p:spPr bwMode="auto">
          <a:xfrm>
            <a:off x="2589213" y="368300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52246" name="Text Box 145">
            <a:extLst>
              <a:ext uri="{FF2B5EF4-FFF2-40B4-BE49-F238E27FC236}">
                <a16:creationId xmlns:a16="http://schemas.microsoft.com/office/drawing/2014/main" id="{E6EE6E6F-1A80-38D5-B3EB-863FB4837CC3}"/>
              </a:ext>
            </a:extLst>
          </p:cNvPr>
          <p:cNvSpPr txBox="1">
            <a:spLocks noChangeArrowheads="1"/>
          </p:cNvSpPr>
          <p:nvPr/>
        </p:nvSpPr>
        <p:spPr bwMode="auto">
          <a:xfrm>
            <a:off x="3744913" y="37131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grpSp>
        <p:nvGrpSpPr>
          <p:cNvPr id="52247" name="Group 146">
            <a:extLst>
              <a:ext uri="{FF2B5EF4-FFF2-40B4-BE49-F238E27FC236}">
                <a16:creationId xmlns:a16="http://schemas.microsoft.com/office/drawing/2014/main" id="{C10FCD71-11A6-6E25-8B27-0093DB83F21E}"/>
              </a:ext>
            </a:extLst>
          </p:cNvPr>
          <p:cNvGrpSpPr>
            <a:grpSpLocks/>
          </p:cNvGrpSpPr>
          <p:nvPr/>
        </p:nvGrpSpPr>
        <p:grpSpPr bwMode="auto">
          <a:xfrm>
            <a:off x="4964113" y="3732214"/>
            <a:ext cx="404812" cy="877887"/>
            <a:chOff x="1022" y="2341"/>
            <a:chExt cx="255" cy="553"/>
          </a:xfrm>
        </p:grpSpPr>
        <p:sp>
          <p:nvSpPr>
            <p:cNvPr id="52254" name="Oval 147">
              <a:extLst>
                <a:ext uri="{FF2B5EF4-FFF2-40B4-BE49-F238E27FC236}">
                  <a16:creationId xmlns:a16="http://schemas.microsoft.com/office/drawing/2014/main" id="{88FC02A3-0E47-D50E-CE2D-7165AE291BA2}"/>
                </a:ext>
              </a:extLst>
            </p:cNvPr>
            <p:cNvSpPr>
              <a:spLocks noChangeArrowheads="1"/>
            </p:cNvSpPr>
            <p:nvPr/>
          </p:nvSpPr>
          <p:spPr bwMode="auto">
            <a:xfrm>
              <a:off x="1022" y="2639"/>
              <a:ext cx="255" cy="255"/>
            </a:xfrm>
            <a:prstGeom prst="ellipse">
              <a:avLst/>
            </a:prstGeom>
            <a:solidFill>
              <a:srgbClr val="FF0000"/>
            </a:solidFill>
            <a:ln w="1270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latin typeface="Times New Roman" panose="02020603050405020304" pitchFamily="18" charset="0"/>
                </a:rPr>
                <a:t>31</a:t>
              </a:r>
            </a:p>
          </p:txBody>
        </p:sp>
        <p:sp>
          <p:nvSpPr>
            <p:cNvPr id="52255" name="Line 148">
              <a:extLst>
                <a:ext uri="{FF2B5EF4-FFF2-40B4-BE49-F238E27FC236}">
                  <a16:creationId xmlns:a16="http://schemas.microsoft.com/office/drawing/2014/main" id="{79053310-17DA-DA1F-D7F5-8DA1A4D3C406}"/>
                </a:ext>
              </a:extLst>
            </p:cNvPr>
            <p:cNvSpPr>
              <a:spLocks noChangeShapeType="1"/>
            </p:cNvSpPr>
            <p:nvPr/>
          </p:nvSpPr>
          <p:spPr bwMode="auto">
            <a:xfrm>
              <a:off x="1160" y="2341"/>
              <a:ext cx="0" cy="29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48" name="Text Box 151">
            <a:extLst>
              <a:ext uri="{FF2B5EF4-FFF2-40B4-BE49-F238E27FC236}">
                <a16:creationId xmlns:a16="http://schemas.microsoft.com/office/drawing/2014/main" id="{58B491E8-975C-81A7-10BC-CF8C7A83B3FB}"/>
              </a:ext>
            </a:extLst>
          </p:cNvPr>
          <p:cNvSpPr txBox="1">
            <a:spLocks noChangeArrowheads="1"/>
          </p:cNvSpPr>
          <p:nvPr/>
        </p:nvSpPr>
        <p:spPr bwMode="auto">
          <a:xfrm>
            <a:off x="5594350" y="37560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52249" name="Text Box 152">
            <a:extLst>
              <a:ext uri="{FF2B5EF4-FFF2-40B4-BE49-F238E27FC236}">
                <a16:creationId xmlns:a16="http://schemas.microsoft.com/office/drawing/2014/main" id="{43B875C6-66BC-36D6-9E88-BD8A07D4778F}"/>
              </a:ext>
            </a:extLst>
          </p:cNvPr>
          <p:cNvSpPr txBox="1">
            <a:spLocks noChangeArrowheads="1"/>
          </p:cNvSpPr>
          <p:nvPr/>
        </p:nvSpPr>
        <p:spPr bwMode="auto">
          <a:xfrm>
            <a:off x="6269039" y="3767138"/>
            <a:ext cx="132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   …</a:t>
            </a:r>
          </a:p>
        </p:txBody>
      </p:sp>
      <p:sp>
        <p:nvSpPr>
          <p:cNvPr id="52250" name="Text Box 154">
            <a:extLst>
              <a:ext uri="{FF2B5EF4-FFF2-40B4-BE49-F238E27FC236}">
                <a16:creationId xmlns:a16="http://schemas.microsoft.com/office/drawing/2014/main" id="{DEA4D69E-2863-3D89-1582-992744AA78D0}"/>
              </a:ext>
            </a:extLst>
          </p:cNvPr>
          <p:cNvSpPr txBox="1">
            <a:spLocks noChangeArrowheads="1"/>
          </p:cNvSpPr>
          <p:nvPr/>
        </p:nvSpPr>
        <p:spPr bwMode="auto">
          <a:xfrm>
            <a:off x="3157538" y="453866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FF0000"/>
                </a:solidFill>
                <a:latin typeface="Arial" panose="020B0604020202020204" pitchFamily="34" charset="0"/>
              </a:rPr>
              <a:t>B</a:t>
            </a:r>
          </a:p>
        </p:txBody>
      </p:sp>
      <p:sp>
        <p:nvSpPr>
          <p:cNvPr id="52251" name="Text Box 155">
            <a:extLst>
              <a:ext uri="{FF2B5EF4-FFF2-40B4-BE49-F238E27FC236}">
                <a16:creationId xmlns:a16="http://schemas.microsoft.com/office/drawing/2014/main" id="{4AD4BA6E-30D9-0172-C4BB-6CA051B80FDD}"/>
              </a:ext>
            </a:extLst>
          </p:cNvPr>
          <p:cNvSpPr txBox="1">
            <a:spLocks noChangeArrowheads="1"/>
          </p:cNvSpPr>
          <p:nvPr/>
        </p:nvSpPr>
        <p:spPr bwMode="auto">
          <a:xfrm>
            <a:off x="4665664" y="4576763"/>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a:latin typeface="Arial" panose="020B0604020202020204" pitchFamily="34" charset="0"/>
              </a:rPr>
              <a:t>答案结点</a:t>
            </a:r>
          </a:p>
        </p:txBody>
      </p:sp>
      <p:sp>
        <p:nvSpPr>
          <p:cNvPr id="160" name="Text Box 159">
            <a:extLst>
              <a:ext uri="{FF2B5EF4-FFF2-40B4-BE49-F238E27FC236}">
                <a16:creationId xmlns:a16="http://schemas.microsoft.com/office/drawing/2014/main" id="{6630EE1E-A9AC-C877-83F9-0DD128DBFE67}"/>
              </a:ext>
            </a:extLst>
          </p:cNvPr>
          <p:cNvSpPr txBox="1">
            <a:spLocks noChangeArrowheads="1"/>
          </p:cNvSpPr>
          <p:nvPr/>
        </p:nvSpPr>
        <p:spPr bwMode="auto">
          <a:xfrm>
            <a:off x="741525" y="5502275"/>
            <a:ext cx="101777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SzTx/>
              <a:buNone/>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能否根据某个优先级，使得结点</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22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和结点</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31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比活结点表中其他活结点具有更高优先级，从而被快速得到？</a:t>
            </a:r>
          </a:p>
        </p:txBody>
      </p:sp>
      <p:sp>
        <p:nvSpPr>
          <p:cNvPr id="93" name="标题 1">
            <a:extLst>
              <a:ext uri="{FF2B5EF4-FFF2-40B4-BE49-F238E27FC236}">
                <a16:creationId xmlns:a16="http://schemas.microsoft.com/office/drawing/2014/main" id="{1E834856-8EDD-C6F1-B5DE-0E4B4716C970}"/>
              </a:ext>
            </a:extLst>
          </p:cNvPr>
          <p:cNvSpPr>
            <a:spLocks noGrp="1"/>
          </p:cNvSpPr>
          <p:nvPr>
            <p:ph type="title"/>
          </p:nvPr>
        </p:nvSpPr>
        <p:spPr>
          <a:xfrm>
            <a:off x="336550" y="117301"/>
            <a:ext cx="10515600" cy="903635"/>
          </a:xfrm>
        </p:spPr>
        <p:txBody>
          <a:bodyPr/>
          <a:lstStyle/>
          <a:p>
            <a:r>
              <a:rPr lang="en-US" altLang="zh-CN" dirty="0"/>
              <a:t>FIFO-</a:t>
            </a:r>
            <a:r>
              <a:rPr lang="zh-CN" altLang="en-US" dirty="0"/>
              <a:t>分支限界法解决四皇后</a:t>
            </a:r>
          </a:p>
        </p:txBody>
      </p:sp>
      <p:sp>
        <p:nvSpPr>
          <p:cNvPr id="94" name="AutoShape 4">
            <a:extLst>
              <a:ext uri="{FF2B5EF4-FFF2-40B4-BE49-F238E27FC236}">
                <a16:creationId xmlns:a16="http://schemas.microsoft.com/office/drawing/2014/main" id="{9E81D1ED-E464-5781-DFA7-53BEA7CC8BEA}"/>
              </a:ext>
            </a:extLst>
          </p:cNvPr>
          <p:cNvSpPr>
            <a:spLocks noChangeArrowheads="1"/>
          </p:cNvSpPr>
          <p:nvPr/>
        </p:nvSpPr>
        <p:spPr bwMode="auto">
          <a:xfrm>
            <a:off x="7671957" y="4233863"/>
            <a:ext cx="1916544" cy="769937"/>
          </a:xfrm>
          <a:prstGeom prst="wedgeRoundRectCallout">
            <a:avLst>
              <a:gd name="adj1" fmla="val -170087"/>
              <a:gd name="adj2" fmla="val -130860"/>
              <a:gd name="adj3" fmla="val 16667"/>
            </a:avLst>
          </a:prstGeom>
          <a:noFill/>
          <a:ln w="19050">
            <a:solidFill>
              <a:schemeClr val="accent1">
                <a:lumMod val="75000"/>
              </a:schemeClr>
            </a:solidFill>
            <a:miter lim="800000"/>
            <a:headEnd/>
            <a:tailEnd/>
          </a:ln>
          <a:effectLst/>
        </p:spPr>
        <p:txBody>
          <a:bodyPr/>
          <a:lstStyle/>
          <a:p>
            <a:pPr algn="ctr">
              <a:spcBef>
                <a:spcPct val="0"/>
              </a:spcBef>
            </a:pPr>
            <a:r>
              <a:rPr lang="zh-CN" altLang="en-US" sz="2000" dirty="0">
                <a:latin typeface="Arial" panose="020B0604020202020204" pitchFamily="34" charset="0"/>
                <a:ea typeface="幼圆" panose="02010509060101010101" pitchFamily="49" charset="-122"/>
                <a:cs typeface="Arial" panose="020B0604020202020204" pitchFamily="34" charset="0"/>
              </a:rPr>
              <a:t>只走一步就可到达答案结点</a:t>
            </a:r>
            <a:endParaRPr lang="en-US" altLang="zh-CN" sz="2000" dirty="0">
              <a:latin typeface="Arial" panose="020B0604020202020204" pitchFamily="34" charset="0"/>
              <a:ea typeface="幼圆" panose="02010509060101010101" pitchFamily="49" charset="-122"/>
              <a:cs typeface="Arial" panose="020B0604020202020204" pitchFamily="34" charset="0"/>
            </a:endParaRPr>
          </a:p>
        </p:txBody>
      </p:sp>
      <p:sp>
        <p:nvSpPr>
          <p:cNvPr id="95" name="灯片编号占位符 3">
            <a:extLst>
              <a:ext uri="{FF2B5EF4-FFF2-40B4-BE49-F238E27FC236}">
                <a16:creationId xmlns:a16="http://schemas.microsoft.com/office/drawing/2014/main" id="{F6487909-4773-6290-9263-0E2A86B3A6DE}"/>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checkerboard(across)">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成本函数</a:t>
            </a:r>
            <a:r>
              <a:rPr lang="en-US" altLang="zh-CN" dirty="0">
                <a:solidFill>
                  <a:schemeClr val="tx2"/>
                </a:solidFill>
              </a:rPr>
              <a:t>c</a:t>
            </a:r>
            <a:r>
              <a:rPr lang="zh-CN" altLang="en-US" dirty="0">
                <a:solidFill>
                  <a:schemeClr val="tx2"/>
                </a:solidFill>
              </a:rPr>
              <a:t>的量化方法</a:t>
            </a:r>
            <a:endParaRPr lang="zh-CN" altLang="en-US" dirty="0"/>
          </a:p>
        </p:txBody>
      </p:sp>
      <p:sp>
        <p:nvSpPr>
          <p:cNvPr id="3" name="内容占位符 2"/>
          <p:cNvSpPr>
            <a:spLocks noGrp="1"/>
          </p:cNvSpPr>
          <p:nvPr>
            <p:ph idx="1"/>
          </p:nvPr>
        </p:nvSpPr>
        <p:spPr>
          <a:xfrm>
            <a:off x="838200" y="1690690"/>
            <a:ext cx="10515600" cy="4351338"/>
          </a:xfrm>
        </p:spPr>
        <p:txBody>
          <a:bodyPr/>
          <a:lstStyle/>
          <a:p>
            <a:pPr>
              <a:lnSpc>
                <a:spcPct val="150000"/>
              </a:lnSpc>
              <a:spcBef>
                <a:spcPts val="0"/>
              </a:spcBef>
            </a:pPr>
            <a:r>
              <a:rPr lang="zh-CN" altLang="en-US" sz="2400" dirty="0"/>
              <a:t>要给那些可能导致答案结点的活结点赋以优先次序。</a:t>
            </a:r>
            <a:endParaRPr lang="en-US" altLang="zh-CN" sz="2400" dirty="0"/>
          </a:p>
          <a:p>
            <a:pPr>
              <a:lnSpc>
                <a:spcPct val="150000"/>
              </a:lnSpc>
              <a:spcBef>
                <a:spcPts val="0"/>
              </a:spcBef>
            </a:pPr>
            <a:r>
              <a:rPr lang="en-US" altLang="zh-CN" sz="2400" dirty="0">
                <a:latin typeface="Arial" charset="0"/>
              </a:rPr>
              <a:t>c(X)</a:t>
            </a:r>
            <a:r>
              <a:rPr lang="zh-CN" altLang="en-US" sz="2400" dirty="0">
                <a:latin typeface="Arial" charset="0"/>
              </a:rPr>
              <a:t>的定义：</a:t>
            </a:r>
            <a:endParaRPr lang="en-US" altLang="zh-CN" sz="2400" dirty="0"/>
          </a:p>
          <a:p>
            <a:pPr lvl="1">
              <a:lnSpc>
                <a:spcPct val="150000"/>
              </a:lnSpc>
              <a:spcBef>
                <a:spcPts val="0"/>
              </a:spcBef>
            </a:pPr>
            <a:r>
              <a:rPr lang="zh-CN" altLang="en-US" sz="2400" dirty="0">
                <a:latin typeface="Arial" charset="0"/>
              </a:rPr>
              <a:t>方法</a:t>
            </a:r>
            <a:r>
              <a:rPr lang="en-US" altLang="zh-CN" sz="2400" dirty="0">
                <a:latin typeface="Arial" charset="0"/>
              </a:rPr>
              <a:t>1</a:t>
            </a:r>
            <a:r>
              <a:rPr lang="zh-CN" altLang="en-US" sz="2400" dirty="0">
                <a:latin typeface="Arial" charset="0"/>
              </a:rPr>
              <a:t>：基于</a:t>
            </a:r>
            <a:r>
              <a:rPr lang="en-US" altLang="zh-CN" sz="2400" dirty="0">
                <a:latin typeface="Arial" charset="0"/>
              </a:rPr>
              <a:t>X</a:t>
            </a:r>
            <a:r>
              <a:rPr lang="zh-CN" altLang="en-US" sz="2400" dirty="0">
                <a:latin typeface="Arial" charset="0"/>
              </a:rPr>
              <a:t>在生成一个答案结点之前需要生成的</a:t>
            </a:r>
            <a:r>
              <a:rPr lang="zh-CN" altLang="en-US" sz="2400" dirty="0">
                <a:solidFill>
                  <a:srgbClr val="FF0000"/>
                </a:solidFill>
                <a:latin typeface="Arial" charset="0"/>
              </a:rPr>
              <a:t>结点数</a:t>
            </a:r>
            <a:endParaRPr lang="en-US" altLang="zh-CN" sz="2400" dirty="0">
              <a:latin typeface="Arial" charset="0"/>
            </a:endParaRPr>
          </a:p>
          <a:p>
            <a:pPr lvl="2">
              <a:lnSpc>
                <a:spcPct val="150000"/>
              </a:lnSpc>
              <a:spcBef>
                <a:spcPts val="0"/>
              </a:spcBef>
            </a:pPr>
            <a:r>
              <a:rPr lang="zh-CN" altLang="en-US" sz="2400" dirty="0">
                <a:latin typeface="Arial" charset="0"/>
              </a:rPr>
              <a:t>寻找生成最小数目的答案结点</a:t>
            </a:r>
            <a:endParaRPr lang="en-US" altLang="zh-CN" sz="2400" dirty="0">
              <a:latin typeface="Arial" charset="0"/>
            </a:endParaRPr>
          </a:p>
          <a:p>
            <a:pPr lvl="1">
              <a:lnSpc>
                <a:spcPct val="150000"/>
              </a:lnSpc>
              <a:spcBef>
                <a:spcPts val="0"/>
              </a:spcBef>
            </a:pPr>
            <a:r>
              <a:rPr lang="zh-CN" altLang="en-US" sz="2400" dirty="0">
                <a:latin typeface="Arial" charset="0"/>
              </a:rPr>
              <a:t>方法</a:t>
            </a:r>
            <a:r>
              <a:rPr lang="en-US" altLang="zh-CN" sz="2400" dirty="0">
                <a:latin typeface="Arial" charset="0"/>
              </a:rPr>
              <a:t>2</a:t>
            </a:r>
            <a:r>
              <a:rPr lang="zh-CN" altLang="en-US" sz="2400" dirty="0">
                <a:latin typeface="Arial" charset="0"/>
              </a:rPr>
              <a:t>：基于距离</a:t>
            </a:r>
            <a:r>
              <a:rPr lang="en-US" altLang="zh-CN" sz="2400" dirty="0">
                <a:latin typeface="Arial" charset="0"/>
              </a:rPr>
              <a:t>X</a:t>
            </a:r>
            <a:r>
              <a:rPr lang="zh-CN" altLang="en-US" sz="2400" dirty="0">
                <a:latin typeface="Arial" charset="0"/>
              </a:rPr>
              <a:t>最近的那个答案结点的</a:t>
            </a:r>
            <a:r>
              <a:rPr lang="zh-CN" altLang="en-US" sz="2400" dirty="0">
                <a:solidFill>
                  <a:srgbClr val="FF0000"/>
                </a:solidFill>
                <a:latin typeface="Arial" charset="0"/>
              </a:rPr>
              <a:t>路径长度</a:t>
            </a:r>
            <a:endParaRPr lang="en-US" altLang="zh-CN" sz="2400" dirty="0">
              <a:solidFill>
                <a:srgbClr val="FF0000"/>
              </a:solidFill>
              <a:latin typeface="Arial" charset="0"/>
            </a:endParaRPr>
          </a:p>
          <a:p>
            <a:pPr lvl="2">
              <a:lnSpc>
                <a:spcPct val="150000"/>
              </a:lnSpc>
              <a:spcBef>
                <a:spcPts val="0"/>
              </a:spcBef>
            </a:pPr>
            <a:r>
              <a:rPr lang="zh-CN" altLang="en-US" sz="2400" dirty="0">
                <a:latin typeface="Arial" charset="0"/>
              </a:rPr>
              <a:t>寻找路径长度最短的答案结点</a:t>
            </a:r>
          </a:p>
          <a:p>
            <a:endParaRPr lang="zh-CN" altLang="en-US" sz="2800" b="1" dirty="0">
              <a:solidFill>
                <a:srgbClr val="FF0000"/>
              </a:solidFill>
              <a:latin typeface="Arial" charset="0"/>
            </a:endParaRP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16</a:t>
            </a:fld>
            <a:endParaRPr lang="en-US" altLang="zh-CN"/>
          </a:p>
        </p:txBody>
      </p:sp>
      <p:sp>
        <p:nvSpPr>
          <p:cNvPr id="5" name="AutoShape 109"/>
          <p:cNvSpPr>
            <a:spLocks noChangeArrowheads="1"/>
          </p:cNvSpPr>
          <p:nvPr/>
        </p:nvSpPr>
        <p:spPr bwMode="auto">
          <a:xfrm>
            <a:off x="7392144" y="4710110"/>
            <a:ext cx="2152650" cy="914400"/>
          </a:xfrm>
          <a:prstGeom prst="wedgeRoundRectCallout">
            <a:avLst>
              <a:gd name="adj1" fmla="val -54724"/>
              <a:gd name="adj2" fmla="val -83279"/>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lang="zh-CN" altLang="en-US" sz="2400" dirty="0">
                <a:latin typeface="幼圆" panose="02010509060101010101" pitchFamily="49" charset="-122"/>
                <a:ea typeface="幼圆" panose="02010509060101010101" pitchFamily="49" charset="-122"/>
              </a:rPr>
              <a:t>选择后一种度量来考虑问题</a:t>
            </a:r>
          </a:p>
        </p:txBody>
      </p:sp>
    </p:spTree>
    <p:extLst>
      <p:ext uri="{BB962C8B-B14F-4D97-AF65-F5344CB8AC3E}">
        <p14:creationId xmlns:p14="http://schemas.microsoft.com/office/powerpoint/2010/main" val="36837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767408" y="404664"/>
            <a:ext cx="8229600" cy="1081088"/>
          </a:xfrm>
        </p:spPr>
        <p:txBody>
          <a:bodyPr/>
          <a:lstStyle/>
          <a:p>
            <a:pPr eaLnBrk="1" hangingPunct="1"/>
            <a:r>
              <a:rPr lang="zh-CN" altLang="en-US" dirty="0">
                <a:solidFill>
                  <a:schemeClr val="tx2"/>
                </a:solidFill>
              </a:rPr>
              <a:t>区分状态空间树中结点</a:t>
            </a:r>
            <a:r>
              <a:rPr lang="en-US" altLang="zh-CN" dirty="0">
                <a:solidFill>
                  <a:schemeClr val="tx2"/>
                </a:solidFill>
              </a:rPr>
              <a:t>X</a:t>
            </a:r>
          </a:p>
        </p:txBody>
      </p:sp>
      <p:sp>
        <p:nvSpPr>
          <p:cNvPr id="187395" name="Rectangle 3"/>
          <p:cNvSpPr>
            <a:spLocks noGrp="1" noChangeArrowheads="1"/>
          </p:cNvSpPr>
          <p:nvPr>
            <p:ph type="body" idx="1"/>
          </p:nvPr>
        </p:nvSpPr>
        <p:spPr>
          <a:xfrm>
            <a:off x="1200672" y="1647825"/>
            <a:ext cx="10153128" cy="3562350"/>
          </a:xfrm>
        </p:spPr>
        <p:txBody>
          <a:bodyPr>
            <a:normAutofit/>
          </a:bodyPr>
          <a:lstStyle/>
          <a:p>
            <a:pPr eaLnBrk="1" hangingPunct="1">
              <a:lnSpc>
                <a:spcPct val="150000"/>
              </a:lnSpc>
              <a:defRPr/>
            </a:pPr>
            <a:r>
              <a:rPr lang="zh-CN" altLang="en-US" sz="2400" dirty="0"/>
              <a:t>对于一个状态空间树里面的任何一个结点</a:t>
            </a:r>
            <a:r>
              <a:rPr lang="en-US" altLang="zh-CN" sz="2400" dirty="0"/>
              <a:t>X</a:t>
            </a:r>
            <a:r>
              <a:rPr lang="zh-CN" altLang="en-US" sz="2400" dirty="0"/>
              <a:t>，有如下几种可能：</a:t>
            </a:r>
          </a:p>
          <a:p>
            <a:pPr lvl="1" eaLnBrk="1" hangingPunct="1">
              <a:lnSpc>
                <a:spcPct val="150000"/>
              </a:lnSpc>
              <a:defRPr/>
            </a:pPr>
            <a:r>
              <a:rPr lang="en-US" altLang="zh-CN" sz="2400" dirty="0">
                <a:cs typeface="+mn-cs"/>
              </a:rPr>
              <a:t>X</a:t>
            </a:r>
            <a:r>
              <a:rPr lang="zh-CN" altLang="en-US" sz="2400" dirty="0">
                <a:cs typeface="+mn-cs"/>
              </a:rPr>
              <a:t>是答案结点；</a:t>
            </a:r>
          </a:p>
          <a:p>
            <a:pPr lvl="1">
              <a:lnSpc>
                <a:spcPct val="150000"/>
              </a:lnSpc>
              <a:defRPr/>
            </a:pPr>
            <a:r>
              <a:rPr lang="en-US" altLang="zh-CN" sz="2400" dirty="0">
                <a:cs typeface="+mn-cs"/>
              </a:rPr>
              <a:t>X</a:t>
            </a:r>
            <a:r>
              <a:rPr lang="zh-CN" altLang="en-US" sz="2400" dirty="0">
                <a:cs typeface="+mn-cs"/>
              </a:rPr>
              <a:t>不是答案</a:t>
            </a:r>
            <a:r>
              <a:rPr lang="zh-CN" altLang="en-US" sz="2400" dirty="0"/>
              <a:t>结点</a:t>
            </a:r>
            <a:r>
              <a:rPr lang="zh-CN" altLang="en-US" sz="2400" dirty="0">
                <a:cs typeface="+mn-cs"/>
              </a:rPr>
              <a:t>，但子树</a:t>
            </a:r>
            <a:r>
              <a:rPr lang="en-US" altLang="zh-CN" sz="2400" dirty="0">
                <a:cs typeface="+mn-cs"/>
              </a:rPr>
              <a:t>X</a:t>
            </a:r>
            <a:r>
              <a:rPr lang="zh-CN" altLang="en-US" sz="2400" dirty="0">
                <a:cs typeface="+mn-cs"/>
              </a:rPr>
              <a:t>中包含答案</a:t>
            </a:r>
            <a:r>
              <a:rPr lang="zh-CN" altLang="en-US" sz="2400" dirty="0"/>
              <a:t>结点</a:t>
            </a:r>
            <a:r>
              <a:rPr lang="zh-CN" altLang="en-US" sz="2400" dirty="0">
                <a:cs typeface="+mn-cs"/>
              </a:rPr>
              <a:t>；</a:t>
            </a:r>
          </a:p>
          <a:p>
            <a:pPr lvl="1">
              <a:lnSpc>
                <a:spcPct val="150000"/>
              </a:lnSpc>
              <a:defRPr/>
            </a:pPr>
            <a:r>
              <a:rPr lang="en-US" altLang="zh-CN" sz="2400" dirty="0">
                <a:cs typeface="+mn-cs"/>
              </a:rPr>
              <a:t>X</a:t>
            </a:r>
            <a:r>
              <a:rPr lang="zh-CN" altLang="en-US" sz="2400" dirty="0">
                <a:cs typeface="+mn-cs"/>
              </a:rPr>
              <a:t>不是答案</a:t>
            </a:r>
            <a:r>
              <a:rPr lang="zh-CN" altLang="en-US" sz="2400" dirty="0"/>
              <a:t>结点</a:t>
            </a:r>
            <a:r>
              <a:rPr lang="zh-CN" altLang="en-US" sz="2400" dirty="0">
                <a:cs typeface="+mn-cs"/>
              </a:rPr>
              <a:t>，且子树</a:t>
            </a:r>
            <a:r>
              <a:rPr lang="en-US" altLang="zh-CN" sz="2400" dirty="0">
                <a:cs typeface="+mn-cs"/>
              </a:rPr>
              <a:t>X</a:t>
            </a:r>
            <a:r>
              <a:rPr lang="zh-CN" altLang="en-US" sz="2400" dirty="0">
                <a:cs typeface="+mn-cs"/>
              </a:rPr>
              <a:t>不包含任何答案</a:t>
            </a:r>
            <a:r>
              <a:rPr lang="zh-CN" altLang="en-US" sz="2400" dirty="0"/>
              <a:t>结点</a:t>
            </a:r>
            <a:r>
              <a:rPr lang="zh-CN" altLang="en-US" sz="2400" dirty="0">
                <a:cs typeface="+mn-cs"/>
              </a:rPr>
              <a:t>；</a:t>
            </a:r>
            <a:endParaRPr lang="en-US" altLang="zh-CN" sz="2400" dirty="0">
              <a:cs typeface="+mn-cs"/>
            </a:endParaRPr>
          </a:p>
          <a:p>
            <a:pPr>
              <a:lnSpc>
                <a:spcPct val="150000"/>
              </a:lnSpc>
              <a:defRPr/>
            </a:pPr>
            <a:r>
              <a:rPr lang="zh-CN" altLang="en-US" sz="2400" dirty="0"/>
              <a:t>从</a:t>
            </a:r>
            <a:r>
              <a:rPr lang="zh-CN" altLang="en-US" sz="2400" dirty="0">
                <a:solidFill>
                  <a:srgbClr val="FF0000"/>
                </a:solidFill>
              </a:rPr>
              <a:t>上帝视角</a:t>
            </a:r>
            <a:r>
              <a:rPr lang="zh-CN" altLang="en-US" sz="2400" dirty="0"/>
              <a:t>定义一个结点成本函数</a:t>
            </a:r>
            <a:r>
              <a:rPr lang="en-US" altLang="zh-CN" sz="2400" dirty="0"/>
              <a:t>c(X)</a:t>
            </a:r>
            <a:endParaRPr lang="zh-CN" altLang="en-US" sz="2400"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17</a:t>
            </a:fld>
            <a:endParaRPr lang="en-US" altLang="zh-CN" dirty="0"/>
          </a:p>
        </p:txBody>
      </p:sp>
    </p:spTree>
    <p:extLst>
      <p:ext uri="{BB962C8B-B14F-4D97-AF65-F5344CB8AC3E}">
        <p14:creationId xmlns:p14="http://schemas.microsoft.com/office/powerpoint/2010/main" val="411283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7395">
                                            <p:txEl>
                                              <p:pRg st="4" end="4"/>
                                            </p:txEl>
                                          </p:spTgt>
                                        </p:tgtEl>
                                        <p:attrNameLst>
                                          <p:attrName>style.visibility</p:attrName>
                                        </p:attrNameLst>
                                      </p:cBhvr>
                                      <p:to>
                                        <p:strVal val="visible"/>
                                      </p:to>
                                    </p:set>
                                    <p:anim calcmode="lin" valueType="num">
                                      <p:cBhvr additive="base">
                                        <p:cTn id="7" dur="500" fill="hold"/>
                                        <p:tgtEl>
                                          <p:spTgt spid="1873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3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06814" y="476672"/>
            <a:ext cx="8229600" cy="1081088"/>
          </a:xfrm>
        </p:spPr>
        <p:txBody>
          <a:bodyPr/>
          <a:lstStyle/>
          <a:p>
            <a:pPr eaLnBrk="1" hangingPunct="1"/>
            <a:r>
              <a:rPr lang="zh-CN" altLang="en-US" dirty="0"/>
              <a:t>成本函数</a:t>
            </a:r>
            <a:r>
              <a:rPr lang="en-US" altLang="zh-CN" dirty="0"/>
              <a:t>c</a:t>
            </a:r>
            <a:r>
              <a:rPr lang="zh-CN" altLang="en-US" dirty="0"/>
              <a:t>定义</a:t>
            </a:r>
            <a:endParaRPr lang="en-US" altLang="zh-CN" dirty="0"/>
          </a:p>
        </p:txBody>
      </p:sp>
      <p:sp>
        <p:nvSpPr>
          <p:cNvPr id="62467" name="Rectangle 3"/>
          <p:cNvSpPr>
            <a:spLocks noGrp="1" noChangeArrowheads="1"/>
          </p:cNvSpPr>
          <p:nvPr>
            <p:ph type="body" idx="1"/>
          </p:nvPr>
        </p:nvSpPr>
        <p:spPr>
          <a:xfrm>
            <a:off x="1055440" y="1628800"/>
            <a:ext cx="10441160" cy="4126705"/>
          </a:xfrm>
        </p:spPr>
        <p:txBody>
          <a:bodyPr>
            <a:normAutofit/>
          </a:bodyPr>
          <a:lstStyle/>
          <a:p>
            <a:pPr>
              <a:lnSpc>
                <a:spcPct val="150000"/>
              </a:lnSpc>
              <a:spcBef>
                <a:spcPts val="0"/>
              </a:spcBef>
            </a:pPr>
            <a:r>
              <a:rPr lang="zh-CN" altLang="en-US" sz="2400" dirty="0"/>
              <a:t>如果</a:t>
            </a:r>
            <a:r>
              <a:rPr lang="en-US" altLang="zh-CN" sz="2400" dirty="0"/>
              <a:t>X</a:t>
            </a:r>
            <a:r>
              <a:rPr lang="zh-CN" altLang="en-US" sz="2400" dirty="0"/>
              <a:t>是答案结点</a:t>
            </a:r>
            <a:endParaRPr lang="en-US" altLang="zh-CN" sz="2400" dirty="0"/>
          </a:p>
          <a:p>
            <a:pPr lvl="1">
              <a:lnSpc>
                <a:spcPct val="150000"/>
              </a:lnSpc>
              <a:spcBef>
                <a:spcPts val="0"/>
              </a:spcBef>
            </a:pPr>
            <a:r>
              <a:rPr lang="en-US" altLang="zh-CN" sz="2400" dirty="0"/>
              <a:t>c(X)=</a:t>
            </a:r>
            <a:r>
              <a:rPr lang="zh-CN" altLang="en-US" sz="2400" dirty="0"/>
              <a:t>状态空间树的根结点到</a:t>
            </a:r>
            <a:r>
              <a:rPr lang="en-US" altLang="zh-CN" sz="2400" dirty="0"/>
              <a:t>X</a:t>
            </a:r>
            <a:r>
              <a:rPr lang="zh-CN" altLang="en-US" sz="2400" dirty="0"/>
              <a:t>的成本</a:t>
            </a:r>
            <a:r>
              <a:rPr lang="en-US" altLang="zh-CN" sz="2400" dirty="0"/>
              <a:t>(</a:t>
            </a:r>
            <a:r>
              <a:rPr lang="zh-CN" altLang="en-US" sz="2400" dirty="0"/>
              <a:t>即所用的代价，可以是级数、计算复杂度等</a:t>
            </a:r>
            <a:r>
              <a:rPr lang="en-US" altLang="zh-CN" sz="2400" dirty="0"/>
              <a:t>)</a:t>
            </a:r>
            <a:endParaRPr lang="zh-CN" altLang="en-US" sz="2400" dirty="0"/>
          </a:p>
          <a:p>
            <a:pPr>
              <a:lnSpc>
                <a:spcPct val="150000"/>
              </a:lnSpc>
              <a:spcBef>
                <a:spcPts val="0"/>
              </a:spcBef>
            </a:pPr>
            <a:r>
              <a:rPr lang="zh-CN" altLang="en-US" sz="2400" dirty="0"/>
              <a:t>如果</a:t>
            </a:r>
            <a:r>
              <a:rPr lang="en-US" altLang="zh-CN" sz="2400" dirty="0"/>
              <a:t>X</a:t>
            </a:r>
            <a:r>
              <a:rPr lang="zh-CN" altLang="en-US" sz="2400" dirty="0"/>
              <a:t>不是答案结点且子树</a:t>
            </a:r>
            <a:r>
              <a:rPr lang="en-US" altLang="zh-CN" sz="2400" dirty="0"/>
              <a:t>X</a:t>
            </a:r>
            <a:r>
              <a:rPr lang="zh-CN" altLang="en-US" sz="2400" dirty="0"/>
              <a:t>不包含任何答案结点</a:t>
            </a:r>
            <a:endParaRPr lang="en-US" altLang="zh-CN" sz="2400" dirty="0"/>
          </a:p>
          <a:p>
            <a:pPr lvl="1">
              <a:lnSpc>
                <a:spcPct val="150000"/>
              </a:lnSpc>
              <a:spcBef>
                <a:spcPts val="0"/>
              </a:spcBef>
            </a:pPr>
            <a:r>
              <a:rPr lang="zh-CN" altLang="en-US" sz="2400" dirty="0"/>
              <a:t>则</a:t>
            </a:r>
            <a:r>
              <a:rPr lang="en-US" altLang="zh-CN" sz="2400" dirty="0"/>
              <a:t>c(X)=∞</a:t>
            </a:r>
            <a:endParaRPr lang="zh-CN" altLang="en-US" sz="2400" dirty="0"/>
          </a:p>
          <a:p>
            <a:pPr>
              <a:lnSpc>
                <a:spcPct val="150000"/>
              </a:lnSpc>
              <a:spcBef>
                <a:spcPts val="0"/>
              </a:spcBef>
            </a:pPr>
            <a:r>
              <a:rPr lang="zh-CN" altLang="en-US" sz="2400" dirty="0"/>
              <a:t>如果</a:t>
            </a:r>
            <a:r>
              <a:rPr lang="en-US" altLang="zh-CN" sz="2400" dirty="0"/>
              <a:t>X</a:t>
            </a:r>
            <a:r>
              <a:rPr lang="zh-CN" altLang="en-US" sz="2400" dirty="0"/>
              <a:t>不是答案结点，但子树</a:t>
            </a:r>
            <a:r>
              <a:rPr lang="en-US" altLang="zh-CN" sz="2400" dirty="0"/>
              <a:t>X</a:t>
            </a:r>
            <a:r>
              <a:rPr lang="zh-CN" altLang="en-US" sz="2400" dirty="0"/>
              <a:t>中包含答案结点</a:t>
            </a:r>
            <a:endParaRPr lang="en-US" altLang="zh-CN" sz="2400" dirty="0"/>
          </a:p>
          <a:p>
            <a:pPr lvl="1">
              <a:lnSpc>
                <a:spcPct val="150000"/>
              </a:lnSpc>
              <a:spcBef>
                <a:spcPts val="0"/>
              </a:spcBef>
            </a:pPr>
            <a:r>
              <a:rPr lang="en-US" altLang="zh-CN" sz="2400" dirty="0"/>
              <a:t>c(X)=</a:t>
            </a:r>
            <a:r>
              <a:rPr lang="zh-CN" altLang="en-US" sz="2400" dirty="0"/>
              <a:t>子树</a:t>
            </a:r>
            <a:r>
              <a:rPr lang="en-US" altLang="zh-CN" sz="2400" dirty="0"/>
              <a:t>X</a:t>
            </a:r>
            <a:r>
              <a:rPr lang="zh-CN" altLang="en-US" sz="2400" dirty="0"/>
              <a:t>中具有最小成本的答案结点的成本</a:t>
            </a: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18</a:t>
            </a:fld>
            <a:endParaRPr lang="en-US" altLang="zh-CN" dirty="0"/>
          </a:p>
        </p:txBody>
      </p:sp>
    </p:spTree>
    <p:extLst>
      <p:ext uri="{BB962C8B-B14F-4D97-AF65-F5344CB8AC3E}">
        <p14:creationId xmlns:p14="http://schemas.microsoft.com/office/powerpoint/2010/main" val="1447171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2FB78-7C5E-4FE7-B88F-5D1965EA94CA}"/>
              </a:ext>
            </a:extLst>
          </p:cNvPr>
          <p:cNvSpPr>
            <a:spLocks noGrp="1"/>
          </p:cNvSpPr>
          <p:nvPr>
            <p:ph type="title"/>
          </p:nvPr>
        </p:nvSpPr>
        <p:spPr>
          <a:xfrm>
            <a:off x="772689" y="190447"/>
            <a:ext cx="10515600" cy="903635"/>
          </a:xfrm>
        </p:spPr>
        <p:txBody>
          <a:bodyPr/>
          <a:lstStyle/>
          <a:p>
            <a:r>
              <a:rPr lang="zh-CN" altLang="en-US" dirty="0"/>
              <a:t>成本函数</a:t>
            </a:r>
            <a:r>
              <a:rPr lang="en-US" altLang="zh-CN" dirty="0"/>
              <a:t>c</a:t>
            </a:r>
            <a:r>
              <a:rPr lang="zh-CN" altLang="en-US" dirty="0"/>
              <a:t>的例子</a:t>
            </a:r>
          </a:p>
        </p:txBody>
      </p:sp>
      <p:sp>
        <p:nvSpPr>
          <p:cNvPr id="3" name="内容占位符 2">
            <a:extLst>
              <a:ext uri="{FF2B5EF4-FFF2-40B4-BE49-F238E27FC236}">
                <a16:creationId xmlns:a16="http://schemas.microsoft.com/office/drawing/2014/main" id="{B77B61AA-6F94-42D4-B87A-A4BDC977F065}"/>
              </a:ext>
            </a:extLst>
          </p:cNvPr>
          <p:cNvSpPr>
            <a:spLocks noGrp="1"/>
          </p:cNvSpPr>
          <p:nvPr>
            <p:ph idx="1"/>
          </p:nvPr>
        </p:nvSpPr>
        <p:spPr>
          <a:xfrm>
            <a:off x="803144" y="1162622"/>
            <a:ext cx="10550655" cy="5193730"/>
          </a:xfrm>
        </p:spPr>
        <p:txBody>
          <a:bodyPr>
            <a:normAutofit/>
          </a:bodyPr>
          <a:lstStyle/>
          <a:p>
            <a:pPr marL="0" indent="0">
              <a:lnSpc>
                <a:spcPct val="150000"/>
              </a:lnSpc>
              <a:spcBef>
                <a:spcPts val="0"/>
              </a:spcBef>
              <a:buNone/>
            </a:pPr>
            <a:r>
              <a:rPr lang="zh-CN" altLang="en-US" sz="2400" dirty="0"/>
              <a:t>用级数来表达结点成本</a:t>
            </a:r>
            <a:endParaRPr lang="en-US" altLang="zh-CN" sz="2400" dirty="0"/>
          </a:p>
          <a:p>
            <a:pPr>
              <a:lnSpc>
                <a:spcPct val="150000"/>
              </a:lnSpc>
              <a:spcBef>
                <a:spcPts val="0"/>
              </a:spcBef>
            </a:pPr>
            <a:r>
              <a:rPr lang="en-US" altLang="zh-CN" sz="2400" dirty="0"/>
              <a:t>X</a:t>
            </a:r>
            <a:r>
              <a:rPr lang="zh-CN" altLang="en-US" sz="2400" dirty="0"/>
              <a:t>是答案结点：</a:t>
            </a:r>
            <a:endParaRPr lang="en-US" altLang="zh-CN" sz="2400" dirty="0"/>
          </a:p>
          <a:p>
            <a:pPr lvl="1">
              <a:lnSpc>
                <a:spcPct val="150000"/>
              </a:lnSpc>
              <a:spcBef>
                <a:spcPts val="0"/>
              </a:spcBef>
            </a:pPr>
            <a:r>
              <a:rPr lang="en-US" altLang="zh-CN" sz="2400" dirty="0"/>
              <a:t>c(</a:t>
            </a:r>
            <a:r>
              <a:rPr lang="en-US" altLang="zh-CN" sz="2400" dirty="0">
                <a:solidFill>
                  <a:srgbClr val="FF0000"/>
                </a:solidFill>
              </a:rPr>
              <a:t>31</a:t>
            </a:r>
            <a:r>
              <a:rPr lang="en-US" altLang="zh-CN" sz="2400" dirty="0"/>
              <a:t>)=4</a:t>
            </a:r>
            <a:r>
              <a:rPr lang="zh-CN" altLang="en-US" sz="2400" dirty="0"/>
              <a:t>（根结点到</a:t>
            </a:r>
            <a:r>
              <a:rPr lang="en-US" altLang="zh-CN" sz="2400" dirty="0"/>
              <a:t>31</a:t>
            </a:r>
            <a:r>
              <a:rPr lang="zh-CN" altLang="en-US" sz="2400" dirty="0"/>
              <a:t>的成本）</a:t>
            </a:r>
            <a:endParaRPr lang="en-US" altLang="zh-CN" sz="2400" dirty="0"/>
          </a:p>
          <a:p>
            <a:pPr marL="0" indent="-342900">
              <a:lnSpc>
                <a:spcPct val="150000"/>
              </a:lnSpc>
              <a:spcBef>
                <a:spcPts val="0"/>
              </a:spcBef>
            </a:pPr>
            <a:r>
              <a:rPr lang="en-US" altLang="zh-CN" sz="2400" dirty="0"/>
              <a:t>X</a:t>
            </a:r>
            <a:r>
              <a:rPr lang="zh-CN" altLang="en-US" sz="2400" dirty="0"/>
              <a:t>不是答案结点，但子树</a:t>
            </a:r>
            <a:r>
              <a:rPr lang="en-US" altLang="zh-CN" sz="2400" dirty="0"/>
              <a:t>X</a:t>
            </a:r>
            <a:r>
              <a:rPr lang="zh-CN" altLang="en-US" sz="2400" dirty="0"/>
              <a:t>中包含答案结点：</a:t>
            </a:r>
            <a:endParaRPr lang="en-US" altLang="zh-CN" sz="2400" dirty="0"/>
          </a:p>
          <a:p>
            <a:pPr lvl="1">
              <a:lnSpc>
                <a:spcPct val="150000"/>
              </a:lnSpc>
              <a:spcBef>
                <a:spcPts val="0"/>
              </a:spcBef>
            </a:pPr>
            <a:r>
              <a:rPr lang="en-US" altLang="zh-CN" sz="2400" dirty="0"/>
              <a:t>c(1)=c(18)=c(29)=c(30)</a:t>
            </a:r>
          </a:p>
          <a:p>
            <a:pPr marL="457200" lvl="1" indent="0">
              <a:lnSpc>
                <a:spcPct val="150000"/>
              </a:lnSpc>
              <a:spcBef>
                <a:spcPts val="0"/>
              </a:spcBef>
              <a:buNone/>
            </a:pPr>
            <a:r>
              <a:rPr lang="en-US" altLang="zh-CN" sz="2400" dirty="0"/>
              <a:t>         =c(</a:t>
            </a:r>
            <a:r>
              <a:rPr lang="en-US" altLang="zh-CN" sz="2400" dirty="0">
                <a:solidFill>
                  <a:srgbClr val="FF0000"/>
                </a:solidFill>
              </a:rPr>
              <a:t>31</a:t>
            </a:r>
            <a:r>
              <a:rPr lang="en-US" altLang="zh-CN" sz="2400" dirty="0"/>
              <a:t>)</a:t>
            </a:r>
          </a:p>
          <a:p>
            <a:pPr marL="0" indent="0">
              <a:lnSpc>
                <a:spcPct val="150000"/>
              </a:lnSpc>
              <a:spcBef>
                <a:spcPts val="0"/>
              </a:spcBef>
              <a:buClrTx/>
              <a:buNone/>
            </a:pPr>
            <a:r>
              <a:rPr lang="en-US" altLang="zh-CN" sz="2400" dirty="0"/>
              <a:t>               =4</a:t>
            </a:r>
          </a:p>
          <a:p>
            <a:pPr marL="0" indent="-342900">
              <a:lnSpc>
                <a:spcPct val="150000"/>
              </a:lnSpc>
              <a:spcBef>
                <a:spcPts val="0"/>
              </a:spcBef>
            </a:pPr>
            <a:r>
              <a:rPr lang="en-US" altLang="zh-CN" sz="2400" dirty="0"/>
              <a:t>X</a:t>
            </a:r>
            <a:r>
              <a:rPr lang="zh-CN" altLang="en-US" sz="2400" dirty="0"/>
              <a:t>不是答案结点且子树</a:t>
            </a:r>
            <a:r>
              <a:rPr lang="en-US" altLang="zh-CN" sz="2400" dirty="0"/>
              <a:t>X</a:t>
            </a:r>
            <a:r>
              <a:rPr lang="zh-CN" altLang="en-US" sz="2400" dirty="0"/>
              <a:t>不包含任何答案结点：</a:t>
            </a:r>
            <a:endParaRPr lang="en-US" altLang="zh-CN" sz="2400" dirty="0"/>
          </a:p>
          <a:p>
            <a:pPr lvl="1">
              <a:lnSpc>
                <a:spcPct val="150000"/>
              </a:lnSpc>
              <a:spcBef>
                <a:spcPts val="0"/>
              </a:spcBef>
            </a:pPr>
            <a:r>
              <a:rPr lang="en-US" altLang="zh-CN" sz="2400" dirty="0"/>
              <a:t>c(2) =∞, c(19) =∞, ……</a:t>
            </a:r>
            <a:endParaRPr lang="zh-CN" altLang="en-US" sz="2400" dirty="0">
              <a:latin typeface="幼圆" panose="02010509060101010101" pitchFamily="49" charset="-122"/>
            </a:endParaRPr>
          </a:p>
          <a:p>
            <a:endParaRPr lang="zh-CN" altLang="en-US" dirty="0"/>
          </a:p>
        </p:txBody>
      </p:sp>
      <p:sp>
        <p:nvSpPr>
          <p:cNvPr id="4" name="灯片编号占位符 3">
            <a:extLst>
              <a:ext uri="{FF2B5EF4-FFF2-40B4-BE49-F238E27FC236}">
                <a16:creationId xmlns:a16="http://schemas.microsoft.com/office/drawing/2014/main" id="{96ED8CB9-EC81-45C0-B522-39E0272BC121}"/>
              </a:ext>
            </a:extLst>
          </p:cNvPr>
          <p:cNvSpPr>
            <a:spLocks noGrp="1"/>
          </p:cNvSpPr>
          <p:nvPr>
            <p:ph type="sldNum" sz="quarter" idx="12"/>
          </p:nvPr>
        </p:nvSpPr>
        <p:spPr/>
        <p:txBody>
          <a:bodyPr/>
          <a:lstStyle/>
          <a:p>
            <a:pPr>
              <a:defRPr/>
            </a:pPr>
            <a:fld id="{D04713B0-7EE7-420A-BB22-6F99F562E080}" type="slidenum">
              <a:rPr lang="en-US" altLang="zh-CN" smtClean="0"/>
              <a:pPr>
                <a:defRPr/>
              </a:pPr>
              <a:t>19</a:t>
            </a:fld>
            <a:endParaRPr lang="en-US" altLang="zh-CN"/>
          </a:p>
        </p:txBody>
      </p:sp>
      <p:grpSp>
        <p:nvGrpSpPr>
          <p:cNvPr id="5" name="Group 5">
            <a:extLst>
              <a:ext uri="{FF2B5EF4-FFF2-40B4-BE49-F238E27FC236}">
                <a16:creationId xmlns:a16="http://schemas.microsoft.com/office/drawing/2014/main" id="{391A1147-81FA-4D6A-8923-CC36D09B426D}"/>
              </a:ext>
            </a:extLst>
          </p:cNvPr>
          <p:cNvGrpSpPr>
            <a:grpSpLocks/>
          </p:cNvGrpSpPr>
          <p:nvPr/>
        </p:nvGrpSpPr>
        <p:grpSpPr bwMode="auto">
          <a:xfrm>
            <a:off x="8457678" y="739603"/>
            <a:ext cx="884238" cy="490538"/>
            <a:chOff x="2562" y="1490"/>
            <a:chExt cx="511" cy="231"/>
          </a:xfrm>
          <a:noFill/>
        </p:grpSpPr>
        <p:sp>
          <p:nvSpPr>
            <p:cNvPr id="6" name="Oval 6">
              <a:extLst>
                <a:ext uri="{FF2B5EF4-FFF2-40B4-BE49-F238E27FC236}">
                  <a16:creationId xmlns:a16="http://schemas.microsoft.com/office/drawing/2014/main" id="{2A21534D-F568-4E75-B791-EF18A6E1B1D3}"/>
                </a:ext>
              </a:extLst>
            </p:cNvPr>
            <p:cNvSpPr>
              <a:spLocks noChangeArrowheads="1"/>
            </p:cNvSpPr>
            <p:nvPr/>
          </p:nvSpPr>
          <p:spPr bwMode="auto">
            <a:xfrm>
              <a:off x="2817" y="1527"/>
              <a:ext cx="256" cy="194"/>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1</a:t>
              </a:r>
            </a:p>
          </p:txBody>
        </p:sp>
        <p:sp>
          <p:nvSpPr>
            <p:cNvPr id="7" name="Text Box 7">
              <a:extLst>
                <a:ext uri="{FF2B5EF4-FFF2-40B4-BE49-F238E27FC236}">
                  <a16:creationId xmlns:a16="http://schemas.microsoft.com/office/drawing/2014/main" id="{16E4115E-C14C-4690-A0CE-E4F6984F2273}"/>
                </a:ext>
              </a:extLst>
            </p:cNvPr>
            <p:cNvSpPr txBox="1">
              <a:spLocks noChangeArrowheads="1"/>
            </p:cNvSpPr>
            <p:nvPr/>
          </p:nvSpPr>
          <p:spPr bwMode="auto">
            <a:xfrm>
              <a:off x="2562" y="1490"/>
              <a:ext cx="213" cy="218"/>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8" name="Group 101">
            <a:extLst>
              <a:ext uri="{FF2B5EF4-FFF2-40B4-BE49-F238E27FC236}">
                <a16:creationId xmlns:a16="http://schemas.microsoft.com/office/drawing/2014/main" id="{C7595B82-3CC4-4EB5-8814-635D09732191}"/>
              </a:ext>
            </a:extLst>
          </p:cNvPr>
          <p:cNvGrpSpPr>
            <a:grpSpLocks/>
          </p:cNvGrpSpPr>
          <p:nvPr/>
        </p:nvGrpSpPr>
        <p:grpSpPr bwMode="auto">
          <a:xfrm>
            <a:off x="7032104" y="1230141"/>
            <a:ext cx="3940175" cy="990600"/>
            <a:chOff x="3083" y="1843"/>
            <a:chExt cx="2280" cy="467"/>
          </a:xfrm>
          <a:noFill/>
        </p:grpSpPr>
        <p:sp>
          <p:nvSpPr>
            <p:cNvPr id="9" name="Line 62">
              <a:extLst>
                <a:ext uri="{FF2B5EF4-FFF2-40B4-BE49-F238E27FC236}">
                  <a16:creationId xmlns:a16="http://schemas.microsoft.com/office/drawing/2014/main" id="{C2F70DA7-2CBA-4B7F-9B54-395376D1CE99}"/>
                </a:ext>
              </a:extLst>
            </p:cNvPr>
            <p:cNvSpPr>
              <a:spLocks noChangeShapeType="1"/>
            </p:cNvSpPr>
            <p:nvPr/>
          </p:nvSpPr>
          <p:spPr bwMode="auto">
            <a:xfrm flipH="1">
              <a:off x="3348" y="1843"/>
              <a:ext cx="922" cy="241"/>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 name="Line 63">
              <a:extLst>
                <a:ext uri="{FF2B5EF4-FFF2-40B4-BE49-F238E27FC236}">
                  <a16:creationId xmlns:a16="http://schemas.microsoft.com/office/drawing/2014/main" id="{2A8555EF-C177-4D2F-8413-8EBC814A009D}"/>
                </a:ext>
              </a:extLst>
            </p:cNvPr>
            <p:cNvSpPr>
              <a:spLocks noChangeShapeType="1"/>
            </p:cNvSpPr>
            <p:nvPr/>
          </p:nvSpPr>
          <p:spPr bwMode="auto">
            <a:xfrm flipH="1">
              <a:off x="3903" y="1843"/>
              <a:ext cx="388" cy="23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 name="Line 64">
              <a:extLst>
                <a:ext uri="{FF2B5EF4-FFF2-40B4-BE49-F238E27FC236}">
                  <a16:creationId xmlns:a16="http://schemas.microsoft.com/office/drawing/2014/main" id="{184103B6-B015-4F32-9E1E-F8D754DEF898}"/>
                </a:ext>
              </a:extLst>
            </p:cNvPr>
            <p:cNvSpPr>
              <a:spLocks noChangeShapeType="1"/>
            </p:cNvSpPr>
            <p:nvPr/>
          </p:nvSpPr>
          <p:spPr bwMode="auto">
            <a:xfrm>
              <a:off x="4303" y="1843"/>
              <a:ext cx="401" cy="24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 name="Line 65">
              <a:extLst>
                <a:ext uri="{FF2B5EF4-FFF2-40B4-BE49-F238E27FC236}">
                  <a16:creationId xmlns:a16="http://schemas.microsoft.com/office/drawing/2014/main" id="{7586C171-7FB8-4D9B-B130-387EF91879A0}"/>
                </a:ext>
              </a:extLst>
            </p:cNvPr>
            <p:cNvSpPr>
              <a:spLocks noChangeShapeType="1"/>
            </p:cNvSpPr>
            <p:nvPr/>
          </p:nvSpPr>
          <p:spPr bwMode="auto">
            <a:xfrm>
              <a:off x="4348" y="1843"/>
              <a:ext cx="860" cy="27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nvGrpSpPr>
            <p:cNvPr id="13" name="Group 66">
              <a:extLst>
                <a:ext uri="{FF2B5EF4-FFF2-40B4-BE49-F238E27FC236}">
                  <a16:creationId xmlns:a16="http://schemas.microsoft.com/office/drawing/2014/main" id="{13A123AC-1EE6-4749-A91C-7020111524E2}"/>
                </a:ext>
              </a:extLst>
            </p:cNvPr>
            <p:cNvGrpSpPr>
              <a:grpSpLocks/>
            </p:cNvGrpSpPr>
            <p:nvPr/>
          </p:nvGrpSpPr>
          <p:grpSpPr bwMode="auto">
            <a:xfrm>
              <a:off x="4576" y="1913"/>
              <a:ext cx="311" cy="372"/>
              <a:chOff x="3168" y="1916"/>
              <a:chExt cx="311" cy="372"/>
            </a:xfrm>
            <a:grpFill/>
          </p:grpSpPr>
          <p:sp>
            <p:nvSpPr>
              <p:cNvPr id="22" name="Oval 67">
                <a:extLst>
                  <a:ext uri="{FF2B5EF4-FFF2-40B4-BE49-F238E27FC236}">
                    <a16:creationId xmlns:a16="http://schemas.microsoft.com/office/drawing/2014/main" id="{A268A1F3-0198-4926-AEB9-613F1F04C67A}"/>
                  </a:ext>
                </a:extLst>
              </p:cNvPr>
              <p:cNvSpPr>
                <a:spLocks noChangeArrowheads="1"/>
              </p:cNvSpPr>
              <p:nvPr/>
            </p:nvSpPr>
            <p:spPr bwMode="auto">
              <a:xfrm>
                <a:off x="3168" y="2094"/>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34</a:t>
                </a:r>
              </a:p>
            </p:txBody>
          </p:sp>
          <p:sp>
            <p:nvSpPr>
              <p:cNvPr id="23" name="Text Box 68">
                <a:extLst>
                  <a:ext uri="{FF2B5EF4-FFF2-40B4-BE49-F238E27FC236}">
                    <a16:creationId xmlns:a16="http://schemas.microsoft.com/office/drawing/2014/main" id="{0BE87E30-C5B7-49BF-84FD-51C8E25BC242}"/>
                  </a:ext>
                </a:extLst>
              </p:cNvPr>
              <p:cNvSpPr txBox="1">
                <a:spLocks noChangeArrowheads="1"/>
              </p:cNvSpPr>
              <p:nvPr/>
            </p:nvSpPr>
            <p:spPr bwMode="auto">
              <a:xfrm>
                <a:off x="3330" y="1916"/>
                <a:ext cx="149"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14" name="Group 69">
              <a:extLst>
                <a:ext uri="{FF2B5EF4-FFF2-40B4-BE49-F238E27FC236}">
                  <a16:creationId xmlns:a16="http://schemas.microsoft.com/office/drawing/2014/main" id="{248EE8B5-A37A-45A9-A8F8-F9F2EEA93B8D}"/>
                </a:ext>
              </a:extLst>
            </p:cNvPr>
            <p:cNvGrpSpPr>
              <a:grpSpLocks/>
            </p:cNvGrpSpPr>
            <p:nvPr/>
          </p:nvGrpSpPr>
          <p:grpSpPr bwMode="auto">
            <a:xfrm>
              <a:off x="5059" y="1897"/>
              <a:ext cx="304" cy="413"/>
              <a:chOff x="4680" y="1907"/>
              <a:chExt cx="304" cy="413"/>
            </a:xfrm>
            <a:grpFill/>
          </p:grpSpPr>
          <p:sp>
            <p:nvSpPr>
              <p:cNvPr id="20" name="Oval 70">
                <a:extLst>
                  <a:ext uri="{FF2B5EF4-FFF2-40B4-BE49-F238E27FC236}">
                    <a16:creationId xmlns:a16="http://schemas.microsoft.com/office/drawing/2014/main" id="{8A7CA14B-5712-4495-918B-CD11002632F6}"/>
                  </a:ext>
                </a:extLst>
              </p:cNvPr>
              <p:cNvSpPr>
                <a:spLocks noChangeArrowheads="1"/>
              </p:cNvSpPr>
              <p:nvPr/>
            </p:nvSpPr>
            <p:spPr bwMode="auto">
              <a:xfrm>
                <a:off x="4729" y="2126"/>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50</a:t>
                </a:r>
              </a:p>
            </p:txBody>
          </p:sp>
          <p:sp>
            <p:nvSpPr>
              <p:cNvPr id="21" name="Text Box 71">
                <a:extLst>
                  <a:ext uri="{FF2B5EF4-FFF2-40B4-BE49-F238E27FC236}">
                    <a16:creationId xmlns:a16="http://schemas.microsoft.com/office/drawing/2014/main" id="{9722DA35-0DD9-41D0-8CA8-DE853E456791}"/>
                  </a:ext>
                </a:extLst>
              </p:cNvPr>
              <p:cNvSpPr txBox="1">
                <a:spLocks noChangeArrowheads="1"/>
              </p:cNvSpPr>
              <p:nvPr/>
            </p:nvSpPr>
            <p:spPr bwMode="auto">
              <a:xfrm>
                <a:off x="4680" y="1907"/>
                <a:ext cx="149"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15" name="Group 72">
              <a:extLst>
                <a:ext uri="{FF2B5EF4-FFF2-40B4-BE49-F238E27FC236}">
                  <a16:creationId xmlns:a16="http://schemas.microsoft.com/office/drawing/2014/main" id="{BC09FBC0-DCF3-4DE4-8444-E6652E3DA662}"/>
                </a:ext>
              </a:extLst>
            </p:cNvPr>
            <p:cNvGrpSpPr>
              <a:grpSpLocks/>
            </p:cNvGrpSpPr>
            <p:nvPr/>
          </p:nvGrpSpPr>
          <p:grpSpPr bwMode="auto">
            <a:xfrm>
              <a:off x="3579" y="1955"/>
              <a:ext cx="405" cy="319"/>
              <a:chOff x="1982" y="1965"/>
              <a:chExt cx="405" cy="319"/>
            </a:xfrm>
            <a:grpFill/>
          </p:grpSpPr>
          <p:sp>
            <p:nvSpPr>
              <p:cNvPr id="18" name="Oval 73">
                <a:extLst>
                  <a:ext uri="{FF2B5EF4-FFF2-40B4-BE49-F238E27FC236}">
                    <a16:creationId xmlns:a16="http://schemas.microsoft.com/office/drawing/2014/main" id="{E9C7C462-0AA0-496D-8391-BCB7149F918B}"/>
                  </a:ext>
                </a:extLst>
              </p:cNvPr>
              <p:cNvSpPr>
                <a:spLocks noChangeArrowheads="1"/>
              </p:cNvSpPr>
              <p:nvPr/>
            </p:nvSpPr>
            <p:spPr bwMode="auto">
              <a:xfrm>
                <a:off x="2131" y="2090"/>
                <a:ext cx="256" cy="194"/>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18</a:t>
                </a:r>
              </a:p>
            </p:txBody>
          </p:sp>
          <p:sp>
            <p:nvSpPr>
              <p:cNvPr id="19" name="Text Box 74">
                <a:extLst>
                  <a:ext uri="{FF2B5EF4-FFF2-40B4-BE49-F238E27FC236}">
                    <a16:creationId xmlns:a16="http://schemas.microsoft.com/office/drawing/2014/main" id="{FBDE181E-965E-4EBF-BC16-194437C84B6F}"/>
                  </a:ext>
                </a:extLst>
              </p:cNvPr>
              <p:cNvSpPr txBox="1">
                <a:spLocks noChangeArrowheads="1"/>
              </p:cNvSpPr>
              <p:nvPr/>
            </p:nvSpPr>
            <p:spPr bwMode="auto">
              <a:xfrm>
                <a:off x="1982" y="1965"/>
                <a:ext cx="149"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sp>
          <p:nvSpPr>
            <p:cNvPr id="16" name="Oval 76">
              <a:extLst>
                <a:ext uri="{FF2B5EF4-FFF2-40B4-BE49-F238E27FC236}">
                  <a16:creationId xmlns:a16="http://schemas.microsoft.com/office/drawing/2014/main" id="{799B068B-7CB2-4DFD-8B91-B8E0826F095D}"/>
                </a:ext>
              </a:extLst>
            </p:cNvPr>
            <p:cNvSpPr>
              <a:spLocks noChangeArrowheads="1"/>
            </p:cNvSpPr>
            <p:nvPr/>
          </p:nvSpPr>
          <p:spPr bwMode="auto">
            <a:xfrm>
              <a:off x="3200" y="2080"/>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2</a:t>
              </a:r>
            </a:p>
          </p:txBody>
        </p:sp>
        <p:sp>
          <p:nvSpPr>
            <p:cNvPr id="17" name="Text Box 77">
              <a:extLst>
                <a:ext uri="{FF2B5EF4-FFF2-40B4-BE49-F238E27FC236}">
                  <a16:creationId xmlns:a16="http://schemas.microsoft.com/office/drawing/2014/main" id="{582C8F54-E07E-4637-A993-F91E77B79A16}"/>
                </a:ext>
              </a:extLst>
            </p:cNvPr>
            <p:cNvSpPr txBox="1">
              <a:spLocks noChangeArrowheads="1"/>
            </p:cNvSpPr>
            <p:nvPr/>
          </p:nvSpPr>
          <p:spPr bwMode="auto">
            <a:xfrm>
              <a:off x="3083" y="1966"/>
              <a:ext cx="213" cy="219"/>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24" name="Group 79">
            <a:extLst>
              <a:ext uri="{FF2B5EF4-FFF2-40B4-BE49-F238E27FC236}">
                <a16:creationId xmlns:a16="http://schemas.microsoft.com/office/drawing/2014/main" id="{C31D966A-D3FB-4F88-8DCD-2F68C3F04254}"/>
              </a:ext>
            </a:extLst>
          </p:cNvPr>
          <p:cNvGrpSpPr>
            <a:grpSpLocks/>
          </p:cNvGrpSpPr>
          <p:nvPr/>
        </p:nvGrpSpPr>
        <p:grpSpPr bwMode="auto">
          <a:xfrm>
            <a:off x="7145087" y="2163233"/>
            <a:ext cx="2401888" cy="905727"/>
            <a:chOff x="1521" y="2467"/>
            <a:chExt cx="1390" cy="427"/>
          </a:xfrm>
          <a:noFill/>
        </p:grpSpPr>
        <p:sp>
          <p:nvSpPr>
            <p:cNvPr id="25" name="Oval 80">
              <a:extLst>
                <a:ext uri="{FF2B5EF4-FFF2-40B4-BE49-F238E27FC236}">
                  <a16:creationId xmlns:a16="http://schemas.microsoft.com/office/drawing/2014/main" id="{2845E533-3505-41F4-8A95-92BE177A3A46}"/>
                </a:ext>
              </a:extLst>
            </p:cNvPr>
            <p:cNvSpPr>
              <a:spLocks noChangeArrowheads="1"/>
            </p:cNvSpPr>
            <p:nvPr/>
          </p:nvSpPr>
          <p:spPr bwMode="auto">
            <a:xfrm>
              <a:off x="1572" y="2682"/>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19</a:t>
              </a:r>
            </a:p>
          </p:txBody>
        </p:sp>
        <p:sp>
          <p:nvSpPr>
            <p:cNvPr id="26" name="Oval 81">
              <a:extLst>
                <a:ext uri="{FF2B5EF4-FFF2-40B4-BE49-F238E27FC236}">
                  <a16:creationId xmlns:a16="http://schemas.microsoft.com/office/drawing/2014/main" id="{1111C4D9-B937-4CAF-BD36-971D17E79144}"/>
                </a:ext>
              </a:extLst>
            </p:cNvPr>
            <p:cNvSpPr>
              <a:spLocks noChangeArrowheads="1"/>
            </p:cNvSpPr>
            <p:nvPr/>
          </p:nvSpPr>
          <p:spPr bwMode="auto">
            <a:xfrm>
              <a:off x="2038" y="2682"/>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24</a:t>
              </a:r>
            </a:p>
          </p:txBody>
        </p:sp>
        <p:sp>
          <p:nvSpPr>
            <p:cNvPr id="27" name="Oval 82">
              <a:extLst>
                <a:ext uri="{FF2B5EF4-FFF2-40B4-BE49-F238E27FC236}">
                  <a16:creationId xmlns:a16="http://schemas.microsoft.com/office/drawing/2014/main" id="{12756538-9255-4C89-915B-C1688B9ECEA8}"/>
                </a:ext>
              </a:extLst>
            </p:cNvPr>
            <p:cNvSpPr>
              <a:spLocks noChangeArrowheads="1"/>
            </p:cNvSpPr>
            <p:nvPr/>
          </p:nvSpPr>
          <p:spPr bwMode="auto">
            <a:xfrm>
              <a:off x="2494" y="2700"/>
              <a:ext cx="255" cy="194"/>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cs typeface="Arial" panose="020B0604020202020204" pitchFamily="34" charset="0"/>
                </a:rPr>
                <a:t>29</a:t>
              </a:r>
            </a:p>
          </p:txBody>
        </p:sp>
        <p:sp>
          <p:nvSpPr>
            <p:cNvPr id="28" name="Line 83">
              <a:extLst>
                <a:ext uri="{FF2B5EF4-FFF2-40B4-BE49-F238E27FC236}">
                  <a16:creationId xmlns:a16="http://schemas.microsoft.com/office/drawing/2014/main" id="{37986614-247C-4908-A68E-C30FCEAB5317}"/>
                </a:ext>
              </a:extLst>
            </p:cNvPr>
            <p:cNvSpPr>
              <a:spLocks noChangeShapeType="1"/>
            </p:cNvSpPr>
            <p:nvPr/>
          </p:nvSpPr>
          <p:spPr bwMode="auto">
            <a:xfrm flipH="1">
              <a:off x="1683" y="2469"/>
              <a:ext cx="512" cy="21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29" name="Line 84">
              <a:extLst>
                <a:ext uri="{FF2B5EF4-FFF2-40B4-BE49-F238E27FC236}">
                  <a16:creationId xmlns:a16="http://schemas.microsoft.com/office/drawing/2014/main" id="{FC4A6715-B9A3-4CB3-8304-4A3298BC63AB}"/>
                </a:ext>
              </a:extLst>
            </p:cNvPr>
            <p:cNvSpPr>
              <a:spLocks noChangeShapeType="1"/>
            </p:cNvSpPr>
            <p:nvPr/>
          </p:nvSpPr>
          <p:spPr bwMode="auto">
            <a:xfrm flipH="1">
              <a:off x="2129" y="2475"/>
              <a:ext cx="84" cy="20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0" name="Line 85">
              <a:extLst>
                <a:ext uri="{FF2B5EF4-FFF2-40B4-BE49-F238E27FC236}">
                  <a16:creationId xmlns:a16="http://schemas.microsoft.com/office/drawing/2014/main" id="{BFB635D6-DD11-438B-9E5B-90E0C7064E88}"/>
                </a:ext>
              </a:extLst>
            </p:cNvPr>
            <p:cNvSpPr>
              <a:spLocks noChangeShapeType="1"/>
            </p:cNvSpPr>
            <p:nvPr/>
          </p:nvSpPr>
          <p:spPr bwMode="auto">
            <a:xfrm>
              <a:off x="2242" y="2467"/>
              <a:ext cx="345" cy="23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1" name="Text Box 86">
              <a:extLst>
                <a:ext uri="{FF2B5EF4-FFF2-40B4-BE49-F238E27FC236}">
                  <a16:creationId xmlns:a16="http://schemas.microsoft.com/office/drawing/2014/main" id="{07DEFE44-6FBF-4147-A90B-BD7D0465A3F3}"/>
                </a:ext>
              </a:extLst>
            </p:cNvPr>
            <p:cNvSpPr txBox="1">
              <a:spLocks noChangeArrowheads="1"/>
            </p:cNvSpPr>
            <p:nvPr/>
          </p:nvSpPr>
          <p:spPr bwMode="auto">
            <a:xfrm>
              <a:off x="1521" y="2482"/>
              <a:ext cx="181"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sp>
          <p:nvSpPr>
            <p:cNvPr id="32" name="Text Box 87">
              <a:extLst>
                <a:ext uri="{FF2B5EF4-FFF2-40B4-BE49-F238E27FC236}">
                  <a16:creationId xmlns:a16="http://schemas.microsoft.com/office/drawing/2014/main" id="{5B6A488D-21AC-48A4-8868-5FF050501607}"/>
                </a:ext>
              </a:extLst>
            </p:cNvPr>
            <p:cNvSpPr txBox="1">
              <a:spLocks noChangeArrowheads="1"/>
            </p:cNvSpPr>
            <p:nvPr/>
          </p:nvSpPr>
          <p:spPr bwMode="auto">
            <a:xfrm>
              <a:off x="1898" y="2491"/>
              <a:ext cx="331"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sp>
          <p:nvSpPr>
            <p:cNvPr id="33" name="Text Box 88">
              <a:extLst>
                <a:ext uri="{FF2B5EF4-FFF2-40B4-BE49-F238E27FC236}">
                  <a16:creationId xmlns:a16="http://schemas.microsoft.com/office/drawing/2014/main" id="{6B084545-7DEC-4B39-A9CC-2F44D845749D}"/>
                </a:ext>
              </a:extLst>
            </p:cNvPr>
            <p:cNvSpPr txBox="1">
              <a:spLocks noChangeArrowheads="1"/>
            </p:cNvSpPr>
            <p:nvPr/>
          </p:nvSpPr>
          <p:spPr bwMode="auto">
            <a:xfrm>
              <a:off x="2506" y="2475"/>
              <a:ext cx="405"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34" name="Group 89">
            <a:extLst>
              <a:ext uri="{FF2B5EF4-FFF2-40B4-BE49-F238E27FC236}">
                <a16:creationId xmlns:a16="http://schemas.microsoft.com/office/drawing/2014/main" id="{D3ED434A-BBA8-4CFD-8C54-794922564320}"/>
              </a:ext>
            </a:extLst>
          </p:cNvPr>
          <p:cNvGrpSpPr>
            <a:grpSpLocks/>
          </p:cNvGrpSpPr>
          <p:nvPr/>
        </p:nvGrpSpPr>
        <p:grpSpPr bwMode="auto">
          <a:xfrm>
            <a:off x="8297215" y="3068960"/>
            <a:ext cx="1355650" cy="898394"/>
            <a:chOff x="2180" y="1924"/>
            <a:chExt cx="785" cy="424"/>
          </a:xfrm>
          <a:noFill/>
        </p:grpSpPr>
        <p:sp>
          <p:nvSpPr>
            <p:cNvPr id="35" name="Oval 90">
              <a:extLst>
                <a:ext uri="{FF2B5EF4-FFF2-40B4-BE49-F238E27FC236}">
                  <a16:creationId xmlns:a16="http://schemas.microsoft.com/office/drawing/2014/main" id="{58E0294A-AA81-45A2-8BF6-D14F0BF402CD}"/>
                </a:ext>
              </a:extLst>
            </p:cNvPr>
            <p:cNvSpPr>
              <a:spLocks noChangeArrowheads="1"/>
            </p:cNvSpPr>
            <p:nvPr/>
          </p:nvSpPr>
          <p:spPr bwMode="auto">
            <a:xfrm>
              <a:off x="2180" y="2140"/>
              <a:ext cx="255" cy="208"/>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30</a:t>
              </a:r>
            </a:p>
          </p:txBody>
        </p:sp>
        <p:sp>
          <p:nvSpPr>
            <p:cNvPr id="36" name="Oval 91">
              <a:extLst>
                <a:ext uri="{FF2B5EF4-FFF2-40B4-BE49-F238E27FC236}">
                  <a16:creationId xmlns:a16="http://schemas.microsoft.com/office/drawing/2014/main" id="{CCC59B5D-670D-46F6-8C84-DBA19FB0A35B}"/>
                </a:ext>
              </a:extLst>
            </p:cNvPr>
            <p:cNvSpPr>
              <a:spLocks noChangeArrowheads="1"/>
            </p:cNvSpPr>
            <p:nvPr/>
          </p:nvSpPr>
          <p:spPr bwMode="auto">
            <a:xfrm>
              <a:off x="2709" y="2123"/>
              <a:ext cx="256" cy="20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32</a:t>
              </a:r>
            </a:p>
          </p:txBody>
        </p:sp>
        <p:sp>
          <p:nvSpPr>
            <p:cNvPr id="37" name="Line 92">
              <a:extLst>
                <a:ext uri="{FF2B5EF4-FFF2-40B4-BE49-F238E27FC236}">
                  <a16:creationId xmlns:a16="http://schemas.microsoft.com/office/drawing/2014/main" id="{329091AE-56C3-40A9-8E17-1D157FEE3344}"/>
                </a:ext>
              </a:extLst>
            </p:cNvPr>
            <p:cNvSpPr>
              <a:spLocks noChangeShapeType="1"/>
            </p:cNvSpPr>
            <p:nvPr/>
          </p:nvSpPr>
          <p:spPr bwMode="auto">
            <a:xfrm flipH="1">
              <a:off x="2318" y="1924"/>
              <a:ext cx="284" cy="21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8" name="Line 93">
              <a:extLst>
                <a:ext uri="{FF2B5EF4-FFF2-40B4-BE49-F238E27FC236}">
                  <a16:creationId xmlns:a16="http://schemas.microsoft.com/office/drawing/2014/main" id="{3092D7BF-B552-470E-B3E1-2F394A338858}"/>
                </a:ext>
              </a:extLst>
            </p:cNvPr>
            <p:cNvSpPr>
              <a:spLocks noChangeShapeType="1"/>
            </p:cNvSpPr>
            <p:nvPr/>
          </p:nvSpPr>
          <p:spPr bwMode="auto">
            <a:xfrm>
              <a:off x="2603" y="1924"/>
              <a:ext cx="239" cy="19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grpSp>
        <p:nvGrpSpPr>
          <p:cNvPr id="39" name="Group 96">
            <a:extLst>
              <a:ext uri="{FF2B5EF4-FFF2-40B4-BE49-F238E27FC236}">
                <a16:creationId xmlns:a16="http://schemas.microsoft.com/office/drawing/2014/main" id="{8C82C8D8-904D-4A4A-B6D8-ECD4B4188E10}"/>
              </a:ext>
            </a:extLst>
          </p:cNvPr>
          <p:cNvGrpSpPr>
            <a:grpSpLocks/>
          </p:cNvGrpSpPr>
          <p:nvPr/>
        </p:nvGrpSpPr>
        <p:grpSpPr bwMode="auto">
          <a:xfrm>
            <a:off x="8131448" y="3983906"/>
            <a:ext cx="669823" cy="800902"/>
            <a:chOff x="934" y="2462"/>
            <a:chExt cx="388" cy="378"/>
          </a:xfrm>
          <a:noFill/>
        </p:grpSpPr>
        <p:sp>
          <p:nvSpPr>
            <p:cNvPr id="40" name="Oval 97">
              <a:extLst>
                <a:ext uri="{FF2B5EF4-FFF2-40B4-BE49-F238E27FC236}">
                  <a16:creationId xmlns:a16="http://schemas.microsoft.com/office/drawing/2014/main" id="{81E6029A-FBD8-4DC5-81AC-66BC2B0639DA}"/>
                </a:ext>
              </a:extLst>
            </p:cNvPr>
            <p:cNvSpPr>
              <a:spLocks noChangeArrowheads="1"/>
            </p:cNvSpPr>
            <p:nvPr/>
          </p:nvSpPr>
          <p:spPr bwMode="auto">
            <a:xfrm>
              <a:off x="1038" y="2639"/>
              <a:ext cx="284" cy="201"/>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a:solidFill>
                    <a:srgbClr val="FF0000"/>
                  </a:solidFill>
                  <a:cs typeface="Arial" panose="020B0604020202020204" pitchFamily="34" charset="0"/>
                </a:rPr>
                <a:t>31</a:t>
              </a:r>
            </a:p>
          </p:txBody>
        </p:sp>
        <p:sp>
          <p:nvSpPr>
            <p:cNvPr id="41" name="Line 98">
              <a:extLst>
                <a:ext uri="{FF2B5EF4-FFF2-40B4-BE49-F238E27FC236}">
                  <a16:creationId xmlns:a16="http://schemas.microsoft.com/office/drawing/2014/main" id="{653A5319-EC1C-44ED-96BA-0EE4A207EBFC}"/>
                </a:ext>
              </a:extLst>
            </p:cNvPr>
            <p:cNvSpPr>
              <a:spLocks noChangeShapeType="1"/>
            </p:cNvSpPr>
            <p:nvPr/>
          </p:nvSpPr>
          <p:spPr bwMode="auto">
            <a:xfrm flipH="1">
              <a:off x="1160" y="2462"/>
              <a:ext cx="8" cy="17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2" name="Text Box 99">
              <a:extLst>
                <a:ext uri="{FF2B5EF4-FFF2-40B4-BE49-F238E27FC236}">
                  <a16:creationId xmlns:a16="http://schemas.microsoft.com/office/drawing/2014/main" id="{B7192942-D0C6-4367-A8CA-FA9032B931DC}"/>
                </a:ext>
              </a:extLst>
            </p:cNvPr>
            <p:cNvSpPr txBox="1">
              <a:spLocks noChangeArrowheads="1"/>
            </p:cNvSpPr>
            <p:nvPr/>
          </p:nvSpPr>
          <p:spPr bwMode="auto">
            <a:xfrm>
              <a:off x="934" y="2469"/>
              <a:ext cx="298" cy="166"/>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endParaRPr kumimoji="1" lang="zh-CN" altLang="zh-CN" sz="2400" b="0">
                <a:cs typeface="Arial" panose="020B0604020202020204" pitchFamily="34" charset="0"/>
              </a:endParaRPr>
            </a:p>
          </p:txBody>
        </p:sp>
      </p:grpSp>
      <p:sp>
        <p:nvSpPr>
          <p:cNvPr id="44" name="Line 8">
            <a:extLst>
              <a:ext uri="{FF2B5EF4-FFF2-40B4-BE49-F238E27FC236}">
                <a16:creationId xmlns:a16="http://schemas.microsoft.com/office/drawing/2014/main" id="{5C5EF9CD-CB4A-3052-6706-8A75B7DC0610}"/>
              </a:ext>
            </a:extLst>
          </p:cNvPr>
          <p:cNvSpPr>
            <a:spLocks noChangeShapeType="1"/>
          </p:cNvSpPr>
          <p:nvPr/>
        </p:nvSpPr>
        <p:spPr bwMode="auto">
          <a:xfrm>
            <a:off x="7202858" y="2393376"/>
            <a:ext cx="38782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9">
            <a:extLst>
              <a:ext uri="{FF2B5EF4-FFF2-40B4-BE49-F238E27FC236}">
                <a16:creationId xmlns:a16="http://schemas.microsoft.com/office/drawing/2014/main" id="{FA381650-D081-2958-3731-0F6B90689911}"/>
              </a:ext>
            </a:extLst>
          </p:cNvPr>
          <p:cNvSpPr txBox="1">
            <a:spLocks noChangeArrowheads="1"/>
          </p:cNvSpPr>
          <p:nvPr/>
        </p:nvSpPr>
        <p:spPr bwMode="auto">
          <a:xfrm>
            <a:off x="11081630" y="4502591"/>
            <a:ext cx="41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latin typeface="Arial" panose="020B0604020202020204" pitchFamily="34" charset="0"/>
              </a:rPr>
              <a:t>4</a:t>
            </a:r>
          </a:p>
        </p:txBody>
      </p:sp>
      <p:sp>
        <p:nvSpPr>
          <p:cNvPr id="46" name="Text Box 11">
            <a:extLst>
              <a:ext uri="{FF2B5EF4-FFF2-40B4-BE49-F238E27FC236}">
                <a16:creationId xmlns:a16="http://schemas.microsoft.com/office/drawing/2014/main" id="{6EBAFEDE-6793-94CD-0D81-394DD1022F06}"/>
              </a:ext>
            </a:extLst>
          </p:cNvPr>
          <p:cNvSpPr txBox="1">
            <a:spLocks noChangeArrowheads="1"/>
          </p:cNvSpPr>
          <p:nvPr/>
        </p:nvSpPr>
        <p:spPr bwMode="auto">
          <a:xfrm>
            <a:off x="11081120" y="3455017"/>
            <a:ext cx="41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latin typeface="Arial" panose="020B0604020202020204" pitchFamily="34" charset="0"/>
              </a:rPr>
              <a:t>3</a:t>
            </a:r>
          </a:p>
        </p:txBody>
      </p:sp>
      <p:sp>
        <p:nvSpPr>
          <p:cNvPr id="47" name="Line 12">
            <a:extLst>
              <a:ext uri="{FF2B5EF4-FFF2-40B4-BE49-F238E27FC236}">
                <a16:creationId xmlns:a16="http://schemas.microsoft.com/office/drawing/2014/main" id="{FAEF43E1-5593-52DC-253D-A30D9B2B3400}"/>
              </a:ext>
            </a:extLst>
          </p:cNvPr>
          <p:cNvSpPr>
            <a:spLocks noChangeShapeType="1"/>
          </p:cNvSpPr>
          <p:nvPr/>
        </p:nvSpPr>
        <p:spPr bwMode="auto">
          <a:xfrm>
            <a:off x="7337416" y="3957599"/>
            <a:ext cx="3884612" cy="365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Text Box 13">
            <a:extLst>
              <a:ext uri="{FF2B5EF4-FFF2-40B4-BE49-F238E27FC236}">
                <a16:creationId xmlns:a16="http://schemas.microsoft.com/office/drawing/2014/main" id="{D66F3B0A-EDFE-FEF4-DCD3-248FC2F8A966}"/>
              </a:ext>
            </a:extLst>
          </p:cNvPr>
          <p:cNvSpPr txBox="1">
            <a:spLocks noChangeArrowheads="1"/>
          </p:cNvSpPr>
          <p:nvPr/>
        </p:nvSpPr>
        <p:spPr bwMode="auto">
          <a:xfrm>
            <a:off x="11096005" y="2699799"/>
            <a:ext cx="414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latin typeface="Arial" panose="020B0604020202020204" pitchFamily="34" charset="0"/>
              </a:rPr>
              <a:t>2</a:t>
            </a:r>
          </a:p>
        </p:txBody>
      </p:sp>
      <p:sp>
        <p:nvSpPr>
          <p:cNvPr id="49" name="Line 14">
            <a:extLst>
              <a:ext uri="{FF2B5EF4-FFF2-40B4-BE49-F238E27FC236}">
                <a16:creationId xmlns:a16="http://schemas.microsoft.com/office/drawing/2014/main" id="{2DC989F9-05F6-81E6-7075-2175C4E8D9F4}"/>
              </a:ext>
            </a:extLst>
          </p:cNvPr>
          <p:cNvSpPr>
            <a:spLocks noChangeShapeType="1"/>
          </p:cNvSpPr>
          <p:nvPr/>
        </p:nvSpPr>
        <p:spPr bwMode="auto">
          <a:xfrm>
            <a:off x="7322355" y="4958354"/>
            <a:ext cx="3889375"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Text Box 15">
            <a:extLst>
              <a:ext uri="{FF2B5EF4-FFF2-40B4-BE49-F238E27FC236}">
                <a16:creationId xmlns:a16="http://schemas.microsoft.com/office/drawing/2014/main" id="{0B3D451D-0EC2-21A0-7F9A-D5EAE6683280}"/>
              </a:ext>
            </a:extLst>
          </p:cNvPr>
          <p:cNvSpPr txBox="1">
            <a:spLocks noChangeArrowheads="1"/>
          </p:cNvSpPr>
          <p:nvPr/>
        </p:nvSpPr>
        <p:spPr bwMode="auto">
          <a:xfrm>
            <a:off x="11096005" y="1894682"/>
            <a:ext cx="414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rgbClr val="FF0000"/>
                </a:solidFill>
                <a:latin typeface="Arial" panose="020B0604020202020204" pitchFamily="34" charset="0"/>
              </a:rPr>
              <a:t>1</a:t>
            </a:r>
          </a:p>
        </p:txBody>
      </p:sp>
      <p:sp>
        <p:nvSpPr>
          <p:cNvPr id="51" name="Line 16">
            <a:extLst>
              <a:ext uri="{FF2B5EF4-FFF2-40B4-BE49-F238E27FC236}">
                <a16:creationId xmlns:a16="http://schemas.microsoft.com/office/drawing/2014/main" id="{3D9FFEA9-F55B-7CB1-B053-C11E18408AB8}"/>
              </a:ext>
            </a:extLst>
          </p:cNvPr>
          <p:cNvSpPr>
            <a:spLocks noChangeShapeType="1"/>
          </p:cNvSpPr>
          <p:nvPr/>
        </p:nvSpPr>
        <p:spPr bwMode="auto">
          <a:xfrm>
            <a:off x="7282250" y="3149100"/>
            <a:ext cx="3903662"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AutoShape 56">
            <a:extLst>
              <a:ext uri="{FF2B5EF4-FFF2-40B4-BE49-F238E27FC236}">
                <a16:creationId xmlns:a16="http://schemas.microsoft.com/office/drawing/2014/main" id="{A08BCC86-09A7-11E3-CD5A-9F6504ED86A3}"/>
              </a:ext>
            </a:extLst>
          </p:cNvPr>
          <p:cNvSpPr>
            <a:spLocks noChangeArrowheads="1"/>
          </p:cNvSpPr>
          <p:nvPr/>
        </p:nvSpPr>
        <p:spPr bwMode="auto">
          <a:xfrm>
            <a:off x="8998876" y="5279747"/>
            <a:ext cx="1608138" cy="674688"/>
          </a:xfrm>
          <a:prstGeom prst="wedgeRoundRectCallout">
            <a:avLst>
              <a:gd name="adj1" fmla="val -67742"/>
              <a:gd name="adj2" fmla="val -12232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dirty="0">
                <a:latin typeface="Arial" panose="020B0604020202020204" pitchFamily="34" charset="0"/>
              </a:rPr>
              <a:t>答案结点</a:t>
            </a:r>
          </a:p>
        </p:txBody>
      </p:sp>
    </p:spTree>
    <p:extLst>
      <p:ext uri="{BB962C8B-B14F-4D97-AF65-F5344CB8AC3E}">
        <p14:creationId xmlns:p14="http://schemas.microsoft.com/office/powerpoint/2010/main" val="272335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9416" y="116632"/>
            <a:ext cx="10515600" cy="1325563"/>
          </a:xfrm>
        </p:spPr>
        <p:txBody>
          <a:bodyPr/>
          <a:lstStyle/>
          <a:p>
            <a:pPr eaLnBrk="1" hangingPunct="1"/>
            <a:r>
              <a:rPr lang="zh-CN" altLang="en-US" dirty="0"/>
              <a:t>目录</a:t>
            </a:r>
          </a:p>
        </p:txBody>
      </p:sp>
      <p:sp>
        <p:nvSpPr>
          <p:cNvPr id="4099" name="Rectangle 3"/>
          <p:cNvSpPr>
            <a:spLocks noGrp="1" noChangeArrowheads="1"/>
          </p:cNvSpPr>
          <p:nvPr>
            <p:ph type="body" idx="1"/>
          </p:nvPr>
        </p:nvSpPr>
        <p:spPr>
          <a:xfrm>
            <a:off x="891416" y="1292865"/>
            <a:ext cx="8516951" cy="4978672"/>
          </a:xfrm>
        </p:spPr>
        <p:txBody>
          <a:bodyPr/>
          <a:lstStyle/>
          <a:p>
            <a:pPr eaLnBrk="1" hangingPunct="1">
              <a:lnSpc>
                <a:spcPct val="150000"/>
              </a:lnSpc>
              <a:spcBef>
                <a:spcPts val="0"/>
              </a:spcBef>
            </a:pPr>
            <a:r>
              <a:rPr lang="en-US" altLang="zh-CN" sz="2400" dirty="0"/>
              <a:t>8.1 </a:t>
            </a:r>
            <a:r>
              <a:rPr lang="zh-CN" altLang="en-US" sz="2400" dirty="0"/>
              <a:t>一般方法</a:t>
            </a:r>
            <a:endParaRPr lang="en-US" altLang="zh-CN" sz="2400" dirty="0"/>
          </a:p>
          <a:p>
            <a:pPr eaLnBrk="1" hangingPunct="1">
              <a:lnSpc>
                <a:spcPct val="150000"/>
              </a:lnSpc>
              <a:spcBef>
                <a:spcPts val="0"/>
              </a:spcBef>
            </a:pPr>
            <a:r>
              <a:rPr lang="en-US" altLang="zh-CN" sz="2400" dirty="0"/>
              <a:t>8.2 LC-</a:t>
            </a:r>
            <a:r>
              <a:rPr lang="zh-CN" altLang="en-US" sz="2400" dirty="0"/>
              <a:t>检索</a:t>
            </a:r>
            <a:endParaRPr lang="en-US" altLang="zh-CN" sz="2400" dirty="0"/>
          </a:p>
          <a:p>
            <a:pPr eaLnBrk="1" hangingPunct="1">
              <a:lnSpc>
                <a:spcPct val="150000"/>
              </a:lnSpc>
              <a:spcBef>
                <a:spcPts val="0"/>
              </a:spcBef>
            </a:pPr>
            <a:r>
              <a:rPr lang="en-US" altLang="zh-CN" sz="2400" dirty="0"/>
              <a:t>8.3 15-</a:t>
            </a:r>
            <a:r>
              <a:rPr lang="zh-CN" altLang="en-US" sz="2400" dirty="0"/>
              <a:t>谜问题</a:t>
            </a:r>
            <a:endParaRPr lang="en-US" altLang="zh-CN" sz="2400" dirty="0"/>
          </a:p>
          <a:p>
            <a:pPr>
              <a:lnSpc>
                <a:spcPct val="150000"/>
              </a:lnSpc>
              <a:spcBef>
                <a:spcPts val="0"/>
              </a:spcBef>
            </a:pPr>
            <a:r>
              <a:rPr lang="en-US" altLang="zh-CN" sz="2400" dirty="0"/>
              <a:t>8.4 </a:t>
            </a:r>
            <a:r>
              <a:rPr lang="zh-CN" altLang="en-US" sz="2400" dirty="0"/>
              <a:t>求最小成本的分支限界法</a:t>
            </a:r>
            <a:endParaRPr lang="en-US" altLang="zh-CN" sz="2400" dirty="0"/>
          </a:p>
          <a:p>
            <a:pPr>
              <a:lnSpc>
                <a:spcPct val="150000"/>
              </a:lnSpc>
              <a:spcBef>
                <a:spcPts val="0"/>
              </a:spcBef>
            </a:pPr>
            <a:r>
              <a:rPr lang="en-US" altLang="zh-CN" sz="2400" dirty="0"/>
              <a:t>8.5 </a:t>
            </a:r>
            <a:r>
              <a:rPr lang="zh-CN" altLang="en-US" sz="2400" dirty="0"/>
              <a:t>带期限的</a:t>
            </a:r>
            <a:r>
              <a:rPr lang="zh-CN" altLang="en-US" sz="2400" dirty="0" smtClean="0"/>
              <a:t>作业调度问题</a:t>
            </a:r>
            <a:endParaRPr lang="en-US" altLang="zh-CN" sz="2400" dirty="0"/>
          </a:p>
          <a:p>
            <a:pPr>
              <a:lnSpc>
                <a:spcPct val="150000"/>
              </a:lnSpc>
              <a:spcBef>
                <a:spcPts val="0"/>
              </a:spcBef>
            </a:pPr>
            <a:r>
              <a:rPr lang="en-US" altLang="zh-CN" sz="2400" dirty="0"/>
              <a:t>8.6 0/1</a:t>
            </a:r>
            <a:r>
              <a:rPr lang="zh-CN" altLang="en-US" sz="2400" dirty="0"/>
              <a:t>背包问题</a:t>
            </a:r>
            <a:endParaRPr lang="en-US" altLang="zh-CN" sz="2400" dirty="0"/>
          </a:p>
          <a:p>
            <a:pPr>
              <a:lnSpc>
                <a:spcPct val="150000"/>
              </a:lnSpc>
              <a:spcBef>
                <a:spcPts val="0"/>
              </a:spcBef>
            </a:pPr>
            <a:r>
              <a:rPr lang="en-US" altLang="zh-CN" sz="2400" dirty="0"/>
              <a:t>8.7 </a:t>
            </a:r>
            <a:r>
              <a:rPr lang="zh-CN" altLang="en-US" sz="2400" dirty="0"/>
              <a:t>小结</a:t>
            </a:r>
            <a:endParaRPr lang="en-US" altLang="zh-CN" sz="2400" dirty="0"/>
          </a:p>
          <a:p>
            <a:pPr eaLnBrk="1" hangingPunct="1">
              <a:spcBef>
                <a:spcPts val="0"/>
              </a:spcBef>
            </a:pPr>
            <a:endParaRPr lang="en-US" altLang="zh-CN" dirty="0"/>
          </a:p>
        </p:txBody>
      </p:sp>
      <p:sp>
        <p:nvSpPr>
          <p:cNvPr id="5" name="Rectangle 3"/>
          <p:cNvSpPr txBox="1">
            <a:spLocks noChangeArrowheads="1"/>
          </p:cNvSpPr>
          <p:nvPr/>
        </p:nvSpPr>
        <p:spPr>
          <a:xfrm>
            <a:off x="5447973" y="1346015"/>
            <a:ext cx="5671057" cy="33950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altLang="zh-CN" dirty="0"/>
          </a:p>
        </p:txBody>
      </p:sp>
      <p:sp>
        <p:nvSpPr>
          <p:cNvPr id="2" name="灯片编号占位符 1">
            <a:extLst>
              <a:ext uri="{FF2B5EF4-FFF2-40B4-BE49-F238E27FC236}">
                <a16:creationId xmlns:a16="http://schemas.microsoft.com/office/drawing/2014/main" id="{8FEC43E7-8E6D-6B3E-8262-19DF3DEB8ACD}"/>
              </a:ext>
            </a:extLst>
          </p:cNvPr>
          <p:cNvSpPr>
            <a:spLocks noGrp="1"/>
          </p:cNvSpPr>
          <p:nvPr>
            <p:ph type="sldNum" sz="quarter" idx="12"/>
          </p:nvPr>
        </p:nvSpPr>
        <p:spPr/>
        <p:txBody>
          <a:bodyPr/>
          <a:lstStyle/>
          <a:p>
            <a:pPr>
              <a:defRPr/>
            </a:pPr>
            <a:fld id="{0CE838A2-A49A-4A20-A5DD-EFD81F6874A2}" type="slidenum">
              <a:rPr lang="en-US" altLang="zh-CN" smtClean="0"/>
              <a:pPr>
                <a:defRPr/>
              </a:pPr>
              <a:t>2</a:t>
            </a:fld>
            <a:endParaRPr lang="en-US" altLang="zh-CN"/>
          </a:p>
        </p:txBody>
      </p:sp>
    </p:spTree>
    <p:extLst>
      <p:ext uri="{BB962C8B-B14F-4D97-AF65-F5344CB8AC3E}">
        <p14:creationId xmlns:p14="http://schemas.microsoft.com/office/powerpoint/2010/main" val="165462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5">
            <a:extLst>
              <a:ext uri="{FF2B5EF4-FFF2-40B4-BE49-F238E27FC236}">
                <a16:creationId xmlns:a16="http://schemas.microsoft.com/office/drawing/2014/main" id="{66158889-9B0E-B081-412D-8648DF1CBCD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fld id="{456A04BE-589C-0342-AD00-70A470CF7603}" type="slidenum">
              <a:rPr lang="en-US" altLang="zh-CN" sz="1000"/>
              <a:pPr>
                <a:spcBef>
                  <a:spcPct val="0"/>
                </a:spcBef>
                <a:buClrTx/>
                <a:buSzTx/>
                <a:buFontTx/>
                <a:buNone/>
              </a:pPr>
              <a:t>20</a:t>
            </a:fld>
            <a:endParaRPr lang="en-US" altLang="zh-CN" sz="1000"/>
          </a:p>
        </p:txBody>
      </p:sp>
      <p:sp>
        <p:nvSpPr>
          <p:cNvPr id="60418" name="Rectangle 2">
            <a:extLst>
              <a:ext uri="{FF2B5EF4-FFF2-40B4-BE49-F238E27FC236}">
                <a16:creationId xmlns:a16="http://schemas.microsoft.com/office/drawing/2014/main" id="{21F07DB6-BCA6-651B-8177-10734863F982}"/>
              </a:ext>
            </a:extLst>
          </p:cNvPr>
          <p:cNvSpPr>
            <a:spLocks noGrp="1" noChangeArrowheads="1"/>
          </p:cNvSpPr>
          <p:nvPr>
            <p:ph type="title"/>
          </p:nvPr>
        </p:nvSpPr>
        <p:spPr>
          <a:xfrm>
            <a:off x="636473" y="476672"/>
            <a:ext cx="10515600" cy="1325563"/>
          </a:xfrm>
        </p:spPr>
        <p:txBody>
          <a:bodyPr/>
          <a:lstStyle/>
          <a:p>
            <a:pPr eaLnBrk="1" hangingPunct="1"/>
            <a:r>
              <a:rPr lang="zh-CN" altLang="en-US" dirty="0"/>
              <a:t>成本函数</a:t>
            </a:r>
            <a:r>
              <a:rPr lang="en-US" altLang="zh-CN" dirty="0"/>
              <a:t>c</a:t>
            </a:r>
            <a:r>
              <a:rPr lang="zh-CN" altLang="en-US" dirty="0"/>
              <a:t>的计算工作量</a:t>
            </a:r>
          </a:p>
        </p:txBody>
      </p:sp>
      <p:sp>
        <p:nvSpPr>
          <p:cNvPr id="8" name="文本框 7">
            <a:extLst>
              <a:ext uri="{FF2B5EF4-FFF2-40B4-BE49-F238E27FC236}">
                <a16:creationId xmlns:a16="http://schemas.microsoft.com/office/drawing/2014/main" id="{2525A985-4AB3-C8DA-ACEE-BF517A8DBC61}"/>
              </a:ext>
            </a:extLst>
          </p:cNvPr>
          <p:cNvSpPr txBox="1"/>
          <p:nvPr/>
        </p:nvSpPr>
        <p:spPr>
          <a:xfrm>
            <a:off x="1054832" y="1981937"/>
            <a:ext cx="10082336" cy="3448060"/>
          </a:xfrm>
          <a:prstGeom prst="rect">
            <a:avLst/>
          </a:prstGeom>
          <a:noFill/>
        </p:spPr>
        <p:txBody>
          <a:bodyPr wrap="square">
            <a:spAutoFit/>
          </a:bodyPr>
          <a:lstStyle/>
          <a:p>
            <a:pPr marL="342900" lvl="1" indent="-228600">
              <a:lnSpc>
                <a:spcPct val="150000"/>
              </a:lnSpc>
              <a:buClr>
                <a:schemeClr val="accent1">
                  <a:lumMod val="75000"/>
                </a:schemeClr>
              </a:buClr>
              <a:buSzPct val="70000"/>
              <a:buFont typeface="Wingdings" panose="05000000000000000000" pitchFamily="2" charset="2"/>
              <a:buChar char="l"/>
            </a:pPr>
            <a:r>
              <a:rPr lang="en-US" altLang="zh-CN" sz="2400" dirty="0">
                <a:latin typeface="Arial" panose="020B0604020202020204" pitchFamily="34" charset="0"/>
                <a:ea typeface="幼圆" panose="02010509060101010101" pitchFamily="49" charset="-122"/>
                <a:cs typeface="Arial" panose="020B0604020202020204" pitchFamily="34" charset="0"/>
              </a:rPr>
              <a:t>c(X)</a:t>
            </a:r>
            <a:r>
              <a:rPr lang="zh-CN" altLang="en-US" sz="2400" dirty="0">
                <a:latin typeface="Arial" panose="020B0604020202020204" pitchFamily="34" charset="0"/>
                <a:ea typeface="幼圆" panose="02010509060101010101" pitchFamily="49" charset="-122"/>
                <a:cs typeface="Arial" panose="020B0604020202020204" pitchFamily="34" charset="0"/>
              </a:rPr>
              <a:t>是结点</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的真实成本函数。</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lvl="1" indent="-228600">
              <a:lnSpc>
                <a:spcPct val="150000"/>
              </a:lnSpc>
              <a:buClr>
                <a:schemeClr val="accent1">
                  <a:lumMod val="75000"/>
                </a:schemeClr>
              </a:buClr>
              <a:buSzPct val="70000"/>
              <a:buFont typeface="Wingdings" panose="05000000000000000000" pitchFamily="2" charset="2"/>
              <a:buChar char="l"/>
            </a:pPr>
            <a:r>
              <a:rPr lang="zh-CN" altLang="en-US" sz="2400" dirty="0">
                <a:latin typeface="Arial" panose="020B0604020202020204" pitchFamily="34" charset="0"/>
                <a:ea typeface="幼圆" panose="02010509060101010101" pitchFamily="49" charset="-122"/>
                <a:cs typeface="Arial" panose="020B0604020202020204" pitchFamily="34" charset="0"/>
              </a:rPr>
              <a:t>计算一个结点</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的真实成本，假设答案结点已经找到，检索树已经生成，一切都是在已知的情况下进行讨论。</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lvl="1" indent="-228600">
              <a:lnSpc>
                <a:spcPct val="150000"/>
              </a:lnSpc>
              <a:buClr>
                <a:schemeClr val="accent1">
                  <a:lumMod val="75000"/>
                </a:schemeClr>
              </a:buClr>
              <a:buSzPct val="70000"/>
              <a:buFont typeface="Wingdings" panose="05000000000000000000" pitchFamily="2" charset="2"/>
              <a:buChar char="l"/>
            </a:pPr>
            <a:r>
              <a:rPr lang="en-US" altLang="zh-CN" sz="2400" dirty="0">
                <a:latin typeface="Arial" panose="020B0604020202020204" pitchFamily="34" charset="0"/>
                <a:ea typeface="幼圆" panose="02010509060101010101" pitchFamily="49" charset="-122"/>
                <a:cs typeface="Arial" panose="020B0604020202020204" pitchFamily="34" charset="0"/>
              </a:rPr>
              <a:t>c</a:t>
            </a:r>
            <a:r>
              <a:rPr lang="zh-CN" altLang="en-US" sz="2400" dirty="0">
                <a:latin typeface="Arial" panose="020B0604020202020204" pitchFamily="34" charset="0"/>
                <a:ea typeface="幼圆" panose="02010509060101010101" pitchFamily="49" charset="-122"/>
                <a:cs typeface="Arial" panose="020B0604020202020204" pitchFamily="34" charset="0"/>
              </a:rPr>
              <a:t>的计算工作量与原问题具有</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相同的</a:t>
            </a:r>
            <a:r>
              <a:rPr lang="zh-CN" altLang="en-US" sz="2400" dirty="0">
                <a:latin typeface="Arial" panose="020B0604020202020204" pitchFamily="34" charset="0"/>
                <a:ea typeface="幼圆" panose="02010509060101010101" pitchFamily="49" charset="-122"/>
                <a:cs typeface="Arial" panose="020B0604020202020204" pitchFamily="34" charset="0"/>
              </a:rPr>
              <a:t>复杂度，要得到函数</a:t>
            </a:r>
            <a:r>
              <a:rPr lang="en-US" altLang="zh-CN" sz="2400" dirty="0">
                <a:latin typeface="Arial" panose="020B0604020202020204" pitchFamily="34" charset="0"/>
                <a:ea typeface="幼圆" panose="02010509060101010101" pitchFamily="49" charset="-122"/>
                <a:cs typeface="Arial" panose="020B0604020202020204" pitchFamily="34" charset="0"/>
              </a:rPr>
              <a:t>c</a:t>
            </a:r>
            <a:r>
              <a:rPr lang="zh-CN" altLang="en-US" sz="2400" dirty="0">
                <a:latin typeface="Arial" panose="020B0604020202020204" pitchFamily="34" charset="0"/>
                <a:ea typeface="幼圆" panose="02010509060101010101" pitchFamily="49" charset="-122"/>
                <a:cs typeface="Arial" panose="020B0604020202020204" pitchFamily="34" charset="0"/>
              </a:rPr>
              <a:t>并不现实。</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lvl="1" indent="-228600">
              <a:lnSpc>
                <a:spcPct val="150000"/>
              </a:lnSpc>
              <a:buClr>
                <a:schemeClr val="accent1">
                  <a:lumMod val="75000"/>
                </a:schemeClr>
              </a:buClr>
              <a:buSzPct val="70000"/>
              <a:buFont typeface="Wingdings" panose="05000000000000000000" pitchFamily="2" charset="2"/>
              <a:buChar char="l"/>
            </a:pPr>
            <a:r>
              <a:rPr lang="zh-CN" altLang="en-US" sz="2400" dirty="0">
                <a:latin typeface="Arial" panose="020B0604020202020204" pitchFamily="34" charset="0"/>
                <a:ea typeface="幼圆" panose="02010509060101010101" pitchFamily="49" charset="-122"/>
                <a:cs typeface="Arial" panose="020B0604020202020204" pitchFamily="34" charset="0"/>
              </a:rPr>
              <a:t>一般情况可以想办法大致估计出结点成本。</a:t>
            </a:r>
          </a:p>
          <a:p>
            <a:pPr marL="742950" lvl="1" indent="-228600">
              <a:lnSpc>
                <a:spcPct val="110000"/>
              </a:lnSpc>
              <a:buClr>
                <a:schemeClr val="accent1">
                  <a:lumMod val="60000"/>
                  <a:lumOff val="40000"/>
                </a:schemeClr>
              </a:buClr>
              <a:buSzPct val="70000"/>
              <a:buFont typeface="Wingdings" panose="05000000000000000000" pitchFamily="2" charset="2"/>
              <a:buChar char="l"/>
            </a:pPr>
            <a:endParaRPr lang="zh-CN" altLang="en-US" dirty="0">
              <a:latin typeface="Arial" panose="020B0604020202020204" pitchFamily="34" charset="0"/>
            </a:endParaRPr>
          </a:p>
          <a:p>
            <a:pPr marL="742950" lvl="1" indent="-228600">
              <a:lnSpc>
                <a:spcPct val="110000"/>
              </a:lnSpc>
              <a:buClr>
                <a:schemeClr val="accent1">
                  <a:lumMod val="60000"/>
                  <a:lumOff val="40000"/>
                </a:schemeClr>
              </a:buClr>
              <a:buSzPct val="70000"/>
              <a:buFont typeface="Wingdings" panose="05000000000000000000" pitchFamily="2" charset="2"/>
              <a:buChar char="l"/>
            </a:pPr>
            <a:endParaRPr lang="en-US" altLang="zh-CN" sz="1800" dirty="0">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F9776-6191-47F1-9710-AC8E6D19519F}"/>
              </a:ext>
            </a:extLst>
          </p:cNvPr>
          <p:cNvSpPr>
            <a:spLocks noGrp="1"/>
          </p:cNvSpPr>
          <p:nvPr>
            <p:ph type="title"/>
          </p:nvPr>
        </p:nvSpPr>
        <p:spPr>
          <a:xfrm>
            <a:off x="767408" y="376789"/>
            <a:ext cx="10515600" cy="1325563"/>
          </a:xfrm>
        </p:spPr>
        <p:txBody>
          <a:bodyPr/>
          <a:lstStyle/>
          <a:p>
            <a:r>
              <a:rPr lang="zh-CN" altLang="en-US" dirty="0"/>
              <a:t>成本估计函数</a:t>
            </a:r>
            <a:r>
              <a:rPr lang="en-US" altLang="zh-CN" dirty="0"/>
              <a:t>ĉ</a:t>
            </a:r>
            <a:r>
              <a:rPr lang="zh-CN" altLang="en-US" dirty="0"/>
              <a:t>定义</a:t>
            </a:r>
          </a:p>
        </p:txBody>
      </p:sp>
      <p:sp>
        <p:nvSpPr>
          <p:cNvPr id="3" name="内容占位符 2">
            <a:extLst>
              <a:ext uri="{FF2B5EF4-FFF2-40B4-BE49-F238E27FC236}">
                <a16:creationId xmlns:a16="http://schemas.microsoft.com/office/drawing/2014/main" id="{9E2055E0-43BC-4D6C-A4DA-660204F147C6}"/>
              </a:ext>
            </a:extLst>
          </p:cNvPr>
          <p:cNvSpPr>
            <a:spLocks noGrp="1"/>
          </p:cNvSpPr>
          <p:nvPr>
            <p:ph idx="1"/>
          </p:nvPr>
        </p:nvSpPr>
        <p:spPr>
          <a:xfrm>
            <a:off x="695400" y="1496949"/>
            <a:ext cx="11089232" cy="4092291"/>
          </a:xfrm>
        </p:spPr>
        <p:txBody>
          <a:bodyPr>
            <a:normAutofit fontScale="92500"/>
          </a:bodyPr>
          <a:lstStyle/>
          <a:p>
            <a:pPr>
              <a:lnSpc>
                <a:spcPct val="150000"/>
              </a:lnSpc>
            </a:pPr>
            <a:r>
              <a:rPr lang="zh-CN" altLang="en-US" sz="2400" dirty="0"/>
              <a:t>基于</a:t>
            </a:r>
            <a:r>
              <a:rPr lang="en-US" altLang="zh-CN" sz="2400" dirty="0"/>
              <a:t>c</a:t>
            </a:r>
            <a:r>
              <a:rPr lang="zh-CN" altLang="en-US" sz="2400" dirty="0"/>
              <a:t>，定义一个</a:t>
            </a:r>
            <a:r>
              <a:rPr lang="zh-CN" altLang="en-US" sz="2400" dirty="0">
                <a:solidFill>
                  <a:srgbClr val="FF0000"/>
                </a:solidFill>
              </a:rPr>
              <a:t>易于</a:t>
            </a:r>
            <a:r>
              <a:rPr lang="zh-CN" altLang="en-US" sz="2400" dirty="0"/>
              <a:t>计算的成本估计函数</a:t>
            </a:r>
            <a:r>
              <a:rPr lang="en-US" altLang="zh-CN" sz="2400" dirty="0"/>
              <a:t>ĉ</a:t>
            </a:r>
          </a:p>
          <a:p>
            <a:pPr lvl="1">
              <a:lnSpc>
                <a:spcPct val="150000"/>
              </a:lnSpc>
            </a:pPr>
            <a:r>
              <a:rPr lang="zh-CN" altLang="en-US" sz="2400" dirty="0"/>
              <a:t>考虑结点</a:t>
            </a:r>
            <a:r>
              <a:rPr lang="en-US" altLang="zh-CN" sz="2400" dirty="0"/>
              <a:t>X</a:t>
            </a:r>
            <a:r>
              <a:rPr lang="zh-CN" altLang="en-US" sz="2400" dirty="0"/>
              <a:t>到一个答案结点的估计成本</a:t>
            </a:r>
            <a:r>
              <a:rPr lang="en-US" altLang="zh-CN" sz="2400" dirty="0" err="1"/>
              <a:t>ĝ</a:t>
            </a:r>
            <a:r>
              <a:rPr lang="en-US" altLang="zh-CN" sz="2400" dirty="0"/>
              <a:t>(X);</a:t>
            </a:r>
          </a:p>
          <a:p>
            <a:pPr lvl="2">
              <a:lnSpc>
                <a:spcPct val="150000"/>
              </a:lnSpc>
            </a:pPr>
            <a:r>
              <a:rPr lang="zh-CN" altLang="en-US" sz="2400" dirty="0"/>
              <a:t>用来估计由</a:t>
            </a:r>
            <a:r>
              <a:rPr lang="en-US" altLang="zh-CN" sz="2400" dirty="0"/>
              <a:t>X</a:t>
            </a:r>
            <a:r>
              <a:rPr lang="zh-CN" altLang="en-US" sz="2400" dirty="0"/>
              <a:t>到达一个答案结点所需做的附加工作量</a:t>
            </a:r>
            <a:endParaRPr lang="en-US" altLang="zh-CN" sz="2400" dirty="0"/>
          </a:p>
          <a:p>
            <a:pPr lvl="1">
              <a:lnSpc>
                <a:spcPct val="150000"/>
              </a:lnSpc>
            </a:pPr>
            <a:r>
              <a:rPr lang="zh-CN" altLang="en-US" sz="2400" dirty="0"/>
              <a:t>考虑根结点到结点</a:t>
            </a:r>
            <a:r>
              <a:rPr lang="en-US" altLang="zh-CN" sz="2400" dirty="0"/>
              <a:t>X</a:t>
            </a:r>
            <a:r>
              <a:rPr lang="zh-CN" altLang="en-US" sz="2400" dirty="0"/>
              <a:t>的成本</a:t>
            </a:r>
            <a:r>
              <a:rPr lang="en-US" altLang="zh-CN" sz="2400" dirty="0"/>
              <a:t>h(X);</a:t>
            </a:r>
          </a:p>
          <a:p>
            <a:pPr lvl="1">
              <a:lnSpc>
                <a:spcPct val="150000"/>
              </a:lnSpc>
            </a:pPr>
            <a:r>
              <a:rPr lang="zh-CN" altLang="en-US" sz="2400" dirty="0"/>
              <a:t>为调整</a:t>
            </a:r>
            <a:r>
              <a:rPr lang="en-US" altLang="zh-CN" sz="2400" dirty="0"/>
              <a:t>h</a:t>
            </a:r>
            <a:r>
              <a:rPr lang="zh-CN" altLang="en-US" sz="2400" dirty="0"/>
              <a:t>和</a:t>
            </a:r>
            <a:r>
              <a:rPr lang="en-US" altLang="zh-CN" sz="2400" dirty="0"/>
              <a:t>ĝ</a:t>
            </a:r>
            <a:r>
              <a:rPr lang="zh-CN" altLang="en-US" sz="2400" dirty="0"/>
              <a:t>在成本估计函数</a:t>
            </a:r>
            <a:r>
              <a:rPr lang="en-US" altLang="zh-CN" sz="2400" dirty="0"/>
              <a:t>ĉ</a:t>
            </a:r>
            <a:r>
              <a:rPr lang="zh-CN" altLang="en-US" sz="2400" dirty="0"/>
              <a:t>中的影响比例，定义一个非负函数</a:t>
            </a:r>
            <a:r>
              <a:rPr lang="en-US" altLang="zh-CN" sz="2400" dirty="0"/>
              <a:t>f</a:t>
            </a:r>
          </a:p>
          <a:p>
            <a:pPr lvl="2">
              <a:lnSpc>
                <a:spcPct val="150000"/>
              </a:lnSpc>
            </a:pPr>
            <a:r>
              <a:rPr lang="zh-CN" altLang="en-US" sz="2400" dirty="0"/>
              <a:t>函数</a:t>
            </a:r>
            <a:r>
              <a:rPr lang="en-US" altLang="zh-CN" sz="2400" dirty="0"/>
              <a:t>f</a:t>
            </a:r>
            <a:r>
              <a:rPr lang="zh-CN" altLang="en-US" sz="2400" dirty="0"/>
              <a:t>是一个非降函数。</a:t>
            </a:r>
            <a:r>
              <a:rPr lang="en-US" altLang="zh-CN" sz="2400" dirty="0"/>
              <a:t>f</a:t>
            </a:r>
            <a:r>
              <a:rPr lang="zh-CN" altLang="en-US" sz="2400" dirty="0"/>
              <a:t>的作用理解为调整</a:t>
            </a:r>
            <a:r>
              <a:rPr lang="en-US" altLang="zh-CN" sz="2400" dirty="0"/>
              <a:t>h</a:t>
            </a:r>
            <a:r>
              <a:rPr lang="zh-CN" altLang="en-US" sz="2400" dirty="0"/>
              <a:t>和</a:t>
            </a:r>
            <a:r>
              <a:rPr lang="en-US" altLang="zh-CN" sz="2400" dirty="0" err="1"/>
              <a:t>ĝ</a:t>
            </a:r>
            <a:r>
              <a:rPr lang="zh-CN" altLang="en-US" sz="2400" dirty="0"/>
              <a:t>在成本估计函数</a:t>
            </a:r>
            <a:r>
              <a:rPr lang="en-US" altLang="zh-CN" sz="2400" dirty="0" err="1"/>
              <a:t>ĉ</a:t>
            </a:r>
            <a:r>
              <a:rPr lang="zh-CN" altLang="en-US" sz="2400" dirty="0"/>
              <a:t>中的影响比例。</a:t>
            </a:r>
            <a:endParaRPr lang="en-US" altLang="zh-CN" sz="2400" dirty="0"/>
          </a:p>
          <a:p>
            <a:pPr lvl="1">
              <a:lnSpc>
                <a:spcPct val="150000"/>
              </a:lnSpc>
            </a:pPr>
            <a:r>
              <a:rPr lang="zh-CN" altLang="en-US" sz="2400" dirty="0"/>
              <a:t>成本估计函数：</a:t>
            </a:r>
            <a:endParaRPr lang="en-US" altLang="zh-CN" sz="2400" dirty="0"/>
          </a:p>
          <a:p>
            <a:endParaRPr lang="zh-CN" altLang="en-US" dirty="0"/>
          </a:p>
        </p:txBody>
      </p:sp>
      <p:sp>
        <p:nvSpPr>
          <p:cNvPr id="4" name="灯片编号占位符 3">
            <a:extLst>
              <a:ext uri="{FF2B5EF4-FFF2-40B4-BE49-F238E27FC236}">
                <a16:creationId xmlns:a16="http://schemas.microsoft.com/office/drawing/2014/main" id="{42588CB6-2F4B-4131-8C4B-3542F618E6DA}"/>
              </a:ext>
            </a:extLst>
          </p:cNvPr>
          <p:cNvSpPr>
            <a:spLocks noGrp="1"/>
          </p:cNvSpPr>
          <p:nvPr>
            <p:ph type="sldNum" sz="quarter" idx="12"/>
          </p:nvPr>
        </p:nvSpPr>
        <p:spPr/>
        <p:txBody>
          <a:bodyPr/>
          <a:lstStyle/>
          <a:p>
            <a:pPr>
              <a:defRPr/>
            </a:pPr>
            <a:fld id="{D04713B0-7EE7-420A-BB22-6F99F562E080}" type="slidenum">
              <a:rPr lang="en-US" altLang="zh-CN" smtClean="0"/>
              <a:pPr>
                <a:defRPr/>
              </a:pPr>
              <a:t>21</a:t>
            </a:fld>
            <a:endParaRPr lang="en-US" altLang="zh-CN"/>
          </a:p>
        </p:txBody>
      </p:sp>
      <p:sp>
        <p:nvSpPr>
          <p:cNvPr id="5" name="Text Box 5">
            <a:extLst>
              <a:ext uri="{FF2B5EF4-FFF2-40B4-BE49-F238E27FC236}">
                <a16:creationId xmlns:a16="http://schemas.microsoft.com/office/drawing/2014/main" id="{E23A6E84-8118-411B-B435-241A05F00829}"/>
              </a:ext>
            </a:extLst>
          </p:cNvPr>
          <p:cNvSpPr txBox="1">
            <a:spLocks noChangeArrowheads="1"/>
          </p:cNvSpPr>
          <p:nvPr/>
        </p:nvSpPr>
        <p:spPr bwMode="auto">
          <a:xfrm>
            <a:off x="3359696" y="4898783"/>
            <a:ext cx="316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dirty="0">
                <a:solidFill>
                  <a:srgbClr val="FF0000"/>
                </a:solidFill>
              </a:rPr>
              <a:t>ĉ(X)=f(h(X))+ ĝ(X)</a:t>
            </a:r>
          </a:p>
        </p:txBody>
      </p:sp>
      <p:sp>
        <p:nvSpPr>
          <p:cNvPr id="6" name="AutoShape 6">
            <a:extLst>
              <a:ext uri="{FF2B5EF4-FFF2-40B4-BE49-F238E27FC236}">
                <a16:creationId xmlns:a16="http://schemas.microsoft.com/office/drawing/2014/main" id="{FB442244-28DE-4913-A9A6-87B6B8DB4A8E}"/>
              </a:ext>
            </a:extLst>
          </p:cNvPr>
          <p:cNvSpPr>
            <a:spLocks noChangeArrowheads="1"/>
          </p:cNvSpPr>
          <p:nvPr/>
        </p:nvSpPr>
        <p:spPr bwMode="auto">
          <a:xfrm>
            <a:off x="9453388" y="2320696"/>
            <a:ext cx="279400" cy="684212"/>
          </a:xfrm>
          <a:prstGeom prst="downArrow">
            <a:avLst>
              <a:gd name="adj1" fmla="val 50000"/>
              <a:gd name="adj2" fmla="val 61222"/>
            </a:avLst>
          </a:prstGeom>
          <a:solidFill>
            <a:schemeClr val="accent1">
              <a:lumMod val="20000"/>
              <a:lumOff val="80000"/>
            </a:schemeClr>
          </a:solidFill>
          <a:ln w="9525">
            <a:solidFill>
              <a:schemeClr val="tx1"/>
            </a:solidFill>
            <a:miter lim="800000"/>
            <a:headEnd/>
            <a:tailEnd/>
          </a:ln>
          <a:effectLst/>
        </p:spPr>
        <p:txBody>
          <a:bodyPr vert="eaVert"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pSp>
        <p:nvGrpSpPr>
          <p:cNvPr id="7" name="Group 7">
            <a:extLst>
              <a:ext uri="{FF2B5EF4-FFF2-40B4-BE49-F238E27FC236}">
                <a16:creationId xmlns:a16="http://schemas.microsoft.com/office/drawing/2014/main" id="{ACFDC112-2EEC-4242-B52E-C6BC50D902A8}"/>
              </a:ext>
            </a:extLst>
          </p:cNvPr>
          <p:cNvGrpSpPr>
            <a:grpSpLocks/>
          </p:cNvGrpSpPr>
          <p:nvPr/>
        </p:nvGrpSpPr>
        <p:grpSpPr bwMode="auto">
          <a:xfrm>
            <a:off x="8951741" y="1839683"/>
            <a:ext cx="1108075" cy="457200"/>
            <a:chOff x="4500" y="888"/>
            <a:chExt cx="698" cy="288"/>
          </a:xfrm>
        </p:grpSpPr>
        <p:sp>
          <p:nvSpPr>
            <p:cNvPr id="8" name="Oval 8">
              <a:extLst>
                <a:ext uri="{FF2B5EF4-FFF2-40B4-BE49-F238E27FC236}">
                  <a16:creationId xmlns:a16="http://schemas.microsoft.com/office/drawing/2014/main" id="{D815A11E-5837-4417-BAA9-9FCA565EEB08}"/>
                </a:ext>
              </a:extLst>
            </p:cNvPr>
            <p:cNvSpPr>
              <a:spLocks noChangeArrowheads="1"/>
            </p:cNvSpPr>
            <p:nvPr/>
          </p:nvSpPr>
          <p:spPr bwMode="auto">
            <a:xfrm>
              <a:off x="4886" y="1105"/>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 name="Text Box 9">
              <a:extLst>
                <a:ext uri="{FF2B5EF4-FFF2-40B4-BE49-F238E27FC236}">
                  <a16:creationId xmlns:a16="http://schemas.microsoft.com/office/drawing/2014/main" id="{A55AC6D7-A653-4A62-B22C-413CDB6FA0F5}"/>
                </a:ext>
              </a:extLst>
            </p:cNvPr>
            <p:cNvSpPr txBox="1">
              <a:spLocks noChangeArrowheads="1"/>
            </p:cNvSpPr>
            <p:nvPr/>
          </p:nvSpPr>
          <p:spPr bwMode="auto">
            <a:xfrm>
              <a:off x="4942" y="888"/>
              <a:ext cx="256"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X</a:t>
              </a:r>
            </a:p>
          </p:txBody>
        </p:sp>
        <p:sp>
          <p:nvSpPr>
            <p:cNvPr id="10" name="Line 10">
              <a:extLst>
                <a:ext uri="{FF2B5EF4-FFF2-40B4-BE49-F238E27FC236}">
                  <a16:creationId xmlns:a16="http://schemas.microsoft.com/office/drawing/2014/main" id="{F3B9492E-4F42-4C51-853F-0B05A6B4EBDB}"/>
                </a:ext>
              </a:extLst>
            </p:cNvPr>
            <p:cNvSpPr>
              <a:spLocks noChangeShapeType="1"/>
            </p:cNvSpPr>
            <p:nvPr/>
          </p:nvSpPr>
          <p:spPr bwMode="auto">
            <a:xfrm>
              <a:off x="4500" y="1140"/>
              <a:ext cx="6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1" name="Text Box 11">
            <a:extLst>
              <a:ext uri="{FF2B5EF4-FFF2-40B4-BE49-F238E27FC236}">
                <a16:creationId xmlns:a16="http://schemas.microsoft.com/office/drawing/2014/main" id="{1F257B5E-5289-42A9-A65E-F76FDFA04E61}"/>
              </a:ext>
            </a:extLst>
          </p:cNvPr>
          <p:cNvSpPr txBox="1">
            <a:spLocks noChangeArrowheads="1"/>
          </p:cNvSpPr>
          <p:nvPr/>
        </p:nvSpPr>
        <p:spPr bwMode="auto">
          <a:xfrm>
            <a:off x="8591288" y="2543243"/>
            <a:ext cx="76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ĝ(X)</a:t>
            </a:r>
          </a:p>
        </p:txBody>
      </p:sp>
      <p:sp>
        <p:nvSpPr>
          <p:cNvPr id="12" name="AutoShape 12">
            <a:extLst>
              <a:ext uri="{FF2B5EF4-FFF2-40B4-BE49-F238E27FC236}">
                <a16:creationId xmlns:a16="http://schemas.microsoft.com/office/drawing/2014/main" id="{D20DC35A-682E-4C75-82C3-7AE18FFA518A}"/>
              </a:ext>
            </a:extLst>
          </p:cNvPr>
          <p:cNvSpPr>
            <a:spLocks noChangeArrowheads="1"/>
          </p:cNvSpPr>
          <p:nvPr/>
        </p:nvSpPr>
        <p:spPr bwMode="auto">
          <a:xfrm>
            <a:off x="9453388" y="1433284"/>
            <a:ext cx="279400" cy="720725"/>
          </a:xfrm>
          <a:prstGeom prst="upArrow">
            <a:avLst>
              <a:gd name="adj1" fmla="val 50000"/>
              <a:gd name="adj2" fmla="val 64489"/>
            </a:avLst>
          </a:prstGeom>
          <a:solidFill>
            <a:schemeClr val="accent1">
              <a:lumMod val="20000"/>
              <a:lumOff val="80000"/>
            </a:schemeClr>
          </a:solidFill>
          <a:ln w="9525">
            <a:solidFill>
              <a:schemeClr val="tx1"/>
            </a:solidFill>
            <a:miter lim="800000"/>
            <a:headEnd/>
            <a:tailEnd/>
          </a:ln>
          <a:effectLst/>
        </p:spPr>
        <p:txBody>
          <a:bodyPr vert="eaVert"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3" name="Text Box 13">
            <a:extLst>
              <a:ext uri="{FF2B5EF4-FFF2-40B4-BE49-F238E27FC236}">
                <a16:creationId xmlns:a16="http://schemas.microsoft.com/office/drawing/2014/main" id="{7F434650-6E1D-4AD1-A059-A3A301E82902}"/>
              </a:ext>
            </a:extLst>
          </p:cNvPr>
          <p:cNvSpPr txBox="1">
            <a:spLocks noChangeArrowheads="1"/>
          </p:cNvSpPr>
          <p:nvPr/>
        </p:nvSpPr>
        <p:spPr bwMode="auto">
          <a:xfrm>
            <a:off x="8610600" y="1412994"/>
            <a:ext cx="839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h(X)</a:t>
            </a:r>
          </a:p>
        </p:txBody>
      </p:sp>
      <p:sp>
        <p:nvSpPr>
          <p:cNvPr id="14" name="Text Box 14">
            <a:extLst>
              <a:ext uri="{FF2B5EF4-FFF2-40B4-BE49-F238E27FC236}">
                <a16:creationId xmlns:a16="http://schemas.microsoft.com/office/drawing/2014/main" id="{FD925375-3153-4A66-A304-1BAB7C6CB8CB}"/>
              </a:ext>
            </a:extLst>
          </p:cNvPr>
          <p:cNvSpPr txBox="1">
            <a:spLocks noChangeArrowheads="1"/>
          </p:cNvSpPr>
          <p:nvPr/>
        </p:nvSpPr>
        <p:spPr bwMode="auto">
          <a:xfrm>
            <a:off x="1651071" y="5826090"/>
            <a:ext cx="8748274" cy="830997"/>
          </a:xfrm>
          <a:prstGeom prst="rect">
            <a:avLst/>
          </a:prstGeom>
          <a:solidFill>
            <a:schemeClr val="accent1">
              <a:lumMod val="20000"/>
              <a:lumOff val="80000"/>
            </a:schemeClr>
          </a:solid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buNone/>
            </a:pPr>
            <a:r>
              <a:rPr lang="zh-CN" altLang="en-US" sz="2400" b="0" dirty="0">
                <a:latin typeface="幼圆" panose="02010509060101010101" pitchFamily="49" charset="-122"/>
                <a:ea typeface="幼圆" panose="02010509060101010101" pitchFamily="49" charset="-122"/>
              </a:rPr>
              <a:t>算法利用</a:t>
            </a:r>
            <a:r>
              <a:rPr lang="en-US" altLang="zh-CN" sz="2400" b="0" dirty="0">
                <a:latin typeface="幼圆" panose="02010509060101010101" pitchFamily="49" charset="-122"/>
                <a:ea typeface="幼圆" panose="02010509060101010101" pitchFamily="49" charset="-122"/>
              </a:rPr>
              <a:t>ĉ</a:t>
            </a:r>
            <a:r>
              <a:rPr lang="zh-CN" altLang="en-US" sz="2400" b="0" dirty="0">
                <a:latin typeface="幼圆" panose="02010509060101010101" pitchFamily="49" charset="-122"/>
                <a:ea typeface="幼圆" panose="02010509060101010101" pitchFamily="49" charset="-122"/>
              </a:rPr>
              <a:t>对活结点表进行检索时，优先选择更靠近答案结点但又离根结点较近的结点。</a:t>
            </a:r>
          </a:p>
        </p:txBody>
      </p:sp>
    </p:spTree>
    <p:extLst>
      <p:ext uri="{BB962C8B-B14F-4D97-AF65-F5344CB8AC3E}">
        <p14:creationId xmlns:p14="http://schemas.microsoft.com/office/powerpoint/2010/main" val="37724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p:bldP spid="12" grpId="0" animBg="1"/>
      <p:bldP spid="13"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a:extLst>
              <a:ext uri="{FF2B5EF4-FFF2-40B4-BE49-F238E27FC236}">
                <a16:creationId xmlns:a16="http://schemas.microsoft.com/office/drawing/2014/main" id="{619B5C99-F7C7-08B1-D41D-9B332070BAB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fld id="{95F1109A-85C4-C940-88B2-2D35A9FF1D95}" type="slidenum">
              <a:rPr lang="en-US" altLang="zh-CN" sz="1000"/>
              <a:pPr>
                <a:spcBef>
                  <a:spcPct val="0"/>
                </a:spcBef>
                <a:buClrTx/>
                <a:buSzTx/>
                <a:buFontTx/>
                <a:buNone/>
              </a:pPr>
              <a:t>22</a:t>
            </a:fld>
            <a:endParaRPr lang="en-US" altLang="zh-CN" sz="1000"/>
          </a:p>
        </p:txBody>
      </p:sp>
      <p:sp>
        <p:nvSpPr>
          <p:cNvPr id="63490" name="Rectangle 2">
            <a:extLst>
              <a:ext uri="{FF2B5EF4-FFF2-40B4-BE49-F238E27FC236}">
                <a16:creationId xmlns:a16="http://schemas.microsoft.com/office/drawing/2014/main" id="{8CCFAC87-C5AA-038C-CC5B-1FC31116F3B6}"/>
              </a:ext>
            </a:extLst>
          </p:cNvPr>
          <p:cNvSpPr>
            <a:spLocks noGrp="1" noChangeArrowheads="1"/>
          </p:cNvSpPr>
          <p:nvPr>
            <p:ph type="title"/>
          </p:nvPr>
        </p:nvSpPr>
        <p:spPr>
          <a:xfrm>
            <a:off x="1127448" y="528618"/>
            <a:ext cx="2601913" cy="1139825"/>
          </a:xfrm>
        </p:spPr>
        <p:txBody>
          <a:bodyPr/>
          <a:lstStyle/>
          <a:p>
            <a:pPr eaLnBrk="1" hangingPunct="1"/>
            <a:r>
              <a:rPr lang="en-US" altLang="zh-CN" dirty="0"/>
              <a:t>LC-</a:t>
            </a:r>
            <a:r>
              <a:rPr lang="zh-CN" altLang="en-US" dirty="0"/>
              <a:t>检索</a:t>
            </a:r>
          </a:p>
        </p:txBody>
      </p:sp>
      <p:sp>
        <p:nvSpPr>
          <p:cNvPr id="63491" name="Rectangle 3">
            <a:extLst>
              <a:ext uri="{FF2B5EF4-FFF2-40B4-BE49-F238E27FC236}">
                <a16:creationId xmlns:a16="http://schemas.microsoft.com/office/drawing/2014/main" id="{C02B50B5-E777-59F8-EDB8-11F7B30CE96C}"/>
              </a:ext>
            </a:extLst>
          </p:cNvPr>
          <p:cNvSpPr>
            <a:spLocks noGrp="1" noChangeArrowheads="1"/>
          </p:cNvSpPr>
          <p:nvPr>
            <p:ph idx="1"/>
          </p:nvPr>
        </p:nvSpPr>
        <p:spPr>
          <a:xfrm>
            <a:off x="1544866" y="1442950"/>
            <a:ext cx="9794304" cy="3972099"/>
          </a:xfrm>
        </p:spPr>
        <p:txBody>
          <a:bodyPr/>
          <a:lstStyle/>
          <a:p>
            <a:pPr>
              <a:lnSpc>
                <a:spcPct val="150000"/>
              </a:lnSpc>
            </a:pPr>
            <a:r>
              <a:rPr lang="zh-CN" altLang="en-US" sz="2400" dirty="0"/>
              <a:t>成本估计函数 </a:t>
            </a:r>
            <a:r>
              <a:rPr lang="en-US" altLang="zh-CN" sz="2400" dirty="0" err="1"/>
              <a:t>ĉ</a:t>
            </a:r>
            <a:r>
              <a:rPr lang="en-US" altLang="zh-CN" sz="2400" dirty="0"/>
              <a:t>(X)=f(h(X))+ </a:t>
            </a:r>
            <a:r>
              <a:rPr lang="en-US" altLang="zh-CN" sz="2400" dirty="0" err="1"/>
              <a:t>ĝ</a:t>
            </a:r>
            <a:r>
              <a:rPr lang="en-US" altLang="zh-CN" sz="2400" dirty="0"/>
              <a:t>(X)</a:t>
            </a:r>
          </a:p>
          <a:p>
            <a:pPr>
              <a:lnSpc>
                <a:spcPct val="150000"/>
              </a:lnSpc>
            </a:pPr>
            <a:r>
              <a:rPr lang="en-US" altLang="zh-CN" sz="2400" dirty="0">
                <a:solidFill>
                  <a:srgbClr val="FF0000"/>
                </a:solidFill>
              </a:rPr>
              <a:t>LC-</a:t>
            </a:r>
            <a:r>
              <a:rPr lang="zh-CN" altLang="en-US" sz="2400" dirty="0">
                <a:solidFill>
                  <a:srgbClr val="FF0000"/>
                </a:solidFill>
              </a:rPr>
              <a:t>检索</a:t>
            </a:r>
            <a:r>
              <a:rPr lang="en-US" altLang="zh-CN" sz="2400" dirty="0"/>
              <a:t>(Least Cost search)</a:t>
            </a:r>
            <a:r>
              <a:rPr lang="zh-CN" altLang="en-US" sz="2400" dirty="0"/>
              <a:t>：选取成本估计函数</a:t>
            </a:r>
            <a:r>
              <a:rPr lang="en-US" altLang="zh-CN" sz="2400" dirty="0" err="1"/>
              <a:t>ĉ</a:t>
            </a:r>
            <a:r>
              <a:rPr lang="zh-CN" altLang="en-US" sz="2400" dirty="0"/>
              <a:t>的值最小的活结点作为下一个</a:t>
            </a:r>
            <a:r>
              <a:rPr lang="en-US" altLang="zh-CN" sz="2400" dirty="0"/>
              <a:t>E-</a:t>
            </a:r>
            <a:r>
              <a:rPr lang="zh-CN" altLang="en-US" sz="2400" dirty="0"/>
              <a:t>结点。</a:t>
            </a:r>
          </a:p>
          <a:p>
            <a:pPr>
              <a:lnSpc>
                <a:spcPct val="150000"/>
              </a:lnSpc>
            </a:pPr>
            <a:r>
              <a:rPr lang="zh-CN" altLang="en-US" sz="2400" dirty="0"/>
              <a:t>算法利用</a:t>
            </a:r>
            <a:r>
              <a:rPr lang="en-US" altLang="zh-CN" sz="2400" dirty="0" err="1"/>
              <a:t>ĉ</a:t>
            </a:r>
            <a:r>
              <a:rPr lang="zh-CN" altLang="en-US" sz="2400" dirty="0"/>
              <a:t>对活结点表进行检索时，优先选择更靠近答案结点但又离根结点较近的结点。</a:t>
            </a:r>
          </a:p>
          <a:p>
            <a:pPr eaLnBrk="1" hangingPunct="1">
              <a:lnSpc>
                <a:spcPct val="150000"/>
              </a:lnSpc>
            </a:pPr>
            <a:r>
              <a:rPr lang="zh-CN" altLang="en-US" sz="2400" dirty="0"/>
              <a:t>伴有限界函数的</a:t>
            </a:r>
            <a:r>
              <a:rPr lang="en-US" altLang="zh-CN" sz="2400" dirty="0"/>
              <a:t>LC-</a:t>
            </a:r>
            <a:r>
              <a:rPr lang="zh-CN" altLang="en-US" sz="2400" dirty="0"/>
              <a:t>检索称为</a:t>
            </a:r>
            <a:r>
              <a:rPr lang="en-US" altLang="zh-CN" sz="2400" dirty="0">
                <a:solidFill>
                  <a:srgbClr val="FF0000"/>
                </a:solidFill>
              </a:rPr>
              <a:t>LC</a:t>
            </a:r>
            <a:r>
              <a:rPr lang="zh-CN" altLang="en-US" sz="2400" dirty="0">
                <a:solidFill>
                  <a:srgbClr val="FF0000"/>
                </a:solidFill>
              </a:rPr>
              <a:t>分支</a:t>
            </a:r>
            <a:r>
              <a:rPr lang="en-US" altLang="zh-CN" sz="2400" dirty="0">
                <a:solidFill>
                  <a:srgbClr val="FF0000"/>
                </a:solidFill>
              </a:rPr>
              <a:t>-</a:t>
            </a:r>
            <a:r>
              <a:rPr lang="zh-CN" altLang="en-US" sz="2400" dirty="0">
                <a:solidFill>
                  <a:srgbClr val="FF0000"/>
                </a:solidFill>
              </a:rPr>
              <a:t>限界检索</a:t>
            </a:r>
            <a:r>
              <a:rPr lang="zh-CN" altLang="en-US" sz="2400" dirty="0"/>
              <a:t>。</a:t>
            </a:r>
          </a:p>
          <a:p>
            <a:pPr eaLnBrk="1" hangingPunct="1"/>
            <a:endParaRPr lang="en-US" altLang="zh-CN"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1424" y="411976"/>
            <a:ext cx="8229600" cy="925512"/>
          </a:xfrm>
        </p:spPr>
        <p:txBody>
          <a:bodyPr/>
          <a:lstStyle/>
          <a:p>
            <a:pPr eaLnBrk="1" hangingPunct="1"/>
            <a:r>
              <a:rPr lang="en-US" altLang="zh-CN" dirty="0"/>
              <a:t>LC-</a:t>
            </a:r>
            <a:r>
              <a:rPr lang="zh-CN" altLang="en-US" dirty="0"/>
              <a:t>检索特殊情况</a:t>
            </a:r>
            <a:r>
              <a:rPr lang="en-US" altLang="zh-CN" dirty="0"/>
              <a:t>1</a:t>
            </a:r>
            <a:endParaRPr lang="zh-CN" altLang="en-US" dirty="0"/>
          </a:p>
        </p:txBody>
      </p:sp>
      <p:sp>
        <p:nvSpPr>
          <p:cNvPr id="29699" name="Rectangle 3"/>
          <p:cNvSpPr>
            <a:spLocks noGrp="1" noChangeArrowheads="1"/>
          </p:cNvSpPr>
          <p:nvPr>
            <p:ph type="body" idx="1"/>
          </p:nvPr>
        </p:nvSpPr>
        <p:spPr>
          <a:xfrm>
            <a:off x="911424" y="1556792"/>
            <a:ext cx="10801200" cy="4608512"/>
          </a:xfrm>
        </p:spPr>
        <p:txBody>
          <a:bodyPr>
            <a:noAutofit/>
          </a:bodyPr>
          <a:lstStyle/>
          <a:p>
            <a:pPr>
              <a:lnSpc>
                <a:spcPct val="150000"/>
              </a:lnSpc>
            </a:pPr>
            <a:r>
              <a:rPr lang="en-US" altLang="zh-CN" sz="2400" dirty="0"/>
              <a:t>f(h(X))=0</a:t>
            </a:r>
          </a:p>
          <a:p>
            <a:pPr>
              <a:lnSpc>
                <a:spcPct val="150000"/>
              </a:lnSpc>
            </a:pPr>
            <a:r>
              <a:rPr lang="zh-CN" altLang="en-US" sz="2400" dirty="0"/>
              <a:t>若</a:t>
            </a:r>
            <a:r>
              <a:rPr lang="en-US" altLang="zh-CN" sz="2400" dirty="0"/>
              <a:t>Y</a:t>
            </a:r>
            <a:r>
              <a:rPr lang="zh-CN" altLang="en-US" sz="2400" dirty="0"/>
              <a:t>是</a:t>
            </a:r>
            <a:r>
              <a:rPr lang="en-US" altLang="zh-CN" sz="2400" dirty="0"/>
              <a:t>X</a:t>
            </a:r>
            <a:r>
              <a:rPr lang="zh-CN" altLang="en-US" sz="2400" dirty="0"/>
              <a:t>的子结点，</a:t>
            </a:r>
            <a:r>
              <a:rPr lang="en-US" altLang="zh-CN" sz="2400" dirty="0" err="1"/>
              <a:t>ĝ</a:t>
            </a:r>
            <a:r>
              <a:rPr lang="en-US" altLang="zh-CN" sz="2400" dirty="0"/>
              <a:t>(Y) ≤ </a:t>
            </a:r>
            <a:r>
              <a:rPr lang="en-US" altLang="zh-CN" sz="2400" dirty="0" err="1"/>
              <a:t>ĝ</a:t>
            </a:r>
            <a:r>
              <a:rPr lang="en-US" altLang="zh-CN" sz="2400" dirty="0"/>
              <a:t>(X)</a:t>
            </a:r>
            <a:r>
              <a:rPr lang="zh-CN" altLang="en-US" sz="2400" dirty="0"/>
              <a:t>。</a:t>
            </a:r>
            <a:endParaRPr lang="en-US" altLang="zh-CN" sz="2400" dirty="0"/>
          </a:p>
          <a:p>
            <a:pPr>
              <a:lnSpc>
                <a:spcPct val="150000"/>
              </a:lnSpc>
            </a:pPr>
            <a:r>
              <a:rPr lang="en-US" altLang="zh-CN" sz="2400" dirty="0" err="1"/>
              <a:t>ĉ</a:t>
            </a:r>
            <a:r>
              <a:rPr lang="en-US" altLang="zh-CN" sz="2400" dirty="0"/>
              <a:t>(X)=f(h(X))+ </a:t>
            </a:r>
            <a:r>
              <a:rPr lang="en-US" altLang="zh-CN" sz="2400" dirty="0" err="1"/>
              <a:t>ĝ</a:t>
            </a:r>
            <a:r>
              <a:rPr lang="en-US" altLang="zh-CN" sz="2400" dirty="0"/>
              <a:t>(X)</a:t>
            </a:r>
          </a:p>
          <a:p>
            <a:pPr>
              <a:lnSpc>
                <a:spcPct val="150000"/>
              </a:lnSpc>
            </a:pPr>
            <a:r>
              <a:rPr lang="zh-CN" altLang="en-US" sz="2400" dirty="0"/>
              <a:t>按照</a:t>
            </a:r>
            <a:r>
              <a:rPr lang="en-US" altLang="zh-CN" sz="2400" dirty="0"/>
              <a:t>LC</a:t>
            </a:r>
            <a:r>
              <a:rPr lang="zh-CN" altLang="en-US" sz="2400" dirty="0"/>
              <a:t>检索，每次选取成本估计函数</a:t>
            </a:r>
            <a:r>
              <a:rPr lang="en-US" altLang="zh-CN" sz="2400" dirty="0" err="1"/>
              <a:t>ĉ</a:t>
            </a:r>
            <a:r>
              <a:rPr lang="zh-CN" altLang="en-US" sz="2400" dirty="0"/>
              <a:t>的值最小的活结点作为下一个</a:t>
            </a:r>
            <a:r>
              <a:rPr lang="en-US" altLang="zh-CN" sz="2400" dirty="0"/>
              <a:t>E-</a:t>
            </a:r>
            <a:r>
              <a:rPr lang="zh-CN" altLang="en-US" sz="2400" dirty="0"/>
              <a:t>结点，如果某些结点估计函数值相同，选取最晚生成的活结点。</a:t>
            </a:r>
            <a:endParaRPr lang="en-US" altLang="zh-CN" sz="2400" dirty="0"/>
          </a:p>
          <a:p>
            <a:pPr algn="ctr">
              <a:lnSpc>
                <a:spcPct val="150000"/>
              </a:lnSpc>
              <a:buFont typeface="Wingdings" pitchFamily="2" charset="2"/>
              <a:buNone/>
            </a:pPr>
            <a:r>
              <a:rPr lang="en-US" altLang="zh-CN" sz="2400" dirty="0">
                <a:solidFill>
                  <a:srgbClr val="FF0000"/>
                </a:solidFill>
              </a:rPr>
              <a:t>D-</a:t>
            </a:r>
            <a:r>
              <a:rPr lang="zh-CN" altLang="en-US" sz="2400" dirty="0">
                <a:solidFill>
                  <a:srgbClr val="FF0000"/>
                </a:solidFill>
              </a:rPr>
              <a:t>检索（堆栈实现活结点表）</a:t>
            </a:r>
          </a:p>
        </p:txBody>
      </p:sp>
      <p:sp>
        <p:nvSpPr>
          <p:cNvPr id="8" name="灯片编号占位符 3">
            <a:extLst>
              <a:ext uri="{FF2B5EF4-FFF2-40B4-BE49-F238E27FC236}">
                <a16:creationId xmlns:a16="http://schemas.microsoft.com/office/drawing/2014/main" id="{DEEF753C-905F-2154-1670-21C291900E98}"/>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23</a:t>
            </a:fld>
            <a:endParaRPr lang="en-US" altLang="zh-CN" dirty="0"/>
          </a:p>
        </p:txBody>
      </p:sp>
    </p:spTree>
    <p:extLst>
      <p:ext uri="{BB962C8B-B14F-4D97-AF65-F5344CB8AC3E}">
        <p14:creationId xmlns:p14="http://schemas.microsoft.com/office/powerpoint/2010/main" val="272361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1424" y="411976"/>
            <a:ext cx="8229600" cy="925512"/>
          </a:xfrm>
        </p:spPr>
        <p:txBody>
          <a:bodyPr/>
          <a:lstStyle/>
          <a:p>
            <a:pPr eaLnBrk="1" hangingPunct="1"/>
            <a:r>
              <a:rPr lang="en-US" altLang="zh-CN" dirty="0"/>
              <a:t>LC-</a:t>
            </a:r>
            <a:r>
              <a:rPr lang="zh-CN" altLang="en-US" dirty="0"/>
              <a:t>检索特殊情况</a:t>
            </a:r>
            <a:r>
              <a:rPr lang="en-US" altLang="zh-CN" dirty="0"/>
              <a:t>2</a:t>
            </a:r>
            <a:endParaRPr lang="zh-CN" altLang="en-US" dirty="0"/>
          </a:p>
        </p:txBody>
      </p:sp>
      <p:sp>
        <p:nvSpPr>
          <p:cNvPr id="29699" name="Rectangle 3"/>
          <p:cNvSpPr>
            <a:spLocks noGrp="1" noChangeArrowheads="1"/>
          </p:cNvSpPr>
          <p:nvPr>
            <p:ph type="body" idx="1"/>
          </p:nvPr>
        </p:nvSpPr>
        <p:spPr>
          <a:xfrm>
            <a:off x="911424" y="1556792"/>
            <a:ext cx="10297144" cy="3456384"/>
          </a:xfrm>
        </p:spPr>
        <p:txBody>
          <a:bodyPr>
            <a:noAutofit/>
          </a:bodyPr>
          <a:lstStyle/>
          <a:p>
            <a:pPr>
              <a:lnSpc>
                <a:spcPct val="150000"/>
              </a:lnSpc>
            </a:pPr>
            <a:r>
              <a:rPr lang="zh-CN" altLang="en-US" dirty="0"/>
              <a:t>若</a:t>
            </a:r>
            <a:r>
              <a:rPr lang="en-US" altLang="zh-CN" dirty="0"/>
              <a:t>f(h(X))=</a:t>
            </a:r>
            <a:r>
              <a:rPr lang="zh-CN" altLang="en-US" dirty="0"/>
              <a:t>结点</a:t>
            </a:r>
            <a:r>
              <a:rPr lang="en-US" altLang="zh-CN" dirty="0"/>
              <a:t>X</a:t>
            </a:r>
            <a:r>
              <a:rPr lang="zh-CN" altLang="en-US" dirty="0"/>
              <a:t>的级数，且</a:t>
            </a:r>
            <a:r>
              <a:rPr lang="en-US" altLang="zh-CN" dirty="0" err="1"/>
              <a:t>ĝ</a:t>
            </a:r>
            <a:r>
              <a:rPr lang="en-US" altLang="zh-CN" dirty="0"/>
              <a:t>(X)=0</a:t>
            </a:r>
          </a:p>
          <a:p>
            <a:pPr>
              <a:lnSpc>
                <a:spcPct val="150000"/>
              </a:lnSpc>
            </a:pPr>
            <a:r>
              <a:rPr lang="en-US" altLang="zh-CN" dirty="0" err="1"/>
              <a:t>ĉ</a:t>
            </a:r>
            <a:r>
              <a:rPr lang="en-US" altLang="zh-CN" dirty="0"/>
              <a:t>(X)=</a:t>
            </a:r>
            <a:r>
              <a:rPr lang="en-US" altLang="zh-CN" dirty="0">
                <a:sym typeface="宋体" panose="02010600030101010101" pitchFamily="2" charset="-122"/>
              </a:rPr>
              <a:t>f(h(X))</a:t>
            </a:r>
            <a:r>
              <a:rPr lang="en-US" altLang="zh-CN" dirty="0"/>
              <a:t>+ </a:t>
            </a:r>
            <a:r>
              <a:rPr lang="en-US" altLang="zh-CN" dirty="0" err="1"/>
              <a:t>ĝ</a:t>
            </a:r>
            <a:r>
              <a:rPr lang="en-US" altLang="zh-CN" dirty="0"/>
              <a:t>(X)=</a:t>
            </a:r>
            <a:r>
              <a:rPr lang="zh-CN" altLang="en-US" dirty="0">
                <a:sym typeface="宋体" panose="02010600030101010101" pitchFamily="2" charset="-122"/>
              </a:rPr>
              <a:t>结点</a:t>
            </a:r>
            <a:r>
              <a:rPr lang="en-US" altLang="zh-CN" dirty="0">
                <a:sym typeface="宋体" panose="02010600030101010101" pitchFamily="2" charset="-122"/>
              </a:rPr>
              <a:t>X</a:t>
            </a:r>
            <a:r>
              <a:rPr lang="zh-CN" altLang="en-US" dirty="0">
                <a:sym typeface="宋体" panose="02010600030101010101" pitchFamily="2" charset="-122"/>
              </a:rPr>
              <a:t>的级数</a:t>
            </a:r>
            <a:endParaRPr lang="en-US" altLang="zh-CN" dirty="0"/>
          </a:p>
          <a:p>
            <a:pPr>
              <a:lnSpc>
                <a:spcPct val="150000"/>
              </a:lnSpc>
            </a:pPr>
            <a:r>
              <a:rPr lang="zh-CN" altLang="en-US" dirty="0"/>
              <a:t>按照</a:t>
            </a:r>
            <a:r>
              <a:rPr lang="en-US" altLang="zh-CN" dirty="0"/>
              <a:t>LC</a:t>
            </a:r>
            <a:r>
              <a:rPr lang="zh-CN" altLang="en-US" dirty="0"/>
              <a:t>检索，每次选取成本估计函数</a:t>
            </a:r>
            <a:r>
              <a:rPr lang="en-US" altLang="zh-CN" dirty="0" err="1"/>
              <a:t>ĉ</a:t>
            </a:r>
            <a:r>
              <a:rPr lang="zh-CN" altLang="en-US" dirty="0"/>
              <a:t>的值最小的活结点作为下一个</a:t>
            </a:r>
            <a:r>
              <a:rPr lang="en-US" altLang="zh-CN" dirty="0"/>
              <a:t>E-</a:t>
            </a:r>
            <a:r>
              <a:rPr lang="zh-CN" altLang="en-US" dirty="0"/>
              <a:t>结点，如果某些结点估计函数值相同，选取最早生成的活结点。</a:t>
            </a:r>
            <a:endParaRPr lang="en-US" altLang="zh-CN" b="1" dirty="0"/>
          </a:p>
          <a:p>
            <a:pPr algn="ctr">
              <a:lnSpc>
                <a:spcPct val="150000"/>
              </a:lnSpc>
              <a:buFont typeface="Wingdings" pitchFamily="2" charset="2"/>
              <a:buNone/>
            </a:pPr>
            <a:r>
              <a:rPr lang="en-US" altLang="zh-CN" dirty="0">
                <a:solidFill>
                  <a:srgbClr val="FF0000"/>
                </a:solidFill>
              </a:rPr>
              <a:t>BFS</a:t>
            </a:r>
            <a:r>
              <a:rPr lang="zh-CN" altLang="en-US" dirty="0">
                <a:solidFill>
                  <a:srgbClr val="FF0000"/>
                </a:solidFill>
              </a:rPr>
              <a:t>检索（队列实现的广度优先检索）</a:t>
            </a:r>
          </a:p>
        </p:txBody>
      </p:sp>
      <p:sp>
        <p:nvSpPr>
          <p:cNvPr id="8" name="灯片编号占位符 3">
            <a:extLst>
              <a:ext uri="{FF2B5EF4-FFF2-40B4-BE49-F238E27FC236}">
                <a16:creationId xmlns:a16="http://schemas.microsoft.com/office/drawing/2014/main" id="{DEEF753C-905F-2154-1670-21C291900E98}"/>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24</a:t>
            </a:fld>
            <a:endParaRPr lang="en-US" altLang="zh-CN" dirty="0"/>
          </a:p>
        </p:txBody>
      </p:sp>
    </p:spTree>
    <p:extLst>
      <p:ext uri="{BB962C8B-B14F-4D97-AF65-F5344CB8AC3E}">
        <p14:creationId xmlns:p14="http://schemas.microsoft.com/office/powerpoint/2010/main" val="903546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1424" y="411976"/>
            <a:ext cx="8229600" cy="925512"/>
          </a:xfrm>
        </p:spPr>
        <p:txBody>
          <a:bodyPr/>
          <a:lstStyle/>
          <a:p>
            <a:pPr eaLnBrk="1" hangingPunct="1"/>
            <a:r>
              <a:rPr lang="en-US" altLang="zh-CN" dirty="0"/>
              <a:t>LC-</a:t>
            </a:r>
            <a:r>
              <a:rPr lang="zh-CN" altLang="en-US" dirty="0"/>
              <a:t>检索总结</a:t>
            </a:r>
          </a:p>
        </p:txBody>
      </p:sp>
      <p:sp>
        <p:nvSpPr>
          <p:cNvPr id="29699" name="Rectangle 3"/>
          <p:cNvSpPr>
            <a:spLocks noGrp="1" noChangeArrowheads="1"/>
          </p:cNvSpPr>
          <p:nvPr>
            <p:ph type="body" idx="1"/>
          </p:nvPr>
        </p:nvSpPr>
        <p:spPr>
          <a:xfrm>
            <a:off x="1103652" y="1278347"/>
            <a:ext cx="10272728" cy="2016224"/>
          </a:xfrm>
        </p:spPr>
        <p:txBody>
          <a:bodyPr>
            <a:normAutofit fontScale="92500" lnSpcReduction="10000"/>
          </a:bodyPr>
          <a:lstStyle/>
          <a:p>
            <a:pPr eaLnBrk="1" hangingPunct="1">
              <a:lnSpc>
                <a:spcPct val="150000"/>
              </a:lnSpc>
              <a:spcBef>
                <a:spcPts val="0"/>
              </a:spcBef>
            </a:pPr>
            <a:r>
              <a:rPr lang="en-US" altLang="zh-CN" sz="2400" dirty="0"/>
              <a:t>T</a:t>
            </a:r>
            <a:r>
              <a:rPr lang="zh-CN" altLang="en-US" sz="2400" dirty="0"/>
              <a:t>是一棵状态空间树</a:t>
            </a:r>
          </a:p>
          <a:p>
            <a:pPr eaLnBrk="1" hangingPunct="1">
              <a:lnSpc>
                <a:spcPct val="150000"/>
              </a:lnSpc>
              <a:spcBef>
                <a:spcPts val="0"/>
              </a:spcBef>
            </a:pPr>
            <a:r>
              <a:rPr lang="en-US" altLang="zh-CN" sz="2400" dirty="0"/>
              <a:t>c</a:t>
            </a:r>
            <a:r>
              <a:rPr lang="zh-CN" altLang="en-US" sz="2400" dirty="0"/>
              <a:t>是</a:t>
            </a:r>
            <a:r>
              <a:rPr lang="en-US" altLang="zh-CN" sz="2400" dirty="0"/>
              <a:t>T</a:t>
            </a:r>
            <a:r>
              <a:rPr lang="zh-CN" altLang="en-US" sz="2400" dirty="0"/>
              <a:t>中结点的成本函数</a:t>
            </a:r>
          </a:p>
          <a:p>
            <a:pPr eaLnBrk="1" hangingPunct="1">
              <a:lnSpc>
                <a:spcPct val="150000"/>
              </a:lnSpc>
              <a:spcBef>
                <a:spcPts val="0"/>
              </a:spcBef>
            </a:pPr>
            <a:r>
              <a:rPr lang="en-US" altLang="zh-CN" sz="2400" dirty="0"/>
              <a:t>c(X)</a:t>
            </a:r>
            <a:r>
              <a:rPr lang="zh-CN" altLang="en-US" sz="2400" dirty="0"/>
              <a:t>是</a:t>
            </a:r>
            <a:r>
              <a:rPr lang="en-US" altLang="zh-CN" sz="2400" dirty="0"/>
              <a:t>X</a:t>
            </a:r>
            <a:r>
              <a:rPr lang="zh-CN" altLang="en-US" sz="2400" dirty="0"/>
              <a:t>为根的子树中答案结点的最小成本。</a:t>
            </a:r>
          </a:p>
          <a:p>
            <a:pPr eaLnBrk="1" hangingPunct="1">
              <a:lnSpc>
                <a:spcPct val="150000"/>
              </a:lnSpc>
              <a:spcBef>
                <a:spcPts val="0"/>
              </a:spcBef>
            </a:pPr>
            <a:r>
              <a:rPr lang="en-US" altLang="zh-CN" sz="2400" dirty="0"/>
              <a:t>c(T)</a:t>
            </a:r>
            <a:r>
              <a:rPr lang="zh-CN" altLang="en-US" sz="2400" dirty="0"/>
              <a:t>是</a:t>
            </a:r>
            <a:r>
              <a:rPr lang="en-US" altLang="zh-CN" sz="2400" dirty="0"/>
              <a:t>T</a:t>
            </a:r>
            <a:r>
              <a:rPr lang="zh-CN" altLang="en-US" sz="2400" dirty="0"/>
              <a:t>中最小成本答案结点的成本。</a:t>
            </a:r>
          </a:p>
        </p:txBody>
      </p:sp>
      <p:sp>
        <p:nvSpPr>
          <p:cNvPr id="29702" name="灯片编号占位符 1"/>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FF079A-E693-4BC1-ACDD-82546C4A26D6}" type="slidenum">
              <a:rPr lang="en-US" altLang="zh-CN" sz="1200" b="0">
                <a:latin typeface="Arial Black" panose="020B0A04020102020204" pitchFamily="34" charset="0"/>
              </a:rPr>
              <a:pPr>
                <a:spcBef>
                  <a:spcPct val="0"/>
                </a:spcBef>
                <a:buClrTx/>
                <a:buSzTx/>
                <a:buFontTx/>
                <a:buNone/>
              </a:pPr>
              <a:t>25</a:t>
            </a:fld>
            <a:endParaRPr lang="en-US" altLang="zh-CN" sz="1200" b="0">
              <a:latin typeface="Arial Black" panose="020B0A04020102020204" pitchFamily="34" charset="0"/>
            </a:endParaRPr>
          </a:p>
        </p:txBody>
      </p:sp>
      <p:sp>
        <p:nvSpPr>
          <p:cNvPr id="9" name="AutoShape 109">
            <a:extLst>
              <a:ext uri="{FF2B5EF4-FFF2-40B4-BE49-F238E27FC236}">
                <a16:creationId xmlns:a16="http://schemas.microsoft.com/office/drawing/2014/main" id="{24762280-C4F3-47AD-9E65-86D6D1150C61}"/>
              </a:ext>
            </a:extLst>
          </p:cNvPr>
          <p:cNvSpPr>
            <a:spLocks noChangeArrowheads="1"/>
          </p:cNvSpPr>
          <p:nvPr/>
        </p:nvSpPr>
        <p:spPr bwMode="auto">
          <a:xfrm>
            <a:off x="6713240" y="1365656"/>
            <a:ext cx="2880320" cy="914400"/>
          </a:xfrm>
          <a:prstGeom prst="wedgeRoundRectCallout">
            <a:avLst>
              <a:gd name="adj1" fmla="val -50914"/>
              <a:gd name="adj2" fmla="val 61721"/>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2400" dirty="0">
                <a:latin typeface="Arial" panose="020B0604020202020204" pitchFamily="34" charset="0"/>
                <a:ea typeface="幼圆" panose="02010509060101010101" pitchFamily="49" charset="-122"/>
                <a:cs typeface="Arial" panose="020B0604020202020204" pitchFamily="34" charset="0"/>
              </a:rPr>
              <a:t>找到这样一个易于计算的</a:t>
            </a:r>
            <a:r>
              <a:rPr lang="en-US" altLang="zh-CN" sz="2400" dirty="0">
                <a:latin typeface="Arial" panose="020B0604020202020204" pitchFamily="34" charset="0"/>
                <a:ea typeface="幼圆" panose="02010509060101010101" pitchFamily="49" charset="-122"/>
                <a:cs typeface="Arial" panose="020B0604020202020204" pitchFamily="34" charset="0"/>
              </a:rPr>
              <a:t>c</a:t>
            </a:r>
            <a:r>
              <a:rPr lang="zh-CN" altLang="en-US" sz="2400" dirty="0">
                <a:latin typeface="Arial" panose="020B0604020202020204" pitchFamily="34" charset="0"/>
                <a:ea typeface="幼圆" panose="02010509060101010101" pitchFamily="49" charset="-122"/>
                <a:cs typeface="Arial" panose="020B0604020202020204" pitchFamily="34" charset="0"/>
              </a:rPr>
              <a:t>是很难的</a:t>
            </a:r>
          </a:p>
        </p:txBody>
      </p:sp>
      <p:sp>
        <p:nvSpPr>
          <p:cNvPr id="10" name="Rectangle 3">
            <a:extLst>
              <a:ext uri="{FF2B5EF4-FFF2-40B4-BE49-F238E27FC236}">
                <a16:creationId xmlns:a16="http://schemas.microsoft.com/office/drawing/2014/main" id="{6ED06ADA-FEC8-491E-9396-356D9F5666ED}"/>
              </a:ext>
            </a:extLst>
          </p:cNvPr>
          <p:cNvSpPr txBox="1">
            <a:spLocks noChangeArrowheads="1"/>
          </p:cNvSpPr>
          <p:nvPr/>
        </p:nvSpPr>
        <p:spPr>
          <a:xfrm>
            <a:off x="935387" y="3429000"/>
            <a:ext cx="9931776" cy="1944216"/>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用估计函数</a:t>
            </a:r>
            <a:r>
              <a:rPr lang="en-US" altLang="zh-CN" sz="2400" dirty="0"/>
              <a:t>ĉ</a:t>
            </a:r>
            <a:r>
              <a:rPr lang="zh-CN" altLang="en-US" sz="2400" dirty="0"/>
              <a:t>来代替</a:t>
            </a:r>
            <a:r>
              <a:rPr lang="en-US" altLang="zh-CN" sz="2400" dirty="0"/>
              <a:t>c</a:t>
            </a:r>
            <a:r>
              <a:rPr lang="zh-CN" altLang="en-US" sz="2400" dirty="0"/>
              <a:t>，规定：</a:t>
            </a:r>
          </a:p>
          <a:p>
            <a:pPr lvl="1"/>
            <a:r>
              <a:rPr lang="zh-CN" altLang="en-US" dirty="0"/>
              <a:t>易于计算</a:t>
            </a:r>
            <a:endParaRPr lang="en-US" altLang="zh-CN" dirty="0"/>
          </a:p>
          <a:p>
            <a:pPr lvl="1"/>
            <a:r>
              <a:rPr lang="en-US" altLang="zh-CN" dirty="0"/>
              <a:t>ĉ(X)≤c(X)</a:t>
            </a:r>
            <a:endParaRPr lang="zh-CN" altLang="en-US" dirty="0"/>
          </a:p>
          <a:p>
            <a:pPr lvl="1"/>
            <a:r>
              <a:rPr lang="zh-CN" altLang="en-US" dirty="0"/>
              <a:t>如果</a:t>
            </a:r>
            <a:r>
              <a:rPr lang="en-US" altLang="zh-CN" dirty="0"/>
              <a:t>X</a:t>
            </a:r>
            <a:r>
              <a:rPr lang="zh-CN" altLang="en-US" dirty="0"/>
              <a:t>是一个答案结点或者是一个叶结点，则</a:t>
            </a:r>
            <a:r>
              <a:rPr lang="en-US" altLang="zh-CN" dirty="0">
                <a:solidFill>
                  <a:srgbClr val="FF0000"/>
                </a:solidFill>
              </a:rPr>
              <a:t>c(X)=ĉ(X)</a:t>
            </a:r>
          </a:p>
        </p:txBody>
      </p:sp>
      <p:sp>
        <p:nvSpPr>
          <p:cNvPr id="7" name="TextBox 53"/>
          <p:cNvSpPr txBox="1"/>
          <p:nvPr/>
        </p:nvSpPr>
        <p:spPr>
          <a:xfrm>
            <a:off x="2639616" y="5625829"/>
            <a:ext cx="7200800" cy="461665"/>
          </a:xfrm>
          <a:prstGeom prst="rect">
            <a:avLst/>
          </a:prstGeom>
          <a:noFill/>
        </p:spPr>
        <p:txBody>
          <a:bodyPr wrap="square">
            <a:spAutoFit/>
          </a:bodyPr>
          <a:lstStyle/>
          <a:p>
            <a:pPr>
              <a:defRPr/>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ĉ(X) ≤ c(X)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会为求最优解带来什么帮助？</a:t>
            </a:r>
          </a:p>
        </p:txBody>
      </p:sp>
    </p:spTree>
    <p:extLst>
      <p:ext uri="{BB962C8B-B14F-4D97-AF65-F5344CB8AC3E}">
        <p14:creationId xmlns:p14="http://schemas.microsoft.com/office/powerpoint/2010/main" val="2638898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926076" y="2102567"/>
            <a:ext cx="10354500" cy="2406553"/>
          </a:xfrm>
        </p:spPr>
        <p:txBody>
          <a:bodyPr>
            <a:normAutofit fontScale="92500" lnSpcReduction="20000"/>
          </a:bodyPr>
          <a:lstStyle/>
          <a:p>
            <a:pPr eaLnBrk="1" hangingPunct="1">
              <a:lnSpc>
                <a:spcPct val="150000"/>
              </a:lnSpc>
              <a:spcBef>
                <a:spcPts val="0"/>
              </a:spcBef>
            </a:pPr>
            <a:r>
              <a:rPr lang="en-US" altLang="zh-CN" sz="2400" dirty="0">
                <a:solidFill>
                  <a:srgbClr val="FF0000"/>
                </a:solidFill>
              </a:rPr>
              <a:t>LC-</a:t>
            </a:r>
            <a:r>
              <a:rPr lang="zh-CN" altLang="en-US" sz="2400" dirty="0">
                <a:solidFill>
                  <a:srgbClr val="FF0000"/>
                </a:solidFill>
              </a:rPr>
              <a:t>检索</a:t>
            </a:r>
            <a:r>
              <a:rPr lang="en-US" altLang="zh-CN" sz="2400" dirty="0">
                <a:solidFill>
                  <a:srgbClr val="FF0000"/>
                </a:solidFill>
              </a:rPr>
              <a:t>(Least Cost search)</a:t>
            </a:r>
            <a:r>
              <a:rPr lang="zh-CN" altLang="en-US" sz="2400" dirty="0"/>
              <a:t>：选取成本估计函数</a:t>
            </a:r>
            <a:r>
              <a:rPr lang="en-US" altLang="zh-CN" sz="2400" dirty="0"/>
              <a:t>ĉ</a:t>
            </a:r>
            <a:r>
              <a:rPr lang="zh-CN" altLang="en-US" sz="2400" dirty="0"/>
              <a:t>的值最小的活结点作为下一个</a:t>
            </a:r>
            <a:r>
              <a:rPr lang="en-US" altLang="zh-CN" sz="2400" dirty="0"/>
              <a:t>E-</a:t>
            </a:r>
            <a:r>
              <a:rPr lang="zh-CN" altLang="en-US" sz="2400" dirty="0"/>
              <a:t>结点。</a:t>
            </a:r>
          </a:p>
          <a:p>
            <a:pPr>
              <a:lnSpc>
                <a:spcPct val="150000"/>
              </a:lnSpc>
              <a:spcBef>
                <a:spcPts val="0"/>
              </a:spcBef>
            </a:pPr>
            <a:r>
              <a:rPr lang="en-US" altLang="zh-CN" sz="2400" dirty="0">
                <a:solidFill>
                  <a:srgbClr val="FF0000"/>
                </a:solidFill>
              </a:rPr>
              <a:t>LC-</a:t>
            </a:r>
            <a:r>
              <a:rPr lang="zh-CN" altLang="en-US" sz="2400" dirty="0">
                <a:solidFill>
                  <a:srgbClr val="FF0000"/>
                </a:solidFill>
              </a:rPr>
              <a:t>分枝限界检索：</a:t>
            </a:r>
            <a:r>
              <a:rPr lang="zh-CN" altLang="en-US" sz="2400" dirty="0"/>
              <a:t>伴有限界函数的</a:t>
            </a:r>
            <a:r>
              <a:rPr lang="en-US" altLang="zh-CN" sz="2400" dirty="0"/>
              <a:t>LC-</a:t>
            </a:r>
            <a:r>
              <a:rPr lang="zh-CN" altLang="en-US" sz="2400" dirty="0"/>
              <a:t>检索</a:t>
            </a:r>
            <a:endParaRPr lang="zh-CN" altLang="en-US" sz="2400" dirty="0">
              <a:solidFill>
                <a:schemeClr val="tx2"/>
              </a:solidFill>
            </a:endParaRPr>
          </a:p>
          <a:p>
            <a:pPr>
              <a:lnSpc>
                <a:spcPct val="150000"/>
              </a:lnSpc>
              <a:spcBef>
                <a:spcPts val="0"/>
              </a:spcBef>
            </a:pPr>
            <a:r>
              <a:rPr lang="en-US" altLang="zh-CN" sz="2400" dirty="0">
                <a:solidFill>
                  <a:srgbClr val="FF0000"/>
                </a:solidFill>
              </a:rPr>
              <a:t>BFS-</a:t>
            </a:r>
            <a:r>
              <a:rPr lang="zh-CN" altLang="en-US" sz="2400" dirty="0">
                <a:solidFill>
                  <a:srgbClr val="FF0000"/>
                </a:solidFill>
              </a:rPr>
              <a:t>检索：</a:t>
            </a:r>
            <a:r>
              <a:rPr lang="en-US" altLang="zh-CN" sz="2400" dirty="0"/>
              <a:t>f(h(X))=</a:t>
            </a:r>
            <a:r>
              <a:rPr lang="zh-CN" altLang="en-US" sz="2400" dirty="0"/>
              <a:t>结点</a:t>
            </a:r>
            <a:r>
              <a:rPr lang="en-US" altLang="zh-CN" sz="2400" dirty="0"/>
              <a:t>X</a:t>
            </a:r>
            <a:r>
              <a:rPr lang="zh-CN" altLang="en-US" sz="2400" dirty="0"/>
              <a:t>的级数，</a:t>
            </a:r>
            <a:r>
              <a:rPr lang="en-US" altLang="zh-CN" sz="2400" dirty="0"/>
              <a:t>ĝ(X)=0</a:t>
            </a:r>
            <a:endParaRPr lang="zh-CN" altLang="en-US" sz="2400" dirty="0">
              <a:solidFill>
                <a:schemeClr val="tx2"/>
              </a:solidFill>
            </a:endParaRPr>
          </a:p>
          <a:p>
            <a:pPr>
              <a:lnSpc>
                <a:spcPct val="150000"/>
              </a:lnSpc>
              <a:spcBef>
                <a:spcPts val="0"/>
              </a:spcBef>
            </a:pPr>
            <a:r>
              <a:rPr lang="en-US" altLang="zh-CN" sz="2400" dirty="0">
                <a:solidFill>
                  <a:srgbClr val="FF0000"/>
                </a:solidFill>
              </a:rPr>
              <a:t>D-</a:t>
            </a:r>
            <a:r>
              <a:rPr lang="zh-CN" altLang="en-US" sz="2400" dirty="0">
                <a:solidFill>
                  <a:srgbClr val="FF0000"/>
                </a:solidFill>
              </a:rPr>
              <a:t>检索：</a:t>
            </a:r>
            <a:r>
              <a:rPr lang="en-US" altLang="zh-CN" sz="2400" dirty="0"/>
              <a:t>f(h(X))=0</a:t>
            </a:r>
            <a:r>
              <a:rPr lang="zh-CN" altLang="en-US" sz="2400" dirty="0"/>
              <a:t>，且每当</a:t>
            </a:r>
            <a:r>
              <a:rPr lang="en-US" altLang="zh-CN" sz="2400" dirty="0"/>
              <a:t>Y</a:t>
            </a:r>
            <a:r>
              <a:rPr lang="zh-CN" altLang="en-US" sz="2400" dirty="0"/>
              <a:t>是</a:t>
            </a:r>
            <a:r>
              <a:rPr lang="en-US" altLang="zh-CN" sz="2400" dirty="0"/>
              <a:t>X</a:t>
            </a:r>
            <a:r>
              <a:rPr lang="zh-CN" altLang="en-US" sz="2400" dirty="0"/>
              <a:t>的一个儿子时总有</a:t>
            </a:r>
            <a:r>
              <a:rPr lang="en-US" altLang="zh-CN" sz="2400" dirty="0"/>
              <a:t>ĝ(X)</a:t>
            </a:r>
            <a:r>
              <a:rPr lang="en-US" altLang="en-US" sz="2400" dirty="0"/>
              <a:t>≥</a:t>
            </a:r>
            <a:r>
              <a:rPr lang="en-US" altLang="zh-CN" sz="2400" dirty="0"/>
              <a:t>ĝ(Y)</a:t>
            </a:r>
          </a:p>
        </p:txBody>
      </p:sp>
      <p:sp>
        <p:nvSpPr>
          <p:cNvPr id="17412" name="Text Box 4"/>
          <p:cNvSpPr txBox="1">
            <a:spLocks noChangeArrowheads="1"/>
          </p:cNvSpPr>
          <p:nvPr/>
        </p:nvSpPr>
        <p:spPr bwMode="auto">
          <a:xfrm>
            <a:off x="920796" y="1429616"/>
            <a:ext cx="3846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dirty="0"/>
              <a:t>ĉ(X)=f(h(X))+ ĝ(X)</a:t>
            </a:r>
          </a:p>
        </p:txBody>
      </p:sp>
      <p:sp>
        <p:nvSpPr>
          <p:cNvPr id="7"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26</a:t>
            </a:fld>
            <a:endParaRPr lang="en-US" altLang="zh-CN" dirty="0"/>
          </a:p>
        </p:txBody>
      </p:sp>
      <p:sp>
        <p:nvSpPr>
          <p:cNvPr id="8" name="AutoShape 109">
            <a:extLst>
              <a:ext uri="{FF2B5EF4-FFF2-40B4-BE49-F238E27FC236}">
                <a16:creationId xmlns:a16="http://schemas.microsoft.com/office/drawing/2014/main" id="{44F0DCF8-10C5-45A6-ADB2-8AE658819686}"/>
              </a:ext>
            </a:extLst>
          </p:cNvPr>
          <p:cNvSpPr>
            <a:spLocks noChangeArrowheads="1"/>
          </p:cNvSpPr>
          <p:nvPr/>
        </p:nvSpPr>
        <p:spPr bwMode="auto">
          <a:xfrm>
            <a:off x="2505944" y="5104348"/>
            <a:ext cx="5040560" cy="648072"/>
          </a:xfrm>
          <a:prstGeom prst="wedgeRoundRectCallout">
            <a:avLst>
              <a:gd name="adj1" fmla="val -49095"/>
              <a:gd name="adj2" fmla="val -86128"/>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pPr>
            <a:r>
              <a:rPr kumimoji="1" lang="en-US" altLang="zh-CN" sz="2400" dirty="0">
                <a:latin typeface="Arial" panose="020B0604020202020204" pitchFamily="34" charset="0"/>
                <a:ea typeface="幼圆" panose="02010509060101010101" pitchFamily="49" charset="-122"/>
                <a:cs typeface="Arial" panose="020B0604020202020204" pitchFamily="34" charset="0"/>
              </a:rPr>
              <a:t>BFS</a:t>
            </a:r>
            <a:r>
              <a:rPr kumimoji="1" lang="zh-CN" altLang="en-US" sz="2400" dirty="0">
                <a:latin typeface="Arial" panose="020B0604020202020204" pitchFamily="34" charset="0"/>
                <a:ea typeface="幼圆" panose="02010509060101010101" pitchFamily="49" charset="-122"/>
                <a:cs typeface="Arial" panose="020B0604020202020204" pitchFamily="34" charset="0"/>
              </a:rPr>
              <a:t>和</a:t>
            </a:r>
            <a:r>
              <a:rPr kumimoji="1" lang="en-US" altLang="zh-CN" sz="2400" dirty="0">
                <a:latin typeface="Arial" panose="020B0604020202020204" pitchFamily="34" charset="0"/>
                <a:ea typeface="幼圆" panose="02010509060101010101" pitchFamily="49" charset="-122"/>
                <a:cs typeface="Arial" panose="020B0604020202020204" pitchFamily="34" charset="0"/>
              </a:rPr>
              <a:t>D</a:t>
            </a:r>
            <a:r>
              <a:rPr kumimoji="1" lang="zh-CN" altLang="en-US" sz="2400" dirty="0">
                <a:latin typeface="Arial" panose="020B0604020202020204" pitchFamily="34" charset="0"/>
                <a:ea typeface="幼圆" panose="02010509060101010101" pitchFamily="49" charset="-122"/>
                <a:cs typeface="Arial" panose="020B0604020202020204" pitchFamily="34" charset="0"/>
              </a:rPr>
              <a:t>检索是</a:t>
            </a:r>
            <a:r>
              <a:rPr kumimoji="1" lang="en-US" altLang="zh-CN" sz="2400" dirty="0">
                <a:latin typeface="Arial" panose="020B0604020202020204" pitchFamily="34" charset="0"/>
                <a:ea typeface="幼圆" panose="02010509060101010101" pitchFamily="49" charset="-122"/>
                <a:cs typeface="Arial" panose="020B0604020202020204" pitchFamily="34" charset="0"/>
              </a:rPr>
              <a:t>LC-</a:t>
            </a:r>
            <a:r>
              <a:rPr kumimoji="1" lang="zh-CN" altLang="en-US" sz="2400" dirty="0">
                <a:latin typeface="Arial" panose="020B0604020202020204" pitchFamily="34" charset="0"/>
                <a:ea typeface="幼圆" panose="02010509060101010101" pitchFamily="49" charset="-122"/>
                <a:cs typeface="Arial" panose="020B0604020202020204" pitchFamily="34" charset="0"/>
              </a:rPr>
              <a:t>检索的特殊情况</a:t>
            </a:r>
          </a:p>
        </p:txBody>
      </p:sp>
      <p:sp>
        <p:nvSpPr>
          <p:cNvPr id="10" name="Rectangle 2">
            <a:extLst>
              <a:ext uri="{FF2B5EF4-FFF2-40B4-BE49-F238E27FC236}">
                <a16:creationId xmlns:a16="http://schemas.microsoft.com/office/drawing/2014/main" id="{5D1C9192-F6BA-4AA1-B5B9-F7C96D37F13B}"/>
              </a:ext>
            </a:extLst>
          </p:cNvPr>
          <p:cNvSpPr>
            <a:spLocks noGrp="1" noChangeArrowheads="1"/>
          </p:cNvSpPr>
          <p:nvPr>
            <p:ph type="title"/>
          </p:nvPr>
        </p:nvSpPr>
        <p:spPr>
          <a:xfrm>
            <a:off x="911424" y="411976"/>
            <a:ext cx="8229600" cy="925512"/>
          </a:xfrm>
        </p:spPr>
        <p:txBody>
          <a:bodyPr/>
          <a:lstStyle/>
          <a:p>
            <a:pPr eaLnBrk="1" hangingPunct="1"/>
            <a:r>
              <a:rPr lang="en-US" altLang="zh-CN" dirty="0"/>
              <a:t>LC-</a:t>
            </a:r>
            <a:r>
              <a:rPr lang="zh-CN" altLang="en-US" dirty="0"/>
              <a:t>检索总结</a:t>
            </a:r>
          </a:p>
        </p:txBody>
      </p:sp>
    </p:spTree>
    <p:extLst>
      <p:ext uri="{BB962C8B-B14F-4D97-AF65-F5344CB8AC3E}">
        <p14:creationId xmlns:p14="http://schemas.microsoft.com/office/powerpoint/2010/main" val="2322234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8495D-205B-4541-9FAA-362305372096}"/>
              </a:ext>
            </a:extLst>
          </p:cNvPr>
          <p:cNvSpPr>
            <a:spLocks noGrp="1"/>
          </p:cNvSpPr>
          <p:nvPr>
            <p:ph type="title"/>
          </p:nvPr>
        </p:nvSpPr>
        <p:spPr/>
        <p:txBody>
          <a:bodyPr/>
          <a:lstStyle/>
          <a:p>
            <a:r>
              <a:rPr lang="en-US" altLang="zh-CN" dirty="0"/>
              <a:t>8.3 15-</a:t>
            </a:r>
            <a:r>
              <a:rPr lang="zh-CN" altLang="en-US" dirty="0"/>
              <a:t>谜问题</a:t>
            </a:r>
          </a:p>
        </p:txBody>
      </p:sp>
      <p:sp>
        <p:nvSpPr>
          <p:cNvPr id="3" name="内容占位符 2">
            <a:extLst>
              <a:ext uri="{FF2B5EF4-FFF2-40B4-BE49-F238E27FC236}">
                <a16:creationId xmlns:a16="http://schemas.microsoft.com/office/drawing/2014/main" id="{7085E107-A457-437A-A050-A1CB6F07BDEB}"/>
              </a:ext>
            </a:extLst>
          </p:cNvPr>
          <p:cNvSpPr>
            <a:spLocks noGrp="1"/>
          </p:cNvSpPr>
          <p:nvPr>
            <p:ph idx="1"/>
          </p:nvPr>
        </p:nvSpPr>
        <p:spPr>
          <a:xfrm>
            <a:off x="1559496" y="1690690"/>
            <a:ext cx="10515600" cy="4217442"/>
          </a:xfrm>
        </p:spPr>
        <p:txBody>
          <a:bodyPr>
            <a:normAutofit/>
          </a:bodyPr>
          <a:lstStyle/>
          <a:p>
            <a:pPr>
              <a:lnSpc>
                <a:spcPct val="150000"/>
              </a:lnSpc>
              <a:spcBef>
                <a:spcPts val="0"/>
              </a:spcBef>
            </a:pPr>
            <a:r>
              <a:rPr lang="zh-CN" altLang="en-US" sz="2400" dirty="0"/>
              <a:t>问题描述</a:t>
            </a:r>
            <a:endParaRPr lang="en-US" altLang="zh-CN" sz="2400" dirty="0"/>
          </a:p>
          <a:p>
            <a:pPr>
              <a:lnSpc>
                <a:spcPct val="150000"/>
              </a:lnSpc>
              <a:spcBef>
                <a:spcPts val="0"/>
              </a:spcBef>
            </a:pPr>
            <a:r>
              <a:rPr lang="zh-CN" altLang="en-US" sz="2400" dirty="0"/>
              <a:t>状态空间树</a:t>
            </a:r>
            <a:endParaRPr lang="en-US" altLang="zh-CN" sz="2400" dirty="0"/>
          </a:p>
          <a:p>
            <a:pPr>
              <a:lnSpc>
                <a:spcPct val="150000"/>
              </a:lnSpc>
              <a:spcBef>
                <a:spcPts val="0"/>
              </a:spcBef>
            </a:pPr>
            <a:r>
              <a:rPr kumimoji="1" lang="zh-CN" altLang="en-US" sz="2400" dirty="0"/>
              <a:t>宽度优先</a:t>
            </a:r>
            <a:r>
              <a:rPr kumimoji="1" lang="en-US" altLang="zh-CN" sz="2400" dirty="0"/>
              <a:t>FIFO</a:t>
            </a:r>
            <a:r>
              <a:rPr kumimoji="1" lang="zh-CN" altLang="en-US" sz="2400" dirty="0"/>
              <a:t>检索</a:t>
            </a:r>
            <a:endParaRPr kumimoji="1" lang="en-US" altLang="zh-CN" sz="2400" dirty="0"/>
          </a:p>
          <a:p>
            <a:pPr>
              <a:lnSpc>
                <a:spcPct val="150000"/>
              </a:lnSpc>
              <a:spcBef>
                <a:spcPts val="0"/>
              </a:spcBef>
            </a:pPr>
            <a:r>
              <a:rPr kumimoji="1" lang="zh-CN" altLang="en-US" sz="2400" dirty="0"/>
              <a:t>深度优先检索</a:t>
            </a:r>
            <a:endParaRPr kumimoji="1" lang="en-US" altLang="zh-CN" sz="2400" dirty="0"/>
          </a:p>
          <a:p>
            <a:pPr>
              <a:lnSpc>
                <a:spcPct val="150000"/>
              </a:lnSpc>
              <a:spcBef>
                <a:spcPts val="0"/>
              </a:spcBef>
            </a:pPr>
            <a:r>
              <a:rPr lang="en-US" altLang="zh-CN" sz="2400" dirty="0"/>
              <a:t>LC-</a:t>
            </a:r>
            <a:r>
              <a:rPr lang="zh-CN" altLang="en-US" sz="2400" dirty="0"/>
              <a:t>检索</a:t>
            </a:r>
          </a:p>
        </p:txBody>
      </p:sp>
      <p:sp>
        <p:nvSpPr>
          <p:cNvPr id="4" name="灯片编号占位符 3">
            <a:extLst>
              <a:ext uri="{FF2B5EF4-FFF2-40B4-BE49-F238E27FC236}">
                <a16:creationId xmlns:a16="http://schemas.microsoft.com/office/drawing/2014/main" id="{CFF48F8B-2A44-4E70-8A45-6D168250B42D}"/>
              </a:ext>
            </a:extLst>
          </p:cNvPr>
          <p:cNvSpPr>
            <a:spLocks noGrp="1"/>
          </p:cNvSpPr>
          <p:nvPr>
            <p:ph type="sldNum" sz="quarter" idx="12"/>
          </p:nvPr>
        </p:nvSpPr>
        <p:spPr/>
        <p:txBody>
          <a:bodyPr/>
          <a:lstStyle/>
          <a:p>
            <a:pPr>
              <a:defRPr/>
            </a:pPr>
            <a:fld id="{D04713B0-7EE7-420A-BB22-6F99F562E080}" type="slidenum">
              <a:rPr lang="en-US" altLang="zh-CN" smtClean="0"/>
              <a:pPr>
                <a:defRPr/>
              </a:pPr>
              <a:t>27</a:t>
            </a:fld>
            <a:endParaRPr lang="en-US" altLang="zh-CN"/>
          </a:p>
        </p:txBody>
      </p:sp>
    </p:spTree>
    <p:extLst>
      <p:ext uri="{BB962C8B-B14F-4D97-AF65-F5344CB8AC3E}">
        <p14:creationId xmlns:p14="http://schemas.microsoft.com/office/powerpoint/2010/main" val="3930761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30493-63C1-4B3F-8CEF-1FDB4318A5DD}"/>
              </a:ext>
            </a:extLst>
          </p:cNvPr>
          <p:cNvSpPr>
            <a:spLocks noGrp="1"/>
          </p:cNvSpPr>
          <p:nvPr>
            <p:ph type="title"/>
          </p:nvPr>
        </p:nvSpPr>
        <p:spPr>
          <a:xfrm>
            <a:off x="695400" y="321938"/>
            <a:ext cx="10515600" cy="1325563"/>
          </a:xfrm>
        </p:spPr>
        <p:txBody>
          <a:bodyPr/>
          <a:lstStyle/>
          <a:p>
            <a:r>
              <a:rPr lang="zh-CN" altLang="en-US" dirty="0"/>
              <a:t>问题描述</a:t>
            </a:r>
          </a:p>
        </p:txBody>
      </p:sp>
      <p:sp>
        <p:nvSpPr>
          <p:cNvPr id="3" name="内容占位符 2">
            <a:extLst>
              <a:ext uri="{FF2B5EF4-FFF2-40B4-BE49-F238E27FC236}">
                <a16:creationId xmlns:a16="http://schemas.microsoft.com/office/drawing/2014/main" id="{936B9454-AC28-4F69-BB33-3396D1943105}"/>
              </a:ext>
            </a:extLst>
          </p:cNvPr>
          <p:cNvSpPr>
            <a:spLocks noGrp="1"/>
          </p:cNvSpPr>
          <p:nvPr>
            <p:ph idx="1"/>
          </p:nvPr>
        </p:nvSpPr>
        <p:spPr>
          <a:xfrm>
            <a:off x="708408" y="1611899"/>
            <a:ext cx="10515600" cy="1163962"/>
          </a:xfrm>
        </p:spPr>
        <p:txBody>
          <a:bodyPr/>
          <a:lstStyle/>
          <a:p>
            <a:r>
              <a:rPr lang="zh-CN" altLang="en-US" sz="2400" dirty="0"/>
              <a:t>在一个分成</a:t>
            </a:r>
            <a:r>
              <a:rPr lang="en-US" altLang="zh-CN" sz="2400" dirty="0"/>
              <a:t>16</a:t>
            </a:r>
            <a:r>
              <a:rPr lang="zh-CN" altLang="en-US" sz="2400" dirty="0"/>
              <a:t>格的方形棋盘上放有</a:t>
            </a:r>
            <a:r>
              <a:rPr lang="en-US" altLang="zh-CN" sz="2400" dirty="0"/>
              <a:t>15</a:t>
            </a:r>
            <a:r>
              <a:rPr lang="zh-CN" altLang="en-US" sz="2400" dirty="0"/>
              <a:t>块编了号码的牌，如</a:t>
            </a:r>
            <a:r>
              <a:rPr lang="en-US" altLang="zh-CN" sz="2400" dirty="0"/>
              <a:t>(a)</a:t>
            </a:r>
            <a:r>
              <a:rPr lang="zh-CN" altLang="en-US" sz="2400" dirty="0"/>
              <a:t>所示，要求通过一系列合法的移动转换成</a:t>
            </a:r>
            <a:r>
              <a:rPr lang="en-US" altLang="zh-CN" sz="2400" dirty="0"/>
              <a:t>(b)</a:t>
            </a:r>
            <a:r>
              <a:rPr lang="zh-CN" altLang="en-US" sz="2400" dirty="0"/>
              <a:t>所示那样的目标排列。</a:t>
            </a:r>
          </a:p>
          <a:p>
            <a:endParaRPr lang="zh-CN" altLang="en-US" dirty="0"/>
          </a:p>
        </p:txBody>
      </p:sp>
      <p:sp>
        <p:nvSpPr>
          <p:cNvPr id="4" name="灯片编号占位符 3">
            <a:extLst>
              <a:ext uri="{FF2B5EF4-FFF2-40B4-BE49-F238E27FC236}">
                <a16:creationId xmlns:a16="http://schemas.microsoft.com/office/drawing/2014/main" id="{DE8F6C95-ADD6-4900-A6FE-0272968B7F34}"/>
              </a:ext>
            </a:extLst>
          </p:cNvPr>
          <p:cNvSpPr>
            <a:spLocks noGrp="1"/>
          </p:cNvSpPr>
          <p:nvPr>
            <p:ph type="sldNum" sz="quarter" idx="12"/>
          </p:nvPr>
        </p:nvSpPr>
        <p:spPr/>
        <p:txBody>
          <a:bodyPr/>
          <a:lstStyle/>
          <a:p>
            <a:pPr>
              <a:defRPr/>
            </a:pPr>
            <a:fld id="{D04713B0-7EE7-420A-BB22-6F99F562E080}" type="slidenum">
              <a:rPr lang="en-US" altLang="zh-CN" smtClean="0"/>
              <a:pPr>
                <a:defRPr/>
              </a:pPr>
              <a:t>28</a:t>
            </a:fld>
            <a:endParaRPr lang="en-US" altLang="zh-CN"/>
          </a:p>
        </p:txBody>
      </p:sp>
      <p:graphicFrame>
        <p:nvGraphicFramePr>
          <p:cNvPr id="5" name="Group 68">
            <a:extLst>
              <a:ext uri="{FF2B5EF4-FFF2-40B4-BE49-F238E27FC236}">
                <a16:creationId xmlns:a16="http://schemas.microsoft.com/office/drawing/2014/main" id="{D4C52087-E997-45C8-994D-522D31364DF9}"/>
              </a:ext>
            </a:extLst>
          </p:cNvPr>
          <p:cNvGraphicFramePr>
            <a:graphicFrameLocks/>
          </p:cNvGraphicFramePr>
          <p:nvPr/>
        </p:nvGraphicFramePr>
        <p:xfrm>
          <a:off x="3571963" y="3191775"/>
          <a:ext cx="1720479" cy="1677385"/>
        </p:xfrm>
        <a:graphic>
          <a:graphicData uri="http://schemas.openxmlformats.org/drawingml/2006/table">
            <a:tbl>
              <a:tblPr/>
              <a:tblGrid>
                <a:gridCol w="430481">
                  <a:extLst>
                    <a:ext uri="{9D8B030D-6E8A-4147-A177-3AD203B41FA5}">
                      <a16:colId xmlns:a16="http://schemas.microsoft.com/office/drawing/2014/main" val="20000"/>
                    </a:ext>
                  </a:extLst>
                </a:gridCol>
                <a:gridCol w="430481">
                  <a:extLst>
                    <a:ext uri="{9D8B030D-6E8A-4147-A177-3AD203B41FA5}">
                      <a16:colId xmlns:a16="http://schemas.microsoft.com/office/drawing/2014/main" val="20001"/>
                    </a:ext>
                  </a:extLst>
                </a:gridCol>
                <a:gridCol w="429036">
                  <a:extLst>
                    <a:ext uri="{9D8B030D-6E8A-4147-A177-3AD203B41FA5}">
                      <a16:colId xmlns:a16="http://schemas.microsoft.com/office/drawing/2014/main" val="20002"/>
                    </a:ext>
                  </a:extLst>
                </a:gridCol>
                <a:gridCol w="430481">
                  <a:extLst>
                    <a:ext uri="{9D8B030D-6E8A-4147-A177-3AD203B41FA5}">
                      <a16:colId xmlns:a16="http://schemas.microsoft.com/office/drawing/2014/main" val="20003"/>
                    </a:ext>
                  </a:extLst>
                </a:gridCol>
              </a:tblGrid>
              <a:tr h="41773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4</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41940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5</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7</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8</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1940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9</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11</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42083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13</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6" name="Group 69">
            <a:extLst>
              <a:ext uri="{FF2B5EF4-FFF2-40B4-BE49-F238E27FC236}">
                <a16:creationId xmlns:a16="http://schemas.microsoft.com/office/drawing/2014/main" id="{C4E1E719-D96E-40BD-9DF3-805AA3BEFB8C}"/>
              </a:ext>
            </a:extLst>
          </p:cNvPr>
          <p:cNvGraphicFramePr>
            <a:graphicFrameLocks/>
          </p:cNvGraphicFramePr>
          <p:nvPr/>
        </p:nvGraphicFramePr>
        <p:xfrm>
          <a:off x="1207170" y="3202887"/>
          <a:ext cx="1720478" cy="1666274"/>
        </p:xfrm>
        <a:graphic>
          <a:graphicData uri="http://schemas.openxmlformats.org/drawingml/2006/table">
            <a:tbl>
              <a:tblPr/>
              <a:tblGrid>
                <a:gridCol w="431925">
                  <a:extLst>
                    <a:ext uri="{9D8B030D-6E8A-4147-A177-3AD203B41FA5}">
                      <a16:colId xmlns:a16="http://schemas.microsoft.com/office/drawing/2014/main" val="20000"/>
                    </a:ext>
                  </a:extLst>
                </a:gridCol>
                <a:gridCol w="429037">
                  <a:extLst>
                    <a:ext uri="{9D8B030D-6E8A-4147-A177-3AD203B41FA5}">
                      <a16:colId xmlns:a16="http://schemas.microsoft.com/office/drawing/2014/main" val="20001"/>
                    </a:ext>
                  </a:extLst>
                </a:gridCol>
                <a:gridCol w="427591">
                  <a:extLst>
                    <a:ext uri="{9D8B030D-6E8A-4147-A177-3AD203B41FA5}">
                      <a16:colId xmlns:a16="http://schemas.microsoft.com/office/drawing/2014/main" val="20002"/>
                    </a:ext>
                  </a:extLst>
                </a:gridCol>
                <a:gridCol w="431925">
                  <a:extLst>
                    <a:ext uri="{9D8B030D-6E8A-4147-A177-3AD203B41FA5}">
                      <a16:colId xmlns:a16="http://schemas.microsoft.com/office/drawing/2014/main" val="20003"/>
                    </a:ext>
                  </a:extLst>
                </a:gridCol>
              </a:tblGrid>
              <a:tr h="41088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15</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41799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41799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7</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11</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14</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4194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8</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9</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13</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70">
            <a:extLst>
              <a:ext uri="{FF2B5EF4-FFF2-40B4-BE49-F238E27FC236}">
                <a16:creationId xmlns:a16="http://schemas.microsoft.com/office/drawing/2014/main" id="{52507F05-F4C7-4E3F-AA09-C1BF845CD256}"/>
              </a:ext>
            </a:extLst>
          </p:cNvPr>
          <p:cNvSpPr txBox="1">
            <a:spLocks noChangeArrowheads="1"/>
          </p:cNvSpPr>
          <p:nvPr/>
        </p:nvSpPr>
        <p:spPr bwMode="auto">
          <a:xfrm>
            <a:off x="1825808" y="4953129"/>
            <a:ext cx="531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(a)</a:t>
            </a:r>
          </a:p>
        </p:txBody>
      </p:sp>
      <p:sp>
        <p:nvSpPr>
          <p:cNvPr id="8" name="Text Box 71">
            <a:extLst>
              <a:ext uri="{FF2B5EF4-FFF2-40B4-BE49-F238E27FC236}">
                <a16:creationId xmlns:a16="http://schemas.microsoft.com/office/drawing/2014/main" id="{A3D841B9-1457-4C99-B291-425B41337C74}"/>
              </a:ext>
            </a:extLst>
          </p:cNvPr>
          <p:cNvSpPr txBox="1">
            <a:spLocks noChangeArrowheads="1"/>
          </p:cNvSpPr>
          <p:nvPr/>
        </p:nvSpPr>
        <p:spPr bwMode="auto">
          <a:xfrm>
            <a:off x="4225336" y="4953129"/>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(b)</a:t>
            </a:r>
          </a:p>
        </p:txBody>
      </p:sp>
      <p:grpSp>
        <p:nvGrpSpPr>
          <p:cNvPr id="9" name="Group 77">
            <a:extLst>
              <a:ext uri="{FF2B5EF4-FFF2-40B4-BE49-F238E27FC236}">
                <a16:creationId xmlns:a16="http://schemas.microsoft.com/office/drawing/2014/main" id="{AE5D6C4D-3F04-4FB9-BB57-17215A75A4F8}"/>
              </a:ext>
            </a:extLst>
          </p:cNvPr>
          <p:cNvGrpSpPr>
            <a:grpSpLocks/>
          </p:cNvGrpSpPr>
          <p:nvPr/>
        </p:nvGrpSpPr>
        <p:grpSpPr bwMode="auto">
          <a:xfrm>
            <a:off x="1500859" y="3506102"/>
            <a:ext cx="706710" cy="673136"/>
            <a:chOff x="509" y="2716"/>
            <a:chExt cx="518" cy="489"/>
          </a:xfrm>
        </p:grpSpPr>
        <p:sp>
          <p:nvSpPr>
            <p:cNvPr id="10" name="Line 72">
              <a:extLst>
                <a:ext uri="{FF2B5EF4-FFF2-40B4-BE49-F238E27FC236}">
                  <a16:creationId xmlns:a16="http://schemas.microsoft.com/office/drawing/2014/main" id="{DA81785A-1A81-4F92-95E3-2386B2B48EA6}"/>
                </a:ext>
              </a:extLst>
            </p:cNvPr>
            <p:cNvSpPr>
              <a:spLocks noChangeShapeType="1"/>
            </p:cNvSpPr>
            <p:nvPr/>
          </p:nvSpPr>
          <p:spPr bwMode="auto">
            <a:xfrm>
              <a:off x="509" y="2960"/>
              <a:ext cx="21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4">
              <a:extLst>
                <a:ext uri="{FF2B5EF4-FFF2-40B4-BE49-F238E27FC236}">
                  <a16:creationId xmlns:a16="http://schemas.microsoft.com/office/drawing/2014/main" id="{640EDC18-D2F8-480B-9810-4E41345A1643}"/>
                </a:ext>
              </a:extLst>
            </p:cNvPr>
            <p:cNvSpPr>
              <a:spLocks noChangeShapeType="1"/>
            </p:cNvSpPr>
            <p:nvPr/>
          </p:nvSpPr>
          <p:spPr bwMode="auto">
            <a:xfrm rot="-5400000">
              <a:off x="661" y="3098"/>
              <a:ext cx="21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75">
              <a:extLst>
                <a:ext uri="{FF2B5EF4-FFF2-40B4-BE49-F238E27FC236}">
                  <a16:creationId xmlns:a16="http://schemas.microsoft.com/office/drawing/2014/main" id="{62CDC6D6-DEEB-46CB-BE5C-9CA1E007F49F}"/>
                </a:ext>
              </a:extLst>
            </p:cNvPr>
            <p:cNvSpPr>
              <a:spLocks noChangeShapeType="1"/>
            </p:cNvSpPr>
            <p:nvPr/>
          </p:nvSpPr>
          <p:spPr bwMode="auto">
            <a:xfrm flipH="1">
              <a:off x="813" y="2963"/>
              <a:ext cx="21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76">
              <a:extLst>
                <a:ext uri="{FF2B5EF4-FFF2-40B4-BE49-F238E27FC236}">
                  <a16:creationId xmlns:a16="http://schemas.microsoft.com/office/drawing/2014/main" id="{AE447EA6-6453-42E5-84AB-FF1FE6301F61}"/>
                </a:ext>
              </a:extLst>
            </p:cNvPr>
            <p:cNvSpPr>
              <a:spLocks noChangeShapeType="1"/>
            </p:cNvSpPr>
            <p:nvPr/>
          </p:nvSpPr>
          <p:spPr bwMode="auto">
            <a:xfrm rot="5400000" flipV="1">
              <a:off x="659" y="2823"/>
              <a:ext cx="21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 name="AutoShape 109">
            <a:extLst>
              <a:ext uri="{FF2B5EF4-FFF2-40B4-BE49-F238E27FC236}">
                <a16:creationId xmlns:a16="http://schemas.microsoft.com/office/drawing/2014/main" id="{7DC1F459-9BAC-481C-8ED9-FFD8C93C26BF}"/>
              </a:ext>
            </a:extLst>
          </p:cNvPr>
          <p:cNvSpPr>
            <a:spLocks noChangeArrowheads="1"/>
          </p:cNvSpPr>
          <p:nvPr/>
        </p:nvSpPr>
        <p:spPr bwMode="auto">
          <a:xfrm>
            <a:off x="6384032" y="3191775"/>
            <a:ext cx="3968154" cy="987462"/>
          </a:xfrm>
          <a:prstGeom prst="wedgeRoundRectCallout">
            <a:avLst>
              <a:gd name="adj1" fmla="val -49556"/>
              <a:gd name="adj2" fmla="val -76868"/>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0"/>
              </a:spcBef>
            </a:pPr>
            <a:r>
              <a:rPr lang="zh-CN" altLang="en-US" sz="2400" dirty="0">
                <a:latin typeface="幼圆" panose="02010509060101010101" pitchFamily="49" charset="-122"/>
                <a:ea typeface="幼圆" panose="02010509060101010101" pitchFamily="49" charset="-122"/>
              </a:rPr>
              <a:t>若当前牌邻接有空位置，则可将牌移动到空位置。</a:t>
            </a:r>
          </a:p>
        </p:txBody>
      </p:sp>
    </p:spTree>
    <p:extLst>
      <p:ext uri="{BB962C8B-B14F-4D97-AF65-F5344CB8AC3E}">
        <p14:creationId xmlns:p14="http://schemas.microsoft.com/office/powerpoint/2010/main" val="364500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状态空间树</a:t>
            </a:r>
          </a:p>
        </p:txBody>
      </p:sp>
      <p:sp>
        <p:nvSpPr>
          <p:cNvPr id="19459" name="Rectangle 3"/>
          <p:cNvSpPr>
            <a:spLocks noGrp="1" noChangeArrowheads="1"/>
          </p:cNvSpPr>
          <p:nvPr>
            <p:ph type="body" idx="1"/>
          </p:nvPr>
        </p:nvSpPr>
        <p:spPr>
          <a:xfrm>
            <a:off x="1127448" y="1347787"/>
            <a:ext cx="10370368" cy="4162425"/>
          </a:xfrm>
        </p:spPr>
        <p:txBody>
          <a:bodyPr>
            <a:normAutofit fontScale="92500"/>
          </a:bodyPr>
          <a:lstStyle/>
          <a:p>
            <a:pPr>
              <a:lnSpc>
                <a:spcPct val="150000"/>
              </a:lnSpc>
              <a:spcBef>
                <a:spcPts val="0"/>
              </a:spcBef>
            </a:pPr>
            <a:r>
              <a:rPr lang="zh-CN" altLang="en-US" sz="2400" dirty="0"/>
              <a:t>问题状态</a:t>
            </a:r>
            <a:endParaRPr lang="en-US" altLang="zh-CN" sz="2400" dirty="0"/>
          </a:p>
          <a:p>
            <a:pPr lvl="1">
              <a:lnSpc>
                <a:spcPct val="150000"/>
              </a:lnSpc>
              <a:spcBef>
                <a:spcPts val="0"/>
              </a:spcBef>
            </a:pPr>
            <a:r>
              <a:rPr lang="zh-CN" altLang="en-US" sz="2400" dirty="0"/>
              <a:t>棋牌布局状态</a:t>
            </a:r>
            <a:endParaRPr lang="en-US" altLang="zh-CN" sz="2400" dirty="0"/>
          </a:p>
          <a:p>
            <a:pPr lvl="1">
              <a:lnSpc>
                <a:spcPct val="150000"/>
              </a:lnSpc>
              <a:spcBef>
                <a:spcPts val="0"/>
              </a:spcBef>
            </a:pPr>
            <a:r>
              <a:rPr lang="zh-CN" altLang="en-US" sz="2400" dirty="0"/>
              <a:t>初始排列称为初始状态</a:t>
            </a:r>
            <a:endParaRPr lang="en-US" altLang="zh-CN" sz="2400" dirty="0"/>
          </a:p>
          <a:p>
            <a:pPr lvl="1">
              <a:lnSpc>
                <a:spcPct val="150000"/>
              </a:lnSpc>
              <a:spcBef>
                <a:spcPts val="0"/>
              </a:spcBef>
            </a:pPr>
            <a:r>
              <a:rPr lang="zh-CN" altLang="en-US" sz="2400" dirty="0"/>
              <a:t>目标排列称为目标状态</a:t>
            </a:r>
          </a:p>
          <a:p>
            <a:pPr>
              <a:lnSpc>
                <a:spcPct val="150000"/>
              </a:lnSpc>
              <a:spcBef>
                <a:spcPts val="0"/>
              </a:spcBef>
            </a:pPr>
            <a:r>
              <a:rPr lang="zh-CN" altLang="en-US" sz="2400" dirty="0"/>
              <a:t>状态空间树</a:t>
            </a:r>
            <a:endParaRPr lang="en-US" altLang="zh-CN" sz="2400" dirty="0"/>
          </a:p>
          <a:p>
            <a:pPr lvl="1">
              <a:lnSpc>
                <a:spcPct val="150000"/>
              </a:lnSpc>
              <a:spcBef>
                <a:spcPts val="0"/>
              </a:spcBef>
            </a:pPr>
            <a:r>
              <a:rPr lang="zh-CN" altLang="en-US" sz="2400" dirty="0"/>
              <a:t>棋牌每移动一次，就会产生一个新的布局状态</a:t>
            </a:r>
            <a:endParaRPr lang="en-US" altLang="zh-CN" sz="2400" dirty="0"/>
          </a:p>
          <a:p>
            <a:pPr lvl="1">
              <a:lnSpc>
                <a:spcPct val="150000"/>
              </a:lnSpc>
              <a:spcBef>
                <a:spcPts val="0"/>
              </a:spcBef>
            </a:pPr>
            <a:r>
              <a:rPr lang="zh-CN" altLang="en-US" sz="2400" dirty="0"/>
              <a:t>由所有可从初始状态经过一系列合法移动到达的状态构成</a:t>
            </a:r>
            <a:endParaRPr lang="en-US" altLang="zh-CN" sz="2400" dirty="0"/>
          </a:p>
          <a:p>
            <a:pPr lvl="1">
              <a:lnSpc>
                <a:spcPct val="150000"/>
              </a:lnSpc>
              <a:spcBef>
                <a:spcPts val="0"/>
              </a:spcBef>
            </a:pPr>
            <a:r>
              <a:rPr lang="zh-CN" altLang="en-US" sz="2400" dirty="0"/>
              <a:t>儿子结点是当前结点通过一次合法的移动可以到达的布局状态。</a:t>
            </a:r>
          </a:p>
          <a:p>
            <a:pPr>
              <a:spcBef>
                <a:spcPts val="0"/>
              </a:spcBef>
            </a:pPr>
            <a:endParaRPr lang="zh-CN" altLang="en-US" sz="2400" dirty="0"/>
          </a:p>
        </p:txBody>
      </p:sp>
      <p:sp>
        <p:nvSpPr>
          <p:cNvPr id="6" name="灯片编号占位符 3">
            <a:extLst>
              <a:ext uri="{FF2B5EF4-FFF2-40B4-BE49-F238E27FC236}">
                <a16:creationId xmlns:a16="http://schemas.microsoft.com/office/drawing/2014/main" id="{8564D781-9DAF-4C5B-A5A9-2DF81956DBA4}"/>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29</a:t>
            </a:fld>
            <a:endParaRPr lang="en-US" altLang="zh-CN"/>
          </a:p>
        </p:txBody>
      </p:sp>
    </p:spTree>
    <p:extLst>
      <p:ext uri="{BB962C8B-B14F-4D97-AF65-F5344CB8AC3E}">
        <p14:creationId xmlns:p14="http://schemas.microsoft.com/office/powerpoint/2010/main" val="173714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 </a:t>
            </a:r>
            <a:r>
              <a:rPr lang="zh-CN" altLang="en-US" dirty="0"/>
              <a:t>一般方法</a:t>
            </a:r>
          </a:p>
        </p:txBody>
      </p:sp>
      <p:sp>
        <p:nvSpPr>
          <p:cNvPr id="3" name="内容占位符 2"/>
          <p:cNvSpPr>
            <a:spLocks noGrp="1"/>
          </p:cNvSpPr>
          <p:nvPr>
            <p:ph idx="1"/>
          </p:nvPr>
        </p:nvSpPr>
        <p:spPr/>
        <p:txBody>
          <a:bodyPr>
            <a:normAutofit/>
          </a:bodyPr>
          <a:lstStyle/>
          <a:p>
            <a:pPr>
              <a:lnSpc>
                <a:spcPct val="150000"/>
              </a:lnSpc>
              <a:spcBef>
                <a:spcPts val="0"/>
              </a:spcBef>
            </a:pPr>
            <a:r>
              <a:rPr lang="zh-CN" altLang="en-US" sz="2400" dirty="0"/>
              <a:t>适用的问题特点</a:t>
            </a:r>
            <a:endParaRPr lang="en-US" altLang="zh-CN" sz="2400" dirty="0"/>
          </a:p>
          <a:p>
            <a:pPr>
              <a:lnSpc>
                <a:spcPct val="150000"/>
              </a:lnSpc>
              <a:spcBef>
                <a:spcPts val="0"/>
              </a:spcBef>
            </a:pPr>
            <a:r>
              <a:rPr lang="zh-CN" altLang="en-US" sz="2400" dirty="0"/>
              <a:t>求解步骤</a:t>
            </a:r>
            <a:endParaRPr lang="en-US" altLang="zh-CN" sz="2400" dirty="0"/>
          </a:p>
          <a:p>
            <a:pPr>
              <a:lnSpc>
                <a:spcPct val="150000"/>
              </a:lnSpc>
              <a:spcBef>
                <a:spcPts val="0"/>
              </a:spcBef>
            </a:pPr>
            <a:r>
              <a:rPr lang="zh-CN" altLang="en-US" sz="2400" dirty="0"/>
              <a:t>基本思想</a:t>
            </a:r>
            <a:endParaRPr lang="en-US" altLang="zh-CN" sz="2400" dirty="0"/>
          </a:p>
          <a:p>
            <a:pPr>
              <a:lnSpc>
                <a:spcPct val="150000"/>
              </a:lnSpc>
              <a:spcBef>
                <a:spcPts val="0"/>
              </a:spcBef>
            </a:pPr>
            <a:r>
              <a:rPr lang="zh-CN" altLang="en-US" sz="2400" dirty="0"/>
              <a:t>抽象化描述</a:t>
            </a:r>
            <a:endParaRPr lang="en-US" altLang="zh-CN" sz="2400" dirty="0"/>
          </a:p>
          <a:p>
            <a:pPr>
              <a:lnSpc>
                <a:spcPct val="150000"/>
              </a:lnSpc>
              <a:spcBef>
                <a:spcPts val="0"/>
              </a:spcBef>
            </a:pPr>
            <a:r>
              <a:rPr lang="zh-CN" altLang="en-US" sz="2400" dirty="0"/>
              <a:t>分枝限界法的不同检索方式</a:t>
            </a:r>
            <a:endParaRPr lang="en-US" altLang="zh-CN" sz="2400" dirty="0"/>
          </a:p>
          <a:p>
            <a:pPr>
              <a:lnSpc>
                <a:spcPct val="150000"/>
              </a:lnSpc>
              <a:spcBef>
                <a:spcPts val="0"/>
              </a:spcBef>
            </a:pPr>
            <a:r>
              <a:rPr lang="zh-CN" altLang="en-US" sz="2400" dirty="0"/>
              <a:t>理解</a:t>
            </a:r>
            <a:r>
              <a:rPr lang="en-US" altLang="zh-CN" sz="2400" dirty="0"/>
              <a:t>FIFO-</a:t>
            </a:r>
            <a:r>
              <a:rPr lang="zh-CN" altLang="en-US" sz="2400" dirty="0"/>
              <a:t>分支限界法</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a:t>
            </a:fld>
            <a:endParaRPr lang="en-US" altLang="zh-CN"/>
          </a:p>
        </p:txBody>
      </p:sp>
    </p:spTree>
    <p:extLst>
      <p:ext uri="{BB962C8B-B14F-4D97-AF65-F5344CB8AC3E}">
        <p14:creationId xmlns:p14="http://schemas.microsoft.com/office/powerpoint/2010/main" val="1145881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5F9C3F-CCEF-E23F-7BCD-F098F3BA473B}"/>
              </a:ext>
            </a:extLst>
          </p:cNvPr>
          <p:cNvSpPr>
            <a:spLocks noGrp="1"/>
          </p:cNvSpPr>
          <p:nvPr>
            <p:ph idx="1"/>
          </p:nvPr>
        </p:nvSpPr>
        <p:spPr>
          <a:xfrm>
            <a:off x="766800" y="1158999"/>
            <a:ext cx="10658400" cy="2251447"/>
          </a:xfrm>
        </p:spPr>
        <p:txBody>
          <a:bodyPr>
            <a:normAutofit fontScale="85000" lnSpcReduction="10000"/>
          </a:bodyPr>
          <a:lstStyle/>
          <a:p>
            <a:pPr eaLnBrk="1" hangingPunct="1">
              <a:lnSpc>
                <a:spcPct val="160000"/>
              </a:lnSpc>
              <a:spcBef>
                <a:spcPct val="50000"/>
              </a:spcBef>
              <a:buClr>
                <a:schemeClr val="tx2">
                  <a:lumMod val="20000"/>
                  <a:lumOff val="80000"/>
                </a:schemeClr>
              </a:buClr>
            </a:pPr>
            <a:r>
              <a:rPr lang="zh-CN" altLang="en-US" sz="2600" dirty="0"/>
              <a:t>每移动一次，就产生一种新的状态。</a:t>
            </a:r>
          </a:p>
          <a:p>
            <a:pPr eaLnBrk="1" hangingPunct="1">
              <a:lnSpc>
                <a:spcPct val="160000"/>
              </a:lnSpc>
              <a:spcBef>
                <a:spcPct val="50000"/>
              </a:spcBef>
              <a:buClr>
                <a:schemeClr val="tx2">
                  <a:lumMod val="20000"/>
                  <a:lumOff val="80000"/>
                </a:schemeClr>
              </a:buClr>
            </a:pPr>
            <a:r>
              <a:rPr lang="zh-CN" altLang="en-US" sz="2600" dirty="0"/>
              <a:t>若由初始状态到某状态存在一系列合法的移动，则称该状态可由初始状态到达。</a:t>
            </a:r>
          </a:p>
          <a:p>
            <a:pPr eaLnBrk="1" hangingPunct="1">
              <a:lnSpc>
                <a:spcPct val="160000"/>
              </a:lnSpc>
              <a:spcBef>
                <a:spcPct val="50000"/>
              </a:spcBef>
              <a:buClr>
                <a:schemeClr val="tx2">
                  <a:lumMod val="20000"/>
                  <a:lumOff val="80000"/>
                </a:schemeClr>
              </a:buClr>
            </a:pPr>
            <a:r>
              <a:rPr lang="zh-CN" altLang="en-US" sz="2600" dirty="0"/>
              <a:t>一个初始状态的状态空间，由所有可从初始状态到达的状态构成。</a:t>
            </a:r>
          </a:p>
          <a:p>
            <a:endParaRPr kumimoji="1" lang="zh-CN" altLang="en-US" dirty="0"/>
          </a:p>
        </p:txBody>
      </p:sp>
      <p:sp>
        <p:nvSpPr>
          <p:cNvPr id="4" name="灯片编号占位符 3">
            <a:extLst>
              <a:ext uri="{FF2B5EF4-FFF2-40B4-BE49-F238E27FC236}">
                <a16:creationId xmlns:a16="http://schemas.microsoft.com/office/drawing/2014/main" id="{90DA22AE-A2CD-8736-A23F-B08D4558A9F4}"/>
              </a:ext>
            </a:extLst>
          </p:cNvPr>
          <p:cNvSpPr>
            <a:spLocks noGrp="1"/>
          </p:cNvSpPr>
          <p:nvPr>
            <p:ph type="sldNum" sz="quarter" idx="12"/>
          </p:nvPr>
        </p:nvSpPr>
        <p:spPr/>
        <p:txBody>
          <a:bodyPr/>
          <a:lstStyle/>
          <a:p>
            <a:pPr>
              <a:defRPr/>
            </a:pPr>
            <a:fld id="{0CE838A2-A49A-4A20-A5DD-EFD81F6874A2}" type="slidenum">
              <a:rPr lang="en-US" altLang="zh-CN" smtClean="0"/>
              <a:pPr>
                <a:defRPr/>
              </a:pPr>
              <a:t>30</a:t>
            </a:fld>
            <a:endParaRPr lang="en-US" altLang="zh-CN"/>
          </a:p>
        </p:txBody>
      </p:sp>
      <p:graphicFrame>
        <p:nvGraphicFramePr>
          <p:cNvPr id="5" name="Group 62">
            <a:extLst>
              <a:ext uri="{FF2B5EF4-FFF2-40B4-BE49-F238E27FC236}">
                <a16:creationId xmlns:a16="http://schemas.microsoft.com/office/drawing/2014/main" id="{84785F84-DB79-C07D-EB33-EEFBC38DD179}"/>
              </a:ext>
            </a:extLst>
          </p:cNvPr>
          <p:cNvGraphicFramePr>
            <a:graphicFrameLocks/>
          </p:cNvGraphicFramePr>
          <p:nvPr>
            <p:extLst>
              <p:ext uri="{D42A27DB-BD31-4B8C-83A1-F6EECF244321}">
                <p14:modId xmlns:p14="http://schemas.microsoft.com/office/powerpoint/2010/main" val="3981562502"/>
              </p:ext>
            </p:extLst>
          </p:nvPr>
        </p:nvGraphicFramePr>
        <p:xfrm>
          <a:off x="6312024" y="3427570"/>
          <a:ext cx="1979613" cy="1944689"/>
        </p:xfrm>
        <a:graphic>
          <a:graphicData uri="http://schemas.openxmlformats.org/drawingml/2006/table">
            <a:tbl>
              <a:tblPr/>
              <a:tblGrid>
                <a:gridCol w="461963">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tblGrid>
              <a:tr h="487363">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488950">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487363">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481013">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Group 32">
            <a:extLst>
              <a:ext uri="{FF2B5EF4-FFF2-40B4-BE49-F238E27FC236}">
                <a16:creationId xmlns:a16="http://schemas.microsoft.com/office/drawing/2014/main" id="{3132E82A-05C6-001C-11FB-726DB928D985}"/>
              </a:ext>
            </a:extLst>
          </p:cNvPr>
          <p:cNvGraphicFramePr>
            <a:graphicFrameLocks noGrp="1"/>
          </p:cNvGraphicFramePr>
          <p:nvPr>
            <p:extLst>
              <p:ext uri="{D42A27DB-BD31-4B8C-83A1-F6EECF244321}">
                <p14:modId xmlns:p14="http://schemas.microsoft.com/office/powerpoint/2010/main" val="1480189896"/>
              </p:ext>
            </p:extLst>
          </p:nvPr>
        </p:nvGraphicFramePr>
        <p:xfrm>
          <a:off x="2666390" y="3456361"/>
          <a:ext cx="1873250" cy="1981199"/>
        </p:xfrm>
        <a:graphic>
          <a:graphicData uri="http://schemas.openxmlformats.org/drawingml/2006/table">
            <a:tbl>
              <a:tblPr/>
              <a:tblGrid>
                <a:gridCol w="468312">
                  <a:extLst>
                    <a:ext uri="{9D8B030D-6E8A-4147-A177-3AD203B41FA5}">
                      <a16:colId xmlns:a16="http://schemas.microsoft.com/office/drawing/2014/main" val="20000"/>
                    </a:ext>
                  </a:extLst>
                </a:gridCol>
                <a:gridCol w="468313">
                  <a:extLst>
                    <a:ext uri="{9D8B030D-6E8A-4147-A177-3AD203B41FA5}">
                      <a16:colId xmlns:a16="http://schemas.microsoft.com/office/drawing/2014/main" val="20001"/>
                    </a:ext>
                  </a:extLst>
                </a:gridCol>
                <a:gridCol w="468312">
                  <a:extLst>
                    <a:ext uri="{9D8B030D-6E8A-4147-A177-3AD203B41FA5}">
                      <a16:colId xmlns:a16="http://schemas.microsoft.com/office/drawing/2014/main" val="20002"/>
                    </a:ext>
                  </a:extLst>
                </a:gridCol>
                <a:gridCol w="468313">
                  <a:extLst>
                    <a:ext uri="{9D8B030D-6E8A-4147-A177-3AD203B41FA5}">
                      <a16:colId xmlns:a16="http://schemas.microsoft.com/office/drawing/2014/main" val="20003"/>
                    </a:ext>
                  </a:extLst>
                </a:gridCol>
              </a:tblGrid>
              <a:tr h="496887">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496887">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496887">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490538">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13</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AutoShape 59">
            <a:extLst>
              <a:ext uri="{FF2B5EF4-FFF2-40B4-BE49-F238E27FC236}">
                <a16:creationId xmlns:a16="http://schemas.microsoft.com/office/drawing/2014/main" id="{5DC61596-162E-02B2-29F0-1549FB2A0997}"/>
              </a:ext>
            </a:extLst>
          </p:cNvPr>
          <p:cNvSpPr>
            <a:spLocks noChangeArrowheads="1"/>
          </p:cNvSpPr>
          <p:nvPr/>
        </p:nvSpPr>
        <p:spPr bwMode="auto">
          <a:xfrm>
            <a:off x="5041846" y="4076065"/>
            <a:ext cx="431800" cy="323850"/>
          </a:xfrm>
          <a:prstGeom prst="rightArrow">
            <a:avLst>
              <a:gd name="adj1" fmla="val 50000"/>
              <a:gd name="adj2" fmla="val 33222"/>
            </a:avLst>
          </a:prstGeom>
          <a:no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8" name="AutoShape 7">
            <a:extLst>
              <a:ext uri="{FF2B5EF4-FFF2-40B4-BE49-F238E27FC236}">
                <a16:creationId xmlns:a16="http://schemas.microsoft.com/office/drawing/2014/main" id="{8511186B-A271-CFCD-51F0-224A7D181BB6}"/>
              </a:ext>
            </a:extLst>
          </p:cNvPr>
          <p:cNvSpPr>
            <a:spLocks noChangeArrowheads="1"/>
          </p:cNvSpPr>
          <p:nvPr/>
        </p:nvSpPr>
        <p:spPr bwMode="auto">
          <a:xfrm>
            <a:off x="2671627" y="5741642"/>
            <a:ext cx="6848746" cy="614708"/>
          </a:xfrm>
          <a:prstGeom prst="wedgeRectCallout">
            <a:avLst>
              <a:gd name="adj1" fmla="val -37046"/>
              <a:gd name="adj2" fmla="val -50532"/>
            </a:avLst>
          </a:prstGeom>
          <a:noFill/>
          <a:ln w="9525">
            <a:no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b="0" dirty="0">
                <a:solidFill>
                  <a:srgbClr val="FF0000"/>
                </a:solidFill>
                <a:ea typeface="幼圆" panose="02010509060101010101" pitchFamily="49" charset="-122"/>
                <a:cs typeface="Arial" panose="020B0604020202020204" pitchFamily="34" charset="0"/>
              </a:rPr>
              <a:t>初始状态满足某些条件时，才能达到目标状态</a:t>
            </a:r>
            <a:r>
              <a:rPr lang="en-US" altLang="zh-CN" sz="2400" b="0" dirty="0">
                <a:solidFill>
                  <a:srgbClr val="FF0000"/>
                </a:solidFill>
                <a:ea typeface="幼圆" panose="02010509060101010101" pitchFamily="49" charset="-122"/>
                <a:cs typeface="Arial" panose="020B0604020202020204" pitchFamily="34" charset="0"/>
              </a:rPr>
              <a:t>(b)</a:t>
            </a:r>
          </a:p>
        </p:txBody>
      </p:sp>
    </p:spTree>
    <p:extLst>
      <p:ext uri="{BB962C8B-B14F-4D97-AF65-F5344CB8AC3E}">
        <p14:creationId xmlns:p14="http://schemas.microsoft.com/office/powerpoint/2010/main" val="2494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par>
                                <p:cTn id="13" presetID="5"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heckerboard(across)">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3C258-023D-4187-9CB9-25A077B9BDBF}"/>
              </a:ext>
            </a:extLst>
          </p:cNvPr>
          <p:cNvSpPr>
            <a:spLocks noGrp="1"/>
          </p:cNvSpPr>
          <p:nvPr>
            <p:ph type="title"/>
          </p:nvPr>
        </p:nvSpPr>
        <p:spPr>
          <a:xfrm>
            <a:off x="623392" y="150524"/>
            <a:ext cx="10515600" cy="1325563"/>
          </a:xfrm>
        </p:spPr>
        <p:txBody>
          <a:bodyPr/>
          <a:lstStyle/>
          <a:p>
            <a:r>
              <a:rPr lang="zh-CN" altLang="en-US" dirty="0"/>
              <a:t>函数定义</a:t>
            </a:r>
          </a:p>
        </p:txBody>
      </p:sp>
      <p:sp>
        <p:nvSpPr>
          <p:cNvPr id="3" name="内容占位符 2">
            <a:extLst>
              <a:ext uri="{FF2B5EF4-FFF2-40B4-BE49-F238E27FC236}">
                <a16:creationId xmlns:a16="http://schemas.microsoft.com/office/drawing/2014/main" id="{30B5424D-F4CB-473A-87CB-7AAAFF3F63E9}"/>
              </a:ext>
            </a:extLst>
          </p:cNvPr>
          <p:cNvSpPr>
            <a:spLocks noGrp="1"/>
          </p:cNvSpPr>
          <p:nvPr>
            <p:ph idx="1"/>
          </p:nvPr>
        </p:nvSpPr>
        <p:spPr>
          <a:xfrm>
            <a:off x="623392" y="1174633"/>
            <a:ext cx="10802416" cy="2448272"/>
          </a:xfrm>
        </p:spPr>
        <p:txBody>
          <a:bodyPr>
            <a:normAutofit/>
          </a:bodyPr>
          <a:lstStyle/>
          <a:p>
            <a:pPr>
              <a:lnSpc>
                <a:spcPct val="150000"/>
              </a:lnSpc>
              <a:spcBef>
                <a:spcPts val="0"/>
              </a:spcBef>
            </a:pPr>
            <a:r>
              <a:rPr lang="zh-CN" altLang="en-US" sz="2400" dirty="0"/>
              <a:t>对棋盘的方格位置编上</a:t>
            </a:r>
            <a:r>
              <a:rPr lang="en-US" altLang="zh-CN" sz="2400" dirty="0"/>
              <a:t>1~16</a:t>
            </a:r>
            <a:r>
              <a:rPr lang="zh-CN" altLang="en-US" sz="2400" dirty="0"/>
              <a:t>的号码，编号顺序如图</a:t>
            </a:r>
            <a:r>
              <a:rPr lang="en-US" altLang="zh-CN" sz="2400" dirty="0"/>
              <a:t>(b)</a:t>
            </a:r>
            <a:r>
              <a:rPr lang="zh-CN" altLang="en-US" sz="2400" dirty="0"/>
              <a:t>所示，空格位是位置</a:t>
            </a:r>
            <a:r>
              <a:rPr lang="en-US" altLang="zh-CN" sz="2400" dirty="0"/>
              <a:t>16</a:t>
            </a:r>
            <a:endParaRPr lang="zh-CN" altLang="en-US" sz="2400" dirty="0"/>
          </a:p>
          <a:p>
            <a:pPr>
              <a:lnSpc>
                <a:spcPct val="150000"/>
              </a:lnSpc>
              <a:spcBef>
                <a:spcPts val="0"/>
              </a:spcBef>
            </a:pPr>
            <a:r>
              <a:rPr lang="zh-CN" altLang="en-US" sz="2400" dirty="0"/>
              <a:t>设</a:t>
            </a:r>
            <a:r>
              <a:rPr lang="en-US" altLang="zh-CN" sz="2400" dirty="0">
                <a:solidFill>
                  <a:srgbClr val="FF0000"/>
                </a:solidFill>
              </a:rPr>
              <a:t>POSITION(</a:t>
            </a:r>
            <a:r>
              <a:rPr lang="en-US" altLang="zh-CN" sz="2400" dirty="0" err="1">
                <a:solidFill>
                  <a:srgbClr val="FF0000"/>
                </a:solidFill>
              </a:rPr>
              <a:t>i</a:t>
            </a:r>
            <a:r>
              <a:rPr lang="en-US" altLang="zh-CN" sz="2400" dirty="0">
                <a:solidFill>
                  <a:srgbClr val="FF0000"/>
                </a:solidFill>
              </a:rPr>
              <a:t>)</a:t>
            </a:r>
            <a:r>
              <a:rPr lang="zh-CN" altLang="en-US" sz="2400" dirty="0"/>
              <a:t>是棋牌</a:t>
            </a:r>
            <a:r>
              <a:rPr lang="en-US" altLang="zh-CN" sz="2400" dirty="0" err="1"/>
              <a:t>i</a:t>
            </a:r>
            <a:r>
              <a:rPr lang="zh-CN" altLang="en-US" sz="2400" dirty="0"/>
              <a:t>在初始状态时的位置号，</a:t>
            </a:r>
            <a:r>
              <a:rPr lang="en-US" altLang="zh-CN" sz="2400" dirty="0"/>
              <a:t>1≤i&lt;16</a:t>
            </a:r>
            <a:r>
              <a:rPr lang="zh-CN" altLang="en-US" sz="2400" dirty="0"/>
              <a:t>，</a:t>
            </a:r>
            <a:r>
              <a:rPr lang="en-US" altLang="zh-CN" sz="2400" dirty="0"/>
              <a:t>POSITION(16)</a:t>
            </a:r>
            <a:r>
              <a:rPr lang="zh-CN" altLang="en-US" sz="2400" dirty="0"/>
              <a:t>表示空格的位置</a:t>
            </a:r>
          </a:p>
          <a:p>
            <a:pPr>
              <a:lnSpc>
                <a:spcPct val="150000"/>
              </a:lnSpc>
              <a:spcBef>
                <a:spcPts val="0"/>
              </a:spcBef>
            </a:pPr>
            <a:r>
              <a:rPr lang="zh-CN" altLang="en-US" sz="2400" dirty="0"/>
              <a:t>设</a:t>
            </a:r>
            <a:r>
              <a:rPr lang="en-US" altLang="zh-CN" sz="2400" dirty="0">
                <a:solidFill>
                  <a:srgbClr val="FF0000"/>
                </a:solidFill>
              </a:rPr>
              <a:t>LESS(</a:t>
            </a:r>
            <a:r>
              <a:rPr lang="en-US" altLang="zh-CN" sz="2400" dirty="0" err="1">
                <a:solidFill>
                  <a:srgbClr val="FF0000"/>
                </a:solidFill>
              </a:rPr>
              <a:t>i</a:t>
            </a:r>
            <a:r>
              <a:rPr lang="en-US" altLang="zh-CN" sz="2400" dirty="0">
                <a:solidFill>
                  <a:srgbClr val="FF0000"/>
                </a:solidFill>
              </a:rPr>
              <a:t>)</a:t>
            </a:r>
            <a:r>
              <a:rPr lang="zh-CN" altLang="en-US" sz="2400" dirty="0"/>
              <a:t>是牌面上</a:t>
            </a:r>
            <a:r>
              <a:rPr lang="en-US" altLang="zh-CN" sz="2400" dirty="0"/>
              <a:t>j&lt;</a:t>
            </a:r>
            <a:r>
              <a:rPr lang="en-US" altLang="zh-CN" sz="2400" dirty="0" err="1"/>
              <a:t>i</a:t>
            </a:r>
            <a:r>
              <a:rPr lang="zh-CN" altLang="en-US" sz="2400" dirty="0"/>
              <a:t>且</a:t>
            </a:r>
            <a:r>
              <a:rPr lang="en-US" altLang="zh-CN" sz="2400" dirty="0"/>
              <a:t>POSITION(j)&gt;POSITION(</a:t>
            </a:r>
            <a:r>
              <a:rPr lang="en-US" altLang="zh-CN" sz="2400" dirty="0" err="1"/>
              <a:t>i</a:t>
            </a:r>
            <a:r>
              <a:rPr lang="en-US" altLang="zh-CN" sz="2400" dirty="0"/>
              <a:t>)</a:t>
            </a:r>
            <a:r>
              <a:rPr lang="zh-CN" altLang="en-US" sz="2400" dirty="0"/>
              <a:t>的</a:t>
            </a:r>
            <a:r>
              <a:rPr lang="en-US" altLang="zh-CN" sz="2400" dirty="0"/>
              <a:t>j</a:t>
            </a:r>
            <a:r>
              <a:rPr lang="zh-CN" altLang="en-US" sz="2400" dirty="0"/>
              <a:t>的数目，即反序的数目</a:t>
            </a:r>
          </a:p>
          <a:p>
            <a:endParaRPr lang="zh-CN" altLang="en-US" sz="2400" dirty="0"/>
          </a:p>
        </p:txBody>
      </p:sp>
      <p:sp>
        <p:nvSpPr>
          <p:cNvPr id="4" name="灯片编号占位符 3">
            <a:extLst>
              <a:ext uri="{FF2B5EF4-FFF2-40B4-BE49-F238E27FC236}">
                <a16:creationId xmlns:a16="http://schemas.microsoft.com/office/drawing/2014/main" id="{BE63D8FF-A75F-469B-B8CB-F04A87DC6796}"/>
              </a:ext>
            </a:extLst>
          </p:cNvPr>
          <p:cNvSpPr>
            <a:spLocks noGrp="1"/>
          </p:cNvSpPr>
          <p:nvPr>
            <p:ph type="sldNum" sz="quarter" idx="12"/>
          </p:nvPr>
        </p:nvSpPr>
        <p:spPr/>
        <p:txBody>
          <a:bodyPr/>
          <a:lstStyle/>
          <a:p>
            <a:pPr>
              <a:defRPr/>
            </a:pPr>
            <a:fld id="{D04713B0-7EE7-420A-BB22-6F99F562E080}" type="slidenum">
              <a:rPr lang="en-US" altLang="zh-CN" smtClean="0"/>
              <a:pPr>
                <a:defRPr/>
              </a:pPr>
              <a:t>31</a:t>
            </a:fld>
            <a:endParaRPr lang="en-US" altLang="zh-CN"/>
          </a:p>
        </p:txBody>
      </p:sp>
      <p:graphicFrame>
        <p:nvGraphicFramePr>
          <p:cNvPr id="5" name="Group 102">
            <a:extLst>
              <a:ext uri="{FF2B5EF4-FFF2-40B4-BE49-F238E27FC236}">
                <a16:creationId xmlns:a16="http://schemas.microsoft.com/office/drawing/2014/main" id="{D276BA0A-6379-413E-A648-3ECF533089BF}"/>
              </a:ext>
            </a:extLst>
          </p:cNvPr>
          <p:cNvGraphicFramePr>
            <a:graphicFrameLocks noGrp="1"/>
          </p:cNvGraphicFramePr>
          <p:nvPr>
            <p:extLst>
              <p:ext uri="{D42A27DB-BD31-4B8C-83A1-F6EECF244321}">
                <p14:modId xmlns:p14="http://schemas.microsoft.com/office/powerpoint/2010/main" val="3476722809"/>
              </p:ext>
            </p:extLst>
          </p:nvPr>
        </p:nvGraphicFramePr>
        <p:xfrm>
          <a:off x="983433" y="3860753"/>
          <a:ext cx="1728193" cy="1541586"/>
        </p:xfrm>
        <a:graphic>
          <a:graphicData uri="http://schemas.openxmlformats.org/drawingml/2006/table">
            <a:tbl>
              <a:tblPr/>
              <a:tblGrid>
                <a:gridCol w="432411">
                  <a:extLst>
                    <a:ext uri="{9D8B030D-6E8A-4147-A177-3AD203B41FA5}">
                      <a16:colId xmlns:a16="http://schemas.microsoft.com/office/drawing/2014/main" val="20000"/>
                    </a:ext>
                  </a:extLst>
                </a:gridCol>
                <a:gridCol w="432411">
                  <a:extLst>
                    <a:ext uri="{9D8B030D-6E8A-4147-A177-3AD203B41FA5}">
                      <a16:colId xmlns:a16="http://schemas.microsoft.com/office/drawing/2014/main" val="20001"/>
                    </a:ext>
                  </a:extLst>
                </a:gridCol>
                <a:gridCol w="430960">
                  <a:extLst>
                    <a:ext uri="{9D8B030D-6E8A-4147-A177-3AD203B41FA5}">
                      <a16:colId xmlns:a16="http://schemas.microsoft.com/office/drawing/2014/main" val="20002"/>
                    </a:ext>
                  </a:extLst>
                </a:gridCol>
                <a:gridCol w="432411">
                  <a:extLst>
                    <a:ext uri="{9D8B030D-6E8A-4147-A177-3AD203B41FA5}">
                      <a16:colId xmlns:a16="http://schemas.microsoft.com/office/drawing/2014/main" val="20003"/>
                    </a:ext>
                  </a:extLst>
                </a:gridCol>
              </a:tblGrid>
              <a:tr h="3827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4</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39887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5</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7</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8</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7865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9</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11</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8135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13</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6" name="Text Box 60">
            <a:extLst>
              <a:ext uri="{FF2B5EF4-FFF2-40B4-BE49-F238E27FC236}">
                <a16:creationId xmlns:a16="http://schemas.microsoft.com/office/drawing/2014/main" id="{4DDAD8FE-BE7B-47B9-8817-9E5D879EE861}"/>
              </a:ext>
            </a:extLst>
          </p:cNvPr>
          <p:cNvSpPr txBox="1">
            <a:spLocks noChangeArrowheads="1"/>
          </p:cNvSpPr>
          <p:nvPr/>
        </p:nvSpPr>
        <p:spPr bwMode="auto">
          <a:xfrm>
            <a:off x="1581623" y="5521396"/>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(b)</a:t>
            </a:r>
          </a:p>
        </p:txBody>
      </p:sp>
      <p:graphicFrame>
        <p:nvGraphicFramePr>
          <p:cNvPr id="7" name="Group 101">
            <a:extLst>
              <a:ext uri="{FF2B5EF4-FFF2-40B4-BE49-F238E27FC236}">
                <a16:creationId xmlns:a16="http://schemas.microsoft.com/office/drawing/2014/main" id="{D156AEB8-A062-40DA-9B58-374608BFF489}"/>
              </a:ext>
            </a:extLst>
          </p:cNvPr>
          <p:cNvGraphicFramePr>
            <a:graphicFrameLocks noGrp="1"/>
          </p:cNvGraphicFramePr>
          <p:nvPr>
            <p:extLst>
              <p:ext uri="{D42A27DB-BD31-4B8C-83A1-F6EECF244321}">
                <p14:modId xmlns:p14="http://schemas.microsoft.com/office/powerpoint/2010/main" val="2470897468"/>
              </p:ext>
            </p:extLst>
          </p:nvPr>
        </p:nvGraphicFramePr>
        <p:xfrm>
          <a:off x="3425653" y="3860753"/>
          <a:ext cx="1741512" cy="1541587"/>
        </p:xfrm>
        <a:graphic>
          <a:graphicData uri="http://schemas.openxmlformats.org/drawingml/2006/table">
            <a:tbl>
              <a:tblPr/>
              <a:tblGrid>
                <a:gridCol w="437206">
                  <a:extLst>
                    <a:ext uri="{9D8B030D-6E8A-4147-A177-3AD203B41FA5}">
                      <a16:colId xmlns:a16="http://schemas.microsoft.com/office/drawing/2014/main" val="20000"/>
                    </a:ext>
                  </a:extLst>
                </a:gridCol>
                <a:gridCol w="434281">
                  <a:extLst>
                    <a:ext uri="{9D8B030D-6E8A-4147-A177-3AD203B41FA5}">
                      <a16:colId xmlns:a16="http://schemas.microsoft.com/office/drawing/2014/main" val="20001"/>
                    </a:ext>
                  </a:extLst>
                </a:gridCol>
                <a:gridCol w="432819">
                  <a:extLst>
                    <a:ext uri="{9D8B030D-6E8A-4147-A177-3AD203B41FA5}">
                      <a16:colId xmlns:a16="http://schemas.microsoft.com/office/drawing/2014/main" val="20002"/>
                    </a:ext>
                  </a:extLst>
                </a:gridCol>
                <a:gridCol w="437206">
                  <a:extLst>
                    <a:ext uri="{9D8B030D-6E8A-4147-A177-3AD203B41FA5}">
                      <a16:colId xmlns:a16="http://schemas.microsoft.com/office/drawing/2014/main" val="20003"/>
                    </a:ext>
                  </a:extLst>
                </a:gridCol>
              </a:tblGrid>
              <a:tr h="38340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15</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39004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2"/>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39004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7</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11</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14</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378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8</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9</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13</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8" name="Text Box 59">
            <a:extLst>
              <a:ext uri="{FF2B5EF4-FFF2-40B4-BE49-F238E27FC236}">
                <a16:creationId xmlns:a16="http://schemas.microsoft.com/office/drawing/2014/main" id="{29D85C06-A789-4EF4-A3E2-D05E7A763443}"/>
              </a:ext>
            </a:extLst>
          </p:cNvPr>
          <p:cNvSpPr txBox="1">
            <a:spLocks noChangeArrowheads="1"/>
          </p:cNvSpPr>
          <p:nvPr/>
        </p:nvSpPr>
        <p:spPr bwMode="auto">
          <a:xfrm>
            <a:off x="4030502" y="5528683"/>
            <a:ext cx="531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cs typeface="Arial" panose="020B0604020202020204" pitchFamily="34" charset="0"/>
              </a:rPr>
              <a:t>(a) </a:t>
            </a:r>
          </a:p>
        </p:txBody>
      </p:sp>
      <p:sp>
        <p:nvSpPr>
          <p:cNvPr id="10" name="AutoShape 109">
            <a:extLst>
              <a:ext uri="{FF2B5EF4-FFF2-40B4-BE49-F238E27FC236}">
                <a16:creationId xmlns:a16="http://schemas.microsoft.com/office/drawing/2014/main" id="{08EE6555-1461-460E-831B-232795FC3DA1}"/>
              </a:ext>
            </a:extLst>
          </p:cNvPr>
          <p:cNvSpPr>
            <a:spLocks noChangeArrowheads="1"/>
          </p:cNvSpPr>
          <p:nvPr/>
        </p:nvSpPr>
        <p:spPr bwMode="auto">
          <a:xfrm>
            <a:off x="5881192" y="4105900"/>
            <a:ext cx="5327375" cy="1699364"/>
          </a:xfrm>
          <a:prstGeom prst="wedgeRoundRectCallout">
            <a:avLst>
              <a:gd name="adj1" fmla="val -54165"/>
              <a:gd name="adj2" fmla="val -72879"/>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en-US" altLang="zh-CN" sz="2400" dirty="0">
                <a:latin typeface="Arial" panose="020B0604020202020204" pitchFamily="34" charset="0"/>
                <a:cs typeface="Arial" panose="020B0604020202020204" pitchFamily="34" charset="0"/>
              </a:rPr>
              <a:t>LESS(1)=0</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a:t>
            </a:r>
          </a:p>
          <a:p>
            <a:pPr>
              <a:spcBef>
                <a:spcPct val="0"/>
              </a:spcBef>
            </a:pPr>
            <a:r>
              <a:rPr lang="en-US" altLang="zh-CN" sz="2400" dirty="0">
                <a:latin typeface="Arial" panose="020B0604020202020204" pitchFamily="34" charset="0"/>
                <a:cs typeface="Arial" panose="020B0604020202020204" pitchFamily="34" charset="0"/>
              </a:rPr>
              <a:t>LESS(4)=1</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{2}</a:t>
            </a:r>
          </a:p>
          <a:p>
            <a:pPr>
              <a:spcBef>
                <a:spcPct val="0"/>
              </a:spcBef>
            </a:pPr>
            <a:r>
              <a:rPr lang="en-US" altLang="zh-CN" sz="2400" dirty="0">
                <a:latin typeface="Arial" panose="020B0604020202020204" pitchFamily="34" charset="0"/>
                <a:cs typeface="Arial" panose="020B0604020202020204" pitchFamily="34" charset="0"/>
              </a:rPr>
              <a:t>LESS(12)=6</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{7,6,11,8,9,10}</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82245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A6BAA-390A-4F68-A8B1-B7AD37BE1D5B}"/>
              </a:ext>
            </a:extLst>
          </p:cNvPr>
          <p:cNvSpPr>
            <a:spLocks noGrp="1"/>
          </p:cNvSpPr>
          <p:nvPr>
            <p:ph type="title"/>
          </p:nvPr>
        </p:nvSpPr>
        <p:spPr>
          <a:xfrm>
            <a:off x="695400" y="372779"/>
            <a:ext cx="10515600" cy="1325563"/>
          </a:xfrm>
        </p:spPr>
        <p:txBody>
          <a:bodyPr/>
          <a:lstStyle/>
          <a:p>
            <a:r>
              <a:rPr lang="zh-CN" altLang="en-US" dirty="0"/>
              <a:t>判定定理</a:t>
            </a:r>
          </a:p>
        </p:txBody>
      </p:sp>
      <p:sp>
        <p:nvSpPr>
          <p:cNvPr id="4" name="灯片编号占位符 3">
            <a:extLst>
              <a:ext uri="{FF2B5EF4-FFF2-40B4-BE49-F238E27FC236}">
                <a16:creationId xmlns:a16="http://schemas.microsoft.com/office/drawing/2014/main" id="{751B40FC-48E6-4ECC-8461-163D8845019F}"/>
              </a:ext>
            </a:extLst>
          </p:cNvPr>
          <p:cNvSpPr>
            <a:spLocks noGrp="1"/>
          </p:cNvSpPr>
          <p:nvPr>
            <p:ph type="sldNum" sz="quarter" idx="12"/>
          </p:nvPr>
        </p:nvSpPr>
        <p:spPr/>
        <p:txBody>
          <a:bodyPr/>
          <a:lstStyle/>
          <a:p>
            <a:pPr>
              <a:defRPr/>
            </a:pPr>
            <a:fld id="{D04713B0-7EE7-420A-BB22-6F99F562E080}" type="slidenum">
              <a:rPr lang="en-US" altLang="zh-CN" smtClean="0"/>
              <a:pPr>
                <a:defRPr/>
              </a:pPr>
              <a:t>32</a:t>
            </a:fld>
            <a:endParaRPr lang="en-US" altLang="zh-CN" dirty="0"/>
          </a:p>
        </p:txBody>
      </p:sp>
      <p:graphicFrame>
        <p:nvGraphicFramePr>
          <p:cNvPr id="6" name="Group 13">
            <a:extLst>
              <a:ext uri="{FF2B5EF4-FFF2-40B4-BE49-F238E27FC236}">
                <a16:creationId xmlns:a16="http://schemas.microsoft.com/office/drawing/2014/main" id="{FDF0BCDC-0213-4946-908E-02782A36986C}"/>
              </a:ext>
            </a:extLst>
          </p:cNvPr>
          <p:cNvGraphicFramePr>
            <a:graphicFrameLocks noGrp="1"/>
          </p:cNvGraphicFramePr>
          <p:nvPr/>
        </p:nvGraphicFramePr>
        <p:xfrm>
          <a:off x="7254751" y="1705206"/>
          <a:ext cx="1633935" cy="1591658"/>
        </p:xfrm>
        <a:graphic>
          <a:graphicData uri="http://schemas.openxmlformats.org/drawingml/2006/table">
            <a:tbl>
              <a:tblPr/>
              <a:tblGrid>
                <a:gridCol w="408484">
                  <a:extLst>
                    <a:ext uri="{9D8B030D-6E8A-4147-A177-3AD203B41FA5}">
                      <a16:colId xmlns:a16="http://schemas.microsoft.com/office/drawing/2014/main" val="20000"/>
                    </a:ext>
                  </a:extLst>
                </a:gridCol>
                <a:gridCol w="409846">
                  <a:extLst>
                    <a:ext uri="{9D8B030D-6E8A-4147-A177-3AD203B41FA5}">
                      <a16:colId xmlns:a16="http://schemas.microsoft.com/office/drawing/2014/main" val="20001"/>
                    </a:ext>
                  </a:extLst>
                </a:gridCol>
                <a:gridCol w="407121">
                  <a:extLst>
                    <a:ext uri="{9D8B030D-6E8A-4147-A177-3AD203B41FA5}">
                      <a16:colId xmlns:a16="http://schemas.microsoft.com/office/drawing/2014/main" val="20002"/>
                    </a:ext>
                  </a:extLst>
                </a:gridCol>
                <a:gridCol w="408484">
                  <a:extLst>
                    <a:ext uri="{9D8B030D-6E8A-4147-A177-3AD203B41FA5}">
                      <a16:colId xmlns:a16="http://schemas.microsoft.com/office/drawing/2014/main" val="20003"/>
                    </a:ext>
                  </a:extLst>
                </a:gridCol>
              </a:tblGrid>
              <a:tr h="39153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extLst>
                  <a:ext uri="{0D108BD9-81ED-4DB2-BD59-A6C34878D82A}">
                    <a16:rowId xmlns:a16="http://schemas.microsoft.com/office/drawing/2014/main" val="10000"/>
                  </a:ext>
                </a:extLst>
              </a:tr>
              <a:tr h="4042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2"/>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2"/>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40571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extLst>
                  <a:ext uri="{0D108BD9-81ED-4DB2-BD59-A6C34878D82A}">
                    <a16:rowId xmlns:a16="http://schemas.microsoft.com/office/drawing/2014/main" val="10002"/>
                  </a:ext>
                </a:extLst>
              </a:tr>
              <a:tr h="3901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40">
            <a:extLst>
              <a:ext uri="{FF2B5EF4-FFF2-40B4-BE49-F238E27FC236}">
                <a16:creationId xmlns:a16="http://schemas.microsoft.com/office/drawing/2014/main" id="{9B1E3AF6-DEA7-4C7B-A10C-38E39A264BD1}"/>
              </a:ext>
            </a:extLst>
          </p:cNvPr>
          <p:cNvSpPr txBox="1">
            <a:spLocks noChangeArrowheads="1"/>
          </p:cNvSpPr>
          <p:nvPr/>
        </p:nvSpPr>
        <p:spPr bwMode="auto">
          <a:xfrm>
            <a:off x="7805813" y="3313895"/>
            <a:ext cx="531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t>(c)</a:t>
            </a:r>
          </a:p>
        </p:txBody>
      </p:sp>
      <p:sp>
        <p:nvSpPr>
          <p:cNvPr id="8"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982215" y="2318839"/>
            <a:ext cx="5468395" cy="978025"/>
          </a:xfrm>
          <a:prstGeom prst="wedgeRoundRectCallout">
            <a:avLst>
              <a:gd name="adj1" fmla="val 59232"/>
              <a:gd name="adj2" fmla="val -73646"/>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0"/>
              </a:spcBef>
            </a:pPr>
            <a:r>
              <a:rPr lang="zh-CN" altLang="en-US" sz="2400" dirty="0">
                <a:latin typeface="Arial" panose="020B0604020202020204" pitchFamily="34" charset="0"/>
                <a:ea typeface="幼圆" panose="02010509060101010101" pitchFamily="49" charset="-122"/>
                <a:cs typeface="Arial" panose="020B0604020202020204" pitchFamily="34" charset="0"/>
              </a:rPr>
              <a:t>在初始状态下，如果空格在</a:t>
            </a:r>
            <a:r>
              <a:rPr lang="en-US" altLang="zh-CN" sz="2400" dirty="0">
                <a:latin typeface="Arial" panose="020B0604020202020204" pitchFamily="34" charset="0"/>
                <a:ea typeface="幼圆" panose="02010509060101010101" pitchFamily="49" charset="-122"/>
                <a:cs typeface="Arial" panose="020B0604020202020204" pitchFamily="34" charset="0"/>
              </a:rPr>
              <a:t>(c)</a:t>
            </a:r>
            <a:r>
              <a:rPr lang="zh-CN" altLang="en-US" sz="2400" dirty="0">
                <a:latin typeface="Arial" panose="020B0604020202020204" pitchFamily="34" charset="0"/>
                <a:ea typeface="幼圆" panose="02010509060101010101" pitchFamily="49" charset="-122"/>
                <a:cs typeface="Arial" panose="020B0604020202020204" pitchFamily="34" charset="0"/>
              </a:rPr>
              <a:t>的阴影位置中，则令</a:t>
            </a:r>
            <a:r>
              <a:rPr lang="en-US" altLang="zh-CN" sz="2400" dirty="0">
                <a:latin typeface="Arial" panose="020B0604020202020204" pitchFamily="34" charset="0"/>
                <a:ea typeface="幼圆" panose="02010509060101010101" pitchFamily="49" charset="-122"/>
                <a:cs typeface="Arial" panose="020B0604020202020204" pitchFamily="34" charset="0"/>
              </a:rPr>
              <a:t>X=1</a:t>
            </a:r>
            <a:r>
              <a:rPr lang="zh-CN" altLang="en-US" sz="2400" dirty="0">
                <a:latin typeface="Arial" panose="020B0604020202020204" pitchFamily="34" charset="0"/>
                <a:ea typeface="幼圆" panose="02010509060101010101" pitchFamily="49" charset="-122"/>
                <a:cs typeface="Arial" panose="020B0604020202020204" pitchFamily="34" charset="0"/>
              </a:rPr>
              <a:t>；否则令</a:t>
            </a:r>
            <a:r>
              <a:rPr lang="en-US" altLang="zh-CN" sz="2400" dirty="0">
                <a:latin typeface="Arial" panose="020B0604020202020204" pitchFamily="34" charset="0"/>
                <a:ea typeface="幼圆" panose="02010509060101010101" pitchFamily="49" charset="-122"/>
                <a:cs typeface="Arial" panose="020B0604020202020204" pitchFamily="34" charset="0"/>
              </a:rPr>
              <a:t>X=0</a:t>
            </a:r>
            <a:r>
              <a:rPr lang="zh-CN" altLang="en-US" sz="2400" dirty="0">
                <a:latin typeface="Arial" panose="020B0604020202020204" pitchFamily="34" charset="0"/>
                <a:ea typeface="幼圆" panose="02010509060101010101" pitchFamily="49" charset="-122"/>
                <a:cs typeface="Arial" panose="020B0604020202020204" pitchFamily="34" charset="0"/>
              </a:rPr>
              <a:t>。</a:t>
            </a:r>
          </a:p>
          <a:p>
            <a:pPr>
              <a:lnSpc>
                <a:spcPct val="110000"/>
              </a:lnSpc>
              <a:spcBef>
                <a:spcPct val="0"/>
              </a:spcBef>
            </a:pP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10" name="TextBox 53">
            <a:extLst>
              <a:ext uri="{FF2B5EF4-FFF2-40B4-BE49-F238E27FC236}">
                <a16:creationId xmlns:a16="http://schemas.microsoft.com/office/drawing/2014/main" id="{C5AFFEEA-F917-4A4A-A102-7C22952C653D}"/>
              </a:ext>
            </a:extLst>
          </p:cNvPr>
          <p:cNvSpPr txBox="1"/>
          <p:nvPr/>
        </p:nvSpPr>
        <p:spPr>
          <a:xfrm>
            <a:off x="1142863" y="5369339"/>
            <a:ext cx="10066922" cy="830997"/>
          </a:xfrm>
          <a:prstGeom prst="rect">
            <a:avLst/>
          </a:prstGeom>
          <a:noFill/>
        </p:spPr>
        <p:txBody>
          <a:bodyPr wrap="square">
            <a:spAutoFit/>
          </a:bodyPr>
          <a:lstStyle/>
          <a:p>
            <a:pPr>
              <a:defRPr/>
            </a:pPr>
            <a:r>
              <a:rPr lang="zh-CN" altLang="en-US" sz="2400" dirty="0">
                <a:solidFill>
                  <a:srgbClr val="FF0000"/>
                </a:solidFill>
                <a:latin typeface="幼圆" panose="02010509060101010101" pitchFamily="49" charset="-122"/>
                <a:ea typeface="幼圆" panose="02010509060101010101" pitchFamily="49" charset="-122"/>
              </a:rPr>
              <a:t>由于移动牌与移动空格等效，因此状态空间树中，边表示为空格的一次合法移动，按上、右、下、左的顺序进行。</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11" name="文本框 10">
            <a:extLst>
              <a:ext uri="{FF2B5EF4-FFF2-40B4-BE49-F238E27FC236}">
                <a16:creationId xmlns:a16="http://schemas.microsoft.com/office/drawing/2014/main" id="{4F0C9CF7-FF22-55FF-E89C-E760B8640002}"/>
              </a:ext>
            </a:extLst>
          </p:cNvPr>
          <p:cNvSpPr txBox="1"/>
          <p:nvPr/>
        </p:nvSpPr>
        <p:spPr>
          <a:xfrm>
            <a:off x="982216" y="3770817"/>
            <a:ext cx="10227568" cy="1144031"/>
          </a:xfrm>
          <a:prstGeom prst="rect">
            <a:avLst/>
          </a:prstGeom>
          <a:noFill/>
        </p:spPr>
        <p:txBody>
          <a:bodyPr wrap="square">
            <a:spAutoFit/>
          </a:bodyPr>
          <a:lstStyle/>
          <a:p>
            <a:pPr marL="0" indent="0">
              <a:lnSpc>
                <a:spcPct val="150000"/>
              </a:lnSpc>
              <a:spcBef>
                <a:spcPts val="0"/>
              </a:spcBef>
              <a:buNone/>
            </a:pPr>
            <a:r>
              <a:rPr lang="zh-CN" altLang="en-US" sz="2400" dirty="0">
                <a:latin typeface="Arial" panose="020B0604020202020204" pitchFamily="34" charset="0"/>
                <a:ea typeface="幼圆" panose="02010509060101010101" pitchFamily="49" charset="-122"/>
                <a:cs typeface="Arial" panose="020B0604020202020204" pitchFamily="34" charset="0"/>
              </a:rPr>
              <a:t>当且仅当初始状态的∑</a:t>
            </a:r>
            <a:r>
              <a:rPr lang="en-US" altLang="zh-CN" sz="2400" dirty="0">
                <a:latin typeface="Arial" panose="020B0604020202020204" pitchFamily="34" charset="0"/>
                <a:ea typeface="幼圆" panose="02010509060101010101" pitchFamily="49" charset="-122"/>
                <a:cs typeface="Arial" panose="020B0604020202020204" pitchFamily="34" charset="0"/>
              </a:rPr>
              <a:t>LESS(</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是偶数时，图</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所示的目标状态可由初始状态到达</a:t>
            </a:r>
          </a:p>
        </p:txBody>
      </p:sp>
    </p:spTree>
    <p:extLst>
      <p:ext uri="{BB962C8B-B14F-4D97-AF65-F5344CB8AC3E}">
        <p14:creationId xmlns:p14="http://schemas.microsoft.com/office/powerpoint/2010/main" val="29926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481" y="243663"/>
            <a:ext cx="4249688" cy="687611"/>
          </a:xfrm>
        </p:spPr>
        <p:txBody>
          <a:bodyPr>
            <a:normAutofit/>
          </a:bodyPr>
          <a:lstStyle/>
          <a:p>
            <a:r>
              <a:rPr kumimoji="1" lang="en-US" altLang="zh-CN" sz="3600" dirty="0">
                <a:solidFill>
                  <a:schemeClr val="accent1">
                    <a:lumMod val="75000"/>
                  </a:schemeClr>
                </a:solidFill>
              </a:rPr>
              <a:t>FIFO-</a:t>
            </a:r>
            <a:r>
              <a:rPr kumimoji="1" lang="zh-CN" altLang="en-US" sz="3600" dirty="0">
                <a:solidFill>
                  <a:schemeClr val="accent1">
                    <a:lumMod val="75000"/>
                  </a:schemeClr>
                </a:solidFill>
              </a:rPr>
              <a:t>检索</a:t>
            </a:r>
            <a:endParaRPr lang="zh-CN" altLang="en-US" sz="3600" dirty="0">
              <a:solidFill>
                <a:schemeClr val="accent1">
                  <a:lumMod val="75000"/>
                </a:schemeClr>
              </a:solidFill>
            </a:endParaRPr>
          </a:p>
        </p:txBody>
      </p:sp>
      <p:graphicFrame>
        <p:nvGraphicFramePr>
          <p:cNvPr id="5" name="Group 725"/>
          <p:cNvGraphicFramePr>
            <a:graphicFrameLocks noGrp="1"/>
          </p:cNvGraphicFramePr>
          <p:nvPr/>
        </p:nvGraphicFramePr>
        <p:xfrm>
          <a:off x="5555234" y="553336"/>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Group 726"/>
          <p:cNvGraphicFramePr>
            <a:graphicFrameLocks noGrp="1"/>
          </p:cNvGraphicFramePr>
          <p:nvPr/>
        </p:nvGraphicFramePr>
        <p:xfrm>
          <a:off x="2531046" y="1850324"/>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Group 727"/>
          <p:cNvGraphicFramePr>
            <a:graphicFrameLocks noGrp="1"/>
          </p:cNvGraphicFramePr>
          <p:nvPr/>
        </p:nvGraphicFramePr>
        <p:xfrm>
          <a:off x="4475734" y="1850324"/>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Group 728"/>
          <p:cNvGraphicFramePr>
            <a:graphicFrameLocks noGrp="1"/>
          </p:cNvGraphicFramePr>
          <p:nvPr/>
        </p:nvGraphicFramePr>
        <p:xfrm>
          <a:off x="6769671" y="1850324"/>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Group 729"/>
          <p:cNvGraphicFramePr>
            <a:graphicFrameLocks noGrp="1"/>
          </p:cNvGraphicFramePr>
          <p:nvPr/>
        </p:nvGraphicFramePr>
        <p:xfrm>
          <a:off x="8857234" y="1850324"/>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0" name="Group 731"/>
          <p:cNvGraphicFramePr>
            <a:graphicFrameLocks noGrp="1"/>
          </p:cNvGraphicFramePr>
          <p:nvPr/>
        </p:nvGraphicFramePr>
        <p:xfrm>
          <a:off x="459856" y="3232172"/>
          <a:ext cx="1090364"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2801">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1" name="Group 730"/>
          <p:cNvGraphicFramePr>
            <a:graphicFrameLocks noGrp="1"/>
          </p:cNvGraphicFramePr>
          <p:nvPr/>
        </p:nvGraphicFramePr>
        <p:xfrm>
          <a:off x="1631504" y="3224006"/>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4</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2" name="Group 733"/>
          <p:cNvGraphicFramePr>
            <a:graphicFrameLocks noGrp="1"/>
          </p:cNvGraphicFramePr>
          <p:nvPr/>
        </p:nvGraphicFramePr>
        <p:xfrm>
          <a:off x="2822440" y="3235031"/>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3" name="Group 732"/>
          <p:cNvGraphicFramePr>
            <a:graphicFrameLocks noGrp="1"/>
          </p:cNvGraphicFramePr>
          <p:nvPr/>
        </p:nvGraphicFramePr>
        <p:xfrm>
          <a:off x="3974965" y="3235031"/>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4" name="Group 734"/>
          <p:cNvGraphicFramePr>
            <a:graphicFrameLocks noGrp="1"/>
          </p:cNvGraphicFramePr>
          <p:nvPr/>
        </p:nvGraphicFramePr>
        <p:xfrm>
          <a:off x="5127490" y="3235031"/>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52412">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5" name="Group 735"/>
          <p:cNvGraphicFramePr>
            <a:graphicFrameLocks noGrp="1"/>
          </p:cNvGraphicFramePr>
          <p:nvPr/>
        </p:nvGraphicFramePr>
        <p:xfrm>
          <a:off x="6280015" y="3235031"/>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6" name="Group 736"/>
          <p:cNvGraphicFramePr>
            <a:graphicFrameLocks noGrp="1"/>
          </p:cNvGraphicFramePr>
          <p:nvPr/>
        </p:nvGraphicFramePr>
        <p:xfrm>
          <a:off x="7430953" y="3235031"/>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7" name="Group 747"/>
          <p:cNvGraphicFramePr>
            <a:graphicFrameLocks noGrp="1"/>
          </p:cNvGraphicFramePr>
          <p:nvPr/>
        </p:nvGraphicFramePr>
        <p:xfrm>
          <a:off x="9757519" y="324350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8" name="Group 748"/>
          <p:cNvGraphicFramePr>
            <a:graphicFrameLocks noGrp="1"/>
          </p:cNvGraphicFramePr>
          <p:nvPr/>
        </p:nvGraphicFramePr>
        <p:xfrm>
          <a:off x="10910044" y="324350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 name="Group 746"/>
          <p:cNvGraphicFramePr>
            <a:graphicFrameLocks noGrp="1"/>
          </p:cNvGraphicFramePr>
          <p:nvPr/>
        </p:nvGraphicFramePr>
        <p:xfrm>
          <a:off x="8604994" y="324350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0" name="Group 737"/>
          <p:cNvGraphicFramePr>
            <a:graphicFrameLocks noGrp="1"/>
          </p:cNvGraphicFramePr>
          <p:nvPr/>
        </p:nvGraphicFramePr>
        <p:xfrm>
          <a:off x="191429" y="4685888"/>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1" name="Group 738"/>
          <p:cNvGraphicFramePr>
            <a:graphicFrameLocks noGrp="1"/>
          </p:cNvGraphicFramePr>
          <p:nvPr/>
        </p:nvGraphicFramePr>
        <p:xfrm>
          <a:off x="1367713" y="467804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2" name="Group 739"/>
          <p:cNvGraphicFramePr>
            <a:graphicFrameLocks noGrp="1"/>
          </p:cNvGraphicFramePr>
          <p:nvPr/>
        </p:nvGraphicFramePr>
        <p:xfrm>
          <a:off x="2518651" y="4678047"/>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3" name="Group 740"/>
          <p:cNvGraphicFramePr>
            <a:graphicFrameLocks noGrp="1"/>
          </p:cNvGraphicFramePr>
          <p:nvPr/>
        </p:nvGraphicFramePr>
        <p:xfrm>
          <a:off x="3709986" y="4670650"/>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4" name="Group 741"/>
          <p:cNvGraphicFramePr>
            <a:graphicFrameLocks noGrp="1"/>
          </p:cNvGraphicFramePr>
          <p:nvPr/>
        </p:nvGraphicFramePr>
        <p:xfrm>
          <a:off x="4862114" y="4658902"/>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80988">
                  <a:extLst>
                    <a:ext uri="{9D8B030D-6E8A-4147-A177-3AD203B41FA5}">
                      <a16:colId xmlns:a16="http://schemas.microsoft.com/office/drawing/2014/main" val="20002"/>
                    </a:ext>
                  </a:extLst>
                </a:gridCol>
                <a:gridCol w="263525">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bl>
          </a:graphicData>
        </a:graphic>
      </p:graphicFrame>
      <p:graphicFrame>
        <p:nvGraphicFramePr>
          <p:cNvPr id="25" name="Group 742"/>
          <p:cNvGraphicFramePr>
            <a:graphicFrameLocks noGrp="1"/>
          </p:cNvGraphicFramePr>
          <p:nvPr/>
        </p:nvGraphicFramePr>
        <p:xfrm>
          <a:off x="6013051" y="4658902"/>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6" name="Group 743"/>
          <p:cNvGraphicFramePr>
            <a:graphicFrameLocks noGrp="1"/>
          </p:cNvGraphicFramePr>
          <p:nvPr/>
        </p:nvGraphicFramePr>
        <p:xfrm>
          <a:off x="7165230" y="4658902"/>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7" name="Group 745"/>
          <p:cNvGraphicFramePr>
            <a:graphicFrameLocks noGrp="1"/>
          </p:cNvGraphicFramePr>
          <p:nvPr/>
        </p:nvGraphicFramePr>
        <p:xfrm>
          <a:off x="8317755" y="4658902"/>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2</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solidFill>
                            <a:srgbClr val="FF0000"/>
                          </a:solidFill>
                          <a:effectLst/>
                        </a:rPr>
                        <a:t>3</a:t>
                      </a:r>
                      <a:endParaRPr kumimoji="0" lang="en-US"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5</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9</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10</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11</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12</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15</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bl>
          </a:graphicData>
        </a:graphic>
      </p:graphicFrame>
      <p:sp>
        <p:nvSpPr>
          <p:cNvPr id="28" name="Line 625"/>
          <p:cNvSpPr>
            <a:spLocks noChangeShapeType="1"/>
          </p:cNvSpPr>
          <p:nvPr/>
        </p:nvSpPr>
        <p:spPr bwMode="auto">
          <a:xfrm flipH="1">
            <a:off x="3035871" y="1551871"/>
            <a:ext cx="2987675" cy="2857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29" name="Line 626"/>
          <p:cNvSpPr>
            <a:spLocks noChangeShapeType="1"/>
          </p:cNvSpPr>
          <p:nvPr/>
        </p:nvSpPr>
        <p:spPr bwMode="auto">
          <a:xfrm flipH="1">
            <a:off x="5051996" y="1550285"/>
            <a:ext cx="1008062" cy="287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0" name="Line 627"/>
          <p:cNvSpPr>
            <a:spLocks noChangeShapeType="1"/>
          </p:cNvSpPr>
          <p:nvPr/>
        </p:nvSpPr>
        <p:spPr bwMode="auto">
          <a:xfrm>
            <a:off x="6131497" y="1550285"/>
            <a:ext cx="1152525" cy="287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1" name="Line 628"/>
          <p:cNvSpPr>
            <a:spLocks noChangeShapeType="1"/>
          </p:cNvSpPr>
          <p:nvPr/>
        </p:nvSpPr>
        <p:spPr bwMode="auto">
          <a:xfrm>
            <a:off x="6158483" y="1542347"/>
            <a:ext cx="3286125" cy="2952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2" name="Text Box 629"/>
          <p:cNvSpPr txBox="1">
            <a:spLocks noChangeArrowheads="1"/>
          </p:cNvSpPr>
          <p:nvPr/>
        </p:nvSpPr>
        <p:spPr bwMode="auto">
          <a:xfrm>
            <a:off x="3828033" y="1483611"/>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上</a:t>
            </a:r>
          </a:p>
        </p:txBody>
      </p:sp>
      <p:sp>
        <p:nvSpPr>
          <p:cNvPr id="33" name="Text Box 630"/>
          <p:cNvSpPr txBox="1">
            <a:spLocks noChangeArrowheads="1"/>
          </p:cNvSpPr>
          <p:nvPr/>
        </p:nvSpPr>
        <p:spPr bwMode="auto">
          <a:xfrm>
            <a:off x="5628258" y="162648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右</a:t>
            </a:r>
          </a:p>
        </p:txBody>
      </p:sp>
      <p:sp>
        <p:nvSpPr>
          <p:cNvPr id="34" name="Text Box 631"/>
          <p:cNvSpPr txBox="1">
            <a:spLocks noChangeArrowheads="1"/>
          </p:cNvSpPr>
          <p:nvPr/>
        </p:nvSpPr>
        <p:spPr bwMode="auto">
          <a:xfrm>
            <a:off x="6347396" y="162648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下</a:t>
            </a:r>
          </a:p>
        </p:txBody>
      </p:sp>
      <p:sp>
        <p:nvSpPr>
          <p:cNvPr id="35" name="Text Box 632"/>
          <p:cNvSpPr txBox="1">
            <a:spLocks noChangeArrowheads="1"/>
          </p:cNvSpPr>
          <p:nvPr/>
        </p:nvSpPr>
        <p:spPr bwMode="auto">
          <a:xfrm>
            <a:off x="8581008" y="1477261"/>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左</a:t>
            </a:r>
          </a:p>
        </p:txBody>
      </p:sp>
      <p:sp>
        <p:nvSpPr>
          <p:cNvPr id="36" name="Text Box 633"/>
          <p:cNvSpPr txBox="1">
            <a:spLocks noChangeArrowheads="1"/>
          </p:cNvSpPr>
          <p:nvPr/>
        </p:nvSpPr>
        <p:spPr bwMode="auto">
          <a:xfrm>
            <a:off x="1071650" y="2967874"/>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右</a:t>
            </a:r>
          </a:p>
        </p:txBody>
      </p:sp>
      <p:sp>
        <p:nvSpPr>
          <p:cNvPr id="37" name="Text Box 634"/>
          <p:cNvSpPr txBox="1">
            <a:spLocks noChangeArrowheads="1"/>
          </p:cNvSpPr>
          <p:nvPr/>
        </p:nvSpPr>
        <p:spPr bwMode="auto">
          <a:xfrm>
            <a:off x="2390006" y="294242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38" name="Text Box 635"/>
          <p:cNvSpPr txBox="1">
            <a:spLocks noChangeArrowheads="1"/>
          </p:cNvSpPr>
          <p:nvPr/>
        </p:nvSpPr>
        <p:spPr bwMode="auto">
          <a:xfrm>
            <a:off x="3611958" y="296296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上</a:t>
            </a:r>
          </a:p>
        </p:txBody>
      </p:sp>
      <p:sp>
        <p:nvSpPr>
          <p:cNvPr id="39" name="Text Box 636"/>
          <p:cNvSpPr txBox="1">
            <a:spLocks noChangeArrowheads="1"/>
          </p:cNvSpPr>
          <p:nvPr/>
        </p:nvSpPr>
        <p:spPr bwMode="auto">
          <a:xfrm>
            <a:off x="4644572" y="297609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40" name="Text Box 637"/>
          <p:cNvSpPr txBox="1">
            <a:spLocks noChangeArrowheads="1"/>
          </p:cNvSpPr>
          <p:nvPr/>
        </p:nvSpPr>
        <p:spPr bwMode="auto">
          <a:xfrm>
            <a:off x="5802156" y="2951652"/>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右</a:t>
            </a:r>
          </a:p>
        </p:txBody>
      </p:sp>
      <p:sp>
        <p:nvSpPr>
          <p:cNvPr id="41" name="Text Box 638"/>
          <p:cNvSpPr txBox="1">
            <a:spLocks noChangeArrowheads="1"/>
          </p:cNvSpPr>
          <p:nvPr/>
        </p:nvSpPr>
        <p:spPr bwMode="auto">
          <a:xfrm>
            <a:off x="6848317" y="2969431"/>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42" name="Text Box 639"/>
          <p:cNvSpPr txBox="1">
            <a:spLocks noChangeArrowheads="1"/>
          </p:cNvSpPr>
          <p:nvPr/>
        </p:nvSpPr>
        <p:spPr bwMode="auto">
          <a:xfrm>
            <a:off x="7859554" y="294369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43" name="Line 640"/>
          <p:cNvSpPr>
            <a:spLocks noChangeShapeType="1"/>
          </p:cNvSpPr>
          <p:nvPr/>
        </p:nvSpPr>
        <p:spPr bwMode="auto">
          <a:xfrm flipH="1">
            <a:off x="2232122" y="2836606"/>
            <a:ext cx="828244" cy="3873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4" name="Line 641"/>
          <p:cNvSpPr>
            <a:spLocks noChangeShapeType="1"/>
          </p:cNvSpPr>
          <p:nvPr/>
        </p:nvSpPr>
        <p:spPr bwMode="auto">
          <a:xfrm flipH="1">
            <a:off x="854893" y="2822206"/>
            <a:ext cx="2215195" cy="383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5" name="Line 642"/>
          <p:cNvSpPr>
            <a:spLocks noChangeShapeType="1"/>
          </p:cNvSpPr>
          <p:nvPr/>
        </p:nvSpPr>
        <p:spPr bwMode="auto">
          <a:xfrm flipH="1">
            <a:off x="3383352" y="2829810"/>
            <a:ext cx="1628363" cy="4000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6" name="Line 643"/>
          <p:cNvSpPr>
            <a:spLocks noChangeShapeType="1"/>
          </p:cNvSpPr>
          <p:nvPr/>
        </p:nvSpPr>
        <p:spPr bwMode="auto">
          <a:xfrm flipH="1">
            <a:off x="4520237" y="2838385"/>
            <a:ext cx="492964" cy="4015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7" name="Line 644"/>
          <p:cNvSpPr>
            <a:spLocks noChangeShapeType="1"/>
          </p:cNvSpPr>
          <p:nvPr/>
        </p:nvSpPr>
        <p:spPr bwMode="auto">
          <a:xfrm flipH="1">
            <a:off x="5672760" y="2835030"/>
            <a:ext cx="1637517" cy="3947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8" name="Line 645"/>
          <p:cNvSpPr>
            <a:spLocks noChangeShapeType="1"/>
          </p:cNvSpPr>
          <p:nvPr/>
        </p:nvSpPr>
        <p:spPr bwMode="auto">
          <a:xfrm flipH="1">
            <a:off x="6825286" y="2829026"/>
            <a:ext cx="491368" cy="4007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9" name="Line 646"/>
          <p:cNvSpPr>
            <a:spLocks noChangeShapeType="1"/>
          </p:cNvSpPr>
          <p:nvPr/>
        </p:nvSpPr>
        <p:spPr bwMode="auto">
          <a:xfrm>
            <a:off x="7316654" y="2836480"/>
            <a:ext cx="638151" cy="38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0" name="Line 647"/>
          <p:cNvSpPr>
            <a:spLocks noChangeShapeType="1"/>
          </p:cNvSpPr>
          <p:nvPr/>
        </p:nvSpPr>
        <p:spPr bwMode="auto">
          <a:xfrm flipH="1">
            <a:off x="9146330" y="2829026"/>
            <a:ext cx="239838" cy="4109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1" name="Line 648"/>
          <p:cNvSpPr>
            <a:spLocks noChangeShapeType="1"/>
          </p:cNvSpPr>
          <p:nvPr/>
        </p:nvSpPr>
        <p:spPr bwMode="auto">
          <a:xfrm>
            <a:off x="9386167" y="2829026"/>
            <a:ext cx="925513" cy="4109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2" name="Line 649"/>
          <p:cNvSpPr>
            <a:spLocks noChangeShapeType="1"/>
          </p:cNvSpPr>
          <p:nvPr/>
        </p:nvSpPr>
        <p:spPr bwMode="auto">
          <a:xfrm>
            <a:off x="9400454" y="2829026"/>
            <a:ext cx="2073440" cy="4007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3" name="Text Box 650"/>
          <p:cNvSpPr txBox="1">
            <a:spLocks noChangeArrowheads="1"/>
          </p:cNvSpPr>
          <p:nvPr/>
        </p:nvSpPr>
        <p:spPr bwMode="auto">
          <a:xfrm>
            <a:off x="9314606" y="2945057"/>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上</a:t>
            </a:r>
          </a:p>
        </p:txBody>
      </p:sp>
      <p:sp>
        <p:nvSpPr>
          <p:cNvPr id="54" name="Text Box 651"/>
          <p:cNvSpPr txBox="1">
            <a:spLocks noChangeArrowheads="1"/>
          </p:cNvSpPr>
          <p:nvPr/>
        </p:nvSpPr>
        <p:spPr bwMode="auto">
          <a:xfrm>
            <a:off x="10397281" y="2967282"/>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下</a:t>
            </a:r>
          </a:p>
        </p:txBody>
      </p:sp>
      <p:sp>
        <p:nvSpPr>
          <p:cNvPr id="55" name="Text Box 652"/>
          <p:cNvSpPr txBox="1">
            <a:spLocks noChangeArrowheads="1"/>
          </p:cNvSpPr>
          <p:nvPr/>
        </p:nvSpPr>
        <p:spPr bwMode="auto">
          <a:xfrm>
            <a:off x="11567269" y="2941882"/>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左</a:t>
            </a:r>
          </a:p>
        </p:txBody>
      </p:sp>
      <p:sp>
        <p:nvSpPr>
          <p:cNvPr id="56" name="Line 653"/>
          <p:cNvSpPr>
            <a:spLocks noChangeShapeType="1"/>
          </p:cNvSpPr>
          <p:nvPr/>
        </p:nvSpPr>
        <p:spPr bwMode="auto">
          <a:xfrm flipH="1">
            <a:off x="734099" y="4207532"/>
            <a:ext cx="281811" cy="4754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7" name="Text Box 654"/>
          <p:cNvSpPr txBox="1">
            <a:spLocks noChangeArrowheads="1"/>
          </p:cNvSpPr>
          <p:nvPr/>
        </p:nvSpPr>
        <p:spPr bwMode="auto">
          <a:xfrm>
            <a:off x="800282" y="4430798"/>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下</a:t>
            </a:r>
          </a:p>
        </p:txBody>
      </p:sp>
      <p:sp>
        <p:nvSpPr>
          <p:cNvPr id="58" name="Line 655"/>
          <p:cNvSpPr>
            <a:spLocks noChangeShapeType="1"/>
          </p:cNvSpPr>
          <p:nvPr/>
        </p:nvSpPr>
        <p:spPr bwMode="auto">
          <a:xfrm flipH="1">
            <a:off x="1916985" y="4186433"/>
            <a:ext cx="244507" cy="4965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9" name="Line 656"/>
          <p:cNvSpPr>
            <a:spLocks noChangeShapeType="1"/>
          </p:cNvSpPr>
          <p:nvPr/>
        </p:nvSpPr>
        <p:spPr bwMode="auto">
          <a:xfrm>
            <a:off x="2458553" y="4217323"/>
            <a:ext cx="616350" cy="465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0" name="Line 657"/>
          <p:cNvSpPr>
            <a:spLocks noChangeShapeType="1"/>
          </p:cNvSpPr>
          <p:nvPr/>
        </p:nvSpPr>
        <p:spPr bwMode="auto">
          <a:xfrm>
            <a:off x="3363195" y="4215611"/>
            <a:ext cx="870759" cy="459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1" name="Text Box 658"/>
          <p:cNvSpPr txBox="1">
            <a:spLocks noChangeArrowheads="1"/>
          </p:cNvSpPr>
          <p:nvPr/>
        </p:nvSpPr>
        <p:spPr bwMode="auto">
          <a:xfrm>
            <a:off x="2007857" y="442173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62" name="Text Box 659"/>
          <p:cNvSpPr txBox="1">
            <a:spLocks noChangeArrowheads="1"/>
          </p:cNvSpPr>
          <p:nvPr/>
        </p:nvSpPr>
        <p:spPr bwMode="auto">
          <a:xfrm>
            <a:off x="3104461" y="441941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63" name="Text Box 660"/>
          <p:cNvSpPr txBox="1">
            <a:spLocks noChangeArrowheads="1"/>
          </p:cNvSpPr>
          <p:nvPr/>
        </p:nvSpPr>
        <p:spPr bwMode="auto">
          <a:xfrm>
            <a:off x="4168656" y="439038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64" name="Line 661"/>
          <p:cNvSpPr>
            <a:spLocks noChangeShapeType="1"/>
          </p:cNvSpPr>
          <p:nvPr/>
        </p:nvSpPr>
        <p:spPr bwMode="auto">
          <a:xfrm>
            <a:off x="4541211" y="4215611"/>
            <a:ext cx="582378" cy="44283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5" name="Line 662"/>
          <p:cNvSpPr>
            <a:spLocks noChangeShapeType="1"/>
          </p:cNvSpPr>
          <p:nvPr/>
        </p:nvSpPr>
        <p:spPr bwMode="auto">
          <a:xfrm>
            <a:off x="4519127" y="4193880"/>
            <a:ext cx="1742407" cy="4645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6" name="Text Box 663"/>
          <p:cNvSpPr txBox="1">
            <a:spLocks noChangeArrowheads="1"/>
          </p:cNvSpPr>
          <p:nvPr/>
        </p:nvSpPr>
        <p:spPr bwMode="auto">
          <a:xfrm>
            <a:off x="5113557" y="4408718"/>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67" name="Text Box 664"/>
          <p:cNvSpPr txBox="1">
            <a:spLocks noChangeArrowheads="1"/>
          </p:cNvSpPr>
          <p:nvPr/>
        </p:nvSpPr>
        <p:spPr bwMode="auto">
          <a:xfrm>
            <a:off x="6304369" y="437217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68" name="Line 665"/>
          <p:cNvSpPr>
            <a:spLocks noChangeShapeType="1"/>
          </p:cNvSpPr>
          <p:nvPr/>
        </p:nvSpPr>
        <p:spPr bwMode="auto">
          <a:xfrm>
            <a:off x="5960507" y="4207340"/>
            <a:ext cx="1758638" cy="4511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9" name="Line 666"/>
          <p:cNvSpPr>
            <a:spLocks noChangeShapeType="1"/>
          </p:cNvSpPr>
          <p:nvPr/>
        </p:nvSpPr>
        <p:spPr bwMode="auto">
          <a:xfrm>
            <a:off x="5960508" y="4207340"/>
            <a:ext cx="2892564" cy="4384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70" name="Text Box 667"/>
          <p:cNvSpPr txBox="1">
            <a:spLocks noChangeArrowheads="1"/>
          </p:cNvSpPr>
          <p:nvPr/>
        </p:nvSpPr>
        <p:spPr bwMode="auto">
          <a:xfrm>
            <a:off x="7630075" y="4373152"/>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上</a:t>
            </a:r>
          </a:p>
        </p:txBody>
      </p:sp>
      <p:sp>
        <p:nvSpPr>
          <p:cNvPr id="71" name="Text Box 668"/>
          <p:cNvSpPr txBox="1">
            <a:spLocks noChangeArrowheads="1"/>
          </p:cNvSpPr>
          <p:nvPr/>
        </p:nvSpPr>
        <p:spPr bwMode="auto">
          <a:xfrm>
            <a:off x="8853073" y="439191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72" name="Text Box 670"/>
          <p:cNvSpPr txBox="1">
            <a:spLocks noChangeArrowheads="1"/>
          </p:cNvSpPr>
          <p:nvPr/>
        </p:nvSpPr>
        <p:spPr bwMode="auto">
          <a:xfrm>
            <a:off x="5342509" y="629535"/>
            <a:ext cx="1444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600" b="0" dirty="0">
                <a:ea typeface="幼圆" panose="02010509060101010101" pitchFamily="49" charset="-122"/>
                <a:cs typeface="Arial" panose="020B0604020202020204" pitchFamily="34" charset="0"/>
              </a:rPr>
              <a:t>1</a:t>
            </a:r>
          </a:p>
        </p:txBody>
      </p:sp>
      <p:sp>
        <p:nvSpPr>
          <p:cNvPr id="73" name="Text Box 671"/>
          <p:cNvSpPr txBox="1">
            <a:spLocks noChangeArrowheads="1"/>
          </p:cNvSpPr>
          <p:nvPr/>
        </p:nvSpPr>
        <p:spPr bwMode="auto">
          <a:xfrm>
            <a:off x="2953321" y="1585210"/>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2</a:t>
            </a:r>
          </a:p>
        </p:txBody>
      </p:sp>
      <p:sp>
        <p:nvSpPr>
          <p:cNvPr id="74" name="Text Box 672"/>
          <p:cNvSpPr txBox="1">
            <a:spLocks noChangeArrowheads="1"/>
          </p:cNvSpPr>
          <p:nvPr/>
        </p:nvSpPr>
        <p:spPr bwMode="auto">
          <a:xfrm>
            <a:off x="4953571" y="1593327"/>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3</a:t>
            </a:r>
          </a:p>
        </p:txBody>
      </p:sp>
      <p:sp>
        <p:nvSpPr>
          <p:cNvPr id="75" name="Text Box 673"/>
          <p:cNvSpPr txBox="1">
            <a:spLocks noChangeArrowheads="1"/>
          </p:cNvSpPr>
          <p:nvPr/>
        </p:nvSpPr>
        <p:spPr bwMode="auto">
          <a:xfrm>
            <a:off x="7157815" y="1573996"/>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4</a:t>
            </a:r>
          </a:p>
        </p:txBody>
      </p:sp>
      <p:sp>
        <p:nvSpPr>
          <p:cNvPr id="76" name="Text Box 674"/>
          <p:cNvSpPr txBox="1">
            <a:spLocks noChangeArrowheads="1"/>
          </p:cNvSpPr>
          <p:nvPr/>
        </p:nvSpPr>
        <p:spPr bwMode="auto">
          <a:xfrm>
            <a:off x="9192196" y="1585210"/>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5</a:t>
            </a:r>
          </a:p>
        </p:txBody>
      </p:sp>
      <p:sp>
        <p:nvSpPr>
          <p:cNvPr id="77" name="Text Box 675"/>
          <p:cNvSpPr txBox="1">
            <a:spLocks noChangeArrowheads="1"/>
          </p:cNvSpPr>
          <p:nvPr/>
        </p:nvSpPr>
        <p:spPr bwMode="auto">
          <a:xfrm>
            <a:off x="770556" y="2990606"/>
            <a:ext cx="1444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6</a:t>
            </a:r>
          </a:p>
        </p:txBody>
      </p:sp>
      <p:sp>
        <p:nvSpPr>
          <p:cNvPr id="78" name="Text Box 676"/>
          <p:cNvSpPr txBox="1">
            <a:spLocks noChangeArrowheads="1"/>
          </p:cNvSpPr>
          <p:nvPr/>
        </p:nvSpPr>
        <p:spPr bwMode="auto">
          <a:xfrm>
            <a:off x="2147192" y="2981414"/>
            <a:ext cx="1444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7</a:t>
            </a:r>
          </a:p>
        </p:txBody>
      </p:sp>
      <p:sp>
        <p:nvSpPr>
          <p:cNvPr id="79" name="Text Box 677"/>
          <p:cNvSpPr txBox="1">
            <a:spLocks noChangeArrowheads="1"/>
          </p:cNvSpPr>
          <p:nvPr/>
        </p:nvSpPr>
        <p:spPr bwMode="auto">
          <a:xfrm>
            <a:off x="3290118" y="3013485"/>
            <a:ext cx="1444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8</a:t>
            </a:r>
          </a:p>
        </p:txBody>
      </p:sp>
      <p:sp>
        <p:nvSpPr>
          <p:cNvPr id="80" name="Text Box 678"/>
          <p:cNvSpPr txBox="1">
            <a:spLocks noChangeArrowheads="1"/>
          </p:cNvSpPr>
          <p:nvPr/>
        </p:nvSpPr>
        <p:spPr bwMode="auto">
          <a:xfrm>
            <a:off x="4307704" y="3024502"/>
            <a:ext cx="4456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9</a:t>
            </a:r>
          </a:p>
        </p:txBody>
      </p:sp>
      <p:sp>
        <p:nvSpPr>
          <p:cNvPr id="81" name="Text Box 679"/>
          <p:cNvSpPr txBox="1">
            <a:spLocks noChangeArrowheads="1"/>
          </p:cNvSpPr>
          <p:nvPr/>
        </p:nvSpPr>
        <p:spPr bwMode="auto">
          <a:xfrm>
            <a:off x="5465740" y="3024503"/>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10</a:t>
            </a:r>
          </a:p>
        </p:txBody>
      </p:sp>
      <p:sp>
        <p:nvSpPr>
          <p:cNvPr id="82" name="Text Box 680"/>
          <p:cNvSpPr txBox="1">
            <a:spLocks noChangeArrowheads="1"/>
          </p:cNvSpPr>
          <p:nvPr/>
        </p:nvSpPr>
        <p:spPr bwMode="auto">
          <a:xfrm>
            <a:off x="6549891" y="2996905"/>
            <a:ext cx="2174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11</a:t>
            </a:r>
          </a:p>
        </p:txBody>
      </p:sp>
      <p:sp>
        <p:nvSpPr>
          <p:cNvPr id="83" name="Text Box 681"/>
          <p:cNvSpPr txBox="1">
            <a:spLocks noChangeArrowheads="1"/>
          </p:cNvSpPr>
          <p:nvPr/>
        </p:nvSpPr>
        <p:spPr bwMode="auto">
          <a:xfrm>
            <a:off x="7466733" y="3001102"/>
            <a:ext cx="25241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12</a:t>
            </a:r>
          </a:p>
        </p:txBody>
      </p:sp>
      <p:sp>
        <p:nvSpPr>
          <p:cNvPr id="84" name="Text Box 682"/>
          <p:cNvSpPr txBox="1">
            <a:spLocks noChangeArrowheads="1"/>
          </p:cNvSpPr>
          <p:nvPr/>
        </p:nvSpPr>
        <p:spPr bwMode="auto">
          <a:xfrm>
            <a:off x="8916144" y="2978393"/>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13</a:t>
            </a:r>
          </a:p>
        </p:txBody>
      </p:sp>
      <p:sp>
        <p:nvSpPr>
          <p:cNvPr id="85" name="Text Box 683"/>
          <p:cNvSpPr txBox="1">
            <a:spLocks noChangeArrowheads="1"/>
          </p:cNvSpPr>
          <p:nvPr/>
        </p:nvSpPr>
        <p:spPr bwMode="auto">
          <a:xfrm>
            <a:off x="9984531" y="2978393"/>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14</a:t>
            </a:r>
          </a:p>
        </p:txBody>
      </p:sp>
      <p:sp>
        <p:nvSpPr>
          <p:cNvPr id="86" name="Text Box 684"/>
          <p:cNvSpPr txBox="1">
            <a:spLocks noChangeArrowheads="1"/>
          </p:cNvSpPr>
          <p:nvPr/>
        </p:nvSpPr>
        <p:spPr bwMode="auto">
          <a:xfrm>
            <a:off x="11171981" y="2978393"/>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15</a:t>
            </a:r>
          </a:p>
        </p:txBody>
      </p:sp>
      <p:sp>
        <p:nvSpPr>
          <p:cNvPr id="87" name="Text Box 685"/>
          <p:cNvSpPr txBox="1">
            <a:spLocks noChangeArrowheads="1"/>
          </p:cNvSpPr>
          <p:nvPr/>
        </p:nvSpPr>
        <p:spPr bwMode="auto">
          <a:xfrm>
            <a:off x="497873" y="4459829"/>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16</a:t>
            </a:r>
          </a:p>
        </p:txBody>
      </p:sp>
      <p:sp>
        <p:nvSpPr>
          <p:cNvPr id="88" name="Text Box 686"/>
          <p:cNvSpPr txBox="1">
            <a:spLocks noChangeArrowheads="1"/>
          </p:cNvSpPr>
          <p:nvPr/>
        </p:nvSpPr>
        <p:spPr bwMode="auto">
          <a:xfrm>
            <a:off x="1705130" y="4467558"/>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17</a:t>
            </a:r>
          </a:p>
        </p:txBody>
      </p:sp>
      <p:sp>
        <p:nvSpPr>
          <p:cNvPr id="89" name="Text Box 687"/>
          <p:cNvSpPr txBox="1">
            <a:spLocks noChangeArrowheads="1"/>
          </p:cNvSpPr>
          <p:nvPr/>
        </p:nvSpPr>
        <p:spPr bwMode="auto">
          <a:xfrm>
            <a:off x="2720509" y="4459829"/>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18</a:t>
            </a:r>
          </a:p>
        </p:txBody>
      </p:sp>
      <p:sp>
        <p:nvSpPr>
          <p:cNvPr id="90" name="Text Box 688"/>
          <p:cNvSpPr txBox="1">
            <a:spLocks noChangeArrowheads="1"/>
          </p:cNvSpPr>
          <p:nvPr/>
        </p:nvSpPr>
        <p:spPr bwMode="auto">
          <a:xfrm>
            <a:off x="3742962" y="4443001"/>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19</a:t>
            </a:r>
          </a:p>
        </p:txBody>
      </p:sp>
      <p:sp>
        <p:nvSpPr>
          <p:cNvPr id="91" name="Text Box 689"/>
          <p:cNvSpPr txBox="1">
            <a:spLocks noChangeArrowheads="1"/>
          </p:cNvSpPr>
          <p:nvPr/>
        </p:nvSpPr>
        <p:spPr bwMode="auto">
          <a:xfrm>
            <a:off x="4865005" y="4419416"/>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20</a:t>
            </a:r>
          </a:p>
        </p:txBody>
      </p:sp>
      <p:sp>
        <p:nvSpPr>
          <p:cNvPr id="92" name="Text Box 690"/>
          <p:cNvSpPr txBox="1">
            <a:spLocks noChangeArrowheads="1"/>
          </p:cNvSpPr>
          <p:nvPr/>
        </p:nvSpPr>
        <p:spPr bwMode="auto">
          <a:xfrm>
            <a:off x="6024240" y="4419416"/>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21</a:t>
            </a:r>
          </a:p>
        </p:txBody>
      </p:sp>
      <p:sp>
        <p:nvSpPr>
          <p:cNvPr id="93" name="Text Box 691"/>
          <p:cNvSpPr txBox="1">
            <a:spLocks noChangeArrowheads="1"/>
          </p:cNvSpPr>
          <p:nvPr/>
        </p:nvSpPr>
        <p:spPr bwMode="auto">
          <a:xfrm>
            <a:off x="7278433" y="4467558"/>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22</a:t>
            </a:r>
          </a:p>
        </p:txBody>
      </p:sp>
      <p:sp>
        <p:nvSpPr>
          <p:cNvPr id="94" name="Text Box 692"/>
          <p:cNvSpPr txBox="1">
            <a:spLocks noChangeArrowheads="1"/>
          </p:cNvSpPr>
          <p:nvPr/>
        </p:nvSpPr>
        <p:spPr bwMode="auto">
          <a:xfrm>
            <a:off x="8369046" y="4450766"/>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23</a:t>
            </a:r>
          </a:p>
        </p:txBody>
      </p:sp>
      <p:sp>
        <p:nvSpPr>
          <p:cNvPr id="97"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9559446" y="4599721"/>
            <a:ext cx="1994024" cy="737364"/>
          </a:xfrm>
          <a:prstGeom prst="wedgeRoundRectCallout">
            <a:avLst>
              <a:gd name="adj1" fmla="val -51442"/>
              <a:gd name="adj2" fmla="val 67057"/>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000" dirty="0">
                <a:ea typeface="幼圆" panose="02010509060101010101" pitchFamily="49" charset="-122"/>
                <a:cs typeface="Arial" panose="020B0604020202020204" pitchFamily="34" charset="0"/>
              </a:rPr>
              <a:t>离根结点最近的答案结点。</a:t>
            </a:r>
          </a:p>
          <a:p>
            <a:pPr>
              <a:lnSpc>
                <a:spcPct val="110000"/>
              </a:lnSpc>
              <a:spcBef>
                <a:spcPct val="0"/>
              </a:spcBef>
            </a:pPr>
            <a:endParaRPr lang="en-US" altLang="zh-CN" sz="20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en-US" altLang="zh-CN" sz="20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98" name="灯片编号占位符 3">
            <a:extLst>
              <a:ext uri="{FF2B5EF4-FFF2-40B4-BE49-F238E27FC236}">
                <a16:creationId xmlns:a16="http://schemas.microsoft.com/office/drawing/2014/main" id="{751B40FC-48E6-4ECC-8461-163D8845019F}"/>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33</a:t>
            </a:fld>
            <a:endParaRPr lang="en-US" altLang="zh-CN" dirty="0"/>
          </a:p>
        </p:txBody>
      </p:sp>
      <p:sp>
        <p:nvSpPr>
          <p:cNvPr id="100" name="矩形 99"/>
          <p:cNvSpPr/>
          <p:nvPr/>
        </p:nvSpPr>
        <p:spPr>
          <a:xfrm>
            <a:off x="1379724" y="5792124"/>
            <a:ext cx="9745061" cy="830997"/>
          </a:xfrm>
          <a:prstGeom prst="rect">
            <a:avLst/>
          </a:prstGeom>
        </p:spPr>
        <p:txBody>
          <a:bodyPr wrap="square">
            <a:spAutoFit/>
          </a:bodyPr>
          <a:lstStyle/>
          <a:p>
            <a:r>
              <a:rPr lang="zh-CN" altLang="en-US" sz="2400" dirty="0">
                <a:solidFill>
                  <a:srgbClr val="FF0000"/>
                </a:solidFill>
                <a:latin typeface="幼圆" panose="02010509060101010101" pitchFamily="49" charset="-122"/>
                <a:ea typeface="幼圆" panose="02010509060101010101" pitchFamily="49" charset="-122"/>
              </a:rPr>
              <a:t>能找到离根最近的答案结点</a:t>
            </a:r>
            <a:r>
              <a:rPr lang="en-US" altLang="zh-CN" sz="2400" dirty="0">
                <a:solidFill>
                  <a:srgbClr val="FF0000"/>
                </a:solidFill>
                <a:latin typeface="幼圆" panose="02010509060101010101" pitchFamily="49" charset="-122"/>
                <a:ea typeface="幼圆" panose="02010509060101010101" pitchFamily="49" charset="-122"/>
              </a:rPr>
              <a:t>,</a:t>
            </a:r>
            <a:r>
              <a:rPr lang="zh-CN" altLang="en-US" sz="2400" dirty="0">
                <a:solidFill>
                  <a:srgbClr val="FF0000"/>
                </a:solidFill>
                <a:latin typeface="幼圆" panose="02010509060101010101" pitchFamily="49" charset="-122"/>
                <a:ea typeface="幼圆" panose="02010509060101010101" pitchFamily="49" charset="-122"/>
              </a:rPr>
              <a:t>不管开局如何（不关心问题的具体实例），总是按千篇一律的顺序移动。</a:t>
            </a:r>
          </a:p>
        </p:txBody>
      </p:sp>
      <p:sp>
        <p:nvSpPr>
          <p:cNvPr id="96" name="Rectangle 211"/>
          <p:cNvSpPr>
            <a:spLocks noChangeArrowheads="1"/>
          </p:cNvSpPr>
          <p:nvPr/>
        </p:nvSpPr>
        <p:spPr bwMode="auto">
          <a:xfrm>
            <a:off x="6693092" y="1775558"/>
            <a:ext cx="1214437" cy="1109663"/>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9" name="Rectangle 211"/>
          <p:cNvSpPr>
            <a:spLocks noChangeArrowheads="1"/>
          </p:cNvSpPr>
          <p:nvPr/>
        </p:nvSpPr>
        <p:spPr bwMode="auto">
          <a:xfrm>
            <a:off x="5082589" y="3166354"/>
            <a:ext cx="1214437" cy="1109663"/>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1" name="Rectangle 692">
            <a:extLst>
              <a:ext uri="{FF2B5EF4-FFF2-40B4-BE49-F238E27FC236}">
                <a16:creationId xmlns:a16="http://schemas.microsoft.com/office/drawing/2014/main" id="{DA09EBAA-498C-DF26-7F2E-3D1380BAA7A9}"/>
              </a:ext>
            </a:extLst>
          </p:cNvPr>
          <p:cNvSpPr>
            <a:spLocks noChangeArrowheads="1"/>
          </p:cNvSpPr>
          <p:nvPr/>
        </p:nvSpPr>
        <p:spPr bwMode="auto">
          <a:xfrm>
            <a:off x="7703392" y="523082"/>
            <a:ext cx="2319337" cy="434975"/>
          </a:xfrm>
          <a:prstGeom prst="rect">
            <a:avLst/>
          </a:prstGeom>
          <a:noFill/>
          <a:ln w="38100" cmpd="dbl">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solidFill>
                  <a:schemeClr val="tx2"/>
                </a:solidFill>
                <a:latin typeface="Arial" panose="020B0604020202020204" pitchFamily="34" charset="0"/>
              </a:rPr>
              <a:t>上、右、下、左</a:t>
            </a:r>
          </a:p>
        </p:txBody>
      </p:sp>
    </p:spTree>
    <p:extLst>
      <p:ext uri="{BB962C8B-B14F-4D97-AF65-F5344CB8AC3E}">
        <p14:creationId xmlns:p14="http://schemas.microsoft.com/office/powerpoint/2010/main" val="132798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7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7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4"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heel(4)">
                                      <p:cBhvr>
                                        <p:cTn id="66" dur="500"/>
                                        <p:tgtEl>
                                          <p:spTgt spid="13"/>
                                        </p:tgtEl>
                                      </p:cBhvr>
                                    </p:animEffect>
                                  </p:childTnLst>
                                </p:cTn>
                              </p:par>
                              <p:par>
                                <p:cTn id="67" presetID="21" presetClass="entr" presetSubtype="4"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heel(4)">
                                      <p:cBhvr>
                                        <p:cTn id="69" dur="500"/>
                                        <p:tgtEl>
                                          <p:spTgt spid="12"/>
                                        </p:tgtEl>
                                      </p:cBhvr>
                                    </p:animEffect>
                                  </p:childTnLst>
                                </p:cTn>
                              </p:par>
                              <p:par>
                                <p:cTn id="70" presetID="21" presetClass="entr" presetSubtype="4"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heel(4)">
                                      <p:cBhvr>
                                        <p:cTn id="72" dur="500"/>
                                        <p:tgtEl>
                                          <p:spTgt spid="38"/>
                                        </p:tgtEl>
                                      </p:cBhvr>
                                    </p:animEffect>
                                  </p:childTnLst>
                                </p:cTn>
                              </p:par>
                              <p:par>
                                <p:cTn id="73" presetID="21" presetClass="entr" presetSubtype="4"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heel(4)">
                                      <p:cBhvr>
                                        <p:cTn id="75" dur="500"/>
                                        <p:tgtEl>
                                          <p:spTgt spid="39"/>
                                        </p:tgtEl>
                                      </p:cBhvr>
                                    </p:animEffect>
                                  </p:childTnLst>
                                </p:cTn>
                              </p:par>
                              <p:par>
                                <p:cTn id="76" presetID="21" presetClass="entr" presetSubtype="4"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heel(4)">
                                      <p:cBhvr>
                                        <p:cTn id="78" dur="500"/>
                                        <p:tgtEl>
                                          <p:spTgt spid="46"/>
                                        </p:tgtEl>
                                      </p:cBhvr>
                                    </p:animEffect>
                                  </p:childTnLst>
                                </p:cTn>
                              </p:par>
                              <p:par>
                                <p:cTn id="79" presetID="21" presetClass="entr" presetSubtype="4" fill="hold"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wheel(4)">
                                      <p:cBhvr>
                                        <p:cTn id="81" dur="500"/>
                                        <p:tgtEl>
                                          <p:spTgt spid="45"/>
                                        </p:tgtEl>
                                      </p:cBhvr>
                                    </p:animEffect>
                                  </p:childTnLst>
                                </p:cTn>
                              </p:par>
                              <p:par>
                                <p:cTn id="82" presetID="1" presetClass="entr" presetSubtype="0" fill="hold" grpId="0" nodeType="withEffect">
                                  <p:stCondLst>
                                    <p:cond delay="0"/>
                                  </p:stCondLst>
                                  <p:childTnLst>
                                    <p:set>
                                      <p:cBhvr>
                                        <p:cTn id="83" dur="1" fill="hold">
                                          <p:stCondLst>
                                            <p:cond delay="0"/>
                                          </p:stCondLst>
                                        </p:cTn>
                                        <p:tgtEl>
                                          <p:spTgt spid="7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8" presetClass="entr" presetSubtype="16" fill="hold" nodeType="click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diamond(in)">
                                      <p:cBhvr>
                                        <p:cTn id="90" dur="500"/>
                                        <p:tgtEl>
                                          <p:spTgt spid="14"/>
                                        </p:tgtEl>
                                      </p:cBhvr>
                                    </p:animEffect>
                                  </p:childTnLst>
                                </p:cTn>
                              </p:par>
                              <p:par>
                                <p:cTn id="91" presetID="8" presetClass="entr" presetSubtype="16" fill="hold" nodeType="with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diamond(in)">
                                      <p:cBhvr>
                                        <p:cTn id="93" dur="500"/>
                                        <p:tgtEl>
                                          <p:spTgt spid="15"/>
                                        </p:tgtEl>
                                      </p:cBhvr>
                                    </p:animEffect>
                                  </p:childTnLst>
                                </p:cTn>
                              </p:par>
                              <p:par>
                                <p:cTn id="94" presetID="8" presetClass="entr" presetSubtype="16" fill="hold"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diamond(in)">
                                      <p:cBhvr>
                                        <p:cTn id="96" dur="500"/>
                                        <p:tgtEl>
                                          <p:spTgt spid="47"/>
                                        </p:tgtEl>
                                      </p:cBhvr>
                                    </p:animEffect>
                                  </p:childTnLst>
                                </p:cTn>
                              </p:par>
                              <p:par>
                                <p:cTn id="97" presetID="8"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amond(in)">
                                      <p:cBhvr>
                                        <p:cTn id="99" dur="500"/>
                                        <p:tgtEl>
                                          <p:spTgt spid="40"/>
                                        </p:tgtEl>
                                      </p:cBhvr>
                                    </p:animEffect>
                                  </p:childTnLst>
                                </p:cTn>
                              </p:par>
                              <p:par>
                                <p:cTn id="100" presetID="8" presetClass="entr" presetSubtype="16"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diamond(in)">
                                      <p:cBhvr>
                                        <p:cTn id="102" dur="500"/>
                                        <p:tgtEl>
                                          <p:spTgt spid="41"/>
                                        </p:tgtEl>
                                      </p:cBhvr>
                                    </p:animEffect>
                                  </p:childTnLst>
                                </p:cTn>
                              </p:par>
                              <p:par>
                                <p:cTn id="103" presetID="8" presetClass="entr" presetSubtype="16" fill="hold" nodeType="with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diamond(in)">
                                      <p:cBhvr>
                                        <p:cTn id="105" dur="500"/>
                                        <p:tgtEl>
                                          <p:spTgt spid="48"/>
                                        </p:tgtEl>
                                      </p:cBhvr>
                                    </p:animEffect>
                                  </p:childTnLst>
                                </p:cTn>
                              </p:par>
                              <p:par>
                                <p:cTn id="106" presetID="8" presetClass="entr" presetSubtype="16" fill="hold" nodeType="with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diamond(in)">
                                      <p:cBhvr>
                                        <p:cTn id="108" dur="500"/>
                                        <p:tgtEl>
                                          <p:spTgt spid="49"/>
                                        </p:tgtEl>
                                      </p:cBhvr>
                                    </p:animEffect>
                                  </p:childTnLst>
                                </p:cTn>
                              </p:par>
                              <p:par>
                                <p:cTn id="109" presetID="8" presetClass="entr" presetSubtype="16"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diamond(in)">
                                      <p:cBhvr>
                                        <p:cTn id="111" dur="500"/>
                                        <p:tgtEl>
                                          <p:spTgt spid="42"/>
                                        </p:tgtEl>
                                      </p:cBhvr>
                                    </p:animEffect>
                                  </p:childTnLst>
                                </p:cTn>
                              </p:par>
                              <p:par>
                                <p:cTn id="112" presetID="8" presetClass="entr" presetSubtype="16" fill="hold" nodeType="withEffect">
                                  <p:stCondLst>
                                    <p:cond delay="0"/>
                                  </p:stCondLst>
                                  <p:childTnLst>
                                    <p:set>
                                      <p:cBhvr>
                                        <p:cTn id="113" dur="1" fill="hold">
                                          <p:stCondLst>
                                            <p:cond delay="0"/>
                                          </p:stCondLst>
                                        </p:cTn>
                                        <p:tgtEl>
                                          <p:spTgt spid="16"/>
                                        </p:tgtEl>
                                        <p:attrNameLst>
                                          <p:attrName>style.visibility</p:attrName>
                                        </p:attrNameLst>
                                      </p:cBhvr>
                                      <p:to>
                                        <p:strVal val="visible"/>
                                      </p:to>
                                    </p:set>
                                    <p:animEffect transition="in" filter="diamond(in)">
                                      <p:cBhvr>
                                        <p:cTn id="114" dur="500"/>
                                        <p:tgtEl>
                                          <p:spTgt spid="16"/>
                                        </p:tgtEl>
                                      </p:cBhvr>
                                    </p:animEffec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nodeType="clickEffect">
                                  <p:stCondLst>
                                    <p:cond delay="0"/>
                                  </p:stCondLst>
                                  <p:childTnLst>
                                    <p:set>
                                      <p:cBhvr>
                                        <p:cTn id="124" dur="1" fill="hold">
                                          <p:stCondLst>
                                            <p:cond delay="0"/>
                                          </p:stCondLst>
                                        </p:cTn>
                                        <p:tgtEl>
                                          <p:spTgt spid="17"/>
                                        </p:tgtEl>
                                        <p:attrNameLst>
                                          <p:attrName>style.visibility</p:attrName>
                                        </p:attrNameLst>
                                      </p:cBhvr>
                                      <p:to>
                                        <p:strVal val="visible"/>
                                      </p:to>
                                    </p:set>
                                    <p:animEffect transition="in" filter="box(in)">
                                      <p:cBhvr>
                                        <p:cTn id="125" dur="500"/>
                                        <p:tgtEl>
                                          <p:spTgt spid="17"/>
                                        </p:tgtEl>
                                      </p:cBhvr>
                                    </p:animEffect>
                                  </p:childTnLst>
                                </p:cTn>
                              </p:par>
                              <p:par>
                                <p:cTn id="126" presetID="4" presetClass="entr" presetSubtype="16" fill="hold" nodeType="withEffect">
                                  <p:stCondLst>
                                    <p:cond delay="0"/>
                                  </p:stCondLst>
                                  <p:childTnLst>
                                    <p:set>
                                      <p:cBhvr>
                                        <p:cTn id="127" dur="1" fill="hold">
                                          <p:stCondLst>
                                            <p:cond delay="0"/>
                                          </p:stCondLst>
                                        </p:cTn>
                                        <p:tgtEl>
                                          <p:spTgt spid="19"/>
                                        </p:tgtEl>
                                        <p:attrNameLst>
                                          <p:attrName>style.visibility</p:attrName>
                                        </p:attrNameLst>
                                      </p:cBhvr>
                                      <p:to>
                                        <p:strVal val="visible"/>
                                      </p:to>
                                    </p:set>
                                    <p:animEffect transition="in" filter="box(in)">
                                      <p:cBhvr>
                                        <p:cTn id="128" dur="500"/>
                                        <p:tgtEl>
                                          <p:spTgt spid="19"/>
                                        </p:tgtEl>
                                      </p:cBhvr>
                                    </p:animEffect>
                                  </p:childTnLst>
                                </p:cTn>
                              </p:par>
                              <p:par>
                                <p:cTn id="129" presetID="4" presetClass="entr" presetSubtype="16" fill="hold" nodeType="with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box(in)">
                                      <p:cBhvr>
                                        <p:cTn id="131" dur="500"/>
                                        <p:tgtEl>
                                          <p:spTgt spid="50"/>
                                        </p:tgtEl>
                                      </p:cBhvr>
                                    </p:animEffect>
                                  </p:childTnLst>
                                </p:cTn>
                              </p:par>
                              <p:par>
                                <p:cTn id="132" presetID="4" presetClass="entr" presetSubtype="16" fill="hold" nodeType="with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box(in)">
                                      <p:cBhvr>
                                        <p:cTn id="134" dur="500"/>
                                        <p:tgtEl>
                                          <p:spTgt spid="51"/>
                                        </p:tgtEl>
                                      </p:cBhvr>
                                    </p:animEffect>
                                  </p:childTnLst>
                                </p:cTn>
                              </p:par>
                              <p:par>
                                <p:cTn id="135" presetID="4" presetClass="entr" presetSubtype="16"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box(in)">
                                      <p:cBhvr>
                                        <p:cTn id="137" dur="500"/>
                                        <p:tgtEl>
                                          <p:spTgt spid="52"/>
                                        </p:tgtEl>
                                      </p:cBhvr>
                                    </p:animEffect>
                                  </p:childTnLst>
                                </p:cTn>
                              </p:par>
                              <p:par>
                                <p:cTn id="138" presetID="4" presetClass="entr" presetSubtype="16" fill="hold" grpId="0" nodeType="with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box(in)">
                                      <p:cBhvr>
                                        <p:cTn id="140" dur="500"/>
                                        <p:tgtEl>
                                          <p:spTgt spid="53"/>
                                        </p:tgtEl>
                                      </p:cBhvr>
                                    </p:animEffect>
                                  </p:childTnLst>
                                </p:cTn>
                              </p:par>
                              <p:par>
                                <p:cTn id="141" presetID="4" presetClass="entr" presetSubtype="16" fill="hold" grpId="0" nodeType="withEffect">
                                  <p:stCondLst>
                                    <p:cond delay="0"/>
                                  </p:stCondLst>
                                  <p:childTnLst>
                                    <p:set>
                                      <p:cBhvr>
                                        <p:cTn id="142" dur="1" fill="hold">
                                          <p:stCondLst>
                                            <p:cond delay="0"/>
                                          </p:stCondLst>
                                        </p:cTn>
                                        <p:tgtEl>
                                          <p:spTgt spid="54"/>
                                        </p:tgtEl>
                                        <p:attrNameLst>
                                          <p:attrName>style.visibility</p:attrName>
                                        </p:attrNameLst>
                                      </p:cBhvr>
                                      <p:to>
                                        <p:strVal val="visible"/>
                                      </p:to>
                                    </p:set>
                                    <p:animEffect transition="in" filter="box(in)">
                                      <p:cBhvr>
                                        <p:cTn id="143" dur="500"/>
                                        <p:tgtEl>
                                          <p:spTgt spid="54"/>
                                        </p:tgtEl>
                                      </p:cBhvr>
                                    </p:animEffect>
                                  </p:childTnLst>
                                </p:cTn>
                              </p:par>
                              <p:par>
                                <p:cTn id="144" presetID="4" presetClass="entr" presetSubtype="16" fill="hold" grpId="0" nodeType="withEffect">
                                  <p:stCondLst>
                                    <p:cond delay="0"/>
                                  </p:stCondLst>
                                  <p:childTnLst>
                                    <p:set>
                                      <p:cBhvr>
                                        <p:cTn id="145" dur="1" fill="hold">
                                          <p:stCondLst>
                                            <p:cond delay="0"/>
                                          </p:stCondLst>
                                        </p:cTn>
                                        <p:tgtEl>
                                          <p:spTgt spid="55"/>
                                        </p:tgtEl>
                                        <p:attrNameLst>
                                          <p:attrName>style.visibility</p:attrName>
                                        </p:attrNameLst>
                                      </p:cBhvr>
                                      <p:to>
                                        <p:strVal val="visible"/>
                                      </p:to>
                                    </p:set>
                                    <p:animEffect transition="in" filter="box(in)">
                                      <p:cBhvr>
                                        <p:cTn id="146" dur="500"/>
                                        <p:tgtEl>
                                          <p:spTgt spid="55"/>
                                        </p:tgtEl>
                                      </p:cBhvr>
                                    </p:animEffect>
                                  </p:childTnLst>
                                </p:cTn>
                              </p:par>
                              <p:par>
                                <p:cTn id="147" presetID="4" presetClass="entr" presetSubtype="16" fill="hold" nodeType="withEffect">
                                  <p:stCondLst>
                                    <p:cond delay="0"/>
                                  </p:stCondLst>
                                  <p:childTnLst>
                                    <p:set>
                                      <p:cBhvr>
                                        <p:cTn id="148" dur="1" fill="hold">
                                          <p:stCondLst>
                                            <p:cond delay="0"/>
                                          </p:stCondLst>
                                        </p:cTn>
                                        <p:tgtEl>
                                          <p:spTgt spid="18"/>
                                        </p:tgtEl>
                                        <p:attrNameLst>
                                          <p:attrName>style.visibility</p:attrName>
                                        </p:attrNameLst>
                                      </p:cBhvr>
                                      <p:to>
                                        <p:strVal val="visible"/>
                                      </p:to>
                                    </p:set>
                                    <p:animEffect transition="in" filter="box(in)">
                                      <p:cBhvr>
                                        <p:cTn id="149" dur="500"/>
                                        <p:tgtEl>
                                          <p:spTgt spid="18"/>
                                        </p:tgtEl>
                                      </p:cBhvr>
                                    </p:animEffect>
                                  </p:childTnLst>
                                </p:cTn>
                              </p:par>
                              <p:par>
                                <p:cTn id="150" presetID="1" presetClass="entr" presetSubtype="0" fill="hold" grpId="0" nodeType="withEffect">
                                  <p:stCondLst>
                                    <p:cond delay="0"/>
                                  </p:stCondLst>
                                  <p:childTnLst>
                                    <p:set>
                                      <p:cBhvr>
                                        <p:cTn id="151" dur="1" fill="hold">
                                          <p:stCondLst>
                                            <p:cond delay="0"/>
                                          </p:stCondLst>
                                        </p:cTn>
                                        <p:tgtEl>
                                          <p:spTgt spid="84"/>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85"/>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blinds(horizontal)">
                                      <p:cBhvr>
                                        <p:cTn id="160" dur="500"/>
                                        <p:tgtEl>
                                          <p:spTgt spid="56"/>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57"/>
                                        </p:tgtEl>
                                        <p:attrNameLst>
                                          <p:attrName>style.visibility</p:attrName>
                                        </p:attrNameLst>
                                      </p:cBhvr>
                                      <p:to>
                                        <p:strVal val="visible"/>
                                      </p:to>
                                    </p:set>
                                    <p:animEffect transition="in" filter="blinds(horizontal)">
                                      <p:cBhvr>
                                        <p:cTn id="163" dur="500"/>
                                        <p:tgtEl>
                                          <p:spTgt spid="57"/>
                                        </p:tgtEl>
                                      </p:cBhvr>
                                    </p:animEffect>
                                  </p:childTnLst>
                                </p:cTn>
                              </p:par>
                              <p:par>
                                <p:cTn id="164" presetID="1" presetClass="entr" presetSubtype="0" fill="hold" nodeType="withEffect">
                                  <p:stCondLst>
                                    <p:cond delay="0"/>
                                  </p:stCondLst>
                                  <p:childTnLst>
                                    <p:set>
                                      <p:cBhvr>
                                        <p:cTn id="165" dur="1" fill="hold">
                                          <p:stCondLst>
                                            <p:cond delay="0"/>
                                          </p:stCondLst>
                                        </p:cTn>
                                        <p:tgtEl>
                                          <p:spTgt spid="2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5" presetClass="entr" presetSubtype="10" fill="hold" nodeType="click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checkerboard(across)">
                                      <p:cBhvr>
                                        <p:cTn id="172" dur="500"/>
                                        <p:tgtEl>
                                          <p:spTgt spid="22"/>
                                        </p:tgtEl>
                                      </p:cBhvr>
                                    </p:animEffect>
                                  </p:childTnLst>
                                </p:cTn>
                              </p:par>
                              <p:par>
                                <p:cTn id="173" presetID="5" presetClass="entr" presetSubtype="10" fill="hold" nodeType="withEffect">
                                  <p:stCondLst>
                                    <p:cond delay="0"/>
                                  </p:stCondLst>
                                  <p:childTnLst>
                                    <p:set>
                                      <p:cBhvr>
                                        <p:cTn id="174" dur="1" fill="hold">
                                          <p:stCondLst>
                                            <p:cond delay="0"/>
                                          </p:stCondLst>
                                        </p:cTn>
                                        <p:tgtEl>
                                          <p:spTgt spid="21"/>
                                        </p:tgtEl>
                                        <p:attrNameLst>
                                          <p:attrName>style.visibility</p:attrName>
                                        </p:attrNameLst>
                                      </p:cBhvr>
                                      <p:to>
                                        <p:strVal val="visible"/>
                                      </p:to>
                                    </p:set>
                                    <p:animEffect transition="in" filter="checkerboard(across)">
                                      <p:cBhvr>
                                        <p:cTn id="175" dur="500"/>
                                        <p:tgtEl>
                                          <p:spTgt spid="21"/>
                                        </p:tgtEl>
                                      </p:cBhvr>
                                    </p:animEffect>
                                  </p:childTnLst>
                                </p:cTn>
                              </p:par>
                              <p:par>
                                <p:cTn id="176" presetID="5" presetClass="entr" presetSubtype="10" fill="hold" nodeType="withEffect">
                                  <p:stCondLst>
                                    <p:cond delay="0"/>
                                  </p:stCondLst>
                                  <p:childTnLst>
                                    <p:set>
                                      <p:cBhvr>
                                        <p:cTn id="177" dur="1" fill="hold">
                                          <p:stCondLst>
                                            <p:cond delay="0"/>
                                          </p:stCondLst>
                                        </p:cTn>
                                        <p:tgtEl>
                                          <p:spTgt spid="59"/>
                                        </p:tgtEl>
                                        <p:attrNameLst>
                                          <p:attrName>style.visibility</p:attrName>
                                        </p:attrNameLst>
                                      </p:cBhvr>
                                      <p:to>
                                        <p:strVal val="visible"/>
                                      </p:to>
                                    </p:set>
                                    <p:animEffect transition="in" filter="checkerboard(across)">
                                      <p:cBhvr>
                                        <p:cTn id="178" dur="500"/>
                                        <p:tgtEl>
                                          <p:spTgt spid="59"/>
                                        </p:tgtEl>
                                      </p:cBhvr>
                                    </p:animEffect>
                                  </p:childTnLst>
                                </p:cTn>
                              </p:par>
                              <p:par>
                                <p:cTn id="179" presetID="5" presetClass="entr" presetSubtype="10" fill="hold" nodeType="withEffect">
                                  <p:stCondLst>
                                    <p:cond delay="0"/>
                                  </p:stCondLst>
                                  <p:childTnLst>
                                    <p:set>
                                      <p:cBhvr>
                                        <p:cTn id="180" dur="1" fill="hold">
                                          <p:stCondLst>
                                            <p:cond delay="0"/>
                                          </p:stCondLst>
                                        </p:cTn>
                                        <p:tgtEl>
                                          <p:spTgt spid="58"/>
                                        </p:tgtEl>
                                        <p:attrNameLst>
                                          <p:attrName>style.visibility</p:attrName>
                                        </p:attrNameLst>
                                      </p:cBhvr>
                                      <p:to>
                                        <p:strVal val="visible"/>
                                      </p:to>
                                    </p:set>
                                    <p:animEffect transition="in" filter="checkerboard(across)">
                                      <p:cBhvr>
                                        <p:cTn id="181" dur="500"/>
                                        <p:tgtEl>
                                          <p:spTgt spid="58"/>
                                        </p:tgtEl>
                                      </p:cBhvr>
                                    </p:animEffect>
                                  </p:childTnLst>
                                </p:cTn>
                              </p:par>
                              <p:par>
                                <p:cTn id="182" presetID="5" presetClass="entr" presetSubtype="10" fill="hold" grpId="0" nodeType="withEffect">
                                  <p:stCondLst>
                                    <p:cond delay="0"/>
                                  </p:stCondLst>
                                  <p:childTnLst>
                                    <p:set>
                                      <p:cBhvr>
                                        <p:cTn id="183" dur="1" fill="hold">
                                          <p:stCondLst>
                                            <p:cond delay="0"/>
                                          </p:stCondLst>
                                        </p:cTn>
                                        <p:tgtEl>
                                          <p:spTgt spid="61"/>
                                        </p:tgtEl>
                                        <p:attrNameLst>
                                          <p:attrName>style.visibility</p:attrName>
                                        </p:attrNameLst>
                                      </p:cBhvr>
                                      <p:to>
                                        <p:strVal val="visible"/>
                                      </p:to>
                                    </p:set>
                                    <p:animEffect transition="in" filter="checkerboard(across)">
                                      <p:cBhvr>
                                        <p:cTn id="184" dur="500"/>
                                        <p:tgtEl>
                                          <p:spTgt spid="61"/>
                                        </p:tgtEl>
                                      </p:cBhvr>
                                    </p:animEffect>
                                  </p:childTnLst>
                                </p:cTn>
                              </p:par>
                              <p:par>
                                <p:cTn id="185" presetID="5" presetClass="entr" presetSubtype="10" fill="hold" grpId="0" nodeType="withEffect">
                                  <p:stCondLst>
                                    <p:cond delay="0"/>
                                  </p:stCondLst>
                                  <p:childTnLst>
                                    <p:set>
                                      <p:cBhvr>
                                        <p:cTn id="186" dur="1" fill="hold">
                                          <p:stCondLst>
                                            <p:cond delay="0"/>
                                          </p:stCondLst>
                                        </p:cTn>
                                        <p:tgtEl>
                                          <p:spTgt spid="62"/>
                                        </p:tgtEl>
                                        <p:attrNameLst>
                                          <p:attrName>style.visibility</p:attrName>
                                        </p:attrNameLst>
                                      </p:cBhvr>
                                      <p:to>
                                        <p:strVal val="visible"/>
                                      </p:to>
                                    </p:set>
                                    <p:animEffect transition="in" filter="checkerboard(across)">
                                      <p:cBhvr>
                                        <p:cTn id="187" dur="500"/>
                                        <p:tgtEl>
                                          <p:spTgt spid="62"/>
                                        </p:tgtEl>
                                      </p:cBhvr>
                                    </p:animEffect>
                                  </p:childTnLst>
                                </p:cTn>
                              </p:par>
                              <p:par>
                                <p:cTn id="188" presetID="1" presetClass="entr" presetSubtype="0" fill="hold" grpId="0" nodeType="withEffect">
                                  <p:stCondLst>
                                    <p:cond delay="0"/>
                                  </p:stCondLst>
                                  <p:childTnLst>
                                    <p:set>
                                      <p:cBhvr>
                                        <p:cTn id="189" dur="1" fill="hold">
                                          <p:stCondLst>
                                            <p:cond delay="0"/>
                                          </p:stCondLst>
                                        </p:cTn>
                                        <p:tgtEl>
                                          <p:spTgt spid="8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9"/>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8" presetClass="entr" presetSubtype="32" fill="hold" nodeType="clickEffect">
                                  <p:stCondLst>
                                    <p:cond delay="0"/>
                                  </p:stCondLst>
                                  <p:childTnLst>
                                    <p:set>
                                      <p:cBhvr>
                                        <p:cTn id="195" dur="1" fill="hold">
                                          <p:stCondLst>
                                            <p:cond delay="0"/>
                                          </p:stCondLst>
                                        </p:cTn>
                                        <p:tgtEl>
                                          <p:spTgt spid="23"/>
                                        </p:tgtEl>
                                        <p:attrNameLst>
                                          <p:attrName>style.visibility</p:attrName>
                                        </p:attrNameLst>
                                      </p:cBhvr>
                                      <p:to>
                                        <p:strVal val="visible"/>
                                      </p:to>
                                    </p:set>
                                    <p:animEffect transition="in" filter="diamond(out)">
                                      <p:cBhvr>
                                        <p:cTn id="196" dur="500"/>
                                        <p:tgtEl>
                                          <p:spTgt spid="23"/>
                                        </p:tgtEl>
                                      </p:cBhvr>
                                    </p:animEffect>
                                  </p:childTnLst>
                                </p:cTn>
                              </p:par>
                              <p:par>
                                <p:cTn id="197" presetID="8" presetClass="entr" presetSubtype="32" fill="hold" nodeType="withEffect">
                                  <p:stCondLst>
                                    <p:cond delay="0"/>
                                  </p:stCondLst>
                                  <p:childTnLst>
                                    <p:set>
                                      <p:cBhvr>
                                        <p:cTn id="198" dur="1" fill="hold">
                                          <p:stCondLst>
                                            <p:cond delay="0"/>
                                          </p:stCondLst>
                                        </p:cTn>
                                        <p:tgtEl>
                                          <p:spTgt spid="60"/>
                                        </p:tgtEl>
                                        <p:attrNameLst>
                                          <p:attrName>style.visibility</p:attrName>
                                        </p:attrNameLst>
                                      </p:cBhvr>
                                      <p:to>
                                        <p:strVal val="visible"/>
                                      </p:to>
                                    </p:set>
                                    <p:animEffect transition="in" filter="diamond(out)">
                                      <p:cBhvr>
                                        <p:cTn id="199" dur="500"/>
                                        <p:tgtEl>
                                          <p:spTgt spid="60"/>
                                        </p:tgtEl>
                                      </p:cBhvr>
                                    </p:animEffect>
                                  </p:childTnLst>
                                </p:cTn>
                              </p:par>
                              <p:par>
                                <p:cTn id="200" presetID="8" presetClass="entr" presetSubtype="32" fill="hold" grpId="0" nodeType="withEffect">
                                  <p:stCondLst>
                                    <p:cond delay="0"/>
                                  </p:stCondLst>
                                  <p:childTnLst>
                                    <p:set>
                                      <p:cBhvr>
                                        <p:cTn id="201" dur="1" fill="hold">
                                          <p:stCondLst>
                                            <p:cond delay="0"/>
                                          </p:stCondLst>
                                        </p:cTn>
                                        <p:tgtEl>
                                          <p:spTgt spid="63"/>
                                        </p:tgtEl>
                                        <p:attrNameLst>
                                          <p:attrName>style.visibility</p:attrName>
                                        </p:attrNameLst>
                                      </p:cBhvr>
                                      <p:to>
                                        <p:strVal val="visible"/>
                                      </p:to>
                                    </p:set>
                                    <p:animEffect transition="in" filter="diamond(out)">
                                      <p:cBhvr>
                                        <p:cTn id="202" dur="500"/>
                                        <p:tgtEl>
                                          <p:spTgt spid="63"/>
                                        </p:tgtEl>
                                      </p:cBhvr>
                                    </p:animEffect>
                                  </p:childTnLst>
                                </p:cTn>
                              </p:par>
                              <p:par>
                                <p:cTn id="203" presetID="1" presetClass="entr" presetSubtype="0" fill="hold" grpId="0" nodeType="withEffect">
                                  <p:stCondLst>
                                    <p:cond delay="0"/>
                                  </p:stCondLst>
                                  <p:childTnLst>
                                    <p:set>
                                      <p:cBhvr>
                                        <p:cTn id="204" dur="1" fill="hold">
                                          <p:stCondLst>
                                            <p:cond delay="0"/>
                                          </p:stCondLst>
                                        </p:cTn>
                                        <p:tgtEl>
                                          <p:spTgt spid="90"/>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4" presetClass="entr" presetSubtype="32" fill="hold" nodeType="clickEffect">
                                  <p:stCondLst>
                                    <p:cond delay="0"/>
                                  </p:stCondLst>
                                  <p:childTnLst>
                                    <p:set>
                                      <p:cBhvr>
                                        <p:cTn id="208" dur="1" fill="hold">
                                          <p:stCondLst>
                                            <p:cond delay="0"/>
                                          </p:stCondLst>
                                        </p:cTn>
                                        <p:tgtEl>
                                          <p:spTgt spid="25"/>
                                        </p:tgtEl>
                                        <p:attrNameLst>
                                          <p:attrName>style.visibility</p:attrName>
                                        </p:attrNameLst>
                                      </p:cBhvr>
                                      <p:to>
                                        <p:strVal val="visible"/>
                                      </p:to>
                                    </p:set>
                                    <p:animEffect transition="in" filter="box(out)">
                                      <p:cBhvr>
                                        <p:cTn id="209" dur="500"/>
                                        <p:tgtEl>
                                          <p:spTgt spid="25"/>
                                        </p:tgtEl>
                                      </p:cBhvr>
                                    </p:animEffect>
                                  </p:childTnLst>
                                </p:cTn>
                              </p:par>
                              <p:par>
                                <p:cTn id="210" presetID="4" presetClass="entr" presetSubtype="32" fill="hold" grpId="0" nodeType="withEffect">
                                  <p:stCondLst>
                                    <p:cond delay="0"/>
                                  </p:stCondLst>
                                  <p:childTnLst>
                                    <p:set>
                                      <p:cBhvr>
                                        <p:cTn id="211" dur="1" fill="hold">
                                          <p:stCondLst>
                                            <p:cond delay="0"/>
                                          </p:stCondLst>
                                        </p:cTn>
                                        <p:tgtEl>
                                          <p:spTgt spid="66"/>
                                        </p:tgtEl>
                                        <p:attrNameLst>
                                          <p:attrName>style.visibility</p:attrName>
                                        </p:attrNameLst>
                                      </p:cBhvr>
                                      <p:to>
                                        <p:strVal val="visible"/>
                                      </p:to>
                                    </p:set>
                                    <p:animEffect transition="in" filter="box(out)">
                                      <p:cBhvr>
                                        <p:cTn id="212" dur="500"/>
                                        <p:tgtEl>
                                          <p:spTgt spid="66"/>
                                        </p:tgtEl>
                                      </p:cBhvr>
                                    </p:animEffect>
                                  </p:childTnLst>
                                </p:cTn>
                              </p:par>
                              <p:par>
                                <p:cTn id="213" presetID="4" presetClass="entr" presetSubtype="32" fill="hold" nodeType="withEffect">
                                  <p:stCondLst>
                                    <p:cond delay="0"/>
                                  </p:stCondLst>
                                  <p:childTnLst>
                                    <p:set>
                                      <p:cBhvr>
                                        <p:cTn id="214" dur="1" fill="hold">
                                          <p:stCondLst>
                                            <p:cond delay="0"/>
                                          </p:stCondLst>
                                        </p:cTn>
                                        <p:tgtEl>
                                          <p:spTgt spid="64"/>
                                        </p:tgtEl>
                                        <p:attrNameLst>
                                          <p:attrName>style.visibility</p:attrName>
                                        </p:attrNameLst>
                                      </p:cBhvr>
                                      <p:to>
                                        <p:strVal val="visible"/>
                                      </p:to>
                                    </p:set>
                                    <p:animEffect transition="in" filter="box(out)">
                                      <p:cBhvr>
                                        <p:cTn id="215" dur="500"/>
                                        <p:tgtEl>
                                          <p:spTgt spid="64"/>
                                        </p:tgtEl>
                                      </p:cBhvr>
                                    </p:animEffect>
                                  </p:childTnLst>
                                </p:cTn>
                              </p:par>
                              <p:par>
                                <p:cTn id="216" presetID="4" presetClass="entr" presetSubtype="32" fill="hold" grpId="0" nodeType="with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box(out)">
                                      <p:cBhvr>
                                        <p:cTn id="218" dur="500"/>
                                        <p:tgtEl>
                                          <p:spTgt spid="67"/>
                                        </p:tgtEl>
                                      </p:cBhvr>
                                    </p:animEffect>
                                  </p:childTnLst>
                                </p:cTn>
                              </p:par>
                              <p:par>
                                <p:cTn id="219" presetID="4" presetClass="entr" presetSubtype="32" fill="hold" nodeType="withEffect">
                                  <p:stCondLst>
                                    <p:cond delay="0"/>
                                  </p:stCondLst>
                                  <p:childTnLst>
                                    <p:set>
                                      <p:cBhvr>
                                        <p:cTn id="220" dur="1" fill="hold">
                                          <p:stCondLst>
                                            <p:cond delay="0"/>
                                          </p:stCondLst>
                                        </p:cTn>
                                        <p:tgtEl>
                                          <p:spTgt spid="65"/>
                                        </p:tgtEl>
                                        <p:attrNameLst>
                                          <p:attrName>style.visibility</p:attrName>
                                        </p:attrNameLst>
                                      </p:cBhvr>
                                      <p:to>
                                        <p:strVal val="visible"/>
                                      </p:to>
                                    </p:set>
                                    <p:animEffect transition="in" filter="box(out)">
                                      <p:cBhvr>
                                        <p:cTn id="221" dur="500"/>
                                        <p:tgtEl>
                                          <p:spTgt spid="65"/>
                                        </p:tgtEl>
                                      </p:cBhvr>
                                    </p:animEffect>
                                  </p:childTnLst>
                                </p:cTn>
                              </p:par>
                              <p:par>
                                <p:cTn id="222" presetID="4" presetClass="entr" presetSubtype="16" fill="hold" nodeType="withEffect">
                                  <p:stCondLst>
                                    <p:cond delay="0"/>
                                  </p:stCondLst>
                                  <p:childTnLst>
                                    <p:set>
                                      <p:cBhvr>
                                        <p:cTn id="223" dur="1" fill="hold">
                                          <p:stCondLst>
                                            <p:cond delay="0"/>
                                          </p:stCondLst>
                                        </p:cTn>
                                        <p:tgtEl>
                                          <p:spTgt spid="24"/>
                                        </p:tgtEl>
                                        <p:attrNameLst>
                                          <p:attrName>style.visibility</p:attrName>
                                        </p:attrNameLst>
                                      </p:cBhvr>
                                      <p:to>
                                        <p:strVal val="visible"/>
                                      </p:to>
                                    </p:set>
                                    <p:animEffect transition="in" filter="box(in)">
                                      <p:cBhvr>
                                        <p:cTn id="224" dur="500"/>
                                        <p:tgtEl>
                                          <p:spTgt spid="24"/>
                                        </p:tgtEl>
                                      </p:cBhvr>
                                    </p:animEffect>
                                  </p:childTnLst>
                                </p:cTn>
                              </p:par>
                              <p:par>
                                <p:cTn id="225" presetID="1" presetClass="entr" presetSubtype="0" fill="hold" grpId="0" nodeType="withEffect">
                                  <p:stCondLst>
                                    <p:cond delay="0"/>
                                  </p:stCondLst>
                                  <p:childTnLst>
                                    <p:set>
                                      <p:cBhvr>
                                        <p:cTn id="226" dur="1" fill="hold">
                                          <p:stCondLst>
                                            <p:cond delay="0"/>
                                          </p:stCondLst>
                                        </p:cTn>
                                        <p:tgtEl>
                                          <p:spTgt spid="91"/>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92"/>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8" presetClass="entr" presetSubtype="32" fill="hold" nodeType="clickEffect">
                                  <p:stCondLst>
                                    <p:cond delay="0"/>
                                  </p:stCondLst>
                                  <p:childTnLst>
                                    <p:set>
                                      <p:cBhvr>
                                        <p:cTn id="232" dur="1" fill="hold">
                                          <p:stCondLst>
                                            <p:cond delay="0"/>
                                          </p:stCondLst>
                                        </p:cTn>
                                        <p:tgtEl>
                                          <p:spTgt spid="27"/>
                                        </p:tgtEl>
                                        <p:attrNameLst>
                                          <p:attrName>style.visibility</p:attrName>
                                        </p:attrNameLst>
                                      </p:cBhvr>
                                      <p:to>
                                        <p:strVal val="visible"/>
                                      </p:to>
                                    </p:set>
                                    <p:animEffect transition="in" filter="diamond(out)">
                                      <p:cBhvr>
                                        <p:cTn id="233" dur="500"/>
                                        <p:tgtEl>
                                          <p:spTgt spid="27"/>
                                        </p:tgtEl>
                                      </p:cBhvr>
                                    </p:animEffect>
                                  </p:childTnLst>
                                </p:cTn>
                              </p:par>
                              <p:par>
                                <p:cTn id="234" presetID="8" presetClass="entr" presetSubtype="32" fill="hold" nodeType="withEffect">
                                  <p:stCondLst>
                                    <p:cond delay="0"/>
                                  </p:stCondLst>
                                  <p:childTnLst>
                                    <p:set>
                                      <p:cBhvr>
                                        <p:cTn id="235" dur="1" fill="hold">
                                          <p:stCondLst>
                                            <p:cond delay="0"/>
                                          </p:stCondLst>
                                        </p:cTn>
                                        <p:tgtEl>
                                          <p:spTgt spid="26"/>
                                        </p:tgtEl>
                                        <p:attrNameLst>
                                          <p:attrName>style.visibility</p:attrName>
                                        </p:attrNameLst>
                                      </p:cBhvr>
                                      <p:to>
                                        <p:strVal val="visible"/>
                                      </p:to>
                                    </p:set>
                                    <p:animEffect transition="in" filter="diamond(out)">
                                      <p:cBhvr>
                                        <p:cTn id="236" dur="500"/>
                                        <p:tgtEl>
                                          <p:spTgt spid="26"/>
                                        </p:tgtEl>
                                      </p:cBhvr>
                                    </p:animEffect>
                                  </p:childTnLst>
                                </p:cTn>
                              </p:par>
                              <p:par>
                                <p:cTn id="237" presetID="8" presetClass="entr" presetSubtype="32" fill="hold" grpId="0" nodeType="withEffect">
                                  <p:stCondLst>
                                    <p:cond delay="0"/>
                                  </p:stCondLst>
                                  <p:childTnLst>
                                    <p:set>
                                      <p:cBhvr>
                                        <p:cTn id="238" dur="1" fill="hold">
                                          <p:stCondLst>
                                            <p:cond delay="0"/>
                                          </p:stCondLst>
                                        </p:cTn>
                                        <p:tgtEl>
                                          <p:spTgt spid="70"/>
                                        </p:tgtEl>
                                        <p:attrNameLst>
                                          <p:attrName>style.visibility</p:attrName>
                                        </p:attrNameLst>
                                      </p:cBhvr>
                                      <p:to>
                                        <p:strVal val="visible"/>
                                      </p:to>
                                    </p:set>
                                    <p:animEffect transition="in" filter="diamond(out)">
                                      <p:cBhvr>
                                        <p:cTn id="239" dur="500"/>
                                        <p:tgtEl>
                                          <p:spTgt spid="70"/>
                                        </p:tgtEl>
                                      </p:cBhvr>
                                    </p:animEffect>
                                  </p:childTnLst>
                                </p:cTn>
                              </p:par>
                              <p:par>
                                <p:cTn id="240" presetID="8" presetClass="entr" presetSubtype="32" fill="hold" nodeType="withEffect">
                                  <p:stCondLst>
                                    <p:cond delay="0"/>
                                  </p:stCondLst>
                                  <p:childTnLst>
                                    <p:set>
                                      <p:cBhvr>
                                        <p:cTn id="241" dur="1" fill="hold">
                                          <p:stCondLst>
                                            <p:cond delay="0"/>
                                          </p:stCondLst>
                                        </p:cTn>
                                        <p:tgtEl>
                                          <p:spTgt spid="68"/>
                                        </p:tgtEl>
                                        <p:attrNameLst>
                                          <p:attrName>style.visibility</p:attrName>
                                        </p:attrNameLst>
                                      </p:cBhvr>
                                      <p:to>
                                        <p:strVal val="visible"/>
                                      </p:to>
                                    </p:set>
                                    <p:animEffect transition="in" filter="diamond(out)">
                                      <p:cBhvr>
                                        <p:cTn id="242" dur="500"/>
                                        <p:tgtEl>
                                          <p:spTgt spid="68"/>
                                        </p:tgtEl>
                                      </p:cBhvr>
                                    </p:animEffect>
                                  </p:childTnLst>
                                </p:cTn>
                              </p:par>
                              <p:par>
                                <p:cTn id="243" presetID="8" presetClass="entr" presetSubtype="32" fill="hold" nodeType="with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amond(out)">
                                      <p:cBhvr>
                                        <p:cTn id="245" dur="500"/>
                                        <p:tgtEl>
                                          <p:spTgt spid="69"/>
                                        </p:tgtEl>
                                      </p:cBhvr>
                                    </p:animEffect>
                                  </p:childTnLst>
                                </p:cTn>
                              </p:par>
                              <p:par>
                                <p:cTn id="246" presetID="8" presetClass="entr" presetSubtype="32" fill="hold" grpId="0" nodeType="withEffect">
                                  <p:stCondLst>
                                    <p:cond delay="0"/>
                                  </p:stCondLst>
                                  <p:childTnLst>
                                    <p:set>
                                      <p:cBhvr>
                                        <p:cTn id="247" dur="1" fill="hold">
                                          <p:stCondLst>
                                            <p:cond delay="0"/>
                                          </p:stCondLst>
                                        </p:cTn>
                                        <p:tgtEl>
                                          <p:spTgt spid="71"/>
                                        </p:tgtEl>
                                        <p:attrNameLst>
                                          <p:attrName>style.visibility</p:attrName>
                                        </p:attrNameLst>
                                      </p:cBhvr>
                                      <p:to>
                                        <p:strVal val="visible"/>
                                      </p:to>
                                    </p:set>
                                    <p:animEffect transition="in" filter="diamond(out)">
                                      <p:cBhvr>
                                        <p:cTn id="248" dur="500"/>
                                        <p:tgtEl>
                                          <p:spTgt spid="71"/>
                                        </p:tgtEl>
                                      </p:cBhvr>
                                    </p:animEffect>
                                  </p:childTnLst>
                                </p:cTn>
                              </p:par>
                              <p:par>
                                <p:cTn id="249" presetID="1" presetClass="entr" presetSubtype="0" fill="hold" grpId="0" nodeType="withEffect">
                                  <p:stCondLst>
                                    <p:cond delay="0"/>
                                  </p:stCondLst>
                                  <p:childTnLst>
                                    <p:set>
                                      <p:cBhvr>
                                        <p:cTn id="250" dur="1" fill="hold">
                                          <p:stCondLst>
                                            <p:cond delay="0"/>
                                          </p:stCondLst>
                                        </p:cTn>
                                        <p:tgtEl>
                                          <p:spTgt spid="93"/>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94"/>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97"/>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96"/>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38" grpId="0"/>
      <p:bldP spid="39" grpId="0"/>
      <p:bldP spid="40" grpId="0"/>
      <p:bldP spid="41" grpId="0"/>
      <p:bldP spid="42" grpId="0"/>
      <p:bldP spid="53" grpId="0"/>
      <p:bldP spid="54" grpId="0"/>
      <p:bldP spid="55" grpId="0"/>
      <p:bldP spid="57" grpId="0"/>
      <p:bldP spid="61" grpId="0"/>
      <p:bldP spid="62" grpId="0"/>
      <p:bldP spid="63" grpId="0"/>
      <p:bldP spid="66" grpId="0"/>
      <p:bldP spid="67"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7" grpId="0" animBg="1"/>
      <p:bldP spid="100" grpId="0"/>
      <p:bldP spid="96" grpId="0" animBg="1"/>
      <p:bldP spid="9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86" y="278106"/>
            <a:ext cx="3312368" cy="975914"/>
          </a:xfrm>
        </p:spPr>
        <p:txBody>
          <a:bodyPr/>
          <a:lstStyle/>
          <a:p>
            <a:r>
              <a:rPr lang="zh-CN" altLang="en-US" dirty="0"/>
              <a:t>深度优先检索</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34</a:t>
            </a:fld>
            <a:endParaRPr lang="en-US" altLang="zh-CN"/>
          </a:p>
        </p:txBody>
      </p:sp>
      <p:graphicFrame>
        <p:nvGraphicFramePr>
          <p:cNvPr id="5" name="Group 570"/>
          <p:cNvGraphicFramePr>
            <a:graphicFrameLocks noGrp="1"/>
          </p:cNvGraphicFramePr>
          <p:nvPr/>
        </p:nvGraphicFramePr>
        <p:xfrm>
          <a:off x="783865" y="1732656"/>
          <a:ext cx="1090613" cy="987426"/>
        </p:xfrm>
        <a:graphic>
          <a:graphicData uri="http://schemas.openxmlformats.org/drawingml/2006/table">
            <a:tbl>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76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cs typeface="Arial" panose="020B0604020202020204" pitchFamily="34" charset="0"/>
                        </a:rPr>
                        <a:t>2</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4</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5</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a:ln>
                          <a:noFill/>
                        </a:ln>
                        <a:solidFill>
                          <a:schemeClr val="tx1"/>
                        </a:solidFill>
                        <a:effectLst/>
                        <a:latin typeface="+mn-lt"/>
                        <a:ea typeface="宋体" pitchFamily="2" charset="-122"/>
                        <a:cs typeface="Arial" panose="020B0604020202020204" pitchFamily="34"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8</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2476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9</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7</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11</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13</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cs typeface="Arial" panose="020B0604020202020204" pitchFamily="34" charset="0"/>
                        </a:rPr>
                        <a:t>12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6" name="Text Box 32"/>
          <p:cNvSpPr txBox="1">
            <a:spLocks noChangeArrowheads="1"/>
          </p:cNvSpPr>
          <p:nvPr/>
        </p:nvSpPr>
        <p:spPr bwMode="auto">
          <a:xfrm>
            <a:off x="962809" y="1427463"/>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1</a:t>
            </a:r>
          </a:p>
        </p:txBody>
      </p:sp>
      <p:graphicFrame>
        <p:nvGraphicFramePr>
          <p:cNvPr id="7" name="Group 571"/>
          <p:cNvGraphicFramePr>
            <a:graphicFrameLocks noGrp="1"/>
          </p:cNvGraphicFramePr>
          <p:nvPr/>
        </p:nvGraphicFramePr>
        <p:xfrm>
          <a:off x="2567608" y="1742181"/>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3</a:t>
                      </a:r>
                      <a:endParaRPr kumimoji="0" lang="en-US"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13</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 Box 60"/>
          <p:cNvSpPr txBox="1">
            <a:spLocks noChangeArrowheads="1"/>
          </p:cNvSpPr>
          <p:nvPr/>
        </p:nvSpPr>
        <p:spPr bwMode="auto">
          <a:xfrm>
            <a:off x="2791161" y="1449611"/>
            <a:ext cx="1444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2</a:t>
            </a:r>
          </a:p>
        </p:txBody>
      </p:sp>
      <p:sp>
        <p:nvSpPr>
          <p:cNvPr id="9" name="Line 61"/>
          <p:cNvSpPr>
            <a:spLocks noChangeShapeType="1"/>
          </p:cNvSpPr>
          <p:nvPr/>
        </p:nvSpPr>
        <p:spPr bwMode="auto">
          <a:xfrm>
            <a:off x="1874477" y="2221605"/>
            <a:ext cx="71278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10" name="Text Box 62"/>
          <p:cNvSpPr txBox="1">
            <a:spLocks noChangeArrowheads="1"/>
          </p:cNvSpPr>
          <p:nvPr/>
        </p:nvSpPr>
        <p:spPr bwMode="auto">
          <a:xfrm>
            <a:off x="2165970" y="1862307"/>
            <a:ext cx="3508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上</a:t>
            </a:r>
          </a:p>
        </p:txBody>
      </p:sp>
      <p:graphicFrame>
        <p:nvGraphicFramePr>
          <p:cNvPr id="11" name="Group 572"/>
          <p:cNvGraphicFramePr>
            <a:graphicFrameLocks noGrp="1"/>
          </p:cNvGraphicFramePr>
          <p:nvPr/>
        </p:nvGraphicFramePr>
        <p:xfrm>
          <a:off x="4501331" y="1742181"/>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Text Box 90"/>
          <p:cNvSpPr txBox="1">
            <a:spLocks noChangeArrowheads="1"/>
          </p:cNvSpPr>
          <p:nvPr/>
        </p:nvSpPr>
        <p:spPr bwMode="auto">
          <a:xfrm>
            <a:off x="4138952" y="1908473"/>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右</a:t>
            </a:r>
          </a:p>
        </p:txBody>
      </p:sp>
      <p:sp>
        <p:nvSpPr>
          <p:cNvPr id="13" name="Text Box 92"/>
          <p:cNvSpPr txBox="1">
            <a:spLocks noChangeArrowheads="1"/>
          </p:cNvSpPr>
          <p:nvPr/>
        </p:nvSpPr>
        <p:spPr bwMode="auto">
          <a:xfrm>
            <a:off x="4681029" y="1465040"/>
            <a:ext cx="1444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3</a:t>
            </a:r>
          </a:p>
        </p:txBody>
      </p:sp>
      <p:sp>
        <p:nvSpPr>
          <p:cNvPr id="14" name="Line 93"/>
          <p:cNvSpPr>
            <a:spLocks noChangeShapeType="1"/>
          </p:cNvSpPr>
          <p:nvPr/>
        </p:nvSpPr>
        <p:spPr bwMode="auto">
          <a:xfrm>
            <a:off x="3648808" y="2213548"/>
            <a:ext cx="849186" cy="12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graphicFrame>
        <p:nvGraphicFramePr>
          <p:cNvPr id="15" name="Group 573"/>
          <p:cNvGraphicFramePr>
            <a:graphicFrameLocks noGrp="1"/>
          </p:cNvGraphicFramePr>
          <p:nvPr/>
        </p:nvGraphicFramePr>
        <p:xfrm>
          <a:off x="6400527" y="1724718"/>
          <a:ext cx="1063625" cy="990601"/>
        </p:xfrm>
        <a:graphic>
          <a:graphicData uri="http://schemas.openxmlformats.org/drawingml/2006/table">
            <a:tbl>
              <a:tblPr>
                <a:tableStyleId>{5940675A-B579-460E-94D1-54222C63F5DA}</a:tableStyleId>
              </a:tblPr>
              <a:tblGrid>
                <a:gridCol w="244475">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93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93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1"/>
                  </a:ext>
                </a:extLst>
              </a:tr>
              <a:tr h="24780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99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 name="Text Box 121"/>
          <p:cNvSpPr txBox="1">
            <a:spLocks noChangeArrowheads="1"/>
          </p:cNvSpPr>
          <p:nvPr/>
        </p:nvSpPr>
        <p:spPr bwMode="auto">
          <a:xfrm>
            <a:off x="6569599" y="1434404"/>
            <a:ext cx="21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4</a:t>
            </a:r>
          </a:p>
        </p:txBody>
      </p:sp>
      <p:sp>
        <p:nvSpPr>
          <p:cNvPr id="17" name="Line 122"/>
          <p:cNvSpPr>
            <a:spLocks noChangeShapeType="1"/>
          </p:cNvSpPr>
          <p:nvPr/>
        </p:nvSpPr>
        <p:spPr bwMode="auto">
          <a:xfrm flipV="1">
            <a:off x="5579194" y="2221604"/>
            <a:ext cx="82133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graphicFrame>
        <p:nvGraphicFramePr>
          <p:cNvPr id="18" name="Group 581"/>
          <p:cNvGraphicFramePr>
            <a:graphicFrameLocks noGrp="1"/>
          </p:cNvGraphicFramePr>
          <p:nvPr/>
        </p:nvGraphicFramePr>
        <p:xfrm>
          <a:off x="10127866" y="3323127"/>
          <a:ext cx="1080702" cy="1052761"/>
        </p:xfrm>
        <a:graphic>
          <a:graphicData uri="http://schemas.openxmlformats.org/drawingml/2006/table">
            <a:tbl>
              <a:tblPr>
                <a:tableStyleId>{5940675A-B579-460E-94D1-54222C63F5DA}</a:tableStyleId>
              </a:tblPr>
              <a:tblGrid>
                <a:gridCol w="270175">
                  <a:extLst>
                    <a:ext uri="{9D8B030D-6E8A-4147-A177-3AD203B41FA5}">
                      <a16:colId xmlns:a16="http://schemas.microsoft.com/office/drawing/2014/main" val="20000"/>
                    </a:ext>
                  </a:extLst>
                </a:gridCol>
                <a:gridCol w="277766">
                  <a:extLst>
                    <a:ext uri="{9D8B030D-6E8A-4147-A177-3AD203B41FA5}">
                      <a16:colId xmlns:a16="http://schemas.microsoft.com/office/drawing/2014/main" val="20001"/>
                    </a:ext>
                  </a:extLst>
                </a:gridCol>
                <a:gridCol w="262586">
                  <a:extLst>
                    <a:ext uri="{9D8B030D-6E8A-4147-A177-3AD203B41FA5}">
                      <a16:colId xmlns:a16="http://schemas.microsoft.com/office/drawing/2014/main" val="20002"/>
                    </a:ext>
                  </a:extLst>
                </a:gridCol>
                <a:gridCol w="270175">
                  <a:extLst>
                    <a:ext uri="{9D8B030D-6E8A-4147-A177-3AD203B41FA5}">
                      <a16:colId xmlns:a16="http://schemas.microsoft.com/office/drawing/2014/main" val="20003"/>
                    </a:ext>
                  </a:extLst>
                </a:gridCol>
              </a:tblGrid>
              <a:tr h="26783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11</a:t>
                      </a:r>
                      <a:endParaRPr kumimoji="0" lang="en-US" altLang="zh-CN" sz="1600" b="1" i="0" u="none" strike="noStrike" cap="none" normalizeH="0" baseline="0" dirty="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6319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1"/>
                  </a:ext>
                </a:extLst>
              </a:tr>
              <a:tr h="2600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6164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 name="Group 580"/>
          <p:cNvGraphicFramePr>
            <a:graphicFrameLocks noGrp="1"/>
          </p:cNvGraphicFramePr>
          <p:nvPr/>
        </p:nvGraphicFramePr>
        <p:xfrm>
          <a:off x="8263917" y="3333803"/>
          <a:ext cx="1077962" cy="1032085"/>
        </p:xfrm>
        <a:graphic>
          <a:graphicData uri="http://schemas.openxmlformats.org/drawingml/2006/table">
            <a:tbl>
              <a:tblPr>
                <a:tableStyleId>{5940675A-B579-460E-94D1-54222C63F5DA}</a:tableStyleId>
              </a:tblPr>
              <a:tblGrid>
                <a:gridCol w="269491">
                  <a:extLst>
                    <a:ext uri="{9D8B030D-6E8A-4147-A177-3AD203B41FA5}">
                      <a16:colId xmlns:a16="http://schemas.microsoft.com/office/drawing/2014/main" val="20000"/>
                    </a:ext>
                  </a:extLst>
                </a:gridCol>
                <a:gridCol w="271013">
                  <a:extLst>
                    <a:ext uri="{9D8B030D-6E8A-4147-A177-3AD203B41FA5}">
                      <a16:colId xmlns:a16="http://schemas.microsoft.com/office/drawing/2014/main" val="20001"/>
                    </a:ext>
                  </a:extLst>
                </a:gridCol>
                <a:gridCol w="267968">
                  <a:extLst>
                    <a:ext uri="{9D8B030D-6E8A-4147-A177-3AD203B41FA5}">
                      <a16:colId xmlns:a16="http://schemas.microsoft.com/office/drawing/2014/main" val="20002"/>
                    </a:ext>
                  </a:extLst>
                </a:gridCol>
                <a:gridCol w="269490">
                  <a:extLst>
                    <a:ext uri="{9D8B030D-6E8A-4147-A177-3AD203B41FA5}">
                      <a16:colId xmlns:a16="http://schemas.microsoft.com/office/drawing/2014/main" val="20003"/>
                    </a:ext>
                  </a:extLst>
                </a:gridCol>
              </a:tblGrid>
              <a:tr h="26297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0"/>
                  </a:ext>
                </a:extLst>
              </a:tr>
              <a:tr h="25636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5636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5636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0" name="Group 579"/>
          <p:cNvGraphicFramePr>
            <a:graphicFrameLocks noGrp="1"/>
          </p:cNvGraphicFramePr>
          <p:nvPr/>
        </p:nvGraphicFramePr>
        <p:xfrm>
          <a:off x="6384422" y="3386841"/>
          <a:ext cx="1112783" cy="996511"/>
        </p:xfrm>
        <a:graphic>
          <a:graphicData uri="http://schemas.openxmlformats.org/drawingml/2006/table">
            <a:tbl>
              <a:tblPr>
                <a:tableStyleId>{5940675A-B579-460E-94D1-54222C63F5DA}</a:tableStyleId>
              </a:tblPr>
              <a:tblGrid>
                <a:gridCol w="278195">
                  <a:extLst>
                    <a:ext uri="{9D8B030D-6E8A-4147-A177-3AD203B41FA5}">
                      <a16:colId xmlns:a16="http://schemas.microsoft.com/office/drawing/2014/main" val="20000"/>
                    </a:ext>
                  </a:extLst>
                </a:gridCol>
                <a:gridCol w="279768">
                  <a:extLst>
                    <a:ext uri="{9D8B030D-6E8A-4147-A177-3AD203B41FA5}">
                      <a16:colId xmlns:a16="http://schemas.microsoft.com/office/drawing/2014/main" val="20001"/>
                    </a:ext>
                  </a:extLst>
                </a:gridCol>
                <a:gridCol w="276624">
                  <a:extLst>
                    <a:ext uri="{9D8B030D-6E8A-4147-A177-3AD203B41FA5}">
                      <a16:colId xmlns:a16="http://schemas.microsoft.com/office/drawing/2014/main" val="20002"/>
                    </a:ext>
                  </a:extLst>
                </a:gridCol>
                <a:gridCol w="278196">
                  <a:extLst>
                    <a:ext uri="{9D8B030D-6E8A-4147-A177-3AD203B41FA5}">
                      <a16:colId xmlns:a16="http://schemas.microsoft.com/office/drawing/2014/main" val="20003"/>
                    </a:ext>
                  </a:extLst>
                </a:gridCol>
              </a:tblGrid>
              <a:tr h="23260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1" i="0" u="none" strike="noStrike" cap="none" normalizeH="0" baseline="0" dirty="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5593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529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81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1" name="Group 578"/>
          <p:cNvGraphicFramePr>
            <a:graphicFrameLocks noGrp="1"/>
          </p:cNvGraphicFramePr>
          <p:nvPr/>
        </p:nvGraphicFramePr>
        <p:xfrm>
          <a:off x="4479161" y="3401134"/>
          <a:ext cx="1112727" cy="1002907"/>
        </p:xfrm>
        <a:graphic>
          <a:graphicData uri="http://schemas.openxmlformats.org/drawingml/2006/table">
            <a:tbl>
              <a:tblPr>
                <a:tableStyleId>{5940675A-B579-460E-94D1-54222C63F5DA}</a:tableStyleId>
              </a:tblPr>
              <a:tblGrid>
                <a:gridCol w="278582">
                  <a:extLst>
                    <a:ext uri="{9D8B030D-6E8A-4147-A177-3AD203B41FA5}">
                      <a16:colId xmlns:a16="http://schemas.microsoft.com/office/drawing/2014/main" val="20000"/>
                    </a:ext>
                  </a:extLst>
                </a:gridCol>
                <a:gridCol w="278582">
                  <a:extLst>
                    <a:ext uri="{9D8B030D-6E8A-4147-A177-3AD203B41FA5}">
                      <a16:colId xmlns:a16="http://schemas.microsoft.com/office/drawing/2014/main" val="20001"/>
                    </a:ext>
                  </a:extLst>
                </a:gridCol>
                <a:gridCol w="276981">
                  <a:extLst>
                    <a:ext uri="{9D8B030D-6E8A-4147-A177-3AD203B41FA5}">
                      <a16:colId xmlns:a16="http://schemas.microsoft.com/office/drawing/2014/main" val="20002"/>
                    </a:ext>
                  </a:extLst>
                </a:gridCol>
                <a:gridCol w="278582">
                  <a:extLst>
                    <a:ext uri="{9D8B030D-6E8A-4147-A177-3AD203B41FA5}">
                      <a16:colId xmlns:a16="http://schemas.microsoft.com/office/drawing/2014/main" val="20003"/>
                    </a:ext>
                  </a:extLst>
                </a:gridCol>
              </a:tblGrid>
              <a:tr h="24156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5837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56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09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2" name="Group 577"/>
          <p:cNvGraphicFramePr>
            <a:graphicFrameLocks noGrp="1"/>
          </p:cNvGraphicFramePr>
          <p:nvPr/>
        </p:nvGraphicFramePr>
        <p:xfrm>
          <a:off x="2545495" y="3381686"/>
          <a:ext cx="1103313" cy="1049203"/>
        </p:xfrm>
        <a:graphic>
          <a:graphicData uri="http://schemas.openxmlformats.org/drawingml/2006/table">
            <a:tbl>
              <a:tblPr>
                <a:tableStyleId>{5940675A-B579-460E-94D1-54222C63F5DA}</a:tableStyleId>
              </a:tblPr>
              <a:tblGrid>
                <a:gridCol w="276225">
                  <a:extLst>
                    <a:ext uri="{9D8B030D-6E8A-4147-A177-3AD203B41FA5}">
                      <a16:colId xmlns:a16="http://schemas.microsoft.com/office/drawing/2014/main" val="20000"/>
                    </a:ext>
                  </a:extLst>
                </a:gridCol>
                <a:gridCol w="276225">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gridCol w="285750">
                  <a:extLst>
                    <a:ext uri="{9D8B030D-6E8A-4147-A177-3AD203B41FA5}">
                      <a16:colId xmlns:a16="http://schemas.microsoft.com/office/drawing/2014/main" val="20003"/>
                    </a:ext>
                  </a:extLst>
                </a:gridCol>
              </a:tblGrid>
              <a:tr h="2592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6538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623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623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3" name="Group 576"/>
          <p:cNvGraphicFramePr>
            <a:graphicFrameLocks noGrp="1"/>
          </p:cNvGraphicFramePr>
          <p:nvPr/>
        </p:nvGraphicFramePr>
        <p:xfrm>
          <a:off x="796927" y="3398858"/>
          <a:ext cx="1077551" cy="1038254"/>
        </p:xfrm>
        <a:graphic>
          <a:graphicData uri="http://schemas.openxmlformats.org/drawingml/2006/table">
            <a:tbl>
              <a:tblPr>
                <a:tableStyleId>{5940675A-B579-460E-94D1-54222C63F5DA}</a:tableStyleId>
              </a:tblPr>
              <a:tblGrid>
                <a:gridCol w="269010">
                  <a:extLst>
                    <a:ext uri="{9D8B030D-6E8A-4147-A177-3AD203B41FA5}">
                      <a16:colId xmlns:a16="http://schemas.microsoft.com/office/drawing/2014/main" val="20000"/>
                    </a:ext>
                  </a:extLst>
                </a:gridCol>
                <a:gridCol w="272032">
                  <a:extLst>
                    <a:ext uri="{9D8B030D-6E8A-4147-A177-3AD203B41FA5}">
                      <a16:colId xmlns:a16="http://schemas.microsoft.com/office/drawing/2014/main" val="20001"/>
                    </a:ext>
                  </a:extLst>
                </a:gridCol>
                <a:gridCol w="267499">
                  <a:extLst>
                    <a:ext uri="{9D8B030D-6E8A-4147-A177-3AD203B41FA5}">
                      <a16:colId xmlns:a16="http://schemas.microsoft.com/office/drawing/2014/main" val="20002"/>
                    </a:ext>
                  </a:extLst>
                </a:gridCol>
                <a:gridCol w="269010">
                  <a:extLst>
                    <a:ext uri="{9D8B030D-6E8A-4147-A177-3AD203B41FA5}">
                      <a16:colId xmlns:a16="http://schemas.microsoft.com/office/drawing/2014/main" val="20003"/>
                    </a:ext>
                  </a:extLst>
                </a:gridCol>
              </a:tblGrid>
              <a:tr h="25651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6261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6261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5651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4" name="Group 574"/>
          <p:cNvGraphicFramePr>
            <a:graphicFrameLocks noGrp="1"/>
          </p:cNvGraphicFramePr>
          <p:nvPr/>
        </p:nvGraphicFramePr>
        <p:xfrm>
          <a:off x="8248873" y="1734026"/>
          <a:ext cx="1064664" cy="980278"/>
        </p:xfrm>
        <a:graphic>
          <a:graphicData uri="http://schemas.openxmlformats.org/drawingml/2006/table">
            <a:tbl>
              <a:tblPr>
                <a:tableStyleId>{5940675A-B579-460E-94D1-54222C63F5DA}</a:tableStyleId>
              </a:tblPr>
              <a:tblGrid>
                <a:gridCol w="266933">
                  <a:extLst>
                    <a:ext uri="{9D8B030D-6E8A-4147-A177-3AD203B41FA5}">
                      <a16:colId xmlns:a16="http://schemas.microsoft.com/office/drawing/2014/main" val="20000"/>
                    </a:ext>
                  </a:extLst>
                </a:gridCol>
                <a:gridCol w="266933">
                  <a:extLst>
                    <a:ext uri="{9D8B030D-6E8A-4147-A177-3AD203B41FA5}">
                      <a16:colId xmlns:a16="http://schemas.microsoft.com/office/drawing/2014/main" val="20001"/>
                    </a:ext>
                  </a:extLst>
                </a:gridCol>
                <a:gridCol w="263865">
                  <a:extLst>
                    <a:ext uri="{9D8B030D-6E8A-4147-A177-3AD203B41FA5}">
                      <a16:colId xmlns:a16="http://schemas.microsoft.com/office/drawing/2014/main" val="20002"/>
                    </a:ext>
                  </a:extLst>
                </a:gridCol>
                <a:gridCol w="266933">
                  <a:extLst>
                    <a:ext uri="{9D8B030D-6E8A-4147-A177-3AD203B41FA5}">
                      <a16:colId xmlns:a16="http://schemas.microsoft.com/office/drawing/2014/main" val="20003"/>
                    </a:ext>
                  </a:extLst>
                </a:gridCol>
              </a:tblGrid>
              <a:tr h="24470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61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470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2"/>
                  </a:ext>
                </a:extLst>
              </a:tr>
              <a:tr h="24470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6" name="Text Box 489"/>
          <p:cNvSpPr txBox="1">
            <a:spLocks noChangeArrowheads="1"/>
          </p:cNvSpPr>
          <p:nvPr/>
        </p:nvSpPr>
        <p:spPr bwMode="auto">
          <a:xfrm>
            <a:off x="6049416" y="1947415"/>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下</a:t>
            </a:r>
          </a:p>
        </p:txBody>
      </p:sp>
      <p:sp>
        <p:nvSpPr>
          <p:cNvPr id="27" name="Text Box 490"/>
          <p:cNvSpPr txBox="1">
            <a:spLocks noChangeArrowheads="1"/>
          </p:cNvSpPr>
          <p:nvPr/>
        </p:nvSpPr>
        <p:spPr bwMode="auto">
          <a:xfrm>
            <a:off x="9696400" y="1908473"/>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下</a:t>
            </a:r>
          </a:p>
        </p:txBody>
      </p:sp>
      <p:sp>
        <p:nvSpPr>
          <p:cNvPr id="28" name="Text Box 491"/>
          <p:cNvSpPr txBox="1">
            <a:spLocks noChangeArrowheads="1"/>
          </p:cNvSpPr>
          <p:nvPr/>
        </p:nvSpPr>
        <p:spPr bwMode="auto">
          <a:xfrm>
            <a:off x="8615748" y="1447657"/>
            <a:ext cx="21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a:spcBef>
                <a:spcPct val="50000"/>
              </a:spcBef>
              <a:buClrTx/>
              <a:buSzTx/>
              <a:buFontTx/>
              <a:buNone/>
              <a:defRPr kumimoji="1" sz="2000" b="0">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5</a:t>
            </a:r>
          </a:p>
        </p:txBody>
      </p:sp>
      <p:graphicFrame>
        <p:nvGraphicFramePr>
          <p:cNvPr id="29" name="Group 575"/>
          <p:cNvGraphicFramePr>
            <a:graphicFrameLocks noGrp="1"/>
          </p:cNvGraphicFramePr>
          <p:nvPr/>
        </p:nvGraphicFramePr>
        <p:xfrm>
          <a:off x="10106810" y="1700809"/>
          <a:ext cx="1056702" cy="992134"/>
        </p:xfrm>
        <a:graphic>
          <a:graphicData uri="http://schemas.openxmlformats.org/drawingml/2006/table">
            <a:tbl>
              <a:tblPr>
                <a:tableStyleId>{5940675A-B579-460E-94D1-54222C63F5DA}</a:tableStyleId>
              </a:tblPr>
              <a:tblGrid>
                <a:gridCol w="265300">
                  <a:extLst>
                    <a:ext uri="{9D8B030D-6E8A-4147-A177-3AD203B41FA5}">
                      <a16:colId xmlns:a16="http://schemas.microsoft.com/office/drawing/2014/main" val="20000"/>
                    </a:ext>
                  </a:extLst>
                </a:gridCol>
                <a:gridCol w="263801">
                  <a:extLst>
                    <a:ext uri="{9D8B030D-6E8A-4147-A177-3AD203B41FA5}">
                      <a16:colId xmlns:a16="http://schemas.microsoft.com/office/drawing/2014/main" val="20001"/>
                    </a:ext>
                  </a:extLst>
                </a:gridCol>
                <a:gridCol w="265299">
                  <a:extLst>
                    <a:ext uri="{9D8B030D-6E8A-4147-A177-3AD203B41FA5}">
                      <a16:colId xmlns:a16="http://schemas.microsoft.com/office/drawing/2014/main" val="20002"/>
                    </a:ext>
                  </a:extLst>
                </a:gridCol>
                <a:gridCol w="262302">
                  <a:extLst>
                    <a:ext uri="{9D8B030D-6E8A-4147-A177-3AD203B41FA5}">
                      <a16:colId xmlns:a16="http://schemas.microsoft.com/office/drawing/2014/main" val="20003"/>
                    </a:ext>
                  </a:extLst>
                </a:gridCol>
              </a:tblGrid>
              <a:tr h="2271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992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992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844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bl>
          </a:graphicData>
        </a:graphic>
      </p:graphicFrame>
      <p:sp>
        <p:nvSpPr>
          <p:cNvPr id="30" name="Text Box 519"/>
          <p:cNvSpPr txBox="1">
            <a:spLocks noChangeArrowheads="1"/>
          </p:cNvSpPr>
          <p:nvPr/>
        </p:nvSpPr>
        <p:spPr bwMode="auto">
          <a:xfrm>
            <a:off x="7859805" y="1925485"/>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下</a:t>
            </a:r>
          </a:p>
        </p:txBody>
      </p:sp>
      <p:sp>
        <p:nvSpPr>
          <p:cNvPr id="31" name="Text Box 520"/>
          <p:cNvSpPr txBox="1">
            <a:spLocks noChangeArrowheads="1"/>
          </p:cNvSpPr>
          <p:nvPr/>
        </p:nvSpPr>
        <p:spPr bwMode="auto">
          <a:xfrm>
            <a:off x="10382421" y="1385785"/>
            <a:ext cx="21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6</a:t>
            </a:r>
          </a:p>
        </p:txBody>
      </p:sp>
      <p:sp>
        <p:nvSpPr>
          <p:cNvPr id="32" name="Line 521"/>
          <p:cNvSpPr>
            <a:spLocks noChangeShapeType="1"/>
          </p:cNvSpPr>
          <p:nvPr/>
        </p:nvSpPr>
        <p:spPr bwMode="auto">
          <a:xfrm flipV="1">
            <a:off x="9325719" y="2221604"/>
            <a:ext cx="772539" cy="476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3" name="Line 525"/>
          <p:cNvSpPr>
            <a:spLocks noChangeShapeType="1"/>
          </p:cNvSpPr>
          <p:nvPr/>
        </p:nvSpPr>
        <p:spPr bwMode="auto">
          <a:xfrm flipV="1">
            <a:off x="1833899" y="3917515"/>
            <a:ext cx="711596" cy="4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4" name="Text Box 526"/>
          <p:cNvSpPr txBox="1">
            <a:spLocks noChangeArrowheads="1"/>
          </p:cNvSpPr>
          <p:nvPr/>
        </p:nvSpPr>
        <p:spPr bwMode="auto">
          <a:xfrm>
            <a:off x="1449462" y="3074671"/>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左</a:t>
            </a:r>
          </a:p>
        </p:txBody>
      </p:sp>
      <p:sp>
        <p:nvSpPr>
          <p:cNvPr id="35" name="Text Box 528"/>
          <p:cNvSpPr txBox="1">
            <a:spLocks noChangeArrowheads="1"/>
          </p:cNvSpPr>
          <p:nvPr/>
        </p:nvSpPr>
        <p:spPr bwMode="auto">
          <a:xfrm>
            <a:off x="999321" y="3127262"/>
            <a:ext cx="21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7</a:t>
            </a:r>
          </a:p>
        </p:txBody>
      </p:sp>
      <p:sp>
        <p:nvSpPr>
          <p:cNvPr id="36" name="Line 531"/>
          <p:cNvSpPr>
            <a:spLocks noChangeShapeType="1"/>
          </p:cNvSpPr>
          <p:nvPr/>
        </p:nvSpPr>
        <p:spPr bwMode="auto">
          <a:xfrm>
            <a:off x="3648808" y="3902588"/>
            <a:ext cx="830353" cy="33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37" name="Text Box 535"/>
          <p:cNvSpPr txBox="1">
            <a:spLocks noChangeArrowheads="1"/>
          </p:cNvSpPr>
          <p:nvPr/>
        </p:nvSpPr>
        <p:spPr bwMode="auto">
          <a:xfrm>
            <a:off x="2782772" y="3073954"/>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8</a:t>
            </a:r>
          </a:p>
        </p:txBody>
      </p:sp>
      <p:sp>
        <p:nvSpPr>
          <p:cNvPr id="38" name="Text Box 536"/>
          <p:cNvSpPr txBox="1">
            <a:spLocks noChangeArrowheads="1"/>
          </p:cNvSpPr>
          <p:nvPr/>
        </p:nvSpPr>
        <p:spPr bwMode="auto">
          <a:xfrm>
            <a:off x="2222395" y="3546108"/>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上</a:t>
            </a:r>
          </a:p>
        </p:txBody>
      </p:sp>
      <p:sp>
        <p:nvSpPr>
          <p:cNvPr id="40" name="Text Box 540"/>
          <p:cNvSpPr txBox="1">
            <a:spLocks noChangeArrowheads="1"/>
          </p:cNvSpPr>
          <p:nvPr/>
        </p:nvSpPr>
        <p:spPr bwMode="auto">
          <a:xfrm>
            <a:off x="4693270" y="3090059"/>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9</a:t>
            </a:r>
          </a:p>
        </p:txBody>
      </p:sp>
      <p:sp>
        <p:nvSpPr>
          <p:cNvPr id="41" name="Text Box 541"/>
          <p:cNvSpPr txBox="1">
            <a:spLocks noChangeArrowheads="1"/>
          </p:cNvSpPr>
          <p:nvPr/>
        </p:nvSpPr>
        <p:spPr bwMode="auto">
          <a:xfrm>
            <a:off x="4114628" y="3537876"/>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上</a:t>
            </a:r>
          </a:p>
        </p:txBody>
      </p:sp>
      <p:sp>
        <p:nvSpPr>
          <p:cNvPr id="42" name="Line 545"/>
          <p:cNvSpPr>
            <a:spLocks noChangeShapeType="1"/>
          </p:cNvSpPr>
          <p:nvPr/>
        </p:nvSpPr>
        <p:spPr bwMode="auto">
          <a:xfrm flipV="1">
            <a:off x="5606493" y="3891820"/>
            <a:ext cx="776341" cy="111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3" name="Text Box 547"/>
          <p:cNvSpPr txBox="1">
            <a:spLocks noChangeArrowheads="1"/>
          </p:cNvSpPr>
          <p:nvPr/>
        </p:nvSpPr>
        <p:spPr bwMode="auto">
          <a:xfrm>
            <a:off x="6037534" y="3508136"/>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上</a:t>
            </a:r>
          </a:p>
        </p:txBody>
      </p:sp>
      <p:sp>
        <p:nvSpPr>
          <p:cNvPr id="44" name="Text Box 548"/>
          <p:cNvSpPr txBox="1">
            <a:spLocks noChangeArrowheads="1"/>
          </p:cNvSpPr>
          <p:nvPr/>
        </p:nvSpPr>
        <p:spPr bwMode="auto">
          <a:xfrm>
            <a:off x="6478593" y="3080871"/>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10</a:t>
            </a:r>
          </a:p>
        </p:txBody>
      </p:sp>
      <p:sp>
        <p:nvSpPr>
          <p:cNvPr id="45" name="Line 556"/>
          <p:cNvSpPr>
            <a:spLocks noChangeShapeType="1"/>
          </p:cNvSpPr>
          <p:nvPr/>
        </p:nvSpPr>
        <p:spPr bwMode="auto">
          <a:xfrm flipV="1">
            <a:off x="7464151" y="3881701"/>
            <a:ext cx="784721" cy="339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6" name="Text Box 557"/>
          <p:cNvSpPr txBox="1">
            <a:spLocks noChangeArrowheads="1"/>
          </p:cNvSpPr>
          <p:nvPr/>
        </p:nvSpPr>
        <p:spPr bwMode="auto">
          <a:xfrm>
            <a:off x="7955782" y="3513160"/>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右</a:t>
            </a:r>
          </a:p>
        </p:txBody>
      </p:sp>
      <p:sp>
        <p:nvSpPr>
          <p:cNvPr id="47" name="Text Box 558"/>
          <p:cNvSpPr txBox="1">
            <a:spLocks noChangeArrowheads="1"/>
          </p:cNvSpPr>
          <p:nvPr/>
        </p:nvSpPr>
        <p:spPr bwMode="auto">
          <a:xfrm>
            <a:off x="8342543" y="3054035"/>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11</a:t>
            </a:r>
          </a:p>
        </p:txBody>
      </p:sp>
      <p:sp>
        <p:nvSpPr>
          <p:cNvPr id="48" name="Line 561"/>
          <p:cNvSpPr>
            <a:spLocks noChangeShapeType="1"/>
          </p:cNvSpPr>
          <p:nvPr/>
        </p:nvSpPr>
        <p:spPr bwMode="auto">
          <a:xfrm>
            <a:off x="9341879" y="3869582"/>
            <a:ext cx="764931" cy="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9" name="Text Box 562"/>
          <p:cNvSpPr txBox="1">
            <a:spLocks noChangeArrowheads="1"/>
          </p:cNvSpPr>
          <p:nvPr/>
        </p:nvSpPr>
        <p:spPr bwMode="auto">
          <a:xfrm>
            <a:off x="9793488" y="3519967"/>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下</a:t>
            </a:r>
          </a:p>
        </p:txBody>
      </p:sp>
      <p:sp>
        <p:nvSpPr>
          <p:cNvPr id="50" name="Text Box 564"/>
          <p:cNvSpPr txBox="1">
            <a:spLocks noChangeArrowheads="1"/>
          </p:cNvSpPr>
          <p:nvPr/>
        </p:nvSpPr>
        <p:spPr bwMode="auto">
          <a:xfrm>
            <a:off x="10655747" y="3042553"/>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12</a:t>
            </a:r>
          </a:p>
        </p:txBody>
      </p:sp>
      <p:sp>
        <p:nvSpPr>
          <p:cNvPr id="52" name="矩形 51"/>
          <p:cNvSpPr/>
          <p:nvPr/>
        </p:nvSpPr>
        <p:spPr>
          <a:xfrm>
            <a:off x="796927" y="4933668"/>
            <a:ext cx="10411641" cy="830997"/>
          </a:xfrm>
          <a:prstGeom prst="rect">
            <a:avLst/>
          </a:prstGeom>
        </p:spPr>
        <p:txBody>
          <a:bodyPr wrap="square">
            <a:spAutoFit/>
          </a:bodyPr>
          <a:lstStyle/>
          <a:p>
            <a:r>
              <a:rPr lang="zh-CN" altLang="en-US" sz="2400" dirty="0">
                <a:solidFill>
                  <a:srgbClr val="FF0000"/>
                </a:solidFill>
                <a:latin typeface="幼圆" panose="02010509060101010101" pitchFamily="49" charset="-122"/>
                <a:ea typeface="幼圆" panose="02010509060101010101" pitchFamily="49" charset="-122"/>
              </a:rPr>
              <a:t>不管开局如何（不关心问题的具体实例），总是采取由根开始的最左路径，呆板而盲目。搜索过程中有可能远离目标。</a:t>
            </a:r>
          </a:p>
        </p:txBody>
      </p:sp>
      <p:sp>
        <p:nvSpPr>
          <p:cNvPr id="67" name="Line 521"/>
          <p:cNvSpPr>
            <a:spLocks noChangeShapeType="1"/>
          </p:cNvSpPr>
          <p:nvPr/>
        </p:nvSpPr>
        <p:spPr bwMode="auto">
          <a:xfrm>
            <a:off x="7464151" y="2221605"/>
            <a:ext cx="78472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cxnSp>
        <p:nvCxnSpPr>
          <p:cNvPr id="68" name="AutoShape 538"/>
          <p:cNvCxnSpPr>
            <a:cxnSpLocks noChangeShapeType="1"/>
          </p:cNvCxnSpPr>
          <p:nvPr/>
        </p:nvCxnSpPr>
        <p:spPr bwMode="auto">
          <a:xfrm rot="10800000" flipV="1">
            <a:off x="1352335" y="2708922"/>
            <a:ext cx="9282826" cy="690226"/>
          </a:xfrm>
          <a:prstGeom prst="bentConnector4">
            <a:avLst>
              <a:gd name="adj1" fmla="val 72"/>
              <a:gd name="adj2" fmla="val 51594"/>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346">
            <a:extLst>
              <a:ext uri="{FF2B5EF4-FFF2-40B4-BE49-F238E27FC236}">
                <a16:creationId xmlns:a16="http://schemas.microsoft.com/office/drawing/2014/main" id="{3AE1EAF8-F275-F814-B149-CEE7EAB99462}"/>
              </a:ext>
            </a:extLst>
          </p:cNvPr>
          <p:cNvSpPr>
            <a:spLocks noChangeArrowheads="1"/>
          </p:cNvSpPr>
          <p:nvPr/>
        </p:nvSpPr>
        <p:spPr bwMode="auto">
          <a:xfrm>
            <a:off x="6443247" y="474800"/>
            <a:ext cx="2241550" cy="434975"/>
          </a:xfrm>
          <a:prstGeom prst="rect">
            <a:avLst/>
          </a:prstGeom>
          <a:noFill/>
          <a:ln w="38100" cmpd="dbl">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tx2"/>
                </a:solidFill>
                <a:latin typeface="Arial" panose="020B0604020202020204" pitchFamily="34" charset="0"/>
              </a:rPr>
              <a:t>上、右、下、左</a:t>
            </a:r>
          </a:p>
        </p:txBody>
      </p:sp>
    </p:spTree>
    <p:extLst>
      <p:ext uri="{BB962C8B-B14F-4D97-AF65-F5344CB8AC3E}">
        <p14:creationId xmlns:p14="http://schemas.microsoft.com/office/powerpoint/2010/main" val="346530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7D5EB-FADE-9678-9034-0D125A76C39C}"/>
              </a:ext>
            </a:extLst>
          </p:cNvPr>
          <p:cNvSpPr>
            <a:spLocks noGrp="1"/>
          </p:cNvSpPr>
          <p:nvPr>
            <p:ph type="title"/>
          </p:nvPr>
        </p:nvSpPr>
        <p:spPr/>
        <p:txBody>
          <a:bodyPr/>
          <a:lstStyle/>
          <a:p>
            <a:r>
              <a:rPr kumimoji="1" lang="zh-CN" altLang="en-US" dirty="0"/>
              <a:t>求解方法</a:t>
            </a:r>
          </a:p>
        </p:txBody>
      </p:sp>
      <p:sp>
        <p:nvSpPr>
          <p:cNvPr id="3" name="内容占位符 2">
            <a:extLst>
              <a:ext uri="{FF2B5EF4-FFF2-40B4-BE49-F238E27FC236}">
                <a16:creationId xmlns:a16="http://schemas.microsoft.com/office/drawing/2014/main" id="{7F346991-3B2D-29A3-DAA0-AA428B3958CE}"/>
              </a:ext>
            </a:extLst>
          </p:cNvPr>
          <p:cNvSpPr>
            <a:spLocks noGrp="1"/>
          </p:cNvSpPr>
          <p:nvPr>
            <p:ph idx="1"/>
          </p:nvPr>
        </p:nvSpPr>
        <p:spPr>
          <a:xfrm>
            <a:off x="983432" y="1690690"/>
            <a:ext cx="10515600" cy="4351338"/>
          </a:xfrm>
        </p:spPr>
        <p:txBody>
          <a:bodyPr/>
          <a:lstStyle/>
          <a:p>
            <a:pPr eaLnBrk="1" hangingPunct="1">
              <a:lnSpc>
                <a:spcPct val="150000"/>
              </a:lnSpc>
            </a:pPr>
            <a:r>
              <a:rPr lang="zh-CN" altLang="en-US" sz="2400" dirty="0"/>
              <a:t>方法</a:t>
            </a:r>
            <a:r>
              <a:rPr lang="en-US" altLang="zh-CN" sz="2400" dirty="0"/>
              <a:t>1</a:t>
            </a:r>
            <a:r>
              <a:rPr lang="zh-CN" altLang="en-US" sz="2400" dirty="0"/>
              <a:t>：宽度优先</a:t>
            </a:r>
            <a:r>
              <a:rPr lang="en-US" altLang="zh-CN" sz="2400" dirty="0"/>
              <a:t>FIFO</a:t>
            </a:r>
            <a:r>
              <a:rPr lang="zh-CN" altLang="en-US" sz="2400" dirty="0"/>
              <a:t>检索</a:t>
            </a:r>
          </a:p>
          <a:p>
            <a:pPr lvl="1" eaLnBrk="1" hangingPunct="1">
              <a:lnSpc>
                <a:spcPct val="150000"/>
              </a:lnSpc>
            </a:pPr>
            <a:r>
              <a:rPr lang="zh-CN" altLang="en-US" sz="2400" dirty="0"/>
              <a:t>能找到离根最近的答案结点，但不管开局如何</a:t>
            </a:r>
            <a:r>
              <a:rPr lang="en-US" altLang="zh-CN" sz="2400" dirty="0"/>
              <a:t>(</a:t>
            </a:r>
            <a:r>
              <a:rPr lang="zh-CN" altLang="en-US" sz="2400" dirty="0"/>
              <a:t>不关心问题的具体实例</a:t>
            </a:r>
            <a:r>
              <a:rPr lang="en-US" altLang="zh-CN" sz="2400" dirty="0"/>
              <a:t>)</a:t>
            </a:r>
            <a:r>
              <a:rPr lang="zh-CN" altLang="en-US" sz="2400" dirty="0"/>
              <a:t>，总是按千篇一律的顺序移动。</a:t>
            </a:r>
          </a:p>
          <a:p>
            <a:pPr eaLnBrk="1" hangingPunct="1">
              <a:lnSpc>
                <a:spcPct val="150000"/>
              </a:lnSpc>
            </a:pPr>
            <a:r>
              <a:rPr lang="zh-CN" altLang="en-US" sz="2400" dirty="0"/>
              <a:t>方法</a:t>
            </a:r>
            <a:r>
              <a:rPr lang="en-US" altLang="zh-CN" sz="2400" dirty="0"/>
              <a:t>2</a:t>
            </a:r>
            <a:r>
              <a:rPr lang="zh-CN" altLang="en-US" sz="2400" dirty="0"/>
              <a:t>：深度优先检索</a:t>
            </a:r>
          </a:p>
          <a:p>
            <a:pPr lvl="1" eaLnBrk="1" hangingPunct="1">
              <a:lnSpc>
                <a:spcPct val="150000"/>
              </a:lnSpc>
            </a:pPr>
            <a:r>
              <a:rPr lang="zh-CN" altLang="en-US" sz="2400" dirty="0"/>
              <a:t>不管开局如何（不关心问题的具体实例），总是采取由根开始的最左路径，呆板而盲目。搜索过程中有可能远离目标。</a:t>
            </a:r>
          </a:p>
          <a:p>
            <a:pPr eaLnBrk="1" hangingPunct="1">
              <a:lnSpc>
                <a:spcPct val="150000"/>
              </a:lnSpc>
            </a:pPr>
            <a:r>
              <a:rPr lang="zh-CN" altLang="en-US" sz="2400" dirty="0"/>
              <a:t>方法</a:t>
            </a:r>
            <a:r>
              <a:rPr lang="en-US" altLang="zh-CN" sz="2400" dirty="0"/>
              <a:t>3</a:t>
            </a:r>
            <a:r>
              <a:rPr lang="zh-CN" altLang="en-US" sz="2400" dirty="0"/>
              <a:t>：</a:t>
            </a:r>
            <a:r>
              <a:rPr lang="en-US" altLang="zh-CN" sz="2400" dirty="0"/>
              <a:t>LC</a:t>
            </a:r>
            <a:r>
              <a:rPr lang="zh-CN" altLang="en-US" sz="2400" dirty="0"/>
              <a:t>检索</a:t>
            </a:r>
          </a:p>
          <a:p>
            <a:endParaRPr kumimoji="1" lang="zh-CN" altLang="en-US" dirty="0"/>
          </a:p>
        </p:txBody>
      </p:sp>
      <p:sp>
        <p:nvSpPr>
          <p:cNvPr id="4" name="灯片编号占位符 3">
            <a:extLst>
              <a:ext uri="{FF2B5EF4-FFF2-40B4-BE49-F238E27FC236}">
                <a16:creationId xmlns:a16="http://schemas.microsoft.com/office/drawing/2014/main" id="{AEC6869C-D54B-D0AD-F0ED-279F76CE2CD2}"/>
              </a:ext>
            </a:extLst>
          </p:cNvPr>
          <p:cNvSpPr>
            <a:spLocks noGrp="1"/>
          </p:cNvSpPr>
          <p:nvPr>
            <p:ph type="sldNum" sz="quarter" idx="12"/>
          </p:nvPr>
        </p:nvSpPr>
        <p:spPr/>
        <p:txBody>
          <a:bodyPr/>
          <a:lstStyle/>
          <a:p>
            <a:pPr>
              <a:defRPr/>
            </a:pPr>
            <a:fld id="{0CE838A2-A49A-4A20-A5DD-EFD81F6874A2}" type="slidenum">
              <a:rPr lang="en-US" altLang="zh-CN" smtClean="0"/>
              <a:pPr>
                <a:defRPr/>
              </a:pPr>
              <a:t>35</a:t>
            </a:fld>
            <a:endParaRPr lang="en-US" altLang="zh-CN"/>
          </a:p>
        </p:txBody>
      </p:sp>
    </p:spTree>
    <p:extLst>
      <p:ext uri="{BB962C8B-B14F-4D97-AF65-F5344CB8AC3E}">
        <p14:creationId xmlns:p14="http://schemas.microsoft.com/office/powerpoint/2010/main" val="3596248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51384" y="109653"/>
            <a:ext cx="8229600" cy="1063625"/>
          </a:xfrm>
        </p:spPr>
        <p:txBody>
          <a:bodyPr/>
          <a:lstStyle/>
          <a:p>
            <a:pPr eaLnBrk="1" hangingPunct="1"/>
            <a:r>
              <a:rPr lang="en-US" altLang="zh-CN" dirty="0"/>
              <a:t>LC-</a:t>
            </a:r>
            <a:r>
              <a:rPr lang="zh-CN" altLang="en-US" dirty="0"/>
              <a:t>检索</a:t>
            </a:r>
          </a:p>
        </p:txBody>
      </p:sp>
      <p:sp>
        <p:nvSpPr>
          <p:cNvPr id="81923" name="Rectangle 3"/>
          <p:cNvSpPr>
            <a:spLocks noGrp="1" noChangeArrowheads="1"/>
          </p:cNvSpPr>
          <p:nvPr>
            <p:ph type="body" idx="1"/>
          </p:nvPr>
        </p:nvSpPr>
        <p:spPr>
          <a:xfrm>
            <a:off x="551384" y="1173278"/>
            <a:ext cx="10729192" cy="4356100"/>
          </a:xfrm>
        </p:spPr>
        <p:txBody>
          <a:bodyPr>
            <a:normAutofit/>
          </a:bodyPr>
          <a:lstStyle/>
          <a:p>
            <a:pPr eaLnBrk="1" hangingPunct="1"/>
            <a:r>
              <a:rPr lang="zh-CN" altLang="en-US" sz="2400" dirty="0"/>
              <a:t>定义</a:t>
            </a:r>
            <a:r>
              <a:rPr lang="en-US" altLang="zh-CN" sz="2400" dirty="0"/>
              <a:t>c(X)</a:t>
            </a:r>
            <a:r>
              <a:rPr lang="zh-CN" altLang="en-US" sz="2400" dirty="0"/>
              <a:t>：</a:t>
            </a:r>
          </a:p>
          <a:p>
            <a:pPr lvl="1" eaLnBrk="1" hangingPunct="1"/>
            <a:r>
              <a:rPr lang="zh-CN" altLang="en-US" sz="2400" dirty="0"/>
              <a:t>将根结点到最近目标结点路径上的每个结点的成本设置为这条</a:t>
            </a:r>
            <a:r>
              <a:rPr lang="zh-CN" altLang="en-US" sz="2400" dirty="0">
                <a:solidFill>
                  <a:srgbClr val="FF0000"/>
                </a:solidFill>
              </a:rPr>
              <a:t>路径</a:t>
            </a:r>
            <a:r>
              <a:rPr lang="zh-CN" altLang="en-US" sz="2400" dirty="0"/>
              <a:t>的长度。</a:t>
            </a:r>
          </a:p>
          <a:p>
            <a:pPr lvl="1" eaLnBrk="1" hangingPunct="1"/>
            <a:r>
              <a:rPr lang="zh-CN" altLang="en-US" sz="2400" dirty="0"/>
              <a:t>其余结点成本赋值为</a:t>
            </a:r>
            <a:r>
              <a:rPr lang="zh-CN" altLang="en-US" sz="2400" dirty="0">
                <a:solidFill>
                  <a:srgbClr val="FF0000"/>
                </a:solidFill>
              </a:rPr>
              <a:t>∞</a:t>
            </a:r>
            <a:r>
              <a:rPr lang="zh-CN" altLang="en-US" sz="2400" dirty="0"/>
              <a:t>。</a:t>
            </a:r>
          </a:p>
          <a:p>
            <a:pPr eaLnBrk="1" hangingPunct="1"/>
            <a:r>
              <a:rPr lang="en-US" altLang="zh-CN" sz="2400" dirty="0"/>
              <a:t>LC-</a:t>
            </a:r>
            <a:r>
              <a:rPr lang="zh-CN" altLang="en-US" sz="2400" dirty="0"/>
              <a:t>分支限界：</a:t>
            </a:r>
            <a:endParaRPr lang="en-US" altLang="zh-CN" sz="2400" dirty="0"/>
          </a:p>
          <a:p>
            <a:pPr lvl="1"/>
            <a:r>
              <a:rPr lang="zh-CN" altLang="en-US" sz="2400" dirty="0"/>
              <a:t>首先将根结点作为</a:t>
            </a:r>
            <a:r>
              <a:rPr lang="en-US" altLang="zh-CN" sz="2400" dirty="0"/>
              <a:t>E-</a:t>
            </a:r>
            <a:r>
              <a:rPr lang="zh-CN" altLang="en-US" sz="2400" dirty="0"/>
              <a:t>结点，将成本为∞的子结点统统杀掉，只保留与根结点成本相同的子结点，并使其成为下一个</a:t>
            </a:r>
            <a:r>
              <a:rPr lang="en-US" altLang="zh-CN" sz="2400" dirty="0"/>
              <a:t>E-</a:t>
            </a:r>
            <a:r>
              <a:rPr lang="zh-CN" altLang="en-US" sz="2400" dirty="0"/>
              <a:t>结点。</a:t>
            </a:r>
            <a:endParaRPr lang="en-US" altLang="zh-CN" sz="2400" dirty="0"/>
          </a:p>
          <a:p>
            <a:r>
              <a:rPr lang="zh-CN" altLang="en-US" sz="2400" dirty="0"/>
              <a:t>定义</a:t>
            </a:r>
            <a:r>
              <a:rPr lang="en-US" altLang="zh-CN" sz="2400" dirty="0"/>
              <a:t>ĉ(X)</a:t>
            </a:r>
            <a:r>
              <a:rPr lang="zh-CN" altLang="en-US" sz="2400" dirty="0"/>
              <a:t>：</a:t>
            </a:r>
            <a:r>
              <a:rPr lang="en-US" altLang="zh-CN" sz="2400" dirty="0">
                <a:solidFill>
                  <a:srgbClr val="FF0000"/>
                </a:solidFill>
              </a:rPr>
              <a:t>ĉ(X)=f(X)+ĝ(X)</a:t>
            </a:r>
            <a:endParaRPr lang="zh-CN" altLang="en-US" sz="2400" dirty="0"/>
          </a:p>
          <a:p>
            <a:pPr lvl="1"/>
            <a:r>
              <a:rPr lang="en-US" altLang="zh-CN" sz="2400" dirty="0"/>
              <a:t>f(X)</a:t>
            </a:r>
            <a:r>
              <a:rPr lang="zh-CN" altLang="en-US" sz="2400" dirty="0"/>
              <a:t>是由根到结点</a:t>
            </a:r>
            <a:r>
              <a:rPr lang="en-US" altLang="zh-CN" sz="2400" dirty="0"/>
              <a:t>X</a:t>
            </a:r>
            <a:r>
              <a:rPr lang="zh-CN" altLang="en-US" sz="2400" dirty="0"/>
              <a:t>路径的长度；</a:t>
            </a:r>
          </a:p>
          <a:p>
            <a:pPr lvl="1"/>
            <a:r>
              <a:rPr lang="en-US" altLang="zh-CN" sz="2400" dirty="0"/>
              <a:t>ĝ(X)</a:t>
            </a:r>
            <a:r>
              <a:rPr lang="zh-CN" altLang="en-US" sz="2400" dirty="0"/>
              <a:t>是以</a:t>
            </a:r>
            <a:r>
              <a:rPr lang="en-US" altLang="zh-CN" sz="2400" dirty="0"/>
              <a:t>X</a:t>
            </a:r>
            <a:r>
              <a:rPr lang="zh-CN" altLang="en-US" sz="2400" dirty="0"/>
              <a:t>为根的子树中由</a:t>
            </a:r>
            <a:r>
              <a:rPr lang="en-US" altLang="zh-CN" sz="2400" dirty="0"/>
              <a:t>X</a:t>
            </a:r>
            <a:r>
              <a:rPr lang="zh-CN" altLang="en-US" sz="2400" dirty="0"/>
              <a:t>到目标状态的一条</a:t>
            </a:r>
            <a:r>
              <a:rPr lang="zh-CN" altLang="en-US" sz="2400" dirty="0">
                <a:solidFill>
                  <a:srgbClr val="FF0000"/>
                </a:solidFill>
              </a:rPr>
              <a:t>最短</a:t>
            </a:r>
            <a:r>
              <a:rPr lang="zh-CN" altLang="en-US" sz="2400" dirty="0"/>
              <a:t>路径长度的估计值。</a:t>
            </a:r>
          </a:p>
          <a:p>
            <a:pPr marL="0" indent="0" eaLnBrk="1" hangingPunct="1">
              <a:buNone/>
            </a:pPr>
            <a:endParaRPr lang="zh-CN" altLang="en-US" dirty="0"/>
          </a:p>
        </p:txBody>
      </p:sp>
      <p:sp>
        <p:nvSpPr>
          <p:cNvPr id="9" name="Rectangle 6"/>
          <p:cNvSpPr>
            <a:spLocks noChangeArrowheads="1"/>
          </p:cNvSpPr>
          <p:nvPr/>
        </p:nvSpPr>
        <p:spPr bwMode="auto">
          <a:xfrm>
            <a:off x="1271464" y="5466155"/>
            <a:ext cx="5616624" cy="560388"/>
          </a:xfrm>
          <a:prstGeom prst="rect">
            <a:avLst/>
          </a:prstGeom>
          <a:solidFill>
            <a:schemeClr val="accent1">
              <a:lumMod val="20000"/>
              <a:lumOff val="80000"/>
            </a:schemeClr>
          </a:solidFill>
          <a:ln w="38100" cmpd="dbl">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ea typeface="幼圆" panose="02010509060101010101" pitchFamily="49" charset="-122"/>
                <a:cs typeface="Arial" panose="020B0604020202020204" pitchFamily="34" charset="0"/>
              </a:rPr>
              <a:t>ĝ(X)=</a:t>
            </a:r>
            <a:r>
              <a:rPr lang="zh-CN" altLang="en-US" sz="2400" b="0" dirty="0">
                <a:ea typeface="幼圆" panose="02010509060101010101" pitchFamily="49" charset="-122"/>
                <a:cs typeface="Arial" panose="020B0604020202020204" pitchFamily="34" charset="0"/>
              </a:rPr>
              <a:t>不在其目标位置的非空白棋牌数目</a:t>
            </a:r>
          </a:p>
        </p:txBody>
      </p:sp>
      <p:sp>
        <p:nvSpPr>
          <p:cNvPr id="14"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4633798" y="6102923"/>
            <a:ext cx="2256558" cy="427423"/>
          </a:xfrm>
          <a:prstGeom prst="wedgeRoundRectCallout">
            <a:avLst>
              <a:gd name="adj1" fmla="val -42869"/>
              <a:gd name="adj2" fmla="val -72822"/>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ĉ(X)</a:t>
            </a:r>
            <a:r>
              <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是</a:t>
            </a:r>
            <a:r>
              <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c(X)</a:t>
            </a:r>
            <a:r>
              <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的下界</a:t>
            </a:r>
            <a:endPar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en-US" altLang="zh-CN" sz="20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15"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7700864" y="3789040"/>
            <a:ext cx="2160240" cy="737364"/>
          </a:xfrm>
          <a:prstGeom prst="wedgeRoundRectCallout">
            <a:avLst>
              <a:gd name="adj1" fmla="val -112370"/>
              <a:gd name="adj2" fmla="val 1294"/>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000" dirty="0">
                <a:ea typeface="幼圆" panose="02010509060101010101" pitchFamily="49" charset="-122"/>
                <a:cs typeface="Arial" panose="020B0604020202020204" pitchFamily="34" charset="0"/>
              </a:rPr>
              <a:t>找到离根结点最近的答案结点。</a:t>
            </a:r>
          </a:p>
          <a:p>
            <a:pPr>
              <a:lnSpc>
                <a:spcPct val="110000"/>
              </a:lnSpc>
              <a:spcBef>
                <a:spcPct val="0"/>
              </a:spcBef>
            </a:pPr>
            <a:endParaRPr lang="en-US" altLang="zh-CN" sz="20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en-US" altLang="zh-CN" sz="20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16"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7397316" y="5550312"/>
            <a:ext cx="1512168" cy="427423"/>
          </a:xfrm>
          <a:prstGeom prst="wedgeRoundRectCallout">
            <a:avLst>
              <a:gd name="adj1" fmla="val -1055"/>
              <a:gd name="adj2" fmla="val -81051"/>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000" dirty="0">
                <a:ea typeface="幼圆" panose="02010509060101010101" pitchFamily="49" charset="-122"/>
                <a:cs typeface="Arial" panose="020B0604020202020204" pitchFamily="34" charset="0"/>
              </a:rPr>
              <a:t>最小移动数</a:t>
            </a:r>
          </a:p>
          <a:p>
            <a:pPr>
              <a:lnSpc>
                <a:spcPct val="110000"/>
              </a:lnSpc>
              <a:spcBef>
                <a:spcPct val="0"/>
              </a:spcBef>
            </a:pPr>
            <a:endParaRPr lang="en-US" altLang="zh-CN" sz="20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1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36</a:t>
            </a:fld>
            <a:endParaRPr lang="en-US" altLang="zh-CN"/>
          </a:p>
        </p:txBody>
      </p:sp>
    </p:spTree>
    <p:extLst>
      <p:ext uri="{BB962C8B-B14F-4D97-AF65-F5344CB8AC3E}">
        <p14:creationId xmlns:p14="http://schemas.microsoft.com/office/powerpoint/2010/main" val="2769971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37</a:t>
            </a:fld>
            <a:endParaRPr lang="en-US" altLang="zh-CN"/>
          </a:p>
        </p:txBody>
      </p:sp>
      <p:sp>
        <p:nvSpPr>
          <p:cNvPr id="5" name="标题 1"/>
          <p:cNvSpPr>
            <a:spLocks noGrp="1"/>
          </p:cNvSpPr>
          <p:nvPr>
            <p:ph type="title"/>
          </p:nvPr>
        </p:nvSpPr>
        <p:spPr>
          <a:xfrm>
            <a:off x="716425" y="165339"/>
            <a:ext cx="2370138" cy="1047651"/>
          </a:xfrm>
        </p:spPr>
        <p:txBody>
          <a:bodyPr/>
          <a:lstStyle/>
          <a:p>
            <a:r>
              <a:rPr lang="en-US" altLang="zh-CN" dirty="0"/>
              <a:t>LC-</a:t>
            </a:r>
            <a:r>
              <a:rPr lang="zh-CN" altLang="en-US" dirty="0"/>
              <a:t>检索</a:t>
            </a:r>
          </a:p>
        </p:txBody>
      </p:sp>
      <p:sp>
        <p:nvSpPr>
          <p:cNvPr id="150" name="Rectangle 196"/>
          <p:cNvSpPr>
            <a:spLocks noChangeArrowheads="1"/>
          </p:cNvSpPr>
          <p:nvPr/>
        </p:nvSpPr>
        <p:spPr bwMode="auto">
          <a:xfrm>
            <a:off x="2437605" y="4997633"/>
            <a:ext cx="126841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ĉ(2)=1+4</a:t>
            </a:r>
          </a:p>
        </p:txBody>
      </p:sp>
      <p:sp>
        <p:nvSpPr>
          <p:cNvPr id="151" name="Rectangle 197"/>
          <p:cNvSpPr>
            <a:spLocks noChangeArrowheads="1"/>
          </p:cNvSpPr>
          <p:nvPr/>
        </p:nvSpPr>
        <p:spPr bwMode="auto">
          <a:xfrm>
            <a:off x="2348705" y="5292809"/>
            <a:ext cx="144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{3,7,11,12}</a:t>
            </a:r>
          </a:p>
        </p:txBody>
      </p:sp>
      <p:sp>
        <p:nvSpPr>
          <p:cNvPr id="152" name="Rectangle 198"/>
          <p:cNvSpPr>
            <a:spLocks noChangeArrowheads="1"/>
          </p:cNvSpPr>
          <p:nvPr/>
        </p:nvSpPr>
        <p:spPr bwMode="auto">
          <a:xfrm>
            <a:off x="4380705" y="4972233"/>
            <a:ext cx="1354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cs typeface="Arial" panose="020B0604020202020204" pitchFamily="34" charset="0"/>
              </a:rPr>
              <a:t>ĉ(3)=1+4</a:t>
            </a:r>
          </a:p>
        </p:txBody>
      </p:sp>
      <p:sp>
        <p:nvSpPr>
          <p:cNvPr id="153" name="Rectangle 199"/>
          <p:cNvSpPr>
            <a:spLocks noChangeArrowheads="1"/>
          </p:cNvSpPr>
          <p:nvPr/>
        </p:nvSpPr>
        <p:spPr bwMode="auto">
          <a:xfrm>
            <a:off x="4314028" y="5278799"/>
            <a:ext cx="144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cs typeface="Arial" panose="020B0604020202020204" pitchFamily="34" charset="0"/>
              </a:rPr>
              <a:t>{7,8,11,12}</a:t>
            </a:r>
          </a:p>
        </p:txBody>
      </p:sp>
      <p:sp>
        <p:nvSpPr>
          <p:cNvPr id="154" name="Rectangle 200"/>
          <p:cNvSpPr>
            <a:spLocks noChangeArrowheads="1"/>
          </p:cNvSpPr>
          <p:nvPr/>
        </p:nvSpPr>
        <p:spPr bwMode="auto">
          <a:xfrm>
            <a:off x="6677817" y="4964296"/>
            <a:ext cx="1393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ĉ(4)=1+2</a:t>
            </a:r>
          </a:p>
        </p:txBody>
      </p:sp>
      <p:sp>
        <p:nvSpPr>
          <p:cNvPr id="155" name="Rectangle 201"/>
          <p:cNvSpPr>
            <a:spLocks noChangeArrowheads="1"/>
          </p:cNvSpPr>
          <p:nvPr/>
        </p:nvSpPr>
        <p:spPr bwMode="auto">
          <a:xfrm>
            <a:off x="6819104" y="5239064"/>
            <a:ext cx="97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{11,12}</a:t>
            </a:r>
          </a:p>
        </p:txBody>
      </p:sp>
      <p:sp>
        <p:nvSpPr>
          <p:cNvPr id="156" name="Rectangle 203"/>
          <p:cNvSpPr>
            <a:spLocks noChangeArrowheads="1"/>
          </p:cNvSpPr>
          <p:nvPr/>
        </p:nvSpPr>
        <p:spPr bwMode="auto">
          <a:xfrm>
            <a:off x="8671717" y="4961121"/>
            <a:ext cx="1389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ĉ(5)=1+4</a:t>
            </a:r>
          </a:p>
        </p:txBody>
      </p:sp>
      <p:sp>
        <p:nvSpPr>
          <p:cNvPr id="157" name="Rectangle 204"/>
          <p:cNvSpPr>
            <a:spLocks noChangeArrowheads="1"/>
          </p:cNvSpPr>
          <p:nvPr/>
        </p:nvSpPr>
        <p:spPr bwMode="auto">
          <a:xfrm>
            <a:off x="8659018" y="5253700"/>
            <a:ext cx="1343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{6,7,11,12}</a:t>
            </a:r>
          </a:p>
        </p:txBody>
      </p:sp>
      <p:sp>
        <p:nvSpPr>
          <p:cNvPr id="158" name="Rectangle 211"/>
          <p:cNvSpPr>
            <a:spLocks noChangeArrowheads="1"/>
          </p:cNvSpPr>
          <p:nvPr/>
        </p:nvSpPr>
        <p:spPr bwMode="auto">
          <a:xfrm>
            <a:off x="6695280" y="3851458"/>
            <a:ext cx="1214437" cy="1109663"/>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aphicFrame>
        <p:nvGraphicFramePr>
          <p:cNvPr id="190" name="Group 725"/>
          <p:cNvGraphicFramePr>
            <a:graphicFrameLocks noGrp="1"/>
          </p:cNvGraphicFramePr>
          <p:nvPr>
            <p:extLst>
              <p:ext uri="{D42A27DB-BD31-4B8C-83A1-F6EECF244321}">
                <p14:modId xmlns:p14="http://schemas.microsoft.com/office/powerpoint/2010/main" val="13835932"/>
              </p:ext>
            </p:extLst>
          </p:nvPr>
        </p:nvGraphicFramePr>
        <p:xfrm>
          <a:off x="5550693" y="2618089"/>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1" name="Group 726"/>
          <p:cNvGraphicFramePr>
            <a:graphicFrameLocks noGrp="1"/>
          </p:cNvGraphicFramePr>
          <p:nvPr>
            <p:extLst>
              <p:ext uri="{D42A27DB-BD31-4B8C-83A1-F6EECF244321}">
                <p14:modId xmlns:p14="http://schemas.microsoft.com/office/powerpoint/2010/main" val="2766234818"/>
              </p:ext>
            </p:extLst>
          </p:nvPr>
        </p:nvGraphicFramePr>
        <p:xfrm>
          <a:off x="2526505" y="391507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2" name="Group 727"/>
          <p:cNvGraphicFramePr>
            <a:graphicFrameLocks noGrp="1"/>
          </p:cNvGraphicFramePr>
          <p:nvPr>
            <p:extLst>
              <p:ext uri="{D42A27DB-BD31-4B8C-83A1-F6EECF244321}">
                <p14:modId xmlns:p14="http://schemas.microsoft.com/office/powerpoint/2010/main" val="3248496755"/>
              </p:ext>
            </p:extLst>
          </p:nvPr>
        </p:nvGraphicFramePr>
        <p:xfrm>
          <a:off x="4471193" y="3915077"/>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3" name="Group 728"/>
          <p:cNvGraphicFramePr>
            <a:graphicFrameLocks noGrp="1"/>
          </p:cNvGraphicFramePr>
          <p:nvPr>
            <p:extLst>
              <p:ext uri="{D42A27DB-BD31-4B8C-83A1-F6EECF244321}">
                <p14:modId xmlns:p14="http://schemas.microsoft.com/office/powerpoint/2010/main" val="679876337"/>
              </p:ext>
            </p:extLst>
          </p:nvPr>
        </p:nvGraphicFramePr>
        <p:xfrm>
          <a:off x="6765130" y="391507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4</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11</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4" name="Group 729"/>
          <p:cNvGraphicFramePr>
            <a:graphicFrameLocks noGrp="1"/>
          </p:cNvGraphicFramePr>
          <p:nvPr>
            <p:extLst>
              <p:ext uri="{D42A27DB-BD31-4B8C-83A1-F6EECF244321}">
                <p14:modId xmlns:p14="http://schemas.microsoft.com/office/powerpoint/2010/main" val="535996283"/>
              </p:ext>
            </p:extLst>
          </p:nvPr>
        </p:nvGraphicFramePr>
        <p:xfrm>
          <a:off x="8852693" y="3915077"/>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95" name="Line 625"/>
          <p:cNvSpPr>
            <a:spLocks noChangeShapeType="1"/>
          </p:cNvSpPr>
          <p:nvPr/>
        </p:nvSpPr>
        <p:spPr bwMode="auto">
          <a:xfrm flipH="1">
            <a:off x="3031329" y="3606626"/>
            <a:ext cx="3051969" cy="29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6" name="Line 626"/>
          <p:cNvSpPr>
            <a:spLocks noChangeShapeType="1"/>
          </p:cNvSpPr>
          <p:nvPr/>
        </p:nvSpPr>
        <p:spPr bwMode="auto">
          <a:xfrm flipH="1">
            <a:off x="5047455" y="3615038"/>
            <a:ext cx="1008062" cy="287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7" name="Line 627"/>
          <p:cNvSpPr>
            <a:spLocks noChangeShapeType="1"/>
          </p:cNvSpPr>
          <p:nvPr/>
        </p:nvSpPr>
        <p:spPr bwMode="auto">
          <a:xfrm>
            <a:off x="6117387" y="3606627"/>
            <a:ext cx="1162094" cy="29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8" name="Line 628"/>
          <p:cNvSpPr>
            <a:spLocks noChangeShapeType="1"/>
          </p:cNvSpPr>
          <p:nvPr/>
        </p:nvSpPr>
        <p:spPr bwMode="auto">
          <a:xfrm>
            <a:off x="6153942" y="3607100"/>
            <a:ext cx="3286125" cy="2952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9" name="Text Box 629"/>
          <p:cNvSpPr txBox="1">
            <a:spLocks noChangeArrowheads="1"/>
          </p:cNvSpPr>
          <p:nvPr/>
        </p:nvSpPr>
        <p:spPr bwMode="auto">
          <a:xfrm>
            <a:off x="3823492" y="3548364"/>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上</a:t>
            </a:r>
          </a:p>
        </p:txBody>
      </p:sp>
      <p:sp>
        <p:nvSpPr>
          <p:cNvPr id="200" name="Text Box 630"/>
          <p:cNvSpPr txBox="1">
            <a:spLocks noChangeArrowheads="1"/>
          </p:cNvSpPr>
          <p:nvPr/>
        </p:nvSpPr>
        <p:spPr bwMode="auto">
          <a:xfrm>
            <a:off x="5623717" y="3691239"/>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右</a:t>
            </a:r>
          </a:p>
        </p:txBody>
      </p:sp>
      <p:sp>
        <p:nvSpPr>
          <p:cNvPr id="201" name="Text Box 631"/>
          <p:cNvSpPr txBox="1">
            <a:spLocks noChangeArrowheads="1"/>
          </p:cNvSpPr>
          <p:nvPr/>
        </p:nvSpPr>
        <p:spPr bwMode="auto">
          <a:xfrm>
            <a:off x="6342855" y="3691239"/>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下</a:t>
            </a:r>
          </a:p>
        </p:txBody>
      </p:sp>
      <p:sp>
        <p:nvSpPr>
          <p:cNvPr id="202" name="Text Box 632"/>
          <p:cNvSpPr txBox="1">
            <a:spLocks noChangeArrowheads="1"/>
          </p:cNvSpPr>
          <p:nvPr/>
        </p:nvSpPr>
        <p:spPr bwMode="auto">
          <a:xfrm>
            <a:off x="8576467" y="3542014"/>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左</a:t>
            </a:r>
          </a:p>
        </p:txBody>
      </p:sp>
      <p:sp>
        <p:nvSpPr>
          <p:cNvPr id="203" name="Text Box 670"/>
          <p:cNvSpPr txBox="1">
            <a:spLocks noChangeArrowheads="1"/>
          </p:cNvSpPr>
          <p:nvPr/>
        </p:nvSpPr>
        <p:spPr bwMode="auto">
          <a:xfrm>
            <a:off x="5337968" y="2694288"/>
            <a:ext cx="1444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600" b="0" dirty="0">
                <a:ea typeface="幼圆" panose="02010509060101010101" pitchFamily="49" charset="-122"/>
                <a:cs typeface="Arial" panose="020B0604020202020204" pitchFamily="34" charset="0"/>
              </a:rPr>
              <a:t>1</a:t>
            </a:r>
          </a:p>
        </p:txBody>
      </p:sp>
      <p:sp>
        <p:nvSpPr>
          <p:cNvPr id="204" name="Text Box 671"/>
          <p:cNvSpPr txBox="1">
            <a:spLocks noChangeArrowheads="1"/>
          </p:cNvSpPr>
          <p:nvPr/>
        </p:nvSpPr>
        <p:spPr bwMode="auto">
          <a:xfrm>
            <a:off x="2948780" y="3649963"/>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2</a:t>
            </a:r>
          </a:p>
        </p:txBody>
      </p:sp>
      <p:sp>
        <p:nvSpPr>
          <p:cNvPr id="205" name="Text Box 672"/>
          <p:cNvSpPr txBox="1">
            <a:spLocks noChangeArrowheads="1"/>
          </p:cNvSpPr>
          <p:nvPr/>
        </p:nvSpPr>
        <p:spPr bwMode="auto">
          <a:xfrm>
            <a:off x="4949030" y="3658080"/>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3</a:t>
            </a:r>
          </a:p>
        </p:txBody>
      </p:sp>
      <p:sp>
        <p:nvSpPr>
          <p:cNvPr id="206" name="Text Box 673"/>
          <p:cNvSpPr txBox="1">
            <a:spLocks noChangeArrowheads="1"/>
          </p:cNvSpPr>
          <p:nvPr/>
        </p:nvSpPr>
        <p:spPr bwMode="auto">
          <a:xfrm>
            <a:off x="7153274" y="3638749"/>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4</a:t>
            </a:r>
          </a:p>
        </p:txBody>
      </p:sp>
      <p:sp>
        <p:nvSpPr>
          <p:cNvPr id="207" name="Text Box 674"/>
          <p:cNvSpPr txBox="1">
            <a:spLocks noChangeArrowheads="1"/>
          </p:cNvSpPr>
          <p:nvPr/>
        </p:nvSpPr>
        <p:spPr bwMode="auto">
          <a:xfrm>
            <a:off x="9187655" y="3649963"/>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5</a:t>
            </a:r>
          </a:p>
        </p:txBody>
      </p:sp>
      <p:sp>
        <p:nvSpPr>
          <p:cNvPr id="58" name="Rectangle 4">
            <a:extLst>
              <a:ext uri="{FF2B5EF4-FFF2-40B4-BE49-F238E27FC236}">
                <a16:creationId xmlns:a16="http://schemas.microsoft.com/office/drawing/2014/main" id="{10491579-AA1F-BF77-03D4-5112AB03E427}"/>
              </a:ext>
            </a:extLst>
          </p:cNvPr>
          <p:cNvSpPr>
            <a:spLocks noChangeArrowheads="1"/>
          </p:cNvSpPr>
          <p:nvPr/>
        </p:nvSpPr>
        <p:spPr bwMode="auto">
          <a:xfrm>
            <a:off x="3975892" y="1138875"/>
            <a:ext cx="6584604" cy="1012705"/>
          </a:xfrm>
          <a:prstGeom prst="rect">
            <a:avLst/>
          </a:prstGeom>
          <a:noFill/>
          <a:ln w="19050" cmpd="dbl">
            <a:solidFill>
              <a:schemeClr val="accent1">
                <a:lumMod val="20000"/>
                <a:lumOff val="80000"/>
              </a:schemeClr>
            </a:solidFill>
            <a:miter lim="800000"/>
            <a:headEnd/>
            <a:tailEnd/>
          </a:ln>
        </p:spPr>
        <p:txBody>
          <a:bodyPr wrap="none" anchor="ct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dirty="0" err="1">
                <a:solidFill>
                  <a:srgbClr val="1E5293"/>
                </a:solidFill>
                <a:latin typeface="Arial" panose="020B0604020202020204" pitchFamily="34" charset="0"/>
                <a:ea typeface="幼圆" panose="02010509060101010101" pitchFamily="49" charset="-122"/>
                <a:cs typeface="Arial" panose="020B0604020202020204" pitchFamily="34" charset="0"/>
              </a:rPr>
              <a:t>ĝ</a:t>
            </a:r>
            <a:r>
              <a:rPr lang="en-US" altLang="zh-CN" b="0" dirty="0">
                <a:solidFill>
                  <a:srgbClr val="1E5293"/>
                </a:solidFill>
                <a:latin typeface="Arial" panose="020B0604020202020204" pitchFamily="34" charset="0"/>
                <a:ea typeface="幼圆" panose="02010509060101010101" pitchFamily="49" charset="-122"/>
                <a:cs typeface="Arial" panose="020B0604020202020204" pitchFamily="34" charset="0"/>
              </a:rPr>
              <a:t>(X)=</a:t>
            </a:r>
            <a:r>
              <a:rPr lang="zh-CN" altLang="en-US" b="0" dirty="0">
                <a:solidFill>
                  <a:srgbClr val="1E5293"/>
                </a:solidFill>
                <a:latin typeface="Arial" panose="020B0604020202020204" pitchFamily="34" charset="0"/>
                <a:ea typeface="幼圆" panose="02010509060101010101" pitchFamily="49" charset="-122"/>
                <a:cs typeface="Arial" panose="020B0604020202020204" pitchFamily="34" charset="0"/>
              </a:rPr>
              <a:t>不在其目标位置的非空白棋牌数目</a:t>
            </a:r>
            <a:endParaRPr lang="en-US" altLang="zh-CN" b="0" dirty="0">
              <a:solidFill>
                <a:srgbClr val="1E5293"/>
              </a:solidFill>
              <a:latin typeface="Arial" panose="020B0604020202020204" pitchFamily="34" charset="0"/>
              <a:ea typeface="幼圆" panose="02010509060101010101" pitchFamily="49" charset="-122"/>
              <a:cs typeface="Arial" panose="020B0604020202020204" pitchFamily="34" charset="0"/>
            </a:endParaRPr>
          </a:p>
          <a:p>
            <a:r>
              <a:rPr lang="zh-CN" altLang="en-US" b="0" dirty="0">
                <a:solidFill>
                  <a:srgbClr val="1E5293"/>
                </a:solidFill>
                <a:latin typeface="Arial" panose="020B0604020202020204" pitchFamily="34" charset="0"/>
                <a:ea typeface="幼圆" panose="02010509060101010101" pitchFamily="49" charset="-122"/>
                <a:cs typeface="Arial" panose="020B0604020202020204" pitchFamily="34" charset="0"/>
              </a:rPr>
              <a:t>                      </a:t>
            </a:r>
            <a:r>
              <a:rPr lang="en-US" altLang="zh-CN" b="0" dirty="0" err="1">
                <a:solidFill>
                  <a:srgbClr val="1E5293"/>
                </a:solidFill>
                <a:latin typeface="Arial" panose="020B0604020202020204" pitchFamily="34" charset="0"/>
                <a:ea typeface="幼圆" panose="02010509060101010101" pitchFamily="49" charset="-122"/>
                <a:cs typeface="Arial" panose="020B0604020202020204" pitchFamily="34" charset="0"/>
              </a:rPr>
              <a:t>ĝ</a:t>
            </a:r>
            <a:r>
              <a:rPr lang="en-US" altLang="zh-CN" b="0" dirty="0">
                <a:solidFill>
                  <a:srgbClr val="1E5293"/>
                </a:solidFill>
                <a:latin typeface="Arial" panose="020B0604020202020204" pitchFamily="34" charset="0"/>
                <a:ea typeface="幼圆" panose="02010509060101010101" pitchFamily="49" charset="-122"/>
                <a:cs typeface="Arial" panose="020B0604020202020204" pitchFamily="34" charset="0"/>
              </a:rPr>
              <a:t>(X)=1</a:t>
            </a:r>
          </a:p>
        </p:txBody>
      </p:sp>
      <p:graphicFrame>
        <p:nvGraphicFramePr>
          <p:cNvPr id="59" name="Group 5">
            <a:extLst>
              <a:ext uri="{FF2B5EF4-FFF2-40B4-BE49-F238E27FC236}">
                <a16:creationId xmlns:a16="http://schemas.microsoft.com/office/drawing/2014/main" id="{AE54188E-2733-D794-6E89-66B5AA0E0591}"/>
              </a:ext>
            </a:extLst>
          </p:cNvPr>
          <p:cNvGraphicFramePr>
            <a:graphicFrameLocks noGrp="1"/>
          </p:cNvGraphicFramePr>
          <p:nvPr>
            <p:ph sz="half" idx="1"/>
            <p:extLst>
              <p:ext uri="{D42A27DB-BD31-4B8C-83A1-F6EECF244321}">
                <p14:modId xmlns:p14="http://schemas.microsoft.com/office/powerpoint/2010/main" val="1403240149"/>
              </p:ext>
            </p:extLst>
          </p:nvPr>
        </p:nvGraphicFramePr>
        <p:xfrm>
          <a:off x="2222315" y="1103727"/>
          <a:ext cx="1339275" cy="1241052"/>
        </p:xfrm>
        <a:graphic>
          <a:graphicData uri="http://schemas.openxmlformats.org/drawingml/2006/table">
            <a:tbl>
              <a:tblPr/>
              <a:tblGrid>
                <a:gridCol w="334819">
                  <a:extLst>
                    <a:ext uri="{9D8B030D-6E8A-4147-A177-3AD203B41FA5}">
                      <a16:colId xmlns:a16="http://schemas.microsoft.com/office/drawing/2014/main" val="20000"/>
                    </a:ext>
                  </a:extLst>
                </a:gridCol>
                <a:gridCol w="344224">
                  <a:extLst>
                    <a:ext uri="{9D8B030D-6E8A-4147-A177-3AD203B41FA5}">
                      <a16:colId xmlns:a16="http://schemas.microsoft.com/office/drawing/2014/main" val="20001"/>
                    </a:ext>
                  </a:extLst>
                </a:gridCol>
                <a:gridCol w="325413">
                  <a:extLst>
                    <a:ext uri="{9D8B030D-6E8A-4147-A177-3AD203B41FA5}">
                      <a16:colId xmlns:a16="http://schemas.microsoft.com/office/drawing/2014/main" val="20002"/>
                    </a:ext>
                  </a:extLst>
                </a:gridCol>
                <a:gridCol w="334819">
                  <a:extLst>
                    <a:ext uri="{9D8B030D-6E8A-4147-A177-3AD203B41FA5}">
                      <a16:colId xmlns:a16="http://schemas.microsoft.com/office/drawing/2014/main" val="20003"/>
                    </a:ext>
                  </a:extLst>
                </a:gridCol>
              </a:tblGrid>
              <a:tr h="310263">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1</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2</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4</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310263">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5</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8</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310263">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9</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11</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12</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310263">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13</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4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tx2"/>
                        </a:buClr>
                        <a:buSzPct val="75000"/>
                        <a:buFont typeface="Wingdings" panose="05000000000000000000" pitchFamily="2" charset="2"/>
                        <a:defRPr sz="20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1"/>
                        </a:buClr>
                        <a:buSzPct val="65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bg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7</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bl>
          </a:graphicData>
        </a:graphic>
      </p:graphicFrame>
      <p:sp>
        <p:nvSpPr>
          <p:cNvPr id="61" name="矩形 60">
            <a:extLst>
              <a:ext uri="{FF2B5EF4-FFF2-40B4-BE49-F238E27FC236}">
                <a16:creationId xmlns:a16="http://schemas.microsoft.com/office/drawing/2014/main" id="{A20DEED9-C61F-D5D6-C705-E9E66CFAF0C1}"/>
              </a:ext>
            </a:extLst>
          </p:cNvPr>
          <p:cNvSpPr>
            <a:spLocks noChangeArrowheads="1"/>
          </p:cNvSpPr>
          <p:nvPr/>
        </p:nvSpPr>
        <p:spPr bwMode="auto">
          <a:xfrm>
            <a:off x="7374729" y="2740354"/>
            <a:ext cx="3311525" cy="539750"/>
          </a:xfrm>
          <a:prstGeom prst="rect">
            <a:avLst/>
          </a:prstGeom>
          <a:noFill/>
          <a:ln w="9525">
            <a:solidFill>
              <a:schemeClr val="accent1">
                <a:lumMod val="20000"/>
                <a:lumOff val="80000"/>
              </a:schemeClr>
            </a:solidFill>
            <a:round/>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0" dirty="0">
                <a:solidFill>
                  <a:srgbClr val="1E5293"/>
                </a:solidFill>
                <a:latin typeface="Arial" panose="020B0604020202020204" pitchFamily="34" charset="0"/>
                <a:ea typeface="幼圆" panose="02010509060101010101" pitchFamily="49" charset="-122"/>
                <a:cs typeface="Arial" panose="020B0604020202020204" pitchFamily="34" charset="0"/>
              </a:rPr>
              <a:t>活结点表</a:t>
            </a:r>
            <a:r>
              <a:rPr lang="en-US" altLang="zh-CN" b="0" dirty="0">
                <a:solidFill>
                  <a:srgbClr val="1E5293"/>
                </a:solidFill>
                <a:latin typeface="Arial" panose="020B0604020202020204" pitchFamily="34" charset="0"/>
                <a:ea typeface="幼圆" panose="02010509060101010101" pitchFamily="49" charset="-122"/>
                <a:cs typeface="Arial" panose="020B0604020202020204" pitchFamily="34" charset="0"/>
              </a:rPr>
              <a:t>{2,3,4,5}</a:t>
            </a:r>
          </a:p>
        </p:txBody>
      </p:sp>
    </p:spTree>
    <p:extLst>
      <p:ext uri="{BB962C8B-B14F-4D97-AF65-F5344CB8AC3E}">
        <p14:creationId xmlns:p14="http://schemas.microsoft.com/office/powerpoint/2010/main" val="53344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P spid="152" grpId="0"/>
      <p:bldP spid="153" grpId="0"/>
      <p:bldP spid="154" grpId="0"/>
      <p:bldP spid="155" grpId="0"/>
      <p:bldP spid="156" grpId="0"/>
      <p:bldP spid="157" grpId="0"/>
      <p:bldP spid="158" grpId="0" animBg="1"/>
      <p:bldP spid="58" grpId="0" bldLvl="0" animBg="1"/>
      <p:bldP spid="6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38</a:t>
            </a:fld>
            <a:endParaRPr lang="en-US" altLang="zh-CN"/>
          </a:p>
        </p:txBody>
      </p:sp>
      <p:sp>
        <p:nvSpPr>
          <p:cNvPr id="5" name="标题 1"/>
          <p:cNvSpPr>
            <a:spLocks noGrp="1"/>
          </p:cNvSpPr>
          <p:nvPr>
            <p:ph type="title"/>
          </p:nvPr>
        </p:nvSpPr>
        <p:spPr>
          <a:xfrm>
            <a:off x="716425" y="165339"/>
            <a:ext cx="2370138" cy="1047651"/>
          </a:xfrm>
        </p:spPr>
        <p:txBody>
          <a:bodyPr/>
          <a:lstStyle/>
          <a:p>
            <a:r>
              <a:rPr lang="en-US" altLang="zh-CN" dirty="0"/>
              <a:t>LC-</a:t>
            </a:r>
            <a:r>
              <a:rPr lang="zh-CN" altLang="en-US" dirty="0"/>
              <a:t>检索</a:t>
            </a:r>
          </a:p>
        </p:txBody>
      </p:sp>
      <p:sp>
        <p:nvSpPr>
          <p:cNvPr id="150" name="Rectangle 196"/>
          <p:cNvSpPr>
            <a:spLocks noChangeArrowheads="1"/>
          </p:cNvSpPr>
          <p:nvPr/>
        </p:nvSpPr>
        <p:spPr bwMode="auto">
          <a:xfrm>
            <a:off x="2303785" y="2790694"/>
            <a:ext cx="126841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ĉ(2)=1+4</a:t>
            </a:r>
          </a:p>
        </p:txBody>
      </p:sp>
      <p:sp>
        <p:nvSpPr>
          <p:cNvPr id="151" name="Rectangle 197"/>
          <p:cNvSpPr>
            <a:spLocks noChangeArrowheads="1"/>
          </p:cNvSpPr>
          <p:nvPr/>
        </p:nvSpPr>
        <p:spPr bwMode="auto">
          <a:xfrm>
            <a:off x="2214885" y="3085870"/>
            <a:ext cx="144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{3,7,11,12}</a:t>
            </a:r>
          </a:p>
        </p:txBody>
      </p:sp>
      <p:sp>
        <p:nvSpPr>
          <p:cNvPr id="152" name="Rectangle 198"/>
          <p:cNvSpPr>
            <a:spLocks noChangeArrowheads="1"/>
          </p:cNvSpPr>
          <p:nvPr/>
        </p:nvSpPr>
        <p:spPr bwMode="auto">
          <a:xfrm>
            <a:off x="4246885" y="2765294"/>
            <a:ext cx="1354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cs typeface="Arial" panose="020B0604020202020204" pitchFamily="34" charset="0"/>
              </a:rPr>
              <a:t>ĉ(3)=1+4</a:t>
            </a:r>
          </a:p>
        </p:txBody>
      </p:sp>
      <p:sp>
        <p:nvSpPr>
          <p:cNvPr id="153" name="Rectangle 199"/>
          <p:cNvSpPr>
            <a:spLocks noChangeArrowheads="1"/>
          </p:cNvSpPr>
          <p:nvPr/>
        </p:nvSpPr>
        <p:spPr bwMode="auto">
          <a:xfrm>
            <a:off x="4180208" y="3071860"/>
            <a:ext cx="144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cs typeface="Arial" panose="020B0604020202020204" pitchFamily="34" charset="0"/>
              </a:rPr>
              <a:t>{7,8,11,12}</a:t>
            </a:r>
          </a:p>
        </p:txBody>
      </p:sp>
      <p:sp>
        <p:nvSpPr>
          <p:cNvPr id="154" name="Rectangle 200"/>
          <p:cNvSpPr>
            <a:spLocks noChangeArrowheads="1"/>
          </p:cNvSpPr>
          <p:nvPr/>
        </p:nvSpPr>
        <p:spPr bwMode="auto">
          <a:xfrm>
            <a:off x="5948686" y="2815552"/>
            <a:ext cx="1393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ĉ(4)=1+2</a:t>
            </a:r>
          </a:p>
        </p:txBody>
      </p:sp>
      <p:sp>
        <p:nvSpPr>
          <p:cNvPr id="155" name="Rectangle 201"/>
          <p:cNvSpPr>
            <a:spLocks noChangeArrowheads="1"/>
          </p:cNvSpPr>
          <p:nvPr/>
        </p:nvSpPr>
        <p:spPr bwMode="auto">
          <a:xfrm>
            <a:off x="7268426" y="2769967"/>
            <a:ext cx="97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{11,12}</a:t>
            </a:r>
          </a:p>
        </p:txBody>
      </p:sp>
      <p:sp>
        <p:nvSpPr>
          <p:cNvPr id="156" name="Rectangle 203"/>
          <p:cNvSpPr>
            <a:spLocks noChangeArrowheads="1"/>
          </p:cNvSpPr>
          <p:nvPr/>
        </p:nvSpPr>
        <p:spPr bwMode="auto">
          <a:xfrm>
            <a:off x="9795236" y="2555744"/>
            <a:ext cx="1389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ĉ(5)=1+4</a:t>
            </a:r>
          </a:p>
        </p:txBody>
      </p:sp>
      <p:sp>
        <p:nvSpPr>
          <p:cNvPr id="157" name="Rectangle 204"/>
          <p:cNvSpPr>
            <a:spLocks noChangeArrowheads="1"/>
          </p:cNvSpPr>
          <p:nvPr/>
        </p:nvSpPr>
        <p:spPr bwMode="auto">
          <a:xfrm>
            <a:off x="9618191" y="2891813"/>
            <a:ext cx="1343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{6,7,11,12}</a:t>
            </a:r>
          </a:p>
        </p:txBody>
      </p:sp>
      <p:sp>
        <p:nvSpPr>
          <p:cNvPr id="158" name="Rectangle 211"/>
          <p:cNvSpPr>
            <a:spLocks noChangeArrowheads="1"/>
          </p:cNvSpPr>
          <p:nvPr/>
        </p:nvSpPr>
        <p:spPr bwMode="auto">
          <a:xfrm>
            <a:off x="6561460" y="1644519"/>
            <a:ext cx="1214437" cy="1109663"/>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aphicFrame>
        <p:nvGraphicFramePr>
          <p:cNvPr id="163" name="Group 225"/>
          <p:cNvGraphicFramePr>
            <a:graphicFrameLocks noGrp="1"/>
          </p:cNvGraphicFramePr>
          <p:nvPr/>
        </p:nvGraphicFramePr>
        <p:xfrm>
          <a:off x="5983567" y="3648808"/>
          <a:ext cx="1090612"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52412">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64" name="Group 226"/>
          <p:cNvGraphicFramePr>
            <a:graphicFrameLocks noGrp="1"/>
          </p:cNvGraphicFramePr>
          <p:nvPr/>
        </p:nvGraphicFramePr>
        <p:xfrm>
          <a:off x="7212070" y="3648808"/>
          <a:ext cx="1090612"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65" name="Group 227"/>
          <p:cNvGraphicFramePr>
            <a:graphicFrameLocks noGrp="1"/>
          </p:cNvGraphicFramePr>
          <p:nvPr/>
        </p:nvGraphicFramePr>
        <p:xfrm>
          <a:off x="8385498" y="3648808"/>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66" name="Group 218"/>
          <p:cNvGrpSpPr>
            <a:grpSpLocks/>
          </p:cNvGrpSpPr>
          <p:nvPr/>
        </p:nvGrpSpPr>
        <p:grpSpPr bwMode="auto">
          <a:xfrm>
            <a:off x="5753424" y="2674268"/>
            <a:ext cx="3246438" cy="1004696"/>
            <a:chOff x="1854" y="1187"/>
            <a:chExt cx="2045" cy="681"/>
          </a:xfrm>
        </p:grpSpPr>
        <p:sp>
          <p:nvSpPr>
            <p:cNvPr id="167" name="Text Box 143"/>
            <p:cNvSpPr txBox="1">
              <a:spLocks noChangeArrowheads="1"/>
            </p:cNvSpPr>
            <p:nvPr/>
          </p:nvSpPr>
          <p:spPr bwMode="auto">
            <a:xfrm>
              <a:off x="2193" y="1591"/>
              <a:ext cx="136"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0" dirty="0">
                  <a:ea typeface="幼圆" panose="02010509060101010101" pitchFamily="49" charset="-122"/>
                  <a:cs typeface="Arial" panose="020B0604020202020204" pitchFamily="34" charset="0"/>
                </a:rPr>
                <a:t>右</a:t>
              </a:r>
            </a:p>
          </p:txBody>
        </p:sp>
        <p:sp>
          <p:nvSpPr>
            <p:cNvPr id="168" name="Text Box 144"/>
            <p:cNvSpPr txBox="1">
              <a:spLocks noChangeArrowheads="1"/>
            </p:cNvSpPr>
            <p:nvPr/>
          </p:nvSpPr>
          <p:spPr bwMode="auto">
            <a:xfrm>
              <a:off x="3052" y="1646"/>
              <a:ext cx="136"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a:latin typeface="幼圆" panose="02010509060101010101" pitchFamily="49" charset="-122"/>
                  <a:ea typeface="幼圆" panose="02010509060101010101" pitchFamily="49" charset="-122"/>
                </a:rPr>
                <a:t>下</a:t>
              </a:r>
            </a:p>
          </p:txBody>
        </p:sp>
        <p:sp>
          <p:nvSpPr>
            <p:cNvPr id="169" name="Text Box 145"/>
            <p:cNvSpPr txBox="1">
              <a:spLocks noChangeArrowheads="1"/>
            </p:cNvSpPr>
            <p:nvPr/>
          </p:nvSpPr>
          <p:spPr bwMode="auto">
            <a:xfrm>
              <a:off x="3763" y="1631"/>
              <a:ext cx="136"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0" dirty="0">
                  <a:latin typeface="幼圆" panose="02010509060101010101" pitchFamily="49" charset="-122"/>
                  <a:ea typeface="幼圆" panose="02010509060101010101" pitchFamily="49" charset="-122"/>
                </a:rPr>
                <a:t>左</a:t>
              </a:r>
            </a:p>
          </p:txBody>
        </p:sp>
        <p:sp>
          <p:nvSpPr>
            <p:cNvPr id="170" name="Line 146"/>
            <p:cNvSpPr>
              <a:spLocks noChangeShapeType="1"/>
            </p:cNvSpPr>
            <p:nvPr/>
          </p:nvSpPr>
          <p:spPr bwMode="auto">
            <a:xfrm flipH="1">
              <a:off x="2113" y="1198"/>
              <a:ext cx="606" cy="6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 name="Line 147"/>
            <p:cNvSpPr>
              <a:spLocks noChangeShapeType="1"/>
            </p:cNvSpPr>
            <p:nvPr/>
          </p:nvSpPr>
          <p:spPr bwMode="auto">
            <a:xfrm>
              <a:off x="2711" y="1187"/>
              <a:ext cx="264" cy="6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Line 148"/>
            <p:cNvSpPr>
              <a:spLocks noChangeShapeType="1"/>
            </p:cNvSpPr>
            <p:nvPr/>
          </p:nvSpPr>
          <p:spPr bwMode="auto">
            <a:xfrm>
              <a:off x="2719" y="1192"/>
              <a:ext cx="1117" cy="6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 name="Text Box 149"/>
            <p:cNvSpPr txBox="1">
              <a:spLocks noChangeArrowheads="1"/>
            </p:cNvSpPr>
            <p:nvPr/>
          </p:nvSpPr>
          <p:spPr bwMode="auto">
            <a:xfrm>
              <a:off x="1854" y="1600"/>
              <a:ext cx="40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10</a:t>
              </a:r>
            </a:p>
          </p:txBody>
        </p:sp>
        <p:sp>
          <p:nvSpPr>
            <p:cNvPr id="174" name="Text Box 150"/>
            <p:cNvSpPr txBox="1">
              <a:spLocks noChangeArrowheads="1"/>
            </p:cNvSpPr>
            <p:nvPr/>
          </p:nvSpPr>
          <p:spPr bwMode="auto">
            <a:xfrm>
              <a:off x="2729" y="1680"/>
              <a:ext cx="323"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latin typeface="Times New Roman" panose="02020603050405020304" pitchFamily="18" charset="0"/>
                </a:rPr>
                <a:t>11</a:t>
              </a:r>
            </a:p>
          </p:txBody>
        </p:sp>
        <p:sp>
          <p:nvSpPr>
            <p:cNvPr id="175" name="Text Box 151"/>
            <p:cNvSpPr txBox="1">
              <a:spLocks noChangeArrowheads="1"/>
            </p:cNvSpPr>
            <p:nvPr/>
          </p:nvSpPr>
          <p:spPr bwMode="auto">
            <a:xfrm>
              <a:off x="3464" y="1673"/>
              <a:ext cx="32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12</a:t>
              </a:r>
            </a:p>
          </p:txBody>
        </p:sp>
      </p:grpSp>
      <p:sp>
        <p:nvSpPr>
          <p:cNvPr id="176" name="Rectangle 152"/>
          <p:cNvSpPr>
            <a:spLocks noChangeArrowheads="1"/>
          </p:cNvSpPr>
          <p:nvPr/>
        </p:nvSpPr>
        <p:spPr bwMode="auto">
          <a:xfrm>
            <a:off x="4673336" y="4551795"/>
            <a:ext cx="1452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ĉ(10)=2+1</a:t>
            </a:r>
          </a:p>
        </p:txBody>
      </p:sp>
      <p:sp>
        <p:nvSpPr>
          <p:cNvPr id="177" name="Rectangle 153"/>
          <p:cNvSpPr>
            <a:spLocks noChangeArrowheads="1"/>
          </p:cNvSpPr>
          <p:nvPr/>
        </p:nvSpPr>
        <p:spPr bwMode="auto">
          <a:xfrm>
            <a:off x="7611589" y="4706396"/>
            <a:ext cx="1452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ĉ(11)=2+3</a:t>
            </a:r>
          </a:p>
        </p:txBody>
      </p:sp>
      <p:sp>
        <p:nvSpPr>
          <p:cNvPr id="178" name="Rectangle 154"/>
          <p:cNvSpPr>
            <a:spLocks noChangeArrowheads="1"/>
          </p:cNvSpPr>
          <p:nvPr/>
        </p:nvSpPr>
        <p:spPr bwMode="auto">
          <a:xfrm>
            <a:off x="9264179" y="4669360"/>
            <a:ext cx="1452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ĉ(12)=2+3</a:t>
            </a:r>
          </a:p>
        </p:txBody>
      </p:sp>
      <p:graphicFrame>
        <p:nvGraphicFramePr>
          <p:cNvPr id="179" name="Group 229"/>
          <p:cNvGraphicFramePr>
            <a:graphicFrameLocks noGrp="1"/>
          </p:cNvGraphicFramePr>
          <p:nvPr/>
        </p:nvGraphicFramePr>
        <p:xfrm>
          <a:off x="5308924" y="5258394"/>
          <a:ext cx="1090612" cy="1049338"/>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31759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91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91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91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80" name="Group 231"/>
          <p:cNvGraphicFramePr>
            <a:graphicFrameLocks noGrp="1"/>
          </p:cNvGraphicFramePr>
          <p:nvPr/>
        </p:nvGraphicFramePr>
        <p:xfrm>
          <a:off x="6461449" y="5258394"/>
          <a:ext cx="1090612" cy="1050926"/>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63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2</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extLst>
                  <a:ext uri="{0D108BD9-81ED-4DB2-BD59-A6C34878D82A}">
                    <a16:rowId xmlns:a16="http://schemas.microsoft.com/office/drawing/2014/main" val="10000"/>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5</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9</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10</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11</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12</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extLst>
                  <a:ext uri="{0D108BD9-81ED-4DB2-BD59-A6C34878D82A}">
                    <a16:rowId xmlns:a16="http://schemas.microsoft.com/office/drawing/2014/main" val="10002"/>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15</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solidFill>
                      <a:srgbClr val="FF0000"/>
                    </a:solidFill>
                  </a:tcPr>
                </a:tc>
                <a:extLst>
                  <a:ext uri="{0D108BD9-81ED-4DB2-BD59-A6C34878D82A}">
                    <a16:rowId xmlns:a16="http://schemas.microsoft.com/office/drawing/2014/main" val="10003"/>
                  </a:ext>
                </a:extLst>
              </a:tr>
            </a:tbl>
          </a:graphicData>
        </a:graphic>
      </p:graphicFrame>
      <p:grpSp>
        <p:nvGrpSpPr>
          <p:cNvPr id="181" name="Group 220"/>
          <p:cNvGrpSpPr>
            <a:grpSpLocks/>
          </p:cNvGrpSpPr>
          <p:nvPr/>
        </p:nvGrpSpPr>
        <p:grpSpPr bwMode="auto">
          <a:xfrm>
            <a:off x="5516885" y="4630895"/>
            <a:ext cx="1743075" cy="614322"/>
            <a:chOff x="1705" y="2481"/>
            <a:chExt cx="1098" cy="472"/>
          </a:xfrm>
        </p:grpSpPr>
        <p:sp>
          <p:nvSpPr>
            <p:cNvPr id="182" name="Line 212"/>
            <p:cNvSpPr>
              <a:spLocks noChangeShapeType="1"/>
            </p:cNvSpPr>
            <p:nvPr/>
          </p:nvSpPr>
          <p:spPr bwMode="auto">
            <a:xfrm flipH="1">
              <a:off x="1926" y="2481"/>
              <a:ext cx="403" cy="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 name="Line 213"/>
            <p:cNvSpPr>
              <a:spLocks noChangeShapeType="1"/>
            </p:cNvSpPr>
            <p:nvPr/>
          </p:nvSpPr>
          <p:spPr bwMode="auto">
            <a:xfrm>
              <a:off x="2405" y="2481"/>
              <a:ext cx="230" cy="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Text Box 214"/>
            <p:cNvSpPr txBox="1">
              <a:spLocks noChangeArrowheads="1"/>
            </p:cNvSpPr>
            <p:nvPr/>
          </p:nvSpPr>
          <p:spPr bwMode="auto">
            <a:xfrm>
              <a:off x="1705" y="2664"/>
              <a:ext cx="1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a:latin typeface="幼圆" panose="02010509060101010101" pitchFamily="49" charset="-122"/>
                  <a:ea typeface="幼圆" panose="02010509060101010101" pitchFamily="49" charset="-122"/>
                </a:rPr>
                <a:t>上</a:t>
              </a:r>
            </a:p>
          </p:txBody>
        </p:sp>
        <p:sp>
          <p:nvSpPr>
            <p:cNvPr id="185" name="Text Box 215"/>
            <p:cNvSpPr txBox="1">
              <a:spLocks noChangeArrowheads="1"/>
            </p:cNvSpPr>
            <p:nvPr/>
          </p:nvSpPr>
          <p:spPr bwMode="auto">
            <a:xfrm>
              <a:off x="2465" y="2679"/>
              <a:ext cx="1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0" dirty="0">
                  <a:latin typeface="幼圆" panose="02010509060101010101" pitchFamily="49" charset="-122"/>
                  <a:ea typeface="幼圆" panose="02010509060101010101" pitchFamily="49" charset="-122"/>
                </a:rPr>
                <a:t>下</a:t>
              </a:r>
            </a:p>
          </p:txBody>
        </p:sp>
        <p:sp>
          <p:nvSpPr>
            <p:cNvPr id="186" name="Text Box 216"/>
            <p:cNvSpPr txBox="1">
              <a:spLocks noChangeArrowheads="1"/>
            </p:cNvSpPr>
            <p:nvPr/>
          </p:nvSpPr>
          <p:spPr bwMode="auto">
            <a:xfrm>
              <a:off x="1853" y="2714"/>
              <a:ext cx="28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22</a:t>
              </a:r>
            </a:p>
          </p:txBody>
        </p:sp>
        <p:sp>
          <p:nvSpPr>
            <p:cNvPr id="187" name="Text Box 217"/>
            <p:cNvSpPr txBox="1">
              <a:spLocks noChangeArrowheads="1"/>
            </p:cNvSpPr>
            <p:nvPr/>
          </p:nvSpPr>
          <p:spPr bwMode="auto">
            <a:xfrm>
              <a:off x="2553" y="2719"/>
              <a:ext cx="25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23</a:t>
              </a:r>
            </a:p>
          </p:txBody>
        </p:sp>
      </p:grpSp>
      <p:sp>
        <p:nvSpPr>
          <p:cNvPr id="188" name="Rectangle 222"/>
          <p:cNvSpPr>
            <a:spLocks noChangeArrowheads="1"/>
          </p:cNvSpPr>
          <p:nvPr/>
        </p:nvSpPr>
        <p:spPr bwMode="auto">
          <a:xfrm>
            <a:off x="5921698" y="3593245"/>
            <a:ext cx="1217614" cy="1109561"/>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89" name="Text Box 221"/>
          <p:cNvSpPr txBox="1">
            <a:spLocks noChangeArrowheads="1"/>
          </p:cNvSpPr>
          <p:nvPr/>
        </p:nvSpPr>
        <p:spPr bwMode="auto">
          <a:xfrm>
            <a:off x="1177019" y="4969909"/>
            <a:ext cx="3544383" cy="1717393"/>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0"/>
              </a:spcBef>
              <a:buClrTx/>
              <a:buSzTx/>
              <a:buFontTx/>
              <a:buNone/>
            </a:pPr>
            <a:r>
              <a:rPr lang="zh-CN" altLang="en-US" sz="2400" b="0" dirty="0">
                <a:ea typeface="幼圆" panose="02010509060101010101" pitchFamily="49" charset="-122"/>
                <a:cs typeface="Arial" panose="020B0604020202020204" pitchFamily="34" charset="0"/>
              </a:rPr>
              <a:t>当前实例下，</a:t>
            </a:r>
            <a:r>
              <a:rPr lang="en-US" altLang="zh-CN" sz="2400" b="0" dirty="0">
                <a:ea typeface="幼圆" panose="02010509060101010101" pitchFamily="49" charset="-122"/>
                <a:cs typeface="Arial" panose="020B0604020202020204" pitchFamily="34" charset="0"/>
              </a:rPr>
              <a:t>LC-</a:t>
            </a:r>
            <a:r>
              <a:rPr lang="zh-CN" altLang="en-US" sz="2400" b="0" dirty="0">
                <a:ea typeface="幼圆" panose="02010509060101010101" pitchFamily="49" charset="-122"/>
                <a:cs typeface="Arial" panose="020B0604020202020204" pitchFamily="34" charset="0"/>
              </a:rPr>
              <a:t>检索几乎和使用精确函数</a:t>
            </a:r>
            <a:r>
              <a:rPr lang="en-US" altLang="zh-CN" sz="2400" b="0" dirty="0">
                <a:ea typeface="幼圆" panose="02010509060101010101" pitchFamily="49" charset="-122"/>
                <a:cs typeface="Arial" panose="020B0604020202020204" pitchFamily="34" charset="0"/>
              </a:rPr>
              <a:t>c</a:t>
            </a:r>
            <a:r>
              <a:rPr lang="zh-CN" altLang="en-US" sz="2400" b="0" dirty="0">
                <a:ea typeface="幼圆" panose="02010509060101010101" pitchFamily="49" charset="-122"/>
                <a:cs typeface="Arial" panose="020B0604020202020204" pitchFamily="34" charset="0"/>
              </a:rPr>
              <a:t>一样有效，</a:t>
            </a:r>
            <a:r>
              <a:rPr lang="en-US" altLang="zh-CN" sz="2400" b="0" dirty="0">
                <a:ea typeface="幼圆" panose="02010509060101010101" pitchFamily="49" charset="-122"/>
                <a:cs typeface="Arial" panose="020B0604020202020204" pitchFamily="34" charset="0"/>
              </a:rPr>
              <a:t>LC-</a:t>
            </a:r>
            <a:r>
              <a:rPr lang="zh-CN" altLang="en-US" sz="2400" b="0" dirty="0">
                <a:ea typeface="幼圆" panose="02010509060101010101" pitchFamily="49" charset="-122"/>
                <a:cs typeface="Arial" panose="020B0604020202020204" pitchFamily="34" charset="0"/>
              </a:rPr>
              <a:t>检索的选择性比很多检索方法强很多。</a:t>
            </a:r>
          </a:p>
        </p:txBody>
      </p:sp>
      <p:graphicFrame>
        <p:nvGraphicFramePr>
          <p:cNvPr id="190" name="Group 725"/>
          <p:cNvGraphicFramePr>
            <a:graphicFrameLocks noGrp="1"/>
          </p:cNvGraphicFramePr>
          <p:nvPr/>
        </p:nvGraphicFramePr>
        <p:xfrm>
          <a:off x="5416873" y="411150"/>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1" name="Group 726"/>
          <p:cNvGraphicFramePr>
            <a:graphicFrameLocks noGrp="1"/>
          </p:cNvGraphicFramePr>
          <p:nvPr/>
        </p:nvGraphicFramePr>
        <p:xfrm>
          <a:off x="2392685" y="1708138"/>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2" name="Group 727"/>
          <p:cNvGraphicFramePr>
            <a:graphicFrameLocks noGrp="1"/>
          </p:cNvGraphicFramePr>
          <p:nvPr/>
        </p:nvGraphicFramePr>
        <p:xfrm>
          <a:off x="4337373" y="1708138"/>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3" name="Group 728"/>
          <p:cNvGraphicFramePr>
            <a:graphicFrameLocks noGrp="1"/>
          </p:cNvGraphicFramePr>
          <p:nvPr/>
        </p:nvGraphicFramePr>
        <p:xfrm>
          <a:off x="6631310" y="1708138"/>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4</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11</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4" name="Group 729"/>
          <p:cNvGraphicFramePr>
            <a:graphicFrameLocks noGrp="1"/>
          </p:cNvGraphicFramePr>
          <p:nvPr/>
        </p:nvGraphicFramePr>
        <p:xfrm>
          <a:off x="8718873" y="1708138"/>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95" name="Line 625"/>
          <p:cNvSpPr>
            <a:spLocks noChangeShapeType="1"/>
          </p:cNvSpPr>
          <p:nvPr/>
        </p:nvSpPr>
        <p:spPr bwMode="auto">
          <a:xfrm flipH="1">
            <a:off x="2897509" y="1399687"/>
            <a:ext cx="3051969" cy="29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6" name="Line 626"/>
          <p:cNvSpPr>
            <a:spLocks noChangeShapeType="1"/>
          </p:cNvSpPr>
          <p:nvPr/>
        </p:nvSpPr>
        <p:spPr bwMode="auto">
          <a:xfrm flipH="1">
            <a:off x="4913635" y="1408099"/>
            <a:ext cx="1008062" cy="287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7" name="Line 627"/>
          <p:cNvSpPr>
            <a:spLocks noChangeShapeType="1"/>
          </p:cNvSpPr>
          <p:nvPr/>
        </p:nvSpPr>
        <p:spPr bwMode="auto">
          <a:xfrm>
            <a:off x="5983567" y="1399688"/>
            <a:ext cx="1162094" cy="29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8" name="Line 628"/>
          <p:cNvSpPr>
            <a:spLocks noChangeShapeType="1"/>
          </p:cNvSpPr>
          <p:nvPr/>
        </p:nvSpPr>
        <p:spPr bwMode="auto">
          <a:xfrm>
            <a:off x="6020122" y="1400161"/>
            <a:ext cx="3286125" cy="2952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9" name="Text Box 629"/>
          <p:cNvSpPr txBox="1">
            <a:spLocks noChangeArrowheads="1"/>
          </p:cNvSpPr>
          <p:nvPr/>
        </p:nvSpPr>
        <p:spPr bwMode="auto">
          <a:xfrm>
            <a:off x="3689672" y="134142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上</a:t>
            </a:r>
          </a:p>
        </p:txBody>
      </p:sp>
      <p:sp>
        <p:nvSpPr>
          <p:cNvPr id="200" name="Text Box 630"/>
          <p:cNvSpPr txBox="1">
            <a:spLocks noChangeArrowheads="1"/>
          </p:cNvSpPr>
          <p:nvPr/>
        </p:nvSpPr>
        <p:spPr bwMode="auto">
          <a:xfrm>
            <a:off x="5489897" y="14843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右</a:t>
            </a:r>
          </a:p>
        </p:txBody>
      </p:sp>
      <p:sp>
        <p:nvSpPr>
          <p:cNvPr id="201" name="Text Box 631"/>
          <p:cNvSpPr txBox="1">
            <a:spLocks noChangeArrowheads="1"/>
          </p:cNvSpPr>
          <p:nvPr/>
        </p:nvSpPr>
        <p:spPr bwMode="auto">
          <a:xfrm>
            <a:off x="6209035" y="14843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下</a:t>
            </a:r>
          </a:p>
        </p:txBody>
      </p:sp>
      <p:sp>
        <p:nvSpPr>
          <p:cNvPr id="202" name="Text Box 632"/>
          <p:cNvSpPr txBox="1">
            <a:spLocks noChangeArrowheads="1"/>
          </p:cNvSpPr>
          <p:nvPr/>
        </p:nvSpPr>
        <p:spPr bwMode="auto">
          <a:xfrm>
            <a:off x="8442647" y="133507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左</a:t>
            </a:r>
          </a:p>
        </p:txBody>
      </p:sp>
      <p:sp>
        <p:nvSpPr>
          <p:cNvPr id="203" name="Text Box 670"/>
          <p:cNvSpPr txBox="1">
            <a:spLocks noChangeArrowheads="1"/>
          </p:cNvSpPr>
          <p:nvPr/>
        </p:nvSpPr>
        <p:spPr bwMode="auto">
          <a:xfrm>
            <a:off x="5204148" y="487349"/>
            <a:ext cx="1444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600" b="0" dirty="0">
                <a:ea typeface="幼圆" panose="02010509060101010101" pitchFamily="49" charset="-122"/>
                <a:cs typeface="Arial" panose="020B0604020202020204" pitchFamily="34" charset="0"/>
              </a:rPr>
              <a:t>1</a:t>
            </a:r>
          </a:p>
        </p:txBody>
      </p:sp>
      <p:sp>
        <p:nvSpPr>
          <p:cNvPr id="204" name="Text Box 671"/>
          <p:cNvSpPr txBox="1">
            <a:spLocks noChangeArrowheads="1"/>
          </p:cNvSpPr>
          <p:nvPr/>
        </p:nvSpPr>
        <p:spPr bwMode="auto">
          <a:xfrm>
            <a:off x="2814960" y="1443024"/>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2</a:t>
            </a:r>
          </a:p>
        </p:txBody>
      </p:sp>
      <p:sp>
        <p:nvSpPr>
          <p:cNvPr id="205" name="Text Box 672"/>
          <p:cNvSpPr txBox="1">
            <a:spLocks noChangeArrowheads="1"/>
          </p:cNvSpPr>
          <p:nvPr/>
        </p:nvSpPr>
        <p:spPr bwMode="auto">
          <a:xfrm>
            <a:off x="4815210" y="1451141"/>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3</a:t>
            </a:r>
          </a:p>
        </p:txBody>
      </p:sp>
      <p:sp>
        <p:nvSpPr>
          <p:cNvPr id="206" name="Text Box 673"/>
          <p:cNvSpPr txBox="1">
            <a:spLocks noChangeArrowheads="1"/>
          </p:cNvSpPr>
          <p:nvPr/>
        </p:nvSpPr>
        <p:spPr bwMode="auto">
          <a:xfrm>
            <a:off x="7019454" y="1431810"/>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4</a:t>
            </a:r>
          </a:p>
        </p:txBody>
      </p:sp>
      <p:sp>
        <p:nvSpPr>
          <p:cNvPr id="207" name="Text Box 674"/>
          <p:cNvSpPr txBox="1">
            <a:spLocks noChangeArrowheads="1"/>
          </p:cNvSpPr>
          <p:nvPr/>
        </p:nvSpPr>
        <p:spPr bwMode="auto">
          <a:xfrm>
            <a:off x="9053835" y="1443024"/>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5</a:t>
            </a:r>
          </a:p>
        </p:txBody>
      </p:sp>
      <p:sp>
        <p:nvSpPr>
          <p:cNvPr id="58" name="矩形 57">
            <a:extLst>
              <a:ext uri="{FF2B5EF4-FFF2-40B4-BE49-F238E27FC236}">
                <a16:creationId xmlns:a16="http://schemas.microsoft.com/office/drawing/2014/main" id="{CC912E67-4423-1A3A-A781-713FAC399AFF}"/>
              </a:ext>
            </a:extLst>
          </p:cNvPr>
          <p:cNvSpPr>
            <a:spLocks noChangeArrowheads="1"/>
          </p:cNvSpPr>
          <p:nvPr/>
        </p:nvSpPr>
        <p:spPr bwMode="auto">
          <a:xfrm>
            <a:off x="987332" y="3789408"/>
            <a:ext cx="3944180" cy="871117"/>
          </a:xfrm>
          <a:prstGeom prst="rect">
            <a:avLst/>
          </a:prstGeom>
          <a:noFill/>
          <a:ln w="9525">
            <a:solidFill>
              <a:schemeClr val="accent1">
                <a:lumMod val="20000"/>
                <a:lumOff val="80000"/>
              </a:schemeClr>
            </a:solidFill>
            <a:round/>
            <a:headEnd/>
            <a:tailEnd/>
          </a:ln>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a:r>
              <a:rPr lang="zh-CN" altLang="en-US" b="0" dirty="0">
                <a:latin typeface="Arial" panose="020B0604020202020204" pitchFamily="34" charset="0"/>
                <a:ea typeface="幼圆" panose="02010509060101010101" pitchFamily="49" charset="-122"/>
                <a:cs typeface="Arial" panose="020B0604020202020204" pitchFamily="34" charset="0"/>
              </a:rPr>
              <a:t>活结点表</a:t>
            </a:r>
            <a:r>
              <a:rPr lang="en-US" altLang="zh-CN" b="0" dirty="0">
                <a:latin typeface="Arial" panose="020B0604020202020204" pitchFamily="34" charset="0"/>
                <a:ea typeface="幼圆" panose="02010509060101010101" pitchFamily="49" charset="-122"/>
                <a:cs typeface="Arial" panose="020B0604020202020204" pitchFamily="34" charset="0"/>
              </a:rPr>
              <a:t>{2, 3, 5, 10, 11, 12}</a:t>
            </a:r>
          </a:p>
          <a:p>
            <a:pPr algn="ctr"/>
            <a:r>
              <a:rPr lang="zh-CN" altLang="en-US" b="0" dirty="0">
                <a:latin typeface="Arial" panose="020B0604020202020204" pitchFamily="34" charset="0"/>
                <a:ea typeface="幼圆" panose="02010509060101010101" pitchFamily="49" charset="-122"/>
                <a:cs typeface="Arial" panose="020B0604020202020204" pitchFamily="34" charset="0"/>
              </a:rPr>
              <a:t>对应估计</a:t>
            </a:r>
            <a:r>
              <a:rPr lang="en-US" altLang="zh-CN" b="0" dirty="0">
                <a:latin typeface="Arial" panose="020B0604020202020204" pitchFamily="34" charset="0"/>
                <a:ea typeface="幼圆" panose="02010509060101010101" pitchFamily="49" charset="-122"/>
                <a:cs typeface="Arial" panose="020B0604020202020204" pitchFamily="34" charset="0"/>
              </a:rPr>
              <a:t>{5, 5, 5, 3, 5, 5}</a:t>
            </a:r>
          </a:p>
          <a:p>
            <a:pPr algn="ctr"/>
            <a:endParaRPr lang="en-US" altLang="zh-CN" dirty="0"/>
          </a:p>
        </p:txBody>
      </p:sp>
    </p:spTree>
    <p:extLst>
      <p:ext uri="{BB962C8B-B14F-4D97-AF65-F5344CB8AC3E}">
        <p14:creationId xmlns:p14="http://schemas.microsoft.com/office/powerpoint/2010/main" val="313326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8" presetClass="entr" presetSubtype="16" fill="hold" nodeType="withEffect">
                                  <p:stCondLst>
                                    <p:cond delay="0"/>
                                  </p:stCondLst>
                                  <p:childTnLst>
                                    <p:set>
                                      <p:cBhvr>
                                        <p:cTn id="44" dur="1" fill="hold">
                                          <p:stCondLst>
                                            <p:cond delay="0"/>
                                          </p:stCondLst>
                                        </p:cTn>
                                        <p:tgtEl>
                                          <p:spTgt spid="163"/>
                                        </p:tgtEl>
                                        <p:attrNameLst>
                                          <p:attrName>style.visibility</p:attrName>
                                        </p:attrNameLst>
                                      </p:cBhvr>
                                      <p:to>
                                        <p:strVal val="visible"/>
                                      </p:to>
                                    </p:set>
                                    <p:animEffect transition="in" filter="diamond(in)">
                                      <p:cBhvr>
                                        <p:cTn id="45" dur="500"/>
                                        <p:tgtEl>
                                          <p:spTgt spid="163"/>
                                        </p:tgtEl>
                                      </p:cBhvr>
                                    </p:animEffect>
                                  </p:childTnLst>
                                </p:cTn>
                              </p:par>
                              <p:par>
                                <p:cTn id="46" presetID="8" presetClass="entr" presetSubtype="16" fill="hold" nodeType="withEffect">
                                  <p:stCondLst>
                                    <p:cond delay="0"/>
                                  </p:stCondLst>
                                  <p:childTnLst>
                                    <p:set>
                                      <p:cBhvr>
                                        <p:cTn id="47" dur="1" fill="hold">
                                          <p:stCondLst>
                                            <p:cond delay="0"/>
                                          </p:stCondLst>
                                        </p:cTn>
                                        <p:tgtEl>
                                          <p:spTgt spid="164"/>
                                        </p:tgtEl>
                                        <p:attrNameLst>
                                          <p:attrName>style.visibility</p:attrName>
                                        </p:attrNameLst>
                                      </p:cBhvr>
                                      <p:to>
                                        <p:strVal val="visible"/>
                                      </p:to>
                                    </p:set>
                                    <p:animEffect transition="in" filter="diamond(in)">
                                      <p:cBhvr>
                                        <p:cTn id="48" dur="500"/>
                                        <p:tgtEl>
                                          <p:spTgt spid="164"/>
                                        </p:tgtEl>
                                      </p:cBhvr>
                                    </p:animEffect>
                                  </p:childTnLst>
                                </p:cTn>
                              </p:par>
                              <p:par>
                                <p:cTn id="49" presetID="8" presetClass="entr" presetSubtype="16" fill="hold" nodeType="withEffect">
                                  <p:stCondLst>
                                    <p:cond delay="0"/>
                                  </p:stCondLst>
                                  <p:childTnLst>
                                    <p:set>
                                      <p:cBhvr>
                                        <p:cTn id="50" dur="1" fill="hold">
                                          <p:stCondLst>
                                            <p:cond delay="0"/>
                                          </p:stCondLst>
                                        </p:cTn>
                                        <p:tgtEl>
                                          <p:spTgt spid="165"/>
                                        </p:tgtEl>
                                        <p:attrNameLst>
                                          <p:attrName>style.visibility</p:attrName>
                                        </p:attrNameLst>
                                      </p:cBhvr>
                                      <p:to>
                                        <p:strVal val="visible"/>
                                      </p:to>
                                    </p:set>
                                    <p:animEffect transition="in" filter="diamond(in)">
                                      <p:cBhvr>
                                        <p:cTn id="51" dur="500"/>
                                        <p:tgtEl>
                                          <p:spTgt spid="16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7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7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1"/>
                                        </p:tgtEl>
                                        <p:attrNameLst>
                                          <p:attrName>style.visibility</p:attrName>
                                        </p:attrNameLst>
                                      </p:cBhvr>
                                      <p:to>
                                        <p:strVal val="visible"/>
                                      </p:to>
                                    </p:set>
                                  </p:childTnLst>
                                </p:cTn>
                              </p:par>
                              <p:par>
                                <p:cTn id="72" presetID="8" presetClass="entr" presetSubtype="32" fill="hold" nodeType="withEffect">
                                  <p:stCondLst>
                                    <p:cond delay="0"/>
                                  </p:stCondLst>
                                  <p:childTnLst>
                                    <p:set>
                                      <p:cBhvr>
                                        <p:cTn id="73" dur="1" fill="hold">
                                          <p:stCondLst>
                                            <p:cond delay="0"/>
                                          </p:stCondLst>
                                        </p:cTn>
                                        <p:tgtEl>
                                          <p:spTgt spid="180"/>
                                        </p:tgtEl>
                                        <p:attrNameLst>
                                          <p:attrName>style.visibility</p:attrName>
                                        </p:attrNameLst>
                                      </p:cBhvr>
                                      <p:to>
                                        <p:strVal val="visible"/>
                                      </p:to>
                                    </p:set>
                                    <p:animEffect transition="in" filter="diamond(out)">
                                      <p:cBhvr>
                                        <p:cTn id="74" dur="500"/>
                                        <p:tgtEl>
                                          <p:spTgt spid="180"/>
                                        </p:tgtEl>
                                      </p:cBhvr>
                                    </p:animEffect>
                                  </p:childTnLst>
                                </p:cTn>
                              </p:par>
                              <p:par>
                                <p:cTn id="75" presetID="8" presetClass="entr" presetSubtype="32" fill="hold" nodeType="withEffect">
                                  <p:stCondLst>
                                    <p:cond delay="0"/>
                                  </p:stCondLst>
                                  <p:childTnLst>
                                    <p:set>
                                      <p:cBhvr>
                                        <p:cTn id="76" dur="1" fill="hold">
                                          <p:stCondLst>
                                            <p:cond delay="0"/>
                                          </p:stCondLst>
                                        </p:cTn>
                                        <p:tgtEl>
                                          <p:spTgt spid="179"/>
                                        </p:tgtEl>
                                        <p:attrNameLst>
                                          <p:attrName>style.visibility</p:attrName>
                                        </p:attrNameLst>
                                      </p:cBhvr>
                                      <p:to>
                                        <p:strVal val="visible"/>
                                      </p:to>
                                    </p:set>
                                    <p:animEffect transition="in" filter="diamond(out)">
                                      <p:cBhvr>
                                        <p:cTn id="77" dur="500"/>
                                        <p:tgtEl>
                                          <p:spTgt spid="17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8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blinds(horizontal)">
                                      <p:cBhvr>
                                        <p:cTn id="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P spid="152" grpId="0"/>
      <p:bldP spid="153" grpId="0"/>
      <p:bldP spid="154" grpId="0"/>
      <p:bldP spid="155" grpId="0"/>
      <p:bldP spid="156" grpId="0"/>
      <p:bldP spid="157" grpId="0"/>
      <p:bldP spid="158" grpId="0" animBg="1"/>
      <p:bldP spid="176" grpId="0"/>
      <p:bldP spid="177" grpId="0"/>
      <p:bldP spid="178" grpId="0"/>
      <p:bldP spid="188" grpId="0" animBg="1"/>
      <p:bldP spid="189" grpId="0"/>
      <p:bldP spid="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8.4 </a:t>
            </a:r>
            <a:r>
              <a:rPr lang="zh-CN" altLang="en-US" dirty="0"/>
              <a:t>求最小成本的分支限界法</a:t>
            </a:r>
          </a:p>
        </p:txBody>
      </p:sp>
      <p:sp>
        <p:nvSpPr>
          <p:cNvPr id="3" name="内容占位符 2"/>
          <p:cNvSpPr>
            <a:spLocks noGrp="1"/>
          </p:cNvSpPr>
          <p:nvPr>
            <p:ph idx="1"/>
          </p:nvPr>
        </p:nvSpPr>
        <p:spPr>
          <a:xfrm>
            <a:off x="1343472" y="1662415"/>
            <a:ext cx="8928992" cy="4142849"/>
          </a:xfrm>
        </p:spPr>
        <p:txBody>
          <a:bodyPr>
            <a:normAutofit/>
          </a:bodyPr>
          <a:lstStyle/>
          <a:p>
            <a:pPr>
              <a:lnSpc>
                <a:spcPct val="150000"/>
              </a:lnSpc>
              <a:spcBef>
                <a:spcPts val="600"/>
              </a:spcBef>
            </a:pPr>
            <a:r>
              <a:rPr lang="en-US" altLang="zh-CN" sz="2400" dirty="0"/>
              <a:t>ĉ</a:t>
            </a:r>
            <a:r>
              <a:rPr lang="zh-CN" altLang="en-US" sz="2400" dirty="0"/>
              <a:t>的特性</a:t>
            </a:r>
            <a:endParaRPr lang="en-US" altLang="zh-CN" sz="2400" dirty="0"/>
          </a:p>
          <a:p>
            <a:pPr>
              <a:lnSpc>
                <a:spcPct val="150000"/>
              </a:lnSpc>
              <a:spcBef>
                <a:spcPts val="600"/>
              </a:spcBef>
            </a:pPr>
            <a:r>
              <a:rPr lang="zh-CN" altLang="en-US" sz="2400" dirty="0"/>
              <a:t>求最小成本的</a:t>
            </a:r>
            <a:r>
              <a:rPr lang="en-US" altLang="zh-CN" sz="2400" dirty="0"/>
              <a:t>LC-</a:t>
            </a:r>
            <a:r>
              <a:rPr lang="zh-CN" altLang="en-US" sz="2400" dirty="0"/>
              <a:t>分支限界算法</a:t>
            </a:r>
            <a:endParaRPr lang="en-US" altLang="zh-CN" sz="2400" dirty="0"/>
          </a:p>
          <a:p>
            <a:pPr>
              <a:lnSpc>
                <a:spcPct val="150000"/>
              </a:lnSpc>
              <a:spcBef>
                <a:spcPts val="600"/>
              </a:spcBef>
            </a:pPr>
            <a:r>
              <a:rPr lang="zh-CN" altLang="en-US" sz="2400" dirty="0"/>
              <a:t>加速寻找最小成本</a:t>
            </a:r>
            <a:endParaRPr lang="en-US" altLang="zh-CN" sz="2400" dirty="0"/>
          </a:p>
          <a:p>
            <a:pPr>
              <a:lnSpc>
                <a:spcPct val="150000"/>
              </a:lnSpc>
              <a:spcBef>
                <a:spcPts val="600"/>
              </a:spcBef>
            </a:pPr>
            <a:r>
              <a:rPr lang="zh-CN" altLang="en-US" sz="2400" dirty="0"/>
              <a:t>最小成本上界</a:t>
            </a:r>
            <a:r>
              <a:rPr lang="en-US" altLang="zh-CN" sz="2400" dirty="0"/>
              <a:t>U</a:t>
            </a:r>
          </a:p>
          <a:p>
            <a:pPr>
              <a:lnSpc>
                <a:spcPct val="150000"/>
              </a:lnSpc>
              <a:spcBef>
                <a:spcPts val="600"/>
              </a:spcBef>
            </a:pPr>
            <a:r>
              <a:rPr lang="zh-CN" altLang="en-US" sz="2400" dirty="0"/>
              <a:t>基于</a:t>
            </a:r>
            <a:r>
              <a:rPr lang="en-US" altLang="zh-CN" sz="2400" dirty="0"/>
              <a:t>ĉ</a:t>
            </a:r>
            <a:r>
              <a:rPr lang="zh-CN" altLang="en-US" sz="2400" dirty="0"/>
              <a:t>和</a:t>
            </a:r>
            <a:r>
              <a:rPr lang="en-US" altLang="zh-CN" sz="2400" dirty="0"/>
              <a:t>U</a:t>
            </a:r>
            <a:r>
              <a:rPr lang="zh-CN" altLang="en-US" sz="2400" dirty="0"/>
              <a:t>求最小成本的分枝限界法</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39</a:t>
            </a:fld>
            <a:endParaRPr lang="en-US" altLang="zh-CN"/>
          </a:p>
        </p:txBody>
      </p:sp>
    </p:spTree>
    <p:extLst>
      <p:ext uri="{BB962C8B-B14F-4D97-AF65-F5344CB8AC3E}">
        <p14:creationId xmlns:p14="http://schemas.microsoft.com/office/powerpoint/2010/main" val="269588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384" y="136523"/>
            <a:ext cx="10515600" cy="1325563"/>
          </a:xfrm>
        </p:spPr>
        <p:txBody>
          <a:bodyPr/>
          <a:lstStyle/>
          <a:p>
            <a:r>
              <a:rPr lang="zh-CN" altLang="en-US" dirty="0"/>
              <a:t>适用的问题特点</a:t>
            </a:r>
          </a:p>
        </p:txBody>
      </p:sp>
      <p:sp>
        <p:nvSpPr>
          <p:cNvPr id="3" name="内容占位符 2"/>
          <p:cNvSpPr>
            <a:spLocks noGrp="1"/>
          </p:cNvSpPr>
          <p:nvPr>
            <p:ph idx="1"/>
          </p:nvPr>
        </p:nvSpPr>
        <p:spPr>
          <a:xfrm>
            <a:off x="570290" y="1253331"/>
            <a:ext cx="10515600" cy="4351338"/>
          </a:xfrm>
        </p:spPr>
        <p:txBody>
          <a:bodyPr>
            <a:normAutofit/>
          </a:bodyPr>
          <a:lstStyle/>
          <a:p>
            <a:pPr>
              <a:lnSpc>
                <a:spcPct val="150000"/>
              </a:lnSpc>
            </a:pPr>
            <a:r>
              <a:rPr lang="zh-CN" altLang="en-US" sz="2400" dirty="0"/>
              <a:t>与回溯法相同点：</a:t>
            </a:r>
            <a:endParaRPr lang="en-US" altLang="zh-CN" sz="2400" dirty="0"/>
          </a:p>
          <a:p>
            <a:pPr lvl="1">
              <a:lnSpc>
                <a:spcPct val="150000"/>
              </a:lnSpc>
            </a:pPr>
            <a:r>
              <a:rPr lang="zh-CN" altLang="en-US" sz="2400" dirty="0"/>
              <a:t>分支限界法也是一种在问题的解空间树上搜索问题解的算法。</a:t>
            </a:r>
            <a:endParaRPr lang="en-US" altLang="zh-CN" sz="2400" dirty="0"/>
          </a:p>
          <a:p>
            <a:pPr lvl="1">
              <a:lnSpc>
                <a:spcPct val="150000"/>
              </a:lnSpc>
            </a:pPr>
            <a:r>
              <a:rPr lang="zh-CN" altLang="en-US" sz="2400" dirty="0"/>
              <a:t>同样适用于求解组合数较大的问题，特别是组合优化问题</a:t>
            </a:r>
            <a:r>
              <a:rPr lang="en-US" altLang="zh-CN" sz="2400" dirty="0"/>
              <a:t>(</a:t>
            </a:r>
            <a:r>
              <a:rPr lang="zh-CN" altLang="en-US" sz="2400" dirty="0"/>
              <a:t>求最优解</a:t>
            </a:r>
            <a:r>
              <a:rPr lang="en-US" altLang="zh-CN" sz="2400" dirty="0"/>
              <a:t>)</a:t>
            </a:r>
            <a:r>
              <a:rPr lang="zh-CN" altLang="en-US" sz="2400" dirty="0"/>
              <a:t>。</a:t>
            </a:r>
            <a:endParaRPr lang="en-US" altLang="zh-CN" sz="2400" dirty="0"/>
          </a:p>
          <a:p>
            <a:pPr eaLnBrk="1" hangingPunct="1">
              <a:lnSpc>
                <a:spcPct val="150000"/>
              </a:lnSpc>
            </a:pPr>
            <a:r>
              <a:rPr lang="zh-CN" altLang="en-US" sz="2400" dirty="0"/>
              <a:t>求解目标不完全相同</a:t>
            </a:r>
            <a:endParaRPr lang="en-US" altLang="zh-CN" sz="2400" dirty="0"/>
          </a:p>
          <a:p>
            <a:pPr lvl="1" eaLnBrk="1" hangingPunct="1">
              <a:lnSpc>
                <a:spcPct val="150000"/>
              </a:lnSpc>
            </a:pPr>
            <a:r>
              <a:rPr lang="zh-CN" altLang="en-US" sz="2400" dirty="0"/>
              <a:t>回溯法的求解目标，是找出解空间树中满足约束条件的所有解或一个解；</a:t>
            </a:r>
            <a:endParaRPr lang="en-US" altLang="zh-CN" sz="2400" dirty="0"/>
          </a:p>
          <a:p>
            <a:pPr lvl="1" eaLnBrk="1" hangingPunct="1">
              <a:lnSpc>
                <a:spcPct val="150000"/>
              </a:lnSpc>
            </a:pPr>
            <a:r>
              <a:rPr lang="zh-CN" altLang="en-US" sz="2400" dirty="0"/>
              <a:t>分支限界法的求解目标，是在满足约束条件的解中找出使得某一目标函数达到极大或极小的解，即某种意义下的最优解。</a:t>
            </a:r>
            <a:endParaRPr lang="en-US" altLang="zh-CN" sz="2400" dirty="0"/>
          </a:p>
          <a:p>
            <a:pPr>
              <a:lnSpc>
                <a:spcPct val="150000"/>
              </a:lnSpc>
            </a:pP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a:t>
            </a:fld>
            <a:endParaRPr lang="en-US" altLang="zh-CN"/>
          </a:p>
        </p:txBody>
      </p:sp>
      <p:sp>
        <p:nvSpPr>
          <p:cNvPr id="6" name="TextBox 53">
            <a:extLst>
              <a:ext uri="{FF2B5EF4-FFF2-40B4-BE49-F238E27FC236}">
                <a16:creationId xmlns:a16="http://schemas.microsoft.com/office/drawing/2014/main" id="{A422EB4A-7F46-FB95-C564-72CB1091B73E}"/>
              </a:ext>
            </a:extLst>
          </p:cNvPr>
          <p:cNvSpPr txBox="1"/>
          <p:nvPr/>
        </p:nvSpPr>
        <p:spPr>
          <a:xfrm>
            <a:off x="3581401" y="5560107"/>
            <a:ext cx="6912768" cy="830997"/>
          </a:xfrm>
          <a:prstGeom prst="rect">
            <a:avLst/>
          </a:prstGeom>
          <a:noFill/>
        </p:spPr>
        <p:txBody>
          <a:bodyPr wrap="square">
            <a:spAutoFit/>
          </a:bodyPr>
          <a:lstStyle/>
          <a:p>
            <a:pPr algn="r">
              <a:defRPr/>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清华大学出版社出版的屈婉玲等编著的</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算法设计与分析</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中认为：“分支限界是回溯算法的变种”</a:t>
            </a:r>
          </a:p>
        </p:txBody>
      </p:sp>
    </p:spTree>
    <p:extLst>
      <p:ext uri="{BB962C8B-B14F-4D97-AF65-F5344CB8AC3E}">
        <p14:creationId xmlns:p14="http://schemas.microsoft.com/office/powerpoint/2010/main" val="306854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CECE5-3B3B-418D-BF0A-DB112CC69256}"/>
              </a:ext>
            </a:extLst>
          </p:cNvPr>
          <p:cNvSpPr>
            <a:spLocks noGrp="1"/>
          </p:cNvSpPr>
          <p:nvPr>
            <p:ph type="title"/>
          </p:nvPr>
        </p:nvSpPr>
        <p:spPr>
          <a:xfrm>
            <a:off x="838200" y="231229"/>
            <a:ext cx="10515600" cy="1325563"/>
          </a:xfrm>
        </p:spPr>
        <p:txBody>
          <a:bodyPr/>
          <a:lstStyle/>
          <a:p>
            <a:r>
              <a:rPr lang="en-US" altLang="zh-CN" dirty="0">
                <a:solidFill>
                  <a:schemeClr val="accent1">
                    <a:lumMod val="75000"/>
                  </a:schemeClr>
                </a:solidFill>
              </a:rPr>
              <a:t>ĉ</a:t>
            </a:r>
            <a:r>
              <a:rPr lang="zh-CN" altLang="en-US" dirty="0">
                <a:solidFill>
                  <a:schemeClr val="accent1">
                    <a:lumMod val="75000"/>
                  </a:schemeClr>
                </a:solidFill>
              </a:rPr>
              <a:t>的特性</a:t>
            </a:r>
            <a:endParaRPr lang="zh-CN" altLang="en-US" dirty="0"/>
          </a:p>
        </p:txBody>
      </p:sp>
      <p:sp>
        <p:nvSpPr>
          <p:cNvPr id="3" name="内容占位符 2">
            <a:extLst>
              <a:ext uri="{FF2B5EF4-FFF2-40B4-BE49-F238E27FC236}">
                <a16:creationId xmlns:a16="http://schemas.microsoft.com/office/drawing/2014/main" id="{EEC4DCC6-1054-4B9C-8331-9A03D10EE5FB}"/>
              </a:ext>
            </a:extLst>
          </p:cNvPr>
          <p:cNvSpPr>
            <a:spLocks noGrp="1"/>
          </p:cNvSpPr>
          <p:nvPr>
            <p:ph idx="1"/>
          </p:nvPr>
        </p:nvSpPr>
        <p:spPr>
          <a:xfrm>
            <a:off x="838200" y="1415689"/>
            <a:ext cx="10515600" cy="700633"/>
          </a:xfrm>
        </p:spPr>
        <p:txBody>
          <a:bodyPr>
            <a:normAutofit/>
          </a:bodyPr>
          <a:lstStyle/>
          <a:p>
            <a:r>
              <a:rPr lang="zh-CN" altLang="en-US" sz="2400" dirty="0"/>
              <a:t>基于</a:t>
            </a:r>
            <a:r>
              <a:rPr lang="en-US" altLang="zh-CN" sz="2400" dirty="0"/>
              <a:t>LC-</a:t>
            </a:r>
            <a:r>
              <a:rPr lang="zh-CN" altLang="en-US" sz="2400" dirty="0"/>
              <a:t>检索的算法</a:t>
            </a:r>
            <a:r>
              <a:rPr lang="en-US" altLang="zh-CN" sz="2400" dirty="0"/>
              <a:t>BB</a:t>
            </a:r>
            <a:r>
              <a:rPr lang="zh-CN" altLang="en-US" sz="2400" dirty="0"/>
              <a:t>是否一定能找到具有最小成本的答案结点</a:t>
            </a:r>
            <a:r>
              <a:rPr lang="en-US" altLang="zh-CN" sz="2400" dirty="0"/>
              <a:t>G</a:t>
            </a:r>
            <a:r>
              <a:rPr lang="zh-CN" altLang="en-US" sz="2400" dirty="0"/>
              <a:t>呢？</a:t>
            </a:r>
          </a:p>
        </p:txBody>
      </p:sp>
      <p:sp>
        <p:nvSpPr>
          <p:cNvPr id="4" name="灯片编号占位符 3">
            <a:extLst>
              <a:ext uri="{FF2B5EF4-FFF2-40B4-BE49-F238E27FC236}">
                <a16:creationId xmlns:a16="http://schemas.microsoft.com/office/drawing/2014/main" id="{962F67E4-69FD-41CB-9D60-49DF68DA705B}"/>
              </a:ext>
            </a:extLst>
          </p:cNvPr>
          <p:cNvSpPr>
            <a:spLocks noGrp="1"/>
          </p:cNvSpPr>
          <p:nvPr>
            <p:ph type="sldNum" sz="quarter" idx="12"/>
          </p:nvPr>
        </p:nvSpPr>
        <p:spPr/>
        <p:txBody>
          <a:bodyPr/>
          <a:lstStyle/>
          <a:p>
            <a:pPr>
              <a:defRPr/>
            </a:pPr>
            <a:fld id="{D04713B0-7EE7-420A-BB22-6F99F562E080}" type="slidenum">
              <a:rPr lang="en-US" altLang="zh-CN" smtClean="0"/>
              <a:pPr>
                <a:defRPr/>
              </a:pPr>
              <a:t>40</a:t>
            </a:fld>
            <a:endParaRPr lang="en-US" altLang="zh-CN" dirty="0"/>
          </a:p>
        </p:txBody>
      </p:sp>
      <p:sp>
        <p:nvSpPr>
          <p:cNvPr id="34" name="AutoShape 34">
            <a:extLst>
              <a:ext uri="{FF2B5EF4-FFF2-40B4-BE49-F238E27FC236}">
                <a16:creationId xmlns:a16="http://schemas.microsoft.com/office/drawing/2014/main" id="{08CD9085-3109-4DD3-9868-3B9D265FF010}"/>
              </a:ext>
            </a:extLst>
          </p:cNvPr>
          <p:cNvSpPr>
            <a:spLocks noChangeArrowheads="1"/>
          </p:cNvSpPr>
          <p:nvPr/>
        </p:nvSpPr>
        <p:spPr bwMode="auto">
          <a:xfrm>
            <a:off x="1853514" y="4680565"/>
            <a:ext cx="1658937" cy="520700"/>
          </a:xfrm>
          <a:prstGeom prst="wedgeRectCallout">
            <a:avLst>
              <a:gd name="adj1" fmla="val -50000"/>
              <a:gd name="adj2" fmla="val -80370"/>
            </a:avLst>
          </a:prstGeom>
          <a:noFill/>
          <a:ln w="19050">
            <a:solidFill>
              <a:schemeClr val="accent1">
                <a:lumMod val="75000"/>
              </a:schemeClr>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a:latin typeface="幼圆" panose="02010509060101010101" pitchFamily="49" charset="-122"/>
                <a:ea typeface="幼圆" panose="02010509060101010101" pitchFamily="49" charset="-122"/>
              </a:rPr>
              <a:t>答案结点</a:t>
            </a:r>
          </a:p>
        </p:txBody>
      </p:sp>
      <p:sp>
        <p:nvSpPr>
          <p:cNvPr id="35" name="AutoShape 35">
            <a:extLst>
              <a:ext uri="{FF2B5EF4-FFF2-40B4-BE49-F238E27FC236}">
                <a16:creationId xmlns:a16="http://schemas.microsoft.com/office/drawing/2014/main" id="{109E7BE3-3350-4BBF-8C69-FB9ABBD4B476}"/>
              </a:ext>
            </a:extLst>
          </p:cNvPr>
          <p:cNvSpPr>
            <a:spLocks noChangeArrowheads="1"/>
          </p:cNvSpPr>
          <p:nvPr/>
        </p:nvSpPr>
        <p:spPr bwMode="auto">
          <a:xfrm>
            <a:off x="1775520" y="2500561"/>
            <a:ext cx="466725" cy="763588"/>
          </a:xfrm>
          <a:prstGeom prst="wedgeRectCallout">
            <a:avLst>
              <a:gd name="adj1" fmla="val 70750"/>
              <a:gd name="adj2" fmla="val 31495"/>
            </a:avLst>
          </a:prstGeom>
          <a:noFill/>
          <a:ln w="9525">
            <a:solidFill>
              <a:schemeClr val="tx1"/>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dirty="0">
                <a:solidFill>
                  <a:schemeClr val="tx2"/>
                </a:solidFill>
              </a:rPr>
              <a:t>c</a:t>
            </a:r>
          </a:p>
          <a:p>
            <a:pPr algn="ctr" eaLnBrk="1" hangingPunct="1">
              <a:spcBef>
                <a:spcPct val="0"/>
              </a:spcBef>
              <a:buClrTx/>
              <a:buSzTx/>
              <a:buFontTx/>
              <a:buNone/>
            </a:pPr>
            <a:r>
              <a:rPr lang="en-US" altLang="zh-CN" sz="2400" dirty="0">
                <a:solidFill>
                  <a:schemeClr val="tx2"/>
                </a:solidFill>
              </a:rPr>
              <a:t>ĉ</a:t>
            </a:r>
            <a:endParaRPr lang="en-US" altLang="zh-CN" dirty="0"/>
          </a:p>
        </p:txBody>
      </p:sp>
      <p:sp>
        <p:nvSpPr>
          <p:cNvPr id="36" name="Text Box 38">
            <a:extLst>
              <a:ext uri="{FF2B5EF4-FFF2-40B4-BE49-F238E27FC236}">
                <a16:creationId xmlns:a16="http://schemas.microsoft.com/office/drawing/2014/main" id="{5BD82988-5A44-4E4A-A731-CB2DBC35C7CF}"/>
              </a:ext>
            </a:extLst>
          </p:cNvPr>
          <p:cNvSpPr txBox="1">
            <a:spLocks noChangeArrowheads="1"/>
          </p:cNvSpPr>
          <p:nvPr/>
        </p:nvSpPr>
        <p:spPr bwMode="auto">
          <a:xfrm>
            <a:off x="2840731" y="2806949"/>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E</a:t>
            </a:r>
          </a:p>
        </p:txBody>
      </p:sp>
      <p:sp>
        <p:nvSpPr>
          <p:cNvPr id="37" name="Text Box 39">
            <a:extLst>
              <a:ext uri="{FF2B5EF4-FFF2-40B4-BE49-F238E27FC236}">
                <a16:creationId xmlns:a16="http://schemas.microsoft.com/office/drawing/2014/main" id="{28E18807-7195-4E32-95F7-7E59B57C5097}"/>
              </a:ext>
            </a:extLst>
          </p:cNvPr>
          <p:cNvSpPr txBox="1">
            <a:spLocks noChangeArrowheads="1"/>
          </p:cNvSpPr>
          <p:nvPr/>
        </p:nvSpPr>
        <p:spPr bwMode="auto">
          <a:xfrm>
            <a:off x="1948556" y="3219699"/>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E</a:t>
            </a:r>
          </a:p>
        </p:txBody>
      </p:sp>
      <p:sp>
        <p:nvSpPr>
          <p:cNvPr id="39" name="Line 42">
            <a:extLst>
              <a:ext uri="{FF2B5EF4-FFF2-40B4-BE49-F238E27FC236}">
                <a16:creationId xmlns:a16="http://schemas.microsoft.com/office/drawing/2014/main" id="{C103B8BE-D559-47AD-A138-9355045520CC}"/>
              </a:ext>
            </a:extLst>
          </p:cNvPr>
          <p:cNvSpPr>
            <a:spLocks noChangeShapeType="1"/>
          </p:cNvSpPr>
          <p:nvPr/>
        </p:nvSpPr>
        <p:spPr bwMode="auto">
          <a:xfrm>
            <a:off x="1723132" y="3938836"/>
            <a:ext cx="2206625" cy="0"/>
          </a:xfrm>
          <a:prstGeom prst="line">
            <a:avLst/>
          </a:prstGeom>
          <a:noFill/>
          <a:ln w="57150">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AutoShape 43">
            <a:extLst>
              <a:ext uri="{FF2B5EF4-FFF2-40B4-BE49-F238E27FC236}">
                <a16:creationId xmlns:a16="http://schemas.microsoft.com/office/drawing/2014/main" id="{A7FC1AD4-1E19-465B-8B09-D2556CB5DFB6}"/>
              </a:ext>
            </a:extLst>
          </p:cNvPr>
          <p:cNvSpPr>
            <a:spLocks noChangeArrowheads="1"/>
          </p:cNvSpPr>
          <p:nvPr/>
        </p:nvSpPr>
        <p:spPr bwMode="auto">
          <a:xfrm>
            <a:off x="4058345" y="3875098"/>
            <a:ext cx="1003300" cy="111125"/>
          </a:xfrm>
          <a:prstGeom prst="rightArrow">
            <a:avLst>
              <a:gd name="adj1" fmla="val 50000"/>
              <a:gd name="adj2" fmla="val 225714"/>
            </a:avLst>
          </a:prstGeom>
          <a:solidFill>
            <a:schemeClr val="accent1">
              <a:lumMod val="75000"/>
            </a:schemeClr>
          </a:solidFill>
          <a:ln w="9525">
            <a:solidFill>
              <a:schemeClr val="accent1">
                <a:lumMod val="75000"/>
              </a:schemeClr>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1" name="Rectangle 44">
            <a:extLst>
              <a:ext uri="{FF2B5EF4-FFF2-40B4-BE49-F238E27FC236}">
                <a16:creationId xmlns:a16="http://schemas.microsoft.com/office/drawing/2014/main" id="{F681DE08-3682-4FB9-92BB-B1C80B39E932}"/>
              </a:ext>
            </a:extLst>
          </p:cNvPr>
          <p:cNvSpPr>
            <a:spLocks noChangeArrowheads="1"/>
          </p:cNvSpPr>
          <p:nvPr/>
        </p:nvSpPr>
        <p:spPr bwMode="auto">
          <a:xfrm>
            <a:off x="5082281" y="3680075"/>
            <a:ext cx="14927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t>c(X)&gt;c(Y)</a:t>
            </a:r>
          </a:p>
          <a:p>
            <a:pPr eaLnBrk="1" hangingPunct="1">
              <a:spcBef>
                <a:spcPct val="0"/>
              </a:spcBef>
              <a:buClrTx/>
              <a:buSzTx/>
              <a:buFontTx/>
              <a:buNone/>
            </a:pPr>
            <a:r>
              <a:rPr lang="en-US" altLang="zh-CN" sz="2400" b="0" dirty="0"/>
              <a:t>ĉ(X)&lt;ĉ(Y)</a:t>
            </a:r>
          </a:p>
        </p:txBody>
      </p:sp>
      <p:sp>
        <p:nvSpPr>
          <p:cNvPr id="43" name="内容占位符 2">
            <a:extLst>
              <a:ext uri="{FF2B5EF4-FFF2-40B4-BE49-F238E27FC236}">
                <a16:creationId xmlns:a16="http://schemas.microsoft.com/office/drawing/2014/main" id="{EEC4DCC6-1054-4B9C-8331-9A03D10EE5FB}"/>
              </a:ext>
            </a:extLst>
          </p:cNvPr>
          <p:cNvSpPr txBox="1">
            <a:spLocks/>
          </p:cNvSpPr>
          <p:nvPr/>
        </p:nvSpPr>
        <p:spPr>
          <a:xfrm>
            <a:off x="855419" y="5437258"/>
            <a:ext cx="10515600" cy="111075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对于每一对结点</a:t>
            </a:r>
            <a:r>
              <a:rPr lang="en-US" altLang="zh-CN" sz="2400" dirty="0"/>
              <a:t>X</a:t>
            </a:r>
            <a:r>
              <a:rPr lang="zh-CN" altLang="en-US" sz="2400" dirty="0"/>
              <a:t>、</a:t>
            </a:r>
            <a:r>
              <a:rPr lang="en-US" altLang="zh-CN" sz="2400" dirty="0"/>
              <a:t>Y</a:t>
            </a:r>
            <a:r>
              <a:rPr lang="zh-CN" altLang="en-US" sz="2400" dirty="0"/>
              <a:t>，当且仅当</a:t>
            </a:r>
            <a:r>
              <a:rPr lang="en-US" altLang="zh-CN" sz="2400" dirty="0">
                <a:solidFill>
                  <a:srgbClr val="FF0000"/>
                </a:solidFill>
              </a:rPr>
              <a:t>c(X)&lt;c(Y)</a:t>
            </a:r>
            <a:r>
              <a:rPr lang="zh-CN" altLang="en-US" sz="2400" dirty="0">
                <a:solidFill>
                  <a:srgbClr val="FF0000"/>
                </a:solidFill>
              </a:rPr>
              <a:t>时有</a:t>
            </a:r>
            <a:r>
              <a:rPr lang="en-US" altLang="zh-CN" sz="2400" dirty="0">
                <a:solidFill>
                  <a:srgbClr val="FF0000"/>
                </a:solidFill>
              </a:rPr>
              <a:t>ĉ(X)&lt; ĉ(Y)</a:t>
            </a:r>
            <a:r>
              <a:rPr lang="zh-CN" altLang="en-US" sz="2400" dirty="0"/>
              <a:t>。那么在使</a:t>
            </a:r>
            <a:r>
              <a:rPr lang="en-US" altLang="zh-CN" sz="2400" dirty="0"/>
              <a:t>ĉ</a:t>
            </a:r>
            <a:r>
              <a:rPr lang="zh-CN" altLang="en-US" sz="2400" dirty="0"/>
              <a:t>作为</a:t>
            </a:r>
            <a:r>
              <a:rPr lang="en-US" altLang="zh-CN" sz="2400" dirty="0"/>
              <a:t>c</a:t>
            </a:r>
            <a:r>
              <a:rPr lang="zh-CN" altLang="en-US" sz="2400" dirty="0"/>
              <a:t>的估计值时，算法</a:t>
            </a:r>
            <a:r>
              <a:rPr lang="en-US" altLang="zh-CN" sz="2400" dirty="0"/>
              <a:t>BB</a:t>
            </a:r>
            <a:r>
              <a:rPr lang="zh-CN" altLang="en-US" sz="2400" dirty="0"/>
              <a:t>到达一个最小的成本答案结点且终止。</a:t>
            </a:r>
            <a:endParaRPr lang="en-US" altLang="zh-CN" sz="2400" dirty="0"/>
          </a:p>
        </p:txBody>
      </p:sp>
      <p:sp>
        <p:nvSpPr>
          <p:cNvPr id="45" name="矩形 44"/>
          <p:cNvSpPr/>
          <p:nvPr/>
        </p:nvSpPr>
        <p:spPr>
          <a:xfrm>
            <a:off x="4302820" y="2058206"/>
            <a:ext cx="7380411" cy="1569660"/>
          </a:xfrm>
          <a:prstGeom prst="rect">
            <a:avLst/>
          </a:prstGeom>
          <a:solidFill>
            <a:schemeClr val="accent1">
              <a:lumMod val="20000"/>
              <a:lumOff val="80000"/>
            </a:schemeClr>
          </a:solidFill>
        </p:spPr>
        <p:txBody>
          <a:bodyPr wrap="square">
            <a:spAutoFit/>
          </a:bodyPr>
          <a:lstStyle/>
          <a:p>
            <a:pPr>
              <a:lnSpc>
                <a:spcPct val="100000"/>
              </a:lnSpc>
            </a:pPr>
            <a:r>
              <a:rPr lang="en-US" altLang="zh-CN" sz="2400" dirty="0">
                <a:latin typeface="Arial" panose="020B0604020202020204" pitchFamily="34" charset="0"/>
                <a:ea typeface="幼圆" panose="02010509060101010101" pitchFamily="49" charset="-122"/>
                <a:cs typeface="Arial" panose="020B0604020202020204" pitchFamily="34" charset="0"/>
              </a:rPr>
              <a:t>     …..</a:t>
            </a:r>
          </a:p>
          <a:p>
            <a:pPr>
              <a:lnSpc>
                <a:spcPct val="100000"/>
              </a:lnSpc>
            </a:pPr>
            <a:r>
              <a:rPr lang="zh-CN" altLang="en-US" sz="2400" dirty="0">
                <a:latin typeface="Arial" panose="020B0604020202020204" pitchFamily="34" charset="0"/>
                <a:ea typeface="幼圆" panose="02010509060101010101" pitchFamily="49" charset="-122"/>
                <a:cs typeface="Arial" panose="020B0604020202020204" pitchFamily="34" charset="0"/>
              </a:rPr>
              <a:t>生成</a:t>
            </a:r>
            <a:r>
              <a:rPr lang="en-US" altLang="zh-CN" sz="2400" dirty="0">
                <a:latin typeface="Arial" panose="020B0604020202020204" pitchFamily="34" charset="0"/>
                <a:ea typeface="幼圆" panose="02010509060101010101" pitchFamily="49" charset="-122"/>
                <a:cs typeface="Arial" panose="020B0604020202020204" pitchFamily="34" charset="0"/>
              </a:rPr>
              <a:t>E</a:t>
            </a:r>
            <a:r>
              <a:rPr lang="zh-CN" altLang="en-US" sz="2400" dirty="0">
                <a:latin typeface="Arial" panose="020B0604020202020204" pitchFamily="34" charset="0"/>
                <a:ea typeface="幼圆" panose="02010509060101010101" pitchFamily="49" charset="-122"/>
                <a:cs typeface="Arial" panose="020B0604020202020204" pitchFamily="34" charset="0"/>
              </a:rPr>
              <a:t>的</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所有</a:t>
            </a:r>
            <a:r>
              <a:rPr lang="zh-CN" altLang="en-US" sz="2400" dirty="0">
                <a:latin typeface="Arial" panose="020B0604020202020204" pitchFamily="34" charset="0"/>
                <a:ea typeface="幼圆" panose="02010509060101010101" pitchFamily="49" charset="-122"/>
                <a:cs typeface="Arial" panose="020B0604020202020204" pitchFamily="34" charset="0"/>
              </a:rPr>
              <a:t>儿子结点，判断每个子结点</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100000"/>
              </a:lnSpc>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zh-CN" altLang="en-US" sz="2400" dirty="0">
                <a:latin typeface="Arial" panose="020B0604020202020204" pitchFamily="34" charset="0"/>
                <a:ea typeface="幼圆" panose="02010509060101010101" pitchFamily="49" charset="-122"/>
                <a:cs typeface="Arial" panose="020B0604020202020204" pitchFamily="34" charset="0"/>
              </a:rPr>
              <a:t>如果</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是答案结点，输出从</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到</a:t>
            </a:r>
            <a:r>
              <a:rPr lang="en-US" altLang="zh-CN" sz="2400" dirty="0">
                <a:latin typeface="Arial" panose="020B0604020202020204" pitchFamily="34" charset="0"/>
                <a:ea typeface="幼圆" panose="02010509060101010101" pitchFamily="49" charset="-122"/>
                <a:cs typeface="Arial" panose="020B0604020202020204" pitchFamily="34" charset="0"/>
              </a:rPr>
              <a:t>T</a:t>
            </a:r>
            <a:r>
              <a:rPr lang="zh-CN" altLang="en-US" sz="2400" dirty="0">
                <a:latin typeface="Arial" panose="020B0604020202020204" pitchFamily="34" charset="0"/>
                <a:ea typeface="幼圆" panose="02010509060101010101" pitchFamily="49" charset="-122"/>
                <a:cs typeface="Arial" panose="020B0604020202020204" pitchFamily="34" charset="0"/>
              </a:rPr>
              <a:t>的路径，操作结束</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lvl="1">
              <a:lnSpc>
                <a:spcPct val="100000"/>
              </a:lnSpc>
            </a:pPr>
            <a:r>
              <a:rPr lang="en-US" altLang="zh-CN" sz="2400" dirty="0">
                <a:latin typeface="Arial" panose="020B0604020202020204" pitchFamily="34" charset="0"/>
                <a:ea typeface="幼圆" panose="02010509060101010101" pitchFamily="49" charset="-122"/>
                <a:cs typeface="Arial" panose="020B0604020202020204" pitchFamily="34" charset="0"/>
              </a:rPr>
              <a:t>….</a:t>
            </a:r>
          </a:p>
        </p:txBody>
      </p:sp>
      <p:grpSp>
        <p:nvGrpSpPr>
          <p:cNvPr id="55" name="组合 54"/>
          <p:cNvGrpSpPr/>
          <p:nvPr/>
        </p:nvGrpSpPr>
        <p:grpSpPr>
          <a:xfrm>
            <a:off x="1138932" y="2954587"/>
            <a:ext cx="3565525" cy="1685925"/>
            <a:chOff x="1138932" y="2954587"/>
            <a:chExt cx="3565525" cy="1685925"/>
          </a:xfrm>
        </p:grpSpPr>
        <p:grpSp>
          <p:nvGrpSpPr>
            <p:cNvPr id="5" name="Group 33">
              <a:extLst>
                <a:ext uri="{FF2B5EF4-FFF2-40B4-BE49-F238E27FC236}">
                  <a16:creationId xmlns:a16="http://schemas.microsoft.com/office/drawing/2014/main" id="{508FCCBF-CFAC-47AA-9548-C4D50F10863B}"/>
                </a:ext>
              </a:extLst>
            </p:cNvPr>
            <p:cNvGrpSpPr>
              <a:grpSpLocks/>
            </p:cNvGrpSpPr>
            <p:nvPr/>
          </p:nvGrpSpPr>
          <p:grpSpPr bwMode="auto">
            <a:xfrm>
              <a:off x="1138932" y="2954587"/>
              <a:ext cx="3565525" cy="1685925"/>
              <a:chOff x="468" y="1536"/>
              <a:chExt cx="2246" cy="1062"/>
            </a:xfrm>
          </p:grpSpPr>
          <p:grpSp>
            <p:nvGrpSpPr>
              <p:cNvPr id="6" name="Group 18">
                <a:extLst>
                  <a:ext uri="{FF2B5EF4-FFF2-40B4-BE49-F238E27FC236}">
                    <a16:creationId xmlns:a16="http://schemas.microsoft.com/office/drawing/2014/main" id="{992B47F1-D41F-4CFE-999B-8A3122C250C6}"/>
                  </a:ext>
                </a:extLst>
              </p:cNvPr>
              <p:cNvGrpSpPr>
                <a:grpSpLocks/>
              </p:cNvGrpSpPr>
              <p:nvPr/>
            </p:nvGrpSpPr>
            <p:grpSpPr bwMode="auto">
              <a:xfrm>
                <a:off x="921" y="1670"/>
                <a:ext cx="1212" cy="819"/>
                <a:chOff x="921" y="1472"/>
                <a:chExt cx="1212" cy="819"/>
              </a:xfrm>
            </p:grpSpPr>
            <p:sp>
              <p:nvSpPr>
                <p:cNvPr id="21" name="Oval 4">
                  <a:extLst>
                    <a:ext uri="{FF2B5EF4-FFF2-40B4-BE49-F238E27FC236}">
                      <a16:creationId xmlns:a16="http://schemas.microsoft.com/office/drawing/2014/main" id="{8D98616E-387E-4680-A981-726E5191F6B0}"/>
                    </a:ext>
                  </a:extLst>
                </p:cNvPr>
                <p:cNvSpPr>
                  <a:spLocks noChangeArrowheads="1"/>
                </p:cNvSpPr>
                <p:nvPr/>
              </p:nvSpPr>
              <p:spPr bwMode="auto">
                <a:xfrm>
                  <a:off x="1419" y="1472"/>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2" name="Oval 5">
                  <a:extLst>
                    <a:ext uri="{FF2B5EF4-FFF2-40B4-BE49-F238E27FC236}">
                      <a16:creationId xmlns:a16="http://schemas.microsoft.com/office/drawing/2014/main" id="{8F5B9D9B-3A92-4B56-9EA5-DC2341B1F055}"/>
                    </a:ext>
                  </a:extLst>
                </p:cNvPr>
                <p:cNvSpPr>
                  <a:spLocks noChangeArrowheads="1"/>
                </p:cNvSpPr>
                <p:nvPr/>
              </p:nvSpPr>
              <p:spPr bwMode="auto">
                <a:xfrm>
                  <a:off x="1002" y="1748"/>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3" name="Oval 6">
                  <a:extLst>
                    <a:ext uri="{FF2B5EF4-FFF2-40B4-BE49-F238E27FC236}">
                      <a16:creationId xmlns:a16="http://schemas.microsoft.com/office/drawing/2014/main" id="{03860ECF-D791-4FAA-9216-225AE71A12E3}"/>
                    </a:ext>
                  </a:extLst>
                </p:cNvPr>
                <p:cNvSpPr>
                  <a:spLocks noChangeArrowheads="1"/>
                </p:cNvSpPr>
                <p:nvPr/>
              </p:nvSpPr>
              <p:spPr bwMode="auto">
                <a:xfrm>
                  <a:off x="1830" y="1739"/>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4" name="Oval 7">
                  <a:extLst>
                    <a:ext uri="{FF2B5EF4-FFF2-40B4-BE49-F238E27FC236}">
                      <a16:creationId xmlns:a16="http://schemas.microsoft.com/office/drawing/2014/main" id="{D9B37485-F723-4334-985A-F5E6F0212F4A}"/>
                    </a:ext>
                  </a:extLst>
                </p:cNvPr>
                <p:cNvSpPr>
                  <a:spLocks noChangeArrowheads="1"/>
                </p:cNvSpPr>
                <p:nvPr/>
              </p:nvSpPr>
              <p:spPr bwMode="auto">
                <a:xfrm>
                  <a:off x="1254" y="2099"/>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5" name="Oval 8">
                  <a:extLst>
                    <a:ext uri="{FF2B5EF4-FFF2-40B4-BE49-F238E27FC236}">
                      <a16:creationId xmlns:a16="http://schemas.microsoft.com/office/drawing/2014/main" id="{57749D34-4E9E-45FE-88A0-6AD40322D835}"/>
                    </a:ext>
                  </a:extLst>
                </p:cNvPr>
                <p:cNvSpPr>
                  <a:spLocks noChangeArrowheads="1"/>
                </p:cNvSpPr>
                <p:nvPr/>
              </p:nvSpPr>
              <p:spPr bwMode="auto">
                <a:xfrm>
                  <a:off x="1587" y="2090"/>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cxnSp>
              <p:nvCxnSpPr>
                <p:cNvPr id="28" name="AutoShape 12">
                  <a:extLst>
                    <a:ext uri="{FF2B5EF4-FFF2-40B4-BE49-F238E27FC236}">
                      <a16:creationId xmlns:a16="http://schemas.microsoft.com/office/drawing/2014/main" id="{01C3456E-16FC-4336-BABB-89E9BD871250}"/>
                    </a:ext>
                  </a:extLst>
                </p:cNvPr>
                <p:cNvCxnSpPr>
                  <a:cxnSpLocks noChangeShapeType="1"/>
                  <a:stCxn id="21" idx="3"/>
                  <a:endCxn id="22" idx="7"/>
                </p:cNvCxnSpPr>
                <p:nvPr/>
              </p:nvCxnSpPr>
              <p:spPr bwMode="auto">
                <a:xfrm flipH="1">
                  <a:off x="1150" y="1636"/>
                  <a:ext cx="294" cy="1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3">
                  <a:extLst>
                    <a:ext uri="{FF2B5EF4-FFF2-40B4-BE49-F238E27FC236}">
                      <a16:creationId xmlns:a16="http://schemas.microsoft.com/office/drawing/2014/main" id="{179F7C5C-6C0D-405B-BB9F-33D96A93D3B0}"/>
                    </a:ext>
                  </a:extLst>
                </p:cNvPr>
                <p:cNvCxnSpPr>
                  <a:cxnSpLocks noChangeShapeType="1"/>
                  <a:stCxn id="21" idx="5"/>
                  <a:endCxn id="23" idx="1"/>
                </p:cNvCxnSpPr>
                <p:nvPr/>
              </p:nvCxnSpPr>
              <p:spPr bwMode="auto">
                <a:xfrm>
                  <a:off x="1567" y="1636"/>
                  <a:ext cx="288" cy="1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14">
                  <a:extLst>
                    <a:ext uri="{FF2B5EF4-FFF2-40B4-BE49-F238E27FC236}">
                      <a16:creationId xmlns:a16="http://schemas.microsoft.com/office/drawing/2014/main" id="{F763A33B-45DD-4E69-AF06-9597A08E72C5}"/>
                    </a:ext>
                  </a:extLst>
                </p:cNvPr>
                <p:cNvCxnSpPr>
                  <a:cxnSpLocks noChangeShapeType="1"/>
                  <a:stCxn id="22" idx="3"/>
                  <a:endCxn id="48" idx="7"/>
                </p:cNvCxnSpPr>
                <p:nvPr/>
              </p:nvCxnSpPr>
              <p:spPr bwMode="auto">
                <a:xfrm flipH="1">
                  <a:off x="921" y="1912"/>
                  <a:ext cx="106" cy="2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15">
                  <a:extLst>
                    <a:ext uri="{FF2B5EF4-FFF2-40B4-BE49-F238E27FC236}">
                      <a16:creationId xmlns:a16="http://schemas.microsoft.com/office/drawing/2014/main" id="{69A635C2-E12B-4DC5-AEED-32B13D12E49C}"/>
                    </a:ext>
                  </a:extLst>
                </p:cNvPr>
                <p:cNvCxnSpPr>
                  <a:cxnSpLocks noChangeShapeType="1"/>
                  <a:stCxn id="24" idx="1"/>
                  <a:endCxn id="22" idx="5"/>
                </p:cNvCxnSpPr>
                <p:nvPr/>
              </p:nvCxnSpPr>
              <p:spPr bwMode="auto">
                <a:xfrm flipH="1" flipV="1">
                  <a:off x="1150" y="1912"/>
                  <a:ext cx="129" cy="2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6">
                  <a:extLst>
                    <a:ext uri="{FF2B5EF4-FFF2-40B4-BE49-F238E27FC236}">
                      <a16:creationId xmlns:a16="http://schemas.microsoft.com/office/drawing/2014/main" id="{63C45D61-15A5-4340-98F9-E33CF34865F3}"/>
                    </a:ext>
                  </a:extLst>
                </p:cNvPr>
                <p:cNvCxnSpPr>
                  <a:cxnSpLocks noChangeShapeType="1"/>
                  <a:stCxn id="23" idx="3"/>
                  <a:endCxn id="25" idx="7"/>
                </p:cNvCxnSpPr>
                <p:nvPr/>
              </p:nvCxnSpPr>
              <p:spPr bwMode="auto">
                <a:xfrm flipH="1">
                  <a:off x="1735" y="1903"/>
                  <a:ext cx="120" cy="2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7">
                  <a:extLst>
                    <a:ext uri="{FF2B5EF4-FFF2-40B4-BE49-F238E27FC236}">
                      <a16:creationId xmlns:a16="http://schemas.microsoft.com/office/drawing/2014/main" id="{75240603-5A88-432A-B042-DE89563064B7}"/>
                    </a:ext>
                  </a:extLst>
                </p:cNvPr>
                <p:cNvCxnSpPr>
                  <a:cxnSpLocks noChangeShapeType="1"/>
                  <a:stCxn id="23" idx="5"/>
                  <a:endCxn id="46" idx="1"/>
                </p:cNvCxnSpPr>
                <p:nvPr/>
              </p:nvCxnSpPr>
              <p:spPr bwMode="auto">
                <a:xfrm>
                  <a:off x="1978" y="1903"/>
                  <a:ext cx="155" cy="2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Text Box 19">
                <a:extLst>
                  <a:ext uri="{FF2B5EF4-FFF2-40B4-BE49-F238E27FC236}">
                    <a16:creationId xmlns:a16="http://schemas.microsoft.com/office/drawing/2014/main" id="{947B432C-7DC2-415C-9D9B-0A1B43DA029E}"/>
                  </a:ext>
                </a:extLst>
              </p:cNvPr>
              <p:cNvSpPr txBox="1">
                <a:spLocks noChangeArrowheads="1"/>
              </p:cNvSpPr>
              <p:nvPr/>
            </p:nvSpPr>
            <p:spPr bwMode="auto">
              <a:xfrm>
                <a:off x="1164" y="1536"/>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10</a:t>
                </a:r>
              </a:p>
            </p:txBody>
          </p:sp>
          <p:sp>
            <p:nvSpPr>
              <p:cNvPr id="8" name="Rectangle 20">
                <a:extLst>
                  <a:ext uri="{FF2B5EF4-FFF2-40B4-BE49-F238E27FC236}">
                    <a16:creationId xmlns:a16="http://schemas.microsoft.com/office/drawing/2014/main" id="{75EB711A-777D-4E68-A666-39FFAC19BDE7}"/>
                  </a:ext>
                </a:extLst>
              </p:cNvPr>
              <p:cNvSpPr>
                <a:spLocks noChangeArrowheads="1"/>
              </p:cNvSpPr>
              <p:nvPr/>
            </p:nvSpPr>
            <p:spPr bwMode="auto">
              <a:xfrm>
                <a:off x="1257" y="165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0</a:t>
                </a:r>
              </a:p>
            </p:txBody>
          </p:sp>
          <p:sp>
            <p:nvSpPr>
              <p:cNvPr id="9" name="Text Box 21">
                <a:extLst>
                  <a:ext uri="{FF2B5EF4-FFF2-40B4-BE49-F238E27FC236}">
                    <a16:creationId xmlns:a16="http://schemas.microsoft.com/office/drawing/2014/main" id="{FCE2F0BE-BE1A-432B-BE77-7639AA7608DF}"/>
                  </a:ext>
                </a:extLst>
              </p:cNvPr>
              <p:cNvSpPr txBox="1">
                <a:spLocks noChangeArrowheads="1"/>
              </p:cNvSpPr>
              <p:nvPr/>
            </p:nvSpPr>
            <p:spPr bwMode="auto">
              <a:xfrm>
                <a:off x="738" y="1812"/>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20</a:t>
                </a:r>
              </a:p>
            </p:txBody>
          </p:sp>
          <p:sp>
            <p:nvSpPr>
              <p:cNvPr id="10" name="Rectangle 22">
                <a:extLst>
                  <a:ext uri="{FF2B5EF4-FFF2-40B4-BE49-F238E27FC236}">
                    <a16:creationId xmlns:a16="http://schemas.microsoft.com/office/drawing/2014/main" id="{30F5060B-2BF9-4710-AEE0-540174148A02}"/>
                  </a:ext>
                </a:extLst>
              </p:cNvPr>
              <p:cNvSpPr>
                <a:spLocks noChangeArrowheads="1"/>
              </p:cNvSpPr>
              <p:nvPr/>
            </p:nvSpPr>
            <p:spPr bwMode="auto">
              <a:xfrm>
                <a:off x="831" y="193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2</a:t>
                </a:r>
              </a:p>
            </p:txBody>
          </p:sp>
          <p:sp>
            <p:nvSpPr>
              <p:cNvPr id="11" name="Text Box 23">
                <a:extLst>
                  <a:ext uri="{FF2B5EF4-FFF2-40B4-BE49-F238E27FC236}">
                    <a16:creationId xmlns:a16="http://schemas.microsoft.com/office/drawing/2014/main" id="{8AE81E4A-A832-41A2-B231-7357A92F5384}"/>
                  </a:ext>
                </a:extLst>
              </p:cNvPr>
              <p:cNvSpPr txBox="1">
                <a:spLocks noChangeArrowheads="1"/>
              </p:cNvSpPr>
              <p:nvPr/>
            </p:nvSpPr>
            <p:spPr bwMode="auto">
              <a:xfrm>
                <a:off x="474" y="2187"/>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20</a:t>
                </a:r>
              </a:p>
            </p:txBody>
          </p:sp>
          <p:sp>
            <p:nvSpPr>
              <p:cNvPr id="12" name="Rectangle 24">
                <a:extLst>
                  <a:ext uri="{FF2B5EF4-FFF2-40B4-BE49-F238E27FC236}">
                    <a16:creationId xmlns:a16="http://schemas.microsoft.com/office/drawing/2014/main" id="{A6539E26-0EF2-487C-A41E-A61FCB85A61D}"/>
                  </a:ext>
                </a:extLst>
              </p:cNvPr>
              <p:cNvSpPr>
                <a:spLocks noChangeArrowheads="1"/>
              </p:cNvSpPr>
              <p:nvPr/>
            </p:nvSpPr>
            <p:spPr bwMode="auto">
              <a:xfrm>
                <a:off x="468" y="230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20</a:t>
                </a:r>
              </a:p>
            </p:txBody>
          </p:sp>
          <p:sp>
            <p:nvSpPr>
              <p:cNvPr id="13" name="Text Box 25">
                <a:extLst>
                  <a:ext uri="{FF2B5EF4-FFF2-40B4-BE49-F238E27FC236}">
                    <a16:creationId xmlns:a16="http://schemas.microsoft.com/office/drawing/2014/main" id="{554667DB-674D-4295-9B49-01ADCA08562E}"/>
                  </a:ext>
                </a:extLst>
              </p:cNvPr>
              <p:cNvSpPr txBox="1">
                <a:spLocks noChangeArrowheads="1"/>
              </p:cNvSpPr>
              <p:nvPr/>
            </p:nvSpPr>
            <p:spPr bwMode="auto">
              <a:xfrm>
                <a:off x="993" y="2202"/>
                <a:ext cx="39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b="0"/>
                  <a:t>∞</a:t>
                </a:r>
              </a:p>
            </p:txBody>
          </p:sp>
          <p:sp>
            <p:nvSpPr>
              <p:cNvPr id="14" name="Rectangle 26">
                <a:extLst>
                  <a:ext uri="{FF2B5EF4-FFF2-40B4-BE49-F238E27FC236}">
                    <a16:creationId xmlns:a16="http://schemas.microsoft.com/office/drawing/2014/main" id="{D95E6B7B-C961-4055-A7F2-E646AF2F68EB}"/>
                  </a:ext>
                </a:extLst>
              </p:cNvPr>
              <p:cNvSpPr>
                <a:spLocks noChangeArrowheads="1"/>
              </p:cNvSpPr>
              <p:nvPr/>
            </p:nvSpPr>
            <p:spPr bwMode="auto">
              <a:xfrm>
                <a:off x="996" y="23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400" b="0"/>
                  <a:t>∞</a:t>
                </a:r>
                <a:endParaRPr lang="en-US" altLang="zh-CN" sz="2400" b="0"/>
              </a:p>
            </p:txBody>
          </p:sp>
          <p:sp>
            <p:nvSpPr>
              <p:cNvPr id="15" name="Text Box 27">
                <a:extLst>
                  <a:ext uri="{FF2B5EF4-FFF2-40B4-BE49-F238E27FC236}">
                    <a16:creationId xmlns:a16="http://schemas.microsoft.com/office/drawing/2014/main" id="{1ED7CA7E-943D-46F6-87DF-6692D27DF765}"/>
                  </a:ext>
                </a:extLst>
              </p:cNvPr>
              <p:cNvSpPr txBox="1">
                <a:spLocks noChangeArrowheads="1"/>
              </p:cNvSpPr>
              <p:nvPr/>
            </p:nvSpPr>
            <p:spPr bwMode="auto">
              <a:xfrm>
                <a:off x="1899" y="1812"/>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dirty="0"/>
                  <a:t>10</a:t>
                </a:r>
              </a:p>
            </p:txBody>
          </p:sp>
          <p:sp>
            <p:nvSpPr>
              <p:cNvPr id="16" name="Rectangle 28">
                <a:extLst>
                  <a:ext uri="{FF2B5EF4-FFF2-40B4-BE49-F238E27FC236}">
                    <a16:creationId xmlns:a16="http://schemas.microsoft.com/office/drawing/2014/main" id="{42861BA2-6094-4863-989C-9CDB01C5A115}"/>
                  </a:ext>
                </a:extLst>
              </p:cNvPr>
              <p:cNvSpPr>
                <a:spLocks noChangeArrowheads="1"/>
              </p:cNvSpPr>
              <p:nvPr/>
            </p:nvSpPr>
            <p:spPr bwMode="auto">
              <a:xfrm>
                <a:off x="1992" y="193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4</a:t>
                </a:r>
              </a:p>
            </p:txBody>
          </p:sp>
          <p:sp>
            <p:nvSpPr>
              <p:cNvPr id="17" name="Text Box 29">
                <a:extLst>
                  <a:ext uri="{FF2B5EF4-FFF2-40B4-BE49-F238E27FC236}">
                    <a16:creationId xmlns:a16="http://schemas.microsoft.com/office/drawing/2014/main" id="{FCD0FD34-3DD5-4BE7-934C-020122B735AE}"/>
                  </a:ext>
                </a:extLst>
              </p:cNvPr>
              <p:cNvSpPr txBox="1">
                <a:spLocks noChangeArrowheads="1"/>
              </p:cNvSpPr>
              <p:nvPr/>
            </p:nvSpPr>
            <p:spPr bwMode="auto">
              <a:xfrm>
                <a:off x="1683" y="2208"/>
                <a:ext cx="39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b="0"/>
                  <a:t>∞</a:t>
                </a:r>
              </a:p>
            </p:txBody>
          </p:sp>
          <p:sp>
            <p:nvSpPr>
              <p:cNvPr id="18" name="Rectangle 30">
                <a:extLst>
                  <a:ext uri="{FF2B5EF4-FFF2-40B4-BE49-F238E27FC236}">
                    <a16:creationId xmlns:a16="http://schemas.microsoft.com/office/drawing/2014/main" id="{B1788049-46D2-4CE9-ABE3-8862BB939A98}"/>
                  </a:ext>
                </a:extLst>
              </p:cNvPr>
              <p:cNvSpPr>
                <a:spLocks noChangeArrowheads="1"/>
              </p:cNvSpPr>
              <p:nvPr/>
            </p:nvSpPr>
            <p:spPr bwMode="auto">
              <a:xfrm>
                <a:off x="1686" y="231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400" b="0"/>
                  <a:t>∞</a:t>
                </a:r>
                <a:endParaRPr lang="en-US" altLang="zh-CN" sz="2400" b="0"/>
              </a:p>
            </p:txBody>
          </p:sp>
          <p:sp>
            <p:nvSpPr>
              <p:cNvPr id="19" name="Text Box 31">
                <a:extLst>
                  <a:ext uri="{FF2B5EF4-FFF2-40B4-BE49-F238E27FC236}">
                    <a16:creationId xmlns:a16="http://schemas.microsoft.com/office/drawing/2014/main" id="{C6424F2F-4D2F-41C2-9231-E18E796EE914}"/>
                  </a:ext>
                </a:extLst>
              </p:cNvPr>
              <p:cNvSpPr txBox="1">
                <a:spLocks noChangeArrowheads="1"/>
              </p:cNvSpPr>
              <p:nvPr/>
            </p:nvSpPr>
            <p:spPr bwMode="auto">
              <a:xfrm>
                <a:off x="2289" y="2184"/>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10</a:t>
                </a:r>
              </a:p>
            </p:txBody>
          </p:sp>
          <p:sp>
            <p:nvSpPr>
              <p:cNvPr id="20" name="Rectangle 32">
                <a:extLst>
                  <a:ext uri="{FF2B5EF4-FFF2-40B4-BE49-F238E27FC236}">
                    <a16:creationId xmlns:a16="http://schemas.microsoft.com/office/drawing/2014/main" id="{8A179371-6CFF-4999-BAC7-47C91625BA7D}"/>
                  </a:ext>
                </a:extLst>
              </p:cNvPr>
              <p:cNvSpPr>
                <a:spLocks noChangeArrowheads="1"/>
              </p:cNvSpPr>
              <p:nvPr/>
            </p:nvSpPr>
            <p:spPr bwMode="auto">
              <a:xfrm>
                <a:off x="2283" y="2302"/>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10</a:t>
                </a:r>
              </a:p>
            </p:txBody>
          </p:sp>
        </p:grpSp>
        <p:sp>
          <p:nvSpPr>
            <p:cNvPr id="46" name="Oval 7">
              <a:extLst>
                <a:ext uri="{FF2B5EF4-FFF2-40B4-BE49-F238E27FC236}">
                  <a16:creationId xmlns:a16="http://schemas.microsoft.com/office/drawing/2014/main" id="{D9B37485-F723-4334-985A-F5E6F0212F4A}"/>
                </a:ext>
              </a:extLst>
            </p:cNvPr>
            <p:cNvSpPr>
              <a:spLocks noChangeArrowheads="1"/>
            </p:cNvSpPr>
            <p:nvPr/>
          </p:nvSpPr>
          <p:spPr bwMode="auto">
            <a:xfrm>
              <a:off x="3741052" y="4154009"/>
              <a:ext cx="274638" cy="304800"/>
            </a:xfrm>
            <a:prstGeom prst="ellipse">
              <a:avLst/>
            </a:prstGeom>
            <a:solidFill>
              <a:schemeClr val="accent1">
                <a:lumMod val="60000"/>
                <a:lumOff val="4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8" name="Oval 7">
              <a:extLst>
                <a:ext uri="{FF2B5EF4-FFF2-40B4-BE49-F238E27FC236}">
                  <a16:creationId xmlns:a16="http://schemas.microsoft.com/office/drawing/2014/main" id="{D9B37485-F723-4334-985A-F5E6F0212F4A}"/>
                </a:ext>
              </a:extLst>
            </p:cNvPr>
            <p:cNvSpPr>
              <a:spLocks noChangeArrowheads="1"/>
            </p:cNvSpPr>
            <p:nvPr/>
          </p:nvSpPr>
          <p:spPr bwMode="auto">
            <a:xfrm>
              <a:off x="1623670" y="4157308"/>
              <a:ext cx="274638" cy="304800"/>
            </a:xfrm>
            <a:prstGeom prst="ellipse">
              <a:avLst/>
            </a:prstGeom>
            <a:solidFill>
              <a:schemeClr val="accent1">
                <a:lumMod val="60000"/>
                <a:lumOff val="4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53" name="Oval 7">
            <a:extLst>
              <a:ext uri="{FF2B5EF4-FFF2-40B4-BE49-F238E27FC236}">
                <a16:creationId xmlns:a16="http://schemas.microsoft.com/office/drawing/2014/main" id="{D9B37485-F723-4334-985A-F5E6F0212F4A}"/>
              </a:ext>
            </a:extLst>
          </p:cNvPr>
          <p:cNvSpPr>
            <a:spLocks noChangeArrowheads="1"/>
          </p:cNvSpPr>
          <p:nvPr/>
        </p:nvSpPr>
        <p:spPr bwMode="auto">
          <a:xfrm>
            <a:off x="1626052" y="4161086"/>
            <a:ext cx="269874" cy="315913"/>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Tree>
    <p:extLst>
      <p:ext uri="{BB962C8B-B14F-4D97-AF65-F5344CB8AC3E}">
        <p14:creationId xmlns:p14="http://schemas.microsoft.com/office/powerpoint/2010/main" val="34967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6" grpId="1"/>
      <p:bldP spid="37" grpId="0"/>
      <p:bldP spid="40" grpId="0" animBg="1"/>
      <p:bldP spid="41" grpId="0"/>
      <p:bldP spid="43" grpId="0"/>
      <p:bldP spid="5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327D8-6145-4871-B49A-A60C6B4F0A93}"/>
              </a:ext>
            </a:extLst>
          </p:cNvPr>
          <p:cNvSpPr>
            <a:spLocks noGrp="1"/>
          </p:cNvSpPr>
          <p:nvPr>
            <p:ph type="title"/>
          </p:nvPr>
        </p:nvSpPr>
        <p:spPr>
          <a:xfrm>
            <a:off x="747183" y="42026"/>
            <a:ext cx="10515600" cy="1325563"/>
          </a:xfrm>
        </p:spPr>
        <p:txBody>
          <a:bodyPr/>
          <a:lstStyle/>
          <a:p>
            <a:r>
              <a:rPr lang="en-US" altLang="zh-CN" dirty="0">
                <a:solidFill>
                  <a:schemeClr val="accent1">
                    <a:lumMod val="75000"/>
                  </a:schemeClr>
                </a:solidFill>
              </a:rPr>
              <a:t>ĉ</a:t>
            </a:r>
            <a:r>
              <a:rPr lang="zh-CN" altLang="en-US" dirty="0">
                <a:solidFill>
                  <a:schemeClr val="accent1">
                    <a:lumMod val="75000"/>
                  </a:schemeClr>
                </a:solidFill>
              </a:rPr>
              <a:t>的特性</a:t>
            </a:r>
          </a:p>
        </p:txBody>
      </p:sp>
      <p:sp>
        <p:nvSpPr>
          <p:cNvPr id="3" name="内容占位符 2">
            <a:extLst>
              <a:ext uri="{FF2B5EF4-FFF2-40B4-BE49-F238E27FC236}">
                <a16:creationId xmlns:a16="http://schemas.microsoft.com/office/drawing/2014/main" id="{65E9DCD7-1BCE-428B-9A0A-08C75E0E0FEA}"/>
              </a:ext>
            </a:extLst>
          </p:cNvPr>
          <p:cNvSpPr>
            <a:spLocks noGrp="1"/>
          </p:cNvSpPr>
          <p:nvPr>
            <p:ph idx="1"/>
          </p:nvPr>
        </p:nvSpPr>
        <p:spPr>
          <a:xfrm>
            <a:off x="767408" y="1232448"/>
            <a:ext cx="10515600" cy="5170632"/>
          </a:xfrm>
        </p:spPr>
        <p:txBody>
          <a:bodyPr>
            <a:normAutofit/>
          </a:bodyPr>
          <a:lstStyle/>
          <a:p>
            <a:pPr>
              <a:spcBef>
                <a:spcPts val="0"/>
              </a:spcBef>
            </a:pPr>
            <a:r>
              <a:rPr lang="zh-CN" altLang="en-US" sz="2400" dirty="0"/>
              <a:t>算法</a:t>
            </a:r>
            <a:r>
              <a:rPr lang="en-US" altLang="zh-CN" sz="2400" dirty="0"/>
              <a:t>BB</a:t>
            </a:r>
            <a:r>
              <a:rPr lang="zh-CN" altLang="en-US" sz="2400" dirty="0"/>
              <a:t>基于</a:t>
            </a:r>
            <a:r>
              <a:rPr lang="en-US" altLang="zh-CN" sz="2400" dirty="0"/>
              <a:t>LC-</a:t>
            </a:r>
            <a:r>
              <a:rPr lang="zh-CN" altLang="en-US" sz="2400" dirty="0"/>
              <a:t>检索寻找具有最小成本的答案结点，则</a:t>
            </a:r>
            <a:r>
              <a:rPr lang="en-US" altLang="zh-CN" sz="2400" dirty="0"/>
              <a:t>ĉ</a:t>
            </a:r>
            <a:r>
              <a:rPr lang="zh-CN" altLang="en-US" sz="2400" dirty="0"/>
              <a:t>要满足：</a:t>
            </a:r>
            <a:endParaRPr lang="en-US" altLang="zh-CN" sz="2400" dirty="0"/>
          </a:p>
          <a:p>
            <a:pPr lvl="1">
              <a:spcBef>
                <a:spcPts val="0"/>
              </a:spcBef>
            </a:pPr>
            <a:r>
              <a:rPr lang="zh-CN" altLang="en-US" sz="2000" dirty="0"/>
              <a:t>易于计算</a:t>
            </a:r>
            <a:endParaRPr lang="en-US" altLang="zh-CN" sz="2000" dirty="0"/>
          </a:p>
          <a:p>
            <a:pPr lvl="1">
              <a:spcBef>
                <a:spcPts val="0"/>
              </a:spcBef>
            </a:pPr>
            <a:r>
              <a:rPr lang="zh-CN" altLang="en-US" sz="2000" dirty="0"/>
              <a:t>对于每一个结点</a:t>
            </a:r>
            <a:r>
              <a:rPr lang="en-US" altLang="zh-CN" sz="2000" dirty="0"/>
              <a:t>X</a:t>
            </a:r>
            <a:r>
              <a:rPr lang="zh-CN" altLang="en-US" sz="2000" dirty="0"/>
              <a:t>， </a:t>
            </a:r>
            <a:r>
              <a:rPr lang="en-US" altLang="zh-CN" sz="2000" dirty="0"/>
              <a:t>ĉ(X) </a:t>
            </a:r>
            <a:r>
              <a:rPr lang="en-US" altLang="zh-CN" sz="2000" dirty="0">
                <a:sym typeface="Symbol" panose="05050102010706020507" pitchFamily="18" charset="2"/>
              </a:rPr>
              <a:t>≤</a:t>
            </a:r>
            <a:r>
              <a:rPr lang="en-US" altLang="zh-CN" sz="2000" dirty="0"/>
              <a:t> c(X)</a:t>
            </a:r>
          </a:p>
          <a:p>
            <a:pPr lvl="1">
              <a:spcBef>
                <a:spcPts val="0"/>
              </a:spcBef>
            </a:pPr>
            <a:r>
              <a:rPr lang="zh-CN" altLang="en-US" sz="2000" dirty="0"/>
              <a:t>对于答案结点</a:t>
            </a:r>
            <a:r>
              <a:rPr lang="en-US" altLang="zh-CN" sz="2000" dirty="0"/>
              <a:t>X</a:t>
            </a:r>
            <a:r>
              <a:rPr lang="zh-CN" altLang="en-US" sz="2000" dirty="0"/>
              <a:t>，有</a:t>
            </a:r>
            <a:r>
              <a:rPr lang="en-US" altLang="zh-CN" sz="2000" dirty="0"/>
              <a:t>ĉ(X) = c(X)</a:t>
            </a:r>
          </a:p>
          <a:p>
            <a:pPr lvl="1">
              <a:spcBef>
                <a:spcPts val="0"/>
              </a:spcBef>
            </a:pPr>
            <a:r>
              <a:rPr lang="en-US" altLang="zh-CN" sz="2000" dirty="0"/>
              <a:t>c(X)&lt;c(Y)</a:t>
            </a:r>
            <a:r>
              <a:rPr lang="zh-CN" altLang="en-US" sz="2000" dirty="0"/>
              <a:t>时，有</a:t>
            </a:r>
            <a:r>
              <a:rPr lang="en-US" altLang="zh-CN" sz="2000" dirty="0"/>
              <a:t>ĉ(X)&lt; ĉ(Y)</a:t>
            </a:r>
          </a:p>
          <a:p>
            <a:r>
              <a:rPr lang="zh-CN" altLang="en-US" sz="2400" dirty="0"/>
              <a:t>一般只能找到满足前三项要求的</a:t>
            </a:r>
            <a:r>
              <a:rPr lang="en-US" altLang="zh-CN" sz="2400" dirty="0"/>
              <a:t>ĉ</a:t>
            </a:r>
          </a:p>
          <a:p>
            <a:pPr marL="0" indent="0">
              <a:buNone/>
            </a:pPr>
            <a:endParaRPr lang="en-US" altLang="zh-CN" sz="2400" dirty="0"/>
          </a:p>
        </p:txBody>
      </p:sp>
      <p:sp>
        <p:nvSpPr>
          <p:cNvPr id="4" name="灯片编号占位符 3">
            <a:extLst>
              <a:ext uri="{FF2B5EF4-FFF2-40B4-BE49-F238E27FC236}">
                <a16:creationId xmlns:a16="http://schemas.microsoft.com/office/drawing/2014/main" id="{2FE92FD3-5E63-4127-9206-64A837288DEE}"/>
              </a:ext>
            </a:extLst>
          </p:cNvPr>
          <p:cNvSpPr>
            <a:spLocks noGrp="1"/>
          </p:cNvSpPr>
          <p:nvPr>
            <p:ph type="sldNum" sz="quarter" idx="12"/>
          </p:nvPr>
        </p:nvSpPr>
        <p:spPr/>
        <p:txBody>
          <a:bodyPr/>
          <a:lstStyle/>
          <a:p>
            <a:pPr>
              <a:defRPr/>
            </a:pPr>
            <a:fld id="{D04713B0-7EE7-420A-BB22-6F99F562E080}" type="slidenum">
              <a:rPr lang="en-US" altLang="zh-CN" smtClean="0"/>
              <a:pPr>
                <a:defRPr/>
              </a:pPr>
              <a:t>41</a:t>
            </a:fld>
            <a:endParaRPr lang="en-US" altLang="zh-CN"/>
          </a:p>
        </p:txBody>
      </p:sp>
      <p:sp>
        <p:nvSpPr>
          <p:cNvPr id="5"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5740668" y="2779432"/>
            <a:ext cx="1512168" cy="427423"/>
          </a:xfrm>
          <a:prstGeom prst="wedgeRoundRectCallout">
            <a:avLst>
              <a:gd name="adj1" fmla="val -65594"/>
              <a:gd name="adj2" fmla="val -4940"/>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400" dirty="0">
                <a:solidFill>
                  <a:srgbClr val="FF0000"/>
                </a:solidFill>
                <a:ea typeface="幼圆" panose="02010509060101010101" pitchFamily="49" charset="-122"/>
                <a:cs typeface="Arial" panose="020B0604020202020204" pitchFamily="34" charset="0"/>
              </a:rPr>
              <a:t>难以实现</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6" name="AutoShape 7">
            <a:extLst>
              <a:ext uri="{FF2B5EF4-FFF2-40B4-BE49-F238E27FC236}">
                <a16:creationId xmlns:a16="http://schemas.microsoft.com/office/drawing/2014/main" id="{9FB3EACF-FA89-4CAF-9494-4DE6B8CCAE67}"/>
              </a:ext>
            </a:extLst>
          </p:cNvPr>
          <p:cNvSpPr>
            <a:spLocks noChangeArrowheads="1"/>
          </p:cNvSpPr>
          <p:nvPr/>
        </p:nvSpPr>
        <p:spPr bwMode="auto">
          <a:xfrm>
            <a:off x="1199456" y="3907484"/>
            <a:ext cx="2376264" cy="614708"/>
          </a:xfrm>
          <a:prstGeom prst="wedgeRectCallout">
            <a:avLst>
              <a:gd name="adj1" fmla="val -37046"/>
              <a:gd name="adj2" fmla="val -50532"/>
            </a:avLst>
          </a:prstGeom>
          <a:noFill/>
          <a:ln w="9525">
            <a:no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b="0" dirty="0">
                <a:solidFill>
                  <a:srgbClr val="FF0000"/>
                </a:solidFill>
                <a:ea typeface="幼圆" panose="02010509060101010101" pitchFamily="49" charset="-122"/>
                <a:cs typeface="Arial" panose="020B0604020202020204" pitchFamily="34" charset="0"/>
              </a:rPr>
              <a:t>改进算法：</a:t>
            </a:r>
            <a:endParaRPr lang="en-US" altLang="zh-CN" sz="2400" b="0" dirty="0">
              <a:solidFill>
                <a:srgbClr val="FF0000"/>
              </a:solidFill>
              <a:ea typeface="幼圆" panose="02010509060101010101" pitchFamily="49" charset="-122"/>
              <a:cs typeface="Arial" panose="020B0604020202020204" pitchFamily="34" charset="0"/>
            </a:endParaRPr>
          </a:p>
        </p:txBody>
      </p:sp>
      <p:sp>
        <p:nvSpPr>
          <p:cNvPr id="38" name="Text Box 38">
            <a:extLst>
              <a:ext uri="{FF2B5EF4-FFF2-40B4-BE49-F238E27FC236}">
                <a16:creationId xmlns:a16="http://schemas.microsoft.com/office/drawing/2014/main" id="{5BD82988-5A44-4E4A-A731-CB2DBC35C7CF}"/>
              </a:ext>
            </a:extLst>
          </p:cNvPr>
          <p:cNvSpPr txBox="1">
            <a:spLocks noChangeArrowheads="1"/>
          </p:cNvSpPr>
          <p:nvPr/>
        </p:nvSpPr>
        <p:spPr bwMode="auto">
          <a:xfrm>
            <a:off x="8918196" y="1990619"/>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E</a:t>
            </a:r>
          </a:p>
        </p:txBody>
      </p:sp>
      <p:sp>
        <p:nvSpPr>
          <p:cNvPr id="39" name="Text Box 39">
            <a:extLst>
              <a:ext uri="{FF2B5EF4-FFF2-40B4-BE49-F238E27FC236}">
                <a16:creationId xmlns:a16="http://schemas.microsoft.com/office/drawing/2014/main" id="{28E18807-7195-4E32-95F7-7E59B57C5097}"/>
              </a:ext>
            </a:extLst>
          </p:cNvPr>
          <p:cNvSpPr txBox="1">
            <a:spLocks noChangeArrowheads="1"/>
          </p:cNvSpPr>
          <p:nvPr/>
        </p:nvSpPr>
        <p:spPr bwMode="auto">
          <a:xfrm>
            <a:off x="8263371" y="243591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E</a:t>
            </a:r>
          </a:p>
        </p:txBody>
      </p:sp>
      <p:sp>
        <p:nvSpPr>
          <p:cNvPr id="42" name="矩形 41"/>
          <p:cNvSpPr/>
          <p:nvPr/>
        </p:nvSpPr>
        <p:spPr>
          <a:xfrm>
            <a:off x="2782384" y="3983934"/>
            <a:ext cx="8029806" cy="1569660"/>
          </a:xfrm>
          <a:prstGeom prst="rect">
            <a:avLst/>
          </a:prstGeom>
          <a:solidFill>
            <a:schemeClr val="accent1">
              <a:lumMod val="20000"/>
              <a:lumOff val="80000"/>
            </a:schemeClr>
          </a:solidFill>
        </p:spPr>
        <p:txBody>
          <a:bodyPr wrap="square">
            <a:spAutoFit/>
          </a:bodyPr>
          <a:lstStyle/>
          <a:p>
            <a:pPr>
              <a:lnSpc>
                <a:spcPct val="100000"/>
              </a:lnSpc>
            </a:pPr>
            <a:r>
              <a:rPr lang="en-US" altLang="zh-CN" sz="2400" dirty="0">
                <a:latin typeface="Arial" panose="020B0604020202020204" pitchFamily="34" charset="0"/>
                <a:ea typeface="幼圆" panose="02010509060101010101" pitchFamily="49" charset="-122"/>
                <a:cs typeface="Arial" panose="020B0604020202020204" pitchFamily="34" charset="0"/>
              </a:rPr>
              <a:t>     …..</a:t>
            </a:r>
          </a:p>
          <a:p>
            <a:r>
              <a:rPr lang="zh-CN" altLang="en-US" sz="2400" dirty="0">
                <a:latin typeface="Arial" panose="020B0604020202020204" pitchFamily="34" charset="0"/>
                <a:ea typeface="幼圆" panose="02010509060101010101" pitchFamily="49" charset="-122"/>
                <a:cs typeface="Arial" panose="020B0604020202020204" pitchFamily="34" charset="0"/>
              </a:rPr>
              <a:t>如果</a:t>
            </a:r>
            <a:r>
              <a:rPr lang="en-US" altLang="zh-CN" sz="2400" dirty="0">
                <a:latin typeface="Arial" panose="020B0604020202020204" pitchFamily="34" charset="0"/>
                <a:ea typeface="幼圆" panose="02010509060101010101" pitchFamily="49" charset="-122"/>
                <a:cs typeface="Arial" panose="020B0604020202020204" pitchFamily="34" charset="0"/>
              </a:rPr>
              <a:t>E</a:t>
            </a:r>
            <a:r>
              <a:rPr lang="zh-CN" altLang="en-US" sz="2400" dirty="0">
                <a:latin typeface="Arial" panose="020B0604020202020204" pitchFamily="34" charset="0"/>
                <a:ea typeface="幼圆" panose="02010509060101010101" pitchFamily="49" charset="-122"/>
                <a:cs typeface="Arial" panose="020B0604020202020204" pitchFamily="34" charset="0"/>
              </a:rPr>
              <a:t>是答案结点，输出从</a:t>
            </a:r>
            <a:r>
              <a:rPr lang="en-US" altLang="zh-CN" sz="2400" dirty="0">
                <a:latin typeface="Arial" panose="020B0604020202020204" pitchFamily="34" charset="0"/>
                <a:ea typeface="幼圆" panose="02010509060101010101" pitchFamily="49" charset="-122"/>
                <a:cs typeface="Arial" panose="020B0604020202020204" pitchFamily="34" charset="0"/>
              </a:rPr>
              <a:t>E</a:t>
            </a:r>
            <a:r>
              <a:rPr lang="zh-CN" altLang="en-US" sz="2400" dirty="0">
                <a:latin typeface="Arial" panose="020B0604020202020204" pitchFamily="34" charset="0"/>
                <a:ea typeface="幼圆" panose="02010509060101010101" pitchFamily="49" charset="-122"/>
                <a:cs typeface="Arial" panose="020B0604020202020204" pitchFamily="34" charset="0"/>
              </a:rPr>
              <a:t>到</a:t>
            </a:r>
            <a:r>
              <a:rPr lang="en-US" altLang="zh-CN" sz="2400" dirty="0">
                <a:latin typeface="Arial" panose="020B0604020202020204" pitchFamily="34" charset="0"/>
                <a:ea typeface="幼圆" panose="02010509060101010101" pitchFamily="49" charset="-122"/>
                <a:cs typeface="Arial" panose="020B0604020202020204" pitchFamily="34" charset="0"/>
              </a:rPr>
              <a:t>T</a:t>
            </a:r>
            <a:r>
              <a:rPr lang="zh-CN" altLang="en-US" sz="2400" dirty="0">
                <a:latin typeface="Arial" panose="020B0604020202020204" pitchFamily="34" charset="0"/>
                <a:ea typeface="幼圆" panose="02010509060101010101" pitchFamily="49" charset="-122"/>
                <a:cs typeface="Arial" panose="020B0604020202020204" pitchFamily="34" charset="0"/>
              </a:rPr>
              <a:t>的路径，操作结束；</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100000"/>
              </a:lnSpc>
            </a:pPr>
            <a:r>
              <a:rPr lang="zh-CN" altLang="en-US" sz="2400" dirty="0">
                <a:latin typeface="Arial" panose="020B0604020202020204" pitchFamily="34" charset="0"/>
                <a:ea typeface="幼圆" panose="02010509060101010101" pitchFamily="49" charset="-122"/>
                <a:cs typeface="Arial" panose="020B0604020202020204" pitchFamily="34" charset="0"/>
              </a:rPr>
              <a:t>生成</a:t>
            </a:r>
            <a:r>
              <a:rPr lang="en-US" altLang="zh-CN" sz="2400" dirty="0">
                <a:latin typeface="Arial" panose="020B0604020202020204" pitchFamily="34" charset="0"/>
                <a:ea typeface="幼圆" panose="02010509060101010101" pitchFamily="49" charset="-122"/>
                <a:cs typeface="Arial" panose="020B0604020202020204" pitchFamily="34" charset="0"/>
              </a:rPr>
              <a:t>E</a:t>
            </a:r>
            <a:r>
              <a:rPr lang="zh-CN" altLang="en-US" sz="2400" dirty="0">
                <a:latin typeface="Arial" panose="020B0604020202020204" pitchFamily="34" charset="0"/>
                <a:ea typeface="幼圆" panose="02010509060101010101" pitchFamily="49" charset="-122"/>
                <a:cs typeface="Arial" panose="020B0604020202020204" pitchFamily="34" charset="0"/>
              </a:rPr>
              <a:t>的</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所有</a:t>
            </a:r>
            <a:r>
              <a:rPr lang="zh-CN" altLang="en-US" sz="2400" dirty="0">
                <a:latin typeface="Arial" panose="020B0604020202020204" pitchFamily="34" charset="0"/>
                <a:ea typeface="幼圆" panose="02010509060101010101" pitchFamily="49" charset="-122"/>
                <a:cs typeface="Arial" panose="020B0604020202020204" pitchFamily="34" charset="0"/>
              </a:rPr>
              <a:t>儿子结点：</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lvl="1">
              <a:lnSpc>
                <a:spcPct val="100000"/>
              </a:lnSpc>
            </a:pPr>
            <a:r>
              <a:rPr lang="en-US" altLang="zh-CN" sz="2400" dirty="0">
                <a:latin typeface="Arial" panose="020B0604020202020204" pitchFamily="34" charset="0"/>
                <a:ea typeface="幼圆" panose="02010509060101010101" pitchFamily="49" charset="-122"/>
                <a:cs typeface="Arial" panose="020B0604020202020204" pitchFamily="34" charset="0"/>
              </a:rPr>
              <a:t>….</a:t>
            </a:r>
          </a:p>
        </p:txBody>
      </p:sp>
      <p:sp>
        <p:nvSpPr>
          <p:cNvPr id="43" name="Text Box 39">
            <a:extLst>
              <a:ext uri="{FF2B5EF4-FFF2-40B4-BE49-F238E27FC236}">
                <a16:creationId xmlns:a16="http://schemas.microsoft.com/office/drawing/2014/main" id="{28E18807-7195-4E32-95F7-7E59B57C5097}"/>
              </a:ext>
            </a:extLst>
          </p:cNvPr>
          <p:cNvSpPr txBox="1">
            <a:spLocks noChangeArrowheads="1"/>
          </p:cNvSpPr>
          <p:nvPr/>
        </p:nvSpPr>
        <p:spPr bwMode="auto">
          <a:xfrm>
            <a:off x="9524642" y="241129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E</a:t>
            </a:r>
          </a:p>
        </p:txBody>
      </p:sp>
      <p:sp>
        <p:nvSpPr>
          <p:cNvPr id="44" name="Text Box 39">
            <a:extLst>
              <a:ext uri="{FF2B5EF4-FFF2-40B4-BE49-F238E27FC236}">
                <a16:creationId xmlns:a16="http://schemas.microsoft.com/office/drawing/2014/main" id="{28E18807-7195-4E32-95F7-7E59B57C5097}"/>
              </a:ext>
            </a:extLst>
          </p:cNvPr>
          <p:cNvSpPr txBox="1">
            <a:spLocks noChangeArrowheads="1"/>
          </p:cNvSpPr>
          <p:nvPr/>
        </p:nvSpPr>
        <p:spPr bwMode="auto">
          <a:xfrm>
            <a:off x="10099775" y="299471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E</a:t>
            </a:r>
          </a:p>
        </p:txBody>
      </p:sp>
      <p:grpSp>
        <p:nvGrpSpPr>
          <p:cNvPr id="72" name="组合 71"/>
          <p:cNvGrpSpPr/>
          <p:nvPr/>
        </p:nvGrpSpPr>
        <p:grpSpPr>
          <a:xfrm>
            <a:off x="7464152" y="2204864"/>
            <a:ext cx="3565525" cy="1685925"/>
            <a:chOff x="1138932" y="2954587"/>
            <a:chExt cx="3565525" cy="1685925"/>
          </a:xfrm>
        </p:grpSpPr>
        <p:grpSp>
          <p:nvGrpSpPr>
            <p:cNvPr id="73" name="Group 33">
              <a:extLst>
                <a:ext uri="{FF2B5EF4-FFF2-40B4-BE49-F238E27FC236}">
                  <a16:creationId xmlns:a16="http://schemas.microsoft.com/office/drawing/2014/main" id="{508FCCBF-CFAC-47AA-9548-C4D50F10863B}"/>
                </a:ext>
              </a:extLst>
            </p:cNvPr>
            <p:cNvGrpSpPr>
              <a:grpSpLocks/>
            </p:cNvGrpSpPr>
            <p:nvPr/>
          </p:nvGrpSpPr>
          <p:grpSpPr bwMode="auto">
            <a:xfrm>
              <a:off x="1138932" y="2954587"/>
              <a:ext cx="3565525" cy="1685925"/>
              <a:chOff x="468" y="1536"/>
              <a:chExt cx="2246" cy="1062"/>
            </a:xfrm>
          </p:grpSpPr>
          <p:grpSp>
            <p:nvGrpSpPr>
              <p:cNvPr id="76" name="Group 18">
                <a:extLst>
                  <a:ext uri="{FF2B5EF4-FFF2-40B4-BE49-F238E27FC236}">
                    <a16:creationId xmlns:a16="http://schemas.microsoft.com/office/drawing/2014/main" id="{992B47F1-D41F-4CFE-999B-8A3122C250C6}"/>
                  </a:ext>
                </a:extLst>
              </p:cNvPr>
              <p:cNvGrpSpPr>
                <a:grpSpLocks/>
              </p:cNvGrpSpPr>
              <p:nvPr/>
            </p:nvGrpSpPr>
            <p:grpSpPr bwMode="auto">
              <a:xfrm>
                <a:off x="921" y="1670"/>
                <a:ext cx="1212" cy="819"/>
                <a:chOff x="921" y="1472"/>
                <a:chExt cx="1212" cy="819"/>
              </a:xfrm>
            </p:grpSpPr>
            <p:sp>
              <p:nvSpPr>
                <p:cNvPr id="91" name="Oval 4">
                  <a:extLst>
                    <a:ext uri="{FF2B5EF4-FFF2-40B4-BE49-F238E27FC236}">
                      <a16:creationId xmlns:a16="http://schemas.microsoft.com/office/drawing/2014/main" id="{8D98616E-387E-4680-A981-726E5191F6B0}"/>
                    </a:ext>
                  </a:extLst>
                </p:cNvPr>
                <p:cNvSpPr>
                  <a:spLocks noChangeArrowheads="1"/>
                </p:cNvSpPr>
                <p:nvPr/>
              </p:nvSpPr>
              <p:spPr bwMode="auto">
                <a:xfrm>
                  <a:off x="1419" y="1472"/>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2" name="Oval 5">
                  <a:extLst>
                    <a:ext uri="{FF2B5EF4-FFF2-40B4-BE49-F238E27FC236}">
                      <a16:creationId xmlns:a16="http://schemas.microsoft.com/office/drawing/2014/main" id="{8F5B9D9B-3A92-4B56-9EA5-DC2341B1F055}"/>
                    </a:ext>
                  </a:extLst>
                </p:cNvPr>
                <p:cNvSpPr>
                  <a:spLocks noChangeArrowheads="1"/>
                </p:cNvSpPr>
                <p:nvPr/>
              </p:nvSpPr>
              <p:spPr bwMode="auto">
                <a:xfrm>
                  <a:off x="1002" y="1748"/>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3" name="Oval 6">
                  <a:extLst>
                    <a:ext uri="{FF2B5EF4-FFF2-40B4-BE49-F238E27FC236}">
                      <a16:creationId xmlns:a16="http://schemas.microsoft.com/office/drawing/2014/main" id="{03860ECF-D791-4FAA-9216-225AE71A12E3}"/>
                    </a:ext>
                  </a:extLst>
                </p:cNvPr>
                <p:cNvSpPr>
                  <a:spLocks noChangeArrowheads="1"/>
                </p:cNvSpPr>
                <p:nvPr/>
              </p:nvSpPr>
              <p:spPr bwMode="auto">
                <a:xfrm>
                  <a:off x="1830" y="1739"/>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4" name="Oval 7">
                  <a:extLst>
                    <a:ext uri="{FF2B5EF4-FFF2-40B4-BE49-F238E27FC236}">
                      <a16:creationId xmlns:a16="http://schemas.microsoft.com/office/drawing/2014/main" id="{D9B37485-F723-4334-985A-F5E6F0212F4A}"/>
                    </a:ext>
                  </a:extLst>
                </p:cNvPr>
                <p:cNvSpPr>
                  <a:spLocks noChangeArrowheads="1"/>
                </p:cNvSpPr>
                <p:nvPr/>
              </p:nvSpPr>
              <p:spPr bwMode="auto">
                <a:xfrm>
                  <a:off x="1254" y="2099"/>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5" name="Oval 8">
                  <a:extLst>
                    <a:ext uri="{FF2B5EF4-FFF2-40B4-BE49-F238E27FC236}">
                      <a16:creationId xmlns:a16="http://schemas.microsoft.com/office/drawing/2014/main" id="{57749D34-4E9E-45FE-88A0-6AD40322D835}"/>
                    </a:ext>
                  </a:extLst>
                </p:cNvPr>
                <p:cNvSpPr>
                  <a:spLocks noChangeArrowheads="1"/>
                </p:cNvSpPr>
                <p:nvPr/>
              </p:nvSpPr>
              <p:spPr bwMode="auto">
                <a:xfrm>
                  <a:off x="1587" y="2090"/>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cxnSp>
              <p:nvCxnSpPr>
                <p:cNvPr id="96" name="AutoShape 12">
                  <a:extLst>
                    <a:ext uri="{FF2B5EF4-FFF2-40B4-BE49-F238E27FC236}">
                      <a16:creationId xmlns:a16="http://schemas.microsoft.com/office/drawing/2014/main" id="{01C3456E-16FC-4336-BABB-89E9BD871250}"/>
                    </a:ext>
                  </a:extLst>
                </p:cNvPr>
                <p:cNvCxnSpPr>
                  <a:cxnSpLocks noChangeShapeType="1"/>
                  <a:stCxn id="91" idx="3"/>
                  <a:endCxn id="92" idx="7"/>
                </p:cNvCxnSpPr>
                <p:nvPr/>
              </p:nvCxnSpPr>
              <p:spPr bwMode="auto">
                <a:xfrm flipH="1">
                  <a:off x="1150" y="1636"/>
                  <a:ext cx="294" cy="1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AutoShape 13">
                  <a:extLst>
                    <a:ext uri="{FF2B5EF4-FFF2-40B4-BE49-F238E27FC236}">
                      <a16:creationId xmlns:a16="http://schemas.microsoft.com/office/drawing/2014/main" id="{179F7C5C-6C0D-405B-BB9F-33D96A93D3B0}"/>
                    </a:ext>
                  </a:extLst>
                </p:cNvPr>
                <p:cNvCxnSpPr>
                  <a:cxnSpLocks noChangeShapeType="1"/>
                  <a:stCxn id="91" idx="5"/>
                  <a:endCxn id="93" idx="1"/>
                </p:cNvCxnSpPr>
                <p:nvPr/>
              </p:nvCxnSpPr>
              <p:spPr bwMode="auto">
                <a:xfrm>
                  <a:off x="1567" y="1636"/>
                  <a:ext cx="288" cy="1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AutoShape 14">
                  <a:extLst>
                    <a:ext uri="{FF2B5EF4-FFF2-40B4-BE49-F238E27FC236}">
                      <a16:creationId xmlns:a16="http://schemas.microsoft.com/office/drawing/2014/main" id="{F763A33B-45DD-4E69-AF06-9597A08E72C5}"/>
                    </a:ext>
                  </a:extLst>
                </p:cNvPr>
                <p:cNvCxnSpPr>
                  <a:cxnSpLocks noChangeShapeType="1"/>
                  <a:stCxn id="92" idx="3"/>
                  <a:endCxn id="75" idx="7"/>
                </p:cNvCxnSpPr>
                <p:nvPr/>
              </p:nvCxnSpPr>
              <p:spPr bwMode="auto">
                <a:xfrm flipH="1">
                  <a:off x="921" y="1912"/>
                  <a:ext cx="106" cy="2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15">
                  <a:extLst>
                    <a:ext uri="{FF2B5EF4-FFF2-40B4-BE49-F238E27FC236}">
                      <a16:creationId xmlns:a16="http://schemas.microsoft.com/office/drawing/2014/main" id="{69A635C2-E12B-4DC5-AEED-32B13D12E49C}"/>
                    </a:ext>
                  </a:extLst>
                </p:cNvPr>
                <p:cNvCxnSpPr>
                  <a:cxnSpLocks noChangeShapeType="1"/>
                  <a:stCxn id="94" idx="1"/>
                  <a:endCxn id="92" idx="5"/>
                </p:cNvCxnSpPr>
                <p:nvPr/>
              </p:nvCxnSpPr>
              <p:spPr bwMode="auto">
                <a:xfrm flipH="1" flipV="1">
                  <a:off x="1150" y="1912"/>
                  <a:ext cx="129" cy="2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16">
                  <a:extLst>
                    <a:ext uri="{FF2B5EF4-FFF2-40B4-BE49-F238E27FC236}">
                      <a16:creationId xmlns:a16="http://schemas.microsoft.com/office/drawing/2014/main" id="{63C45D61-15A5-4340-98F9-E33CF34865F3}"/>
                    </a:ext>
                  </a:extLst>
                </p:cNvPr>
                <p:cNvCxnSpPr>
                  <a:cxnSpLocks noChangeShapeType="1"/>
                  <a:stCxn id="93" idx="3"/>
                  <a:endCxn id="95" idx="7"/>
                </p:cNvCxnSpPr>
                <p:nvPr/>
              </p:nvCxnSpPr>
              <p:spPr bwMode="auto">
                <a:xfrm flipH="1">
                  <a:off x="1735" y="1903"/>
                  <a:ext cx="120" cy="2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17">
                  <a:extLst>
                    <a:ext uri="{FF2B5EF4-FFF2-40B4-BE49-F238E27FC236}">
                      <a16:creationId xmlns:a16="http://schemas.microsoft.com/office/drawing/2014/main" id="{75240603-5A88-432A-B042-DE89563064B7}"/>
                    </a:ext>
                  </a:extLst>
                </p:cNvPr>
                <p:cNvCxnSpPr>
                  <a:cxnSpLocks noChangeShapeType="1"/>
                  <a:stCxn id="93" idx="5"/>
                  <a:endCxn id="74" idx="1"/>
                </p:cNvCxnSpPr>
                <p:nvPr/>
              </p:nvCxnSpPr>
              <p:spPr bwMode="auto">
                <a:xfrm>
                  <a:off x="1978" y="1903"/>
                  <a:ext cx="155" cy="2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7" name="Text Box 19">
                <a:extLst>
                  <a:ext uri="{FF2B5EF4-FFF2-40B4-BE49-F238E27FC236}">
                    <a16:creationId xmlns:a16="http://schemas.microsoft.com/office/drawing/2014/main" id="{947B432C-7DC2-415C-9D9B-0A1B43DA029E}"/>
                  </a:ext>
                </a:extLst>
              </p:cNvPr>
              <p:cNvSpPr txBox="1">
                <a:spLocks noChangeArrowheads="1"/>
              </p:cNvSpPr>
              <p:nvPr/>
            </p:nvSpPr>
            <p:spPr bwMode="auto">
              <a:xfrm>
                <a:off x="1164" y="1536"/>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10</a:t>
                </a:r>
              </a:p>
            </p:txBody>
          </p:sp>
          <p:sp>
            <p:nvSpPr>
              <p:cNvPr id="78" name="Rectangle 20">
                <a:extLst>
                  <a:ext uri="{FF2B5EF4-FFF2-40B4-BE49-F238E27FC236}">
                    <a16:creationId xmlns:a16="http://schemas.microsoft.com/office/drawing/2014/main" id="{75EB711A-777D-4E68-A666-39FFAC19BDE7}"/>
                  </a:ext>
                </a:extLst>
              </p:cNvPr>
              <p:cNvSpPr>
                <a:spLocks noChangeArrowheads="1"/>
              </p:cNvSpPr>
              <p:nvPr/>
            </p:nvSpPr>
            <p:spPr bwMode="auto">
              <a:xfrm>
                <a:off x="1257" y="165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0</a:t>
                </a:r>
              </a:p>
            </p:txBody>
          </p:sp>
          <p:sp>
            <p:nvSpPr>
              <p:cNvPr id="79" name="Text Box 21">
                <a:extLst>
                  <a:ext uri="{FF2B5EF4-FFF2-40B4-BE49-F238E27FC236}">
                    <a16:creationId xmlns:a16="http://schemas.microsoft.com/office/drawing/2014/main" id="{FCE2F0BE-BE1A-432B-BE77-7639AA7608DF}"/>
                  </a:ext>
                </a:extLst>
              </p:cNvPr>
              <p:cNvSpPr txBox="1">
                <a:spLocks noChangeArrowheads="1"/>
              </p:cNvSpPr>
              <p:nvPr/>
            </p:nvSpPr>
            <p:spPr bwMode="auto">
              <a:xfrm>
                <a:off x="738" y="1812"/>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20</a:t>
                </a:r>
              </a:p>
            </p:txBody>
          </p:sp>
          <p:sp>
            <p:nvSpPr>
              <p:cNvPr id="80" name="Rectangle 22">
                <a:extLst>
                  <a:ext uri="{FF2B5EF4-FFF2-40B4-BE49-F238E27FC236}">
                    <a16:creationId xmlns:a16="http://schemas.microsoft.com/office/drawing/2014/main" id="{30F5060B-2BF9-4710-AEE0-540174148A02}"/>
                  </a:ext>
                </a:extLst>
              </p:cNvPr>
              <p:cNvSpPr>
                <a:spLocks noChangeArrowheads="1"/>
              </p:cNvSpPr>
              <p:nvPr/>
            </p:nvSpPr>
            <p:spPr bwMode="auto">
              <a:xfrm>
                <a:off x="831" y="193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2</a:t>
                </a:r>
              </a:p>
            </p:txBody>
          </p:sp>
          <p:sp>
            <p:nvSpPr>
              <p:cNvPr id="81" name="Text Box 23">
                <a:extLst>
                  <a:ext uri="{FF2B5EF4-FFF2-40B4-BE49-F238E27FC236}">
                    <a16:creationId xmlns:a16="http://schemas.microsoft.com/office/drawing/2014/main" id="{8AE81E4A-A832-41A2-B231-7357A92F5384}"/>
                  </a:ext>
                </a:extLst>
              </p:cNvPr>
              <p:cNvSpPr txBox="1">
                <a:spLocks noChangeArrowheads="1"/>
              </p:cNvSpPr>
              <p:nvPr/>
            </p:nvSpPr>
            <p:spPr bwMode="auto">
              <a:xfrm>
                <a:off x="474" y="2187"/>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20</a:t>
                </a:r>
              </a:p>
            </p:txBody>
          </p:sp>
          <p:sp>
            <p:nvSpPr>
              <p:cNvPr id="82" name="Rectangle 24">
                <a:extLst>
                  <a:ext uri="{FF2B5EF4-FFF2-40B4-BE49-F238E27FC236}">
                    <a16:creationId xmlns:a16="http://schemas.microsoft.com/office/drawing/2014/main" id="{A6539E26-0EF2-487C-A41E-A61FCB85A61D}"/>
                  </a:ext>
                </a:extLst>
              </p:cNvPr>
              <p:cNvSpPr>
                <a:spLocks noChangeArrowheads="1"/>
              </p:cNvSpPr>
              <p:nvPr/>
            </p:nvSpPr>
            <p:spPr bwMode="auto">
              <a:xfrm>
                <a:off x="468" y="230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20</a:t>
                </a:r>
              </a:p>
            </p:txBody>
          </p:sp>
          <p:sp>
            <p:nvSpPr>
              <p:cNvPr id="83" name="Text Box 25">
                <a:extLst>
                  <a:ext uri="{FF2B5EF4-FFF2-40B4-BE49-F238E27FC236}">
                    <a16:creationId xmlns:a16="http://schemas.microsoft.com/office/drawing/2014/main" id="{554667DB-674D-4295-9B49-01ADCA08562E}"/>
                  </a:ext>
                </a:extLst>
              </p:cNvPr>
              <p:cNvSpPr txBox="1">
                <a:spLocks noChangeArrowheads="1"/>
              </p:cNvSpPr>
              <p:nvPr/>
            </p:nvSpPr>
            <p:spPr bwMode="auto">
              <a:xfrm>
                <a:off x="993" y="2202"/>
                <a:ext cx="39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b="0"/>
                  <a:t>∞</a:t>
                </a:r>
              </a:p>
            </p:txBody>
          </p:sp>
          <p:sp>
            <p:nvSpPr>
              <p:cNvPr id="84" name="Rectangle 26">
                <a:extLst>
                  <a:ext uri="{FF2B5EF4-FFF2-40B4-BE49-F238E27FC236}">
                    <a16:creationId xmlns:a16="http://schemas.microsoft.com/office/drawing/2014/main" id="{D95E6B7B-C961-4055-A7F2-E646AF2F68EB}"/>
                  </a:ext>
                </a:extLst>
              </p:cNvPr>
              <p:cNvSpPr>
                <a:spLocks noChangeArrowheads="1"/>
              </p:cNvSpPr>
              <p:nvPr/>
            </p:nvSpPr>
            <p:spPr bwMode="auto">
              <a:xfrm>
                <a:off x="996" y="23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400" b="0"/>
                  <a:t>∞</a:t>
                </a:r>
                <a:endParaRPr lang="en-US" altLang="zh-CN" sz="2400" b="0"/>
              </a:p>
            </p:txBody>
          </p:sp>
          <p:sp>
            <p:nvSpPr>
              <p:cNvPr id="85" name="Text Box 27">
                <a:extLst>
                  <a:ext uri="{FF2B5EF4-FFF2-40B4-BE49-F238E27FC236}">
                    <a16:creationId xmlns:a16="http://schemas.microsoft.com/office/drawing/2014/main" id="{1ED7CA7E-943D-46F6-87DF-6692D27DF765}"/>
                  </a:ext>
                </a:extLst>
              </p:cNvPr>
              <p:cNvSpPr txBox="1">
                <a:spLocks noChangeArrowheads="1"/>
              </p:cNvSpPr>
              <p:nvPr/>
            </p:nvSpPr>
            <p:spPr bwMode="auto">
              <a:xfrm>
                <a:off x="1899" y="1812"/>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dirty="0"/>
                  <a:t>10</a:t>
                </a:r>
              </a:p>
            </p:txBody>
          </p:sp>
          <p:sp>
            <p:nvSpPr>
              <p:cNvPr id="86" name="Rectangle 28">
                <a:extLst>
                  <a:ext uri="{FF2B5EF4-FFF2-40B4-BE49-F238E27FC236}">
                    <a16:creationId xmlns:a16="http://schemas.microsoft.com/office/drawing/2014/main" id="{42861BA2-6094-4863-989C-9CDB01C5A115}"/>
                  </a:ext>
                </a:extLst>
              </p:cNvPr>
              <p:cNvSpPr>
                <a:spLocks noChangeArrowheads="1"/>
              </p:cNvSpPr>
              <p:nvPr/>
            </p:nvSpPr>
            <p:spPr bwMode="auto">
              <a:xfrm>
                <a:off x="1992" y="193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4</a:t>
                </a:r>
              </a:p>
            </p:txBody>
          </p:sp>
          <p:sp>
            <p:nvSpPr>
              <p:cNvPr id="87" name="Text Box 29">
                <a:extLst>
                  <a:ext uri="{FF2B5EF4-FFF2-40B4-BE49-F238E27FC236}">
                    <a16:creationId xmlns:a16="http://schemas.microsoft.com/office/drawing/2014/main" id="{FCD0FD34-3DD5-4BE7-934C-020122B735AE}"/>
                  </a:ext>
                </a:extLst>
              </p:cNvPr>
              <p:cNvSpPr txBox="1">
                <a:spLocks noChangeArrowheads="1"/>
              </p:cNvSpPr>
              <p:nvPr/>
            </p:nvSpPr>
            <p:spPr bwMode="auto">
              <a:xfrm>
                <a:off x="1683" y="2208"/>
                <a:ext cx="39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b="0"/>
                  <a:t>∞</a:t>
                </a:r>
              </a:p>
            </p:txBody>
          </p:sp>
          <p:sp>
            <p:nvSpPr>
              <p:cNvPr id="88" name="Rectangle 30">
                <a:extLst>
                  <a:ext uri="{FF2B5EF4-FFF2-40B4-BE49-F238E27FC236}">
                    <a16:creationId xmlns:a16="http://schemas.microsoft.com/office/drawing/2014/main" id="{B1788049-46D2-4CE9-ABE3-8862BB939A98}"/>
                  </a:ext>
                </a:extLst>
              </p:cNvPr>
              <p:cNvSpPr>
                <a:spLocks noChangeArrowheads="1"/>
              </p:cNvSpPr>
              <p:nvPr/>
            </p:nvSpPr>
            <p:spPr bwMode="auto">
              <a:xfrm>
                <a:off x="1686" y="231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400" b="0"/>
                  <a:t>∞</a:t>
                </a:r>
                <a:endParaRPr lang="en-US" altLang="zh-CN" sz="2400" b="0"/>
              </a:p>
            </p:txBody>
          </p:sp>
          <p:sp>
            <p:nvSpPr>
              <p:cNvPr id="89" name="Text Box 31">
                <a:extLst>
                  <a:ext uri="{FF2B5EF4-FFF2-40B4-BE49-F238E27FC236}">
                    <a16:creationId xmlns:a16="http://schemas.microsoft.com/office/drawing/2014/main" id="{C6424F2F-4D2F-41C2-9231-E18E796EE914}"/>
                  </a:ext>
                </a:extLst>
              </p:cNvPr>
              <p:cNvSpPr txBox="1">
                <a:spLocks noChangeArrowheads="1"/>
              </p:cNvSpPr>
              <p:nvPr/>
            </p:nvSpPr>
            <p:spPr bwMode="auto">
              <a:xfrm>
                <a:off x="2289" y="2184"/>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10</a:t>
                </a:r>
              </a:p>
            </p:txBody>
          </p:sp>
          <p:sp>
            <p:nvSpPr>
              <p:cNvPr id="90" name="Rectangle 32">
                <a:extLst>
                  <a:ext uri="{FF2B5EF4-FFF2-40B4-BE49-F238E27FC236}">
                    <a16:creationId xmlns:a16="http://schemas.microsoft.com/office/drawing/2014/main" id="{8A179371-6CFF-4999-BAC7-47C91625BA7D}"/>
                  </a:ext>
                </a:extLst>
              </p:cNvPr>
              <p:cNvSpPr>
                <a:spLocks noChangeArrowheads="1"/>
              </p:cNvSpPr>
              <p:nvPr/>
            </p:nvSpPr>
            <p:spPr bwMode="auto">
              <a:xfrm>
                <a:off x="2283" y="2302"/>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10</a:t>
                </a:r>
              </a:p>
            </p:txBody>
          </p:sp>
        </p:grpSp>
        <p:sp>
          <p:nvSpPr>
            <p:cNvPr id="74" name="Oval 7">
              <a:extLst>
                <a:ext uri="{FF2B5EF4-FFF2-40B4-BE49-F238E27FC236}">
                  <a16:creationId xmlns:a16="http://schemas.microsoft.com/office/drawing/2014/main" id="{D9B37485-F723-4334-985A-F5E6F0212F4A}"/>
                </a:ext>
              </a:extLst>
            </p:cNvPr>
            <p:cNvSpPr>
              <a:spLocks noChangeArrowheads="1"/>
            </p:cNvSpPr>
            <p:nvPr/>
          </p:nvSpPr>
          <p:spPr bwMode="auto">
            <a:xfrm>
              <a:off x="3741052" y="4154009"/>
              <a:ext cx="274638" cy="304800"/>
            </a:xfrm>
            <a:prstGeom prst="ellipse">
              <a:avLst/>
            </a:prstGeom>
            <a:solidFill>
              <a:schemeClr val="accent1">
                <a:lumMod val="60000"/>
                <a:lumOff val="4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5" name="Oval 7">
              <a:extLst>
                <a:ext uri="{FF2B5EF4-FFF2-40B4-BE49-F238E27FC236}">
                  <a16:creationId xmlns:a16="http://schemas.microsoft.com/office/drawing/2014/main" id="{D9B37485-F723-4334-985A-F5E6F0212F4A}"/>
                </a:ext>
              </a:extLst>
            </p:cNvPr>
            <p:cNvSpPr>
              <a:spLocks noChangeArrowheads="1"/>
            </p:cNvSpPr>
            <p:nvPr/>
          </p:nvSpPr>
          <p:spPr bwMode="auto">
            <a:xfrm>
              <a:off x="1623670" y="4157308"/>
              <a:ext cx="274638" cy="304800"/>
            </a:xfrm>
            <a:prstGeom prst="ellipse">
              <a:avLst/>
            </a:prstGeom>
            <a:solidFill>
              <a:schemeClr val="accent1">
                <a:lumMod val="60000"/>
                <a:lumOff val="4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102" name="Oval 7">
            <a:extLst>
              <a:ext uri="{FF2B5EF4-FFF2-40B4-BE49-F238E27FC236}">
                <a16:creationId xmlns:a16="http://schemas.microsoft.com/office/drawing/2014/main" id="{D9B37485-F723-4334-985A-F5E6F0212F4A}"/>
              </a:ext>
            </a:extLst>
          </p:cNvPr>
          <p:cNvSpPr>
            <a:spLocks noChangeArrowheads="1"/>
          </p:cNvSpPr>
          <p:nvPr/>
        </p:nvSpPr>
        <p:spPr bwMode="auto">
          <a:xfrm>
            <a:off x="10066272" y="3405754"/>
            <a:ext cx="278200" cy="315913"/>
          </a:xfrm>
          <a:prstGeom prst="ellipse">
            <a:avLst/>
          </a:prstGeom>
          <a:solidFill>
            <a:srgbClr val="FF0000"/>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3" name="矩形 102"/>
          <p:cNvSpPr/>
          <p:nvPr/>
        </p:nvSpPr>
        <p:spPr>
          <a:xfrm>
            <a:off x="1212177" y="5717062"/>
            <a:ext cx="7821667" cy="461665"/>
          </a:xfrm>
          <a:prstGeom prst="rect">
            <a:avLst/>
          </a:prstGeom>
        </p:spPr>
        <p:txBody>
          <a:bodyPr wrap="square">
            <a:spAutoFit/>
          </a:bodyPr>
          <a:lstStyle/>
          <a:p>
            <a:r>
              <a:rPr lang="zh-CN" altLang="en-US" sz="2400" dirty="0">
                <a:solidFill>
                  <a:srgbClr val="FF0000"/>
                </a:solidFill>
                <a:latin typeface="幼圆" panose="02010509060101010101" pitchFamily="49" charset="-122"/>
                <a:ea typeface="幼圆" panose="02010509060101010101" pitchFamily="49" charset="-122"/>
              </a:rPr>
              <a:t>思考：如何证明改进后找到的答案结点一定是最小成本</a:t>
            </a:r>
          </a:p>
        </p:txBody>
      </p:sp>
    </p:spTree>
    <p:extLst>
      <p:ext uri="{BB962C8B-B14F-4D97-AF65-F5344CB8AC3E}">
        <p14:creationId xmlns:p14="http://schemas.microsoft.com/office/powerpoint/2010/main" val="421931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8" grpId="0"/>
      <p:bldP spid="38" grpId="1"/>
      <p:bldP spid="39" grpId="0"/>
      <p:bldP spid="39" grpId="1"/>
      <p:bldP spid="42" grpId="0" animBg="1"/>
      <p:bldP spid="43" grpId="0"/>
      <p:bldP spid="43" grpId="1"/>
      <p:bldP spid="44" grpId="0"/>
      <p:bldP spid="44" grpId="1"/>
      <p:bldP spid="102" grpId="0" animBg="1"/>
      <p:bldP spid="10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3838" y="285304"/>
            <a:ext cx="10749962" cy="895350"/>
          </a:xfrm>
        </p:spPr>
        <p:txBody>
          <a:bodyPr>
            <a:noAutofit/>
          </a:bodyPr>
          <a:lstStyle/>
          <a:p>
            <a:pPr eaLnBrk="1" hangingPunct="1"/>
            <a:r>
              <a:rPr lang="zh-CN" altLang="en-US" dirty="0"/>
              <a:t>算法</a:t>
            </a:r>
            <a:r>
              <a:rPr lang="en-US" altLang="zh-CN" dirty="0"/>
              <a:t>8.2 </a:t>
            </a:r>
            <a:r>
              <a:rPr lang="zh-CN" altLang="en-US" dirty="0"/>
              <a:t>求最小成本的</a:t>
            </a:r>
            <a:r>
              <a:rPr lang="en-US" altLang="zh-CN" dirty="0"/>
              <a:t>LC-</a:t>
            </a:r>
            <a:r>
              <a:rPr lang="zh-CN" altLang="en-US" dirty="0"/>
              <a:t>分支限界算法</a:t>
            </a:r>
          </a:p>
        </p:txBody>
      </p:sp>
      <p:sp>
        <p:nvSpPr>
          <p:cNvPr id="36867" name="Rectangle 4"/>
          <p:cNvSpPr>
            <a:spLocks noGrp="1" noChangeArrowheads="1"/>
          </p:cNvSpPr>
          <p:nvPr>
            <p:ph type="body" idx="1"/>
          </p:nvPr>
        </p:nvSpPr>
        <p:spPr>
          <a:xfrm>
            <a:off x="695400" y="1223391"/>
            <a:ext cx="10658400" cy="5025966"/>
          </a:xfrm>
        </p:spPr>
        <p:txBody>
          <a:bodyPr>
            <a:noAutofit/>
          </a:bodyPr>
          <a:lstStyle/>
          <a:p>
            <a:pPr>
              <a:lnSpc>
                <a:spcPct val="100000"/>
              </a:lnSpc>
              <a:spcBef>
                <a:spcPts val="0"/>
              </a:spcBef>
              <a:buNone/>
            </a:pPr>
            <a:r>
              <a:rPr lang="en-US" altLang="zh-CN" sz="2200" dirty="0"/>
              <a:t>procedure LC(T, ĉ)</a:t>
            </a:r>
            <a:r>
              <a:rPr lang="en-US" altLang="zh-CN" sz="2000" dirty="0"/>
              <a:t> //</a:t>
            </a:r>
            <a:r>
              <a:rPr lang="zh-CN" altLang="en-US" sz="2000" dirty="0"/>
              <a:t>为找出最小成本答案结点</a:t>
            </a:r>
            <a:endParaRPr lang="en-US" altLang="zh-CN" sz="2200" dirty="0"/>
          </a:p>
          <a:p>
            <a:pPr eaLnBrk="1" hangingPunct="1">
              <a:lnSpc>
                <a:spcPct val="100000"/>
              </a:lnSpc>
              <a:spcBef>
                <a:spcPts val="0"/>
              </a:spcBef>
              <a:buFont typeface="Wingdings" panose="05000000000000000000" pitchFamily="2" charset="2"/>
              <a:buNone/>
            </a:pPr>
            <a:r>
              <a:rPr lang="en-US" altLang="zh-CN" sz="2200" dirty="0"/>
              <a:t>E←T, </a:t>
            </a:r>
            <a:r>
              <a:rPr lang="zh-CN" altLang="en-US" sz="2200" dirty="0"/>
              <a:t>将活结点表初始化为空</a:t>
            </a:r>
          </a:p>
          <a:p>
            <a:pPr eaLnBrk="1" hangingPunct="1">
              <a:lnSpc>
                <a:spcPct val="100000"/>
              </a:lnSpc>
              <a:spcBef>
                <a:spcPts val="0"/>
              </a:spcBef>
              <a:buFont typeface="Wingdings" panose="05000000000000000000" pitchFamily="2" charset="2"/>
              <a:buNone/>
            </a:pPr>
            <a:r>
              <a:rPr lang="en-US" altLang="zh-CN" sz="2200" dirty="0"/>
              <a:t>loop</a:t>
            </a:r>
          </a:p>
          <a:p>
            <a:pPr eaLnBrk="1" hangingPunct="1">
              <a:lnSpc>
                <a:spcPct val="100000"/>
              </a:lnSpc>
              <a:spcBef>
                <a:spcPts val="0"/>
              </a:spcBef>
              <a:buFont typeface="Wingdings" panose="05000000000000000000" pitchFamily="2" charset="2"/>
              <a:buNone/>
            </a:pPr>
            <a:r>
              <a:rPr lang="en-US" altLang="zh-CN" sz="2200" dirty="0"/>
              <a:t>       if E</a:t>
            </a:r>
            <a:r>
              <a:rPr lang="zh-CN" altLang="en-US" sz="2200" dirty="0"/>
              <a:t>是</a:t>
            </a:r>
            <a:r>
              <a:rPr lang="zh-CN" altLang="en-US" sz="2200" dirty="0">
                <a:solidFill>
                  <a:srgbClr val="FF0000"/>
                </a:solidFill>
              </a:rPr>
              <a:t>答案</a:t>
            </a:r>
            <a:r>
              <a:rPr lang="zh-CN" altLang="en-US" sz="2200" dirty="0"/>
              <a:t>结点 </a:t>
            </a:r>
            <a:r>
              <a:rPr lang="en-US" altLang="zh-CN" sz="2200" dirty="0"/>
              <a:t>then </a:t>
            </a:r>
            <a:r>
              <a:rPr lang="zh-CN" altLang="en-US" sz="2200" dirty="0"/>
              <a:t>输出从</a:t>
            </a:r>
            <a:r>
              <a:rPr lang="en-US" altLang="zh-CN" sz="2200" dirty="0"/>
              <a:t>E</a:t>
            </a:r>
            <a:r>
              <a:rPr lang="zh-CN" altLang="en-US" sz="2200" dirty="0"/>
              <a:t>到</a:t>
            </a:r>
            <a:r>
              <a:rPr lang="en-US" altLang="zh-CN" sz="2200" dirty="0"/>
              <a:t>T</a:t>
            </a:r>
            <a:r>
              <a:rPr lang="zh-CN" altLang="en-US" sz="2200" dirty="0"/>
              <a:t>的那条路径</a:t>
            </a:r>
            <a:r>
              <a:rPr lang="en-US" altLang="zh-CN" sz="2200" dirty="0"/>
              <a:t>; return; endif</a:t>
            </a:r>
          </a:p>
          <a:p>
            <a:pPr eaLnBrk="1" hangingPunct="1">
              <a:lnSpc>
                <a:spcPct val="100000"/>
              </a:lnSpc>
              <a:spcBef>
                <a:spcPts val="0"/>
              </a:spcBef>
              <a:buFont typeface="Wingdings" panose="05000000000000000000" pitchFamily="2" charset="2"/>
              <a:buNone/>
            </a:pPr>
            <a:r>
              <a:rPr lang="en-US" altLang="zh-CN" sz="2200" dirty="0"/>
              <a:t>       for E</a:t>
            </a:r>
            <a:r>
              <a:rPr lang="zh-CN" altLang="en-US" sz="2200" dirty="0"/>
              <a:t>的每个儿子</a:t>
            </a:r>
            <a:r>
              <a:rPr lang="en-US" altLang="zh-CN" sz="2200" dirty="0"/>
              <a:t>X do</a:t>
            </a:r>
          </a:p>
          <a:p>
            <a:pPr>
              <a:lnSpc>
                <a:spcPct val="100000"/>
              </a:lnSpc>
              <a:spcBef>
                <a:spcPts val="0"/>
              </a:spcBef>
              <a:buNone/>
            </a:pPr>
            <a:r>
              <a:rPr lang="en-US" altLang="zh-CN" sz="2200" dirty="0"/>
              <a:t>            if B(X) then call ADD(X); PARENT(X)←E; endif </a:t>
            </a:r>
          </a:p>
          <a:p>
            <a:pPr>
              <a:lnSpc>
                <a:spcPct val="100000"/>
              </a:lnSpc>
              <a:spcBef>
                <a:spcPts val="0"/>
              </a:spcBef>
              <a:buNone/>
            </a:pPr>
            <a:r>
              <a:rPr lang="en-US" altLang="zh-CN" sz="2200" dirty="0"/>
              <a:t>       repeat</a:t>
            </a:r>
          </a:p>
          <a:p>
            <a:pPr>
              <a:lnSpc>
                <a:spcPct val="100000"/>
              </a:lnSpc>
              <a:spcBef>
                <a:spcPts val="0"/>
              </a:spcBef>
              <a:buNone/>
            </a:pPr>
            <a:r>
              <a:rPr lang="en-US" altLang="zh-CN" sz="2200" dirty="0"/>
              <a:t>       if </a:t>
            </a:r>
            <a:r>
              <a:rPr lang="zh-CN" altLang="en-US" sz="2200" dirty="0"/>
              <a:t>不再有活结点 </a:t>
            </a:r>
            <a:r>
              <a:rPr lang="en-US" altLang="zh-CN" sz="2200" dirty="0"/>
              <a:t>then print(“no answer node”); stop; endif</a:t>
            </a:r>
          </a:p>
          <a:p>
            <a:pPr eaLnBrk="1" hangingPunct="1">
              <a:lnSpc>
                <a:spcPct val="100000"/>
              </a:lnSpc>
              <a:spcBef>
                <a:spcPts val="0"/>
              </a:spcBef>
              <a:buFont typeface="Wingdings" panose="05000000000000000000" pitchFamily="2" charset="2"/>
              <a:buNone/>
            </a:pPr>
            <a:r>
              <a:rPr lang="en-US" altLang="zh-CN" sz="2200" dirty="0"/>
              <a:t>       call LEAST(E)</a:t>
            </a:r>
          </a:p>
          <a:p>
            <a:pPr eaLnBrk="1" hangingPunct="1">
              <a:lnSpc>
                <a:spcPct val="100000"/>
              </a:lnSpc>
              <a:spcBef>
                <a:spcPts val="0"/>
              </a:spcBef>
              <a:buFont typeface="Wingdings" panose="05000000000000000000" pitchFamily="2" charset="2"/>
              <a:buNone/>
            </a:pPr>
            <a:r>
              <a:rPr lang="en-US" altLang="zh-CN" sz="2200" dirty="0"/>
              <a:t>repeat</a:t>
            </a:r>
          </a:p>
          <a:p>
            <a:pPr eaLnBrk="1" hangingPunct="1">
              <a:lnSpc>
                <a:spcPct val="100000"/>
              </a:lnSpc>
              <a:spcBef>
                <a:spcPts val="0"/>
              </a:spcBef>
              <a:buFont typeface="Wingdings" panose="05000000000000000000" pitchFamily="2" charset="2"/>
              <a:buNone/>
            </a:pPr>
            <a:r>
              <a:rPr lang="en-US" altLang="zh-CN" sz="2200" dirty="0"/>
              <a:t>end LC</a:t>
            </a:r>
          </a:p>
        </p:txBody>
      </p:sp>
      <p:sp>
        <p:nvSpPr>
          <p:cNvPr id="10" name="灯片编号占位符 3">
            <a:extLst>
              <a:ext uri="{FF2B5EF4-FFF2-40B4-BE49-F238E27FC236}">
                <a16:creationId xmlns:a16="http://schemas.microsoft.com/office/drawing/2014/main" id="{2FE92FD3-5E63-4127-9206-64A837288DEE}"/>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42</a:t>
            </a:fld>
            <a:endParaRPr lang="en-US" altLang="zh-CN" dirty="0"/>
          </a:p>
        </p:txBody>
      </p:sp>
      <p:sp>
        <p:nvSpPr>
          <p:cNvPr id="11"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3215680" y="4149080"/>
            <a:ext cx="1728192" cy="427423"/>
          </a:xfrm>
          <a:prstGeom prst="wedgeRoundRectCallout">
            <a:avLst>
              <a:gd name="adj1" fmla="val -50768"/>
              <a:gd name="adj2" fmla="val -74880"/>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000" dirty="0">
                <a:latin typeface="Arial" panose="020B0604020202020204" pitchFamily="34" charset="0"/>
                <a:ea typeface="幼圆" panose="02010509060101010101" pitchFamily="49" charset="-122"/>
                <a:cs typeface="Arial" panose="020B0604020202020204" pitchFamily="34" charset="0"/>
              </a:rPr>
              <a:t>选择</a:t>
            </a:r>
            <a:r>
              <a:rPr lang="en-US" altLang="zh-CN" sz="2000" dirty="0">
                <a:latin typeface="Arial" panose="020B0604020202020204" pitchFamily="34" charset="0"/>
                <a:ea typeface="幼圆" panose="02010509060101010101" pitchFamily="49" charset="-122"/>
                <a:cs typeface="Arial" panose="020B0604020202020204" pitchFamily="34" charset="0"/>
              </a:rPr>
              <a:t>ĉ</a:t>
            </a:r>
            <a:r>
              <a:rPr lang="zh-CN" altLang="en-US" sz="2000" dirty="0">
                <a:latin typeface="Arial" panose="020B0604020202020204" pitchFamily="34" charset="0"/>
                <a:ea typeface="幼圆" panose="02010509060101010101" pitchFamily="49" charset="-122"/>
                <a:cs typeface="Arial" panose="020B0604020202020204" pitchFamily="34" charset="0"/>
              </a:rPr>
              <a:t>最小的</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12" name="内容占位符 2"/>
          <p:cNvSpPr txBox="1">
            <a:spLocks/>
          </p:cNvSpPr>
          <p:nvPr/>
        </p:nvSpPr>
        <p:spPr>
          <a:xfrm>
            <a:off x="2135560" y="4683496"/>
            <a:ext cx="8568952" cy="1449842"/>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zh-CN" altLang="en-US" sz="2400" dirty="0"/>
              <a:t>对于活结点表中的每一个结点</a:t>
            </a:r>
            <a:r>
              <a:rPr lang="en-US" altLang="zh-CN" sz="2400" dirty="0"/>
              <a:t>L</a:t>
            </a:r>
            <a:r>
              <a:rPr lang="zh-CN" altLang="en-US" sz="2400" dirty="0"/>
              <a:t>，一定有</a:t>
            </a:r>
            <a:r>
              <a:rPr lang="en-US" altLang="zh-CN" sz="2400" dirty="0">
                <a:solidFill>
                  <a:srgbClr val="FF0000"/>
                </a:solidFill>
              </a:rPr>
              <a:t>ĉ(E)</a:t>
            </a:r>
            <a:r>
              <a:rPr lang="en-US" altLang="en-US" sz="2400" dirty="0">
                <a:solidFill>
                  <a:srgbClr val="FF0000"/>
                </a:solidFill>
              </a:rPr>
              <a:t>≤</a:t>
            </a:r>
            <a:r>
              <a:rPr lang="en-US" altLang="zh-CN" sz="2400" dirty="0">
                <a:solidFill>
                  <a:srgbClr val="FF0000"/>
                </a:solidFill>
              </a:rPr>
              <a:t>ĉ(L)</a:t>
            </a:r>
            <a:r>
              <a:rPr lang="zh-CN" altLang="en-US" sz="2400" dirty="0"/>
              <a:t>。由</a:t>
            </a:r>
            <a:r>
              <a:rPr lang="en-US" altLang="zh-CN" sz="2400" dirty="0"/>
              <a:t>ĉ</a:t>
            </a:r>
            <a:r>
              <a:rPr lang="zh-CN" altLang="en-US" sz="2400" dirty="0"/>
              <a:t>定义知，</a:t>
            </a:r>
            <a:r>
              <a:rPr lang="en-US" altLang="zh-CN" sz="2400" dirty="0"/>
              <a:t>E</a:t>
            </a:r>
            <a:r>
              <a:rPr lang="zh-CN" altLang="en-US" sz="2400" dirty="0"/>
              <a:t>是答案结点时</a:t>
            </a:r>
            <a:r>
              <a:rPr lang="en-US" altLang="zh-CN" sz="2400" dirty="0"/>
              <a:t>c(E)=ĉ(E)</a:t>
            </a:r>
            <a:r>
              <a:rPr lang="zh-CN" altLang="en-US" sz="2400" dirty="0"/>
              <a:t>，则</a:t>
            </a:r>
            <a:r>
              <a:rPr lang="en-US" altLang="zh-CN" sz="2400" dirty="0"/>
              <a:t>c(E)=ĉ(E)</a:t>
            </a:r>
            <a:r>
              <a:rPr lang="en-US" altLang="en-US" sz="2400" dirty="0"/>
              <a:t>≤</a:t>
            </a:r>
            <a:r>
              <a:rPr lang="en-US" altLang="zh-CN" sz="2400" dirty="0"/>
              <a:t>ĉ(L) </a:t>
            </a:r>
            <a:r>
              <a:rPr lang="en-US" altLang="en-US" sz="2400" dirty="0"/>
              <a:t>≤</a:t>
            </a:r>
            <a:r>
              <a:rPr lang="en-US" altLang="zh-CN" sz="2400" dirty="0"/>
              <a:t>c(L)</a:t>
            </a:r>
          </a:p>
          <a:p>
            <a:pPr>
              <a:lnSpc>
                <a:spcPct val="120000"/>
              </a:lnSpc>
              <a:spcBef>
                <a:spcPts val="0"/>
              </a:spcBef>
            </a:pPr>
            <a:r>
              <a:rPr lang="zh-CN" altLang="en-US" sz="2400" dirty="0"/>
              <a:t>因此，算法</a:t>
            </a:r>
            <a:r>
              <a:rPr lang="en-US" altLang="zh-CN" sz="2400" dirty="0"/>
              <a:t>LC</a:t>
            </a:r>
            <a:r>
              <a:rPr lang="zh-CN" altLang="en-US" sz="2400" dirty="0"/>
              <a:t>选中成本</a:t>
            </a:r>
            <a:r>
              <a:rPr lang="zh-CN" altLang="en-US" sz="2400" dirty="0">
                <a:solidFill>
                  <a:srgbClr val="FF0000"/>
                </a:solidFill>
              </a:rPr>
              <a:t>最小</a:t>
            </a:r>
            <a:r>
              <a:rPr lang="zh-CN" altLang="en-US" sz="2400" dirty="0"/>
              <a:t>的答案结点</a:t>
            </a:r>
          </a:p>
        </p:txBody>
      </p:sp>
    </p:spTree>
    <p:extLst>
      <p:ext uri="{BB962C8B-B14F-4D97-AF65-F5344CB8AC3E}">
        <p14:creationId xmlns:p14="http://schemas.microsoft.com/office/powerpoint/2010/main" val="315464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79376" y="379776"/>
            <a:ext cx="8229600" cy="1264877"/>
          </a:xfrm>
        </p:spPr>
        <p:txBody>
          <a:bodyPr/>
          <a:lstStyle/>
          <a:p>
            <a:pPr>
              <a:spcBef>
                <a:spcPts val="0"/>
              </a:spcBef>
            </a:pPr>
            <a:r>
              <a:rPr kumimoji="1" lang="zh-CN" altLang="en-US" dirty="0"/>
              <a:t>加速寻找最小成本</a:t>
            </a:r>
            <a:endParaRPr lang="en-US" altLang="zh-CN" dirty="0"/>
          </a:p>
        </p:txBody>
      </p:sp>
      <p:sp>
        <p:nvSpPr>
          <p:cNvPr id="95235" name="Rectangle 3"/>
          <p:cNvSpPr>
            <a:spLocks noGrp="1" noChangeArrowheads="1"/>
          </p:cNvSpPr>
          <p:nvPr>
            <p:ph type="body" idx="1"/>
          </p:nvPr>
        </p:nvSpPr>
        <p:spPr>
          <a:xfrm>
            <a:off x="479376" y="1499632"/>
            <a:ext cx="10585176" cy="4200525"/>
          </a:xfrm>
        </p:spPr>
        <p:txBody>
          <a:bodyPr>
            <a:normAutofit/>
          </a:bodyPr>
          <a:lstStyle/>
          <a:p>
            <a:pPr eaLnBrk="1" hangingPunct="1">
              <a:lnSpc>
                <a:spcPct val="150000"/>
              </a:lnSpc>
            </a:pPr>
            <a:r>
              <a:rPr lang="zh-CN" altLang="en-US" sz="2400" dirty="0"/>
              <a:t>分支限界法找最小成本的答案结点</a:t>
            </a:r>
            <a:endParaRPr lang="en-US" altLang="zh-CN" sz="2400" dirty="0"/>
          </a:p>
          <a:p>
            <a:pPr lvl="1">
              <a:lnSpc>
                <a:spcPct val="150000"/>
              </a:lnSpc>
            </a:pPr>
            <a:r>
              <a:rPr lang="zh-CN" altLang="en-US" sz="2400" dirty="0"/>
              <a:t>基本思想：生成当前</a:t>
            </a:r>
            <a:r>
              <a:rPr lang="en-US" altLang="zh-CN" sz="2400" dirty="0"/>
              <a:t>E-</a:t>
            </a:r>
            <a:r>
              <a:rPr lang="zh-CN" altLang="en-US" sz="2400" dirty="0"/>
              <a:t>结点的</a:t>
            </a:r>
            <a:r>
              <a:rPr lang="zh-CN" altLang="en-US" sz="2400" dirty="0">
                <a:solidFill>
                  <a:srgbClr val="FF0000"/>
                </a:solidFill>
              </a:rPr>
              <a:t>所有</a:t>
            </a:r>
            <a:r>
              <a:rPr lang="zh-CN" altLang="en-US" sz="2400" dirty="0"/>
              <a:t>儿子结点之后，再从活结点表中选择一个新的结点成为</a:t>
            </a:r>
            <a:r>
              <a:rPr lang="en-US" altLang="zh-CN" sz="2400" dirty="0"/>
              <a:t>E-</a:t>
            </a:r>
            <a:r>
              <a:rPr lang="zh-CN" altLang="en-US" sz="2400" dirty="0"/>
              <a:t>结点。</a:t>
            </a:r>
            <a:endParaRPr lang="en-US" altLang="zh-CN" sz="2400" dirty="0"/>
          </a:p>
          <a:p>
            <a:pPr lvl="1" eaLnBrk="1" hangingPunct="1">
              <a:lnSpc>
                <a:spcPct val="150000"/>
              </a:lnSpc>
            </a:pPr>
            <a:r>
              <a:rPr lang="zh-CN" altLang="en-US" sz="2400" dirty="0"/>
              <a:t>智能优化：设置一个成本估计函数</a:t>
            </a:r>
            <a:r>
              <a:rPr lang="en-US" altLang="zh-CN" sz="2400" dirty="0">
                <a:solidFill>
                  <a:srgbClr val="FF0000"/>
                </a:solidFill>
              </a:rPr>
              <a:t>ĉ(X)</a:t>
            </a:r>
            <a:r>
              <a:rPr lang="zh-CN" altLang="en-US" sz="2400" dirty="0"/>
              <a:t>，给出经由结点</a:t>
            </a:r>
            <a:r>
              <a:rPr lang="en-US" altLang="zh-CN" sz="2400" dirty="0"/>
              <a:t>X</a:t>
            </a:r>
            <a:r>
              <a:rPr lang="zh-CN" altLang="en-US" sz="2400" dirty="0"/>
              <a:t>到达答案结点的成本下界，</a:t>
            </a:r>
            <a:r>
              <a:rPr lang="en-US" altLang="zh-CN" sz="2400" dirty="0"/>
              <a:t>ĉ(X)</a:t>
            </a:r>
            <a:r>
              <a:rPr lang="en-US" altLang="en-US" sz="2400" dirty="0"/>
              <a:t>≤</a:t>
            </a:r>
            <a:r>
              <a:rPr lang="en-US" altLang="zh-CN" sz="2400" dirty="0"/>
              <a:t>c(X)</a:t>
            </a:r>
            <a:r>
              <a:rPr lang="zh-CN" altLang="en-US" sz="2400" dirty="0"/>
              <a:t>。</a:t>
            </a:r>
          </a:p>
          <a:p>
            <a:pPr lvl="1" eaLnBrk="1" hangingPunct="1">
              <a:lnSpc>
                <a:spcPct val="150000"/>
              </a:lnSpc>
            </a:pPr>
            <a:r>
              <a:rPr lang="zh-CN" altLang="en-US" sz="2400" dirty="0"/>
              <a:t>进一步加速：设置一个最小成本上界</a:t>
            </a:r>
            <a:r>
              <a:rPr lang="en-US" altLang="zh-CN" sz="2400" dirty="0">
                <a:solidFill>
                  <a:srgbClr val="FF3300"/>
                </a:solidFill>
              </a:rPr>
              <a:t>U</a:t>
            </a:r>
            <a:r>
              <a:rPr lang="zh-CN" altLang="en-US" sz="2400" dirty="0">
                <a:solidFill>
                  <a:schemeClr val="tx2"/>
                </a:solidFill>
              </a:rPr>
              <a:t>，</a:t>
            </a:r>
            <a:r>
              <a:rPr lang="en-US" altLang="zh-CN" sz="2400" dirty="0"/>
              <a:t>U</a:t>
            </a:r>
            <a:r>
              <a:rPr lang="zh-CN" altLang="en-US" sz="2400" dirty="0"/>
              <a:t>也可能恰好就是一个成本值。</a:t>
            </a: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43</a:t>
            </a:fld>
            <a:endParaRPr lang="en-US" altLang="zh-CN" dirty="0"/>
          </a:p>
        </p:txBody>
      </p:sp>
      <p:sp>
        <p:nvSpPr>
          <p:cNvPr id="6" name="矩形 5"/>
          <p:cNvSpPr/>
          <p:nvPr/>
        </p:nvSpPr>
        <p:spPr>
          <a:xfrm>
            <a:off x="983432" y="5284658"/>
            <a:ext cx="9935888" cy="830997"/>
          </a:xfrm>
          <a:prstGeom prst="rect">
            <a:avLst/>
          </a:prstGeom>
        </p:spPr>
        <p:txBody>
          <a:bodyPr wrap="square">
            <a:spAutoFit/>
          </a:bodyPr>
          <a:lstStyle/>
          <a:p>
            <a:r>
              <a:rPr lang="zh-CN" altLang="en-US" sz="2400" dirty="0">
                <a:solidFill>
                  <a:srgbClr val="FF0000"/>
                </a:solidFill>
                <a:latin typeface="幼圆" panose="02010509060101010101" pitchFamily="49" charset="-122"/>
                <a:ea typeface="幼圆" panose="02010509060101010101" pitchFamily="49" charset="-122"/>
              </a:rPr>
              <a:t>注意：在寻找最小成本时，满足约束条件的解结点并不一定是答案结点，同时还要使目标函数取极小值。</a:t>
            </a:r>
          </a:p>
        </p:txBody>
      </p:sp>
    </p:spTree>
    <p:extLst>
      <p:ext uri="{BB962C8B-B14F-4D97-AF65-F5344CB8AC3E}">
        <p14:creationId xmlns:p14="http://schemas.microsoft.com/office/powerpoint/2010/main" val="2059243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1055440" y="1427399"/>
            <a:ext cx="10873208" cy="5136678"/>
          </a:xfrm>
        </p:spPr>
        <p:txBody>
          <a:bodyPr>
            <a:normAutofit/>
          </a:bodyPr>
          <a:lstStyle/>
          <a:p>
            <a:pPr eaLnBrk="1" hangingPunct="1">
              <a:lnSpc>
                <a:spcPct val="150000"/>
              </a:lnSpc>
              <a:spcBef>
                <a:spcPts val="600"/>
              </a:spcBef>
            </a:pPr>
            <a:r>
              <a:rPr lang="en-US" altLang="zh-CN" sz="2400" dirty="0"/>
              <a:t>1) </a:t>
            </a:r>
            <a:r>
              <a:rPr lang="zh-CN" altLang="en-US" sz="2400" dirty="0"/>
              <a:t>改变极大化问题的目标函数，将问题转化为</a:t>
            </a:r>
            <a:r>
              <a:rPr lang="zh-CN" altLang="en-US" sz="2400" dirty="0">
                <a:solidFill>
                  <a:srgbClr val="FF0000"/>
                </a:solidFill>
              </a:rPr>
              <a:t>极小化</a:t>
            </a:r>
            <a:r>
              <a:rPr lang="zh-CN" altLang="en-US" sz="2400" dirty="0"/>
              <a:t>问题</a:t>
            </a:r>
          </a:p>
          <a:p>
            <a:pPr eaLnBrk="1" hangingPunct="1">
              <a:lnSpc>
                <a:spcPct val="150000"/>
              </a:lnSpc>
              <a:spcBef>
                <a:spcPts val="600"/>
              </a:spcBef>
            </a:pPr>
            <a:r>
              <a:rPr lang="en-US" altLang="zh-CN" sz="2400" dirty="0"/>
              <a:t>2) </a:t>
            </a:r>
            <a:r>
              <a:rPr lang="zh-CN" altLang="en-US" sz="2400" dirty="0"/>
              <a:t>把目标函数作为成本函数</a:t>
            </a:r>
            <a:r>
              <a:rPr lang="en-US" altLang="zh-CN" sz="2400" dirty="0">
                <a:solidFill>
                  <a:srgbClr val="FF0000"/>
                </a:solidFill>
              </a:rPr>
              <a:t>c</a:t>
            </a:r>
          </a:p>
          <a:p>
            <a:pPr eaLnBrk="1" hangingPunct="1">
              <a:lnSpc>
                <a:spcPct val="150000"/>
              </a:lnSpc>
              <a:spcBef>
                <a:spcPts val="600"/>
              </a:spcBef>
            </a:pPr>
            <a:r>
              <a:rPr lang="en-US" altLang="zh-CN" sz="2400" dirty="0"/>
              <a:t>3) </a:t>
            </a:r>
            <a:r>
              <a:rPr lang="zh-CN" altLang="en-US" sz="2400" dirty="0"/>
              <a:t>约束条件作为限界函数</a:t>
            </a:r>
            <a:r>
              <a:rPr lang="en-US" altLang="zh-CN" sz="2400" dirty="0">
                <a:solidFill>
                  <a:srgbClr val="FF0000"/>
                </a:solidFill>
              </a:rPr>
              <a:t>B</a:t>
            </a:r>
            <a:endParaRPr lang="zh-CN" altLang="en-US" sz="2400" dirty="0">
              <a:solidFill>
                <a:srgbClr val="FF0000"/>
              </a:solidFill>
            </a:endParaRPr>
          </a:p>
          <a:p>
            <a:pPr eaLnBrk="1" hangingPunct="1">
              <a:lnSpc>
                <a:spcPct val="150000"/>
              </a:lnSpc>
              <a:spcBef>
                <a:spcPts val="600"/>
              </a:spcBef>
            </a:pPr>
            <a:r>
              <a:rPr lang="en-US" altLang="zh-CN" sz="2400" dirty="0"/>
              <a:t>4) </a:t>
            </a:r>
            <a:r>
              <a:rPr lang="zh-CN" altLang="en-US" sz="2400" dirty="0"/>
              <a:t>问题转化为寻找状态空间树中最小成本的答案结点</a:t>
            </a:r>
          </a:p>
          <a:p>
            <a:pPr eaLnBrk="1" hangingPunct="1">
              <a:lnSpc>
                <a:spcPct val="150000"/>
              </a:lnSpc>
              <a:spcBef>
                <a:spcPts val="600"/>
              </a:spcBef>
            </a:pPr>
            <a:r>
              <a:rPr lang="en-US" altLang="zh-CN" sz="2400" dirty="0"/>
              <a:t>5) </a:t>
            </a:r>
            <a:r>
              <a:rPr lang="zh-CN" altLang="en-US" sz="2400" dirty="0"/>
              <a:t>设计成本估计函数</a:t>
            </a:r>
            <a:r>
              <a:rPr lang="en-US" altLang="zh-CN" sz="2400" dirty="0">
                <a:solidFill>
                  <a:srgbClr val="FF0000"/>
                </a:solidFill>
              </a:rPr>
              <a:t>ĉ(X)</a:t>
            </a:r>
            <a:r>
              <a:rPr lang="zh-CN" altLang="en-US" sz="2400" dirty="0"/>
              <a:t>，</a:t>
            </a:r>
            <a:r>
              <a:rPr lang="en-US" altLang="zh-CN" sz="2400" dirty="0"/>
              <a:t>ĉ(X)</a:t>
            </a:r>
            <a:r>
              <a:rPr lang="en-US" altLang="en-US" sz="2400" dirty="0"/>
              <a:t>≤</a:t>
            </a:r>
            <a:r>
              <a:rPr lang="en-US" altLang="zh-CN" sz="2400" dirty="0"/>
              <a:t>c(X) </a:t>
            </a:r>
          </a:p>
          <a:p>
            <a:pPr>
              <a:lnSpc>
                <a:spcPct val="150000"/>
              </a:lnSpc>
              <a:spcBef>
                <a:spcPts val="600"/>
              </a:spcBef>
            </a:pPr>
            <a:r>
              <a:rPr lang="en-US" altLang="zh-CN" sz="2400" dirty="0"/>
              <a:t>6) </a:t>
            </a:r>
            <a:r>
              <a:rPr lang="zh-CN" altLang="en-US" sz="2400" dirty="0"/>
              <a:t>还可以设计最小成本的上界</a:t>
            </a:r>
            <a:r>
              <a:rPr lang="en-US" altLang="zh-CN" sz="2400" dirty="0">
                <a:solidFill>
                  <a:srgbClr val="FF0000"/>
                </a:solidFill>
              </a:rPr>
              <a:t>U</a:t>
            </a:r>
            <a:r>
              <a:rPr lang="zh-CN" altLang="en-US" sz="2400" dirty="0"/>
              <a:t>，</a:t>
            </a:r>
            <a:r>
              <a:rPr lang="en-US" altLang="zh-CN" sz="2400" dirty="0"/>
              <a:t>c(X)</a:t>
            </a:r>
            <a:r>
              <a:rPr lang="en-US" altLang="en-US" sz="2400" dirty="0"/>
              <a:t>≤</a:t>
            </a:r>
            <a:r>
              <a:rPr lang="en-US" altLang="zh-CN" sz="2400" dirty="0"/>
              <a:t>U</a:t>
            </a:r>
          </a:p>
          <a:p>
            <a:pPr>
              <a:lnSpc>
                <a:spcPct val="150000"/>
              </a:lnSpc>
              <a:spcBef>
                <a:spcPts val="600"/>
              </a:spcBef>
            </a:pPr>
            <a:r>
              <a:rPr lang="en-US" altLang="zh-CN" sz="2400" dirty="0"/>
              <a:t>7) </a:t>
            </a:r>
            <a:r>
              <a:rPr lang="zh-CN" altLang="en-US" sz="2400" dirty="0"/>
              <a:t>基于</a:t>
            </a:r>
            <a:r>
              <a:rPr lang="en-US" altLang="zh-CN" sz="2400" dirty="0"/>
              <a:t>ĉ(X)</a:t>
            </a:r>
            <a:r>
              <a:rPr lang="zh-CN" altLang="en-US" sz="2400" dirty="0"/>
              <a:t>和</a:t>
            </a:r>
            <a:r>
              <a:rPr lang="en-US" altLang="zh-CN" sz="2400" dirty="0"/>
              <a:t>U</a:t>
            </a:r>
            <a:r>
              <a:rPr lang="zh-CN" altLang="en-US" sz="2400" dirty="0"/>
              <a:t>进行分枝限界搜索</a:t>
            </a:r>
          </a:p>
        </p:txBody>
      </p:sp>
      <p:sp>
        <p:nvSpPr>
          <p:cNvPr id="39939" name="Rectangle 8"/>
          <p:cNvSpPr>
            <a:spLocks noGrp="1" noChangeArrowheads="1"/>
          </p:cNvSpPr>
          <p:nvPr>
            <p:ph type="title"/>
          </p:nvPr>
        </p:nvSpPr>
        <p:spPr>
          <a:xfrm>
            <a:off x="767408" y="236538"/>
            <a:ext cx="10009112" cy="1398587"/>
          </a:xfrm>
        </p:spPr>
        <p:txBody>
          <a:bodyPr/>
          <a:lstStyle/>
          <a:p>
            <a:r>
              <a:rPr lang="zh-CN" altLang="en-US" dirty="0">
                <a:solidFill>
                  <a:schemeClr val="accent1">
                    <a:lumMod val="75000"/>
                  </a:schemeClr>
                </a:solidFill>
              </a:rPr>
              <a:t>基于</a:t>
            </a:r>
            <a:r>
              <a:rPr lang="en-US" altLang="zh-CN" dirty="0">
                <a:solidFill>
                  <a:schemeClr val="accent1">
                    <a:lumMod val="75000"/>
                  </a:schemeClr>
                </a:solidFill>
              </a:rPr>
              <a:t>ĉ</a:t>
            </a:r>
            <a:r>
              <a:rPr lang="zh-CN" altLang="en-US" dirty="0">
                <a:solidFill>
                  <a:schemeClr val="accent1">
                    <a:lumMod val="75000"/>
                  </a:schemeClr>
                </a:solidFill>
              </a:rPr>
              <a:t>和</a:t>
            </a:r>
            <a:r>
              <a:rPr lang="en-US" altLang="zh-CN" dirty="0">
                <a:solidFill>
                  <a:schemeClr val="accent1">
                    <a:lumMod val="75000"/>
                  </a:schemeClr>
                </a:solidFill>
              </a:rPr>
              <a:t>U</a:t>
            </a:r>
            <a:r>
              <a:rPr lang="zh-CN" altLang="en-US" dirty="0">
                <a:solidFill>
                  <a:schemeClr val="accent1">
                    <a:lumMod val="75000"/>
                  </a:schemeClr>
                </a:solidFill>
              </a:rPr>
              <a:t>求最小成本的分枝</a:t>
            </a:r>
            <a:r>
              <a:rPr lang="en-US" altLang="zh-CN" dirty="0">
                <a:solidFill>
                  <a:schemeClr val="accent1">
                    <a:lumMod val="75000"/>
                  </a:schemeClr>
                </a:solidFill>
              </a:rPr>
              <a:t>-</a:t>
            </a:r>
            <a:r>
              <a:rPr lang="zh-CN" altLang="en-US" dirty="0">
                <a:solidFill>
                  <a:schemeClr val="accent1">
                    <a:lumMod val="75000"/>
                  </a:schemeClr>
                </a:solidFill>
              </a:rPr>
              <a:t>限界法</a:t>
            </a: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44</a:t>
            </a:fld>
            <a:endParaRPr lang="en-US" altLang="zh-CN" dirty="0"/>
          </a:p>
        </p:txBody>
      </p:sp>
    </p:spTree>
    <p:extLst>
      <p:ext uri="{BB962C8B-B14F-4D97-AF65-F5344CB8AC3E}">
        <p14:creationId xmlns:p14="http://schemas.microsoft.com/office/powerpoint/2010/main" val="173172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28253" y="29914"/>
            <a:ext cx="10515600" cy="1325563"/>
          </a:xfrm>
        </p:spPr>
        <p:txBody>
          <a:bodyPr/>
          <a:lstStyle/>
          <a:p>
            <a:pPr eaLnBrk="1" hangingPunct="1"/>
            <a:r>
              <a:rPr lang="zh-CN" altLang="en-US" dirty="0"/>
              <a:t>最小成本上界</a:t>
            </a:r>
            <a:r>
              <a:rPr lang="en-US" altLang="zh-CN" dirty="0"/>
              <a:t>U</a:t>
            </a:r>
          </a:p>
        </p:txBody>
      </p:sp>
      <p:sp>
        <p:nvSpPr>
          <p:cNvPr id="38915" name="Rectangle 3"/>
          <p:cNvSpPr>
            <a:spLocks noGrp="1" noChangeArrowheads="1"/>
          </p:cNvSpPr>
          <p:nvPr>
            <p:ph type="body" idx="1"/>
          </p:nvPr>
        </p:nvSpPr>
        <p:spPr>
          <a:xfrm>
            <a:off x="1041998" y="1178855"/>
            <a:ext cx="10354153" cy="5303751"/>
          </a:xfrm>
        </p:spPr>
        <p:txBody>
          <a:bodyPr>
            <a:normAutofit lnSpcReduction="10000"/>
          </a:bodyPr>
          <a:lstStyle/>
          <a:p>
            <a:pPr eaLnBrk="1" hangingPunct="1">
              <a:lnSpc>
                <a:spcPct val="150000"/>
              </a:lnSpc>
            </a:pPr>
            <a:r>
              <a:rPr lang="en-US" altLang="zh-CN" sz="2400" dirty="0"/>
              <a:t>U</a:t>
            </a:r>
            <a:r>
              <a:rPr lang="zh-CN" altLang="en-US" sz="2400" dirty="0"/>
              <a:t>的取值：</a:t>
            </a:r>
          </a:p>
          <a:p>
            <a:pPr lvl="1">
              <a:lnSpc>
                <a:spcPct val="150000"/>
              </a:lnSpc>
            </a:pPr>
            <a:r>
              <a:rPr lang="zh-CN" altLang="en-US" sz="2400" dirty="0"/>
              <a:t>初始值≥最小成本答案结点的成本，通过启发性方法得到，或∞</a:t>
            </a:r>
          </a:p>
          <a:p>
            <a:pPr lvl="1" eaLnBrk="1" hangingPunct="1">
              <a:lnSpc>
                <a:spcPct val="150000"/>
              </a:lnSpc>
            </a:pPr>
            <a:r>
              <a:rPr lang="zh-CN" altLang="en-US" sz="2400" dirty="0"/>
              <a:t>随着结点的访问不断</a:t>
            </a:r>
            <a:r>
              <a:rPr lang="zh-CN" altLang="en-US" sz="2400" dirty="0">
                <a:solidFill>
                  <a:srgbClr val="FF0000"/>
                </a:solidFill>
              </a:rPr>
              <a:t>改小</a:t>
            </a:r>
            <a:endParaRPr lang="en-US" altLang="zh-CN" sz="2400" dirty="0">
              <a:solidFill>
                <a:srgbClr val="FF0000"/>
              </a:solidFill>
            </a:endParaRPr>
          </a:p>
          <a:p>
            <a:pPr eaLnBrk="1" hangingPunct="1">
              <a:lnSpc>
                <a:spcPct val="150000"/>
              </a:lnSpc>
            </a:pPr>
            <a:r>
              <a:rPr lang="en-US" altLang="zh-CN" sz="2400" dirty="0"/>
              <a:t>U</a:t>
            </a:r>
            <a:r>
              <a:rPr lang="zh-CN" altLang="en-US" sz="2400" dirty="0"/>
              <a:t>的使用</a:t>
            </a:r>
            <a:r>
              <a:rPr lang="en-US" altLang="zh-CN" sz="2400" dirty="0"/>
              <a:t>: </a:t>
            </a:r>
          </a:p>
          <a:p>
            <a:pPr lvl="1" eaLnBrk="1" hangingPunct="1">
              <a:lnSpc>
                <a:spcPct val="150000"/>
              </a:lnSpc>
            </a:pPr>
            <a:r>
              <a:rPr lang="zh-CN" altLang="en-US" sz="2400" dirty="0"/>
              <a:t>若</a:t>
            </a:r>
            <a:r>
              <a:rPr lang="en-US" altLang="zh-CN" sz="2400" dirty="0"/>
              <a:t>U</a:t>
            </a:r>
            <a:r>
              <a:rPr lang="zh-CN" altLang="en-US" sz="2400" dirty="0"/>
              <a:t>是一个</a:t>
            </a:r>
            <a:r>
              <a:rPr lang="zh-CN" altLang="en-US" sz="2400" dirty="0">
                <a:solidFill>
                  <a:srgbClr val="FF0000"/>
                </a:solidFill>
              </a:rPr>
              <a:t>成本值</a:t>
            </a:r>
            <a:r>
              <a:rPr lang="en-US" altLang="zh-CN" sz="2400" dirty="0"/>
              <a:t>, ĉ(X)&gt;=U</a:t>
            </a:r>
            <a:r>
              <a:rPr lang="zh-CN" altLang="en-US" sz="2400" dirty="0"/>
              <a:t>的所有活结点</a:t>
            </a:r>
            <a:r>
              <a:rPr lang="en-US" altLang="zh-CN" sz="2400" dirty="0"/>
              <a:t>X</a:t>
            </a:r>
            <a:r>
              <a:rPr lang="zh-CN" altLang="en-US" sz="2400" dirty="0"/>
              <a:t>可以被杀死</a:t>
            </a:r>
            <a:endParaRPr lang="en-US" altLang="zh-CN" sz="2400" dirty="0"/>
          </a:p>
          <a:p>
            <a:pPr lvl="1">
              <a:lnSpc>
                <a:spcPct val="150000"/>
              </a:lnSpc>
            </a:pPr>
            <a:r>
              <a:rPr lang="zh-CN" altLang="en-US" sz="2400" dirty="0"/>
              <a:t>若</a:t>
            </a:r>
            <a:r>
              <a:rPr lang="en-US" altLang="zh-CN" sz="2400" dirty="0"/>
              <a:t>U</a:t>
            </a:r>
            <a:r>
              <a:rPr lang="zh-CN" altLang="en-US" sz="2400" dirty="0"/>
              <a:t>是一个</a:t>
            </a:r>
            <a:r>
              <a:rPr lang="zh-CN" altLang="en-US" sz="2400" dirty="0">
                <a:solidFill>
                  <a:srgbClr val="FF0000"/>
                </a:solidFill>
              </a:rPr>
              <a:t>上界值</a:t>
            </a:r>
            <a:r>
              <a:rPr lang="en-US" altLang="zh-CN" sz="2400" dirty="0"/>
              <a:t>, ĉ(X)&gt;U</a:t>
            </a:r>
            <a:r>
              <a:rPr lang="zh-CN" altLang="en-US" sz="2400" dirty="0"/>
              <a:t>的所有活结点</a:t>
            </a:r>
            <a:r>
              <a:rPr lang="en-US" altLang="zh-CN" sz="2400" dirty="0"/>
              <a:t>X</a:t>
            </a:r>
            <a:r>
              <a:rPr lang="zh-CN" altLang="en-US" sz="2400" dirty="0"/>
              <a:t>可以被杀死</a:t>
            </a:r>
            <a:r>
              <a:rPr lang="en-US" altLang="zh-CN" sz="2400" dirty="0"/>
              <a:t>; </a:t>
            </a:r>
          </a:p>
          <a:p>
            <a:pPr lvl="2">
              <a:lnSpc>
                <a:spcPct val="150000"/>
              </a:lnSpc>
            </a:pPr>
            <a:r>
              <a:rPr lang="zh-CN" altLang="en-US" sz="2400" dirty="0"/>
              <a:t>情况</a:t>
            </a:r>
            <a:r>
              <a:rPr lang="en-US" altLang="zh-CN" sz="2400" dirty="0"/>
              <a:t>1</a:t>
            </a:r>
            <a:r>
              <a:rPr lang="zh-CN" altLang="en-US" sz="2400" dirty="0"/>
              <a:t>：还没有找到任何一个解结点</a:t>
            </a:r>
            <a:endParaRPr lang="en-US" altLang="zh-CN" sz="2400" dirty="0"/>
          </a:p>
          <a:p>
            <a:pPr lvl="2">
              <a:lnSpc>
                <a:spcPct val="150000"/>
              </a:lnSpc>
            </a:pPr>
            <a:r>
              <a:rPr lang="zh-CN" altLang="en-US" sz="2400" dirty="0"/>
              <a:t>情况</a:t>
            </a:r>
            <a:r>
              <a:rPr lang="en-US" altLang="zh-CN" sz="2400" dirty="0"/>
              <a:t>2</a:t>
            </a:r>
            <a:r>
              <a:rPr lang="zh-CN" altLang="en-US" sz="2400" dirty="0"/>
              <a:t>：找到一个解结点，但是它的成本值大于上界值，说明它的子孙中还有成本更小的解结点</a:t>
            </a:r>
            <a:r>
              <a:rPr lang="en-US" altLang="zh-CN" sz="2400" dirty="0"/>
              <a:t>Y</a:t>
            </a:r>
            <a:r>
              <a:rPr lang="zh-CN" altLang="en-US" sz="2400" dirty="0"/>
              <a:t>，</a:t>
            </a:r>
            <a:r>
              <a:rPr lang="en-US" altLang="zh-CN" sz="2400" dirty="0"/>
              <a:t>U</a:t>
            </a:r>
            <a:r>
              <a:rPr lang="zh-CN" altLang="en-US" sz="2400" dirty="0"/>
              <a:t>取</a:t>
            </a:r>
            <a:r>
              <a:rPr lang="en-US" altLang="zh-CN" sz="2400" dirty="0"/>
              <a:t>Y</a:t>
            </a:r>
            <a:r>
              <a:rPr lang="zh-CN" altLang="en-US" sz="2400" dirty="0"/>
              <a:t>的上界值。</a:t>
            </a:r>
          </a:p>
          <a:p>
            <a:pPr lvl="1" eaLnBrk="1" hangingPunct="1">
              <a:lnSpc>
                <a:spcPct val="100000"/>
              </a:lnSpc>
            </a:pPr>
            <a:endParaRPr lang="en-US" altLang="zh-CN"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45</a:t>
            </a:fld>
            <a:endParaRPr lang="en-US" altLang="zh-CN" dirty="0"/>
          </a:p>
        </p:txBody>
      </p:sp>
      <p:sp>
        <p:nvSpPr>
          <p:cNvPr id="6"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7813116" y="2492896"/>
            <a:ext cx="3600400" cy="936104"/>
          </a:xfrm>
          <a:prstGeom prst="wedgeRoundRectCallout">
            <a:avLst>
              <a:gd name="adj1" fmla="val 36192"/>
              <a:gd name="adj2" fmla="val 249596"/>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0"/>
              </a:spcBef>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当前解结点非叶结点，常见于</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k-</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元组解空间树</a:t>
            </a:r>
          </a:p>
        </p:txBody>
      </p:sp>
    </p:spTree>
    <p:extLst>
      <p:ext uri="{BB962C8B-B14F-4D97-AF65-F5344CB8AC3E}">
        <p14:creationId xmlns:p14="http://schemas.microsoft.com/office/powerpoint/2010/main" val="6015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574" y="188640"/>
            <a:ext cx="10010328" cy="1325563"/>
          </a:xfrm>
        </p:spPr>
        <p:txBody>
          <a:bodyPr/>
          <a:lstStyle/>
          <a:p>
            <a:r>
              <a:rPr lang="zh-CN" altLang="en-US" dirty="0"/>
              <a:t>合并</a:t>
            </a:r>
            <a:r>
              <a:rPr lang="en-US" altLang="zh-CN" dirty="0"/>
              <a:t>U</a:t>
            </a:r>
            <a:r>
              <a:rPr lang="zh-CN" altLang="en-US" dirty="0"/>
              <a:t>的使用情景</a:t>
            </a:r>
          </a:p>
        </p:txBody>
      </p:sp>
      <p:sp>
        <p:nvSpPr>
          <p:cNvPr id="3" name="内容占位符 2"/>
          <p:cNvSpPr>
            <a:spLocks noGrp="1"/>
          </p:cNvSpPr>
          <p:nvPr>
            <p:ph idx="1"/>
          </p:nvPr>
        </p:nvSpPr>
        <p:spPr>
          <a:xfrm>
            <a:off x="695400" y="1514203"/>
            <a:ext cx="10658400" cy="4727550"/>
          </a:xfrm>
        </p:spPr>
        <p:txBody>
          <a:bodyPr>
            <a:normAutofit/>
          </a:bodyPr>
          <a:lstStyle/>
          <a:p>
            <a:pPr>
              <a:spcBef>
                <a:spcPts val="600"/>
              </a:spcBef>
            </a:pPr>
            <a:r>
              <a:rPr lang="en-US" altLang="zh-CN" sz="2400" dirty="0"/>
              <a:t>U</a:t>
            </a:r>
            <a:r>
              <a:rPr lang="zh-CN" altLang="en-US" sz="2400" dirty="0"/>
              <a:t>是当前遍历过的部分解空间树的上界估计值</a:t>
            </a:r>
            <a:endParaRPr lang="en-US" altLang="zh-CN" sz="2400" dirty="0"/>
          </a:p>
          <a:p>
            <a:pPr>
              <a:spcBef>
                <a:spcPts val="600"/>
              </a:spcBef>
            </a:pPr>
            <a:r>
              <a:rPr lang="en-US" altLang="zh-CN" sz="2400" dirty="0"/>
              <a:t>u(X)</a:t>
            </a:r>
            <a:r>
              <a:rPr lang="zh-CN" altLang="en-US" sz="2400" dirty="0"/>
              <a:t>是结点</a:t>
            </a:r>
            <a:r>
              <a:rPr lang="en-US" altLang="zh-CN" sz="2400" dirty="0"/>
              <a:t>X</a:t>
            </a:r>
            <a:r>
              <a:rPr lang="zh-CN" altLang="en-US" sz="2400" dirty="0"/>
              <a:t>的上界估计函数</a:t>
            </a:r>
            <a:endParaRPr lang="en-US" altLang="zh-CN" sz="2400" dirty="0"/>
          </a:p>
          <a:p>
            <a:pPr>
              <a:spcBef>
                <a:spcPts val="600"/>
              </a:spcBef>
            </a:pPr>
            <a:r>
              <a:rPr lang="zh-CN" altLang="en-US" sz="2400" dirty="0"/>
              <a:t>定义一个足够小的正常数</a:t>
            </a:r>
            <a:r>
              <a:rPr lang="el-GR" altLang="zh-CN" sz="2400" dirty="0"/>
              <a:t>ε</a:t>
            </a:r>
            <a:endParaRPr lang="en-US" altLang="zh-CN" sz="2400" dirty="0"/>
          </a:p>
          <a:p>
            <a:pPr lvl="1">
              <a:spcBef>
                <a:spcPts val="600"/>
              </a:spcBef>
            </a:pPr>
            <a:r>
              <a:rPr lang="zh-CN" altLang="el-GR" sz="2400" dirty="0"/>
              <a:t>满足对任意结点</a:t>
            </a:r>
            <a:r>
              <a:rPr lang="el-GR" altLang="zh-CN" sz="2400" dirty="0"/>
              <a:t>X</a:t>
            </a:r>
            <a:r>
              <a:rPr lang="en-US" altLang="zh-CN" sz="2400" dirty="0"/>
              <a:t>,</a:t>
            </a:r>
            <a:r>
              <a:rPr lang="el-GR" altLang="zh-CN" sz="2400" dirty="0"/>
              <a:t>Y</a:t>
            </a:r>
            <a:r>
              <a:rPr lang="zh-CN" altLang="el-GR" sz="2400" dirty="0"/>
              <a:t>，如果</a:t>
            </a:r>
            <a:r>
              <a:rPr lang="en-US" altLang="zh-CN" sz="2400" dirty="0"/>
              <a:t>u(X)&lt;u(Y)</a:t>
            </a:r>
            <a:r>
              <a:rPr lang="zh-CN" altLang="en-US" sz="2400" dirty="0"/>
              <a:t>，</a:t>
            </a:r>
            <a:r>
              <a:rPr lang="en-US" altLang="zh-CN" sz="2400" dirty="0"/>
              <a:t>u(X)&lt;u(X)+</a:t>
            </a:r>
            <a:r>
              <a:rPr lang="el-GR" altLang="zh-CN" sz="2400" dirty="0"/>
              <a:t>ε</a:t>
            </a:r>
            <a:r>
              <a:rPr lang="en-US" altLang="zh-CN" sz="2400" dirty="0"/>
              <a:t>&lt;u(Y)</a:t>
            </a:r>
          </a:p>
          <a:p>
            <a:pPr>
              <a:spcBef>
                <a:spcPts val="600"/>
              </a:spcBef>
            </a:pPr>
            <a:r>
              <a:rPr lang="zh-CN" altLang="en-US" sz="2400" dirty="0"/>
              <a:t>判断结点</a:t>
            </a:r>
            <a:r>
              <a:rPr lang="en-US" altLang="zh-CN" sz="2400" dirty="0"/>
              <a:t>X</a:t>
            </a:r>
            <a:r>
              <a:rPr lang="zh-CN" altLang="en-US" sz="2400" dirty="0"/>
              <a:t>满足以下条件时修改</a:t>
            </a:r>
            <a:r>
              <a:rPr lang="en-US" altLang="zh-CN" sz="2400" dirty="0"/>
              <a:t>U</a:t>
            </a:r>
            <a:r>
              <a:rPr lang="zh-CN" altLang="en-US" sz="2400" dirty="0"/>
              <a:t>值</a:t>
            </a:r>
            <a:endParaRPr lang="en-US" altLang="zh-CN" sz="2400" dirty="0"/>
          </a:p>
          <a:p>
            <a:pPr lvl="1">
              <a:spcBef>
                <a:spcPts val="600"/>
              </a:spcBef>
            </a:pPr>
            <a:r>
              <a:rPr lang="zh-CN" altLang="en-US" sz="2400" dirty="0"/>
              <a:t>如果</a:t>
            </a:r>
            <a:r>
              <a:rPr lang="en-US" altLang="zh-CN" sz="2400" dirty="0"/>
              <a:t>X</a:t>
            </a:r>
            <a:r>
              <a:rPr lang="zh-CN" altLang="en-US" sz="2400" dirty="0"/>
              <a:t>是解结点且成本</a:t>
            </a:r>
            <a:r>
              <a:rPr lang="en-US" altLang="zh-CN" sz="2400" dirty="0"/>
              <a:t>&lt;U</a:t>
            </a:r>
            <a:r>
              <a:rPr lang="zh-CN" altLang="en-US" sz="2400" dirty="0"/>
              <a:t>，</a:t>
            </a:r>
            <a:r>
              <a:rPr lang="en-US" altLang="zh-CN" sz="2400" dirty="0" err="1"/>
              <a:t>U←min</a:t>
            </a:r>
            <a:r>
              <a:rPr lang="en-US" altLang="zh-CN" sz="2400" dirty="0"/>
              <a:t>(X</a:t>
            </a:r>
            <a:r>
              <a:rPr lang="zh-CN" altLang="en-US" sz="2400" dirty="0"/>
              <a:t>的成本</a:t>
            </a:r>
            <a:r>
              <a:rPr lang="en-US" altLang="zh-CN" sz="2400" dirty="0"/>
              <a:t>,u(X)+</a:t>
            </a:r>
            <a:r>
              <a:rPr lang="el-GR" altLang="zh-CN" sz="2400" dirty="0"/>
              <a:t>ε</a:t>
            </a:r>
            <a:r>
              <a:rPr lang="en-US" altLang="zh-CN" sz="2400" dirty="0"/>
              <a:t>)</a:t>
            </a:r>
          </a:p>
          <a:p>
            <a:pPr lvl="1">
              <a:spcBef>
                <a:spcPts val="600"/>
              </a:spcBef>
            </a:pPr>
            <a:r>
              <a:rPr lang="zh-CN" altLang="en-US" sz="2400" dirty="0"/>
              <a:t>如果</a:t>
            </a:r>
            <a:r>
              <a:rPr lang="en-US" altLang="zh-CN" sz="2400" dirty="0"/>
              <a:t>X</a:t>
            </a:r>
            <a:r>
              <a:rPr lang="zh-CN" altLang="en-US" sz="2400" dirty="0"/>
              <a:t>不是解结点且</a:t>
            </a:r>
            <a:r>
              <a:rPr lang="en-US" altLang="zh-CN" sz="2400" dirty="0"/>
              <a:t>u(X)+</a:t>
            </a:r>
            <a:r>
              <a:rPr lang="el-GR" altLang="zh-CN" sz="2400" dirty="0"/>
              <a:t>ε</a:t>
            </a:r>
            <a:r>
              <a:rPr lang="en-US" altLang="zh-CN" sz="2400" dirty="0"/>
              <a:t>&lt;U</a:t>
            </a:r>
            <a:r>
              <a:rPr lang="zh-CN" altLang="en-US" sz="2400" dirty="0"/>
              <a:t>，</a:t>
            </a:r>
            <a:r>
              <a:rPr lang="en-US" altLang="zh-CN" sz="2400" dirty="0" err="1"/>
              <a:t>U←u</a:t>
            </a:r>
            <a:r>
              <a:rPr lang="en-US" altLang="zh-CN" sz="2400" dirty="0"/>
              <a:t>(X)+</a:t>
            </a:r>
            <a:r>
              <a:rPr lang="el-GR" altLang="zh-CN" sz="2400" dirty="0"/>
              <a:t>ε</a:t>
            </a:r>
            <a:endParaRPr lang="en-US" altLang="zh-CN" sz="2400" dirty="0"/>
          </a:p>
          <a:p>
            <a:pPr>
              <a:spcBef>
                <a:spcPts val="600"/>
              </a:spcBef>
            </a:pPr>
            <a:r>
              <a:rPr lang="zh-CN" altLang="en-US" sz="2400" dirty="0"/>
              <a:t>检验结点</a:t>
            </a:r>
            <a:r>
              <a:rPr lang="en-US" altLang="zh-CN" sz="2400" dirty="0"/>
              <a:t>X</a:t>
            </a:r>
            <a:r>
              <a:rPr lang="zh-CN" altLang="en-US" sz="2400" dirty="0"/>
              <a:t>满足以下条件时被杀死</a:t>
            </a:r>
            <a:endParaRPr lang="en-US" altLang="zh-CN" sz="2400" dirty="0"/>
          </a:p>
          <a:p>
            <a:pPr lvl="1">
              <a:spcBef>
                <a:spcPts val="600"/>
              </a:spcBef>
            </a:pPr>
            <a:r>
              <a:rPr lang="en-US" altLang="zh-CN" sz="2400" dirty="0"/>
              <a:t>ĉ(X)&gt;=U</a:t>
            </a:r>
            <a:r>
              <a:rPr lang="zh-CN" altLang="en-US" sz="2400" dirty="0"/>
              <a:t>时，</a:t>
            </a:r>
            <a:r>
              <a:rPr lang="en-US" altLang="zh-CN" sz="2400" dirty="0"/>
              <a:t>X</a:t>
            </a:r>
            <a:r>
              <a:rPr lang="zh-CN" altLang="en-US" sz="2400" dirty="0"/>
              <a:t>被杀死</a:t>
            </a:r>
            <a:endParaRPr lang="en-US" altLang="zh-CN" sz="2400" dirty="0"/>
          </a:p>
          <a:p>
            <a:pPr lvl="1">
              <a:spcBef>
                <a:spcPts val="0"/>
              </a:spcBef>
            </a:pPr>
            <a:endParaRPr lang="en-US" altLang="zh-CN" sz="2800" dirty="0"/>
          </a:p>
          <a:p>
            <a:pPr lvl="1">
              <a:spcBef>
                <a:spcPts val="0"/>
              </a:spcBef>
            </a:pPr>
            <a:endParaRPr lang="en-US" altLang="zh-CN" dirty="0"/>
          </a:p>
          <a:p>
            <a:pPr lvl="1">
              <a:spcBef>
                <a:spcPts val="0"/>
              </a:spcBef>
            </a:pPr>
            <a:endParaRPr lang="en-US" altLang="zh-CN" sz="2000" dirty="0"/>
          </a:p>
          <a:p>
            <a:pPr>
              <a:spcBef>
                <a:spcPts val="0"/>
              </a:spcBef>
            </a:pPr>
            <a:endParaRPr lang="zh-CN" altLang="el-GR"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46</a:t>
            </a:fld>
            <a:endParaRPr lang="en-US" altLang="zh-CN"/>
          </a:p>
        </p:txBody>
      </p:sp>
    </p:spTree>
    <p:extLst>
      <p:ext uri="{BB962C8B-B14F-4D97-AF65-F5344CB8AC3E}">
        <p14:creationId xmlns:p14="http://schemas.microsoft.com/office/powerpoint/2010/main" val="775946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3589" y="145255"/>
            <a:ext cx="10515600" cy="1325563"/>
          </a:xfrm>
        </p:spPr>
        <p:txBody>
          <a:bodyPr/>
          <a:lstStyle/>
          <a:p>
            <a:r>
              <a:rPr lang="en-US" altLang="zh-CN" dirty="0"/>
              <a:t>FIFO</a:t>
            </a:r>
            <a:r>
              <a:rPr lang="zh-CN" altLang="en-US" dirty="0"/>
              <a:t>算法思想</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47</a:t>
            </a:fld>
            <a:endParaRPr lang="en-US" altLang="zh-CN"/>
          </a:p>
        </p:txBody>
      </p:sp>
      <p:sp>
        <p:nvSpPr>
          <p:cNvPr id="5" name="Rectangle 3"/>
          <p:cNvSpPr txBox="1">
            <a:spLocks noChangeArrowheads="1"/>
          </p:cNvSpPr>
          <p:nvPr/>
        </p:nvSpPr>
        <p:spPr>
          <a:xfrm>
            <a:off x="763589" y="1235987"/>
            <a:ext cx="10805019" cy="485770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t>步骤</a:t>
            </a:r>
            <a:r>
              <a:rPr lang="en-US" altLang="zh-CN" sz="2400" dirty="0"/>
              <a:t>1</a:t>
            </a:r>
            <a:r>
              <a:rPr lang="zh-CN" altLang="en-US" sz="2400" dirty="0"/>
              <a:t>：初始化</a:t>
            </a:r>
          </a:p>
          <a:p>
            <a:pPr lvl="1">
              <a:lnSpc>
                <a:spcPct val="100000"/>
              </a:lnSpc>
            </a:pPr>
            <a:r>
              <a:rPr lang="zh-CN" altLang="en-US" dirty="0"/>
              <a:t>令根结点</a:t>
            </a:r>
            <a:r>
              <a:rPr lang="en-US" altLang="zh-CN" dirty="0"/>
              <a:t>T</a:t>
            </a:r>
            <a:r>
              <a:rPr lang="zh-CN" altLang="en-US" dirty="0"/>
              <a:t>是当前</a:t>
            </a:r>
            <a:r>
              <a:rPr lang="en-US" altLang="zh-CN" dirty="0"/>
              <a:t>E-</a:t>
            </a:r>
            <a:r>
              <a:rPr lang="zh-CN" altLang="en-US" dirty="0"/>
              <a:t>结点；</a:t>
            </a:r>
          </a:p>
          <a:p>
            <a:pPr lvl="1">
              <a:lnSpc>
                <a:spcPct val="100000"/>
              </a:lnSpc>
            </a:pPr>
            <a:r>
              <a:rPr lang="zh-CN" altLang="en-US" dirty="0"/>
              <a:t>对</a:t>
            </a:r>
            <a:r>
              <a:rPr lang="en-US" altLang="zh-CN" dirty="0"/>
              <a:t>U</a:t>
            </a:r>
            <a:r>
              <a:rPr lang="zh-CN" altLang="en-US" dirty="0"/>
              <a:t>和答案解</a:t>
            </a:r>
            <a:r>
              <a:rPr lang="en-US" altLang="zh-CN" dirty="0" err="1"/>
              <a:t>ans</a:t>
            </a:r>
            <a:r>
              <a:rPr lang="zh-CN" altLang="en-US" dirty="0"/>
              <a:t>赋初值：如果</a:t>
            </a:r>
            <a:r>
              <a:rPr lang="en-US" altLang="zh-CN" dirty="0"/>
              <a:t>T</a:t>
            </a:r>
            <a:r>
              <a:rPr lang="zh-CN" altLang="en-US" dirty="0"/>
              <a:t>是解结点，</a:t>
            </a:r>
            <a:r>
              <a:rPr lang="en-US" altLang="zh-CN" dirty="0"/>
              <a:t> </a:t>
            </a:r>
            <a:r>
              <a:rPr lang="en-US" altLang="zh-CN" dirty="0" err="1"/>
              <a:t>U←min</a:t>
            </a:r>
            <a:r>
              <a:rPr lang="en-US" altLang="zh-CN" dirty="0"/>
              <a:t>(T</a:t>
            </a:r>
            <a:r>
              <a:rPr lang="zh-CN" altLang="en-US" dirty="0"/>
              <a:t>的成本</a:t>
            </a:r>
            <a:r>
              <a:rPr lang="en-US" altLang="zh-CN" dirty="0"/>
              <a:t>,u(T)+</a:t>
            </a:r>
            <a:r>
              <a:rPr lang="el-GR" altLang="zh-CN" dirty="0"/>
              <a:t>ε</a:t>
            </a:r>
            <a:r>
              <a:rPr lang="en-US" altLang="zh-CN" dirty="0"/>
              <a:t>)</a:t>
            </a:r>
            <a:r>
              <a:rPr lang="zh-CN" altLang="en-US" dirty="0"/>
              <a:t>，</a:t>
            </a:r>
            <a:r>
              <a:rPr lang="en-US" altLang="zh-CN" dirty="0" err="1"/>
              <a:t>ans←T</a:t>
            </a:r>
            <a:r>
              <a:rPr lang="zh-CN" altLang="en-US" dirty="0"/>
              <a:t>；否则</a:t>
            </a:r>
            <a:r>
              <a:rPr lang="en-US" altLang="zh-CN" dirty="0" err="1"/>
              <a:t>U←u</a:t>
            </a:r>
            <a:r>
              <a:rPr lang="en-US" altLang="zh-CN" dirty="0"/>
              <a:t>(T)+</a:t>
            </a:r>
            <a:r>
              <a:rPr lang="el-GR" altLang="zh-CN" dirty="0"/>
              <a:t>ε</a:t>
            </a:r>
            <a:r>
              <a:rPr lang="zh-CN" altLang="en-US" dirty="0"/>
              <a:t>，</a:t>
            </a:r>
            <a:r>
              <a:rPr lang="en-US" altLang="zh-CN" dirty="0"/>
              <a:t>ans←0</a:t>
            </a:r>
            <a:r>
              <a:rPr lang="zh-CN" altLang="en-US" dirty="0"/>
              <a:t>；</a:t>
            </a:r>
          </a:p>
          <a:p>
            <a:pPr lvl="1">
              <a:lnSpc>
                <a:spcPct val="100000"/>
              </a:lnSpc>
            </a:pPr>
            <a:r>
              <a:rPr lang="zh-CN" altLang="en-US" dirty="0"/>
              <a:t>活结点队列置为空；</a:t>
            </a:r>
          </a:p>
          <a:p>
            <a:pPr>
              <a:lnSpc>
                <a:spcPct val="100000"/>
              </a:lnSpc>
            </a:pPr>
            <a:r>
              <a:rPr lang="zh-CN" altLang="en-US" sz="2400" dirty="0"/>
              <a:t>步骤</a:t>
            </a:r>
            <a:r>
              <a:rPr lang="en-US" altLang="zh-CN" sz="2400" dirty="0"/>
              <a:t>2</a:t>
            </a:r>
            <a:r>
              <a:rPr lang="zh-CN" altLang="en-US" sz="2400" dirty="0"/>
              <a:t>：对</a:t>
            </a:r>
            <a:r>
              <a:rPr lang="en-US" altLang="zh-CN" sz="2400" dirty="0"/>
              <a:t>E</a:t>
            </a:r>
            <a:r>
              <a:rPr lang="zh-CN" altLang="en-US" sz="2400" dirty="0"/>
              <a:t>的每个子结点</a:t>
            </a:r>
            <a:r>
              <a:rPr lang="en-US" altLang="zh-CN" sz="2400" dirty="0"/>
              <a:t>X</a:t>
            </a:r>
            <a:r>
              <a:rPr lang="zh-CN" altLang="en-US" sz="2400" dirty="0"/>
              <a:t>进行检验，添加到队列中，并修改</a:t>
            </a:r>
            <a:r>
              <a:rPr lang="en-US" altLang="zh-CN" sz="2400" dirty="0"/>
              <a:t>U</a:t>
            </a:r>
            <a:r>
              <a:rPr lang="zh-CN" altLang="en-US" sz="2400" dirty="0"/>
              <a:t>值：</a:t>
            </a:r>
          </a:p>
          <a:p>
            <a:pPr lvl="1">
              <a:lnSpc>
                <a:spcPct val="100000"/>
              </a:lnSpc>
            </a:pPr>
            <a:r>
              <a:rPr lang="zh-CN" altLang="en-US" dirty="0"/>
              <a:t>如果</a:t>
            </a:r>
            <a:r>
              <a:rPr lang="en-US" altLang="zh-CN" dirty="0"/>
              <a:t>ĉ(X)&lt;U</a:t>
            </a:r>
            <a:r>
              <a:rPr lang="zh-CN" altLang="en-US" dirty="0"/>
              <a:t>，将</a:t>
            </a:r>
            <a:r>
              <a:rPr lang="en-US" altLang="zh-CN" dirty="0"/>
              <a:t>X</a:t>
            </a:r>
            <a:r>
              <a:rPr lang="zh-CN" altLang="en-US" dirty="0"/>
              <a:t>加入到队列中</a:t>
            </a:r>
            <a:endParaRPr lang="en-US" altLang="zh-CN" dirty="0"/>
          </a:p>
          <a:p>
            <a:pPr lvl="1">
              <a:lnSpc>
                <a:spcPct val="100000"/>
              </a:lnSpc>
            </a:pPr>
            <a:r>
              <a:rPr lang="zh-CN" altLang="en-US" dirty="0"/>
              <a:t>对</a:t>
            </a:r>
            <a:r>
              <a:rPr lang="en-US" altLang="zh-CN" dirty="0"/>
              <a:t>X</a:t>
            </a:r>
            <a:r>
              <a:rPr lang="zh-CN" altLang="en-US" dirty="0"/>
              <a:t>进一步判断：如果</a:t>
            </a:r>
            <a:r>
              <a:rPr lang="en-US" altLang="zh-CN" dirty="0"/>
              <a:t>X</a:t>
            </a:r>
            <a:r>
              <a:rPr lang="zh-CN" altLang="en-US" dirty="0"/>
              <a:t>是解结点且成本</a:t>
            </a:r>
            <a:r>
              <a:rPr lang="en-US" altLang="zh-CN" dirty="0"/>
              <a:t>&lt;U</a:t>
            </a:r>
            <a:r>
              <a:rPr lang="zh-CN" altLang="en-US" dirty="0"/>
              <a:t>，</a:t>
            </a:r>
            <a:r>
              <a:rPr lang="en-US" altLang="zh-CN" dirty="0" err="1"/>
              <a:t>U←min</a:t>
            </a:r>
            <a:r>
              <a:rPr lang="en-US" altLang="zh-CN" dirty="0"/>
              <a:t>(X</a:t>
            </a:r>
            <a:r>
              <a:rPr lang="zh-CN" altLang="en-US" dirty="0"/>
              <a:t>的成本</a:t>
            </a:r>
            <a:r>
              <a:rPr lang="en-US" altLang="zh-CN" dirty="0"/>
              <a:t>,u(X)+ </a:t>
            </a:r>
            <a:r>
              <a:rPr lang="el-GR" altLang="zh-CN" dirty="0"/>
              <a:t>ε</a:t>
            </a:r>
            <a:r>
              <a:rPr lang="en-US" altLang="zh-CN" dirty="0"/>
              <a:t>)</a:t>
            </a:r>
            <a:r>
              <a:rPr lang="zh-CN" altLang="en-US" dirty="0"/>
              <a:t>，</a:t>
            </a:r>
            <a:r>
              <a:rPr lang="en-US" altLang="zh-CN" dirty="0" err="1"/>
              <a:t>ans←X</a:t>
            </a:r>
            <a:r>
              <a:rPr lang="zh-CN" altLang="en-US" dirty="0"/>
              <a:t>；否则，如果</a:t>
            </a:r>
            <a:r>
              <a:rPr lang="en-US" altLang="zh-CN" dirty="0"/>
              <a:t>u(X)+</a:t>
            </a:r>
            <a:r>
              <a:rPr lang="el-GR" altLang="zh-CN" dirty="0"/>
              <a:t>ε</a:t>
            </a:r>
            <a:r>
              <a:rPr lang="en-US" altLang="zh-CN" dirty="0"/>
              <a:t>&lt;U</a:t>
            </a:r>
            <a:r>
              <a:rPr lang="zh-CN" altLang="en-US" dirty="0"/>
              <a:t>，</a:t>
            </a:r>
            <a:r>
              <a:rPr lang="en-US" altLang="zh-CN" dirty="0" err="1"/>
              <a:t>U←u</a:t>
            </a:r>
            <a:r>
              <a:rPr lang="en-US" altLang="zh-CN" dirty="0"/>
              <a:t>(X)+</a:t>
            </a:r>
            <a:r>
              <a:rPr lang="el-GR" altLang="zh-CN" dirty="0"/>
              <a:t>ε</a:t>
            </a:r>
            <a:r>
              <a:rPr lang="zh-CN" altLang="en-US" dirty="0"/>
              <a:t>；</a:t>
            </a:r>
          </a:p>
          <a:p>
            <a:pPr>
              <a:lnSpc>
                <a:spcPct val="100000"/>
              </a:lnSpc>
            </a:pPr>
            <a:r>
              <a:rPr lang="zh-CN" altLang="en-US" sz="2400" dirty="0"/>
              <a:t>若队列为空，打印当前</a:t>
            </a:r>
            <a:r>
              <a:rPr lang="en-US" altLang="zh-CN" sz="2400" dirty="0" err="1"/>
              <a:t>ans</a:t>
            </a:r>
            <a:r>
              <a:rPr lang="zh-CN" altLang="en-US" sz="2400" dirty="0"/>
              <a:t>；否则从队列中获取下一个活结点</a:t>
            </a:r>
            <a:r>
              <a:rPr lang="en-US" altLang="zh-CN" sz="2400" dirty="0"/>
              <a:t>E</a:t>
            </a:r>
            <a:r>
              <a:rPr lang="zh-CN" altLang="en-US" sz="2400" dirty="0"/>
              <a:t>：若</a:t>
            </a:r>
            <a:r>
              <a:rPr lang="en-US" altLang="zh-CN" sz="2400" dirty="0"/>
              <a:t>ĉ(E)&lt;U,</a:t>
            </a:r>
            <a:r>
              <a:rPr lang="zh-CN" altLang="en-US" sz="2400" dirty="0"/>
              <a:t>转到步骤</a:t>
            </a:r>
            <a:r>
              <a:rPr lang="en-US" altLang="zh-CN" sz="2400" dirty="0"/>
              <a:t>2</a:t>
            </a:r>
            <a:r>
              <a:rPr lang="zh-CN" altLang="en-US" sz="2400" dirty="0"/>
              <a:t>，否则转到步骤</a:t>
            </a:r>
            <a:r>
              <a:rPr lang="en-US" altLang="zh-CN" sz="2400" dirty="0"/>
              <a:t>3</a:t>
            </a:r>
            <a:r>
              <a:rPr lang="zh-CN" altLang="en-US" sz="2400" dirty="0"/>
              <a:t>。</a:t>
            </a:r>
          </a:p>
        </p:txBody>
      </p:sp>
      <p:sp>
        <p:nvSpPr>
          <p:cNvPr id="12" name="矩形 11"/>
          <p:cNvSpPr/>
          <p:nvPr/>
        </p:nvSpPr>
        <p:spPr>
          <a:xfrm>
            <a:off x="4295800" y="500271"/>
            <a:ext cx="6624736" cy="707886"/>
          </a:xfrm>
          <a:prstGeom prst="rect">
            <a:avLst/>
          </a:prstGeom>
          <a:solidFill>
            <a:schemeClr val="accent1">
              <a:lumMod val="20000"/>
              <a:lumOff val="80000"/>
            </a:schemeClr>
          </a:solidFill>
        </p:spPr>
        <p:txBody>
          <a:bodyPr wrap="square">
            <a:spAutoFit/>
          </a:bodyPr>
          <a:lstStyle/>
          <a:p>
            <a:pPr>
              <a:spcBef>
                <a:spcPct val="0"/>
              </a:spcBef>
            </a:pPr>
            <a:r>
              <a:rPr lang="zh-CN" altLang="en-US" sz="2000" dirty="0">
                <a:latin typeface="Arial" panose="020B0604020202020204" pitchFamily="34" charset="0"/>
                <a:ea typeface="幼圆" panose="02010509060101010101" pitchFamily="49" charset="-122"/>
                <a:cs typeface="Arial" panose="020B0604020202020204" pitchFamily="34" charset="0"/>
              </a:rPr>
              <a:t>假定状态空间树</a:t>
            </a:r>
            <a:r>
              <a:rPr lang="en-US" altLang="zh-CN" sz="2000" dirty="0">
                <a:latin typeface="Arial" panose="020B0604020202020204" pitchFamily="34" charset="0"/>
                <a:ea typeface="幼圆" panose="02010509060101010101" pitchFamily="49" charset="-122"/>
                <a:cs typeface="Arial" panose="020B0604020202020204" pitchFamily="34" charset="0"/>
              </a:rPr>
              <a:t>T</a:t>
            </a:r>
            <a:r>
              <a:rPr lang="zh-CN" altLang="en-US" sz="2000" dirty="0">
                <a:latin typeface="Arial" panose="020B0604020202020204" pitchFamily="34" charset="0"/>
                <a:ea typeface="幼圆" panose="02010509060101010101" pitchFamily="49" charset="-122"/>
                <a:cs typeface="Arial" panose="020B0604020202020204" pitchFamily="34" charset="0"/>
              </a:rPr>
              <a:t>至少包含一个解结点，不可行结点的估计值</a:t>
            </a:r>
            <a:r>
              <a:rPr lang="en-US" altLang="zh-CN" sz="2000" dirty="0">
                <a:latin typeface="Arial" panose="020B0604020202020204" pitchFamily="34" charset="0"/>
                <a:ea typeface="幼圆" panose="02010509060101010101" pitchFamily="49" charset="-122"/>
                <a:cs typeface="Arial" panose="020B0604020202020204" pitchFamily="34" charset="0"/>
              </a:rPr>
              <a:t>ĉ(X)=∞</a:t>
            </a:r>
            <a:r>
              <a:rPr lang="zh-CN" altLang="en-US" sz="2000" dirty="0">
                <a:latin typeface="Arial" panose="020B0604020202020204" pitchFamily="34" charset="0"/>
                <a:ea typeface="幼圆" panose="02010509060101010101" pitchFamily="49" charset="-122"/>
                <a:cs typeface="Arial" panose="020B0604020202020204" pitchFamily="34" charset="0"/>
              </a:rPr>
              <a:t>；可行结点的估计值 </a:t>
            </a:r>
            <a:r>
              <a:rPr lang="en-US" altLang="zh-CN" sz="2000" dirty="0">
                <a:latin typeface="Arial" panose="020B0604020202020204" pitchFamily="34" charset="0"/>
                <a:ea typeface="幼圆" panose="02010509060101010101" pitchFamily="49" charset="-122"/>
                <a:cs typeface="Arial" panose="020B0604020202020204" pitchFamily="34" charset="0"/>
              </a:rPr>
              <a:t>ĉ(X)≤c(X)≤u(X)</a:t>
            </a:r>
            <a:r>
              <a:rPr lang="zh-CN" altLang="en-US" sz="2000" dirty="0">
                <a:latin typeface="Arial" panose="020B0604020202020204" pitchFamily="34" charset="0"/>
                <a:ea typeface="幼圆" panose="02010509060101010101" pitchFamily="49" charset="-122"/>
                <a:cs typeface="Arial" panose="020B0604020202020204" pitchFamily="34" charset="0"/>
              </a:rPr>
              <a:t> 。</a:t>
            </a:r>
          </a:p>
        </p:txBody>
      </p:sp>
    </p:spTree>
    <p:extLst>
      <p:ext uri="{BB962C8B-B14F-4D97-AF65-F5344CB8AC3E}">
        <p14:creationId xmlns:p14="http://schemas.microsoft.com/office/powerpoint/2010/main" val="352704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600835" y="440953"/>
            <a:ext cx="9671629" cy="614363"/>
          </a:xfrm>
        </p:spPr>
        <p:txBody>
          <a:bodyPr>
            <a:noAutofit/>
          </a:bodyPr>
          <a:lstStyle/>
          <a:p>
            <a:r>
              <a:rPr lang="zh-CN" altLang="en-US" sz="3600" dirty="0"/>
              <a:t>算法</a:t>
            </a:r>
            <a:r>
              <a:rPr lang="en-US" altLang="zh-CN" sz="3600" dirty="0"/>
              <a:t>8.3 </a:t>
            </a:r>
            <a:r>
              <a:rPr lang="zh-CN" altLang="en-US" sz="3600" dirty="0"/>
              <a:t>找最小成本的</a:t>
            </a:r>
            <a:r>
              <a:rPr lang="en-US" altLang="zh-CN" sz="3600" dirty="0"/>
              <a:t>FIFO</a:t>
            </a:r>
            <a:r>
              <a:rPr lang="zh-CN" altLang="en-US" sz="3600" dirty="0"/>
              <a:t>分枝限界算法</a:t>
            </a:r>
          </a:p>
        </p:txBody>
      </p:sp>
      <p:sp>
        <p:nvSpPr>
          <p:cNvPr id="6" name="Rectangle 3"/>
          <p:cNvSpPr txBox="1">
            <a:spLocks noChangeArrowheads="1"/>
          </p:cNvSpPr>
          <p:nvPr/>
        </p:nvSpPr>
        <p:spPr bwMode="auto">
          <a:xfrm>
            <a:off x="623392" y="1455862"/>
            <a:ext cx="10037688" cy="490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pPr eaLnBrk="1" hangingPunct="1">
              <a:lnSpc>
                <a:spcPct val="80000"/>
              </a:lnSpc>
              <a:buFont typeface="Wingdings" pitchFamily="2" charset="2"/>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procedure FIFOBB(</a:t>
            </a:r>
            <a:r>
              <a:rPr lang="en-US" altLang="zh-CN" sz="2000" b="0" dirty="0" err="1">
                <a:latin typeface="Arial" panose="020B0604020202020204" pitchFamily="34" charset="0"/>
                <a:ea typeface="幼圆" panose="02010509060101010101" pitchFamily="49" charset="-122"/>
                <a:cs typeface="Arial" panose="020B0604020202020204" pitchFamily="34" charset="0"/>
              </a:rPr>
              <a:t>T,ĉ,u</a:t>
            </a:r>
            <a:r>
              <a:rPr lang="en-US" altLang="zh-CN" sz="2000" b="0" dirty="0">
                <a:latin typeface="Arial" panose="020B0604020202020204" pitchFamily="34" charset="0"/>
                <a:ea typeface="幼圆" panose="02010509060101010101" pitchFamily="49" charset="-122"/>
                <a:cs typeface="Arial" panose="020B0604020202020204" pitchFamily="34" charset="0"/>
              </a:rPr>
              <a:t>,</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,cost)</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E←T; PARENT(E)←0; </a:t>
            </a:r>
          </a:p>
          <a:p>
            <a:pPr marL="0" indent="0" eaLnBrk="1" hangingPunct="1">
              <a:lnSpc>
                <a:spcPct val="80000"/>
              </a:lnSpc>
              <a:buNone/>
              <a:defRPr/>
            </a:pP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if</a:t>
            </a:r>
            <a:r>
              <a:rPr lang="en-US" altLang="zh-CN" sz="2000" b="0" dirty="0">
                <a:latin typeface="Arial" panose="020B0604020202020204" pitchFamily="34" charset="0"/>
                <a:ea typeface="幼圆" panose="02010509060101010101" pitchFamily="49" charset="-122"/>
                <a:cs typeface="Arial" panose="020B0604020202020204" pitchFamily="34" charset="0"/>
              </a:rPr>
              <a:t> T</a:t>
            </a:r>
            <a:r>
              <a:rPr lang="zh-CN" altLang="en-US" sz="2000" b="0" dirty="0">
                <a:latin typeface="Arial" panose="020B0604020202020204" pitchFamily="34" charset="0"/>
                <a:ea typeface="幼圆" panose="02010509060101010101" pitchFamily="49" charset="-122"/>
                <a:cs typeface="Arial" panose="020B0604020202020204" pitchFamily="34" charset="0"/>
              </a:rPr>
              <a:t>是解结点 </a:t>
            </a:r>
            <a:r>
              <a:rPr lang="en-US" altLang="zh-CN" sz="2000" b="0" dirty="0">
                <a:latin typeface="Arial" panose="020B0604020202020204" pitchFamily="34" charset="0"/>
                <a:ea typeface="幼圆" panose="02010509060101010101" pitchFamily="49" charset="-122"/>
                <a:cs typeface="Arial" panose="020B0604020202020204" pitchFamily="34" charset="0"/>
              </a:rPr>
              <a:t>then  </a:t>
            </a:r>
            <a:r>
              <a:rPr lang="en-US" altLang="zh-CN" sz="2000" b="0" dirty="0" err="1">
                <a:latin typeface="Arial" panose="020B0604020202020204" pitchFamily="34" charset="0"/>
                <a:ea typeface="幼圆" panose="02010509060101010101" pitchFamily="49" charset="-122"/>
                <a:cs typeface="Arial" panose="020B0604020202020204" pitchFamily="34" charset="0"/>
              </a:rPr>
              <a:t>U←min</a:t>
            </a:r>
            <a:r>
              <a:rPr lang="en-US" altLang="zh-CN" sz="2000" b="0" dirty="0">
                <a:latin typeface="Arial" panose="020B0604020202020204" pitchFamily="34" charset="0"/>
                <a:ea typeface="幼圆" panose="02010509060101010101" pitchFamily="49" charset="-122"/>
                <a:cs typeface="Arial" panose="020B0604020202020204" pitchFamily="34" charset="0"/>
              </a:rPr>
              <a:t>(cost(T),u(T)+</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a:t>
            </a:r>
            <a:r>
              <a:rPr lang="en-US" altLang="zh-CN" sz="2000" b="0" dirty="0" err="1">
                <a:latin typeface="Arial" panose="020B0604020202020204" pitchFamily="34" charset="0"/>
                <a:ea typeface="幼圆" panose="02010509060101010101" pitchFamily="49" charset="-122"/>
                <a:cs typeface="Arial" panose="020B0604020202020204" pitchFamily="34" charset="0"/>
              </a:rPr>
              <a:t>ans←T</a:t>
            </a:r>
            <a:r>
              <a:rPr lang="en-US" altLang="zh-CN" sz="2000" b="0" dirty="0">
                <a:latin typeface="Arial" panose="020B0604020202020204" pitchFamily="34" charset="0"/>
                <a:ea typeface="幼圆" panose="02010509060101010101" pitchFamily="49" charset="-122"/>
                <a:cs typeface="Arial" panose="020B0604020202020204" pitchFamily="34" charset="0"/>
              </a:rPr>
              <a:t> ; else </a:t>
            </a:r>
            <a:r>
              <a:rPr lang="en-US" altLang="zh-CN" sz="2000" b="0" dirty="0" err="1">
                <a:latin typeface="Arial" panose="020B0604020202020204" pitchFamily="34" charset="0"/>
                <a:ea typeface="幼圆" panose="02010509060101010101" pitchFamily="49" charset="-122"/>
                <a:cs typeface="Arial" panose="020B0604020202020204" pitchFamily="34" charset="0"/>
              </a:rPr>
              <a:t>U←u</a:t>
            </a:r>
            <a:r>
              <a:rPr lang="en-US" altLang="zh-CN" sz="2000" b="0" dirty="0">
                <a:latin typeface="Arial" panose="020B0604020202020204" pitchFamily="34" charset="0"/>
                <a:ea typeface="幼圆" panose="02010509060101010101" pitchFamily="49" charset="-122"/>
                <a:cs typeface="Arial" panose="020B0604020202020204" pitchFamily="34" charset="0"/>
              </a:rPr>
              <a:t>(T)+</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 ans←0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endif</a:t>
            </a:r>
          </a:p>
          <a:p>
            <a:pPr marL="0" indent="0" eaLnBrk="1" hangingPunct="1">
              <a:lnSpc>
                <a:spcPct val="80000"/>
              </a:lnSpc>
              <a:buNone/>
              <a:defRPr/>
            </a:pPr>
            <a:r>
              <a:rPr lang="zh-CN" altLang="en-US" sz="2000" b="0" dirty="0">
                <a:latin typeface="Arial" panose="020B0604020202020204" pitchFamily="34" charset="0"/>
                <a:ea typeface="幼圆" panose="02010509060101010101" pitchFamily="49" charset="-122"/>
                <a:cs typeface="Arial" panose="020B0604020202020204" pitchFamily="34" charset="0"/>
              </a:rPr>
              <a:t>   将队列初始化为空</a:t>
            </a:r>
            <a:endParaRPr lang="en-US" altLang="zh-CN" sz="20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loop</a:t>
            </a:r>
          </a:p>
          <a:p>
            <a:pPr marL="0" indent="0" eaLnBrk="1" hangingPunct="1">
              <a:lnSpc>
                <a:spcPct val="80000"/>
              </a:lnSpc>
              <a:buNone/>
              <a:defRPr/>
            </a:pP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for</a:t>
            </a:r>
            <a:r>
              <a:rPr lang="en-US" altLang="zh-CN" sz="2000" b="0" dirty="0">
                <a:latin typeface="Arial" panose="020B0604020202020204" pitchFamily="34" charset="0"/>
                <a:ea typeface="幼圆" panose="02010509060101010101" pitchFamily="49" charset="-122"/>
                <a:cs typeface="Arial" panose="020B0604020202020204" pitchFamily="34" charset="0"/>
              </a:rPr>
              <a:t> E</a:t>
            </a:r>
            <a:r>
              <a:rPr lang="zh-CN" altLang="en-US" sz="2000" b="0" dirty="0">
                <a:latin typeface="Arial" panose="020B0604020202020204" pitchFamily="34" charset="0"/>
                <a:ea typeface="幼圆" panose="02010509060101010101" pitchFamily="49" charset="-122"/>
                <a:cs typeface="Arial" panose="020B0604020202020204" pitchFamily="34" charset="0"/>
              </a:rPr>
              <a:t>的每个儿子</a:t>
            </a:r>
            <a:r>
              <a:rPr lang="en-US" altLang="zh-CN" sz="2000" b="0" dirty="0">
                <a:latin typeface="Arial" panose="020B0604020202020204" pitchFamily="34" charset="0"/>
                <a:ea typeface="幼圆" panose="02010509060101010101" pitchFamily="49" charset="-122"/>
                <a:cs typeface="Arial" panose="020B0604020202020204" pitchFamily="34" charset="0"/>
              </a:rPr>
              <a:t>X do</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if</a:t>
            </a:r>
            <a:r>
              <a:rPr lang="en-US" altLang="zh-CN" sz="2000" b="0" dirty="0">
                <a:latin typeface="Arial" panose="020B0604020202020204" pitchFamily="34" charset="0"/>
                <a:ea typeface="幼圆" panose="02010509060101010101" pitchFamily="49" charset="-122"/>
                <a:cs typeface="Arial" panose="020B0604020202020204" pitchFamily="34" charset="0"/>
              </a:rPr>
              <a:t> ĉ(X)&lt;U</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000" b="0" dirty="0">
                <a:latin typeface="Arial" panose="020B0604020202020204" pitchFamily="34" charset="0"/>
                <a:ea typeface="幼圆" panose="02010509060101010101" pitchFamily="49" charset="-122"/>
                <a:cs typeface="Arial" panose="020B0604020202020204" pitchFamily="34" charset="0"/>
              </a:rPr>
              <a:t>then call ADDQ(X), PARENT(X)←E;</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case</a:t>
            </a:r>
            <a:r>
              <a:rPr lang="en-US" altLang="zh-CN" sz="2000" b="0" dirty="0">
                <a:latin typeface="Arial" panose="020B0604020202020204" pitchFamily="34" charset="0"/>
                <a:ea typeface="幼圆" panose="02010509060101010101" pitchFamily="49" charset="-122"/>
                <a:cs typeface="Arial" panose="020B0604020202020204" pitchFamily="34" charset="0"/>
              </a:rPr>
              <a:t> X</a:t>
            </a:r>
            <a:r>
              <a:rPr lang="zh-CN" altLang="en-US" sz="2000" b="0" dirty="0">
                <a:latin typeface="Arial" panose="020B0604020202020204" pitchFamily="34" charset="0"/>
                <a:ea typeface="幼圆" panose="02010509060101010101" pitchFamily="49" charset="-122"/>
                <a:cs typeface="Arial" panose="020B0604020202020204" pitchFamily="34" charset="0"/>
              </a:rPr>
              <a:t>是解结点 </a:t>
            </a:r>
            <a:r>
              <a:rPr lang="en-US" altLang="zh-CN" sz="2000" b="0" dirty="0">
                <a:latin typeface="Arial" panose="020B0604020202020204" pitchFamily="34" charset="0"/>
                <a:ea typeface="幼圆" panose="02010509060101010101" pitchFamily="49" charset="-122"/>
                <a:cs typeface="Arial" panose="020B0604020202020204" pitchFamily="34" charset="0"/>
              </a:rPr>
              <a:t>and</a:t>
            </a:r>
            <a:r>
              <a:rPr lang="zh-CN" altLang="en-US"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a:latin typeface="Arial" panose="020B0604020202020204" pitchFamily="34" charset="0"/>
                <a:ea typeface="幼圆" panose="02010509060101010101" pitchFamily="49" charset="-122"/>
                <a:cs typeface="Arial" panose="020B0604020202020204" pitchFamily="34" charset="0"/>
              </a:rPr>
              <a:t>cost(X) &lt;U</a:t>
            </a:r>
            <a:r>
              <a:rPr lang="en-US" altLang="zh-CN" sz="2000" dirty="0"/>
              <a:t>: </a:t>
            </a:r>
            <a:r>
              <a:rPr lang="en-US" altLang="zh-CN" sz="2000" b="0" dirty="0" err="1">
                <a:latin typeface="Arial" panose="020B0604020202020204" pitchFamily="34" charset="0"/>
                <a:ea typeface="幼圆" panose="02010509060101010101" pitchFamily="49" charset="-122"/>
                <a:cs typeface="Arial" panose="020B0604020202020204" pitchFamily="34" charset="0"/>
              </a:rPr>
              <a:t>U←min</a:t>
            </a:r>
            <a:r>
              <a:rPr lang="en-US" altLang="zh-CN" sz="2000" b="0" dirty="0">
                <a:latin typeface="Arial" panose="020B0604020202020204" pitchFamily="34" charset="0"/>
                <a:ea typeface="幼圆" panose="02010509060101010101" pitchFamily="49" charset="-122"/>
                <a:cs typeface="Arial" panose="020B0604020202020204" pitchFamily="34" charset="0"/>
              </a:rPr>
              <a:t>(cost(X),u(X)+</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err="1">
                <a:latin typeface="Arial" panose="020B0604020202020204" pitchFamily="34" charset="0"/>
                <a:ea typeface="幼圆" panose="02010509060101010101" pitchFamily="49" charset="-122"/>
                <a:cs typeface="Arial" panose="020B0604020202020204" pitchFamily="34" charset="0"/>
              </a:rPr>
              <a:t>ans←X</a:t>
            </a:r>
            <a:r>
              <a:rPr lang="en-US" altLang="zh-CN" sz="2000" b="0" dirty="0">
                <a:latin typeface="Arial" panose="020B0604020202020204" pitchFamily="34" charset="0"/>
                <a:ea typeface="幼圆" panose="02010509060101010101" pitchFamily="49" charset="-122"/>
                <a:cs typeface="Arial" panose="020B0604020202020204" pitchFamily="34" charset="0"/>
              </a:rPr>
              <a:t> ;</a:t>
            </a:r>
          </a:p>
          <a:p>
            <a:pPr marL="0" indent="0" eaLnBrk="1" hangingPunct="1">
              <a:lnSpc>
                <a:spcPct val="80000"/>
              </a:lnSpc>
              <a:buNone/>
              <a:defRPr/>
            </a:pPr>
            <a:r>
              <a:rPr lang="en-US" altLang="zh-CN" sz="2000" b="0" dirty="0">
                <a:solidFill>
                  <a:schemeClr val="bg2">
                    <a:lumMod val="75000"/>
                  </a:schemeClr>
                </a:solidFill>
                <a:latin typeface="Arial" panose="020B0604020202020204" pitchFamily="34" charset="0"/>
                <a:ea typeface="幼圆" panose="02010509060101010101" pitchFamily="49" charset="-122"/>
                <a:cs typeface="Arial" panose="020B0604020202020204" pitchFamily="34" charset="0"/>
              </a:rPr>
              <a:t>         </a:t>
            </a:r>
            <a:r>
              <a:rPr lang="en-US" altLang="zh-CN" sz="2000" b="0" dirty="0">
                <a:solidFill>
                  <a:schemeClr val="tx2"/>
                </a:solidFill>
                <a:latin typeface="Arial" panose="020B0604020202020204" pitchFamily="34" charset="0"/>
                <a:ea typeface="幼圆" panose="02010509060101010101" pitchFamily="49" charset="-122"/>
                <a:cs typeface="Arial" panose="020B0604020202020204" pitchFamily="34" charset="0"/>
              </a:rPr>
              <a:t>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case</a:t>
            </a:r>
            <a:r>
              <a:rPr lang="en-US" altLang="zh-CN" sz="2000" b="0" dirty="0">
                <a:latin typeface="Arial" panose="020B0604020202020204" pitchFamily="34" charset="0"/>
                <a:ea typeface="幼圆" panose="02010509060101010101" pitchFamily="49" charset="-122"/>
                <a:cs typeface="Arial" panose="020B0604020202020204" pitchFamily="34" charset="0"/>
              </a:rPr>
              <a:t> u(X)+</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&lt;U</a:t>
            </a:r>
            <a:r>
              <a:rPr lang="en-US" altLang="zh-CN" sz="2000" b="0" dirty="0">
                <a:solidFill>
                  <a:schemeClr val="tx2"/>
                </a:solidFill>
                <a:latin typeface="Arial" panose="020B0604020202020204" pitchFamily="34" charset="0"/>
                <a:ea typeface="幼圆" panose="02010509060101010101" pitchFamily="49" charset="-122"/>
                <a:cs typeface="Arial" panose="020B0604020202020204" pitchFamily="34" charset="0"/>
              </a:rPr>
              <a:t>: </a:t>
            </a:r>
            <a:r>
              <a:rPr lang="en-US" altLang="zh-CN" sz="2000" b="0" dirty="0" err="1">
                <a:latin typeface="Arial" panose="020B0604020202020204" pitchFamily="34" charset="0"/>
                <a:ea typeface="幼圆" panose="02010509060101010101" pitchFamily="49" charset="-122"/>
                <a:cs typeface="Arial" panose="020B0604020202020204" pitchFamily="34" charset="0"/>
              </a:rPr>
              <a:t>U←u</a:t>
            </a:r>
            <a:r>
              <a:rPr lang="en-US" altLang="zh-CN" sz="2000" b="0" dirty="0">
                <a:latin typeface="Arial" panose="020B0604020202020204" pitchFamily="34" charset="0"/>
                <a:ea typeface="幼圆" panose="02010509060101010101" pitchFamily="49" charset="-122"/>
                <a:cs typeface="Arial" panose="020B0604020202020204" pitchFamily="34" charset="0"/>
              </a:rPr>
              <a:t>(X)+</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err="1">
                <a:solidFill>
                  <a:srgbClr val="FF0000"/>
                </a:solidFill>
                <a:latin typeface="Arial" panose="020B0604020202020204" pitchFamily="34" charset="0"/>
                <a:ea typeface="幼圆" panose="02010509060101010101" pitchFamily="49" charset="-122"/>
                <a:cs typeface="Arial" panose="020B0604020202020204" pitchFamily="34" charset="0"/>
              </a:rPr>
              <a:t>endcase</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endif  repeat</a:t>
            </a:r>
          </a:p>
          <a:p>
            <a:pPr marL="0" indent="0" eaLnBrk="1" hangingPunct="1">
              <a:lnSpc>
                <a:spcPct val="80000"/>
              </a:lnSpc>
              <a:buNone/>
              <a:defRPr/>
            </a:pP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loop</a:t>
            </a:r>
          </a:p>
          <a:p>
            <a:pPr marL="0" indent="0" eaLnBrk="1" hangingPunct="1">
              <a:lnSpc>
                <a:spcPct val="80000"/>
              </a:lnSpc>
              <a:buNone/>
              <a:defRPr/>
            </a:pP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if</a:t>
            </a: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zh-CN" altLang="en-US" sz="2000" b="0" dirty="0">
                <a:latin typeface="Arial" panose="020B0604020202020204" pitchFamily="34" charset="0"/>
                <a:ea typeface="幼圆" panose="02010509060101010101" pitchFamily="49" charset="-122"/>
                <a:cs typeface="Arial" panose="020B0604020202020204" pitchFamily="34" charset="0"/>
              </a:rPr>
              <a:t>队列为空 </a:t>
            </a:r>
            <a:r>
              <a:rPr lang="en-US" altLang="zh-CN" sz="2000" b="0" dirty="0">
                <a:latin typeface="Arial" panose="020B0604020202020204" pitchFamily="34" charset="0"/>
                <a:ea typeface="幼圆" panose="02010509060101010101" pitchFamily="49" charset="-122"/>
                <a:cs typeface="Arial" panose="020B0604020202020204" pitchFamily="34" charset="0"/>
              </a:rPr>
              <a:t>then print (‘least cost = ‘, U); </a:t>
            </a:r>
            <a:r>
              <a:rPr lang="zh-CN" altLang="en-US" sz="2000" b="0" dirty="0">
                <a:latin typeface="Arial" panose="020B0604020202020204" pitchFamily="34" charset="0"/>
                <a:ea typeface="幼圆" panose="02010509060101010101" pitchFamily="49" charset="-122"/>
                <a:cs typeface="Arial" panose="020B0604020202020204" pitchFamily="34" charset="0"/>
              </a:rPr>
              <a:t>输出从</a:t>
            </a:r>
            <a:r>
              <a:rPr lang="en-US" altLang="zh-CN" sz="2000" b="0" dirty="0" err="1">
                <a:latin typeface="Arial" panose="020B0604020202020204" pitchFamily="34" charset="0"/>
                <a:ea typeface="幼圆" panose="02010509060101010101" pitchFamily="49" charset="-122"/>
                <a:cs typeface="Arial" panose="020B0604020202020204" pitchFamily="34" charset="0"/>
              </a:rPr>
              <a:t>ans</a:t>
            </a:r>
            <a:r>
              <a:rPr lang="zh-CN" altLang="en-US" sz="2000" b="0" dirty="0">
                <a:latin typeface="Arial" panose="020B0604020202020204" pitchFamily="34" charset="0"/>
                <a:ea typeface="幼圆" panose="02010509060101010101" pitchFamily="49" charset="-122"/>
                <a:cs typeface="Arial" panose="020B0604020202020204" pitchFamily="34" charset="0"/>
              </a:rPr>
              <a:t>到</a:t>
            </a:r>
            <a:r>
              <a:rPr lang="en-US" altLang="zh-CN" sz="2000" b="0" dirty="0">
                <a:latin typeface="Arial" panose="020B0604020202020204" pitchFamily="34" charset="0"/>
                <a:ea typeface="幼圆" panose="02010509060101010101" pitchFamily="49" charset="-122"/>
                <a:cs typeface="Arial" panose="020B0604020202020204" pitchFamily="34" charset="0"/>
              </a:rPr>
              <a:t>T</a:t>
            </a:r>
            <a:r>
              <a:rPr lang="zh-CN" altLang="en-US" sz="2000" b="0" dirty="0">
                <a:latin typeface="Arial" panose="020B0604020202020204" pitchFamily="34" charset="0"/>
                <a:ea typeface="幼圆" panose="02010509060101010101" pitchFamily="49" charset="-122"/>
                <a:cs typeface="Arial" panose="020B0604020202020204" pitchFamily="34" charset="0"/>
              </a:rPr>
              <a:t>的那条路径</a:t>
            </a:r>
            <a:r>
              <a:rPr lang="en-US" altLang="zh-CN" sz="2000" b="0" dirty="0">
                <a:latin typeface="Arial" panose="020B0604020202020204" pitchFamily="34" charset="0"/>
                <a:ea typeface="幼圆" panose="02010509060101010101" pitchFamily="49" charset="-122"/>
                <a:cs typeface="Arial" panose="020B0604020202020204" pitchFamily="34" charset="0"/>
              </a:rPr>
              <a:t>; return;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endif</a:t>
            </a:r>
            <a:r>
              <a:rPr lang="en-US" altLang="zh-CN" sz="2000" b="0" dirty="0">
                <a:latin typeface="Arial" panose="020B0604020202020204" pitchFamily="34" charset="0"/>
                <a:ea typeface="幼圆" panose="02010509060101010101" pitchFamily="49" charset="-122"/>
                <a:cs typeface="Arial" panose="020B0604020202020204" pitchFamily="34" charset="0"/>
              </a:rPr>
              <a:t>    </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call DELETEQ(E);</a:t>
            </a:r>
          </a:p>
          <a:p>
            <a:pPr marL="0" indent="0" eaLnBrk="1" hangingPunct="1">
              <a:lnSpc>
                <a:spcPct val="80000"/>
              </a:lnSpc>
              <a:buNone/>
              <a:defRPr/>
            </a:pPr>
            <a:r>
              <a:rPr lang="en-US" altLang="zh-CN" sz="2000" b="0" dirty="0">
                <a:solidFill>
                  <a:schemeClr val="bg2">
                    <a:lumMod val="75000"/>
                  </a:schemeClr>
                </a:solidFill>
                <a:latin typeface="Arial" panose="020B0604020202020204" pitchFamily="34" charset="0"/>
                <a:ea typeface="幼圆" panose="02010509060101010101" pitchFamily="49" charset="-122"/>
                <a:cs typeface="Arial" panose="020B0604020202020204" pitchFamily="34" charset="0"/>
              </a:rPr>
              <a:t>   </a:t>
            </a: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if </a:t>
            </a:r>
            <a:r>
              <a:rPr lang="en-US" altLang="zh-CN" sz="2000" b="0" dirty="0">
                <a:latin typeface="Arial" panose="020B0604020202020204" pitchFamily="34" charset="0"/>
                <a:ea typeface="幼圆" panose="02010509060101010101" pitchFamily="49" charset="-122"/>
                <a:cs typeface="Arial" panose="020B0604020202020204" pitchFamily="34" charset="0"/>
              </a:rPr>
              <a:t>ĉ(E)&lt;U then exit;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repeat</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repeat</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end FIFOBB</a:t>
            </a:r>
          </a:p>
        </p:txBody>
      </p:sp>
      <p:sp>
        <p:nvSpPr>
          <p:cNvPr id="1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48</a:t>
            </a:fld>
            <a:endParaRPr lang="en-US" altLang="zh-CN"/>
          </a:p>
        </p:txBody>
      </p:sp>
      <p:sp>
        <p:nvSpPr>
          <p:cNvPr id="11" name="Rectangle 7"/>
          <p:cNvSpPr>
            <a:spLocks noChangeArrowheads="1"/>
          </p:cNvSpPr>
          <p:nvPr/>
        </p:nvSpPr>
        <p:spPr bwMode="auto">
          <a:xfrm>
            <a:off x="911424" y="1748242"/>
            <a:ext cx="9821664" cy="936104"/>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2" name="Rectangle 7"/>
          <p:cNvSpPr>
            <a:spLocks noChangeArrowheads="1"/>
          </p:cNvSpPr>
          <p:nvPr/>
        </p:nvSpPr>
        <p:spPr bwMode="auto">
          <a:xfrm>
            <a:off x="921695" y="2968498"/>
            <a:ext cx="9821664" cy="1240946"/>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 name="Rectangle 7"/>
          <p:cNvSpPr>
            <a:spLocks noChangeArrowheads="1"/>
          </p:cNvSpPr>
          <p:nvPr/>
        </p:nvSpPr>
        <p:spPr bwMode="auto">
          <a:xfrm>
            <a:off x="921695" y="4246903"/>
            <a:ext cx="9821664" cy="1168698"/>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8" name="AutoShape 7">
            <a:extLst>
              <a:ext uri="{FF2B5EF4-FFF2-40B4-BE49-F238E27FC236}">
                <a16:creationId xmlns:a16="http://schemas.microsoft.com/office/drawing/2014/main" id="{9FB3EACF-FA89-4CAF-9494-4DE6B8CCAE67}"/>
              </a:ext>
            </a:extLst>
          </p:cNvPr>
          <p:cNvSpPr>
            <a:spLocks noChangeArrowheads="1"/>
          </p:cNvSpPr>
          <p:nvPr/>
        </p:nvSpPr>
        <p:spPr bwMode="auto">
          <a:xfrm>
            <a:off x="3626012" y="5635612"/>
            <a:ext cx="4032448" cy="500726"/>
          </a:xfrm>
          <a:prstGeom prst="wedgeRectCallout">
            <a:avLst>
              <a:gd name="adj1" fmla="val -25089"/>
              <a:gd name="adj2" fmla="val -48776"/>
            </a:avLst>
          </a:prstGeom>
          <a:noFill/>
          <a:ln w="9525">
            <a:no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b="0" dirty="0">
                <a:solidFill>
                  <a:srgbClr val="FF0000"/>
                </a:solidFill>
                <a:ea typeface="幼圆" panose="02010509060101010101" pitchFamily="49" charset="-122"/>
                <a:cs typeface="Arial" panose="020B0604020202020204" pitchFamily="34" charset="0"/>
              </a:rPr>
              <a:t>思考：请验证算法的正确性</a:t>
            </a:r>
            <a:endParaRPr lang="en-US" altLang="zh-CN" sz="2400" b="0" dirty="0">
              <a:solidFill>
                <a:srgbClr val="FF0000"/>
              </a:solidFill>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66410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4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120" y="233128"/>
            <a:ext cx="10515600" cy="831627"/>
          </a:xfrm>
        </p:spPr>
        <p:txBody>
          <a:bodyPr>
            <a:normAutofit/>
          </a:bodyPr>
          <a:lstStyle/>
          <a:p>
            <a:r>
              <a:rPr lang="zh-CN" altLang="en-US" sz="3600" dirty="0"/>
              <a:t>算法</a:t>
            </a:r>
            <a:r>
              <a:rPr lang="en-US" altLang="zh-CN" sz="3600" dirty="0"/>
              <a:t>8.4 </a:t>
            </a:r>
            <a:r>
              <a:rPr lang="zh-CN" altLang="en-US" sz="3600" dirty="0"/>
              <a:t>找最小成本的</a:t>
            </a:r>
            <a:r>
              <a:rPr lang="en-US" altLang="zh-CN" sz="3600" dirty="0"/>
              <a:t>LC</a:t>
            </a:r>
            <a:r>
              <a:rPr lang="zh-CN" altLang="en-US" sz="3600" dirty="0"/>
              <a:t>分枝</a:t>
            </a:r>
            <a:r>
              <a:rPr lang="en-US" altLang="zh-CN" sz="3600" dirty="0"/>
              <a:t>-</a:t>
            </a:r>
            <a:r>
              <a:rPr lang="zh-CN" altLang="en-US" sz="3600" dirty="0"/>
              <a:t>限界法</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49</a:t>
            </a:fld>
            <a:endParaRPr lang="en-US" altLang="zh-CN"/>
          </a:p>
        </p:txBody>
      </p:sp>
      <p:sp>
        <p:nvSpPr>
          <p:cNvPr id="5" name="Rectangle 3"/>
          <p:cNvSpPr txBox="1">
            <a:spLocks noChangeArrowheads="1"/>
          </p:cNvSpPr>
          <p:nvPr/>
        </p:nvSpPr>
        <p:spPr bwMode="auto">
          <a:xfrm>
            <a:off x="871508" y="1300758"/>
            <a:ext cx="9760995" cy="500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pPr eaLnBrk="1" hangingPunct="1">
              <a:lnSpc>
                <a:spcPct val="80000"/>
              </a:lnSpc>
              <a:buFont typeface="Wingdings" pitchFamily="2" charset="2"/>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procedure LCBB(</a:t>
            </a:r>
            <a:r>
              <a:rPr lang="en-US" altLang="zh-CN" sz="2000" b="0" dirty="0" err="1">
                <a:latin typeface="Arial" panose="020B0604020202020204" pitchFamily="34" charset="0"/>
                <a:ea typeface="幼圆" panose="02010509060101010101" pitchFamily="49" charset="-122"/>
                <a:cs typeface="Arial" panose="020B0604020202020204" pitchFamily="34" charset="0"/>
              </a:rPr>
              <a:t>T,ĉ,u</a:t>
            </a:r>
            <a:r>
              <a:rPr lang="en-US" altLang="zh-CN" sz="2000" b="0" dirty="0">
                <a:latin typeface="Arial" panose="020B0604020202020204" pitchFamily="34" charset="0"/>
                <a:ea typeface="幼圆" panose="02010509060101010101" pitchFamily="49" charset="-122"/>
                <a:cs typeface="Arial" panose="020B0604020202020204" pitchFamily="34" charset="0"/>
              </a:rPr>
              <a:t>,</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,cost)</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E←T; PARENT(E)←0; </a:t>
            </a:r>
          </a:p>
          <a:p>
            <a:pPr marL="0" indent="0" eaLnBrk="1" hangingPunct="1">
              <a:lnSpc>
                <a:spcPct val="80000"/>
              </a:lnSpc>
              <a:buNone/>
              <a:defRPr/>
            </a:pP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if</a:t>
            </a:r>
            <a:r>
              <a:rPr lang="en-US" altLang="zh-CN" sz="2000" b="0" dirty="0">
                <a:latin typeface="Arial" panose="020B0604020202020204" pitchFamily="34" charset="0"/>
                <a:ea typeface="幼圆" panose="02010509060101010101" pitchFamily="49" charset="-122"/>
                <a:cs typeface="Arial" panose="020B0604020202020204" pitchFamily="34" charset="0"/>
              </a:rPr>
              <a:t> T</a:t>
            </a:r>
            <a:r>
              <a:rPr lang="zh-CN" altLang="en-US" sz="2000" b="0" dirty="0">
                <a:latin typeface="Arial" panose="020B0604020202020204" pitchFamily="34" charset="0"/>
                <a:ea typeface="幼圆" panose="02010509060101010101" pitchFamily="49" charset="-122"/>
                <a:cs typeface="Arial" panose="020B0604020202020204" pitchFamily="34" charset="0"/>
              </a:rPr>
              <a:t>是解结点 </a:t>
            </a:r>
            <a:r>
              <a:rPr lang="en-US" altLang="zh-CN" sz="2000" b="0" dirty="0">
                <a:latin typeface="Arial" panose="020B0604020202020204" pitchFamily="34" charset="0"/>
                <a:ea typeface="幼圆" panose="02010509060101010101" pitchFamily="49" charset="-122"/>
                <a:cs typeface="Arial" panose="020B0604020202020204" pitchFamily="34" charset="0"/>
              </a:rPr>
              <a:t>then  </a:t>
            </a:r>
            <a:r>
              <a:rPr lang="en-US" altLang="zh-CN" sz="2000" b="0" dirty="0" err="1">
                <a:latin typeface="Arial" panose="020B0604020202020204" pitchFamily="34" charset="0"/>
                <a:ea typeface="幼圆" panose="02010509060101010101" pitchFamily="49" charset="-122"/>
                <a:cs typeface="Arial" panose="020B0604020202020204" pitchFamily="34" charset="0"/>
              </a:rPr>
              <a:t>U←min</a:t>
            </a:r>
            <a:r>
              <a:rPr lang="en-US" altLang="zh-CN" sz="2000" b="0" dirty="0">
                <a:latin typeface="Arial" panose="020B0604020202020204" pitchFamily="34" charset="0"/>
                <a:ea typeface="幼圆" panose="02010509060101010101" pitchFamily="49" charset="-122"/>
                <a:cs typeface="Arial" panose="020B0604020202020204" pitchFamily="34" charset="0"/>
              </a:rPr>
              <a:t>(cost(T),u(T)+</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a:t>
            </a:r>
            <a:r>
              <a:rPr lang="en-US" altLang="zh-CN" sz="2000" b="0" dirty="0" err="1">
                <a:latin typeface="Arial" panose="020B0604020202020204" pitchFamily="34" charset="0"/>
                <a:ea typeface="幼圆" panose="02010509060101010101" pitchFamily="49" charset="-122"/>
                <a:cs typeface="Arial" panose="020B0604020202020204" pitchFamily="34" charset="0"/>
              </a:rPr>
              <a:t>ans←T;else</a:t>
            </a: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err="1">
                <a:latin typeface="Arial" panose="020B0604020202020204" pitchFamily="34" charset="0"/>
                <a:ea typeface="幼圆" panose="02010509060101010101" pitchFamily="49" charset="-122"/>
                <a:cs typeface="Arial" panose="020B0604020202020204" pitchFamily="34" charset="0"/>
              </a:rPr>
              <a:t>U←u</a:t>
            </a:r>
            <a:r>
              <a:rPr lang="en-US" altLang="zh-CN" sz="2000" b="0" dirty="0">
                <a:latin typeface="Arial" panose="020B0604020202020204" pitchFamily="34" charset="0"/>
                <a:ea typeface="幼圆" panose="02010509060101010101" pitchFamily="49" charset="-122"/>
                <a:cs typeface="Arial" panose="020B0604020202020204" pitchFamily="34" charset="0"/>
              </a:rPr>
              <a:t>(T)+</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 ans←0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endif</a:t>
            </a:r>
          </a:p>
          <a:p>
            <a:pPr marL="0" indent="0" eaLnBrk="1" hangingPunct="1">
              <a:lnSpc>
                <a:spcPct val="80000"/>
              </a:lnSpc>
              <a:buNone/>
              <a:defRPr/>
            </a:pPr>
            <a:r>
              <a:rPr lang="zh-CN" altLang="en-US" sz="2000" b="0" dirty="0">
                <a:latin typeface="Arial" panose="020B0604020202020204" pitchFamily="34" charset="0"/>
                <a:ea typeface="幼圆" panose="02010509060101010101" pitchFamily="49" charset="-122"/>
                <a:cs typeface="Arial" panose="020B0604020202020204" pitchFamily="34" charset="0"/>
              </a:rPr>
              <a:t>   将活结点表初始化为空</a:t>
            </a:r>
            <a:endParaRPr lang="en-US" altLang="zh-CN" sz="20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loop</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for</a:t>
            </a:r>
            <a:r>
              <a:rPr lang="en-US" altLang="zh-CN" sz="2000" b="0" dirty="0">
                <a:latin typeface="Arial" panose="020B0604020202020204" pitchFamily="34" charset="0"/>
                <a:ea typeface="幼圆" panose="02010509060101010101" pitchFamily="49" charset="-122"/>
                <a:cs typeface="Arial" panose="020B0604020202020204" pitchFamily="34" charset="0"/>
              </a:rPr>
              <a:t> E</a:t>
            </a:r>
            <a:r>
              <a:rPr lang="zh-CN" altLang="en-US" sz="2000" b="0" dirty="0">
                <a:latin typeface="Arial" panose="020B0604020202020204" pitchFamily="34" charset="0"/>
                <a:ea typeface="幼圆" panose="02010509060101010101" pitchFamily="49" charset="-122"/>
                <a:cs typeface="Arial" panose="020B0604020202020204" pitchFamily="34" charset="0"/>
              </a:rPr>
              <a:t>的每个儿子</a:t>
            </a:r>
            <a:r>
              <a:rPr lang="en-US" altLang="zh-CN" sz="2000" b="0" dirty="0">
                <a:latin typeface="Arial" panose="020B0604020202020204" pitchFamily="34" charset="0"/>
                <a:ea typeface="幼圆" panose="02010509060101010101" pitchFamily="49" charset="-122"/>
                <a:cs typeface="Arial" panose="020B0604020202020204" pitchFamily="34" charset="0"/>
              </a:rPr>
              <a:t>X do</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if</a:t>
            </a:r>
            <a:r>
              <a:rPr lang="en-US" altLang="zh-CN" sz="2000" b="0" dirty="0">
                <a:latin typeface="Arial" panose="020B0604020202020204" pitchFamily="34" charset="0"/>
                <a:ea typeface="幼圆" panose="02010509060101010101" pitchFamily="49" charset="-122"/>
                <a:cs typeface="Arial" panose="020B0604020202020204" pitchFamily="34" charset="0"/>
              </a:rPr>
              <a:t> ĉ(X)&lt;U</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000" b="0" dirty="0">
                <a:latin typeface="Arial" panose="020B0604020202020204" pitchFamily="34" charset="0"/>
                <a:ea typeface="幼圆" panose="02010509060101010101" pitchFamily="49" charset="-122"/>
                <a:cs typeface="Arial" panose="020B0604020202020204" pitchFamily="34" charset="0"/>
              </a:rPr>
              <a:t>then call ADD(X); PARENT(X)←E;</a:t>
            </a:r>
          </a:p>
          <a:p>
            <a:pPr marL="0" indent="0" eaLnBrk="1" hangingPunct="1">
              <a:lnSpc>
                <a:spcPct val="80000"/>
              </a:lnSpc>
              <a:buNone/>
              <a:defRPr/>
            </a:pP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case</a:t>
            </a:r>
            <a:r>
              <a:rPr lang="en-US" altLang="zh-CN" sz="2000" b="0" dirty="0">
                <a:latin typeface="Arial" panose="020B0604020202020204" pitchFamily="34" charset="0"/>
                <a:ea typeface="幼圆" panose="02010509060101010101" pitchFamily="49" charset="-122"/>
                <a:cs typeface="Arial" panose="020B0604020202020204" pitchFamily="34" charset="0"/>
              </a:rPr>
              <a:t> X</a:t>
            </a:r>
            <a:r>
              <a:rPr lang="zh-CN" altLang="en-US" sz="2000" b="0" dirty="0">
                <a:latin typeface="Arial" panose="020B0604020202020204" pitchFamily="34" charset="0"/>
                <a:ea typeface="幼圆" panose="02010509060101010101" pitchFamily="49" charset="-122"/>
                <a:cs typeface="Arial" panose="020B0604020202020204" pitchFamily="34" charset="0"/>
              </a:rPr>
              <a:t>是解结点 </a:t>
            </a:r>
            <a:r>
              <a:rPr lang="en-US" altLang="zh-CN" sz="2000" b="0" dirty="0">
                <a:latin typeface="Arial" panose="020B0604020202020204" pitchFamily="34" charset="0"/>
                <a:ea typeface="幼圆" panose="02010509060101010101" pitchFamily="49" charset="-122"/>
                <a:cs typeface="Arial" panose="020B0604020202020204" pitchFamily="34" charset="0"/>
              </a:rPr>
              <a:t>and</a:t>
            </a:r>
            <a:r>
              <a:rPr lang="zh-CN" altLang="en-US"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a:latin typeface="Arial" panose="020B0604020202020204" pitchFamily="34" charset="0"/>
                <a:ea typeface="幼圆" panose="02010509060101010101" pitchFamily="49" charset="-122"/>
                <a:cs typeface="Arial" panose="020B0604020202020204" pitchFamily="34" charset="0"/>
              </a:rPr>
              <a:t>cost(X)&lt;U: </a:t>
            </a:r>
            <a:r>
              <a:rPr lang="en-US" altLang="zh-CN" sz="2000" b="0" dirty="0" err="1">
                <a:latin typeface="Arial" panose="020B0604020202020204" pitchFamily="34" charset="0"/>
                <a:ea typeface="幼圆" panose="02010509060101010101" pitchFamily="49" charset="-122"/>
                <a:cs typeface="Arial" panose="020B0604020202020204" pitchFamily="34" charset="0"/>
              </a:rPr>
              <a:t>U←min</a:t>
            </a:r>
            <a:r>
              <a:rPr lang="en-US" altLang="zh-CN" sz="2000" b="0" dirty="0">
                <a:latin typeface="Arial" panose="020B0604020202020204" pitchFamily="34" charset="0"/>
                <a:ea typeface="幼圆" panose="02010509060101010101" pitchFamily="49" charset="-122"/>
                <a:cs typeface="Arial" panose="020B0604020202020204" pitchFamily="34" charset="0"/>
              </a:rPr>
              <a:t>(cost(X),u(X)+</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err="1">
                <a:latin typeface="Arial" panose="020B0604020202020204" pitchFamily="34" charset="0"/>
                <a:ea typeface="幼圆" panose="02010509060101010101" pitchFamily="49" charset="-122"/>
                <a:cs typeface="Arial" panose="020B0604020202020204" pitchFamily="34" charset="0"/>
              </a:rPr>
              <a:t>ans←X</a:t>
            </a:r>
            <a:r>
              <a:rPr lang="en-US" altLang="zh-CN" sz="2000" b="0" dirty="0">
                <a:latin typeface="Arial" panose="020B0604020202020204" pitchFamily="34" charset="0"/>
                <a:ea typeface="幼圆" panose="02010509060101010101" pitchFamily="49" charset="-122"/>
                <a:cs typeface="Arial" panose="020B0604020202020204" pitchFamily="34" charset="0"/>
              </a:rPr>
              <a:t>;</a:t>
            </a:r>
          </a:p>
          <a:p>
            <a:pPr marL="0" indent="0" eaLnBrk="1" hangingPunct="1">
              <a:lnSpc>
                <a:spcPct val="80000"/>
              </a:lnSpc>
              <a:buNone/>
              <a:defRPr/>
            </a:pP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case</a:t>
            </a:r>
            <a:r>
              <a:rPr lang="en-US" altLang="zh-CN" sz="2000" b="0" dirty="0">
                <a:latin typeface="Arial" panose="020B0604020202020204" pitchFamily="34" charset="0"/>
                <a:ea typeface="幼圆" panose="02010509060101010101" pitchFamily="49" charset="-122"/>
                <a:cs typeface="Arial" panose="020B0604020202020204" pitchFamily="34" charset="0"/>
              </a:rPr>
              <a:t> u(X)+</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&lt;U: </a:t>
            </a:r>
            <a:r>
              <a:rPr lang="en-US" altLang="zh-CN" sz="2000" b="0" dirty="0" err="1">
                <a:latin typeface="Arial" panose="020B0604020202020204" pitchFamily="34" charset="0"/>
                <a:ea typeface="幼圆" panose="02010509060101010101" pitchFamily="49" charset="-122"/>
                <a:cs typeface="Arial" panose="020B0604020202020204" pitchFamily="34" charset="0"/>
              </a:rPr>
              <a:t>U←u</a:t>
            </a:r>
            <a:r>
              <a:rPr lang="en-US" altLang="zh-CN" sz="2000" b="0" dirty="0">
                <a:latin typeface="Arial" panose="020B0604020202020204" pitchFamily="34" charset="0"/>
                <a:ea typeface="幼圆" panose="02010509060101010101" pitchFamily="49" charset="-122"/>
                <a:cs typeface="Arial" panose="020B0604020202020204" pitchFamily="34" charset="0"/>
              </a:rPr>
              <a:t>(X)+</a:t>
            </a:r>
            <a:r>
              <a:rPr lang="el-GR" altLang="zh-CN" sz="2000" b="0" dirty="0">
                <a:latin typeface="Arial" panose="020B0604020202020204" pitchFamily="34" charset="0"/>
                <a:ea typeface="幼圆" panose="02010509060101010101" pitchFamily="49" charset="-122"/>
                <a:cs typeface="Arial" panose="020B0604020202020204" pitchFamily="34" charset="0"/>
              </a:rPr>
              <a:t>ε</a:t>
            </a: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en-US" altLang="zh-CN" sz="2000" b="0" dirty="0" err="1">
                <a:solidFill>
                  <a:srgbClr val="FF0000"/>
                </a:solidFill>
                <a:latin typeface="Arial" panose="020B0604020202020204" pitchFamily="34" charset="0"/>
                <a:ea typeface="幼圆" panose="02010509060101010101" pitchFamily="49" charset="-122"/>
                <a:cs typeface="Arial" panose="020B0604020202020204" pitchFamily="34" charset="0"/>
              </a:rPr>
              <a:t>endcase</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 endif repeat</a:t>
            </a:r>
            <a:r>
              <a:rPr lang="en-US" altLang="zh-CN" sz="2000" b="0" dirty="0">
                <a:solidFill>
                  <a:schemeClr val="bg2">
                    <a:lumMod val="75000"/>
                  </a:schemeClr>
                </a:solidFill>
                <a:latin typeface="Arial" panose="020B0604020202020204" pitchFamily="34" charset="0"/>
                <a:ea typeface="幼圆" panose="02010509060101010101" pitchFamily="49" charset="-122"/>
                <a:cs typeface="Arial" panose="020B0604020202020204" pitchFamily="34" charset="0"/>
              </a:rPr>
              <a:t>          </a:t>
            </a:r>
          </a:p>
          <a:p>
            <a:pPr marL="0" indent="0" eaLnBrk="1" hangingPunct="1">
              <a:lnSpc>
                <a:spcPct val="80000"/>
              </a:lnSpc>
              <a:buNone/>
              <a:defRPr/>
            </a:pPr>
            <a:r>
              <a:rPr lang="en-US" altLang="zh-CN" sz="2000" b="0" dirty="0">
                <a:solidFill>
                  <a:schemeClr val="bg2">
                    <a:lumMod val="75000"/>
                  </a:schemeClr>
                </a:solidFill>
                <a:latin typeface="Arial" panose="020B0604020202020204" pitchFamily="34" charset="0"/>
                <a:ea typeface="幼圆" panose="02010509060101010101" pitchFamily="49" charset="-122"/>
                <a:cs typeface="Arial" panose="020B0604020202020204" pitchFamily="34" charset="0"/>
              </a:rPr>
              <a:t>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if</a:t>
            </a:r>
            <a:r>
              <a:rPr lang="en-US" altLang="zh-CN" sz="2000" b="0" dirty="0">
                <a:latin typeface="Arial" panose="020B0604020202020204" pitchFamily="34" charset="0"/>
                <a:ea typeface="幼圆" panose="02010509060101010101" pitchFamily="49" charset="-122"/>
                <a:cs typeface="Arial" panose="020B0604020202020204" pitchFamily="34" charset="0"/>
              </a:rPr>
              <a:t> </a:t>
            </a:r>
            <a:r>
              <a:rPr lang="zh-CN" altLang="en-US" sz="2000" b="0" dirty="0">
                <a:latin typeface="Arial" panose="020B0604020202020204" pitchFamily="34" charset="0"/>
                <a:ea typeface="幼圆" panose="02010509060101010101" pitchFamily="49" charset="-122"/>
                <a:cs typeface="Arial" panose="020B0604020202020204" pitchFamily="34" charset="0"/>
              </a:rPr>
              <a:t>不再有活结点 </a:t>
            </a:r>
            <a:r>
              <a:rPr lang="en-US" altLang="zh-CN" sz="2000" b="0" dirty="0">
                <a:latin typeface="Arial" panose="020B0604020202020204" pitchFamily="34" charset="0"/>
                <a:ea typeface="幼圆" panose="02010509060101010101" pitchFamily="49" charset="-122"/>
                <a:cs typeface="Arial" panose="020B0604020202020204" pitchFamily="34" charset="0"/>
              </a:rPr>
              <a:t>or </a:t>
            </a:r>
            <a:r>
              <a:rPr lang="zh-CN" altLang="en-US" sz="2000" b="0" dirty="0">
                <a:latin typeface="Arial" panose="020B0604020202020204" pitchFamily="34" charset="0"/>
                <a:ea typeface="幼圆" panose="02010509060101010101" pitchFamily="49" charset="-122"/>
                <a:cs typeface="Arial" panose="020B0604020202020204" pitchFamily="34" charset="0"/>
              </a:rPr>
              <a:t>下一个</a:t>
            </a:r>
            <a:r>
              <a:rPr lang="en-US" altLang="zh-CN" sz="2000" b="0" dirty="0">
                <a:latin typeface="Arial" panose="020B0604020202020204" pitchFamily="34" charset="0"/>
                <a:ea typeface="幼圆" panose="02010509060101010101" pitchFamily="49" charset="-122"/>
                <a:cs typeface="Arial" panose="020B0604020202020204" pitchFamily="34" charset="0"/>
              </a:rPr>
              <a:t>E-</a:t>
            </a:r>
            <a:r>
              <a:rPr lang="zh-CN" altLang="en-US" sz="2000" b="0" dirty="0">
                <a:latin typeface="Arial" panose="020B0604020202020204" pitchFamily="34" charset="0"/>
                <a:ea typeface="幼圆" panose="02010509060101010101" pitchFamily="49" charset="-122"/>
                <a:cs typeface="Arial" panose="020B0604020202020204" pitchFamily="34" charset="0"/>
              </a:rPr>
              <a:t>结点有</a:t>
            </a:r>
            <a:r>
              <a:rPr lang="en-US" altLang="zh-CN" sz="2000" b="0" dirty="0" err="1">
                <a:solidFill>
                  <a:srgbClr val="FF0000"/>
                </a:solidFill>
                <a:latin typeface="Arial" panose="020B0604020202020204" pitchFamily="34" charset="0"/>
                <a:ea typeface="幼圆" panose="02010509060101010101" pitchFamily="49" charset="-122"/>
                <a:cs typeface="Arial" panose="020B0604020202020204" pitchFamily="34" charset="0"/>
              </a:rPr>
              <a:t>ĉ≥U</a:t>
            </a:r>
            <a:r>
              <a:rPr lang="en-US" altLang="zh-CN" sz="2000" b="0" dirty="0">
                <a:latin typeface="Arial" panose="020B0604020202020204" pitchFamily="34" charset="0"/>
                <a:ea typeface="幼圆" panose="02010509060101010101" pitchFamily="49" charset="-122"/>
                <a:cs typeface="Arial" panose="020B0604020202020204" pitchFamily="34" charset="0"/>
              </a:rPr>
              <a:t> </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then print (‘least cost = ‘ ,U); </a:t>
            </a:r>
            <a:r>
              <a:rPr lang="zh-CN" altLang="en-US" sz="2000" b="0" dirty="0">
                <a:latin typeface="Arial" panose="020B0604020202020204" pitchFamily="34" charset="0"/>
                <a:ea typeface="幼圆" panose="02010509060101010101" pitchFamily="49" charset="-122"/>
                <a:cs typeface="Arial" panose="020B0604020202020204" pitchFamily="34" charset="0"/>
              </a:rPr>
              <a:t>输出从</a:t>
            </a:r>
            <a:r>
              <a:rPr lang="en-US" altLang="zh-CN" sz="2000" b="0" dirty="0" err="1">
                <a:latin typeface="Arial" panose="020B0604020202020204" pitchFamily="34" charset="0"/>
                <a:ea typeface="幼圆" panose="02010509060101010101" pitchFamily="49" charset="-122"/>
                <a:cs typeface="Arial" panose="020B0604020202020204" pitchFamily="34" charset="0"/>
              </a:rPr>
              <a:t>ans</a:t>
            </a:r>
            <a:r>
              <a:rPr lang="zh-CN" altLang="en-US" sz="2000" b="0" dirty="0">
                <a:latin typeface="Arial" panose="020B0604020202020204" pitchFamily="34" charset="0"/>
                <a:ea typeface="幼圆" panose="02010509060101010101" pitchFamily="49" charset="-122"/>
                <a:cs typeface="Arial" panose="020B0604020202020204" pitchFamily="34" charset="0"/>
              </a:rPr>
              <a:t>到</a:t>
            </a:r>
            <a:r>
              <a:rPr lang="en-US" altLang="zh-CN" sz="2000" b="0" dirty="0">
                <a:latin typeface="Arial" panose="020B0604020202020204" pitchFamily="34" charset="0"/>
                <a:ea typeface="幼圆" panose="02010509060101010101" pitchFamily="49" charset="-122"/>
                <a:cs typeface="Arial" panose="020B0604020202020204" pitchFamily="34" charset="0"/>
              </a:rPr>
              <a:t>T</a:t>
            </a:r>
            <a:r>
              <a:rPr lang="zh-CN" altLang="en-US" sz="2000" b="0" dirty="0">
                <a:latin typeface="Arial" panose="020B0604020202020204" pitchFamily="34" charset="0"/>
                <a:ea typeface="幼圆" panose="02010509060101010101" pitchFamily="49" charset="-122"/>
                <a:cs typeface="Arial" panose="020B0604020202020204" pitchFamily="34" charset="0"/>
              </a:rPr>
              <a:t>的那条路径</a:t>
            </a:r>
            <a:r>
              <a:rPr lang="en-US" altLang="zh-CN" sz="2000" b="0" dirty="0">
                <a:latin typeface="Arial" panose="020B0604020202020204" pitchFamily="34" charset="0"/>
                <a:ea typeface="幼圆" panose="02010509060101010101" pitchFamily="49" charset="-122"/>
                <a:cs typeface="Arial" panose="020B0604020202020204" pitchFamily="34" charset="0"/>
              </a:rPr>
              <a:t>; return; </a:t>
            </a:r>
            <a:r>
              <a:rPr lang="en-US" altLang="zh-CN" sz="2000" b="0" dirty="0">
                <a:solidFill>
                  <a:srgbClr val="FF0000"/>
                </a:solidFill>
                <a:latin typeface="Arial" panose="020B0604020202020204" pitchFamily="34" charset="0"/>
                <a:ea typeface="幼圆" panose="02010509060101010101" pitchFamily="49" charset="-122"/>
                <a:cs typeface="Arial" panose="020B0604020202020204" pitchFamily="34" charset="0"/>
              </a:rPr>
              <a:t>endif</a:t>
            </a:r>
            <a:r>
              <a:rPr lang="en-US" altLang="zh-CN" sz="2000" b="0" dirty="0">
                <a:latin typeface="Arial" panose="020B0604020202020204" pitchFamily="34" charset="0"/>
                <a:ea typeface="幼圆" panose="02010509060101010101" pitchFamily="49" charset="-122"/>
                <a:cs typeface="Arial" panose="020B0604020202020204" pitchFamily="34" charset="0"/>
              </a:rPr>
              <a:t>    </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call LEAST(E);</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   repeat</a:t>
            </a:r>
          </a:p>
          <a:p>
            <a:pPr marL="0" indent="0" eaLnBrk="1" hangingPunct="1">
              <a:lnSpc>
                <a:spcPct val="80000"/>
              </a:lnSpc>
              <a:buNone/>
              <a:defRPr/>
            </a:pPr>
            <a:r>
              <a:rPr lang="en-US" altLang="zh-CN" sz="2000" b="0" dirty="0">
                <a:latin typeface="Arial" panose="020B0604020202020204" pitchFamily="34" charset="0"/>
                <a:ea typeface="幼圆" panose="02010509060101010101" pitchFamily="49" charset="-122"/>
                <a:cs typeface="Arial" panose="020B0604020202020204" pitchFamily="34" charset="0"/>
              </a:rPr>
              <a:t>end FIFOBB</a:t>
            </a:r>
          </a:p>
        </p:txBody>
      </p:sp>
      <p:sp>
        <p:nvSpPr>
          <p:cNvPr id="6" name="Rectangle 7"/>
          <p:cNvSpPr>
            <a:spLocks noChangeArrowheads="1"/>
          </p:cNvSpPr>
          <p:nvPr/>
        </p:nvSpPr>
        <p:spPr bwMode="auto">
          <a:xfrm>
            <a:off x="1127448" y="1588889"/>
            <a:ext cx="9505055" cy="941377"/>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 name="Rectangle 7"/>
          <p:cNvSpPr>
            <a:spLocks noChangeArrowheads="1"/>
          </p:cNvSpPr>
          <p:nvPr/>
        </p:nvSpPr>
        <p:spPr bwMode="auto">
          <a:xfrm>
            <a:off x="1127448" y="2815841"/>
            <a:ext cx="9505055" cy="1170769"/>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 name="Rectangle 7"/>
          <p:cNvSpPr>
            <a:spLocks noChangeArrowheads="1"/>
          </p:cNvSpPr>
          <p:nvPr/>
        </p:nvSpPr>
        <p:spPr bwMode="auto">
          <a:xfrm>
            <a:off x="1127448" y="4067773"/>
            <a:ext cx="9505055" cy="885786"/>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 name="圆角矩形标注 8"/>
          <p:cNvSpPr/>
          <p:nvPr/>
        </p:nvSpPr>
        <p:spPr>
          <a:xfrm>
            <a:off x="2927648" y="5257583"/>
            <a:ext cx="4785299" cy="784225"/>
          </a:xfrm>
          <a:prstGeom prst="wedgeRoundRectCallout">
            <a:avLst>
              <a:gd name="adj1" fmla="val -43813"/>
              <a:gd name="adj2" fmla="val -91560"/>
              <a:gd name="adj3" fmla="val 16667"/>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函数</a:t>
            </a:r>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ADD</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：加一个结点到</a:t>
            </a:r>
            <a:r>
              <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min-</a:t>
            </a:r>
            <a:r>
              <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堆</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中；</a:t>
            </a:r>
            <a:endPar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p>
            <a:pPr eaLnBrk="1" hangingPunct="1">
              <a:defRPr/>
            </a:pP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函数</a:t>
            </a:r>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LEAST</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：从</a:t>
            </a:r>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min-</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堆中删去堆顶结点</a:t>
            </a:r>
          </a:p>
        </p:txBody>
      </p:sp>
    </p:spTree>
    <p:extLst>
      <p:ext uri="{BB962C8B-B14F-4D97-AF65-F5344CB8AC3E}">
        <p14:creationId xmlns:p14="http://schemas.microsoft.com/office/powerpoint/2010/main" val="404487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0290" y="79082"/>
            <a:ext cx="10515600" cy="1325563"/>
          </a:xfrm>
        </p:spPr>
        <p:txBody>
          <a:bodyPr/>
          <a:lstStyle/>
          <a:p>
            <a:r>
              <a:rPr lang="zh-CN" altLang="en-US" dirty="0"/>
              <a:t>求解步骤</a:t>
            </a:r>
          </a:p>
        </p:txBody>
      </p:sp>
      <p:sp>
        <p:nvSpPr>
          <p:cNvPr id="3" name="内容占位符 2"/>
          <p:cNvSpPr>
            <a:spLocks noGrp="1"/>
          </p:cNvSpPr>
          <p:nvPr>
            <p:ph idx="1"/>
          </p:nvPr>
        </p:nvSpPr>
        <p:spPr>
          <a:xfrm>
            <a:off x="479376" y="1052736"/>
            <a:ext cx="11233248" cy="5200005"/>
          </a:xfrm>
        </p:spPr>
        <p:txBody>
          <a:bodyPr>
            <a:normAutofit/>
          </a:bodyPr>
          <a:lstStyle/>
          <a:p>
            <a:pPr>
              <a:lnSpc>
                <a:spcPct val="150000"/>
              </a:lnSpc>
            </a:pPr>
            <a:r>
              <a:rPr kumimoji="1" lang="zh-CN" altLang="en-US" sz="2400" dirty="0"/>
              <a:t>定义解的形式化表达（元组表示）、显式约束条件、隐式约束条件和解空间。 </a:t>
            </a:r>
          </a:p>
          <a:p>
            <a:pPr>
              <a:lnSpc>
                <a:spcPct val="150000"/>
              </a:lnSpc>
            </a:pPr>
            <a:r>
              <a:rPr kumimoji="1" lang="zh-CN" altLang="en-US" sz="2400" dirty="0"/>
              <a:t>检验问题满足多米诺性质。</a:t>
            </a:r>
          </a:p>
          <a:p>
            <a:pPr>
              <a:lnSpc>
                <a:spcPct val="150000"/>
              </a:lnSpc>
            </a:pPr>
            <a:r>
              <a:rPr lang="zh-CN" altLang="en-US" sz="2400" dirty="0"/>
              <a:t>构建解空间树，进行搜索解的过程。</a:t>
            </a:r>
            <a:endParaRPr lang="en-US" altLang="zh-CN" sz="2400" dirty="0"/>
          </a:p>
          <a:p>
            <a:pPr lvl="1">
              <a:lnSpc>
                <a:spcPct val="150000"/>
              </a:lnSpc>
            </a:pPr>
            <a:r>
              <a:rPr kumimoji="1" lang="zh-CN" altLang="en-US" sz="2400" dirty="0"/>
              <a:t>解空间树的构造都是从根结点开始，按照某种次序生成其他结点。</a:t>
            </a:r>
            <a:endParaRPr kumimoji="1" lang="en-US" altLang="zh-CN" sz="2400" dirty="0"/>
          </a:p>
          <a:p>
            <a:pPr lvl="1">
              <a:lnSpc>
                <a:spcPct val="150000"/>
              </a:lnSpc>
            </a:pPr>
            <a:r>
              <a:rPr kumimoji="1" lang="zh-CN" altLang="en-US" sz="2400" dirty="0"/>
              <a:t>分支限界法和回溯法对于</a:t>
            </a:r>
            <a:r>
              <a:rPr kumimoji="1" lang="en-US" altLang="zh-CN" sz="2400" dirty="0">
                <a:solidFill>
                  <a:srgbClr val="FF0000"/>
                </a:solidFill>
              </a:rPr>
              <a:t>E-</a:t>
            </a:r>
            <a:r>
              <a:rPr kumimoji="1" lang="zh-CN" altLang="en-US" sz="2400" dirty="0">
                <a:solidFill>
                  <a:srgbClr val="FF0000"/>
                </a:solidFill>
              </a:rPr>
              <a:t>结点</a:t>
            </a:r>
            <a:r>
              <a:rPr kumimoji="1" lang="en-US" altLang="zh-CN" sz="2400" dirty="0"/>
              <a:t>(</a:t>
            </a:r>
            <a:r>
              <a:rPr kumimoji="1" lang="zh-CN" altLang="en-US" sz="2400" dirty="0"/>
              <a:t>即扩展结点</a:t>
            </a:r>
            <a:r>
              <a:rPr kumimoji="1" lang="en-US" altLang="zh-CN" sz="2400" dirty="0"/>
              <a:t>)</a:t>
            </a:r>
            <a:r>
              <a:rPr kumimoji="1" lang="zh-CN" altLang="en-US" sz="2400" dirty="0"/>
              <a:t>的处理方式不同。</a:t>
            </a:r>
            <a:endParaRPr kumimoji="1" lang="en-US" altLang="zh-CN" sz="2400" dirty="0"/>
          </a:p>
          <a:p>
            <a:pPr lvl="2"/>
            <a:r>
              <a:rPr lang="zh-CN" altLang="en-US" sz="2400" dirty="0"/>
              <a:t>回溯法：当前</a:t>
            </a:r>
            <a:r>
              <a:rPr lang="en-US" altLang="zh-CN" sz="2400" dirty="0"/>
              <a:t>E-</a:t>
            </a:r>
            <a:r>
              <a:rPr lang="zh-CN" altLang="en-US" sz="2400" dirty="0"/>
              <a:t>结点一旦生成一个新的子节点，该子结点进入活结点表，且变成新的</a:t>
            </a:r>
            <a:r>
              <a:rPr lang="en-US" altLang="zh-CN" sz="2400" dirty="0"/>
              <a:t>E-</a:t>
            </a:r>
            <a:r>
              <a:rPr lang="zh-CN" altLang="en-US" sz="2400" dirty="0"/>
              <a:t>结点。</a:t>
            </a:r>
            <a:endParaRPr lang="en-US" altLang="zh-CN" sz="2400" dirty="0"/>
          </a:p>
          <a:p>
            <a:pPr lvl="2"/>
            <a:r>
              <a:rPr lang="zh-CN" altLang="en-US" sz="2400" dirty="0"/>
              <a:t>分支限界法：当前</a:t>
            </a:r>
            <a:r>
              <a:rPr lang="en-US" altLang="zh-CN" sz="2400" dirty="0"/>
              <a:t>E-</a:t>
            </a:r>
            <a:r>
              <a:rPr lang="zh-CN" altLang="en-US" sz="2400" dirty="0"/>
              <a:t>结点要生成其全部子结点，该结点变为死结点，子节点进入活结点表，之后，才从活结点表中选一个活结点作为新的</a:t>
            </a:r>
            <a:r>
              <a:rPr lang="en-US" altLang="zh-CN" sz="2400" dirty="0"/>
              <a:t>E-</a:t>
            </a:r>
            <a:r>
              <a:rPr lang="zh-CN" altLang="en-US" sz="2400" dirty="0"/>
              <a:t>结点</a:t>
            </a:r>
          </a:p>
          <a:p>
            <a:pPr lvl="1">
              <a:lnSpc>
                <a:spcPct val="150000"/>
              </a:lnSpc>
            </a:pPr>
            <a:endParaRPr kumimoji="1" lang="en-US" altLang="zh-CN"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a:t>
            </a:fld>
            <a:endParaRPr lang="en-US" altLang="zh-CN"/>
          </a:p>
        </p:txBody>
      </p:sp>
      <p:sp>
        <p:nvSpPr>
          <p:cNvPr id="5" name="AutoShape 7">
            <a:extLst>
              <a:ext uri="{FF2B5EF4-FFF2-40B4-BE49-F238E27FC236}">
                <a16:creationId xmlns:a16="http://schemas.microsoft.com/office/drawing/2014/main" id="{1776D909-C757-A49F-9939-E2671711F83E}"/>
              </a:ext>
            </a:extLst>
          </p:cNvPr>
          <p:cNvSpPr>
            <a:spLocks noChangeArrowheads="1"/>
          </p:cNvSpPr>
          <p:nvPr/>
        </p:nvSpPr>
        <p:spPr bwMode="auto">
          <a:xfrm>
            <a:off x="6125732" y="1866027"/>
            <a:ext cx="2708340" cy="508793"/>
          </a:xfrm>
          <a:prstGeom prst="wedgeRoundRectCallout">
            <a:avLst>
              <a:gd name="adj1" fmla="val -46803"/>
              <a:gd name="adj2" fmla="val -82259"/>
              <a:gd name="adj3" fmla="val 16667"/>
            </a:avLst>
          </a:prstGeom>
          <a:noFill/>
          <a:ln w="19050">
            <a:solidFill>
              <a:schemeClr val="accent1">
                <a:lumMod val="75000"/>
              </a:schemeClr>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FF0000"/>
                </a:solidFill>
                <a:latin typeface="幼圆" panose="02010509060101010101" pitchFamily="49" charset="-122"/>
                <a:ea typeface="幼圆" panose="02010509060101010101" pitchFamily="49" charset="-122"/>
              </a:rPr>
              <a:t>和回溯法一样</a:t>
            </a:r>
          </a:p>
        </p:txBody>
      </p:sp>
      <p:sp>
        <p:nvSpPr>
          <p:cNvPr id="6" name="AutoShape 7">
            <a:extLst>
              <a:ext uri="{FF2B5EF4-FFF2-40B4-BE49-F238E27FC236}">
                <a16:creationId xmlns:a16="http://schemas.microsoft.com/office/drawing/2014/main" id="{7F6C7FAD-27FC-4865-C8BC-290E0DD1A6BA}"/>
              </a:ext>
            </a:extLst>
          </p:cNvPr>
          <p:cNvSpPr>
            <a:spLocks noChangeArrowheads="1"/>
          </p:cNvSpPr>
          <p:nvPr/>
        </p:nvSpPr>
        <p:spPr bwMode="auto">
          <a:xfrm>
            <a:off x="9254735" y="2045457"/>
            <a:ext cx="2924364" cy="838156"/>
          </a:xfrm>
          <a:prstGeom prst="wedgeRoundRectCallout">
            <a:avLst>
              <a:gd name="adj1" fmla="val -140134"/>
              <a:gd name="adj2" fmla="val 152232"/>
              <a:gd name="adj3" fmla="val 16667"/>
            </a:avLst>
          </a:prstGeom>
          <a:noFill/>
          <a:ln w="19050">
            <a:solidFill>
              <a:schemeClr val="accent1">
                <a:lumMod val="75000"/>
              </a:schemeClr>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400" b="0" dirty="0">
                <a:solidFill>
                  <a:srgbClr val="FF0000"/>
                </a:solidFill>
                <a:latin typeface="Times New Roman" panose="02020603050405020304" pitchFamily="18" charset="0"/>
              </a:rPr>
              <a:t>当前正在生成其儿子结点的活结点</a:t>
            </a:r>
            <a:endParaRPr lang="zh-CN" altLang="en-US" sz="2400" b="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410341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127448" y="260648"/>
            <a:ext cx="10515600" cy="1325563"/>
          </a:xfrm>
        </p:spPr>
        <p:txBody>
          <a:bodyPr/>
          <a:lstStyle/>
          <a:p>
            <a:r>
              <a:rPr lang="en-US" altLang="zh-CN" dirty="0"/>
              <a:t>8.5 </a:t>
            </a:r>
            <a:r>
              <a:rPr lang="zh-CN" altLang="en-US" dirty="0"/>
              <a:t>带期限的</a:t>
            </a:r>
            <a:r>
              <a:rPr lang="zh-CN" altLang="en-US" dirty="0" smtClean="0"/>
              <a:t>作业</a:t>
            </a:r>
            <a:r>
              <a:rPr lang="zh-CN" altLang="en-US" dirty="0"/>
              <a:t>调度</a:t>
            </a:r>
            <a:r>
              <a:rPr lang="zh-CN" altLang="en-US" dirty="0" smtClean="0"/>
              <a:t>问题</a:t>
            </a:r>
            <a:endParaRPr lang="zh-CN" altLang="en-US" dirty="0"/>
          </a:p>
        </p:txBody>
      </p:sp>
      <p:sp>
        <p:nvSpPr>
          <p:cNvPr id="40963" name="内容占位符 2"/>
          <p:cNvSpPr>
            <a:spLocks noGrp="1"/>
          </p:cNvSpPr>
          <p:nvPr>
            <p:ph idx="1"/>
          </p:nvPr>
        </p:nvSpPr>
        <p:spPr>
          <a:xfrm>
            <a:off x="1055440" y="1479550"/>
            <a:ext cx="8229600" cy="4876800"/>
          </a:xfrm>
        </p:spPr>
        <p:txBody>
          <a:bodyPr>
            <a:normAutofit/>
          </a:bodyPr>
          <a:lstStyle/>
          <a:p>
            <a:pPr>
              <a:lnSpc>
                <a:spcPct val="150000"/>
              </a:lnSpc>
              <a:spcBef>
                <a:spcPts val="600"/>
              </a:spcBef>
            </a:pPr>
            <a:r>
              <a:rPr lang="zh-CN" altLang="en-US" sz="2400" dirty="0"/>
              <a:t>问题描述</a:t>
            </a:r>
            <a:endParaRPr lang="en-US" altLang="zh-CN" sz="2400" dirty="0"/>
          </a:p>
          <a:p>
            <a:pPr>
              <a:lnSpc>
                <a:spcPct val="150000"/>
              </a:lnSpc>
              <a:spcBef>
                <a:spcPts val="600"/>
              </a:spcBef>
            </a:pPr>
            <a:r>
              <a:rPr lang="zh-CN" altLang="en-US" sz="2400" dirty="0"/>
              <a:t>一个问题实例</a:t>
            </a:r>
            <a:endParaRPr lang="en-US" altLang="zh-CN" sz="2400" dirty="0"/>
          </a:p>
          <a:p>
            <a:pPr>
              <a:lnSpc>
                <a:spcPct val="150000"/>
              </a:lnSpc>
              <a:spcBef>
                <a:spcPts val="600"/>
              </a:spcBef>
            </a:pPr>
            <a:r>
              <a:rPr lang="zh-CN" altLang="en-US" sz="2400" dirty="0"/>
              <a:t>限界函数</a:t>
            </a:r>
            <a:r>
              <a:rPr lang="en-US" altLang="zh-CN" sz="2400" dirty="0"/>
              <a:t>B</a:t>
            </a:r>
          </a:p>
          <a:p>
            <a:pPr>
              <a:lnSpc>
                <a:spcPct val="150000"/>
              </a:lnSpc>
              <a:spcBef>
                <a:spcPts val="600"/>
              </a:spcBef>
            </a:pPr>
            <a:r>
              <a:rPr lang="zh-CN" altLang="en-US" sz="2400" dirty="0"/>
              <a:t>成本下界函数</a:t>
            </a:r>
            <a:r>
              <a:rPr lang="en-US" altLang="zh-CN" sz="2400" dirty="0"/>
              <a:t>ĉ </a:t>
            </a:r>
          </a:p>
          <a:p>
            <a:pPr>
              <a:lnSpc>
                <a:spcPct val="150000"/>
              </a:lnSpc>
              <a:spcBef>
                <a:spcPts val="600"/>
              </a:spcBef>
            </a:pPr>
            <a:r>
              <a:rPr lang="zh-CN" altLang="en-US" sz="2400" dirty="0"/>
              <a:t>成本上界</a:t>
            </a:r>
            <a:r>
              <a:rPr lang="en-US" altLang="zh-CN" sz="2400" dirty="0"/>
              <a:t>U</a:t>
            </a:r>
          </a:p>
          <a:p>
            <a:pPr>
              <a:lnSpc>
                <a:spcPct val="150000"/>
              </a:lnSpc>
              <a:spcBef>
                <a:spcPts val="600"/>
              </a:spcBef>
            </a:pPr>
            <a:r>
              <a:rPr lang="en-US" altLang="zh-CN" sz="2400" dirty="0"/>
              <a:t>FIFO</a:t>
            </a:r>
            <a:r>
              <a:rPr lang="zh-CN" altLang="en-US" sz="2400" dirty="0"/>
              <a:t>分支</a:t>
            </a:r>
            <a:r>
              <a:rPr lang="en-US" altLang="zh-CN" sz="2400" dirty="0"/>
              <a:t>-</a:t>
            </a:r>
            <a:r>
              <a:rPr lang="zh-CN" altLang="en-US" sz="2400" dirty="0"/>
              <a:t>限界法实例运行</a:t>
            </a:r>
            <a:endParaRPr lang="en-US" altLang="zh-CN" sz="2400"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50</a:t>
            </a:fld>
            <a:endParaRPr lang="en-US" altLang="zh-CN" dirty="0"/>
          </a:p>
        </p:txBody>
      </p:sp>
    </p:spTree>
    <p:extLst>
      <p:ext uri="{BB962C8B-B14F-4D97-AF65-F5344CB8AC3E}">
        <p14:creationId xmlns:p14="http://schemas.microsoft.com/office/powerpoint/2010/main" val="1203964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问题描述</a:t>
            </a:r>
          </a:p>
        </p:txBody>
      </p:sp>
      <p:sp>
        <p:nvSpPr>
          <p:cNvPr id="3" name="内容占位符 2"/>
          <p:cNvSpPr>
            <a:spLocks noGrp="1"/>
          </p:cNvSpPr>
          <p:nvPr>
            <p:ph idx="1"/>
          </p:nvPr>
        </p:nvSpPr>
        <p:spPr/>
        <p:txBody>
          <a:bodyPr/>
          <a:lstStyle/>
          <a:p>
            <a:pPr>
              <a:lnSpc>
                <a:spcPct val="150000"/>
              </a:lnSpc>
            </a:pPr>
            <a:r>
              <a:rPr lang="zh-CN" altLang="en-US" sz="2400" dirty="0"/>
              <a:t>假设有</a:t>
            </a:r>
            <a:r>
              <a:rPr lang="en-US" altLang="zh-CN" sz="2400" dirty="0"/>
              <a:t>n</a:t>
            </a:r>
            <a:r>
              <a:rPr lang="zh-CN" altLang="en-US" sz="2400" dirty="0"/>
              <a:t>个作业和一台处理机，每个作业</a:t>
            </a:r>
            <a:r>
              <a:rPr lang="en-US" altLang="zh-CN" sz="2400" dirty="0" err="1"/>
              <a:t>i</a:t>
            </a:r>
            <a:r>
              <a:rPr lang="zh-CN" altLang="en-US" sz="2400" dirty="0"/>
              <a:t>由一个三元组</a:t>
            </a:r>
            <a:r>
              <a:rPr lang="en-US" altLang="zh-CN" sz="2400" dirty="0"/>
              <a:t>(</a:t>
            </a:r>
            <a:r>
              <a:rPr lang="en-US" altLang="zh-CN" sz="2400" dirty="0" err="1"/>
              <a:t>p</a:t>
            </a:r>
            <a:r>
              <a:rPr lang="en-US" altLang="zh-CN" sz="2400" baseline="-25000" dirty="0" err="1"/>
              <a:t>i</a:t>
            </a:r>
            <a:r>
              <a:rPr lang="en-US" altLang="zh-CN" sz="2400" dirty="0" err="1"/>
              <a:t>,d</a:t>
            </a:r>
            <a:r>
              <a:rPr lang="en-US" altLang="zh-CN" sz="2400" baseline="-25000" dirty="0" err="1"/>
              <a:t>i</a:t>
            </a:r>
            <a:r>
              <a:rPr lang="en-US" altLang="zh-CN" sz="2400" dirty="0" err="1"/>
              <a:t>,t</a:t>
            </a:r>
            <a:r>
              <a:rPr lang="en-US" altLang="zh-CN" sz="2400" baseline="-25000" dirty="0" err="1"/>
              <a:t>i</a:t>
            </a:r>
            <a:r>
              <a:rPr lang="en-US" altLang="zh-CN" sz="2400" dirty="0"/>
              <a:t>)</a:t>
            </a:r>
            <a:r>
              <a:rPr lang="zh-CN" altLang="en-US" sz="2400" dirty="0"/>
              <a:t>表示，表示作业需要</a:t>
            </a:r>
            <a:r>
              <a:rPr lang="en-US" altLang="zh-CN" sz="2400" dirty="0" err="1"/>
              <a:t>t</a:t>
            </a:r>
            <a:r>
              <a:rPr lang="en-US" altLang="zh-CN" sz="2400" baseline="-25000" dirty="0" err="1"/>
              <a:t>i</a:t>
            </a:r>
            <a:r>
              <a:rPr lang="zh-CN" altLang="en-US" sz="2400" dirty="0"/>
              <a:t>个时间处理完毕，如果在期限</a:t>
            </a:r>
            <a:r>
              <a:rPr lang="en-US" altLang="zh-CN" sz="2400" dirty="0"/>
              <a:t>d</a:t>
            </a:r>
            <a:r>
              <a:rPr lang="en-US" altLang="zh-CN" sz="2400" baseline="-25000" dirty="0"/>
              <a:t>i</a:t>
            </a:r>
            <a:r>
              <a:rPr lang="zh-CN" altLang="en-US" sz="2400" dirty="0"/>
              <a:t>之前没有完成则要交付</a:t>
            </a:r>
            <a:r>
              <a:rPr lang="en-US" altLang="zh-CN" sz="2400" dirty="0"/>
              <a:t>p</a:t>
            </a:r>
            <a:r>
              <a:rPr lang="en-US" altLang="zh-CN" sz="2400" baseline="-25000" dirty="0"/>
              <a:t>i</a:t>
            </a:r>
            <a:r>
              <a:rPr lang="zh-CN" altLang="en-US" sz="2400" dirty="0"/>
              <a:t>的罚款。</a:t>
            </a:r>
          </a:p>
          <a:p>
            <a:pPr>
              <a:lnSpc>
                <a:spcPct val="150000"/>
              </a:lnSpc>
            </a:pPr>
            <a:r>
              <a:rPr lang="zh-CN" altLang="en-US" sz="2400" dirty="0"/>
              <a:t>问题目标：从这</a:t>
            </a:r>
            <a:r>
              <a:rPr lang="en-US" altLang="zh-CN" sz="2400" dirty="0"/>
              <a:t>n</a:t>
            </a:r>
            <a:r>
              <a:rPr lang="zh-CN" altLang="en-US" sz="2400" dirty="0"/>
              <a:t>个作业中选取一个子集合</a:t>
            </a:r>
            <a:r>
              <a:rPr lang="en-US" altLang="zh-CN" sz="2400" dirty="0"/>
              <a:t>J</a:t>
            </a:r>
            <a:r>
              <a:rPr lang="zh-CN" altLang="en-US" sz="2400" dirty="0"/>
              <a:t>，使</a:t>
            </a:r>
            <a:r>
              <a:rPr lang="en-US" altLang="zh-CN" sz="2400" dirty="0"/>
              <a:t>J</a:t>
            </a:r>
            <a:r>
              <a:rPr lang="zh-CN" altLang="en-US" sz="2400" dirty="0"/>
              <a:t>中作业都能在相应的期限内完成，而不在</a:t>
            </a:r>
            <a:r>
              <a:rPr lang="en-US" altLang="zh-CN" sz="2400" dirty="0"/>
              <a:t>J</a:t>
            </a:r>
            <a:r>
              <a:rPr lang="zh-CN" altLang="en-US" sz="2400" dirty="0"/>
              <a:t>中的作业罚款总数最小。</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51</a:t>
            </a:fld>
            <a:endParaRPr lang="en-US" altLang="zh-CN"/>
          </a:p>
        </p:txBody>
      </p:sp>
    </p:spTree>
    <p:extLst>
      <p:ext uri="{BB962C8B-B14F-4D97-AF65-F5344CB8AC3E}">
        <p14:creationId xmlns:p14="http://schemas.microsoft.com/office/powerpoint/2010/main" val="2762656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188640"/>
            <a:ext cx="10515600" cy="1325563"/>
          </a:xfrm>
        </p:spPr>
        <p:txBody>
          <a:bodyPr/>
          <a:lstStyle/>
          <a:p>
            <a:pPr eaLnBrk="1" hangingPunct="1"/>
            <a:r>
              <a:rPr lang="zh-CN" altLang="en-US" dirty="0"/>
              <a:t>一个问题实例</a:t>
            </a:r>
          </a:p>
        </p:txBody>
      </p:sp>
      <p:sp>
        <p:nvSpPr>
          <p:cNvPr id="43011" name="Rectangle 3"/>
          <p:cNvSpPr>
            <a:spLocks noGrp="1" noChangeArrowheads="1"/>
          </p:cNvSpPr>
          <p:nvPr>
            <p:ph type="body" idx="1"/>
          </p:nvPr>
        </p:nvSpPr>
        <p:spPr>
          <a:xfrm>
            <a:off x="840242" y="1319089"/>
            <a:ext cx="10513558" cy="5083149"/>
          </a:xfrm>
        </p:spPr>
        <p:txBody>
          <a:bodyPr>
            <a:noAutofit/>
          </a:bodyPr>
          <a:lstStyle/>
          <a:p>
            <a:pPr eaLnBrk="1" hangingPunct="1"/>
            <a:r>
              <a:rPr lang="en-US" altLang="zh-CN" sz="2400" dirty="0"/>
              <a:t>n=4, (p</a:t>
            </a:r>
            <a:r>
              <a:rPr lang="en-US" altLang="zh-CN" sz="2400" baseline="-25000" dirty="0"/>
              <a:t>1</a:t>
            </a:r>
            <a:r>
              <a:rPr lang="en-US" altLang="zh-CN" sz="2400" dirty="0"/>
              <a:t>,d</a:t>
            </a:r>
            <a:r>
              <a:rPr lang="en-US" altLang="zh-CN" sz="2400" baseline="-25000" dirty="0"/>
              <a:t>1</a:t>
            </a:r>
            <a:r>
              <a:rPr lang="en-US" altLang="zh-CN" sz="2400" dirty="0"/>
              <a:t>,t</a:t>
            </a:r>
            <a:r>
              <a:rPr lang="en-US" altLang="zh-CN" sz="2400" baseline="-25000" dirty="0"/>
              <a:t>1</a:t>
            </a:r>
            <a:r>
              <a:rPr lang="en-US" altLang="zh-CN" sz="2400" dirty="0"/>
              <a:t>)=(5,1,1); (p</a:t>
            </a:r>
            <a:r>
              <a:rPr lang="en-US" altLang="zh-CN" sz="2400" baseline="-25000" dirty="0"/>
              <a:t>2</a:t>
            </a:r>
            <a:r>
              <a:rPr lang="en-US" altLang="zh-CN" sz="2400" dirty="0"/>
              <a:t>,d</a:t>
            </a:r>
            <a:r>
              <a:rPr lang="en-US" altLang="zh-CN" sz="2400" baseline="-25000" dirty="0"/>
              <a:t>2</a:t>
            </a:r>
            <a:r>
              <a:rPr lang="en-US" altLang="zh-CN" sz="2400" dirty="0"/>
              <a:t>,t</a:t>
            </a:r>
            <a:r>
              <a:rPr lang="en-US" altLang="zh-CN" sz="2400" baseline="-25000" dirty="0"/>
              <a:t>2</a:t>
            </a:r>
            <a:r>
              <a:rPr lang="en-US" altLang="zh-CN" sz="2400" dirty="0"/>
              <a:t>)=(10,3,2); (p</a:t>
            </a:r>
            <a:r>
              <a:rPr lang="en-US" altLang="zh-CN" sz="2400" baseline="-25000" dirty="0"/>
              <a:t>3</a:t>
            </a:r>
            <a:r>
              <a:rPr lang="en-US" altLang="zh-CN" sz="2400" dirty="0"/>
              <a:t>,d</a:t>
            </a:r>
            <a:r>
              <a:rPr lang="en-US" altLang="zh-CN" sz="2400" baseline="-25000" dirty="0"/>
              <a:t>3</a:t>
            </a:r>
            <a:r>
              <a:rPr lang="en-US" altLang="zh-CN" sz="2400" dirty="0"/>
              <a:t>,t</a:t>
            </a:r>
            <a:r>
              <a:rPr lang="en-US" altLang="zh-CN" sz="2400" baseline="-25000" dirty="0"/>
              <a:t>3</a:t>
            </a:r>
            <a:r>
              <a:rPr lang="en-US" altLang="zh-CN" sz="2400" dirty="0"/>
              <a:t>)=(6,2,1);(p</a:t>
            </a:r>
            <a:r>
              <a:rPr lang="en-US" altLang="zh-CN" sz="2400" baseline="-25000" dirty="0"/>
              <a:t>4</a:t>
            </a:r>
            <a:r>
              <a:rPr lang="en-US" altLang="zh-CN" sz="2400" dirty="0"/>
              <a:t>,d</a:t>
            </a:r>
            <a:r>
              <a:rPr lang="en-US" altLang="zh-CN" sz="2400" baseline="-25000" dirty="0"/>
              <a:t>4</a:t>
            </a:r>
            <a:r>
              <a:rPr lang="en-US" altLang="zh-CN" sz="2400" dirty="0"/>
              <a:t>,t</a:t>
            </a:r>
            <a:r>
              <a:rPr lang="en-US" altLang="zh-CN" sz="2400" baseline="-25000" dirty="0"/>
              <a:t>4</a:t>
            </a:r>
            <a:r>
              <a:rPr lang="en-US" altLang="zh-CN" sz="2400" dirty="0"/>
              <a:t>)=(3,1,1);</a:t>
            </a:r>
          </a:p>
          <a:p>
            <a:pPr eaLnBrk="1" hangingPunct="1"/>
            <a:r>
              <a:rPr lang="zh-CN" altLang="en-US" sz="2400" dirty="0"/>
              <a:t>解空间的表示方法</a:t>
            </a:r>
          </a:p>
          <a:p>
            <a:pPr lvl="1"/>
            <a:r>
              <a:rPr lang="zh-CN" altLang="en-US" sz="2400" dirty="0"/>
              <a:t>大小可变的</a:t>
            </a:r>
            <a:r>
              <a:rPr lang="en-US" altLang="zh-CN" sz="2400" dirty="0">
                <a:solidFill>
                  <a:srgbClr val="FF0000"/>
                </a:solidFill>
              </a:rPr>
              <a:t>k-</a:t>
            </a:r>
            <a:r>
              <a:rPr lang="zh-CN" altLang="en-US" sz="2400" dirty="0"/>
              <a:t>元组</a:t>
            </a:r>
            <a:r>
              <a:rPr lang="en-US" altLang="zh-CN" sz="2400" dirty="0"/>
              <a:t>(X</a:t>
            </a:r>
            <a:r>
              <a:rPr lang="en-US" altLang="zh-CN" sz="2400" baseline="-25000" dirty="0"/>
              <a:t>1</a:t>
            </a:r>
            <a:r>
              <a:rPr lang="en-US" altLang="zh-CN" sz="2400" dirty="0"/>
              <a:t>,..X</a:t>
            </a:r>
            <a:r>
              <a:rPr lang="en-US" altLang="zh-CN" sz="2400" baseline="-25000" dirty="0"/>
              <a:t>k</a:t>
            </a:r>
            <a:r>
              <a:rPr lang="en-US" altLang="zh-CN" sz="2400" dirty="0"/>
              <a:t>), </a:t>
            </a:r>
            <a:r>
              <a:rPr lang="en-US" altLang="zh-CN" sz="2400" dirty="0" err="1"/>
              <a:t>k≤n</a:t>
            </a:r>
            <a:endParaRPr lang="en-US" altLang="zh-CN" sz="2400" dirty="0"/>
          </a:p>
          <a:p>
            <a:pPr lvl="1"/>
            <a:r>
              <a:rPr lang="zh-CN" altLang="en-US" sz="2400" dirty="0"/>
              <a:t>显示约束条件：元组</a:t>
            </a:r>
            <a:r>
              <a:rPr lang="en-US" altLang="zh-CN" sz="2400" dirty="0" err="1"/>
              <a:t>X</a:t>
            </a:r>
            <a:r>
              <a:rPr lang="en-US" altLang="zh-CN" sz="2400" baseline="-25000" dirty="0" err="1"/>
              <a:t>j</a:t>
            </a:r>
            <a:r>
              <a:rPr lang="zh-CN" altLang="en-US" sz="2400" dirty="0"/>
              <a:t>表示选中的作业下标</a:t>
            </a:r>
            <a:r>
              <a:rPr lang="en-US" altLang="zh-CN" sz="2400" dirty="0"/>
              <a:t>, </a:t>
            </a:r>
            <a:r>
              <a:rPr kumimoji="1" lang="en-US" altLang="zh-CN" sz="2400" dirty="0"/>
              <a:t>x</a:t>
            </a:r>
            <a:r>
              <a:rPr kumimoji="1" lang="en-US" altLang="zh-CN" sz="2400" baseline="-25000" dirty="0"/>
              <a:t>i</a:t>
            </a:r>
            <a:r>
              <a:rPr kumimoji="1" lang="en-US" altLang="zh-CN" sz="2400" dirty="0"/>
              <a:t>≤x</a:t>
            </a:r>
            <a:r>
              <a:rPr kumimoji="1" lang="en-US" altLang="zh-CN" sz="2400" baseline="-25000" dirty="0"/>
              <a:t>i+1</a:t>
            </a:r>
            <a:r>
              <a:rPr kumimoji="1" lang="en-US" altLang="zh-CN" sz="2400" dirty="0"/>
              <a:t>, 1≤i&lt;k</a:t>
            </a:r>
            <a:endParaRPr lang="zh-CN" altLang="en-US" sz="2400" dirty="0"/>
          </a:p>
          <a:p>
            <a:pPr lvl="1"/>
            <a:r>
              <a:rPr lang="zh-CN" altLang="en-US" sz="2400" dirty="0"/>
              <a:t>隐式约束条件：作业能在期限前完成</a:t>
            </a:r>
            <a:endParaRPr lang="en-US" altLang="zh-CN" sz="2400" dirty="0"/>
          </a:p>
          <a:p>
            <a:pPr lvl="1"/>
            <a:r>
              <a:rPr lang="zh-CN" altLang="en-US" sz="2400" dirty="0"/>
              <a:t>目标函数：未选中的作业罚款总数最小</a:t>
            </a:r>
          </a:p>
          <a:p>
            <a:pPr eaLnBrk="1" hangingPunct="1"/>
            <a:r>
              <a:rPr lang="zh-CN" altLang="en-US" sz="2400" dirty="0"/>
              <a:t>状态空间树</a:t>
            </a:r>
            <a:endParaRPr lang="en-US" altLang="zh-CN" sz="2400" dirty="0"/>
          </a:p>
          <a:p>
            <a:pPr lvl="1"/>
            <a:r>
              <a:rPr lang="zh-CN" altLang="en-US" sz="2400" dirty="0"/>
              <a:t>共计</a:t>
            </a:r>
            <a:r>
              <a:rPr kumimoji="1" lang="en-US" altLang="zh-CN" sz="2400" dirty="0"/>
              <a:t>2</a:t>
            </a:r>
            <a:r>
              <a:rPr kumimoji="1" lang="en-US" altLang="zh-CN" sz="2400" baseline="30000" dirty="0"/>
              <a:t>n</a:t>
            </a:r>
            <a:r>
              <a:rPr kumimoji="1" lang="en-US" altLang="zh-CN" sz="2400" dirty="0"/>
              <a:t>=16</a:t>
            </a:r>
            <a:r>
              <a:rPr kumimoji="1" lang="zh-CN" altLang="en-US" sz="2400" dirty="0"/>
              <a:t>个结点</a:t>
            </a:r>
            <a:endParaRPr lang="zh-CN" altLang="en-US" sz="2400" dirty="0"/>
          </a:p>
          <a:p>
            <a:pPr lvl="1" eaLnBrk="1" hangingPunct="1"/>
            <a:r>
              <a:rPr kumimoji="1" lang="zh-CN" altLang="en-US" sz="2400" dirty="0"/>
              <a:t>圆形结点表示答案结点</a:t>
            </a:r>
            <a:r>
              <a:rPr kumimoji="1" lang="en-US" altLang="zh-CN" sz="2400" dirty="0"/>
              <a:t>(</a:t>
            </a:r>
            <a:r>
              <a:rPr kumimoji="1" lang="zh-CN" altLang="en-US" sz="2400" dirty="0"/>
              <a:t>可行解</a:t>
            </a:r>
            <a:r>
              <a:rPr kumimoji="1" lang="en-US" altLang="zh-CN" sz="2400" dirty="0"/>
              <a:t>)</a:t>
            </a:r>
          </a:p>
          <a:p>
            <a:pPr lvl="1" eaLnBrk="1" hangingPunct="1"/>
            <a:r>
              <a:rPr kumimoji="1" lang="zh-CN" altLang="en-US" sz="2400" dirty="0"/>
              <a:t>方形结点表示不可行结点</a:t>
            </a:r>
            <a:endParaRPr lang="zh-CN" altLang="en-US" sz="2400"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52</a:t>
            </a:fld>
            <a:endParaRPr lang="en-US" altLang="zh-CN" dirty="0"/>
          </a:p>
        </p:txBody>
      </p:sp>
    </p:spTree>
    <p:extLst>
      <p:ext uri="{BB962C8B-B14F-4D97-AF65-F5344CB8AC3E}">
        <p14:creationId xmlns:p14="http://schemas.microsoft.com/office/powerpoint/2010/main" val="12185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72" name="Group 68"/>
          <p:cNvGrpSpPr>
            <a:grpSpLocks/>
          </p:cNvGrpSpPr>
          <p:nvPr/>
        </p:nvGrpSpPr>
        <p:grpSpPr bwMode="auto">
          <a:xfrm>
            <a:off x="7917825" y="2890172"/>
            <a:ext cx="2125353" cy="1007991"/>
            <a:chOff x="2475" y="1585"/>
            <a:chExt cx="1389" cy="782"/>
          </a:xfrm>
          <a:noFill/>
        </p:grpSpPr>
        <p:sp>
          <p:nvSpPr>
            <p:cNvPr id="44089" name="Oval 8"/>
            <p:cNvSpPr>
              <a:spLocks noChangeArrowheads="1"/>
            </p:cNvSpPr>
            <p:nvPr/>
          </p:nvSpPr>
          <p:spPr bwMode="auto">
            <a:xfrm>
              <a:off x="3241"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10</a:t>
              </a:r>
            </a:p>
          </p:txBody>
        </p:sp>
        <p:cxnSp>
          <p:nvCxnSpPr>
            <p:cNvPr id="44090" name="AutoShape 10"/>
            <p:cNvCxnSpPr>
              <a:cxnSpLocks noChangeShapeType="1"/>
              <a:stCxn id="44061" idx="4"/>
              <a:endCxn id="44089" idx="0"/>
            </p:cNvCxnSpPr>
            <p:nvPr/>
          </p:nvCxnSpPr>
          <p:spPr bwMode="auto">
            <a:xfrm>
              <a:off x="2989" y="1585"/>
              <a:ext cx="389"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91" name="Text Box 12"/>
            <p:cNvSpPr txBox="1">
              <a:spLocks noChangeArrowheads="1"/>
            </p:cNvSpPr>
            <p:nvPr/>
          </p:nvSpPr>
          <p:spPr bwMode="auto">
            <a:xfrm>
              <a:off x="3238" y="172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sp>
          <p:nvSpPr>
            <p:cNvPr id="44092" name="Oval 13"/>
            <p:cNvSpPr>
              <a:spLocks noChangeArrowheads="1"/>
            </p:cNvSpPr>
            <p:nvPr/>
          </p:nvSpPr>
          <p:spPr bwMode="auto">
            <a:xfrm>
              <a:off x="2680"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9</a:t>
              </a:r>
            </a:p>
          </p:txBody>
        </p:sp>
        <p:cxnSp>
          <p:nvCxnSpPr>
            <p:cNvPr id="44093" name="AutoShape 14"/>
            <p:cNvCxnSpPr>
              <a:cxnSpLocks noChangeShapeType="1"/>
              <a:stCxn id="44061" idx="4"/>
              <a:endCxn id="44092" idx="0"/>
            </p:cNvCxnSpPr>
            <p:nvPr/>
          </p:nvCxnSpPr>
          <p:spPr bwMode="auto">
            <a:xfrm flipH="1">
              <a:off x="2817" y="1585"/>
              <a:ext cx="172"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94" name="Text Box 15"/>
            <p:cNvSpPr txBox="1">
              <a:spLocks noChangeArrowheads="1"/>
            </p:cNvSpPr>
            <p:nvPr/>
          </p:nvSpPr>
          <p:spPr bwMode="auto">
            <a:xfrm>
              <a:off x="2475" y="171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grpSp>
      <p:sp>
        <p:nvSpPr>
          <p:cNvPr id="98321" name="Oval 17"/>
          <p:cNvSpPr>
            <a:spLocks noChangeArrowheads="1"/>
          </p:cNvSpPr>
          <p:nvPr/>
        </p:nvSpPr>
        <p:spPr bwMode="auto">
          <a:xfrm>
            <a:off x="9915612" y="3540347"/>
            <a:ext cx="388356" cy="359728"/>
          </a:xfrm>
          <a:prstGeom prst="ellipse">
            <a:avLst/>
          </a:prstGeom>
          <a:no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11</a:t>
            </a:r>
          </a:p>
        </p:txBody>
      </p:sp>
      <p:cxnSp>
        <p:nvCxnSpPr>
          <p:cNvPr id="98322" name="AutoShape 18"/>
          <p:cNvCxnSpPr>
            <a:cxnSpLocks noChangeShapeType="1"/>
            <a:stCxn id="44064" idx="4"/>
            <a:endCxn id="98321" idx="0"/>
          </p:cNvCxnSpPr>
          <p:nvPr/>
        </p:nvCxnSpPr>
        <p:spPr bwMode="auto">
          <a:xfrm>
            <a:off x="10103282" y="2899077"/>
            <a:ext cx="6508" cy="6412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23" name="Text Box 19"/>
          <p:cNvSpPr txBox="1">
            <a:spLocks noChangeArrowheads="1"/>
          </p:cNvSpPr>
          <p:nvPr/>
        </p:nvSpPr>
        <p:spPr bwMode="auto">
          <a:xfrm>
            <a:off x="10045193" y="3070056"/>
            <a:ext cx="993775"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nvGrpSpPr>
          <p:cNvPr id="98382" name="Group 78"/>
          <p:cNvGrpSpPr>
            <a:grpSpLocks/>
          </p:cNvGrpSpPr>
          <p:nvPr/>
        </p:nvGrpSpPr>
        <p:grpSpPr bwMode="auto">
          <a:xfrm>
            <a:off x="5126888" y="2924200"/>
            <a:ext cx="2822085" cy="993971"/>
            <a:chOff x="663" y="1604"/>
            <a:chExt cx="1959" cy="780"/>
          </a:xfrm>
          <a:noFill/>
        </p:grpSpPr>
        <p:cxnSp>
          <p:nvCxnSpPr>
            <p:cNvPr id="44080" name="AutoShape 28"/>
            <p:cNvCxnSpPr>
              <a:cxnSpLocks noChangeShapeType="1"/>
              <a:stCxn id="44070" idx="4"/>
              <a:endCxn id="44082" idx="0"/>
            </p:cNvCxnSpPr>
            <p:nvPr/>
          </p:nvCxnSpPr>
          <p:spPr bwMode="auto">
            <a:xfrm>
              <a:off x="1725" y="1604"/>
              <a:ext cx="46"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81" name="AutoShape 32"/>
            <p:cNvCxnSpPr>
              <a:cxnSpLocks noChangeShapeType="1"/>
              <a:stCxn id="44070" idx="4"/>
              <a:endCxn id="44084" idx="0"/>
            </p:cNvCxnSpPr>
            <p:nvPr/>
          </p:nvCxnSpPr>
          <p:spPr bwMode="auto">
            <a:xfrm flipH="1">
              <a:off x="1107" y="1604"/>
              <a:ext cx="618" cy="477"/>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82" name="Oval 26"/>
            <p:cNvSpPr>
              <a:spLocks noChangeArrowheads="1"/>
            </p:cNvSpPr>
            <p:nvPr/>
          </p:nvSpPr>
          <p:spPr bwMode="auto">
            <a:xfrm>
              <a:off x="1634" y="2096"/>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7</a:t>
              </a:r>
            </a:p>
          </p:txBody>
        </p:sp>
        <p:sp>
          <p:nvSpPr>
            <p:cNvPr id="44083" name="Text Box 30"/>
            <p:cNvSpPr txBox="1">
              <a:spLocks noChangeArrowheads="1"/>
            </p:cNvSpPr>
            <p:nvPr/>
          </p:nvSpPr>
          <p:spPr bwMode="auto">
            <a:xfrm>
              <a:off x="1353" y="173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sp>
          <p:nvSpPr>
            <p:cNvPr id="44084" name="Oval 31"/>
            <p:cNvSpPr>
              <a:spLocks noChangeArrowheads="1"/>
            </p:cNvSpPr>
            <p:nvPr/>
          </p:nvSpPr>
          <p:spPr bwMode="auto">
            <a:xfrm>
              <a:off x="970" y="2081"/>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6</a:t>
              </a:r>
            </a:p>
          </p:txBody>
        </p:sp>
        <p:sp>
          <p:nvSpPr>
            <p:cNvPr id="44085" name="Text Box 33"/>
            <p:cNvSpPr txBox="1">
              <a:spLocks noChangeArrowheads="1"/>
            </p:cNvSpPr>
            <p:nvPr/>
          </p:nvSpPr>
          <p:spPr bwMode="auto">
            <a:xfrm>
              <a:off x="663" y="173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=2</a:t>
              </a:r>
            </a:p>
          </p:txBody>
        </p:sp>
        <p:sp>
          <p:nvSpPr>
            <p:cNvPr id="44086" name="Rectangle 35"/>
            <p:cNvSpPr>
              <a:spLocks noChangeArrowheads="1"/>
            </p:cNvSpPr>
            <p:nvPr/>
          </p:nvSpPr>
          <p:spPr bwMode="auto">
            <a:xfrm>
              <a:off x="2163" y="2096"/>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8</a:t>
              </a:r>
            </a:p>
          </p:txBody>
        </p:sp>
        <p:cxnSp>
          <p:nvCxnSpPr>
            <p:cNvPr id="44087" name="AutoShape 36"/>
            <p:cNvCxnSpPr>
              <a:cxnSpLocks noChangeShapeType="1"/>
              <a:stCxn id="44070" idx="4"/>
              <a:endCxn id="44086" idx="0"/>
            </p:cNvCxnSpPr>
            <p:nvPr/>
          </p:nvCxnSpPr>
          <p:spPr bwMode="auto">
            <a:xfrm>
              <a:off x="1725" y="1604"/>
              <a:ext cx="596"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88" name="Text Box 37"/>
            <p:cNvSpPr txBox="1">
              <a:spLocks noChangeArrowheads="1"/>
            </p:cNvSpPr>
            <p:nvPr/>
          </p:nvSpPr>
          <p:spPr bwMode="auto">
            <a:xfrm>
              <a:off x="1996" y="166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sp>
        <p:nvSpPr>
          <p:cNvPr id="98346" name="Rectangle 42"/>
          <p:cNvSpPr>
            <a:spLocks noChangeArrowheads="1"/>
          </p:cNvSpPr>
          <p:nvPr/>
        </p:nvSpPr>
        <p:spPr bwMode="auto">
          <a:xfrm>
            <a:off x="6482587" y="4438503"/>
            <a:ext cx="458737" cy="312256"/>
          </a:xfrm>
          <a:prstGeom prst="rect">
            <a:avLst/>
          </a:prstGeom>
          <a:no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14</a:t>
            </a:r>
          </a:p>
        </p:txBody>
      </p:sp>
      <p:cxnSp>
        <p:nvCxnSpPr>
          <p:cNvPr id="98347" name="AutoShape 43"/>
          <p:cNvCxnSpPr>
            <a:cxnSpLocks noChangeShapeType="1"/>
            <a:stCxn id="98346" idx="0"/>
            <a:endCxn id="44082" idx="4"/>
          </p:cNvCxnSpPr>
          <p:nvPr/>
        </p:nvCxnSpPr>
        <p:spPr bwMode="auto">
          <a:xfrm flipV="1">
            <a:off x="6711956" y="3918171"/>
            <a:ext cx="11089" cy="520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8376" name="Group 72"/>
          <p:cNvGrpSpPr>
            <a:grpSpLocks/>
          </p:cNvGrpSpPr>
          <p:nvPr/>
        </p:nvGrpSpPr>
        <p:grpSpPr bwMode="auto">
          <a:xfrm>
            <a:off x="4804351" y="3899373"/>
            <a:ext cx="1985756" cy="862662"/>
            <a:chOff x="455" y="2378"/>
            <a:chExt cx="1287" cy="681"/>
          </a:xfrm>
          <a:noFill/>
        </p:grpSpPr>
        <p:sp>
          <p:nvSpPr>
            <p:cNvPr id="44074" name="Rectangle 38"/>
            <p:cNvSpPr>
              <a:spLocks noChangeArrowheads="1"/>
            </p:cNvSpPr>
            <p:nvPr/>
          </p:nvSpPr>
          <p:spPr bwMode="auto">
            <a:xfrm>
              <a:off x="597" y="2801"/>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12</a:t>
              </a:r>
            </a:p>
          </p:txBody>
        </p:sp>
        <p:cxnSp>
          <p:nvCxnSpPr>
            <p:cNvPr id="44075" name="AutoShape 39"/>
            <p:cNvCxnSpPr>
              <a:cxnSpLocks noChangeShapeType="1"/>
              <a:stCxn id="44074" idx="0"/>
              <a:endCxn id="44084" idx="4"/>
            </p:cNvCxnSpPr>
            <p:nvPr/>
          </p:nvCxnSpPr>
          <p:spPr bwMode="auto">
            <a:xfrm flipV="1">
              <a:off x="755" y="2378"/>
              <a:ext cx="324" cy="42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76" name="Rectangle 40"/>
            <p:cNvSpPr>
              <a:spLocks noChangeArrowheads="1"/>
            </p:cNvSpPr>
            <p:nvPr/>
          </p:nvSpPr>
          <p:spPr bwMode="auto">
            <a:xfrm>
              <a:off x="1082" y="2801"/>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13</a:t>
              </a:r>
            </a:p>
          </p:txBody>
        </p:sp>
        <p:cxnSp>
          <p:nvCxnSpPr>
            <p:cNvPr id="44077" name="AutoShape 41"/>
            <p:cNvCxnSpPr>
              <a:cxnSpLocks noChangeShapeType="1"/>
              <a:stCxn id="44076" idx="0"/>
              <a:endCxn id="44084" idx="4"/>
            </p:cNvCxnSpPr>
            <p:nvPr/>
          </p:nvCxnSpPr>
          <p:spPr bwMode="auto">
            <a:xfrm flipH="1" flipV="1">
              <a:off x="1079" y="2378"/>
              <a:ext cx="161" cy="42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78" name="Text Box 44"/>
            <p:cNvSpPr txBox="1">
              <a:spLocks noChangeArrowheads="1"/>
            </p:cNvSpPr>
            <p:nvPr/>
          </p:nvSpPr>
          <p:spPr bwMode="auto">
            <a:xfrm>
              <a:off x="455" y="2385"/>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=3</a:t>
              </a:r>
            </a:p>
          </p:txBody>
        </p:sp>
        <p:sp>
          <p:nvSpPr>
            <p:cNvPr id="44079" name="Text Box 45"/>
            <p:cNvSpPr txBox="1">
              <a:spLocks noChangeArrowheads="1"/>
            </p:cNvSpPr>
            <p:nvPr/>
          </p:nvSpPr>
          <p:spPr bwMode="auto">
            <a:xfrm>
              <a:off x="1116" y="240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grpSp>
      <p:sp>
        <p:nvSpPr>
          <p:cNvPr id="98350" name="Text Box 46"/>
          <p:cNvSpPr txBox="1">
            <a:spLocks noChangeArrowheads="1"/>
          </p:cNvSpPr>
          <p:nvPr/>
        </p:nvSpPr>
        <p:spPr bwMode="auto">
          <a:xfrm>
            <a:off x="6661901" y="3958146"/>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98351" name="Rectangle 47"/>
          <p:cNvSpPr>
            <a:spLocks noChangeArrowheads="1"/>
          </p:cNvSpPr>
          <p:nvPr/>
        </p:nvSpPr>
        <p:spPr bwMode="auto">
          <a:xfrm>
            <a:off x="8224599" y="4420940"/>
            <a:ext cx="458737" cy="312256"/>
          </a:xfrm>
          <a:prstGeom prst="rect">
            <a:avLst/>
          </a:prstGeom>
          <a:no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15</a:t>
            </a:r>
          </a:p>
        </p:txBody>
      </p:sp>
      <p:cxnSp>
        <p:nvCxnSpPr>
          <p:cNvPr id="98352" name="AutoShape 48"/>
          <p:cNvCxnSpPr>
            <a:cxnSpLocks noChangeShapeType="1"/>
            <a:stCxn id="98351" idx="0"/>
            <a:endCxn id="44092" idx="4"/>
          </p:cNvCxnSpPr>
          <p:nvPr/>
        </p:nvCxnSpPr>
        <p:spPr bwMode="auto">
          <a:xfrm flipH="1" flipV="1">
            <a:off x="8441130" y="3898163"/>
            <a:ext cx="12838" cy="5227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53" name="Text Box 49"/>
          <p:cNvSpPr txBox="1">
            <a:spLocks noChangeArrowheads="1"/>
          </p:cNvSpPr>
          <p:nvPr/>
        </p:nvSpPr>
        <p:spPr bwMode="auto">
          <a:xfrm>
            <a:off x="7768380" y="4012818"/>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98355" name="AutoShape 51"/>
          <p:cNvSpPr>
            <a:spLocks noChangeArrowheads="1"/>
          </p:cNvSpPr>
          <p:nvPr/>
        </p:nvSpPr>
        <p:spPr bwMode="auto">
          <a:xfrm>
            <a:off x="5638899" y="5186250"/>
            <a:ext cx="2473325" cy="685111"/>
          </a:xfrm>
          <a:prstGeom prst="wedgeRectCallout">
            <a:avLst>
              <a:gd name="adj1" fmla="val -25801"/>
              <a:gd name="adj2" fmla="val -48931"/>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latin typeface="幼圆" panose="02010509060101010101" pitchFamily="49" charset="-122"/>
                <a:ea typeface="幼圆" panose="02010509060101010101" pitchFamily="49" charset="-122"/>
              </a:rPr>
              <a:t>期限不相容：</a:t>
            </a:r>
          </a:p>
          <a:p>
            <a:pPr algn="ctr" eaLnBrk="1" hangingPunct="1">
              <a:spcBef>
                <a:spcPct val="0"/>
              </a:spcBef>
              <a:buClrTx/>
              <a:buSzTx/>
              <a:buFontTx/>
              <a:buNone/>
            </a:pPr>
            <a:r>
              <a:rPr lang="zh-CN" altLang="en-US" sz="2000" b="0">
                <a:latin typeface="幼圆" panose="02010509060101010101" pitchFamily="49" charset="-122"/>
                <a:ea typeface="幼圆" panose="02010509060101010101" pitchFamily="49" charset="-122"/>
              </a:rPr>
              <a:t>不可行的子集合</a:t>
            </a:r>
          </a:p>
        </p:txBody>
      </p:sp>
      <p:sp>
        <p:nvSpPr>
          <p:cNvPr id="98356" name="Text Box 52"/>
          <p:cNvSpPr txBox="1">
            <a:spLocks noChangeArrowheads="1"/>
          </p:cNvSpPr>
          <p:nvPr/>
        </p:nvSpPr>
        <p:spPr bwMode="auto">
          <a:xfrm>
            <a:off x="5799139" y="466725"/>
            <a:ext cx="40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a:solidFill>
                <a:srgbClr val="00CCFF"/>
              </a:solidFill>
            </a:endParaRPr>
          </a:p>
        </p:txBody>
      </p:sp>
      <p:grpSp>
        <p:nvGrpSpPr>
          <p:cNvPr id="98369" name="Group 65"/>
          <p:cNvGrpSpPr>
            <a:grpSpLocks/>
          </p:cNvGrpSpPr>
          <p:nvPr/>
        </p:nvGrpSpPr>
        <p:grpSpPr bwMode="auto">
          <a:xfrm>
            <a:off x="6455765" y="1340768"/>
            <a:ext cx="4968826" cy="1583511"/>
            <a:chOff x="1542" y="482"/>
            <a:chExt cx="3392" cy="1131"/>
          </a:xfrm>
          <a:noFill/>
        </p:grpSpPr>
        <p:sp>
          <p:nvSpPr>
            <p:cNvPr id="44060" name="Oval 6"/>
            <p:cNvSpPr>
              <a:spLocks noChangeArrowheads="1"/>
            </p:cNvSpPr>
            <p:nvPr/>
          </p:nvSpPr>
          <p:spPr bwMode="auto">
            <a:xfrm>
              <a:off x="2930" y="492"/>
              <a:ext cx="274" cy="25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1</a:t>
              </a:r>
            </a:p>
          </p:txBody>
        </p:sp>
        <p:sp>
          <p:nvSpPr>
            <p:cNvPr id="44061" name="Oval 7"/>
            <p:cNvSpPr>
              <a:spLocks noChangeArrowheads="1"/>
            </p:cNvSpPr>
            <p:nvPr/>
          </p:nvSpPr>
          <p:spPr bwMode="auto">
            <a:xfrm>
              <a:off x="2940" y="1302"/>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3</a:t>
              </a:r>
            </a:p>
          </p:txBody>
        </p:sp>
        <p:cxnSp>
          <p:nvCxnSpPr>
            <p:cNvPr id="44062" name="AutoShape 9"/>
            <p:cNvCxnSpPr>
              <a:cxnSpLocks noChangeShapeType="1"/>
              <a:stCxn id="44060" idx="4"/>
              <a:endCxn id="44061" idx="0"/>
            </p:cNvCxnSpPr>
            <p:nvPr/>
          </p:nvCxnSpPr>
          <p:spPr bwMode="auto">
            <a:xfrm>
              <a:off x="3067" y="743"/>
              <a:ext cx="10" cy="559"/>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3" name="Text Box 11"/>
            <p:cNvSpPr txBox="1">
              <a:spLocks noChangeArrowheads="1"/>
            </p:cNvSpPr>
            <p:nvPr/>
          </p:nvSpPr>
          <p:spPr bwMode="auto">
            <a:xfrm>
              <a:off x="2515" y="93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=2</a:t>
              </a:r>
            </a:p>
          </p:txBody>
        </p:sp>
        <p:sp>
          <p:nvSpPr>
            <p:cNvPr id="44064" name="Oval 16"/>
            <p:cNvSpPr>
              <a:spLocks noChangeArrowheads="1"/>
            </p:cNvSpPr>
            <p:nvPr/>
          </p:nvSpPr>
          <p:spPr bwMode="auto">
            <a:xfrm>
              <a:off x="3895"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4</a:t>
              </a:r>
            </a:p>
          </p:txBody>
        </p:sp>
        <p:cxnSp>
          <p:nvCxnSpPr>
            <p:cNvPr id="44065" name="AutoShape 20"/>
            <p:cNvCxnSpPr>
              <a:cxnSpLocks noChangeShapeType="1"/>
              <a:stCxn id="44060" idx="4"/>
              <a:endCxn id="44064" idx="0"/>
            </p:cNvCxnSpPr>
            <p:nvPr/>
          </p:nvCxnSpPr>
          <p:spPr bwMode="auto">
            <a:xfrm>
              <a:off x="3067" y="743"/>
              <a:ext cx="965"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6" name="Oval 21"/>
            <p:cNvSpPr>
              <a:spLocks noChangeArrowheads="1"/>
            </p:cNvSpPr>
            <p:nvPr/>
          </p:nvSpPr>
          <p:spPr bwMode="auto">
            <a:xfrm>
              <a:off x="4660"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5</a:t>
              </a:r>
            </a:p>
          </p:txBody>
        </p:sp>
        <p:cxnSp>
          <p:nvCxnSpPr>
            <p:cNvPr id="44067" name="AutoShape 22"/>
            <p:cNvCxnSpPr>
              <a:cxnSpLocks noChangeShapeType="1"/>
              <a:stCxn id="44060" idx="4"/>
              <a:endCxn id="44066" idx="0"/>
            </p:cNvCxnSpPr>
            <p:nvPr/>
          </p:nvCxnSpPr>
          <p:spPr bwMode="auto">
            <a:xfrm>
              <a:off x="3067" y="743"/>
              <a:ext cx="1730"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8" name="Text Box 23"/>
            <p:cNvSpPr txBox="1">
              <a:spLocks noChangeArrowheads="1"/>
            </p:cNvSpPr>
            <p:nvPr/>
          </p:nvSpPr>
          <p:spPr bwMode="auto">
            <a:xfrm>
              <a:off x="3141"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=3</a:t>
              </a:r>
            </a:p>
          </p:txBody>
        </p:sp>
        <p:sp>
          <p:nvSpPr>
            <p:cNvPr id="44069" name="Text Box 24"/>
            <p:cNvSpPr txBox="1">
              <a:spLocks noChangeArrowheads="1"/>
            </p:cNvSpPr>
            <p:nvPr/>
          </p:nvSpPr>
          <p:spPr bwMode="auto">
            <a:xfrm>
              <a:off x="4276"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=4</a:t>
              </a:r>
            </a:p>
          </p:txBody>
        </p:sp>
        <p:sp>
          <p:nvSpPr>
            <p:cNvPr id="44070" name="Oval 25"/>
            <p:cNvSpPr>
              <a:spLocks noChangeArrowheads="1"/>
            </p:cNvSpPr>
            <p:nvPr/>
          </p:nvSpPr>
          <p:spPr bwMode="auto">
            <a:xfrm>
              <a:off x="1542" y="1326"/>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2</a:t>
              </a:r>
            </a:p>
          </p:txBody>
        </p:sp>
        <p:cxnSp>
          <p:nvCxnSpPr>
            <p:cNvPr id="44071" name="AutoShape 27"/>
            <p:cNvCxnSpPr>
              <a:cxnSpLocks noChangeShapeType="1"/>
              <a:stCxn id="44060" idx="4"/>
              <a:endCxn id="44070" idx="0"/>
            </p:cNvCxnSpPr>
            <p:nvPr/>
          </p:nvCxnSpPr>
          <p:spPr bwMode="auto">
            <a:xfrm flipH="1">
              <a:off x="1679" y="743"/>
              <a:ext cx="1388" cy="58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72" name="Text Box 29"/>
            <p:cNvSpPr txBox="1">
              <a:spLocks noChangeArrowheads="1"/>
            </p:cNvSpPr>
            <p:nvPr/>
          </p:nvSpPr>
          <p:spPr bwMode="auto">
            <a:xfrm>
              <a:off x="1621" y="947"/>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=1</a:t>
              </a:r>
            </a:p>
          </p:txBody>
        </p:sp>
        <p:sp>
          <p:nvSpPr>
            <p:cNvPr id="44073" name="Text Box 53"/>
            <p:cNvSpPr txBox="1">
              <a:spLocks noChangeArrowheads="1"/>
            </p:cNvSpPr>
            <p:nvPr/>
          </p:nvSpPr>
          <p:spPr bwMode="auto">
            <a:xfrm>
              <a:off x="2720" y="482"/>
              <a:ext cx="258"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b="0">
                <a:solidFill>
                  <a:srgbClr val="FF0000"/>
                </a:solidFill>
                <a:cs typeface="Arial" panose="020B0604020202020204" pitchFamily="34" charset="0"/>
              </a:endParaRPr>
            </a:p>
          </p:txBody>
        </p:sp>
      </p:grpSp>
      <p:sp>
        <p:nvSpPr>
          <p:cNvPr id="44050" name="Rectangle 56"/>
          <p:cNvSpPr>
            <a:spLocks noGrp="1" noChangeArrowheads="1"/>
          </p:cNvSpPr>
          <p:nvPr>
            <p:ph type="body" idx="1"/>
          </p:nvPr>
        </p:nvSpPr>
        <p:spPr>
          <a:xfrm>
            <a:off x="837573" y="1326370"/>
            <a:ext cx="3546874" cy="1330887"/>
          </a:xfrm>
        </p:spPr>
        <p:txBody>
          <a:bodyPr>
            <a:normAutofit/>
          </a:bodyPr>
          <a:lstStyle/>
          <a:p>
            <a:pPr>
              <a:lnSpc>
                <a:spcPct val="80000"/>
              </a:lnSpc>
            </a:pPr>
            <a:r>
              <a:rPr lang="en-US" altLang="zh-CN" sz="2400" dirty="0">
                <a:solidFill>
                  <a:srgbClr val="FF0000"/>
                </a:solidFill>
              </a:rPr>
              <a:t>n=4</a:t>
            </a:r>
          </a:p>
          <a:p>
            <a:pPr>
              <a:lnSpc>
                <a:spcPct val="80000"/>
              </a:lnSpc>
            </a:pPr>
            <a:r>
              <a:rPr lang="en-US" altLang="zh-CN" sz="2400" dirty="0">
                <a:solidFill>
                  <a:srgbClr val="FF0000"/>
                </a:solidFill>
              </a:rPr>
              <a:t>k-</a:t>
            </a:r>
            <a:r>
              <a:rPr lang="zh-CN" altLang="en-US" sz="2400" dirty="0">
                <a:solidFill>
                  <a:srgbClr val="FF0000"/>
                </a:solidFill>
              </a:rPr>
              <a:t>元组</a:t>
            </a:r>
            <a:r>
              <a:rPr lang="zh-CN" altLang="en-US" sz="2400" dirty="0"/>
              <a:t>表示状态空间树</a:t>
            </a:r>
            <a:endParaRPr lang="en-US" altLang="zh-CN" sz="2400" dirty="0"/>
          </a:p>
          <a:p>
            <a:pPr>
              <a:lnSpc>
                <a:spcPct val="80000"/>
              </a:lnSpc>
            </a:pPr>
            <a:r>
              <a:rPr lang="en-US" altLang="zh-CN" sz="2400" dirty="0"/>
              <a:t>FIFO</a:t>
            </a:r>
            <a:r>
              <a:rPr lang="zh-CN" altLang="en-US" sz="2400" dirty="0"/>
              <a:t>分支</a:t>
            </a:r>
            <a:r>
              <a:rPr lang="en-US" altLang="zh-CN" sz="2400" dirty="0"/>
              <a:t>-</a:t>
            </a:r>
            <a:r>
              <a:rPr lang="zh-CN" altLang="en-US" sz="2400" dirty="0"/>
              <a:t>限界法</a:t>
            </a:r>
            <a:endParaRPr lang="en-US" altLang="zh-CN" sz="2400" dirty="0"/>
          </a:p>
        </p:txBody>
      </p:sp>
      <p:cxnSp>
        <p:nvCxnSpPr>
          <p:cNvPr id="98368" name="AutoShape 64"/>
          <p:cNvCxnSpPr>
            <a:cxnSpLocks noChangeShapeType="1"/>
            <a:stCxn id="98355" idx="0"/>
            <a:endCxn id="44086" idx="2"/>
          </p:cNvCxnSpPr>
          <p:nvPr/>
        </p:nvCxnSpPr>
        <p:spPr bwMode="auto">
          <a:xfrm rot="5400000" flipH="1" flipV="1">
            <a:off x="6542307" y="4213197"/>
            <a:ext cx="1306309" cy="639798"/>
          </a:xfrm>
          <a:prstGeom prst="bentConnector3">
            <a:avLst>
              <a:gd name="adj1" fmla="val 16347"/>
            </a:avLst>
          </a:prstGeom>
          <a:noFill/>
          <a:ln w="19050">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78" name="AutoShape 74"/>
          <p:cNvCxnSpPr>
            <a:cxnSpLocks noChangeShapeType="1"/>
            <a:stCxn id="44074" idx="2"/>
            <a:endCxn id="98355" idx="1"/>
          </p:cNvCxnSpPr>
          <p:nvPr/>
        </p:nvCxnSpPr>
        <p:spPr bwMode="auto">
          <a:xfrm rot="16200000" flipH="1">
            <a:off x="5069680" y="4959586"/>
            <a:ext cx="766771" cy="371667"/>
          </a:xfrm>
          <a:prstGeom prst="bentConnector2">
            <a:avLst/>
          </a:prstGeom>
          <a:noFill/>
          <a:ln w="19050">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79" name="AutoShape 75"/>
          <p:cNvCxnSpPr>
            <a:cxnSpLocks noChangeShapeType="1"/>
            <a:stCxn id="44076" idx="2"/>
            <a:endCxn id="98355" idx="0"/>
          </p:cNvCxnSpPr>
          <p:nvPr/>
        </p:nvCxnSpPr>
        <p:spPr bwMode="auto">
          <a:xfrm rot="16200000" flipH="1">
            <a:off x="6233451" y="4544138"/>
            <a:ext cx="424215" cy="860007"/>
          </a:xfrm>
          <a:prstGeom prst="bentConnector3">
            <a:avLst>
              <a:gd name="adj1" fmla="val 50000"/>
            </a:avLst>
          </a:prstGeom>
          <a:noFill/>
          <a:ln w="19050">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80" name="AutoShape 76"/>
          <p:cNvCxnSpPr>
            <a:cxnSpLocks noChangeShapeType="1"/>
            <a:stCxn id="98346" idx="2"/>
            <a:endCxn id="98355" idx="0"/>
          </p:cNvCxnSpPr>
          <p:nvPr/>
        </p:nvCxnSpPr>
        <p:spPr bwMode="auto">
          <a:xfrm rot="16200000" flipH="1">
            <a:off x="6576014" y="4886701"/>
            <a:ext cx="435491" cy="163606"/>
          </a:xfrm>
          <a:prstGeom prst="bentConnector3">
            <a:avLst>
              <a:gd name="adj1" fmla="val 52019"/>
            </a:avLst>
          </a:prstGeom>
          <a:noFill/>
          <a:ln w="19050">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381" name="AutoShape 77"/>
          <p:cNvCxnSpPr>
            <a:cxnSpLocks noChangeShapeType="1"/>
            <a:stCxn id="98351" idx="2"/>
            <a:endCxn id="98355" idx="3"/>
          </p:cNvCxnSpPr>
          <p:nvPr/>
        </p:nvCxnSpPr>
        <p:spPr bwMode="auto">
          <a:xfrm rot="5400000">
            <a:off x="7885291" y="4960129"/>
            <a:ext cx="795610" cy="341744"/>
          </a:xfrm>
          <a:prstGeom prst="bentConnector2">
            <a:avLst/>
          </a:prstGeom>
          <a:noFill/>
          <a:ln w="19050">
            <a:solidFill>
              <a:schemeClr val="accent1">
                <a:lumMod val="75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83" name="AutoShape 79"/>
          <p:cNvSpPr>
            <a:spLocks noChangeArrowheads="1"/>
          </p:cNvSpPr>
          <p:nvPr/>
        </p:nvSpPr>
        <p:spPr bwMode="auto">
          <a:xfrm>
            <a:off x="8899867" y="4178337"/>
            <a:ext cx="1762125" cy="454795"/>
          </a:xfrm>
          <a:prstGeom prst="wedgeRectCallout">
            <a:avLst>
              <a:gd name="adj1" fmla="val -62196"/>
              <a:gd name="adj2" fmla="val -115940"/>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FF0000"/>
                </a:solidFill>
                <a:ea typeface="幼圆" panose="02010509060101010101" pitchFamily="49" charset="-122"/>
                <a:cs typeface="Arial" panose="020B0604020202020204" pitchFamily="34" charset="0"/>
              </a:rPr>
              <a:t>最优解</a:t>
            </a:r>
            <a:r>
              <a:rPr lang="en-US" altLang="zh-CN" sz="2000" b="0">
                <a:solidFill>
                  <a:srgbClr val="FF0000"/>
                </a:solidFill>
                <a:ea typeface="幼圆" panose="02010509060101010101" pitchFamily="49" charset="-122"/>
                <a:cs typeface="Arial" panose="020B0604020202020204" pitchFamily="34" charset="0"/>
              </a:rPr>
              <a:t>{2,3}</a:t>
            </a:r>
          </a:p>
        </p:txBody>
      </p:sp>
      <p:sp>
        <p:nvSpPr>
          <p:cNvPr id="44059" name="Rectangle 2"/>
          <p:cNvSpPr>
            <a:spLocks noGrp="1" noChangeArrowheads="1"/>
          </p:cNvSpPr>
          <p:nvPr>
            <p:ph type="title"/>
          </p:nvPr>
        </p:nvSpPr>
        <p:spPr>
          <a:xfrm>
            <a:off x="775021" y="154380"/>
            <a:ext cx="3192463" cy="1081889"/>
          </a:xfrm>
        </p:spPr>
        <p:txBody>
          <a:bodyPr>
            <a:normAutofit/>
          </a:bodyPr>
          <a:lstStyle/>
          <a:p>
            <a:r>
              <a:rPr lang="zh-CN" altLang="en-US" dirty="0"/>
              <a:t>限界函数</a:t>
            </a:r>
            <a:r>
              <a:rPr lang="en-US" altLang="zh-CN" dirty="0"/>
              <a:t>B</a:t>
            </a:r>
          </a:p>
        </p:txBody>
      </p:sp>
      <p:sp>
        <p:nvSpPr>
          <p:cNvPr id="119"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53</a:t>
            </a:fld>
            <a:endParaRPr lang="en-US" altLang="zh-CN" dirty="0"/>
          </a:p>
        </p:txBody>
      </p:sp>
      <p:sp>
        <p:nvSpPr>
          <p:cNvPr id="132" name="Rectangle 55"/>
          <p:cNvSpPr txBox="1">
            <a:spLocks noChangeArrowheads="1"/>
          </p:cNvSpPr>
          <p:nvPr/>
        </p:nvSpPr>
        <p:spPr>
          <a:xfrm>
            <a:off x="852132" y="2603136"/>
            <a:ext cx="3759870" cy="19954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作业实例</a:t>
            </a:r>
            <a:endParaRPr lang="en-US" altLang="zh-CN" sz="2400" dirty="0"/>
          </a:p>
          <a:p>
            <a:pPr lvl="1">
              <a:lnSpc>
                <a:spcPct val="80000"/>
              </a:lnSpc>
            </a:pPr>
            <a:r>
              <a:rPr lang="en-US" altLang="zh-CN" dirty="0"/>
              <a:t>(p</a:t>
            </a:r>
            <a:r>
              <a:rPr lang="en-US" altLang="zh-CN" baseline="-25000" dirty="0"/>
              <a:t>1</a:t>
            </a:r>
            <a:r>
              <a:rPr lang="en-US" altLang="zh-CN" dirty="0"/>
              <a:t>,d</a:t>
            </a:r>
            <a:r>
              <a:rPr lang="en-US" altLang="zh-CN" baseline="-25000" dirty="0"/>
              <a:t>1</a:t>
            </a:r>
            <a:r>
              <a:rPr lang="en-US" altLang="zh-CN" dirty="0"/>
              <a:t>,t</a:t>
            </a:r>
            <a:r>
              <a:rPr lang="en-US" altLang="zh-CN" baseline="-25000" dirty="0"/>
              <a:t>1</a:t>
            </a:r>
            <a:r>
              <a:rPr lang="en-US" altLang="zh-CN" dirty="0"/>
              <a:t>)=(5,1,1)</a:t>
            </a:r>
          </a:p>
          <a:p>
            <a:pPr lvl="1">
              <a:lnSpc>
                <a:spcPct val="80000"/>
              </a:lnSpc>
            </a:pPr>
            <a:r>
              <a:rPr lang="en-US" altLang="zh-CN" dirty="0"/>
              <a:t>(p</a:t>
            </a:r>
            <a:r>
              <a:rPr lang="en-US" altLang="zh-CN" baseline="-25000" dirty="0"/>
              <a:t>2</a:t>
            </a:r>
            <a:r>
              <a:rPr lang="en-US" altLang="zh-CN" dirty="0"/>
              <a:t>,d</a:t>
            </a:r>
            <a:r>
              <a:rPr lang="en-US" altLang="zh-CN" baseline="-25000" dirty="0"/>
              <a:t>2</a:t>
            </a:r>
            <a:r>
              <a:rPr lang="en-US" altLang="zh-CN" dirty="0"/>
              <a:t>,t</a:t>
            </a:r>
            <a:r>
              <a:rPr lang="en-US" altLang="zh-CN" baseline="-25000" dirty="0"/>
              <a:t>2</a:t>
            </a:r>
            <a:r>
              <a:rPr lang="en-US" altLang="zh-CN" dirty="0"/>
              <a:t>)=(10,3,2)</a:t>
            </a:r>
          </a:p>
          <a:p>
            <a:pPr lvl="1">
              <a:lnSpc>
                <a:spcPct val="80000"/>
              </a:lnSpc>
            </a:pPr>
            <a:r>
              <a:rPr lang="en-US" altLang="zh-CN" dirty="0"/>
              <a:t>(p</a:t>
            </a:r>
            <a:r>
              <a:rPr lang="en-US" altLang="zh-CN" baseline="-25000" dirty="0"/>
              <a:t>3</a:t>
            </a:r>
            <a:r>
              <a:rPr lang="en-US" altLang="zh-CN" dirty="0"/>
              <a:t>,d</a:t>
            </a:r>
            <a:r>
              <a:rPr lang="en-US" altLang="zh-CN" baseline="-25000" dirty="0"/>
              <a:t>3</a:t>
            </a:r>
            <a:r>
              <a:rPr lang="en-US" altLang="zh-CN" dirty="0"/>
              <a:t>,t</a:t>
            </a:r>
            <a:r>
              <a:rPr lang="en-US" altLang="zh-CN" baseline="-25000" dirty="0"/>
              <a:t>3</a:t>
            </a:r>
            <a:r>
              <a:rPr lang="en-US" altLang="zh-CN" dirty="0"/>
              <a:t>)=(6,2,1)</a:t>
            </a:r>
          </a:p>
          <a:p>
            <a:pPr lvl="1">
              <a:lnSpc>
                <a:spcPct val="80000"/>
              </a:lnSpc>
            </a:pPr>
            <a:r>
              <a:rPr lang="en-US" altLang="zh-CN" dirty="0"/>
              <a:t>(p</a:t>
            </a:r>
            <a:r>
              <a:rPr lang="en-US" altLang="zh-CN" baseline="-25000" dirty="0"/>
              <a:t>4</a:t>
            </a:r>
            <a:r>
              <a:rPr lang="en-US" altLang="zh-CN" dirty="0"/>
              <a:t>,d</a:t>
            </a:r>
            <a:r>
              <a:rPr lang="en-US" altLang="zh-CN" baseline="-25000" dirty="0"/>
              <a:t>4</a:t>
            </a:r>
            <a:r>
              <a:rPr lang="en-US" altLang="zh-CN" dirty="0"/>
              <a:t>,t</a:t>
            </a:r>
            <a:r>
              <a:rPr lang="en-US" altLang="zh-CN" baseline="-25000" dirty="0"/>
              <a:t>4</a:t>
            </a:r>
            <a:r>
              <a:rPr lang="en-US" altLang="zh-CN" dirty="0"/>
              <a:t>)=(3,1,1)</a:t>
            </a:r>
          </a:p>
        </p:txBody>
      </p:sp>
      <p:sp>
        <p:nvSpPr>
          <p:cNvPr id="67" name="AutoShape 7">
            <a:extLst>
              <a:ext uri="{FF2B5EF4-FFF2-40B4-BE49-F238E27FC236}">
                <a16:creationId xmlns:a16="http://schemas.microsoft.com/office/drawing/2014/main" id="{9FB3EACF-FA89-4CAF-9494-4DE6B8CCAE67}"/>
              </a:ext>
            </a:extLst>
          </p:cNvPr>
          <p:cNvSpPr>
            <a:spLocks noChangeArrowheads="1"/>
          </p:cNvSpPr>
          <p:nvPr/>
        </p:nvSpPr>
        <p:spPr bwMode="auto">
          <a:xfrm>
            <a:off x="1019848" y="4633439"/>
            <a:ext cx="3382518" cy="500726"/>
          </a:xfrm>
          <a:prstGeom prst="wedgeRectCallout">
            <a:avLst>
              <a:gd name="adj1" fmla="val -37046"/>
              <a:gd name="adj2" fmla="val -50532"/>
            </a:avLst>
          </a:prstGeom>
          <a:noFill/>
          <a:ln w="9525">
            <a:no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b="0" dirty="0">
                <a:solidFill>
                  <a:srgbClr val="FF0000"/>
                </a:solidFill>
                <a:ea typeface="幼圆" panose="02010509060101010101" pitchFamily="49" charset="-122"/>
                <a:cs typeface="Arial" panose="020B0604020202020204" pitchFamily="34" charset="0"/>
              </a:rPr>
              <a:t>10</a:t>
            </a:r>
            <a:r>
              <a:rPr lang="zh-CN" altLang="en-US" sz="2400" b="0" dirty="0">
                <a:solidFill>
                  <a:srgbClr val="FF0000"/>
                </a:solidFill>
                <a:ea typeface="幼圆" panose="02010509060101010101" pitchFamily="49" charset="-122"/>
                <a:cs typeface="Arial" panose="020B0604020202020204" pitchFamily="34" charset="0"/>
              </a:rPr>
              <a:t>个活结点通过检验</a:t>
            </a:r>
            <a:endParaRPr lang="en-US" altLang="zh-CN" sz="2400" b="0" dirty="0">
              <a:solidFill>
                <a:srgbClr val="FF0000"/>
              </a:solidFill>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054492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983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3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83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3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83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32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837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837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837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83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83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83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838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83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3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835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9838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838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1" grpId="0" animBg="1"/>
      <p:bldP spid="98323" grpId="0"/>
      <p:bldP spid="98346" grpId="0" animBg="1"/>
      <p:bldP spid="98350" grpId="0"/>
      <p:bldP spid="98351" grpId="0" animBg="1"/>
      <p:bldP spid="98353" grpId="0"/>
      <p:bldP spid="98355" grpId="0" animBg="1"/>
      <p:bldP spid="98356" grpId="0"/>
      <p:bldP spid="98383" grpId="0" animBg="1"/>
      <p:bldP spid="6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204079"/>
            <a:ext cx="10515600" cy="1147522"/>
          </a:xfrm>
        </p:spPr>
        <p:txBody>
          <a:bodyPr>
            <a:normAutofit/>
          </a:bodyPr>
          <a:lstStyle/>
          <a:p>
            <a:r>
              <a:rPr lang="zh-CN" altLang="en-US" dirty="0"/>
              <a:t>成本下界函数</a:t>
            </a:r>
            <a:r>
              <a:rPr lang="en-US" altLang="zh-CN" dirty="0"/>
              <a:t>ĉ</a:t>
            </a:r>
            <a:endParaRPr lang="zh-CN" altLang="en-US" dirty="0"/>
          </a:p>
        </p:txBody>
      </p:sp>
      <p:sp>
        <p:nvSpPr>
          <p:cNvPr id="3" name="内容占位符 2"/>
          <p:cNvSpPr>
            <a:spLocks noGrp="1"/>
          </p:cNvSpPr>
          <p:nvPr>
            <p:ph idx="1"/>
          </p:nvPr>
        </p:nvSpPr>
        <p:spPr>
          <a:xfrm>
            <a:off x="767408" y="1336683"/>
            <a:ext cx="10515600" cy="4351338"/>
          </a:xfrm>
        </p:spPr>
        <p:txBody>
          <a:bodyPr/>
          <a:lstStyle/>
          <a:p>
            <a:r>
              <a:rPr lang="zh-CN" altLang="en-US" sz="2400" dirty="0"/>
              <a:t>定义下界函数</a:t>
            </a:r>
            <a:r>
              <a:rPr lang="en-US" altLang="zh-CN" sz="2400" dirty="0"/>
              <a:t>ĉ(X)</a:t>
            </a:r>
            <a:r>
              <a:rPr lang="zh-CN" altLang="en-US" sz="2400" dirty="0"/>
              <a:t>，使得</a:t>
            </a:r>
            <a:r>
              <a:rPr lang="en-US" altLang="zh-CN" sz="2400" dirty="0">
                <a:solidFill>
                  <a:srgbClr val="FF0000"/>
                </a:solidFill>
              </a:rPr>
              <a:t>ĉ(X)</a:t>
            </a:r>
            <a:r>
              <a:rPr lang="en-US" altLang="en-US" sz="2400" dirty="0">
                <a:solidFill>
                  <a:srgbClr val="FF0000"/>
                </a:solidFill>
              </a:rPr>
              <a:t>≤</a:t>
            </a:r>
            <a:r>
              <a:rPr lang="en-US" altLang="zh-CN" sz="2400" dirty="0">
                <a:solidFill>
                  <a:srgbClr val="FF0000"/>
                </a:solidFill>
              </a:rPr>
              <a:t>c(X)</a:t>
            </a:r>
            <a:r>
              <a:rPr lang="zh-CN" altLang="en-US" sz="2400" dirty="0"/>
              <a:t>：</a:t>
            </a:r>
            <a:endParaRPr lang="en-US" altLang="zh-CN" sz="2400" dirty="0"/>
          </a:p>
          <a:p>
            <a:pPr marL="800100" lvl="1" indent="-342900">
              <a:lnSpc>
                <a:spcPct val="70000"/>
              </a:lnSpc>
              <a:spcBef>
                <a:spcPct val="50000"/>
              </a:spcBef>
            </a:pPr>
            <a:r>
              <a:rPr lang="zh-CN" altLang="en-US" sz="2400" dirty="0"/>
              <a:t>设</a:t>
            </a:r>
            <a:r>
              <a:rPr lang="en-US" altLang="zh-CN" sz="2400" dirty="0" err="1"/>
              <a:t>Sx</a:t>
            </a:r>
            <a:r>
              <a:rPr lang="zh-CN" altLang="en-US" sz="2400" dirty="0"/>
              <a:t>是根结点到达结点</a:t>
            </a:r>
            <a:r>
              <a:rPr lang="en-US" altLang="zh-CN" sz="2400" dirty="0"/>
              <a:t>X</a:t>
            </a:r>
            <a:r>
              <a:rPr lang="zh-CN" altLang="en-US" sz="2400" dirty="0"/>
              <a:t>时选中的作业集合</a:t>
            </a:r>
          </a:p>
          <a:p>
            <a:pPr marL="800100" lvl="1" indent="-342900">
              <a:lnSpc>
                <a:spcPct val="70000"/>
              </a:lnSpc>
              <a:spcBef>
                <a:spcPct val="50000"/>
              </a:spcBef>
            </a:pPr>
            <a:r>
              <a:rPr lang="zh-CN" altLang="en-US" sz="2400" dirty="0"/>
              <a:t>令</a:t>
            </a:r>
            <a:r>
              <a:rPr lang="en-US" altLang="zh-CN" sz="2400" dirty="0"/>
              <a:t>m=max{</a:t>
            </a:r>
            <a:r>
              <a:rPr lang="en-US" altLang="zh-CN" sz="2400" dirty="0" err="1"/>
              <a:t>i|i∈Sx</a:t>
            </a:r>
            <a:r>
              <a:rPr lang="en-US" altLang="zh-CN" sz="2400" dirty="0"/>
              <a:t>}</a:t>
            </a:r>
          </a:p>
          <a:p>
            <a:pPr marL="800100" lvl="1" indent="-342900">
              <a:lnSpc>
                <a:spcPct val="70000"/>
              </a:lnSpc>
              <a:spcBef>
                <a:spcPct val="50000"/>
              </a:spcBef>
            </a:pPr>
            <a:r>
              <a:rPr lang="en-US" altLang="zh-CN" sz="2400" dirty="0"/>
              <a:t>ĉ(X)=∑p</a:t>
            </a:r>
            <a:r>
              <a:rPr lang="en-US" altLang="zh-CN" sz="2400" baseline="-25000" dirty="0"/>
              <a:t>i</a:t>
            </a:r>
            <a:r>
              <a:rPr lang="zh-CN" altLang="en-US" sz="2400" baseline="-25000" dirty="0"/>
              <a:t>，</a:t>
            </a:r>
            <a:r>
              <a:rPr lang="zh-CN" altLang="en-US" sz="2400" dirty="0"/>
              <a:t>若</a:t>
            </a:r>
            <a:r>
              <a:rPr lang="en-US" altLang="zh-CN" sz="2400" dirty="0"/>
              <a:t>X</a:t>
            </a:r>
            <a:r>
              <a:rPr lang="zh-CN" altLang="en-US" sz="2400" dirty="0"/>
              <a:t>是可行解</a:t>
            </a:r>
          </a:p>
          <a:p>
            <a:pPr marL="800100" lvl="1" indent="-342900">
              <a:lnSpc>
                <a:spcPct val="70000"/>
              </a:lnSpc>
              <a:spcBef>
                <a:spcPct val="50000"/>
              </a:spcBef>
            </a:pPr>
            <a:endParaRPr lang="en-US" altLang="zh-CN" sz="2400" dirty="0"/>
          </a:p>
          <a:p>
            <a:pPr marL="800100" lvl="1" indent="-342900">
              <a:lnSpc>
                <a:spcPct val="70000"/>
              </a:lnSpc>
              <a:spcBef>
                <a:spcPct val="50000"/>
              </a:spcBef>
            </a:pPr>
            <a:r>
              <a:rPr lang="en-US" altLang="zh-CN" sz="2400" dirty="0"/>
              <a:t>ĉ(X)=∞</a:t>
            </a:r>
            <a:r>
              <a:rPr lang="zh-CN" altLang="en-US" sz="2400" dirty="0"/>
              <a:t>，若</a:t>
            </a:r>
            <a:r>
              <a:rPr lang="en-US" altLang="zh-CN" sz="2400" dirty="0"/>
              <a:t>X</a:t>
            </a:r>
            <a:r>
              <a:rPr lang="zh-CN" altLang="en-US" sz="2400" dirty="0"/>
              <a:t>是不可行解</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54</a:t>
            </a:fld>
            <a:endParaRPr lang="en-US" altLang="zh-CN"/>
          </a:p>
        </p:txBody>
      </p:sp>
      <p:sp>
        <p:nvSpPr>
          <p:cNvPr id="5" name="Text Box 5"/>
          <p:cNvSpPr txBox="1">
            <a:spLocks noChangeArrowheads="1"/>
          </p:cNvSpPr>
          <p:nvPr/>
        </p:nvSpPr>
        <p:spPr bwMode="auto">
          <a:xfrm>
            <a:off x="2029789" y="3064875"/>
            <a:ext cx="13133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0" dirty="0" err="1"/>
              <a:t>i</a:t>
            </a:r>
            <a:r>
              <a:rPr lang="en-US" altLang="zh-CN" sz="1800" b="0" dirty="0"/>
              <a:t>&lt;m, </a:t>
            </a:r>
            <a:r>
              <a:rPr lang="en-US" altLang="zh-CN" sz="1800" b="0" dirty="0" err="1"/>
              <a:t>i∈Sx</a:t>
            </a:r>
            <a:endParaRPr lang="en-US" altLang="zh-CN" sz="1800" b="0" dirty="0"/>
          </a:p>
        </p:txBody>
      </p:sp>
      <p:grpSp>
        <p:nvGrpSpPr>
          <p:cNvPr id="6" name="Group 7"/>
          <p:cNvGrpSpPr>
            <a:grpSpLocks/>
          </p:cNvGrpSpPr>
          <p:nvPr/>
        </p:nvGrpSpPr>
        <p:grpSpPr bwMode="auto">
          <a:xfrm>
            <a:off x="6743010" y="2533082"/>
            <a:ext cx="2088232" cy="2071344"/>
            <a:chOff x="3003" y="2631"/>
            <a:chExt cx="1373" cy="1428"/>
          </a:xfrm>
          <a:noFill/>
        </p:grpSpPr>
        <p:sp>
          <p:nvSpPr>
            <p:cNvPr id="7" name="Oval 8"/>
            <p:cNvSpPr>
              <a:spLocks noChangeArrowheads="1"/>
            </p:cNvSpPr>
            <p:nvPr/>
          </p:nvSpPr>
          <p:spPr bwMode="auto">
            <a:xfrm>
              <a:off x="3441" y="2631"/>
              <a:ext cx="274" cy="25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1</a:t>
              </a:r>
            </a:p>
          </p:txBody>
        </p:sp>
        <p:sp>
          <p:nvSpPr>
            <p:cNvPr id="8" name="Oval 9"/>
            <p:cNvSpPr>
              <a:spLocks noChangeArrowheads="1"/>
            </p:cNvSpPr>
            <p:nvPr/>
          </p:nvSpPr>
          <p:spPr bwMode="auto">
            <a:xfrm>
              <a:off x="3432" y="3180"/>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3</a:t>
              </a:r>
            </a:p>
          </p:txBody>
        </p:sp>
        <p:sp>
          <p:nvSpPr>
            <p:cNvPr id="9" name="Oval 10"/>
            <p:cNvSpPr>
              <a:spLocks noChangeArrowheads="1"/>
            </p:cNvSpPr>
            <p:nvPr/>
          </p:nvSpPr>
          <p:spPr bwMode="auto">
            <a:xfrm>
              <a:off x="3886" y="3771"/>
              <a:ext cx="274" cy="288"/>
            </a:xfrm>
            <a:prstGeom prst="ellipse">
              <a:avLst/>
            </a:prstGeom>
            <a:solidFill>
              <a:schemeClr val="accent1">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dirty="0"/>
                <a:t>10</a:t>
              </a:r>
            </a:p>
          </p:txBody>
        </p:sp>
        <p:cxnSp>
          <p:nvCxnSpPr>
            <p:cNvPr id="10" name="AutoShape 11"/>
            <p:cNvCxnSpPr>
              <a:cxnSpLocks noChangeShapeType="1"/>
              <a:stCxn id="7" idx="4"/>
              <a:endCxn id="8" idx="0"/>
            </p:cNvCxnSpPr>
            <p:nvPr/>
          </p:nvCxnSpPr>
          <p:spPr bwMode="auto">
            <a:xfrm flipH="1">
              <a:off x="3569" y="2882"/>
              <a:ext cx="9" cy="298"/>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2"/>
            <p:cNvCxnSpPr>
              <a:cxnSpLocks noChangeShapeType="1"/>
              <a:stCxn id="8" idx="4"/>
              <a:endCxn id="9" idx="0"/>
            </p:cNvCxnSpPr>
            <p:nvPr/>
          </p:nvCxnSpPr>
          <p:spPr bwMode="auto">
            <a:xfrm>
              <a:off x="3569" y="3467"/>
              <a:ext cx="454" cy="30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3"/>
            <p:cNvSpPr txBox="1">
              <a:spLocks noChangeArrowheads="1"/>
            </p:cNvSpPr>
            <p:nvPr/>
          </p:nvSpPr>
          <p:spPr bwMode="auto">
            <a:xfrm>
              <a:off x="3003" y="2882"/>
              <a:ext cx="626" cy="27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1</a:t>
              </a:r>
              <a:r>
                <a:rPr lang="en-US" altLang="zh-CN" sz="2000" b="0" dirty="0"/>
                <a:t>=2</a:t>
              </a:r>
            </a:p>
          </p:txBody>
        </p:sp>
        <p:sp>
          <p:nvSpPr>
            <p:cNvPr id="13" name="Text Box 14"/>
            <p:cNvSpPr txBox="1">
              <a:spLocks noChangeArrowheads="1"/>
            </p:cNvSpPr>
            <p:nvPr/>
          </p:nvSpPr>
          <p:spPr bwMode="auto">
            <a:xfrm>
              <a:off x="3750" y="3427"/>
              <a:ext cx="626" cy="27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sp>
        <p:nvSpPr>
          <p:cNvPr id="14" name="Rectangle 15"/>
          <p:cNvSpPr>
            <a:spLocks noChangeArrowheads="1"/>
          </p:cNvSpPr>
          <p:nvPr/>
        </p:nvSpPr>
        <p:spPr bwMode="auto">
          <a:xfrm>
            <a:off x="8870929" y="2897163"/>
            <a:ext cx="1151277" cy="461665"/>
          </a:xfrm>
          <a:prstGeom prst="rect">
            <a:avLst/>
          </a:prstGeom>
          <a:noFill/>
          <a:ln>
            <a:noFill/>
          </a:ln>
          <a:effec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t> ĉ(1)=0</a:t>
            </a:r>
          </a:p>
        </p:txBody>
      </p:sp>
      <p:sp>
        <p:nvSpPr>
          <p:cNvPr id="15" name="Rectangle 16"/>
          <p:cNvSpPr>
            <a:spLocks noChangeArrowheads="1"/>
          </p:cNvSpPr>
          <p:nvPr/>
        </p:nvSpPr>
        <p:spPr bwMode="auto">
          <a:xfrm>
            <a:off x="8955121" y="3303125"/>
            <a:ext cx="1573212" cy="45720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t>ĉ(3)=5 {1}</a:t>
            </a:r>
          </a:p>
        </p:txBody>
      </p:sp>
      <p:sp>
        <p:nvSpPr>
          <p:cNvPr id="16" name="Rectangle 17"/>
          <p:cNvSpPr>
            <a:spLocks noChangeArrowheads="1"/>
          </p:cNvSpPr>
          <p:nvPr/>
        </p:nvSpPr>
        <p:spPr bwMode="auto">
          <a:xfrm>
            <a:off x="8967312" y="4144795"/>
            <a:ext cx="2109788" cy="45720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t>ĉ(10)=11 {1,3}</a:t>
            </a:r>
          </a:p>
        </p:txBody>
      </p:sp>
      <p:sp>
        <p:nvSpPr>
          <p:cNvPr id="17" name="Oval 13"/>
          <p:cNvSpPr>
            <a:spLocks noChangeArrowheads="1"/>
          </p:cNvSpPr>
          <p:nvPr/>
        </p:nvSpPr>
        <p:spPr bwMode="auto">
          <a:xfrm>
            <a:off x="6772397" y="4186342"/>
            <a:ext cx="416734" cy="417750"/>
          </a:xfrm>
          <a:prstGeom prst="ellipse">
            <a:avLst/>
          </a:prstGeom>
          <a:no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0"/>
              <a:t>9</a:t>
            </a:r>
          </a:p>
        </p:txBody>
      </p:sp>
      <p:cxnSp>
        <p:nvCxnSpPr>
          <p:cNvPr id="18" name="AutoShape 14"/>
          <p:cNvCxnSpPr>
            <a:cxnSpLocks noChangeShapeType="1"/>
            <a:stCxn id="8" idx="4"/>
            <a:endCxn id="17" idx="0"/>
          </p:cNvCxnSpPr>
          <p:nvPr/>
        </p:nvCxnSpPr>
        <p:spPr bwMode="auto">
          <a:xfrm flipH="1">
            <a:off x="6980764" y="3745717"/>
            <a:ext cx="623090" cy="440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15"/>
          <p:cNvSpPr txBox="1">
            <a:spLocks noChangeArrowheads="1"/>
          </p:cNvSpPr>
          <p:nvPr/>
        </p:nvSpPr>
        <p:spPr bwMode="auto">
          <a:xfrm>
            <a:off x="6529126" y="3661852"/>
            <a:ext cx="952100"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sp>
        <p:nvSpPr>
          <p:cNvPr id="20" name="Rectangle 16"/>
          <p:cNvSpPr>
            <a:spLocks noChangeArrowheads="1"/>
          </p:cNvSpPr>
          <p:nvPr/>
        </p:nvSpPr>
        <p:spPr bwMode="auto">
          <a:xfrm>
            <a:off x="8975092" y="3721157"/>
            <a:ext cx="1573213" cy="45720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t>ĉ(9)=5 {1}</a:t>
            </a:r>
          </a:p>
        </p:txBody>
      </p:sp>
      <p:sp>
        <p:nvSpPr>
          <p:cNvPr id="21" name="Text Box 15"/>
          <p:cNvSpPr txBox="1">
            <a:spLocks noChangeArrowheads="1"/>
          </p:cNvSpPr>
          <p:nvPr/>
        </p:nvSpPr>
        <p:spPr bwMode="auto">
          <a:xfrm>
            <a:off x="6384032" y="2319391"/>
            <a:ext cx="1114839" cy="461665"/>
          </a:xfrm>
          <a:prstGeom prst="rect">
            <a:avLst/>
          </a:prstGeom>
          <a:noFill/>
          <a:ln>
            <a:noFill/>
          </a:ln>
          <a:effec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400" dirty="0">
                <a:solidFill>
                  <a:srgbClr val="FF0000"/>
                </a:solidFill>
              </a:rPr>
              <a:t>c(1)=8</a:t>
            </a:r>
          </a:p>
        </p:txBody>
      </p:sp>
      <p:sp>
        <p:nvSpPr>
          <p:cNvPr id="22" name="Text Box 15"/>
          <p:cNvSpPr txBox="1">
            <a:spLocks noChangeArrowheads="1"/>
          </p:cNvSpPr>
          <p:nvPr/>
        </p:nvSpPr>
        <p:spPr bwMode="auto">
          <a:xfrm>
            <a:off x="7079386" y="3241402"/>
            <a:ext cx="389357" cy="461665"/>
          </a:xfrm>
          <a:prstGeom prst="rect">
            <a:avLst/>
          </a:prstGeom>
          <a:noFill/>
          <a:ln>
            <a:noFill/>
          </a:ln>
          <a:effec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400" dirty="0">
                <a:solidFill>
                  <a:srgbClr val="FF0000"/>
                </a:solidFill>
              </a:rPr>
              <a:t>8</a:t>
            </a:r>
          </a:p>
        </p:txBody>
      </p:sp>
      <p:sp>
        <p:nvSpPr>
          <p:cNvPr id="23" name="Text Box 15"/>
          <p:cNvSpPr txBox="1">
            <a:spLocks noChangeArrowheads="1"/>
          </p:cNvSpPr>
          <p:nvPr/>
        </p:nvSpPr>
        <p:spPr bwMode="auto">
          <a:xfrm>
            <a:off x="6458245" y="4037154"/>
            <a:ext cx="389357" cy="461665"/>
          </a:xfrm>
          <a:prstGeom prst="rect">
            <a:avLst/>
          </a:prstGeom>
          <a:noFill/>
          <a:ln>
            <a:noFill/>
          </a:ln>
          <a:effec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400" dirty="0">
                <a:solidFill>
                  <a:srgbClr val="FF0000"/>
                </a:solidFill>
              </a:rPr>
              <a:t>8</a:t>
            </a:r>
          </a:p>
        </p:txBody>
      </p:sp>
      <p:sp>
        <p:nvSpPr>
          <p:cNvPr id="24" name="Text Box 15"/>
          <p:cNvSpPr txBox="1">
            <a:spLocks noChangeArrowheads="1"/>
          </p:cNvSpPr>
          <p:nvPr/>
        </p:nvSpPr>
        <p:spPr bwMode="auto">
          <a:xfrm>
            <a:off x="7627121" y="4049291"/>
            <a:ext cx="632706" cy="461665"/>
          </a:xfrm>
          <a:prstGeom prst="rect">
            <a:avLst/>
          </a:prstGeom>
          <a:noFill/>
          <a:ln>
            <a:noFill/>
          </a:ln>
          <a:effec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400" dirty="0">
                <a:solidFill>
                  <a:srgbClr val="FF0000"/>
                </a:solidFill>
              </a:rPr>
              <a:t>11</a:t>
            </a:r>
          </a:p>
        </p:txBody>
      </p:sp>
      <p:sp>
        <p:nvSpPr>
          <p:cNvPr id="29"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1154321" y="4957245"/>
            <a:ext cx="9883357" cy="996755"/>
          </a:xfrm>
          <a:prstGeom prst="wedgeRoundRectCallout">
            <a:avLst>
              <a:gd name="adj1" fmla="val -2945"/>
              <a:gd name="adj2" fmla="val -68709"/>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0"/>
              </a:spcBef>
            </a:pPr>
            <a:r>
              <a:rPr lang="zh-CN" altLang="en-US" sz="2400" dirty="0">
                <a:latin typeface="Arial" panose="020B0604020202020204" pitchFamily="34" charset="0"/>
                <a:ea typeface="幼圆" panose="02010509060101010101" pitchFamily="49" charset="-122"/>
                <a:cs typeface="Arial" panose="020B0604020202020204" pitchFamily="34" charset="0"/>
              </a:rPr>
              <a:t>对于答案结点</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，当是叶结点时，</a:t>
            </a:r>
            <a:r>
              <a:rPr lang="en-US" altLang="zh-CN" sz="2400" dirty="0">
                <a:latin typeface="Arial" panose="020B0604020202020204" pitchFamily="34" charset="0"/>
                <a:ea typeface="幼圆" panose="02010509060101010101" pitchFamily="49" charset="-122"/>
                <a:cs typeface="Arial" panose="020B0604020202020204" pitchFamily="34" charset="0"/>
              </a:rPr>
              <a:t>ĉ(x)=c(x)</a:t>
            </a:r>
            <a:r>
              <a:rPr lang="zh-CN" altLang="en-US" sz="2400" dirty="0">
                <a:latin typeface="Arial" panose="020B0604020202020204" pitchFamily="34" charset="0"/>
                <a:ea typeface="幼圆" panose="02010509060101010101" pitchFamily="49" charset="-122"/>
                <a:cs typeface="Arial" panose="020B0604020202020204" pitchFamily="34" charset="0"/>
              </a:rPr>
              <a:t>；否则，</a:t>
            </a:r>
            <a:r>
              <a:rPr lang="en-US" altLang="zh-CN" sz="2400" dirty="0">
                <a:latin typeface="Arial" panose="020B0604020202020204" pitchFamily="34" charset="0"/>
                <a:ea typeface="幼圆" panose="02010509060101010101" pitchFamily="49" charset="-122"/>
                <a:cs typeface="Arial" panose="020B0604020202020204" pitchFamily="34" charset="0"/>
              </a:rPr>
              <a:t>ĉ(x)</a:t>
            </a:r>
            <a:r>
              <a:rPr lang="en-US" altLang="en-US" sz="2400" dirty="0">
                <a:latin typeface="Arial" panose="020B0604020202020204" pitchFamily="34" charset="0"/>
                <a:ea typeface="幼圆" panose="02010509060101010101" pitchFamily="49" charset="-122"/>
                <a:cs typeface="Arial" panose="020B0604020202020204" pitchFamily="34" charset="0"/>
              </a:rPr>
              <a:t>≠</a:t>
            </a:r>
            <a:r>
              <a:rPr lang="en-US" altLang="zh-CN" sz="2400" dirty="0">
                <a:latin typeface="Arial" panose="020B0604020202020204" pitchFamily="34" charset="0"/>
                <a:ea typeface="幼圆" panose="02010509060101010101" pitchFamily="49" charset="-122"/>
                <a:cs typeface="Arial" panose="020B0604020202020204" pitchFamily="34" charset="0"/>
              </a:rPr>
              <a:t>c(x)</a:t>
            </a:r>
            <a:r>
              <a:rPr lang="zh-CN" altLang="en-US" sz="2400" dirty="0">
                <a:latin typeface="Arial" panose="020B0604020202020204" pitchFamily="34" charset="0"/>
                <a:ea typeface="幼圆" panose="02010509060101010101" pitchFamily="49" charset="-122"/>
                <a:cs typeface="Arial" panose="020B0604020202020204" pitchFamily="34" charset="0"/>
              </a:rPr>
              <a:t>。因此，算法</a:t>
            </a:r>
            <a:r>
              <a:rPr lang="en-US" altLang="zh-CN" sz="2400" dirty="0">
                <a:latin typeface="Arial" panose="020B0604020202020204" pitchFamily="34" charset="0"/>
                <a:ea typeface="幼圆" panose="02010509060101010101" pitchFamily="49" charset="-122"/>
                <a:cs typeface="Arial" panose="020B0604020202020204" pitchFamily="34" charset="0"/>
              </a:rPr>
              <a:t>LC</a:t>
            </a:r>
            <a:r>
              <a:rPr lang="zh-CN" altLang="en-US" sz="2400" dirty="0">
                <a:latin typeface="Arial" panose="020B0604020202020204" pitchFamily="34" charset="0"/>
                <a:ea typeface="幼圆" panose="02010509060101010101" pitchFamily="49" charset="-122"/>
                <a:cs typeface="Arial" panose="020B0604020202020204" pitchFamily="34" charset="0"/>
              </a:rPr>
              <a:t>并不能求出最优解。</a:t>
            </a:r>
          </a:p>
        </p:txBody>
      </p:sp>
      <p:sp>
        <p:nvSpPr>
          <p:cNvPr id="28" name="Rectangle 55">
            <a:extLst>
              <a:ext uri="{FF2B5EF4-FFF2-40B4-BE49-F238E27FC236}">
                <a16:creationId xmlns:a16="http://schemas.microsoft.com/office/drawing/2014/main" id="{54D8E1C9-A36B-7F10-D191-0763C2EBF8A9}"/>
              </a:ext>
            </a:extLst>
          </p:cNvPr>
          <p:cNvSpPr txBox="1">
            <a:spLocks noChangeArrowheads="1"/>
          </p:cNvSpPr>
          <p:nvPr/>
        </p:nvSpPr>
        <p:spPr>
          <a:xfrm>
            <a:off x="7664722" y="535692"/>
            <a:ext cx="3759870" cy="19954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作业实例</a:t>
            </a:r>
            <a:endParaRPr lang="en-US" altLang="zh-CN" sz="2400" dirty="0"/>
          </a:p>
          <a:p>
            <a:pPr lvl="1">
              <a:lnSpc>
                <a:spcPct val="80000"/>
              </a:lnSpc>
            </a:pPr>
            <a:r>
              <a:rPr lang="en-US" altLang="zh-CN" dirty="0"/>
              <a:t>(p</a:t>
            </a:r>
            <a:r>
              <a:rPr lang="en-US" altLang="zh-CN" baseline="-25000" dirty="0"/>
              <a:t>1</a:t>
            </a:r>
            <a:r>
              <a:rPr lang="en-US" altLang="zh-CN" dirty="0"/>
              <a:t>,d</a:t>
            </a:r>
            <a:r>
              <a:rPr lang="en-US" altLang="zh-CN" baseline="-25000" dirty="0"/>
              <a:t>1</a:t>
            </a:r>
            <a:r>
              <a:rPr lang="en-US" altLang="zh-CN" dirty="0"/>
              <a:t>,t</a:t>
            </a:r>
            <a:r>
              <a:rPr lang="en-US" altLang="zh-CN" baseline="-25000" dirty="0"/>
              <a:t>1</a:t>
            </a:r>
            <a:r>
              <a:rPr lang="en-US" altLang="zh-CN" dirty="0"/>
              <a:t>)=(5,1,1)</a:t>
            </a:r>
          </a:p>
          <a:p>
            <a:pPr lvl="1">
              <a:lnSpc>
                <a:spcPct val="80000"/>
              </a:lnSpc>
            </a:pPr>
            <a:r>
              <a:rPr lang="en-US" altLang="zh-CN" dirty="0"/>
              <a:t>(p</a:t>
            </a:r>
            <a:r>
              <a:rPr lang="en-US" altLang="zh-CN" baseline="-25000" dirty="0"/>
              <a:t>2</a:t>
            </a:r>
            <a:r>
              <a:rPr lang="en-US" altLang="zh-CN" dirty="0"/>
              <a:t>,d</a:t>
            </a:r>
            <a:r>
              <a:rPr lang="en-US" altLang="zh-CN" baseline="-25000" dirty="0"/>
              <a:t>2</a:t>
            </a:r>
            <a:r>
              <a:rPr lang="en-US" altLang="zh-CN" dirty="0"/>
              <a:t>,t</a:t>
            </a:r>
            <a:r>
              <a:rPr lang="en-US" altLang="zh-CN" baseline="-25000" dirty="0"/>
              <a:t>2</a:t>
            </a:r>
            <a:r>
              <a:rPr lang="en-US" altLang="zh-CN" dirty="0"/>
              <a:t>)=(10,3,2)</a:t>
            </a:r>
          </a:p>
          <a:p>
            <a:pPr lvl="1">
              <a:lnSpc>
                <a:spcPct val="80000"/>
              </a:lnSpc>
            </a:pPr>
            <a:r>
              <a:rPr lang="en-US" altLang="zh-CN" dirty="0"/>
              <a:t>(p</a:t>
            </a:r>
            <a:r>
              <a:rPr lang="en-US" altLang="zh-CN" baseline="-25000" dirty="0"/>
              <a:t>3</a:t>
            </a:r>
            <a:r>
              <a:rPr lang="en-US" altLang="zh-CN" dirty="0"/>
              <a:t>,d</a:t>
            </a:r>
            <a:r>
              <a:rPr lang="en-US" altLang="zh-CN" baseline="-25000" dirty="0"/>
              <a:t>3</a:t>
            </a:r>
            <a:r>
              <a:rPr lang="en-US" altLang="zh-CN" dirty="0"/>
              <a:t>,t</a:t>
            </a:r>
            <a:r>
              <a:rPr lang="en-US" altLang="zh-CN" baseline="-25000" dirty="0"/>
              <a:t>3</a:t>
            </a:r>
            <a:r>
              <a:rPr lang="en-US" altLang="zh-CN" dirty="0"/>
              <a:t>)=(6,2,1)</a:t>
            </a:r>
          </a:p>
          <a:p>
            <a:pPr lvl="1">
              <a:lnSpc>
                <a:spcPct val="80000"/>
              </a:lnSpc>
            </a:pPr>
            <a:r>
              <a:rPr lang="en-US" altLang="zh-CN" dirty="0"/>
              <a:t>(p</a:t>
            </a:r>
            <a:r>
              <a:rPr lang="en-US" altLang="zh-CN" baseline="-25000" dirty="0"/>
              <a:t>4</a:t>
            </a:r>
            <a:r>
              <a:rPr lang="en-US" altLang="zh-CN" dirty="0"/>
              <a:t>,d</a:t>
            </a:r>
            <a:r>
              <a:rPr lang="en-US" altLang="zh-CN" baseline="-25000" dirty="0"/>
              <a:t>4</a:t>
            </a:r>
            <a:r>
              <a:rPr lang="en-US" altLang="zh-CN" dirty="0"/>
              <a:t>,t</a:t>
            </a:r>
            <a:r>
              <a:rPr lang="en-US" altLang="zh-CN" baseline="-25000" dirty="0"/>
              <a:t>4</a:t>
            </a:r>
            <a:r>
              <a:rPr lang="en-US" altLang="zh-CN" dirty="0"/>
              <a:t>)=(3,1,1)</a:t>
            </a:r>
          </a:p>
        </p:txBody>
      </p:sp>
    </p:spTree>
    <p:extLst>
      <p:ext uri="{BB962C8B-B14F-4D97-AF65-F5344CB8AC3E}">
        <p14:creationId xmlns:p14="http://schemas.microsoft.com/office/powerpoint/2010/main" val="162617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0" grpId="0"/>
      <p:bldP spid="2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332656"/>
            <a:ext cx="10515600" cy="975643"/>
          </a:xfrm>
        </p:spPr>
        <p:txBody>
          <a:bodyPr/>
          <a:lstStyle/>
          <a:p>
            <a:r>
              <a:rPr lang="zh-CN" altLang="en-US" dirty="0"/>
              <a:t>每个答案结点的</a:t>
            </a:r>
            <a:r>
              <a:rPr lang="en-US" altLang="zh-CN" dirty="0"/>
              <a:t>ĉ</a:t>
            </a:r>
            <a:r>
              <a:rPr lang="zh-CN" altLang="en-US" dirty="0"/>
              <a:t>值</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55</a:t>
            </a:fld>
            <a:endParaRPr lang="en-US" altLang="zh-CN"/>
          </a:p>
        </p:txBody>
      </p:sp>
      <p:grpSp>
        <p:nvGrpSpPr>
          <p:cNvPr id="5" name="Group 68"/>
          <p:cNvGrpSpPr>
            <a:grpSpLocks/>
          </p:cNvGrpSpPr>
          <p:nvPr/>
        </p:nvGrpSpPr>
        <p:grpSpPr bwMode="auto">
          <a:xfrm>
            <a:off x="7054233" y="3250212"/>
            <a:ext cx="2125353" cy="1007991"/>
            <a:chOff x="2475" y="1585"/>
            <a:chExt cx="1389" cy="782"/>
          </a:xfrm>
          <a:noFill/>
        </p:grpSpPr>
        <p:sp>
          <p:nvSpPr>
            <p:cNvPr id="6" name="Oval 8"/>
            <p:cNvSpPr>
              <a:spLocks noChangeArrowheads="1"/>
            </p:cNvSpPr>
            <p:nvPr/>
          </p:nvSpPr>
          <p:spPr bwMode="auto">
            <a:xfrm>
              <a:off x="3241"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10</a:t>
              </a:r>
            </a:p>
          </p:txBody>
        </p:sp>
        <p:cxnSp>
          <p:nvCxnSpPr>
            <p:cNvPr id="7" name="AutoShape 10"/>
            <p:cNvCxnSpPr>
              <a:cxnSpLocks noChangeShapeType="1"/>
              <a:stCxn id="40" idx="4"/>
              <a:endCxn id="6" idx="0"/>
            </p:cNvCxnSpPr>
            <p:nvPr/>
          </p:nvCxnSpPr>
          <p:spPr bwMode="auto">
            <a:xfrm>
              <a:off x="2989" y="1585"/>
              <a:ext cx="389"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 Box 12"/>
            <p:cNvSpPr txBox="1">
              <a:spLocks noChangeArrowheads="1"/>
            </p:cNvSpPr>
            <p:nvPr/>
          </p:nvSpPr>
          <p:spPr bwMode="auto">
            <a:xfrm>
              <a:off x="3238" y="172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sp>
          <p:nvSpPr>
            <p:cNvPr id="9" name="Oval 13"/>
            <p:cNvSpPr>
              <a:spLocks noChangeArrowheads="1"/>
            </p:cNvSpPr>
            <p:nvPr/>
          </p:nvSpPr>
          <p:spPr bwMode="auto">
            <a:xfrm>
              <a:off x="2680"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9</a:t>
              </a:r>
            </a:p>
          </p:txBody>
        </p:sp>
        <p:cxnSp>
          <p:nvCxnSpPr>
            <p:cNvPr id="10" name="AutoShape 14"/>
            <p:cNvCxnSpPr>
              <a:cxnSpLocks noChangeShapeType="1"/>
              <a:stCxn id="40" idx="4"/>
              <a:endCxn id="9" idx="0"/>
            </p:cNvCxnSpPr>
            <p:nvPr/>
          </p:nvCxnSpPr>
          <p:spPr bwMode="auto">
            <a:xfrm flipH="1">
              <a:off x="2817" y="1585"/>
              <a:ext cx="172"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15"/>
            <p:cNvSpPr txBox="1">
              <a:spLocks noChangeArrowheads="1"/>
            </p:cNvSpPr>
            <p:nvPr/>
          </p:nvSpPr>
          <p:spPr bwMode="auto">
            <a:xfrm>
              <a:off x="2475" y="171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grpSp>
      <p:sp>
        <p:nvSpPr>
          <p:cNvPr id="12" name="Oval 17"/>
          <p:cNvSpPr>
            <a:spLocks noChangeArrowheads="1"/>
          </p:cNvSpPr>
          <p:nvPr/>
        </p:nvSpPr>
        <p:spPr bwMode="auto">
          <a:xfrm>
            <a:off x="9052020" y="3900387"/>
            <a:ext cx="388356" cy="359728"/>
          </a:xfrm>
          <a:prstGeom prst="ellipse">
            <a:avLst/>
          </a:prstGeom>
          <a:no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11</a:t>
            </a:r>
          </a:p>
        </p:txBody>
      </p:sp>
      <p:cxnSp>
        <p:nvCxnSpPr>
          <p:cNvPr id="13" name="AutoShape 18"/>
          <p:cNvCxnSpPr>
            <a:cxnSpLocks noChangeShapeType="1"/>
            <a:stCxn id="43" idx="4"/>
            <a:endCxn id="12" idx="0"/>
          </p:cNvCxnSpPr>
          <p:nvPr/>
        </p:nvCxnSpPr>
        <p:spPr bwMode="auto">
          <a:xfrm>
            <a:off x="9239690" y="3259117"/>
            <a:ext cx="6508" cy="6412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19"/>
          <p:cNvSpPr txBox="1">
            <a:spLocks noChangeArrowheads="1"/>
          </p:cNvSpPr>
          <p:nvPr/>
        </p:nvSpPr>
        <p:spPr bwMode="auto">
          <a:xfrm>
            <a:off x="9181601" y="3430096"/>
            <a:ext cx="993775"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nvGrpSpPr>
          <p:cNvPr id="15" name="Group 78"/>
          <p:cNvGrpSpPr>
            <a:grpSpLocks/>
          </p:cNvGrpSpPr>
          <p:nvPr/>
        </p:nvGrpSpPr>
        <p:grpSpPr bwMode="auto">
          <a:xfrm>
            <a:off x="4263296" y="3284240"/>
            <a:ext cx="2822085" cy="993971"/>
            <a:chOff x="663" y="1604"/>
            <a:chExt cx="1959" cy="780"/>
          </a:xfrm>
          <a:noFill/>
        </p:grpSpPr>
        <p:cxnSp>
          <p:nvCxnSpPr>
            <p:cNvPr id="16" name="AutoShape 28"/>
            <p:cNvCxnSpPr>
              <a:cxnSpLocks noChangeShapeType="1"/>
              <a:stCxn id="49" idx="4"/>
              <a:endCxn id="18" idx="0"/>
            </p:cNvCxnSpPr>
            <p:nvPr/>
          </p:nvCxnSpPr>
          <p:spPr bwMode="auto">
            <a:xfrm flipH="1">
              <a:off x="1771" y="1604"/>
              <a:ext cx="4"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2"/>
            <p:cNvCxnSpPr>
              <a:cxnSpLocks noChangeShapeType="1"/>
              <a:stCxn id="49" idx="4"/>
              <a:endCxn id="20" idx="0"/>
            </p:cNvCxnSpPr>
            <p:nvPr/>
          </p:nvCxnSpPr>
          <p:spPr bwMode="auto">
            <a:xfrm flipH="1">
              <a:off x="1107" y="1604"/>
              <a:ext cx="668" cy="477"/>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26"/>
            <p:cNvSpPr>
              <a:spLocks noChangeArrowheads="1"/>
            </p:cNvSpPr>
            <p:nvPr/>
          </p:nvSpPr>
          <p:spPr bwMode="auto">
            <a:xfrm>
              <a:off x="1634" y="2096"/>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7</a:t>
              </a:r>
            </a:p>
          </p:txBody>
        </p:sp>
        <p:sp>
          <p:nvSpPr>
            <p:cNvPr id="19" name="Text Box 30"/>
            <p:cNvSpPr txBox="1">
              <a:spLocks noChangeArrowheads="1"/>
            </p:cNvSpPr>
            <p:nvPr/>
          </p:nvSpPr>
          <p:spPr bwMode="auto">
            <a:xfrm>
              <a:off x="1353" y="173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sp>
          <p:nvSpPr>
            <p:cNvPr id="20" name="Oval 31"/>
            <p:cNvSpPr>
              <a:spLocks noChangeArrowheads="1"/>
            </p:cNvSpPr>
            <p:nvPr/>
          </p:nvSpPr>
          <p:spPr bwMode="auto">
            <a:xfrm>
              <a:off x="970" y="2081"/>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6</a:t>
              </a:r>
            </a:p>
          </p:txBody>
        </p:sp>
        <p:sp>
          <p:nvSpPr>
            <p:cNvPr id="21" name="Text Box 33"/>
            <p:cNvSpPr txBox="1">
              <a:spLocks noChangeArrowheads="1"/>
            </p:cNvSpPr>
            <p:nvPr/>
          </p:nvSpPr>
          <p:spPr bwMode="auto">
            <a:xfrm>
              <a:off x="663" y="173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=2</a:t>
              </a:r>
            </a:p>
          </p:txBody>
        </p:sp>
        <p:sp>
          <p:nvSpPr>
            <p:cNvPr id="22" name="Rectangle 35"/>
            <p:cNvSpPr>
              <a:spLocks noChangeArrowheads="1"/>
            </p:cNvSpPr>
            <p:nvPr/>
          </p:nvSpPr>
          <p:spPr bwMode="auto">
            <a:xfrm>
              <a:off x="2163" y="2096"/>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8</a:t>
              </a:r>
            </a:p>
          </p:txBody>
        </p:sp>
        <p:cxnSp>
          <p:nvCxnSpPr>
            <p:cNvPr id="23" name="AutoShape 36"/>
            <p:cNvCxnSpPr>
              <a:cxnSpLocks noChangeShapeType="1"/>
              <a:stCxn id="49" idx="4"/>
              <a:endCxn id="22" idx="0"/>
            </p:cNvCxnSpPr>
            <p:nvPr/>
          </p:nvCxnSpPr>
          <p:spPr bwMode="auto">
            <a:xfrm>
              <a:off x="1775" y="1604"/>
              <a:ext cx="546"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37"/>
            <p:cNvSpPr txBox="1">
              <a:spLocks noChangeArrowheads="1"/>
            </p:cNvSpPr>
            <p:nvPr/>
          </p:nvSpPr>
          <p:spPr bwMode="auto">
            <a:xfrm>
              <a:off x="1996" y="166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sp>
        <p:nvSpPr>
          <p:cNvPr id="25" name="Rectangle 42"/>
          <p:cNvSpPr>
            <a:spLocks noChangeArrowheads="1"/>
          </p:cNvSpPr>
          <p:nvPr/>
        </p:nvSpPr>
        <p:spPr bwMode="auto">
          <a:xfrm>
            <a:off x="5618995" y="4798543"/>
            <a:ext cx="458737" cy="312256"/>
          </a:xfrm>
          <a:prstGeom prst="rect">
            <a:avLst/>
          </a:prstGeom>
          <a:no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14</a:t>
            </a:r>
          </a:p>
        </p:txBody>
      </p:sp>
      <p:cxnSp>
        <p:nvCxnSpPr>
          <p:cNvPr id="26" name="AutoShape 43"/>
          <p:cNvCxnSpPr>
            <a:cxnSpLocks noChangeShapeType="1"/>
            <a:stCxn id="25" idx="0"/>
            <a:endCxn id="18" idx="4"/>
          </p:cNvCxnSpPr>
          <p:nvPr/>
        </p:nvCxnSpPr>
        <p:spPr bwMode="auto">
          <a:xfrm flipV="1">
            <a:off x="5848364" y="4278211"/>
            <a:ext cx="11089" cy="520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Group 72"/>
          <p:cNvGrpSpPr>
            <a:grpSpLocks/>
          </p:cNvGrpSpPr>
          <p:nvPr/>
        </p:nvGrpSpPr>
        <p:grpSpPr bwMode="auto">
          <a:xfrm>
            <a:off x="3929958" y="4259413"/>
            <a:ext cx="1996557" cy="862662"/>
            <a:chOff x="448" y="2378"/>
            <a:chExt cx="1294" cy="681"/>
          </a:xfrm>
          <a:noFill/>
        </p:grpSpPr>
        <p:sp>
          <p:nvSpPr>
            <p:cNvPr id="28" name="Rectangle 38"/>
            <p:cNvSpPr>
              <a:spLocks noChangeArrowheads="1"/>
            </p:cNvSpPr>
            <p:nvPr/>
          </p:nvSpPr>
          <p:spPr bwMode="auto">
            <a:xfrm>
              <a:off x="685" y="2794"/>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12</a:t>
              </a:r>
            </a:p>
          </p:txBody>
        </p:sp>
        <p:cxnSp>
          <p:nvCxnSpPr>
            <p:cNvPr id="29" name="AutoShape 39"/>
            <p:cNvCxnSpPr>
              <a:cxnSpLocks noChangeShapeType="1"/>
              <a:stCxn id="28" idx="0"/>
              <a:endCxn id="20" idx="4"/>
            </p:cNvCxnSpPr>
            <p:nvPr/>
          </p:nvCxnSpPr>
          <p:spPr bwMode="auto">
            <a:xfrm flipV="1">
              <a:off x="843" y="2378"/>
              <a:ext cx="236" cy="416"/>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40"/>
            <p:cNvSpPr>
              <a:spLocks noChangeArrowheads="1"/>
            </p:cNvSpPr>
            <p:nvPr/>
          </p:nvSpPr>
          <p:spPr bwMode="auto">
            <a:xfrm>
              <a:off x="1116" y="2801"/>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13</a:t>
              </a:r>
            </a:p>
          </p:txBody>
        </p:sp>
        <p:cxnSp>
          <p:nvCxnSpPr>
            <p:cNvPr id="31" name="AutoShape 41"/>
            <p:cNvCxnSpPr>
              <a:cxnSpLocks noChangeShapeType="1"/>
              <a:stCxn id="30" idx="0"/>
              <a:endCxn id="20" idx="4"/>
            </p:cNvCxnSpPr>
            <p:nvPr/>
          </p:nvCxnSpPr>
          <p:spPr bwMode="auto">
            <a:xfrm flipH="1" flipV="1">
              <a:off x="1079" y="2378"/>
              <a:ext cx="195" cy="42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44"/>
            <p:cNvSpPr txBox="1">
              <a:spLocks noChangeArrowheads="1"/>
            </p:cNvSpPr>
            <p:nvPr/>
          </p:nvSpPr>
          <p:spPr bwMode="auto">
            <a:xfrm>
              <a:off x="448" y="241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=3</a:t>
              </a:r>
            </a:p>
          </p:txBody>
        </p:sp>
        <p:sp>
          <p:nvSpPr>
            <p:cNvPr id="33" name="Text Box 45"/>
            <p:cNvSpPr txBox="1">
              <a:spLocks noChangeArrowheads="1"/>
            </p:cNvSpPr>
            <p:nvPr/>
          </p:nvSpPr>
          <p:spPr bwMode="auto">
            <a:xfrm>
              <a:off x="1116" y="240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grpSp>
      <p:sp>
        <p:nvSpPr>
          <p:cNvPr id="34" name="Text Box 46"/>
          <p:cNvSpPr txBox="1">
            <a:spLocks noChangeArrowheads="1"/>
          </p:cNvSpPr>
          <p:nvPr/>
        </p:nvSpPr>
        <p:spPr bwMode="auto">
          <a:xfrm>
            <a:off x="5798309" y="4318186"/>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35" name="Rectangle 47"/>
          <p:cNvSpPr>
            <a:spLocks noChangeArrowheads="1"/>
          </p:cNvSpPr>
          <p:nvPr/>
        </p:nvSpPr>
        <p:spPr bwMode="auto">
          <a:xfrm>
            <a:off x="7361007" y="4780980"/>
            <a:ext cx="458737" cy="312256"/>
          </a:xfrm>
          <a:prstGeom prst="rect">
            <a:avLst/>
          </a:prstGeom>
          <a:no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15</a:t>
            </a:r>
          </a:p>
        </p:txBody>
      </p:sp>
      <p:cxnSp>
        <p:nvCxnSpPr>
          <p:cNvPr id="36" name="AutoShape 48"/>
          <p:cNvCxnSpPr>
            <a:cxnSpLocks noChangeShapeType="1"/>
            <a:stCxn id="35" idx="0"/>
            <a:endCxn id="9" idx="4"/>
          </p:cNvCxnSpPr>
          <p:nvPr/>
        </p:nvCxnSpPr>
        <p:spPr bwMode="auto">
          <a:xfrm flipH="1" flipV="1">
            <a:off x="7577538" y="4258203"/>
            <a:ext cx="12838" cy="5227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49"/>
          <p:cNvSpPr txBox="1">
            <a:spLocks noChangeArrowheads="1"/>
          </p:cNvSpPr>
          <p:nvPr/>
        </p:nvSpPr>
        <p:spPr bwMode="auto">
          <a:xfrm>
            <a:off x="6904788" y="4372858"/>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grpSp>
        <p:nvGrpSpPr>
          <p:cNvPr id="38" name="Group 65"/>
          <p:cNvGrpSpPr>
            <a:grpSpLocks/>
          </p:cNvGrpSpPr>
          <p:nvPr/>
        </p:nvGrpSpPr>
        <p:grpSpPr bwMode="auto">
          <a:xfrm>
            <a:off x="5663952" y="1700808"/>
            <a:ext cx="4897048" cy="1583511"/>
            <a:chOff x="1591" y="482"/>
            <a:chExt cx="3343" cy="1131"/>
          </a:xfrm>
          <a:noFill/>
        </p:grpSpPr>
        <p:sp>
          <p:nvSpPr>
            <p:cNvPr id="39" name="Oval 6"/>
            <p:cNvSpPr>
              <a:spLocks noChangeArrowheads="1"/>
            </p:cNvSpPr>
            <p:nvPr/>
          </p:nvSpPr>
          <p:spPr bwMode="auto">
            <a:xfrm>
              <a:off x="2930" y="492"/>
              <a:ext cx="274" cy="25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1</a:t>
              </a:r>
            </a:p>
          </p:txBody>
        </p:sp>
        <p:sp>
          <p:nvSpPr>
            <p:cNvPr id="40" name="Oval 7"/>
            <p:cNvSpPr>
              <a:spLocks noChangeArrowheads="1"/>
            </p:cNvSpPr>
            <p:nvPr/>
          </p:nvSpPr>
          <p:spPr bwMode="auto">
            <a:xfrm>
              <a:off x="2940" y="1302"/>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3</a:t>
              </a:r>
            </a:p>
          </p:txBody>
        </p:sp>
        <p:cxnSp>
          <p:nvCxnSpPr>
            <p:cNvPr id="41" name="AutoShape 9"/>
            <p:cNvCxnSpPr>
              <a:cxnSpLocks noChangeShapeType="1"/>
              <a:stCxn id="39" idx="4"/>
              <a:endCxn id="40" idx="0"/>
            </p:cNvCxnSpPr>
            <p:nvPr/>
          </p:nvCxnSpPr>
          <p:spPr bwMode="auto">
            <a:xfrm>
              <a:off x="3067" y="743"/>
              <a:ext cx="10" cy="559"/>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 Box 11"/>
            <p:cNvSpPr txBox="1">
              <a:spLocks noChangeArrowheads="1"/>
            </p:cNvSpPr>
            <p:nvPr/>
          </p:nvSpPr>
          <p:spPr bwMode="auto">
            <a:xfrm>
              <a:off x="2515" y="93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=2</a:t>
              </a:r>
            </a:p>
          </p:txBody>
        </p:sp>
        <p:sp>
          <p:nvSpPr>
            <p:cNvPr id="43" name="Oval 16"/>
            <p:cNvSpPr>
              <a:spLocks noChangeArrowheads="1"/>
            </p:cNvSpPr>
            <p:nvPr/>
          </p:nvSpPr>
          <p:spPr bwMode="auto">
            <a:xfrm>
              <a:off x="3895"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4</a:t>
              </a:r>
            </a:p>
          </p:txBody>
        </p:sp>
        <p:cxnSp>
          <p:nvCxnSpPr>
            <p:cNvPr id="44" name="AutoShape 20"/>
            <p:cNvCxnSpPr>
              <a:cxnSpLocks noChangeShapeType="1"/>
              <a:stCxn id="39" idx="4"/>
              <a:endCxn id="43" idx="0"/>
            </p:cNvCxnSpPr>
            <p:nvPr/>
          </p:nvCxnSpPr>
          <p:spPr bwMode="auto">
            <a:xfrm>
              <a:off x="3067" y="743"/>
              <a:ext cx="965"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Oval 21"/>
            <p:cNvSpPr>
              <a:spLocks noChangeArrowheads="1"/>
            </p:cNvSpPr>
            <p:nvPr/>
          </p:nvSpPr>
          <p:spPr bwMode="auto">
            <a:xfrm>
              <a:off x="4660"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5</a:t>
              </a:r>
            </a:p>
          </p:txBody>
        </p:sp>
        <p:cxnSp>
          <p:nvCxnSpPr>
            <p:cNvPr id="46" name="AutoShape 22"/>
            <p:cNvCxnSpPr>
              <a:cxnSpLocks noChangeShapeType="1"/>
              <a:stCxn id="39" idx="4"/>
              <a:endCxn id="45" idx="0"/>
            </p:cNvCxnSpPr>
            <p:nvPr/>
          </p:nvCxnSpPr>
          <p:spPr bwMode="auto">
            <a:xfrm>
              <a:off x="3067" y="743"/>
              <a:ext cx="1730"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 Box 23"/>
            <p:cNvSpPr txBox="1">
              <a:spLocks noChangeArrowheads="1"/>
            </p:cNvSpPr>
            <p:nvPr/>
          </p:nvSpPr>
          <p:spPr bwMode="auto">
            <a:xfrm>
              <a:off x="3141"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=3</a:t>
              </a:r>
            </a:p>
          </p:txBody>
        </p:sp>
        <p:sp>
          <p:nvSpPr>
            <p:cNvPr id="48" name="Text Box 24"/>
            <p:cNvSpPr txBox="1">
              <a:spLocks noChangeArrowheads="1"/>
            </p:cNvSpPr>
            <p:nvPr/>
          </p:nvSpPr>
          <p:spPr bwMode="auto">
            <a:xfrm>
              <a:off x="4276"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=4</a:t>
              </a:r>
            </a:p>
          </p:txBody>
        </p:sp>
        <p:sp>
          <p:nvSpPr>
            <p:cNvPr id="49" name="Oval 25"/>
            <p:cNvSpPr>
              <a:spLocks noChangeArrowheads="1"/>
            </p:cNvSpPr>
            <p:nvPr/>
          </p:nvSpPr>
          <p:spPr bwMode="auto">
            <a:xfrm>
              <a:off x="1591" y="1326"/>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2</a:t>
              </a:r>
            </a:p>
          </p:txBody>
        </p:sp>
        <p:cxnSp>
          <p:nvCxnSpPr>
            <p:cNvPr id="50" name="AutoShape 27"/>
            <p:cNvCxnSpPr>
              <a:cxnSpLocks noChangeShapeType="1"/>
              <a:stCxn id="39" idx="4"/>
              <a:endCxn id="49" idx="0"/>
            </p:cNvCxnSpPr>
            <p:nvPr/>
          </p:nvCxnSpPr>
          <p:spPr bwMode="auto">
            <a:xfrm flipH="1">
              <a:off x="1728" y="743"/>
              <a:ext cx="1339" cy="58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 Box 29"/>
            <p:cNvSpPr txBox="1">
              <a:spLocks noChangeArrowheads="1"/>
            </p:cNvSpPr>
            <p:nvPr/>
          </p:nvSpPr>
          <p:spPr bwMode="auto">
            <a:xfrm>
              <a:off x="1621" y="947"/>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=1</a:t>
              </a:r>
            </a:p>
          </p:txBody>
        </p:sp>
        <p:sp>
          <p:nvSpPr>
            <p:cNvPr id="52" name="Text Box 53"/>
            <p:cNvSpPr txBox="1">
              <a:spLocks noChangeArrowheads="1"/>
            </p:cNvSpPr>
            <p:nvPr/>
          </p:nvSpPr>
          <p:spPr bwMode="auto">
            <a:xfrm>
              <a:off x="2720" y="482"/>
              <a:ext cx="258"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b="0">
                <a:solidFill>
                  <a:srgbClr val="FF0000"/>
                </a:solidFill>
                <a:cs typeface="Arial" panose="020B0604020202020204" pitchFamily="34" charset="0"/>
              </a:endParaRPr>
            </a:p>
          </p:txBody>
        </p:sp>
      </p:grpSp>
      <p:sp>
        <p:nvSpPr>
          <p:cNvPr id="56" name="Rectangle 55"/>
          <p:cNvSpPr txBox="1">
            <a:spLocks noChangeArrowheads="1"/>
          </p:cNvSpPr>
          <p:nvPr/>
        </p:nvSpPr>
        <p:spPr>
          <a:xfrm>
            <a:off x="746837" y="1604029"/>
            <a:ext cx="3759870" cy="19954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作业实例</a:t>
            </a:r>
            <a:endParaRPr lang="en-US" altLang="zh-CN" sz="2400" dirty="0"/>
          </a:p>
          <a:p>
            <a:pPr lvl="1">
              <a:lnSpc>
                <a:spcPct val="80000"/>
              </a:lnSpc>
            </a:pPr>
            <a:r>
              <a:rPr lang="en-US" altLang="zh-CN" dirty="0"/>
              <a:t>(p</a:t>
            </a:r>
            <a:r>
              <a:rPr lang="en-US" altLang="zh-CN" baseline="-25000" dirty="0"/>
              <a:t>1</a:t>
            </a:r>
            <a:r>
              <a:rPr lang="en-US" altLang="zh-CN" dirty="0"/>
              <a:t>,d</a:t>
            </a:r>
            <a:r>
              <a:rPr lang="en-US" altLang="zh-CN" baseline="-25000" dirty="0"/>
              <a:t>1</a:t>
            </a:r>
            <a:r>
              <a:rPr lang="en-US" altLang="zh-CN" dirty="0"/>
              <a:t>,t</a:t>
            </a:r>
            <a:r>
              <a:rPr lang="en-US" altLang="zh-CN" baseline="-25000" dirty="0"/>
              <a:t>1</a:t>
            </a:r>
            <a:r>
              <a:rPr lang="en-US" altLang="zh-CN" dirty="0"/>
              <a:t>)=(5,1,1)</a:t>
            </a:r>
          </a:p>
          <a:p>
            <a:pPr lvl="1">
              <a:lnSpc>
                <a:spcPct val="80000"/>
              </a:lnSpc>
            </a:pPr>
            <a:r>
              <a:rPr lang="en-US" altLang="zh-CN" dirty="0"/>
              <a:t>(p</a:t>
            </a:r>
            <a:r>
              <a:rPr lang="en-US" altLang="zh-CN" baseline="-25000" dirty="0"/>
              <a:t>2</a:t>
            </a:r>
            <a:r>
              <a:rPr lang="en-US" altLang="zh-CN" dirty="0"/>
              <a:t>,d</a:t>
            </a:r>
            <a:r>
              <a:rPr lang="en-US" altLang="zh-CN" baseline="-25000" dirty="0"/>
              <a:t>2</a:t>
            </a:r>
            <a:r>
              <a:rPr lang="en-US" altLang="zh-CN" dirty="0"/>
              <a:t>,t</a:t>
            </a:r>
            <a:r>
              <a:rPr lang="en-US" altLang="zh-CN" baseline="-25000" dirty="0"/>
              <a:t>2</a:t>
            </a:r>
            <a:r>
              <a:rPr lang="en-US" altLang="zh-CN" dirty="0"/>
              <a:t>)=(10,3,2)</a:t>
            </a:r>
          </a:p>
          <a:p>
            <a:pPr lvl="1">
              <a:lnSpc>
                <a:spcPct val="80000"/>
              </a:lnSpc>
            </a:pPr>
            <a:r>
              <a:rPr lang="en-US" altLang="zh-CN" dirty="0"/>
              <a:t>(p</a:t>
            </a:r>
            <a:r>
              <a:rPr lang="en-US" altLang="zh-CN" baseline="-25000" dirty="0"/>
              <a:t>3</a:t>
            </a:r>
            <a:r>
              <a:rPr lang="en-US" altLang="zh-CN" dirty="0"/>
              <a:t>,d</a:t>
            </a:r>
            <a:r>
              <a:rPr lang="en-US" altLang="zh-CN" baseline="-25000" dirty="0"/>
              <a:t>3</a:t>
            </a:r>
            <a:r>
              <a:rPr lang="en-US" altLang="zh-CN" dirty="0"/>
              <a:t>,t</a:t>
            </a:r>
            <a:r>
              <a:rPr lang="en-US" altLang="zh-CN" baseline="-25000" dirty="0"/>
              <a:t>3</a:t>
            </a:r>
            <a:r>
              <a:rPr lang="en-US" altLang="zh-CN" dirty="0"/>
              <a:t>)=(6,2,1)</a:t>
            </a:r>
          </a:p>
          <a:p>
            <a:pPr lvl="1">
              <a:lnSpc>
                <a:spcPct val="80000"/>
              </a:lnSpc>
            </a:pPr>
            <a:r>
              <a:rPr lang="en-US" altLang="zh-CN" dirty="0"/>
              <a:t>(p</a:t>
            </a:r>
            <a:r>
              <a:rPr lang="en-US" altLang="zh-CN" baseline="-25000" dirty="0"/>
              <a:t>4</a:t>
            </a:r>
            <a:r>
              <a:rPr lang="en-US" altLang="zh-CN" dirty="0"/>
              <a:t>,d</a:t>
            </a:r>
            <a:r>
              <a:rPr lang="en-US" altLang="zh-CN" baseline="-25000" dirty="0"/>
              <a:t>4</a:t>
            </a:r>
            <a:r>
              <a:rPr lang="en-US" altLang="zh-CN" dirty="0"/>
              <a:t>,t</a:t>
            </a:r>
            <a:r>
              <a:rPr lang="en-US" altLang="zh-CN" baseline="-25000" dirty="0"/>
              <a:t>4</a:t>
            </a:r>
            <a:r>
              <a:rPr lang="en-US" altLang="zh-CN" dirty="0"/>
              <a:t>)=(3,1,1)</a:t>
            </a:r>
          </a:p>
        </p:txBody>
      </p:sp>
      <p:sp>
        <p:nvSpPr>
          <p:cNvPr id="59" name="Text Box 37"/>
          <p:cNvSpPr txBox="1">
            <a:spLocks noChangeArrowheads="1"/>
          </p:cNvSpPr>
          <p:nvPr/>
        </p:nvSpPr>
        <p:spPr bwMode="auto">
          <a:xfrm>
            <a:off x="7299554" y="1488162"/>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chemeClr val="accent1">
                    <a:lumMod val="75000"/>
                  </a:schemeClr>
                </a:solidFill>
                <a:cs typeface="Arial" panose="020B0604020202020204" pitchFamily="34" charset="0"/>
              </a:rPr>
              <a:t>8</a:t>
            </a:r>
          </a:p>
        </p:txBody>
      </p:sp>
      <p:sp>
        <p:nvSpPr>
          <p:cNvPr id="60" name="Text Box 53"/>
          <p:cNvSpPr txBox="1">
            <a:spLocks noChangeArrowheads="1"/>
          </p:cNvSpPr>
          <p:nvPr/>
        </p:nvSpPr>
        <p:spPr bwMode="auto">
          <a:xfrm>
            <a:off x="5327573" y="2869620"/>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61" name="Text Box 54"/>
          <p:cNvSpPr txBox="1">
            <a:spLocks noChangeArrowheads="1"/>
          </p:cNvSpPr>
          <p:nvPr/>
        </p:nvSpPr>
        <p:spPr bwMode="auto">
          <a:xfrm>
            <a:off x="7283997" y="2840876"/>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5</a:t>
            </a:r>
          </a:p>
        </p:txBody>
      </p:sp>
      <p:sp>
        <p:nvSpPr>
          <p:cNvPr id="62" name="Text Box 56"/>
          <p:cNvSpPr txBox="1">
            <a:spLocks noChangeArrowheads="1"/>
          </p:cNvSpPr>
          <p:nvPr/>
        </p:nvSpPr>
        <p:spPr bwMode="auto">
          <a:xfrm>
            <a:off x="8574668" y="2837855"/>
            <a:ext cx="580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15</a:t>
            </a:r>
          </a:p>
        </p:txBody>
      </p:sp>
      <p:sp>
        <p:nvSpPr>
          <p:cNvPr id="63" name="Text Box 57"/>
          <p:cNvSpPr txBox="1">
            <a:spLocks noChangeArrowheads="1"/>
          </p:cNvSpPr>
          <p:nvPr/>
        </p:nvSpPr>
        <p:spPr bwMode="auto">
          <a:xfrm>
            <a:off x="9678488" y="2840894"/>
            <a:ext cx="525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21</a:t>
            </a:r>
          </a:p>
        </p:txBody>
      </p:sp>
      <p:sp>
        <p:nvSpPr>
          <p:cNvPr id="64" name="Text Box 58"/>
          <p:cNvSpPr txBox="1">
            <a:spLocks noChangeArrowheads="1"/>
          </p:cNvSpPr>
          <p:nvPr/>
        </p:nvSpPr>
        <p:spPr bwMode="auto">
          <a:xfrm>
            <a:off x="4377508" y="3862690"/>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65" name="Text Box 59"/>
          <p:cNvSpPr txBox="1">
            <a:spLocks noChangeArrowheads="1"/>
          </p:cNvSpPr>
          <p:nvPr/>
        </p:nvSpPr>
        <p:spPr bwMode="auto">
          <a:xfrm>
            <a:off x="5179810" y="3871231"/>
            <a:ext cx="508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10</a:t>
            </a:r>
          </a:p>
        </p:txBody>
      </p:sp>
      <p:sp>
        <p:nvSpPr>
          <p:cNvPr id="66" name="Text Box 61"/>
          <p:cNvSpPr txBox="1">
            <a:spLocks noChangeArrowheads="1"/>
          </p:cNvSpPr>
          <p:nvPr/>
        </p:nvSpPr>
        <p:spPr bwMode="auto">
          <a:xfrm>
            <a:off x="7031531" y="3871231"/>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5</a:t>
            </a:r>
          </a:p>
        </p:txBody>
      </p:sp>
      <p:sp>
        <p:nvSpPr>
          <p:cNvPr id="67" name="Text Box 62"/>
          <p:cNvSpPr txBox="1">
            <a:spLocks noChangeArrowheads="1"/>
          </p:cNvSpPr>
          <p:nvPr/>
        </p:nvSpPr>
        <p:spPr bwMode="auto">
          <a:xfrm>
            <a:off x="7805282" y="3851651"/>
            <a:ext cx="5658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11</a:t>
            </a:r>
          </a:p>
        </p:txBody>
      </p:sp>
      <p:sp>
        <p:nvSpPr>
          <p:cNvPr id="68" name="Text Box 63"/>
          <p:cNvSpPr txBox="1">
            <a:spLocks noChangeArrowheads="1"/>
          </p:cNvSpPr>
          <p:nvPr/>
        </p:nvSpPr>
        <p:spPr bwMode="auto">
          <a:xfrm>
            <a:off x="8590914" y="3833882"/>
            <a:ext cx="561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15</a:t>
            </a:r>
          </a:p>
        </p:txBody>
      </p:sp>
      <p:sp>
        <p:nvSpPr>
          <p:cNvPr id="69" name="Text Box 54"/>
          <p:cNvSpPr txBox="1">
            <a:spLocks noChangeArrowheads="1"/>
          </p:cNvSpPr>
          <p:nvPr/>
        </p:nvSpPr>
        <p:spPr bwMode="auto">
          <a:xfrm>
            <a:off x="7294059" y="1770204"/>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Tree>
    <p:extLst>
      <p:ext uri="{BB962C8B-B14F-4D97-AF65-F5344CB8AC3E}">
        <p14:creationId xmlns:p14="http://schemas.microsoft.com/office/powerpoint/2010/main" val="28162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p:bldP spid="64" grpId="0"/>
      <p:bldP spid="65" grpId="0"/>
      <p:bldP spid="66" grpId="0"/>
      <p:bldP spid="67" grpId="0"/>
      <p:bldP spid="6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成本上界</a:t>
            </a:r>
            <a:r>
              <a:rPr lang="en-US" altLang="zh-CN" dirty="0">
                <a:solidFill>
                  <a:schemeClr val="tx2"/>
                </a:solidFill>
              </a:rPr>
              <a:t>U</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56</a:t>
            </a:fld>
            <a:endParaRPr lang="en-US" altLang="zh-CN" dirty="0"/>
          </a:p>
        </p:txBody>
      </p:sp>
      <p:sp>
        <p:nvSpPr>
          <p:cNvPr id="5" name="Rectangle 3"/>
          <p:cNvSpPr txBox="1">
            <a:spLocks noChangeArrowheads="1"/>
          </p:cNvSpPr>
          <p:nvPr/>
        </p:nvSpPr>
        <p:spPr>
          <a:xfrm>
            <a:off x="863833" y="1524101"/>
            <a:ext cx="4175208" cy="251789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600" dirty="0"/>
              <a:t>成本估计函数</a:t>
            </a:r>
            <a:r>
              <a:rPr lang="en-US" altLang="zh-CN" sz="2600" dirty="0"/>
              <a:t>ĉ(X)</a:t>
            </a:r>
          </a:p>
          <a:p>
            <a:pPr lvl="1"/>
            <a:r>
              <a:rPr lang="en-US" altLang="zh-CN" sz="2600" dirty="0"/>
              <a:t>ĉ(X)=∑p</a:t>
            </a:r>
            <a:r>
              <a:rPr lang="en-US" altLang="zh-CN" sz="2600" baseline="-25000" dirty="0"/>
              <a:t>i</a:t>
            </a:r>
            <a:r>
              <a:rPr lang="zh-CN" altLang="en-US" sz="2600" dirty="0"/>
              <a:t>，若</a:t>
            </a:r>
            <a:r>
              <a:rPr lang="en-US" altLang="zh-CN" sz="2600" dirty="0"/>
              <a:t>X</a:t>
            </a:r>
            <a:r>
              <a:rPr lang="zh-CN" altLang="en-US" sz="2600" dirty="0"/>
              <a:t>是可行解；</a:t>
            </a:r>
          </a:p>
          <a:p>
            <a:pPr lvl="1"/>
            <a:r>
              <a:rPr lang="en-US" altLang="zh-CN" sz="2600" dirty="0"/>
              <a:t>ĉ(X)=∞</a:t>
            </a:r>
            <a:r>
              <a:rPr lang="zh-CN" altLang="en-US" sz="2600" dirty="0"/>
              <a:t>，若</a:t>
            </a:r>
            <a:r>
              <a:rPr lang="en-US" altLang="zh-CN" sz="2600" dirty="0"/>
              <a:t>X</a:t>
            </a:r>
            <a:r>
              <a:rPr lang="zh-CN" altLang="en-US" sz="2600" dirty="0"/>
              <a:t>不可行解。</a:t>
            </a:r>
            <a:endParaRPr lang="en-US" altLang="zh-CN" sz="2600" dirty="0"/>
          </a:p>
          <a:p>
            <a:r>
              <a:rPr lang="zh-CN" altLang="en-US" sz="2600" dirty="0"/>
              <a:t>最小成本上界</a:t>
            </a:r>
            <a:r>
              <a:rPr lang="en-US" altLang="zh-CN" sz="2600" dirty="0"/>
              <a:t>u(X)=∑p</a:t>
            </a:r>
            <a:r>
              <a:rPr lang="en-US" altLang="zh-CN" sz="2600" baseline="-25000" dirty="0"/>
              <a:t>i</a:t>
            </a:r>
          </a:p>
          <a:p>
            <a:pPr>
              <a:buNone/>
            </a:pPr>
            <a:r>
              <a:rPr lang="en-US" altLang="zh-CN" sz="2600" dirty="0"/>
              <a:t>     U=min{u(X)}</a:t>
            </a:r>
          </a:p>
          <a:p>
            <a:pPr lvl="1"/>
            <a:endParaRPr lang="zh-CN" altLang="en-US" dirty="0"/>
          </a:p>
        </p:txBody>
      </p:sp>
      <p:grpSp>
        <p:nvGrpSpPr>
          <p:cNvPr id="6" name="Group 65"/>
          <p:cNvGrpSpPr>
            <a:grpSpLocks/>
          </p:cNvGrpSpPr>
          <p:nvPr/>
        </p:nvGrpSpPr>
        <p:grpSpPr bwMode="auto">
          <a:xfrm>
            <a:off x="6528048" y="1718621"/>
            <a:ext cx="4897048" cy="1583511"/>
            <a:chOff x="1591" y="482"/>
            <a:chExt cx="3343" cy="1131"/>
          </a:xfrm>
          <a:noFill/>
        </p:grpSpPr>
        <p:sp>
          <p:nvSpPr>
            <p:cNvPr id="7" name="Oval 6"/>
            <p:cNvSpPr>
              <a:spLocks noChangeArrowheads="1"/>
            </p:cNvSpPr>
            <p:nvPr/>
          </p:nvSpPr>
          <p:spPr bwMode="auto">
            <a:xfrm>
              <a:off x="2930" y="492"/>
              <a:ext cx="274" cy="25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1</a:t>
              </a:r>
            </a:p>
          </p:txBody>
        </p:sp>
        <p:sp>
          <p:nvSpPr>
            <p:cNvPr id="8" name="Oval 7"/>
            <p:cNvSpPr>
              <a:spLocks noChangeArrowheads="1"/>
            </p:cNvSpPr>
            <p:nvPr/>
          </p:nvSpPr>
          <p:spPr bwMode="auto">
            <a:xfrm>
              <a:off x="2940" y="1302"/>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3</a:t>
              </a:r>
            </a:p>
          </p:txBody>
        </p:sp>
        <p:cxnSp>
          <p:nvCxnSpPr>
            <p:cNvPr id="9" name="AutoShape 9"/>
            <p:cNvCxnSpPr>
              <a:cxnSpLocks noChangeShapeType="1"/>
              <a:stCxn id="7" idx="4"/>
              <a:endCxn id="8" idx="0"/>
            </p:cNvCxnSpPr>
            <p:nvPr/>
          </p:nvCxnSpPr>
          <p:spPr bwMode="auto">
            <a:xfrm>
              <a:off x="3067" y="743"/>
              <a:ext cx="10" cy="559"/>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11"/>
            <p:cNvSpPr txBox="1">
              <a:spLocks noChangeArrowheads="1"/>
            </p:cNvSpPr>
            <p:nvPr/>
          </p:nvSpPr>
          <p:spPr bwMode="auto">
            <a:xfrm>
              <a:off x="2515" y="93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=2</a:t>
              </a:r>
            </a:p>
          </p:txBody>
        </p:sp>
        <p:sp>
          <p:nvSpPr>
            <p:cNvPr id="11" name="Oval 16"/>
            <p:cNvSpPr>
              <a:spLocks noChangeArrowheads="1"/>
            </p:cNvSpPr>
            <p:nvPr/>
          </p:nvSpPr>
          <p:spPr bwMode="auto">
            <a:xfrm>
              <a:off x="3895"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4</a:t>
              </a:r>
            </a:p>
          </p:txBody>
        </p:sp>
        <p:cxnSp>
          <p:nvCxnSpPr>
            <p:cNvPr id="12" name="AutoShape 20"/>
            <p:cNvCxnSpPr>
              <a:cxnSpLocks noChangeShapeType="1"/>
              <a:stCxn id="7" idx="4"/>
              <a:endCxn id="11" idx="0"/>
            </p:cNvCxnSpPr>
            <p:nvPr/>
          </p:nvCxnSpPr>
          <p:spPr bwMode="auto">
            <a:xfrm>
              <a:off x="3067" y="743"/>
              <a:ext cx="965"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21"/>
            <p:cNvSpPr>
              <a:spLocks noChangeArrowheads="1"/>
            </p:cNvSpPr>
            <p:nvPr/>
          </p:nvSpPr>
          <p:spPr bwMode="auto">
            <a:xfrm>
              <a:off x="4660"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5</a:t>
              </a:r>
            </a:p>
          </p:txBody>
        </p:sp>
        <p:cxnSp>
          <p:nvCxnSpPr>
            <p:cNvPr id="14" name="AutoShape 22"/>
            <p:cNvCxnSpPr>
              <a:cxnSpLocks noChangeShapeType="1"/>
              <a:stCxn id="7" idx="4"/>
              <a:endCxn id="13" idx="0"/>
            </p:cNvCxnSpPr>
            <p:nvPr/>
          </p:nvCxnSpPr>
          <p:spPr bwMode="auto">
            <a:xfrm>
              <a:off x="3067" y="743"/>
              <a:ext cx="1730"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23"/>
            <p:cNvSpPr txBox="1">
              <a:spLocks noChangeArrowheads="1"/>
            </p:cNvSpPr>
            <p:nvPr/>
          </p:nvSpPr>
          <p:spPr bwMode="auto">
            <a:xfrm>
              <a:off x="3141"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=3</a:t>
              </a:r>
            </a:p>
          </p:txBody>
        </p:sp>
        <p:sp>
          <p:nvSpPr>
            <p:cNvPr id="16" name="Text Box 24"/>
            <p:cNvSpPr txBox="1">
              <a:spLocks noChangeArrowheads="1"/>
            </p:cNvSpPr>
            <p:nvPr/>
          </p:nvSpPr>
          <p:spPr bwMode="auto">
            <a:xfrm>
              <a:off x="4276"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=4</a:t>
              </a:r>
            </a:p>
          </p:txBody>
        </p:sp>
        <p:sp>
          <p:nvSpPr>
            <p:cNvPr id="17" name="Oval 25"/>
            <p:cNvSpPr>
              <a:spLocks noChangeArrowheads="1"/>
            </p:cNvSpPr>
            <p:nvPr/>
          </p:nvSpPr>
          <p:spPr bwMode="auto">
            <a:xfrm>
              <a:off x="1591" y="1326"/>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2</a:t>
              </a:r>
            </a:p>
          </p:txBody>
        </p:sp>
        <p:cxnSp>
          <p:nvCxnSpPr>
            <p:cNvPr id="18" name="AutoShape 27"/>
            <p:cNvCxnSpPr>
              <a:cxnSpLocks noChangeShapeType="1"/>
              <a:stCxn id="7" idx="4"/>
              <a:endCxn id="17" idx="0"/>
            </p:cNvCxnSpPr>
            <p:nvPr/>
          </p:nvCxnSpPr>
          <p:spPr bwMode="auto">
            <a:xfrm flipH="1">
              <a:off x="1728" y="743"/>
              <a:ext cx="1339" cy="58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29"/>
            <p:cNvSpPr txBox="1">
              <a:spLocks noChangeArrowheads="1"/>
            </p:cNvSpPr>
            <p:nvPr/>
          </p:nvSpPr>
          <p:spPr bwMode="auto">
            <a:xfrm>
              <a:off x="1621" y="947"/>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=1</a:t>
              </a:r>
            </a:p>
          </p:txBody>
        </p:sp>
        <p:sp>
          <p:nvSpPr>
            <p:cNvPr id="20" name="Text Box 53"/>
            <p:cNvSpPr txBox="1">
              <a:spLocks noChangeArrowheads="1"/>
            </p:cNvSpPr>
            <p:nvPr/>
          </p:nvSpPr>
          <p:spPr bwMode="auto">
            <a:xfrm>
              <a:off x="2720" y="482"/>
              <a:ext cx="258"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b="0">
                <a:solidFill>
                  <a:srgbClr val="FF0000"/>
                </a:solidFill>
                <a:cs typeface="Arial" panose="020B0604020202020204" pitchFamily="34" charset="0"/>
              </a:endParaRPr>
            </a:p>
          </p:txBody>
        </p:sp>
      </p:grpSp>
      <p:sp>
        <p:nvSpPr>
          <p:cNvPr id="21" name="Text Box 53"/>
          <p:cNvSpPr txBox="1">
            <a:spLocks noChangeArrowheads="1"/>
          </p:cNvSpPr>
          <p:nvPr/>
        </p:nvSpPr>
        <p:spPr bwMode="auto">
          <a:xfrm>
            <a:off x="6191669" y="2887433"/>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22" name="Text Box 54"/>
          <p:cNvSpPr txBox="1">
            <a:spLocks noChangeArrowheads="1"/>
          </p:cNvSpPr>
          <p:nvPr/>
        </p:nvSpPr>
        <p:spPr bwMode="auto">
          <a:xfrm>
            <a:off x="8148093" y="2858689"/>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5</a:t>
            </a:r>
          </a:p>
        </p:txBody>
      </p:sp>
      <p:sp>
        <p:nvSpPr>
          <p:cNvPr id="23" name="Text Box 56"/>
          <p:cNvSpPr txBox="1">
            <a:spLocks noChangeArrowheads="1"/>
          </p:cNvSpPr>
          <p:nvPr/>
        </p:nvSpPr>
        <p:spPr bwMode="auto">
          <a:xfrm>
            <a:off x="9438764" y="2855668"/>
            <a:ext cx="580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15</a:t>
            </a:r>
          </a:p>
        </p:txBody>
      </p:sp>
      <p:sp>
        <p:nvSpPr>
          <p:cNvPr id="24" name="Text Box 57"/>
          <p:cNvSpPr txBox="1">
            <a:spLocks noChangeArrowheads="1"/>
          </p:cNvSpPr>
          <p:nvPr/>
        </p:nvSpPr>
        <p:spPr bwMode="auto">
          <a:xfrm>
            <a:off x="10542584" y="2858707"/>
            <a:ext cx="525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21</a:t>
            </a:r>
          </a:p>
        </p:txBody>
      </p:sp>
      <p:sp>
        <p:nvSpPr>
          <p:cNvPr id="25" name="Text Box 54"/>
          <p:cNvSpPr txBox="1">
            <a:spLocks noChangeArrowheads="1"/>
          </p:cNvSpPr>
          <p:nvPr/>
        </p:nvSpPr>
        <p:spPr bwMode="auto">
          <a:xfrm>
            <a:off x="8158155" y="1788017"/>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grpSp>
        <p:nvGrpSpPr>
          <p:cNvPr id="26" name="Group 68"/>
          <p:cNvGrpSpPr>
            <a:grpSpLocks/>
          </p:cNvGrpSpPr>
          <p:nvPr/>
        </p:nvGrpSpPr>
        <p:grpSpPr bwMode="auto">
          <a:xfrm>
            <a:off x="7918329" y="3268025"/>
            <a:ext cx="2125353" cy="1007991"/>
            <a:chOff x="2475" y="1585"/>
            <a:chExt cx="1389" cy="782"/>
          </a:xfrm>
          <a:noFill/>
        </p:grpSpPr>
        <p:sp>
          <p:nvSpPr>
            <p:cNvPr id="27" name="Oval 8"/>
            <p:cNvSpPr>
              <a:spLocks noChangeArrowheads="1"/>
            </p:cNvSpPr>
            <p:nvPr/>
          </p:nvSpPr>
          <p:spPr bwMode="auto">
            <a:xfrm>
              <a:off x="3241"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10</a:t>
              </a:r>
            </a:p>
          </p:txBody>
        </p:sp>
        <p:cxnSp>
          <p:nvCxnSpPr>
            <p:cNvPr id="28" name="AutoShape 10"/>
            <p:cNvCxnSpPr>
              <a:cxnSpLocks noChangeShapeType="1"/>
              <a:endCxn id="27" idx="0"/>
            </p:cNvCxnSpPr>
            <p:nvPr/>
          </p:nvCxnSpPr>
          <p:spPr bwMode="auto">
            <a:xfrm>
              <a:off x="2989" y="1585"/>
              <a:ext cx="389"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12"/>
            <p:cNvSpPr txBox="1">
              <a:spLocks noChangeArrowheads="1"/>
            </p:cNvSpPr>
            <p:nvPr/>
          </p:nvSpPr>
          <p:spPr bwMode="auto">
            <a:xfrm>
              <a:off x="3238" y="172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sp>
          <p:nvSpPr>
            <p:cNvPr id="30" name="Oval 13"/>
            <p:cNvSpPr>
              <a:spLocks noChangeArrowheads="1"/>
            </p:cNvSpPr>
            <p:nvPr/>
          </p:nvSpPr>
          <p:spPr bwMode="auto">
            <a:xfrm>
              <a:off x="2680"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9</a:t>
              </a:r>
            </a:p>
          </p:txBody>
        </p:sp>
        <p:cxnSp>
          <p:nvCxnSpPr>
            <p:cNvPr id="31" name="AutoShape 14"/>
            <p:cNvCxnSpPr>
              <a:cxnSpLocks noChangeShapeType="1"/>
              <a:endCxn id="30" idx="0"/>
            </p:cNvCxnSpPr>
            <p:nvPr/>
          </p:nvCxnSpPr>
          <p:spPr bwMode="auto">
            <a:xfrm flipH="1">
              <a:off x="2817" y="1585"/>
              <a:ext cx="172"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15"/>
            <p:cNvSpPr txBox="1">
              <a:spLocks noChangeArrowheads="1"/>
            </p:cNvSpPr>
            <p:nvPr/>
          </p:nvSpPr>
          <p:spPr bwMode="auto">
            <a:xfrm>
              <a:off x="2475" y="171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grpSp>
      <p:grpSp>
        <p:nvGrpSpPr>
          <p:cNvPr id="36" name="Group 78"/>
          <p:cNvGrpSpPr>
            <a:grpSpLocks/>
          </p:cNvGrpSpPr>
          <p:nvPr/>
        </p:nvGrpSpPr>
        <p:grpSpPr bwMode="auto">
          <a:xfrm>
            <a:off x="5425591" y="3302053"/>
            <a:ext cx="2523886" cy="993971"/>
            <a:chOff x="870" y="1604"/>
            <a:chExt cx="1752" cy="780"/>
          </a:xfrm>
          <a:noFill/>
        </p:grpSpPr>
        <p:cxnSp>
          <p:nvCxnSpPr>
            <p:cNvPr id="37" name="AutoShape 28"/>
            <p:cNvCxnSpPr>
              <a:cxnSpLocks noChangeShapeType="1"/>
              <a:endCxn id="39" idx="0"/>
            </p:cNvCxnSpPr>
            <p:nvPr/>
          </p:nvCxnSpPr>
          <p:spPr bwMode="auto">
            <a:xfrm flipH="1">
              <a:off x="1771" y="1604"/>
              <a:ext cx="4"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2"/>
            <p:cNvCxnSpPr>
              <a:cxnSpLocks noChangeShapeType="1"/>
              <a:endCxn id="41" idx="0"/>
            </p:cNvCxnSpPr>
            <p:nvPr/>
          </p:nvCxnSpPr>
          <p:spPr bwMode="auto">
            <a:xfrm flipH="1">
              <a:off x="1107" y="1604"/>
              <a:ext cx="668" cy="477"/>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26"/>
            <p:cNvSpPr>
              <a:spLocks noChangeArrowheads="1"/>
            </p:cNvSpPr>
            <p:nvPr/>
          </p:nvSpPr>
          <p:spPr bwMode="auto">
            <a:xfrm>
              <a:off x="1634" y="2096"/>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7</a:t>
              </a:r>
            </a:p>
          </p:txBody>
        </p:sp>
        <p:sp>
          <p:nvSpPr>
            <p:cNvPr id="40" name="Text Box 30"/>
            <p:cNvSpPr txBox="1">
              <a:spLocks noChangeArrowheads="1"/>
            </p:cNvSpPr>
            <p:nvPr/>
          </p:nvSpPr>
          <p:spPr bwMode="auto">
            <a:xfrm>
              <a:off x="1353" y="1691"/>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sp>
          <p:nvSpPr>
            <p:cNvPr id="41" name="Oval 31"/>
            <p:cNvSpPr>
              <a:spLocks noChangeArrowheads="1"/>
            </p:cNvSpPr>
            <p:nvPr/>
          </p:nvSpPr>
          <p:spPr bwMode="auto">
            <a:xfrm>
              <a:off x="970" y="2081"/>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6</a:t>
              </a:r>
            </a:p>
          </p:txBody>
        </p:sp>
        <p:sp>
          <p:nvSpPr>
            <p:cNvPr id="42" name="Text Box 33"/>
            <p:cNvSpPr txBox="1">
              <a:spLocks noChangeArrowheads="1"/>
            </p:cNvSpPr>
            <p:nvPr/>
          </p:nvSpPr>
          <p:spPr bwMode="auto">
            <a:xfrm>
              <a:off x="870" y="1691"/>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=2</a:t>
              </a:r>
            </a:p>
          </p:txBody>
        </p:sp>
        <p:sp>
          <p:nvSpPr>
            <p:cNvPr id="43" name="Rectangle 35"/>
            <p:cNvSpPr>
              <a:spLocks noChangeArrowheads="1"/>
            </p:cNvSpPr>
            <p:nvPr/>
          </p:nvSpPr>
          <p:spPr bwMode="auto">
            <a:xfrm>
              <a:off x="2163" y="2096"/>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8</a:t>
              </a:r>
            </a:p>
          </p:txBody>
        </p:sp>
        <p:cxnSp>
          <p:nvCxnSpPr>
            <p:cNvPr id="44" name="AutoShape 36"/>
            <p:cNvCxnSpPr>
              <a:cxnSpLocks noChangeShapeType="1"/>
              <a:endCxn id="43" idx="0"/>
            </p:cNvCxnSpPr>
            <p:nvPr/>
          </p:nvCxnSpPr>
          <p:spPr bwMode="auto">
            <a:xfrm>
              <a:off x="1775" y="1604"/>
              <a:ext cx="546"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 Box 37"/>
            <p:cNvSpPr txBox="1">
              <a:spLocks noChangeArrowheads="1"/>
            </p:cNvSpPr>
            <p:nvPr/>
          </p:nvSpPr>
          <p:spPr bwMode="auto">
            <a:xfrm>
              <a:off x="1996" y="166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sp>
        <p:nvSpPr>
          <p:cNvPr id="46" name="Rectangle 42"/>
          <p:cNvSpPr>
            <a:spLocks noChangeArrowheads="1"/>
          </p:cNvSpPr>
          <p:nvPr/>
        </p:nvSpPr>
        <p:spPr bwMode="auto">
          <a:xfrm>
            <a:off x="6483091" y="4816356"/>
            <a:ext cx="458737" cy="312256"/>
          </a:xfrm>
          <a:prstGeom prst="rect">
            <a:avLst/>
          </a:prstGeom>
          <a:solidFill>
            <a:schemeClr val="accent1">
              <a:lumMod val="20000"/>
              <a:lumOff val="80000"/>
            </a:schemeClr>
          </a:solid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14</a:t>
            </a:r>
          </a:p>
        </p:txBody>
      </p:sp>
      <p:cxnSp>
        <p:nvCxnSpPr>
          <p:cNvPr id="47" name="AutoShape 43"/>
          <p:cNvCxnSpPr>
            <a:cxnSpLocks noChangeShapeType="1"/>
            <a:stCxn id="46" idx="0"/>
            <a:endCxn id="39" idx="4"/>
          </p:cNvCxnSpPr>
          <p:nvPr/>
        </p:nvCxnSpPr>
        <p:spPr bwMode="auto">
          <a:xfrm flipV="1">
            <a:off x="6712460" y="4296024"/>
            <a:ext cx="11089" cy="520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 name="Group 72"/>
          <p:cNvGrpSpPr>
            <a:grpSpLocks/>
          </p:cNvGrpSpPr>
          <p:nvPr/>
        </p:nvGrpSpPr>
        <p:grpSpPr bwMode="auto">
          <a:xfrm>
            <a:off x="4506526" y="4277227"/>
            <a:ext cx="1996557" cy="853795"/>
            <a:chOff x="448" y="2378"/>
            <a:chExt cx="1294" cy="674"/>
          </a:xfrm>
          <a:noFill/>
        </p:grpSpPr>
        <p:sp>
          <p:nvSpPr>
            <p:cNvPr id="49" name="Rectangle 38"/>
            <p:cNvSpPr>
              <a:spLocks noChangeArrowheads="1"/>
            </p:cNvSpPr>
            <p:nvPr/>
          </p:nvSpPr>
          <p:spPr bwMode="auto">
            <a:xfrm>
              <a:off x="685" y="2794"/>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12</a:t>
              </a:r>
            </a:p>
          </p:txBody>
        </p:sp>
        <p:cxnSp>
          <p:nvCxnSpPr>
            <p:cNvPr id="50" name="AutoShape 39"/>
            <p:cNvCxnSpPr>
              <a:cxnSpLocks noChangeShapeType="1"/>
              <a:stCxn id="49" idx="0"/>
              <a:endCxn id="41" idx="4"/>
            </p:cNvCxnSpPr>
            <p:nvPr/>
          </p:nvCxnSpPr>
          <p:spPr bwMode="auto">
            <a:xfrm flipV="1">
              <a:off x="843" y="2378"/>
              <a:ext cx="422" cy="416"/>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40"/>
            <p:cNvSpPr>
              <a:spLocks noChangeArrowheads="1"/>
            </p:cNvSpPr>
            <p:nvPr/>
          </p:nvSpPr>
          <p:spPr bwMode="auto">
            <a:xfrm>
              <a:off x="1099" y="2794"/>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13</a:t>
              </a:r>
            </a:p>
          </p:txBody>
        </p:sp>
        <p:cxnSp>
          <p:nvCxnSpPr>
            <p:cNvPr id="52" name="AutoShape 41"/>
            <p:cNvCxnSpPr>
              <a:cxnSpLocks noChangeShapeType="1"/>
              <a:stCxn id="51" idx="0"/>
              <a:endCxn id="41" idx="4"/>
            </p:cNvCxnSpPr>
            <p:nvPr/>
          </p:nvCxnSpPr>
          <p:spPr bwMode="auto">
            <a:xfrm flipV="1">
              <a:off x="1257" y="2378"/>
              <a:ext cx="8" cy="416"/>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44"/>
            <p:cNvSpPr txBox="1">
              <a:spLocks noChangeArrowheads="1"/>
            </p:cNvSpPr>
            <p:nvPr/>
          </p:nvSpPr>
          <p:spPr bwMode="auto">
            <a:xfrm>
              <a:off x="448" y="241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=3</a:t>
              </a:r>
            </a:p>
          </p:txBody>
        </p:sp>
        <p:sp>
          <p:nvSpPr>
            <p:cNvPr id="54" name="Text Box 45"/>
            <p:cNvSpPr txBox="1">
              <a:spLocks noChangeArrowheads="1"/>
            </p:cNvSpPr>
            <p:nvPr/>
          </p:nvSpPr>
          <p:spPr bwMode="auto">
            <a:xfrm>
              <a:off x="1116" y="240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grpSp>
      <p:sp>
        <p:nvSpPr>
          <p:cNvPr id="55" name="Text Box 46"/>
          <p:cNvSpPr txBox="1">
            <a:spLocks noChangeArrowheads="1"/>
          </p:cNvSpPr>
          <p:nvPr/>
        </p:nvSpPr>
        <p:spPr bwMode="auto">
          <a:xfrm>
            <a:off x="6662405" y="4335999"/>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56" name="Rectangle 47"/>
          <p:cNvSpPr>
            <a:spLocks noChangeArrowheads="1"/>
          </p:cNvSpPr>
          <p:nvPr/>
        </p:nvSpPr>
        <p:spPr bwMode="auto">
          <a:xfrm>
            <a:off x="8214760" y="4827626"/>
            <a:ext cx="458737" cy="312256"/>
          </a:xfrm>
          <a:prstGeom prst="rect">
            <a:avLst/>
          </a:prstGeom>
          <a:no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15</a:t>
            </a:r>
          </a:p>
        </p:txBody>
      </p:sp>
      <p:cxnSp>
        <p:nvCxnSpPr>
          <p:cNvPr id="57" name="AutoShape 48"/>
          <p:cNvCxnSpPr>
            <a:cxnSpLocks noChangeShapeType="1"/>
            <a:stCxn id="56" idx="0"/>
            <a:endCxn id="30" idx="4"/>
          </p:cNvCxnSpPr>
          <p:nvPr/>
        </p:nvCxnSpPr>
        <p:spPr bwMode="auto">
          <a:xfrm flipH="1" flipV="1">
            <a:off x="8441634" y="4276016"/>
            <a:ext cx="2495" cy="55161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 Box 49"/>
          <p:cNvSpPr txBox="1">
            <a:spLocks noChangeArrowheads="1"/>
          </p:cNvSpPr>
          <p:nvPr/>
        </p:nvSpPr>
        <p:spPr bwMode="auto">
          <a:xfrm>
            <a:off x="7768884" y="4390671"/>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59" name="Text Box 53"/>
          <p:cNvSpPr txBox="1">
            <a:spLocks noChangeArrowheads="1"/>
          </p:cNvSpPr>
          <p:nvPr/>
        </p:nvSpPr>
        <p:spPr bwMode="auto">
          <a:xfrm>
            <a:off x="6191669" y="2887433"/>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60" name="Text Box 58"/>
          <p:cNvSpPr txBox="1">
            <a:spLocks noChangeArrowheads="1"/>
          </p:cNvSpPr>
          <p:nvPr/>
        </p:nvSpPr>
        <p:spPr bwMode="auto">
          <a:xfrm>
            <a:off x="5275047" y="3795411"/>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61" name="Text Box 59"/>
          <p:cNvSpPr txBox="1">
            <a:spLocks noChangeArrowheads="1"/>
          </p:cNvSpPr>
          <p:nvPr/>
        </p:nvSpPr>
        <p:spPr bwMode="auto">
          <a:xfrm>
            <a:off x="6104572" y="3808474"/>
            <a:ext cx="508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10</a:t>
            </a:r>
          </a:p>
        </p:txBody>
      </p:sp>
      <p:sp>
        <p:nvSpPr>
          <p:cNvPr id="62" name="Text Box 61"/>
          <p:cNvSpPr txBox="1">
            <a:spLocks noChangeArrowheads="1"/>
          </p:cNvSpPr>
          <p:nvPr/>
        </p:nvSpPr>
        <p:spPr bwMode="auto">
          <a:xfrm>
            <a:off x="7957519" y="3782922"/>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5</a:t>
            </a:r>
          </a:p>
        </p:txBody>
      </p:sp>
      <p:sp>
        <p:nvSpPr>
          <p:cNvPr id="63" name="Text Box 62"/>
          <p:cNvSpPr txBox="1">
            <a:spLocks noChangeArrowheads="1"/>
          </p:cNvSpPr>
          <p:nvPr/>
        </p:nvSpPr>
        <p:spPr bwMode="auto">
          <a:xfrm>
            <a:off x="8704717" y="3772562"/>
            <a:ext cx="5658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11</a:t>
            </a:r>
          </a:p>
        </p:txBody>
      </p:sp>
      <p:sp>
        <p:nvSpPr>
          <p:cNvPr id="67" name="Text Box 39"/>
          <p:cNvSpPr txBox="1">
            <a:spLocks noChangeArrowheads="1"/>
          </p:cNvSpPr>
          <p:nvPr/>
        </p:nvSpPr>
        <p:spPr bwMode="auto">
          <a:xfrm>
            <a:off x="6123478" y="3118672"/>
            <a:ext cx="5635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19</a:t>
            </a:r>
          </a:p>
        </p:txBody>
      </p:sp>
      <p:sp>
        <p:nvSpPr>
          <p:cNvPr id="72" name="Text Box 40"/>
          <p:cNvSpPr txBox="1">
            <a:spLocks noChangeArrowheads="1"/>
          </p:cNvSpPr>
          <p:nvPr/>
        </p:nvSpPr>
        <p:spPr bwMode="auto">
          <a:xfrm>
            <a:off x="8047038" y="3088890"/>
            <a:ext cx="5635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14</a:t>
            </a:r>
          </a:p>
        </p:txBody>
      </p:sp>
      <p:sp>
        <p:nvSpPr>
          <p:cNvPr id="73" name="Text Box 64"/>
          <p:cNvSpPr txBox="1">
            <a:spLocks noChangeArrowheads="1"/>
          </p:cNvSpPr>
          <p:nvPr/>
        </p:nvSpPr>
        <p:spPr bwMode="auto">
          <a:xfrm>
            <a:off x="5278189" y="4027135"/>
            <a:ext cx="466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9</a:t>
            </a:r>
          </a:p>
        </p:txBody>
      </p:sp>
      <p:sp>
        <p:nvSpPr>
          <p:cNvPr id="74" name="Text Box 65"/>
          <p:cNvSpPr txBox="1">
            <a:spLocks noChangeArrowheads="1"/>
          </p:cNvSpPr>
          <p:nvPr/>
        </p:nvSpPr>
        <p:spPr bwMode="auto">
          <a:xfrm>
            <a:off x="9420870" y="3102526"/>
            <a:ext cx="563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75" name="Text Box 70"/>
          <p:cNvSpPr txBox="1">
            <a:spLocks noChangeArrowheads="1"/>
          </p:cNvSpPr>
          <p:nvPr/>
        </p:nvSpPr>
        <p:spPr bwMode="auto">
          <a:xfrm>
            <a:off x="10508018" y="3095470"/>
            <a:ext cx="563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buClrTx/>
              <a:buSzTx/>
              <a:buFontTx/>
              <a:buNone/>
              <a:defRPr sz="2000" b="0">
                <a:solidFill>
                  <a:srgbClr val="0000FF"/>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kill</a:t>
            </a:r>
          </a:p>
        </p:txBody>
      </p:sp>
      <p:sp>
        <p:nvSpPr>
          <p:cNvPr id="76" name="Text Box 77"/>
          <p:cNvSpPr txBox="1">
            <a:spLocks noChangeArrowheads="1"/>
          </p:cNvSpPr>
          <p:nvPr/>
        </p:nvSpPr>
        <p:spPr bwMode="auto">
          <a:xfrm>
            <a:off x="6091870" y="4030628"/>
            <a:ext cx="501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77" name="Text Box 78"/>
          <p:cNvSpPr txBox="1">
            <a:spLocks noChangeArrowheads="1"/>
          </p:cNvSpPr>
          <p:nvPr/>
        </p:nvSpPr>
        <p:spPr bwMode="auto">
          <a:xfrm>
            <a:off x="6871138" y="4030370"/>
            <a:ext cx="49990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78" name="Text Box 80"/>
          <p:cNvSpPr txBox="1">
            <a:spLocks noChangeArrowheads="1"/>
          </p:cNvSpPr>
          <p:nvPr/>
        </p:nvSpPr>
        <p:spPr bwMode="auto">
          <a:xfrm>
            <a:off x="7954720" y="4005064"/>
            <a:ext cx="466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8</a:t>
            </a:r>
          </a:p>
        </p:txBody>
      </p:sp>
      <p:sp>
        <p:nvSpPr>
          <p:cNvPr id="79" name="Text Box 86"/>
          <p:cNvSpPr txBox="1">
            <a:spLocks noChangeArrowheads="1"/>
          </p:cNvSpPr>
          <p:nvPr/>
        </p:nvSpPr>
        <p:spPr bwMode="auto">
          <a:xfrm>
            <a:off x="8623744" y="4005122"/>
            <a:ext cx="563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80" name="Text Box 94"/>
          <p:cNvSpPr txBox="1">
            <a:spLocks noChangeArrowheads="1"/>
          </p:cNvSpPr>
          <p:nvPr/>
        </p:nvSpPr>
        <p:spPr bwMode="auto">
          <a:xfrm>
            <a:off x="4877981" y="5133690"/>
            <a:ext cx="563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81" name="Text Box 95"/>
          <p:cNvSpPr txBox="1">
            <a:spLocks noChangeArrowheads="1"/>
          </p:cNvSpPr>
          <p:nvPr/>
        </p:nvSpPr>
        <p:spPr bwMode="auto">
          <a:xfrm>
            <a:off x="5511551" y="5117882"/>
            <a:ext cx="563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85" name="Text Box 98"/>
          <p:cNvSpPr txBox="1">
            <a:spLocks noChangeArrowheads="1"/>
          </p:cNvSpPr>
          <p:nvPr/>
        </p:nvSpPr>
        <p:spPr bwMode="auto">
          <a:xfrm>
            <a:off x="8199097" y="5117746"/>
            <a:ext cx="563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86" name="Oval 17"/>
          <p:cNvSpPr>
            <a:spLocks noChangeArrowheads="1"/>
          </p:cNvSpPr>
          <p:nvPr/>
        </p:nvSpPr>
        <p:spPr bwMode="auto">
          <a:xfrm>
            <a:off x="9913271" y="3916288"/>
            <a:ext cx="388356" cy="359728"/>
          </a:xfrm>
          <a:prstGeom prst="ellipse">
            <a:avLst/>
          </a:prstGeom>
          <a:solidFill>
            <a:schemeClr val="accent1">
              <a:lumMod val="20000"/>
              <a:lumOff val="8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11</a:t>
            </a:r>
          </a:p>
        </p:txBody>
      </p:sp>
      <p:cxnSp>
        <p:nvCxnSpPr>
          <p:cNvPr id="87" name="AutoShape 18"/>
          <p:cNvCxnSpPr>
            <a:cxnSpLocks noChangeShapeType="1"/>
            <a:stCxn id="11" idx="4"/>
            <a:endCxn id="86" idx="0"/>
          </p:cNvCxnSpPr>
          <p:nvPr/>
        </p:nvCxnSpPr>
        <p:spPr bwMode="auto">
          <a:xfrm>
            <a:off x="10103787" y="3276930"/>
            <a:ext cx="3662" cy="6393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 Box 19"/>
          <p:cNvSpPr txBox="1">
            <a:spLocks noChangeArrowheads="1"/>
          </p:cNvSpPr>
          <p:nvPr/>
        </p:nvSpPr>
        <p:spPr bwMode="auto">
          <a:xfrm>
            <a:off x="10062138" y="3448849"/>
            <a:ext cx="993775"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sp>
        <p:nvSpPr>
          <p:cNvPr id="96" name="AutoShape 7">
            <a:extLst>
              <a:ext uri="{FF2B5EF4-FFF2-40B4-BE49-F238E27FC236}">
                <a16:creationId xmlns:a16="http://schemas.microsoft.com/office/drawing/2014/main" id="{9FB3EACF-FA89-4CAF-9494-4DE6B8CCAE67}"/>
              </a:ext>
            </a:extLst>
          </p:cNvPr>
          <p:cNvSpPr>
            <a:spLocks noChangeArrowheads="1"/>
          </p:cNvSpPr>
          <p:nvPr/>
        </p:nvSpPr>
        <p:spPr bwMode="auto">
          <a:xfrm>
            <a:off x="7188665" y="5583299"/>
            <a:ext cx="3382518" cy="500726"/>
          </a:xfrm>
          <a:prstGeom prst="wedgeRectCallout">
            <a:avLst>
              <a:gd name="adj1" fmla="val -37046"/>
              <a:gd name="adj2" fmla="val -50532"/>
            </a:avLst>
          </a:prstGeom>
          <a:noFill/>
          <a:ln w="9525">
            <a:no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b="0" dirty="0">
                <a:solidFill>
                  <a:srgbClr val="FF0000"/>
                </a:solidFill>
                <a:ea typeface="幼圆" panose="02010509060101010101" pitchFamily="49" charset="-122"/>
                <a:cs typeface="Arial" panose="020B0604020202020204" pitchFamily="34" charset="0"/>
              </a:rPr>
              <a:t>5</a:t>
            </a:r>
            <a:r>
              <a:rPr lang="zh-CN" altLang="en-US" sz="2400" b="0" dirty="0">
                <a:solidFill>
                  <a:srgbClr val="FF0000"/>
                </a:solidFill>
                <a:ea typeface="幼圆" panose="02010509060101010101" pitchFamily="49" charset="-122"/>
                <a:cs typeface="Arial" panose="020B0604020202020204" pitchFamily="34" charset="0"/>
              </a:rPr>
              <a:t>个活结点通过检验</a:t>
            </a:r>
            <a:endParaRPr lang="en-US" altLang="zh-CN" sz="2400" b="0" dirty="0">
              <a:solidFill>
                <a:srgbClr val="FF0000"/>
              </a:solidFill>
              <a:ea typeface="幼圆" panose="02010509060101010101" pitchFamily="49" charset="-122"/>
              <a:cs typeface="Arial" panose="020B0604020202020204" pitchFamily="34" charset="0"/>
            </a:endParaRPr>
          </a:p>
        </p:txBody>
      </p:sp>
      <p:sp>
        <p:nvSpPr>
          <p:cNvPr id="98" name="圆角矩形 97"/>
          <p:cNvSpPr/>
          <p:nvPr/>
        </p:nvSpPr>
        <p:spPr>
          <a:xfrm>
            <a:off x="10635788" y="4517627"/>
            <a:ext cx="648072" cy="3530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19</a:t>
            </a:r>
            <a:endParaRPr lang="zh-CN" altLang="en-US" dirty="0">
              <a:solidFill>
                <a:schemeClr val="tx1"/>
              </a:solidFill>
              <a:latin typeface="Arial" panose="020B0604020202020204" pitchFamily="34" charset="0"/>
              <a:cs typeface="Arial" panose="020B0604020202020204" pitchFamily="34" charset="0"/>
            </a:endParaRPr>
          </a:p>
        </p:txBody>
      </p:sp>
      <p:sp>
        <p:nvSpPr>
          <p:cNvPr id="99" name="圆角矩形 98"/>
          <p:cNvSpPr/>
          <p:nvPr/>
        </p:nvSpPr>
        <p:spPr>
          <a:xfrm>
            <a:off x="10623759" y="5015578"/>
            <a:ext cx="648072" cy="3530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14</a:t>
            </a:r>
            <a:endParaRPr lang="zh-CN" altLang="en-US" dirty="0">
              <a:solidFill>
                <a:schemeClr val="tx1"/>
              </a:solidFill>
              <a:latin typeface="Arial" panose="020B0604020202020204" pitchFamily="34" charset="0"/>
              <a:cs typeface="Arial" panose="020B0604020202020204" pitchFamily="34" charset="0"/>
            </a:endParaRPr>
          </a:p>
        </p:txBody>
      </p:sp>
      <p:sp>
        <p:nvSpPr>
          <p:cNvPr id="100" name="圆角矩形 99"/>
          <p:cNvSpPr/>
          <p:nvPr/>
        </p:nvSpPr>
        <p:spPr>
          <a:xfrm>
            <a:off x="10623759" y="5499845"/>
            <a:ext cx="648072" cy="3530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9</a:t>
            </a:r>
            <a:endParaRPr lang="zh-CN" altLang="en-US" dirty="0">
              <a:solidFill>
                <a:schemeClr val="tx1"/>
              </a:solidFill>
              <a:latin typeface="Arial" panose="020B0604020202020204" pitchFamily="34" charset="0"/>
              <a:cs typeface="Arial" panose="020B0604020202020204" pitchFamily="34" charset="0"/>
            </a:endParaRPr>
          </a:p>
        </p:txBody>
      </p:sp>
      <p:sp>
        <p:nvSpPr>
          <p:cNvPr id="101" name="圆角矩形 100"/>
          <p:cNvSpPr/>
          <p:nvPr/>
        </p:nvSpPr>
        <p:spPr>
          <a:xfrm>
            <a:off x="10623759" y="5985232"/>
            <a:ext cx="648072" cy="3530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8</a:t>
            </a:r>
            <a:endParaRPr lang="zh-CN" altLang="en-US" dirty="0">
              <a:solidFill>
                <a:schemeClr val="tx1"/>
              </a:solidFill>
              <a:latin typeface="Arial" panose="020B0604020202020204" pitchFamily="34" charset="0"/>
              <a:cs typeface="Arial" panose="020B0604020202020204" pitchFamily="34" charset="0"/>
            </a:endParaRPr>
          </a:p>
        </p:txBody>
      </p:sp>
      <p:sp>
        <p:nvSpPr>
          <p:cNvPr id="82" name="Rectangle 55">
            <a:extLst>
              <a:ext uri="{FF2B5EF4-FFF2-40B4-BE49-F238E27FC236}">
                <a16:creationId xmlns:a16="http://schemas.microsoft.com/office/drawing/2014/main" id="{C6EEAF87-6C7F-F1E1-00A4-9308B69B8ADE}"/>
              </a:ext>
            </a:extLst>
          </p:cNvPr>
          <p:cNvSpPr txBox="1">
            <a:spLocks noChangeArrowheads="1"/>
          </p:cNvSpPr>
          <p:nvPr/>
        </p:nvSpPr>
        <p:spPr>
          <a:xfrm>
            <a:off x="944633" y="4155065"/>
            <a:ext cx="3759870" cy="19954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400" dirty="0"/>
              <a:t>作业实例</a:t>
            </a:r>
            <a:endParaRPr lang="en-US" altLang="zh-CN" sz="2400" dirty="0"/>
          </a:p>
          <a:p>
            <a:pPr lvl="1">
              <a:lnSpc>
                <a:spcPct val="80000"/>
              </a:lnSpc>
            </a:pPr>
            <a:r>
              <a:rPr lang="en-US" altLang="zh-CN" dirty="0"/>
              <a:t>(p</a:t>
            </a:r>
            <a:r>
              <a:rPr lang="en-US" altLang="zh-CN" baseline="-25000" dirty="0"/>
              <a:t>1</a:t>
            </a:r>
            <a:r>
              <a:rPr lang="en-US" altLang="zh-CN" dirty="0"/>
              <a:t>,d</a:t>
            </a:r>
            <a:r>
              <a:rPr lang="en-US" altLang="zh-CN" baseline="-25000" dirty="0"/>
              <a:t>1</a:t>
            </a:r>
            <a:r>
              <a:rPr lang="en-US" altLang="zh-CN" dirty="0"/>
              <a:t>,t</a:t>
            </a:r>
            <a:r>
              <a:rPr lang="en-US" altLang="zh-CN" baseline="-25000" dirty="0"/>
              <a:t>1</a:t>
            </a:r>
            <a:r>
              <a:rPr lang="en-US" altLang="zh-CN" dirty="0"/>
              <a:t>)=(5,1,1)</a:t>
            </a:r>
          </a:p>
          <a:p>
            <a:pPr lvl="1">
              <a:lnSpc>
                <a:spcPct val="80000"/>
              </a:lnSpc>
            </a:pPr>
            <a:r>
              <a:rPr lang="en-US" altLang="zh-CN" dirty="0"/>
              <a:t>(p</a:t>
            </a:r>
            <a:r>
              <a:rPr lang="en-US" altLang="zh-CN" baseline="-25000" dirty="0"/>
              <a:t>2</a:t>
            </a:r>
            <a:r>
              <a:rPr lang="en-US" altLang="zh-CN" dirty="0"/>
              <a:t>,d</a:t>
            </a:r>
            <a:r>
              <a:rPr lang="en-US" altLang="zh-CN" baseline="-25000" dirty="0"/>
              <a:t>2</a:t>
            </a:r>
            <a:r>
              <a:rPr lang="en-US" altLang="zh-CN" dirty="0"/>
              <a:t>,t</a:t>
            </a:r>
            <a:r>
              <a:rPr lang="en-US" altLang="zh-CN" baseline="-25000" dirty="0"/>
              <a:t>2</a:t>
            </a:r>
            <a:r>
              <a:rPr lang="en-US" altLang="zh-CN" dirty="0"/>
              <a:t>)=(10,3,2)</a:t>
            </a:r>
          </a:p>
          <a:p>
            <a:pPr lvl="1">
              <a:lnSpc>
                <a:spcPct val="80000"/>
              </a:lnSpc>
            </a:pPr>
            <a:r>
              <a:rPr lang="en-US" altLang="zh-CN" dirty="0"/>
              <a:t>(p</a:t>
            </a:r>
            <a:r>
              <a:rPr lang="en-US" altLang="zh-CN" baseline="-25000" dirty="0"/>
              <a:t>3</a:t>
            </a:r>
            <a:r>
              <a:rPr lang="en-US" altLang="zh-CN" dirty="0"/>
              <a:t>,d</a:t>
            </a:r>
            <a:r>
              <a:rPr lang="en-US" altLang="zh-CN" baseline="-25000" dirty="0"/>
              <a:t>3</a:t>
            </a:r>
            <a:r>
              <a:rPr lang="en-US" altLang="zh-CN" dirty="0"/>
              <a:t>,t</a:t>
            </a:r>
            <a:r>
              <a:rPr lang="en-US" altLang="zh-CN" baseline="-25000" dirty="0"/>
              <a:t>3</a:t>
            </a:r>
            <a:r>
              <a:rPr lang="en-US" altLang="zh-CN" dirty="0"/>
              <a:t>)=(6,2,1)</a:t>
            </a:r>
          </a:p>
          <a:p>
            <a:pPr lvl="1">
              <a:lnSpc>
                <a:spcPct val="80000"/>
              </a:lnSpc>
            </a:pPr>
            <a:r>
              <a:rPr lang="en-US" altLang="zh-CN" dirty="0"/>
              <a:t>(p</a:t>
            </a:r>
            <a:r>
              <a:rPr lang="en-US" altLang="zh-CN" baseline="-25000" dirty="0"/>
              <a:t>4</a:t>
            </a:r>
            <a:r>
              <a:rPr lang="en-US" altLang="zh-CN" dirty="0"/>
              <a:t>,d</a:t>
            </a:r>
            <a:r>
              <a:rPr lang="en-US" altLang="zh-CN" baseline="-25000" dirty="0"/>
              <a:t>4</a:t>
            </a:r>
            <a:r>
              <a:rPr lang="en-US" altLang="zh-CN" dirty="0"/>
              <a:t>,t</a:t>
            </a:r>
            <a:r>
              <a:rPr lang="en-US" altLang="zh-CN" baseline="-25000" dirty="0"/>
              <a:t>4</a:t>
            </a:r>
            <a:r>
              <a:rPr lang="en-US" altLang="zh-CN" dirty="0"/>
              <a:t>)=(3,1,1)</a:t>
            </a:r>
          </a:p>
        </p:txBody>
      </p:sp>
    </p:spTree>
    <p:extLst>
      <p:ext uri="{BB962C8B-B14F-4D97-AF65-F5344CB8AC3E}">
        <p14:creationId xmlns:p14="http://schemas.microsoft.com/office/powerpoint/2010/main" val="2793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2" grpId="0"/>
      <p:bldP spid="73" grpId="0"/>
      <p:bldP spid="74" grpId="0"/>
      <p:bldP spid="75" grpId="0"/>
      <p:bldP spid="76" grpId="0"/>
      <p:bldP spid="77" grpId="0"/>
      <p:bldP spid="78" grpId="0"/>
      <p:bldP spid="79" grpId="0"/>
      <p:bldP spid="80" grpId="0"/>
      <p:bldP spid="81" grpId="0"/>
      <p:bldP spid="85" grpId="0"/>
      <p:bldP spid="96" grpId="0"/>
      <p:bldP spid="98" grpId="0" animBg="1"/>
      <p:bldP spid="99" grpId="0" animBg="1"/>
      <p:bldP spid="100" grpId="0" animBg="1"/>
      <p:bldP spid="10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332656"/>
            <a:ext cx="10515600" cy="831627"/>
          </a:xfrm>
        </p:spPr>
        <p:txBody>
          <a:bodyPr/>
          <a:lstStyle/>
          <a:p>
            <a:r>
              <a:rPr lang="en-US" altLang="zh-CN" dirty="0"/>
              <a:t>FIFO-</a:t>
            </a:r>
            <a:r>
              <a:rPr lang="zh-CN" altLang="en-US" dirty="0"/>
              <a:t>分支限界法实例运行</a:t>
            </a:r>
          </a:p>
        </p:txBody>
      </p:sp>
      <p:sp>
        <p:nvSpPr>
          <p:cNvPr id="3" name="内容占位符 2"/>
          <p:cNvSpPr>
            <a:spLocks noGrp="1"/>
          </p:cNvSpPr>
          <p:nvPr>
            <p:ph idx="1"/>
          </p:nvPr>
        </p:nvSpPr>
        <p:spPr>
          <a:xfrm>
            <a:off x="691165" y="1113420"/>
            <a:ext cx="11162456" cy="446832"/>
          </a:xfrm>
        </p:spPr>
        <p:txBody>
          <a:bodyPr/>
          <a:lstStyle/>
          <a:p>
            <a:pPr>
              <a:lnSpc>
                <a:spcPct val="80000"/>
              </a:lnSpc>
            </a:pPr>
            <a:r>
              <a:rPr lang="en-US" altLang="zh-CN" sz="2400" dirty="0"/>
              <a:t>n=4; (p</a:t>
            </a:r>
            <a:r>
              <a:rPr lang="en-US" altLang="zh-CN" sz="2400" baseline="-25000" dirty="0"/>
              <a:t>1</a:t>
            </a:r>
            <a:r>
              <a:rPr lang="en-US" altLang="zh-CN" sz="2400" dirty="0"/>
              <a:t>,d</a:t>
            </a:r>
            <a:r>
              <a:rPr lang="en-US" altLang="zh-CN" sz="2400" baseline="-25000" dirty="0"/>
              <a:t>1</a:t>
            </a:r>
            <a:r>
              <a:rPr lang="en-US" altLang="zh-CN" sz="2400" dirty="0"/>
              <a:t>,t</a:t>
            </a:r>
            <a:r>
              <a:rPr lang="en-US" altLang="zh-CN" sz="2400" baseline="-25000" dirty="0"/>
              <a:t>1</a:t>
            </a:r>
            <a:r>
              <a:rPr lang="en-US" altLang="zh-CN" sz="2400" dirty="0"/>
              <a:t>)=(5,1,1); (p</a:t>
            </a:r>
            <a:r>
              <a:rPr lang="en-US" altLang="zh-CN" sz="2400" baseline="-25000" dirty="0"/>
              <a:t>2</a:t>
            </a:r>
            <a:r>
              <a:rPr lang="en-US" altLang="zh-CN" sz="2400" dirty="0"/>
              <a:t>,d</a:t>
            </a:r>
            <a:r>
              <a:rPr lang="en-US" altLang="zh-CN" sz="2400" baseline="-25000" dirty="0"/>
              <a:t>2</a:t>
            </a:r>
            <a:r>
              <a:rPr lang="en-US" altLang="zh-CN" sz="2400" dirty="0"/>
              <a:t>,t</a:t>
            </a:r>
            <a:r>
              <a:rPr lang="en-US" altLang="zh-CN" sz="2400" baseline="-25000" dirty="0"/>
              <a:t>2</a:t>
            </a:r>
            <a:r>
              <a:rPr lang="en-US" altLang="zh-CN" sz="2400" dirty="0"/>
              <a:t>)=(10,3,2);(p</a:t>
            </a:r>
            <a:r>
              <a:rPr lang="en-US" altLang="zh-CN" sz="2400" baseline="-25000" dirty="0"/>
              <a:t>3</a:t>
            </a:r>
            <a:r>
              <a:rPr lang="en-US" altLang="zh-CN" sz="2400" dirty="0"/>
              <a:t>,d</a:t>
            </a:r>
            <a:r>
              <a:rPr lang="en-US" altLang="zh-CN" sz="2400" baseline="-25000" dirty="0"/>
              <a:t>3</a:t>
            </a:r>
            <a:r>
              <a:rPr lang="en-US" altLang="zh-CN" sz="2400" dirty="0"/>
              <a:t>,t</a:t>
            </a:r>
            <a:r>
              <a:rPr lang="en-US" altLang="zh-CN" sz="2400" baseline="-25000" dirty="0"/>
              <a:t>3</a:t>
            </a:r>
            <a:r>
              <a:rPr lang="en-US" altLang="zh-CN" sz="2400" dirty="0"/>
              <a:t>)=(6,2,1);  (p</a:t>
            </a:r>
            <a:r>
              <a:rPr lang="en-US" altLang="zh-CN" sz="2400" baseline="-25000" dirty="0"/>
              <a:t>4</a:t>
            </a:r>
            <a:r>
              <a:rPr lang="en-US" altLang="zh-CN" sz="2400" dirty="0"/>
              <a:t>,d</a:t>
            </a:r>
            <a:r>
              <a:rPr lang="en-US" altLang="zh-CN" sz="2400" baseline="-25000" dirty="0"/>
              <a:t>4</a:t>
            </a:r>
            <a:r>
              <a:rPr lang="en-US" altLang="zh-CN" sz="2400" dirty="0"/>
              <a:t>,t</a:t>
            </a:r>
            <a:r>
              <a:rPr lang="en-US" altLang="zh-CN" sz="2400" baseline="-25000" dirty="0"/>
              <a:t>4</a:t>
            </a:r>
            <a:r>
              <a:rPr lang="en-US" altLang="zh-CN" sz="2400" dirty="0"/>
              <a:t>)=(3,1,1);</a:t>
            </a:r>
          </a:p>
          <a:p>
            <a:endParaRPr lang="zh-CN" altLang="en-US" dirty="0"/>
          </a:p>
        </p:txBody>
      </p:sp>
      <p:sp>
        <p:nvSpPr>
          <p:cNvPr id="4" name="灯片编号占位符 3"/>
          <p:cNvSpPr>
            <a:spLocks noGrp="1"/>
          </p:cNvSpPr>
          <p:nvPr>
            <p:ph type="sldNum" sz="quarter" idx="12"/>
          </p:nvPr>
        </p:nvSpPr>
        <p:spPr>
          <a:xfrm>
            <a:off x="9019799" y="6112207"/>
            <a:ext cx="2743200" cy="365125"/>
          </a:xfrm>
        </p:spPr>
        <p:txBody>
          <a:bodyPr/>
          <a:lstStyle/>
          <a:p>
            <a:pPr>
              <a:defRPr/>
            </a:pPr>
            <a:fld id="{D04713B0-7EE7-420A-BB22-6F99F562E080}" type="slidenum">
              <a:rPr lang="en-US" altLang="zh-CN" smtClean="0"/>
              <a:pPr>
                <a:defRPr/>
              </a:pPr>
              <a:t>57</a:t>
            </a:fld>
            <a:endParaRPr lang="en-US" altLang="zh-CN" dirty="0"/>
          </a:p>
        </p:txBody>
      </p:sp>
      <p:sp>
        <p:nvSpPr>
          <p:cNvPr id="5" name="Rectangle 101"/>
          <p:cNvSpPr>
            <a:spLocks noChangeArrowheads="1"/>
          </p:cNvSpPr>
          <p:nvPr/>
        </p:nvSpPr>
        <p:spPr bwMode="auto">
          <a:xfrm>
            <a:off x="3100798" y="2084021"/>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ĉ</a:t>
            </a:r>
          </a:p>
        </p:txBody>
      </p:sp>
      <p:graphicFrame>
        <p:nvGraphicFramePr>
          <p:cNvPr id="6" name="Group 235"/>
          <p:cNvGraphicFramePr>
            <a:graphicFrameLocks/>
          </p:cNvGraphicFramePr>
          <p:nvPr/>
        </p:nvGraphicFramePr>
        <p:xfrm>
          <a:off x="3435761" y="1745883"/>
          <a:ext cx="7340755" cy="1462416"/>
        </p:xfrm>
        <a:graphic>
          <a:graphicData uri="http://schemas.openxmlformats.org/drawingml/2006/table">
            <a:tbl>
              <a:tblPr>
                <a:tableStyleId>{5940675A-B579-460E-94D1-54222C63F5DA}</a:tableStyleId>
              </a:tblPr>
              <a:tblGrid>
                <a:gridCol w="489790">
                  <a:extLst>
                    <a:ext uri="{9D8B030D-6E8A-4147-A177-3AD203B41FA5}">
                      <a16:colId xmlns:a16="http://schemas.microsoft.com/office/drawing/2014/main" val="20000"/>
                    </a:ext>
                  </a:extLst>
                </a:gridCol>
                <a:gridCol w="488265">
                  <a:extLst>
                    <a:ext uri="{9D8B030D-6E8A-4147-A177-3AD203B41FA5}">
                      <a16:colId xmlns:a16="http://schemas.microsoft.com/office/drawing/2014/main" val="20001"/>
                    </a:ext>
                  </a:extLst>
                </a:gridCol>
                <a:gridCol w="489791">
                  <a:extLst>
                    <a:ext uri="{9D8B030D-6E8A-4147-A177-3AD203B41FA5}">
                      <a16:colId xmlns:a16="http://schemas.microsoft.com/office/drawing/2014/main" val="20002"/>
                    </a:ext>
                  </a:extLst>
                </a:gridCol>
                <a:gridCol w="489790">
                  <a:extLst>
                    <a:ext uri="{9D8B030D-6E8A-4147-A177-3AD203B41FA5}">
                      <a16:colId xmlns:a16="http://schemas.microsoft.com/office/drawing/2014/main" val="20003"/>
                    </a:ext>
                  </a:extLst>
                </a:gridCol>
                <a:gridCol w="489791">
                  <a:extLst>
                    <a:ext uri="{9D8B030D-6E8A-4147-A177-3AD203B41FA5}">
                      <a16:colId xmlns:a16="http://schemas.microsoft.com/office/drawing/2014/main" val="20004"/>
                    </a:ext>
                  </a:extLst>
                </a:gridCol>
                <a:gridCol w="489790">
                  <a:extLst>
                    <a:ext uri="{9D8B030D-6E8A-4147-A177-3AD203B41FA5}">
                      <a16:colId xmlns:a16="http://schemas.microsoft.com/office/drawing/2014/main" val="20005"/>
                    </a:ext>
                  </a:extLst>
                </a:gridCol>
                <a:gridCol w="488265">
                  <a:extLst>
                    <a:ext uri="{9D8B030D-6E8A-4147-A177-3AD203B41FA5}">
                      <a16:colId xmlns:a16="http://schemas.microsoft.com/office/drawing/2014/main" val="20006"/>
                    </a:ext>
                  </a:extLst>
                </a:gridCol>
                <a:gridCol w="489791">
                  <a:extLst>
                    <a:ext uri="{9D8B030D-6E8A-4147-A177-3AD203B41FA5}">
                      <a16:colId xmlns:a16="http://schemas.microsoft.com/office/drawing/2014/main" val="20007"/>
                    </a:ext>
                  </a:extLst>
                </a:gridCol>
                <a:gridCol w="488265">
                  <a:extLst>
                    <a:ext uri="{9D8B030D-6E8A-4147-A177-3AD203B41FA5}">
                      <a16:colId xmlns:a16="http://schemas.microsoft.com/office/drawing/2014/main" val="20008"/>
                    </a:ext>
                  </a:extLst>
                </a:gridCol>
                <a:gridCol w="489790">
                  <a:extLst>
                    <a:ext uri="{9D8B030D-6E8A-4147-A177-3AD203B41FA5}">
                      <a16:colId xmlns:a16="http://schemas.microsoft.com/office/drawing/2014/main" val="20009"/>
                    </a:ext>
                  </a:extLst>
                </a:gridCol>
                <a:gridCol w="489791">
                  <a:extLst>
                    <a:ext uri="{9D8B030D-6E8A-4147-A177-3AD203B41FA5}">
                      <a16:colId xmlns:a16="http://schemas.microsoft.com/office/drawing/2014/main" val="20010"/>
                    </a:ext>
                  </a:extLst>
                </a:gridCol>
                <a:gridCol w="489790">
                  <a:extLst>
                    <a:ext uri="{9D8B030D-6E8A-4147-A177-3AD203B41FA5}">
                      <a16:colId xmlns:a16="http://schemas.microsoft.com/office/drawing/2014/main" val="20011"/>
                    </a:ext>
                  </a:extLst>
                </a:gridCol>
                <a:gridCol w="489791">
                  <a:extLst>
                    <a:ext uri="{9D8B030D-6E8A-4147-A177-3AD203B41FA5}">
                      <a16:colId xmlns:a16="http://schemas.microsoft.com/office/drawing/2014/main" val="20012"/>
                    </a:ext>
                  </a:extLst>
                </a:gridCol>
                <a:gridCol w="488265">
                  <a:extLst>
                    <a:ext uri="{9D8B030D-6E8A-4147-A177-3AD203B41FA5}">
                      <a16:colId xmlns:a16="http://schemas.microsoft.com/office/drawing/2014/main" val="20013"/>
                    </a:ext>
                  </a:extLst>
                </a:gridCol>
                <a:gridCol w="489790">
                  <a:extLst>
                    <a:ext uri="{9D8B030D-6E8A-4147-A177-3AD203B41FA5}">
                      <a16:colId xmlns:a16="http://schemas.microsoft.com/office/drawing/2014/main" val="20014"/>
                    </a:ext>
                  </a:extLst>
                </a:gridCol>
              </a:tblGrid>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5</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6</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7</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9</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10</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12</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13</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15</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0</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0</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5</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15</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21</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0</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10</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5</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11</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19</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18</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9</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13</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solidFill>
                      <a:schemeClr val="accent1">
                        <a:lumMod val="20000"/>
                        <a:lumOff val="80000"/>
                      </a:schemeClr>
                    </a:solidFill>
                  </a:tcPr>
                </a:tc>
                <a:extLst>
                  <a:ext uri="{0D108BD9-81ED-4DB2-BD59-A6C34878D82A}">
                    <a16:rowId xmlns:a16="http://schemas.microsoft.com/office/drawing/2014/main" val="10002"/>
                  </a:ext>
                </a:extLst>
              </a:tr>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24</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19</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14</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21</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9</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13</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11</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extLst>
                  <a:ext uri="{0D108BD9-81ED-4DB2-BD59-A6C34878D82A}">
                    <a16:rowId xmlns:a16="http://schemas.microsoft.com/office/drawing/2014/main" val="10003"/>
                  </a:ext>
                </a:extLst>
              </a:tr>
            </a:tbl>
          </a:graphicData>
        </a:graphic>
      </p:graphicFrame>
      <p:sp>
        <p:nvSpPr>
          <p:cNvPr id="7" name="Rectangle 196"/>
          <p:cNvSpPr>
            <a:spLocks noChangeArrowheads="1"/>
          </p:cNvSpPr>
          <p:nvPr/>
        </p:nvSpPr>
        <p:spPr bwMode="auto">
          <a:xfrm>
            <a:off x="2207568" y="1710200"/>
            <a:ext cx="12445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0" dirty="0">
                <a:latin typeface="幼圆" panose="02010509060101010101" pitchFamily="49" charset="-122"/>
                <a:ea typeface="幼圆" panose="02010509060101010101" pitchFamily="49" charset="-122"/>
              </a:rPr>
              <a:t>结点编号</a:t>
            </a:r>
            <a:endParaRPr lang="en-US" altLang="zh-CN" sz="2000" b="0" dirty="0">
              <a:latin typeface="幼圆" panose="02010509060101010101" pitchFamily="49" charset="-122"/>
              <a:ea typeface="幼圆" panose="02010509060101010101" pitchFamily="49" charset="-122"/>
            </a:endParaRPr>
          </a:p>
        </p:txBody>
      </p:sp>
      <p:sp>
        <p:nvSpPr>
          <p:cNvPr id="8" name="Rectangle 197"/>
          <p:cNvSpPr>
            <a:spLocks noChangeArrowheads="1"/>
          </p:cNvSpPr>
          <p:nvPr/>
        </p:nvSpPr>
        <p:spPr bwMode="auto">
          <a:xfrm>
            <a:off x="3089787" y="2816038"/>
            <a:ext cx="33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u</a:t>
            </a:r>
          </a:p>
        </p:txBody>
      </p:sp>
      <p:sp>
        <p:nvSpPr>
          <p:cNvPr id="14" name="Text Box 91"/>
          <p:cNvSpPr txBox="1">
            <a:spLocks noChangeArrowheads="1"/>
          </p:cNvSpPr>
          <p:nvPr/>
        </p:nvSpPr>
        <p:spPr bwMode="auto">
          <a:xfrm>
            <a:off x="978869" y="3107188"/>
            <a:ext cx="4397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U</a:t>
            </a:r>
          </a:p>
        </p:txBody>
      </p:sp>
      <p:sp>
        <p:nvSpPr>
          <p:cNvPr id="15" name="Text Box 98"/>
          <p:cNvSpPr txBox="1">
            <a:spLocks noChangeArrowheads="1"/>
          </p:cNvSpPr>
          <p:nvPr/>
        </p:nvSpPr>
        <p:spPr bwMode="auto">
          <a:xfrm>
            <a:off x="1550904" y="3094989"/>
            <a:ext cx="825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ans</a:t>
            </a:r>
          </a:p>
        </p:txBody>
      </p:sp>
      <p:sp>
        <p:nvSpPr>
          <p:cNvPr id="16" name="Text Box 99"/>
          <p:cNvSpPr txBox="1">
            <a:spLocks noChangeArrowheads="1"/>
          </p:cNvSpPr>
          <p:nvPr/>
        </p:nvSpPr>
        <p:spPr bwMode="auto">
          <a:xfrm>
            <a:off x="1700570" y="3590498"/>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1</a:t>
            </a:r>
          </a:p>
        </p:txBody>
      </p:sp>
      <p:sp>
        <p:nvSpPr>
          <p:cNvPr id="17" name="Text Box 100"/>
          <p:cNvSpPr txBox="1">
            <a:spLocks noChangeArrowheads="1"/>
          </p:cNvSpPr>
          <p:nvPr/>
        </p:nvSpPr>
        <p:spPr bwMode="auto">
          <a:xfrm>
            <a:off x="1693779" y="4025049"/>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2</a:t>
            </a:r>
          </a:p>
        </p:txBody>
      </p:sp>
      <p:sp>
        <p:nvSpPr>
          <p:cNvPr id="18" name="Oval 204"/>
          <p:cNvSpPr>
            <a:spLocks noChangeArrowheads="1"/>
          </p:cNvSpPr>
          <p:nvPr/>
        </p:nvSpPr>
        <p:spPr bwMode="auto">
          <a:xfrm>
            <a:off x="8335555" y="3345382"/>
            <a:ext cx="377053" cy="326658"/>
          </a:xfrm>
          <a:prstGeom prst="ellipse">
            <a:avLst/>
          </a:prstGeom>
          <a:no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a:t>
            </a:r>
          </a:p>
        </p:txBody>
      </p:sp>
      <p:sp>
        <p:nvSpPr>
          <p:cNvPr id="19" name="Oval 205"/>
          <p:cNvSpPr>
            <a:spLocks noChangeArrowheads="1"/>
          </p:cNvSpPr>
          <p:nvPr/>
        </p:nvSpPr>
        <p:spPr bwMode="auto">
          <a:xfrm>
            <a:off x="7989021" y="4050394"/>
            <a:ext cx="377053" cy="373509"/>
          </a:xfrm>
          <a:prstGeom prst="ellipse">
            <a:avLst/>
          </a:prstGeom>
          <a:no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3</a:t>
            </a:r>
          </a:p>
        </p:txBody>
      </p:sp>
      <p:cxnSp>
        <p:nvCxnSpPr>
          <p:cNvPr id="20" name="AutoShape 206"/>
          <p:cNvCxnSpPr>
            <a:cxnSpLocks noChangeShapeType="1"/>
            <a:stCxn id="18" idx="4"/>
            <a:endCxn id="19" idx="0"/>
          </p:cNvCxnSpPr>
          <p:nvPr/>
        </p:nvCxnSpPr>
        <p:spPr bwMode="auto">
          <a:xfrm flipH="1">
            <a:off x="8177548" y="3672040"/>
            <a:ext cx="346534" cy="37835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207"/>
          <p:cNvSpPr txBox="1">
            <a:spLocks noChangeArrowheads="1"/>
          </p:cNvSpPr>
          <p:nvPr/>
        </p:nvSpPr>
        <p:spPr bwMode="auto">
          <a:xfrm>
            <a:off x="8031736" y="3691589"/>
            <a:ext cx="277973"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2</a:t>
            </a:r>
          </a:p>
        </p:txBody>
      </p:sp>
      <p:sp>
        <p:nvSpPr>
          <p:cNvPr id="22" name="Oval 208"/>
          <p:cNvSpPr>
            <a:spLocks noChangeArrowheads="1"/>
          </p:cNvSpPr>
          <p:nvPr/>
        </p:nvSpPr>
        <p:spPr bwMode="auto">
          <a:xfrm>
            <a:off x="8962159" y="4045633"/>
            <a:ext cx="377053" cy="373510"/>
          </a:xfrm>
          <a:prstGeom prst="ellipse">
            <a:avLst/>
          </a:prstGeom>
          <a:solidFill>
            <a:schemeClr val="accent1">
              <a:lumMod val="20000"/>
              <a:lumOff val="8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4</a:t>
            </a:r>
          </a:p>
        </p:txBody>
      </p:sp>
      <p:cxnSp>
        <p:nvCxnSpPr>
          <p:cNvPr id="23" name="AutoShape 209"/>
          <p:cNvCxnSpPr>
            <a:cxnSpLocks noChangeShapeType="1"/>
            <a:stCxn id="18" idx="4"/>
            <a:endCxn id="22" idx="0"/>
          </p:cNvCxnSpPr>
          <p:nvPr/>
        </p:nvCxnSpPr>
        <p:spPr bwMode="auto">
          <a:xfrm>
            <a:off x="8524082" y="3672040"/>
            <a:ext cx="626604" cy="37359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10"/>
          <p:cNvSpPr>
            <a:spLocks noChangeArrowheads="1"/>
          </p:cNvSpPr>
          <p:nvPr/>
        </p:nvSpPr>
        <p:spPr bwMode="auto">
          <a:xfrm>
            <a:off x="9922596" y="4059919"/>
            <a:ext cx="377053" cy="373509"/>
          </a:xfrm>
          <a:prstGeom prst="ellipse">
            <a:avLst/>
          </a:prstGeom>
          <a:solidFill>
            <a:schemeClr val="accent1">
              <a:lumMod val="20000"/>
              <a:lumOff val="8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5</a:t>
            </a:r>
          </a:p>
        </p:txBody>
      </p:sp>
      <p:cxnSp>
        <p:nvCxnSpPr>
          <p:cNvPr id="25" name="AutoShape 211"/>
          <p:cNvCxnSpPr>
            <a:cxnSpLocks noChangeShapeType="1"/>
            <a:stCxn id="18" idx="4"/>
            <a:endCxn id="24" idx="0"/>
          </p:cNvCxnSpPr>
          <p:nvPr/>
        </p:nvCxnSpPr>
        <p:spPr bwMode="auto">
          <a:xfrm>
            <a:off x="8524082" y="3672040"/>
            <a:ext cx="1587041" cy="3878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212"/>
          <p:cNvSpPr txBox="1">
            <a:spLocks noChangeArrowheads="1"/>
          </p:cNvSpPr>
          <p:nvPr/>
        </p:nvSpPr>
        <p:spPr bwMode="auto">
          <a:xfrm>
            <a:off x="8914644" y="3706907"/>
            <a:ext cx="458243"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27" name="Text Box 213"/>
          <p:cNvSpPr txBox="1">
            <a:spLocks noChangeArrowheads="1"/>
          </p:cNvSpPr>
          <p:nvPr/>
        </p:nvSpPr>
        <p:spPr bwMode="auto">
          <a:xfrm>
            <a:off x="9859747" y="3706907"/>
            <a:ext cx="324761"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4</a:t>
            </a:r>
          </a:p>
        </p:txBody>
      </p:sp>
      <p:sp>
        <p:nvSpPr>
          <p:cNvPr id="28" name="Oval 214"/>
          <p:cNvSpPr>
            <a:spLocks noChangeArrowheads="1"/>
          </p:cNvSpPr>
          <p:nvPr/>
        </p:nvSpPr>
        <p:spPr bwMode="auto">
          <a:xfrm>
            <a:off x="6849196" y="4034519"/>
            <a:ext cx="377053" cy="373509"/>
          </a:xfrm>
          <a:prstGeom prst="ellipse">
            <a:avLst/>
          </a:prstGeom>
          <a:no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2</a:t>
            </a:r>
          </a:p>
        </p:txBody>
      </p:sp>
      <p:cxnSp>
        <p:nvCxnSpPr>
          <p:cNvPr id="29" name="AutoShape 215"/>
          <p:cNvCxnSpPr>
            <a:cxnSpLocks noChangeShapeType="1"/>
            <a:stCxn id="18" idx="4"/>
            <a:endCxn id="28" idx="0"/>
          </p:cNvCxnSpPr>
          <p:nvPr/>
        </p:nvCxnSpPr>
        <p:spPr bwMode="auto">
          <a:xfrm flipH="1">
            <a:off x="7037723" y="3672040"/>
            <a:ext cx="1486359" cy="3624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 Box 216"/>
          <p:cNvSpPr txBox="1">
            <a:spLocks noChangeArrowheads="1"/>
          </p:cNvSpPr>
          <p:nvPr/>
        </p:nvSpPr>
        <p:spPr bwMode="auto">
          <a:xfrm>
            <a:off x="7165012" y="3665171"/>
            <a:ext cx="311000"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1</a:t>
            </a:r>
          </a:p>
        </p:txBody>
      </p:sp>
      <p:sp>
        <p:nvSpPr>
          <p:cNvPr id="31" name="Line 222"/>
          <p:cNvSpPr>
            <a:spLocks noChangeShapeType="1"/>
          </p:cNvSpPr>
          <p:nvPr/>
        </p:nvSpPr>
        <p:spPr bwMode="auto">
          <a:xfrm>
            <a:off x="6031668" y="6039835"/>
            <a:ext cx="30893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2" name="Line 223"/>
          <p:cNvSpPr>
            <a:spLocks noChangeShapeType="1"/>
          </p:cNvSpPr>
          <p:nvPr/>
        </p:nvSpPr>
        <p:spPr bwMode="auto">
          <a:xfrm>
            <a:off x="6031669" y="6394829"/>
            <a:ext cx="3154698" cy="1239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33" name="Text Box 224"/>
          <p:cNvSpPr txBox="1">
            <a:spLocks noChangeArrowheads="1"/>
          </p:cNvSpPr>
          <p:nvPr/>
        </p:nvSpPr>
        <p:spPr bwMode="auto">
          <a:xfrm>
            <a:off x="5326818" y="6005406"/>
            <a:ext cx="704850"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latin typeface="幼圆" panose="02010509060101010101" pitchFamily="49" charset="-122"/>
                <a:ea typeface="幼圆" panose="02010509060101010101" pitchFamily="49" charset="-122"/>
              </a:rPr>
              <a:t>队列</a:t>
            </a:r>
          </a:p>
        </p:txBody>
      </p:sp>
      <p:cxnSp>
        <p:nvCxnSpPr>
          <p:cNvPr id="34" name="AutoShape 226"/>
          <p:cNvCxnSpPr>
            <a:cxnSpLocks noChangeShapeType="1"/>
            <a:stCxn id="28" idx="4"/>
            <a:endCxn id="36" idx="0"/>
          </p:cNvCxnSpPr>
          <p:nvPr/>
        </p:nvCxnSpPr>
        <p:spPr bwMode="auto">
          <a:xfrm flipH="1">
            <a:off x="6670951" y="4408028"/>
            <a:ext cx="366772" cy="3535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227"/>
          <p:cNvCxnSpPr>
            <a:cxnSpLocks noChangeShapeType="1"/>
            <a:stCxn id="28" idx="4"/>
            <a:endCxn id="38" idx="0"/>
          </p:cNvCxnSpPr>
          <p:nvPr/>
        </p:nvCxnSpPr>
        <p:spPr bwMode="auto">
          <a:xfrm flipH="1">
            <a:off x="5999902" y="4408028"/>
            <a:ext cx="1037821" cy="366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228"/>
          <p:cNvSpPr>
            <a:spLocks noChangeArrowheads="1"/>
          </p:cNvSpPr>
          <p:nvPr/>
        </p:nvSpPr>
        <p:spPr bwMode="auto">
          <a:xfrm>
            <a:off x="6482424" y="4761624"/>
            <a:ext cx="377053" cy="374811"/>
          </a:xfrm>
          <a:prstGeom prst="ellipse">
            <a:avLst/>
          </a:prstGeom>
          <a:solidFill>
            <a:schemeClr val="accent1">
              <a:lumMod val="20000"/>
              <a:lumOff val="8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7</a:t>
            </a:r>
          </a:p>
        </p:txBody>
      </p:sp>
      <p:sp>
        <p:nvSpPr>
          <p:cNvPr id="37" name="Text Box 229"/>
          <p:cNvSpPr txBox="1">
            <a:spLocks noChangeArrowheads="1"/>
          </p:cNvSpPr>
          <p:nvPr/>
        </p:nvSpPr>
        <p:spPr bwMode="auto">
          <a:xfrm>
            <a:off x="6555438" y="4373370"/>
            <a:ext cx="352283"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38" name="Oval 230"/>
          <p:cNvSpPr>
            <a:spLocks noChangeArrowheads="1"/>
          </p:cNvSpPr>
          <p:nvPr/>
        </p:nvSpPr>
        <p:spPr bwMode="auto">
          <a:xfrm>
            <a:off x="5811375" y="4774273"/>
            <a:ext cx="377053" cy="374811"/>
          </a:xfrm>
          <a:prstGeom prst="ellipse">
            <a:avLst/>
          </a:prstGeom>
          <a:no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6</a:t>
            </a:r>
          </a:p>
        </p:txBody>
      </p:sp>
      <p:sp>
        <p:nvSpPr>
          <p:cNvPr id="39" name="Text Box 231"/>
          <p:cNvSpPr txBox="1">
            <a:spLocks noChangeArrowheads="1"/>
          </p:cNvSpPr>
          <p:nvPr/>
        </p:nvSpPr>
        <p:spPr bwMode="auto">
          <a:xfrm>
            <a:off x="6031828" y="4393033"/>
            <a:ext cx="333235"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2</a:t>
            </a:r>
          </a:p>
        </p:txBody>
      </p:sp>
      <p:sp>
        <p:nvSpPr>
          <p:cNvPr id="40" name="Rectangle 232"/>
          <p:cNvSpPr>
            <a:spLocks noChangeArrowheads="1"/>
          </p:cNvSpPr>
          <p:nvPr/>
        </p:nvSpPr>
        <p:spPr bwMode="auto">
          <a:xfrm>
            <a:off x="7120846" y="4771426"/>
            <a:ext cx="434849" cy="335768"/>
          </a:xfrm>
          <a:prstGeom prst="rect">
            <a:avLst/>
          </a:prstGeom>
          <a:no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8</a:t>
            </a:r>
          </a:p>
        </p:txBody>
      </p:sp>
      <p:cxnSp>
        <p:nvCxnSpPr>
          <p:cNvPr id="41" name="AutoShape 233"/>
          <p:cNvCxnSpPr>
            <a:cxnSpLocks noChangeShapeType="1"/>
            <a:stCxn id="28" idx="4"/>
            <a:endCxn id="40" idx="0"/>
          </p:cNvCxnSpPr>
          <p:nvPr/>
        </p:nvCxnSpPr>
        <p:spPr bwMode="auto">
          <a:xfrm>
            <a:off x="7037723" y="4408028"/>
            <a:ext cx="300548" cy="3633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 Box 234"/>
          <p:cNvSpPr txBox="1">
            <a:spLocks noChangeArrowheads="1"/>
          </p:cNvSpPr>
          <p:nvPr/>
        </p:nvSpPr>
        <p:spPr bwMode="auto">
          <a:xfrm>
            <a:off x="7138744" y="4384453"/>
            <a:ext cx="437601"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4</a:t>
            </a:r>
          </a:p>
        </p:txBody>
      </p:sp>
      <p:sp>
        <p:nvSpPr>
          <p:cNvPr id="43" name="Rectangle 236"/>
          <p:cNvSpPr>
            <a:spLocks noChangeArrowheads="1"/>
          </p:cNvSpPr>
          <p:nvPr/>
        </p:nvSpPr>
        <p:spPr bwMode="auto">
          <a:xfrm>
            <a:off x="958311" y="2764740"/>
            <a:ext cx="803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l-GR" altLang="zh-CN" sz="2000" b="0" dirty="0"/>
              <a:t>ε</a:t>
            </a:r>
            <a:r>
              <a:rPr lang="en-US" altLang="zh-CN" sz="2000" b="0" dirty="0"/>
              <a:t>=0.1</a:t>
            </a:r>
          </a:p>
        </p:txBody>
      </p:sp>
      <p:sp>
        <p:nvSpPr>
          <p:cNvPr id="44" name="Text Box 237"/>
          <p:cNvSpPr txBox="1">
            <a:spLocks noChangeArrowheads="1"/>
          </p:cNvSpPr>
          <p:nvPr/>
        </p:nvSpPr>
        <p:spPr bwMode="auto">
          <a:xfrm>
            <a:off x="6355518" y="6021288"/>
            <a:ext cx="352425"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2</a:t>
            </a:r>
          </a:p>
        </p:txBody>
      </p:sp>
      <p:sp>
        <p:nvSpPr>
          <p:cNvPr id="45" name="Text Box 238"/>
          <p:cNvSpPr txBox="1">
            <a:spLocks noChangeArrowheads="1"/>
          </p:cNvSpPr>
          <p:nvPr/>
        </p:nvSpPr>
        <p:spPr bwMode="auto">
          <a:xfrm>
            <a:off x="6647618" y="6021288"/>
            <a:ext cx="352425"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3</a:t>
            </a:r>
          </a:p>
        </p:txBody>
      </p:sp>
      <p:sp>
        <p:nvSpPr>
          <p:cNvPr id="46" name="Text Box 241"/>
          <p:cNvSpPr txBox="1">
            <a:spLocks noChangeArrowheads="1"/>
          </p:cNvSpPr>
          <p:nvPr/>
        </p:nvSpPr>
        <p:spPr bwMode="auto">
          <a:xfrm>
            <a:off x="1688433" y="4534636"/>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47" name="Text Box 242"/>
          <p:cNvSpPr txBox="1">
            <a:spLocks noChangeArrowheads="1"/>
          </p:cNvSpPr>
          <p:nvPr/>
        </p:nvSpPr>
        <p:spPr bwMode="auto">
          <a:xfrm>
            <a:off x="2363776" y="3124350"/>
            <a:ext cx="661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E</a:t>
            </a:r>
          </a:p>
        </p:txBody>
      </p:sp>
      <p:sp>
        <p:nvSpPr>
          <p:cNvPr id="48" name="Text Box 243"/>
          <p:cNvSpPr txBox="1">
            <a:spLocks noChangeArrowheads="1"/>
          </p:cNvSpPr>
          <p:nvPr/>
        </p:nvSpPr>
        <p:spPr bwMode="auto">
          <a:xfrm>
            <a:off x="2366841" y="3601074"/>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1</a:t>
            </a:r>
          </a:p>
        </p:txBody>
      </p:sp>
      <p:sp>
        <p:nvSpPr>
          <p:cNvPr id="49" name="Text Box 244"/>
          <p:cNvSpPr txBox="1">
            <a:spLocks noChangeArrowheads="1"/>
          </p:cNvSpPr>
          <p:nvPr/>
        </p:nvSpPr>
        <p:spPr bwMode="auto">
          <a:xfrm>
            <a:off x="2366841" y="4527032"/>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2</a:t>
            </a:r>
          </a:p>
        </p:txBody>
      </p:sp>
      <p:sp>
        <p:nvSpPr>
          <p:cNvPr id="50" name="Text Box 245"/>
          <p:cNvSpPr txBox="1">
            <a:spLocks noChangeArrowheads="1"/>
          </p:cNvSpPr>
          <p:nvPr/>
        </p:nvSpPr>
        <p:spPr bwMode="auto">
          <a:xfrm>
            <a:off x="7000043" y="6032401"/>
            <a:ext cx="352425"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6</a:t>
            </a:r>
          </a:p>
        </p:txBody>
      </p:sp>
      <p:sp>
        <p:nvSpPr>
          <p:cNvPr id="51" name="Text Box 246"/>
          <p:cNvSpPr txBox="1">
            <a:spLocks noChangeArrowheads="1"/>
          </p:cNvSpPr>
          <p:nvPr/>
        </p:nvSpPr>
        <p:spPr bwMode="auto">
          <a:xfrm>
            <a:off x="1678128" y="4972833"/>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6</a:t>
            </a:r>
          </a:p>
        </p:txBody>
      </p:sp>
      <p:sp>
        <p:nvSpPr>
          <p:cNvPr id="52" name="Text Box 247"/>
          <p:cNvSpPr txBox="1">
            <a:spLocks noChangeArrowheads="1"/>
          </p:cNvSpPr>
          <p:nvPr/>
        </p:nvSpPr>
        <p:spPr bwMode="auto">
          <a:xfrm>
            <a:off x="2371179" y="4984122"/>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3</a:t>
            </a:r>
          </a:p>
        </p:txBody>
      </p:sp>
      <p:sp>
        <p:nvSpPr>
          <p:cNvPr id="53" name="Oval 249"/>
          <p:cNvSpPr>
            <a:spLocks noChangeArrowheads="1"/>
          </p:cNvSpPr>
          <p:nvPr/>
        </p:nvSpPr>
        <p:spPr bwMode="auto">
          <a:xfrm>
            <a:off x="8428162" y="4719945"/>
            <a:ext cx="377053" cy="374811"/>
          </a:xfrm>
          <a:prstGeom prst="ellipse">
            <a:avLst/>
          </a:prstGeom>
          <a:solidFill>
            <a:schemeClr val="accent1">
              <a:lumMod val="20000"/>
              <a:lumOff val="80000"/>
            </a:schemeClr>
          </a:solid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10</a:t>
            </a:r>
          </a:p>
        </p:txBody>
      </p:sp>
      <p:cxnSp>
        <p:nvCxnSpPr>
          <p:cNvPr id="54" name="AutoShape 250"/>
          <p:cNvCxnSpPr>
            <a:cxnSpLocks noChangeShapeType="1"/>
            <a:stCxn id="19" idx="4"/>
            <a:endCxn id="53" idx="0"/>
          </p:cNvCxnSpPr>
          <p:nvPr/>
        </p:nvCxnSpPr>
        <p:spPr bwMode="auto">
          <a:xfrm>
            <a:off x="8177548" y="4423903"/>
            <a:ext cx="439141" cy="2960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251"/>
          <p:cNvSpPr txBox="1">
            <a:spLocks noChangeArrowheads="1"/>
          </p:cNvSpPr>
          <p:nvPr/>
        </p:nvSpPr>
        <p:spPr bwMode="auto">
          <a:xfrm>
            <a:off x="8394044" y="4361831"/>
            <a:ext cx="361916"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4</a:t>
            </a:r>
          </a:p>
        </p:txBody>
      </p:sp>
      <p:sp>
        <p:nvSpPr>
          <p:cNvPr id="56" name="Oval 252"/>
          <p:cNvSpPr>
            <a:spLocks noChangeArrowheads="1"/>
          </p:cNvSpPr>
          <p:nvPr/>
        </p:nvSpPr>
        <p:spPr bwMode="auto">
          <a:xfrm>
            <a:off x="7821145" y="4723018"/>
            <a:ext cx="377053" cy="374811"/>
          </a:xfrm>
          <a:prstGeom prst="ellipse">
            <a:avLst/>
          </a:prstGeom>
          <a:noFill/>
          <a:ln w="9525">
            <a:solidFill>
              <a:schemeClr val="tx1"/>
            </a:solidFill>
            <a:round/>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9</a:t>
            </a:r>
          </a:p>
        </p:txBody>
      </p:sp>
      <p:cxnSp>
        <p:nvCxnSpPr>
          <p:cNvPr id="57" name="AutoShape 253"/>
          <p:cNvCxnSpPr>
            <a:cxnSpLocks noChangeShapeType="1"/>
            <a:stCxn id="19" idx="4"/>
            <a:endCxn id="56" idx="0"/>
          </p:cNvCxnSpPr>
          <p:nvPr/>
        </p:nvCxnSpPr>
        <p:spPr bwMode="auto">
          <a:xfrm flipH="1">
            <a:off x="8009672" y="4423903"/>
            <a:ext cx="167876" cy="2991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 Box 254"/>
          <p:cNvSpPr txBox="1">
            <a:spLocks noChangeArrowheads="1"/>
          </p:cNvSpPr>
          <p:nvPr/>
        </p:nvSpPr>
        <p:spPr bwMode="auto">
          <a:xfrm>
            <a:off x="7777688" y="4386644"/>
            <a:ext cx="350906"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59" name="Text Box 255"/>
          <p:cNvSpPr txBox="1">
            <a:spLocks noChangeArrowheads="1"/>
          </p:cNvSpPr>
          <p:nvPr/>
        </p:nvSpPr>
        <p:spPr bwMode="auto">
          <a:xfrm>
            <a:off x="7352468" y="6021288"/>
            <a:ext cx="352425" cy="400110"/>
          </a:xfrm>
          <a:prstGeom prst="rect">
            <a:avLst/>
          </a:prstGeom>
          <a:noFill/>
          <a:ln>
            <a:noFill/>
          </a:ln>
          <a:effec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9</a:t>
            </a:r>
          </a:p>
        </p:txBody>
      </p:sp>
      <p:sp>
        <p:nvSpPr>
          <p:cNvPr id="60" name="Text Box 256"/>
          <p:cNvSpPr txBox="1">
            <a:spLocks noChangeArrowheads="1"/>
          </p:cNvSpPr>
          <p:nvPr/>
        </p:nvSpPr>
        <p:spPr bwMode="auto">
          <a:xfrm>
            <a:off x="1689265" y="5445795"/>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9</a:t>
            </a:r>
          </a:p>
        </p:txBody>
      </p:sp>
      <p:sp>
        <p:nvSpPr>
          <p:cNvPr id="61" name="Text Box 257"/>
          <p:cNvSpPr txBox="1">
            <a:spLocks noChangeArrowheads="1"/>
          </p:cNvSpPr>
          <p:nvPr/>
        </p:nvSpPr>
        <p:spPr bwMode="auto">
          <a:xfrm>
            <a:off x="2376302" y="5449429"/>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6</a:t>
            </a:r>
          </a:p>
        </p:txBody>
      </p:sp>
      <p:sp>
        <p:nvSpPr>
          <p:cNvPr id="62" name="Rectangle 260"/>
          <p:cNvSpPr>
            <a:spLocks noChangeArrowheads="1"/>
          </p:cNvSpPr>
          <p:nvPr/>
        </p:nvSpPr>
        <p:spPr bwMode="auto">
          <a:xfrm>
            <a:off x="5374209" y="5372943"/>
            <a:ext cx="434849" cy="335768"/>
          </a:xfrm>
          <a:prstGeom prst="rect">
            <a:avLst/>
          </a:prstGeom>
          <a:no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12</a:t>
            </a:r>
          </a:p>
        </p:txBody>
      </p:sp>
      <p:cxnSp>
        <p:nvCxnSpPr>
          <p:cNvPr id="63" name="AutoShape 261"/>
          <p:cNvCxnSpPr>
            <a:cxnSpLocks noChangeShapeType="1"/>
            <a:stCxn id="62" idx="0"/>
            <a:endCxn id="38" idx="4"/>
          </p:cNvCxnSpPr>
          <p:nvPr/>
        </p:nvCxnSpPr>
        <p:spPr bwMode="auto">
          <a:xfrm flipV="1">
            <a:off x="5591634" y="5149084"/>
            <a:ext cx="408268" cy="2238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Rectangle 262"/>
          <p:cNvSpPr>
            <a:spLocks noChangeArrowheads="1"/>
          </p:cNvSpPr>
          <p:nvPr/>
        </p:nvSpPr>
        <p:spPr bwMode="auto">
          <a:xfrm>
            <a:off x="6175256" y="5365321"/>
            <a:ext cx="434849" cy="335768"/>
          </a:xfrm>
          <a:prstGeom prst="rect">
            <a:avLst/>
          </a:prstGeom>
          <a:no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13</a:t>
            </a:r>
          </a:p>
        </p:txBody>
      </p:sp>
      <p:cxnSp>
        <p:nvCxnSpPr>
          <p:cNvPr id="65" name="AutoShape 263"/>
          <p:cNvCxnSpPr>
            <a:cxnSpLocks noChangeShapeType="1"/>
            <a:stCxn id="64" idx="0"/>
            <a:endCxn id="38" idx="4"/>
          </p:cNvCxnSpPr>
          <p:nvPr/>
        </p:nvCxnSpPr>
        <p:spPr bwMode="auto">
          <a:xfrm flipH="1" flipV="1">
            <a:off x="5999902" y="5149084"/>
            <a:ext cx="392779" cy="2162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 Box 264"/>
          <p:cNvSpPr txBox="1">
            <a:spLocks noChangeArrowheads="1"/>
          </p:cNvSpPr>
          <p:nvPr/>
        </p:nvSpPr>
        <p:spPr bwMode="auto">
          <a:xfrm>
            <a:off x="5390708" y="5034816"/>
            <a:ext cx="277973"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67" name="Text Box 265"/>
          <p:cNvSpPr txBox="1">
            <a:spLocks noChangeArrowheads="1"/>
          </p:cNvSpPr>
          <p:nvPr/>
        </p:nvSpPr>
        <p:spPr bwMode="auto">
          <a:xfrm>
            <a:off x="6186193" y="5029434"/>
            <a:ext cx="430720"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4</a:t>
            </a:r>
          </a:p>
        </p:txBody>
      </p:sp>
      <p:sp>
        <p:nvSpPr>
          <p:cNvPr id="68" name="Text Box 266"/>
          <p:cNvSpPr txBox="1">
            <a:spLocks noChangeArrowheads="1"/>
          </p:cNvSpPr>
          <p:nvPr/>
        </p:nvSpPr>
        <p:spPr bwMode="auto">
          <a:xfrm>
            <a:off x="2366841" y="591473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9</a:t>
            </a:r>
          </a:p>
        </p:txBody>
      </p:sp>
      <p:sp>
        <p:nvSpPr>
          <p:cNvPr id="69" name="Rectangle 267"/>
          <p:cNvSpPr>
            <a:spLocks noChangeArrowheads="1"/>
          </p:cNvSpPr>
          <p:nvPr/>
        </p:nvSpPr>
        <p:spPr bwMode="auto">
          <a:xfrm>
            <a:off x="7792246" y="5396944"/>
            <a:ext cx="434849" cy="335768"/>
          </a:xfrm>
          <a:prstGeom prst="rect">
            <a:avLst/>
          </a:prstGeom>
          <a:noFill/>
          <a:ln w="9525" algn="ctr">
            <a:solidFill>
              <a:schemeClr val="tx1"/>
            </a:solid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15</a:t>
            </a:r>
          </a:p>
        </p:txBody>
      </p:sp>
      <p:sp>
        <p:nvSpPr>
          <p:cNvPr id="70" name="Text Box 268"/>
          <p:cNvSpPr txBox="1">
            <a:spLocks noChangeArrowheads="1"/>
          </p:cNvSpPr>
          <p:nvPr/>
        </p:nvSpPr>
        <p:spPr bwMode="auto">
          <a:xfrm>
            <a:off x="7697265" y="5078163"/>
            <a:ext cx="430721" cy="400110"/>
          </a:xfrm>
          <a:prstGeom prst="rect">
            <a:avLst/>
          </a:prstGeom>
          <a:noFill/>
          <a:ln>
            <a:noFill/>
          </a:ln>
          <a:effec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4</a:t>
            </a:r>
          </a:p>
        </p:txBody>
      </p:sp>
      <p:cxnSp>
        <p:nvCxnSpPr>
          <p:cNvPr id="71" name="AutoShape 269"/>
          <p:cNvCxnSpPr>
            <a:cxnSpLocks noChangeShapeType="1"/>
            <a:stCxn id="69" idx="0"/>
            <a:endCxn id="56" idx="4"/>
          </p:cNvCxnSpPr>
          <p:nvPr/>
        </p:nvCxnSpPr>
        <p:spPr bwMode="auto">
          <a:xfrm flipV="1">
            <a:off x="8009671" y="5097829"/>
            <a:ext cx="1" cy="2991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圆角矩形 91"/>
          <p:cNvSpPr/>
          <p:nvPr/>
        </p:nvSpPr>
        <p:spPr>
          <a:xfrm>
            <a:off x="897131" y="3611651"/>
            <a:ext cx="538972"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24</a:t>
            </a:r>
            <a:endParaRPr lang="zh-CN" altLang="en-US" dirty="0">
              <a:solidFill>
                <a:schemeClr val="tx1"/>
              </a:solidFill>
              <a:latin typeface="Arial" panose="020B0604020202020204" pitchFamily="34" charset="0"/>
              <a:cs typeface="Arial" panose="020B0604020202020204" pitchFamily="34" charset="0"/>
            </a:endParaRPr>
          </a:p>
        </p:txBody>
      </p:sp>
      <p:sp>
        <p:nvSpPr>
          <p:cNvPr id="93" name="圆角矩形 92"/>
          <p:cNvSpPr/>
          <p:nvPr/>
        </p:nvSpPr>
        <p:spPr>
          <a:xfrm>
            <a:off x="888479" y="4077072"/>
            <a:ext cx="538972"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19</a:t>
            </a:r>
            <a:endParaRPr lang="zh-CN" altLang="en-US" dirty="0">
              <a:solidFill>
                <a:schemeClr val="tx1"/>
              </a:solidFill>
              <a:latin typeface="Arial" panose="020B0604020202020204" pitchFamily="34" charset="0"/>
              <a:cs typeface="Arial" panose="020B0604020202020204" pitchFamily="34" charset="0"/>
            </a:endParaRPr>
          </a:p>
        </p:txBody>
      </p:sp>
      <p:sp>
        <p:nvSpPr>
          <p:cNvPr id="94" name="圆角矩形 93"/>
          <p:cNvSpPr/>
          <p:nvPr/>
        </p:nvSpPr>
        <p:spPr>
          <a:xfrm>
            <a:off x="865393" y="4530466"/>
            <a:ext cx="538972"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14</a:t>
            </a:r>
            <a:endParaRPr lang="zh-CN" altLang="en-US" dirty="0">
              <a:solidFill>
                <a:schemeClr val="tx1"/>
              </a:solidFill>
              <a:latin typeface="Arial" panose="020B0604020202020204" pitchFamily="34" charset="0"/>
              <a:cs typeface="Arial" panose="020B0604020202020204" pitchFamily="34" charset="0"/>
            </a:endParaRPr>
          </a:p>
        </p:txBody>
      </p:sp>
      <p:sp>
        <p:nvSpPr>
          <p:cNvPr id="95" name="圆角矩形 94"/>
          <p:cNvSpPr/>
          <p:nvPr/>
        </p:nvSpPr>
        <p:spPr>
          <a:xfrm>
            <a:off x="860234" y="4983860"/>
            <a:ext cx="538972"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9</a:t>
            </a:r>
            <a:endParaRPr lang="zh-CN" altLang="en-US" dirty="0">
              <a:solidFill>
                <a:schemeClr val="tx1"/>
              </a:solidFill>
              <a:latin typeface="Arial" panose="020B0604020202020204" pitchFamily="34" charset="0"/>
              <a:cs typeface="Arial" panose="020B0604020202020204" pitchFamily="34" charset="0"/>
            </a:endParaRPr>
          </a:p>
        </p:txBody>
      </p:sp>
      <p:sp>
        <p:nvSpPr>
          <p:cNvPr id="96" name="圆角矩形 95"/>
          <p:cNvSpPr/>
          <p:nvPr/>
        </p:nvSpPr>
        <p:spPr>
          <a:xfrm>
            <a:off x="860234" y="5445795"/>
            <a:ext cx="538972"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8</a:t>
            </a:r>
            <a:endParaRPr lang="zh-CN" altLang="en-US" dirty="0">
              <a:solidFill>
                <a:schemeClr val="tx1"/>
              </a:solidFill>
              <a:latin typeface="Arial" panose="020B0604020202020204" pitchFamily="34" charset="0"/>
              <a:cs typeface="Arial" panose="020B0604020202020204" pitchFamily="34" charset="0"/>
            </a:endParaRPr>
          </a:p>
        </p:txBody>
      </p:sp>
      <p:sp>
        <p:nvSpPr>
          <p:cNvPr id="72" name="Rectangle 196"/>
          <p:cNvSpPr>
            <a:spLocks noChangeArrowheads="1"/>
          </p:cNvSpPr>
          <p:nvPr/>
        </p:nvSpPr>
        <p:spPr bwMode="auto">
          <a:xfrm>
            <a:off x="2754478" y="2448197"/>
            <a:ext cx="7187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cost</a:t>
            </a:r>
          </a:p>
        </p:txBody>
      </p:sp>
    </p:spTree>
    <p:extLst>
      <p:ext uri="{BB962C8B-B14F-4D97-AF65-F5344CB8AC3E}">
        <p14:creationId xmlns:p14="http://schemas.microsoft.com/office/powerpoint/2010/main" val="120027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5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5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44" grpId="0"/>
      <p:bldP spid="44" grpId="1"/>
      <p:bldP spid="45" grpId="0"/>
      <p:bldP spid="45" grpId="1"/>
      <p:bldP spid="46" grpId="0"/>
      <p:bldP spid="49" grpId="0"/>
      <p:bldP spid="50" grpId="0"/>
      <p:bldP spid="50" grpId="1"/>
      <p:bldP spid="51" grpId="0"/>
      <p:bldP spid="52" grpId="0"/>
      <p:bldP spid="59" grpId="0"/>
      <p:bldP spid="59" grpId="1"/>
      <p:bldP spid="60" grpId="0"/>
      <p:bldP spid="61" grpId="0"/>
      <p:bldP spid="68" grpId="0"/>
      <p:bldP spid="92" grpId="0" animBg="1"/>
      <p:bldP spid="93" grpId="0" animBg="1"/>
      <p:bldP spid="94" grpId="0" animBg="1"/>
      <p:bldP spid="95" grpId="0" animBg="1"/>
      <p:bldP spid="9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0/1</a:t>
            </a:r>
            <a:r>
              <a:rPr lang="zh-CN" altLang="en-US" dirty="0"/>
              <a:t>背包问题</a:t>
            </a:r>
          </a:p>
        </p:txBody>
      </p:sp>
      <p:sp>
        <p:nvSpPr>
          <p:cNvPr id="3" name="内容占位符 2"/>
          <p:cNvSpPr>
            <a:spLocks noGrp="1"/>
          </p:cNvSpPr>
          <p:nvPr>
            <p:ph idx="1"/>
          </p:nvPr>
        </p:nvSpPr>
        <p:spPr>
          <a:xfrm>
            <a:off x="838200" y="1690688"/>
            <a:ext cx="10515600" cy="4351338"/>
          </a:xfrm>
        </p:spPr>
        <p:txBody>
          <a:bodyPr>
            <a:normAutofit/>
          </a:bodyPr>
          <a:lstStyle/>
          <a:p>
            <a:pPr>
              <a:lnSpc>
                <a:spcPct val="150000"/>
              </a:lnSpc>
              <a:spcBef>
                <a:spcPts val="0"/>
              </a:spcBef>
            </a:pPr>
            <a:r>
              <a:rPr lang="zh-CN" altLang="en-US" sz="2400" dirty="0"/>
              <a:t>问题描述</a:t>
            </a:r>
            <a:endParaRPr lang="en-US" altLang="zh-CN" sz="2400" dirty="0"/>
          </a:p>
          <a:p>
            <a:pPr>
              <a:lnSpc>
                <a:spcPct val="150000"/>
              </a:lnSpc>
              <a:spcBef>
                <a:spcPts val="0"/>
              </a:spcBef>
            </a:pPr>
            <a:r>
              <a:rPr lang="zh-CN" altLang="en-US" sz="2400" dirty="0"/>
              <a:t>一个问题实例</a:t>
            </a:r>
            <a:endParaRPr lang="en-US" altLang="zh-CN" sz="2400" dirty="0"/>
          </a:p>
          <a:p>
            <a:pPr>
              <a:lnSpc>
                <a:spcPct val="150000"/>
              </a:lnSpc>
              <a:spcBef>
                <a:spcPts val="0"/>
              </a:spcBef>
            </a:pPr>
            <a:r>
              <a:rPr lang="zh-CN" altLang="en-US" sz="2400" dirty="0"/>
              <a:t>成本函数</a:t>
            </a:r>
            <a:r>
              <a:rPr lang="en-US" altLang="zh-CN" sz="2400" dirty="0"/>
              <a:t>c</a:t>
            </a:r>
          </a:p>
          <a:p>
            <a:pPr>
              <a:lnSpc>
                <a:spcPct val="150000"/>
              </a:lnSpc>
              <a:spcBef>
                <a:spcPts val="0"/>
              </a:spcBef>
            </a:pPr>
            <a:r>
              <a:rPr lang="zh-CN" altLang="en-US" sz="2400" dirty="0"/>
              <a:t>成本估计函数</a:t>
            </a:r>
            <a:r>
              <a:rPr lang="en-US" altLang="zh-CN" sz="2400" dirty="0"/>
              <a:t>ĉ</a:t>
            </a:r>
            <a:r>
              <a:rPr lang="zh-CN" altLang="en-US" sz="2400" dirty="0"/>
              <a:t>与成本上界函数</a:t>
            </a:r>
            <a:r>
              <a:rPr lang="en-US" altLang="zh-CN" sz="2400" dirty="0"/>
              <a:t>u</a:t>
            </a:r>
          </a:p>
          <a:p>
            <a:pPr>
              <a:lnSpc>
                <a:spcPct val="150000"/>
              </a:lnSpc>
              <a:spcBef>
                <a:spcPts val="0"/>
              </a:spcBef>
            </a:pPr>
            <a:r>
              <a:rPr lang="en-US" altLang="zh-CN" sz="2400" dirty="0"/>
              <a:t>LC</a:t>
            </a:r>
            <a:r>
              <a:rPr lang="zh-CN" altLang="en-US" sz="2400" dirty="0"/>
              <a:t>分支限界法实例运行</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58</a:t>
            </a:fld>
            <a:endParaRPr lang="en-US" altLang="zh-CN"/>
          </a:p>
        </p:txBody>
      </p:sp>
    </p:spTree>
    <p:extLst>
      <p:ext uri="{BB962C8B-B14F-4D97-AF65-F5344CB8AC3E}">
        <p14:creationId xmlns:p14="http://schemas.microsoft.com/office/powerpoint/2010/main" val="6059474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问题描述</a:t>
            </a:r>
          </a:p>
        </p:txBody>
      </p:sp>
      <p:sp>
        <p:nvSpPr>
          <p:cNvPr id="3" name="内容占位符 2"/>
          <p:cNvSpPr>
            <a:spLocks noGrp="1"/>
          </p:cNvSpPr>
          <p:nvPr>
            <p:ph idx="1"/>
          </p:nvPr>
        </p:nvSpPr>
        <p:spPr/>
        <p:txBody>
          <a:bodyPr/>
          <a:lstStyle/>
          <a:p>
            <a:pPr>
              <a:lnSpc>
                <a:spcPct val="150000"/>
              </a:lnSpc>
            </a:pPr>
            <a:r>
              <a:rPr kumimoji="1" lang="en-US" altLang="zh-CN" sz="2400" dirty="0"/>
              <a:t>0/1</a:t>
            </a:r>
            <a:r>
              <a:rPr kumimoji="1" lang="zh-CN" altLang="en-US" sz="2400" dirty="0"/>
              <a:t>背包问题要求物品或者整件装入背包中</a:t>
            </a:r>
            <a:r>
              <a:rPr kumimoji="1" lang="en-US" altLang="zh-CN" sz="2400" dirty="0"/>
              <a:t>, </a:t>
            </a:r>
            <a:r>
              <a:rPr kumimoji="1" lang="zh-CN" altLang="en-US" sz="2400" dirty="0"/>
              <a:t>或者根本不装入</a:t>
            </a:r>
            <a:r>
              <a:rPr kumimoji="1" lang="en-US" altLang="zh-CN" sz="2400" dirty="0"/>
              <a:t>(</a:t>
            </a:r>
            <a:r>
              <a:rPr kumimoji="1" lang="zh-CN" altLang="en-US" sz="2400" dirty="0"/>
              <a:t>即不能装入物品的一部分</a:t>
            </a:r>
            <a:r>
              <a:rPr kumimoji="1" lang="en-US" altLang="zh-CN" sz="2400" dirty="0"/>
              <a:t>), </a:t>
            </a:r>
            <a:r>
              <a:rPr kumimoji="1" lang="zh-CN" altLang="en-US" sz="2400" dirty="0"/>
              <a:t>所以</a:t>
            </a:r>
            <a:r>
              <a:rPr kumimoji="1" lang="en-US" altLang="zh-CN" sz="2400" dirty="0"/>
              <a:t>x</a:t>
            </a:r>
            <a:r>
              <a:rPr kumimoji="1" lang="en-US" altLang="zh-CN" sz="2400" baseline="-25000" dirty="0"/>
              <a:t>i</a:t>
            </a:r>
            <a:r>
              <a:rPr kumimoji="1" lang="zh-CN" altLang="en-US" sz="2400" dirty="0"/>
              <a:t>限定只能取</a:t>
            </a:r>
            <a:r>
              <a:rPr kumimoji="1" lang="en-US" altLang="zh-CN" sz="2400" dirty="0"/>
              <a:t>0</a:t>
            </a:r>
            <a:r>
              <a:rPr kumimoji="1" lang="zh-CN" altLang="en-US" sz="2400" dirty="0"/>
              <a:t>或</a:t>
            </a:r>
            <a:r>
              <a:rPr kumimoji="1" lang="en-US" altLang="zh-CN" sz="2400" dirty="0"/>
              <a:t>1</a:t>
            </a:r>
            <a:r>
              <a:rPr kumimoji="1" lang="zh-CN" altLang="en-US" sz="2400" dirty="0"/>
              <a:t>值。</a:t>
            </a:r>
            <a:endParaRPr kumimoji="1" lang="en-US" altLang="zh-CN" sz="2400" dirty="0"/>
          </a:p>
          <a:p>
            <a:endParaRPr kumimoji="1" lang="en-US" altLang="zh-CN" sz="2400" dirty="0"/>
          </a:p>
          <a:p>
            <a:endParaRPr kumimoji="1" lang="en-US" altLang="zh-CN" sz="2400" dirty="0"/>
          </a:p>
          <a:p>
            <a:endParaRPr kumimoji="1" lang="en-US" altLang="zh-CN" sz="2400" dirty="0"/>
          </a:p>
          <a:p>
            <a:endParaRPr lang="zh-CN" altLang="en-US" sz="2400" dirty="0"/>
          </a:p>
          <a:p>
            <a:endParaRPr kumimoji="1"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59</a:t>
            </a:fld>
            <a:endParaRPr lang="en-US" altLang="zh-CN" dirty="0"/>
          </a:p>
        </p:txBody>
      </p:sp>
      <p:sp>
        <p:nvSpPr>
          <p:cNvPr id="5" name="Rectangle 5"/>
          <p:cNvSpPr>
            <a:spLocks noChangeArrowheads="1"/>
          </p:cNvSpPr>
          <p:nvPr/>
        </p:nvSpPr>
        <p:spPr bwMode="auto">
          <a:xfrm>
            <a:off x="2240087" y="3140968"/>
            <a:ext cx="6952257"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rgbClr val="B21BEF"/>
              </a:buClr>
              <a:buSzTx/>
              <a:buFont typeface="Wingdings" panose="05000000000000000000" pitchFamily="2" charset="2"/>
              <a:buNone/>
            </a:pPr>
            <a:r>
              <a:rPr kumimoji="1" lang="en-US" altLang="zh-CN" sz="2400" b="0" dirty="0">
                <a:ea typeface="幼圆" panose="02010509060101010101" pitchFamily="49" charset="-122"/>
                <a:cs typeface="Arial" panose="020B0604020202020204" pitchFamily="34" charset="0"/>
              </a:rPr>
              <a:t>     0/1</a:t>
            </a:r>
            <a:r>
              <a:rPr kumimoji="1" lang="zh-CN" altLang="en-US" sz="2400" b="0" dirty="0">
                <a:ea typeface="幼圆" panose="02010509060101010101" pitchFamily="49" charset="-122"/>
                <a:cs typeface="Arial" panose="020B0604020202020204" pitchFamily="34" charset="0"/>
              </a:rPr>
              <a:t>背包问题的形式描述</a:t>
            </a:r>
            <a:endParaRPr kumimoji="1" lang="en-US" altLang="zh-CN" sz="2000" b="0" dirty="0">
              <a:ea typeface="幼圆" panose="02010509060101010101" pitchFamily="49" charset="-122"/>
              <a:cs typeface="Arial" panose="020B0604020202020204" pitchFamily="34" charset="0"/>
            </a:endParaRPr>
          </a:p>
          <a:p>
            <a:pPr lvl="1" eaLnBrk="1" hangingPunct="1">
              <a:lnSpc>
                <a:spcPct val="150000"/>
              </a:lnSpc>
              <a:buClrTx/>
              <a:buSzTx/>
              <a:buFontTx/>
              <a:buNone/>
            </a:pPr>
            <a:r>
              <a:rPr kumimoji="1" lang="zh-CN" altLang="en-US" b="0" dirty="0">
                <a:ea typeface="幼圆" panose="02010509060101010101" pitchFamily="49" charset="-122"/>
                <a:cs typeface="Arial" panose="020B0604020202020204" pitchFamily="34" charset="0"/>
              </a:rPr>
              <a:t>极大化    ∑ </a:t>
            </a:r>
            <a:r>
              <a:rPr kumimoji="1" lang="en-US" altLang="zh-CN" b="0" dirty="0" err="1">
                <a:ea typeface="幼圆" panose="02010509060101010101" pitchFamily="49" charset="-122"/>
                <a:cs typeface="Arial" panose="020B0604020202020204" pitchFamily="34" charset="0"/>
              </a:rPr>
              <a:t>p</a:t>
            </a:r>
            <a:r>
              <a:rPr kumimoji="1" lang="en-US" altLang="zh-CN" b="0" baseline="-25000" dirty="0" err="1">
                <a:ea typeface="幼圆" panose="02010509060101010101" pitchFamily="49" charset="-122"/>
                <a:cs typeface="Arial" panose="020B0604020202020204" pitchFamily="34" charset="0"/>
              </a:rPr>
              <a:t>i</a:t>
            </a:r>
            <a:r>
              <a:rPr kumimoji="1" lang="en-US" altLang="zh-CN" b="0" dirty="0" err="1">
                <a:ea typeface="幼圆" panose="02010509060101010101" pitchFamily="49" charset="-122"/>
                <a:cs typeface="Arial" panose="020B0604020202020204" pitchFamily="34" charset="0"/>
              </a:rPr>
              <a:t>x</a:t>
            </a:r>
            <a:r>
              <a:rPr kumimoji="1" lang="en-US" altLang="zh-CN" b="0" baseline="-25000" dirty="0" err="1">
                <a:ea typeface="幼圆" panose="02010509060101010101" pitchFamily="49" charset="-122"/>
                <a:cs typeface="Arial" panose="020B0604020202020204" pitchFamily="34" charset="0"/>
              </a:rPr>
              <a:t>i</a:t>
            </a:r>
            <a:r>
              <a:rPr kumimoji="1" lang="en-US" altLang="zh-CN" b="0" dirty="0">
                <a:ea typeface="幼圆" panose="02010509060101010101" pitchFamily="49" charset="-122"/>
                <a:cs typeface="Arial" panose="020B0604020202020204" pitchFamily="34" charset="0"/>
              </a:rPr>
              <a:t>                   x</a:t>
            </a:r>
            <a:r>
              <a:rPr kumimoji="1" lang="en-US" altLang="zh-CN" b="0" baseline="-25000" dirty="0">
                <a:ea typeface="幼圆" panose="02010509060101010101" pitchFamily="49" charset="-122"/>
                <a:cs typeface="Arial" panose="020B0604020202020204" pitchFamily="34" charset="0"/>
              </a:rPr>
              <a:t>i</a:t>
            </a:r>
            <a:r>
              <a:rPr kumimoji="1" lang="en-US" altLang="zh-CN" b="0" dirty="0">
                <a:ea typeface="幼圆" panose="02010509060101010101" pitchFamily="49" charset="-122"/>
                <a:cs typeface="Arial" panose="020B0604020202020204" pitchFamily="34" charset="0"/>
              </a:rPr>
              <a:t>=0</a:t>
            </a:r>
            <a:r>
              <a:rPr kumimoji="1" lang="zh-CN" altLang="en-US" b="0" dirty="0">
                <a:ea typeface="幼圆" panose="02010509060101010101" pitchFamily="49" charset="-122"/>
                <a:cs typeface="Arial" panose="020B0604020202020204" pitchFamily="34" charset="0"/>
              </a:rPr>
              <a:t>或</a:t>
            </a:r>
            <a:r>
              <a:rPr kumimoji="1" lang="en-US" altLang="zh-CN" b="0" dirty="0">
                <a:ea typeface="幼圆" panose="02010509060101010101" pitchFamily="49" charset="-122"/>
                <a:cs typeface="Arial" panose="020B0604020202020204" pitchFamily="34" charset="0"/>
              </a:rPr>
              <a:t>1,  p</a:t>
            </a:r>
            <a:r>
              <a:rPr kumimoji="1" lang="en-US" altLang="zh-CN" b="0" baseline="-25000" dirty="0">
                <a:ea typeface="幼圆" panose="02010509060101010101" pitchFamily="49" charset="-122"/>
                <a:cs typeface="Arial" panose="020B0604020202020204" pitchFamily="34" charset="0"/>
              </a:rPr>
              <a:t>i</a:t>
            </a:r>
            <a:r>
              <a:rPr kumimoji="1" lang="en-US" altLang="zh-CN" b="0" dirty="0">
                <a:ea typeface="幼圆" panose="02010509060101010101" pitchFamily="49" charset="-122"/>
                <a:cs typeface="Arial" panose="020B0604020202020204" pitchFamily="34" charset="0"/>
              </a:rPr>
              <a:t>&gt;0</a:t>
            </a:r>
          </a:p>
          <a:p>
            <a:pPr lvl="1" eaLnBrk="1" hangingPunct="1">
              <a:lnSpc>
                <a:spcPct val="150000"/>
              </a:lnSpc>
              <a:buClrTx/>
              <a:buSzTx/>
              <a:buFontTx/>
              <a:buNone/>
            </a:pPr>
            <a:r>
              <a:rPr kumimoji="1" lang="zh-CN" altLang="en-US" b="0" dirty="0">
                <a:ea typeface="幼圆" panose="02010509060101010101" pitchFamily="49" charset="-122"/>
                <a:cs typeface="Arial" panose="020B0604020202020204" pitchFamily="34" charset="0"/>
              </a:rPr>
              <a:t>约束条件 ∑ </a:t>
            </a:r>
            <a:r>
              <a:rPr kumimoji="1" lang="en-US" altLang="zh-CN" b="0" dirty="0" err="1">
                <a:ea typeface="幼圆" panose="02010509060101010101" pitchFamily="49" charset="-122"/>
                <a:cs typeface="Arial" panose="020B0604020202020204" pitchFamily="34" charset="0"/>
              </a:rPr>
              <a:t>w</a:t>
            </a:r>
            <a:r>
              <a:rPr kumimoji="1" lang="en-US" altLang="zh-CN" b="0" baseline="-25000" dirty="0" err="1">
                <a:ea typeface="幼圆" panose="02010509060101010101" pitchFamily="49" charset="-122"/>
                <a:cs typeface="Arial" panose="020B0604020202020204" pitchFamily="34" charset="0"/>
              </a:rPr>
              <a:t>i</a:t>
            </a:r>
            <a:r>
              <a:rPr kumimoji="1" lang="en-US" altLang="zh-CN" b="0" baseline="-25000" dirty="0">
                <a:ea typeface="幼圆" panose="02010509060101010101" pitchFamily="49" charset="-122"/>
                <a:cs typeface="Arial" panose="020B0604020202020204" pitchFamily="34" charset="0"/>
              </a:rPr>
              <a:t> </a:t>
            </a:r>
            <a:r>
              <a:rPr kumimoji="1" lang="en-US" altLang="zh-CN" b="0" dirty="0">
                <a:ea typeface="幼圆" panose="02010509060101010101" pitchFamily="49" charset="-122"/>
                <a:cs typeface="Arial" panose="020B0604020202020204" pitchFamily="34" charset="0"/>
              </a:rPr>
              <a:t>x</a:t>
            </a:r>
            <a:r>
              <a:rPr kumimoji="1" lang="en-US" altLang="zh-CN" b="0" baseline="-25000" dirty="0">
                <a:ea typeface="幼圆" panose="02010509060101010101" pitchFamily="49" charset="-122"/>
                <a:cs typeface="Arial" panose="020B0604020202020204" pitchFamily="34" charset="0"/>
              </a:rPr>
              <a:t>i </a:t>
            </a:r>
            <a:r>
              <a:rPr kumimoji="1" lang="en-US" altLang="zh-CN" b="0" dirty="0">
                <a:ea typeface="幼圆" panose="02010509060101010101" pitchFamily="49" charset="-122"/>
                <a:cs typeface="Arial" panose="020B0604020202020204" pitchFamily="34" charset="0"/>
              </a:rPr>
              <a:t>≤M        </a:t>
            </a:r>
            <a:r>
              <a:rPr kumimoji="1" lang="en-US" altLang="zh-CN" b="0" dirty="0" err="1">
                <a:ea typeface="幼圆" panose="02010509060101010101" pitchFamily="49" charset="-122"/>
                <a:cs typeface="Arial" panose="020B0604020202020204" pitchFamily="34" charset="0"/>
              </a:rPr>
              <a:t>w</a:t>
            </a:r>
            <a:r>
              <a:rPr kumimoji="1" lang="en-US" altLang="zh-CN" b="0" baseline="-25000" dirty="0" err="1">
                <a:ea typeface="幼圆" panose="02010509060101010101" pitchFamily="49" charset="-122"/>
                <a:cs typeface="Arial" panose="020B0604020202020204" pitchFamily="34" charset="0"/>
              </a:rPr>
              <a:t>i</a:t>
            </a:r>
            <a:r>
              <a:rPr kumimoji="1" lang="en-US" altLang="zh-CN" b="0" dirty="0">
                <a:ea typeface="幼圆" panose="02010509060101010101" pitchFamily="49" charset="-122"/>
                <a:cs typeface="Arial" panose="020B0604020202020204" pitchFamily="34" charset="0"/>
              </a:rPr>
              <a:t>&gt;0, 1≤i≤n</a:t>
            </a:r>
          </a:p>
        </p:txBody>
      </p:sp>
      <p:sp>
        <p:nvSpPr>
          <p:cNvPr id="6" name="Text Box 6"/>
          <p:cNvSpPr txBox="1">
            <a:spLocks noChangeArrowheads="1"/>
          </p:cNvSpPr>
          <p:nvPr/>
        </p:nvSpPr>
        <p:spPr bwMode="auto">
          <a:xfrm>
            <a:off x="4151784" y="4307515"/>
            <a:ext cx="72008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0" dirty="0">
                <a:cs typeface="Arial" panose="020B0604020202020204" pitchFamily="34" charset="0"/>
              </a:rPr>
              <a:t>1≤i≤n</a:t>
            </a:r>
          </a:p>
        </p:txBody>
      </p:sp>
      <p:sp>
        <p:nvSpPr>
          <p:cNvPr id="7" name="Text Box 7"/>
          <p:cNvSpPr txBox="1">
            <a:spLocks noChangeArrowheads="1"/>
          </p:cNvSpPr>
          <p:nvPr/>
        </p:nvSpPr>
        <p:spPr bwMode="auto">
          <a:xfrm>
            <a:off x="4165143" y="5060925"/>
            <a:ext cx="75756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0" dirty="0">
                <a:cs typeface="Arial" panose="020B0604020202020204" pitchFamily="34" charset="0"/>
              </a:rPr>
              <a:t>1≤i≤n</a:t>
            </a:r>
          </a:p>
        </p:txBody>
      </p:sp>
    </p:spTree>
    <p:extLst>
      <p:ext uri="{BB962C8B-B14F-4D97-AF65-F5344CB8AC3E}">
        <p14:creationId xmlns:p14="http://schemas.microsoft.com/office/powerpoint/2010/main" val="102570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72232"/>
            <a:ext cx="10515600" cy="1325563"/>
          </a:xfrm>
        </p:spPr>
        <p:txBody>
          <a:bodyPr/>
          <a:lstStyle/>
          <a:p>
            <a:r>
              <a:rPr lang="zh-CN" altLang="en-US" dirty="0"/>
              <a:t>基本思想</a:t>
            </a:r>
          </a:p>
        </p:txBody>
      </p:sp>
      <p:sp>
        <p:nvSpPr>
          <p:cNvPr id="3" name="内容占位符 2"/>
          <p:cNvSpPr>
            <a:spLocks noGrp="1"/>
          </p:cNvSpPr>
          <p:nvPr>
            <p:ph idx="1"/>
          </p:nvPr>
        </p:nvSpPr>
        <p:spPr>
          <a:xfrm>
            <a:off x="623392" y="1052736"/>
            <a:ext cx="10945216" cy="5026943"/>
          </a:xfrm>
        </p:spPr>
        <p:txBody>
          <a:bodyPr>
            <a:normAutofit fontScale="92500" lnSpcReduction="20000"/>
          </a:bodyPr>
          <a:lstStyle/>
          <a:p>
            <a:pPr eaLnBrk="1" hangingPunct="1">
              <a:lnSpc>
                <a:spcPct val="160000"/>
              </a:lnSpc>
              <a:buFont typeface="Wingdings" pitchFamily="2" charset="2"/>
              <a:buChar char="n"/>
            </a:pPr>
            <a:r>
              <a:rPr lang="zh-CN" altLang="en-US" sz="2400" dirty="0"/>
              <a:t>初始时，解空间树的根节点被生成，根节点是唯一的活结点；按照某种规则，从活结点表中选取一个结点作为</a:t>
            </a:r>
            <a:r>
              <a:rPr lang="en-US" altLang="zh-CN" sz="2400" dirty="0"/>
              <a:t>E-</a:t>
            </a:r>
            <a:r>
              <a:rPr lang="zh-CN" altLang="en-US" sz="2400" dirty="0"/>
              <a:t>结点；</a:t>
            </a:r>
            <a:endParaRPr lang="en-US" altLang="zh-CN" sz="2400" dirty="0"/>
          </a:p>
          <a:p>
            <a:pPr marL="457200" indent="-457200">
              <a:lnSpc>
                <a:spcPct val="160000"/>
              </a:lnSpc>
              <a:buFont typeface="+mj-ea"/>
              <a:buAutoNum type="circleNumDbPlain"/>
            </a:pPr>
            <a:r>
              <a:rPr lang="zh-CN" altLang="en-US" sz="2700" dirty="0"/>
              <a:t>假设当前寻找一个答案结点</a:t>
            </a:r>
            <a:endParaRPr lang="en-US" altLang="zh-CN" sz="2700" dirty="0"/>
          </a:p>
          <a:p>
            <a:pPr lvl="2">
              <a:lnSpc>
                <a:spcPct val="160000"/>
              </a:lnSpc>
            </a:pPr>
            <a:r>
              <a:rPr lang="zh-CN" altLang="en-US" sz="2400" dirty="0"/>
              <a:t>如果根结点</a:t>
            </a:r>
            <a:r>
              <a:rPr lang="en-US" altLang="zh-CN" sz="2400" dirty="0"/>
              <a:t>T</a:t>
            </a:r>
            <a:r>
              <a:rPr lang="zh-CN" altLang="en-US" sz="2400" dirty="0"/>
              <a:t>是答案结点，输出该结点，操作结束；否则令</a:t>
            </a:r>
            <a:r>
              <a:rPr lang="en-US" altLang="zh-CN" sz="2400" dirty="0"/>
              <a:t>T</a:t>
            </a:r>
            <a:r>
              <a:rPr lang="zh-CN" altLang="en-US" sz="2400" dirty="0"/>
              <a:t>是当前扩展结点</a:t>
            </a:r>
            <a:r>
              <a:rPr lang="en-US" altLang="zh-CN" sz="2400" dirty="0"/>
              <a:t>E</a:t>
            </a:r>
            <a:r>
              <a:rPr lang="zh-CN" altLang="en-US" sz="2400" dirty="0"/>
              <a:t>。</a:t>
            </a:r>
            <a:endParaRPr lang="en-US" altLang="zh-CN" sz="2400" dirty="0"/>
          </a:p>
          <a:p>
            <a:pPr marL="457200" indent="-457200">
              <a:lnSpc>
                <a:spcPct val="160000"/>
              </a:lnSpc>
              <a:buFont typeface="+mj-ea"/>
              <a:buAutoNum type="circleNumDbPlain"/>
            </a:pPr>
            <a:r>
              <a:rPr lang="zh-CN" altLang="en-US" sz="2700" dirty="0"/>
              <a:t>生成</a:t>
            </a:r>
            <a:r>
              <a:rPr lang="en-US" altLang="zh-CN" sz="2700" dirty="0"/>
              <a:t>E</a:t>
            </a:r>
            <a:r>
              <a:rPr lang="zh-CN" altLang="en-US" sz="2700" dirty="0"/>
              <a:t>的所有儿子结点，判断每个子结点</a:t>
            </a:r>
            <a:r>
              <a:rPr lang="en-US" altLang="zh-CN" sz="2700" dirty="0"/>
              <a:t>X</a:t>
            </a:r>
            <a:r>
              <a:rPr lang="zh-CN" altLang="en-US" sz="2700" dirty="0"/>
              <a:t>：</a:t>
            </a:r>
            <a:endParaRPr lang="en-US" altLang="zh-CN" sz="2700" dirty="0"/>
          </a:p>
          <a:p>
            <a:pPr lvl="2">
              <a:lnSpc>
                <a:spcPct val="160000"/>
              </a:lnSpc>
            </a:pPr>
            <a:r>
              <a:rPr lang="zh-CN" altLang="en-US" sz="2400" dirty="0"/>
              <a:t>如果</a:t>
            </a:r>
            <a:r>
              <a:rPr lang="en-US" altLang="zh-CN" sz="2400" dirty="0"/>
              <a:t>X</a:t>
            </a:r>
            <a:r>
              <a:rPr lang="zh-CN" altLang="en-US" sz="2400" dirty="0"/>
              <a:t>是答案结点，输出从</a:t>
            </a:r>
            <a:r>
              <a:rPr lang="en-US" altLang="zh-CN" sz="2400" dirty="0"/>
              <a:t>X</a:t>
            </a:r>
            <a:r>
              <a:rPr lang="zh-CN" altLang="en-US" sz="2400" dirty="0"/>
              <a:t>到</a:t>
            </a:r>
            <a:r>
              <a:rPr lang="en-US" altLang="zh-CN" sz="2400" dirty="0"/>
              <a:t>T</a:t>
            </a:r>
            <a:r>
              <a:rPr lang="zh-CN" altLang="en-US" sz="2400" dirty="0"/>
              <a:t>的路径，操作结束；</a:t>
            </a:r>
            <a:endParaRPr lang="en-US" altLang="zh-CN" sz="2400" dirty="0"/>
          </a:p>
          <a:p>
            <a:pPr lvl="2">
              <a:lnSpc>
                <a:spcPct val="160000"/>
              </a:lnSpc>
            </a:pPr>
            <a:r>
              <a:rPr lang="zh-CN" altLang="en-US" sz="2400" dirty="0"/>
              <a:t>检验</a:t>
            </a:r>
            <a:r>
              <a:rPr lang="en-US" altLang="zh-CN" sz="2400" dirty="0"/>
              <a:t>X</a:t>
            </a:r>
            <a:r>
              <a:rPr lang="zh-CN" altLang="en-US" sz="2400" dirty="0"/>
              <a:t>，如果满足限界函数</a:t>
            </a:r>
            <a:r>
              <a:rPr lang="en-US" altLang="zh-CN" sz="2400" dirty="0"/>
              <a:t>B</a:t>
            </a:r>
            <a:r>
              <a:rPr lang="zh-CN" altLang="en-US" sz="2400" dirty="0"/>
              <a:t>，则将</a:t>
            </a:r>
            <a:r>
              <a:rPr lang="en-US" altLang="zh-CN" sz="2400" dirty="0"/>
              <a:t>X</a:t>
            </a:r>
            <a:r>
              <a:rPr lang="zh-CN" altLang="en-US" sz="2400" dirty="0"/>
              <a:t>添加到活结点表中；否则舍弃</a:t>
            </a:r>
            <a:r>
              <a:rPr lang="en-US" altLang="zh-CN" sz="2400" dirty="0"/>
              <a:t>X</a:t>
            </a:r>
            <a:r>
              <a:rPr lang="zh-CN" altLang="en-US" sz="2400" dirty="0"/>
              <a:t>。</a:t>
            </a:r>
          </a:p>
          <a:p>
            <a:pPr marL="457200" indent="-457200">
              <a:lnSpc>
                <a:spcPct val="160000"/>
              </a:lnSpc>
              <a:buFont typeface="+mj-ea"/>
              <a:buAutoNum type="circleNumDbPlain"/>
            </a:pPr>
            <a:r>
              <a:rPr lang="zh-CN" altLang="en-US" sz="2400" dirty="0"/>
              <a:t>从活结点表中选择下一个结点成为新的</a:t>
            </a:r>
            <a:r>
              <a:rPr lang="en-US" altLang="zh-CN" sz="2400" dirty="0"/>
              <a:t>E</a:t>
            </a:r>
            <a:r>
              <a:rPr lang="zh-CN" altLang="en-US" sz="2400" dirty="0"/>
              <a:t>结点，重复上述操作。如果活结点表为空，则算法以失败结束。</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a:t>
            </a:fld>
            <a:endParaRPr lang="en-US" altLang="zh-CN"/>
          </a:p>
        </p:txBody>
      </p:sp>
      <p:sp>
        <p:nvSpPr>
          <p:cNvPr id="5" name="矩形 4">
            <a:extLst>
              <a:ext uri="{FF2B5EF4-FFF2-40B4-BE49-F238E27FC236}">
                <a16:creationId xmlns:a16="http://schemas.microsoft.com/office/drawing/2014/main" id="{64E58B4E-D172-B0BC-D38C-1847F20C31F3}"/>
              </a:ext>
            </a:extLst>
          </p:cNvPr>
          <p:cNvSpPr/>
          <p:nvPr/>
        </p:nvSpPr>
        <p:spPr>
          <a:xfrm>
            <a:off x="2063552" y="6055398"/>
            <a:ext cx="8064896" cy="461665"/>
          </a:xfrm>
          <a:prstGeom prst="rect">
            <a:avLst/>
          </a:prstGeom>
          <a:solidFill>
            <a:schemeClr val="accent1">
              <a:lumMod val="20000"/>
              <a:lumOff val="80000"/>
            </a:schemeClr>
          </a:solidFill>
        </p:spPr>
        <p:txBody>
          <a:bodyPr wrap="square">
            <a:spAutoFit/>
          </a:bodyPr>
          <a:lstStyle/>
          <a:p>
            <a:r>
              <a:rPr lang="zh-CN" altLang="en-US" sz="2400" dirty="0">
                <a:solidFill>
                  <a:srgbClr val="FF0000"/>
                </a:solidFill>
                <a:latin typeface="幼圆" panose="02010509060101010101" pitchFamily="49" charset="-122"/>
                <a:ea typeface="幼圆" panose="02010509060101010101" pitchFamily="49" charset="-122"/>
              </a:rPr>
              <a:t>剪枝作用</a:t>
            </a:r>
            <a:r>
              <a:rPr lang="zh-CN" altLang="en-US" sz="2400" dirty="0">
                <a:latin typeface="幼圆" panose="02010509060101010101" pitchFamily="49" charset="-122"/>
                <a:ea typeface="幼圆" panose="02010509060101010101" pitchFamily="49" charset="-122"/>
              </a:rPr>
              <a:t>：限界函数避免生成那些不包含答案结点的子树。</a:t>
            </a:r>
          </a:p>
        </p:txBody>
      </p:sp>
    </p:spTree>
    <p:extLst>
      <p:ext uri="{BB962C8B-B14F-4D97-AF65-F5344CB8AC3E}">
        <p14:creationId xmlns:p14="http://schemas.microsoft.com/office/powerpoint/2010/main" val="16837302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2629" y="206514"/>
            <a:ext cx="10515600" cy="1325563"/>
          </a:xfrm>
        </p:spPr>
        <p:txBody>
          <a:bodyPr/>
          <a:lstStyle/>
          <a:p>
            <a:r>
              <a:rPr lang="zh-CN" altLang="en-US" dirty="0"/>
              <a:t>一个问题实例</a:t>
            </a:r>
          </a:p>
        </p:txBody>
      </p:sp>
      <p:sp>
        <p:nvSpPr>
          <p:cNvPr id="3" name="内容占位符 2"/>
          <p:cNvSpPr>
            <a:spLocks noGrp="1"/>
          </p:cNvSpPr>
          <p:nvPr>
            <p:ph idx="1"/>
          </p:nvPr>
        </p:nvSpPr>
        <p:spPr>
          <a:xfrm>
            <a:off x="838200" y="1532077"/>
            <a:ext cx="10515600" cy="4680520"/>
          </a:xfrm>
        </p:spPr>
        <p:txBody>
          <a:bodyPr>
            <a:normAutofit/>
          </a:bodyPr>
          <a:lstStyle/>
          <a:p>
            <a:pPr indent="-252000">
              <a:lnSpc>
                <a:spcPct val="150000"/>
              </a:lnSpc>
            </a:pPr>
            <a:r>
              <a:rPr lang="en-US" altLang="zh-CN" sz="2400" dirty="0"/>
              <a:t>n=4, M=15</a:t>
            </a:r>
            <a:r>
              <a:rPr lang="zh-CN" altLang="en-US" sz="2400" dirty="0"/>
              <a:t>，</a:t>
            </a:r>
            <a:r>
              <a:rPr kumimoji="1" lang="en-US" altLang="zh-CN" sz="2400" dirty="0"/>
              <a:t>(p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,p</a:t>
            </a:r>
            <a:r>
              <a:rPr kumimoji="1" lang="en-US" altLang="zh-CN" sz="2400" baseline="-25000" dirty="0"/>
              <a:t>4</a:t>
            </a:r>
            <a:r>
              <a:rPr kumimoji="1" lang="en-US" altLang="zh-CN" sz="2400" dirty="0"/>
              <a:t>)=(10,10,12,18)</a:t>
            </a:r>
            <a:r>
              <a:rPr kumimoji="1" lang="zh-CN" altLang="en-US" sz="2400" dirty="0"/>
              <a:t>，</a:t>
            </a:r>
            <a:r>
              <a:rPr kumimoji="1" lang="en-US" altLang="zh-CN" sz="2400" dirty="0"/>
              <a:t>(w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,w</a:t>
            </a:r>
            <a:r>
              <a:rPr kumimoji="1" lang="en-US" altLang="zh-CN" sz="2400" baseline="-25000" dirty="0"/>
              <a:t>4</a:t>
            </a:r>
            <a:r>
              <a:rPr kumimoji="1" lang="en-US" altLang="zh-CN" sz="2400" dirty="0"/>
              <a:t>)=(2,4,6,9)</a:t>
            </a:r>
          </a:p>
          <a:p>
            <a:pPr>
              <a:lnSpc>
                <a:spcPct val="150000"/>
              </a:lnSpc>
            </a:pPr>
            <a:r>
              <a:rPr lang="zh-CN" altLang="en-US" sz="2400" dirty="0"/>
              <a:t>解空间的表示方法</a:t>
            </a:r>
          </a:p>
          <a:p>
            <a:pPr lvl="1">
              <a:lnSpc>
                <a:spcPct val="150000"/>
              </a:lnSpc>
            </a:pPr>
            <a:r>
              <a:rPr lang="en-US" altLang="zh-CN" sz="2400" dirty="0"/>
              <a:t>n-</a:t>
            </a:r>
            <a:r>
              <a:rPr lang="zh-CN" altLang="en-US" sz="2400" dirty="0"/>
              <a:t>元组</a:t>
            </a:r>
            <a:r>
              <a:rPr lang="en-US" altLang="zh-CN" sz="2400" dirty="0"/>
              <a:t>(X</a:t>
            </a:r>
            <a:r>
              <a:rPr lang="en-US" altLang="zh-CN" sz="2400" baseline="-25000" dirty="0"/>
              <a:t>1</a:t>
            </a:r>
            <a:r>
              <a:rPr lang="en-US" altLang="zh-CN" sz="2400" dirty="0"/>
              <a:t>,..X</a:t>
            </a:r>
            <a:r>
              <a:rPr lang="en-US" altLang="zh-CN" sz="2400" baseline="-25000" dirty="0"/>
              <a:t>n</a:t>
            </a:r>
            <a:r>
              <a:rPr lang="en-US" altLang="zh-CN" sz="2400" dirty="0"/>
              <a:t>)</a:t>
            </a:r>
            <a:r>
              <a:rPr lang="zh-CN" altLang="en-US" sz="2400" dirty="0"/>
              <a:t>，</a:t>
            </a:r>
            <a:r>
              <a:rPr lang="en-US" altLang="zh-CN" sz="2400" dirty="0"/>
              <a:t>n=4</a:t>
            </a:r>
          </a:p>
          <a:p>
            <a:pPr lvl="1">
              <a:lnSpc>
                <a:spcPct val="150000"/>
              </a:lnSpc>
            </a:pPr>
            <a:r>
              <a:rPr lang="zh-CN" altLang="en-US" sz="2400" dirty="0"/>
              <a:t>显示约束条件：</a:t>
            </a:r>
            <a:r>
              <a:rPr kumimoji="1" lang="en-US" altLang="zh-CN" sz="2400" dirty="0"/>
              <a:t>X</a:t>
            </a:r>
            <a:r>
              <a:rPr kumimoji="1" lang="en-US" altLang="zh-CN" sz="2400" baseline="-25000" dirty="0"/>
              <a:t>i </a:t>
            </a:r>
            <a:r>
              <a:rPr lang="en-US" altLang="zh-CN" sz="2400" dirty="0"/>
              <a:t>=0/1, </a:t>
            </a:r>
            <a:r>
              <a:rPr kumimoji="1" lang="en-US" altLang="zh-CN" sz="2400" dirty="0"/>
              <a:t>1≤i≤n</a:t>
            </a:r>
          </a:p>
          <a:p>
            <a:pPr lvl="1">
              <a:lnSpc>
                <a:spcPct val="150000"/>
              </a:lnSpc>
            </a:pPr>
            <a:r>
              <a:rPr lang="zh-CN" altLang="en-US" sz="2400" dirty="0"/>
              <a:t>隐式约束条件：选中的物品不违反</a:t>
            </a:r>
            <a:r>
              <a:rPr lang="en-US" altLang="zh-CN" sz="2400" dirty="0"/>
              <a:t>M</a:t>
            </a:r>
            <a:r>
              <a:rPr lang="zh-CN" altLang="en-US" sz="2400" dirty="0"/>
              <a:t>的限制</a:t>
            </a:r>
            <a:endParaRPr lang="en-US" altLang="zh-CN" sz="2400" dirty="0"/>
          </a:p>
          <a:p>
            <a:pPr lvl="1">
              <a:lnSpc>
                <a:spcPct val="150000"/>
              </a:lnSpc>
            </a:pPr>
            <a:r>
              <a:rPr lang="zh-CN" altLang="en-US" sz="2400" dirty="0"/>
              <a:t>目标函数：选中的物品效益和极大化</a:t>
            </a:r>
          </a:p>
          <a:p>
            <a:pPr>
              <a:lnSpc>
                <a:spcPct val="150000"/>
              </a:lnSpc>
            </a:pPr>
            <a:r>
              <a:rPr lang="zh-CN" altLang="en-US" sz="2400" dirty="0"/>
              <a:t>将物品按照</a:t>
            </a:r>
            <a:r>
              <a:rPr lang="en-US" altLang="zh-CN" sz="2400" dirty="0"/>
              <a:t>p/w</a:t>
            </a:r>
            <a:r>
              <a:rPr lang="zh-CN" altLang="en-US" sz="2400" dirty="0"/>
              <a:t>非增次序排列，利用贪心法探查</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60</a:t>
            </a:fld>
            <a:endParaRPr lang="en-US" altLang="zh-CN"/>
          </a:p>
        </p:txBody>
      </p:sp>
    </p:spTree>
    <p:extLst>
      <p:ext uri="{BB962C8B-B14F-4D97-AF65-F5344CB8AC3E}">
        <p14:creationId xmlns:p14="http://schemas.microsoft.com/office/powerpoint/2010/main" val="33516117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E394FD4-C17C-8DB7-54A5-EE8648102399}"/>
              </a:ext>
            </a:extLst>
          </p:cNvPr>
          <p:cNvSpPr>
            <a:spLocks noGrp="1"/>
          </p:cNvSpPr>
          <p:nvPr>
            <p:ph type="sldNum" sz="quarter" idx="12"/>
          </p:nvPr>
        </p:nvSpPr>
        <p:spPr/>
        <p:txBody>
          <a:bodyPr/>
          <a:lstStyle/>
          <a:p>
            <a:pPr>
              <a:defRPr/>
            </a:pPr>
            <a:fld id="{D04713B0-7EE7-420A-BB22-6F99F562E080}" type="slidenum">
              <a:rPr lang="en-US" altLang="zh-CN" smtClean="0"/>
              <a:pPr>
                <a:defRPr/>
              </a:pPr>
              <a:t>61</a:t>
            </a:fld>
            <a:endParaRPr lang="en-US" altLang="zh-CN"/>
          </a:p>
        </p:txBody>
      </p:sp>
      <p:grpSp>
        <p:nvGrpSpPr>
          <p:cNvPr id="5" name="组合 95">
            <a:extLst>
              <a:ext uri="{FF2B5EF4-FFF2-40B4-BE49-F238E27FC236}">
                <a16:creationId xmlns:a16="http://schemas.microsoft.com/office/drawing/2014/main" id="{080B5B1C-9D7B-920F-5CDE-46633083BCA6}"/>
              </a:ext>
            </a:extLst>
          </p:cNvPr>
          <p:cNvGrpSpPr>
            <a:grpSpLocks/>
          </p:cNvGrpSpPr>
          <p:nvPr/>
        </p:nvGrpSpPr>
        <p:grpSpPr bwMode="auto">
          <a:xfrm>
            <a:off x="1487488" y="836712"/>
            <a:ext cx="8482012" cy="2903538"/>
            <a:chOff x="155857" y="712858"/>
            <a:chExt cx="8481421" cy="2591397"/>
          </a:xfrm>
        </p:grpSpPr>
        <p:sp>
          <p:nvSpPr>
            <p:cNvPr id="6" name="Oval 6">
              <a:extLst>
                <a:ext uri="{FF2B5EF4-FFF2-40B4-BE49-F238E27FC236}">
                  <a16:creationId xmlns:a16="http://schemas.microsoft.com/office/drawing/2014/main" id="{D085A989-804C-0710-6204-F922C1C094E3}"/>
                </a:ext>
              </a:extLst>
            </p:cNvPr>
            <p:cNvSpPr>
              <a:spLocks noChangeArrowheads="1"/>
            </p:cNvSpPr>
            <p:nvPr/>
          </p:nvSpPr>
          <p:spPr bwMode="auto">
            <a:xfrm>
              <a:off x="4099448" y="717781"/>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dirty="0">
                  <a:latin typeface="Times New Roman" pitchFamily="18" charset="0"/>
                </a:rPr>
                <a:t>1</a:t>
              </a:r>
            </a:p>
          </p:txBody>
        </p:sp>
        <p:sp>
          <p:nvSpPr>
            <p:cNvPr id="7" name="Oval 7">
              <a:extLst>
                <a:ext uri="{FF2B5EF4-FFF2-40B4-BE49-F238E27FC236}">
                  <a16:creationId xmlns:a16="http://schemas.microsoft.com/office/drawing/2014/main" id="{B977F67F-8F06-F6B1-497C-E1F00FC17AE0}"/>
                </a:ext>
              </a:extLst>
            </p:cNvPr>
            <p:cNvSpPr>
              <a:spLocks noChangeArrowheads="1"/>
            </p:cNvSpPr>
            <p:nvPr/>
          </p:nvSpPr>
          <p:spPr bwMode="auto">
            <a:xfrm>
              <a:off x="1974591" y="127435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a:latin typeface="Times New Roman" pitchFamily="18" charset="0"/>
                </a:rPr>
                <a:t>2</a:t>
              </a:r>
            </a:p>
          </p:txBody>
        </p:sp>
        <p:sp>
          <p:nvSpPr>
            <p:cNvPr id="8" name="Oval 8">
              <a:extLst>
                <a:ext uri="{FF2B5EF4-FFF2-40B4-BE49-F238E27FC236}">
                  <a16:creationId xmlns:a16="http://schemas.microsoft.com/office/drawing/2014/main" id="{007747F1-B89D-FAA2-246F-2FFE7C4CBDF9}"/>
                </a:ext>
              </a:extLst>
            </p:cNvPr>
            <p:cNvSpPr>
              <a:spLocks noChangeArrowheads="1"/>
            </p:cNvSpPr>
            <p:nvPr/>
          </p:nvSpPr>
          <p:spPr bwMode="auto">
            <a:xfrm>
              <a:off x="6224305" y="127435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dirty="0">
                  <a:latin typeface="Times New Roman" pitchFamily="18" charset="0"/>
                </a:rPr>
                <a:t>3</a:t>
              </a:r>
            </a:p>
          </p:txBody>
        </p:sp>
        <p:sp>
          <p:nvSpPr>
            <p:cNvPr id="9" name="Oval 9">
              <a:extLst>
                <a:ext uri="{FF2B5EF4-FFF2-40B4-BE49-F238E27FC236}">
                  <a16:creationId xmlns:a16="http://schemas.microsoft.com/office/drawing/2014/main" id="{0806DFF6-0F6A-EC08-33F2-3754B2BE3884}"/>
                </a:ext>
              </a:extLst>
            </p:cNvPr>
            <p:cNvSpPr>
              <a:spLocks noChangeArrowheads="1"/>
            </p:cNvSpPr>
            <p:nvPr/>
          </p:nvSpPr>
          <p:spPr bwMode="auto">
            <a:xfrm>
              <a:off x="5179883" y="2149414"/>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dirty="0">
                  <a:latin typeface="Times New Roman" pitchFamily="18" charset="0"/>
                </a:rPr>
                <a:t>6</a:t>
              </a:r>
            </a:p>
          </p:txBody>
        </p:sp>
        <p:sp>
          <p:nvSpPr>
            <p:cNvPr id="10" name="Oval 10">
              <a:extLst>
                <a:ext uri="{FF2B5EF4-FFF2-40B4-BE49-F238E27FC236}">
                  <a16:creationId xmlns:a16="http://schemas.microsoft.com/office/drawing/2014/main" id="{9DB7148A-3326-BFCB-AF14-D7E53890F1F3}"/>
                </a:ext>
              </a:extLst>
            </p:cNvPr>
            <p:cNvSpPr>
              <a:spLocks noChangeArrowheads="1"/>
            </p:cNvSpPr>
            <p:nvPr/>
          </p:nvSpPr>
          <p:spPr bwMode="auto">
            <a:xfrm>
              <a:off x="7340755" y="2149414"/>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dirty="0">
                  <a:latin typeface="Times New Roman" pitchFamily="18" charset="0"/>
                </a:rPr>
                <a:t>7</a:t>
              </a:r>
            </a:p>
          </p:txBody>
        </p:sp>
        <p:sp>
          <p:nvSpPr>
            <p:cNvPr id="11" name="Oval 11">
              <a:extLst>
                <a:ext uri="{FF2B5EF4-FFF2-40B4-BE49-F238E27FC236}">
                  <a16:creationId xmlns:a16="http://schemas.microsoft.com/office/drawing/2014/main" id="{E48705E2-8872-918F-4947-FFB4DC72AD85}"/>
                </a:ext>
              </a:extLst>
            </p:cNvPr>
            <p:cNvSpPr>
              <a:spLocks noChangeArrowheads="1"/>
            </p:cNvSpPr>
            <p:nvPr/>
          </p:nvSpPr>
          <p:spPr bwMode="auto">
            <a:xfrm>
              <a:off x="6764523" y="302446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dirty="0">
                  <a:latin typeface="Times New Roman" pitchFamily="18" charset="0"/>
                </a:rPr>
                <a:t>14</a:t>
              </a:r>
            </a:p>
          </p:txBody>
        </p:sp>
        <p:sp>
          <p:nvSpPr>
            <p:cNvPr id="12" name="Oval 12">
              <a:extLst>
                <a:ext uri="{FF2B5EF4-FFF2-40B4-BE49-F238E27FC236}">
                  <a16:creationId xmlns:a16="http://schemas.microsoft.com/office/drawing/2014/main" id="{0509F7DB-2888-D9AD-1382-4BFBDB15054B}"/>
                </a:ext>
              </a:extLst>
            </p:cNvPr>
            <p:cNvSpPr>
              <a:spLocks noChangeArrowheads="1"/>
            </p:cNvSpPr>
            <p:nvPr/>
          </p:nvSpPr>
          <p:spPr bwMode="auto">
            <a:xfrm>
              <a:off x="7862966" y="302446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dirty="0">
                  <a:latin typeface="Times New Roman" pitchFamily="18" charset="0"/>
                </a:rPr>
                <a:t>15</a:t>
              </a:r>
            </a:p>
          </p:txBody>
        </p:sp>
        <p:sp>
          <p:nvSpPr>
            <p:cNvPr id="13" name="Oval 17">
              <a:extLst>
                <a:ext uri="{FF2B5EF4-FFF2-40B4-BE49-F238E27FC236}">
                  <a16:creationId xmlns:a16="http://schemas.microsoft.com/office/drawing/2014/main" id="{2475A4A8-18AF-D848-C1F0-18D6B3FC1387}"/>
                </a:ext>
              </a:extLst>
            </p:cNvPr>
            <p:cNvSpPr>
              <a:spLocks noChangeArrowheads="1"/>
            </p:cNvSpPr>
            <p:nvPr/>
          </p:nvSpPr>
          <p:spPr bwMode="auto">
            <a:xfrm>
              <a:off x="4603651" y="302446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dirty="0">
                  <a:latin typeface="Times New Roman" pitchFamily="18" charset="0"/>
                </a:rPr>
                <a:t>12</a:t>
              </a:r>
            </a:p>
          </p:txBody>
        </p:sp>
        <p:sp>
          <p:nvSpPr>
            <p:cNvPr id="14" name="Oval 18">
              <a:extLst>
                <a:ext uri="{FF2B5EF4-FFF2-40B4-BE49-F238E27FC236}">
                  <a16:creationId xmlns:a16="http://schemas.microsoft.com/office/drawing/2014/main" id="{766F82F8-1CB3-8AA5-A408-2A8598597B1D}"/>
                </a:ext>
              </a:extLst>
            </p:cNvPr>
            <p:cNvSpPr>
              <a:spLocks noChangeArrowheads="1"/>
            </p:cNvSpPr>
            <p:nvPr/>
          </p:nvSpPr>
          <p:spPr bwMode="auto">
            <a:xfrm>
              <a:off x="5666080" y="302446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b="1" dirty="0">
                  <a:latin typeface="Times New Roman" pitchFamily="18" charset="0"/>
                </a:rPr>
                <a:t>13</a:t>
              </a:r>
            </a:p>
          </p:txBody>
        </p:sp>
        <p:sp>
          <p:nvSpPr>
            <p:cNvPr id="15" name="Oval 22">
              <a:extLst>
                <a:ext uri="{FF2B5EF4-FFF2-40B4-BE49-F238E27FC236}">
                  <a16:creationId xmlns:a16="http://schemas.microsoft.com/office/drawing/2014/main" id="{DCC438F2-91D9-53F5-A58C-61303E6858B7}"/>
                </a:ext>
              </a:extLst>
            </p:cNvPr>
            <p:cNvSpPr>
              <a:spLocks noChangeArrowheads="1"/>
            </p:cNvSpPr>
            <p:nvPr/>
          </p:nvSpPr>
          <p:spPr bwMode="auto">
            <a:xfrm>
              <a:off x="930169" y="2149414"/>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4</a:t>
              </a:r>
            </a:p>
          </p:txBody>
        </p:sp>
        <p:sp>
          <p:nvSpPr>
            <p:cNvPr id="16" name="Oval 23">
              <a:extLst>
                <a:ext uri="{FF2B5EF4-FFF2-40B4-BE49-F238E27FC236}">
                  <a16:creationId xmlns:a16="http://schemas.microsoft.com/office/drawing/2014/main" id="{6750946E-BB5E-7524-02CF-01084F06161F}"/>
                </a:ext>
              </a:extLst>
            </p:cNvPr>
            <p:cNvSpPr>
              <a:spLocks noChangeArrowheads="1"/>
            </p:cNvSpPr>
            <p:nvPr/>
          </p:nvSpPr>
          <p:spPr bwMode="auto">
            <a:xfrm>
              <a:off x="2442779" y="302446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10</a:t>
              </a:r>
            </a:p>
          </p:txBody>
        </p:sp>
        <p:sp>
          <p:nvSpPr>
            <p:cNvPr id="17" name="Oval 27">
              <a:extLst>
                <a:ext uri="{FF2B5EF4-FFF2-40B4-BE49-F238E27FC236}">
                  <a16:creationId xmlns:a16="http://schemas.microsoft.com/office/drawing/2014/main" id="{B9B10AE6-4C24-1EB8-B3E3-B8DED88DABB6}"/>
                </a:ext>
              </a:extLst>
            </p:cNvPr>
            <p:cNvSpPr>
              <a:spLocks noChangeArrowheads="1"/>
            </p:cNvSpPr>
            <p:nvPr/>
          </p:nvSpPr>
          <p:spPr bwMode="auto">
            <a:xfrm>
              <a:off x="3001005" y="2149414"/>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5</a:t>
              </a:r>
            </a:p>
          </p:txBody>
        </p:sp>
        <p:sp>
          <p:nvSpPr>
            <p:cNvPr id="18" name="Oval 28">
              <a:extLst>
                <a:ext uri="{FF2B5EF4-FFF2-40B4-BE49-F238E27FC236}">
                  <a16:creationId xmlns:a16="http://schemas.microsoft.com/office/drawing/2014/main" id="{1ED56805-E514-C1D6-31A1-42D4F7EF4047}"/>
                </a:ext>
              </a:extLst>
            </p:cNvPr>
            <p:cNvSpPr>
              <a:spLocks noChangeArrowheads="1"/>
            </p:cNvSpPr>
            <p:nvPr/>
          </p:nvSpPr>
          <p:spPr bwMode="auto">
            <a:xfrm>
              <a:off x="3541223" y="302446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11</a:t>
              </a:r>
            </a:p>
          </p:txBody>
        </p:sp>
        <p:sp>
          <p:nvSpPr>
            <p:cNvPr id="19" name="Oval 30">
              <a:extLst>
                <a:ext uri="{FF2B5EF4-FFF2-40B4-BE49-F238E27FC236}">
                  <a16:creationId xmlns:a16="http://schemas.microsoft.com/office/drawing/2014/main" id="{DCEB55F9-DA71-555A-D057-44C90021EFE1}"/>
                </a:ext>
              </a:extLst>
            </p:cNvPr>
            <p:cNvSpPr>
              <a:spLocks noChangeArrowheads="1"/>
            </p:cNvSpPr>
            <p:nvPr/>
          </p:nvSpPr>
          <p:spPr bwMode="auto">
            <a:xfrm>
              <a:off x="353937" y="302446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8</a:t>
              </a:r>
            </a:p>
          </p:txBody>
        </p:sp>
        <p:sp>
          <p:nvSpPr>
            <p:cNvPr id="20" name="Oval 31">
              <a:extLst>
                <a:ext uri="{FF2B5EF4-FFF2-40B4-BE49-F238E27FC236}">
                  <a16:creationId xmlns:a16="http://schemas.microsoft.com/office/drawing/2014/main" id="{C34FAE57-1F4B-819E-740D-9140883A8E4B}"/>
                </a:ext>
              </a:extLst>
            </p:cNvPr>
            <p:cNvSpPr>
              <a:spLocks noChangeArrowheads="1"/>
            </p:cNvSpPr>
            <p:nvPr/>
          </p:nvSpPr>
          <p:spPr bwMode="auto">
            <a:xfrm>
              <a:off x="1416365" y="3024469"/>
              <a:ext cx="435176" cy="279786"/>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a:latin typeface="Times New Roman" pitchFamily="18" charset="0"/>
                </a:rPr>
                <a:t>9</a:t>
              </a:r>
            </a:p>
          </p:txBody>
        </p:sp>
        <p:sp>
          <p:nvSpPr>
            <p:cNvPr id="21" name="Line 36">
              <a:extLst>
                <a:ext uri="{FF2B5EF4-FFF2-40B4-BE49-F238E27FC236}">
                  <a16:creationId xmlns:a16="http://schemas.microsoft.com/office/drawing/2014/main" id="{D7219711-17C2-4FA0-3065-FAEDA1F9683F}"/>
                </a:ext>
              </a:extLst>
            </p:cNvPr>
            <p:cNvSpPr>
              <a:spLocks noChangeShapeType="1"/>
            </p:cNvSpPr>
            <p:nvPr/>
          </p:nvSpPr>
          <p:spPr bwMode="auto">
            <a:xfrm flipH="1">
              <a:off x="2298721" y="890378"/>
              <a:ext cx="1800728" cy="412924"/>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2" name="Line 37">
              <a:extLst>
                <a:ext uri="{FF2B5EF4-FFF2-40B4-BE49-F238E27FC236}">
                  <a16:creationId xmlns:a16="http://schemas.microsoft.com/office/drawing/2014/main" id="{6E3F1B44-B5D5-4F0C-9623-466A6D814FBD}"/>
                </a:ext>
              </a:extLst>
            </p:cNvPr>
            <p:cNvSpPr>
              <a:spLocks noChangeShapeType="1"/>
            </p:cNvSpPr>
            <p:nvPr/>
          </p:nvSpPr>
          <p:spPr bwMode="auto">
            <a:xfrm flipH="1">
              <a:off x="1182271" y="1534850"/>
              <a:ext cx="972392" cy="625177"/>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 name="Line 38">
              <a:extLst>
                <a:ext uri="{FF2B5EF4-FFF2-40B4-BE49-F238E27FC236}">
                  <a16:creationId xmlns:a16="http://schemas.microsoft.com/office/drawing/2014/main" id="{088A61BB-0FF5-F10B-DACD-BE4ED232BCCD}"/>
                </a:ext>
              </a:extLst>
            </p:cNvPr>
            <p:cNvSpPr>
              <a:spLocks noChangeShapeType="1"/>
            </p:cNvSpPr>
            <p:nvPr/>
          </p:nvSpPr>
          <p:spPr bwMode="auto">
            <a:xfrm flipH="1">
              <a:off x="588031" y="2426306"/>
              <a:ext cx="504203" cy="602022"/>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4" name="Line 41">
              <a:extLst>
                <a:ext uri="{FF2B5EF4-FFF2-40B4-BE49-F238E27FC236}">
                  <a16:creationId xmlns:a16="http://schemas.microsoft.com/office/drawing/2014/main" id="{FD3E81B3-71F7-F806-778F-FE1623802A82}"/>
                </a:ext>
              </a:extLst>
            </p:cNvPr>
            <p:cNvSpPr>
              <a:spLocks noChangeShapeType="1"/>
            </p:cNvSpPr>
            <p:nvPr/>
          </p:nvSpPr>
          <p:spPr bwMode="auto">
            <a:xfrm>
              <a:off x="1200278" y="2426306"/>
              <a:ext cx="414167" cy="602022"/>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 name="Line 56">
              <a:extLst>
                <a:ext uri="{FF2B5EF4-FFF2-40B4-BE49-F238E27FC236}">
                  <a16:creationId xmlns:a16="http://schemas.microsoft.com/office/drawing/2014/main" id="{F53CA9F6-98F1-F151-8B44-FDF74193BA6E}"/>
                </a:ext>
              </a:extLst>
            </p:cNvPr>
            <p:cNvSpPr>
              <a:spLocks noChangeShapeType="1"/>
            </p:cNvSpPr>
            <p:nvPr/>
          </p:nvSpPr>
          <p:spPr bwMode="auto">
            <a:xfrm>
              <a:off x="4470386" y="855850"/>
              <a:ext cx="1836741" cy="470607"/>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6" name="Line 57">
              <a:extLst>
                <a:ext uri="{FF2B5EF4-FFF2-40B4-BE49-F238E27FC236}">
                  <a16:creationId xmlns:a16="http://schemas.microsoft.com/office/drawing/2014/main" id="{B3137A51-DB0C-CB94-3B70-E410A0516241}"/>
                </a:ext>
              </a:extLst>
            </p:cNvPr>
            <p:cNvSpPr>
              <a:spLocks noChangeShapeType="1"/>
            </p:cNvSpPr>
            <p:nvPr/>
          </p:nvSpPr>
          <p:spPr bwMode="auto">
            <a:xfrm>
              <a:off x="2244700" y="1558004"/>
              <a:ext cx="918370" cy="590445"/>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7" name="Line 58">
              <a:extLst>
                <a:ext uri="{FF2B5EF4-FFF2-40B4-BE49-F238E27FC236}">
                  <a16:creationId xmlns:a16="http://schemas.microsoft.com/office/drawing/2014/main" id="{F39F9D2C-EE84-A1A4-C03B-A54BEA936A66}"/>
                </a:ext>
              </a:extLst>
            </p:cNvPr>
            <p:cNvSpPr>
              <a:spLocks noChangeShapeType="1"/>
            </p:cNvSpPr>
            <p:nvPr/>
          </p:nvSpPr>
          <p:spPr bwMode="auto">
            <a:xfrm flipH="1">
              <a:off x="5431985" y="1546427"/>
              <a:ext cx="936378" cy="602022"/>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8" name="Line 59">
              <a:extLst>
                <a:ext uri="{FF2B5EF4-FFF2-40B4-BE49-F238E27FC236}">
                  <a16:creationId xmlns:a16="http://schemas.microsoft.com/office/drawing/2014/main" id="{35527449-3261-F019-5ACE-9246828D018D}"/>
                </a:ext>
              </a:extLst>
            </p:cNvPr>
            <p:cNvSpPr>
              <a:spLocks noChangeShapeType="1"/>
            </p:cNvSpPr>
            <p:nvPr/>
          </p:nvSpPr>
          <p:spPr bwMode="auto">
            <a:xfrm>
              <a:off x="6530428" y="1534850"/>
              <a:ext cx="972392" cy="625177"/>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 name="Line 60">
              <a:extLst>
                <a:ext uri="{FF2B5EF4-FFF2-40B4-BE49-F238E27FC236}">
                  <a16:creationId xmlns:a16="http://schemas.microsoft.com/office/drawing/2014/main" id="{F309B472-FE8E-238B-A338-B111F5E09E48}"/>
                </a:ext>
              </a:extLst>
            </p:cNvPr>
            <p:cNvSpPr>
              <a:spLocks noChangeShapeType="1"/>
            </p:cNvSpPr>
            <p:nvPr/>
          </p:nvSpPr>
          <p:spPr bwMode="auto">
            <a:xfrm flipH="1">
              <a:off x="2676874" y="2426306"/>
              <a:ext cx="468189" cy="602022"/>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0" name="Line 61">
              <a:extLst>
                <a:ext uri="{FF2B5EF4-FFF2-40B4-BE49-F238E27FC236}">
                  <a16:creationId xmlns:a16="http://schemas.microsoft.com/office/drawing/2014/main" id="{95C8E789-70A8-13D3-D66D-A7573098D51C}"/>
                </a:ext>
              </a:extLst>
            </p:cNvPr>
            <p:cNvSpPr>
              <a:spLocks noChangeShapeType="1"/>
            </p:cNvSpPr>
            <p:nvPr/>
          </p:nvSpPr>
          <p:spPr bwMode="auto">
            <a:xfrm>
              <a:off x="3289121" y="2426306"/>
              <a:ext cx="414167" cy="602022"/>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1" name="Line 62">
              <a:extLst>
                <a:ext uri="{FF2B5EF4-FFF2-40B4-BE49-F238E27FC236}">
                  <a16:creationId xmlns:a16="http://schemas.microsoft.com/office/drawing/2014/main" id="{1FB5878D-725E-5F3C-1F28-398F51D30325}"/>
                </a:ext>
              </a:extLst>
            </p:cNvPr>
            <p:cNvSpPr>
              <a:spLocks noChangeShapeType="1"/>
            </p:cNvSpPr>
            <p:nvPr/>
          </p:nvSpPr>
          <p:spPr bwMode="auto">
            <a:xfrm flipH="1">
              <a:off x="4837745" y="2437883"/>
              <a:ext cx="504203" cy="602022"/>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 name="Line 63">
              <a:extLst>
                <a:ext uri="{FF2B5EF4-FFF2-40B4-BE49-F238E27FC236}">
                  <a16:creationId xmlns:a16="http://schemas.microsoft.com/office/drawing/2014/main" id="{81382DAB-8B1F-4CF9-CCCC-B1075A4A1C1D}"/>
                </a:ext>
              </a:extLst>
            </p:cNvPr>
            <p:cNvSpPr>
              <a:spLocks noChangeShapeType="1"/>
            </p:cNvSpPr>
            <p:nvPr/>
          </p:nvSpPr>
          <p:spPr bwMode="auto">
            <a:xfrm>
              <a:off x="5449992" y="2437883"/>
              <a:ext cx="414167" cy="602022"/>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3" name="Line 64">
              <a:extLst>
                <a:ext uri="{FF2B5EF4-FFF2-40B4-BE49-F238E27FC236}">
                  <a16:creationId xmlns:a16="http://schemas.microsoft.com/office/drawing/2014/main" id="{D05C9105-586A-9E73-0DC9-01B50C4918A1}"/>
                </a:ext>
              </a:extLst>
            </p:cNvPr>
            <p:cNvSpPr>
              <a:spLocks noChangeShapeType="1"/>
            </p:cNvSpPr>
            <p:nvPr/>
          </p:nvSpPr>
          <p:spPr bwMode="auto">
            <a:xfrm flipH="1">
              <a:off x="7016624" y="2426306"/>
              <a:ext cx="504203" cy="602022"/>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4" name="Line 65">
              <a:extLst>
                <a:ext uri="{FF2B5EF4-FFF2-40B4-BE49-F238E27FC236}">
                  <a16:creationId xmlns:a16="http://schemas.microsoft.com/office/drawing/2014/main" id="{BF486683-675A-D489-7DE0-4FAF2DC40848}"/>
                </a:ext>
              </a:extLst>
            </p:cNvPr>
            <p:cNvSpPr>
              <a:spLocks noChangeShapeType="1"/>
            </p:cNvSpPr>
            <p:nvPr/>
          </p:nvSpPr>
          <p:spPr bwMode="auto">
            <a:xfrm>
              <a:off x="7628871" y="2426306"/>
              <a:ext cx="414167" cy="602022"/>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5" name="Text Box 66">
              <a:extLst>
                <a:ext uri="{FF2B5EF4-FFF2-40B4-BE49-F238E27FC236}">
                  <a16:creationId xmlns:a16="http://schemas.microsoft.com/office/drawing/2014/main" id="{04D40E4E-2812-40C6-847D-9EC0D772CD71}"/>
                </a:ext>
              </a:extLst>
            </p:cNvPr>
            <p:cNvSpPr txBox="1">
              <a:spLocks noChangeArrowheads="1"/>
            </p:cNvSpPr>
            <p:nvPr/>
          </p:nvSpPr>
          <p:spPr bwMode="auto">
            <a:xfrm>
              <a:off x="2766910" y="723471"/>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x</a:t>
              </a:r>
              <a:r>
                <a:rPr kumimoji="1" lang="en-US" altLang="zh-CN" sz="2000" b="1" baseline="-25000">
                  <a:latin typeface="Times New Roman" pitchFamily="18" charset="0"/>
                </a:rPr>
                <a:t>1</a:t>
              </a:r>
              <a:r>
                <a:rPr kumimoji="1" lang="en-US" altLang="zh-CN" sz="2000" b="1">
                  <a:latin typeface="Times New Roman" pitchFamily="18" charset="0"/>
                </a:rPr>
                <a:t>=1</a:t>
              </a:r>
            </a:p>
          </p:txBody>
        </p:sp>
        <p:sp>
          <p:nvSpPr>
            <p:cNvPr id="36" name="Text Box 67">
              <a:extLst>
                <a:ext uri="{FF2B5EF4-FFF2-40B4-BE49-F238E27FC236}">
                  <a16:creationId xmlns:a16="http://schemas.microsoft.com/office/drawing/2014/main" id="{03B61ECF-5A17-9A16-F417-65B1E3EAE065}"/>
                </a:ext>
              </a:extLst>
            </p:cNvPr>
            <p:cNvSpPr txBox="1">
              <a:spLocks noChangeArrowheads="1"/>
            </p:cNvSpPr>
            <p:nvPr/>
          </p:nvSpPr>
          <p:spPr bwMode="auto">
            <a:xfrm>
              <a:off x="5107854" y="712858"/>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x</a:t>
              </a:r>
              <a:r>
                <a:rPr kumimoji="1" lang="en-US" altLang="zh-CN" sz="2000" b="1" baseline="-25000">
                  <a:latin typeface="Times New Roman" pitchFamily="18" charset="0"/>
                </a:rPr>
                <a:t>1</a:t>
              </a:r>
              <a:r>
                <a:rPr kumimoji="1" lang="en-US" altLang="zh-CN" sz="2000" b="1">
                  <a:latin typeface="Times New Roman" pitchFamily="18" charset="0"/>
                </a:rPr>
                <a:t>=0</a:t>
              </a:r>
            </a:p>
          </p:txBody>
        </p:sp>
        <p:sp>
          <p:nvSpPr>
            <p:cNvPr id="37" name="Text Box 68">
              <a:extLst>
                <a:ext uri="{FF2B5EF4-FFF2-40B4-BE49-F238E27FC236}">
                  <a16:creationId xmlns:a16="http://schemas.microsoft.com/office/drawing/2014/main" id="{269AEC1B-F903-708B-6C20-BDEFD7A08668}"/>
                </a:ext>
              </a:extLst>
            </p:cNvPr>
            <p:cNvSpPr txBox="1">
              <a:spLocks noChangeArrowheads="1"/>
            </p:cNvSpPr>
            <p:nvPr/>
          </p:nvSpPr>
          <p:spPr bwMode="auto">
            <a:xfrm>
              <a:off x="1020206" y="1593701"/>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x</a:t>
              </a:r>
              <a:r>
                <a:rPr kumimoji="1" lang="en-US" altLang="zh-CN" sz="2000" b="1" baseline="-25000">
                  <a:latin typeface="Times New Roman" pitchFamily="18" charset="0"/>
                </a:rPr>
                <a:t>2</a:t>
              </a:r>
              <a:r>
                <a:rPr kumimoji="1" lang="en-US" altLang="zh-CN" sz="2000" b="1">
                  <a:latin typeface="Times New Roman" pitchFamily="18" charset="0"/>
                </a:rPr>
                <a:t>=1</a:t>
              </a:r>
            </a:p>
          </p:txBody>
        </p:sp>
        <p:sp>
          <p:nvSpPr>
            <p:cNvPr id="38" name="Text Box 69">
              <a:extLst>
                <a:ext uri="{FF2B5EF4-FFF2-40B4-BE49-F238E27FC236}">
                  <a16:creationId xmlns:a16="http://schemas.microsoft.com/office/drawing/2014/main" id="{58F63051-2F17-FD38-D2AE-3E5B360EF733}"/>
                </a:ext>
              </a:extLst>
            </p:cNvPr>
            <p:cNvSpPr txBox="1">
              <a:spLocks noChangeArrowheads="1"/>
            </p:cNvSpPr>
            <p:nvPr/>
          </p:nvSpPr>
          <p:spPr bwMode="auto">
            <a:xfrm>
              <a:off x="155857" y="2496734"/>
              <a:ext cx="882356"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dirty="0">
                  <a:latin typeface="Times New Roman" pitchFamily="18" charset="0"/>
                </a:rPr>
                <a:t>x</a:t>
              </a:r>
              <a:r>
                <a:rPr kumimoji="1" lang="en-US" altLang="zh-CN" sz="2000" b="1" baseline="-25000" dirty="0">
                  <a:latin typeface="Times New Roman" pitchFamily="18" charset="0"/>
                </a:rPr>
                <a:t>3</a:t>
              </a:r>
              <a:r>
                <a:rPr kumimoji="1" lang="en-US" altLang="zh-CN" sz="2000" b="1" dirty="0">
                  <a:latin typeface="Times New Roman" pitchFamily="18" charset="0"/>
                </a:rPr>
                <a:t>=1</a:t>
              </a:r>
            </a:p>
          </p:txBody>
        </p:sp>
        <p:sp>
          <p:nvSpPr>
            <p:cNvPr id="39" name="Text Box 76">
              <a:extLst>
                <a:ext uri="{FF2B5EF4-FFF2-40B4-BE49-F238E27FC236}">
                  <a16:creationId xmlns:a16="http://schemas.microsoft.com/office/drawing/2014/main" id="{24F71B4F-A5EB-84E6-36DB-620A5B9D4D7E}"/>
                </a:ext>
              </a:extLst>
            </p:cNvPr>
            <p:cNvSpPr txBox="1">
              <a:spLocks noChangeArrowheads="1"/>
            </p:cNvSpPr>
            <p:nvPr/>
          </p:nvSpPr>
          <p:spPr bwMode="auto">
            <a:xfrm>
              <a:off x="2622852" y="1583089"/>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latin typeface="Times New Roman" pitchFamily="18" charset="0"/>
                </a:rPr>
                <a:t>x</a:t>
              </a:r>
              <a:r>
                <a:rPr lang="en-US" altLang="zh-CN" sz="2000" b="1" baseline="-25000">
                  <a:latin typeface="Times New Roman" pitchFamily="18" charset="0"/>
                </a:rPr>
                <a:t>2</a:t>
              </a:r>
              <a:r>
                <a:rPr lang="en-US" altLang="zh-CN" sz="2000" b="1">
                  <a:latin typeface="Times New Roman" pitchFamily="18" charset="0"/>
                </a:rPr>
                <a:t>=0</a:t>
              </a:r>
            </a:p>
          </p:txBody>
        </p:sp>
        <p:sp>
          <p:nvSpPr>
            <p:cNvPr id="40" name="Text Box 77">
              <a:extLst>
                <a:ext uri="{FF2B5EF4-FFF2-40B4-BE49-F238E27FC236}">
                  <a16:creationId xmlns:a16="http://schemas.microsoft.com/office/drawing/2014/main" id="{263ADA70-12D0-A4D4-B108-8AD7917F81C2}"/>
                </a:ext>
              </a:extLst>
            </p:cNvPr>
            <p:cNvSpPr txBox="1">
              <a:spLocks noChangeArrowheads="1"/>
            </p:cNvSpPr>
            <p:nvPr/>
          </p:nvSpPr>
          <p:spPr bwMode="auto">
            <a:xfrm>
              <a:off x="1344336" y="2486122"/>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latin typeface="Times New Roman" pitchFamily="18" charset="0"/>
                </a:rPr>
                <a:t>x</a:t>
              </a:r>
              <a:r>
                <a:rPr lang="en-US" altLang="zh-CN" sz="2000" b="1" baseline="-25000">
                  <a:latin typeface="Times New Roman" pitchFamily="18" charset="0"/>
                </a:rPr>
                <a:t>3</a:t>
              </a:r>
              <a:r>
                <a:rPr lang="en-US" altLang="zh-CN" sz="2000" b="1">
                  <a:latin typeface="Times New Roman" pitchFamily="18" charset="0"/>
                </a:rPr>
                <a:t>=0</a:t>
              </a:r>
            </a:p>
          </p:txBody>
        </p:sp>
        <p:sp>
          <p:nvSpPr>
            <p:cNvPr id="41" name="Text Box 78">
              <a:extLst>
                <a:ext uri="{FF2B5EF4-FFF2-40B4-BE49-F238E27FC236}">
                  <a16:creationId xmlns:a16="http://schemas.microsoft.com/office/drawing/2014/main" id="{63700C88-87F6-A32D-E3AE-C1686070C479}"/>
                </a:ext>
              </a:extLst>
            </p:cNvPr>
            <p:cNvSpPr txBox="1">
              <a:spLocks noChangeArrowheads="1"/>
            </p:cNvSpPr>
            <p:nvPr/>
          </p:nvSpPr>
          <p:spPr bwMode="auto">
            <a:xfrm>
              <a:off x="2262707" y="2486122"/>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latin typeface="Times New Roman" pitchFamily="18" charset="0"/>
                </a:rPr>
                <a:t>x</a:t>
              </a:r>
              <a:r>
                <a:rPr lang="en-US" altLang="zh-CN" sz="2000" b="1" baseline="-25000" dirty="0">
                  <a:latin typeface="Times New Roman" pitchFamily="18" charset="0"/>
                </a:rPr>
                <a:t>3</a:t>
              </a:r>
              <a:r>
                <a:rPr lang="en-US" altLang="zh-CN" sz="2000" b="1" dirty="0">
                  <a:latin typeface="Times New Roman" pitchFamily="18" charset="0"/>
                </a:rPr>
                <a:t>=1</a:t>
              </a:r>
            </a:p>
          </p:txBody>
        </p:sp>
        <p:sp>
          <p:nvSpPr>
            <p:cNvPr id="42" name="Text Box 79">
              <a:extLst>
                <a:ext uri="{FF2B5EF4-FFF2-40B4-BE49-F238E27FC236}">
                  <a16:creationId xmlns:a16="http://schemas.microsoft.com/office/drawing/2014/main" id="{EF277FE7-F0BE-EAD0-0CAF-4E8149FE6992}"/>
                </a:ext>
              </a:extLst>
            </p:cNvPr>
            <p:cNvSpPr txBox="1">
              <a:spLocks noChangeArrowheads="1"/>
            </p:cNvSpPr>
            <p:nvPr/>
          </p:nvSpPr>
          <p:spPr bwMode="auto">
            <a:xfrm>
              <a:off x="3397164" y="2472615"/>
              <a:ext cx="8658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latin typeface="Times New Roman" pitchFamily="18" charset="0"/>
                </a:rPr>
                <a:t>x</a:t>
              </a:r>
              <a:r>
                <a:rPr lang="en-US" altLang="zh-CN" sz="2000" b="1" baseline="-25000">
                  <a:latin typeface="Times New Roman" pitchFamily="18" charset="0"/>
                </a:rPr>
                <a:t>3</a:t>
              </a:r>
              <a:r>
                <a:rPr lang="en-US" altLang="zh-CN" sz="2000" b="1">
                  <a:latin typeface="Times New Roman" pitchFamily="18" charset="0"/>
                </a:rPr>
                <a:t>=0</a:t>
              </a:r>
            </a:p>
          </p:txBody>
        </p:sp>
        <p:sp>
          <p:nvSpPr>
            <p:cNvPr id="43" name="Text Box 80">
              <a:extLst>
                <a:ext uri="{FF2B5EF4-FFF2-40B4-BE49-F238E27FC236}">
                  <a16:creationId xmlns:a16="http://schemas.microsoft.com/office/drawing/2014/main" id="{F5EE52F8-83D8-70E7-AD4F-6EE23EF6FC80}"/>
                </a:ext>
              </a:extLst>
            </p:cNvPr>
            <p:cNvSpPr txBox="1">
              <a:spLocks noChangeArrowheads="1"/>
            </p:cNvSpPr>
            <p:nvPr/>
          </p:nvSpPr>
          <p:spPr bwMode="auto">
            <a:xfrm>
              <a:off x="5287927" y="1593701"/>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x</a:t>
              </a:r>
              <a:r>
                <a:rPr kumimoji="1" lang="en-US" altLang="zh-CN" sz="2000" b="1" baseline="-25000">
                  <a:latin typeface="Times New Roman" pitchFamily="18" charset="0"/>
                </a:rPr>
                <a:t>2</a:t>
              </a:r>
              <a:r>
                <a:rPr kumimoji="1" lang="en-US" altLang="zh-CN" sz="2000" b="1">
                  <a:latin typeface="Times New Roman" pitchFamily="18" charset="0"/>
                </a:rPr>
                <a:t>=1</a:t>
              </a:r>
            </a:p>
          </p:txBody>
        </p:sp>
        <p:sp>
          <p:nvSpPr>
            <p:cNvPr id="44" name="Text Box 81">
              <a:extLst>
                <a:ext uri="{FF2B5EF4-FFF2-40B4-BE49-F238E27FC236}">
                  <a16:creationId xmlns:a16="http://schemas.microsoft.com/office/drawing/2014/main" id="{30C5AC13-5D97-5358-32D7-7314E9D9383F}"/>
                </a:ext>
              </a:extLst>
            </p:cNvPr>
            <p:cNvSpPr txBox="1">
              <a:spLocks noChangeArrowheads="1"/>
            </p:cNvSpPr>
            <p:nvPr/>
          </p:nvSpPr>
          <p:spPr bwMode="auto">
            <a:xfrm>
              <a:off x="6890573" y="1583089"/>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latin typeface="Times New Roman" pitchFamily="18" charset="0"/>
                </a:rPr>
                <a:t>x</a:t>
              </a:r>
              <a:r>
                <a:rPr lang="en-US" altLang="zh-CN" sz="2000" b="1" baseline="-25000">
                  <a:latin typeface="Times New Roman" pitchFamily="18" charset="0"/>
                </a:rPr>
                <a:t>2</a:t>
              </a:r>
              <a:r>
                <a:rPr lang="en-US" altLang="zh-CN" sz="2000" b="1">
                  <a:latin typeface="Times New Roman" pitchFamily="18" charset="0"/>
                </a:rPr>
                <a:t>=0</a:t>
              </a:r>
            </a:p>
          </p:txBody>
        </p:sp>
        <p:sp>
          <p:nvSpPr>
            <p:cNvPr id="45" name="Text Box 82">
              <a:extLst>
                <a:ext uri="{FF2B5EF4-FFF2-40B4-BE49-F238E27FC236}">
                  <a16:creationId xmlns:a16="http://schemas.microsoft.com/office/drawing/2014/main" id="{BF227EAA-13E7-A9E1-47AC-50D676FEADAC}"/>
                </a:ext>
              </a:extLst>
            </p:cNvPr>
            <p:cNvSpPr txBox="1">
              <a:spLocks noChangeArrowheads="1"/>
            </p:cNvSpPr>
            <p:nvPr/>
          </p:nvSpPr>
          <p:spPr bwMode="auto">
            <a:xfrm>
              <a:off x="4458092" y="2472615"/>
              <a:ext cx="8658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x</a:t>
              </a:r>
              <a:r>
                <a:rPr kumimoji="1" lang="en-US" altLang="zh-CN" sz="2000" b="1" baseline="-25000">
                  <a:latin typeface="Times New Roman" pitchFamily="18" charset="0"/>
                </a:rPr>
                <a:t>3</a:t>
              </a:r>
              <a:r>
                <a:rPr kumimoji="1" lang="en-US" altLang="zh-CN" sz="2000" b="1">
                  <a:latin typeface="Times New Roman" pitchFamily="18" charset="0"/>
                </a:rPr>
                <a:t>=1</a:t>
              </a:r>
            </a:p>
          </p:txBody>
        </p:sp>
        <p:sp>
          <p:nvSpPr>
            <p:cNvPr id="46" name="Text Box 83">
              <a:extLst>
                <a:ext uri="{FF2B5EF4-FFF2-40B4-BE49-F238E27FC236}">
                  <a16:creationId xmlns:a16="http://schemas.microsoft.com/office/drawing/2014/main" id="{D640ED84-E855-2592-27BF-57AD0D55085D}"/>
                </a:ext>
              </a:extLst>
            </p:cNvPr>
            <p:cNvSpPr txBox="1">
              <a:spLocks noChangeArrowheads="1"/>
            </p:cNvSpPr>
            <p:nvPr/>
          </p:nvSpPr>
          <p:spPr bwMode="auto">
            <a:xfrm>
              <a:off x="5576043" y="2462002"/>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latin typeface="Times New Roman" pitchFamily="18" charset="0"/>
                </a:rPr>
                <a:t>x</a:t>
              </a:r>
              <a:r>
                <a:rPr lang="en-US" altLang="zh-CN" sz="2000" b="1" baseline="-25000">
                  <a:latin typeface="Times New Roman" pitchFamily="18" charset="0"/>
                </a:rPr>
                <a:t>3</a:t>
              </a:r>
              <a:r>
                <a:rPr lang="en-US" altLang="zh-CN" sz="2000" b="1">
                  <a:latin typeface="Times New Roman" pitchFamily="18" charset="0"/>
                </a:rPr>
                <a:t>=0</a:t>
              </a:r>
            </a:p>
          </p:txBody>
        </p:sp>
        <p:sp>
          <p:nvSpPr>
            <p:cNvPr id="47" name="Text Box 84">
              <a:extLst>
                <a:ext uri="{FF2B5EF4-FFF2-40B4-BE49-F238E27FC236}">
                  <a16:creationId xmlns:a16="http://schemas.microsoft.com/office/drawing/2014/main" id="{520002D2-30E4-866C-31E7-4206EE54CFD4}"/>
                </a:ext>
              </a:extLst>
            </p:cNvPr>
            <p:cNvSpPr txBox="1">
              <a:spLocks noChangeArrowheads="1"/>
            </p:cNvSpPr>
            <p:nvPr/>
          </p:nvSpPr>
          <p:spPr bwMode="auto">
            <a:xfrm>
              <a:off x="6638472" y="2449460"/>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x</a:t>
              </a:r>
              <a:r>
                <a:rPr kumimoji="1" lang="en-US" altLang="zh-CN" sz="2000" b="1" baseline="-25000">
                  <a:latin typeface="Times New Roman" pitchFamily="18" charset="0"/>
                </a:rPr>
                <a:t>3</a:t>
              </a:r>
              <a:r>
                <a:rPr kumimoji="1" lang="en-US" altLang="zh-CN" sz="2000" b="1">
                  <a:latin typeface="Times New Roman" pitchFamily="18" charset="0"/>
                </a:rPr>
                <a:t>=1</a:t>
              </a:r>
            </a:p>
          </p:txBody>
        </p:sp>
        <p:sp>
          <p:nvSpPr>
            <p:cNvPr id="48" name="Text Box 85">
              <a:extLst>
                <a:ext uri="{FF2B5EF4-FFF2-40B4-BE49-F238E27FC236}">
                  <a16:creationId xmlns:a16="http://schemas.microsoft.com/office/drawing/2014/main" id="{F3AA81D4-4A26-69F6-8AC3-ECA9B377BE23}"/>
                </a:ext>
              </a:extLst>
            </p:cNvPr>
            <p:cNvSpPr txBox="1">
              <a:spLocks noChangeArrowheads="1"/>
            </p:cNvSpPr>
            <p:nvPr/>
          </p:nvSpPr>
          <p:spPr bwMode="auto">
            <a:xfrm>
              <a:off x="7772929" y="2425341"/>
              <a:ext cx="864349" cy="3590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a:latin typeface="Times New Roman" pitchFamily="18" charset="0"/>
                </a:rPr>
                <a:t>x</a:t>
              </a:r>
              <a:r>
                <a:rPr lang="en-US" altLang="zh-CN" sz="2000" b="1" baseline="-25000">
                  <a:latin typeface="Times New Roman" pitchFamily="18" charset="0"/>
                </a:rPr>
                <a:t>3</a:t>
              </a:r>
              <a:r>
                <a:rPr lang="en-US" altLang="zh-CN" sz="2000" b="1">
                  <a:latin typeface="Times New Roman" pitchFamily="18" charset="0"/>
                </a:rPr>
                <a:t>=0</a:t>
              </a:r>
            </a:p>
          </p:txBody>
        </p:sp>
      </p:grpSp>
      <p:sp>
        <p:nvSpPr>
          <p:cNvPr id="50" name="文本框 49">
            <a:extLst>
              <a:ext uri="{FF2B5EF4-FFF2-40B4-BE49-F238E27FC236}">
                <a16:creationId xmlns:a16="http://schemas.microsoft.com/office/drawing/2014/main" id="{76FA83D9-152F-52F9-414D-E91562C60747}"/>
              </a:ext>
            </a:extLst>
          </p:cNvPr>
          <p:cNvSpPr txBox="1"/>
          <p:nvPr/>
        </p:nvSpPr>
        <p:spPr>
          <a:xfrm>
            <a:off x="1394628" y="5144810"/>
            <a:ext cx="9793008" cy="1134413"/>
          </a:xfrm>
          <a:prstGeom prst="rect">
            <a:avLst/>
          </a:prstGeom>
          <a:noFill/>
        </p:spPr>
        <p:txBody>
          <a:bodyPr wrap="square">
            <a:spAutoFit/>
          </a:bodyPr>
          <a:lstStyle/>
          <a:p>
            <a:pPr>
              <a:lnSpc>
                <a:spcPct val="150000"/>
              </a:lnSpc>
              <a:defRPr/>
            </a:pPr>
            <a:r>
              <a:rPr lang="zh-CN" altLang="en-US" sz="2400" dirty="0">
                <a:latin typeface="Arial" panose="020B0604020202020204" pitchFamily="34" charset="0"/>
                <a:ea typeface="幼圆" panose="02010509060101010101" pitchFamily="49" charset="-122"/>
                <a:cs typeface="Arial" panose="020B0604020202020204" pitchFamily="34" charset="0"/>
              </a:rPr>
              <a:t>问题的解空间由</a:t>
            </a:r>
            <a:r>
              <a:rPr lang="en-US" altLang="zh-CN" sz="2400" dirty="0">
                <a:latin typeface="Arial" panose="020B0604020202020204" pitchFamily="34" charset="0"/>
                <a:ea typeface="幼圆" panose="02010509060101010101" pitchFamily="49" charset="-122"/>
                <a:cs typeface="Arial" panose="020B0604020202020204" pitchFamily="34" charset="0"/>
              </a:rPr>
              <a:t>2</a:t>
            </a:r>
            <a:r>
              <a:rPr lang="en-US" altLang="zh-CN" sz="2400" baseline="30000" dirty="0">
                <a:latin typeface="Arial" panose="020B0604020202020204" pitchFamily="34" charset="0"/>
                <a:ea typeface="幼圆" panose="02010509060101010101" pitchFamily="49" charset="-122"/>
                <a:cs typeface="Arial" panose="020B0604020202020204" pitchFamily="34" charset="0"/>
              </a:rPr>
              <a:t>n</a:t>
            </a:r>
            <a:r>
              <a:rPr lang="zh-CN" altLang="en-US" sz="2400" dirty="0">
                <a:latin typeface="Arial" panose="020B0604020202020204" pitchFamily="34" charset="0"/>
                <a:ea typeface="幼圆" panose="02010509060101010101" pitchFamily="49" charset="-122"/>
                <a:cs typeface="Arial" panose="020B0604020202020204" pitchFamily="34" charset="0"/>
              </a:rPr>
              <a:t>个不同的</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zh-CN" altLang="en-US" sz="2400" dirty="0">
                <a:latin typeface="Arial" panose="020B0604020202020204" pitchFamily="34" charset="0"/>
                <a:ea typeface="幼圆" panose="02010509060101010101" pitchFamily="49" charset="-122"/>
                <a:cs typeface="Arial" panose="020B0604020202020204" pitchFamily="34" charset="0"/>
              </a:rPr>
              <a:t>元组向量组成。</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150000"/>
              </a:lnSpc>
              <a:defRPr/>
            </a:pPr>
            <a:r>
              <a:rPr lang="zh-CN" altLang="en-US" sz="2400" dirty="0">
                <a:latin typeface="Arial" panose="020B0604020202020204" pitchFamily="34" charset="0"/>
                <a:ea typeface="幼圆" panose="02010509060101010101" pitchFamily="49" charset="-122"/>
                <a:cs typeface="Arial" panose="020B0604020202020204" pitchFamily="34" charset="0"/>
              </a:rPr>
              <a:t>满足</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Arial" panose="020B0604020202020204" pitchFamily="34" charset="0"/>
                <a:ea typeface="幼圆" panose="02010509060101010101" pitchFamily="49" charset="-122"/>
                <a:cs typeface="Arial" panose="020B0604020202020204" pitchFamily="34" charset="0"/>
              </a:rPr>
              <a:t>的叶节点是</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答案节点</a:t>
            </a:r>
            <a:r>
              <a:rPr lang="zh-CN" altLang="en-US" sz="2400" dirty="0">
                <a:latin typeface="Arial" panose="020B0604020202020204" pitchFamily="34" charset="0"/>
                <a:ea typeface="幼圆" panose="02010509060101010101" pitchFamily="49" charset="-122"/>
                <a:cs typeface="Arial" panose="020B0604020202020204" pitchFamily="34" charset="0"/>
              </a:rPr>
              <a:t>，最大价值的答案节点是问题的</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最优解</a:t>
            </a:r>
            <a:r>
              <a:rPr lang="zh-CN" altLang="en-US" sz="2400" dirty="0">
                <a:latin typeface="Arial" panose="020B0604020202020204" pitchFamily="34" charset="0"/>
                <a:ea typeface="幼圆" panose="02010509060101010101" pitchFamily="49" charset="-122"/>
                <a:cs typeface="Arial" panose="020B0604020202020204" pitchFamily="34" charset="0"/>
              </a:rPr>
              <a:t>。</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52" name="Oval 30">
            <a:extLst>
              <a:ext uri="{FF2B5EF4-FFF2-40B4-BE49-F238E27FC236}">
                <a16:creationId xmlns:a16="http://schemas.microsoft.com/office/drawing/2014/main" id="{BB8691CF-7F6A-3C63-5B92-99C1C38739A1}"/>
              </a:ext>
            </a:extLst>
          </p:cNvPr>
          <p:cNvSpPr>
            <a:spLocks noChangeArrowheads="1"/>
          </p:cNvSpPr>
          <p:nvPr/>
        </p:nvSpPr>
        <p:spPr bwMode="auto">
          <a:xfrm>
            <a:off x="737603" y="4277475"/>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16</a:t>
            </a:r>
          </a:p>
        </p:txBody>
      </p:sp>
      <p:sp>
        <p:nvSpPr>
          <p:cNvPr id="53" name="Oval 31">
            <a:extLst>
              <a:ext uri="{FF2B5EF4-FFF2-40B4-BE49-F238E27FC236}">
                <a16:creationId xmlns:a16="http://schemas.microsoft.com/office/drawing/2014/main" id="{7BE122AE-843C-E496-39D9-F498C7A18CE9}"/>
              </a:ext>
            </a:extLst>
          </p:cNvPr>
          <p:cNvSpPr>
            <a:spLocks noChangeArrowheads="1"/>
          </p:cNvSpPr>
          <p:nvPr/>
        </p:nvSpPr>
        <p:spPr bwMode="auto">
          <a:xfrm>
            <a:off x="1795905" y="4302396"/>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17</a:t>
            </a:r>
          </a:p>
        </p:txBody>
      </p:sp>
      <p:sp>
        <p:nvSpPr>
          <p:cNvPr id="54" name="Line 38">
            <a:extLst>
              <a:ext uri="{FF2B5EF4-FFF2-40B4-BE49-F238E27FC236}">
                <a16:creationId xmlns:a16="http://schemas.microsoft.com/office/drawing/2014/main" id="{2B02BFD7-B7C8-0DFB-F8F8-B19759FA9158}"/>
              </a:ext>
            </a:extLst>
          </p:cNvPr>
          <p:cNvSpPr>
            <a:spLocks noChangeShapeType="1"/>
          </p:cNvSpPr>
          <p:nvPr/>
        </p:nvSpPr>
        <p:spPr bwMode="auto">
          <a:xfrm flipH="1">
            <a:off x="1102342" y="3630559"/>
            <a:ext cx="591279" cy="674537"/>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5" name="Line 41">
            <a:extLst>
              <a:ext uri="{FF2B5EF4-FFF2-40B4-BE49-F238E27FC236}">
                <a16:creationId xmlns:a16="http://schemas.microsoft.com/office/drawing/2014/main" id="{FAB3AD22-E411-7C08-816D-A1AAE0C0956A}"/>
              </a:ext>
            </a:extLst>
          </p:cNvPr>
          <p:cNvSpPr>
            <a:spLocks noChangeShapeType="1"/>
          </p:cNvSpPr>
          <p:nvPr/>
        </p:nvSpPr>
        <p:spPr bwMode="auto">
          <a:xfrm>
            <a:off x="1869670" y="3717795"/>
            <a:ext cx="230178" cy="601123"/>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 name="Text Box 69">
            <a:extLst>
              <a:ext uri="{FF2B5EF4-FFF2-40B4-BE49-F238E27FC236}">
                <a16:creationId xmlns:a16="http://schemas.microsoft.com/office/drawing/2014/main" id="{71FC3210-DE87-4DCD-73FA-26D7A3A63186}"/>
              </a:ext>
            </a:extLst>
          </p:cNvPr>
          <p:cNvSpPr txBox="1">
            <a:spLocks noChangeArrowheads="1"/>
          </p:cNvSpPr>
          <p:nvPr/>
        </p:nvSpPr>
        <p:spPr bwMode="auto">
          <a:xfrm>
            <a:off x="490288" y="3603503"/>
            <a:ext cx="882417"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dirty="0">
                <a:latin typeface="Times New Roman" pitchFamily="18" charset="0"/>
              </a:rPr>
              <a:t>x</a:t>
            </a:r>
            <a:r>
              <a:rPr kumimoji="1" lang="en-US" altLang="zh-CN" sz="2000" b="1" baseline="-25000" dirty="0">
                <a:latin typeface="Times New Roman" pitchFamily="18" charset="0"/>
              </a:rPr>
              <a:t>4</a:t>
            </a:r>
            <a:r>
              <a:rPr kumimoji="1" lang="en-US" altLang="zh-CN" sz="2000" b="1" dirty="0">
                <a:latin typeface="Times New Roman" pitchFamily="18" charset="0"/>
              </a:rPr>
              <a:t>=1</a:t>
            </a:r>
          </a:p>
        </p:txBody>
      </p:sp>
      <p:sp>
        <p:nvSpPr>
          <p:cNvPr id="58" name="Oval 30">
            <a:extLst>
              <a:ext uri="{FF2B5EF4-FFF2-40B4-BE49-F238E27FC236}">
                <a16:creationId xmlns:a16="http://schemas.microsoft.com/office/drawing/2014/main" id="{8DD88D65-3BA9-5DA9-6E8C-2281E0471A5D}"/>
              </a:ext>
            </a:extLst>
          </p:cNvPr>
          <p:cNvSpPr>
            <a:spLocks noChangeArrowheads="1"/>
          </p:cNvSpPr>
          <p:nvPr/>
        </p:nvSpPr>
        <p:spPr bwMode="auto">
          <a:xfrm>
            <a:off x="2362303" y="4307978"/>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18</a:t>
            </a:r>
          </a:p>
        </p:txBody>
      </p:sp>
      <p:sp>
        <p:nvSpPr>
          <p:cNvPr id="59" name="Oval 31">
            <a:extLst>
              <a:ext uri="{FF2B5EF4-FFF2-40B4-BE49-F238E27FC236}">
                <a16:creationId xmlns:a16="http://schemas.microsoft.com/office/drawing/2014/main" id="{12D9E7A5-BED0-E274-108C-E63AFB07EC05}"/>
              </a:ext>
            </a:extLst>
          </p:cNvPr>
          <p:cNvSpPr>
            <a:spLocks noChangeArrowheads="1"/>
          </p:cNvSpPr>
          <p:nvPr/>
        </p:nvSpPr>
        <p:spPr bwMode="auto">
          <a:xfrm>
            <a:off x="3062557" y="4323418"/>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19</a:t>
            </a:r>
          </a:p>
        </p:txBody>
      </p:sp>
      <p:sp>
        <p:nvSpPr>
          <p:cNvPr id="60" name="Line 38">
            <a:extLst>
              <a:ext uri="{FF2B5EF4-FFF2-40B4-BE49-F238E27FC236}">
                <a16:creationId xmlns:a16="http://schemas.microsoft.com/office/drawing/2014/main" id="{40BD6F8F-D442-70EB-DE3E-0AC28CDF95A9}"/>
              </a:ext>
            </a:extLst>
          </p:cNvPr>
          <p:cNvSpPr>
            <a:spLocks noChangeShapeType="1"/>
          </p:cNvSpPr>
          <p:nvPr/>
        </p:nvSpPr>
        <p:spPr bwMode="auto">
          <a:xfrm flipH="1">
            <a:off x="2574915" y="3714821"/>
            <a:ext cx="230178" cy="604288"/>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1" name="Line 41">
            <a:extLst>
              <a:ext uri="{FF2B5EF4-FFF2-40B4-BE49-F238E27FC236}">
                <a16:creationId xmlns:a16="http://schemas.microsoft.com/office/drawing/2014/main" id="{E8F4DB5D-EB74-13AB-1257-1D08C3A43735}"/>
              </a:ext>
            </a:extLst>
          </p:cNvPr>
          <p:cNvSpPr>
            <a:spLocks noChangeShapeType="1"/>
          </p:cNvSpPr>
          <p:nvPr/>
        </p:nvSpPr>
        <p:spPr bwMode="auto">
          <a:xfrm>
            <a:off x="3032855" y="3737359"/>
            <a:ext cx="218781" cy="581559"/>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2" name="Text Box 77">
            <a:extLst>
              <a:ext uri="{FF2B5EF4-FFF2-40B4-BE49-F238E27FC236}">
                <a16:creationId xmlns:a16="http://schemas.microsoft.com/office/drawing/2014/main" id="{8591076A-E1D0-5022-29AF-8C7350301B8B}"/>
              </a:ext>
            </a:extLst>
          </p:cNvPr>
          <p:cNvSpPr txBox="1">
            <a:spLocks noChangeArrowheads="1"/>
          </p:cNvSpPr>
          <p:nvPr/>
        </p:nvSpPr>
        <p:spPr bwMode="auto">
          <a:xfrm>
            <a:off x="1949931" y="3753287"/>
            <a:ext cx="864409" cy="402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latin typeface="Times New Roman" pitchFamily="18" charset="0"/>
              </a:rPr>
              <a:t>x</a:t>
            </a:r>
            <a:r>
              <a:rPr lang="en-US" altLang="zh-CN" sz="2000" b="1" baseline="-25000" dirty="0">
                <a:latin typeface="Times New Roman" pitchFamily="18" charset="0"/>
              </a:rPr>
              <a:t>4</a:t>
            </a:r>
            <a:r>
              <a:rPr lang="en-US" altLang="zh-CN" sz="2000" b="1" dirty="0">
                <a:latin typeface="Times New Roman" pitchFamily="18" charset="0"/>
              </a:rPr>
              <a:t>=0</a:t>
            </a:r>
          </a:p>
        </p:txBody>
      </p:sp>
      <p:sp>
        <p:nvSpPr>
          <p:cNvPr id="63" name="Oval 30">
            <a:extLst>
              <a:ext uri="{FF2B5EF4-FFF2-40B4-BE49-F238E27FC236}">
                <a16:creationId xmlns:a16="http://schemas.microsoft.com/office/drawing/2014/main" id="{19267100-4E80-97FA-F5D3-D4A627E0C2A6}"/>
              </a:ext>
            </a:extLst>
          </p:cNvPr>
          <p:cNvSpPr>
            <a:spLocks noChangeArrowheads="1"/>
          </p:cNvSpPr>
          <p:nvPr/>
        </p:nvSpPr>
        <p:spPr bwMode="auto">
          <a:xfrm>
            <a:off x="3532147" y="4345651"/>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20</a:t>
            </a:r>
          </a:p>
        </p:txBody>
      </p:sp>
      <p:sp>
        <p:nvSpPr>
          <p:cNvPr id="64" name="Oval 31">
            <a:extLst>
              <a:ext uri="{FF2B5EF4-FFF2-40B4-BE49-F238E27FC236}">
                <a16:creationId xmlns:a16="http://schemas.microsoft.com/office/drawing/2014/main" id="{E980FAD8-259D-E81D-3CD2-6EE54ADCC960}"/>
              </a:ext>
            </a:extLst>
          </p:cNvPr>
          <p:cNvSpPr>
            <a:spLocks noChangeArrowheads="1"/>
          </p:cNvSpPr>
          <p:nvPr/>
        </p:nvSpPr>
        <p:spPr bwMode="auto">
          <a:xfrm>
            <a:off x="4106735" y="4325787"/>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21</a:t>
            </a:r>
          </a:p>
        </p:txBody>
      </p:sp>
      <p:sp>
        <p:nvSpPr>
          <p:cNvPr id="65" name="Line 38">
            <a:extLst>
              <a:ext uri="{FF2B5EF4-FFF2-40B4-BE49-F238E27FC236}">
                <a16:creationId xmlns:a16="http://schemas.microsoft.com/office/drawing/2014/main" id="{904AFFCE-8A6E-B148-BA4A-EEC591E5D2FB}"/>
              </a:ext>
            </a:extLst>
          </p:cNvPr>
          <p:cNvSpPr>
            <a:spLocks noChangeShapeType="1"/>
          </p:cNvSpPr>
          <p:nvPr/>
        </p:nvSpPr>
        <p:spPr bwMode="auto">
          <a:xfrm flipH="1">
            <a:off x="3744759" y="3752494"/>
            <a:ext cx="230178" cy="604288"/>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6" name="Line 41">
            <a:extLst>
              <a:ext uri="{FF2B5EF4-FFF2-40B4-BE49-F238E27FC236}">
                <a16:creationId xmlns:a16="http://schemas.microsoft.com/office/drawing/2014/main" id="{EA2DBFC1-D39A-A73B-9188-8D25A06EDC26}"/>
              </a:ext>
            </a:extLst>
          </p:cNvPr>
          <p:cNvSpPr>
            <a:spLocks noChangeShapeType="1"/>
          </p:cNvSpPr>
          <p:nvPr/>
        </p:nvSpPr>
        <p:spPr bwMode="auto">
          <a:xfrm>
            <a:off x="4087812" y="3730805"/>
            <a:ext cx="218781" cy="581559"/>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7" name="Oval 30">
            <a:extLst>
              <a:ext uri="{FF2B5EF4-FFF2-40B4-BE49-F238E27FC236}">
                <a16:creationId xmlns:a16="http://schemas.microsoft.com/office/drawing/2014/main" id="{C22BA238-0E5B-FBB6-BACA-7E5022FBCFBA}"/>
              </a:ext>
            </a:extLst>
          </p:cNvPr>
          <p:cNvSpPr>
            <a:spLocks noChangeArrowheads="1"/>
          </p:cNvSpPr>
          <p:nvPr/>
        </p:nvSpPr>
        <p:spPr bwMode="auto">
          <a:xfrm>
            <a:off x="4606452" y="4337121"/>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22</a:t>
            </a:r>
          </a:p>
        </p:txBody>
      </p:sp>
      <p:sp>
        <p:nvSpPr>
          <p:cNvPr id="68" name="Oval 31">
            <a:extLst>
              <a:ext uri="{FF2B5EF4-FFF2-40B4-BE49-F238E27FC236}">
                <a16:creationId xmlns:a16="http://schemas.microsoft.com/office/drawing/2014/main" id="{01926B67-3E9B-5825-1F30-27FF88C5452D}"/>
              </a:ext>
            </a:extLst>
          </p:cNvPr>
          <p:cNvSpPr>
            <a:spLocks noChangeArrowheads="1"/>
          </p:cNvSpPr>
          <p:nvPr/>
        </p:nvSpPr>
        <p:spPr bwMode="auto">
          <a:xfrm>
            <a:off x="5211864" y="4318918"/>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23</a:t>
            </a:r>
          </a:p>
        </p:txBody>
      </p:sp>
      <p:sp>
        <p:nvSpPr>
          <p:cNvPr id="69" name="Line 38">
            <a:extLst>
              <a:ext uri="{FF2B5EF4-FFF2-40B4-BE49-F238E27FC236}">
                <a16:creationId xmlns:a16="http://schemas.microsoft.com/office/drawing/2014/main" id="{5CCC7CC1-BCC3-6257-AE5E-D25AF796AC31}"/>
              </a:ext>
            </a:extLst>
          </p:cNvPr>
          <p:cNvSpPr>
            <a:spLocks noChangeShapeType="1"/>
          </p:cNvSpPr>
          <p:nvPr/>
        </p:nvSpPr>
        <p:spPr bwMode="auto">
          <a:xfrm flipH="1">
            <a:off x="4819064" y="3743964"/>
            <a:ext cx="230178" cy="604288"/>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0" name="Line 41">
            <a:extLst>
              <a:ext uri="{FF2B5EF4-FFF2-40B4-BE49-F238E27FC236}">
                <a16:creationId xmlns:a16="http://schemas.microsoft.com/office/drawing/2014/main" id="{8469FB8D-1009-6E72-4168-F5190B8F50FF}"/>
              </a:ext>
            </a:extLst>
          </p:cNvPr>
          <p:cNvSpPr>
            <a:spLocks noChangeShapeType="1"/>
          </p:cNvSpPr>
          <p:nvPr/>
        </p:nvSpPr>
        <p:spPr bwMode="auto">
          <a:xfrm>
            <a:off x="5216505" y="3725468"/>
            <a:ext cx="214849" cy="633217"/>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 name="Oval 30">
            <a:extLst>
              <a:ext uri="{FF2B5EF4-FFF2-40B4-BE49-F238E27FC236}">
                <a16:creationId xmlns:a16="http://schemas.microsoft.com/office/drawing/2014/main" id="{70DA3D0D-318E-2090-8A0F-14A00C8C2FAB}"/>
              </a:ext>
            </a:extLst>
          </p:cNvPr>
          <p:cNvSpPr>
            <a:spLocks noChangeArrowheads="1"/>
          </p:cNvSpPr>
          <p:nvPr/>
        </p:nvSpPr>
        <p:spPr bwMode="auto">
          <a:xfrm>
            <a:off x="5685266" y="4335570"/>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24</a:t>
            </a:r>
          </a:p>
        </p:txBody>
      </p:sp>
      <p:sp>
        <p:nvSpPr>
          <p:cNvPr id="72" name="Oval 31">
            <a:extLst>
              <a:ext uri="{FF2B5EF4-FFF2-40B4-BE49-F238E27FC236}">
                <a16:creationId xmlns:a16="http://schemas.microsoft.com/office/drawing/2014/main" id="{8A517626-4135-936F-7060-ED22E41B19E8}"/>
              </a:ext>
            </a:extLst>
          </p:cNvPr>
          <p:cNvSpPr>
            <a:spLocks noChangeArrowheads="1"/>
          </p:cNvSpPr>
          <p:nvPr/>
        </p:nvSpPr>
        <p:spPr bwMode="auto">
          <a:xfrm>
            <a:off x="6241684" y="4336842"/>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25</a:t>
            </a:r>
          </a:p>
        </p:txBody>
      </p:sp>
      <p:sp>
        <p:nvSpPr>
          <p:cNvPr id="73" name="Line 38">
            <a:extLst>
              <a:ext uri="{FF2B5EF4-FFF2-40B4-BE49-F238E27FC236}">
                <a16:creationId xmlns:a16="http://schemas.microsoft.com/office/drawing/2014/main" id="{0AB784BF-5517-4146-D128-CF433C224E0A}"/>
              </a:ext>
            </a:extLst>
          </p:cNvPr>
          <p:cNvSpPr>
            <a:spLocks noChangeShapeType="1"/>
          </p:cNvSpPr>
          <p:nvPr/>
        </p:nvSpPr>
        <p:spPr bwMode="auto">
          <a:xfrm flipH="1">
            <a:off x="5897878" y="3742413"/>
            <a:ext cx="230178" cy="604288"/>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4" name="Line 41">
            <a:extLst>
              <a:ext uri="{FF2B5EF4-FFF2-40B4-BE49-F238E27FC236}">
                <a16:creationId xmlns:a16="http://schemas.microsoft.com/office/drawing/2014/main" id="{8357D386-684F-6625-99D6-99BA8EBB79B6}"/>
              </a:ext>
            </a:extLst>
          </p:cNvPr>
          <p:cNvSpPr>
            <a:spLocks noChangeShapeType="1"/>
          </p:cNvSpPr>
          <p:nvPr/>
        </p:nvSpPr>
        <p:spPr bwMode="auto">
          <a:xfrm>
            <a:off x="6241684" y="3722393"/>
            <a:ext cx="218781" cy="581559"/>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5" name="Oval 30">
            <a:extLst>
              <a:ext uri="{FF2B5EF4-FFF2-40B4-BE49-F238E27FC236}">
                <a16:creationId xmlns:a16="http://schemas.microsoft.com/office/drawing/2014/main" id="{E3FC8D99-9983-6DD5-61D7-387097E4010B}"/>
              </a:ext>
            </a:extLst>
          </p:cNvPr>
          <p:cNvSpPr>
            <a:spLocks noChangeArrowheads="1"/>
          </p:cNvSpPr>
          <p:nvPr/>
        </p:nvSpPr>
        <p:spPr bwMode="auto">
          <a:xfrm>
            <a:off x="6763984" y="4345651"/>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26</a:t>
            </a:r>
          </a:p>
        </p:txBody>
      </p:sp>
      <p:sp>
        <p:nvSpPr>
          <p:cNvPr id="76" name="Oval 31">
            <a:extLst>
              <a:ext uri="{FF2B5EF4-FFF2-40B4-BE49-F238E27FC236}">
                <a16:creationId xmlns:a16="http://schemas.microsoft.com/office/drawing/2014/main" id="{54DA53F0-AD12-D237-46A6-C0EC3199C1D3}"/>
              </a:ext>
            </a:extLst>
          </p:cNvPr>
          <p:cNvSpPr>
            <a:spLocks noChangeArrowheads="1"/>
          </p:cNvSpPr>
          <p:nvPr/>
        </p:nvSpPr>
        <p:spPr bwMode="auto">
          <a:xfrm>
            <a:off x="7370605" y="4339525"/>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27</a:t>
            </a:r>
          </a:p>
        </p:txBody>
      </p:sp>
      <p:sp>
        <p:nvSpPr>
          <p:cNvPr id="77" name="Line 38">
            <a:extLst>
              <a:ext uri="{FF2B5EF4-FFF2-40B4-BE49-F238E27FC236}">
                <a16:creationId xmlns:a16="http://schemas.microsoft.com/office/drawing/2014/main" id="{BF529818-EE96-B0BA-2434-32931029E2A4}"/>
              </a:ext>
            </a:extLst>
          </p:cNvPr>
          <p:cNvSpPr>
            <a:spLocks noChangeShapeType="1"/>
          </p:cNvSpPr>
          <p:nvPr/>
        </p:nvSpPr>
        <p:spPr bwMode="auto">
          <a:xfrm flipH="1">
            <a:off x="6937031" y="3742413"/>
            <a:ext cx="230178" cy="604288"/>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8" name="Line 41">
            <a:extLst>
              <a:ext uri="{FF2B5EF4-FFF2-40B4-BE49-F238E27FC236}">
                <a16:creationId xmlns:a16="http://schemas.microsoft.com/office/drawing/2014/main" id="{12EDC76B-EDBB-D448-8438-DDA31E9C4BCF}"/>
              </a:ext>
            </a:extLst>
          </p:cNvPr>
          <p:cNvSpPr>
            <a:spLocks noChangeShapeType="1"/>
          </p:cNvSpPr>
          <p:nvPr/>
        </p:nvSpPr>
        <p:spPr bwMode="auto">
          <a:xfrm>
            <a:off x="7350052" y="3713023"/>
            <a:ext cx="218781" cy="581559"/>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3" name="Oval 30">
            <a:extLst>
              <a:ext uri="{FF2B5EF4-FFF2-40B4-BE49-F238E27FC236}">
                <a16:creationId xmlns:a16="http://schemas.microsoft.com/office/drawing/2014/main" id="{627542AC-DED2-9E90-3E36-42B5A3B11106}"/>
              </a:ext>
            </a:extLst>
          </p:cNvPr>
          <p:cNvSpPr>
            <a:spLocks noChangeArrowheads="1"/>
          </p:cNvSpPr>
          <p:nvPr/>
        </p:nvSpPr>
        <p:spPr bwMode="auto">
          <a:xfrm>
            <a:off x="7853256" y="4346701"/>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28</a:t>
            </a:r>
          </a:p>
        </p:txBody>
      </p:sp>
      <p:sp>
        <p:nvSpPr>
          <p:cNvPr id="84" name="Oval 31">
            <a:extLst>
              <a:ext uri="{FF2B5EF4-FFF2-40B4-BE49-F238E27FC236}">
                <a16:creationId xmlns:a16="http://schemas.microsoft.com/office/drawing/2014/main" id="{FF1616E4-0374-D0F5-A14D-B2DC5736A1C0}"/>
              </a:ext>
            </a:extLst>
          </p:cNvPr>
          <p:cNvSpPr>
            <a:spLocks noChangeArrowheads="1"/>
          </p:cNvSpPr>
          <p:nvPr/>
        </p:nvSpPr>
        <p:spPr bwMode="auto">
          <a:xfrm>
            <a:off x="8471276" y="4318918"/>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29</a:t>
            </a:r>
          </a:p>
        </p:txBody>
      </p:sp>
      <p:sp>
        <p:nvSpPr>
          <p:cNvPr id="85" name="Line 38">
            <a:extLst>
              <a:ext uri="{FF2B5EF4-FFF2-40B4-BE49-F238E27FC236}">
                <a16:creationId xmlns:a16="http://schemas.microsoft.com/office/drawing/2014/main" id="{81C00B39-264A-5F58-F361-A2146D631B2A}"/>
              </a:ext>
            </a:extLst>
          </p:cNvPr>
          <p:cNvSpPr>
            <a:spLocks noChangeShapeType="1"/>
          </p:cNvSpPr>
          <p:nvPr/>
        </p:nvSpPr>
        <p:spPr bwMode="auto">
          <a:xfrm flipH="1">
            <a:off x="8042065" y="3752494"/>
            <a:ext cx="230178" cy="604288"/>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6" name="Line 41">
            <a:extLst>
              <a:ext uri="{FF2B5EF4-FFF2-40B4-BE49-F238E27FC236}">
                <a16:creationId xmlns:a16="http://schemas.microsoft.com/office/drawing/2014/main" id="{9820E626-E397-C797-00B7-AEFF1D8C5EA6}"/>
              </a:ext>
            </a:extLst>
          </p:cNvPr>
          <p:cNvSpPr>
            <a:spLocks noChangeShapeType="1"/>
          </p:cNvSpPr>
          <p:nvPr/>
        </p:nvSpPr>
        <p:spPr bwMode="auto">
          <a:xfrm>
            <a:off x="8428754" y="3713023"/>
            <a:ext cx="218781" cy="581559"/>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7" name="Oval 30">
            <a:extLst>
              <a:ext uri="{FF2B5EF4-FFF2-40B4-BE49-F238E27FC236}">
                <a16:creationId xmlns:a16="http://schemas.microsoft.com/office/drawing/2014/main" id="{D342A117-4C29-50E0-B62C-46086DA20D99}"/>
              </a:ext>
            </a:extLst>
          </p:cNvPr>
          <p:cNvSpPr>
            <a:spLocks noChangeArrowheads="1"/>
          </p:cNvSpPr>
          <p:nvPr/>
        </p:nvSpPr>
        <p:spPr bwMode="auto">
          <a:xfrm>
            <a:off x="8997140" y="4315851"/>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30</a:t>
            </a:r>
          </a:p>
        </p:txBody>
      </p:sp>
      <p:sp>
        <p:nvSpPr>
          <p:cNvPr id="88" name="Oval 31">
            <a:extLst>
              <a:ext uri="{FF2B5EF4-FFF2-40B4-BE49-F238E27FC236}">
                <a16:creationId xmlns:a16="http://schemas.microsoft.com/office/drawing/2014/main" id="{D9F4E481-9B32-F5B2-37DF-AC76270BDC40}"/>
              </a:ext>
            </a:extLst>
          </p:cNvPr>
          <p:cNvSpPr>
            <a:spLocks noChangeArrowheads="1"/>
          </p:cNvSpPr>
          <p:nvPr/>
        </p:nvSpPr>
        <p:spPr bwMode="auto">
          <a:xfrm>
            <a:off x="9686103" y="4312364"/>
            <a:ext cx="435206" cy="313487"/>
          </a:xfrm>
          <a:prstGeom prst="ellipse">
            <a:avLst/>
          </a:prstGeom>
          <a:no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b="1" dirty="0">
                <a:latin typeface="Times New Roman" pitchFamily="18" charset="0"/>
              </a:rPr>
              <a:t>31</a:t>
            </a:r>
          </a:p>
        </p:txBody>
      </p:sp>
      <p:sp>
        <p:nvSpPr>
          <p:cNvPr id="89" name="Line 38">
            <a:extLst>
              <a:ext uri="{FF2B5EF4-FFF2-40B4-BE49-F238E27FC236}">
                <a16:creationId xmlns:a16="http://schemas.microsoft.com/office/drawing/2014/main" id="{2877BC51-9C13-29B4-2E25-DA09FA80FC8F}"/>
              </a:ext>
            </a:extLst>
          </p:cNvPr>
          <p:cNvSpPr>
            <a:spLocks noChangeShapeType="1"/>
          </p:cNvSpPr>
          <p:nvPr/>
        </p:nvSpPr>
        <p:spPr bwMode="auto">
          <a:xfrm flipH="1">
            <a:off x="9202168" y="3743964"/>
            <a:ext cx="230178" cy="604288"/>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0" name="Line 41">
            <a:extLst>
              <a:ext uri="{FF2B5EF4-FFF2-40B4-BE49-F238E27FC236}">
                <a16:creationId xmlns:a16="http://schemas.microsoft.com/office/drawing/2014/main" id="{4EB5315D-C73C-BC16-674E-A97AD8938183}"/>
              </a:ext>
            </a:extLst>
          </p:cNvPr>
          <p:cNvSpPr>
            <a:spLocks noChangeShapeType="1"/>
          </p:cNvSpPr>
          <p:nvPr/>
        </p:nvSpPr>
        <p:spPr bwMode="auto">
          <a:xfrm>
            <a:off x="9577460" y="3713023"/>
            <a:ext cx="218781" cy="581559"/>
          </a:xfrm>
          <a:prstGeom prst="line">
            <a:avLst/>
          </a:prstGeom>
          <a:noFill/>
          <a:ln w="127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2" name="文本框 91">
            <a:extLst>
              <a:ext uri="{FF2B5EF4-FFF2-40B4-BE49-F238E27FC236}">
                <a16:creationId xmlns:a16="http://schemas.microsoft.com/office/drawing/2014/main" id="{3F714C43-BDC4-3526-5642-869037926B09}"/>
              </a:ext>
            </a:extLst>
          </p:cNvPr>
          <p:cNvSpPr txBox="1"/>
          <p:nvPr/>
        </p:nvSpPr>
        <p:spPr>
          <a:xfrm>
            <a:off x="847219" y="544024"/>
            <a:ext cx="6099462" cy="523220"/>
          </a:xfrm>
          <a:prstGeom prst="rect">
            <a:avLst/>
          </a:prstGeom>
          <a:noFill/>
        </p:spPr>
        <p:txBody>
          <a:bodyPr wrap="square">
            <a:spAutoFit/>
          </a:bodyPr>
          <a:lstStyle/>
          <a:p>
            <a:pPr>
              <a:lnSpc>
                <a:spcPct val="100000"/>
              </a:lnSpc>
            </a:pPr>
            <a:r>
              <a:rPr lang="zh-CN" altLang="en-US" sz="2800" dirty="0">
                <a:solidFill>
                  <a:srgbClr val="1E5293"/>
                </a:solidFill>
                <a:latin typeface="Arial" panose="020B0604020202020204" pitchFamily="34" charset="0"/>
                <a:ea typeface="幼圆" panose="02010509060101010101" pitchFamily="49" charset="-122"/>
                <a:cs typeface="Arial" panose="020B0604020202020204" pitchFamily="34" charset="0"/>
              </a:rPr>
              <a:t>解空间树</a:t>
            </a:r>
            <a:endParaRPr lang="en-US" altLang="zh-CN" sz="2800" dirty="0">
              <a:solidFill>
                <a:srgbClr val="1E5293"/>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875647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67D8AD3B-C590-CDE3-C700-CFB7C1AAB847}"/>
              </a:ext>
            </a:extLst>
          </p:cNvPr>
          <p:cNvSpPr>
            <a:spLocks noGrp="1"/>
          </p:cNvSpPr>
          <p:nvPr>
            <p:ph type="title"/>
          </p:nvPr>
        </p:nvSpPr>
        <p:spPr/>
        <p:txBody>
          <a:bodyPr/>
          <a:lstStyle/>
          <a:p>
            <a:r>
              <a:rPr lang="zh-CN" altLang="en-US" dirty="0"/>
              <a:t>成本函数</a:t>
            </a:r>
            <a:r>
              <a:rPr lang="en-US" altLang="zh-CN" dirty="0"/>
              <a:t>c</a:t>
            </a:r>
            <a:endParaRPr lang="zh-CN" altLang="en-US" dirty="0"/>
          </a:p>
        </p:txBody>
      </p:sp>
      <p:sp>
        <p:nvSpPr>
          <p:cNvPr id="63491" name="内容占位符 2">
            <a:extLst>
              <a:ext uri="{FF2B5EF4-FFF2-40B4-BE49-F238E27FC236}">
                <a16:creationId xmlns:a16="http://schemas.microsoft.com/office/drawing/2014/main" id="{E46FA42A-BEED-59E6-07E8-5CF3592EE4A8}"/>
              </a:ext>
            </a:extLst>
          </p:cNvPr>
          <p:cNvSpPr>
            <a:spLocks noGrp="1"/>
          </p:cNvSpPr>
          <p:nvPr>
            <p:ph idx="1"/>
          </p:nvPr>
        </p:nvSpPr>
        <p:spPr>
          <a:xfrm>
            <a:off x="838200" y="1772816"/>
            <a:ext cx="9866312" cy="4032448"/>
          </a:xfrm>
        </p:spPr>
        <p:txBody>
          <a:bodyPr/>
          <a:lstStyle/>
          <a:p>
            <a:pPr>
              <a:lnSpc>
                <a:spcPct val="150000"/>
              </a:lnSpc>
            </a:pPr>
            <a:r>
              <a:rPr lang="zh-CN" altLang="en-US" sz="2400" dirty="0"/>
              <a:t>原问题寻找最大成本</a:t>
            </a:r>
            <a:r>
              <a:rPr lang="en-US" altLang="zh-CN" sz="2400" dirty="0"/>
              <a:t>(</a:t>
            </a:r>
            <a:r>
              <a:rPr lang="zh-CN" altLang="en-US" sz="2400" dirty="0"/>
              <a:t>效益</a:t>
            </a:r>
            <a:r>
              <a:rPr lang="en-US" altLang="zh-CN" sz="2400" dirty="0"/>
              <a:t>)</a:t>
            </a:r>
            <a:r>
              <a:rPr lang="zh-CN" altLang="en-US" sz="2400" dirty="0"/>
              <a:t>节点，为了转化成最优化问题，修改最优解定义为极小值。</a:t>
            </a:r>
            <a:endParaRPr lang="en-US" altLang="zh-CN" sz="2400" dirty="0"/>
          </a:p>
          <a:p>
            <a:pPr>
              <a:lnSpc>
                <a:spcPct val="150000"/>
              </a:lnSpc>
            </a:pPr>
            <a:r>
              <a:rPr lang="zh-CN" altLang="en-US" sz="2400" dirty="0"/>
              <a:t>为了使最小成本答案节点与最优解相对应，节点</a:t>
            </a:r>
            <a:r>
              <a:rPr lang="en-US" altLang="zh-CN" sz="2400" dirty="0"/>
              <a:t>X</a:t>
            </a:r>
            <a:r>
              <a:rPr lang="zh-CN" altLang="en-US" sz="2400" dirty="0"/>
              <a:t>定义成本函数</a:t>
            </a:r>
            <a:r>
              <a:rPr lang="en-US" altLang="zh-CN" sz="2400" dirty="0"/>
              <a:t>c</a:t>
            </a:r>
            <a:r>
              <a:rPr lang="zh-CN" altLang="en-US" sz="2400" dirty="0"/>
              <a:t>：</a:t>
            </a:r>
            <a:endParaRPr lang="en-US" altLang="zh-CN" sz="2400" dirty="0"/>
          </a:p>
          <a:p>
            <a:pPr lvl="1">
              <a:lnSpc>
                <a:spcPct val="150000"/>
              </a:lnSpc>
            </a:pPr>
            <a:r>
              <a:rPr lang="en-US" altLang="zh-CN" sz="2400" dirty="0"/>
              <a:t>c(X)= -</a:t>
            </a:r>
            <a:r>
              <a:rPr kumimoji="1" lang="zh-CN" altLang="en-US" sz="2400" dirty="0">
                <a:latin typeface="宋体" panose="02010600030101010101" pitchFamily="2" charset="-122"/>
              </a:rPr>
              <a:t>∑</a:t>
            </a:r>
            <a:r>
              <a:rPr kumimoji="1" lang="en-US" altLang="zh-CN" sz="2400" dirty="0" err="1">
                <a:latin typeface="Times New Roman" panose="02020603050405020304" pitchFamily="18" charset="0"/>
              </a:rPr>
              <a:t>p</a:t>
            </a:r>
            <a:r>
              <a:rPr kumimoji="1" lang="en-US" altLang="zh-CN" sz="2400" baseline="-25000" dirty="0" err="1">
                <a:latin typeface="Times New Roman" panose="02020603050405020304" pitchFamily="18" charset="0"/>
              </a:rPr>
              <a:t>i</a:t>
            </a:r>
            <a:r>
              <a:rPr kumimoji="1" lang="en-US" altLang="zh-CN" sz="2400" dirty="0" err="1">
                <a:latin typeface="Times New Roman" panose="02020603050405020304" pitchFamily="18" charset="0"/>
              </a:rPr>
              <a:t>x</a:t>
            </a:r>
            <a:r>
              <a:rPr kumimoji="1" lang="en-US" altLang="zh-CN" sz="2400" baseline="-25000" dirty="0" err="1">
                <a:latin typeface="Times New Roman" panose="02020603050405020304" pitchFamily="18" charset="0"/>
              </a:rPr>
              <a:t>i</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a:t>
            </a:r>
            <a:r>
              <a:rPr lang="en-US" altLang="zh-CN" sz="2400" dirty="0"/>
              <a:t>X</a:t>
            </a:r>
            <a:r>
              <a:rPr lang="zh-CN" altLang="en-US" sz="2400" dirty="0"/>
              <a:t>是答案节点</a:t>
            </a:r>
            <a:endParaRPr lang="en-US" altLang="zh-CN" sz="2400" dirty="0"/>
          </a:p>
          <a:p>
            <a:pPr lvl="1">
              <a:lnSpc>
                <a:spcPct val="150000"/>
              </a:lnSpc>
            </a:pPr>
            <a:r>
              <a:rPr lang="en-US" altLang="zh-CN" sz="2400" dirty="0"/>
              <a:t>c(X)=∞</a:t>
            </a:r>
            <a:r>
              <a:rPr lang="zh-CN" altLang="en-US" sz="2400" dirty="0"/>
              <a:t>，</a:t>
            </a:r>
            <a:r>
              <a:rPr kumimoji="1" lang="en-US" altLang="zh-CN" sz="2400" dirty="0">
                <a:latin typeface="Times New Roman" panose="02020603050405020304" pitchFamily="18" charset="0"/>
              </a:rPr>
              <a:t>X</a:t>
            </a:r>
            <a:r>
              <a:rPr kumimoji="1" lang="zh-CN" altLang="en-US" sz="2400" dirty="0">
                <a:latin typeface="Times New Roman" panose="02020603050405020304" pitchFamily="18" charset="0"/>
              </a:rPr>
              <a:t>是不可行的叶节点</a:t>
            </a:r>
            <a:endParaRPr kumimoji="1" lang="en-US" altLang="zh-CN" sz="2400" dirty="0">
              <a:latin typeface="Times New Roman" panose="02020603050405020304" pitchFamily="18" charset="0"/>
            </a:endParaRPr>
          </a:p>
          <a:p>
            <a:pPr lvl="1">
              <a:lnSpc>
                <a:spcPct val="150000"/>
              </a:lnSpc>
            </a:pPr>
            <a:r>
              <a:rPr lang="en-US" altLang="zh-CN" sz="2400" dirty="0"/>
              <a:t>c(X)=min{c(</a:t>
            </a:r>
            <a:r>
              <a:rPr lang="en-US" altLang="zh-CN" sz="2400" u="sng" dirty="0"/>
              <a:t>LCHILD(X)</a:t>
            </a:r>
            <a:r>
              <a:rPr lang="en-US" altLang="zh-CN" sz="2400" dirty="0"/>
              <a:t>),c(</a:t>
            </a:r>
            <a:r>
              <a:rPr lang="en-US" altLang="zh-CN" sz="2400" u="sng" dirty="0"/>
              <a:t>RCHILD(X)</a:t>
            </a:r>
            <a:r>
              <a:rPr lang="en-US" altLang="zh-CN" sz="2400" dirty="0"/>
              <a:t>)}</a:t>
            </a:r>
            <a:r>
              <a:rPr lang="zh-CN" altLang="en-US" sz="2400" dirty="0"/>
              <a:t>，   </a:t>
            </a:r>
            <a:r>
              <a:rPr lang="en-US" altLang="zh-CN" sz="2400" dirty="0"/>
              <a:t>X</a:t>
            </a:r>
            <a:r>
              <a:rPr lang="zh-CN" altLang="en-US" sz="2400" dirty="0"/>
              <a:t>是非叶结点</a:t>
            </a:r>
            <a:endParaRPr lang="en-US" altLang="zh-CN" sz="2400" dirty="0"/>
          </a:p>
          <a:p>
            <a:pPr lvl="1"/>
            <a:endParaRPr lang="zh-CN" altLang="en-US" dirty="0"/>
          </a:p>
        </p:txBody>
      </p:sp>
      <p:sp>
        <p:nvSpPr>
          <p:cNvPr id="63493" name="Text Box 6">
            <a:extLst>
              <a:ext uri="{FF2B5EF4-FFF2-40B4-BE49-F238E27FC236}">
                <a16:creationId xmlns:a16="http://schemas.microsoft.com/office/drawing/2014/main" id="{7F8E1D43-07E4-2795-AACA-9693D33787D1}"/>
              </a:ext>
            </a:extLst>
          </p:cNvPr>
          <p:cNvSpPr txBox="1">
            <a:spLocks noChangeArrowheads="1"/>
          </p:cNvSpPr>
          <p:nvPr/>
        </p:nvSpPr>
        <p:spPr bwMode="auto">
          <a:xfrm>
            <a:off x="2063552" y="5301208"/>
            <a:ext cx="13223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dirty="0">
                <a:latin typeface="Times New Roman" panose="02020603050405020304" pitchFamily="18" charset="0"/>
              </a:rPr>
              <a:t>1</a:t>
            </a:r>
            <a:r>
              <a:rPr kumimoji="1" lang="en-US" altLang="zh-CN" sz="1600" dirty="0">
                <a:latin typeface="宋体" panose="02010600030101010101" pitchFamily="2" charset="-122"/>
              </a:rPr>
              <a:t>≤i≤n</a:t>
            </a:r>
          </a:p>
        </p:txBody>
      </p:sp>
      <p:sp>
        <p:nvSpPr>
          <p:cNvPr id="2" name="灯片编号占位符 1">
            <a:extLst>
              <a:ext uri="{FF2B5EF4-FFF2-40B4-BE49-F238E27FC236}">
                <a16:creationId xmlns:a16="http://schemas.microsoft.com/office/drawing/2014/main" id="{39DF2B98-AAC3-3A58-3A18-C70D86296688}"/>
              </a:ext>
            </a:extLst>
          </p:cNvPr>
          <p:cNvSpPr>
            <a:spLocks noGrp="1"/>
          </p:cNvSpPr>
          <p:nvPr>
            <p:ph type="sldNum" sz="quarter" idx="12"/>
          </p:nvPr>
        </p:nvSpPr>
        <p:spPr/>
        <p:txBody>
          <a:bodyPr/>
          <a:lstStyle/>
          <a:p>
            <a:pPr>
              <a:defRPr/>
            </a:pPr>
            <a:fld id="{0CE838A2-A49A-4A20-A5DD-EFD81F6874A2}" type="slidenum">
              <a:rPr lang="en-US" altLang="zh-CN" smtClean="0"/>
              <a:pPr>
                <a:defRPr/>
              </a:pPr>
              <a:t>62</a:t>
            </a:fld>
            <a:endParaRPr lang="en-US" altLang="zh-CN"/>
          </a:p>
        </p:txBody>
      </p:sp>
    </p:spTree>
    <p:extLst>
      <p:ext uri="{BB962C8B-B14F-4D97-AF65-F5344CB8AC3E}">
        <p14:creationId xmlns:p14="http://schemas.microsoft.com/office/powerpoint/2010/main" val="3816008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A483B-D0B5-8197-8C7A-94D910AB6E4B}"/>
              </a:ext>
            </a:extLst>
          </p:cNvPr>
          <p:cNvSpPr>
            <a:spLocks noGrp="1"/>
          </p:cNvSpPr>
          <p:nvPr>
            <p:ph type="title"/>
          </p:nvPr>
        </p:nvSpPr>
        <p:spPr>
          <a:xfrm>
            <a:off x="695400" y="404664"/>
            <a:ext cx="10515600" cy="1325563"/>
          </a:xfrm>
        </p:spPr>
        <p:txBody>
          <a:bodyPr/>
          <a:lstStyle/>
          <a:p>
            <a:r>
              <a:rPr kumimoji="1" lang="zh-CN" altLang="en-US" dirty="0"/>
              <a:t>成本估计函数</a:t>
            </a:r>
            <a:r>
              <a:rPr lang="en-US" altLang="zh-CN" dirty="0" err="1"/>
              <a:t>ĉ</a:t>
            </a:r>
            <a:endParaRPr kumimoji="1" lang="zh-CN" altLang="en-US" dirty="0"/>
          </a:p>
        </p:txBody>
      </p:sp>
      <p:sp>
        <p:nvSpPr>
          <p:cNvPr id="3" name="内容占位符 2">
            <a:extLst>
              <a:ext uri="{FF2B5EF4-FFF2-40B4-BE49-F238E27FC236}">
                <a16:creationId xmlns:a16="http://schemas.microsoft.com/office/drawing/2014/main" id="{A4051094-6E1E-5D08-E214-D4943390886F}"/>
              </a:ext>
            </a:extLst>
          </p:cNvPr>
          <p:cNvSpPr>
            <a:spLocks noGrp="1"/>
          </p:cNvSpPr>
          <p:nvPr>
            <p:ph idx="1"/>
          </p:nvPr>
        </p:nvSpPr>
        <p:spPr>
          <a:xfrm>
            <a:off x="838200" y="1588447"/>
            <a:ext cx="10515600" cy="4655544"/>
          </a:xfrm>
        </p:spPr>
        <p:txBody>
          <a:bodyPr>
            <a:normAutofit/>
          </a:bodyPr>
          <a:lstStyle/>
          <a:p>
            <a:pPr>
              <a:lnSpc>
                <a:spcPct val="150000"/>
              </a:lnSpc>
            </a:pPr>
            <a:r>
              <a:rPr kumimoji="1" lang="zh-CN" altLang="en-US" sz="2400" dirty="0"/>
              <a:t>定义域：搜索树中所有结点构成的集合。</a:t>
            </a:r>
            <a:endParaRPr kumimoji="1" lang="en-US" altLang="zh-CN" sz="2400" dirty="0"/>
          </a:p>
          <a:p>
            <a:pPr>
              <a:lnSpc>
                <a:spcPct val="150000"/>
              </a:lnSpc>
            </a:pPr>
            <a:r>
              <a:rPr kumimoji="1" lang="zh-CN" altLang="en-US" sz="2400" dirty="0"/>
              <a:t>含义：当搜索进行到此结点时，以后无论怎么选择此结点的后代，目标函数值不会小于成本估计函数的值。</a:t>
            </a:r>
            <a:endParaRPr kumimoji="1" lang="en-US" altLang="zh-CN" sz="2400" dirty="0"/>
          </a:p>
          <a:p>
            <a:pPr>
              <a:lnSpc>
                <a:spcPct val="150000"/>
              </a:lnSpc>
            </a:pPr>
            <a:r>
              <a:rPr kumimoji="1" lang="zh-CN" altLang="en-US" sz="2400" dirty="0"/>
              <a:t>是以该结点为根的子树中，所有可行解的目标函数值的一个下界。</a:t>
            </a:r>
            <a:endParaRPr kumimoji="1" lang="en-US" altLang="zh-CN" sz="2400" dirty="0"/>
          </a:p>
          <a:p>
            <a:endParaRPr kumimoji="1" lang="zh-CN" altLang="en-US" dirty="0"/>
          </a:p>
        </p:txBody>
      </p:sp>
      <p:sp>
        <p:nvSpPr>
          <p:cNvPr id="4" name="灯片编号占位符 3">
            <a:extLst>
              <a:ext uri="{FF2B5EF4-FFF2-40B4-BE49-F238E27FC236}">
                <a16:creationId xmlns:a16="http://schemas.microsoft.com/office/drawing/2014/main" id="{ECFD2ADF-2238-B0D0-B4A1-EBBD43451103}"/>
              </a:ext>
            </a:extLst>
          </p:cNvPr>
          <p:cNvSpPr>
            <a:spLocks noGrp="1"/>
          </p:cNvSpPr>
          <p:nvPr>
            <p:ph type="sldNum" sz="quarter" idx="12"/>
          </p:nvPr>
        </p:nvSpPr>
        <p:spPr/>
        <p:txBody>
          <a:bodyPr/>
          <a:lstStyle/>
          <a:p>
            <a:pPr>
              <a:defRPr/>
            </a:pPr>
            <a:fld id="{0CE838A2-A49A-4A20-A5DD-EFD81F6874A2}" type="slidenum">
              <a:rPr lang="en-US" altLang="zh-CN" smtClean="0"/>
              <a:pPr>
                <a:defRPr/>
              </a:pPr>
              <a:t>63</a:t>
            </a:fld>
            <a:endParaRPr lang="en-US" altLang="zh-CN"/>
          </a:p>
        </p:txBody>
      </p:sp>
    </p:spTree>
    <p:extLst>
      <p:ext uri="{BB962C8B-B14F-4D97-AF65-F5344CB8AC3E}">
        <p14:creationId xmlns:p14="http://schemas.microsoft.com/office/powerpoint/2010/main" val="41178741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FA800-2D85-793C-99B9-720E9FF36F71}"/>
              </a:ext>
            </a:extLst>
          </p:cNvPr>
          <p:cNvSpPr>
            <a:spLocks noGrp="1"/>
          </p:cNvSpPr>
          <p:nvPr>
            <p:ph type="title"/>
          </p:nvPr>
        </p:nvSpPr>
        <p:spPr/>
        <p:txBody>
          <a:bodyPr/>
          <a:lstStyle/>
          <a:p>
            <a:r>
              <a:rPr kumimoji="1" lang="zh-CN" altLang="en-US" dirty="0"/>
              <a:t>成本估计函数</a:t>
            </a:r>
            <a:r>
              <a:rPr lang="en-US" altLang="zh-CN" dirty="0" err="1"/>
              <a:t>ĉ</a:t>
            </a:r>
            <a:r>
              <a:rPr kumimoji="1" lang="zh-CN" altLang="en-US" dirty="0"/>
              <a:t>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6F8C4E-15E9-92E1-7BC3-022D25517059}"/>
                  </a:ext>
                </a:extLst>
              </p:cNvPr>
              <p:cNvSpPr>
                <a:spLocks noGrp="1"/>
              </p:cNvSpPr>
              <p:nvPr>
                <p:ph idx="1"/>
              </p:nvPr>
            </p:nvSpPr>
            <p:spPr>
              <a:xfrm>
                <a:off x="623391" y="1628800"/>
                <a:ext cx="11449273" cy="4958912"/>
              </a:xfrm>
            </p:spPr>
            <p:txBody>
              <a:bodyPr>
                <a:normAutofit/>
              </a:bodyPr>
              <a:lstStyle/>
              <a:p>
                <a:pPr>
                  <a:lnSpc>
                    <a:spcPct val="150000"/>
                  </a:lnSpc>
                </a:pPr>
                <a:r>
                  <a:rPr kumimoji="1" lang="zh-CN" altLang="en-US" sz="2400" dirty="0"/>
                  <a:t>对物品按照单位重量的价值进行降序排列；结点</a:t>
                </a:r>
                <a:r>
                  <a:rPr kumimoji="1" lang="en-US" altLang="zh-CN" sz="2400" dirty="0"/>
                  <a:t>&lt;x1,x2,…,</a:t>
                </a:r>
                <a:r>
                  <a:rPr kumimoji="1" lang="en-US" altLang="zh-CN" sz="2400" dirty="0" err="1"/>
                  <a:t>xk</a:t>
                </a:r>
                <a:r>
                  <a:rPr kumimoji="1" lang="en-US" altLang="zh-CN" sz="2400" dirty="0"/>
                  <a:t>&gt;</a:t>
                </a:r>
                <a:r>
                  <a:rPr kumimoji="1" lang="zh-CN" altLang="en-US" sz="2400" dirty="0"/>
                  <a:t>的成本估计函数定义：在</a:t>
                </a:r>
                <a:r>
                  <a:rPr kumimoji="1" lang="en-US" altLang="zh-CN" sz="2400" dirty="0"/>
                  <a:t>&lt;x1,x2,…,</a:t>
                </a:r>
                <a:r>
                  <a:rPr kumimoji="1" lang="en-US" altLang="zh-CN" sz="2400" dirty="0" err="1"/>
                  <a:t>xk</a:t>
                </a:r>
                <a:r>
                  <a:rPr kumimoji="1" lang="zh-CN" altLang="en-US" sz="2400" dirty="0"/>
                  <a:t>，</a:t>
                </a:r>
                <a:r>
                  <a:rPr kumimoji="1" lang="en-US" altLang="zh-CN" sz="2400" dirty="0"/>
                  <a:t> xk+1,…,</a:t>
                </a:r>
                <a:r>
                  <a:rPr kumimoji="1" lang="en-US" altLang="zh-CN" sz="2400" dirty="0" err="1"/>
                  <a:t>xn</a:t>
                </a:r>
                <a:r>
                  <a:rPr kumimoji="1" lang="en-US" altLang="zh-CN" sz="2400" dirty="0"/>
                  <a:t> &gt;</a:t>
                </a:r>
                <a:r>
                  <a:rPr kumimoji="1" lang="zh-CN" altLang="en-US" sz="2400" dirty="0"/>
                  <a:t>中，无论</a:t>
                </a:r>
                <a:r>
                  <a:rPr kumimoji="1" lang="en-US" altLang="zh-CN" sz="2400" dirty="0"/>
                  <a:t>xk+1,…,</a:t>
                </a:r>
                <a:r>
                  <a:rPr kumimoji="1" lang="en-US" altLang="zh-CN" sz="2400" dirty="0" err="1"/>
                  <a:t>xn</a:t>
                </a:r>
                <a:r>
                  <a:rPr kumimoji="1" lang="en-US" altLang="zh-CN" sz="2400" dirty="0"/>
                  <a:t> </a:t>
                </a:r>
                <a:r>
                  <a:rPr kumimoji="1" lang="zh-CN" altLang="en-US" sz="2400" dirty="0"/>
                  <a:t>取何值，所能获得的最大效益值，可以定义为：</a:t>
                </a:r>
                <a:endParaRPr kumimoji="1" lang="en-US" altLang="zh-CN" sz="2400" dirty="0"/>
              </a:p>
              <a:p>
                <a:pPr lvl="2">
                  <a:lnSpc>
                    <a:spcPct val="150000"/>
                  </a:lnSpc>
                </a:pPr>
                <a:r>
                  <a:rPr kumimoji="1" lang="zh-CN" altLang="en-US" sz="2800" dirty="0"/>
                  <a:t>若对某个</a:t>
                </a:r>
                <a:r>
                  <a:rPr kumimoji="1" lang="en-US" altLang="zh-CN" sz="2800" dirty="0"/>
                  <a:t>j&gt;k,</a:t>
                </a:r>
                <a:r>
                  <a:rPr kumimoji="1" lang="zh-CN" altLang="en-US" sz="2800" dirty="0"/>
                  <a:t>有</a:t>
                </a:r>
                <a14:m>
                  <m:oMath xmlns:m="http://schemas.openxmlformats.org/officeDocument/2006/math">
                    <m:r>
                      <m:rPr>
                        <m:sty m:val="p"/>
                      </m:rPr>
                      <a:rPr kumimoji="1" lang="en-US" altLang="zh-CN" sz="2800" i="1" dirty="0">
                        <a:latin typeface="Cambria Math" panose="02040503050406030204" pitchFamily="18" charset="0"/>
                      </a:rPr>
                      <m:t>M</m:t>
                    </m:r>
                    <m:r>
                      <a:rPr kumimoji="1" lang="en-US" altLang="zh-CN" sz="2800" i="1" dirty="0">
                        <a:latin typeface="Cambria Math" panose="02040503050406030204" pitchFamily="18" charset="0"/>
                      </a:rPr>
                      <m:t>−</m:t>
                    </m:r>
                    <m:nary>
                      <m:naryPr>
                        <m:chr m:val="∑"/>
                        <m:ctrlPr>
                          <a:rPr kumimoji="1" lang="en-US" altLang="zh-CN" sz="2800" i="1" dirty="0" smtClean="0">
                            <a:latin typeface="Cambria Math" panose="02040503050406030204" pitchFamily="18" charset="0"/>
                          </a:rPr>
                        </m:ctrlPr>
                      </m:naryPr>
                      <m:sub>
                        <m:r>
                          <m:rPr>
                            <m:sty m:val="p"/>
                            <m:brk m:alnAt="23"/>
                          </m:rPr>
                          <a:rPr kumimoji="1" lang="en-US" altLang="zh-CN" sz="2800" i="1" dirty="0">
                            <a:latin typeface="Cambria Math" panose="02040503050406030204" pitchFamily="18" charset="0"/>
                          </a:rPr>
                          <m:t>i</m:t>
                        </m:r>
                        <m:r>
                          <a:rPr kumimoji="1" lang="en-US" altLang="zh-CN" sz="2800" b="0" i="1" dirty="0" smtClean="0">
                            <a:latin typeface="Cambria Math" panose="02040503050406030204" pitchFamily="18" charset="0"/>
                          </a:rPr>
                          <m:t>=1</m:t>
                        </m:r>
                      </m:sub>
                      <m:sup>
                        <m:r>
                          <a:rPr kumimoji="1" lang="en-US" altLang="zh-CN" sz="2800" b="0" i="1" dirty="0" smtClean="0">
                            <a:latin typeface="Cambria Math" panose="02040503050406030204" pitchFamily="18" charset="0"/>
                          </a:rPr>
                          <m:t>𝑘</m:t>
                        </m:r>
                      </m:sup>
                      <m:e>
                        <m:sSub>
                          <m:sSubPr>
                            <m:ctrlPr>
                              <a:rPr kumimoji="1" lang="en-US" altLang="zh-CN" sz="2800" i="1" dirty="0" smtClean="0">
                                <a:latin typeface="Cambria Math" panose="02040503050406030204" pitchFamily="18" charset="0"/>
                              </a:rPr>
                            </m:ctrlPr>
                          </m:sSubPr>
                          <m:e>
                            <m:r>
                              <a:rPr kumimoji="1" lang="en-US" altLang="zh-CN" sz="2800" b="0" i="1" dirty="0" smtClean="0">
                                <a:latin typeface="Cambria Math" panose="02040503050406030204" pitchFamily="18" charset="0"/>
                              </a:rPr>
                              <m:t>𝑤</m:t>
                            </m:r>
                          </m:e>
                          <m:sub>
                            <m:r>
                              <a:rPr kumimoji="1" lang="en-US" altLang="zh-CN" sz="2800" b="0" i="1" dirty="0" smtClean="0">
                                <a:latin typeface="Cambria Math" panose="02040503050406030204" pitchFamily="18" charset="0"/>
                              </a:rPr>
                              <m:t>𝑖</m:t>
                            </m:r>
                          </m:sub>
                        </m:sSub>
                        <m:sSub>
                          <m:sSubPr>
                            <m:ctrlPr>
                              <a:rPr kumimoji="1" lang="en-US" altLang="zh-CN" sz="2800" i="1" dirty="0" smtClean="0">
                                <a:latin typeface="Cambria Math" panose="02040503050406030204" pitchFamily="18" charset="0"/>
                              </a:rPr>
                            </m:ctrlPr>
                          </m:sSubPr>
                          <m:e>
                            <m:r>
                              <a:rPr kumimoji="1" lang="en-US" altLang="zh-CN" sz="2800" b="0" i="1" dirty="0" smtClean="0">
                                <a:latin typeface="Cambria Math" panose="02040503050406030204" pitchFamily="18" charset="0"/>
                              </a:rPr>
                              <m:t>𝑥</m:t>
                            </m:r>
                          </m:e>
                          <m:sub>
                            <m:r>
                              <a:rPr kumimoji="1" lang="en-US" altLang="zh-CN" sz="2800" b="0" i="1" dirty="0" smtClean="0">
                                <a:latin typeface="Cambria Math" panose="02040503050406030204" pitchFamily="18" charset="0"/>
                              </a:rPr>
                              <m:t>𝑖</m:t>
                            </m:r>
                          </m:sub>
                        </m:sSub>
                        <m:r>
                          <a:rPr kumimoji="1" lang="en-US" altLang="zh-CN" sz="2800" i="1" dirty="0" smtClean="0">
                            <a:latin typeface="Cambria Math" panose="02040503050406030204" pitchFamily="18" charset="0"/>
                            <a:ea typeface="Cambria Math" panose="02040503050406030204" pitchFamily="18" charset="0"/>
                          </a:rPr>
                          <m:t>≥</m:t>
                        </m:r>
                        <m:sSub>
                          <m:sSubPr>
                            <m:ctrlPr>
                              <a:rPr kumimoji="1" lang="en-US" altLang="zh-CN" sz="2800" i="1" dirty="0" smtClean="0">
                                <a:latin typeface="Cambria Math" panose="02040503050406030204" pitchFamily="18" charset="0"/>
                                <a:ea typeface="Cambria Math" panose="02040503050406030204" pitchFamily="18" charset="0"/>
                              </a:rPr>
                            </m:ctrlPr>
                          </m:sSubPr>
                          <m:e>
                            <m:r>
                              <a:rPr kumimoji="1" lang="en-US" altLang="zh-CN" sz="2800" b="0" i="1" dirty="0" smtClean="0">
                                <a:latin typeface="Cambria Math" panose="02040503050406030204" pitchFamily="18" charset="0"/>
                                <a:ea typeface="Cambria Math" panose="02040503050406030204" pitchFamily="18" charset="0"/>
                              </a:rPr>
                              <m:t>𝑤</m:t>
                            </m:r>
                          </m:e>
                          <m:sub>
                            <m:r>
                              <a:rPr kumimoji="1" lang="en-US" altLang="zh-CN" sz="2800" b="0" i="1" dirty="0" smtClean="0">
                                <a:latin typeface="Cambria Math" panose="02040503050406030204" pitchFamily="18" charset="0"/>
                                <a:ea typeface="Cambria Math" panose="02040503050406030204" pitchFamily="18" charset="0"/>
                              </a:rPr>
                              <m:t>𝑗</m:t>
                            </m:r>
                          </m:sub>
                        </m:sSub>
                        <m:r>
                          <a:rPr kumimoji="1" lang="en-US" altLang="zh-CN" sz="2800" b="0" i="1" dirty="0" smtClean="0">
                            <a:latin typeface="Cambria Math" panose="02040503050406030204" pitchFamily="18" charset="0"/>
                            <a:ea typeface="Cambria Math" panose="02040503050406030204" pitchFamily="18" charset="0"/>
                          </a:rPr>
                          <m:t>,</m:t>
                        </m:r>
                        <m:r>
                          <a:rPr kumimoji="1" lang="zh-CN" altLang="en-US" sz="2800" i="1" dirty="0">
                            <a:latin typeface="Cambria Math" panose="02040503050406030204" pitchFamily="18" charset="0"/>
                            <a:ea typeface="Cambria Math" panose="02040503050406030204" pitchFamily="18" charset="0"/>
                          </a:rPr>
                          <m:t>则</m:t>
                        </m:r>
                        <m:r>
                          <a:rPr kumimoji="1" lang="zh-CN" altLang="en-US" sz="2800" i="1" dirty="0" smtClean="0">
                            <a:latin typeface="Cambria Math" panose="02040503050406030204" pitchFamily="18" charset="0"/>
                            <a:ea typeface="Cambria Math" panose="02040503050406030204" pitchFamily="18" charset="0"/>
                          </a:rPr>
                          <m:t>取</m:t>
                        </m:r>
                        <m:r>
                          <a:rPr kumimoji="1" lang="zh-CN" altLang="en-US" sz="2800" i="1" dirty="0">
                            <a:latin typeface="Cambria Math" panose="02040503050406030204" pitchFamily="18" charset="0"/>
                            <a:ea typeface="Cambria Math" panose="02040503050406030204" pitchFamily="18" charset="0"/>
                          </a:rPr>
                          <m:t>值</m:t>
                        </m:r>
                        <m:r>
                          <a:rPr kumimoji="1" lang="zh-CN" altLang="en-US" sz="2800" i="1" dirty="0" smtClean="0">
                            <a:latin typeface="Cambria Math" panose="02040503050406030204" pitchFamily="18" charset="0"/>
                            <a:ea typeface="Cambria Math" panose="02040503050406030204" pitchFamily="18" charset="0"/>
                          </a:rPr>
                          <m:t>为</m:t>
                        </m:r>
                        <m:nary>
                          <m:naryPr>
                            <m:chr m:val="∑"/>
                            <m:ctrlPr>
                              <a:rPr kumimoji="1" lang="zh-CN" altLang="en-US" sz="2800" i="1" dirty="0" smtClean="0">
                                <a:latin typeface="Cambria Math" panose="02040503050406030204" pitchFamily="18" charset="0"/>
                                <a:ea typeface="Cambria Math" panose="02040503050406030204" pitchFamily="18" charset="0"/>
                              </a:rPr>
                            </m:ctrlPr>
                          </m:naryPr>
                          <m:sub>
                            <m:r>
                              <m:rPr>
                                <m:brk m:alnAt="23"/>
                              </m:rPr>
                              <a:rPr kumimoji="1" lang="en-US" altLang="zh-CN" sz="2800" b="0" i="1" dirty="0" smtClean="0">
                                <a:latin typeface="Cambria Math" panose="02040503050406030204" pitchFamily="18" charset="0"/>
                                <a:ea typeface="Cambria Math" panose="02040503050406030204" pitchFamily="18" charset="0"/>
                              </a:rPr>
                              <m:t>𝑖</m:t>
                            </m:r>
                            <m:r>
                              <a:rPr kumimoji="1" lang="en-US" altLang="zh-CN" sz="2800" b="0" i="1" dirty="0" smtClean="0">
                                <a:latin typeface="Cambria Math" panose="02040503050406030204" pitchFamily="18" charset="0"/>
                                <a:ea typeface="Cambria Math" panose="02040503050406030204" pitchFamily="18" charset="0"/>
                              </a:rPr>
                              <m:t>=1</m:t>
                            </m:r>
                          </m:sub>
                          <m:sup>
                            <m:r>
                              <a:rPr kumimoji="1" lang="en-US" altLang="zh-CN" sz="2800" b="0" i="1" dirty="0" smtClean="0">
                                <a:latin typeface="Cambria Math" panose="02040503050406030204" pitchFamily="18" charset="0"/>
                                <a:ea typeface="Cambria Math" panose="02040503050406030204" pitchFamily="18" charset="0"/>
                              </a:rPr>
                              <m:t>𝑘</m:t>
                            </m:r>
                          </m:sup>
                          <m:e>
                            <m:sSub>
                              <m:sSubPr>
                                <m:ctrlPr>
                                  <a:rPr kumimoji="1" lang="en-US" altLang="zh-CN" sz="2800" i="1" dirty="0" smtClean="0">
                                    <a:latin typeface="Cambria Math" panose="02040503050406030204" pitchFamily="18" charset="0"/>
                                    <a:ea typeface="Cambria Math" panose="02040503050406030204" pitchFamily="18" charset="0"/>
                                  </a:rPr>
                                </m:ctrlPr>
                              </m:sSubPr>
                              <m:e>
                                <m:r>
                                  <a:rPr kumimoji="1" lang="en-US" altLang="zh-CN" sz="2800" b="0" i="1" dirty="0" smtClean="0">
                                    <a:latin typeface="Cambria Math" panose="02040503050406030204" pitchFamily="18" charset="0"/>
                                    <a:ea typeface="Cambria Math" panose="02040503050406030204" pitchFamily="18" charset="0"/>
                                  </a:rPr>
                                  <m:t>𝑝</m:t>
                                </m:r>
                              </m:e>
                              <m:sub>
                                <m:r>
                                  <a:rPr kumimoji="1" lang="en-US" altLang="zh-CN" sz="2800" b="0" i="1" dirty="0" smtClean="0">
                                    <a:latin typeface="Cambria Math" panose="02040503050406030204" pitchFamily="18" charset="0"/>
                                    <a:ea typeface="Cambria Math" panose="02040503050406030204" pitchFamily="18" charset="0"/>
                                  </a:rPr>
                                  <m:t>𝑖</m:t>
                                </m:r>
                              </m:sub>
                            </m:sSub>
                            <m:sSub>
                              <m:sSubPr>
                                <m:ctrlPr>
                                  <a:rPr kumimoji="1" lang="en-US" altLang="zh-CN" sz="2800" i="1" dirty="0" smtClean="0">
                                    <a:latin typeface="Cambria Math" panose="02040503050406030204" pitchFamily="18" charset="0"/>
                                    <a:ea typeface="Cambria Math" panose="02040503050406030204" pitchFamily="18" charset="0"/>
                                  </a:rPr>
                                </m:ctrlPr>
                              </m:sSubPr>
                              <m:e>
                                <m:r>
                                  <a:rPr kumimoji="1" lang="en-US" altLang="zh-CN" sz="2800" b="0" i="1" dirty="0" smtClean="0">
                                    <a:latin typeface="Cambria Math" panose="02040503050406030204" pitchFamily="18" charset="0"/>
                                    <a:ea typeface="Cambria Math" panose="02040503050406030204" pitchFamily="18" charset="0"/>
                                  </a:rPr>
                                  <m:t>𝑥</m:t>
                                </m:r>
                              </m:e>
                              <m:sub>
                                <m:r>
                                  <a:rPr kumimoji="1" lang="en-US" altLang="zh-CN" sz="2800" b="0" i="1" dirty="0" smtClean="0">
                                    <a:latin typeface="Cambria Math" panose="02040503050406030204" pitchFamily="18" charset="0"/>
                                    <a:ea typeface="Cambria Math" panose="02040503050406030204" pitchFamily="18" charset="0"/>
                                  </a:rPr>
                                  <m:t>𝑖</m:t>
                                </m:r>
                              </m:sub>
                            </m:sSub>
                            <m:r>
                              <a:rPr kumimoji="1" lang="en-US" altLang="zh-CN" sz="2800" b="0" i="1" dirty="0" smtClean="0">
                                <a:latin typeface="Cambria Math" panose="02040503050406030204" pitchFamily="18" charset="0"/>
                                <a:ea typeface="Cambria Math" panose="02040503050406030204" pitchFamily="18" charset="0"/>
                              </a:rPr>
                              <m:t>+(</m:t>
                            </m:r>
                            <m:r>
                              <m:rPr>
                                <m:sty m:val="p"/>
                              </m:rPr>
                              <a:rPr kumimoji="1" lang="en-US" altLang="zh-CN" sz="2800" i="1" dirty="0">
                                <a:latin typeface="Cambria Math" panose="02040503050406030204" pitchFamily="18" charset="0"/>
                              </a:rPr>
                              <m:t>M</m:t>
                            </m:r>
                            <m:r>
                              <a:rPr kumimoji="1" lang="en-US" altLang="zh-CN" sz="2800" i="1" dirty="0">
                                <a:latin typeface="Cambria Math" panose="02040503050406030204" pitchFamily="18" charset="0"/>
                              </a:rPr>
                              <m:t>−</m:t>
                            </m:r>
                            <m:nary>
                              <m:naryPr>
                                <m:chr m:val="∑"/>
                                <m:ctrlPr>
                                  <a:rPr kumimoji="1" lang="en-US" altLang="zh-CN" sz="2800" i="1" dirty="0">
                                    <a:latin typeface="Cambria Math" panose="02040503050406030204" pitchFamily="18" charset="0"/>
                                  </a:rPr>
                                </m:ctrlPr>
                              </m:naryPr>
                              <m:sub>
                                <m:r>
                                  <m:rPr>
                                    <m:sty m:val="p"/>
                                    <m:brk m:alnAt="23"/>
                                  </m:rPr>
                                  <a:rPr kumimoji="1" lang="en-US" altLang="zh-CN" sz="2800" i="1" dirty="0">
                                    <a:latin typeface="Cambria Math" panose="02040503050406030204" pitchFamily="18" charset="0"/>
                                  </a:rPr>
                                  <m:t>i</m:t>
                                </m:r>
                                <m:r>
                                  <a:rPr kumimoji="1" lang="en-US" altLang="zh-CN" sz="2800" i="1" dirty="0">
                                    <a:latin typeface="Cambria Math" panose="02040503050406030204" pitchFamily="18" charset="0"/>
                                  </a:rPr>
                                  <m:t>=1</m:t>
                                </m:r>
                              </m:sub>
                              <m:sup>
                                <m:r>
                                  <a:rPr kumimoji="1" lang="en-US" altLang="zh-CN" sz="2800" i="1" dirty="0">
                                    <a:latin typeface="Cambria Math" panose="02040503050406030204" pitchFamily="18" charset="0"/>
                                  </a:rPr>
                                  <m:t>𝑘</m:t>
                                </m:r>
                              </m:sup>
                              <m:e>
                                <m:sSub>
                                  <m:sSubPr>
                                    <m:ctrlPr>
                                      <a:rPr kumimoji="1" lang="en-US" altLang="zh-CN" sz="2800" i="1" dirty="0">
                                        <a:latin typeface="Cambria Math" panose="02040503050406030204" pitchFamily="18" charset="0"/>
                                      </a:rPr>
                                    </m:ctrlPr>
                                  </m:sSubPr>
                                  <m:e>
                                    <m:r>
                                      <a:rPr kumimoji="1" lang="en-US" altLang="zh-CN" sz="2800" i="1" dirty="0">
                                        <a:latin typeface="Cambria Math" panose="02040503050406030204" pitchFamily="18" charset="0"/>
                                      </a:rPr>
                                      <m:t>𝑤</m:t>
                                    </m:r>
                                  </m:e>
                                  <m:sub>
                                    <m:r>
                                      <a:rPr kumimoji="1" lang="en-US" altLang="zh-CN" sz="2800" i="1" dirty="0">
                                        <a:latin typeface="Cambria Math" panose="02040503050406030204" pitchFamily="18" charset="0"/>
                                      </a:rPr>
                                      <m:t>𝑖</m:t>
                                    </m:r>
                                  </m:sub>
                                </m:sSub>
                                <m:sSub>
                                  <m:sSubPr>
                                    <m:ctrlPr>
                                      <a:rPr kumimoji="1" lang="en-US" altLang="zh-CN" sz="2800" i="1" dirty="0">
                                        <a:latin typeface="Cambria Math" panose="02040503050406030204" pitchFamily="18" charset="0"/>
                                      </a:rPr>
                                    </m:ctrlPr>
                                  </m:sSubPr>
                                  <m:e>
                                    <m:r>
                                      <a:rPr kumimoji="1" lang="en-US" altLang="zh-CN" sz="2800" i="1" dirty="0">
                                        <a:latin typeface="Cambria Math" panose="02040503050406030204" pitchFamily="18" charset="0"/>
                                      </a:rPr>
                                      <m:t>𝑥</m:t>
                                    </m:r>
                                  </m:e>
                                  <m:sub>
                                    <m:r>
                                      <a:rPr kumimoji="1" lang="en-US" altLang="zh-CN" sz="2800" i="1" dirty="0">
                                        <a:latin typeface="Cambria Math" panose="02040503050406030204" pitchFamily="18" charset="0"/>
                                      </a:rPr>
                                      <m:t>𝑖</m:t>
                                    </m:r>
                                  </m:sub>
                                </m:sSub>
                              </m:e>
                            </m:nary>
                            <m:r>
                              <a:rPr kumimoji="1" lang="en-US" altLang="zh-CN" sz="2800" b="0" i="1" dirty="0" smtClean="0">
                                <a:latin typeface="Cambria Math" panose="02040503050406030204" pitchFamily="18" charset="0"/>
                                <a:ea typeface="Cambria Math" panose="02040503050406030204" pitchFamily="18" charset="0"/>
                              </a:rPr>
                              <m:t>)</m:t>
                            </m:r>
                            <m:f>
                              <m:fPr>
                                <m:ctrlPr>
                                  <a:rPr kumimoji="1" lang="en-US" altLang="zh-CN" sz="2800" b="0" i="1" dirty="0" smtClean="0">
                                    <a:latin typeface="Cambria Math" panose="02040503050406030204" pitchFamily="18" charset="0"/>
                                    <a:ea typeface="Cambria Math" panose="02040503050406030204" pitchFamily="18" charset="0"/>
                                  </a:rPr>
                                </m:ctrlPr>
                              </m:fPr>
                              <m:num>
                                <m:sSub>
                                  <m:sSubPr>
                                    <m:ctrlPr>
                                      <a:rPr kumimoji="1" lang="en-US" altLang="zh-CN" sz="2800" b="0" i="1" dirty="0" smtClean="0">
                                        <a:latin typeface="Cambria Math" panose="02040503050406030204" pitchFamily="18" charset="0"/>
                                        <a:ea typeface="Cambria Math" panose="02040503050406030204" pitchFamily="18" charset="0"/>
                                      </a:rPr>
                                    </m:ctrlPr>
                                  </m:sSubPr>
                                  <m:e>
                                    <m:r>
                                      <a:rPr kumimoji="1" lang="en-US" altLang="zh-CN" sz="2800" b="0" i="1" dirty="0" smtClean="0">
                                        <a:latin typeface="Cambria Math" panose="02040503050406030204" pitchFamily="18" charset="0"/>
                                        <a:ea typeface="Cambria Math" panose="02040503050406030204" pitchFamily="18" charset="0"/>
                                      </a:rPr>
                                      <m:t>𝑝</m:t>
                                    </m:r>
                                  </m:e>
                                  <m:sub>
                                    <m:r>
                                      <a:rPr kumimoji="1" lang="en-US" altLang="zh-CN" sz="2800" b="0" i="1" dirty="0" smtClean="0">
                                        <a:latin typeface="Cambria Math" panose="02040503050406030204" pitchFamily="18" charset="0"/>
                                        <a:ea typeface="Cambria Math" panose="02040503050406030204" pitchFamily="18" charset="0"/>
                                      </a:rPr>
                                      <m:t>𝑘</m:t>
                                    </m:r>
                                    <m:r>
                                      <a:rPr kumimoji="1" lang="en-US" altLang="zh-CN" sz="2800" b="0" i="1" dirty="0" smtClean="0">
                                        <a:latin typeface="Cambria Math" panose="02040503050406030204" pitchFamily="18" charset="0"/>
                                        <a:ea typeface="Cambria Math" panose="02040503050406030204" pitchFamily="18" charset="0"/>
                                      </a:rPr>
                                      <m:t>+1</m:t>
                                    </m:r>
                                  </m:sub>
                                </m:sSub>
                              </m:num>
                              <m:den>
                                <m:sSub>
                                  <m:sSubPr>
                                    <m:ctrlPr>
                                      <a:rPr kumimoji="1" lang="en-US" altLang="zh-CN" sz="2800" b="0" i="1" dirty="0" smtClean="0">
                                        <a:latin typeface="Cambria Math" panose="02040503050406030204" pitchFamily="18" charset="0"/>
                                        <a:ea typeface="Cambria Math" panose="02040503050406030204" pitchFamily="18" charset="0"/>
                                      </a:rPr>
                                    </m:ctrlPr>
                                  </m:sSubPr>
                                  <m:e>
                                    <m:r>
                                      <a:rPr kumimoji="1" lang="en-US" altLang="zh-CN" sz="2800" b="0" i="1" dirty="0" smtClean="0">
                                        <a:latin typeface="Cambria Math" panose="02040503050406030204" pitchFamily="18" charset="0"/>
                                        <a:ea typeface="Cambria Math" panose="02040503050406030204" pitchFamily="18" charset="0"/>
                                      </a:rPr>
                                      <m:t>𝑤</m:t>
                                    </m:r>
                                  </m:e>
                                  <m:sub>
                                    <m:r>
                                      <a:rPr kumimoji="1" lang="en-US" altLang="zh-CN" sz="2800" b="0" i="1" dirty="0" smtClean="0">
                                        <a:latin typeface="Cambria Math" panose="02040503050406030204" pitchFamily="18" charset="0"/>
                                        <a:ea typeface="Cambria Math" panose="02040503050406030204" pitchFamily="18" charset="0"/>
                                      </a:rPr>
                                      <m:t>𝑘</m:t>
                                    </m:r>
                                    <m:r>
                                      <a:rPr kumimoji="1" lang="en-US" altLang="zh-CN" sz="2800" b="0" i="1" dirty="0" smtClean="0">
                                        <a:latin typeface="Cambria Math" panose="02040503050406030204" pitchFamily="18" charset="0"/>
                                        <a:ea typeface="Cambria Math" panose="02040503050406030204" pitchFamily="18" charset="0"/>
                                      </a:rPr>
                                      <m:t>+1</m:t>
                                    </m:r>
                                  </m:sub>
                                </m:sSub>
                              </m:den>
                            </m:f>
                          </m:e>
                        </m:nary>
                      </m:e>
                    </m:nary>
                  </m:oMath>
                </a14:m>
                <a:endParaRPr kumimoji="1" lang="en-US" altLang="zh-CN" sz="2800" dirty="0"/>
              </a:p>
              <a:p>
                <a:pPr lvl="2">
                  <a:lnSpc>
                    <a:spcPct val="150000"/>
                  </a:lnSpc>
                </a:pPr>
                <a:r>
                  <a:rPr kumimoji="1" lang="zh-CN" altLang="en-US" sz="2800" dirty="0"/>
                  <a:t>否则，取值为</a:t>
                </a:r>
                <a14:m>
                  <m:oMath xmlns:m="http://schemas.openxmlformats.org/officeDocument/2006/math">
                    <m:nary>
                      <m:naryPr>
                        <m:chr m:val="∑"/>
                        <m:ctrlPr>
                          <a:rPr kumimoji="1" lang="zh-CN" altLang="en-US" sz="2800" i="1" dirty="0" smtClean="0">
                            <a:latin typeface="Cambria Math" panose="02040503050406030204" pitchFamily="18" charset="0"/>
                            <a:ea typeface="Cambria Math" panose="02040503050406030204" pitchFamily="18" charset="0"/>
                          </a:rPr>
                        </m:ctrlPr>
                      </m:naryPr>
                      <m:sub>
                        <m:r>
                          <m:rPr>
                            <m:brk m:alnAt="23"/>
                          </m:rPr>
                          <a:rPr kumimoji="1" lang="en-US" altLang="zh-CN" sz="2800" b="0" i="1" dirty="0" smtClean="0">
                            <a:latin typeface="Cambria Math" panose="02040503050406030204" pitchFamily="18" charset="0"/>
                            <a:ea typeface="Cambria Math" panose="02040503050406030204" pitchFamily="18" charset="0"/>
                          </a:rPr>
                          <m:t>𝑖</m:t>
                        </m:r>
                        <m:r>
                          <a:rPr kumimoji="1" lang="en-US" altLang="zh-CN" sz="2800" b="0" i="1" dirty="0" smtClean="0">
                            <a:latin typeface="Cambria Math" panose="02040503050406030204" pitchFamily="18" charset="0"/>
                            <a:ea typeface="Cambria Math" panose="02040503050406030204" pitchFamily="18" charset="0"/>
                          </a:rPr>
                          <m:t>=1</m:t>
                        </m:r>
                      </m:sub>
                      <m:sup>
                        <m:r>
                          <a:rPr kumimoji="1" lang="en-US" altLang="zh-CN" sz="2800" b="0" i="1" dirty="0" smtClean="0">
                            <a:latin typeface="Cambria Math" panose="02040503050406030204" pitchFamily="18" charset="0"/>
                            <a:ea typeface="Cambria Math" panose="02040503050406030204" pitchFamily="18" charset="0"/>
                          </a:rPr>
                          <m:t>𝑘</m:t>
                        </m:r>
                      </m:sup>
                      <m:e>
                        <m:sSub>
                          <m:sSubPr>
                            <m:ctrlPr>
                              <a:rPr kumimoji="1" lang="en-US" altLang="zh-CN" sz="2800" i="1" dirty="0" smtClean="0">
                                <a:latin typeface="Cambria Math" panose="02040503050406030204" pitchFamily="18" charset="0"/>
                                <a:ea typeface="Cambria Math" panose="02040503050406030204" pitchFamily="18" charset="0"/>
                              </a:rPr>
                            </m:ctrlPr>
                          </m:sSubPr>
                          <m:e>
                            <m:r>
                              <a:rPr kumimoji="1" lang="en-US" altLang="zh-CN" sz="2800" b="0" i="1" dirty="0" smtClean="0">
                                <a:latin typeface="Cambria Math" panose="02040503050406030204" pitchFamily="18" charset="0"/>
                                <a:ea typeface="Cambria Math" panose="02040503050406030204" pitchFamily="18" charset="0"/>
                              </a:rPr>
                              <m:t>𝑝</m:t>
                            </m:r>
                          </m:e>
                          <m:sub>
                            <m:r>
                              <a:rPr kumimoji="1" lang="en-US" altLang="zh-CN" sz="2800" b="0" i="1" dirty="0" smtClean="0">
                                <a:latin typeface="Cambria Math" panose="02040503050406030204" pitchFamily="18" charset="0"/>
                                <a:ea typeface="Cambria Math" panose="02040503050406030204" pitchFamily="18" charset="0"/>
                              </a:rPr>
                              <m:t>𝑖</m:t>
                            </m:r>
                          </m:sub>
                        </m:sSub>
                        <m:sSub>
                          <m:sSubPr>
                            <m:ctrlPr>
                              <a:rPr kumimoji="1" lang="en-US" altLang="zh-CN" sz="2800" i="1" dirty="0" smtClean="0">
                                <a:latin typeface="Cambria Math" panose="02040503050406030204" pitchFamily="18" charset="0"/>
                                <a:ea typeface="Cambria Math" panose="02040503050406030204" pitchFamily="18" charset="0"/>
                              </a:rPr>
                            </m:ctrlPr>
                          </m:sSubPr>
                          <m:e>
                            <m:r>
                              <a:rPr kumimoji="1" lang="en-US" altLang="zh-CN" sz="2800" b="0" i="1" dirty="0" smtClean="0">
                                <a:latin typeface="Cambria Math" panose="02040503050406030204" pitchFamily="18" charset="0"/>
                                <a:ea typeface="Cambria Math" panose="02040503050406030204" pitchFamily="18" charset="0"/>
                              </a:rPr>
                              <m:t>𝑥</m:t>
                            </m:r>
                          </m:e>
                          <m:sub>
                            <m:r>
                              <a:rPr kumimoji="1" lang="en-US" altLang="zh-CN" sz="2800" b="0" i="1" dirty="0" smtClean="0">
                                <a:latin typeface="Cambria Math" panose="02040503050406030204" pitchFamily="18" charset="0"/>
                                <a:ea typeface="Cambria Math" panose="02040503050406030204" pitchFamily="18" charset="0"/>
                              </a:rPr>
                              <m:t>𝑖</m:t>
                            </m:r>
                          </m:sub>
                        </m:sSub>
                        <m:r>
                          <a:rPr kumimoji="1" lang="zh-CN" altLang="en-US" sz="2800" b="0" i="1" dirty="0" smtClean="0">
                            <a:latin typeface="Cambria Math" panose="02040503050406030204" pitchFamily="18" charset="0"/>
                            <a:ea typeface="Cambria Math" panose="02040503050406030204" pitchFamily="18" charset="0"/>
                          </a:rPr>
                          <m:t>。</m:t>
                        </m:r>
                        <m:r>
                          <a:rPr kumimoji="1" lang="en-US" altLang="zh-CN" sz="2800" b="0" i="1" dirty="0" smtClean="0">
                            <a:latin typeface="Cambria Math" panose="02040503050406030204" pitchFamily="18" charset="0"/>
                            <a:ea typeface="Cambria Math" panose="02040503050406030204" pitchFamily="18" charset="0"/>
                          </a:rPr>
                          <m:t> </m:t>
                        </m:r>
                      </m:e>
                    </m:nary>
                  </m:oMath>
                </a14:m>
                <a:endParaRPr kumimoji="1" lang="en-US" altLang="zh-CN" dirty="0"/>
              </a:p>
              <a:p>
                <a:pPr>
                  <a:lnSpc>
                    <a:spcPct val="150000"/>
                  </a:lnSpc>
                </a:pPr>
                <a:r>
                  <a:rPr kumimoji="1" lang="zh-CN" altLang="en-US" sz="2700" dirty="0"/>
                  <a:t>将此值取负，即为成本估计函数值。</a:t>
                </a:r>
                <a:endParaRPr kumimoji="1" lang="en-US" altLang="zh-CN" sz="2700" dirty="0"/>
              </a:p>
            </p:txBody>
          </p:sp>
        </mc:Choice>
        <mc:Fallback xmlns="">
          <p:sp>
            <p:nvSpPr>
              <p:cNvPr id="3" name="内容占位符 2">
                <a:extLst>
                  <a:ext uri="{FF2B5EF4-FFF2-40B4-BE49-F238E27FC236}">
                    <a16:creationId xmlns:a16="http://schemas.microsoft.com/office/drawing/2014/main" id="{556F8C4E-15E9-92E1-7BC3-022D25517059}"/>
                  </a:ext>
                </a:extLst>
              </p:cNvPr>
              <p:cNvSpPr>
                <a:spLocks noGrp="1" noRot="1" noChangeAspect="1" noMove="1" noResize="1" noEditPoints="1" noAdjustHandles="1" noChangeArrowheads="1" noChangeShapeType="1" noTextEdit="1"/>
              </p:cNvSpPr>
              <p:nvPr>
                <p:ph idx="1"/>
              </p:nvPr>
            </p:nvSpPr>
            <p:spPr>
              <a:xfrm>
                <a:off x="623391" y="1628800"/>
                <a:ext cx="11449273" cy="4958912"/>
              </a:xfrm>
              <a:blipFill>
                <a:blip r:embed="rId3"/>
                <a:stretch>
                  <a:fillRect l="-332" r="-2769" b="-409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6FC1CDA-9C31-9D7E-6A40-F8068D8DA85F}"/>
              </a:ext>
            </a:extLst>
          </p:cNvPr>
          <p:cNvSpPr>
            <a:spLocks noGrp="1"/>
          </p:cNvSpPr>
          <p:nvPr>
            <p:ph type="sldNum" sz="quarter" idx="12"/>
          </p:nvPr>
        </p:nvSpPr>
        <p:spPr/>
        <p:txBody>
          <a:bodyPr/>
          <a:lstStyle/>
          <a:p>
            <a:pPr>
              <a:defRPr/>
            </a:pPr>
            <a:fld id="{0CE838A2-A49A-4A20-A5DD-EFD81F6874A2}" type="slidenum">
              <a:rPr lang="en-US" altLang="zh-CN" smtClean="0"/>
              <a:pPr>
                <a:defRPr/>
              </a:pPr>
              <a:t>64</a:t>
            </a:fld>
            <a:endParaRPr lang="en-US" altLang="zh-CN"/>
          </a:p>
        </p:txBody>
      </p:sp>
      <p:sp>
        <p:nvSpPr>
          <p:cNvPr id="5" name="矩形 4">
            <a:extLst>
              <a:ext uri="{FF2B5EF4-FFF2-40B4-BE49-F238E27FC236}">
                <a16:creationId xmlns:a16="http://schemas.microsoft.com/office/drawing/2014/main" id="{7AEA5DDA-F292-1D5E-314F-F328FB27BCA3}"/>
              </a:ext>
            </a:extLst>
          </p:cNvPr>
          <p:cNvSpPr/>
          <p:nvPr/>
        </p:nvSpPr>
        <p:spPr>
          <a:xfrm>
            <a:off x="4583831" y="3336002"/>
            <a:ext cx="1512168" cy="8640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 name="直线箭头连接符 6">
            <a:extLst>
              <a:ext uri="{FF2B5EF4-FFF2-40B4-BE49-F238E27FC236}">
                <a16:creationId xmlns:a16="http://schemas.microsoft.com/office/drawing/2014/main" id="{D6926656-C53D-190A-97AD-9EC38033AF04}"/>
              </a:ext>
            </a:extLst>
          </p:cNvPr>
          <p:cNvCxnSpPr>
            <a:cxnSpLocks/>
          </p:cNvCxnSpPr>
          <p:nvPr/>
        </p:nvCxnSpPr>
        <p:spPr>
          <a:xfrm>
            <a:off x="6168009" y="4200098"/>
            <a:ext cx="1512167" cy="2370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6F67553-7580-A07F-A744-307970CCD980}"/>
              </a:ext>
            </a:extLst>
          </p:cNvPr>
          <p:cNvSpPr txBox="1"/>
          <p:nvPr/>
        </p:nvSpPr>
        <p:spPr>
          <a:xfrm>
            <a:off x="7680176" y="4206279"/>
            <a:ext cx="3240359" cy="461665"/>
          </a:xfrm>
          <a:prstGeom prst="rect">
            <a:avLst/>
          </a:prstGeom>
          <a:noFill/>
          <a:ln w="28575">
            <a:solidFill>
              <a:srgbClr val="FF0000"/>
            </a:solidFill>
          </a:ln>
        </p:spPr>
        <p:txBody>
          <a:bodyPr wrap="square" rtlCol="0">
            <a:spAutoFit/>
          </a:bodyPr>
          <a:lstStyle/>
          <a:p>
            <a:r>
              <a:rPr kumimoji="1" lang="zh-CN" altLang="en-US" sz="2400" dirty="0"/>
              <a:t>已放入背包的物品价值</a:t>
            </a:r>
          </a:p>
        </p:txBody>
      </p:sp>
      <p:cxnSp>
        <p:nvCxnSpPr>
          <p:cNvPr id="10" name="直线连接符 9">
            <a:extLst>
              <a:ext uri="{FF2B5EF4-FFF2-40B4-BE49-F238E27FC236}">
                <a16:creationId xmlns:a16="http://schemas.microsoft.com/office/drawing/2014/main" id="{34A36186-0BC2-CB09-63F5-07C5B65A3B89}"/>
              </a:ext>
            </a:extLst>
          </p:cNvPr>
          <p:cNvCxnSpPr>
            <a:cxnSpLocks/>
          </p:cNvCxnSpPr>
          <p:nvPr/>
        </p:nvCxnSpPr>
        <p:spPr>
          <a:xfrm>
            <a:off x="3938600" y="4297454"/>
            <a:ext cx="3022917" cy="2115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63940B20-263D-AE46-8E36-3981107DB04B}"/>
              </a:ext>
            </a:extLst>
          </p:cNvPr>
          <p:cNvCxnSpPr>
            <a:cxnSpLocks/>
          </p:cNvCxnSpPr>
          <p:nvPr/>
        </p:nvCxnSpPr>
        <p:spPr>
          <a:xfrm>
            <a:off x="6348027" y="4297454"/>
            <a:ext cx="1188133" cy="931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34FE425-36FC-46DE-E4D9-31E800EE1266}"/>
              </a:ext>
            </a:extLst>
          </p:cNvPr>
          <p:cNvSpPr txBox="1"/>
          <p:nvPr/>
        </p:nvSpPr>
        <p:spPr>
          <a:xfrm>
            <a:off x="7572166" y="4869160"/>
            <a:ext cx="4140458" cy="830997"/>
          </a:xfrm>
          <a:prstGeom prst="rect">
            <a:avLst/>
          </a:prstGeom>
          <a:noFill/>
          <a:ln w="28575">
            <a:solidFill>
              <a:srgbClr val="0070C0"/>
            </a:solidFill>
          </a:ln>
        </p:spPr>
        <p:txBody>
          <a:bodyPr wrap="square" rtlCol="0">
            <a:spAutoFit/>
          </a:bodyPr>
          <a:lstStyle/>
          <a:p>
            <a:r>
              <a:rPr kumimoji="1" lang="zh-CN" altLang="en-US" sz="2400" dirty="0"/>
              <a:t>空隙重量还能放下</a:t>
            </a:r>
            <a:r>
              <a:rPr kumimoji="1" lang="en-US" altLang="zh-CN" sz="2400" dirty="0"/>
              <a:t>k+1</a:t>
            </a:r>
            <a:r>
              <a:rPr kumimoji="1" lang="zh-CN" altLang="en-US" sz="2400" dirty="0"/>
              <a:t>种物品或以后的某种物品</a:t>
            </a:r>
          </a:p>
        </p:txBody>
      </p:sp>
    </p:spTree>
    <p:extLst>
      <p:ext uri="{BB962C8B-B14F-4D97-AF65-F5344CB8AC3E}">
        <p14:creationId xmlns:p14="http://schemas.microsoft.com/office/powerpoint/2010/main" val="2486064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685D6-CD45-0659-B17E-C4BF4E7B5AA8}"/>
              </a:ext>
            </a:extLst>
          </p:cNvPr>
          <p:cNvSpPr>
            <a:spLocks noGrp="1"/>
          </p:cNvSpPr>
          <p:nvPr>
            <p:ph type="title"/>
          </p:nvPr>
        </p:nvSpPr>
        <p:spPr/>
        <p:txBody>
          <a:bodyPr/>
          <a:lstStyle/>
          <a:p>
            <a:r>
              <a:rPr kumimoji="1" lang="zh-CN" altLang="en-US" dirty="0"/>
              <a:t>限界函数</a:t>
            </a:r>
            <a:r>
              <a:rPr kumimoji="1" lang="en-US" altLang="zh-CN" dirty="0"/>
              <a:t>U</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70C05F-14BE-91A0-C574-2ADBB038E6B3}"/>
                  </a:ext>
                </a:extLst>
              </p:cNvPr>
              <p:cNvSpPr>
                <a:spLocks noGrp="1"/>
              </p:cNvSpPr>
              <p:nvPr>
                <p:ph idx="1"/>
              </p:nvPr>
            </p:nvSpPr>
            <p:spPr>
              <a:xfrm>
                <a:off x="695400" y="1556792"/>
                <a:ext cx="11017224" cy="5164685"/>
              </a:xfrm>
            </p:spPr>
            <p:txBody>
              <a:bodyPr>
                <a:normAutofit lnSpcReduction="10000"/>
              </a:bodyPr>
              <a:lstStyle/>
              <a:p>
                <a:pPr>
                  <a:lnSpc>
                    <a:spcPct val="160000"/>
                  </a:lnSpc>
                </a:pPr>
                <a:r>
                  <a:rPr kumimoji="1" lang="zh-CN" altLang="en-US" sz="2400" dirty="0"/>
                  <a:t>定义域：搜索树中所有结点构成的集合。</a:t>
                </a:r>
                <a:endParaRPr kumimoji="1" lang="en-US" altLang="zh-CN" sz="2400" dirty="0"/>
              </a:p>
              <a:p>
                <a:pPr>
                  <a:lnSpc>
                    <a:spcPct val="160000"/>
                  </a:lnSpc>
                </a:pPr>
                <a:r>
                  <a:rPr kumimoji="1" lang="zh-CN" altLang="en-US" sz="2400" dirty="0"/>
                  <a:t>函数值：在此结点处继续向下搜索可能找到目标函数的最大值。</a:t>
                </a:r>
                <a:endParaRPr kumimoji="1" lang="en-US" altLang="zh-CN" sz="2400" dirty="0"/>
              </a:p>
              <a:p>
                <a:pPr>
                  <a:lnSpc>
                    <a:spcPct val="160000"/>
                  </a:lnSpc>
                </a:pPr>
                <a:r>
                  <a:rPr kumimoji="1" lang="zh-CN" altLang="en-US" sz="2400" dirty="0"/>
                  <a:t>如果成本估计函数值大于限界函数值，则在搜索该结点的后代时，不可能找到更好的解，此结点被限界掉。</a:t>
                </a:r>
                <a:endParaRPr kumimoji="1" lang="en-US" altLang="zh-CN" sz="2400" dirty="0"/>
              </a:p>
              <a:p>
                <a:pPr>
                  <a:lnSpc>
                    <a:spcPct val="160000"/>
                  </a:lnSpc>
                </a:pPr>
                <a:r>
                  <a:rPr kumimoji="1" lang="zh-CN" altLang="en-US" sz="2400" dirty="0"/>
                  <a:t>初始值为</a:t>
                </a:r>
                <a:r>
                  <a:rPr kumimoji="1" lang="en-US" altLang="zh-CN" sz="2400" dirty="0"/>
                  <a:t>0</a:t>
                </a:r>
                <a:r>
                  <a:rPr kumimoji="1" lang="zh-CN" altLang="en-US" sz="2400" dirty="0"/>
                  <a:t>，随着搜索进行更新。</a:t>
                </a:r>
                <a:endParaRPr kumimoji="1" lang="en-US" altLang="zh-CN" sz="2400" dirty="0"/>
              </a:p>
              <a:p>
                <a:pPr>
                  <a:lnSpc>
                    <a:spcPct val="160000"/>
                  </a:lnSpc>
                </a:pPr>
                <a:r>
                  <a:rPr kumimoji="1" lang="zh-CN" altLang="en-US" sz="2400" dirty="0"/>
                  <a:t>设</a:t>
                </a:r>
                <a:r>
                  <a:rPr kumimoji="1" lang="en-US" altLang="zh-CN" sz="2400" dirty="0"/>
                  <a:t>X</a:t>
                </a:r>
                <a:r>
                  <a:rPr kumimoji="1" lang="zh-CN" altLang="en-US" sz="2400" dirty="0"/>
                  <a:t>是</a:t>
                </a:r>
                <a:r>
                  <a:rPr kumimoji="1" lang="en-US" altLang="zh-CN" sz="2400" dirty="0"/>
                  <a:t>k</a:t>
                </a:r>
                <a:r>
                  <a:rPr kumimoji="1" lang="zh-CN" altLang="en-US" sz="2400" dirty="0"/>
                  <a:t>级上的一个结点，</a:t>
                </a:r>
                <a:r>
                  <a:rPr kumimoji="1" lang="en-US" altLang="zh-CN" sz="2400" dirty="0"/>
                  <a:t>1</a:t>
                </a:r>
                <a:r>
                  <a:rPr lang="en-US" altLang="zh-CN" sz="2400" dirty="0"/>
                  <a:t> ≤</a:t>
                </a:r>
                <a:r>
                  <a:rPr lang="zh-CN" altLang="en-US" sz="2400" dirty="0"/>
                  <a:t> </a:t>
                </a:r>
                <a:r>
                  <a:rPr lang="en-US" altLang="zh-CN" sz="2400" dirty="0"/>
                  <a:t>k ≤</a:t>
                </a:r>
                <a:r>
                  <a:rPr lang="zh-CN" altLang="en-US" sz="2400" dirty="0"/>
                  <a:t> </a:t>
                </a:r>
                <a:r>
                  <a:rPr lang="en-US" altLang="zh-CN" sz="2400" dirty="0"/>
                  <a:t>n+1</a:t>
                </a:r>
                <a:r>
                  <a:rPr lang="zh-CN" altLang="en-US" sz="2400" dirty="0"/>
                  <a:t>。在结点</a:t>
                </a:r>
                <a:r>
                  <a:rPr lang="en-US" altLang="zh-CN" sz="2400" dirty="0"/>
                  <a:t>X</a:t>
                </a:r>
                <a:r>
                  <a:rPr lang="zh-CN" altLang="en-US" sz="2400" dirty="0"/>
                  <a:t>处已经对前</a:t>
                </a:r>
                <a:r>
                  <a:rPr lang="en-US" altLang="zh-CN" sz="2400" dirty="0"/>
                  <a:t>k-1</a:t>
                </a:r>
                <a:r>
                  <a:rPr lang="zh-CN" altLang="en-US" sz="2400" dirty="0"/>
                  <a:t>种物品装包，这</a:t>
                </a:r>
                <a:r>
                  <a:rPr lang="en-US" altLang="zh-CN" sz="2400" dirty="0"/>
                  <a:t>k-1</a:t>
                </a:r>
                <a:r>
                  <a:rPr lang="zh-CN" altLang="en-US" sz="2400" dirty="0"/>
                  <a:t>种物品的装入情况为</a:t>
                </a:r>
                <a:r>
                  <a:rPr lang="en-US" altLang="zh-CN" sz="2400" dirty="0"/>
                  <a:t>Xi</a:t>
                </a:r>
                <a:r>
                  <a:rPr lang="zh-CN" altLang="en-US" sz="2400" dirty="0"/>
                  <a:t>，</a:t>
                </a:r>
                <a:r>
                  <a:rPr lang="en-US" altLang="zh-CN" sz="2400" dirty="0"/>
                  <a:t>1 ≤</a:t>
                </a:r>
                <a:r>
                  <a:rPr lang="en-US" altLang="zh-CN" sz="2400" dirty="0" err="1"/>
                  <a:t>i</a:t>
                </a:r>
                <a:r>
                  <a:rPr lang="en-US" altLang="zh-CN" sz="2400" dirty="0"/>
                  <a:t>&lt;k</a:t>
                </a:r>
                <a:r>
                  <a:rPr lang="zh-CN" altLang="en-US" sz="2400" dirty="0"/>
                  <a:t>。此时，装包的成本为</a:t>
                </a:r>
                <a:r>
                  <a:rPr lang="en-US" altLang="zh-CN" sz="2400" dirty="0"/>
                  <a:t> - </a:t>
                </a:r>
                <a14:m>
                  <m:oMath xmlns:m="http://schemas.openxmlformats.org/officeDocument/2006/math">
                    <m:nary>
                      <m:naryPr>
                        <m:chr m:val="∑"/>
                        <m:ctrlPr>
                          <a:rPr lang="zh-CN" altLang="en-US" sz="2400" i="1" smtClean="0">
                            <a:latin typeface="Cambria Math" panose="02040503050406030204" pitchFamily="18" charset="0"/>
                          </a:rPr>
                        </m:ctrlPr>
                      </m:naryPr>
                      <m:sub>
                        <m:r>
                          <m:rPr>
                            <m:sty m:val="p"/>
                            <m:brk m:alnAt="23"/>
                          </m:rPr>
                          <a:rPr lang="en-US" altLang="zh-CN" sz="2400" i="1">
                            <a:latin typeface="Cambria Math" panose="02040503050406030204" pitchFamily="18" charset="0"/>
                          </a:rPr>
                          <m:t>i</m:t>
                        </m:r>
                        <m:r>
                          <a:rPr lang="en-US" altLang="zh-CN" sz="2400" b="0" i="1" smtClean="0">
                            <a:latin typeface="Cambria Math" panose="02040503050406030204" pitchFamily="18" charset="0"/>
                          </a:rPr>
                          <m:t>=1</m:t>
                        </m:r>
                      </m:sub>
                      <m:sup>
                        <m:r>
                          <m:rPr>
                            <m:sty m:val="p"/>
                          </m:rPr>
                          <a:rPr lang="en-US" altLang="zh-CN" sz="2400" i="1">
                            <a:latin typeface="Cambria Math" panose="02040503050406030204" pitchFamily="18" charset="0"/>
                          </a:rPr>
                          <m:t>k</m:t>
                        </m:r>
                        <m:r>
                          <a:rPr lang="en-US" altLang="zh-CN" sz="2400" b="0" i="1" smtClean="0">
                            <a:latin typeface="Cambria Math" panose="02040503050406030204" pitchFamily="18" charset="0"/>
                          </a:rPr>
                          <m:t>−1</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nary>
                  </m:oMath>
                </a14:m>
                <a:r>
                  <a:rPr kumimoji="1" lang="en-US" altLang="zh-CN" sz="2400" dirty="0"/>
                  <a:t>, </a:t>
                </a:r>
                <a:r>
                  <a:rPr kumimoji="1" lang="zh-CN" altLang="en-US" sz="2400" dirty="0"/>
                  <a:t>因此，</a:t>
                </a:r>
                <a:r>
                  <a:rPr lang="en-US" altLang="zh-CN" sz="2400" dirty="0"/>
                  <a:t> c(X)≤ - </a:t>
                </a:r>
                <a14:m>
                  <m:oMath xmlns:m="http://schemas.openxmlformats.org/officeDocument/2006/math">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m:rPr>
                            <m:sty m:val="p"/>
                          </m:rPr>
                          <a:rPr lang="en-US" altLang="zh-CN" sz="2400" i="1" smtClean="0">
                            <a:latin typeface="Cambria Math" panose="02040503050406030204" pitchFamily="18" charset="0"/>
                          </a:rPr>
                          <m:t>k</m:t>
                        </m:r>
                        <m:r>
                          <a:rPr lang="en-US" altLang="zh-CN" sz="2400" i="1">
                            <a:latin typeface="Cambria Math" panose="02040503050406030204" pitchFamily="18" charset="0"/>
                          </a:rPr>
                          <m:t>−1</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nary>
                  </m:oMath>
                </a14:m>
                <a:r>
                  <a:rPr kumimoji="1" lang="zh-CN" altLang="en-US" sz="2400" dirty="0"/>
                  <a:t>，可以取</a:t>
                </a:r>
                <a:r>
                  <a:rPr kumimoji="1" lang="en-US" altLang="zh-CN" sz="2400" dirty="0"/>
                  <a:t>u</a:t>
                </a:r>
                <a:r>
                  <a:rPr lang="en-US" altLang="zh-CN" sz="2400" dirty="0"/>
                  <a:t> (X) =</a:t>
                </a:r>
                <a:r>
                  <a:rPr lang="zh-CN" altLang="en-US" sz="2400" dirty="0"/>
                  <a:t> </a:t>
                </a:r>
                <a:r>
                  <a:rPr lang="en-US" altLang="zh-CN" sz="2400" dirty="0"/>
                  <a:t>- </a:t>
                </a:r>
                <a14:m>
                  <m:oMath xmlns:m="http://schemas.openxmlformats.org/officeDocument/2006/math">
                    <m:nary>
                      <m:naryPr>
                        <m:chr m:val="∑"/>
                        <m:ctrlPr>
                          <a:rPr lang="zh-CN" altLang="en-US"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m:rPr>
                            <m:sty m:val="p"/>
                          </m:rPr>
                          <a:rPr lang="en-US" altLang="zh-CN" sz="2400" i="1" smtClean="0">
                            <a:latin typeface="Cambria Math" panose="02040503050406030204" pitchFamily="18" charset="0"/>
                          </a:rPr>
                          <m:t>k</m:t>
                        </m:r>
                        <m:r>
                          <a:rPr lang="en-US" altLang="zh-CN" sz="2400" i="1">
                            <a:latin typeface="Cambria Math" panose="02040503050406030204" pitchFamily="18" charset="0"/>
                          </a:rPr>
                          <m:t>−1</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nary>
                  </m:oMath>
                </a14:m>
                <a:r>
                  <a:rPr kumimoji="1" lang="zh-CN" altLang="en-US" sz="2400" dirty="0"/>
                  <a:t>。</a:t>
                </a:r>
                <a:endParaRPr kumimoji="1" lang="en-US" altLang="zh-CN" sz="2400" dirty="0"/>
              </a:p>
              <a:p>
                <a:endParaRPr kumimoji="1" lang="zh-CN" altLang="en-US" dirty="0"/>
              </a:p>
            </p:txBody>
          </p:sp>
        </mc:Choice>
        <mc:Fallback xmlns="">
          <p:sp>
            <p:nvSpPr>
              <p:cNvPr id="3" name="内容占位符 2">
                <a:extLst>
                  <a:ext uri="{FF2B5EF4-FFF2-40B4-BE49-F238E27FC236}">
                    <a16:creationId xmlns:a16="http://schemas.microsoft.com/office/drawing/2014/main" id="{7570C05F-14BE-91A0-C574-2ADBB038E6B3}"/>
                  </a:ext>
                </a:extLst>
              </p:cNvPr>
              <p:cNvSpPr>
                <a:spLocks noGrp="1" noRot="1" noChangeAspect="1" noMove="1" noResize="1" noEditPoints="1" noAdjustHandles="1" noChangeArrowheads="1" noChangeShapeType="1" noTextEdit="1"/>
              </p:cNvSpPr>
              <p:nvPr>
                <p:ph idx="1"/>
              </p:nvPr>
            </p:nvSpPr>
            <p:spPr>
              <a:xfrm>
                <a:off x="695400" y="1556792"/>
                <a:ext cx="11017224" cy="5164685"/>
              </a:xfrm>
              <a:blipFill>
                <a:blip r:embed="rId2"/>
                <a:stretch>
                  <a:fillRect l="-230" b="-1274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40C7E51-350A-EB8B-397E-C09A26061BF6}"/>
              </a:ext>
            </a:extLst>
          </p:cNvPr>
          <p:cNvSpPr>
            <a:spLocks noGrp="1"/>
          </p:cNvSpPr>
          <p:nvPr>
            <p:ph type="sldNum" sz="quarter" idx="12"/>
          </p:nvPr>
        </p:nvSpPr>
        <p:spPr/>
        <p:txBody>
          <a:bodyPr/>
          <a:lstStyle/>
          <a:p>
            <a:pPr>
              <a:defRPr/>
            </a:pPr>
            <a:fld id="{0CE838A2-A49A-4A20-A5DD-EFD81F6874A2}" type="slidenum">
              <a:rPr lang="en-US" altLang="zh-CN" smtClean="0"/>
              <a:pPr>
                <a:defRPr/>
              </a:pPr>
              <a:t>65</a:t>
            </a:fld>
            <a:endParaRPr lang="en-US" altLang="zh-CN"/>
          </a:p>
        </p:txBody>
      </p:sp>
    </p:spTree>
    <p:extLst>
      <p:ext uri="{BB962C8B-B14F-4D97-AF65-F5344CB8AC3E}">
        <p14:creationId xmlns:p14="http://schemas.microsoft.com/office/powerpoint/2010/main" val="24115356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792163" y="260648"/>
            <a:ext cx="10515600" cy="1325563"/>
          </a:xfrm>
        </p:spPr>
        <p:txBody>
          <a:bodyPr/>
          <a:lstStyle/>
          <a:p>
            <a:r>
              <a:rPr lang="en-US" altLang="zh-CN" dirty="0"/>
              <a:t>ĉ</a:t>
            </a:r>
            <a:r>
              <a:rPr lang="zh-CN" altLang="en-US" dirty="0"/>
              <a:t>函数与</a:t>
            </a:r>
            <a:r>
              <a:rPr lang="en-US" altLang="zh-CN" dirty="0"/>
              <a:t>u</a:t>
            </a:r>
            <a:r>
              <a:rPr lang="zh-CN" altLang="en-US" dirty="0"/>
              <a:t>函数</a:t>
            </a:r>
          </a:p>
        </p:txBody>
      </p:sp>
      <p:sp>
        <p:nvSpPr>
          <p:cNvPr id="62467" name="内容占位符 2"/>
          <p:cNvSpPr>
            <a:spLocks noGrp="1"/>
          </p:cNvSpPr>
          <p:nvPr>
            <p:ph idx="1"/>
          </p:nvPr>
        </p:nvSpPr>
        <p:spPr>
          <a:xfrm>
            <a:off x="823248" y="1586211"/>
            <a:ext cx="10889375" cy="4694237"/>
          </a:xfrm>
        </p:spPr>
        <p:txBody>
          <a:bodyPr>
            <a:noAutofit/>
          </a:bodyPr>
          <a:lstStyle/>
          <a:p>
            <a:pPr>
              <a:lnSpc>
                <a:spcPct val="100000"/>
              </a:lnSpc>
              <a:spcBef>
                <a:spcPts val="0"/>
              </a:spcBef>
              <a:spcAft>
                <a:spcPts val="600"/>
              </a:spcAft>
              <a:defRPr/>
            </a:pPr>
            <a:r>
              <a:rPr lang="zh-CN" altLang="en-US" sz="2400" dirty="0"/>
              <a:t>对于成本估计函数</a:t>
            </a:r>
            <a:r>
              <a:rPr lang="en-US" altLang="zh-CN" sz="2400" dirty="0"/>
              <a:t>ĉ</a:t>
            </a:r>
            <a:r>
              <a:rPr lang="zh-CN" altLang="en-US" sz="2400" dirty="0"/>
              <a:t>和成本上界函数</a:t>
            </a:r>
            <a:r>
              <a:rPr lang="en-US" altLang="zh-CN" sz="2400" dirty="0"/>
              <a:t>U</a:t>
            </a:r>
            <a:r>
              <a:rPr lang="zh-CN" altLang="en-US" sz="2400" dirty="0"/>
              <a:t>，</a:t>
            </a:r>
            <a:r>
              <a:rPr lang="en-US" altLang="zh-CN" sz="2400" dirty="0"/>
              <a:t>ĉ(X)≤c(X)≤u(X)≤0</a:t>
            </a:r>
            <a:r>
              <a:rPr lang="zh-CN" altLang="en-US" sz="2400" dirty="0"/>
              <a:t>。如下设计</a:t>
            </a:r>
            <a:r>
              <a:rPr lang="en-US" altLang="zh-CN" sz="2400" dirty="0"/>
              <a:t>ĉ</a:t>
            </a:r>
            <a:r>
              <a:rPr lang="zh-CN" altLang="en-US" sz="2400" dirty="0"/>
              <a:t>与</a:t>
            </a:r>
            <a:r>
              <a:rPr lang="en-US" altLang="zh-CN" sz="2400" dirty="0"/>
              <a:t>u</a:t>
            </a:r>
            <a:r>
              <a:rPr lang="zh-CN" altLang="en-US" sz="2400" dirty="0"/>
              <a:t>：</a:t>
            </a:r>
            <a:endParaRPr lang="en-US" altLang="zh-CN" sz="2400" dirty="0"/>
          </a:p>
          <a:p>
            <a:pPr>
              <a:lnSpc>
                <a:spcPct val="100000"/>
              </a:lnSpc>
              <a:spcBef>
                <a:spcPts val="0"/>
              </a:spcBef>
              <a:spcAft>
                <a:spcPts val="600"/>
              </a:spcAft>
              <a:defRPr/>
            </a:pPr>
            <a:r>
              <a:rPr lang="zh-CN" altLang="en-US" sz="2400" dirty="0"/>
              <a:t>对于</a:t>
            </a:r>
            <a:r>
              <a:rPr lang="en-US" altLang="zh-CN" sz="2400" dirty="0"/>
              <a:t>X</a:t>
            </a:r>
            <a:r>
              <a:rPr lang="zh-CN" altLang="en-US" sz="2400" dirty="0"/>
              <a:t>的贪心序列</a:t>
            </a:r>
            <a:endParaRPr lang="en-US" altLang="zh-CN" sz="2400" dirty="0"/>
          </a:p>
          <a:p>
            <a:pPr>
              <a:lnSpc>
                <a:spcPct val="100000"/>
              </a:lnSpc>
              <a:spcBef>
                <a:spcPts val="0"/>
              </a:spcBef>
              <a:spcAft>
                <a:spcPts val="600"/>
              </a:spcAft>
              <a:defRPr/>
            </a:pPr>
            <a:endParaRPr lang="en-US" altLang="zh-CN" sz="2400" dirty="0"/>
          </a:p>
          <a:p>
            <a:pPr marL="228600" lvl="1">
              <a:lnSpc>
                <a:spcPct val="100000"/>
              </a:lnSpc>
              <a:spcBef>
                <a:spcPts val="0"/>
              </a:spcBef>
              <a:spcAft>
                <a:spcPts val="600"/>
              </a:spcAft>
              <a:buClr>
                <a:srgbClr val="1E5293"/>
              </a:buClr>
              <a:defRPr/>
            </a:pPr>
            <a:endParaRPr lang="en-US" altLang="zh-CN" dirty="0"/>
          </a:p>
          <a:p>
            <a:pPr marL="228600" lvl="1">
              <a:lnSpc>
                <a:spcPct val="100000"/>
              </a:lnSpc>
              <a:spcBef>
                <a:spcPts val="0"/>
              </a:spcBef>
              <a:spcAft>
                <a:spcPts val="600"/>
              </a:spcAft>
              <a:buClr>
                <a:srgbClr val="1E5293"/>
              </a:buClr>
              <a:defRPr/>
            </a:pPr>
            <a:endParaRPr lang="en-US" altLang="zh-CN" dirty="0"/>
          </a:p>
          <a:p>
            <a:pPr marL="228600" lvl="1">
              <a:lnSpc>
                <a:spcPct val="100000"/>
              </a:lnSpc>
              <a:spcBef>
                <a:spcPts val="0"/>
              </a:spcBef>
              <a:spcAft>
                <a:spcPts val="600"/>
              </a:spcAft>
              <a:buClr>
                <a:srgbClr val="1E5293"/>
              </a:buClr>
              <a:defRPr/>
            </a:pPr>
            <a:endParaRPr lang="en-US" altLang="zh-CN" dirty="0"/>
          </a:p>
          <a:p>
            <a:pPr marL="228600" lvl="1">
              <a:lnSpc>
                <a:spcPct val="100000"/>
              </a:lnSpc>
              <a:spcBef>
                <a:spcPts val="0"/>
              </a:spcBef>
              <a:spcAft>
                <a:spcPts val="600"/>
              </a:spcAft>
              <a:buClr>
                <a:srgbClr val="1E5293"/>
              </a:buClr>
              <a:defRPr/>
            </a:pPr>
            <a:endParaRPr lang="en-US" altLang="zh-CN" dirty="0"/>
          </a:p>
          <a:p>
            <a:pPr marL="228600" lvl="1">
              <a:lnSpc>
                <a:spcPct val="100000"/>
              </a:lnSpc>
              <a:spcBef>
                <a:spcPts val="0"/>
              </a:spcBef>
              <a:spcAft>
                <a:spcPts val="600"/>
              </a:spcAft>
              <a:buClr>
                <a:srgbClr val="1E5293"/>
              </a:buClr>
              <a:defRPr/>
            </a:pPr>
            <a:endParaRPr lang="en-US" altLang="zh-CN" dirty="0"/>
          </a:p>
          <a:p>
            <a:pPr marL="228600" lvl="1">
              <a:lnSpc>
                <a:spcPct val="100000"/>
              </a:lnSpc>
              <a:spcBef>
                <a:spcPts val="0"/>
              </a:spcBef>
              <a:spcAft>
                <a:spcPts val="600"/>
              </a:spcAft>
              <a:buClr>
                <a:srgbClr val="1E5293"/>
              </a:buClr>
              <a:defRPr/>
            </a:pPr>
            <a:r>
              <a:rPr lang="en-US" altLang="zh-CN" sz="2400" dirty="0"/>
              <a:t>ĉ(X):</a:t>
            </a:r>
            <a:r>
              <a:rPr lang="zh-CN" altLang="en-US" sz="2400" dirty="0"/>
              <a:t>从根结点到结点</a:t>
            </a:r>
            <a:r>
              <a:rPr lang="en-US" altLang="zh-CN" sz="2400" dirty="0"/>
              <a:t>X</a:t>
            </a:r>
            <a:r>
              <a:rPr lang="zh-CN" altLang="en-US" sz="2400" dirty="0"/>
              <a:t>的</a:t>
            </a:r>
            <a:r>
              <a:rPr lang="zh-CN" altLang="en-US" sz="2400" dirty="0">
                <a:solidFill>
                  <a:srgbClr val="FF0000"/>
                </a:solidFill>
              </a:rPr>
              <a:t>贪心解</a:t>
            </a:r>
            <a:r>
              <a:rPr lang="zh-CN" altLang="en-US" sz="2400" dirty="0"/>
              <a:t>的相反数，显然</a:t>
            </a:r>
            <a:r>
              <a:rPr lang="en-US" altLang="zh-CN" sz="2400" dirty="0"/>
              <a:t>|c(X)| ≤ |ĉ(X)|</a:t>
            </a:r>
            <a:r>
              <a:rPr lang="zh-CN" altLang="en-US" sz="2400" dirty="0"/>
              <a:t>，即</a:t>
            </a:r>
            <a:r>
              <a:rPr lang="en-US" altLang="zh-CN" sz="2400" dirty="0"/>
              <a:t>ĉ(X)≤c(X)</a:t>
            </a:r>
            <a:r>
              <a:rPr lang="zh-CN" altLang="en-US" sz="2400" dirty="0"/>
              <a:t>。</a:t>
            </a:r>
            <a:endParaRPr lang="en-US" altLang="zh-CN" sz="2400" dirty="0"/>
          </a:p>
          <a:p>
            <a:pPr marL="228600" lvl="1">
              <a:lnSpc>
                <a:spcPct val="100000"/>
              </a:lnSpc>
              <a:spcBef>
                <a:spcPts val="0"/>
              </a:spcBef>
              <a:spcAft>
                <a:spcPts val="600"/>
              </a:spcAft>
              <a:buClr>
                <a:srgbClr val="1E5293"/>
              </a:buClr>
              <a:defRPr/>
            </a:pPr>
            <a:r>
              <a:rPr lang="en-US" altLang="zh-CN" sz="2400" dirty="0"/>
              <a:t>u(X):</a:t>
            </a:r>
            <a:r>
              <a:rPr lang="zh-CN" altLang="en-US" sz="2400" dirty="0"/>
              <a:t>从根结点到结点</a:t>
            </a:r>
            <a:r>
              <a:rPr lang="en-US" altLang="zh-CN" sz="2400" dirty="0"/>
              <a:t>X</a:t>
            </a:r>
            <a:r>
              <a:rPr lang="zh-CN" altLang="en-US" sz="2400" dirty="0"/>
              <a:t>的</a:t>
            </a:r>
            <a:r>
              <a:rPr lang="zh-CN" altLang="en-US" sz="2400" dirty="0">
                <a:solidFill>
                  <a:srgbClr val="FF0000"/>
                </a:solidFill>
              </a:rPr>
              <a:t>贪心解整取</a:t>
            </a:r>
            <a:r>
              <a:rPr lang="zh-CN" altLang="en-US" sz="2400" dirty="0"/>
              <a:t>部分效益值的相反数，显然</a:t>
            </a:r>
            <a:r>
              <a:rPr lang="en-US" altLang="zh-CN" sz="2400" dirty="0"/>
              <a:t>c(X)≤u(X) </a:t>
            </a:r>
            <a:r>
              <a:rPr lang="zh-CN" altLang="en-US" sz="2400" dirty="0"/>
              <a:t>。</a:t>
            </a:r>
          </a:p>
        </p:txBody>
      </p:sp>
      <p:sp>
        <p:nvSpPr>
          <p:cNvPr id="57349" name="TextBox 3"/>
          <p:cNvSpPr txBox="1">
            <a:spLocks noChangeArrowheads="1"/>
          </p:cNvSpPr>
          <p:nvPr/>
        </p:nvSpPr>
        <p:spPr bwMode="auto">
          <a:xfrm>
            <a:off x="3071664" y="2496275"/>
            <a:ext cx="3673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sz="2400" b="0" dirty="0">
                <a:solidFill>
                  <a:srgbClr val="FF0000"/>
                </a:solidFill>
                <a:cs typeface="Arial" panose="020B0604020202020204" pitchFamily="34" charset="0"/>
              </a:rPr>
              <a:t>x</a:t>
            </a:r>
            <a:r>
              <a:rPr lang="en-US" altLang="zh-CN" sz="2400" b="0" baseline="-25000" dirty="0">
                <a:solidFill>
                  <a:srgbClr val="FF0000"/>
                </a:solidFill>
                <a:cs typeface="Arial" panose="020B0604020202020204" pitchFamily="34" charset="0"/>
              </a:rPr>
              <a:t>1</a:t>
            </a:r>
            <a:r>
              <a:rPr lang="en-US" altLang="zh-CN" sz="2400" b="0" dirty="0">
                <a:solidFill>
                  <a:srgbClr val="FF0000"/>
                </a:solidFill>
                <a:cs typeface="Arial" panose="020B0604020202020204" pitchFamily="34" charset="0"/>
              </a:rPr>
              <a:t>…</a:t>
            </a:r>
            <a:r>
              <a:rPr lang="en-US" altLang="zh-CN" sz="2400" b="0" dirty="0" err="1">
                <a:solidFill>
                  <a:srgbClr val="FF0000"/>
                </a:solidFill>
                <a:cs typeface="Arial" panose="020B0604020202020204" pitchFamily="34" charset="0"/>
              </a:rPr>
              <a:t>x</a:t>
            </a:r>
            <a:r>
              <a:rPr lang="en-US" altLang="zh-CN" sz="2400" b="0" baseline="-25000" dirty="0" err="1">
                <a:solidFill>
                  <a:srgbClr val="FF0000"/>
                </a:solidFill>
                <a:cs typeface="Arial" panose="020B0604020202020204" pitchFamily="34" charset="0"/>
              </a:rPr>
              <a:t>k</a:t>
            </a:r>
            <a:r>
              <a:rPr lang="en-US" altLang="zh-CN" sz="2400" b="0" dirty="0">
                <a:solidFill>
                  <a:srgbClr val="FF0000"/>
                </a:solidFill>
                <a:cs typeface="Arial" panose="020B0604020202020204" pitchFamily="34" charset="0"/>
              </a:rPr>
              <a:t>…,x</a:t>
            </a:r>
            <a:r>
              <a:rPr lang="en-US" altLang="zh-CN" sz="2400" b="0" baseline="-25000" dirty="0">
                <a:solidFill>
                  <a:srgbClr val="FF0000"/>
                </a:solidFill>
                <a:cs typeface="Arial" panose="020B0604020202020204" pitchFamily="34" charset="0"/>
              </a:rPr>
              <a:t>j-1   </a:t>
            </a:r>
            <a:r>
              <a:rPr lang="en-US" altLang="zh-CN" sz="2400" b="0" dirty="0" err="1">
                <a:solidFill>
                  <a:srgbClr val="FF0000"/>
                </a:solidFill>
                <a:cs typeface="Arial" panose="020B0604020202020204" pitchFamily="34" charset="0"/>
              </a:rPr>
              <a:t>x</a:t>
            </a:r>
            <a:r>
              <a:rPr lang="en-US" altLang="zh-CN" sz="2400" b="0" baseline="-25000" dirty="0" err="1">
                <a:solidFill>
                  <a:srgbClr val="FF0000"/>
                </a:solidFill>
                <a:cs typeface="Arial" panose="020B0604020202020204" pitchFamily="34" charset="0"/>
              </a:rPr>
              <a:t>j</a:t>
            </a:r>
            <a:r>
              <a:rPr lang="en-US" altLang="zh-CN" sz="2400" b="0" baseline="-25000" dirty="0">
                <a:solidFill>
                  <a:srgbClr val="FF0000"/>
                </a:solidFill>
                <a:cs typeface="Arial" panose="020B0604020202020204" pitchFamily="34" charset="0"/>
              </a:rPr>
              <a:t> </a:t>
            </a:r>
            <a:r>
              <a:rPr lang="en-US" altLang="zh-CN" sz="2400" b="0" dirty="0">
                <a:solidFill>
                  <a:srgbClr val="FF0000"/>
                </a:solidFill>
                <a:cs typeface="Arial" panose="020B0604020202020204" pitchFamily="34" charset="0"/>
              </a:rPr>
              <a:t>x</a:t>
            </a:r>
            <a:r>
              <a:rPr lang="en-US" altLang="zh-CN" sz="2400" b="0" baseline="-25000" dirty="0">
                <a:solidFill>
                  <a:srgbClr val="FF0000"/>
                </a:solidFill>
                <a:cs typeface="Arial" panose="020B0604020202020204" pitchFamily="34" charset="0"/>
              </a:rPr>
              <a:t>j+1</a:t>
            </a:r>
            <a:r>
              <a:rPr lang="en-US" altLang="zh-CN" sz="2400" b="0" dirty="0">
                <a:solidFill>
                  <a:srgbClr val="FF0000"/>
                </a:solidFill>
                <a:cs typeface="Arial" panose="020B0604020202020204" pitchFamily="34" charset="0"/>
              </a:rPr>
              <a:t>……</a:t>
            </a:r>
            <a:r>
              <a:rPr lang="en-US" altLang="zh-CN" sz="2400" b="0" dirty="0" err="1">
                <a:solidFill>
                  <a:srgbClr val="FF0000"/>
                </a:solidFill>
                <a:cs typeface="Arial" panose="020B0604020202020204" pitchFamily="34" charset="0"/>
              </a:rPr>
              <a:t>x</a:t>
            </a:r>
            <a:r>
              <a:rPr lang="en-US" altLang="zh-CN" sz="2400" b="0" baseline="-25000" dirty="0" err="1">
                <a:solidFill>
                  <a:srgbClr val="FF0000"/>
                </a:solidFill>
                <a:cs typeface="Arial" panose="020B0604020202020204" pitchFamily="34" charset="0"/>
              </a:rPr>
              <a:t>n</a:t>
            </a:r>
            <a:endParaRPr lang="en-US" altLang="zh-CN" sz="2400" b="0" baseline="-25000" dirty="0">
              <a:solidFill>
                <a:srgbClr val="FF0000"/>
              </a:solidFill>
              <a:cs typeface="Arial" panose="020B0604020202020204" pitchFamily="34" charset="0"/>
            </a:endParaRPr>
          </a:p>
          <a:p>
            <a:pPr>
              <a:spcBef>
                <a:spcPct val="0"/>
              </a:spcBef>
              <a:buClrTx/>
              <a:buSzTx/>
              <a:buNone/>
            </a:pPr>
            <a:r>
              <a:rPr lang="en-US" altLang="zh-CN" sz="2400" b="0" dirty="0">
                <a:solidFill>
                  <a:srgbClr val="FF0000"/>
                </a:solidFill>
                <a:cs typeface="Arial" panose="020B0604020202020204" pitchFamily="34" charset="0"/>
              </a:rPr>
              <a:t>x</a:t>
            </a:r>
            <a:r>
              <a:rPr lang="en-US" altLang="zh-CN" sz="2400" b="0" baseline="-25000" dirty="0">
                <a:solidFill>
                  <a:srgbClr val="FF0000"/>
                </a:solidFill>
                <a:cs typeface="Arial" panose="020B0604020202020204" pitchFamily="34" charset="0"/>
              </a:rPr>
              <a:t>1</a:t>
            </a:r>
            <a:r>
              <a:rPr lang="en-US" altLang="zh-CN" sz="2400" b="0" dirty="0">
                <a:solidFill>
                  <a:srgbClr val="FF0000"/>
                </a:solidFill>
                <a:cs typeface="Arial" panose="020B0604020202020204" pitchFamily="34" charset="0"/>
              </a:rPr>
              <a:t>…</a:t>
            </a:r>
            <a:r>
              <a:rPr lang="en-US" altLang="zh-CN" sz="2400" b="0" dirty="0" err="1">
                <a:solidFill>
                  <a:srgbClr val="FF0000"/>
                </a:solidFill>
                <a:cs typeface="Arial" panose="020B0604020202020204" pitchFamily="34" charset="0"/>
              </a:rPr>
              <a:t>x</a:t>
            </a:r>
            <a:r>
              <a:rPr lang="en-US" altLang="zh-CN" sz="2400" b="0" baseline="-25000" dirty="0" err="1">
                <a:solidFill>
                  <a:srgbClr val="FF0000"/>
                </a:solidFill>
                <a:cs typeface="Arial" panose="020B0604020202020204" pitchFamily="34" charset="0"/>
              </a:rPr>
              <a:t>k</a:t>
            </a:r>
            <a:r>
              <a:rPr lang="en-US" altLang="zh-CN" sz="2400" b="0" dirty="0">
                <a:solidFill>
                  <a:srgbClr val="FF0000"/>
                </a:solidFill>
                <a:cs typeface="Arial" panose="020B0604020202020204" pitchFamily="34" charset="0"/>
              </a:rPr>
              <a:t> 1…1,  </a:t>
            </a:r>
            <a:r>
              <a:rPr lang="en-US" altLang="zh-CN" sz="2400" b="0" dirty="0" err="1">
                <a:solidFill>
                  <a:srgbClr val="FF0000"/>
                </a:solidFill>
                <a:cs typeface="Arial" panose="020B0604020202020204" pitchFamily="34" charset="0"/>
              </a:rPr>
              <a:t>x</a:t>
            </a:r>
            <a:r>
              <a:rPr lang="en-US" altLang="zh-CN" sz="2400" b="0" baseline="-25000" dirty="0" err="1">
                <a:solidFill>
                  <a:srgbClr val="FF0000"/>
                </a:solidFill>
                <a:cs typeface="Arial" panose="020B0604020202020204" pitchFamily="34" charset="0"/>
              </a:rPr>
              <a:t>j</a:t>
            </a:r>
            <a:r>
              <a:rPr lang="en-US" altLang="zh-CN" sz="2400" b="0" dirty="0">
                <a:solidFill>
                  <a:srgbClr val="FF0000"/>
                </a:solidFill>
                <a:cs typeface="Arial" panose="020B0604020202020204" pitchFamily="34" charset="0"/>
              </a:rPr>
              <a:t>, 0, ….., 0 </a:t>
            </a:r>
            <a:endParaRPr lang="zh-CN" altLang="en-US" sz="2400" b="0" dirty="0">
              <a:solidFill>
                <a:srgbClr val="FF0000"/>
              </a:solidFill>
              <a:cs typeface="Arial" panose="020B0604020202020204" pitchFamily="34" charset="0"/>
            </a:endParaRPr>
          </a:p>
        </p:txBody>
      </p:sp>
      <p:sp>
        <p:nvSpPr>
          <p:cNvPr id="8"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66</a:t>
            </a:fld>
            <a:endParaRPr lang="en-US" altLang="zh-CN" dirty="0"/>
          </a:p>
        </p:txBody>
      </p:sp>
      <p:sp>
        <p:nvSpPr>
          <p:cNvPr id="3" name="线形标注 2 2"/>
          <p:cNvSpPr/>
          <p:nvPr/>
        </p:nvSpPr>
        <p:spPr>
          <a:xfrm>
            <a:off x="3503712" y="3501529"/>
            <a:ext cx="1008112" cy="431800"/>
          </a:xfrm>
          <a:prstGeom prst="borderCallout2">
            <a:avLst>
              <a:gd name="adj1" fmla="val 23983"/>
              <a:gd name="adj2" fmla="val 101559"/>
              <a:gd name="adj3" fmla="val 23983"/>
              <a:gd name="adj4" fmla="val 118363"/>
              <a:gd name="adj5" fmla="val -225625"/>
              <a:gd name="adj6" fmla="val 117811"/>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dirty="0">
                <a:solidFill>
                  <a:schemeClr val="tx1"/>
                </a:solidFill>
                <a:latin typeface="Arial" panose="020B0604020202020204" pitchFamily="34" charset="0"/>
                <a:cs typeface="Arial" panose="020B0604020202020204" pitchFamily="34" charset="0"/>
              </a:rPr>
              <a:t>│u(X)│</a:t>
            </a:r>
            <a:endParaRPr lang="zh-CN" altLang="en-US" dirty="0">
              <a:solidFill>
                <a:schemeClr val="tx1"/>
              </a:solidFill>
              <a:latin typeface="Arial" panose="020B0604020202020204" pitchFamily="34" charset="0"/>
              <a:cs typeface="Arial" panose="020B0604020202020204" pitchFamily="34" charset="0"/>
            </a:endParaRPr>
          </a:p>
        </p:txBody>
      </p:sp>
      <p:sp>
        <p:nvSpPr>
          <p:cNvPr id="4" name="线形标注 2 3"/>
          <p:cNvSpPr/>
          <p:nvPr/>
        </p:nvSpPr>
        <p:spPr>
          <a:xfrm>
            <a:off x="3503713" y="4069031"/>
            <a:ext cx="1008112" cy="431800"/>
          </a:xfrm>
          <a:prstGeom prst="borderCallout2">
            <a:avLst>
              <a:gd name="adj1" fmla="val 27574"/>
              <a:gd name="adj2" fmla="val 100646"/>
              <a:gd name="adj3" fmla="val 27575"/>
              <a:gd name="adj4" fmla="val 157205"/>
              <a:gd name="adj5" fmla="val -355656"/>
              <a:gd name="adj6" fmla="val 15731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|ĉ(X)|</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 name="矩形 4"/>
          <p:cNvSpPr/>
          <p:nvPr/>
        </p:nvSpPr>
        <p:spPr>
          <a:xfrm>
            <a:off x="3143672" y="2636912"/>
            <a:ext cx="864096" cy="69036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73306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792" y="67136"/>
            <a:ext cx="10515600" cy="1244491"/>
          </a:xfrm>
        </p:spPr>
        <p:txBody>
          <a:bodyPr/>
          <a:lstStyle/>
          <a:p>
            <a:r>
              <a:rPr lang="en-US" altLang="zh-CN" dirty="0"/>
              <a:t>ĉ</a:t>
            </a:r>
            <a:r>
              <a:rPr lang="zh-CN" altLang="en-US" dirty="0"/>
              <a:t>值与</a:t>
            </a:r>
            <a:r>
              <a:rPr lang="en-US" altLang="zh-CN" dirty="0"/>
              <a:t>U</a:t>
            </a:r>
            <a:r>
              <a:rPr lang="zh-CN" altLang="en-US" dirty="0"/>
              <a:t>值</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67</a:t>
            </a:fld>
            <a:endParaRPr lang="en-US" altLang="zh-CN"/>
          </a:p>
        </p:txBody>
      </p:sp>
      <p:graphicFrame>
        <p:nvGraphicFramePr>
          <p:cNvPr id="35" name="表格 34"/>
          <p:cNvGraphicFramePr>
            <a:graphicFrameLocks noGrp="1"/>
          </p:cNvGraphicFramePr>
          <p:nvPr/>
        </p:nvGraphicFramePr>
        <p:xfrm>
          <a:off x="956363" y="1556792"/>
          <a:ext cx="4632487" cy="4754880"/>
        </p:xfrm>
        <a:graphic>
          <a:graphicData uri="http://schemas.openxmlformats.org/drawingml/2006/table">
            <a:tbl>
              <a:tblPr firstRow="1" bandRow="1">
                <a:tableStyleId>{2D5ABB26-0587-4C30-8999-92F81FD0307C}</a:tableStyleId>
              </a:tblPr>
              <a:tblGrid>
                <a:gridCol w="1274478">
                  <a:extLst>
                    <a:ext uri="{9D8B030D-6E8A-4147-A177-3AD203B41FA5}">
                      <a16:colId xmlns:a16="http://schemas.microsoft.com/office/drawing/2014/main" val="2211611519"/>
                    </a:ext>
                  </a:extLst>
                </a:gridCol>
                <a:gridCol w="1375367">
                  <a:extLst>
                    <a:ext uri="{9D8B030D-6E8A-4147-A177-3AD203B41FA5}">
                      <a16:colId xmlns:a16="http://schemas.microsoft.com/office/drawing/2014/main" val="2516034700"/>
                    </a:ext>
                  </a:extLst>
                </a:gridCol>
                <a:gridCol w="864096">
                  <a:extLst>
                    <a:ext uri="{9D8B030D-6E8A-4147-A177-3AD203B41FA5}">
                      <a16:colId xmlns:a16="http://schemas.microsoft.com/office/drawing/2014/main" val="1713052680"/>
                    </a:ext>
                  </a:extLst>
                </a:gridCol>
                <a:gridCol w="1118546">
                  <a:extLst>
                    <a:ext uri="{9D8B030D-6E8A-4147-A177-3AD203B41FA5}">
                      <a16:colId xmlns:a16="http://schemas.microsoft.com/office/drawing/2014/main" val="1032388848"/>
                    </a:ext>
                  </a:extLst>
                </a:gridCol>
              </a:tblGrid>
              <a:tr h="3718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p>
                  </a:txBody>
                  <a:tcPr/>
                </a:tc>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贪心策略</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Arial" panose="020B0604020202020204" pitchFamily="34" charset="0"/>
                          <a:ea typeface="幼圆" panose="02010509060101010101" pitchFamily="49" charset="-122"/>
                          <a:cs typeface="Arial" panose="020B0604020202020204" pitchFamily="34" charset="0"/>
                        </a:rPr>
                        <a:t>U</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cs typeface="Arial" panose="020B0604020202020204" pitchFamily="34" charset="0"/>
                        </a:rPr>
                        <a:t>ĉ</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32650654"/>
                  </a:ext>
                </a:extLst>
              </a:tr>
              <a:tr h="292572">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1/3</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1416082210"/>
                  </a:ext>
                </a:extLst>
              </a:tr>
              <a:tr h="343225">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1/3</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1204537729"/>
                  </a:ext>
                </a:extLst>
              </a:tr>
              <a:tr h="343225">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0</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5/9</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-22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680698939"/>
                  </a:ext>
                </a:extLst>
              </a:tr>
              <a:tr h="343225">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4</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1/3</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977716223"/>
                  </a:ext>
                </a:extLst>
              </a:tr>
              <a:tr h="343225">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5</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1,0,1,7/9</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-22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-36</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564428693"/>
                  </a:ext>
                </a:extLst>
              </a:tr>
              <a:tr h="343225">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6</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a:t>
                      </a:r>
                      <a:r>
                        <a:rPr kumimoji="1" lang="en-US" altLang="zh-CN" sz="2000" dirty="0">
                          <a:latin typeface="Arial" panose="020B0604020202020204" pitchFamily="34" charset="0"/>
                          <a:ea typeface="幼圆" panose="02010509060101010101" pitchFamily="49" charset="-122"/>
                          <a:cs typeface="Arial" panose="020B0604020202020204" pitchFamily="34" charset="0"/>
                        </a:rPr>
                        <a:t>,</a:t>
                      </a:r>
                      <a:r>
                        <a:rPr lang="en-US" altLang="zh-CN" sz="2000" dirty="0">
                          <a:latin typeface="Arial" panose="020B0604020202020204" pitchFamily="34" charset="0"/>
                          <a:ea typeface="幼圆" panose="02010509060101010101" pitchFamily="49" charset="-122"/>
                          <a:cs typeface="Arial" panose="020B0604020202020204" pitchFamily="34" charset="0"/>
                        </a:rPr>
                        <a:t>1/3</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105550933"/>
                  </a:ext>
                </a:extLst>
              </a:tr>
              <a:tr h="343225">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1,1,0,1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4040396429"/>
                  </a:ext>
                </a:extLst>
              </a:tr>
              <a:tr h="371828">
                <a:tc>
                  <a:txBody>
                    <a:bodyPr/>
                    <a:lstStyle/>
                    <a:p>
                      <a:pPr algn="ctr"/>
                      <a:r>
                        <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8(</a:t>
                      </a:r>
                      <a:r>
                        <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舍弃</a:t>
                      </a:r>
                      <a:r>
                        <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1080600484"/>
                  </a:ext>
                </a:extLst>
              </a:tr>
              <a:tr h="343225">
                <a:tc>
                  <a:txBody>
                    <a:bodyPr/>
                    <a:lstStyle/>
                    <a:p>
                      <a:pPr algn="ctr"/>
                      <a:r>
                        <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9</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1,1,1,0</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465694308"/>
                  </a:ext>
                </a:extLst>
              </a:tr>
              <a:tr h="343225">
                <a:tc>
                  <a:txBody>
                    <a:bodyPr/>
                    <a:lstStyle/>
                    <a:p>
                      <a:pPr algn="ctr"/>
                      <a:r>
                        <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10</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Arial" panose="020B0604020202020204" pitchFamily="34" charset="0"/>
                          <a:ea typeface="幼圆" panose="02010509060101010101" pitchFamily="49" charset="-122"/>
                          <a:cs typeface="Arial" panose="020B0604020202020204" pitchFamily="34" charset="0"/>
                        </a:rPr>
                        <a:t>1,1,0,1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-38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69856469"/>
                  </a:ext>
                </a:extLst>
              </a:tr>
              <a:tr h="343225">
                <a:tc>
                  <a:txBody>
                    <a:bodyPr/>
                    <a:lstStyle/>
                    <a:p>
                      <a:pPr algn="ctr"/>
                      <a:r>
                        <a:rPr lang="en-US" altLang="zh-CN" sz="2000" dirty="0">
                          <a:solidFill>
                            <a:srgbClr val="FF0000"/>
                          </a:solidFill>
                          <a:latin typeface="Arial" panose="020B0604020202020204" pitchFamily="34" charset="0"/>
                          <a:ea typeface="幼圆" panose="02010509060101010101" pitchFamily="49" charset="-122"/>
                          <a:cs typeface="Arial" panose="020B0604020202020204" pitchFamily="34" charset="0"/>
                        </a:rPr>
                        <a:t>11</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Arial" panose="020B0604020202020204" pitchFamily="34" charset="0"/>
                          <a:ea typeface="幼圆" panose="02010509060101010101" pitchFamily="49" charset="-122"/>
                          <a:cs typeface="Arial" panose="020B0604020202020204" pitchFamily="34" charset="0"/>
                        </a:rPr>
                        <a:t>1,1,0,0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-20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-20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001950578"/>
                  </a:ext>
                </a:extLst>
              </a:tr>
            </a:tbl>
          </a:graphicData>
        </a:graphic>
      </p:graphicFrame>
      <p:sp>
        <p:nvSpPr>
          <p:cNvPr id="36" name="内容占位符 2"/>
          <p:cNvSpPr>
            <a:spLocks noGrp="1"/>
          </p:cNvSpPr>
          <p:nvPr>
            <p:ph idx="1"/>
          </p:nvPr>
        </p:nvSpPr>
        <p:spPr>
          <a:xfrm>
            <a:off x="689792" y="1152770"/>
            <a:ext cx="10515600" cy="511478"/>
          </a:xfrm>
        </p:spPr>
        <p:txBody>
          <a:bodyPr/>
          <a:lstStyle/>
          <a:p>
            <a:pPr indent="-252000">
              <a:lnSpc>
                <a:spcPct val="90000"/>
              </a:lnSpc>
            </a:pPr>
            <a:r>
              <a:rPr lang="en-US" altLang="zh-CN" sz="2400" dirty="0"/>
              <a:t>n=4, M=15</a:t>
            </a:r>
            <a:r>
              <a:rPr lang="zh-CN" altLang="en-US" sz="2400" dirty="0"/>
              <a:t>，</a:t>
            </a:r>
            <a:r>
              <a:rPr kumimoji="1" lang="en-US" altLang="zh-CN" sz="2400" dirty="0"/>
              <a:t>(p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,p</a:t>
            </a:r>
            <a:r>
              <a:rPr kumimoji="1" lang="en-US" altLang="zh-CN" sz="2400" baseline="-25000" dirty="0"/>
              <a:t>4</a:t>
            </a:r>
            <a:r>
              <a:rPr kumimoji="1" lang="en-US" altLang="zh-CN" sz="2400" dirty="0"/>
              <a:t>)=(10,10,12,18)</a:t>
            </a:r>
            <a:r>
              <a:rPr kumimoji="1" lang="zh-CN" altLang="en-US" sz="2400" dirty="0"/>
              <a:t>，</a:t>
            </a:r>
            <a:r>
              <a:rPr kumimoji="1" lang="en-US" altLang="zh-CN" sz="2400" dirty="0"/>
              <a:t>(w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,w</a:t>
            </a:r>
            <a:r>
              <a:rPr kumimoji="1" lang="en-US" altLang="zh-CN" sz="2400" baseline="-25000" dirty="0"/>
              <a:t>4</a:t>
            </a:r>
            <a:r>
              <a:rPr kumimoji="1" lang="en-US" altLang="zh-CN" sz="2400" dirty="0"/>
              <a:t>)=(2,4,6,9)</a:t>
            </a:r>
            <a:endParaRPr lang="zh-CN" altLang="en-US" dirty="0"/>
          </a:p>
        </p:txBody>
      </p:sp>
      <p:grpSp>
        <p:nvGrpSpPr>
          <p:cNvPr id="39" name="组合 38"/>
          <p:cNvGrpSpPr/>
          <p:nvPr/>
        </p:nvGrpSpPr>
        <p:grpSpPr>
          <a:xfrm>
            <a:off x="6672064" y="2131654"/>
            <a:ext cx="3502979" cy="3024336"/>
            <a:chOff x="5928975" y="1988840"/>
            <a:chExt cx="4080881" cy="3270278"/>
          </a:xfrm>
        </p:grpSpPr>
        <p:sp>
          <p:nvSpPr>
            <p:cNvPr id="6" name="Text Box 66"/>
            <p:cNvSpPr txBox="1">
              <a:spLocks noChangeArrowheads="1"/>
            </p:cNvSpPr>
            <p:nvPr/>
          </p:nvSpPr>
          <p:spPr bwMode="auto">
            <a:xfrm>
              <a:off x="7857334" y="2152179"/>
              <a:ext cx="885557" cy="370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x</a:t>
              </a:r>
              <a:r>
                <a:rPr kumimoji="1" lang="en-US" altLang="zh-CN" sz="1800" b="0" baseline="-25000" dirty="0">
                  <a:ea typeface="幼圆" panose="02010509060101010101" pitchFamily="49" charset="-122"/>
                  <a:cs typeface="Arial" panose="020B0604020202020204" pitchFamily="34" charset="0"/>
                </a:rPr>
                <a:t>1</a:t>
              </a:r>
              <a:r>
                <a:rPr kumimoji="1" lang="en-US" altLang="zh-CN" sz="1800" b="0" dirty="0">
                  <a:ea typeface="幼圆" panose="02010509060101010101" pitchFamily="49" charset="-122"/>
                  <a:cs typeface="Arial" panose="020B0604020202020204" pitchFamily="34" charset="0"/>
                </a:rPr>
                <a:t>=1</a:t>
              </a:r>
            </a:p>
          </p:txBody>
        </p:sp>
        <p:sp>
          <p:nvSpPr>
            <p:cNvPr id="7" name="Text Box 68"/>
            <p:cNvSpPr txBox="1">
              <a:spLocks noChangeArrowheads="1"/>
            </p:cNvSpPr>
            <p:nvPr/>
          </p:nvSpPr>
          <p:spPr bwMode="auto">
            <a:xfrm>
              <a:off x="7001921" y="2920767"/>
              <a:ext cx="885557" cy="370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x</a:t>
              </a:r>
              <a:r>
                <a:rPr lang="en-US" altLang="zh-CN" sz="1800" baseline="-25000" dirty="0"/>
                <a:t>2</a:t>
              </a:r>
              <a:r>
                <a:rPr lang="en-US" altLang="zh-CN" sz="1800" dirty="0"/>
                <a:t>=1</a:t>
              </a:r>
            </a:p>
          </p:txBody>
        </p:sp>
        <p:sp>
          <p:nvSpPr>
            <p:cNvPr id="8" name="Text Box 69"/>
            <p:cNvSpPr txBox="1">
              <a:spLocks noChangeArrowheads="1"/>
            </p:cNvSpPr>
            <p:nvPr/>
          </p:nvSpPr>
          <p:spPr bwMode="auto">
            <a:xfrm>
              <a:off x="6464720" y="3570927"/>
              <a:ext cx="904006" cy="370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x</a:t>
              </a:r>
              <a:r>
                <a:rPr lang="en-US" altLang="zh-CN" sz="1800" baseline="-25000" dirty="0"/>
                <a:t>3</a:t>
              </a:r>
              <a:r>
                <a:rPr lang="en-US" altLang="zh-CN" sz="1800" dirty="0"/>
                <a:t>=1</a:t>
              </a:r>
            </a:p>
          </p:txBody>
        </p:sp>
        <p:sp>
          <p:nvSpPr>
            <p:cNvPr id="9" name="Text Box 76"/>
            <p:cNvSpPr txBox="1">
              <a:spLocks noChangeArrowheads="1"/>
            </p:cNvSpPr>
            <p:nvPr/>
          </p:nvSpPr>
          <p:spPr bwMode="auto">
            <a:xfrm>
              <a:off x="8366832" y="2861484"/>
              <a:ext cx="445933" cy="370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0</a:t>
              </a:r>
            </a:p>
          </p:txBody>
        </p:sp>
        <p:sp>
          <p:nvSpPr>
            <p:cNvPr id="10" name="Text Box 77"/>
            <p:cNvSpPr txBox="1">
              <a:spLocks noChangeArrowheads="1"/>
            </p:cNvSpPr>
            <p:nvPr/>
          </p:nvSpPr>
          <p:spPr bwMode="auto">
            <a:xfrm>
              <a:off x="7682067" y="3563294"/>
              <a:ext cx="885557" cy="370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0</a:t>
              </a:r>
            </a:p>
          </p:txBody>
        </p:sp>
        <p:sp>
          <p:nvSpPr>
            <p:cNvPr id="11" name="Text Box 78"/>
            <p:cNvSpPr txBox="1">
              <a:spLocks noChangeArrowheads="1"/>
            </p:cNvSpPr>
            <p:nvPr/>
          </p:nvSpPr>
          <p:spPr bwMode="auto">
            <a:xfrm>
              <a:off x="7343293" y="4395258"/>
              <a:ext cx="885557" cy="370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x</a:t>
              </a:r>
              <a:r>
                <a:rPr lang="en-US" altLang="zh-CN" sz="1800" b="0" baseline="-25000" dirty="0">
                  <a:ea typeface="幼圆" panose="02010509060101010101" pitchFamily="49" charset="-122"/>
                  <a:cs typeface="Arial" panose="020B0604020202020204" pitchFamily="34" charset="0"/>
                </a:rPr>
                <a:t>4</a:t>
              </a:r>
              <a:r>
                <a:rPr lang="en-US" altLang="zh-CN" sz="1800" b="0" dirty="0">
                  <a:ea typeface="幼圆" panose="02010509060101010101" pitchFamily="49" charset="-122"/>
                  <a:cs typeface="Arial" panose="020B0604020202020204" pitchFamily="34" charset="0"/>
                </a:rPr>
                <a:t>=1</a:t>
              </a:r>
            </a:p>
          </p:txBody>
        </p:sp>
        <p:sp>
          <p:nvSpPr>
            <p:cNvPr id="12" name="Text Box 79"/>
            <p:cNvSpPr txBox="1">
              <a:spLocks noChangeArrowheads="1"/>
            </p:cNvSpPr>
            <p:nvPr/>
          </p:nvSpPr>
          <p:spPr bwMode="auto">
            <a:xfrm>
              <a:off x="8248219" y="4379287"/>
              <a:ext cx="398937" cy="370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0</a:t>
              </a:r>
            </a:p>
          </p:txBody>
        </p:sp>
        <p:sp>
          <p:nvSpPr>
            <p:cNvPr id="13" name="椭圆 12"/>
            <p:cNvSpPr/>
            <p:nvPr/>
          </p:nvSpPr>
          <p:spPr bwMode="auto">
            <a:xfrm>
              <a:off x="8497304" y="1988840"/>
              <a:ext cx="496321" cy="46174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1</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4" name="椭圆 13"/>
            <p:cNvSpPr/>
            <p:nvPr/>
          </p:nvSpPr>
          <p:spPr bwMode="auto">
            <a:xfrm>
              <a:off x="7794579" y="2624634"/>
              <a:ext cx="496321" cy="46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2</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5" name="椭圆 14"/>
            <p:cNvSpPr/>
            <p:nvPr/>
          </p:nvSpPr>
          <p:spPr bwMode="auto">
            <a:xfrm>
              <a:off x="9364147" y="2564107"/>
              <a:ext cx="494695" cy="46174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3</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6" name="椭圆 15"/>
            <p:cNvSpPr/>
            <p:nvPr/>
          </p:nvSpPr>
          <p:spPr bwMode="auto">
            <a:xfrm>
              <a:off x="7152042" y="3242670"/>
              <a:ext cx="494695" cy="46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4</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7" name="椭圆 16"/>
            <p:cNvSpPr/>
            <p:nvPr/>
          </p:nvSpPr>
          <p:spPr bwMode="auto">
            <a:xfrm>
              <a:off x="6485860" y="3962750"/>
              <a:ext cx="496321" cy="46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6</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8" name="椭圆 17"/>
            <p:cNvSpPr/>
            <p:nvPr/>
          </p:nvSpPr>
          <p:spPr bwMode="auto">
            <a:xfrm>
              <a:off x="7879445" y="3933054"/>
              <a:ext cx="496322" cy="46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7</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9" name="椭圆 18"/>
            <p:cNvSpPr/>
            <p:nvPr/>
          </p:nvSpPr>
          <p:spPr bwMode="auto">
            <a:xfrm>
              <a:off x="8574661" y="3212975"/>
              <a:ext cx="494695" cy="46174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5</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20" name="椭圆 19"/>
            <p:cNvSpPr/>
            <p:nvPr/>
          </p:nvSpPr>
          <p:spPr bwMode="auto">
            <a:xfrm>
              <a:off x="7529789" y="4820330"/>
              <a:ext cx="510120" cy="4387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eaLnBrk="1" hangingPunct="1">
                <a:defRPr/>
              </a:pPr>
              <a:r>
                <a:rPr lang="en-US" altLang="zh-CN" sz="1600" dirty="0">
                  <a:solidFill>
                    <a:schemeClr val="tx1"/>
                  </a:solidFill>
                  <a:latin typeface="Arial" panose="020B0604020202020204" pitchFamily="34" charset="0"/>
                  <a:ea typeface="幼圆" panose="02010509060101010101" pitchFamily="49" charset="-122"/>
                  <a:cs typeface="Arial" panose="020B0604020202020204" pitchFamily="34" charset="0"/>
                </a:rPr>
                <a:t>10</a:t>
              </a:r>
              <a:endParaRPr lang="zh-CN" altLang="en-US" sz="16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21" name="椭圆 20"/>
            <p:cNvSpPr/>
            <p:nvPr/>
          </p:nvSpPr>
          <p:spPr bwMode="auto">
            <a:xfrm>
              <a:off x="8248219" y="4820330"/>
              <a:ext cx="518282" cy="4387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11</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cxnSp>
          <p:nvCxnSpPr>
            <p:cNvPr id="22" name="直接连接符 21"/>
            <p:cNvCxnSpPr>
              <a:stCxn id="13" idx="4"/>
              <a:endCxn id="14" idx="0"/>
            </p:cNvCxnSpPr>
            <p:nvPr/>
          </p:nvCxnSpPr>
          <p:spPr bwMode="auto">
            <a:xfrm flipH="1">
              <a:off x="8042740" y="2450582"/>
              <a:ext cx="702725" cy="174052"/>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3" idx="4"/>
              <a:endCxn id="15" idx="0"/>
            </p:cNvCxnSpPr>
            <p:nvPr/>
          </p:nvCxnSpPr>
          <p:spPr bwMode="auto">
            <a:xfrm>
              <a:off x="8745466" y="2450582"/>
              <a:ext cx="866030" cy="113525"/>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4" idx="4"/>
              <a:endCxn id="16" idx="0"/>
            </p:cNvCxnSpPr>
            <p:nvPr/>
          </p:nvCxnSpPr>
          <p:spPr bwMode="auto">
            <a:xfrm flipH="1">
              <a:off x="7399389" y="3086377"/>
              <a:ext cx="643351" cy="156293"/>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a:endCxn id="14" idx="4"/>
            </p:cNvCxnSpPr>
            <p:nvPr/>
          </p:nvCxnSpPr>
          <p:spPr bwMode="auto">
            <a:xfrm flipH="1" flipV="1">
              <a:off x="8042740" y="3086377"/>
              <a:ext cx="779269" cy="12659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6" idx="4"/>
              <a:endCxn id="17" idx="0"/>
            </p:cNvCxnSpPr>
            <p:nvPr/>
          </p:nvCxnSpPr>
          <p:spPr bwMode="auto">
            <a:xfrm flipH="1">
              <a:off x="6734020" y="3704413"/>
              <a:ext cx="665369" cy="25833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6" idx="4"/>
              <a:endCxn id="18" idx="0"/>
            </p:cNvCxnSpPr>
            <p:nvPr/>
          </p:nvCxnSpPr>
          <p:spPr bwMode="auto">
            <a:xfrm>
              <a:off x="7399391" y="3704413"/>
              <a:ext cx="728216" cy="22864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8" idx="4"/>
              <a:endCxn id="20" idx="0"/>
            </p:cNvCxnSpPr>
            <p:nvPr/>
          </p:nvCxnSpPr>
          <p:spPr bwMode="auto">
            <a:xfrm flipH="1">
              <a:off x="7784849" y="4394798"/>
              <a:ext cx="342758" cy="425532"/>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8" idx="4"/>
              <a:endCxn id="21" idx="0"/>
            </p:cNvCxnSpPr>
            <p:nvPr/>
          </p:nvCxnSpPr>
          <p:spPr bwMode="auto">
            <a:xfrm>
              <a:off x="8127607" y="4394798"/>
              <a:ext cx="379754" cy="425532"/>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Box 66"/>
            <p:cNvSpPr txBox="1">
              <a:spLocks noChangeArrowheads="1"/>
            </p:cNvSpPr>
            <p:nvPr/>
          </p:nvSpPr>
          <p:spPr bwMode="auto">
            <a:xfrm>
              <a:off x="9124299" y="2160821"/>
              <a:ext cx="885557" cy="370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0</a:t>
              </a:r>
            </a:p>
          </p:txBody>
        </p:sp>
        <p:cxnSp>
          <p:nvCxnSpPr>
            <p:cNvPr id="31" name="直接连接符 30"/>
            <p:cNvCxnSpPr>
              <a:stCxn id="17" idx="4"/>
              <a:endCxn id="32" idx="0"/>
            </p:cNvCxnSpPr>
            <p:nvPr/>
          </p:nvCxnSpPr>
          <p:spPr bwMode="auto">
            <a:xfrm flipH="1">
              <a:off x="6391330" y="4424494"/>
              <a:ext cx="342691" cy="43774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155585" y="4862243"/>
              <a:ext cx="471487" cy="396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Arial" panose="020B0604020202020204" pitchFamily="34" charset="0"/>
                  <a:cs typeface="Arial" panose="020B0604020202020204" pitchFamily="34" charset="0"/>
                </a:rPr>
                <a:t>8</a:t>
              </a:r>
              <a:endParaRPr lang="zh-CN" altLang="en-US" dirty="0">
                <a:solidFill>
                  <a:schemeClr val="tx1"/>
                </a:solidFill>
                <a:latin typeface="Arial" panose="020B0604020202020204" pitchFamily="34" charset="0"/>
                <a:cs typeface="Arial" panose="020B0604020202020204" pitchFamily="34" charset="0"/>
              </a:endParaRPr>
            </a:p>
          </p:txBody>
        </p:sp>
        <p:sp>
          <p:nvSpPr>
            <p:cNvPr id="33" name="椭圆 32"/>
            <p:cNvSpPr/>
            <p:nvPr/>
          </p:nvSpPr>
          <p:spPr bwMode="auto">
            <a:xfrm>
              <a:off x="6925157" y="4822556"/>
              <a:ext cx="484187" cy="4365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cs typeface="Arial" panose="020B0604020202020204" pitchFamily="34" charset="0"/>
                </a:rPr>
                <a:t>9</a:t>
              </a:r>
              <a:endParaRPr lang="zh-CN" altLang="en-US" dirty="0">
                <a:solidFill>
                  <a:schemeClr val="tx1"/>
                </a:solidFill>
                <a:latin typeface="Arial" panose="020B0604020202020204" pitchFamily="34" charset="0"/>
                <a:cs typeface="Arial" panose="020B0604020202020204" pitchFamily="34" charset="0"/>
              </a:endParaRPr>
            </a:p>
          </p:txBody>
        </p:sp>
        <p:cxnSp>
          <p:nvCxnSpPr>
            <p:cNvPr id="34" name="直接连接符 33"/>
            <p:cNvCxnSpPr>
              <a:stCxn id="17" idx="4"/>
              <a:endCxn id="33" idx="0"/>
            </p:cNvCxnSpPr>
            <p:nvPr/>
          </p:nvCxnSpPr>
          <p:spPr bwMode="auto">
            <a:xfrm>
              <a:off x="6734021" y="4424494"/>
              <a:ext cx="433230" cy="398062"/>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78"/>
            <p:cNvSpPr txBox="1">
              <a:spLocks noChangeArrowheads="1"/>
            </p:cNvSpPr>
            <p:nvPr/>
          </p:nvSpPr>
          <p:spPr bwMode="auto">
            <a:xfrm>
              <a:off x="5928975" y="4395378"/>
              <a:ext cx="825793"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x</a:t>
              </a:r>
              <a:r>
                <a:rPr lang="en-US" altLang="zh-CN" sz="1800" b="0" baseline="-25000" dirty="0">
                  <a:ea typeface="幼圆" panose="02010509060101010101" pitchFamily="49" charset="-122"/>
                  <a:cs typeface="Arial" panose="020B0604020202020204" pitchFamily="34" charset="0"/>
                </a:rPr>
                <a:t>4</a:t>
              </a:r>
              <a:r>
                <a:rPr lang="en-US" altLang="zh-CN" sz="1800" b="0" dirty="0">
                  <a:ea typeface="幼圆" panose="02010509060101010101" pitchFamily="49" charset="-122"/>
                  <a:cs typeface="Arial" panose="020B0604020202020204" pitchFamily="34" charset="0"/>
                </a:rPr>
                <a:t>=1</a:t>
              </a:r>
            </a:p>
          </p:txBody>
        </p:sp>
        <p:sp>
          <p:nvSpPr>
            <p:cNvPr id="38" name="Text Box 79"/>
            <p:cNvSpPr txBox="1">
              <a:spLocks noChangeArrowheads="1"/>
            </p:cNvSpPr>
            <p:nvPr/>
          </p:nvSpPr>
          <p:spPr bwMode="auto">
            <a:xfrm>
              <a:off x="6856012" y="4386728"/>
              <a:ext cx="398937" cy="3709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0</a:t>
              </a:r>
            </a:p>
          </p:txBody>
        </p:sp>
      </p:grpSp>
      <p:sp>
        <p:nvSpPr>
          <p:cNvPr id="40" name="右大括号 39"/>
          <p:cNvSpPr/>
          <p:nvPr/>
        </p:nvSpPr>
        <p:spPr>
          <a:xfrm>
            <a:off x="5367219" y="5195599"/>
            <a:ext cx="221631" cy="1034292"/>
          </a:xfrm>
          <a:prstGeom prst="rightBrace">
            <a:avLst>
              <a:gd name="adj1" fmla="val 4702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文本框 40"/>
          <p:cNvSpPr txBox="1"/>
          <p:nvPr/>
        </p:nvSpPr>
        <p:spPr>
          <a:xfrm>
            <a:off x="5690090" y="5512690"/>
            <a:ext cx="523925"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=C</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1267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8632F31D-1836-C23B-5B9B-9AA9B1F06CB9}"/>
              </a:ext>
            </a:extLst>
          </p:cNvPr>
          <p:cNvSpPr>
            <a:spLocks noGrp="1"/>
          </p:cNvSpPr>
          <p:nvPr>
            <p:ph type="title"/>
          </p:nvPr>
        </p:nvSpPr>
        <p:spPr>
          <a:xfrm>
            <a:off x="756761" y="419123"/>
            <a:ext cx="8229600" cy="1371600"/>
          </a:xfrm>
        </p:spPr>
        <p:txBody>
          <a:bodyPr/>
          <a:lstStyle/>
          <a:p>
            <a:r>
              <a:rPr lang="en-US" altLang="zh-CN" dirty="0" err="1"/>
              <a:t>ĉ</a:t>
            </a:r>
            <a:r>
              <a:rPr lang="zh-CN" altLang="en-US" dirty="0"/>
              <a:t>函数算法</a:t>
            </a:r>
          </a:p>
        </p:txBody>
      </p:sp>
      <p:sp>
        <p:nvSpPr>
          <p:cNvPr id="65539" name="内容占位符 2">
            <a:extLst>
              <a:ext uri="{FF2B5EF4-FFF2-40B4-BE49-F238E27FC236}">
                <a16:creationId xmlns:a16="http://schemas.microsoft.com/office/drawing/2014/main" id="{5B21AEDF-F314-6E75-338B-253B6C874034}"/>
              </a:ext>
            </a:extLst>
          </p:cNvPr>
          <p:cNvSpPr>
            <a:spLocks noGrp="1"/>
          </p:cNvSpPr>
          <p:nvPr>
            <p:ph idx="1"/>
          </p:nvPr>
        </p:nvSpPr>
        <p:spPr>
          <a:xfrm>
            <a:off x="3071664" y="1032920"/>
            <a:ext cx="8229600" cy="809625"/>
          </a:xfrm>
        </p:spPr>
        <p:txBody>
          <a:bodyPr/>
          <a:lstStyle/>
          <a:p>
            <a:pPr marL="0" indent="0">
              <a:buNone/>
            </a:pPr>
            <a:r>
              <a:rPr lang="zh-CN" altLang="en-US" dirty="0"/>
              <a:t>令</a:t>
            </a:r>
            <a:r>
              <a:rPr lang="en-US" altLang="zh-CN" dirty="0" err="1"/>
              <a:t>ĉ</a:t>
            </a:r>
            <a:r>
              <a:rPr lang="en-US" altLang="zh-CN" dirty="0"/>
              <a:t>(X)=LB(</a:t>
            </a:r>
            <a:r>
              <a:rPr lang="en-US" altLang="zh-CN" dirty="0" err="1"/>
              <a:t>p,w,k,M</a:t>
            </a:r>
            <a:r>
              <a:rPr lang="en-US" altLang="zh-CN" dirty="0"/>
              <a:t>)</a:t>
            </a:r>
          </a:p>
        </p:txBody>
      </p:sp>
      <p:sp>
        <p:nvSpPr>
          <p:cNvPr id="5" name="内容占位符 2">
            <a:extLst>
              <a:ext uri="{FF2B5EF4-FFF2-40B4-BE49-F238E27FC236}">
                <a16:creationId xmlns:a16="http://schemas.microsoft.com/office/drawing/2014/main" id="{C5B166F9-7578-2AC9-9BED-56AA90C8967B}"/>
              </a:ext>
            </a:extLst>
          </p:cNvPr>
          <p:cNvSpPr txBox="1">
            <a:spLocks/>
          </p:cNvSpPr>
          <p:nvPr/>
        </p:nvSpPr>
        <p:spPr bwMode="auto">
          <a:xfrm>
            <a:off x="999813" y="1747839"/>
            <a:ext cx="914400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pPr marL="0" indent="0">
              <a:buNone/>
              <a:defRPr/>
            </a:pPr>
            <a:r>
              <a:rPr kumimoji="1" lang="en-US" altLang="zh-CN" sz="2400" dirty="0">
                <a:latin typeface="Times New Roman" pitchFamily="18" charset="0"/>
              </a:rPr>
              <a:t>Procedure LB (</a:t>
            </a:r>
            <a:r>
              <a:rPr kumimoji="1" lang="en-US" altLang="zh-CN" sz="2400" dirty="0" err="1">
                <a:latin typeface="Times New Roman" pitchFamily="18" charset="0"/>
              </a:rPr>
              <a:t>p,w,k,M</a:t>
            </a:r>
            <a:r>
              <a:rPr kumimoji="1" lang="en-US" altLang="zh-CN" sz="2400" dirty="0">
                <a:latin typeface="Times New Roman" pitchFamily="18" charset="0"/>
              </a:rPr>
              <a:t>)</a:t>
            </a:r>
          </a:p>
          <a:p>
            <a:pPr marL="0" indent="0">
              <a:buNone/>
              <a:defRPr/>
            </a:pPr>
            <a:r>
              <a:rPr kumimoji="1" lang="en-US" altLang="zh-CN" sz="2400" dirty="0">
                <a:solidFill>
                  <a:srgbClr val="FF0000"/>
                </a:solidFill>
                <a:latin typeface="Times New Roman" pitchFamily="18" charset="0"/>
              </a:rPr>
              <a:t>//</a:t>
            </a:r>
            <a:r>
              <a:rPr kumimoji="1" lang="en-US" altLang="zh-CN" sz="2400" dirty="0">
                <a:latin typeface="Times New Roman" pitchFamily="18" charset="0"/>
              </a:rPr>
              <a:t>p</a:t>
            </a:r>
            <a:r>
              <a:rPr kumimoji="1" lang="zh-CN" altLang="en-US" sz="2400" dirty="0">
                <a:solidFill>
                  <a:srgbClr val="FF0000"/>
                </a:solidFill>
                <a:latin typeface="Times New Roman" pitchFamily="18" charset="0"/>
              </a:rPr>
              <a:t>：前</a:t>
            </a:r>
            <a:r>
              <a:rPr kumimoji="1" lang="en-US" altLang="zh-CN" sz="2400" dirty="0">
                <a:latin typeface="Times New Roman" pitchFamily="18" charset="0"/>
              </a:rPr>
              <a:t>k</a:t>
            </a:r>
            <a:r>
              <a:rPr kumimoji="1" lang="zh-CN" altLang="en-US" sz="2400" dirty="0">
                <a:solidFill>
                  <a:srgbClr val="FF0000"/>
                </a:solidFill>
                <a:latin typeface="Times New Roman" pitchFamily="18" charset="0"/>
              </a:rPr>
              <a:t>个决策对应获得的价值；</a:t>
            </a:r>
            <a:r>
              <a:rPr kumimoji="1" lang="en-US" altLang="zh-CN" sz="2400" dirty="0">
                <a:latin typeface="Times New Roman" pitchFamily="18" charset="0"/>
              </a:rPr>
              <a:t>w</a:t>
            </a:r>
            <a:r>
              <a:rPr kumimoji="1" lang="zh-CN" altLang="en-US" sz="2400" dirty="0">
                <a:solidFill>
                  <a:srgbClr val="FF0000"/>
                </a:solidFill>
                <a:latin typeface="Times New Roman" pitchFamily="18" charset="0"/>
              </a:rPr>
              <a:t>：前</a:t>
            </a:r>
            <a:r>
              <a:rPr kumimoji="1" lang="en-US" altLang="zh-CN" sz="2400" dirty="0">
                <a:solidFill>
                  <a:schemeClr val="tx2"/>
                </a:solidFill>
                <a:latin typeface="Times New Roman" pitchFamily="18" charset="0"/>
              </a:rPr>
              <a:t>k</a:t>
            </a:r>
            <a:r>
              <a:rPr kumimoji="1" lang="zh-CN" altLang="en-US" sz="2400" dirty="0">
                <a:solidFill>
                  <a:srgbClr val="FF0000"/>
                </a:solidFill>
                <a:latin typeface="Times New Roman" pitchFamily="18" charset="0"/>
              </a:rPr>
              <a:t>个决策对应消耗的重量；</a:t>
            </a:r>
            <a:r>
              <a:rPr kumimoji="1" lang="en-US" altLang="zh-CN" sz="2400" dirty="0">
                <a:solidFill>
                  <a:srgbClr val="FF0000"/>
                </a:solidFill>
                <a:latin typeface="Times New Roman" pitchFamily="18" charset="0"/>
              </a:rPr>
              <a:t>//</a:t>
            </a:r>
            <a:r>
              <a:rPr kumimoji="1" lang="zh-CN" altLang="en-US" sz="2400" dirty="0">
                <a:solidFill>
                  <a:srgbClr val="FF0000"/>
                </a:solidFill>
                <a:latin typeface="Times New Roman" pitchFamily="18" charset="0"/>
              </a:rPr>
              <a:t>基于贪心方法考虑物品</a:t>
            </a:r>
            <a:r>
              <a:rPr kumimoji="1" lang="en-US" altLang="zh-CN" sz="2400" dirty="0">
                <a:solidFill>
                  <a:srgbClr val="FF0000"/>
                </a:solidFill>
                <a:latin typeface="Times New Roman" pitchFamily="18" charset="0"/>
              </a:rPr>
              <a:t>k+1</a:t>
            </a:r>
            <a:r>
              <a:rPr kumimoji="1" lang="zh-CN" altLang="en-US" sz="2400" dirty="0">
                <a:solidFill>
                  <a:srgbClr val="FF0000"/>
                </a:solidFill>
                <a:latin typeface="Times New Roman" pitchFamily="18" charset="0"/>
              </a:rPr>
              <a:t>到</a:t>
            </a:r>
            <a:r>
              <a:rPr kumimoji="1" lang="en-US" altLang="zh-CN" sz="2400" dirty="0">
                <a:solidFill>
                  <a:srgbClr val="FF0000"/>
                </a:solidFill>
                <a:latin typeface="Times New Roman" pitchFamily="18" charset="0"/>
              </a:rPr>
              <a:t>n</a:t>
            </a:r>
            <a:r>
              <a:rPr kumimoji="1" lang="zh-CN" altLang="en-US" sz="2400" dirty="0">
                <a:solidFill>
                  <a:srgbClr val="FF0000"/>
                </a:solidFill>
                <a:latin typeface="Times New Roman" pitchFamily="18" charset="0"/>
              </a:rPr>
              <a:t>，在</a:t>
            </a:r>
            <a:r>
              <a:rPr kumimoji="1" lang="en-US" altLang="zh-CN" sz="2400" dirty="0">
                <a:latin typeface="Times New Roman" pitchFamily="18" charset="0"/>
              </a:rPr>
              <a:t>M-w</a:t>
            </a:r>
            <a:r>
              <a:rPr kumimoji="1" lang="zh-CN" altLang="en-US" sz="2400" dirty="0">
                <a:solidFill>
                  <a:srgbClr val="FF0000"/>
                </a:solidFill>
                <a:latin typeface="Times New Roman" pitchFamily="18" charset="0"/>
              </a:rPr>
              <a:t>约束条件下的贪心解</a:t>
            </a:r>
            <a:endParaRPr kumimoji="1" lang="en-US" altLang="zh-CN" sz="2400" dirty="0">
              <a:solidFill>
                <a:srgbClr val="FF0000"/>
              </a:solidFill>
              <a:latin typeface="Times New Roman" pitchFamily="18" charset="0"/>
            </a:endParaRPr>
          </a:p>
          <a:p>
            <a:pPr marL="0" indent="0">
              <a:buNone/>
              <a:defRPr/>
            </a:pPr>
            <a:r>
              <a:rPr kumimoji="1" lang="en-US" altLang="zh-CN" sz="2400" dirty="0">
                <a:latin typeface="Times New Roman" pitchFamily="18" charset="0"/>
              </a:rPr>
              <a:t>     pp ←</a:t>
            </a:r>
            <a:r>
              <a:rPr kumimoji="1" lang="en-US" altLang="zh-CN" sz="2400" dirty="0">
                <a:latin typeface="Times New Roman" pitchFamily="18" charset="0"/>
                <a:sym typeface="Wingdings" pitchFamily="2" charset="2"/>
              </a:rPr>
              <a:t> p; </a:t>
            </a:r>
            <a:r>
              <a:rPr kumimoji="1" lang="en-US" altLang="zh-CN" sz="2400" dirty="0" err="1">
                <a:latin typeface="Times New Roman" pitchFamily="18" charset="0"/>
                <a:sym typeface="Wingdings" pitchFamily="2" charset="2"/>
              </a:rPr>
              <a:t>ww</a:t>
            </a:r>
            <a:r>
              <a:rPr kumimoji="1" lang="en-US" altLang="zh-CN" sz="2400" dirty="0">
                <a:latin typeface="Times New Roman" pitchFamily="18" charset="0"/>
              </a:rPr>
              <a:t> ←</a:t>
            </a:r>
            <a:r>
              <a:rPr kumimoji="1" lang="en-US" altLang="zh-CN" sz="2400" dirty="0">
                <a:latin typeface="Times New Roman" pitchFamily="18" charset="0"/>
                <a:sym typeface="Wingdings" pitchFamily="2" charset="2"/>
              </a:rPr>
              <a:t>w</a:t>
            </a:r>
            <a:r>
              <a:rPr kumimoji="1" lang="en-US" altLang="zh-CN" sz="2400" dirty="0">
                <a:latin typeface="Times New Roman" pitchFamily="18" charset="0"/>
              </a:rPr>
              <a:t> </a:t>
            </a:r>
          </a:p>
          <a:p>
            <a:pPr marL="0" indent="0">
              <a:buNone/>
              <a:defRPr/>
            </a:pPr>
            <a:r>
              <a:rPr kumimoji="1" lang="en-US" altLang="zh-CN" sz="2400" dirty="0">
                <a:latin typeface="Times New Roman" pitchFamily="18" charset="0"/>
              </a:rPr>
              <a:t>     for </a:t>
            </a:r>
            <a:r>
              <a:rPr kumimoji="1" lang="en-US" altLang="zh-CN" sz="2400" dirty="0" err="1">
                <a:latin typeface="Times New Roman" pitchFamily="18" charset="0"/>
              </a:rPr>
              <a:t>i</a:t>
            </a:r>
            <a:r>
              <a:rPr kumimoji="1" lang="en-US" altLang="zh-CN" sz="2400" dirty="0">
                <a:latin typeface="Times New Roman" pitchFamily="18" charset="0"/>
              </a:rPr>
              <a:t> ←k+1 to n do</a:t>
            </a:r>
          </a:p>
          <a:p>
            <a:pPr marL="0" indent="0">
              <a:buNone/>
              <a:defRPr/>
            </a:pPr>
            <a:r>
              <a:rPr kumimoji="1" lang="en-US" altLang="zh-CN" sz="2400" dirty="0">
                <a:latin typeface="Times New Roman" pitchFamily="18" charset="0"/>
              </a:rPr>
              <a:t>          if </a:t>
            </a:r>
            <a:r>
              <a:rPr kumimoji="1" lang="en-US" altLang="zh-CN" sz="2400" dirty="0" err="1">
                <a:latin typeface="Times New Roman" pitchFamily="18" charset="0"/>
              </a:rPr>
              <a:t>ww+W</a:t>
            </a:r>
            <a:r>
              <a:rPr kumimoji="1" lang="en-US" altLang="zh-CN" sz="2400" dirty="0">
                <a:latin typeface="Times New Roman" pitchFamily="18" charset="0"/>
              </a:rPr>
              <a:t>(</a:t>
            </a:r>
            <a:r>
              <a:rPr kumimoji="1" lang="en-US" altLang="zh-CN" sz="2400" dirty="0" err="1">
                <a:latin typeface="Times New Roman" pitchFamily="18" charset="0"/>
              </a:rPr>
              <a:t>i</a:t>
            </a:r>
            <a:r>
              <a:rPr kumimoji="1" lang="en-US" altLang="zh-CN" sz="2400" dirty="0">
                <a:latin typeface="Times New Roman" pitchFamily="18" charset="0"/>
              </a:rPr>
              <a:t>)</a:t>
            </a:r>
            <a:r>
              <a:rPr kumimoji="1" lang="en-US" altLang="zh-CN" sz="2400" dirty="0"/>
              <a:t> </a:t>
            </a:r>
            <a:r>
              <a:rPr kumimoji="1" lang="en-US" altLang="zh-CN" sz="2400" dirty="0">
                <a:latin typeface="Times New Roman" pitchFamily="18" charset="0"/>
              </a:rPr>
              <a:t>≤ M then </a:t>
            </a:r>
            <a:r>
              <a:rPr kumimoji="1" lang="en-US" altLang="zh-CN" sz="2400" dirty="0" err="1">
                <a:latin typeface="Times New Roman" pitchFamily="18" charset="0"/>
                <a:sym typeface="Wingdings" pitchFamily="2" charset="2"/>
              </a:rPr>
              <a:t>ww</a:t>
            </a:r>
            <a:r>
              <a:rPr kumimoji="1" lang="en-US" altLang="zh-CN" sz="2400" dirty="0">
                <a:latin typeface="Times New Roman" pitchFamily="18" charset="0"/>
              </a:rPr>
              <a:t> ←</a:t>
            </a:r>
            <a:r>
              <a:rPr kumimoji="1" lang="en-US" altLang="zh-CN" sz="2400" dirty="0" err="1">
                <a:latin typeface="Times New Roman" pitchFamily="18" charset="0"/>
                <a:sym typeface="Wingdings" pitchFamily="2" charset="2"/>
              </a:rPr>
              <a:t>ww+W</a:t>
            </a:r>
            <a:r>
              <a:rPr kumimoji="1" lang="en-US" altLang="zh-CN" sz="2400" dirty="0">
                <a:latin typeface="Times New Roman" pitchFamily="18" charset="0"/>
                <a:sym typeface="Wingdings" pitchFamily="2" charset="2"/>
              </a:rPr>
              <a:t>(</a:t>
            </a:r>
            <a:r>
              <a:rPr kumimoji="1" lang="en-US" altLang="zh-CN" sz="2400" dirty="0" err="1">
                <a:latin typeface="Times New Roman" pitchFamily="18" charset="0"/>
                <a:sym typeface="Wingdings" pitchFamily="2" charset="2"/>
              </a:rPr>
              <a:t>i</a:t>
            </a:r>
            <a:r>
              <a:rPr kumimoji="1" lang="en-US" altLang="zh-CN" sz="2400" dirty="0">
                <a:latin typeface="Times New Roman" pitchFamily="18" charset="0"/>
                <a:sym typeface="Wingdings" pitchFamily="2" charset="2"/>
              </a:rPr>
              <a:t>); pp</a:t>
            </a:r>
            <a:r>
              <a:rPr kumimoji="1" lang="en-US" altLang="zh-CN" sz="2400" dirty="0">
                <a:latin typeface="Times New Roman" pitchFamily="18" charset="0"/>
              </a:rPr>
              <a:t> ←</a:t>
            </a:r>
            <a:r>
              <a:rPr kumimoji="1" lang="en-US" altLang="zh-CN" sz="2400" dirty="0" err="1">
                <a:latin typeface="Times New Roman" pitchFamily="18" charset="0"/>
                <a:sym typeface="Wingdings" pitchFamily="2" charset="2"/>
              </a:rPr>
              <a:t>pp+P</a:t>
            </a:r>
            <a:r>
              <a:rPr kumimoji="1" lang="en-US" altLang="zh-CN" sz="2400" dirty="0">
                <a:latin typeface="Times New Roman" pitchFamily="18" charset="0"/>
                <a:sym typeface="Wingdings" pitchFamily="2" charset="2"/>
              </a:rPr>
              <a:t>(</a:t>
            </a:r>
            <a:r>
              <a:rPr kumimoji="1" lang="en-US" altLang="zh-CN" sz="2400" dirty="0" err="1">
                <a:latin typeface="Times New Roman" pitchFamily="18" charset="0"/>
                <a:sym typeface="Wingdings" pitchFamily="2" charset="2"/>
              </a:rPr>
              <a:t>i</a:t>
            </a:r>
            <a:r>
              <a:rPr kumimoji="1" lang="en-US" altLang="zh-CN" sz="2400" dirty="0">
                <a:latin typeface="Times New Roman" pitchFamily="18" charset="0"/>
                <a:sym typeface="Wingdings" pitchFamily="2" charset="2"/>
              </a:rPr>
              <a:t>);</a:t>
            </a:r>
            <a:r>
              <a:rPr kumimoji="1" lang="en-US" altLang="zh-CN" sz="2400" strike="sngStrike" dirty="0">
                <a:latin typeface="Times New Roman" pitchFamily="18" charset="0"/>
                <a:sym typeface="Wingdings" pitchFamily="2" charset="2"/>
              </a:rPr>
              <a:t>Y(</a:t>
            </a:r>
            <a:r>
              <a:rPr kumimoji="1" lang="en-US" altLang="zh-CN" sz="2400" strike="sngStrike" dirty="0" err="1">
                <a:latin typeface="Times New Roman" pitchFamily="18" charset="0"/>
                <a:sym typeface="Wingdings" pitchFamily="2" charset="2"/>
              </a:rPr>
              <a:t>i</a:t>
            </a:r>
            <a:r>
              <a:rPr kumimoji="1" lang="en-US" altLang="zh-CN" sz="2400" strike="sngStrike" dirty="0">
                <a:latin typeface="Times New Roman" pitchFamily="18" charset="0"/>
                <a:sym typeface="Wingdings" pitchFamily="2" charset="2"/>
              </a:rPr>
              <a:t>)</a:t>
            </a:r>
            <a:r>
              <a:rPr kumimoji="1" lang="en-US" altLang="zh-CN" sz="2400" strike="sngStrike" dirty="0">
                <a:latin typeface="Times New Roman" pitchFamily="18" charset="0"/>
              </a:rPr>
              <a:t> ←1</a:t>
            </a:r>
          </a:p>
          <a:p>
            <a:pPr marL="0" indent="0">
              <a:buNone/>
              <a:defRPr/>
            </a:pPr>
            <a:r>
              <a:rPr kumimoji="1" lang="en-US" altLang="zh-CN" sz="2400" dirty="0">
                <a:latin typeface="Times New Roman" pitchFamily="18" charset="0"/>
              </a:rPr>
              <a:t>               else return </a:t>
            </a:r>
            <a:r>
              <a:rPr kumimoji="1" lang="en-US" altLang="zh-CN" sz="2400" b="0" dirty="0">
                <a:latin typeface="Times New Roman" pitchFamily="18" charset="0"/>
              </a:rPr>
              <a:t>-</a:t>
            </a:r>
            <a:r>
              <a:rPr kumimoji="1" lang="en-US" altLang="zh-CN" sz="2400" dirty="0">
                <a:latin typeface="Times New Roman" pitchFamily="18" charset="0"/>
              </a:rPr>
              <a:t>(pp+(M-</a:t>
            </a:r>
            <a:r>
              <a:rPr kumimoji="1" lang="en-US" altLang="zh-CN" sz="2400" dirty="0" err="1">
                <a:latin typeface="Times New Roman" pitchFamily="18" charset="0"/>
              </a:rPr>
              <a:t>ww</a:t>
            </a:r>
            <a:r>
              <a:rPr kumimoji="1" lang="en-US" altLang="zh-CN" sz="2400" dirty="0">
                <a:latin typeface="Times New Roman" pitchFamily="18" charset="0"/>
              </a:rPr>
              <a:t>)*P(</a:t>
            </a:r>
            <a:r>
              <a:rPr kumimoji="1" lang="en-US" altLang="zh-CN" sz="2400" dirty="0" err="1">
                <a:latin typeface="Times New Roman" pitchFamily="18" charset="0"/>
              </a:rPr>
              <a:t>i</a:t>
            </a:r>
            <a:r>
              <a:rPr kumimoji="1" lang="en-US" altLang="zh-CN" sz="2400" dirty="0">
                <a:latin typeface="Times New Roman" pitchFamily="18" charset="0"/>
              </a:rPr>
              <a:t>)/W(</a:t>
            </a:r>
            <a:r>
              <a:rPr kumimoji="1" lang="en-US" altLang="zh-CN" sz="2400" dirty="0" err="1">
                <a:latin typeface="Times New Roman" pitchFamily="18" charset="0"/>
              </a:rPr>
              <a:t>i</a:t>
            </a:r>
            <a:r>
              <a:rPr kumimoji="1" lang="en-US" altLang="zh-CN" sz="2400" dirty="0">
                <a:latin typeface="Times New Roman" pitchFamily="18" charset="0"/>
              </a:rPr>
              <a:t>))</a:t>
            </a:r>
          </a:p>
          <a:p>
            <a:pPr marL="0" indent="0">
              <a:buNone/>
              <a:defRPr/>
            </a:pPr>
            <a:r>
              <a:rPr kumimoji="1" lang="en-US" altLang="zh-CN" sz="2400" dirty="0">
                <a:latin typeface="Times New Roman" pitchFamily="18" charset="0"/>
              </a:rPr>
              <a:t>          </a:t>
            </a:r>
            <a:r>
              <a:rPr kumimoji="1" lang="en-US" altLang="zh-CN" sz="2400" dirty="0" err="1">
                <a:latin typeface="Times New Roman" pitchFamily="18" charset="0"/>
              </a:rPr>
              <a:t>endif</a:t>
            </a:r>
            <a:endParaRPr kumimoji="1" lang="en-US" altLang="zh-CN" sz="2400" dirty="0">
              <a:latin typeface="Times New Roman" pitchFamily="18" charset="0"/>
            </a:endParaRPr>
          </a:p>
          <a:p>
            <a:pPr marL="0" indent="0">
              <a:buNone/>
              <a:defRPr/>
            </a:pPr>
            <a:r>
              <a:rPr kumimoji="1" lang="en-US" altLang="zh-CN" sz="2400" dirty="0">
                <a:latin typeface="Times New Roman" pitchFamily="18" charset="0"/>
              </a:rPr>
              <a:t>     repeat</a:t>
            </a:r>
          </a:p>
          <a:p>
            <a:pPr marL="0" indent="0">
              <a:buNone/>
              <a:defRPr/>
            </a:pPr>
            <a:r>
              <a:rPr kumimoji="1" lang="en-US" altLang="zh-CN" sz="2400" dirty="0">
                <a:latin typeface="Times New Roman" pitchFamily="18" charset="0"/>
              </a:rPr>
              <a:t>     return -pp</a:t>
            </a:r>
          </a:p>
          <a:p>
            <a:pPr marL="0" indent="0">
              <a:buNone/>
              <a:defRPr/>
            </a:pPr>
            <a:r>
              <a:rPr kumimoji="1" lang="en-US" altLang="zh-CN" sz="2400" dirty="0">
                <a:latin typeface="Times New Roman" pitchFamily="18" charset="0"/>
              </a:rPr>
              <a:t>End LB</a:t>
            </a:r>
            <a:endParaRPr kumimoji="1" lang="zh-CN" altLang="en-US" sz="2400" dirty="0">
              <a:latin typeface="Times New Roman" pitchFamily="18" charset="0"/>
            </a:endParaRPr>
          </a:p>
        </p:txBody>
      </p:sp>
      <p:sp>
        <p:nvSpPr>
          <p:cNvPr id="3" name="灯片编号占位符 2">
            <a:extLst>
              <a:ext uri="{FF2B5EF4-FFF2-40B4-BE49-F238E27FC236}">
                <a16:creationId xmlns:a16="http://schemas.microsoft.com/office/drawing/2014/main" id="{E5B7B788-3F1C-7BE1-AA49-AF59227C08B4}"/>
              </a:ext>
            </a:extLst>
          </p:cNvPr>
          <p:cNvSpPr>
            <a:spLocks noGrp="1"/>
          </p:cNvSpPr>
          <p:nvPr>
            <p:ph type="sldNum" sz="quarter" idx="12"/>
          </p:nvPr>
        </p:nvSpPr>
        <p:spPr/>
        <p:txBody>
          <a:bodyPr/>
          <a:lstStyle/>
          <a:p>
            <a:pPr>
              <a:defRPr/>
            </a:pPr>
            <a:fld id="{0CE838A2-A49A-4A20-A5DD-EFD81F6874A2}" type="slidenum">
              <a:rPr lang="en-US" altLang="zh-CN" smtClean="0"/>
              <a:pPr>
                <a:defRPr/>
              </a:pPr>
              <a:t>68</a:t>
            </a:fld>
            <a:endParaRPr lang="en-US" altLang="zh-CN"/>
          </a:p>
        </p:txBody>
      </p:sp>
    </p:spTree>
    <p:extLst>
      <p:ext uri="{BB962C8B-B14F-4D97-AF65-F5344CB8AC3E}">
        <p14:creationId xmlns:p14="http://schemas.microsoft.com/office/powerpoint/2010/main" val="21155284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D1014B83-1DE7-F4D2-0D80-FD6C0E249D9F}"/>
              </a:ext>
            </a:extLst>
          </p:cNvPr>
          <p:cNvSpPr>
            <a:spLocks noGrp="1"/>
          </p:cNvSpPr>
          <p:nvPr>
            <p:ph type="title"/>
          </p:nvPr>
        </p:nvSpPr>
        <p:spPr/>
        <p:txBody>
          <a:bodyPr/>
          <a:lstStyle/>
          <a:p>
            <a:r>
              <a:rPr lang="en-US" altLang="zh-CN"/>
              <a:t>U</a:t>
            </a:r>
            <a:r>
              <a:rPr lang="zh-CN" altLang="en-US"/>
              <a:t>函数算法</a:t>
            </a:r>
          </a:p>
        </p:txBody>
      </p:sp>
      <p:sp>
        <p:nvSpPr>
          <p:cNvPr id="66564" name="内容占位符 2">
            <a:extLst>
              <a:ext uri="{FF2B5EF4-FFF2-40B4-BE49-F238E27FC236}">
                <a16:creationId xmlns:a16="http://schemas.microsoft.com/office/drawing/2014/main" id="{7FB29015-5D09-C436-E9FA-D0579A9BEBD8}"/>
              </a:ext>
            </a:extLst>
          </p:cNvPr>
          <p:cNvSpPr>
            <a:spLocks noGrp="1"/>
          </p:cNvSpPr>
          <p:nvPr>
            <p:ph idx="1"/>
          </p:nvPr>
        </p:nvSpPr>
        <p:spPr>
          <a:xfrm>
            <a:off x="3647728" y="881065"/>
            <a:ext cx="8229600" cy="809625"/>
          </a:xfrm>
        </p:spPr>
        <p:txBody>
          <a:bodyPr/>
          <a:lstStyle/>
          <a:p>
            <a:pPr marL="0" indent="0">
              <a:buNone/>
            </a:pPr>
            <a:r>
              <a:rPr lang="zh-CN" altLang="en-US" dirty="0"/>
              <a:t>令</a:t>
            </a:r>
            <a:r>
              <a:rPr lang="en-US" altLang="zh-CN" dirty="0"/>
              <a:t>U(X)=UB(</a:t>
            </a:r>
            <a:r>
              <a:rPr lang="en-US" altLang="zh-CN" dirty="0" err="1"/>
              <a:t>p,w,k,M</a:t>
            </a:r>
            <a:r>
              <a:rPr lang="en-US" altLang="zh-CN" dirty="0"/>
              <a:t>)</a:t>
            </a:r>
          </a:p>
        </p:txBody>
      </p:sp>
      <p:sp>
        <p:nvSpPr>
          <p:cNvPr id="5" name="内容占位符 2">
            <a:extLst>
              <a:ext uri="{FF2B5EF4-FFF2-40B4-BE49-F238E27FC236}">
                <a16:creationId xmlns:a16="http://schemas.microsoft.com/office/drawing/2014/main" id="{03153BF5-F443-EC42-A2E1-C71FF4831F06}"/>
              </a:ext>
            </a:extLst>
          </p:cNvPr>
          <p:cNvSpPr txBox="1">
            <a:spLocks/>
          </p:cNvSpPr>
          <p:nvPr/>
        </p:nvSpPr>
        <p:spPr bwMode="auto">
          <a:xfrm>
            <a:off x="1127448" y="1556792"/>
            <a:ext cx="914400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pPr marL="0" indent="0">
              <a:buNone/>
              <a:defRPr/>
            </a:pPr>
            <a:r>
              <a:rPr kumimoji="1" lang="en-US" altLang="zh-CN" sz="2400" dirty="0">
                <a:latin typeface="Times New Roman" pitchFamily="18" charset="0"/>
              </a:rPr>
              <a:t>Procedure UB (</a:t>
            </a:r>
            <a:r>
              <a:rPr kumimoji="1" lang="en-US" altLang="zh-CN" sz="2400" dirty="0" err="1">
                <a:latin typeface="Times New Roman" pitchFamily="18" charset="0"/>
              </a:rPr>
              <a:t>p,w,k,M</a:t>
            </a:r>
            <a:r>
              <a:rPr kumimoji="1" lang="en-US" altLang="zh-CN" sz="2400" dirty="0">
                <a:latin typeface="Times New Roman" pitchFamily="18" charset="0"/>
              </a:rPr>
              <a:t>)</a:t>
            </a:r>
          </a:p>
          <a:p>
            <a:pPr marL="0" indent="0">
              <a:buNone/>
              <a:defRPr/>
            </a:pPr>
            <a:r>
              <a:rPr kumimoji="1" lang="en-US" altLang="zh-CN" sz="2400" dirty="0">
                <a:solidFill>
                  <a:srgbClr val="FF0000"/>
                </a:solidFill>
                <a:latin typeface="Times New Roman" pitchFamily="18" charset="0"/>
              </a:rPr>
              <a:t>//</a:t>
            </a:r>
            <a:r>
              <a:rPr kumimoji="1" lang="en-US" altLang="zh-CN" sz="2400" dirty="0">
                <a:latin typeface="Times New Roman" pitchFamily="18" charset="0"/>
              </a:rPr>
              <a:t>p</a:t>
            </a:r>
            <a:r>
              <a:rPr kumimoji="1" lang="zh-CN" altLang="en-US" sz="2400" dirty="0">
                <a:solidFill>
                  <a:srgbClr val="FF0000"/>
                </a:solidFill>
                <a:latin typeface="Times New Roman" pitchFamily="18" charset="0"/>
              </a:rPr>
              <a:t>：前</a:t>
            </a:r>
            <a:r>
              <a:rPr kumimoji="1" lang="en-US" altLang="zh-CN" sz="2400" dirty="0">
                <a:latin typeface="Times New Roman" pitchFamily="18" charset="0"/>
              </a:rPr>
              <a:t>k</a:t>
            </a:r>
            <a:r>
              <a:rPr kumimoji="1" lang="zh-CN" altLang="en-US" sz="2400" dirty="0">
                <a:solidFill>
                  <a:srgbClr val="FF0000"/>
                </a:solidFill>
                <a:latin typeface="Times New Roman" pitchFamily="18" charset="0"/>
              </a:rPr>
              <a:t>个决策对应获得的价值；</a:t>
            </a:r>
            <a:r>
              <a:rPr kumimoji="1" lang="en-US" altLang="zh-CN" sz="2400" dirty="0">
                <a:latin typeface="Times New Roman" pitchFamily="18" charset="0"/>
              </a:rPr>
              <a:t>w</a:t>
            </a:r>
            <a:r>
              <a:rPr kumimoji="1" lang="zh-CN" altLang="en-US" sz="2400" dirty="0">
                <a:solidFill>
                  <a:srgbClr val="FF0000"/>
                </a:solidFill>
                <a:latin typeface="Times New Roman" pitchFamily="18" charset="0"/>
              </a:rPr>
              <a:t>：前</a:t>
            </a:r>
            <a:r>
              <a:rPr kumimoji="1" lang="en-US" altLang="zh-CN" sz="2400" dirty="0">
                <a:solidFill>
                  <a:schemeClr val="tx2"/>
                </a:solidFill>
                <a:latin typeface="Times New Roman" pitchFamily="18" charset="0"/>
              </a:rPr>
              <a:t>k</a:t>
            </a:r>
            <a:r>
              <a:rPr kumimoji="1" lang="zh-CN" altLang="en-US" sz="2400" dirty="0">
                <a:solidFill>
                  <a:srgbClr val="FF0000"/>
                </a:solidFill>
                <a:latin typeface="Times New Roman" pitchFamily="18" charset="0"/>
              </a:rPr>
              <a:t>个决策对应消耗的重量；</a:t>
            </a:r>
            <a:r>
              <a:rPr kumimoji="1" lang="en-US" altLang="zh-CN" sz="2400" dirty="0">
                <a:solidFill>
                  <a:srgbClr val="FF0000"/>
                </a:solidFill>
                <a:latin typeface="Times New Roman" pitchFamily="18" charset="0"/>
              </a:rPr>
              <a:t>//</a:t>
            </a:r>
            <a:r>
              <a:rPr kumimoji="1" lang="zh-CN" altLang="en-US" sz="2400" dirty="0">
                <a:solidFill>
                  <a:srgbClr val="FF0000"/>
                </a:solidFill>
                <a:latin typeface="Times New Roman" pitchFamily="18" charset="0"/>
              </a:rPr>
              <a:t>基于贪心方法考虑物品</a:t>
            </a:r>
            <a:r>
              <a:rPr kumimoji="1" lang="en-US" altLang="zh-CN" sz="2400" dirty="0">
                <a:solidFill>
                  <a:srgbClr val="FF0000"/>
                </a:solidFill>
                <a:latin typeface="Times New Roman" pitchFamily="18" charset="0"/>
              </a:rPr>
              <a:t>k+1</a:t>
            </a:r>
            <a:r>
              <a:rPr kumimoji="1" lang="zh-CN" altLang="en-US" sz="2400" dirty="0">
                <a:solidFill>
                  <a:srgbClr val="FF0000"/>
                </a:solidFill>
                <a:latin typeface="Times New Roman" pitchFamily="18" charset="0"/>
              </a:rPr>
              <a:t>到</a:t>
            </a:r>
            <a:r>
              <a:rPr kumimoji="1" lang="en-US" altLang="zh-CN" sz="2400" dirty="0">
                <a:solidFill>
                  <a:srgbClr val="FF0000"/>
                </a:solidFill>
                <a:latin typeface="Times New Roman" pitchFamily="18" charset="0"/>
              </a:rPr>
              <a:t>n</a:t>
            </a:r>
            <a:r>
              <a:rPr kumimoji="1" lang="zh-CN" altLang="en-US" sz="2400" dirty="0">
                <a:solidFill>
                  <a:srgbClr val="FF0000"/>
                </a:solidFill>
                <a:latin typeface="Times New Roman" pitchFamily="18" charset="0"/>
              </a:rPr>
              <a:t>，在</a:t>
            </a:r>
            <a:r>
              <a:rPr kumimoji="1" lang="en-US" altLang="zh-CN" sz="2400" dirty="0">
                <a:latin typeface="Times New Roman" pitchFamily="18" charset="0"/>
              </a:rPr>
              <a:t>M-w</a:t>
            </a:r>
            <a:r>
              <a:rPr kumimoji="1" lang="zh-CN" altLang="en-US" sz="2400" dirty="0">
                <a:solidFill>
                  <a:srgbClr val="FF0000"/>
                </a:solidFill>
                <a:latin typeface="Times New Roman" pitchFamily="18" charset="0"/>
              </a:rPr>
              <a:t>约束条件下的贪心解</a:t>
            </a:r>
            <a:endParaRPr kumimoji="1" lang="en-US" altLang="zh-CN" sz="2400" dirty="0">
              <a:solidFill>
                <a:srgbClr val="FF0000"/>
              </a:solidFill>
              <a:latin typeface="Times New Roman" pitchFamily="18" charset="0"/>
            </a:endParaRPr>
          </a:p>
          <a:p>
            <a:pPr marL="0" indent="0">
              <a:buNone/>
              <a:defRPr/>
            </a:pPr>
            <a:r>
              <a:rPr kumimoji="1" lang="en-US" altLang="zh-CN" sz="2400" dirty="0">
                <a:latin typeface="Times New Roman" pitchFamily="18" charset="0"/>
              </a:rPr>
              <a:t>     pp ←</a:t>
            </a:r>
            <a:r>
              <a:rPr kumimoji="1" lang="en-US" altLang="zh-CN" sz="2400" dirty="0">
                <a:latin typeface="Times New Roman" pitchFamily="18" charset="0"/>
                <a:sym typeface="Wingdings" pitchFamily="2" charset="2"/>
              </a:rPr>
              <a:t> p; </a:t>
            </a:r>
            <a:r>
              <a:rPr kumimoji="1" lang="en-US" altLang="zh-CN" sz="2400" dirty="0" err="1">
                <a:latin typeface="Times New Roman" pitchFamily="18" charset="0"/>
                <a:sym typeface="Wingdings" pitchFamily="2" charset="2"/>
              </a:rPr>
              <a:t>ww</a:t>
            </a:r>
            <a:r>
              <a:rPr kumimoji="1" lang="en-US" altLang="zh-CN" sz="2400" dirty="0">
                <a:latin typeface="Times New Roman" pitchFamily="18" charset="0"/>
              </a:rPr>
              <a:t> ←</a:t>
            </a:r>
            <a:r>
              <a:rPr kumimoji="1" lang="en-US" altLang="zh-CN" sz="2400" dirty="0">
                <a:latin typeface="Times New Roman" pitchFamily="18" charset="0"/>
                <a:sym typeface="Wingdings" pitchFamily="2" charset="2"/>
              </a:rPr>
              <a:t>w</a:t>
            </a:r>
            <a:r>
              <a:rPr kumimoji="1" lang="en-US" altLang="zh-CN" sz="2400" dirty="0">
                <a:latin typeface="Times New Roman" pitchFamily="18" charset="0"/>
              </a:rPr>
              <a:t> </a:t>
            </a:r>
          </a:p>
          <a:p>
            <a:pPr marL="0" indent="0">
              <a:buNone/>
              <a:defRPr/>
            </a:pPr>
            <a:r>
              <a:rPr kumimoji="1" lang="en-US" altLang="zh-CN" sz="2400" dirty="0">
                <a:latin typeface="Times New Roman" pitchFamily="18" charset="0"/>
              </a:rPr>
              <a:t>     for </a:t>
            </a:r>
            <a:r>
              <a:rPr kumimoji="1" lang="en-US" altLang="zh-CN" sz="2400" dirty="0" err="1">
                <a:latin typeface="Times New Roman" pitchFamily="18" charset="0"/>
              </a:rPr>
              <a:t>i</a:t>
            </a:r>
            <a:r>
              <a:rPr kumimoji="1" lang="en-US" altLang="zh-CN" sz="2400" dirty="0">
                <a:latin typeface="Times New Roman" pitchFamily="18" charset="0"/>
              </a:rPr>
              <a:t> ←k+1 to n do</a:t>
            </a:r>
          </a:p>
          <a:p>
            <a:pPr marL="0" indent="0">
              <a:buNone/>
              <a:defRPr/>
            </a:pPr>
            <a:r>
              <a:rPr kumimoji="1" lang="en-US" altLang="zh-CN" sz="2400" dirty="0">
                <a:latin typeface="Times New Roman" pitchFamily="18" charset="0"/>
              </a:rPr>
              <a:t>          if </a:t>
            </a:r>
            <a:r>
              <a:rPr kumimoji="1" lang="en-US" altLang="zh-CN" sz="2400" dirty="0" err="1">
                <a:latin typeface="Times New Roman" pitchFamily="18" charset="0"/>
              </a:rPr>
              <a:t>ww+W</a:t>
            </a:r>
            <a:r>
              <a:rPr kumimoji="1" lang="en-US" altLang="zh-CN" sz="2400" dirty="0">
                <a:latin typeface="Times New Roman" pitchFamily="18" charset="0"/>
              </a:rPr>
              <a:t>(</a:t>
            </a:r>
            <a:r>
              <a:rPr kumimoji="1" lang="en-US" altLang="zh-CN" sz="2400" dirty="0" err="1">
                <a:latin typeface="Times New Roman" pitchFamily="18" charset="0"/>
              </a:rPr>
              <a:t>i</a:t>
            </a:r>
            <a:r>
              <a:rPr kumimoji="1" lang="en-US" altLang="zh-CN" sz="2400" dirty="0">
                <a:latin typeface="Times New Roman" pitchFamily="18" charset="0"/>
              </a:rPr>
              <a:t>)</a:t>
            </a:r>
            <a:r>
              <a:rPr kumimoji="1" lang="en-US" altLang="zh-CN" sz="2400" dirty="0"/>
              <a:t> </a:t>
            </a:r>
            <a:r>
              <a:rPr kumimoji="1" lang="en-US" altLang="zh-CN" sz="2400" dirty="0">
                <a:latin typeface="Times New Roman" pitchFamily="18" charset="0"/>
              </a:rPr>
              <a:t>≤ M then </a:t>
            </a:r>
            <a:r>
              <a:rPr kumimoji="1" lang="en-US" altLang="zh-CN" sz="2400" dirty="0" err="1">
                <a:latin typeface="Times New Roman" pitchFamily="18" charset="0"/>
                <a:sym typeface="Wingdings" pitchFamily="2" charset="2"/>
              </a:rPr>
              <a:t>ww</a:t>
            </a:r>
            <a:r>
              <a:rPr kumimoji="1" lang="en-US" altLang="zh-CN" sz="2400" dirty="0">
                <a:latin typeface="Times New Roman" pitchFamily="18" charset="0"/>
              </a:rPr>
              <a:t> ←</a:t>
            </a:r>
            <a:r>
              <a:rPr kumimoji="1" lang="en-US" altLang="zh-CN" sz="2400" dirty="0" err="1">
                <a:latin typeface="Times New Roman" pitchFamily="18" charset="0"/>
                <a:sym typeface="Wingdings" pitchFamily="2" charset="2"/>
              </a:rPr>
              <a:t>ww+W</a:t>
            </a:r>
            <a:r>
              <a:rPr kumimoji="1" lang="en-US" altLang="zh-CN" sz="2400" dirty="0">
                <a:latin typeface="Times New Roman" pitchFamily="18" charset="0"/>
                <a:sym typeface="Wingdings" pitchFamily="2" charset="2"/>
              </a:rPr>
              <a:t>(</a:t>
            </a:r>
            <a:r>
              <a:rPr kumimoji="1" lang="en-US" altLang="zh-CN" sz="2400" dirty="0" err="1">
                <a:latin typeface="Times New Roman" pitchFamily="18" charset="0"/>
                <a:sym typeface="Wingdings" pitchFamily="2" charset="2"/>
              </a:rPr>
              <a:t>i</a:t>
            </a:r>
            <a:r>
              <a:rPr kumimoji="1" lang="en-US" altLang="zh-CN" sz="2400" dirty="0">
                <a:latin typeface="Times New Roman" pitchFamily="18" charset="0"/>
                <a:sym typeface="Wingdings" pitchFamily="2" charset="2"/>
              </a:rPr>
              <a:t>); pp</a:t>
            </a:r>
            <a:r>
              <a:rPr kumimoji="1" lang="en-US" altLang="zh-CN" sz="2400" dirty="0">
                <a:latin typeface="Times New Roman" pitchFamily="18" charset="0"/>
              </a:rPr>
              <a:t> ←</a:t>
            </a:r>
            <a:r>
              <a:rPr kumimoji="1" lang="en-US" altLang="zh-CN" sz="2400" dirty="0" err="1">
                <a:latin typeface="Times New Roman" pitchFamily="18" charset="0"/>
                <a:sym typeface="Wingdings" pitchFamily="2" charset="2"/>
              </a:rPr>
              <a:t>pp+P</a:t>
            </a:r>
            <a:r>
              <a:rPr kumimoji="1" lang="en-US" altLang="zh-CN" sz="2400" dirty="0">
                <a:latin typeface="Times New Roman" pitchFamily="18" charset="0"/>
                <a:sym typeface="Wingdings" pitchFamily="2" charset="2"/>
              </a:rPr>
              <a:t>(</a:t>
            </a:r>
            <a:r>
              <a:rPr kumimoji="1" lang="en-US" altLang="zh-CN" sz="2400" dirty="0" err="1">
                <a:latin typeface="Times New Roman" pitchFamily="18" charset="0"/>
                <a:sym typeface="Wingdings" pitchFamily="2" charset="2"/>
              </a:rPr>
              <a:t>i</a:t>
            </a:r>
            <a:r>
              <a:rPr kumimoji="1" lang="en-US" altLang="zh-CN" sz="2400" dirty="0">
                <a:latin typeface="Times New Roman" pitchFamily="18" charset="0"/>
                <a:sym typeface="Wingdings" pitchFamily="2" charset="2"/>
              </a:rPr>
              <a:t>);</a:t>
            </a:r>
            <a:r>
              <a:rPr kumimoji="1" lang="en-US" altLang="zh-CN" sz="2400" strike="sngStrike" dirty="0">
                <a:latin typeface="Times New Roman" pitchFamily="18" charset="0"/>
                <a:sym typeface="Wingdings" pitchFamily="2" charset="2"/>
              </a:rPr>
              <a:t>Y(</a:t>
            </a:r>
            <a:r>
              <a:rPr kumimoji="1" lang="en-US" altLang="zh-CN" sz="2400" strike="sngStrike" dirty="0" err="1">
                <a:latin typeface="Times New Roman" pitchFamily="18" charset="0"/>
                <a:sym typeface="Wingdings" pitchFamily="2" charset="2"/>
              </a:rPr>
              <a:t>i</a:t>
            </a:r>
            <a:r>
              <a:rPr kumimoji="1" lang="en-US" altLang="zh-CN" sz="2400" strike="sngStrike" dirty="0">
                <a:latin typeface="Times New Roman" pitchFamily="18" charset="0"/>
                <a:sym typeface="Wingdings" pitchFamily="2" charset="2"/>
              </a:rPr>
              <a:t>)</a:t>
            </a:r>
            <a:r>
              <a:rPr kumimoji="1" lang="en-US" altLang="zh-CN" sz="2400" strike="sngStrike" dirty="0">
                <a:latin typeface="Times New Roman" pitchFamily="18" charset="0"/>
              </a:rPr>
              <a:t> ←1</a:t>
            </a:r>
          </a:p>
          <a:p>
            <a:pPr marL="0" indent="0">
              <a:buNone/>
              <a:defRPr/>
            </a:pPr>
            <a:r>
              <a:rPr kumimoji="1" lang="en-US" altLang="zh-CN" sz="2400" dirty="0">
                <a:latin typeface="Times New Roman" pitchFamily="18" charset="0"/>
              </a:rPr>
              <a:t>               else return </a:t>
            </a:r>
            <a:r>
              <a:rPr kumimoji="1" lang="en-US" altLang="zh-CN" sz="2400" b="0" dirty="0">
                <a:latin typeface="Times New Roman" pitchFamily="18" charset="0"/>
              </a:rPr>
              <a:t>-</a:t>
            </a:r>
            <a:r>
              <a:rPr kumimoji="1" lang="en-US" altLang="zh-CN" sz="2400" dirty="0">
                <a:latin typeface="Times New Roman" pitchFamily="18" charset="0"/>
              </a:rPr>
              <a:t>pp</a:t>
            </a:r>
          </a:p>
          <a:p>
            <a:pPr marL="0" indent="0">
              <a:buNone/>
              <a:defRPr/>
            </a:pPr>
            <a:r>
              <a:rPr kumimoji="1" lang="en-US" altLang="zh-CN" sz="2400" dirty="0">
                <a:latin typeface="Times New Roman" pitchFamily="18" charset="0"/>
              </a:rPr>
              <a:t>          </a:t>
            </a:r>
            <a:r>
              <a:rPr kumimoji="1" lang="en-US" altLang="zh-CN" sz="2400" dirty="0" err="1">
                <a:latin typeface="Times New Roman" pitchFamily="18" charset="0"/>
              </a:rPr>
              <a:t>endif</a:t>
            </a:r>
            <a:endParaRPr kumimoji="1" lang="en-US" altLang="zh-CN" sz="2400" dirty="0">
              <a:latin typeface="Times New Roman" pitchFamily="18" charset="0"/>
            </a:endParaRPr>
          </a:p>
          <a:p>
            <a:pPr marL="0" indent="0">
              <a:buNone/>
              <a:defRPr/>
            </a:pPr>
            <a:r>
              <a:rPr kumimoji="1" lang="en-US" altLang="zh-CN" sz="2400" dirty="0">
                <a:latin typeface="Times New Roman" pitchFamily="18" charset="0"/>
              </a:rPr>
              <a:t>     repeat</a:t>
            </a:r>
          </a:p>
          <a:p>
            <a:pPr marL="0" indent="0">
              <a:buNone/>
              <a:defRPr/>
            </a:pPr>
            <a:r>
              <a:rPr kumimoji="1" lang="en-US" altLang="zh-CN" sz="2400" dirty="0">
                <a:latin typeface="Times New Roman" pitchFamily="18" charset="0"/>
              </a:rPr>
              <a:t>     return -pp</a:t>
            </a:r>
          </a:p>
          <a:p>
            <a:pPr marL="0" indent="0">
              <a:buNone/>
              <a:defRPr/>
            </a:pPr>
            <a:r>
              <a:rPr kumimoji="1" lang="en-US" altLang="zh-CN" sz="2400" dirty="0">
                <a:latin typeface="Times New Roman" pitchFamily="18" charset="0"/>
              </a:rPr>
              <a:t>End UB</a:t>
            </a:r>
            <a:endParaRPr kumimoji="1" lang="zh-CN" altLang="en-US" sz="2400" dirty="0">
              <a:latin typeface="Times New Roman" pitchFamily="18" charset="0"/>
            </a:endParaRPr>
          </a:p>
        </p:txBody>
      </p:sp>
      <p:sp>
        <p:nvSpPr>
          <p:cNvPr id="2" name="灯片编号占位符 1">
            <a:extLst>
              <a:ext uri="{FF2B5EF4-FFF2-40B4-BE49-F238E27FC236}">
                <a16:creationId xmlns:a16="http://schemas.microsoft.com/office/drawing/2014/main" id="{EE886E88-91C9-B755-435B-9738F4DFBEAF}"/>
              </a:ext>
            </a:extLst>
          </p:cNvPr>
          <p:cNvSpPr>
            <a:spLocks noGrp="1"/>
          </p:cNvSpPr>
          <p:nvPr>
            <p:ph type="sldNum" sz="quarter" idx="12"/>
          </p:nvPr>
        </p:nvSpPr>
        <p:spPr/>
        <p:txBody>
          <a:bodyPr/>
          <a:lstStyle/>
          <a:p>
            <a:pPr>
              <a:defRPr/>
            </a:pPr>
            <a:fld id="{0CE838A2-A49A-4A20-A5DD-EFD81F6874A2}" type="slidenum">
              <a:rPr lang="en-US" altLang="zh-CN" smtClean="0"/>
              <a:pPr>
                <a:defRPr/>
              </a:pPr>
              <a:t>69</a:t>
            </a:fld>
            <a:endParaRPr lang="en-US" altLang="zh-CN"/>
          </a:p>
        </p:txBody>
      </p:sp>
    </p:spTree>
    <p:extLst>
      <p:ext uri="{BB962C8B-B14F-4D97-AF65-F5344CB8AC3E}">
        <p14:creationId xmlns:p14="http://schemas.microsoft.com/office/powerpoint/2010/main" val="212133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0333" y="304333"/>
            <a:ext cx="10515600" cy="759619"/>
          </a:xfrm>
        </p:spPr>
        <p:txBody>
          <a:bodyPr/>
          <a:lstStyle/>
          <a:p>
            <a:r>
              <a:rPr lang="zh-CN" altLang="en-US" dirty="0"/>
              <a:t>算法</a:t>
            </a:r>
            <a:r>
              <a:rPr lang="en-US" altLang="zh-CN" dirty="0"/>
              <a:t>8.1 </a:t>
            </a:r>
            <a:r>
              <a:rPr lang="zh-CN" altLang="en-US" dirty="0"/>
              <a:t> 分支限界法的抽象化描述</a:t>
            </a:r>
          </a:p>
        </p:txBody>
      </p:sp>
      <p:sp>
        <p:nvSpPr>
          <p:cNvPr id="3" name="内容占位符 2"/>
          <p:cNvSpPr>
            <a:spLocks noGrp="1"/>
          </p:cNvSpPr>
          <p:nvPr>
            <p:ph idx="1"/>
          </p:nvPr>
        </p:nvSpPr>
        <p:spPr>
          <a:xfrm>
            <a:off x="830333" y="1100080"/>
            <a:ext cx="10515600" cy="5112568"/>
          </a:xfrm>
        </p:spPr>
        <p:txBody>
          <a:bodyPr>
            <a:noAutofit/>
          </a:bodyPr>
          <a:lstStyle/>
          <a:p>
            <a:pPr>
              <a:lnSpc>
                <a:spcPct val="100000"/>
              </a:lnSpc>
              <a:spcBef>
                <a:spcPts val="0"/>
              </a:spcBef>
              <a:buNone/>
            </a:pPr>
            <a:r>
              <a:rPr lang="en-US" altLang="zh-CN" sz="2200" dirty="0"/>
              <a:t>procedure BB(T)</a:t>
            </a:r>
          </a:p>
          <a:p>
            <a:pPr>
              <a:lnSpc>
                <a:spcPct val="100000"/>
              </a:lnSpc>
              <a:spcBef>
                <a:spcPts val="0"/>
              </a:spcBef>
              <a:buNone/>
            </a:pPr>
            <a:r>
              <a:rPr lang="en-US" altLang="zh-CN" sz="2200" dirty="0"/>
              <a:t>If T</a:t>
            </a:r>
            <a:r>
              <a:rPr lang="zh-CN" altLang="en-US" sz="2200" dirty="0"/>
              <a:t>是答案结点 </a:t>
            </a:r>
            <a:r>
              <a:rPr lang="en-US" altLang="zh-CN" sz="2200" dirty="0"/>
              <a:t>then </a:t>
            </a:r>
            <a:r>
              <a:rPr lang="zh-CN" altLang="en-US" sz="2200" dirty="0"/>
              <a:t>输出</a:t>
            </a:r>
            <a:r>
              <a:rPr lang="en-US" altLang="zh-CN" sz="2200" dirty="0"/>
              <a:t>T; return endif</a:t>
            </a:r>
          </a:p>
          <a:p>
            <a:pPr>
              <a:lnSpc>
                <a:spcPct val="100000"/>
              </a:lnSpc>
              <a:spcBef>
                <a:spcPts val="0"/>
              </a:spcBef>
              <a:buNone/>
            </a:pPr>
            <a:r>
              <a:rPr lang="en-US" altLang="zh-CN" sz="2200" dirty="0"/>
              <a:t>E←T</a:t>
            </a:r>
          </a:p>
          <a:p>
            <a:pPr>
              <a:lnSpc>
                <a:spcPct val="100000"/>
              </a:lnSpc>
              <a:spcBef>
                <a:spcPts val="0"/>
              </a:spcBef>
              <a:buNone/>
            </a:pPr>
            <a:r>
              <a:rPr lang="zh-CN" altLang="en-US" sz="2200" dirty="0"/>
              <a:t>将活结点表初始化为空</a:t>
            </a:r>
          </a:p>
          <a:p>
            <a:pPr>
              <a:lnSpc>
                <a:spcPct val="100000"/>
              </a:lnSpc>
              <a:spcBef>
                <a:spcPts val="0"/>
              </a:spcBef>
              <a:buNone/>
            </a:pPr>
            <a:r>
              <a:rPr lang="en-US" altLang="zh-CN" sz="2200" dirty="0"/>
              <a:t>loop</a:t>
            </a:r>
          </a:p>
          <a:p>
            <a:pPr>
              <a:lnSpc>
                <a:spcPct val="100000"/>
              </a:lnSpc>
              <a:spcBef>
                <a:spcPts val="0"/>
              </a:spcBef>
              <a:buNone/>
            </a:pPr>
            <a:r>
              <a:rPr lang="en-US" altLang="zh-CN" sz="2200" dirty="0"/>
              <a:t>       for E</a:t>
            </a:r>
            <a:r>
              <a:rPr lang="zh-CN" altLang="en-US" sz="2200" dirty="0"/>
              <a:t>的每个儿子</a:t>
            </a:r>
            <a:r>
              <a:rPr lang="en-US" altLang="zh-CN" sz="2200" dirty="0"/>
              <a:t>X do</a:t>
            </a:r>
          </a:p>
          <a:p>
            <a:pPr>
              <a:lnSpc>
                <a:spcPct val="100000"/>
              </a:lnSpc>
              <a:spcBef>
                <a:spcPts val="0"/>
              </a:spcBef>
              <a:buNone/>
            </a:pPr>
            <a:r>
              <a:rPr lang="en-US" altLang="zh-CN" sz="2200" dirty="0"/>
              <a:t>             if X</a:t>
            </a:r>
            <a:r>
              <a:rPr lang="zh-CN" altLang="en-US" sz="2200" dirty="0"/>
              <a:t>是答案结点 </a:t>
            </a:r>
            <a:r>
              <a:rPr lang="en-US" altLang="zh-CN" sz="2200" dirty="0"/>
              <a:t>then </a:t>
            </a:r>
            <a:r>
              <a:rPr lang="zh-CN" altLang="en-US" sz="2200" dirty="0"/>
              <a:t>输出从</a:t>
            </a:r>
            <a:r>
              <a:rPr lang="en-US" altLang="zh-CN" sz="2200" dirty="0"/>
              <a:t>X</a:t>
            </a:r>
            <a:r>
              <a:rPr lang="zh-CN" altLang="en-US" sz="2200" dirty="0"/>
              <a:t>到</a:t>
            </a:r>
            <a:r>
              <a:rPr lang="en-US" altLang="zh-CN" sz="2200" dirty="0"/>
              <a:t>T</a:t>
            </a:r>
            <a:r>
              <a:rPr lang="zh-CN" altLang="en-US" sz="2200" dirty="0"/>
              <a:t>的那条路径</a:t>
            </a:r>
            <a:r>
              <a:rPr lang="en-US" altLang="zh-CN" sz="2200" dirty="0"/>
              <a:t>; return; endif </a:t>
            </a:r>
          </a:p>
          <a:p>
            <a:pPr>
              <a:lnSpc>
                <a:spcPct val="100000"/>
              </a:lnSpc>
              <a:spcBef>
                <a:spcPts val="0"/>
              </a:spcBef>
              <a:buNone/>
            </a:pPr>
            <a:r>
              <a:rPr lang="en-US" altLang="zh-CN" sz="2200" dirty="0"/>
              <a:t>             if B(X) then call </a:t>
            </a:r>
            <a:r>
              <a:rPr lang="en-US" altLang="zh-CN" sz="2200" dirty="0">
                <a:solidFill>
                  <a:srgbClr val="FF0000"/>
                </a:solidFill>
              </a:rPr>
              <a:t>ADD(X)</a:t>
            </a:r>
            <a:r>
              <a:rPr lang="en-US" altLang="zh-CN" sz="2200" dirty="0"/>
              <a:t>;PARENT(X)←E endif</a:t>
            </a:r>
          </a:p>
          <a:p>
            <a:pPr>
              <a:lnSpc>
                <a:spcPct val="100000"/>
              </a:lnSpc>
              <a:spcBef>
                <a:spcPts val="0"/>
              </a:spcBef>
              <a:buNone/>
            </a:pPr>
            <a:r>
              <a:rPr lang="en-US" altLang="zh-CN" sz="2200" dirty="0"/>
              <a:t>       repeat</a:t>
            </a:r>
          </a:p>
          <a:p>
            <a:pPr>
              <a:lnSpc>
                <a:spcPct val="100000"/>
              </a:lnSpc>
              <a:spcBef>
                <a:spcPts val="0"/>
              </a:spcBef>
              <a:buNone/>
            </a:pPr>
            <a:r>
              <a:rPr lang="en-US" altLang="zh-CN" sz="2200" dirty="0"/>
              <a:t>       if </a:t>
            </a:r>
            <a:r>
              <a:rPr lang="zh-CN" altLang="en-US" sz="2200" dirty="0"/>
              <a:t>不再有活结点 </a:t>
            </a:r>
            <a:r>
              <a:rPr lang="en-US" altLang="zh-CN" sz="2200" dirty="0"/>
              <a:t>then print(“no answer node”); stop; endif</a:t>
            </a:r>
          </a:p>
          <a:p>
            <a:pPr>
              <a:lnSpc>
                <a:spcPct val="100000"/>
              </a:lnSpc>
              <a:spcBef>
                <a:spcPts val="0"/>
              </a:spcBef>
              <a:buNone/>
            </a:pPr>
            <a:r>
              <a:rPr lang="en-US" altLang="zh-CN" sz="2200" dirty="0"/>
              <a:t>       call </a:t>
            </a:r>
            <a:r>
              <a:rPr lang="en-US" altLang="zh-CN" sz="2200" dirty="0">
                <a:solidFill>
                  <a:srgbClr val="FF0000"/>
                </a:solidFill>
              </a:rPr>
              <a:t>LEAST(E)</a:t>
            </a:r>
          </a:p>
          <a:p>
            <a:pPr>
              <a:lnSpc>
                <a:spcPct val="100000"/>
              </a:lnSpc>
              <a:spcBef>
                <a:spcPts val="0"/>
              </a:spcBef>
              <a:buNone/>
            </a:pPr>
            <a:r>
              <a:rPr lang="en-US" altLang="zh-CN" sz="2200" dirty="0"/>
              <a:t>repeat</a:t>
            </a:r>
          </a:p>
          <a:p>
            <a:pPr>
              <a:lnSpc>
                <a:spcPct val="100000"/>
              </a:lnSpc>
              <a:spcBef>
                <a:spcPts val="0"/>
              </a:spcBef>
              <a:buNone/>
            </a:pPr>
            <a:r>
              <a:rPr lang="en-US" altLang="zh-CN" sz="2200" dirty="0"/>
              <a:t>end BANDB</a:t>
            </a:r>
          </a:p>
          <a:p>
            <a:endParaRPr lang="zh-CN" altLang="en-US" sz="20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7</a:t>
            </a:fld>
            <a:endParaRPr lang="en-US" altLang="zh-CN" dirty="0"/>
          </a:p>
        </p:txBody>
      </p:sp>
      <p:sp>
        <p:nvSpPr>
          <p:cNvPr id="6" name="Rectangle 3"/>
          <p:cNvSpPr txBox="1">
            <a:spLocks noChangeArrowheads="1"/>
          </p:cNvSpPr>
          <p:nvPr/>
        </p:nvSpPr>
        <p:spPr>
          <a:xfrm>
            <a:off x="2999656" y="5036687"/>
            <a:ext cx="8928992" cy="831875"/>
          </a:xfrm>
          <a:prstGeom prst="rect">
            <a:avLst/>
          </a:prstGeom>
          <a:ln w="38100">
            <a:solidFill>
              <a:schemeClr val="tx2">
                <a:lumMod val="20000"/>
                <a:lumOff val="80000"/>
              </a:schemeClr>
            </a:solidFill>
          </a:ln>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altLang="zh-CN" sz="2000" dirty="0">
                <a:solidFill>
                  <a:srgbClr val="FF0000"/>
                </a:solidFill>
              </a:rPr>
              <a:t>ADD(X)</a:t>
            </a:r>
            <a:r>
              <a:rPr lang="en-US" altLang="zh-CN" sz="2000" dirty="0"/>
              <a:t>:</a:t>
            </a:r>
            <a:r>
              <a:rPr lang="zh-CN" altLang="en-US" sz="2000" dirty="0"/>
              <a:t>将</a:t>
            </a:r>
            <a:r>
              <a:rPr lang="en-US" altLang="zh-CN" sz="2000" dirty="0"/>
              <a:t>X</a:t>
            </a:r>
            <a:r>
              <a:rPr lang="zh-CN" altLang="en-US" sz="2000" dirty="0"/>
              <a:t>添加到活结点表中</a:t>
            </a:r>
            <a:endParaRPr lang="en-US" altLang="zh-CN" sz="2000" dirty="0"/>
          </a:p>
          <a:p>
            <a:pPr>
              <a:lnSpc>
                <a:spcPct val="100000"/>
              </a:lnSpc>
              <a:spcBef>
                <a:spcPts val="0"/>
              </a:spcBef>
            </a:pPr>
            <a:r>
              <a:rPr lang="en-US" altLang="zh-CN" sz="2000" dirty="0">
                <a:solidFill>
                  <a:srgbClr val="FF0000"/>
                </a:solidFill>
              </a:rPr>
              <a:t>LEAST(E)</a:t>
            </a:r>
            <a:r>
              <a:rPr lang="en-US" altLang="zh-CN" sz="2000" dirty="0"/>
              <a:t>:</a:t>
            </a:r>
            <a:r>
              <a:rPr lang="zh-CN" altLang="en-US" sz="2000" dirty="0"/>
              <a:t>从活结点表中选中一个结点赋值给</a:t>
            </a:r>
            <a:r>
              <a:rPr lang="en-US" altLang="zh-CN" sz="2000" dirty="0"/>
              <a:t>E</a:t>
            </a:r>
            <a:r>
              <a:rPr lang="zh-CN" altLang="en-US" sz="2000" dirty="0"/>
              <a:t>，并从表中删除该结点</a:t>
            </a:r>
            <a:endParaRPr lang="en-US" altLang="zh-CN" sz="2000" dirty="0"/>
          </a:p>
          <a:p>
            <a:pPr>
              <a:lnSpc>
                <a:spcPct val="100000"/>
              </a:lnSpc>
            </a:pPr>
            <a:endParaRPr lang="en-US" altLang="zh-CN" sz="2000" dirty="0"/>
          </a:p>
        </p:txBody>
      </p:sp>
      <p:sp>
        <p:nvSpPr>
          <p:cNvPr id="7" name="TextBox 53"/>
          <p:cNvSpPr txBox="1"/>
          <p:nvPr/>
        </p:nvSpPr>
        <p:spPr>
          <a:xfrm>
            <a:off x="1919536" y="6100091"/>
            <a:ext cx="7272808" cy="461665"/>
          </a:xfrm>
          <a:prstGeom prst="rect">
            <a:avLst/>
          </a:prstGeom>
          <a:noFill/>
        </p:spPr>
        <p:txBody>
          <a:bodyPr wrap="square">
            <a:spAutoFit/>
          </a:bodyPr>
          <a:lstStyle/>
          <a:p>
            <a:pPr>
              <a:defRPr/>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思考：如果想获得所有可行解，算法怎样设计？</a:t>
            </a:r>
          </a:p>
        </p:txBody>
      </p:sp>
      <p:sp>
        <p:nvSpPr>
          <p:cNvPr id="8" name="AutoShape 7"/>
          <p:cNvSpPr>
            <a:spLocks noChangeArrowheads="1"/>
          </p:cNvSpPr>
          <p:nvPr/>
        </p:nvSpPr>
        <p:spPr bwMode="auto">
          <a:xfrm>
            <a:off x="6600056" y="1120895"/>
            <a:ext cx="2708340" cy="508793"/>
          </a:xfrm>
          <a:prstGeom prst="wedgeRoundRectCallout">
            <a:avLst>
              <a:gd name="adj1" fmla="val -46803"/>
              <a:gd name="adj2" fmla="val -82259"/>
              <a:gd name="adj3" fmla="val 16667"/>
            </a:avLst>
          </a:prstGeom>
          <a:noFill/>
          <a:ln w="19050">
            <a:solidFill>
              <a:schemeClr val="accent1">
                <a:lumMod val="75000"/>
              </a:schemeClr>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FF0000"/>
                </a:solidFill>
                <a:latin typeface="幼圆" panose="02010509060101010101" pitchFamily="49" charset="-122"/>
                <a:ea typeface="幼圆" panose="02010509060101010101" pitchFamily="49" charset="-122"/>
              </a:rPr>
              <a:t>找一个答案结点</a:t>
            </a:r>
          </a:p>
        </p:txBody>
      </p:sp>
    </p:spTree>
    <p:extLst>
      <p:ext uri="{BB962C8B-B14F-4D97-AF65-F5344CB8AC3E}">
        <p14:creationId xmlns:p14="http://schemas.microsoft.com/office/powerpoint/2010/main" val="251642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387"/>
            <a:ext cx="10515600" cy="1325563"/>
          </a:xfrm>
        </p:spPr>
        <p:txBody>
          <a:bodyPr/>
          <a:lstStyle/>
          <a:p>
            <a:r>
              <a:rPr lang="en-US" altLang="zh-CN" dirty="0"/>
              <a:t>LC-</a:t>
            </a:r>
            <a:r>
              <a:rPr lang="zh-CN" altLang="en-US" dirty="0"/>
              <a:t>分支限界法实例运行</a:t>
            </a:r>
          </a:p>
        </p:txBody>
      </p:sp>
      <p:sp>
        <p:nvSpPr>
          <p:cNvPr id="3" name="内容占位符 2"/>
          <p:cNvSpPr>
            <a:spLocks noGrp="1"/>
          </p:cNvSpPr>
          <p:nvPr>
            <p:ph idx="1"/>
          </p:nvPr>
        </p:nvSpPr>
        <p:spPr>
          <a:xfrm>
            <a:off x="867063" y="1083062"/>
            <a:ext cx="10018318" cy="520088"/>
          </a:xfrm>
        </p:spPr>
        <p:txBody>
          <a:bodyPr>
            <a:normAutofit/>
          </a:bodyPr>
          <a:lstStyle/>
          <a:p>
            <a:pPr indent="-252000">
              <a:lnSpc>
                <a:spcPct val="90000"/>
              </a:lnSpc>
            </a:pPr>
            <a:r>
              <a:rPr lang="en-US" altLang="zh-CN" sz="2400" dirty="0"/>
              <a:t>n=4, M=15</a:t>
            </a:r>
            <a:r>
              <a:rPr lang="zh-CN" altLang="en-US" sz="2400" dirty="0"/>
              <a:t>，</a:t>
            </a:r>
            <a:r>
              <a:rPr kumimoji="1" lang="en-US" altLang="zh-CN" sz="2400" dirty="0"/>
              <a:t>(p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,p</a:t>
            </a:r>
            <a:r>
              <a:rPr kumimoji="1" lang="en-US" altLang="zh-CN" sz="2400" baseline="-25000" dirty="0"/>
              <a:t>4</a:t>
            </a:r>
            <a:r>
              <a:rPr kumimoji="1" lang="en-US" altLang="zh-CN" sz="2400" dirty="0"/>
              <a:t>)=(10,10,12,18)</a:t>
            </a:r>
            <a:r>
              <a:rPr kumimoji="1" lang="zh-CN" altLang="en-US" sz="2400" dirty="0"/>
              <a:t>，</a:t>
            </a:r>
            <a:r>
              <a:rPr kumimoji="1" lang="en-US" altLang="zh-CN" sz="2400" dirty="0"/>
              <a:t>(w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,w</a:t>
            </a:r>
            <a:r>
              <a:rPr kumimoji="1" lang="en-US" altLang="zh-CN" sz="2400" baseline="-25000" dirty="0"/>
              <a:t>4</a:t>
            </a:r>
            <a:r>
              <a:rPr kumimoji="1" lang="en-US" altLang="zh-CN" sz="2400" dirty="0"/>
              <a:t>)=(2,4,6,9)</a:t>
            </a:r>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70</a:t>
            </a:fld>
            <a:endParaRPr lang="en-US" altLang="zh-CN"/>
          </a:p>
        </p:txBody>
      </p:sp>
      <p:sp>
        <p:nvSpPr>
          <p:cNvPr id="84" name="Rectangle 101"/>
          <p:cNvSpPr>
            <a:spLocks noChangeArrowheads="1"/>
          </p:cNvSpPr>
          <p:nvPr/>
        </p:nvSpPr>
        <p:spPr bwMode="auto">
          <a:xfrm>
            <a:off x="4632618" y="1909085"/>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ĉ</a:t>
            </a:r>
          </a:p>
        </p:txBody>
      </p:sp>
      <p:graphicFrame>
        <p:nvGraphicFramePr>
          <p:cNvPr id="85" name="Group 235"/>
          <p:cNvGraphicFramePr>
            <a:graphicFrameLocks/>
          </p:cNvGraphicFramePr>
          <p:nvPr/>
        </p:nvGraphicFramePr>
        <p:xfrm>
          <a:off x="4981031" y="1590702"/>
          <a:ext cx="5904350" cy="1096812"/>
        </p:xfrm>
        <a:graphic>
          <a:graphicData uri="http://schemas.openxmlformats.org/drawingml/2006/table">
            <a:tbl>
              <a:tblPr>
                <a:tableStyleId>{5940675A-B579-460E-94D1-54222C63F5DA}</a:tableStyleId>
              </a:tblPr>
              <a:tblGrid>
                <a:gridCol w="537215">
                  <a:extLst>
                    <a:ext uri="{9D8B030D-6E8A-4147-A177-3AD203B41FA5}">
                      <a16:colId xmlns:a16="http://schemas.microsoft.com/office/drawing/2014/main" val="20000"/>
                    </a:ext>
                  </a:extLst>
                </a:gridCol>
                <a:gridCol w="535542">
                  <a:extLst>
                    <a:ext uri="{9D8B030D-6E8A-4147-A177-3AD203B41FA5}">
                      <a16:colId xmlns:a16="http://schemas.microsoft.com/office/drawing/2014/main" val="20001"/>
                    </a:ext>
                  </a:extLst>
                </a:gridCol>
                <a:gridCol w="537216">
                  <a:extLst>
                    <a:ext uri="{9D8B030D-6E8A-4147-A177-3AD203B41FA5}">
                      <a16:colId xmlns:a16="http://schemas.microsoft.com/office/drawing/2014/main" val="20002"/>
                    </a:ext>
                  </a:extLst>
                </a:gridCol>
                <a:gridCol w="537215">
                  <a:extLst>
                    <a:ext uri="{9D8B030D-6E8A-4147-A177-3AD203B41FA5}">
                      <a16:colId xmlns:a16="http://schemas.microsoft.com/office/drawing/2014/main" val="20003"/>
                    </a:ext>
                  </a:extLst>
                </a:gridCol>
                <a:gridCol w="537216">
                  <a:extLst>
                    <a:ext uri="{9D8B030D-6E8A-4147-A177-3AD203B41FA5}">
                      <a16:colId xmlns:a16="http://schemas.microsoft.com/office/drawing/2014/main" val="20004"/>
                    </a:ext>
                  </a:extLst>
                </a:gridCol>
                <a:gridCol w="537215">
                  <a:extLst>
                    <a:ext uri="{9D8B030D-6E8A-4147-A177-3AD203B41FA5}">
                      <a16:colId xmlns:a16="http://schemas.microsoft.com/office/drawing/2014/main" val="20005"/>
                    </a:ext>
                  </a:extLst>
                </a:gridCol>
                <a:gridCol w="535542">
                  <a:extLst>
                    <a:ext uri="{9D8B030D-6E8A-4147-A177-3AD203B41FA5}">
                      <a16:colId xmlns:a16="http://schemas.microsoft.com/office/drawing/2014/main" val="20006"/>
                    </a:ext>
                  </a:extLst>
                </a:gridCol>
                <a:gridCol w="537216">
                  <a:extLst>
                    <a:ext uri="{9D8B030D-6E8A-4147-A177-3AD203B41FA5}">
                      <a16:colId xmlns:a16="http://schemas.microsoft.com/office/drawing/2014/main" val="20007"/>
                    </a:ext>
                  </a:extLst>
                </a:gridCol>
                <a:gridCol w="535542">
                  <a:extLst>
                    <a:ext uri="{9D8B030D-6E8A-4147-A177-3AD203B41FA5}">
                      <a16:colId xmlns:a16="http://schemas.microsoft.com/office/drawing/2014/main" val="20008"/>
                    </a:ext>
                  </a:extLst>
                </a:gridCol>
                <a:gridCol w="537215">
                  <a:extLst>
                    <a:ext uri="{9D8B030D-6E8A-4147-A177-3AD203B41FA5}">
                      <a16:colId xmlns:a16="http://schemas.microsoft.com/office/drawing/2014/main" val="20009"/>
                    </a:ext>
                  </a:extLst>
                </a:gridCol>
                <a:gridCol w="537216">
                  <a:extLst>
                    <a:ext uri="{9D8B030D-6E8A-4147-A177-3AD203B41FA5}">
                      <a16:colId xmlns:a16="http://schemas.microsoft.com/office/drawing/2014/main" val="20010"/>
                    </a:ext>
                  </a:extLst>
                </a:gridCol>
              </a:tblGrid>
              <a:tr h="3327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5</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6</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7</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9</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10</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27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-36</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solidFill>
                            <a:srgbClr val="FF0000"/>
                          </a:solidFill>
                          <a:effectLst/>
                          <a:latin typeface="Arial" panose="020B0604020202020204" pitchFamily="34" charset="0"/>
                          <a:cs typeface="Arial" panose="020B0604020202020204" pitchFamily="34" charset="0"/>
                        </a:rPr>
                        <a:t>-38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-20</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327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solidFill>
                            <a:srgbClr val="FF0000"/>
                          </a:solidFill>
                          <a:effectLst/>
                          <a:latin typeface="Arial" panose="020B0604020202020204" pitchFamily="34" charset="0"/>
                          <a:cs typeface="Arial" panose="020B0604020202020204" pitchFamily="34" charset="0"/>
                        </a:rPr>
                        <a:t>-32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solidFill>
                            <a:srgbClr val="FF0000"/>
                          </a:solidFill>
                          <a:effectLst/>
                          <a:latin typeface="Arial" panose="020B0604020202020204" pitchFamily="34" charset="0"/>
                          <a:cs typeface="Arial" panose="020B0604020202020204" pitchFamily="34" charset="0"/>
                        </a:rPr>
                        <a:t>-38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solidFill>
                            <a:srgbClr val="FF0000"/>
                          </a:solidFill>
                          <a:effectLst/>
                          <a:latin typeface="Arial" panose="020B0604020202020204" pitchFamily="34" charset="0"/>
                          <a:cs typeface="Arial" panose="020B0604020202020204" pitchFamily="34" charset="0"/>
                        </a:rPr>
                        <a:t>-38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-20</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extLst>
                  <a:ext uri="{0D108BD9-81ED-4DB2-BD59-A6C34878D82A}">
                    <a16:rowId xmlns:a16="http://schemas.microsoft.com/office/drawing/2014/main" val="10003"/>
                  </a:ext>
                </a:extLst>
              </a:tr>
            </a:tbl>
          </a:graphicData>
        </a:graphic>
      </p:graphicFrame>
      <p:sp>
        <p:nvSpPr>
          <p:cNvPr id="87" name="Rectangle 197"/>
          <p:cNvSpPr>
            <a:spLocks noChangeArrowheads="1"/>
          </p:cNvSpPr>
          <p:nvPr/>
        </p:nvSpPr>
        <p:spPr bwMode="auto">
          <a:xfrm>
            <a:off x="4633356" y="2285576"/>
            <a:ext cx="33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u</a:t>
            </a:r>
          </a:p>
        </p:txBody>
      </p:sp>
      <p:sp>
        <p:nvSpPr>
          <p:cNvPr id="120" name="Rectangle 236"/>
          <p:cNvSpPr>
            <a:spLocks noChangeArrowheads="1"/>
          </p:cNvSpPr>
          <p:nvPr/>
        </p:nvSpPr>
        <p:spPr bwMode="auto">
          <a:xfrm>
            <a:off x="966672" y="2428116"/>
            <a:ext cx="803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l-GR" altLang="zh-CN" sz="2000" b="0" dirty="0">
                <a:solidFill>
                  <a:srgbClr val="FF0000"/>
                </a:solidFill>
              </a:rPr>
              <a:t>ε</a:t>
            </a:r>
            <a:r>
              <a:rPr lang="en-US" altLang="zh-CN" sz="2000" b="0" dirty="0">
                <a:solidFill>
                  <a:srgbClr val="FF0000"/>
                </a:solidFill>
              </a:rPr>
              <a:t>=0.1</a:t>
            </a:r>
          </a:p>
        </p:txBody>
      </p:sp>
      <p:sp>
        <p:nvSpPr>
          <p:cNvPr id="121" name="矩形 120"/>
          <p:cNvSpPr/>
          <p:nvPr/>
        </p:nvSpPr>
        <p:spPr>
          <a:xfrm>
            <a:off x="941579" y="2862122"/>
            <a:ext cx="1210589" cy="400110"/>
          </a:xfrm>
          <a:prstGeom prst="rect">
            <a:avLst/>
          </a:prstGeom>
        </p:spPr>
        <p:txBody>
          <a:bodyPr wrap="none">
            <a:spAutoFit/>
          </a:bodyPr>
          <a:lstStyle/>
          <a:p>
            <a:pPr lvl="0" algn="ctr">
              <a:defRPr/>
            </a:pPr>
            <a:r>
              <a:rPr lang="zh-CN" altLang="en-US" sz="2000" dirty="0">
                <a:latin typeface="Arial" panose="020B0604020202020204" pitchFamily="34" charset="0"/>
                <a:ea typeface="幼圆" panose="02010509060101010101" pitchFamily="49" charset="-122"/>
                <a:cs typeface="Arial" panose="020B0604020202020204" pitchFamily="34" charset="0"/>
              </a:rPr>
              <a:t>活结点表</a:t>
            </a:r>
          </a:p>
        </p:txBody>
      </p:sp>
      <p:sp>
        <p:nvSpPr>
          <p:cNvPr id="123" name="Text Box 91"/>
          <p:cNvSpPr txBox="1">
            <a:spLocks noChangeArrowheads="1"/>
          </p:cNvSpPr>
          <p:nvPr/>
        </p:nvSpPr>
        <p:spPr bwMode="auto">
          <a:xfrm>
            <a:off x="2620536" y="2864740"/>
            <a:ext cx="4397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U</a:t>
            </a:r>
          </a:p>
        </p:txBody>
      </p:sp>
      <p:sp>
        <p:nvSpPr>
          <p:cNvPr id="124" name="Text Box 98"/>
          <p:cNvSpPr txBox="1">
            <a:spLocks noChangeArrowheads="1"/>
          </p:cNvSpPr>
          <p:nvPr/>
        </p:nvSpPr>
        <p:spPr bwMode="auto">
          <a:xfrm>
            <a:off x="3336587" y="2852541"/>
            <a:ext cx="825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ans</a:t>
            </a:r>
          </a:p>
        </p:txBody>
      </p:sp>
      <p:sp>
        <p:nvSpPr>
          <p:cNvPr id="126" name="Text Box 242"/>
          <p:cNvSpPr txBox="1">
            <a:spLocks noChangeArrowheads="1"/>
          </p:cNvSpPr>
          <p:nvPr/>
        </p:nvSpPr>
        <p:spPr bwMode="auto">
          <a:xfrm>
            <a:off x="4149459" y="2881902"/>
            <a:ext cx="6619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E</a:t>
            </a:r>
          </a:p>
        </p:txBody>
      </p:sp>
      <p:sp>
        <p:nvSpPr>
          <p:cNvPr id="127" name="圆角矩形 126"/>
          <p:cNvSpPr/>
          <p:nvPr/>
        </p:nvSpPr>
        <p:spPr>
          <a:xfrm>
            <a:off x="2375393" y="3291467"/>
            <a:ext cx="816285"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-31.9</a:t>
            </a:r>
            <a:endParaRPr lang="zh-CN" altLang="en-US" sz="2000" dirty="0">
              <a:solidFill>
                <a:schemeClr val="tx1"/>
              </a:solidFill>
              <a:latin typeface="Arial" panose="020B0604020202020204" pitchFamily="34" charset="0"/>
              <a:cs typeface="Arial" panose="020B0604020202020204" pitchFamily="34" charset="0"/>
            </a:endParaRPr>
          </a:p>
        </p:txBody>
      </p:sp>
      <p:grpSp>
        <p:nvGrpSpPr>
          <p:cNvPr id="128" name="组合 127"/>
          <p:cNvGrpSpPr/>
          <p:nvPr/>
        </p:nvGrpSpPr>
        <p:grpSpPr>
          <a:xfrm>
            <a:off x="7333968" y="2867461"/>
            <a:ext cx="3502979" cy="3024336"/>
            <a:chOff x="5928975" y="1988840"/>
            <a:chExt cx="4080881" cy="3270278"/>
          </a:xfrm>
        </p:grpSpPr>
        <p:sp>
          <p:nvSpPr>
            <p:cNvPr id="129" name="Text Box 66"/>
            <p:cNvSpPr txBox="1">
              <a:spLocks noChangeArrowheads="1"/>
            </p:cNvSpPr>
            <p:nvPr/>
          </p:nvSpPr>
          <p:spPr bwMode="auto">
            <a:xfrm>
              <a:off x="7857334" y="2152179"/>
              <a:ext cx="885556"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x</a:t>
              </a:r>
              <a:r>
                <a:rPr kumimoji="1" lang="en-US" altLang="zh-CN" sz="1800" b="0" baseline="-25000" dirty="0">
                  <a:ea typeface="幼圆" panose="02010509060101010101" pitchFamily="49" charset="-122"/>
                  <a:cs typeface="Arial" panose="020B0604020202020204" pitchFamily="34" charset="0"/>
                </a:rPr>
                <a:t>1</a:t>
              </a:r>
              <a:r>
                <a:rPr kumimoji="1" lang="en-US" altLang="zh-CN" sz="1800" b="0" dirty="0">
                  <a:ea typeface="幼圆" panose="02010509060101010101" pitchFamily="49" charset="-122"/>
                  <a:cs typeface="Arial" panose="020B0604020202020204" pitchFamily="34" charset="0"/>
                </a:rPr>
                <a:t>=1</a:t>
              </a:r>
            </a:p>
          </p:txBody>
        </p:sp>
        <p:sp>
          <p:nvSpPr>
            <p:cNvPr id="130" name="Text Box 68"/>
            <p:cNvSpPr txBox="1">
              <a:spLocks noChangeArrowheads="1"/>
            </p:cNvSpPr>
            <p:nvPr/>
          </p:nvSpPr>
          <p:spPr bwMode="auto">
            <a:xfrm>
              <a:off x="7001921" y="2920767"/>
              <a:ext cx="885556"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x</a:t>
              </a:r>
              <a:r>
                <a:rPr lang="en-US" altLang="zh-CN" sz="1800" baseline="-25000" dirty="0"/>
                <a:t>2</a:t>
              </a:r>
              <a:r>
                <a:rPr lang="en-US" altLang="zh-CN" sz="1800" dirty="0"/>
                <a:t>=1</a:t>
              </a:r>
            </a:p>
          </p:txBody>
        </p:sp>
        <p:sp>
          <p:nvSpPr>
            <p:cNvPr id="131" name="Text Box 69"/>
            <p:cNvSpPr txBox="1">
              <a:spLocks noChangeArrowheads="1"/>
            </p:cNvSpPr>
            <p:nvPr/>
          </p:nvSpPr>
          <p:spPr bwMode="auto">
            <a:xfrm>
              <a:off x="6464720" y="3570927"/>
              <a:ext cx="904006"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x</a:t>
              </a:r>
              <a:r>
                <a:rPr lang="en-US" altLang="zh-CN" sz="1800" baseline="-25000" dirty="0"/>
                <a:t>3</a:t>
              </a:r>
              <a:r>
                <a:rPr lang="en-US" altLang="zh-CN" sz="1800" dirty="0"/>
                <a:t>=1</a:t>
              </a:r>
            </a:p>
          </p:txBody>
        </p:sp>
        <p:sp>
          <p:nvSpPr>
            <p:cNvPr id="132" name="Text Box 76"/>
            <p:cNvSpPr txBox="1">
              <a:spLocks noChangeArrowheads="1"/>
            </p:cNvSpPr>
            <p:nvPr/>
          </p:nvSpPr>
          <p:spPr bwMode="auto">
            <a:xfrm>
              <a:off x="8366832" y="2861484"/>
              <a:ext cx="445934"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0</a:t>
              </a:r>
            </a:p>
          </p:txBody>
        </p:sp>
        <p:sp>
          <p:nvSpPr>
            <p:cNvPr id="133" name="Text Box 77"/>
            <p:cNvSpPr txBox="1">
              <a:spLocks noChangeArrowheads="1"/>
            </p:cNvSpPr>
            <p:nvPr/>
          </p:nvSpPr>
          <p:spPr bwMode="auto">
            <a:xfrm>
              <a:off x="7682067" y="3563294"/>
              <a:ext cx="885556"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0</a:t>
              </a:r>
            </a:p>
          </p:txBody>
        </p:sp>
        <p:sp>
          <p:nvSpPr>
            <p:cNvPr id="134" name="Text Box 78"/>
            <p:cNvSpPr txBox="1">
              <a:spLocks noChangeArrowheads="1"/>
            </p:cNvSpPr>
            <p:nvPr/>
          </p:nvSpPr>
          <p:spPr bwMode="auto">
            <a:xfrm>
              <a:off x="7343294" y="4395258"/>
              <a:ext cx="885556"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x</a:t>
              </a:r>
              <a:r>
                <a:rPr lang="en-US" altLang="zh-CN" sz="1800" b="0" baseline="-25000" dirty="0">
                  <a:ea typeface="幼圆" panose="02010509060101010101" pitchFamily="49" charset="-122"/>
                  <a:cs typeface="Arial" panose="020B0604020202020204" pitchFamily="34" charset="0"/>
                </a:rPr>
                <a:t>4</a:t>
              </a:r>
              <a:r>
                <a:rPr lang="en-US" altLang="zh-CN" sz="1800" b="0" dirty="0">
                  <a:ea typeface="幼圆" panose="02010509060101010101" pitchFamily="49" charset="-122"/>
                  <a:cs typeface="Arial" panose="020B0604020202020204" pitchFamily="34" charset="0"/>
                </a:rPr>
                <a:t>=1</a:t>
              </a:r>
            </a:p>
          </p:txBody>
        </p:sp>
        <p:sp>
          <p:nvSpPr>
            <p:cNvPr id="135" name="Text Box 79"/>
            <p:cNvSpPr txBox="1">
              <a:spLocks noChangeArrowheads="1"/>
            </p:cNvSpPr>
            <p:nvPr/>
          </p:nvSpPr>
          <p:spPr bwMode="auto">
            <a:xfrm>
              <a:off x="8248219" y="4379287"/>
              <a:ext cx="398937"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0</a:t>
              </a:r>
            </a:p>
          </p:txBody>
        </p:sp>
        <p:sp>
          <p:nvSpPr>
            <p:cNvPr id="136" name="椭圆 135"/>
            <p:cNvSpPr/>
            <p:nvPr/>
          </p:nvSpPr>
          <p:spPr bwMode="auto">
            <a:xfrm>
              <a:off x="8497304" y="1988840"/>
              <a:ext cx="496321" cy="46174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1</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37" name="椭圆 136"/>
            <p:cNvSpPr/>
            <p:nvPr/>
          </p:nvSpPr>
          <p:spPr bwMode="auto">
            <a:xfrm>
              <a:off x="7794579" y="2624634"/>
              <a:ext cx="496321" cy="46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2</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38" name="椭圆 137"/>
            <p:cNvSpPr/>
            <p:nvPr/>
          </p:nvSpPr>
          <p:spPr bwMode="auto">
            <a:xfrm>
              <a:off x="9364147" y="2564107"/>
              <a:ext cx="494695" cy="46174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3</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39" name="椭圆 138"/>
            <p:cNvSpPr/>
            <p:nvPr/>
          </p:nvSpPr>
          <p:spPr bwMode="auto">
            <a:xfrm>
              <a:off x="7152042" y="3242670"/>
              <a:ext cx="494695" cy="46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4</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40" name="椭圆 139"/>
            <p:cNvSpPr/>
            <p:nvPr/>
          </p:nvSpPr>
          <p:spPr bwMode="auto">
            <a:xfrm>
              <a:off x="6485860" y="3962750"/>
              <a:ext cx="496321" cy="46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6</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41" name="椭圆 140"/>
            <p:cNvSpPr/>
            <p:nvPr/>
          </p:nvSpPr>
          <p:spPr bwMode="auto">
            <a:xfrm>
              <a:off x="7879445" y="3933054"/>
              <a:ext cx="496322" cy="4617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7</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42" name="椭圆 141"/>
            <p:cNvSpPr/>
            <p:nvPr/>
          </p:nvSpPr>
          <p:spPr bwMode="auto">
            <a:xfrm>
              <a:off x="8574661" y="3212975"/>
              <a:ext cx="494695" cy="46174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5</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43" name="椭圆 142"/>
            <p:cNvSpPr/>
            <p:nvPr/>
          </p:nvSpPr>
          <p:spPr bwMode="auto">
            <a:xfrm>
              <a:off x="7529789" y="4820330"/>
              <a:ext cx="510120" cy="4387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lstStyle/>
            <a:p>
              <a:pPr algn="ctr" eaLnBrk="1" hangingPunct="1">
                <a:defRPr/>
              </a:pPr>
              <a:r>
                <a:rPr lang="en-US" altLang="zh-CN" dirty="0">
                  <a:solidFill>
                    <a:srgbClr val="FF0000"/>
                  </a:solidFill>
                  <a:latin typeface="Arial" panose="020B0604020202020204" pitchFamily="34" charset="0"/>
                  <a:ea typeface="幼圆" panose="02010509060101010101" pitchFamily="49" charset="-122"/>
                  <a:cs typeface="Arial" panose="020B0604020202020204" pitchFamily="34" charset="0"/>
                </a:rPr>
                <a:t>10</a:t>
              </a:r>
              <a:endParaRPr lang="zh-CN" altLang="en-US"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144" name="椭圆 143"/>
            <p:cNvSpPr/>
            <p:nvPr/>
          </p:nvSpPr>
          <p:spPr bwMode="auto">
            <a:xfrm>
              <a:off x="8248219" y="4820330"/>
              <a:ext cx="518282" cy="43878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11</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cxnSp>
          <p:nvCxnSpPr>
            <p:cNvPr id="145" name="直接连接符 144"/>
            <p:cNvCxnSpPr>
              <a:stCxn id="136" idx="4"/>
              <a:endCxn id="137" idx="0"/>
            </p:cNvCxnSpPr>
            <p:nvPr/>
          </p:nvCxnSpPr>
          <p:spPr bwMode="auto">
            <a:xfrm flipH="1">
              <a:off x="8042740" y="2450582"/>
              <a:ext cx="702725" cy="174052"/>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36" idx="4"/>
              <a:endCxn id="138" idx="0"/>
            </p:cNvCxnSpPr>
            <p:nvPr/>
          </p:nvCxnSpPr>
          <p:spPr bwMode="auto">
            <a:xfrm>
              <a:off x="8745466" y="2450582"/>
              <a:ext cx="866030" cy="113525"/>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37" idx="4"/>
              <a:endCxn id="139" idx="0"/>
            </p:cNvCxnSpPr>
            <p:nvPr/>
          </p:nvCxnSpPr>
          <p:spPr bwMode="auto">
            <a:xfrm flipH="1">
              <a:off x="7399389" y="3086377"/>
              <a:ext cx="643351" cy="156293"/>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42" idx="0"/>
              <a:endCxn id="137" idx="4"/>
            </p:cNvCxnSpPr>
            <p:nvPr/>
          </p:nvCxnSpPr>
          <p:spPr bwMode="auto">
            <a:xfrm flipH="1" flipV="1">
              <a:off x="8042740" y="3086377"/>
              <a:ext cx="779269" cy="12659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39" idx="4"/>
              <a:endCxn id="140" idx="0"/>
            </p:cNvCxnSpPr>
            <p:nvPr/>
          </p:nvCxnSpPr>
          <p:spPr bwMode="auto">
            <a:xfrm flipH="1">
              <a:off x="6734020" y="3704413"/>
              <a:ext cx="665369" cy="25833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39" idx="4"/>
              <a:endCxn id="141" idx="0"/>
            </p:cNvCxnSpPr>
            <p:nvPr/>
          </p:nvCxnSpPr>
          <p:spPr bwMode="auto">
            <a:xfrm>
              <a:off x="7399391" y="3704413"/>
              <a:ext cx="728216" cy="22864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41" idx="4"/>
              <a:endCxn id="143" idx="0"/>
            </p:cNvCxnSpPr>
            <p:nvPr/>
          </p:nvCxnSpPr>
          <p:spPr bwMode="auto">
            <a:xfrm flipH="1">
              <a:off x="7784849" y="4394798"/>
              <a:ext cx="342758" cy="425532"/>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41" idx="4"/>
              <a:endCxn id="144" idx="0"/>
            </p:cNvCxnSpPr>
            <p:nvPr/>
          </p:nvCxnSpPr>
          <p:spPr bwMode="auto">
            <a:xfrm>
              <a:off x="8127607" y="4394798"/>
              <a:ext cx="379754" cy="425532"/>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Text Box 66"/>
            <p:cNvSpPr txBox="1">
              <a:spLocks noChangeArrowheads="1"/>
            </p:cNvSpPr>
            <p:nvPr/>
          </p:nvSpPr>
          <p:spPr bwMode="auto">
            <a:xfrm>
              <a:off x="9124300" y="2160821"/>
              <a:ext cx="885556"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0</a:t>
              </a:r>
            </a:p>
          </p:txBody>
        </p:sp>
        <p:cxnSp>
          <p:nvCxnSpPr>
            <p:cNvPr id="154" name="直接连接符 153"/>
            <p:cNvCxnSpPr>
              <a:stCxn id="140" idx="4"/>
              <a:endCxn id="155" idx="0"/>
            </p:cNvCxnSpPr>
            <p:nvPr/>
          </p:nvCxnSpPr>
          <p:spPr bwMode="auto">
            <a:xfrm flipH="1">
              <a:off x="6391330" y="4424494"/>
              <a:ext cx="342691" cy="437749"/>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矩形 154"/>
            <p:cNvSpPr/>
            <p:nvPr/>
          </p:nvSpPr>
          <p:spPr>
            <a:xfrm>
              <a:off x="6155585" y="4862243"/>
              <a:ext cx="471487" cy="3968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Arial" panose="020B0604020202020204" pitchFamily="34" charset="0"/>
                  <a:cs typeface="Arial" panose="020B0604020202020204" pitchFamily="34" charset="0"/>
                </a:rPr>
                <a:t>8</a:t>
              </a:r>
              <a:endParaRPr lang="zh-CN" altLang="en-US" dirty="0">
                <a:solidFill>
                  <a:schemeClr val="tx1"/>
                </a:solidFill>
                <a:latin typeface="Arial" panose="020B0604020202020204" pitchFamily="34" charset="0"/>
                <a:cs typeface="Arial" panose="020B0604020202020204" pitchFamily="34" charset="0"/>
              </a:endParaRPr>
            </a:p>
          </p:txBody>
        </p:sp>
        <p:sp>
          <p:nvSpPr>
            <p:cNvPr id="156" name="椭圆 155"/>
            <p:cNvSpPr/>
            <p:nvPr/>
          </p:nvSpPr>
          <p:spPr bwMode="auto">
            <a:xfrm>
              <a:off x="6925157" y="4822556"/>
              <a:ext cx="484187" cy="4365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cs typeface="Arial" panose="020B0604020202020204" pitchFamily="34" charset="0"/>
                </a:rPr>
                <a:t>9</a:t>
              </a:r>
              <a:endParaRPr lang="zh-CN" altLang="en-US" dirty="0">
                <a:solidFill>
                  <a:schemeClr val="tx1"/>
                </a:solidFill>
                <a:latin typeface="Arial" panose="020B0604020202020204" pitchFamily="34" charset="0"/>
                <a:cs typeface="Arial" panose="020B0604020202020204" pitchFamily="34" charset="0"/>
              </a:endParaRPr>
            </a:p>
          </p:txBody>
        </p:sp>
        <p:cxnSp>
          <p:nvCxnSpPr>
            <p:cNvPr id="157" name="直接连接符 156"/>
            <p:cNvCxnSpPr>
              <a:stCxn id="140" idx="4"/>
              <a:endCxn id="156" idx="0"/>
            </p:cNvCxnSpPr>
            <p:nvPr/>
          </p:nvCxnSpPr>
          <p:spPr bwMode="auto">
            <a:xfrm>
              <a:off x="6734021" y="4424494"/>
              <a:ext cx="433230" cy="398062"/>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 Box 78"/>
            <p:cNvSpPr txBox="1">
              <a:spLocks noChangeArrowheads="1"/>
            </p:cNvSpPr>
            <p:nvPr/>
          </p:nvSpPr>
          <p:spPr bwMode="auto">
            <a:xfrm>
              <a:off x="5928975" y="4395378"/>
              <a:ext cx="825793" cy="401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x</a:t>
              </a:r>
              <a:r>
                <a:rPr lang="en-US" altLang="zh-CN" sz="1800" b="0" baseline="-25000" dirty="0">
                  <a:ea typeface="幼圆" panose="02010509060101010101" pitchFamily="49" charset="-122"/>
                  <a:cs typeface="Arial" panose="020B0604020202020204" pitchFamily="34" charset="0"/>
                </a:rPr>
                <a:t>4</a:t>
              </a:r>
              <a:r>
                <a:rPr lang="en-US" altLang="zh-CN" sz="1800" b="0" dirty="0">
                  <a:ea typeface="幼圆" panose="02010509060101010101" pitchFamily="49" charset="-122"/>
                  <a:cs typeface="Arial" panose="020B0604020202020204" pitchFamily="34" charset="0"/>
                </a:rPr>
                <a:t>=1</a:t>
              </a:r>
            </a:p>
          </p:txBody>
        </p:sp>
        <p:sp>
          <p:nvSpPr>
            <p:cNvPr id="159" name="Text Box 79"/>
            <p:cNvSpPr txBox="1">
              <a:spLocks noChangeArrowheads="1"/>
            </p:cNvSpPr>
            <p:nvPr/>
          </p:nvSpPr>
          <p:spPr bwMode="auto">
            <a:xfrm>
              <a:off x="6856012" y="4386728"/>
              <a:ext cx="398937" cy="401725"/>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a:ea typeface="幼圆" panose="02010509060101010101" pitchFamily="49" charset="-122"/>
                  <a:cs typeface="Arial" panose="020B0604020202020204" pitchFamily="34" charset="0"/>
                </a:rPr>
                <a:t>0</a:t>
              </a:r>
            </a:p>
          </p:txBody>
        </p:sp>
      </p:grpSp>
      <p:sp>
        <p:nvSpPr>
          <p:cNvPr id="160" name="Text Box 243"/>
          <p:cNvSpPr txBox="1">
            <a:spLocks noChangeArrowheads="1"/>
          </p:cNvSpPr>
          <p:nvPr/>
        </p:nvSpPr>
        <p:spPr bwMode="auto">
          <a:xfrm>
            <a:off x="4135084" y="3277302"/>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1</a:t>
            </a:r>
          </a:p>
        </p:txBody>
      </p:sp>
      <p:sp>
        <p:nvSpPr>
          <p:cNvPr id="163" name="Text Box 243"/>
          <p:cNvSpPr txBox="1">
            <a:spLocks noChangeArrowheads="1"/>
          </p:cNvSpPr>
          <p:nvPr/>
        </p:nvSpPr>
        <p:spPr bwMode="auto">
          <a:xfrm>
            <a:off x="1279131" y="3731964"/>
            <a:ext cx="6839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2,3</a:t>
            </a:r>
          </a:p>
        </p:txBody>
      </p:sp>
      <p:sp>
        <p:nvSpPr>
          <p:cNvPr id="164" name="圆角矩形 163"/>
          <p:cNvSpPr/>
          <p:nvPr/>
        </p:nvSpPr>
        <p:spPr>
          <a:xfrm>
            <a:off x="2360004" y="3723515"/>
            <a:ext cx="816285"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-31.9</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65" name="Text Box 243"/>
          <p:cNvSpPr txBox="1">
            <a:spLocks noChangeArrowheads="1"/>
          </p:cNvSpPr>
          <p:nvPr/>
        </p:nvSpPr>
        <p:spPr bwMode="auto">
          <a:xfrm>
            <a:off x="4115328" y="3710658"/>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2</a:t>
            </a:r>
          </a:p>
        </p:txBody>
      </p:sp>
      <p:sp>
        <p:nvSpPr>
          <p:cNvPr id="166" name="Text Box 243"/>
          <p:cNvSpPr txBox="1">
            <a:spLocks noChangeArrowheads="1"/>
          </p:cNvSpPr>
          <p:nvPr/>
        </p:nvSpPr>
        <p:spPr bwMode="auto">
          <a:xfrm>
            <a:off x="1176452" y="4176629"/>
            <a:ext cx="7812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3,4,5</a:t>
            </a:r>
          </a:p>
        </p:txBody>
      </p:sp>
      <p:sp>
        <p:nvSpPr>
          <p:cNvPr id="167" name="Text Box 243"/>
          <p:cNvSpPr txBox="1">
            <a:spLocks noChangeArrowheads="1"/>
          </p:cNvSpPr>
          <p:nvPr/>
        </p:nvSpPr>
        <p:spPr bwMode="auto">
          <a:xfrm>
            <a:off x="1319717" y="3286004"/>
            <a:ext cx="6839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latin typeface="幼圆" panose="02010509060101010101" pitchFamily="49" charset="-122"/>
                <a:ea typeface="幼圆" panose="02010509060101010101" pitchFamily="49" charset="-122"/>
              </a:rPr>
              <a:t>空</a:t>
            </a:r>
            <a:endParaRPr lang="en-US" altLang="zh-CN" sz="2000" b="0" dirty="0">
              <a:latin typeface="幼圆" panose="02010509060101010101" pitchFamily="49" charset="-122"/>
              <a:ea typeface="幼圆" panose="02010509060101010101" pitchFamily="49" charset="-122"/>
            </a:endParaRPr>
          </a:p>
        </p:txBody>
      </p:sp>
      <p:sp>
        <p:nvSpPr>
          <p:cNvPr id="168" name="圆角矩形 167"/>
          <p:cNvSpPr/>
          <p:nvPr/>
        </p:nvSpPr>
        <p:spPr>
          <a:xfrm>
            <a:off x="2352267" y="4155563"/>
            <a:ext cx="816285"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-31.9</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69" name="Text Box 243"/>
          <p:cNvSpPr txBox="1">
            <a:spLocks noChangeArrowheads="1"/>
          </p:cNvSpPr>
          <p:nvPr/>
        </p:nvSpPr>
        <p:spPr bwMode="auto">
          <a:xfrm>
            <a:off x="4103424" y="4155563"/>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4</a:t>
            </a:r>
          </a:p>
        </p:txBody>
      </p:sp>
      <p:sp>
        <p:nvSpPr>
          <p:cNvPr id="170" name="Text Box 243"/>
          <p:cNvSpPr txBox="1">
            <a:spLocks noChangeArrowheads="1"/>
          </p:cNvSpPr>
          <p:nvPr/>
        </p:nvSpPr>
        <p:spPr bwMode="auto">
          <a:xfrm>
            <a:off x="1092316" y="4600511"/>
            <a:ext cx="10236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3,5,6,7</a:t>
            </a:r>
          </a:p>
        </p:txBody>
      </p:sp>
      <p:sp>
        <p:nvSpPr>
          <p:cNvPr id="171" name="圆角矩形 170"/>
          <p:cNvSpPr/>
          <p:nvPr/>
        </p:nvSpPr>
        <p:spPr>
          <a:xfrm>
            <a:off x="2352267" y="4587611"/>
            <a:ext cx="816285"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-37.9</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72" name="Text Box 243"/>
          <p:cNvSpPr txBox="1">
            <a:spLocks noChangeArrowheads="1"/>
          </p:cNvSpPr>
          <p:nvPr/>
        </p:nvSpPr>
        <p:spPr bwMode="auto">
          <a:xfrm>
            <a:off x="4103424" y="4587611"/>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6</a:t>
            </a:r>
          </a:p>
        </p:txBody>
      </p:sp>
      <p:sp>
        <p:nvSpPr>
          <p:cNvPr id="173" name="Text Box 243"/>
          <p:cNvSpPr txBox="1">
            <a:spLocks noChangeArrowheads="1"/>
          </p:cNvSpPr>
          <p:nvPr/>
        </p:nvSpPr>
        <p:spPr bwMode="auto">
          <a:xfrm>
            <a:off x="4632618" y="4587611"/>
            <a:ext cx="18234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a:ea typeface="幼圆" panose="02010509060101010101" pitchFamily="49" charset="-122"/>
                <a:cs typeface="Arial" panose="020B0604020202020204" pitchFamily="34" charset="0"/>
              </a:rPr>
              <a:t>8</a:t>
            </a:r>
            <a:r>
              <a:rPr lang="zh-CN" altLang="en-US" sz="2000" b="0" dirty="0">
                <a:ea typeface="幼圆" panose="02010509060101010101" pitchFamily="49" charset="-122"/>
                <a:cs typeface="Arial" panose="020B0604020202020204" pitchFamily="34" charset="0"/>
              </a:rPr>
              <a:t>和</a:t>
            </a:r>
            <a:r>
              <a:rPr lang="en-US" altLang="zh-CN" sz="2000" b="0" dirty="0">
                <a:ea typeface="幼圆" panose="02010509060101010101" pitchFamily="49" charset="-122"/>
                <a:cs typeface="Arial" panose="020B0604020202020204" pitchFamily="34" charset="0"/>
              </a:rPr>
              <a:t>9</a:t>
            </a:r>
            <a:r>
              <a:rPr lang="zh-CN" altLang="en-US" sz="2000" b="0" dirty="0">
                <a:ea typeface="幼圆" panose="02010509060101010101" pitchFamily="49" charset="-122"/>
                <a:cs typeface="Arial" panose="020B0604020202020204" pitchFamily="34" charset="0"/>
              </a:rPr>
              <a:t>的</a:t>
            </a:r>
            <a:r>
              <a:rPr lang="en-US" altLang="zh-CN" sz="2000" b="0" dirty="0">
                <a:ea typeface="幼圆" panose="02010509060101010101" pitchFamily="49" charset="-122"/>
                <a:cs typeface="Arial" panose="020B0604020202020204" pitchFamily="34" charset="0"/>
              </a:rPr>
              <a:t>ĉ</a:t>
            </a:r>
            <a:r>
              <a:rPr lang="zh-CN" altLang="en-US" sz="2000" b="0" dirty="0">
                <a:ea typeface="幼圆" panose="02010509060101010101" pitchFamily="49" charset="-122"/>
                <a:cs typeface="Arial" panose="020B0604020202020204" pitchFamily="34" charset="0"/>
              </a:rPr>
              <a:t>大于</a:t>
            </a:r>
            <a:r>
              <a:rPr lang="en-US" altLang="zh-CN" sz="2000" b="0" dirty="0">
                <a:ea typeface="幼圆" panose="02010509060101010101" pitchFamily="49" charset="-122"/>
                <a:cs typeface="Arial" panose="020B0604020202020204" pitchFamily="34" charset="0"/>
              </a:rPr>
              <a:t>U</a:t>
            </a:r>
          </a:p>
        </p:txBody>
      </p:sp>
      <p:sp>
        <p:nvSpPr>
          <p:cNvPr id="174" name="Text Box 243"/>
          <p:cNvSpPr txBox="1">
            <a:spLocks noChangeArrowheads="1"/>
          </p:cNvSpPr>
          <p:nvPr/>
        </p:nvSpPr>
        <p:spPr bwMode="auto">
          <a:xfrm>
            <a:off x="1176452" y="5027192"/>
            <a:ext cx="10236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3,5,7</a:t>
            </a:r>
          </a:p>
        </p:txBody>
      </p:sp>
      <p:sp>
        <p:nvSpPr>
          <p:cNvPr id="175" name="圆角矩形 174"/>
          <p:cNvSpPr/>
          <p:nvPr/>
        </p:nvSpPr>
        <p:spPr>
          <a:xfrm>
            <a:off x="2324910" y="5016869"/>
            <a:ext cx="816285"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-37.9</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76" name="Text Box 243"/>
          <p:cNvSpPr txBox="1">
            <a:spLocks noChangeArrowheads="1"/>
          </p:cNvSpPr>
          <p:nvPr/>
        </p:nvSpPr>
        <p:spPr bwMode="auto">
          <a:xfrm>
            <a:off x="4082622" y="5027192"/>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7</a:t>
            </a:r>
          </a:p>
        </p:txBody>
      </p:sp>
      <p:sp>
        <p:nvSpPr>
          <p:cNvPr id="177" name="圆角矩形 176"/>
          <p:cNvSpPr/>
          <p:nvPr/>
        </p:nvSpPr>
        <p:spPr>
          <a:xfrm>
            <a:off x="2324909" y="5460608"/>
            <a:ext cx="816285" cy="378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-38</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178" name="Text Box 243"/>
          <p:cNvSpPr txBox="1">
            <a:spLocks noChangeArrowheads="1"/>
          </p:cNvSpPr>
          <p:nvPr/>
        </p:nvSpPr>
        <p:spPr bwMode="auto">
          <a:xfrm>
            <a:off x="4595421" y="5032516"/>
            <a:ext cx="2646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a:ea typeface="幼圆" panose="02010509060101010101" pitchFamily="49" charset="-122"/>
                <a:cs typeface="Arial" panose="020B0604020202020204" pitchFamily="34" charset="0"/>
              </a:rPr>
              <a:t>10</a:t>
            </a:r>
            <a:r>
              <a:rPr lang="zh-CN" altLang="en-US" sz="2000" b="0" dirty="0">
                <a:ea typeface="幼圆" panose="02010509060101010101" pitchFamily="49" charset="-122"/>
                <a:cs typeface="Arial" panose="020B0604020202020204" pitchFamily="34" charset="0"/>
              </a:rPr>
              <a:t>入表，</a:t>
            </a:r>
            <a:r>
              <a:rPr lang="en-US" altLang="zh-CN" sz="2000" b="0" dirty="0">
                <a:ea typeface="幼圆" panose="02010509060101010101" pitchFamily="49" charset="-122"/>
                <a:cs typeface="Arial" panose="020B0604020202020204" pitchFamily="34" charset="0"/>
              </a:rPr>
              <a:t>11</a:t>
            </a:r>
            <a:r>
              <a:rPr lang="zh-CN" altLang="en-US" sz="2000" b="0" dirty="0">
                <a:ea typeface="幼圆" panose="02010509060101010101" pitchFamily="49" charset="-122"/>
                <a:cs typeface="Arial" panose="020B0604020202020204" pitchFamily="34" charset="0"/>
              </a:rPr>
              <a:t>的</a:t>
            </a:r>
            <a:r>
              <a:rPr lang="en-US" altLang="zh-CN" sz="2000" b="0" dirty="0">
                <a:ea typeface="幼圆" panose="02010509060101010101" pitchFamily="49" charset="-122"/>
                <a:cs typeface="Arial" panose="020B0604020202020204" pitchFamily="34" charset="0"/>
              </a:rPr>
              <a:t>ĉ</a:t>
            </a:r>
            <a:r>
              <a:rPr lang="zh-CN" altLang="en-US" sz="2000" b="0" dirty="0">
                <a:ea typeface="幼圆" panose="02010509060101010101" pitchFamily="49" charset="-122"/>
                <a:cs typeface="Arial" panose="020B0604020202020204" pitchFamily="34" charset="0"/>
              </a:rPr>
              <a:t>大于</a:t>
            </a:r>
            <a:r>
              <a:rPr lang="en-US" altLang="zh-CN" sz="2000" b="0" dirty="0">
                <a:ea typeface="幼圆" panose="02010509060101010101" pitchFamily="49" charset="-122"/>
                <a:cs typeface="Arial" panose="020B0604020202020204" pitchFamily="34" charset="0"/>
              </a:rPr>
              <a:t>U</a:t>
            </a:r>
          </a:p>
        </p:txBody>
      </p:sp>
      <p:sp>
        <p:nvSpPr>
          <p:cNvPr id="179" name="Text Box 243"/>
          <p:cNvSpPr txBox="1">
            <a:spLocks noChangeArrowheads="1"/>
          </p:cNvSpPr>
          <p:nvPr/>
        </p:nvSpPr>
        <p:spPr bwMode="auto">
          <a:xfrm>
            <a:off x="1149904" y="5439455"/>
            <a:ext cx="10236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3,5,10</a:t>
            </a:r>
          </a:p>
        </p:txBody>
      </p:sp>
      <p:sp>
        <p:nvSpPr>
          <p:cNvPr id="180" name="Text Box 243"/>
          <p:cNvSpPr txBox="1">
            <a:spLocks noChangeArrowheads="1"/>
          </p:cNvSpPr>
          <p:nvPr/>
        </p:nvSpPr>
        <p:spPr bwMode="auto">
          <a:xfrm>
            <a:off x="3983358" y="5466535"/>
            <a:ext cx="5636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rPr>
              <a:t>10</a:t>
            </a:r>
          </a:p>
        </p:txBody>
      </p:sp>
      <p:sp>
        <p:nvSpPr>
          <p:cNvPr id="182" name="Text Box 242"/>
          <p:cNvSpPr txBox="1">
            <a:spLocks noChangeArrowheads="1"/>
          </p:cNvSpPr>
          <p:nvPr/>
        </p:nvSpPr>
        <p:spPr bwMode="auto">
          <a:xfrm>
            <a:off x="4798456" y="2862122"/>
            <a:ext cx="12016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latin typeface="幼圆" panose="02010509060101010101" pitchFamily="49" charset="-122"/>
                <a:ea typeface="幼圆" panose="02010509060101010101" pitchFamily="49" charset="-122"/>
              </a:rPr>
              <a:t>儿子结点</a:t>
            </a:r>
            <a:endParaRPr lang="en-US" altLang="zh-CN" sz="2000" b="0" dirty="0">
              <a:latin typeface="幼圆" panose="02010509060101010101" pitchFamily="49" charset="-122"/>
              <a:ea typeface="幼圆" panose="02010509060101010101" pitchFamily="49" charset="-122"/>
            </a:endParaRPr>
          </a:p>
        </p:txBody>
      </p:sp>
      <p:sp>
        <p:nvSpPr>
          <p:cNvPr id="183" name="Text Box 243"/>
          <p:cNvSpPr txBox="1">
            <a:spLocks noChangeArrowheads="1"/>
          </p:cNvSpPr>
          <p:nvPr/>
        </p:nvSpPr>
        <p:spPr bwMode="auto">
          <a:xfrm>
            <a:off x="4903398" y="3263807"/>
            <a:ext cx="11511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ea typeface="幼圆" panose="02010509060101010101" pitchFamily="49" charset="-122"/>
                <a:cs typeface="Arial" panose="020B0604020202020204" pitchFamily="34" charset="0"/>
              </a:rPr>
              <a:t>2,3</a:t>
            </a:r>
            <a:r>
              <a:rPr lang="zh-CN" altLang="en-US" sz="2000" b="0" dirty="0">
                <a:ea typeface="幼圆" panose="02010509060101010101" pitchFamily="49" charset="-122"/>
                <a:cs typeface="Arial" panose="020B0604020202020204" pitchFamily="34" charset="0"/>
              </a:rPr>
              <a:t>入表</a:t>
            </a:r>
            <a:endParaRPr lang="en-US" altLang="zh-CN" sz="2000" b="0" dirty="0">
              <a:ea typeface="幼圆" panose="02010509060101010101" pitchFamily="49" charset="-122"/>
              <a:cs typeface="Arial" panose="020B0604020202020204" pitchFamily="34" charset="0"/>
            </a:endParaRPr>
          </a:p>
        </p:txBody>
      </p:sp>
      <p:sp>
        <p:nvSpPr>
          <p:cNvPr id="184" name="Text Box 243"/>
          <p:cNvSpPr txBox="1">
            <a:spLocks noChangeArrowheads="1"/>
          </p:cNvSpPr>
          <p:nvPr/>
        </p:nvSpPr>
        <p:spPr bwMode="auto">
          <a:xfrm>
            <a:off x="4913537" y="3702319"/>
            <a:ext cx="11511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ea typeface="幼圆" panose="02010509060101010101" pitchFamily="49" charset="-122"/>
                <a:cs typeface="Arial" panose="020B0604020202020204" pitchFamily="34" charset="0"/>
              </a:rPr>
              <a:t>4,5</a:t>
            </a:r>
            <a:r>
              <a:rPr lang="zh-CN" altLang="en-US" sz="2000" b="0" dirty="0">
                <a:ea typeface="幼圆" panose="02010509060101010101" pitchFamily="49" charset="-122"/>
                <a:cs typeface="Arial" panose="020B0604020202020204" pitchFamily="34" charset="0"/>
              </a:rPr>
              <a:t>入表</a:t>
            </a:r>
            <a:endParaRPr lang="en-US" altLang="zh-CN" sz="2000" b="0" dirty="0">
              <a:ea typeface="幼圆" panose="02010509060101010101" pitchFamily="49" charset="-122"/>
              <a:cs typeface="Arial" panose="020B0604020202020204" pitchFamily="34" charset="0"/>
            </a:endParaRPr>
          </a:p>
        </p:txBody>
      </p:sp>
      <p:sp>
        <p:nvSpPr>
          <p:cNvPr id="185" name="Text Box 243"/>
          <p:cNvSpPr txBox="1">
            <a:spLocks noChangeArrowheads="1"/>
          </p:cNvSpPr>
          <p:nvPr/>
        </p:nvSpPr>
        <p:spPr bwMode="auto">
          <a:xfrm>
            <a:off x="4932135" y="4138796"/>
            <a:ext cx="11511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ea typeface="幼圆" panose="02010509060101010101" pitchFamily="49" charset="-122"/>
                <a:cs typeface="Arial" panose="020B0604020202020204" pitchFamily="34" charset="0"/>
              </a:rPr>
              <a:t>6,7</a:t>
            </a:r>
            <a:r>
              <a:rPr lang="zh-CN" altLang="en-US" sz="2000" b="0" dirty="0">
                <a:ea typeface="幼圆" panose="02010509060101010101" pitchFamily="49" charset="-122"/>
                <a:cs typeface="Arial" panose="020B0604020202020204" pitchFamily="34" charset="0"/>
              </a:rPr>
              <a:t>入表</a:t>
            </a:r>
            <a:endParaRPr lang="en-US" altLang="zh-CN" sz="2000" b="0" dirty="0">
              <a:ea typeface="幼圆" panose="02010509060101010101" pitchFamily="49" charset="-122"/>
              <a:cs typeface="Arial" panose="020B0604020202020204" pitchFamily="34" charset="0"/>
            </a:endParaRPr>
          </a:p>
        </p:txBody>
      </p:sp>
      <p:sp>
        <p:nvSpPr>
          <p:cNvPr id="186"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4135084" y="5898821"/>
            <a:ext cx="2441711" cy="533186"/>
          </a:xfrm>
          <a:prstGeom prst="wedgeRoundRectCallout">
            <a:avLst>
              <a:gd name="adj1" fmla="val -38834"/>
              <a:gd name="adj2" fmla="val -72282"/>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ClrTx/>
              <a:buSzTx/>
              <a:buNone/>
            </a:pPr>
            <a:r>
              <a:rPr lang="en-US" altLang="zh-CN" sz="2400" dirty="0" err="1">
                <a:solidFill>
                  <a:srgbClr val="FF0000"/>
                </a:solidFill>
                <a:ea typeface="幼圆" panose="02010509060101010101" pitchFamily="49" charset="-122"/>
                <a:cs typeface="Arial" panose="020B0604020202020204" pitchFamily="34" charset="0"/>
              </a:rPr>
              <a:t>ĉ≥U</a:t>
            </a:r>
            <a:r>
              <a:rPr lang="en-US" altLang="zh-CN" sz="2400" dirty="0">
                <a:solidFill>
                  <a:srgbClr val="FF0000"/>
                </a:solidFill>
                <a:ea typeface="幼圆" panose="02010509060101010101" pitchFamily="49" charset="-122"/>
                <a:cs typeface="Arial" panose="020B0604020202020204" pitchFamily="34" charset="0"/>
              </a:rPr>
              <a:t> ,</a:t>
            </a:r>
            <a:r>
              <a:rPr lang="zh-CN" altLang="en-US" sz="2400" dirty="0">
                <a:solidFill>
                  <a:srgbClr val="FF0000"/>
                </a:solidFill>
                <a:ea typeface="幼圆" panose="02010509060101010101" pitchFamily="49" charset="-122"/>
                <a:cs typeface="Arial" panose="020B0604020202020204" pitchFamily="34" charset="0"/>
              </a:rPr>
              <a:t>算法结束</a:t>
            </a:r>
            <a:endParaRPr lang="en-US" altLang="zh-CN" sz="2400" dirty="0">
              <a:solidFill>
                <a:srgbClr val="FF0000"/>
              </a:solidFill>
              <a:ea typeface="幼圆" panose="02010509060101010101" pitchFamily="49" charset="-122"/>
              <a:cs typeface="Arial" panose="020B0604020202020204" pitchFamily="34" charset="0"/>
            </a:endParaRPr>
          </a:p>
        </p:txBody>
      </p:sp>
      <p:sp>
        <p:nvSpPr>
          <p:cNvPr id="187" name="Text Box 243"/>
          <p:cNvSpPr txBox="1">
            <a:spLocks noChangeArrowheads="1"/>
          </p:cNvSpPr>
          <p:nvPr/>
        </p:nvSpPr>
        <p:spPr bwMode="auto">
          <a:xfrm>
            <a:off x="3367940" y="5458047"/>
            <a:ext cx="5636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rPr>
              <a:t>10</a:t>
            </a:r>
          </a:p>
        </p:txBody>
      </p:sp>
      <p:sp>
        <p:nvSpPr>
          <p:cNvPr id="72" name="Rectangle 196"/>
          <p:cNvSpPr>
            <a:spLocks noChangeArrowheads="1"/>
          </p:cNvSpPr>
          <p:nvPr/>
        </p:nvSpPr>
        <p:spPr bwMode="auto">
          <a:xfrm>
            <a:off x="3755985" y="1560287"/>
            <a:ext cx="12445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0" dirty="0">
                <a:latin typeface="幼圆" panose="02010509060101010101" pitchFamily="49" charset="-122"/>
                <a:ea typeface="幼圆" panose="02010509060101010101" pitchFamily="49" charset="-122"/>
              </a:rPr>
              <a:t>结点编号</a:t>
            </a:r>
            <a:endParaRPr lang="en-US" altLang="zh-CN" sz="2000" b="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98229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63" grpId="0"/>
      <p:bldP spid="164" grpId="0" animBg="1"/>
      <p:bldP spid="165" grpId="0"/>
      <p:bldP spid="166" grpId="0"/>
      <p:bldP spid="168" grpId="0" animBg="1"/>
      <p:bldP spid="169" grpId="0"/>
      <p:bldP spid="170" grpId="0"/>
      <p:bldP spid="171" grpId="0" animBg="1"/>
      <p:bldP spid="172" grpId="0"/>
      <p:bldP spid="173" grpId="0"/>
      <p:bldP spid="174" grpId="0"/>
      <p:bldP spid="175" grpId="0" animBg="1"/>
      <p:bldP spid="176" grpId="0"/>
      <p:bldP spid="177" grpId="0" animBg="1"/>
      <p:bldP spid="178" grpId="0"/>
      <p:bldP spid="179" grpId="0"/>
      <p:bldP spid="180" grpId="0"/>
      <p:bldP spid="183" grpId="0"/>
      <p:bldP spid="184" grpId="0"/>
      <p:bldP spid="185" grpId="0"/>
      <p:bldP spid="186" grpId="0" animBg="1"/>
      <p:bldP spid="18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136523"/>
            <a:ext cx="10515600" cy="1325563"/>
          </a:xfrm>
        </p:spPr>
        <p:txBody>
          <a:bodyPr/>
          <a:lstStyle/>
          <a:p>
            <a:r>
              <a:rPr lang="en-US" altLang="zh-CN" dirty="0"/>
              <a:t>8.7 </a:t>
            </a:r>
            <a:r>
              <a:rPr lang="zh-CN" altLang="en-US" dirty="0"/>
              <a:t>小结</a:t>
            </a:r>
          </a:p>
        </p:txBody>
      </p:sp>
      <p:sp>
        <p:nvSpPr>
          <p:cNvPr id="3" name="内容占位符 2"/>
          <p:cNvSpPr>
            <a:spLocks noGrp="1"/>
          </p:cNvSpPr>
          <p:nvPr>
            <p:ph idx="1"/>
          </p:nvPr>
        </p:nvSpPr>
        <p:spPr>
          <a:xfrm>
            <a:off x="551384" y="1268760"/>
            <a:ext cx="10802416" cy="4908203"/>
          </a:xfrm>
        </p:spPr>
        <p:txBody>
          <a:bodyPr>
            <a:normAutofit fontScale="55000" lnSpcReduction="20000"/>
          </a:bodyPr>
          <a:lstStyle/>
          <a:p>
            <a:pPr>
              <a:lnSpc>
                <a:spcPct val="150000"/>
              </a:lnSpc>
              <a:spcBef>
                <a:spcPts val="0"/>
              </a:spcBef>
            </a:pPr>
            <a:r>
              <a:rPr lang="zh-CN" altLang="en-US" sz="3800" dirty="0"/>
              <a:t>基本概念</a:t>
            </a:r>
            <a:endParaRPr lang="en-US" altLang="zh-CN" sz="3800" dirty="0"/>
          </a:p>
          <a:p>
            <a:pPr lvl="1">
              <a:lnSpc>
                <a:spcPct val="150000"/>
              </a:lnSpc>
              <a:spcBef>
                <a:spcPts val="0"/>
              </a:spcBef>
            </a:pPr>
            <a:r>
              <a:rPr lang="zh-CN" altLang="en-US" sz="3800" dirty="0"/>
              <a:t>分支限界法适用的问题</a:t>
            </a:r>
            <a:endParaRPr lang="en-US" altLang="zh-CN" sz="3800" dirty="0"/>
          </a:p>
          <a:p>
            <a:pPr lvl="1">
              <a:lnSpc>
                <a:spcPct val="150000"/>
              </a:lnSpc>
              <a:spcBef>
                <a:spcPts val="0"/>
              </a:spcBef>
            </a:pPr>
            <a:r>
              <a:rPr lang="zh-CN" altLang="en-US" sz="3800" dirty="0"/>
              <a:t>分支限界法与回溯法的区别</a:t>
            </a:r>
            <a:endParaRPr lang="en-US" altLang="zh-CN" sz="3800" dirty="0"/>
          </a:p>
          <a:p>
            <a:pPr lvl="1">
              <a:lnSpc>
                <a:spcPct val="150000"/>
              </a:lnSpc>
              <a:spcBef>
                <a:spcPts val="0"/>
              </a:spcBef>
            </a:pPr>
            <a:r>
              <a:rPr lang="zh-CN" altLang="en-US" sz="3800" dirty="0"/>
              <a:t>不同的活结点检索方式：</a:t>
            </a:r>
            <a:r>
              <a:rPr lang="en-US" altLang="zh-CN" sz="3800" dirty="0"/>
              <a:t>FIFO</a:t>
            </a:r>
            <a:r>
              <a:rPr lang="zh-CN" altLang="en-US" sz="3800" dirty="0"/>
              <a:t>、</a:t>
            </a:r>
            <a:r>
              <a:rPr lang="en-US" altLang="zh-CN" sz="3800" dirty="0"/>
              <a:t>LIFO</a:t>
            </a:r>
            <a:r>
              <a:rPr lang="zh-CN" altLang="en-US" sz="3800" dirty="0"/>
              <a:t>。。。</a:t>
            </a:r>
            <a:endParaRPr lang="en-US" altLang="zh-CN" sz="3800" dirty="0"/>
          </a:p>
          <a:p>
            <a:pPr lvl="1">
              <a:lnSpc>
                <a:spcPct val="150000"/>
              </a:lnSpc>
              <a:spcBef>
                <a:spcPts val="0"/>
              </a:spcBef>
            </a:pPr>
            <a:r>
              <a:rPr lang="zh-CN" altLang="en-US" sz="3800" dirty="0"/>
              <a:t>设计思想</a:t>
            </a:r>
            <a:endParaRPr lang="en-US" altLang="zh-CN" sz="3800" dirty="0"/>
          </a:p>
          <a:p>
            <a:pPr>
              <a:lnSpc>
                <a:spcPct val="150000"/>
              </a:lnSpc>
              <a:spcBef>
                <a:spcPts val="0"/>
              </a:spcBef>
            </a:pPr>
            <a:r>
              <a:rPr lang="en-US" altLang="zh-CN" sz="3800" dirty="0"/>
              <a:t>LC-</a:t>
            </a:r>
            <a:r>
              <a:rPr lang="zh-CN" altLang="en-US" sz="3800" dirty="0"/>
              <a:t>检索</a:t>
            </a:r>
            <a:endParaRPr lang="en-US" altLang="zh-CN" sz="3800" dirty="0"/>
          </a:p>
          <a:p>
            <a:pPr lvl="1">
              <a:lnSpc>
                <a:spcPct val="150000"/>
              </a:lnSpc>
              <a:spcBef>
                <a:spcPts val="0"/>
              </a:spcBef>
            </a:pPr>
            <a:r>
              <a:rPr lang="zh-CN" altLang="en-US" sz="3800" dirty="0"/>
              <a:t> 成本函数</a:t>
            </a:r>
            <a:r>
              <a:rPr lang="en-US" altLang="zh-CN" sz="3800" dirty="0"/>
              <a:t>C</a:t>
            </a:r>
          </a:p>
          <a:p>
            <a:pPr lvl="1">
              <a:lnSpc>
                <a:spcPct val="150000"/>
              </a:lnSpc>
              <a:spcBef>
                <a:spcPts val="0"/>
              </a:spcBef>
            </a:pPr>
            <a:r>
              <a:rPr lang="zh-CN" altLang="en-US" sz="3800" dirty="0"/>
              <a:t>成本估计函数</a:t>
            </a:r>
            <a:r>
              <a:rPr lang="en-US" altLang="zh-CN" sz="3800" dirty="0" err="1"/>
              <a:t>ĉ</a:t>
            </a:r>
            <a:endParaRPr lang="en-US" altLang="zh-CN" sz="3800" dirty="0"/>
          </a:p>
          <a:p>
            <a:pPr>
              <a:lnSpc>
                <a:spcPct val="150000"/>
              </a:lnSpc>
              <a:spcBef>
                <a:spcPts val="0"/>
              </a:spcBef>
            </a:pPr>
            <a:r>
              <a:rPr lang="en-US" altLang="zh-CN" sz="3800" dirty="0"/>
              <a:t>15-</a:t>
            </a:r>
            <a:r>
              <a:rPr lang="zh-CN" altLang="en-US" sz="3800" dirty="0"/>
              <a:t>谜问题</a:t>
            </a:r>
            <a:endParaRPr lang="en-US" altLang="zh-CN" sz="3800" dirty="0"/>
          </a:p>
          <a:p>
            <a:pPr lvl="1">
              <a:lnSpc>
                <a:spcPct val="150000"/>
              </a:lnSpc>
              <a:spcBef>
                <a:spcPts val="0"/>
              </a:spcBef>
            </a:pPr>
            <a:r>
              <a:rPr lang="zh-CN" altLang="en-US" sz="3800" dirty="0"/>
              <a:t>判定定理</a:t>
            </a:r>
            <a:endParaRPr lang="en-US" altLang="zh-CN" sz="3800" dirty="0"/>
          </a:p>
          <a:p>
            <a:pPr lvl="1">
              <a:lnSpc>
                <a:spcPct val="150000"/>
              </a:lnSpc>
              <a:spcBef>
                <a:spcPts val="0"/>
              </a:spcBef>
            </a:pPr>
            <a:r>
              <a:rPr lang="zh-CN" altLang="en-US" sz="3800" dirty="0"/>
              <a:t>成本估计函数</a:t>
            </a:r>
            <a:r>
              <a:rPr lang="en-US" altLang="zh-CN" sz="3800" dirty="0" err="1"/>
              <a:t>ĉ</a:t>
            </a:r>
            <a:endParaRPr lang="en-US" altLang="zh-CN" sz="38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71</a:t>
            </a:fld>
            <a:endParaRPr lang="en-US" altLang="zh-CN"/>
          </a:p>
        </p:txBody>
      </p:sp>
    </p:spTree>
    <p:extLst>
      <p:ext uri="{BB962C8B-B14F-4D97-AF65-F5344CB8AC3E}">
        <p14:creationId xmlns:p14="http://schemas.microsoft.com/office/powerpoint/2010/main" val="42009971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136523"/>
            <a:ext cx="10515600" cy="1325563"/>
          </a:xfrm>
        </p:spPr>
        <p:txBody>
          <a:bodyPr/>
          <a:lstStyle/>
          <a:p>
            <a:r>
              <a:rPr lang="en-US" altLang="zh-CN" dirty="0"/>
              <a:t>8.7 </a:t>
            </a:r>
            <a:r>
              <a:rPr lang="zh-CN" altLang="en-US" dirty="0"/>
              <a:t>小结</a:t>
            </a:r>
          </a:p>
        </p:txBody>
      </p:sp>
      <p:sp>
        <p:nvSpPr>
          <p:cNvPr id="3" name="内容占位符 2"/>
          <p:cNvSpPr>
            <a:spLocks noGrp="1"/>
          </p:cNvSpPr>
          <p:nvPr>
            <p:ph idx="1"/>
          </p:nvPr>
        </p:nvSpPr>
        <p:spPr>
          <a:xfrm>
            <a:off x="551384" y="1268760"/>
            <a:ext cx="10802416" cy="4908203"/>
          </a:xfrm>
        </p:spPr>
        <p:txBody>
          <a:bodyPr>
            <a:normAutofit fontScale="92500" lnSpcReduction="10000"/>
          </a:bodyPr>
          <a:lstStyle/>
          <a:p>
            <a:pPr>
              <a:lnSpc>
                <a:spcPct val="150000"/>
              </a:lnSpc>
              <a:spcBef>
                <a:spcPts val="0"/>
              </a:spcBef>
            </a:pPr>
            <a:r>
              <a:rPr lang="zh-CN" altLang="en-US" sz="2400" dirty="0"/>
              <a:t>最小成本的分支限界法</a:t>
            </a:r>
            <a:endParaRPr lang="en-US" altLang="zh-CN" sz="2400" dirty="0"/>
          </a:p>
          <a:p>
            <a:pPr lvl="1">
              <a:lnSpc>
                <a:spcPct val="150000"/>
              </a:lnSpc>
              <a:spcBef>
                <a:spcPts val="0"/>
              </a:spcBef>
            </a:pPr>
            <a:r>
              <a:rPr lang="zh-CN" altLang="en-US" sz="2100" dirty="0"/>
              <a:t>最小成本上界</a:t>
            </a:r>
            <a:r>
              <a:rPr lang="en-US" altLang="zh-CN" sz="2100" dirty="0"/>
              <a:t>U</a:t>
            </a:r>
          </a:p>
          <a:p>
            <a:pPr lvl="1">
              <a:lnSpc>
                <a:spcPct val="150000"/>
              </a:lnSpc>
              <a:spcBef>
                <a:spcPts val="0"/>
              </a:spcBef>
            </a:pPr>
            <a:r>
              <a:rPr lang="zh-CN" altLang="en-US" sz="2100" dirty="0"/>
              <a:t>合并</a:t>
            </a:r>
            <a:r>
              <a:rPr lang="en-US" altLang="zh-CN" sz="2100" dirty="0"/>
              <a:t>U</a:t>
            </a:r>
            <a:r>
              <a:rPr lang="zh-CN" altLang="en-US" sz="2100" dirty="0"/>
              <a:t>的情况</a:t>
            </a:r>
            <a:endParaRPr lang="en-US" altLang="zh-CN" sz="2100" dirty="0"/>
          </a:p>
          <a:p>
            <a:pPr lvl="1">
              <a:lnSpc>
                <a:spcPct val="150000"/>
              </a:lnSpc>
              <a:spcBef>
                <a:spcPts val="0"/>
              </a:spcBef>
            </a:pPr>
            <a:r>
              <a:rPr lang="en-US" altLang="zh-CN" sz="2100" dirty="0"/>
              <a:t>FIFO</a:t>
            </a:r>
            <a:r>
              <a:rPr lang="zh-CN" altLang="en-US" sz="2100" dirty="0"/>
              <a:t>分支限界算法</a:t>
            </a:r>
            <a:endParaRPr lang="en-US" altLang="zh-CN" sz="2100" dirty="0"/>
          </a:p>
          <a:p>
            <a:pPr lvl="1">
              <a:lnSpc>
                <a:spcPct val="150000"/>
              </a:lnSpc>
              <a:spcBef>
                <a:spcPts val="0"/>
              </a:spcBef>
            </a:pPr>
            <a:r>
              <a:rPr lang="en-US" altLang="zh-CN" sz="2100" dirty="0"/>
              <a:t>LC</a:t>
            </a:r>
            <a:r>
              <a:rPr lang="zh-CN" altLang="en-US" sz="2100" dirty="0"/>
              <a:t>分支限界算法</a:t>
            </a:r>
            <a:endParaRPr lang="en-US" altLang="zh-CN" sz="2100" dirty="0"/>
          </a:p>
          <a:p>
            <a:pPr>
              <a:lnSpc>
                <a:spcPct val="150000"/>
              </a:lnSpc>
              <a:spcBef>
                <a:spcPts val="0"/>
              </a:spcBef>
            </a:pPr>
            <a:r>
              <a:rPr lang="zh-CN" altLang="en-US" sz="2400" dirty="0"/>
              <a:t>带期限的</a:t>
            </a:r>
            <a:r>
              <a:rPr lang="zh-CN" altLang="en-US" sz="2400" dirty="0" smtClean="0"/>
              <a:t>作业调度问题</a:t>
            </a:r>
            <a:endParaRPr lang="en-US" altLang="zh-CN" sz="2400" dirty="0"/>
          </a:p>
          <a:p>
            <a:pPr lvl="1">
              <a:lnSpc>
                <a:spcPct val="150000"/>
              </a:lnSpc>
              <a:spcBef>
                <a:spcPts val="0"/>
              </a:spcBef>
            </a:pPr>
            <a:r>
              <a:rPr lang="zh-CN" altLang="en-US" sz="2100" dirty="0"/>
              <a:t>问题描述</a:t>
            </a:r>
            <a:endParaRPr lang="en-US" altLang="zh-CN" sz="2100" dirty="0"/>
          </a:p>
          <a:p>
            <a:pPr lvl="1">
              <a:lnSpc>
                <a:spcPct val="150000"/>
              </a:lnSpc>
              <a:spcBef>
                <a:spcPts val="0"/>
              </a:spcBef>
            </a:pPr>
            <a:r>
              <a:rPr lang="zh-CN" altLang="en-US" sz="2100" dirty="0"/>
              <a:t>限界函数</a:t>
            </a:r>
            <a:endParaRPr lang="en-US" altLang="zh-CN" sz="2100" dirty="0"/>
          </a:p>
          <a:p>
            <a:pPr lvl="1">
              <a:lnSpc>
                <a:spcPct val="150000"/>
              </a:lnSpc>
              <a:spcBef>
                <a:spcPts val="0"/>
              </a:spcBef>
            </a:pPr>
            <a:r>
              <a:rPr lang="zh-CN" altLang="en-US" sz="2100" dirty="0"/>
              <a:t>成本估计函数</a:t>
            </a:r>
            <a:endParaRPr lang="en-US" altLang="zh-CN" sz="2100" dirty="0"/>
          </a:p>
          <a:p>
            <a:pPr lvl="1">
              <a:lnSpc>
                <a:spcPct val="150000"/>
              </a:lnSpc>
              <a:spcBef>
                <a:spcPts val="0"/>
              </a:spcBef>
            </a:pPr>
            <a:r>
              <a:rPr lang="zh-CN" altLang="en-US" sz="2100" dirty="0"/>
              <a:t>算法实例</a:t>
            </a:r>
            <a:endParaRPr lang="en-US" altLang="zh-CN" sz="2400" dirty="0"/>
          </a:p>
          <a:p>
            <a:pPr>
              <a:lnSpc>
                <a:spcPct val="150000"/>
              </a:lnSpc>
              <a:spcBef>
                <a:spcPts val="0"/>
              </a:spcBef>
            </a:pPr>
            <a:r>
              <a:rPr lang="en-US" altLang="zh-CN" sz="2400" dirty="0"/>
              <a:t> 0/1</a:t>
            </a:r>
            <a:r>
              <a:rPr lang="zh-CN" altLang="en-US" sz="2400" dirty="0"/>
              <a:t>背包问题</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72</a:t>
            </a:fld>
            <a:endParaRPr lang="en-US" altLang="zh-CN"/>
          </a:p>
        </p:txBody>
      </p:sp>
    </p:spTree>
    <p:extLst>
      <p:ext uri="{BB962C8B-B14F-4D97-AF65-F5344CB8AC3E}">
        <p14:creationId xmlns:p14="http://schemas.microsoft.com/office/powerpoint/2010/main" val="707048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本 章 结 束</a:t>
            </a:r>
          </a:p>
        </p:txBody>
      </p:sp>
      <p:sp>
        <p:nvSpPr>
          <p:cNvPr id="3" name="灯片编号占位符 2"/>
          <p:cNvSpPr>
            <a:spLocks noGrp="1"/>
          </p:cNvSpPr>
          <p:nvPr>
            <p:ph type="sldNum" sz="quarter" idx="11"/>
          </p:nvPr>
        </p:nvSpPr>
        <p:spPr/>
        <p:txBody>
          <a:bodyPr/>
          <a:lstStyle/>
          <a:p>
            <a:pPr>
              <a:defRPr/>
            </a:pPr>
            <a:fld id="{BEA97C73-4753-4E13-93B1-7B82872482E2}" type="slidenum">
              <a:rPr lang="en-US" altLang="zh-CN" smtClean="0"/>
              <a:pPr>
                <a:defRPr/>
              </a:pPr>
              <a:t>73</a:t>
            </a:fld>
            <a:endParaRPr lang="en-US" altLang="zh-CN"/>
          </a:p>
        </p:txBody>
      </p:sp>
    </p:spTree>
    <p:extLst>
      <p:ext uri="{BB962C8B-B14F-4D97-AF65-F5344CB8AC3E}">
        <p14:creationId xmlns:p14="http://schemas.microsoft.com/office/powerpoint/2010/main" val="127179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分枝限界法的不同检索方式</a:t>
            </a:r>
          </a:p>
        </p:txBody>
      </p:sp>
      <p:sp>
        <p:nvSpPr>
          <p:cNvPr id="3" name="内容占位符 2"/>
          <p:cNvSpPr>
            <a:spLocks noGrp="1"/>
          </p:cNvSpPr>
          <p:nvPr>
            <p:ph idx="1"/>
          </p:nvPr>
        </p:nvSpPr>
        <p:spPr>
          <a:xfrm>
            <a:off x="551383" y="1340768"/>
            <a:ext cx="10851777" cy="5015584"/>
          </a:xfrm>
        </p:spPr>
        <p:txBody>
          <a:bodyPr>
            <a:normAutofit/>
          </a:bodyPr>
          <a:lstStyle/>
          <a:p>
            <a:pPr>
              <a:lnSpc>
                <a:spcPct val="150000"/>
              </a:lnSpc>
            </a:pPr>
            <a:r>
              <a:rPr lang="zh-CN" altLang="en-US" sz="2400" dirty="0"/>
              <a:t>根据活结点检索次序，分枝限界策略可以分为：</a:t>
            </a:r>
          </a:p>
          <a:p>
            <a:pPr lvl="1">
              <a:lnSpc>
                <a:spcPct val="150000"/>
              </a:lnSpc>
            </a:pPr>
            <a:r>
              <a:rPr kumimoji="1" lang="en-US" altLang="zh-CN" sz="2400" dirty="0"/>
              <a:t>FIFO</a:t>
            </a:r>
            <a:r>
              <a:rPr kumimoji="1" lang="zh-CN" altLang="en-US" sz="2400" dirty="0"/>
              <a:t>检索：活结点采用</a:t>
            </a:r>
            <a:r>
              <a:rPr kumimoji="1" lang="zh-CN" altLang="en-US" sz="2400" dirty="0">
                <a:solidFill>
                  <a:srgbClr val="FF0000"/>
                </a:solidFill>
              </a:rPr>
              <a:t>先进先出</a:t>
            </a:r>
            <a:r>
              <a:rPr kumimoji="1" lang="zh-CN" altLang="en-US" sz="2400" dirty="0"/>
              <a:t>的方式</a:t>
            </a:r>
            <a:r>
              <a:rPr kumimoji="1" lang="en-US" altLang="zh-CN" sz="2400" dirty="0"/>
              <a:t>(</a:t>
            </a:r>
            <a:r>
              <a:rPr kumimoji="1" lang="zh-CN" altLang="en-US" sz="2400" dirty="0"/>
              <a:t>队列</a:t>
            </a:r>
            <a:r>
              <a:rPr kumimoji="1" lang="en-US" altLang="zh-CN" sz="2400" dirty="0"/>
              <a:t>)</a:t>
            </a:r>
            <a:r>
              <a:rPr kumimoji="1" lang="zh-CN" altLang="en-US" sz="2400" dirty="0"/>
              <a:t>出活结点表。</a:t>
            </a:r>
          </a:p>
          <a:p>
            <a:pPr lvl="1">
              <a:lnSpc>
                <a:spcPct val="150000"/>
              </a:lnSpc>
            </a:pPr>
            <a:r>
              <a:rPr kumimoji="1" lang="en-US" altLang="zh-CN" sz="2400" dirty="0"/>
              <a:t>LIFO</a:t>
            </a:r>
            <a:r>
              <a:rPr kumimoji="1" lang="zh-CN" altLang="en-US" sz="2400" dirty="0"/>
              <a:t>检索：活结点采用</a:t>
            </a:r>
            <a:r>
              <a:rPr kumimoji="1" lang="zh-CN" altLang="en-US" sz="2400" dirty="0">
                <a:solidFill>
                  <a:srgbClr val="FF0000"/>
                </a:solidFill>
              </a:rPr>
              <a:t>后进先出</a:t>
            </a:r>
            <a:r>
              <a:rPr kumimoji="1" lang="zh-CN" altLang="en-US" sz="2400" dirty="0"/>
              <a:t>的方式</a:t>
            </a:r>
            <a:r>
              <a:rPr kumimoji="1" lang="en-US" altLang="zh-CN" sz="2400" dirty="0"/>
              <a:t>(</a:t>
            </a:r>
            <a:r>
              <a:rPr kumimoji="1" lang="zh-CN" altLang="en-US" sz="2400" dirty="0"/>
              <a:t>栈</a:t>
            </a:r>
            <a:r>
              <a:rPr kumimoji="1" lang="en-US" altLang="zh-CN" sz="2400" dirty="0"/>
              <a:t>)</a:t>
            </a:r>
            <a:r>
              <a:rPr kumimoji="1" lang="zh-CN" altLang="en-US" sz="2400" dirty="0"/>
              <a:t>出活结点表。</a:t>
            </a:r>
            <a:endParaRPr kumimoji="1" lang="en-US" altLang="zh-CN" sz="2400" dirty="0"/>
          </a:p>
          <a:p>
            <a:pPr lvl="1">
              <a:lnSpc>
                <a:spcPct val="150000"/>
              </a:lnSpc>
            </a:pPr>
            <a:r>
              <a:rPr kumimoji="1" lang="en-US" altLang="zh-CN" sz="2400" dirty="0"/>
              <a:t>LC</a:t>
            </a:r>
            <a:r>
              <a:rPr kumimoji="1" lang="zh-CN" altLang="en-US" sz="2400" dirty="0"/>
              <a:t>检索：定义成本估计函数</a:t>
            </a:r>
            <a:r>
              <a:rPr lang="en-US" altLang="zh-CN" sz="2400" dirty="0">
                <a:latin typeface="Times New Roman" panose="02020603050405020304" pitchFamily="18" charset="0"/>
                <a:cs typeface="Times New Roman" panose="02020603050405020304" pitchFamily="18" charset="0"/>
              </a:rPr>
              <a:t>ĉ</a:t>
            </a:r>
            <a:r>
              <a:rPr kumimoji="1" lang="zh-CN" altLang="en-US" sz="2400" dirty="0"/>
              <a:t>，令</a:t>
            </a:r>
            <a:r>
              <a:rPr kumimoji="1" lang="zh-CN" altLang="en-US" sz="2400" dirty="0">
                <a:solidFill>
                  <a:srgbClr val="FF0000"/>
                </a:solidFill>
              </a:rPr>
              <a:t>最小</a:t>
            </a:r>
            <a:r>
              <a:rPr kumimoji="1" lang="zh-CN" altLang="en-US" sz="2400" dirty="0"/>
              <a:t>函数值的活结点出活结点表。</a:t>
            </a:r>
            <a:endParaRPr kumimoji="1" lang="en-US" altLang="zh-CN" sz="2400" dirty="0"/>
          </a:p>
          <a:p>
            <a:pPr>
              <a:lnSpc>
                <a:spcPct val="150000"/>
              </a:lnSpc>
            </a:pPr>
            <a:r>
              <a:rPr lang="zh-CN" altLang="en-US" sz="2400" dirty="0"/>
              <a:t>若</a:t>
            </a:r>
            <a:r>
              <a:rPr lang="en-US" altLang="zh-CN" sz="2400" dirty="0"/>
              <a:t>BB</a:t>
            </a:r>
            <a:r>
              <a:rPr lang="zh-CN" altLang="en-US" sz="2400" dirty="0"/>
              <a:t>算法中</a:t>
            </a:r>
            <a:r>
              <a:rPr lang="en-US" altLang="zh-CN" sz="2400" dirty="0"/>
              <a:t>ADD</a:t>
            </a:r>
            <a:r>
              <a:rPr lang="zh-CN" altLang="en-US" sz="2400" dirty="0"/>
              <a:t>和</a:t>
            </a:r>
            <a:r>
              <a:rPr lang="en-US" altLang="zh-CN" sz="2400" dirty="0"/>
              <a:t>LEAST</a:t>
            </a:r>
            <a:r>
              <a:rPr lang="zh-CN" altLang="en-US" sz="2400" dirty="0"/>
              <a:t>遵循：</a:t>
            </a:r>
            <a:endParaRPr lang="en-US" altLang="zh-CN" sz="2400" dirty="0"/>
          </a:p>
          <a:p>
            <a:pPr lvl="1">
              <a:lnSpc>
                <a:spcPct val="150000"/>
              </a:lnSpc>
            </a:pPr>
            <a:r>
              <a:rPr kumimoji="1" lang="en-US" altLang="zh-CN" sz="2400" dirty="0"/>
              <a:t>FIFO</a:t>
            </a:r>
            <a:r>
              <a:rPr kumimoji="1" lang="zh-CN" altLang="en-US" sz="2400" dirty="0"/>
              <a:t>检索，算法即为</a:t>
            </a:r>
            <a:r>
              <a:rPr kumimoji="1" lang="en-US" altLang="zh-CN" sz="2400" dirty="0">
                <a:solidFill>
                  <a:srgbClr val="FF0000"/>
                </a:solidFill>
              </a:rPr>
              <a:t>FIFO-</a:t>
            </a:r>
            <a:r>
              <a:rPr kumimoji="1" lang="zh-CN" altLang="en-US" sz="2400" dirty="0">
                <a:solidFill>
                  <a:srgbClr val="FF0000"/>
                </a:solidFill>
              </a:rPr>
              <a:t>分支限界</a:t>
            </a:r>
            <a:r>
              <a:rPr kumimoji="1" lang="zh-CN" altLang="en-US" sz="2400" dirty="0"/>
              <a:t>；</a:t>
            </a:r>
            <a:endParaRPr kumimoji="1" lang="en-US" altLang="zh-CN" sz="2400" dirty="0"/>
          </a:p>
          <a:p>
            <a:pPr lvl="1">
              <a:lnSpc>
                <a:spcPct val="150000"/>
              </a:lnSpc>
            </a:pPr>
            <a:r>
              <a:rPr kumimoji="1" lang="en-US" altLang="zh-CN" sz="2400" dirty="0"/>
              <a:t>LIFO</a:t>
            </a:r>
            <a:r>
              <a:rPr kumimoji="1" lang="zh-CN" altLang="en-US" sz="2400" dirty="0"/>
              <a:t>检索，算法即为</a:t>
            </a:r>
            <a:r>
              <a:rPr kumimoji="1" lang="en-US" altLang="zh-CN" sz="2400" dirty="0">
                <a:solidFill>
                  <a:srgbClr val="FF0000"/>
                </a:solidFill>
              </a:rPr>
              <a:t>LIFO -</a:t>
            </a:r>
            <a:r>
              <a:rPr kumimoji="1" lang="zh-CN" altLang="en-US" sz="2400" dirty="0">
                <a:solidFill>
                  <a:srgbClr val="FF0000"/>
                </a:solidFill>
              </a:rPr>
              <a:t>分支限界</a:t>
            </a:r>
            <a:r>
              <a:rPr kumimoji="1" lang="zh-CN" altLang="en-US" sz="2400" dirty="0"/>
              <a:t>；</a:t>
            </a:r>
            <a:endParaRPr kumimoji="1" lang="en-US" altLang="zh-CN" sz="2400" dirty="0"/>
          </a:p>
          <a:p>
            <a:pPr lvl="1">
              <a:lnSpc>
                <a:spcPct val="150000"/>
              </a:lnSpc>
            </a:pPr>
            <a:r>
              <a:rPr kumimoji="1" lang="en-US" altLang="zh-CN" sz="2400" dirty="0"/>
              <a:t>LC</a:t>
            </a:r>
            <a:r>
              <a:rPr kumimoji="1" lang="zh-CN" altLang="en-US" sz="2400" dirty="0"/>
              <a:t>检索，算法即为</a:t>
            </a:r>
            <a:r>
              <a:rPr kumimoji="1" lang="en-US" altLang="zh-CN" sz="2400" dirty="0">
                <a:solidFill>
                  <a:srgbClr val="FF0000"/>
                </a:solidFill>
              </a:rPr>
              <a:t>LC -</a:t>
            </a:r>
            <a:r>
              <a:rPr kumimoji="1" lang="zh-CN" altLang="en-US" sz="2400" dirty="0">
                <a:solidFill>
                  <a:srgbClr val="FF0000"/>
                </a:solidFill>
              </a:rPr>
              <a:t>分支限界</a:t>
            </a:r>
            <a:r>
              <a:rPr kumimoji="1" lang="zh-CN" altLang="en-US" sz="2400" dirty="0"/>
              <a:t>。</a:t>
            </a:r>
          </a:p>
          <a:p>
            <a:endParaRPr kumimoji="1"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8</a:t>
            </a:fld>
            <a:endParaRPr lang="en-US" altLang="zh-CN"/>
          </a:p>
        </p:txBody>
      </p:sp>
      <p:sp>
        <p:nvSpPr>
          <p:cNvPr id="5" name="AutoShape 4"/>
          <p:cNvSpPr>
            <a:spLocks noChangeArrowheads="1"/>
          </p:cNvSpPr>
          <p:nvPr/>
        </p:nvSpPr>
        <p:spPr bwMode="auto">
          <a:xfrm>
            <a:off x="7824192" y="1570062"/>
            <a:ext cx="1936750" cy="481421"/>
          </a:xfrm>
          <a:prstGeom prst="wedgeRoundRectCallout">
            <a:avLst>
              <a:gd name="adj1" fmla="val -47047"/>
              <a:gd name="adj2" fmla="val 75248"/>
              <a:gd name="adj3" fmla="val 16667"/>
            </a:avLst>
          </a:prstGeom>
          <a:noFill/>
          <a:ln w="19050">
            <a:solidFill>
              <a:schemeClr val="accent1">
                <a:lumMod val="75000"/>
              </a:schemeClr>
            </a:solidFill>
            <a:miter lim="800000"/>
            <a:headEnd/>
            <a:tailEnd/>
          </a:ln>
          <a:effectLst/>
        </p:spPr>
        <p:txBody>
          <a:bodyPr/>
          <a:lstStyle/>
          <a:p>
            <a:pPr algn="ctr">
              <a:spcBef>
                <a:spcPct val="0"/>
              </a:spcBef>
            </a:pPr>
            <a:r>
              <a:rPr lang="zh-CN" altLang="en-US" sz="2000" dirty="0">
                <a:latin typeface="Arial" panose="020B0604020202020204" pitchFamily="34" charset="0"/>
                <a:ea typeface="幼圆" panose="02010509060101010101" pitchFamily="49" charset="-122"/>
                <a:cs typeface="Arial" panose="020B0604020202020204" pitchFamily="34" charset="0"/>
              </a:rPr>
              <a:t>类似于</a:t>
            </a:r>
            <a:r>
              <a:rPr lang="en-US" altLang="zh-CN" sz="2000" dirty="0">
                <a:latin typeface="Arial" panose="020B0604020202020204" pitchFamily="34" charset="0"/>
                <a:ea typeface="幼圆" panose="02010509060101010101" pitchFamily="49" charset="-122"/>
                <a:cs typeface="Arial" panose="020B0604020202020204" pitchFamily="34" charset="0"/>
              </a:rPr>
              <a:t>BSF</a:t>
            </a:r>
          </a:p>
        </p:txBody>
      </p:sp>
      <p:sp>
        <p:nvSpPr>
          <p:cNvPr id="6" name="AutoShape 5"/>
          <p:cNvSpPr>
            <a:spLocks noChangeArrowheads="1"/>
          </p:cNvSpPr>
          <p:nvPr/>
        </p:nvSpPr>
        <p:spPr bwMode="auto">
          <a:xfrm>
            <a:off x="9336360" y="2373261"/>
            <a:ext cx="2066801" cy="473295"/>
          </a:xfrm>
          <a:prstGeom prst="wedgeRoundRectCallout">
            <a:avLst>
              <a:gd name="adj1" fmla="val -57493"/>
              <a:gd name="adj2" fmla="val 83571"/>
              <a:gd name="adj3" fmla="val 16667"/>
            </a:avLst>
          </a:prstGeom>
          <a:noFill/>
          <a:ln w="19050">
            <a:solidFill>
              <a:schemeClr val="accent1">
                <a:lumMod val="75000"/>
              </a:schemeClr>
            </a:solidFill>
            <a:miter lim="800000"/>
            <a:headEnd/>
            <a:tailEnd/>
          </a:ln>
          <a:effectLst/>
        </p:spPr>
        <p:txBody>
          <a:bodyPr/>
          <a:lstStyle/>
          <a:p>
            <a:pPr algn="ctr">
              <a:spcBef>
                <a:spcPct val="0"/>
              </a:spcBef>
            </a:pPr>
            <a:r>
              <a:rPr lang="zh-CN" altLang="en-US" sz="2000" dirty="0">
                <a:latin typeface="Arial" panose="020B0604020202020204" pitchFamily="34" charset="0"/>
                <a:ea typeface="幼圆" panose="02010509060101010101" pitchFamily="49" charset="-122"/>
                <a:cs typeface="Arial" panose="020B0604020202020204" pitchFamily="34" charset="0"/>
              </a:rPr>
              <a:t>类似于</a:t>
            </a:r>
            <a:r>
              <a:rPr lang="en-US" altLang="zh-CN" sz="2000" dirty="0">
                <a:latin typeface="Arial" panose="020B0604020202020204" pitchFamily="34" charset="0"/>
                <a:ea typeface="幼圆" panose="02010509060101010101" pitchFamily="49" charset="-122"/>
                <a:cs typeface="Arial" panose="020B0604020202020204" pitchFamily="34" charset="0"/>
              </a:rPr>
              <a:t>D-</a:t>
            </a:r>
            <a:r>
              <a:rPr lang="zh-CN" altLang="en-US" sz="2000" dirty="0">
                <a:latin typeface="Arial" panose="020B0604020202020204" pitchFamily="34" charset="0"/>
                <a:ea typeface="幼圆" panose="02010509060101010101" pitchFamily="49" charset="-122"/>
                <a:cs typeface="Arial" panose="020B0604020202020204" pitchFamily="34" charset="0"/>
              </a:rPr>
              <a:t>检索</a:t>
            </a:r>
          </a:p>
        </p:txBody>
      </p:sp>
      <p:sp>
        <p:nvSpPr>
          <p:cNvPr id="7" name="AutoShape 5">
            <a:extLst>
              <a:ext uri="{FF2B5EF4-FFF2-40B4-BE49-F238E27FC236}">
                <a16:creationId xmlns:a16="http://schemas.microsoft.com/office/drawing/2014/main" id="{07FD99F1-40E0-4297-A76E-E7A6B898104C}"/>
              </a:ext>
            </a:extLst>
          </p:cNvPr>
          <p:cNvSpPr>
            <a:spLocks noChangeArrowheads="1"/>
          </p:cNvSpPr>
          <p:nvPr/>
        </p:nvSpPr>
        <p:spPr bwMode="auto">
          <a:xfrm>
            <a:off x="5999280" y="5549288"/>
            <a:ext cx="2066801" cy="473295"/>
          </a:xfrm>
          <a:prstGeom prst="wedgeRoundRectCallout">
            <a:avLst>
              <a:gd name="adj1" fmla="val -45990"/>
              <a:gd name="adj2" fmla="val -86444"/>
              <a:gd name="adj3" fmla="val 16667"/>
            </a:avLst>
          </a:prstGeom>
          <a:noFill/>
          <a:ln w="19050">
            <a:solidFill>
              <a:schemeClr val="accent1">
                <a:lumMod val="75000"/>
              </a:schemeClr>
            </a:solidFill>
            <a:miter lim="800000"/>
            <a:headEnd/>
            <a:tailEnd/>
          </a:ln>
          <a:effectLst/>
        </p:spPr>
        <p:txBody>
          <a:bodyPr/>
          <a:lstStyle/>
          <a:p>
            <a:pPr algn="ctr">
              <a:spcBef>
                <a:spcPct val="0"/>
              </a:spcBef>
            </a:pPr>
            <a:r>
              <a:rPr lang="zh-CN" altLang="en-US" sz="2000" dirty="0">
                <a:latin typeface="Arial" panose="020B0604020202020204" pitchFamily="34" charset="0"/>
                <a:ea typeface="幼圆" panose="02010509060101010101" pitchFamily="49" charset="-122"/>
                <a:cs typeface="Arial" panose="020B0604020202020204" pitchFamily="34" charset="0"/>
              </a:rPr>
              <a:t>限界指限界函数</a:t>
            </a:r>
          </a:p>
        </p:txBody>
      </p:sp>
    </p:spTree>
    <p:extLst>
      <p:ext uri="{BB962C8B-B14F-4D97-AF65-F5344CB8AC3E}">
        <p14:creationId xmlns:p14="http://schemas.microsoft.com/office/powerpoint/2010/main" val="117847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9651532-31BB-469C-8376-2EA038C70C93}"/>
              </a:ext>
            </a:extLst>
          </p:cNvPr>
          <p:cNvSpPr>
            <a:spLocks noGrp="1"/>
          </p:cNvSpPr>
          <p:nvPr>
            <p:ph type="sldNum" sz="quarter" idx="12"/>
          </p:nvPr>
        </p:nvSpPr>
        <p:spPr/>
        <p:txBody>
          <a:bodyPr/>
          <a:lstStyle/>
          <a:p>
            <a:pPr>
              <a:defRPr/>
            </a:pPr>
            <a:fld id="{D04713B0-7EE7-420A-BB22-6F99F562E080}" type="slidenum">
              <a:rPr lang="en-US" altLang="zh-CN" smtClean="0"/>
              <a:pPr>
                <a:defRPr/>
              </a:pPr>
              <a:t>9</a:t>
            </a:fld>
            <a:endParaRPr lang="en-US" altLang="zh-CN"/>
          </a:p>
        </p:txBody>
      </p:sp>
      <p:grpSp>
        <p:nvGrpSpPr>
          <p:cNvPr id="133" name="Group 198">
            <a:extLst>
              <a:ext uri="{FF2B5EF4-FFF2-40B4-BE49-F238E27FC236}">
                <a16:creationId xmlns:a16="http://schemas.microsoft.com/office/drawing/2014/main" id="{0F1ACFA5-5C71-151E-083D-3CEC7B69AC9B}"/>
              </a:ext>
            </a:extLst>
          </p:cNvPr>
          <p:cNvGrpSpPr>
            <a:grpSpLocks/>
          </p:cNvGrpSpPr>
          <p:nvPr/>
        </p:nvGrpSpPr>
        <p:grpSpPr bwMode="auto">
          <a:xfrm>
            <a:off x="2405856" y="484044"/>
            <a:ext cx="7324725" cy="5602288"/>
            <a:chOff x="748" y="414"/>
            <a:chExt cx="4614" cy="3529"/>
          </a:xfrm>
        </p:grpSpPr>
        <p:sp>
          <p:nvSpPr>
            <p:cNvPr id="134" name="Text Box 79">
              <a:extLst>
                <a:ext uri="{FF2B5EF4-FFF2-40B4-BE49-F238E27FC236}">
                  <a16:creationId xmlns:a16="http://schemas.microsoft.com/office/drawing/2014/main" id="{65FF587E-287A-5DAE-F777-02B22BD5E9DB}"/>
                </a:ext>
              </a:extLst>
            </p:cNvPr>
            <p:cNvSpPr txBox="1">
              <a:spLocks noChangeArrowheads="1"/>
            </p:cNvSpPr>
            <p:nvPr/>
          </p:nvSpPr>
          <p:spPr bwMode="auto">
            <a:xfrm>
              <a:off x="2092" y="3701"/>
              <a:ext cx="40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2400">
                  <a:solidFill>
                    <a:srgbClr val="FF0000"/>
                  </a:solidFill>
                  <a:latin typeface="Times New Roman" panose="02020603050405020304" pitchFamily="18" charset="0"/>
                </a:rPr>
                <a:t>kill</a:t>
              </a:r>
            </a:p>
          </p:txBody>
        </p:sp>
        <p:grpSp>
          <p:nvGrpSpPr>
            <p:cNvPr id="135" name="Group 194">
              <a:extLst>
                <a:ext uri="{FF2B5EF4-FFF2-40B4-BE49-F238E27FC236}">
                  <a16:creationId xmlns:a16="http://schemas.microsoft.com/office/drawing/2014/main" id="{439DDAFB-9B46-41B4-4D16-3CA6A9C4B26C}"/>
                </a:ext>
              </a:extLst>
            </p:cNvPr>
            <p:cNvGrpSpPr>
              <a:grpSpLocks/>
            </p:cNvGrpSpPr>
            <p:nvPr/>
          </p:nvGrpSpPr>
          <p:grpSpPr bwMode="auto">
            <a:xfrm>
              <a:off x="748" y="414"/>
              <a:ext cx="3839" cy="3324"/>
              <a:chOff x="748" y="414"/>
              <a:chExt cx="3839" cy="3324"/>
            </a:xfrm>
          </p:grpSpPr>
          <p:sp>
            <p:nvSpPr>
              <p:cNvPr id="139" name="Oval 30">
                <a:extLst>
                  <a:ext uri="{FF2B5EF4-FFF2-40B4-BE49-F238E27FC236}">
                    <a16:creationId xmlns:a16="http://schemas.microsoft.com/office/drawing/2014/main" id="{BADE76A3-E70B-53F1-C4E1-21DBADC82303}"/>
                  </a:ext>
                </a:extLst>
              </p:cNvPr>
              <p:cNvSpPr>
                <a:spLocks noChangeArrowheads="1"/>
              </p:cNvSpPr>
              <p:nvPr/>
            </p:nvSpPr>
            <p:spPr bwMode="auto">
              <a:xfrm>
                <a:off x="3987" y="3462"/>
                <a:ext cx="288" cy="276"/>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16</a:t>
                </a:r>
              </a:p>
            </p:txBody>
          </p:sp>
          <p:sp>
            <p:nvSpPr>
              <p:cNvPr id="140" name="Line 31">
                <a:extLst>
                  <a:ext uri="{FF2B5EF4-FFF2-40B4-BE49-F238E27FC236}">
                    <a16:creationId xmlns:a16="http://schemas.microsoft.com/office/drawing/2014/main" id="{3E5D902F-5852-3508-D40B-C95A493FB0D9}"/>
                  </a:ext>
                </a:extLst>
              </p:cNvPr>
              <p:cNvSpPr>
                <a:spLocks noChangeShapeType="1"/>
              </p:cNvSpPr>
              <p:nvPr/>
            </p:nvSpPr>
            <p:spPr bwMode="auto">
              <a:xfrm>
                <a:off x="4131" y="2862"/>
                <a:ext cx="0" cy="60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Text Box 32">
                <a:extLst>
                  <a:ext uri="{FF2B5EF4-FFF2-40B4-BE49-F238E27FC236}">
                    <a16:creationId xmlns:a16="http://schemas.microsoft.com/office/drawing/2014/main" id="{4692B6E6-55EC-F200-11ED-2076F708619D}"/>
                  </a:ext>
                </a:extLst>
              </p:cNvPr>
              <p:cNvSpPr txBox="1">
                <a:spLocks noChangeArrowheads="1"/>
              </p:cNvSpPr>
              <p:nvPr/>
            </p:nvSpPr>
            <p:spPr bwMode="auto">
              <a:xfrm>
                <a:off x="3663" y="3006"/>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=3</a:t>
                </a:r>
              </a:p>
            </p:txBody>
          </p:sp>
          <p:grpSp>
            <p:nvGrpSpPr>
              <p:cNvPr id="142" name="Group 35">
                <a:extLst>
                  <a:ext uri="{FF2B5EF4-FFF2-40B4-BE49-F238E27FC236}">
                    <a16:creationId xmlns:a16="http://schemas.microsoft.com/office/drawing/2014/main" id="{C97A3C6A-578A-FF8D-773B-85CECE51D2BF}"/>
                  </a:ext>
                </a:extLst>
              </p:cNvPr>
              <p:cNvGrpSpPr>
                <a:grpSpLocks/>
              </p:cNvGrpSpPr>
              <p:nvPr/>
            </p:nvGrpSpPr>
            <p:grpSpPr bwMode="auto">
              <a:xfrm>
                <a:off x="2620" y="662"/>
                <a:ext cx="1188" cy="628"/>
                <a:chOff x="4212" y="788"/>
                <a:chExt cx="1188" cy="628"/>
              </a:xfrm>
            </p:grpSpPr>
            <p:sp>
              <p:nvSpPr>
                <p:cNvPr id="205" name="Oval 36">
                  <a:extLst>
                    <a:ext uri="{FF2B5EF4-FFF2-40B4-BE49-F238E27FC236}">
                      <a16:creationId xmlns:a16="http://schemas.microsoft.com/office/drawing/2014/main" id="{5BB1C901-D8C9-D13A-66C0-12C432016EA5}"/>
                    </a:ext>
                  </a:extLst>
                </p:cNvPr>
                <p:cNvSpPr>
                  <a:spLocks noChangeArrowheads="1"/>
                </p:cNvSpPr>
                <p:nvPr/>
              </p:nvSpPr>
              <p:spPr bwMode="auto">
                <a:xfrm>
                  <a:off x="5112" y="1140"/>
                  <a:ext cx="288" cy="276"/>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11</a:t>
                  </a:r>
                </a:p>
              </p:txBody>
            </p:sp>
            <p:sp>
              <p:nvSpPr>
                <p:cNvPr id="206" name="Line 37">
                  <a:extLst>
                    <a:ext uri="{FF2B5EF4-FFF2-40B4-BE49-F238E27FC236}">
                      <a16:creationId xmlns:a16="http://schemas.microsoft.com/office/drawing/2014/main" id="{5248B25E-E3EC-348A-C105-96C927C78F8B}"/>
                    </a:ext>
                  </a:extLst>
                </p:cNvPr>
                <p:cNvSpPr>
                  <a:spLocks noChangeShapeType="1"/>
                </p:cNvSpPr>
                <p:nvPr/>
              </p:nvSpPr>
              <p:spPr bwMode="auto">
                <a:xfrm>
                  <a:off x="4308" y="788"/>
                  <a:ext cx="912" cy="368"/>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 name="Text Box 38">
                  <a:extLst>
                    <a:ext uri="{FF2B5EF4-FFF2-40B4-BE49-F238E27FC236}">
                      <a16:creationId xmlns:a16="http://schemas.microsoft.com/office/drawing/2014/main" id="{349E8AB3-232D-0AE8-B138-754FB3C55E88}"/>
                    </a:ext>
                  </a:extLst>
                </p:cNvPr>
                <p:cNvSpPr txBox="1">
                  <a:spLocks noChangeArrowheads="1"/>
                </p:cNvSpPr>
                <p:nvPr/>
              </p:nvSpPr>
              <p:spPr bwMode="auto">
                <a:xfrm>
                  <a:off x="4212" y="885"/>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 2</a:t>
                  </a:r>
                </a:p>
              </p:txBody>
            </p:sp>
          </p:grpSp>
          <p:grpSp>
            <p:nvGrpSpPr>
              <p:cNvPr id="143" name="Group 40">
                <a:extLst>
                  <a:ext uri="{FF2B5EF4-FFF2-40B4-BE49-F238E27FC236}">
                    <a16:creationId xmlns:a16="http://schemas.microsoft.com/office/drawing/2014/main" id="{702A130E-D539-1A4A-CC58-CC2D0EEC7266}"/>
                  </a:ext>
                </a:extLst>
              </p:cNvPr>
              <p:cNvGrpSpPr>
                <a:grpSpLocks/>
              </p:cNvGrpSpPr>
              <p:nvPr/>
            </p:nvGrpSpPr>
            <p:grpSpPr bwMode="auto">
              <a:xfrm>
                <a:off x="1672" y="1218"/>
                <a:ext cx="996" cy="780"/>
                <a:chOff x="4248" y="1344"/>
                <a:chExt cx="996" cy="780"/>
              </a:xfrm>
            </p:grpSpPr>
            <p:sp>
              <p:nvSpPr>
                <p:cNvPr id="202" name="Oval 41">
                  <a:extLst>
                    <a:ext uri="{FF2B5EF4-FFF2-40B4-BE49-F238E27FC236}">
                      <a16:creationId xmlns:a16="http://schemas.microsoft.com/office/drawing/2014/main" id="{F019077B-FBA3-10B6-073D-E24A59287314}"/>
                    </a:ext>
                  </a:extLst>
                </p:cNvPr>
                <p:cNvSpPr>
                  <a:spLocks noChangeArrowheads="1"/>
                </p:cNvSpPr>
                <p:nvPr/>
              </p:nvSpPr>
              <p:spPr bwMode="auto">
                <a:xfrm>
                  <a:off x="4956" y="1836"/>
                  <a:ext cx="288" cy="288"/>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7</a:t>
                  </a:r>
                </a:p>
              </p:txBody>
            </p:sp>
            <p:sp>
              <p:nvSpPr>
                <p:cNvPr id="203" name="Line 42">
                  <a:extLst>
                    <a:ext uri="{FF2B5EF4-FFF2-40B4-BE49-F238E27FC236}">
                      <a16:creationId xmlns:a16="http://schemas.microsoft.com/office/drawing/2014/main" id="{06CDEE40-43A0-6824-D781-CC2BD6080750}"/>
                    </a:ext>
                  </a:extLst>
                </p:cNvPr>
                <p:cNvSpPr>
                  <a:spLocks noChangeShapeType="1"/>
                </p:cNvSpPr>
                <p:nvPr/>
              </p:nvSpPr>
              <p:spPr bwMode="auto">
                <a:xfrm>
                  <a:off x="4248" y="1416"/>
                  <a:ext cx="840" cy="42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Text Box 43">
                  <a:extLst>
                    <a:ext uri="{FF2B5EF4-FFF2-40B4-BE49-F238E27FC236}">
                      <a16:creationId xmlns:a16="http://schemas.microsoft.com/office/drawing/2014/main" id="{6D414965-52D1-438F-2F37-17CF56CAD1E3}"/>
                    </a:ext>
                  </a:extLst>
                </p:cNvPr>
                <p:cNvSpPr txBox="1">
                  <a:spLocks noChangeArrowheads="1"/>
                </p:cNvSpPr>
                <p:nvPr/>
              </p:nvSpPr>
              <p:spPr bwMode="auto">
                <a:xfrm>
                  <a:off x="4548" y="1344"/>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4</a:t>
                  </a:r>
                </a:p>
              </p:txBody>
            </p:sp>
          </p:grpSp>
          <p:grpSp>
            <p:nvGrpSpPr>
              <p:cNvPr id="144" name="Group 44">
                <a:extLst>
                  <a:ext uri="{FF2B5EF4-FFF2-40B4-BE49-F238E27FC236}">
                    <a16:creationId xmlns:a16="http://schemas.microsoft.com/office/drawing/2014/main" id="{4C92CDC4-F1B9-2395-711B-6B5391ACF2DC}"/>
                  </a:ext>
                </a:extLst>
              </p:cNvPr>
              <p:cNvGrpSpPr>
                <a:grpSpLocks/>
              </p:cNvGrpSpPr>
              <p:nvPr/>
            </p:nvGrpSpPr>
            <p:grpSpPr bwMode="auto">
              <a:xfrm>
                <a:off x="1804" y="2850"/>
                <a:ext cx="612" cy="864"/>
                <a:chOff x="4380" y="2976"/>
                <a:chExt cx="612" cy="864"/>
              </a:xfrm>
            </p:grpSpPr>
            <p:sp>
              <p:nvSpPr>
                <p:cNvPr id="199" name="Oval 45">
                  <a:extLst>
                    <a:ext uri="{FF2B5EF4-FFF2-40B4-BE49-F238E27FC236}">
                      <a16:creationId xmlns:a16="http://schemas.microsoft.com/office/drawing/2014/main" id="{920CAB91-C3F5-E4AE-E8C3-7A410B3B40ED}"/>
                    </a:ext>
                  </a:extLst>
                </p:cNvPr>
                <p:cNvSpPr>
                  <a:spLocks noChangeArrowheads="1"/>
                </p:cNvSpPr>
                <p:nvPr/>
              </p:nvSpPr>
              <p:spPr bwMode="auto">
                <a:xfrm>
                  <a:off x="4704" y="3576"/>
                  <a:ext cx="288" cy="264"/>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9</a:t>
                  </a:r>
                </a:p>
              </p:txBody>
            </p:sp>
            <p:sp>
              <p:nvSpPr>
                <p:cNvPr id="200" name="Line 46">
                  <a:extLst>
                    <a:ext uri="{FF2B5EF4-FFF2-40B4-BE49-F238E27FC236}">
                      <a16:creationId xmlns:a16="http://schemas.microsoft.com/office/drawing/2014/main" id="{164AC474-D668-B85E-B639-5FF188C6CE88}"/>
                    </a:ext>
                  </a:extLst>
                </p:cNvPr>
                <p:cNvSpPr>
                  <a:spLocks noChangeShapeType="1"/>
                </p:cNvSpPr>
                <p:nvPr/>
              </p:nvSpPr>
              <p:spPr bwMode="auto">
                <a:xfrm>
                  <a:off x="4848" y="2976"/>
                  <a:ext cx="0" cy="60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Text Box 47">
                  <a:extLst>
                    <a:ext uri="{FF2B5EF4-FFF2-40B4-BE49-F238E27FC236}">
                      <a16:creationId xmlns:a16="http://schemas.microsoft.com/office/drawing/2014/main" id="{70D37A77-CE41-83FB-50F7-EBE92A552420}"/>
                    </a:ext>
                  </a:extLst>
                </p:cNvPr>
                <p:cNvSpPr txBox="1">
                  <a:spLocks noChangeArrowheads="1"/>
                </p:cNvSpPr>
                <p:nvPr/>
              </p:nvSpPr>
              <p:spPr bwMode="auto">
                <a:xfrm>
                  <a:off x="4380" y="3252"/>
                  <a:ext cx="50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=3</a:t>
                  </a:r>
                </a:p>
              </p:txBody>
            </p:sp>
          </p:grpSp>
          <p:sp>
            <p:nvSpPr>
              <p:cNvPr id="145" name="Oval 48">
                <a:extLst>
                  <a:ext uri="{FF2B5EF4-FFF2-40B4-BE49-F238E27FC236}">
                    <a16:creationId xmlns:a16="http://schemas.microsoft.com/office/drawing/2014/main" id="{52AD2B29-EDB0-4296-70DE-DA6BC767BB6F}"/>
                  </a:ext>
                </a:extLst>
              </p:cNvPr>
              <p:cNvSpPr>
                <a:spLocks noChangeArrowheads="1"/>
              </p:cNvSpPr>
              <p:nvPr/>
            </p:nvSpPr>
            <p:spPr bwMode="auto">
              <a:xfrm>
                <a:off x="2524" y="414"/>
                <a:ext cx="288" cy="264"/>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1</a:t>
                </a:r>
              </a:p>
            </p:txBody>
          </p:sp>
          <p:grpSp>
            <p:nvGrpSpPr>
              <p:cNvPr id="146" name="Group 49">
                <a:extLst>
                  <a:ext uri="{FF2B5EF4-FFF2-40B4-BE49-F238E27FC236}">
                    <a16:creationId xmlns:a16="http://schemas.microsoft.com/office/drawing/2014/main" id="{CACDEB8E-7F3C-F9B8-2BE4-08D7AA50D8CB}"/>
                  </a:ext>
                </a:extLst>
              </p:cNvPr>
              <p:cNvGrpSpPr>
                <a:grpSpLocks/>
              </p:cNvGrpSpPr>
              <p:nvPr/>
            </p:nvGrpSpPr>
            <p:grpSpPr bwMode="auto">
              <a:xfrm>
                <a:off x="748" y="1266"/>
                <a:ext cx="852" cy="732"/>
                <a:chOff x="3876" y="1392"/>
                <a:chExt cx="852" cy="732"/>
              </a:xfrm>
            </p:grpSpPr>
            <p:sp>
              <p:nvSpPr>
                <p:cNvPr id="196" name="Oval 50">
                  <a:extLst>
                    <a:ext uri="{FF2B5EF4-FFF2-40B4-BE49-F238E27FC236}">
                      <a16:creationId xmlns:a16="http://schemas.microsoft.com/office/drawing/2014/main" id="{D0FB88F4-42C3-527B-D232-C972E3C46119}"/>
                    </a:ext>
                  </a:extLst>
                </p:cNvPr>
                <p:cNvSpPr>
                  <a:spLocks noChangeArrowheads="1"/>
                </p:cNvSpPr>
                <p:nvPr/>
              </p:nvSpPr>
              <p:spPr bwMode="auto">
                <a:xfrm>
                  <a:off x="3876" y="1860"/>
                  <a:ext cx="288" cy="264"/>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3</a:t>
                  </a:r>
                </a:p>
              </p:txBody>
            </p:sp>
            <p:sp>
              <p:nvSpPr>
                <p:cNvPr id="197" name="Line 51">
                  <a:extLst>
                    <a:ext uri="{FF2B5EF4-FFF2-40B4-BE49-F238E27FC236}">
                      <a16:creationId xmlns:a16="http://schemas.microsoft.com/office/drawing/2014/main" id="{8FF75DDE-B807-223D-389C-174694F0CE65}"/>
                    </a:ext>
                  </a:extLst>
                </p:cNvPr>
                <p:cNvSpPr>
                  <a:spLocks noChangeShapeType="1"/>
                </p:cNvSpPr>
                <p:nvPr/>
              </p:nvSpPr>
              <p:spPr bwMode="auto">
                <a:xfrm flipH="1">
                  <a:off x="4044" y="1392"/>
                  <a:ext cx="684" cy="468"/>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Text Box 52">
                  <a:extLst>
                    <a:ext uri="{FF2B5EF4-FFF2-40B4-BE49-F238E27FC236}">
                      <a16:creationId xmlns:a16="http://schemas.microsoft.com/office/drawing/2014/main" id="{14992BE3-5117-0D51-555A-F595D3CE1A18}"/>
                    </a:ext>
                  </a:extLst>
                </p:cNvPr>
                <p:cNvSpPr txBox="1">
                  <a:spLocks noChangeArrowheads="1"/>
                </p:cNvSpPr>
                <p:nvPr/>
              </p:nvSpPr>
              <p:spPr bwMode="auto">
                <a:xfrm>
                  <a:off x="3924" y="1404"/>
                  <a:ext cx="5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2</a:t>
                  </a:r>
                </a:p>
              </p:txBody>
            </p:sp>
          </p:grpSp>
          <p:grpSp>
            <p:nvGrpSpPr>
              <p:cNvPr id="147" name="Group 53">
                <a:extLst>
                  <a:ext uri="{FF2B5EF4-FFF2-40B4-BE49-F238E27FC236}">
                    <a16:creationId xmlns:a16="http://schemas.microsoft.com/office/drawing/2014/main" id="{A7599A5F-1C7B-0BC6-9A8F-351803E5BC89}"/>
                  </a:ext>
                </a:extLst>
              </p:cNvPr>
              <p:cNvGrpSpPr>
                <a:grpSpLocks/>
              </p:cNvGrpSpPr>
              <p:nvPr/>
            </p:nvGrpSpPr>
            <p:grpSpPr bwMode="auto">
              <a:xfrm>
                <a:off x="1497" y="606"/>
                <a:ext cx="1111" cy="696"/>
                <a:chOff x="3089" y="732"/>
                <a:chExt cx="1111" cy="696"/>
              </a:xfrm>
            </p:grpSpPr>
            <p:sp>
              <p:nvSpPr>
                <p:cNvPr id="193" name="Oval 54">
                  <a:extLst>
                    <a:ext uri="{FF2B5EF4-FFF2-40B4-BE49-F238E27FC236}">
                      <a16:creationId xmlns:a16="http://schemas.microsoft.com/office/drawing/2014/main" id="{DE42C0A0-D8B0-E68F-98AD-4097D09150B8}"/>
                    </a:ext>
                  </a:extLst>
                </p:cNvPr>
                <p:cNvSpPr>
                  <a:spLocks noChangeArrowheads="1"/>
                </p:cNvSpPr>
                <p:nvPr/>
              </p:nvSpPr>
              <p:spPr bwMode="auto">
                <a:xfrm>
                  <a:off x="3089" y="1164"/>
                  <a:ext cx="295" cy="264"/>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2</a:t>
                  </a:r>
                </a:p>
              </p:txBody>
            </p:sp>
            <p:sp>
              <p:nvSpPr>
                <p:cNvPr id="194" name="Line 55">
                  <a:extLst>
                    <a:ext uri="{FF2B5EF4-FFF2-40B4-BE49-F238E27FC236}">
                      <a16:creationId xmlns:a16="http://schemas.microsoft.com/office/drawing/2014/main" id="{95644C9A-ED23-A9E2-7631-A7EBBDE5F7C1}"/>
                    </a:ext>
                  </a:extLst>
                </p:cNvPr>
                <p:cNvSpPr>
                  <a:spLocks noChangeShapeType="1"/>
                </p:cNvSpPr>
                <p:nvPr/>
              </p:nvSpPr>
              <p:spPr bwMode="auto">
                <a:xfrm flipH="1">
                  <a:off x="3242" y="792"/>
                  <a:ext cx="958" cy="372"/>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 name="Text Box 56">
                  <a:extLst>
                    <a:ext uri="{FF2B5EF4-FFF2-40B4-BE49-F238E27FC236}">
                      <a16:creationId xmlns:a16="http://schemas.microsoft.com/office/drawing/2014/main" id="{82F65C46-82B4-D417-CE88-A09727D84FA1}"/>
                    </a:ext>
                  </a:extLst>
                </p:cNvPr>
                <p:cNvSpPr txBox="1">
                  <a:spLocks noChangeArrowheads="1"/>
                </p:cNvSpPr>
                <p:nvPr/>
              </p:nvSpPr>
              <p:spPr bwMode="auto">
                <a:xfrm>
                  <a:off x="3216" y="732"/>
                  <a:ext cx="5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=1</a:t>
                  </a:r>
                </a:p>
              </p:txBody>
            </p:sp>
          </p:grpSp>
          <p:sp>
            <p:nvSpPr>
              <p:cNvPr id="148" name="Text Box 57">
                <a:extLst>
                  <a:ext uri="{FF2B5EF4-FFF2-40B4-BE49-F238E27FC236}">
                    <a16:creationId xmlns:a16="http://schemas.microsoft.com/office/drawing/2014/main" id="{0B61123F-1B79-7E91-BDCE-652402769661}"/>
                  </a:ext>
                </a:extLst>
              </p:cNvPr>
              <p:cNvSpPr txBox="1">
                <a:spLocks noChangeArrowheads="1"/>
              </p:cNvSpPr>
              <p:nvPr/>
            </p:nvSpPr>
            <p:spPr bwMode="auto">
              <a:xfrm>
                <a:off x="760" y="1974"/>
                <a:ext cx="4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2400">
                    <a:solidFill>
                      <a:srgbClr val="FF0000"/>
                    </a:solidFill>
                    <a:latin typeface="Times New Roman" panose="02020603050405020304" pitchFamily="18" charset="0"/>
                  </a:rPr>
                  <a:t>kill</a:t>
                </a:r>
              </a:p>
            </p:txBody>
          </p:sp>
          <p:grpSp>
            <p:nvGrpSpPr>
              <p:cNvPr id="149" name="Group 59">
                <a:extLst>
                  <a:ext uri="{FF2B5EF4-FFF2-40B4-BE49-F238E27FC236}">
                    <a16:creationId xmlns:a16="http://schemas.microsoft.com/office/drawing/2014/main" id="{1F335D3B-F0C5-1D6C-FA7C-74FE80839F60}"/>
                  </a:ext>
                </a:extLst>
              </p:cNvPr>
              <p:cNvGrpSpPr>
                <a:grpSpLocks/>
              </p:cNvGrpSpPr>
              <p:nvPr/>
            </p:nvGrpSpPr>
            <p:grpSpPr bwMode="auto">
              <a:xfrm>
                <a:off x="1636" y="1986"/>
                <a:ext cx="648" cy="864"/>
                <a:chOff x="4740" y="2112"/>
                <a:chExt cx="648" cy="864"/>
              </a:xfrm>
            </p:grpSpPr>
            <p:sp>
              <p:nvSpPr>
                <p:cNvPr id="190" name="Oval 60">
                  <a:extLst>
                    <a:ext uri="{FF2B5EF4-FFF2-40B4-BE49-F238E27FC236}">
                      <a16:creationId xmlns:a16="http://schemas.microsoft.com/office/drawing/2014/main" id="{FEB53278-940D-EAAC-EE15-DF84B2F46BC0}"/>
                    </a:ext>
                  </a:extLst>
                </p:cNvPr>
                <p:cNvSpPr>
                  <a:spLocks noChangeArrowheads="1"/>
                </p:cNvSpPr>
                <p:nvPr/>
              </p:nvSpPr>
              <p:spPr bwMode="auto">
                <a:xfrm>
                  <a:off x="4860" y="2712"/>
                  <a:ext cx="288" cy="264"/>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6</a:t>
                  </a:r>
                </a:p>
              </p:txBody>
            </p:sp>
            <p:sp>
              <p:nvSpPr>
                <p:cNvPr id="191" name="Line 61">
                  <a:extLst>
                    <a:ext uri="{FF2B5EF4-FFF2-40B4-BE49-F238E27FC236}">
                      <a16:creationId xmlns:a16="http://schemas.microsoft.com/office/drawing/2014/main" id="{AD13BBF4-B2EA-333E-42DF-1BB3176296AE}"/>
                    </a:ext>
                  </a:extLst>
                </p:cNvPr>
                <p:cNvSpPr>
                  <a:spLocks noChangeShapeType="1"/>
                </p:cNvSpPr>
                <p:nvPr/>
              </p:nvSpPr>
              <p:spPr bwMode="auto">
                <a:xfrm>
                  <a:off x="4740" y="2112"/>
                  <a:ext cx="264" cy="60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Text Box 62">
                  <a:extLst>
                    <a:ext uri="{FF2B5EF4-FFF2-40B4-BE49-F238E27FC236}">
                      <a16:creationId xmlns:a16="http://schemas.microsoft.com/office/drawing/2014/main" id="{39957F40-401C-2BFF-93F0-99C238601D35}"/>
                    </a:ext>
                  </a:extLst>
                </p:cNvPr>
                <p:cNvSpPr txBox="1">
                  <a:spLocks noChangeArrowheads="1"/>
                </p:cNvSpPr>
                <p:nvPr/>
              </p:nvSpPr>
              <p:spPr bwMode="auto">
                <a:xfrm>
                  <a:off x="4848" y="2208"/>
                  <a:ext cx="5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=4</a:t>
                  </a:r>
                </a:p>
              </p:txBody>
            </p:sp>
          </p:grpSp>
          <p:grpSp>
            <p:nvGrpSpPr>
              <p:cNvPr id="150" name="Group 63">
                <a:extLst>
                  <a:ext uri="{FF2B5EF4-FFF2-40B4-BE49-F238E27FC236}">
                    <a16:creationId xmlns:a16="http://schemas.microsoft.com/office/drawing/2014/main" id="{EAF828F7-A958-8BC3-4C5A-7B42A11223D2}"/>
                  </a:ext>
                </a:extLst>
              </p:cNvPr>
              <p:cNvGrpSpPr>
                <a:grpSpLocks/>
              </p:cNvGrpSpPr>
              <p:nvPr/>
            </p:nvGrpSpPr>
            <p:grpSpPr bwMode="auto">
              <a:xfrm>
                <a:off x="1060" y="1998"/>
                <a:ext cx="564" cy="852"/>
                <a:chOff x="4164" y="2124"/>
                <a:chExt cx="564" cy="852"/>
              </a:xfrm>
            </p:grpSpPr>
            <p:sp>
              <p:nvSpPr>
                <p:cNvPr id="187" name="Oval 64">
                  <a:extLst>
                    <a:ext uri="{FF2B5EF4-FFF2-40B4-BE49-F238E27FC236}">
                      <a16:creationId xmlns:a16="http://schemas.microsoft.com/office/drawing/2014/main" id="{D8958341-2FE4-F17F-44A4-A734D1D87FFD}"/>
                    </a:ext>
                  </a:extLst>
                </p:cNvPr>
                <p:cNvSpPr>
                  <a:spLocks noChangeArrowheads="1"/>
                </p:cNvSpPr>
                <p:nvPr/>
              </p:nvSpPr>
              <p:spPr bwMode="auto">
                <a:xfrm>
                  <a:off x="4320" y="2712"/>
                  <a:ext cx="288" cy="264"/>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5</a:t>
                  </a:r>
                </a:p>
              </p:txBody>
            </p:sp>
            <p:sp>
              <p:nvSpPr>
                <p:cNvPr id="188" name="Line 65">
                  <a:extLst>
                    <a:ext uri="{FF2B5EF4-FFF2-40B4-BE49-F238E27FC236}">
                      <a16:creationId xmlns:a16="http://schemas.microsoft.com/office/drawing/2014/main" id="{67B8AA96-ECCC-AE97-960D-B5FD6F8F6252}"/>
                    </a:ext>
                  </a:extLst>
                </p:cNvPr>
                <p:cNvSpPr>
                  <a:spLocks noChangeShapeType="1"/>
                </p:cNvSpPr>
                <p:nvPr/>
              </p:nvSpPr>
              <p:spPr bwMode="auto">
                <a:xfrm flipH="1">
                  <a:off x="4464" y="2124"/>
                  <a:ext cx="264" cy="588"/>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Text Box 66">
                  <a:extLst>
                    <a:ext uri="{FF2B5EF4-FFF2-40B4-BE49-F238E27FC236}">
                      <a16:creationId xmlns:a16="http://schemas.microsoft.com/office/drawing/2014/main" id="{D125F915-49F6-A5D2-0A68-73B9491AFE20}"/>
                    </a:ext>
                  </a:extLst>
                </p:cNvPr>
                <p:cNvSpPr txBox="1">
                  <a:spLocks noChangeArrowheads="1"/>
                </p:cNvSpPr>
                <p:nvPr/>
              </p:nvSpPr>
              <p:spPr bwMode="auto">
                <a:xfrm>
                  <a:off x="4164" y="2220"/>
                  <a:ext cx="5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=2</a:t>
                  </a:r>
                </a:p>
              </p:txBody>
            </p:sp>
          </p:grpSp>
          <p:sp>
            <p:nvSpPr>
              <p:cNvPr id="151" name="Text Box 67">
                <a:extLst>
                  <a:ext uri="{FF2B5EF4-FFF2-40B4-BE49-F238E27FC236}">
                    <a16:creationId xmlns:a16="http://schemas.microsoft.com/office/drawing/2014/main" id="{9297A713-1EBE-F393-1B7D-9715C70E940B}"/>
                  </a:ext>
                </a:extLst>
              </p:cNvPr>
              <p:cNvSpPr txBox="1">
                <a:spLocks noChangeArrowheads="1"/>
              </p:cNvSpPr>
              <p:nvPr/>
            </p:nvSpPr>
            <p:spPr bwMode="auto">
              <a:xfrm>
                <a:off x="1156" y="2837"/>
                <a:ext cx="40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2400">
                    <a:solidFill>
                      <a:srgbClr val="FF0000"/>
                    </a:solidFill>
                    <a:latin typeface="Times New Roman" panose="02020603050405020304" pitchFamily="18" charset="0"/>
                  </a:rPr>
                  <a:t>kill</a:t>
                </a:r>
              </a:p>
            </p:txBody>
          </p:sp>
          <p:sp>
            <p:nvSpPr>
              <p:cNvPr id="152" name="Text Box 68">
                <a:extLst>
                  <a:ext uri="{FF2B5EF4-FFF2-40B4-BE49-F238E27FC236}">
                    <a16:creationId xmlns:a16="http://schemas.microsoft.com/office/drawing/2014/main" id="{F6724515-A321-F3F4-9C3D-E320295E0AB6}"/>
                  </a:ext>
                </a:extLst>
              </p:cNvPr>
              <p:cNvSpPr txBox="1">
                <a:spLocks noChangeArrowheads="1"/>
              </p:cNvSpPr>
              <p:nvPr/>
            </p:nvSpPr>
            <p:spPr bwMode="auto">
              <a:xfrm>
                <a:off x="1708" y="2837"/>
                <a:ext cx="40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2400">
                    <a:solidFill>
                      <a:srgbClr val="FF0000"/>
                    </a:solidFill>
                    <a:latin typeface="Times New Roman" panose="02020603050405020304" pitchFamily="18" charset="0"/>
                  </a:rPr>
                  <a:t>kill</a:t>
                </a:r>
              </a:p>
            </p:txBody>
          </p:sp>
          <p:grpSp>
            <p:nvGrpSpPr>
              <p:cNvPr id="153" name="Group 70">
                <a:extLst>
                  <a:ext uri="{FF2B5EF4-FFF2-40B4-BE49-F238E27FC236}">
                    <a16:creationId xmlns:a16="http://schemas.microsoft.com/office/drawing/2014/main" id="{F325B664-7673-7D73-3080-83A0708B7F65}"/>
                  </a:ext>
                </a:extLst>
              </p:cNvPr>
              <p:cNvGrpSpPr>
                <a:grpSpLocks/>
              </p:cNvGrpSpPr>
              <p:nvPr/>
            </p:nvGrpSpPr>
            <p:grpSpPr bwMode="auto">
              <a:xfrm>
                <a:off x="1161" y="1302"/>
                <a:ext cx="619" cy="696"/>
                <a:chOff x="4253" y="1440"/>
                <a:chExt cx="619" cy="672"/>
              </a:xfrm>
            </p:grpSpPr>
            <p:sp>
              <p:nvSpPr>
                <p:cNvPr id="184" name="Oval 71">
                  <a:extLst>
                    <a:ext uri="{FF2B5EF4-FFF2-40B4-BE49-F238E27FC236}">
                      <a16:creationId xmlns:a16="http://schemas.microsoft.com/office/drawing/2014/main" id="{B80D7B86-F677-F763-826A-8F9811CB3A3B}"/>
                    </a:ext>
                  </a:extLst>
                </p:cNvPr>
                <p:cNvSpPr>
                  <a:spLocks noChangeArrowheads="1"/>
                </p:cNvSpPr>
                <p:nvPr/>
              </p:nvSpPr>
              <p:spPr bwMode="auto">
                <a:xfrm>
                  <a:off x="4584" y="1848"/>
                  <a:ext cx="288" cy="264"/>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4</a:t>
                  </a:r>
                </a:p>
              </p:txBody>
            </p:sp>
            <p:sp>
              <p:nvSpPr>
                <p:cNvPr id="185" name="Line 72">
                  <a:extLst>
                    <a:ext uri="{FF2B5EF4-FFF2-40B4-BE49-F238E27FC236}">
                      <a16:creationId xmlns:a16="http://schemas.microsoft.com/office/drawing/2014/main" id="{F0488135-CA95-5027-8A8B-8812895CFB75}"/>
                    </a:ext>
                  </a:extLst>
                </p:cNvPr>
                <p:cNvSpPr>
                  <a:spLocks noChangeShapeType="1"/>
                </p:cNvSpPr>
                <p:nvPr/>
              </p:nvSpPr>
              <p:spPr bwMode="auto">
                <a:xfrm>
                  <a:off x="4740" y="1440"/>
                  <a:ext cx="0" cy="432"/>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Text Box 73">
                  <a:extLst>
                    <a:ext uri="{FF2B5EF4-FFF2-40B4-BE49-F238E27FC236}">
                      <a16:creationId xmlns:a16="http://schemas.microsoft.com/office/drawing/2014/main" id="{93789AC7-AEC8-D63D-C5EC-B17FC815417B}"/>
                    </a:ext>
                  </a:extLst>
                </p:cNvPr>
                <p:cNvSpPr txBox="1">
                  <a:spLocks noChangeArrowheads="1"/>
                </p:cNvSpPr>
                <p:nvPr/>
              </p:nvSpPr>
              <p:spPr bwMode="auto">
                <a:xfrm>
                  <a:off x="4253" y="1586"/>
                  <a:ext cx="54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3</a:t>
                  </a:r>
                </a:p>
              </p:txBody>
            </p:sp>
          </p:grpSp>
          <p:grpSp>
            <p:nvGrpSpPr>
              <p:cNvPr id="154" name="Group 75">
                <a:extLst>
                  <a:ext uri="{FF2B5EF4-FFF2-40B4-BE49-F238E27FC236}">
                    <a16:creationId xmlns:a16="http://schemas.microsoft.com/office/drawing/2014/main" id="{4B879712-9EDD-472A-B5E4-FBC0FD5FCE7E}"/>
                  </a:ext>
                </a:extLst>
              </p:cNvPr>
              <p:cNvGrpSpPr>
                <a:grpSpLocks/>
              </p:cNvGrpSpPr>
              <p:nvPr/>
            </p:nvGrpSpPr>
            <p:grpSpPr bwMode="auto">
              <a:xfrm>
                <a:off x="2044" y="1914"/>
                <a:ext cx="516" cy="936"/>
                <a:chOff x="4620" y="2040"/>
                <a:chExt cx="516" cy="936"/>
              </a:xfrm>
            </p:grpSpPr>
            <p:sp>
              <p:nvSpPr>
                <p:cNvPr id="181" name="Oval 76">
                  <a:extLst>
                    <a:ext uri="{FF2B5EF4-FFF2-40B4-BE49-F238E27FC236}">
                      <a16:creationId xmlns:a16="http://schemas.microsoft.com/office/drawing/2014/main" id="{947BFAAA-E6C0-61C2-CE69-4C7DB5711D32}"/>
                    </a:ext>
                  </a:extLst>
                </p:cNvPr>
                <p:cNvSpPr>
                  <a:spLocks noChangeArrowheads="1"/>
                </p:cNvSpPr>
                <p:nvPr/>
              </p:nvSpPr>
              <p:spPr bwMode="auto">
                <a:xfrm>
                  <a:off x="4704" y="2712"/>
                  <a:ext cx="288" cy="264"/>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8</a:t>
                  </a:r>
                </a:p>
              </p:txBody>
            </p:sp>
            <p:sp>
              <p:nvSpPr>
                <p:cNvPr id="182" name="Line 77">
                  <a:extLst>
                    <a:ext uri="{FF2B5EF4-FFF2-40B4-BE49-F238E27FC236}">
                      <a16:creationId xmlns:a16="http://schemas.microsoft.com/office/drawing/2014/main" id="{9E55C4E6-939C-B85C-1349-1F3285AFADEE}"/>
                    </a:ext>
                  </a:extLst>
                </p:cNvPr>
                <p:cNvSpPr>
                  <a:spLocks noChangeShapeType="1"/>
                </p:cNvSpPr>
                <p:nvPr/>
              </p:nvSpPr>
              <p:spPr bwMode="auto">
                <a:xfrm flipH="1">
                  <a:off x="4848" y="2124"/>
                  <a:ext cx="264" cy="588"/>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 name="Text Box 78">
                  <a:extLst>
                    <a:ext uri="{FF2B5EF4-FFF2-40B4-BE49-F238E27FC236}">
                      <a16:creationId xmlns:a16="http://schemas.microsoft.com/office/drawing/2014/main" id="{FE64A458-B20D-1FC6-5FF6-7B3B7AD8475A}"/>
                    </a:ext>
                  </a:extLst>
                </p:cNvPr>
                <p:cNvSpPr txBox="1">
                  <a:spLocks noChangeArrowheads="1"/>
                </p:cNvSpPr>
                <p:nvPr/>
              </p:nvSpPr>
              <p:spPr bwMode="auto">
                <a:xfrm>
                  <a:off x="4620" y="2040"/>
                  <a:ext cx="5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=2</a:t>
                  </a:r>
                </a:p>
              </p:txBody>
            </p:sp>
          </p:grpSp>
          <p:grpSp>
            <p:nvGrpSpPr>
              <p:cNvPr id="155" name="Group 80">
                <a:extLst>
                  <a:ext uri="{FF2B5EF4-FFF2-40B4-BE49-F238E27FC236}">
                    <a16:creationId xmlns:a16="http://schemas.microsoft.com/office/drawing/2014/main" id="{53913303-647B-FAED-4746-6FC8A7CB4656}"/>
                  </a:ext>
                </a:extLst>
              </p:cNvPr>
              <p:cNvGrpSpPr>
                <a:grpSpLocks/>
              </p:cNvGrpSpPr>
              <p:nvPr/>
            </p:nvGrpSpPr>
            <p:grpSpPr bwMode="auto">
              <a:xfrm>
                <a:off x="2524" y="1998"/>
                <a:ext cx="648" cy="864"/>
                <a:chOff x="4740" y="2112"/>
                <a:chExt cx="648" cy="864"/>
              </a:xfrm>
            </p:grpSpPr>
            <p:sp>
              <p:nvSpPr>
                <p:cNvPr id="178" name="Oval 81">
                  <a:extLst>
                    <a:ext uri="{FF2B5EF4-FFF2-40B4-BE49-F238E27FC236}">
                      <a16:creationId xmlns:a16="http://schemas.microsoft.com/office/drawing/2014/main" id="{DED217F6-DB99-3A0A-96AC-F588C56A9C63}"/>
                    </a:ext>
                  </a:extLst>
                </p:cNvPr>
                <p:cNvSpPr>
                  <a:spLocks noChangeArrowheads="1"/>
                </p:cNvSpPr>
                <p:nvPr/>
              </p:nvSpPr>
              <p:spPr bwMode="auto">
                <a:xfrm>
                  <a:off x="4860" y="2712"/>
                  <a:ext cx="288" cy="264"/>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10</a:t>
                  </a:r>
                </a:p>
              </p:txBody>
            </p:sp>
            <p:sp>
              <p:nvSpPr>
                <p:cNvPr id="179" name="Line 82">
                  <a:extLst>
                    <a:ext uri="{FF2B5EF4-FFF2-40B4-BE49-F238E27FC236}">
                      <a16:creationId xmlns:a16="http://schemas.microsoft.com/office/drawing/2014/main" id="{6927E2FE-AD57-EC3F-D5BD-20EC36F979CF}"/>
                    </a:ext>
                  </a:extLst>
                </p:cNvPr>
                <p:cNvSpPr>
                  <a:spLocks noChangeShapeType="1"/>
                </p:cNvSpPr>
                <p:nvPr/>
              </p:nvSpPr>
              <p:spPr bwMode="auto">
                <a:xfrm>
                  <a:off x="4740" y="2112"/>
                  <a:ext cx="264" cy="60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Text Box 83">
                  <a:extLst>
                    <a:ext uri="{FF2B5EF4-FFF2-40B4-BE49-F238E27FC236}">
                      <a16:creationId xmlns:a16="http://schemas.microsoft.com/office/drawing/2014/main" id="{3210A14E-14E7-85E8-23AF-B4CBE09DAF06}"/>
                    </a:ext>
                  </a:extLst>
                </p:cNvPr>
                <p:cNvSpPr txBox="1">
                  <a:spLocks noChangeArrowheads="1"/>
                </p:cNvSpPr>
                <p:nvPr/>
              </p:nvSpPr>
              <p:spPr bwMode="auto">
                <a:xfrm>
                  <a:off x="4848" y="2208"/>
                  <a:ext cx="5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=3</a:t>
                  </a:r>
                </a:p>
              </p:txBody>
            </p:sp>
          </p:grpSp>
          <p:sp>
            <p:nvSpPr>
              <p:cNvPr id="156" name="Text Box 84">
                <a:extLst>
                  <a:ext uri="{FF2B5EF4-FFF2-40B4-BE49-F238E27FC236}">
                    <a16:creationId xmlns:a16="http://schemas.microsoft.com/office/drawing/2014/main" id="{FE6DAD77-8DAB-DB8E-A633-942211B84982}"/>
                  </a:ext>
                </a:extLst>
              </p:cNvPr>
              <p:cNvSpPr txBox="1">
                <a:spLocks noChangeArrowheads="1"/>
              </p:cNvSpPr>
              <p:nvPr/>
            </p:nvSpPr>
            <p:spPr bwMode="auto">
              <a:xfrm>
                <a:off x="2620" y="2849"/>
                <a:ext cx="40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2400">
                    <a:solidFill>
                      <a:srgbClr val="FF0000"/>
                    </a:solidFill>
                    <a:latin typeface="Times New Roman" panose="02020603050405020304" pitchFamily="18" charset="0"/>
                  </a:rPr>
                  <a:t>kill</a:t>
                </a:r>
              </a:p>
            </p:txBody>
          </p:sp>
          <p:grpSp>
            <p:nvGrpSpPr>
              <p:cNvPr id="157" name="Group 87">
                <a:extLst>
                  <a:ext uri="{FF2B5EF4-FFF2-40B4-BE49-F238E27FC236}">
                    <a16:creationId xmlns:a16="http://schemas.microsoft.com/office/drawing/2014/main" id="{9B514DFA-A052-A178-060D-C5BFC86DF68F}"/>
                  </a:ext>
                </a:extLst>
              </p:cNvPr>
              <p:cNvGrpSpPr>
                <a:grpSpLocks/>
              </p:cNvGrpSpPr>
              <p:nvPr/>
            </p:nvGrpSpPr>
            <p:grpSpPr bwMode="auto">
              <a:xfrm>
                <a:off x="2800" y="1254"/>
                <a:ext cx="792" cy="732"/>
                <a:chOff x="4392" y="1380"/>
                <a:chExt cx="792" cy="732"/>
              </a:xfrm>
            </p:grpSpPr>
            <p:sp>
              <p:nvSpPr>
                <p:cNvPr id="175" name="Oval 88">
                  <a:extLst>
                    <a:ext uri="{FF2B5EF4-FFF2-40B4-BE49-F238E27FC236}">
                      <a16:creationId xmlns:a16="http://schemas.microsoft.com/office/drawing/2014/main" id="{9E8F560B-109C-57BE-E3DA-99B4B096F90F}"/>
                    </a:ext>
                  </a:extLst>
                </p:cNvPr>
                <p:cNvSpPr>
                  <a:spLocks noChangeArrowheads="1"/>
                </p:cNvSpPr>
                <p:nvPr/>
              </p:nvSpPr>
              <p:spPr bwMode="auto">
                <a:xfrm>
                  <a:off x="4392" y="1827"/>
                  <a:ext cx="288" cy="285"/>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12</a:t>
                  </a:r>
                </a:p>
              </p:txBody>
            </p:sp>
            <p:sp>
              <p:nvSpPr>
                <p:cNvPr id="176" name="Line 89">
                  <a:extLst>
                    <a:ext uri="{FF2B5EF4-FFF2-40B4-BE49-F238E27FC236}">
                      <a16:creationId xmlns:a16="http://schemas.microsoft.com/office/drawing/2014/main" id="{F884D49D-83B2-3900-AAB7-D351B95183E7}"/>
                    </a:ext>
                  </a:extLst>
                </p:cNvPr>
                <p:cNvSpPr>
                  <a:spLocks noChangeShapeType="1"/>
                </p:cNvSpPr>
                <p:nvPr/>
              </p:nvSpPr>
              <p:spPr bwMode="auto">
                <a:xfrm flipH="1">
                  <a:off x="4548" y="1380"/>
                  <a:ext cx="636" cy="44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Text Box 90">
                  <a:extLst>
                    <a:ext uri="{FF2B5EF4-FFF2-40B4-BE49-F238E27FC236}">
                      <a16:creationId xmlns:a16="http://schemas.microsoft.com/office/drawing/2014/main" id="{2DF7E7C9-F3AF-CFC4-B8EA-9560D0CE886E}"/>
                    </a:ext>
                  </a:extLst>
                </p:cNvPr>
                <p:cNvSpPr txBox="1">
                  <a:spLocks noChangeArrowheads="1"/>
                </p:cNvSpPr>
                <p:nvPr/>
              </p:nvSpPr>
              <p:spPr bwMode="auto">
                <a:xfrm>
                  <a:off x="4440" y="1380"/>
                  <a:ext cx="5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1</a:t>
                  </a:r>
                </a:p>
              </p:txBody>
            </p:sp>
          </p:grpSp>
          <p:grpSp>
            <p:nvGrpSpPr>
              <p:cNvPr id="158" name="Group 91">
                <a:extLst>
                  <a:ext uri="{FF2B5EF4-FFF2-40B4-BE49-F238E27FC236}">
                    <a16:creationId xmlns:a16="http://schemas.microsoft.com/office/drawing/2014/main" id="{0074234B-5BD6-BBD2-FED2-DC7658EA122C}"/>
                  </a:ext>
                </a:extLst>
              </p:cNvPr>
              <p:cNvGrpSpPr>
                <a:grpSpLocks/>
              </p:cNvGrpSpPr>
              <p:nvPr/>
            </p:nvGrpSpPr>
            <p:grpSpPr bwMode="auto">
              <a:xfrm>
                <a:off x="3136" y="1290"/>
                <a:ext cx="636" cy="696"/>
                <a:chOff x="4728" y="1416"/>
                <a:chExt cx="636" cy="696"/>
              </a:xfrm>
            </p:grpSpPr>
            <p:sp>
              <p:nvSpPr>
                <p:cNvPr id="169" name="Oval 92">
                  <a:extLst>
                    <a:ext uri="{FF2B5EF4-FFF2-40B4-BE49-F238E27FC236}">
                      <a16:creationId xmlns:a16="http://schemas.microsoft.com/office/drawing/2014/main" id="{65A9E1F8-D715-A90A-C419-1CC1A18779C1}"/>
                    </a:ext>
                  </a:extLst>
                </p:cNvPr>
                <p:cNvSpPr>
                  <a:spLocks noChangeArrowheads="1"/>
                </p:cNvSpPr>
                <p:nvPr/>
              </p:nvSpPr>
              <p:spPr bwMode="auto">
                <a:xfrm>
                  <a:off x="5076" y="1839"/>
                  <a:ext cx="288" cy="273"/>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13</a:t>
                  </a:r>
                </a:p>
              </p:txBody>
            </p:sp>
            <p:sp>
              <p:nvSpPr>
                <p:cNvPr id="173" name="Line 93">
                  <a:extLst>
                    <a:ext uri="{FF2B5EF4-FFF2-40B4-BE49-F238E27FC236}">
                      <a16:creationId xmlns:a16="http://schemas.microsoft.com/office/drawing/2014/main" id="{3BFF7DBE-2CAE-A722-F074-92CDCCCC7886}"/>
                    </a:ext>
                  </a:extLst>
                </p:cNvPr>
                <p:cNvSpPr>
                  <a:spLocks noChangeShapeType="1"/>
                </p:cNvSpPr>
                <p:nvPr/>
              </p:nvSpPr>
              <p:spPr bwMode="auto">
                <a:xfrm>
                  <a:off x="5232" y="1416"/>
                  <a:ext cx="0" cy="44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Text Box 94">
                  <a:extLst>
                    <a:ext uri="{FF2B5EF4-FFF2-40B4-BE49-F238E27FC236}">
                      <a16:creationId xmlns:a16="http://schemas.microsoft.com/office/drawing/2014/main" id="{E1D66F1B-5DBD-1C4E-BECE-B4F2A7926249}"/>
                    </a:ext>
                  </a:extLst>
                </p:cNvPr>
                <p:cNvSpPr txBox="1">
                  <a:spLocks noChangeArrowheads="1"/>
                </p:cNvSpPr>
                <p:nvPr/>
              </p:nvSpPr>
              <p:spPr bwMode="auto">
                <a:xfrm>
                  <a:off x="4728" y="1588"/>
                  <a:ext cx="5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3</a:t>
                  </a:r>
                </a:p>
              </p:txBody>
            </p:sp>
          </p:grpSp>
          <p:sp>
            <p:nvSpPr>
              <p:cNvPr id="159" name="Text Box 97">
                <a:extLst>
                  <a:ext uri="{FF2B5EF4-FFF2-40B4-BE49-F238E27FC236}">
                    <a16:creationId xmlns:a16="http://schemas.microsoft.com/office/drawing/2014/main" id="{2B4D0442-6EA9-14E4-8C28-AE2A659645C6}"/>
                  </a:ext>
                </a:extLst>
              </p:cNvPr>
              <p:cNvSpPr txBox="1">
                <a:spLocks noChangeArrowheads="1"/>
              </p:cNvSpPr>
              <p:nvPr/>
            </p:nvSpPr>
            <p:spPr bwMode="auto">
              <a:xfrm>
                <a:off x="2752" y="1973"/>
                <a:ext cx="40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2400">
                    <a:solidFill>
                      <a:srgbClr val="FF0000"/>
                    </a:solidFill>
                    <a:latin typeface="Times New Roman" panose="02020603050405020304" pitchFamily="18" charset="0"/>
                  </a:rPr>
                  <a:t>kill</a:t>
                </a:r>
              </a:p>
            </p:txBody>
          </p:sp>
          <p:sp>
            <p:nvSpPr>
              <p:cNvPr id="160" name="Text Box 98">
                <a:extLst>
                  <a:ext uri="{FF2B5EF4-FFF2-40B4-BE49-F238E27FC236}">
                    <a16:creationId xmlns:a16="http://schemas.microsoft.com/office/drawing/2014/main" id="{A49BA8EB-9610-94DF-96D4-197594B3135C}"/>
                  </a:ext>
                </a:extLst>
              </p:cNvPr>
              <p:cNvSpPr txBox="1">
                <a:spLocks noChangeArrowheads="1"/>
              </p:cNvSpPr>
              <p:nvPr/>
            </p:nvSpPr>
            <p:spPr bwMode="auto">
              <a:xfrm>
                <a:off x="3448" y="1973"/>
                <a:ext cx="40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2400">
                    <a:solidFill>
                      <a:srgbClr val="FF0000"/>
                    </a:solidFill>
                    <a:latin typeface="Times New Roman" panose="02020603050405020304" pitchFamily="18" charset="0"/>
                  </a:rPr>
                  <a:t>kill</a:t>
                </a:r>
              </a:p>
            </p:txBody>
          </p:sp>
          <p:sp>
            <p:nvSpPr>
              <p:cNvPr id="161" name="Oval 183">
                <a:extLst>
                  <a:ext uri="{FF2B5EF4-FFF2-40B4-BE49-F238E27FC236}">
                    <a16:creationId xmlns:a16="http://schemas.microsoft.com/office/drawing/2014/main" id="{4CFA76C3-0C07-1D06-CA04-7202E1B99D96}"/>
                  </a:ext>
                </a:extLst>
              </p:cNvPr>
              <p:cNvSpPr>
                <a:spLocks noChangeArrowheads="1"/>
              </p:cNvSpPr>
              <p:nvPr/>
            </p:nvSpPr>
            <p:spPr bwMode="auto">
              <a:xfrm>
                <a:off x="4263" y="1698"/>
                <a:ext cx="288" cy="288"/>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14</a:t>
                </a:r>
              </a:p>
            </p:txBody>
          </p:sp>
          <p:sp>
            <p:nvSpPr>
              <p:cNvPr id="162" name="Line 184">
                <a:extLst>
                  <a:ext uri="{FF2B5EF4-FFF2-40B4-BE49-F238E27FC236}">
                    <a16:creationId xmlns:a16="http://schemas.microsoft.com/office/drawing/2014/main" id="{DC7BF371-EEB7-2C21-583B-F83233943625}"/>
                  </a:ext>
                </a:extLst>
              </p:cNvPr>
              <p:cNvSpPr>
                <a:spLocks noChangeShapeType="1"/>
              </p:cNvSpPr>
              <p:nvPr/>
            </p:nvSpPr>
            <p:spPr bwMode="auto">
              <a:xfrm>
                <a:off x="3735" y="1278"/>
                <a:ext cx="672" cy="432"/>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Text Box 185">
                <a:extLst>
                  <a:ext uri="{FF2B5EF4-FFF2-40B4-BE49-F238E27FC236}">
                    <a16:creationId xmlns:a16="http://schemas.microsoft.com/office/drawing/2014/main" id="{AF9C99DD-71A1-CDC5-9F3F-73C1D390C6D0}"/>
                  </a:ext>
                </a:extLst>
              </p:cNvPr>
              <p:cNvSpPr txBox="1">
                <a:spLocks noChangeArrowheads="1"/>
              </p:cNvSpPr>
              <p:nvPr/>
            </p:nvSpPr>
            <p:spPr bwMode="auto">
              <a:xfrm>
                <a:off x="4035" y="1254"/>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 4</a:t>
                </a:r>
              </a:p>
            </p:txBody>
          </p:sp>
          <p:sp>
            <p:nvSpPr>
              <p:cNvPr id="164" name="Oval 187">
                <a:extLst>
                  <a:ext uri="{FF2B5EF4-FFF2-40B4-BE49-F238E27FC236}">
                    <a16:creationId xmlns:a16="http://schemas.microsoft.com/office/drawing/2014/main" id="{73A3734B-128A-8D9B-1F97-8B54A64A29F0}"/>
                  </a:ext>
                </a:extLst>
              </p:cNvPr>
              <p:cNvSpPr>
                <a:spLocks noChangeArrowheads="1"/>
              </p:cNvSpPr>
              <p:nvPr/>
            </p:nvSpPr>
            <p:spPr bwMode="auto">
              <a:xfrm>
                <a:off x="3987" y="2574"/>
                <a:ext cx="288" cy="276"/>
              </a:xfrm>
              <a:prstGeom prst="ellipse">
                <a:avLst/>
              </a:prstGeom>
              <a:noFill/>
              <a:ln w="19050">
                <a:solidFill>
                  <a:schemeClr val="tx1"/>
                </a:solidFill>
                <a:miter lim="800000"/>
                <a:headEnd/>
                <a:tailEnd/>
              </a:ln>
            </p:spPr>
            <p:txBody>
              <a:bodyPr wrap="none" anchor="ct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15</a:t>
                </a:r>
              </a:p>
            </p:txBody>
          </p:sp>
          <p:sp>
            <p:nvSpPr>
              <p:cNvPr id="165" name="Line 188">
                <a:extLst>
                  <a:ext uri="{FF2B5EF4-FFF2-40B4-BE49-F238E27FC236}">
                    <a16:creationId xmlns:a16="http://schemas.microsoft.com/office/drawing/2014/main" id="{9FB5986C-6B45-AC27-D4CC-042A2AE21B10}"/>
                  </a:ext>
                </a:extLst>
              </p:cNvPr>
              <p:cNvSpPr>
                <a:spLocks noChangeShapeType="1"/>
              </p:cNvSpPr>
              <p:nvPr/>
            </p:nvSpPr>
            <p:spPr bwMode="auto">
              <a:xfrm flipH="1">
                <a:off x="4131" y="1986"/>
                <a:ext cx="264" cy="588"/>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Text Box 189">
                <a:extLst>
                  <a:ext uri="{FF2B5EF4-FFF2-40B4-BE49-F238E27FC236}">
                    <a16:creationId xmlns:a16="http://schemas.microsoft.com/office/drawing/2014/main" id="{FAC86332-4A41-1F34-D0B5-3D24B0141123}"/>
                  </a:ext>
                </a:extLst>
              </p:cNvPr>
              <p:cNvSpPr txBox="1">
                <a:spLocks noChangeArrowheads="1"/>
              </p:cNvSpPr>
              <p:nvPr/>
            </p:nvSpPr>
            <p:spPr bwMode="auto">
              <a:xfrm>
                <a:off x="3831" y="2082"/>
                <a:ext cx="5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x</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=1</a:t>
                </a:r>
              </a:p>
            </p:txBody>
          </p:sp>
        </p:grpSp>
        <p:sp>
          <p:nvSpPr>
            <p:cNvPr id="136" name="Line 195">
              <a:extLst>
                <a:ext uri="{FF2B5EF4-FFF2-40B4-BE49-F238E27FC236}">
                  <a16:creationId xmlns:a16="http://schemas.microsoft.com/office/drawing/2014/main" id="{1BE5E25E-82DB-465F-98A0-120DFF6D6F2D}"/>
                </a:ext>
              </a:extLst>
            </p:cNvPr>
            <p:cNvSpPr>
              <a:spLocks noChangeShapeType="1"/>
            </p:cNvSpPr>
            <p:nvPr/>
          </p:nvSpPr>
          <p:spPr bwMode="auto">
            <a:xfrm>
              <a:off x="2812" y="595"/>
              <a:ext cx="1623" cy="5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Line 196">
              <a:extLst>
                <a:ext uri="{FF2B5EF4-FFF2-40B4-BE49-F238E27FC236}">
                  <a16:creationId xmlns:a16="http://schemas.microsoft.com/office/drawing/2014/main" id="{28CE2C03-33B5-FB28-E3F6-7B9531FFD02C}"/>
                </a:ext>
              </a:extLst>
            </p:cNvPr>
            <p:cNvSpPr>
              <a:spLocks noChangeShapeType="1"/>
            </p:cNvSpPr>
            <p:nvPr/>
          </p:nvSpPr>
          <p:spPr bwMode="auto">
            <a:xfrm>
              <a:off x="2800" y="568"/>
              <a:ext cx="2562" cy="58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Text Box 197">
              <a:extLst>
                <a:ext uri="{FF2B5EF4-FFF2-40B4-BE49-F238E27FC236}">
                  <a16:creationId xmlns:a16="http://schemas.microsoft.com/office/drawing/2014/main" id="{5F38BA22-6C22-35C8-7207-DFD7B9BBC77F}"/>
                </a:ext>
              </a:extLst>
            </p:cNvPr>
            <p:cNvSpPr txBox="1">
              <a:spLocks noChangeArrowheads="1"/>
            </p:cNvSpPr>
            <p:nvPr/>
          </p:nvSpPr>
          <p:spPr bwMode="auto">
            <a:xfrm>
              <a:off x="4490" y="1071"/>
              <a:ext cx="8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p"/>
                <a:defRPr sz="28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tx2"/>
                </a:buClr>
                <a:buSzPct val="75000"/>
                <a:buFont typeface="Wingdings" pitchFamily="2" charset="2"/>
                <a:buChar char="n"/>
                <a:defRPr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p"/>
                <a:defRPr sz="20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itchFamily="2" charset="2"/>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grpSp>
      <p:sp>
        <p:nvSpPr>
          <p:cNvPr id="208" name="文本框 207">
            <a:extLst>
              <a:ext uri="{FF2B5EF4-FFF2-40B4-BE49-F238E27FC236}">
                <a16:creationId xmlns:a16="http://schemas.microsoft.com/office/drawing/2014/main" id="{E9F93C3C-6DEA-5A35-6914-206BDC4AB0E7}"/>
              </a:ext>
            </a:extLst>
          </p:cNvPr>
          <p:cNvSpPr txBox="1"/>
          <p:nvPr/>
        </p:nvSpPr>
        <p:spPr>
          <a:xfrm>
            <a:off x="1311639" y="6014456"/>
            <a:ext cx="10208484" cy="461665"/>
          </a:xfrm>
          <a:prstGeom prst="rect">
            <a:avLst/>
          </a:prstGeom>
          <a:noFill/>
        </p:spPr>
        <p:txBody>
          <a:bodyPr wrap="square">
            <a:spAutoFit/>
          </a:bodyPr>
          <a:lstStyle/>
          <a:p>
            <a:pPr eaLnBrk="1" hangingPunct="1">
              <a:spcBef>
                <a:spcPct val="0"/>
              </a:spcBef>
              <a:buClrTx/>
              <a:buSzTx/>
              <a:buFontTx/>
              <a:buNone/>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堆栈来实现活结点表，每次读取栈顶元素作为</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E</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结点，以生成儿子结点。</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209" name="标题 1">
            <a:extLst>
              <a:ext uri="{FF2B5EF4-FFF2-40B4-BE49-F238E27FC236}">
                <a16:creationId xmlns:a16="http://schemas.microsoft.com/office/drawing/2014/main" id="{72CDB73F-C4E3-2488-F538-8F6D85D07B44}"/>
              </a:ext>
            </a:extLst>
          </p:cNvPr>
          <p:cNvSpPr txBox="1">
            <a:spLocks/>
          </p:cNvSpPr>
          <p:nvPr/>
        </p:nvSpPr>
        <p:spPr>
          <a:xfrm>
            <a:off x="424656" y="225902"/>
            <a:ext cx="10515600" cy="90363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sz="2800" dirty="0"/>
              <a:t>回溯法解决四皇后问题</a:t>
            </a:r>
          </a:p>
        </p:txBody>
      </p:sp>
    </p:spTree>
    <p:extLst>
      <p:ext uri="{BB962C8B-B14F-4D97-AF65-F5344CB8AC3E}">
        <p14:creationId xmlns:p14="http://schemas.microsoft.com/office/powerpoint/2010/main" val="1190113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算法分析新模板2023" id="{FADB3A85-5174-4FA5-A51F-55BEA2B76671}" vid="{DDE32136-80A6-4B40-8420-6E71B6F9244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算法分析新模板2023</Template>
  <TotalTime>23319</TotalTime>
  <Words>8181</Words>
  <Application>Microsoft Office PowerPoint</Application>
  <PresentationFormat>宽屏</PresentationFormat>
  <Paragraphs>2432</Paragraphs>
  <Slides>73</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73</vt:i4>
      </vt:variant>
    </vt:vector>
  </HeadingPairs>
  <TitlesOfParts>
    <vt:vector size="84" baseType="lpstr">
      <vt:lpstr>等线</vt:lpstr>
      <vt:lpstr>宋体</vt:lpstr>
      <vt:lpstr>幼圆</vt:lpstr>
      <vt:lpstr>Arial</vt:lpstr>
      <vt:lpstr>Arial Black</vt:lpstr>
      <vt:lpstr>Cambria Math</vt:lpstr>
      <vt:lpstr>Symbol</vt:lpstr>
      <vt:lpstr>Times New Roman</vt:lpstr>
      <vt:lpstr>Verdana</vt:lpstr>
      <vt:lpstr>Wingdings</vt:lpstr>
      <vt:lpstr>算法分析模板0731</vt:lpstr>
      <vt:lpstr>第八章 分支限界法</vt:lpstr>
      <vt:lpstr>目录</vt:lpstr>
      <vt:lpstr>8.1 一般方法</vt:lpstr>
      <vt:lpstr>适用的问题特点</vt:lpstr>
      <vt:lpstr>求解步骤</vt:lpstr>
      <vt:lpstr>基本思想</vt:lpstr>
      <vt:lpstr>算法8.1  分支限界法的抽象化描述</vt:lpstr>
      <vt:lpstr>分枝限界法的不同检索方式</vt:lpstr>
      <vt:lpstr>PowerPoint 演示文稿</vt:lpstr>
      <vt:lpstr> FIFO分支限界法解决四皇后问题的解空间树</vt:lpstr>
      <vt:lpstr>PowerPoint 演示文稿</vt:lpstr>
      <vt:lpstr>理解FIFO-分支限界法</vt:lpstr>
      <vt:lpstr>8.2 LC-检索</vt:lpstr>
      <vt:lpstr>LC-检索的优点</vt:lpstr>
      <vt:lpstr>FIFO-分支限界法解决四皇后</vt:lpstr>
      <vt:lpstr>成本函数c的量化方法</vt:lpstr>
      <vt:lpstr>区分状态空间树中结点X</vt:lpstr>
      <vt:lpstr>成本函数c定义</vt:lpstr>
      <vt:lpstr>成本函数c的例子</vt:lpstr>
      <vt:lpstr>成本函数c的计算工作量</vt:lpstr>
      <vt:lpstr>成本估计函数ĉ定义</vt:lpstr>
      <vt:lpstr>LC-检索</vt:lpstr>
      <vt:lpstr>LC-检索特殊情况1</vt:lpstr>
      <vt:lpstr>LC-检索特殊情况2</vt:lpstr>
      <vt:lpstr>LC-检索总结</vt:lpstr>
      <vt:lpstr>LC-检索总结</vt:lpstr>
      <vt:lpstr>8.3 15-谜问题</vt:lpstr>
      <vt:lpstr>问题描述</vt:lpstr>
      <vt:lpstr>状态空间树</vt:lpstr>
      <vt:lpstr>PowerPoint 演示文稿</vt:lpstr>
      <vt:lpstr>函数定义</vt:lpstr>
      <vt:lpstr>判定定理</vt:lpstr>
      <vt:lpstr>FIFO-检索</vt:lpstr>
      <vt:lpstr>深度优先检索</vt:lpstr>
      <vt:lpstr>求解方法</vt:lpstr>
      <vt:lpstr>LC-检索</vt:lpstr>
      <vt:lpstr>LC-检索</vt:lpstr>
      <vt:lpstr>LC-检索</vt:lpstr>
      <vt:lpstr>8.4 求最小成本的分支限界法</vt:lpstr>
      <vt:lpstr>ĉ的特性</vt:lpstr>
      <vt:lpstr>ĉ的特性</vt:lpstr>
      <vt:lpstr>算法8.2 求最小成本的LC-分支限界算法</vt:lpstr>
      <vt:lpstr>加速寻找最小成本</vt:lpstr>
      <vt:lpstr>基于ĉ和U求最小成本的分枝-限界法</vt:lpstr>
      <vt:lpstr>最小成本上界U</vt:lpstr>
      <vt:lpstr>合并U的使用情景</vt:lpstr>
      <vt:lpstr>FIFO算法思想</vt:lpstr>
      <vt:lpstr>算法8.3 找最小成本的FIFO分枝限界算法</vt:lpstr>
      <vt:lpstr>算法8.4 找最小成本的LC分枝-限界法</vt:lpstr>
      <vt:lpstr>8.5 带期限的作业调度问题</vt:lpstr>
      <vt:lpstr>问题描述</vt:lpstr>
      <vt:lpstr>一个问题实例</vt:lpstr>
      <vt:lpstr>限界函数B</vt:lpstr>
      <vt:lpstr>成本下界函数ĉ</vt:lpstr>
      <vt:lpstr>每个答案结点的ĉ值</vt:lpstr>
      <vt:lpstr>成本上界U</vt:lpstr>
      <vt:lpstr>FIFO-分支限界法实例运行</vt:lpstr>
      <vt:lpstr>8.6 0/1背包问题</vt:lpstr>
      <vt:lpstr>问题描述</vt:lpstr>
      <vt:lpstr>一个问题实例</vt:lpstr>
      <vt:lpstr>PowerPoint 演示文稿</vt:lpstr>
      <vt:lpstr>成本函数c</vt:lpstr>
      <vt:lpstr>成本估计函数ĉ</vt:lpstr>
      <vt:lpstr>成本估计函数ĉ定义</vt:lpstr>
      <vt:lpstr>限界函数U</vt:lpstr>
      <vt:lpstr>ĉ函数与u函数</vt:lpstr>
      <vt:lpstr>ĉ值与U值</vt:lpstr>
      <vt:lpstr>ĉ函数算法</vt:lpstr>
      <vt:lpstr>U函数算法</vt:lpstr>
      <vt:lpstr>LC-分支限界法实例运行</vt:lpstr>
      <vt:lpstr>8.7 小结</vt:lpstr>
      <vt:lpstr>8.7 小结</vt:lpstr>
      <vt:lpstr>本 章 结 束</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why</dc:creator>
  <cp:lastModifiedBy>Nina</cp:lastModifiedBy>
  <cp:revision>1396</cp:revision>
  <dcterms:created xsi:type="dcterms:W3CDTF">2005-08-10T02:20:16Z</dcterms:created>
  <dcterms:modified xsi:type="dcterms:W3CDTF">2024-02-18T06:12:07Z</dcterms:modified>
</cp:coreProperties>
</file>