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42"/>
  </p:notesMasterIdLst>
  <p:sldIdLst>
    <p:sldId id="368" r:id="rId2"/>
    <p:sldId id="397" r:id="rId3"/>
    <p:sldId id="398" r:id="rId4"/>
    <p:sldId id="399" r:id="rId5"/>
    <p:sldId id="403" r:id="rId6"/>
    <p:sldId id="404" r:id="rId7"/>
    <p:sldId id="406" r:id="rId8"/>
    <p:sldId id="407" r:id="rId9"/>
    <p:sldId id="409" r:id="rId10"/>
    <p:sldId id="411" r:id="rId11"/>
    <p:sldId id="416" r:id="rId12"/>
    <p:sldId id="419" r:id="rId13"/>
    <p:sldId id="420" r:id="rId14"/>
    <p:sldId id="422" r:id="rId15"/>
    <p:sldId id="421" r:id="rId16"/>
    <p:sldId id="426" r:id="rId17"/>
    <p:sldId id="423" r:id="rId18"/>
    <p:sldId id="410" r:id="rId19"/>
    <p:sldId id="424" r:id="rId20"/>
    <p:sldId id="425" r:id="rId21"/>
    <p:sldId id="427" r:id="rId22"/>
    <p:sldId id="428" r:id="rId23"/>
    <p:sldId id="429" r:id="rId24"/>
    <p:sldId id="430" r:id="rId25"/>
    <p:sldId id="431" r:id="rId26"/>
    <p:sldId id="432" r:id="rId27"/>
    <p:sldId id="433" r:id="rId28"/>
    <p:sldId id="434" r:id="rId29"/>
    <p:sldId id="437" r:id="rId30"/>
    <p:sldId id="442" r:id="rId31"/>
    <p:sldId id="443" r:id="rId32"/>
    <p:sldId id="444" r:id="rId33"/>
    <p:sldId id="441" r:id="rId34"/>
    <p:sldId id="447" r:id="rId35"/>
    <p:sldId id="448" r:id="rId36"/>
    <p:sldId id="452" r:id="rId37"/>
    <p:sldId id="453" r:id="rId38"/>
    <p:sldId id="438" r:id="rId39"/>
    <p:sldId id="439" r:id="rId40"/>
    <p:sldId id="39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82136" autoAdjust="0"/>
  </p:normalViewPr>
  <p:slideViewPr>
    <p:cSldViewPr>
      <p:cViewPr varScale="1">
        <p:scale>
          <a:sx n="87" d="100"/>
          <a:sy n="87" d="100"/>
        </p:scale>
        <p:origin x="538"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7879CBA-C0A0-49AF-BDCD-A0A484D87473}" type="datetimeFigureOut">
              <a:rPr lang="zh-CN" altLang="en-US"/>
              <a:pPr>
                <a:defRPr/>
              </a:pPr>
              <a:t>2023/12/7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263615C9-11BB-4C07-948B-437411D67D61}" type="slidenum">
              <a:rPr lang="zh-CN" altLang="en-US"/>
              <a:pPr>
                <a:defRPr/>
              </a:pPr>
              <a:t>‹#›</a:t>
            </a:fld>
            <a:endParaRPr lang="zh-CN" altLang="en-US"/>
          </a:p>
        </p:txBody>
      </p:sp>
    </p:spTree>
    <p:extLst>
      <p:ext uri="{BB962C8B-B14F-4D97-AF65-F5344CB8AC3E}">
        <p14:creationId xmlns:p14="http://schemas.microsoft.com/office/powerpoint/2010/main" val="3930202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5905088" y="1418544"/>
            <a:ext cx="6257321" cy="2514214"/>
          </a:xfrm>
          <a:prstGeom prst="rect">
            <a:avLst/>
          </a:prstGeom>
        </p:spPr>
      </p:pic>
      <p:pic>
        <p:nvPicPr>
          <p:cNvPr id="5" name="图片 4"/>
          <p:cNvPicPr>
            <a:picLocks noChangeAspect="1"/>
          </p:cNvPicPr>
          <p:nvPr/>
        </p:nvPicPr>
        <p:blipFill>
          <a:blip r:embed="rId3"/>
          <a:stretch>
            <a:fillRect/>
          </a:stretch>
        </p:blipFill>
        <p:spPr>
          <a:xfrm>
            <a:off x="23552" y="1418543"/>
            <a:ext cx="5872658" cy="2508395"/>
          </a:xfrm>
          <a:prstGeom prst="rect">
            <a:avLst/>
          </a:prstGeom>
        </p:spPr>
      </p:pic>
      <p:grpSp>
        <p:nvGrpSpPr>
          <p:cNvPr id="11" name="组合 10"/>
          <p:cNvGrpSpPr/>
          <p:nvPr/>
        </p:nvGrpSpPr>
        <p:grpSpPr>
          <a:xfrm>
            <a:off x="0" y="5399618"/>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8878" y="1225462"/>
            <a:ext cx="12211802" cy="2894556"/>
          </a:xfrm>
          <a:prstGeom prst="parallelogram">
            <a:avLst>
              <a:gd name="adj" fmla="val 0"/>
            </a:avLst>
          </a:prstGeom>
          <a:solidFill>
            <a:srgbClr val="1B509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dirty="0"/>
          </a:p>
        </p:txBody>
      </p:sp>
      <p:sp>
        <p:nvSpPr>
          <p:cNvPr id="2" name="标题 1"/>
          <p:cNvSpPr>
            <a:spLocks noGrp="1"/>
          </p:cNvSpPr>
          <p:nvPr>
            <p:ph type="ctrTitle"/>
          </p:nvPr>
        </p:nvSpPr>
        <p:spPr>
          <a:xfrm>
            <a:off x="1101360" y="4274634"/>
            <a:ext cx="9831977" cy="999627"/>
          </a:xfrm>
        </p:spPr>
        <p:txBody>
          <a:bodyPr anchor="b">
            <a:normAutofit/>
          </a:bodyPr>
          <a:lstStyle>
            <a:lvl1pPr algn="ctr">
              <a:defRPr sz="5000">
                <a:solidFill>
                  <a:srgbClr val="1E5293"/>
                </a:solidFill>
              </a:defRPr>
            </a:lvl1pPr>
          </a:lstStyle>
          <a:p>
            <a:r>
              <a:rPr lang="zh-CN" altLang="en-US" smtClean="0"/>
              <a:t>单击此处编辑母版标题样式</a:t>
            </a:r>
            <a:endParaRPr lang="zh-CN" altLang="en-US" dirty="0"/>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extLst>
      <p:ext uri="{BB962C8B-B14F-4D97-AF65-F5344CB8AC3E}">
        <p14:creationId xmlns:p14="http://schemas.microsoft.com/office/powerpoint/2010/main" val="206456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0909" y="1360704"/>
            <a:ext cx="12169984" cy="2535726"/>
          </a:xfrm>
          <a:prstGeom prst="rect">
            <a:avLst/>
          </a:prstGeom>
        </p:spPr>
      </p:pic>
      <p:grpSp>
        <p:nvGrpSpPr>
          <p:cNvPr id="11" name="组合 10"/>
          <p:cNvGrpSpPr/>
          <p:nvPr/>
        </p:nvGrpSpPr>
        <p:grpSpPr>
          <a:xfrm>
            <a:off x="12200" y="5372100"/>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0" y="1175806"/>
            <a:ext cx="12211802" cy="2894556"/>
          </a:xfrm>
          <a:prstGeom prst="parallelogram">
            <a:avLst>
              <a:gd name="adj" fmla="val 0"/>
            </a:avLst>
          </a:prstGeom>
          <a:solidFill>
            <a:schemeClr val="accent1">
              <a:lumMod val="75000"/>
              <a:alpha val="5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dirty="0"/>
          </a:p>
        </p:txBody>
      </p:sp>
      <p:sp>
        <p:nvSpPr>
          <p:cNvPr id="2" name="标题 1"/>
          <p:cNvSpPr>
            <a:spLocks noGrp="1"/>
          </p:cNvSpPr>
          <p:nvPr>
            <p:ph type="ctrTitle"/>
          </p:nvPr>
        </p:nvSpPr>
        <p:spPr>
          <a:xfrm>
            <a:off x="1101360" y="4264253"/>
            <a:ext cx="9831977" cy="999627"/>
          </a:xfrm>
        </p:spPr>
        <p:txBody>
          <a:bodyPr anchor="b">
            <a:normAutofit/>
          </a:bodyPr>
          <a:lstStyle>
            <a:lvl1pPr algn="ctr">
              <a:defRPr sz="5000">
                <a:solidFill>
                  <a:srgbClr val="1E5293"/>
                </a:solidFill>
              </a:defRPr>
            </a:lvl1pPr>
          </a:lstStyle>
          <a:p>
            <a:r>
              <a:rPr lang="zh-CN" altLang="en-US" smtClean="0"/>
              <a:t>单击此处编辑母版标题样式</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extLst>
      <p:ext uri="{BB962C8B-B14F-4D97-AF65-F5344CB8AC3E}">
        <p14:creationId xmlns:p14="http://schemas.microsoft.com/office/powerpoint/2010/main" val="166115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smtClean="0"/>
              <a:t>单击此处编辑母版标题样式</a:t>
            </a:r>
            <a:r>
              <a:rPr lang="en-US" altLang="zh-CN" dirty="0" err="1" smtClean="0"/>
              <a:t>abc</a:t>
            </a:r>
            <a:endParaRPr lang="zh-CN" altLang="en-US" dirty="0"/>
          </a:p>
        </p:txBody>
      </p:sp>
      <p:sp>
        <p:nvSpPr>
          <p:cNvPr id="3" name="内容占位符 2"/>
          <p:cNvSpPr>
            <a:spLocks noGrp="1"/>
          </p:cNvSpPr>
          <p:nvPr>
            <p:ph idx="1" hasCustomPrompt="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dirty="0" smtClean="0"/>
              <a:t>编辑母版文本样式</a:t>
            </a:r>
            <a:r>
              <a:rPr lang="en-US" altLang="zh-CN" dirty="0" err="1" smtClean="0"/>
              <a:t>abc</a:t>
            </a:r>
            <a:endParaRPr lang="zh-CN" altLang="en-US" dirty="0" smtClean="0"/>
          </a:p>
          <a:p>
            <a:pPr lvl="1"/>
            <a:r>
              <a:rPr lang="zh-CN" altLang="en-US" dirty="0" smtClean="0"/>
              <a:t>第二级</a:t>
            </a:r>
            <a:r>
              <a:rPr lang="en-US" altLang="zh-CN" dirty="0" err="1" smtClean="0"/>
              <a:t>abc</a:t>
            </a:r>
            <a:endParaRPr lang="zh-CN" altLang="en-US" dirty="0" smtClean="0"/>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04713B0-7EE7-420A-BB22-6F99F562E080}"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extLst>
      <p:ext uri="{BB962C8B-B14F-4D97-AF65-F5344CB8AC3E}">
        <p14:creationId xmlns:p14="http://schemas.microsoft.com/office/powerpoint/2010/main" val="1302898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smtClean="0"/>
              <a:t>单击此处编辑母版标题样式</a:t>
            </a:r>
            <a:r>
              <a:rPr lang="en-US" altLang="zh-CN" dirty="0" err="1" smtClean="0"/>
              <a:t>abc</a:t>
            </a:r>
            <a:endParaRPr lang="zh-CN" altLang="en-US" dirty="0"/>
          </a:p>
        </p:txBody>
      </p:sp>
      <p:sp>
        <p:nvSpPr>
          <p:cNvPr id="3" name="内容占位符 2"/>
          <p:cNvSpPr>
            <a:spLocks noGrp="1"/>
          </p:cNvSpPr>
          <p:nvPr>
            <p:ph idx="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3725317638"/>
              </p:ext>
            </p:extLst>
          </p:nvPr>
        </p:nvGraphicFramePr>
        <p:xfrm>
          <a:off x="7016098" y="3250773"/>
          <a:ext cx="949235" cy="396240"/>
        </p:xfrm>
        <a:graphic>
          <a:graphicData uri="http://schemas.openxmlformats.org/drawingml/2006/table">
            <a:tbl>
              <a:tblPr>
                <a:tableStyleId>{2D5ABB26-0587-4C30-8999-92F81FD0307C}</a:tableStyleId>
              </a:tblPr>
              <a:tblGrid>
                <a:gridCol w="949235">
                  <a:extLst>
                    <a:ext uri="{9D8B030D-6E8A-4147-A177-3AD203B41FA5}">
                      <a16:colId xmlns:a16="http://schemas.microsoft.com/office/drawing/2014/main" val="2089850756"/>
                    </a:ext>
                  </a:extLst>
                </a:gridCol>
              </a:tblGrid>
              <a:tr h="0">
                <a:tc>
                  <a:txBody>
                    <a:bodyPr/>
                    <a:lstStyle/>
                    <a:p>
                      <a:endParaRPr lang="zh-CN" altLang="en-US" sz="2000" dirty="0">
                        <a:latin typeface="幼圆" panose="02010509060101010101" pitchFamily="49" charset="-122"/>
                        <a:ea typeface="幼圆" panose="02010509060101010101" pitchFamily="49" charset="-122"/>
                      </a:endParaRPr>
                    </a:p>
                  </a:txBody>
                  <a:tcPr/>
                </a:tc>
                <a:extLst>
                  <a:ext uri="{0D108BD9-81ED-4DB2-BD59-A6C34878D82A}">
                    <a16:rowId xmlns:a16="http://schemas.microsoft.com/office/drawing/2014/main" val="3534267177"/>
                  </a:ext>
                </a:extLst>
              </a:tr>
            </a:tbl>
          </a:graphicData>
        </a:graphic>
      </p:graphicFrame>
    </p:spTree>
    <p:extLst>
      <p:ext uri="{BB962C8B-B14F-4D97-AF65-F5344CB8AC3E}">
        <p14:creationId xmlns:p14="http://schemas.microsoft.com/office/powerpoint/2010/main" val="41878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smtClean="0"/>
              <a:t>单击此处编辑母版标题样式</a:t>
            </a:r>
            <a:r>
              <a:rPr lang="en-US" altLang="zh-CN" dirty="0" err="1" smtClean="0"/>
              <a:t>abc</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1987BE1-1902-418F-9C26-CDCFD3D9B41D}" type="slidenum">
              <a:rPr lang="en-US" altLang="zh-CN" smtClean="0"/>
              <a:pPr>
                <a:defRPr/>
              </a:pPr>
              <a:t>‹#›</a:t>
            </a:fld>
            <a:endParaRPr lang="en-US" altLang="zh-CN"/>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9" name="组合 8"/>
          <p:cNvGrpSpPr/>
          <p:nvPr/>
        </p:nvGrpSpPr>
        <p:grpSpPr>
          <a:xfrm>
            <a:off x="-11093" y="5372100"/>
            <a:ext cx="12203093" cy="1485900"/>
            <a:chOff x="0" y="5305425"/>
            <a:chExt cx="12203093" cy="148590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1" name="矩形 10"/>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4813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pPr>
                <a:defRPr/>
              </a:pPr>
              <a:t>‹#›</a:t>
            </a:fld>
            <a:endParaRPr lang="en-US" altLang="zh-CN"/>
          </a:p>
        </p:txBody>
      </p:sp>
      <p:grpSp>
        <p:nvGrpSpPr>
          <p:cNvPr id="5" name="组合 4"/>
          <p:cNvGrpSpPr/>
          <p:nvPr/>
        </p:nvGrpSpPr>
        <p:grpSpPr>
          <a:xfrm>
            <a:off x="0" y="5372100"/>
            <a:ext cx="12203093" cy="1485900"/>
            <a:chOff x="0" y="5305425"/>
            <a:chExt cx="12203093" cy="148590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7" name="矩形 6"/>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extLst>
      <p:ext uri="{BB962C8B-B14F-4D97-AF65-F5344CB8AC3E}">
        <p14:creationId xmlns:p14="http://schemas.microsoft.com/office/powerpoint/2010/main" val="117118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sp>
        <p:nvSpPr>
          <p:cNvPr id="7" name="标题 1"/>
          <p:cNvSpPr>
            <a:spLocks noGrp="1"/>
          </p:cNvSpPr>
          <p:nvPr>
            <p:ph type="title" hasCustomPrompt="1"/>
          </p:nvPr>
        </p:nvSpPr>
        <p:spPr>
          <a:xfrm>
            <a:off x="838200" y="365125"/>
            <a:ext cx="10515600" cy="1325563"/>
          </a:xfrm>
        </p:spPr>
        <p:txBody>
          <a:bodyPr/>
          <a:lstStyle>
            <a:lvl1pPr>
              <a:defRPr/>
            </a:lvl1pPr>
          </a:lstStyle>
          <a:p>
            <a:r>
              <a:rPr lang="zh-CN" altLang="en-US" dirty="0" smtClean="0"/>
              <a:t>单击此处编辑母版标题样式</a:t>
            </a:r>
            <a:r>
              <a:rPr lang="en-US" altLang="zh-CN" dirty="0" err="1" smtClean="0"/>
              <a:t>abc</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2642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1384663"/>
            <a:ext cx="6172200" cy="44763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sp>
        <p:nvSpPr>
          <p:cNvPr id="8" name="内容占位符 2"/>
          <p:cNvSpPr>
            <a:spLocks noGrp="1"/>
          </p:cNvSpPr>
          <p:nvPr>
            <p:ph idx="13"/>
          </p:nvPr>
        </p:nvSpPr>
        <p:spPr>
          <a:xfrm>
            <a:off x="839788" y="1384663"/>
            <a:ext cx="3932237" cy="4476387"/>
          </a:xfrm>
        </p:spPr>
        <p:txBody>
          <a:bodyPr/>
          <a:lstStyle>
            <a:lvl1pPr>
              <a:lnSpc>
                <a:spcPct val="110000"/>
              </a:lnSpc>
              <a:defRPr sz="2800"/>
            </a:lvl1pPr>
            <a:lvl2pPr>
              <a:lnSpc>
                <a:spcPct val="110000"/>
              </a:lnSpc>
              <a:buClr>
                <a:schemeClr val="accent1">
                  <a:lumMod val="60000"/>
                  <a:lumOff val="40000"/>
                </a:schemeClr>
              </a:buClr>
              <a:defRPr sz="2400"/>
            </a:lvl2pPr>
            <a:lvl3pPr>
              <a:lnSpc>
                <a:spcPct val="110000"/>
              </a:lnSpc>
              <a:buClr>
                <a:schemeClr val="accent1">
                  <a:lumMod val="60000"/>
                  <a:lumOff val="40000"/>
                </a:schemeClr>
              </a:buClr>
              <a:defRPr sz="2400"/>
            </a:lvl3pPr>
            <a:lvl4pPr>
              <a:lnSpc>
                <a:spcPct val="110000"/>
              </a:lnSpc>
              <a:buClr>
                <a:schemeClr val="accent1">
                  <a:lumMod val="60000"/>
                  <a:lumOff val="40000"/>
                </a:schemeClr>
              </a:buClr>
              <a:defRPr sz="2400"/>
            </a:lvl4pPr>
            <a:lvl5pPr>
              <a:lnSpc>
                <a:spcPct val="110000"/>
              </a:lnSpc>
              <a:buClr>
                <a:schemeClr val="accent1">
                  <a:lumMod val="60000"/>
                  <a:lumOff val="40000"/>
                </a:schemeClr>
              </a:buClr>
              <a:defRPr sz="24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9" name="标题 1"/>
          <p:cNvSpPr txBox="1">
            <a:spLocks/>
          </p:cNvSpPr>
          <p:nvPr/>
        </p:nvSpPr>
        <p:spPr>
          <a:xfrm>
            <a:off x="733697" y="1299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dirty="0" smtClean="0"/>
              <a:t>单击此处编辑母版标题样式</a:t>
            </a:r>
            <a:r>
              <a:rPr lang="en-US" altLang="zh-CN" dirty="0" err="1" smtClean="0"/>
              <a:t>abc</a:t>
            </a:r>
            <a:endParaRPr lang="zh-CN" altLang="en-US"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936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4928" y="2664188"/>
            <a:ext cx="10515600" cy="1325563"/>
          </a:xfrm>
        </p:spPr>
        <p:txBody>
          <a:bodyPr>
            <a:normAutofit/>
          </a:bodyPr>
          <a:lstStyle>
            <a:lvl1pPr marL="0" algn="ctr" defTabSz="914400" rtl="0" eaLnBrk="1" latinLnBrk="0" hangingPunct="1">
              <a:defRPr lang="zh-CN" altLang="en-US" sz="5400" kern="1200" dirty="0">
                <a:ln w="22225">
                  <a:solidFill>
                    <a:schemeClr val="accent2"/>
                  </a:solidFill>
                  <a:prstDash val="solid"/>
                </a:ln>
                <a:solidFill>
                  <a:schemeClr val="accent6">
                    <a:lumMod val="75000"/>
                  </a:schemeClr>
                </a:solidFill>
                <a:latin typeface="幼圆" panose="02010509060101010101" pitchFamily="49" charset="-122"/>
                <a:ea typeface="幼圆" panose="02010509060101010101" pitchFamily="49" charset="-122"/>
                <a:cs typeface="+mn-cs"/>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pPr>
                <a:defRPr/>
              </a:pPr>
              <a:t>‹#›</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825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abc</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r>
              <a:rPr lang="en-US" altLang="zh-CN" dirty="0" err="1" smtClean="0"/>
              <a:t>abc</a:t>
            </a:r>
            <a:endParaRPr lang="zh-CN" altLang="en-US" dirty="0" smtClean="0"/>
          </a:p>
          <a:p>
            <a:pPr lvl="1"/>
            <a:r>
              <a:rPr lang="zh-CN" altLang="en-US" dirty="0" smtClean="0"/>
              <a:t>第二级</a:t>
            </a:r>
            <a:r>
              <a:rPr lang="en-US" altLang="zh-CN" dirty="0" err="1" smtClean="0"/>
              <a:t>abc</a:t>
            </a:r>
            <a:endParaRPr lang="zh-CN" altLang="en-US" dirty="0" smtClean="0"/>
          </a:p>
          <a:p>
            <a:pPr lvl="2"/>
            <a:r>
              <a:rPr lang="zh-CN" altLang="en-US" dirty="0" smtClean="0"/>
              <a:t>第三级</a:t>
            </a:r>
            <a:r>
              <a:rPr lang="en-US" altLang="zh-CN" dirty="0" err="1" smtClean="0"/>
              <a:t>abc</a:t>
            </a:r>
            <a:endParaRPr lang="zh-CN" altLang="en-US" dirty="0" smtClean="0"/>
          </a:p>
          <a:p>
            <a:pPr lvl="3"/>
            <a:r>
              <a:rPr lang="zh-CN" altLang="en-US" dirty="0" smtClean="0"/>
              <a:t>第四级</a:t>
            </a:r>
            <a:r>
              <a:rPr lang="en-US" altLang="zh-CN" dirty="0" err="1" smtClean="0"/>
              <a:t>abc</a:t>
            </a:r>
            <a:endParaRPr lang="zh-CN" altLang="en-US" dirty="0" smtClean="0"/>
          </a:p>
          <a:p>
            <a:pPr lvl="4"/>
            <a:r>
              <a:rPr lang="zh-CN" altLang="en-US" dirty="0" smtClean="0"/>
              <a:t>第五级</a:t>
            </a:r>
            <a:r>
              <a:rPr lang="en-US" altLang="zh-CN" dirty="0" err="1" smtClean="0"/>
              <a:t>abc</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2224BEA-3C3F-4596-8550-1ADD053AC372}" type="slidenum">
              <a:rPr lang="en-US" altLang="zh-CN" smtClean="0"/>
              <a:pPr>
                <a:defRPr/>
              </a:pPr>
              <a:t>‹#›</a:t>
            </a:fld>
            <a:endParaRPr lang="en-US" altLang="zh-CN"/>
          </a:p>
        </p:txBody>
      </p:sp>
      <p:sp>
        <p:nvSpPr>
          <p:cNvPr id="7" name="标题占位符 1"/>
          <p:cNvSpPr txBox="1">
            <a:spLocks noChangeArrowheads="1"/>
          </p:cNvSpPr>
          <p:nvPr>
            <p:custDataLst>
              <p:tags r:id="rId11"/>
            </p:custDataLst>
          </p:nvPr>
        </p:nvSpPr>
        <p:spPr bwMode="auto">
          <a:xfrm>
            <a:off x="501650" y="314420"/>
            <a:ext cx="10852150" cy="66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lvl1pPr algn="l" defTabSz="914400" rtl="0" eaLnBrk="1" latinLnBrk="0" hangingPunct="1">
              <a:lnSpc>
                <a:spcPct val="90000"/>
              </a:lnSpc>
              <a:spcBef>
                <a:spcPct val="0"/>
              </a:spcBef>
              <a:buNone/>
              <a:defRPr sz="3600" b="0" kern="1200">
                <a:solidFill>
                  <a:srgbClr val="1B5091"/>
                </a:solidFill>
                <a:latin typeface="Arial" panose="020B0604020202020204" pitchFamily="34" charset="0"/>
                <a:ea typeface="幼圆" panose="02010509060101010101" pitchFamily="49" charset="-122"/>
                <a:cs typeface="Arial" panose="020B0604020202020204" pitchFamily="34" charset="0"/>
              </a:defRPr>
            </a:lvl1pPr>
          </a:lstStyle>
          <a:p>
            <a:endParaRPr lang="zh-CN" altLang="en-US" dirty="0"/>
          </a:p>
        </p:txBody>
      </p:sp>
    </p:spTree>
    <p:extLst>
      <p:ext uri="{BB962C8B-B14F-4D97-AF65-F5344CB8AC3E}">
        <p14:creationId xmlns:p14="http://schemas.microsoft.com/office/powerpoint/2010/main" val="65374273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Lst>
  <p:hf hdr="0" ftr="0" dt="0"/>
  <p:txStyles>
    <p:titleStyle>
      <a:lvl1pPr algn="l" defTabSz="914400" rtl="0" eaLnBrk="1" latinLnBrk="0" hangingPunct="1">
        <a:lnSpc>
          <a:spcPct val="90000"/>
        </a:lnSpc>
        <a:spcBef>
          <a:spcPct val="0"/>
        </a:spcBef>
        <a:buNone/>
        <a:defRPr sz="4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101360" y="4149080"/>
            <a:ext cx="9831977" cy="999627"/>
          </a:xfrm>
        </p:spPr>
        <p:txBody>
          <a:bodyPr>
            <a:normAutofit/>
          </a:bodyPr>
          <a:lstStyle/>
          <a:p>
            <a:r>
              <a:rPr lang="zh-CN" altLang="en-US" sz="4800" noProof="1" smtClean="0">
                <a:latin typeface="Times New Roman" panose="02020603050405020304" pitchFamily="18" charset="0"/>
              </a:rPr>
              <a:t>第九章  </a:t>
            </a:r>
            <a:r>
              <a:rPr lang="en-US" altLang="zh-CN" sz="4800" noProof="1" smtClean="0"/>
              <a:t>NP-</a:t>
            </a:r>
            <a:r>
              <a:rPr lang="zh-CN" altLang="en-US" sz="4800" noProof="1" smtClean="0">
                <a:latin typeface="Times New Roman" panose="02020603050405020304" pitchFamily="18" charset="0"/>
              </a:rPr>
              <a:t>完全问题 </a:t>
            </a:r>
            <a:endParaRPr lang="zh-CN" altLang="en-US" sz="4800" dirty="0"/>
          </a:p>
        </p:txBody>
      </p:sp>
    </p:spTree>
    <p:extLst>
      <p:ext uri="{BB962C8B-B14F-4D97-AF65-F5344CB8AC3E}">
        <p14:creationId xmlns:p14="http://schemas.microsoft.com/office/powerpoint/2010/main" val="2001084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406" y="207963"/>
            <a:ext cx="10515600" cy="1325563"/>
          </a:xfrm>
        </p:spPr>
        <p:txBody>
          <a:bodyPr/>
          <a:lstStyle/>
          <a:p>
            <a:r>
              <a:rPr lang="zh-CN" altLang="en-US" noProof="1">
                <a:sym typeface="+mn-ea"/>
              </a:rPr>
              <a:t>优化问题可以转化为判定问题</a:t>
            </a:r>
            <a:endParaRPr lang="en-US" altLang="zh-CN" noProof="1">
              <a:sym typeface="+mn-ea"/>
            </a:endParaRPr>
          </a:p>
        </p:txBody>
      </p:sp>
      <p:sp>
        <p:nvSpPr>
          <p:cNvPr id="3" name="内容占位符 2"/>
          <p:cNvSpPr>
            <a:spLocks noGrp="1"/>
          </p:cNvSpPr>
          <p:nvPr>
            <p:ph idx="1"/>
          </p:nvPr>
        </p:nvSpPr>
        <p:spPr>
          <a:xfrm>
            <a:off x="838200" y="1546211"/>
            <a:ext cx="10515600" cy="4351338"/>
          </a:xfrm>
        </p:spPr>
        <p:txBody>
          <a:bodyPr/>
          <a:lstStyle/>
          <a:p>
            <a:pPr>
              <a:spcBef>
                <a:spcPts val="0"/>
              </a:spcBef>
            </a:pPr>
            <a:r>
              <a:rPr lang="zh-CN" altLang="en-US" sz="2400" dirty="0" smtClean="0"/>
              <a:t>很多优化问题可以转化为判定问题</a:t>
            </a:r>
            <a:endParaRPr lang="en-US" altLang="zh-CN" sz="2400" dirty="0" smtClean="0"/>
          </a:p>
          <a:p>
            <a:pPr>
              <a:spcBef>
                <a:spcPts val="0"/>
              </a:spcBef>
            </a:pPr>
            <a:r>
              <a:rPr lang="zh-CN" altLang="en-US" sz="2400" dirty="0" smtClean="0"/>
              <a:t>判定问题是指</a:t>
            </a:r>
            <a:r>
              <a:rPr lang="zh-CN" altLang="en-US" sz="2400" noProof="1">
                <a:sym typeface="+mn-ea"/>
              </a:rPr>
              <a:t>只需</a:t>
            </a:r>
            <a:r>
              <a:rPr lang="zh-CN" altLang="en-US" sz="2400" noProof="1" smtClean="0">
                <a:sym typeface="+mn-ea"/>
              </a:rPr>
              <a:t>要回答</a:t>
            </a:r>
            <a:r>
              <a:rPr lang="en-US" altLang="zh-CN" sz="2400" noProof="1" smtClean="0">
                <a:solidFill>
                  <a:srgbClr val="FF0000"/>
                </a:solidFill>
                <a:sym typeface="+mn-ea"/>
              </a:rPr>
              <a:t>“</a:t>
            </a:r>
            <a:r>
              <a:rPr lang="zh-CN" altLang="en-US" sz="2400" noProof="1" smtClean="0">
                <a:solidFill>
                  <a:srgbClr val="FF0000"/>
                </a:solidFill>
                <a:sym typeface="+mn-ea"/>
              </a:rPr>
              <a:t>是”</a:t>
            </a:r>
            <a:r>
              <a:rPr lang="zh-CN" altLang="en-US" sz="2400" noProof="1">
                <a:solidFill>
                  <a:srgbClr val="FF0000"/>
                </a:solidFill>
                <a:sym typeface="+mn-ea"/>
              </a:rPr>
              <a:t>和</a:t>
            </a:r>
            <a:r>
              <a:rPr lang="zh-CN" altLang="en-US" sz="2400" noProof="1" smtClean="0">
                <a:solidFill>
                  <a:srgbClr val="FF0000"/>
                </a:solidFill>
                <a:sym typeface="+mn-ea"/>
              </a:rPr>
              <a:t>“否”</a:t>
            </a:r>
            <a:r>
              <a:rPr lang="zh-CN" altLang="en-US" sz="2400" noProof="1" smtClean="0">
                <a:sym typeface="+mn-ea"/>
              </a:rPr>
              <a:t>的问题</a:t>
            </a:r>
            <a:endParaRPr lang="en-US" altLang="zh-CN" sz="2400" noProof="1" smtClean="0">
              <a:sym typeface="+mn-ea"/>
            </a:endParaRPr>
          </a:p>
          <a:p>
            <a:pPr marL="457200" lvl="1" indent="0">
              <a:spcBef>
                <a:spcPts val="0"/>
              </a:spcBef>
              <a:buNone/>
            </a:pPr>
            <a:endParaRPr lang="en-US" altLang="zh-CN" noProof="1" smtClean="0">
              <a:sym typeface="+mn-ea"/>
            </a:endParaRPr>
          </a:p>
          <a:p>
            <a:pPr marL="0" indent="0">
              <a:spcBef>
                <a:spcPts val="0"/>
              </a:spcBef>
              <a:buNone/>
            </a:pPr>
            <a:endParaRPr lang="en-US" altLang="zh-CN" noProof="1" smtClean="0">
              <a:sym typeface="+mn-ea"/>
            </a:endParaRPr>
          </a:p>
          <a:p>
            <a:pPr marL="0" indent="0">
              <a:buNone/>
            </a:pPr>
            <a:endParaRPr lang="en-US" altLang="zh-CN" noProof="1" smtClean="0">
              <a:sym typeface="+mn-ea"/>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10</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4225872877"/>
              </p:ext>
            </p:extLst>
          </p:nvPr>
        </p:nvGraphicFramePr>
        <p:xfrm>
          <a:off x="1127448" y="2852935"/>
          <a:ext cx="9937104" cy="1645920"/>
        </p:xfrm>
        <a:graphic>
          <a:graphicData uri="http://schemas.openxmlformats.org/drawingml/2006/table">
            <a:tbl>
              <a:tblPr bandRow="1">
                <a:tableStyleId>{9D7B26C5-4107-4FEC-AEDC-1716B250A1EF}</a:tableStyleId>
              </a:tblPr>
              <a:tblGrid>
                <a:gridCol w="4968552">
                  <a:extLst>
                    <a:ext uri="{9D8B030D-6E8A-4147-A177-3AD203B41FA5}">
                      <a16:colId xmlns:a16="http://schemas.microsoft.com/office/drawing/2014/main" val="1081406796"/>
                    </a:ext>
                  </a:extLst>
                </a:gridCol>
                <a:gridCol w="4968552">
                  <a:extLst>
                    <a:ext uri="{9D8B030D-6E8A-4147-A177-3AD203B41FA5}">
                      <a16:colId xmlns:a16="http://schemas.microsoft.com/office/drawing/2014/main" val="821559702"/>
                    </a:ext>
                  </a:extLst>
                </a:gridCol>
              </a:tblGrid>
              <a:tr h="313184">
                <a:tc>
                  <a:txBody>
                    <a:bodyPr/>
                    <a:lstStyle/>
                    <a:p>
                      <a:r>
                        <a:rPr lang="zh-CN" altLang="en-US" sz="2400" noProof="1" smtClean="0">
                          <a:latin typeface="Arial" panose="020B0604020202020204" pitchFamily="34" charset="0"/>
                          <a:ea typeface="幼圆" panose="02010509060101010101" pitchFamily="49" charset="-122"/>
                          <a:cs typeface="Arial" panose="020B0604020202020204" pitchFamily="34" charset="0"/>
                          <a:sym typeface="+mn-ea"/>
                        </a:rPr>
                        <a:t>图着色问题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tc>
                  <a:txBody>
                    <a:bodyPr/>
                    <a:lstStyle/>
                    <a:p>
                      <a:r>
                        <a:rPr lang="zh-CN" altLang="en-US" sz="2400" noProof="1" smtClean="0">
                          <a:latin typeface="Arial" panose="020B0604020202020204" pitchFamily="34" charset="0"/>
                          <a:ea typeface="幼圆" panose="02010509060101010101" pitchFamily="49" charset="-122"/>
                          <a:cs typeface="Arial" panose="020B0604020202020204" pitchFamily="34" charset="0"/>
                        </a:rPr>
                        <a:t>图着色判定问题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extLst>
                  <a:ext uri="{0D108BD9-81ED-4DB2-BD59-A6C34878D82A}">
                    <a16:rowId xmlns:a16="http://schemas.microsoft.com/office/drawing/2014/main" val="152920186"/>
                  </a:ext>
                </a:extLst>
              </a:tr>
              <a:tr h="370840">
                <a:tc>
                  <a:txBody>
                    <a:bodyPr/>
                    <a:lstStyle/>
                    <a:p>
                      <a:r>
                        <a:rPr lang="zh-CN" altLang="en-US" sz="2400" noProof="1" smtClean="0">
                          <a:latin typeface="Arial" panose="020B0604020202020204" pitchFamily="34" charset="0"/>
                          <a:ea typeface="幼圆" panose="02010509060101010101" pitchFamily="49" charset="-122"/>
                          <a:cs typeface="Arial" panose="020B0604020202020204" pitchFamily="34" charset="0"/>
                        </a:rPr>
                        <a:t>已知图</a:t>
                      </a:r>
                      <a:r>
                        <a:rPr lang="en-US" altLang="zh-CN" sz="2400" noProof="1" smtClean="0">
                          <a:latin typeface="Arial" panose="020B0604020202020204" pitchFamily="34" charset="0"/>
                          <a:ea typeface="幼圆" panose="02010509060101010101" pitchFamily="49" charset="-122"/>
                          <a:cs typeface="Arial" panose="020B0604020202020204" pitchFamily="34" charset="0"/>
                        </a:rPr>
                        <a:t>G=&lt;V,E&gt;</a:t>
                      </a:r>
                      <a:r>
                        <a:rPr lang="zh-CN" altLang="en-US" sz="2400" noProof="1" smtClean="0">
                          <a:latin typeface="Arial" panose="020B0604020202020204" pitchFamily="34" charset="0"/>
                          <a:ea typeface="幼圆" panose="02010509060101010101" pitchFamily="49" charset="-122"/>
                          <a:cs typeface="Arial" panose="020B0604020202020204" pitchFamily="34" charset="0"/>
                        </a:rPr>
                        <a:t>，求对</a:t>
                      </a:r>
                      <a:r>
                        <a:rPr lang="en-US" altLang="zh-CN" sz="2400" noProof="1" smtClean="0">
                          <a:latin typeface="Arial" panose="020B0604020202020204" pitchFamily="34" charset="0"/>
                          <a:ea typeface="幼圆" panose="02010509060101010101" pitchFamily="49" charset="-122"/>
                          <a:cs typeface="Arial" panose="020B0604020202020204" pitchFamily="34" charset="0"/>
                        </a:rPr>
                        <a:t>G</a:t>
                      </a:r>
                      <a:r>
                        <a:rPr lang="zh-CN" altLang="en-US" sz="2400" noProof="1" smtClean="0">
                          <a:latin typeface="Arial" panose="020B0604020202020204" pitchFamily="34" charset="0"/>
                          <a:ea typeface="幼圆" panose="02010509060101010101" pitchFamily="49" charset="-122"/>
                          <a:cs typeface="Arial" panose="020B0604020202020204" pitchFamily="34" charset="0"/>
                        </a:rPr>
                        <a:t>的</a:t>
                      </a:r>
                      <a:r>
                        <a:rPr lang="en-US" altLang="zh-CN" sz="2400" noProof="1" smtClean="0">
                          <a:latin typeface="Arial" panose="020B0604020202020204" pitchFamily="34" charset="0"/>
                          <a:ea typeface="幼圆" panose="02010509060101010101" pitchFamily="49" charset="-122"/>
                          <a:cs typeface="Arial" panose="020B0604020202020204" pitchFamily="34" charset="0"/>
                        </a:rPr>
                        <a:t>n</a:t>
                      </a:r>
                      <a:r>
                        <a:rPr lang="zh-CN" altLang="en-US" sz="2400" noProof="1" smtClean="0">
                          <a:latin typeface="Arial" panose="020B0604020202020204" pitchFamily="34" charset="0"/>
                          <a:ea typeface="幼圆" panose="02010509060101010101" pitchFamily="49" charset="-122"/>
                          <a:cs typeface="Arial" panose="020B0604020202020204" pitchFamily="34" charset="0"/>
                        </a:rPr>
                        <a:t>个顶点进行着色的一种方法（相邻顶点颜色不同），问</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最少</a:t>
                      </a:r>
                      <a:r>
                        <a:rPr lang="zh-CN" altLang="en-US" sz="2400" noProof="1" smtClean="0">
                          <a:latin typeface="Arial" panose="020B0604020202020204" pitchFamily="34" charset="0"/>
                          <a:ea typeface="幼圆" panose="02010509060101010101" pitchFamily="49" charset="-122"/>
                          <a:cs typeface="Arial" panose="020B0604020202020204" pitchFamily="34" charset="0"/>
                        </a:rPr>
                        <a:t>需要多少种颜色</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noProof="1" smtClean="0">
                          <a:latin typeface="Arial" panose="020B0604020202020204" pitchFamily="34" charset="0"/>
                          <a:ea typeface="幼圆" panose="02010509060101010101" pitchFamily="49" charset="-122"/>
                          <a:cs typeface="Arial" panose="020B0604020202020204" pitchFamily="34" charset="0"/>
                        </a:rPr>
                        <a:t>已知图</a:t>
                      </a:r>
                      <a:r>
                        <a:rPr lang="en-US" altLang="zh-CN" sz="2400" noProof="1" smtClean="0">
                          <a:latin typeface="Arial" panose="020B0604020202020204" pitchFamily="34" charset="0"/>
                          <a:ea typeface="幼圆" panose="02010509060101010101" pitchFamily="49" charset="-122"/>
                          <a:cs typeface="Arial" panose="020B0604020202020204" pitchFamily="34" charset="0"/>
                        </a:rPr>
                        <a:t>G=&lt;V,E&gt; </a:t>
                      </a:r>
                      <a:r>
                        <a:rPr lang="zh-CN" altLang="en-US" sz="2400" noProof="1" smtClean="0">
                          <a:latin typeface="Arial" panose="020B0604020202020204" pitchFamily="34" charset="0"/>
                          <a:ea typeface="幼圆" panose="02010509060101010101" pitchFamily="49" charset="-122"/>
                          <a:cs typeface="Arial" panose="020B0604020202020204" pitchFamily="34" charset="0"/>
                        </a:rPr>
                        <a:t>，问图</a:t>
                      </a:r>
                      <a:r>
                        <a:rPr lang="en-US" altLang="zh-CN" sz="2400" noProof="1" smtClean="0">
                          <a:latin typeface="Arial" panose="020B0604020202020204" pitchFamily="34" charset="0"/>
                          <a:ea typeface="幼圆" panose="02010509060101010101" pitchFamily="49" charset="-122"/>
                          <a:cs typeface="Arial" panose="020B0604020202020204" pitchFamily="34" charset="0"/>
                        </a:rPr>
                        <a:t>G</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是否</a:t>
                      </a:r>
                      <a:r>
                        <a:rPr lang="zh-CN" altLang="en-US" sz="2400" noProof="1" smtClean="0">
                          <a:latin typeface="Arial" panose="020B0604020202020204" pitchFamily="34" charset="0"/>
                          <a:ea typeface="幼圆" panose="02010509060101010101" pitchFamily="49" charset="-122"/>
                          <a:cs typeface="Arial" panose="020B0604020202020204" pitchFamily="34" charset="0"/>
                        </a:rPr>
                        <a:t>可用</a:t>
                      </a:r>
                      <a:r>
                        <a:rPr lang="en-US" altLang="zh-CN" sz="2400" noProof="1" smtClean="0">
                          <a:solidFill>
                            <a:schemeClr val="tx1"/>
                          </a:solidFill>
                          <a:latin typeface="Arial" panose="020B0604020202020204" pitchFamily="34" charset="0"/>
                          <a:ea typeface="幼圆" panose="02010509060101010101" pitchFamily="49" charset="-122"/>
                          <a:cs typeface="Arial" panose="020B0604020202020204" pitchFamily="34" charset="0"/>
                        </a:rPr>
                        <a:t>k</a:t>
                      </a:r>
                      <a:r>
                        <a:rPr lang="zh-CN" altLang="en-US" sz="2400" noProof="1" smtClean="0">
                          <a:solidFill>
                            <a:schemeClr val="tx1"/>
                          </a:solidFill>
                          <a:latin typeface="Arial" panose="020B0604020202020204" pitchFamily="34" charset="0"/>
                          <a:ea typeface="幼圆" panose="02010509060101010101" pitchFamily="49" charset="-122"/>
                          <a:cs typeface="Arial" panose="020B0604020202020204" pitchFamily="34" charset="0"/>
                        </a:rPr>
                        <a:t>种颜色</a:t>
                      </a:r>
                      <a:r>
                        <a:rPr lang="zh-CN" altLang="en-US" sz="2400" noProof="1" smtClean="0">
                          <a:latin typeface="Arial" panose="020B0604020202020204" pitchFamily="34" charset="0"/>
                          <a:ea typeface="幼圆" panose="02010509060101010101" pitchFamily="49" charset="-122"/>
                          <a:cs typeface="Arial" panose="020B0604020202020204" pitchFamily="34" charset="0"/>
                        </a:rPr>
                        <a:t>进行着色？</a:t>
                      </a:r>
                    </a:p>
                    <a:p>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03341692"/>
                  </a:ext>
                </a:extLst>
              </a:tr>
            </a:tbl>
          </a:graphicData>
        </a:graphic>
      </p:graphicFrame>
    </p:spTree>
    <p:extLst>
      <p:ext uri="{BB962C8B-B14F-4D97-AF65-F5344CB8AC3E}">
        <p14:creationId xmlns:p14="http://schemas.microsoft.com/office/powerpoint/2010/main" val="1563999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014622379"/>
              </p:ext>
            </p:extLst>
          </p:nvPr>
        </p:nvGraphicFramePr>
        <p:xfrm>
          <a:off x="840786" y="820444"/>
          <a:ext cx="9937104" cy="2011680"/>
        </p:xfrm>
        <a:graphic>
          <a:graphicData uri="http://schemas.openxmlformats.org/drawingml/2006/table">
            <a:tbl>
              <a:tblPr bandRow="1">
                <a:tableStyleId>{9D7B26C5-4107-4FEC-AEDC-1716B250A1EF}</a:tableStyleId>
              </a:tblPr>
              <a:tblGrid>
                <a:gridCol w="4968552">
                  <a:extLst>
                    <a:ext uri="{9D8B030D-6E8A-4147-A177-3AD203B41FA5}">
                      <a16:colId xmlns:a16="http://schemas.microsoft.com/office/drawing/2014/main" val="1081406796"/>
                    </a:ext>
                  </a:extLst>
                </a:gridCol>
                <a:gridCol w="4968552">
                  <a:extLst>
                    <a:ext uri="{9D8B030D-6E8A-4147-A177-3AD203B41FA5}">
                      <a16:colId xmlns:a16="http://schemas.microsoft.com/office/drawing/2014/main" val="821559702"/>
                    </a:ext>
                  </a:extLst>
                </a:gridCol>
              </a:tblGrid>
              <a:tr h="241176">
                <a:tc>
                  <a:txBody>
                    <a:bodyPr/>
                    <a:lstStyle/>
                    <a:p>
                      <a:r>
                        <a:rPr lang="zh-CN" altLang="en-US" sz="2400" noProof="1" smtClean="0">
                          <a:latin typeface="Arial" panose="020B0604020202020204" pitchFamily="34" charset="0"/>
                          <a:ea typeface="幼圆" panose="02010509060101010101" pitchFamily="49" charset="-122"/>
                          <a:cs typeface="Arial" panose="020B0604020202020204" pitchFamily="34" charset="0"/>
                          <a:sym typeface="+mn-ea"/>
                        </a:rPr>
                        <a:t>最大团问题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tc>
                  <a:txBody>
                    <a:bodyPr/>
                    <a:lstStyle/>
                    <a:p>
                      <a:r>
                        <a:rPr lang="zh-CN" altLang="en-US" sz="2400" noProof="1" smtClean="0">
                          <a:latin typeface="Arial" panose="020B0604020202020204" pitchFamily="34" charset="0"/>
                          <a:ea typeface="幼圆" panose="02010509060101010101" pitchFamily="49" charset="-122"/>
                          <a:cs typeface="Arial" panose="020B0604020202020204" pitchFamily="34" charset="0"/>
                        </a:rPr>
                        <a:t>最大团判定问题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extLst>
                  <a:ext uri="{0D108BD9-81ED-4DB2-BD59-A6C34878D82A}">
                    <a16:rowId xmlns:a16="http://schemas.microsoft.com/office/drawing/2014/main" val="152920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图</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G=(V,E)</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的一个完全子图叫做</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G</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的一个团</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(clique)</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。团的大小用所含的结点数表示。</a:t>
                      </a:r>
                    </a:p>
                    <a:p>
                      <a:pPr marL="0" algn="l" defTabSz="914400" rtl="0" eaLnBrk="1" fontAlgn="auto" latinLnBrk="0" hangingPunct="1">
                        <a:buFont typeface="Wingdings" panose="05000000000000000000" pitchFamily="2" charset="2"/>
                        <a:buNone/>
                      </a:pP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求</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G</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内</a:t>
                      </a:r>
                      <a:r>
                        <a:rPr lang="zh-CN" altLang="en-US" sz="2400" kern="12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最大</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团和它的大小。</a:t>
                      </a:r>
                      <a:endParaRPr lang="zh-CN" altLang="en-US" sz="2400" kern="1200" noProof="1">
                        <a:solidFill>
                          <a:schemeClr val="tx1"/>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已知图</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G=&lt;V,E&gt; </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，问图</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G</a:t>
                      </a:r>
                      <a:r>
                        <a:rPr lang="zh-CN" altLang="en-US" sz="2400" kern="12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是否</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存在一个大小为</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k</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的团？</a:t>
                      </a:r>
                    </a:p>
                  </a:txBody>
                  <a:tcPr/>
                </a:tc>
                <a:extLst>
                  <a:ext uri="{0D108BD9-81ED-4DB2-BD59-A6C34878D82A}">
                    <a16:rowId xmlns:a16="http://schemas.microsoft.com/office/drawing/2014/main" val="30334169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50894877"/>
              </p:ext>
            </p:extLst>
          </p:nvPr>
        </p:nvGraphicFramePr>
        <p:xfrm>
          <a:off x="839416" y="3206683"/>
          <a:ext cx="9937104" cy="2011680"/>
        </p:xfrm>
        <a:graphic>
          <a:graphicData uri="http://schemas.openxmlformats.org/drawingml/2006/table">
            <a:tbl>
              <a:tblPr bandRow="1">
                <a:tableStyleId>{9D7B26C5-4107-4FEC-AEDC-1716B250A1EF}</a:tableStyleId>
              </a:tblPr>
              <a:tblGrid>
                <a:gridCol w="4968552">
                  <a:extLst>
                    <a:ext uri="{9D8B030D-6E8A-4147-A177-3AD203B41FA5}">
                      <a16:colId xmlns:a16="http://schemas.microsoft.com/office/drawing/2014/main" val="1081406796"/>
                    </a:ext>
                  </a:extLst>
                </a:gridCol>
                <a:gridCol w="4968552">
                  <a:extLst>
                    <a:ext uri="{9D8B030D-6E8A-4147-A177-3AD203B41FA5}">
                      <a16:colId xmlns:a16="http://schemas.microsoft.com/office/drawing/2014/main" val="821559702"/>
                    </a:ext>
                  </a:extLst>
                </a:gridCol>
              </a:tblGrid>
              <a:tr h="457200">
                <a:tc>
                  <a:txBody>
                    <a:bodyPr/>
                    <a:lstStyle/>
                    <a:p>
                      <a:r>
                        <a:rPr lang="en-US" altLang="zh-CN" sz="2400" noProof="1" smtClean="0">
                          <a:latin typeface="Arial" panose="020B0604020202020204" pitchFamily="34" charset="0"/>
                          <a:ea typeface="幼圆" panose="02010509060101010101" pitchFamily="49" charset="-122"/>
                          <a:cs typeface="Arial" panose="020B0604020202020204" pitchFamily="34" charset="0"/>
                          <a:sym typeface="+mn-ea"/>
                        </a:rPr>
                        <a:t>0/1</a:t>
                      </a:r>
                      <a:r>
                        <a:rPr lang="zh-CN" altLang="en-US" sz="2400" noProof="1" smtClean="0">
                          <a:latin typeface="Arial" panose="020B0604020202020204" pitchFamily="34" charset="0"/>
                          <a:ea typeface="幼圆" panose="02010509060101010101" pitchFamily="49" charset="-122"/>
                          <a:cs typeface="Arial" panose="020B0604020202020204" pitchFamily="34" charset="0"/>
                          <a:sym typeface="+mn-ea"/>
                        </a:rPr>
                        <a:t>背包问题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tc>
                  <a:txBody>
                    <a:bodyPr/>
                    <a:lstStyle/>
                    <a:p>
                      <a:r>
                        <a:rPr lang="en-US" altLang="zh-CN" sz="2400" noProof="1" smtClean="0">
                          <a:latin typeface="Arial" panose="020B0604020202020204" pitchFamily="34" charset="0"/>
                          <a:ea typeface="幼圆" panose="02010509060101010101" pitchFamily="49" charset="-122"/>
                          <a:cs typeface="Arial" panose="020B0604020202020204" pitchFamily="34" charset="0"/>
                        </a:rPr>
                        <a:t>0/1</a:t>
                      </a:r>
                      <a:r>
                        <a:rPr lang="zh-CN" altLang="en-US" sz="2400" noProof="1" smtClean="0">
                          <a:latin typeface="Arial" panose="020B0604020202020204" pitchFamily="34" charset="0"/>
                          <a:ea typeface="幼圆" panose="02010509060101010101" pitchFamily="49" charset="-122"/>
                          <a:cs typeface="Arial" panose="020B0604020202020204" pitchFamily="34" charset="0"/>
                        </a:rPr>
                        <a:t>背包判定问题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extLst>
                  <a:ext uri="{0D108BD9-81ED-4DB2-BD59-A6C34878D82A}">
                    <a16:rowId xmlns:a16="http://schemas.microsoft.com/office/drawing/2014/main" val="152920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已知</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n</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个物品的效益值</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pi</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和重量</a:t>
                      </a:r>
                      <a:r>
                        <a:rPr lang="en-US" altLang="zh-CN" sz="2400" kern="1200" dirty="0" err="1" smtClean="0">
                          <a:solidFill>
                            <a:schemeClr val="tx1"/>
                          </a:solidFill>
                          <a:latin typeface="Arial" panose="020B0604020202020204" pitchFamily="34" charset="0"/>
                          <a:ea typeface="幼圆" panose="02010509060101010101" pitchFamily="49" charset="-122"/>
                          <a:cs typeface="Arial" panose="020B0604020202020204" pitchFamily="34" charset="0"/>
                        </a:rPr>
                        <a:t>wi</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，每个物品只能整取。在背包容量</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M</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的限定下如何选择，使选中物品的效益值之和</a:t>
                      </a:r>
                      <a:r>
                        <a:rPr lang="zh-CN" altLang="en-US" sz="2400" kern="1200" dirty="0" smtClean="0">
                          <a:solidFill>
                            <a:srgbClr val="FF0000"/>
                          </a:solidFill>
                          <a:latin typeface="Arial" panose="020B0604020202020204" pitchFamily="34" charset="0"/>
                          <a:ea typeface="幼圆" panose="02010509060101010101" pitchFamily="49" charset="-122"/>
                          <a:cs typeface="Arial" panose="020B0604020202020204" pitchFamily="34" charset="0"/>
                        </a:rPr>
                        <a:t>最大</a:t>
                      </a:r>
                      <a:endParaRPr lang="zh-CN" altLang="en-US" sz="2400" kern="1200" noProof="1">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在</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M</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限定下，对于给定效益值</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X</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，是否存在一组选择策略，使选中物品的效益值之和大于等于</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X</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a:t>
                      </a:r>
                    </a:p>
                  </a:txBody>
                  <a:tcPr/>
                </a:tc>
                <a:extLst>
                  <a:ext uri="{0D108BD9-81ED-4DB2-BD59-A6C34878D82A}">
                    <a16:rowId xmlns:a16="http://schemas.microsoft.com/office/drawing/2014/main" val="303341692"/>
                  </a:ext>
                </a:extLst>
              </a:tr>
            </a:tbl>
          </a:graphicData>
        </a:graphic>
      </p:graphicFrame>
      <p:sp>
        <p:nvSpPr>
          <p:cNvPr id="7" name="矩形 6"/>
          <p:cNvSpPr/>
          <p:nvPr/>
        </p:nvSpPr>
        <p:spPr>
          <a:xfrm>
            <a:off x="1847528" y="5512793"/>
            <a:ext cx="7725192" cy="480131"/>
          </a:xfrm>
          <a:prstGeom prst="rect">
            <a:avLst/>
          </a:prstGeom>
        </p:spPr>
        <p:txBody>
          <a:bodyPr wrap="none">
            <a:spAutoFit/>
          </a:bodyPr>
          <a:lstStyle/>
          <a:p>
            <a:pPr>
              <a:lnSpc>
                <a:spcPct val="90000"/>
              </a:lnSpc>
            </a:pPr>
            <a:r>
              <a:rPr kumimoji="1" lang="zh-CN" altLang="en-US" sz="2800" dirty="0" smtClean="0">
                <a:solidFill>
                  <a:srgbClr val="FF0000"/>
                </a:solidFill>
                <a:latin typeface="幼圆" panose="02010509060101010101" pitchFamily="49" charset="-122"/>
                <a:ea typeface="幼圆" panose="02010509060101010101" pitchFamily="49" charset="-122"/>
              </a:rPr>
              <a:t>思考：如何根据优化问题求解判定问题？反之？</a:t>
            </a:r>
            <a:endParaRPr kumimoji="1" lang="en-US" altLang="zh-CN" sz="28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771100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81350"/>
            <a:ext cx="10515600" cy="1325563"/>
          </a:xfrm>
        </p:spPr>
        <p:txBody>
          <a:bodyPr/>
          <a:lstStyle/>
          <a:p>
            <a:r>
              <a:rPr lang="zh-CN" altLang="en-US" noProof="1" smtClean="0"/>
              <a:t>以最大</a:t>
            </a:r>
            <a:r>
              <a:rPr lang="zh-CN" altLang="en-US" noProof="1"/>
              <a:t>团</a:t>
            </a:r>
            <a:r>
              <a:rPr lang="zh-CN" altLang="en-US" noProof="1" smtClean="0"/>
              <a:t>问题为例</a:t>
            </a:r>
            <a:endParaRPr lang="zh-CN" altLang="en-US" dirty="0"/>
          </a:p>
        </p:txBody>
      </p:sp>
      <p:sp>
        <p:nvSpPr>
          <p:cNvPr id="3" name="内容占位符 2"/>
          <p:cNvSpPr>
            <a:spLocks noGrp="1"/>
          </p:cNvSpPr>
          <p:nvPr>
            <p:ph idx="1"/>
          </p:nvPr>
        </p:nvSpPr>
        <p:spPr>
          <a:xfrm>
            <a:off x="692746" y="2363423"/>
            <a:ext cx="10307456" cy="2880320"/>
          </a:xfrm>
        </p:spPr>
        <p:txBody>
          <a:bodyPr>
            <a:normAutofit/>
          </a:bodyPr>
          <a:lstStyle/>
          <a:p>
            <a:pPr>
              <a:spcBef>
                <a:spcPts val="600"/>
              </a:spcBef>
            </a:pPr>
            <a:r>
              <a:rPr lang="zh-CN" altLang="en-US" sz="2400" noProof="1" smtClean="0"/>
              <a:t>判定问题</a:t>
            </a:r>
            <a:r>
              <a:rPr lang="en-US" altLang="zh-CN" sz="2400" noProof="1" smtClean="0">
                <a:sym typeface="Wingdings" panose="05000000000000000000" pitchFamily="2" charset="2"/>
              </a:rPr>
              <a:t></a:t>
            </a:r>
            <a:r>
              <a:rPr lang="zh-CN" altLang="en-US" sz="2400" noProof="1" smtClean="0"/>
              <a:t>优化问题</a:t>
            </a:r>
            <a:endParaRPr lang="en-US" altLang="zh-CN" sz="2400" noProof="1"/>
          </a:p>
          <a:p>
            <a:pPr lvl="1">
              <a:spcBef>
                <a:spcPts val="600"/>
              </a:spcBef>
            </a:pPr>
            <a:r>
              <a:rPr lang="zh-CN" altLang="en-US" noProof="1"/>
              <a:t>设</a:t>
            </a:r>
            <a:r>
              <a:rPr lang="en-US" altLang="zh-CN" noProof="1"/>
              <a:t>DCLIQUE(G,k)</a:t>
            </a:r>
            <a:r>
              <a:rPr lang="zh-CN" altLang="en-US" noProof="1" smtClean="0"/>
              <a:t>为判定算法</a:t>
            </a:r>
            <a:r>
              <a:rPr lang="zh-CN" altLang="en-US" noProof="1"/>
              <a:t>，</a:t>
            </a:r>
            <a:r>
              <a:rPr lang="en-US" altLang="zh-CN" noProof="1"/>
              <a:t>n</a:t>
            </a:r>
            <a:r>
              <a:rPr lang="zh-CN" altLang="en-US" noProof="1"/>
              <a:t>是图</a:t>
            </a:r>
            <a:r>
              <a:rPr lang="en-US" altLang="zh-CN" noProof="1"/>
              <a:t>G</a:t>
            </a:r>
            <a:r>
              <a:rPr lang="zh-CN" altLang="en-US" noProof="1"/>
              <a:t>中点的</a:t>
            </a:r>
            <a:r>
              <a:rPr lang="zh-CN" altLang="en-US" noProof="1" smtClean="0"/>
              <a:t>个数，检验</a:t>
            </a:r>
            <a:r>
              <a:rPr lang="en-US" altLang="zh-CN" noProof="1" smtClean="0"/>
              <a:t>k=n</a:t>
            </a:r>
            <a:r>
              <a:rPr lang="en-US" altLang="zh-CN" noProof="1"/>
              <a:t>, n</a:t>
            </a:r>
            <a:r>
              <a:rPr lang="zh-CN" altLang="en-US" noProof="1">
                <a:sym typeface="Symbol" panose="05050102010706020507" pitchFamily="18" charset="2"/>
              </a:rPr>
              <a:t></a:t>
            </a:r>
            <a:r>
              <a:rPr lang="en-US" altLang="zh-CN" noProof="1"/>
              <a:t>1, n</a:t>
            </a:r>
            <a:r>
              <a:rPr lang="zh-CN" altLang="en-US" noProof="1">
                <a:sym typeface="Symbol" panose="05050102010706020507" pitchFamily="18" charset="2"/>
              </a:rPr>
              <a:t></a:t>
            </a:r>
            <a:r>
              <a:rPr lang="en-US" altLang="zh-CN" noProof="1"/>
              <a:t>2,…</a:t>
            </a:r>
            <a:r>
              <a:rPr lang="zh-CN" altLang="en-US" noProof="1"/>
              <a:t>直到</a:t>
            </a:r>
            <a:r>
              <a:rPr lang="en-US" altLang="zh-CN" noProof="1"/>
              <a:t>DCLIQUE(G,k)</a:t>
            </a:r>
            <a:r>
              <a:rPr lang="zh-CN" altLang="en-US" noProof="1"/>
              <a:t>输出为</a:t>
            </a:r>
            <a:r>
              <a:rPr lang="en-US" altLang="zh-CN" noProof="1"/>
              <a:t>1</a:t>
            </a:r>
            <a:r>
              <a:rPr lang="zh-CN" altLang="en-US" noProof="1"/>
              <a:t>，则找到</a:t>
            </a:r>
            <a:r>
              <a:rPr lang="en-US" altLang="zh-CN" noProof="1"/>
              <a:t>G</a:t>
            </a:r>
            <a:r>
              <a:rPr lang="zh-CN" altLang="en-US" noProof="1"/>
              <a:t>的最大团大小</a:t>
            </a:r>
            <a:endParaRPr lang="en-US" altLang="zh-CN" noProof="1"/>
          </a:p>
          <a:p>
            <a:pPr>
              <a:spcBef>
                <a:spcPts val="600"/>
              </a:spcBef>
            </a:pPr>
            <a:r>
              <a:rPr lang="zh-CN" altLang="en-US" sz="2400" noProof="1"/>
              <a:t>优化</a:t>
            </a:r>
            <a:r>
              <a:rPr lang="zh-CN" altLang="en-US" sz="2400" noProof="1" smtClean="0"/>
              <a:t>问题</a:t>
            </a:r>
            <a:r>
              <a:rPr lang="en-US" altLang="zh-CN" sz="2400" noProof="1">
                <a:sym typeface="Wingdings" panose="05000000000000000000" pitchFamily="2" charset="2"/>
              </a:rPr>
              <a:t></a:t>
            </a:r>
            <a:r>
              <a:rPr lang="zh-CN" altLang="en-US" sz="2400" noProof="1"/>
              <a:t>判定问题</a:t>
            </a:r>
            <a:endParaRPr lang="en-US" altLang="zh-CN" sz="2400" noProof="1"/>
          </a:p>
          <a:p>
            <a:pPr lvl="1">
              <a:spcBef>
                <a:spcPts val="600"/>
              </a:spcBef>
            </a:pPr>
            <a:r>
              <a:rPr lang="zh-CN" altLang="en-US" noProof="1"/>
              <a:t>求解图</a:t>
            </a:r>
            <a:r>
              <a:rPr lang="en-US" altLang="zh-CN" noProof="1"/>
              <a:t>G</a:t>
            </a:r>
            <a:r>
              <a:rPr lang="zh-CN" altLang="en-US" noProof="1"/>
              <a:t>的最大团问题，找到</a:t>
            </a:r>
            <a:r>
              <a:rPr lang="en-US" altLang="zh-CN" noProof="1"/>
              <a:t>G</a:t>
            </a:r>
            <a:r>
              <a:rPr lang="zh-CN" altLang="en-US" noProof="1"/>
              <a:t>的最大团大小</a:t>
            </a:r>
            <a:r>
              <a:rPr lang="en-US" altLang="zh-CN" noProof="1"/>
              <a:t>j</a:t>
            </a:r>
            <a:r>
              <a:rPr lang="zh-CN" altLang="en-US" noProof="1"/>
              <a:t>，如果</a:t>
            </a:r>
            <a:r>
              <a:rPr lang="en-US" altLang="zh-CN" noProof="1"/>
              <a:t>j&lt;k</a:t>
            </a:r>
            <a:r>
              <a:rPr lang="zh-CN" altLang="en-US" noProof="1"/>
              <a:t>，则</a:t>
            </a:r>
            <a:r>
              <a:rPr lang="en-US" altLang="zh-CN" noProof="1"/>
              <a:t>DCLIQUE(G,k)</a:t>
            </a:r>
            <a:r>
              <a:rPr lang="zh-CN" altLang="en-US" noProof="1"/>
              <a:t>返回否，否则返回</a:t>
            </a:r>
            <a:r>
              <a:rPr lang="zh-CN" altLang="en-US" noProof="1" smtClean="0"/>
              <a:t>是</a:t>
            </a:r>
            <a:endParaRPr lang="en-US" altLang="zh-CN" noProof="1"/>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12</a:t>
            </a:fld>
            <a:endParaRPr lang="en-US" altLang="zh-CN"/>
          </a:p>
        </p:txBody>
      </p:sp>
      <p:sp>
        <p:nvSpPr>
          <p:cNvPr id="5" name="矩形 4"/>
          <p:cNvSpPr/>
          <p:nvPr/>
        </p:nvSpPr>
        <p:spPr>
          <a:xfrm>
            <a:off x="767408" y="1402954"/>
            <a:ext cx="10158132" cy="830997"/>
          </a:xfrm>
          <a:prstGeom prst="rect">
            <a:avLst/>
          </a:prstGeom>
          <a:solidFill>
            <a:schemeClr val="accent1">
              <a:lumMod val="20000"/>
              <a:lumOff val="80000"/>
            </a:schemeClr>
          </a:solidFill>
        </p:spPr>
        <p:txBody>
          <a:bodyPr wrap="square">
            <a:spAutoFit/>
          </a:bodyPr>
          <a:lstStyle/>
          <a:p>
            <a:r>
              <a:rPr lang="zh-CN" altLang="en-US" sz="2400" dirty="0">
                <a:latin typeface="幼圆" panose="02010509060101010101" pitchFamily="49" charset="-122"/>
                <a:ea typeface="幼圆" panose="02010509060101010101" pitchFamily="49" charset="-122"/>
              </a:rPr>
              <a:t>最大团问题可以在多项式时间内求解，</a:t>
            </a:r>
            <a:r>
              <a:rPr lang="zh-CN" altLang="en-US" sz="2400" dirty="0" smtClean="0">
                <a:latin typeface="幼圆" panose="02010509060101010101" pitchFamily="49" charset="-122"/>
                <a:ea typeface="幼圆" panose="02010509060101010101" pitchFamily="49" charset="-122"/>
              </a:rPr>
              <a:t>当且仅当其判定问题</a:t>
            </a:r>
            <a:r>
              <a:rPr lang="zh-CN" altLang="en-US" sz="2400" dirty="0">
                <a:latin typeface="幼圆" panose="02010509060101010101" pitchFamily="49" charset="-122"/>
                <a:ea typeface="幼圆" panose="02010509060101010101" pitchFamily="49" charset="-122"/>
              </a:rPr>
              <a:t>可以在多项式时间内求解</a:t>
            </a:r>
            <a:endParaRPr lang="en-US" altLang="zh-CN" sz="2400" dirty="0">
              <a:latin typeface="幼圆" panose="02010509060101010101" pitchFamily="49" charset="-122"/>
              <a:ea typeface="幼圆" panose="02010509060101010101" pitchFamily="49" charset="-122"/>
            </a:endParaRPr>
          </a:p>
        </p:txBody>
      </p:sp>
      <p:sp>
        <p:nvSpPr>
          <p:cNvPr id="6" name="矩形 5"/>
          <p:cNvSpPr/>
          <p:nvPr/>
        </p:nvSpPr>
        <p:spPr>
          <a:xfrm>
            <a:off x="983432" y="5243743"/>
            <a:ext cx="9649072" cy="461665"/>
          </a:xfrm>
          <a:prstGeom prst="rect">
            <a:avLst/>
          </a:prstGeom>
          <a:noFill/>
        </p:spPr>
        <p:txBody>
          <a:bodyPr wrap="square">
            <a:spAutoFit/>
          </a:bodyPr>
          <a:lstStyle/>
          <a:p>
            <a:r>
              <a:rPr lang="zh-CN" altLang="en-US" sz="2400" dirty="0" smtClean="0">
                <a:solidFill>
                  <a:srgbClr val="FF0000"/>
                </a:solidFill>
                <a:latin typeface="幼圆" panose="02010509060101010101" pitchFamily="49" charset="-122"/>
                <a:ea typeface="幼圆" panose="02010509060101010101" pitchFamily="49" charset="-122"/>
              </a:rPr>
              <a:t>结论：最大</a:t>
            </a:r>
            <a:r>
              <a:rPr lang="zh-CN" altLang="en-US" sz="2400" dirty="0">
                <a:solidFill>
                  <a:srgbClr val="FF0000"/>
                </a:solidFill>
                <a:latin typeface="幼圆" panose="02010509060101010101" pitchFamily="49" charset="-122"/>
                <a:ea typeface="幼圆" panose="02010509060101010101" pitchFamily="49" charset="-122"/>
              </a:rPr>
              <a:t>团</a:t>
            </a:r>
            <a:r>
              <a:rPr lang="zh-CN" altLang="en-US" sz="2400" dirty="0" smtClean="0">
                <a:solidFill>
                  <a:srgbClr val="FF0000"/>
                </a:solidFill>
                <a:latin typeface="幼圆" panose="02010509060101010101" pitchFamily="49" charset="-122"/>
                <a:ea typeface="幼圆" panose="02010509060101010101" pitchFamily="49" charset="-122"/>
              </a:rPr>
              <a:t>问题与其判定问题可以在</a:t>
            </a:r>
            <a:r>
              <a:rPr lang="zh-CN" altLang="en-US" sz="2400" dirty="0">
                <a:solidFill>
                  <a:srgbClr val="FF0000"/>
                </a:solidFill>
                <a:latin typeface="幼圆" panose="02010509060101010101" pitchFamily="49" charset="-122"/>
                <a:ea typeface="幼圆" panose="02010509060101010101" pitchFamily="49" charset="-122"/>
              </a:rPr>
              <a:t>多项式时间</a:t>
            </a:r>
            <a:r>
              <a:rPr lang="zh-CN" altLang="en-US" sz="2400" dirty="0" smtClean="0">
                <a:solidFill>
                  <a:srgbClr val="FF0000"/>
                </a:solidFill>
                <a:latin typeface="幼圆" panose="02010509060101010101" pitchFamily="49" charset="-122"/>
                <a:ea typeface="幼圆" panose="02010509060101010101" pitchFamily="49" charset="-122"/>
              </a:rPr>
              <a:t>内相互转换。</a:t>
            </a:r>
            <a:endParaRPr lang="en-US" altLang="zh-CN" sz="24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351159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408" y="1268760"/>
            <a:ext cx="10297144" cy="3024336"/>
          </a:xfrm>
        </p:spPr>
        <p:txBody>
          <a:bodyPr>
            <a:normAutofit/>
          </a:bodyPr>
          <a:lstStyle/>
          <a:p>
            <a:r>
              <a:rPr lang="zh-CN" altLang="en-US" dirty="0" smtClean="0"/>
              <a:t>许多尚不确定多项式时间的优化问题</a:t>
            </a:r>
            <a:r>
              <a:rPr lang="zh-CN" altLang="en-US" dirty="0"/>
              <a:t>都可以改写成</a:t>
            </a:r>
            <a:r>
              <a:rPr lang="zh-CN" altLang="en-US" dirty="0" smtClean="0"/>
              <a:t>判定问题，并具有</a:t>
            </a:r>
            <a:r>
              <a:rPr lang="zh-CN" altLang="en-US" dirty="0"/>
              <a:t>如下性质：</a:t>
            </a:r>
          </a:p>
          <a:p>
            <a:pPr lvl="1"/>
            <a:r>
              <a:rPr lang="zh-CN" altLang="en-US" dirty="0"/>
              <a:t>该判定问题可以在多项式时间内求解，</a:t>
            </a:r>
            <a:r>
              <a:rPr lang="zh-CN" altLang="en-US" dirty="0">
                <a:solidFill>
                  <a:srgbClr val="FF0000"/>
                </a:solidFill>
              </a:rPr>
              <a:t>当且仅当</a:t>
            </a:r>
            <a:r>
              <a:rPr lang="zh-CN" altLang="en-US" dirty="0"/>
              <a:t>与它相应</a:t>
            </a:r>
            <a:r>
              <a:rPr lang="zh-CN" altLang="en-US" dirty="0" smtClean="0"/>
              <a:t>的</a:t>
            </a:r>
            <a:r>
              <a:rPr lang="zh-CN" altLang="en-US" dirty="0"/>
              <a:t>优化</a:t>
            </a:r>
            <a:r>
              <a:rPr lang="zh-CN" altLang="en-US" dirty="0" smtClean="0"/>
              <a:t>问题</a:t>
            </a:r>
            <a:r>
              <a:rPr lang="zh-CN" altLang="en-US" dirty="0"/>
              <a:t>可以在多项式时间内</a:t>
            </a:r>
            <a:r>
              <a:rPr lang="zh-CN" altLang="en-US" dirty="0" smtClean="0"/>
              <a:t>求解</a:t>
            </a:r>
            <a:endParaRPr lang="zh-CN" altLang="en-US" dirty="0"/>
          </a:p>
          <a:p>
            <a:pPr lvl="1"/>
            <a:r>
              <a:rPr lang="zh-CN" altLang="en-US" dirty="0"/>
              <a:t>如果判定问题不能在多项式时间内求解，那么与它相应</a:t>
            </a:r>
            <a:r>
              <a:rPr lang="zh-CN" altLang="en-US" dirty="0" smtClean="0"/>
              <a:t>的</a:t>
            </a:r>
            <a:r>
              <a:rPr lang="zh-CN" altLang="en-US" dirty="0"/>
              <a:t>优化</a:t>
            </a:r>
            <a:r>
              <a:rPr lang="zh-CN" altLang="en-US" dirty="0" smtClean="0"/>
              <a:t>问题</a:t>
            </a:r>
            <a:r>
              <a:rPr lang="zh-CN" altLang="en-US" dirty="0"/>
              <a:t>也不能在多项式时间内</a:t>
            </a:r>
            <a:r>
              <a:rPr lang="zh-CN" altLang="en-US" dirty="0" smtClean="0"/>
              <a:t>求解</a:t>
            </a:r>
            <a:endParaRPr lang="en-US" altLang="zh-CN" dirty="0" smtClean="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13</a:t>
            </a:fld>
            <a:endParaRPr lang="en-US" altLang="zh-CN"/>
          </a:p>
        </p:txBody>
      </p:sp>
      <p:sp>
        <p:nvSpPr>
          <p:cNvPr id="5" name="矩形 4"/>
          <p:cNvSpPr/>
          <p:nvPr/>
        </p:nvSpPr>
        <p:spPr>
          <a:xfrm>
            <a:off x="1271464" y="4365104"/>
            <a:ext cx="9469052" cy="1126462"/>
          </a:xfrm>
          <a:prstGeom prst="rect">
            <a:avLst/>
          </a:prstGeom>
        </p:spPr>
        <p:txBody>
          <a:bodyPr wrap="square">
            <a:spAutoFit/>
          </a:bodyPr>
          <a:lstStyle/>
          <a:p>
            <a:pPr>
              <a:lnSpc>
                <a:spcPct val="120000"/>
              </a:lnSpc>
            </a:pPr>
            <a:r>
              <a:rPr lang="zh-CN" altLang="en-US" sz="2800" dirty="0" smtClean="0">
                <a:solidFill>
                  <a:srgbClr val="FF0000"/>
                </a:solidFill>
                <a:latin typeface="幼圆" panose="02010509060101010101" pitchFamily="49" charset="-122"/>
                <a:ea typeface="幼圆" panose="02010509060101010101" pitchFamily="49" charset="-122"/>
                <a:cs typeface="Arial" panose="020B0604020202020204" pitchFamily="34" charset="0"/>
              </a:rPr>
              <a:t>将最</a:t>
            </a:r>
            <a:r>
              <a:rPr lang="zh-CN" altLang="en-US" sz="2800" dirty="0">
                <a:solidFill>
                  <a:srgbClr val="FF0000"/>
                </a:solidFill>
                <a:latin typeface="幼圆" panose="02010509060101010101" pitchFamily="49" charset="-122"/>
                <a:ea typeface="幼圆" panose="02010509060101010101" pitchFamily="49" charset="-122"/>
                <a:cs typeface="Arial" panose="020B0604020202020204" pitchFamily="34" charset="0"/>
              </a:rPr>
              <a:t>优</a:t>
            </a:r>
            <a:r>
              <a:rPr lang="zh-CN" altLang="en-US" sz="2800" dirty="0" smtClean="0">
                <a:solidFill>
                  <a:srgbClr val="FF0000"/>
                </a:solidFill>
                <a:latin typeface="幼圆" panose="02010509060101010101" pitchFamily="49" charset="-122"/>
                <a:ea typeface="幼圆" panose="02010509060101010101" pitchFamily="49" charset="-122"/>
                <a:cs typeface="Arial" panose="020B0604020202020204" pitchFamily="34" charset="0"/>
              </a:rPr>
              <a:t>问题转化为判定问题的好处是消除了</a:t>
            </a:r>
            <a:r>
              <a:rPr kumimoji="1" lang="zh-CN" altLang="en-US" sz="2800" dirty="0" smtClean="0">
                <a:solidFill>
                  <a:srgbClr val="FF0000"/>
                </a:solidFill>
                <a:latin typeface="幼圆" panose="02010509060101010101" pitchFamily="49" charset="-122"/>
                <a:ea typeface="幼圆" panose="02010509060101010101" pitchFamily="49" charset="-122"/>
              </a:rPr>
              <a:t>优化</a:t>
            </a:r>
            <a:r>
              <a:rPr kumimoji="1" lang="zh-CN" altLang="en-US" sz="2800" dirty="0">
                <a:solidFill>
                  <a:srgbClr val="FF0000"/>
                </a:solidFill>
                <a:latin typeface="幼圆" panose="02010509060101010101" pitchFamily="49" charset="-122"/>
                <a:ea typeface="幼圆" panose="02010509060101010101" pitchFamily="49" charset="-122"/>
              </a:rPr>
              <a:t>问题的</a:t>
            </a:r>
            <a:r>
              <a:rPr kumimoji="1" lang="zh-CN" altLang="en-US" sz="2800" dirty="0" smtClean="0">
                <a:solidFill>
                  <a:srgbClr val="FF0000"/>
                </a:solidFill>
                <a:latin typeface="幼圆" panose="02010509060101010101" pitchFamily="49" charset="-122"/>
                <a:ea typeface="幼圆" panose="02010509060101010101" pitchFamily="49" charset="-122"/>
              </a:rPr>
              <a:t>输出差异性，通过转化为判定问题，输出统一成“是”和“否”</a:t>
            </a:r>
            <a:endParaRPr lang="en-US" altLang="zh-CN" sz="2800" dirty="0">
              <a:solidFill>
                <a:srgbClr val="FF0000"/>
              </a:solidFill>
              <a:latin typeface="幼圆" panose="02010509060101010101" pitchFamily="49" charset="-122"/>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612713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a:t>
            </a:r>
            <a:r>
              <a:rPr lang="zh-CN" altLang="en-US" dirty="0" smtClean="0"/>
              <a:t>不确定的判定问题</a:t>
            </a:r>
            <a:endParaRPr lang="zh-CN" altLang="en-US" dirty="0"/>
          </a:p>
        </p:txBody>
      </p:sp>
      <p:sp>
        <p:nvSpPr>
          <p:cNvPr id="3" name="内容占位符 2"/>
          <p:cNvSpPr>
            <a:spLocks noGrp="1"/>
          </p:cNvSpPr>
          <p:nvPr>
            <p:ph idx="1"/>
          </p:nvPr>
        </p:nvSpPr>
        <p:spPr>
          <a:xfrm>
            <a:off x="838200" y="1706712"/>
            <a:ext cx="10515600" cy="4351338"/>
          </a:xfrm>
        </p:spPr>
        <p:txBody>
          <a:bodyPr/>
          <a:lstStyle/>
          <a:p>
            <a:pPr>
              <a:spcBef>
                <a:spcPts val="0"/>
              </a:spcBef>
            </a:pPr>
            <a:r>
              <a:rPr lang="zh-CN" altLang="en-US" dirty="0" smtClean="0"/>
              <a:t>不确定算法</a:t>
            </a:r>
            <a:endParaRPr lang="en-US" altLang="zh-CN" dirty="0" smtClean="0"/>
          </a:p>
          <a:p>
            <a:pPr>
              <a:spcBef>
                <a:spcPts val="0"/>
              </a:spcBef>
            </a:pPr>
            <a:r>
              <a:rPr lang="zh-CN" altLang="en-US" dirty="0" smtClean="0"/>
              <a:t>不确定机</a:t>
            </a:r>
            <a:endParaRPr lang="en-US" altLang="zh-CN" dirty="0" smtClean="0"/>
          </a:p>
          <a:p>
            <a:pPr>
              <a:spcBef>
                <a:spcPts val="0"/>
              </a:spcBef>
            </a:pPr>
            <a:r>
              <a:rPr lang="zh-CN" altLang="en-US" dirty="0" smtClean="0"/>
              <a:t>检索问题的不确定算法</a:t>
            </a:r>
            <a:endParaRPr lang="en-US" altLang="zh-CN" dirty="0" smtClean="0"/>
          </a:p>
          <a:p>
            <a:pPr>
              <a:spcBef>
                <a:spcPts val="0"/>
              </a:spcBef>
            </a:pPr>
            <a:r>
              <a:rPr lang="zh-CN" altLang="en-US" dirty="0" smtClean="0"/>
              <a:t>不确定算法设计</a:t>
            </a:r>
            <a:endParaRPr lang="en-US" altLang="zh-CN" dirty="0" smtClean="0"/>
          </a:p>
          <a:p>
            <a:pPr>
              <a:spcBef>
                <a:spcPts val="0"/>
              </a:spcBef>
            </a:pPr>
            <a:r>
              <a:rPr lang="zh-CN" altLang="en-US" dirty="0"/>
              <a:t>排序问题的不确定</a:t>
            </a:r>
            <a:r>
              <a:rPr lang="zh-CN" altLang="en-US" dirty="0" smtClean="0"/>
              <a:t>算法</a:t>
            </a:r>
            <a:endParaRPr lang="en-US" altLang="zh-CN" dirty="0" smtClean="0"/>
          </a:p>
          <a:p>
            <a:pPr>
              <a:spcBef>
                <a:spcPts val="0"/>
              </a:spcBef>
            </a:pPr>
            <a:r>
              <a:rPr lang="zh-CN" altLang="en-US" dirty="0"/>
              <a:t>不确定的判定</a:t>
            </a:r>
            <a:r>
              <a:rPr lang="zh-CN" altLang="en-US" dirty="0" smtClean="0"/>
              <a:t>算法</a:t>
            </a:r>
            <a:endParaRPr lang="en-US" altLang="zh-CN" dirty="0" smtClean="0"/>
          </a:p>
          <a:p>
            <a:pPr>
              <a:spcBef>
                <a:spcPts val="0"/>
              </a:spcBef>
            </a:pPr>
            <a:r>
              <a:rPr lang="zh-CN" altLang="en-US" noProof="1">
                <a:ln/>
              </a:rPr>
              <a:t>最大团判定问题的不确定</a:t>
            </a:r>
            <a:r>
              <a:rPr lang="zh-CN" altLang="en-US" noProof="1" smtClean="0">
                <a:ln/>
              </a:rPr>
              <a:t>算法</a:t>
            </a:r>
            <a:endParaRPr lang="en-US" altLang="zh-CN" noProof="1" smtClean="0">
              <a:ln/>
            </a:endParaRPr>
          </a:p>
          <a:p>
            <a:pPr>
              <a:spcBef>
                <a:spcPts val="0"/>
              </a:spcBef>
            </a:pPr>
            <a:r>
              <a:rPr lang="zh-CN" altLang="en-US" dirty="0" smtClean="0"/>
              <a:t>问题规模的二进制表示</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14</a:t>
            </a:fld>
            <a:endParaRPr lang="en-US" altLang="zh-CN"/>
          </a:p>
        </p:txBody>
      </p:sp>
    </p:spTree>
    <p:extLst>
      <p:ext uri="{BB962C8B-B14F-4D97-AF65-F5344CB8AC3E}">
        <p14:creationId xmlns:p14="http://schemas.microsoft.com/office/powerpoint/2010/main" val="2893673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840" y="303237"/>
            <a:ext cx="10515600" cy="1325563"/>
          </a:xfrm>
        </p:spPr>
        <p:txBody>
          <a:bodyPr/>
          <a:lstStyle/>
          <a:p>
            <a:pPr>
              <a:spcBef>
                <a:spcPts val="600"/>
              </a:spcBef>
            </a:pPr>
            <a:r>
              <a:rPr lang="zh-CN" altLang="en-US" dirty="0" smtClean="0"/>
              <a:t>不确定算法</a:t>
            </a:r>
            <a:endParaRPr lang="en-US" altLang="zh-CN" dirty="0"/>
          </a:p>
        </p:txBody>
      </p:sp>
      <p:sp>
        <p:nvSpPr>
          <p:cNvPr id="3" name="内容占位符 2"/>
          <p:cNvSpPr>
            <a:spLocks noGrp="1"/>
          </p:cNvSpPr>
          <p:nvPr>
            <p:ph idx="1"/>
          </p:nvPr>
        </p:nvSpPr>
        <p:spPr>
          <a:xfrm>
            <a:off x="863162" y="2204864"/>
            <a:ext cx="10515600" cy="4445267"/>
          </a:xfrm>
        </p:spPr>
        <p:txBody>
          <a:bodyPr/>
          <a:lstStyle/>
          <a:p>
            <a:pPr>
              <a:spcBef>
                <a:spcPts val="600"/>
              </a:spcBef>
            </a:pPr>
            <a:r>
              <a:rPr lang="zh-CN" altLang="en-US" sz="2400" dirty="0" smtClean="0"/>
              <a:t>不确定算法</a:t>
            </a:r>
            <a:endParaRPr lang="en-US" altLang="zh-CN" sz="2400" dirty="0" smtClean="0"/>
          </a:p>
          <a:p>
            <a:pPr lvl="1">
              <a:spcBef>
                <a:spcPts val="600"/>
              </a:spcBef>
            </a:pPr>
            <a:r>
              <a:rPr lang="zh-CN" altLang="en-US" dirty="0"/>
              <a:t>从理论角度看</a:t>
            </a:r>
            <a:r>
              <a:rPr lang="zh-CN" altLang="en-US" dirty="0" smtClean="0"/>
              <a:t>，取消</a:t>
            </a:r>
            <a:r>
              <a:rPr lang="zh-CN" altLang="en-US" dirty="0"/>
              <a:t>对</a:t>
            </a:r>
            <a:r>
              <a:rPr lang="zh-CN" altLang="en-US" dirty="0" smtClean="0"/>
              <a:t>运算“确定性”</a:t>
            </a:r>
            <a:r>
              <a:rPr lang="zh-CN" altLang="en-US" dirty="0"/>
              <a:t>这一限制。即允许运算结果受限于某个特定的集合。</a:t>
            </a:r>
            <a:r>
              <a:rPr lang="zh-CN" altLang="en-US" dirty="0" smtClean="0"/>
              <a:t>包含这种</a:t>
            </a:r>
            <a:r>
              <a:rPr lang="zh-CN" altLang="en-US" dirty="0"/>
              <a:t>不确定运算的算法称为不确定的</a:t>
            </a:r>
            <a:r>
              <a:rPr lang="zh-CN" altLang="en-US" dirty="0" smtClean="0"/>
              <a:t>算法</a:t>
            </a:r>
            <a:endParaRPr lang="en-US" altLang="zh-CN" dirty="0" smtClean="0"/>
          </a:p>
          <a:p>
            <a:pPr>
              <a:spcBef>
                <a:spcPts val="600"/>
              </a:spcBef>
            </a:pPr>
            <a:r>
              <a:rPr lang="zh-CN" altLang="en-US" sz="2400" dirty="0" smtClean="0"/>
              <a:t>为描述不确定算法，SPARKS</a:t>
            </a:r>
            <a:r>
              <a:rPr lang="zh-CN" altLang="en-US" sz="2400" dirty="0"/>
              <a:t>中引进了一个新函数和两个新</a:t>
            </a:r>
            <a:r>
              <a:rPr lang="zh-CN" altLang="en-US" sz="2400" dirty="0" smtClean="0"/>
              <a:t>语句，</a:t>
            </a:r>
            <a:r>
              <a:rPr lang="zh-CN" altLang="en-US" sz="2400" dirty="0"/>
              <a:t>时间复杂度恒为</a:t>
            </a:r>
            <a:r>
              <a:rPr lang="en-US" altLang="zh-CN" sz="2400" dirty="0">
                <a:solidFill>
                  <a:srgbClr val="FF0000"/>
                </a:solidFill>
              </a:rPr>
              <a:t>O(1) </a:t>
            </a:r>
            <a:r>
              <a:rPr lang="zh-CN" altLang="en-US" sz="2400" dirty="0" smtClean="0"/>
              <a:t>：</a:t>
            </a:r>
            <a:endParaRPr lang="en-US" altLang="zh-CN" sz="2400" dirty="0" smtClean="0"/>
          </a:p>
          <a:p>
            <a:pPr lvl="1">
              <a:spcBef>
                <a:spcPts val="0"/>
              </a:spcBef>
            </a:pPr>
            <a:r>
              <a:rPr lang="en-US" altLang="zh-CN" dirty="0" smtClean="0"/>
              <a:t>choice(S</a:t>
            </a:r>
            <a:r>
              <a:rPr lang="en-US" altLang="zh-CN" dirty="0"/>
              <a:t>)</a:t>
            </a:r>
            <a:r>
              <a:rPr lang="zh-CN" altLang="en-US" dirty="0" smtClean="0"/>
              <a:t>：按题意选取</a:t>
            </a:r>
            <a:r>
              <a:rPr lang="zh-CN" altLang="en-US" dirty="0"/>
              <a:t>集合</a:t>
            </a:r>
            <a:r>
              <a:rPr lang="en-US" altLang="zh-CN" dirty="0"/>
              <a:t>S</a:t>
            </a:r>
            <a:r>
              <a:rPr lang="zh-CN" altLang="en-US" dirty="0"/>
              <a:t>中的一个</a:t>
            </a:r>
            <a:r>
              <a:rPr lang="zh-CN" altLang="en-US" dirty="0" smtClean="0"/>
              <a:t>元素</a:t>
            </a:r>
            <a:endParaRPr lang="en-US" altLang="zh-CN" dirty="0" smtClean="0">
              <a:solidFill>
                <a:srgbClr val="FF0000"/>
              </a:solidFill>
            </a:endParaRPr>
          </a:p>
          <a:p>
            <a:pPr lvl="1">
              <a:spcBef>
                <a:spcPts val="0"/>
              </a:spcBef>
            </a:pPr>
            <a:r>
              <a:rPr lang="en-US" altLang="zh-CN" dirty="0" smtClean="0"/>
              <a:t>failure</a:t>
            </a:r>
            <a:r>
              <a:rPr lang="zh-CN" altLang="en-US" dirty="0" smtClean="0"/>
              <a:t>：发出不成功完成的信号</a:t>
            </a:r>
            <a:endParaRPr lang="en-US" altLang="zh-CN" dirty="0" smtClean="0"/>
          </a:p>
          <a:p>
            <a:pPr lvl="1">
              <a:spcBef>
                <a:spcPts val="0"/>
              </a:spcBef>
            </a:pPr>
            <a:r>
              <a:rPr lang="en-US" altLang="zh-CN" dirty="0" smtClean="0"/>
              <a:t>success</a:t>
            </a:r>
            <a:r>
              <a:rPr lang="zh-CN" altLang="en-US" dirty="0"/>
              <a:t>：发出成功完成的</a:t>
            </a:r>
            <a:r>
              <a:rPr lang="zh-CN" altLang="en-US" dirty="0" smtClean="0"/>
              <a:t>信号</a:t>
            </a:r>
            <a:endParaRPr lang="en-US" altLang="zh-CN" dirty="0" smtClean="0"/>
          </a:p>
          <a:p>
            <a:pPr lvl="1">
              <a:spcBef>
                <a:spcPts val="600"/>
              </a:spcBef>
            </a:pPr>
            <a:endParaRPr lang="zh-CN" altLang="en-US" dirty="0"/>
          </a:p>
          <a:p>
            <a:pPr>
              <a:spcBef>
                <a:spcPts val="0"/>
              </a:spcBef>
            </a:pPr>
            <a:endParaRPr lang="zh-CN" altLang="en-US" sz="2400" dirty="0"/>
          </a:p>
          <a:p>
            <a:pPr>
              <a:spcBef>
                <a:spcPts val="0"/>
              </a:spcBef>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15</a:t>
            </a:fld>
            <a:endParaRPr lang="en-US" altLang="zh-CN"/>
          </a:p>
        </p:txBody>
      </p:sp>
      <p:sp>
        <p:nvSpPr>
          <p:cNvPr id="5" name="矩形 4"/>
          <p:cNvSpPr/>
          <p:nvPr/>
        </p:nvSpPr>
        <p:spPr>
          <a:xfrm>
            <a:off x="893250" y="1556792"/>
            <a:ext cx="10140180" cy="523220"/>
          </a:xfrm>
          <a:prstGeom prst="rect">
            <a:avLst/>
          </a:prstGeom>
          <a:solidFill>
            <a:schemeClr val="accent1">
              <a:lumMod val="20000"/>
              <a:lumOff val="80000"/>
            </a:schemeClr>
          </a:solidFill>
        </p:spPr>
        <p:txBody>
          <a:bodyPr wrap="square">
            <a:spAutoFit/>
          </a:bodyPr>
          <a:lstStyle/>
          <a:p>
            <a:r>
              <a:rPr lang="zh-CN" altLang="en-US" sz="2800" dirty="0" smtClean="0">
                <a:latin typeface="幼圆" panose="02010509060101010101" pitchFamily="49" charset="-122"/>
                <a:ea typeface="幼圆" panose="02010509060101010101" pitchFamily="49" charset="-122"/>
              </a:rPr>
              <a:t>回顾确定算法</a:t>
            </a:r>
            <a:r>
              <a:rPr lang="en-US" altLang="zh-CN" sz="2800" dirty="0" smtClean="0">
                <a:latin typeface="幼圆" panose="02010509060101010101" pitchFamily="49" charset="-122"/>
                <a:ea typeface="幼圆" panose="02010509060101010101" pitchFamily="49" charset="-122"/>
              </a:rPr>
              <a:t>:</a:t>
            </a:r>
            <a:r>
              <a:rPr lang="zh-CN" altLang="en-US" sz="2800" dirty="0" smtClean="0">
                <a:latin typeface="幼圆" panose="02010509060101010101" pitchFamily="49" charset="-122"/>
                <a:ea typeface="幼圆" panose="02010509060101010101" pitchFamily="49" charset="-122"/>
              </a:rPr>
              <a:t>运算满足确定性，即运算结果是</a:t>
            </a:r>
            <a:r>
              <a:rPr lang="zh-CN" altLang="en-US" sz="2800" dirty="0">
                <a:latin typeface="幼圆" panose="02010509060101010101" pitchFamily="49" charset="-122"/>
                <a:ea typeface="幼圆" panose="02010509060101010101" pitchFamily="49" charset="-122"/>
              </a:rPr>
              <a:t>唯一的</a:t>
            </a:r>
            <a:r>
              <a:rPr lang="zh-CN" altLang="en-US" sz="2800" dirty="0" smtClean="0">
                <a:latin typeface="幼圆" panose="02010509060101010101" pitchFamily="49" charset="-122"/>
                <a:ea typeface="幼圆" panose="02010509060101010101" pitchFamily="49" charset="-122"/>
              </a:rPr>
              <a:t>。</a:t>
            </a:r>
            <a:endParaRPr lang="zh-CN" altLang="en-US" sz="28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016242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9119" y="482739"/>
            <a:ext cx="10515600" cy="1325563"/>
          </a:xfrm>
        </p:spPr>
        <p:txBody>
          <a:bodyPr/>
          <a:lstStyle/>
          <a:p>
            <a:r>
              <a:rPr lang="zh-CN" altLang="en-US" dirty="0" smtClean="0"/>
              <a:t>不确定机</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能按上述方式执行</a:t>
            </a:r>
            <a:r>
              <a:rPr lang="zh-CN" altLang="en-US" sz="2400" dirty="0"/>
              <a:t>不确定算法的机器称为不确定</a:t>
            </a:r>
            <a:r>
              <a:rPr lang="zh-CN" altLang="en-US" sz="2400" dirty="0" smtClean="0"/>
              <a:t>机</a:t>
            </a:r>
            <a:endParaRPr lang="en-US" altLang="zh-CN" sz="2400" dirty="0" smtClean="0"/>
          </a:p>
          <a:p>
            <a:endParaRPr lang="en-US" altLang="zh-CN" sz="2400" dirty="0" smtClean="0">
              <a:solidFill>
                <a:srgbClr val="FF0000"/>
              </a:solidFill>
              <a:latin typeface="幼圆" panose="02010509060101010101" pitchFamily="49" charset="-122"/>
            </a:endParaRPr>
          </a:p>
          <a:p>
            <a:endParaRPr lang="en-US" altLang="zh-CN" sz="2400" dirty="0">
              <a:solidFill>
                <a:srgbClr val="FF0000"/>
              </a:solidFill>
              <a:latin typeface="幼圆" panose="02010509060101010101" pitchFamily="49" charset="-122"/>
            </a:endParaRPr>
          </a:p>
          <a:p>
            <a:endParaRPr lang="en-US" altLang="zh-CN" sz="2400" dirty="0" smtClean="0">
              <a:solidFill>
                <a:srgbClr val="FF0000"/>
              </a:solidFill>
              <a:latin typeface="幼圆" panose="02010509060101010101" pitchFamily="49" charset="-122"/>
            </a:endParaRPr>
          </a:p>
          <a:p>
            <a:endParaRPr lang="en-US" altLang="zh-CN" sz="2400" dirty="0" smtClean="0">
              <a:latin typeface="幼圆" panose="02010509060101010101" pitchFamily="49" charset="-122"/>
            </a:endParaRPr>
          </a:p>
          <a:p>
            <a:r>
              <a:rPr lang="zh-CN" altLang="en-US" sz="2400" dirty="0" smtClean="0">
                <a:latin typeface="幼圆" panose="02010509060101010101" pitchFamily="49" charset="-122"/>
              </a:rPr>
              <a:t>在</a:t>
            </a:r>
            <a:r>
              <a:rPr lang="zh-CN" altLang="en-US" sz="2400" dirty="0">
                <a:latin typeface="幼圆" panose="02010509060101010101" pitchFamily="49" charset="-122"/>
              </a:rPr>
              <a:t>现实技术条件下，不确定机实际上是不存在的，是为了</a:t>
            </a:r>
            <a:r>
              <a:rPr lang="zh-CN" altLang="en-US" sz="2400" dirty="0" smtClean="0">
                <a:latin typeface="幼圆" panose="02010509060101010101" pitchFamily="49" charset="-122"/>
              </a:rPr>
              <a:t>分析</a:t>
            </a:r>
            <a:r>
              <a:rPr lang="zh-CN" altLang="en-US" sz="2400" dirty="0">
                <a:latin typeface="幼圆" panose="02010509060101010101" pitchFamily="49" charset="-122"/>
              </a:rPr>
              <a:t>时间</a:t>
            </a:r>
            <a:r>
              <a:rPr lang="zh-CN" altLang="en-US" sz="2400" dirty="0" smtClean="0">
                <a:latin typeface="幼圆" panose="02010509060101010101" pitchFamily="49" charset="-122"/>
              </a:rPr>
              <a:t>复杂</a:t>
            </a:r>
            <a:r>
              <a:rPr lang="zh-CN" altLang="en-US" sz="2400" dirty="0">
                <a:latin typeface="幼圆" panose="02010509060101010101" pitchFamily="49" charset="-122"/>
              </a:rPr>
              <a:t>度难题而虚构的理论模型</a:t>
            </a:r>
            <a:endParaRPr kumimoji="1" lang="en-US" altLang="zh-CN" sz="2400" dirty="0">
              <a:latin typeface="幼圆" panose="02010509060101010101" pitchFamily="49" charset="-122"/>
            </a:endParaRPr>
          </a:p>
          <a:p>
            <a:endParaRPr lang="zh-CN" altLang="en-US"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16</a:t>
            </a:fld>
            <a:endParaRPr lang="en-US" altLang="zh-CN"/>
          </a:p>
        </p:txBody>
      </p:sp>
      <p:sp>
        <p:nvSpPr>
          <p:cNvPr id="5" name="内容占位符 2"/>
          <p:cNvSpPr txBox="1">
            <a:spLocks/>
          </p:cNvSpPr>
          <p:nvPr/>
        </p:nvSpPr>
        <p:spPr>
          <a:xfrm>
            <a:off x="911424" y="2914020"/>
            <a:ext cx="10225135" cy="1451084"/>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en-US" sz="2400" dirty="0" smtClean="0"/>
              <a:t>不确定机是一个“有魔力”的机器，总在</a:t>
            </a:r>
            <a:r>
              <a:rPr lang="en-US" altLang="zh-CN" sz="2400" dirty="0" smtClean="0"/>
              <a:t>O(1)</a:t>
            </a:r>
            <a:r>
              <a:rPr lang="zh-CN" altLang="en-US" sz="2400" dirty="0" smtClean="0"/>
              <a:t>时间内执行完函数</a:t>
            </a:r>
            <a:r>
              <a:rPr lang="en-US" altLang="zh-CN" sz="2400" dirty="0" smtClean="0"/>
              <a:t>choice(S)</a:t>
            </a:r>
          </a:p>
          <a:p>
            <a:pPr lvl="1">
              <a:spcBef>
                <a:spcPts val="0"/>
              </a:spcBef>
            </a:pPr>
            <a:r>
              <a:rPr lang="zh-CN" altLang="en-US" dirty="0" smtClean="0"/>
              <a:t>如果问题有解，它直接</a:t>
            </a:r>
            <a:r>
              <a:rPr lang="zh-CN" altLang="en-US" dirty="0" smtClean="0">
                <a:solidFill>
                  <a:srgbClr val="FF0000"/>
                </a:solidFill>
              </a:rPr>
              <a:t>猜中</a:t>
            </a:r>
            <a:r>
              <a:rPr lang="zh-CN" altLang="en-US" dirty="0" smtClean="0"/>
              <a:t>，从</a:t>
            </a:r>
            <a:r>
              <a:rPr lang="en-US" altLang="zh-CN" dirty="0" smtClean="0"/>
              <a:t>S</a:t>
            </a:r>
            <a:r>
              <a:rPr lang="zh-CN" altLang="en-US" dirty="0" smtClean="0"/>
              <a:t>中返回一个需要的元素</a:t>
            </a:r>
            <a:endParaRPr lang="en-US" altLang="zh-CN" dirty="0" smtClean="0"/>
          </a:p>
          <a:p>
            <a:pPr lvl="1">
              <a:spcBef>
                <a:spcPts val="0"/>
              </a:spcBef>
            </a:pPr>
            <a:r>
              <a:rPr lang="zh-CN" altLang="en-US" dirty="0" smtClean="0"/>
              <a:t>如果问题无解，它从</a:t>
            </a:r>
            <a:r>
              <a:rPr lang="en-US" altLang="zh-CN" dirty="0" smtClean="0"/>
              <a:t>S</a:t>
            </a:r>
            <a:r>
              <a:rPr lang="zh-CN" altLang="en-US" dirty="0" smtClean="0"/>
              <a:t>中随机返回一个元素</a:t>
            </a:r>
            <a:endParaRPr lang="en-US" altLang="zh-CN" dirty="0" smtClean="0"/>
          </a:p>
          <a:p>
            <a:pPr marL="457200" lvl="1" indent="0">
              <a:spcBef>
                <a:spcPts val="0"/>
              </a:spcBef>
              <a:buFont typeface="Wingdings" panose="05000000000000000000" pitchFamily="2" charset="2"/>
              <a:buNone/>
            </a:pPr>
            <a:endParaRPr lang="zh-CN" altLang="en-US" dirty="0"/>
          </a:p>
        </p:txBody>
      </p:sp>
      <p:sp>
        <p:nvSpPr>
          <p:cNvPr id="6" name="圆角矩形标注 5"/>
          <p:cNvSpPr/>
          <p:nvPr/>
        </p:nvSpPr>
        <p:spPr>
          <a:xfrm>
            <a:off x="4151784" y="2294598"/>
            <a:ext cx="1512168" cy="504056"/>
          </a:xfrm>
          <a:prstGeom prst="wedgeRoundRectCallout">
            <a:avLst>
              <a:gd name="adj1" fmla="val -45085"/>
              <a:gd name="adj2" fmla="val 77716"/>
              <a:gd name="adj3" fmla="val 16667"/>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2400" dirty="0" smtClean="0">
                <a:solidFill>
                  <a:srgbClr val="FF0000"/>
                </a:solidFill>
                <a:latin typeface="幼圆" panose="02010509060101010101" pitchFamily="49" charset="-122"/>
                <a:ea typeface="幼圆" panose="02010509060101010101" pitchFamily="49" charset="-122"/>
              </a:rPr>
              <a:t>上帝视角</a:t>
            </a:r>
            <a:endParaRPr kumimoji="1" lang="en-US" altLang="zh-CN" sz="24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21311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260648"/>
            <a:ext cx="10515600" cy="1325563"/>
          </a:xfrm>
        </p:spPr>
        <p:txBody>
          <a:bodyPr/>
          <a:lstStyle/>
          <a:p>
            <a:r>
              <a:rPr lang="zh-CN" altLang="en-US" dirty="0" smtClean="0"/>
              <a:t>检索问题的不确定算法</a:t>
            </a:r>
            <a:endParaRPr lang="zh-CN" altLang="en-US" dirty="0"/>
          </a:p>
        </p:txBody>
      </p:sp>
      <p:sp>
        <p:nvSpPr>
          <p:cNvPr id="3" name="内容占位符 2"/>
          <p:cNvSpPr>
            <a:spLocks noGrp="1"/>
          </p:cNvSpPr>
          <p:nvPr>
            <p:ph idx="1"/>
          </p:nvPr>
        </p:nvSpPr>
        <p:spPr>
          <a:xfrm>
            <a:off x="767408" y="1651470"/>
            <a:ext cx="10298360" cy="4081786"/>
          </a:xfrm>
        </p:spPr>
        <p:txBody>
          <a:bodyPr/>
          <a:lstStyle/>
          <a:p>
            <a:pPr>
              <a:spcBef>
                <a:spcPts val="0"/>
              </a:spcBef>
            </a:pPr>
            <a:r>
              <a:rPr lang="zh-CN" altLang="en-US" sz="2400" dirty="0" smtClean="0"/>
              <a:t>问题描述：</a:t>
            </a:r>
            <a:r>
              <a:rPr lang="zh-CN" altLang="en-US" sz="2400" dirty="0"/>
              <a:t>考察给定元素集</a:t>
            </a:r>
            <a:r>
              <a:rPr lang="en-US" altLang="zh-CN" sz="2400" dirty="0"/>
              <a:t>A(1:n),n&gt;=1</a:t>
            </a:r>
            <a:r>
              <a:rPr lang="zh-CN" altLang="en-US" sz="2400" dirty="0"/>
              <a:t>中，元素</a:t>
            </a:r>
            <a:r>
              <a:rPr lang="en-US" altLang="zh-CN" sz="2400" dirty="0"/>
              <a:t>X</a:t>
            </a:r>
            <a:r>
              <a:rPr lang="zh-CN" altLang="en-US" sz="2400" dirty="0"/>
              <a:t>的检索问题。需确定下标</a:t>
            </a:r>
            <a:r>
              <a:rPr lang="en-US" altLang="zh-CN" sz="2400" dirty="0"/>
              <a:t>j</a:t>
            </a:r>
            <a:r>
              <a:rPr lang="zh-CN" altLang="en-US" sz="2400" dirty="0"/>
              <a:t>，使得</a:t>
            </a:r>
            <a:r>
              <a:rPr lang="en-US" altLang="zh-CN" sz="2400" dirty="0"/>
              <a:t>A(j)=x</a:t>
            </a:r>
            <a:r>
              <a:rPr lang="zh-CN" altLang="en-US" sz="2400" dirty="0"/>
              <a:t>，或者当</a:t>
            </a:r>
            <a:r>
              <a:rPr lang="en-US" altLang="zh-CN" sz="2400" dirty="0"/>
              <a:t>x</a:t>
            </a:r>
            <a:r>
              <a:rPr lang="zh-CN" altLang="en-US" sz="2400" dirty="0"/>
              <a:t>不在</a:t>
            </a:r>
            <a:r>
              <a:rPr lang="en-US" altLang="zh-CN" sz="2400" dirty="0"/>
              <a:t>A</a:t>
            </a:r>
            <a:r>
              <a:rPr lang="zh-CN" altLang="en-US" sz="2400" dirty="0"/>
              <a:t>中时有</a:t>
            </a:r>
            <a:r>
              <a:rPr lang="en-US" altLang="zh-CN" sz="2400" dirty="0"/>
              <a:t>j=0</a:t>
            </a:r>
            <a:r>
              <a:rPr lang="zh-CN" altLang="en-US" sz="2400" dirty="0" smtClean="0"/>
              <a:t>。</a:t>
            </a:r>
            <a:endParaRPr lang="en-US" altLang="zh-CN" sz="2400" dirty="0" smtClean="0"/>
          </a:p>
          <a:p>
            <a:pPr>
              <a:spcBef>
                <a:spcPts val="0"/>
              </a:spcBef>
            </a:pPr>
            <a:endParaRPr lang="en-US" altLang="zh-CN" sz="2400" dirty="0"/>
          </a:p>
          <a:p>
            <a:pPr>
              <a:spcBef>
                <a:spcPts val="0"/>
              </a:spcBef>
            </a:pPr>
            <a:endParaRPr lang="en-US" altLang="zh-CN" sz="2400" dirty="0" smtClean="0"/>
          </a:p>
          <a:p>
            <a:pPr>
              <a:spcBef>
                <a:spcPts val="0"/>
              </a:spcBef>
            </a:pPr>
            <a:endParaRPr lang="en-US" altLang="zh-CN" sz="2400" dirty="0" smtClean="0"/>
          </a:p>
          <a:p>
            <a:pPr>
              <a:spcBef>
                <a:spcPts val="0"/>
              </a:spcBef>
            </a:pPr>
            <a:endParaRPr lang="en-US" altLang="zh-CN" sz="2400" dirty="0"/>
          </a:p>
          <a:p>
            <a:pPr>
              <a:spcBef>
                <a:spcPts val="0"/>
              </a:spcBef>
            </a:pPr>
            <a:r>
              <a:rPr lang="zh-CN" altLang="en-US" sz="2400" dirty="0"/>
              <a:t>当且仅当不存在一个</a:t>
            </a:r>
            <a:r>
              <a:rPr lang="en-US" altLang="zh-CN" sz="2400" dirty="0"/>
              <a:t>j</a:t>
            </a:r>
            <a:r>
              <a:rPr lang="zh-CN" altLang="en-US" sz="2400" dirty="0"/>
              <a:t>，使得</a:t>
            </a:r>
            <a:r>
              <a:rPr lang="en-US" altLang="zh-CN" sz="2400" dirty="0"/>
              <a:t>A(j)=x</a:t>
            </a:r>
            <a:r>
              <a:rPr lang="zh-CN" altLang="en-US" sz="2400" dirty="0"/>
              <a:t>时输出“</a:t>
            </a:r>
            <a:r>
              <a:rPr lang="en-US" altLang="zh-CN" sz="2400" dirty="0"/>
              <a:t>0</a:t>
            </a:r>
            <a:r>
              <a:rPr lang="en-US" altLang="zh-CN" sz="2400" dirty="0" smtClean="0"/>
              <a:t>”</a:t>
            </a:r>
          </a:p>
          <a:p>
            <a:pPr>
              <a:spcBef>
                <a:spcPts val="0"/>
              </a:spcBef>
            </a:pPr>
            <a:r>
              <a:rPr lang="zh-CN" altLang="en-US" sz="2400" dirty="0" smtClean="0"/>
              <a:t>该不确定算法的</a:t>
            </a:r>
            <a:r>
              <a:rPr lang="zh-CN" altLang="en-US" sz="2400" dirty="0"/>
              <a:t>复杂度为</a:t>
            </a:r>
            <a:r>
              <a:rPr lang="en-US" altLang="zh-CN" sz="2400" dirty="0"/>
              <a:t>O(1)</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17</a:t>
            </a:fld>
            <a:endParaRPr lang="en-US" altLang="zh-CN"/>
          </a:p>
        </p:txBody>
      </p:sp>
      <p:sp>
        <p:nvSpPr>
          <p:cNvPr id="5" name="矩形 4"/>
          <p:cNvSpPr/>
          <p:nvPr/>
        </p:nvSpPr>
        <p:spPr>
          <a:xfrm>
            <a:off x="1847528" y="2684139"/>
            <a:ext cx="3960440" cy="1200329"/>
          </a:xfrm>
          <a:prstGeom prst="rect">
            <a:avLst/>
          </a:prstGeom>
          <a:ln w="19050">
            <a:solidFill>
              <a:schemeClr val="accent1">
                <a:lumMod val="75000"/>
              </a:schemeClr>
            </a:solidFill>
          </a:ln>
        </p:spPr>
        <p:txBody>
          <a:bodyPr wrap="square">
            <a:spAutoFit/>
          </a:bodyPr>
          <a:lstStyle/>
          <a:p>
            <a:r>
              <a:rPr lang="en-US" altLang="zh-CN" sz="2400" dirty="0">
                <a:latin typeface="Arial" panose="020B0604020202020204" pitchFamily="34" charset="0"/>
                <a:cs typeface="Arial" panose="020B0604020202020204" pitchFamily="34" charset="0"/>
              </a:rPr>
              <a:t>j←</a:t>
            </a:r>
            <a:r>
              <a:rPr lang="en-US" altLang="zh-CN" sz="2400" dirty="0">
                <a:solidFill>
                  <a:srgbClr val="FF0000"/>
                </a:solidFill>
                <a:latin typeface="Arial" panose="020B0604020202020204" pitchFamily="34" charset="0"/>
                <a:cs typeface="Arial" panose="020B0604020202020204" pitchFamily="34" charset="0"/>
              </a:rPr>
              <a:t>choice(1:n)</a:t>
            </a:r>
          </a:p>
          <a:p>
            <a:r>
              <a:rPr lang="en-US" altLang="zh-CN" sz="2400" dirty="0" smtClean="0">
                <a:latin typeface="Arial" panose="020B0604020202020204" pitchFamily="34" charset="0"/>
                <a:cs typeface="Arial" panose="020B0604020202020204" pitchFamily="34" charset="0"/>
              </a:rPr>
              <a:t>if </a:t>
            </a:r>
            <a:r>
              <a:rPr lang="en-US" altLang="zh-CN" sz="2400" dirty="0">
                <a:latin typeface="Arial" panose="020B0604020202020204" pitchFamily="34" charset="0"/>
                <a:cs typeface="Arial" panose="020B0604020202020204" pitchFamily="34" charset="0"/>
              </a:rPr>
              <a:t>A(j)=x then </a:t>
            </a:r>
            <a:r>
              <a:rPr lang="en-US" altLang="zh-CN" sz="2400" dirty="0">
                <a:solidFill>
                  <a:srgbClr val="FF0000"/>
                </a:solidFill>
                <a:latin typeface="Arial" panose="020B0604020202020204" pitchFamily="34" charset="0"/>
                <a:cs typeface="Arial" panose="020B0604020202020204" pitchFamily="34" charset="0"/>
              </a:rPr>
              <a:t>success</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endif</a:t>
            </a:r>
            <a:endParaRPr lang="en-US" altLang="zh-CN" sz="2400" dirty="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j</a:t>
            </a:r>
            <a:r>
              <a:rPr lang="en-US" altLang="zh-CN" sz="2400" dirty="0">
                <a:latin typeface="Arial" panose="020B0604020202020204" pitchFamily="34" charset="0"/>
                <a:cs typeface="Arial" panose="020B0604020202020204" pitchFamily="34" charset="0"/>
              </a:rPr>
              <a:t>←0</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print(‘0’); </a:t>
            </a:r>
            <a:r>
              <a:rPr lang="en-US" altLang="zh-CN" sz="2400" dirty="0">
                <a:solidFill>
                  <a:srgbClr val="FF0000"/>
                </a:solidFill>
                <a:latin typeface="Arial" panose="020B0604020202020204" pitchFamily="34" charset="0"/>
                <a:cs typeface="Arial" panose="020B0604020202020204" pitchFamily="34" charset="0"/>
              </a:rPr>
              <a:t>failure</a:t>
            </a:r>
          </a:p>
        </p:txBody>
      </p:sp>
    </p:spTree>
    <p:extLst>
      <p:ext uri="{BB962C8B-B14F-4D97-AF65-F5344CB8AC3E}">
        <p14:creationId xmlns:p14="http://schemas.microsoft.com/office/powerpoint/2010/main" val="2897827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576" y="404664"/>
            <a:ext cx="10515600" cy="1325563"/>
          </a:xfrm>
        </p:spPr>
        <p:txBody>
          <a:bodyPr/>
          <a:lstStyle/>
          <a:p>
            <a:r>
              <a:rPr lang="zh-CN" altLang="en-US" dirty="0"/>
              <a:t>不确定</a:t>
            </a:r>
            <a:r>
              <a:rPr lang="zh-CN" altLang="en-US" dirty="0" smtClean="0"/>
              <a:t>算法设计</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18</a:t>
            </a:fld>
            <a:endParaRPr lang="en-US" altLang="zh-CN"/>
          </a:p>
        </p:txBody>
      </p:sp>
      <p:sp>
        <p:nvSpPr>
          <p:cNvPr id="7" name="内容占位符 6"/>
          <p:cNvSpPr>
            <a:spLocks noGrp="1"/>
          </p:cNvSpPr>
          <p:nvPr>
            <p:ph idx="1"/>
          </p:nvPr>
        </p:nvSpPr>
        <p:spPr>
          <a:xfrm>
            <a:off x="693576" y="1730226"/>
            <a:ext cx="10515600" cy="4808685"/>
          </a:xfrm>
        </p:spPr>
        <p:txBody>
          <a:bodyPr>
            <a:normAutofit/>
          </a:bodyPr>
          <a:lstStyle/>
          <a:p>
            <a:pPr>
              <a:spcBef>
                <a:spcPts val="600"/>
              </a:spcBef>
            </a:pPr>
            <a:r>
              <a:rPr lang="zh-CN" altLang="en-US" sz="2400" dirty="0" smtClean="0"/>
              <a:t>不确定</a:t>
            </a:r>
            <a:r>
              <a:rPr lang="zh-CN" altLang="en-US" sz="2400" dirty="0"/>
              <a:t>算法的</a:t>
            </a:r>
            <a:r>
              <a:rPr lang="zh-CN" altLang="en-US" sz="2400" dirty="0" smtClean="0"/>
              <a:t>设计步骤</a:t>
            </a:r>
            <a:endParaRPr lang="en-US" altLang="zh-CN" sz="2400" dirty="0" smtClean="0"/>
          </a:p>
          <a:p>
            <a:pPr lvl="1">
              <a:spcBef>
                <a:spcPts val="600"/>
              </a:spcBef>
            </a:pPr>
            <a:r>
              <a:rPr lang="zh-CN" altLang="en-US" dirty="0" smtClean="0"/>
              <a:t>猜想</a:t>
            </a:r>
            <a:r>
              <a:rPr lang="zh-CN" altLang="en-US" dirty="0"/>
              <a:t>阶</a:t>
            </a:r>
            <a:r>
              <a:rPr lang="zh-CN" altLang="en-US" dirty="0" smtClean="0"/>
              <a:t>段：也称为不确定阶段，基于不确定函数</a:t>
            </a:r>
            <a:r>
              <a:rPr lang="en-US" altLang="zh-CN" dirty="0" smtClean="0"/>
              <a:t>choice</a:t>
            </a:r>
            <a:r>
              <a:rPr lang="zh-CN" altLang="en-US" dirty="0" smtClean="0">
                <a:solidFill>
                  <a:srgbClr val="FF0000"/>
                </a:solidFill>
              </a:rPr>
              <a:t>猜出</a:t>
            </a:r>
            <a:r>
              <a:rPr lang="zh-CN" altLang="en-US" dirty="0"/>
              <a:t>一个</a:t>
            </a:r>
            <a:r>
              <a:rPr lang="zh-CN" altLang="en-US" dirty="0" smtClean="0"/>
              <a:t>解</a:t>
            </a:r>
            <a:endParaRPr lang="en-US" altLang="zh-CN" dirty="0" smtClean="0"/>
          </a:p>
          <a:p>
            <a:pPr lvl="1">
              <a:spcBef>
                <a:spcPts val="600"/>
              </a:spcBef>
            </a:pPr>
            <a:r>
              <a:rPr lang="zh-CN" altLang="en-US" dirty="0" smtClean="0"/>
              <a:t>验证阶段：也称为确定阶段，用确定语句</a:t>
            </a:r>
            <a:r>
              <a:rPr lang="zh-CN" altLang="en-US" dirty="0" smtClean="0">
                <a:solidFill>
                  <a:srgbClr val="FF0000"/>
                </a:solidFill>
              </a:rPr>
              <a:t>验证</a:t>
            </a:r>
            <a:r>
              <a:rPr lang="zh-CN" altLang="en-US" dirty="0" smtClean="0"/>
              <a:t>构造出的解是否是答案</a:t>
            </a:r>
            <a:endParaRPr lang="en-US" altLang="zh-CN" dirty="0" smtClean="0"/>
          </a:p>
          <a:p>
            <a:pPr>
              <a:lnSpc>
                <a:spcPct val="120000"/>
              </a:lnSpc>
              <a:spcBef>
                <a:spcPts val="600"/>
              </a:spcBef>
            </a:pPr>
            <a:r>
              <a:rPr lang="zh-CN" altLang="en-US" sz="2400" noProof="1"/>
              <a:t>不确定算法</a:t>
            </a:r>
            <a:r>
              <a:rPr lang="zh-CN" altLang="en-US" sz="2400" noProof="1">
                <a:solidFill>
                  <a:srgbClr val="FF0000"/>
                </a:solidFill>
              </a:rPr>
              <a:t>多项式时间</a:t>
            </a:r>
            <a:r>
              <a:rPr lang="zh-CN" altLang="en-US" sz="2400" noProof="1"/>
              <a:t>可</a:t>
            </a:r>
            <a:r>
              <a:rPr lang="zh-CN" altLang="en-US" sz="2400" noProof="1" smtClean="0"/>
              <a:t>验证</a:t>
            </a:r>
            <a:endParaRPr lang="en-US" altLang="zh-CN" sz="2400" noProof="1"/>
          </a:p>
          <a:p>
            <a:pPr lvl="1">
              <a:lnSpc>
                <a:spcPct val="120000"/>
              </a:lnSpc>
              <a:spcBef>
                <a:spcPts val="600"/>
              </a:spcBef>
            </a:pPr>
            <a:r>
              <a:rPr lang="zh-CN" altLang="en-US" noProof="1" smtClean="0"/>
              <a:t>当不确定</a:t>
            </a:r>
            <a:r>
              <a:rPr lang="zh-CN" altLang="en-US" noProof="1"/>
              <a:t>算法在验证阶段的</a:t>
            </a:r>
            <a:r>
              <a:rPr lang="zh-CN" altLang="en-US" noProof="1" smtClean="0"/>
              <a:t>时间复杂度是多项式级的</a:t>
            </a:r>
            <a:endParaRPr lang="en-US" altLang="zh-CN" dirty="0" smtClean="0"/>
          </a:p>
          <a:p>
            <a:pPr>
              <a:spcBef>
                <a:spcPts val="600"/>
              </a:spcBef>
            </a:pPr>
            <a:r>
              <a:rPr lang="zh-CN" altLang="en-US" sz="2400" dirty="0" smtClean="0"/>
              <a:t>不确定算法的时间</a:t>
            </a:r>
            <a:r>
              <a:rPr lang="zh-CN" altLang="en-US" sz="2400" dirty="0"/>
              <a:t>复杂</a:t>
            </a:r>
            <a:r>
              <a:rPr lang="zh-CN" altLang="en-US" sz="2400" dirty="0" smtClean="0"/>
              <a:t>度</a:t>
            </a:r>
            <a:endParaRPr lang="en-US" altLang="zh-CN" sz="2400" dirty="0" smtClean="0"/>
          </a:p>
          <a:p>
            <a:pPr lvl="1">
              <a:spcBef>
                <a:spcPts val="600"/>
              </a:spcBef>
            </a:pPr>
            <a:r>
              <a:rPr lang="zh-CN" altLang="en-US" dirty="0" smtClean="0"/>
              <a:t>若返回</a:t>
            </a:r>
            <a:r>
              <a:rPr lang="en-US" altLang="zh-CN" dirty="0" smtClean="0"/>
              <a:t>failure</a:t>
            </a:r>
            <a:r>
              <a:rPr lang="zh-CN" altLang="en-US" dirty="0" smtClean="0"/>
              <a:t>，</a:t>
            </a:r>
            <a:r>
              <a:rPr lang="zh-CN" altLang="en-US" dirty="0"/>
              <a:t>不关注</a:t>
            </a:r>
            <a:r>
              <a:rPr lang="zh-CN" altLang="en-US" dirty="0" smtClean="0"/>
              <a:t>失败情况，不妨认为恒为</a:t>
            </a:r>
            <a:r>
              <a:rPr lang="en-US" altLang="zh-CN" dirty="0" smtClean="0"/>
              <a:t>O(1)</a:t>
            </a:r>
          </a:p>
          <a:p>
            <a:pPr lvl="1">
              <a:spcBef>
                <a:spcPts val="600"/>
              </a:spcBef>
            </a:pPr>
            <a:r>
              <a:rPr lang="zh-CN" altLang="en-US" dirty="0" smtClean="0"/>
              <a:t>若返回</a:t>
            </a:r>
            <a:r>
              <a:rPr lang="en-US" altLang="zh-CN" dirty="0" smtClean="0"/>
              <a:t>success</a:t>
            </a:r>
            <a:r>
              <a:rPr lang="zh-CN" altLang="en-US" dirty="0" smtClean="0"/>
              <a:t>，则为不确定阶段和确定阶段的时间复杂度之和</a:t>
            </a:r>
            <a:endParaRPr lang="en-US" altLang="zh-CN" dirty="0" smtClean="0"/>
          </a:p>
          <a:p>
            <a:pPr>
              <a:spcBef>
                <a:spcPts val="600"/>
              </a:spcBef>
            </a:pPr>
            <a:endParaRPr lang="en-US" altLang="zh-CN" dirty="0" smtClean="0"/>
          </a:p>
          <a:p>
            <a:pPr>
              <a:spcBef>
                <a:spcPts val="0"/>
              </a:spcBef>
            </a:pPr>
            <a:endParaRPr lang="en-US" altLang="zh-CN" dirty="0" smtClean="0"/>
          </a:p>
          <a:p>
            <a:endParaRPr lang="zh-CN" altLang="en-US" dirty="0"/>
          </a:p>
        </p:txBody>
      </p:sp>
    </p:spTree>
    <p:extLst>
      <p:ext uri="{BB962C8B-B14F-4D97-AF65-F5344CB8AC3E}">
        <p14:creationId xmlns:p14="http://schemas.microsoft.com/office/powerpoint/2010/main" val="351679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5643" y="1288471"/>
            <a:ext cx="10515600" cy="1033090"/>
          </a:xfrm>
        </p:spPr>
        <p:txBody>
          <a:bodyPr>
            <a:normAutofit/>
          </a:bodyPr>
          <a:lstStyle/>
          <a:p>
            <a:r>
              <a:rPr lang="zh-CN" altLang="en-US" sz="2400" dirty="0" smtClean="0"/>
              <a:t>问题描述：设</a:t>
            </a:r>
            <a:r>
              <a:rPr lang="en-US" altLang="zh-CN" sz="2400" dirty="0"/>
              <a:t>A(1:n),1≤i≤n</a:t>
            </a:r>
            <a:r>
              <a:rPr lang="zh-CN" altLang="en-US" sz="2400" dirty="0"/>
              <a:t>，是一</a:t>
            </a:r>
            <a:r>
              <a:rPr lang="zh-CN" altLang="en-US" sz="2400" dirty="0" smtClean="0"/>
              <a:t>个待排序的</a:t>
            </a:r>
            <a:r>
              <a:rPr lang="zh-CN" altLang="en-US" sz="2400" dirty="0"/>
              <a:t>正整数集，要求将其按非降</a:t>
            </a:r>
            <a:r>
              <a:rPr lang="zh-CN" altLang="en-US" sz="2400" dirty="0" smtClean="0"/>
              <a:t>次序排序</a:t>
            </a:r>
            <a:r>
              <a:rPr lang="en-US" altLang="zh-CN" sz="2400" dirty="0" smtClean="0"/>
              <a:t>  </a:t>
            </a:r>
            <a:endParaRPr lang="zh-CN" altLang="en-US" sz="2400" dirty="0"/>
          </a:p>
          <a:p>
            <a:endParaRPr lang="zh-CN" altLang="en-US" sz="2400" dirty="0"/>
          </a:p>
        </p:txBody>
      </p:sp>
      <p:sp>
        <p:nvSpPr>
          <p:cNvPr id="7" name="矩形 6"/>
          <p:cNvSpPr/>
          <p:nvPr/>
        </p:nvSpPr>
        <p:spPr>
          <a:xfrm>
            <a:off x="1703512" y="2132856"/>
            <a:ext cx="8568952" cy="4413516"/>
          </a:xfrm>
          <a:prstGeom prst="rect">
            <a:avLst/>
          </a:prstGeom>
        </p:spPr>
        <p:txBody>
          <a:bodyPr wrap="square">
            <a:spAutoFit/>
          </a:bodyPr>
          <a:lstStyle/>
          <a:p>
            <a:pPr>
              <a:lnSpc>
                <a:spcPct val="90000"/>
              </a:lnSpc>
            </a:pPr>
            <a:r>
              <a:rPr lang="en-US" altLang="zh-CN" sz="2400" dirty="0" smtClean="0">
                <a:latin typeface="Arial" panose="020B0604020202020204" pitchFamily="34" charset="0"/>
                <a:ea typeface="幼圆" panose="02010509060101010101" pitchFamily="49" charset="-122"/>
                <a:cs typeface="Arial" panose="020B0604020202020204" pitchFamily="34" charset="0"/>
              </a:rPr>
              <a:t>procedure </a:t>
            </a:r>
            <a:r>
              <a:rPr lang="en-US" altLang="zh-CN" sz="2400" dirty="0">
                <a:latin typeface="Arial" panose="020B0604020202020204" pitchFamily="34" charset="0"/>
                <a:ea typeface="幼圆" panose="02010509060101010101" pitchFamily="49" charset="-122"/>
                <a:cs typeface="Arial" panose="020B0604020202020204" pitchFamily="34" charset="0"/>
              </a:rPr>
              <a:t>NSORT(</a:t>
            </a:r>
            <a:r>
              <a:rPr lang="en-US" altLang="zh-CN" sz="2400" dirty="0" err="1">
                <a:latin typeface="Arial" panose="020B0604020202020204" pitchFamily="34" charset="0"/>
                <a:ea typeface="幼圆" panose="02010509060101010101" pitchFamily="49" charset="-122"/>
                <a:cs typeface="Arial" panose="020B0604020202020204" pitchFamily="34" charset="0"/>
              </a:rPr>
              <a:t>A,n</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对</a:t>
            </a:r>
            <a:r>
              <a:rPr lang="en-US" altLang="zh-CN" sz="2400" dirty="0">
                <a:latin typeface="Arial" panose="020B0604020202020204" pitchFamily="34" charset="0"/>
                <a:ea typeface="幼圆" panose="02010509060101010101" pitchFamily="49" charset="-122"/>
                <a:cs typeface="Arial" panose="020B0604020202020204" pitchFamily="34" charset="0"/>
              </a:rPr>
              <a:t>n</a:t>
            </a:r>
            <a:r>
              <a:rPr lang="zh-CN" altLang="en-US" sz="2400" dirty="0">
                <a:latin typeface="Arial" panose="020B0604020202020204" pitchFamily="34" charset="0"/>
                <a:ea typeface="幼圆" panose="02010509060101010101" pitchFamily="49" charset="-122"/>
                <a:cs typeface="Arial" panose="020B0604020202020204" pitchFamily="34" charset="0"/>
              </a:rPr>
              <a:t>个</a:t>
            </a:r>
            <a:r>
              <a:rPr lang="zh-CN" altLang="en-US" sz="2400" dirty="0" smtClean="0">
                <a:latin typeface="Arial" panose="020B0604020202020204" pitchFamily="34" charset="0"/>
                <a:ea typeface="幼圆" panose="02010509060101010101" pitchFamily="49" charset="-122"/>
                <a:cs typeface="Arial" panose="020B0604020202020204" pitchFamily="34" charset="0"/>
              </a:rPr>
              <a:t>正整数排序</a:t>
            </a:r>
            <a:endParaRPr lang="zh-CN" altLang="en-US" sz="2400" dirty="0">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integer A(1:n),B(1:n),</a:t>
            </a:r>
            <a:r>
              <a:rPr lang="en-US" altLang="zh-CN" sz="2400" dirty="0" err="1">
                <a:latin typeface="Arial" panose="020B0604020202020204" pitchFamily="34" charset="0"/>
                <a:ea typeface="幼圆" panose="02010509060101010101" pitchFamily="49" charset="-122"/>
                <a:cs typeface="Arial" panose="020B0604020202020204" pitchFamily="34" charset="0"/>
              </a:rPr>
              <a:t>n,i,j</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B(1:n)←0 //</a:t>
            </a:r>
            <a:r>
              <a:rPr lang="zh-CN" altLang="en-US" sz="2400" dirty="0">
                <a:latin typeface="Arial" panose="020B0604020202020204" pitchFamily="34" charset="0"/>
                <a:ea typeface="幼圆" panose="02010509060101010101" pitchFamily="49" charset="-122"/>
                <a:cs typeface="Arial" panose="020B0604020202020204" pitchFamily="34" charset="0"/>
              </a:rPr>
              <a:t>辅助数组</a:t>
            </a:r>
          </a:p>
          <a:p>
            <a:pPr>
              <a:lnSpc>
                <a:spcPct val="90000"/>
              </a:lnSpc>
              <a:buNone/>
            </a:pP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for i←1 to n do</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构造</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j←</a:t>
            </a:r>
            <a:r>
              <a:rPr lang="en-US" altLang="zh-CN" sz="2400" dirty="0" smtClean="0">
                <a:latin typeface="Arial" panose="020B0604020202020204" pitchFamily="34" charset="0"/>
                <a:ea typeface="幼圆" panose="02010509060101010101" pitchFamily="49" charset="-122"/>
                <a:cs typeface="Arial" panose="020B0604020202020204" pitchFamily="34" charset="0"/>
              </a:rPr>
              <a:t>choice(1:n), if </a:t>
            </a:r>
            <a:r>
              <a:rPr lang="en-US" altLang="zh-CN" sz="2400" dirty="0">
                <a:latin typeface="Arial" panose="020B0604020202020204" pitchFamily="34" charset="0"/>
                <a:ea typeface="幼圆" panose="02010509060101010101" pitchFamily="49" charset="-122"/>
                <a:cs typeface="Arial" panose="020B0604020202020204" pitchFamily="34" charset="0"/>
              </a:rPr>
              <a:t>B(j) ≠0 then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failure</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endif</a:t>
            </a:r>
            <a:r>
              <a:rPr lang="zh-CN" altLang="en-US" sz="2400" dirty="0">
                <a:latin typeface="Arial" panose="020B0604020202020204" pitchFamily="34" charset="0"/>
                <a:ea typeface="幼圆" panose="02010509060101010101" pitchFamily="49" charset="-122"/>
                <a:cs typeface="Arial" panose="020B0604020202020204" pitchFamily="34" charset="0"/>
              </a:rPr>
              <a:t>；  </a:t>
            </a:r>
          </a:p>
          <a:p>
            <a:pPr>
              <a:lnSpc>
                <a:spcPct val="90000"/>
              </a:lnSpc>
              <a:buNone/>
            </a:pP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B(j)←A(</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a:t>
            </a: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repeat</a:t>
            </a: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for i←1 to n-1 do</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验证</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B</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的次序</a:t>
            </a:r>
          </a:p>
          <a:p>
            <a:pPr>
              <a:lnSpc>
                <a:spcPct val="90000"/>
              </a:lnSpc>
              <a:buNone/>
            </a:pP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if B(</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)&gt;B(i+1) then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failure</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endif</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smtClean="0">
                <a:latin typeface="Arial" panose="020B0604020202020204" pitchFamily="34" charset="0"/>
                <a:ea typeface="幼圆" panose="02010509060101010101" pitchFamily="49" charset="-122"/>
                <a:cs typeface="Arial" panose="020B0604020202020204" pitchFamily="34" charset="0"/>
              </a:rPr>
              <a:t>repeat</a:t>
            </a: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smtClean="0">
                <a:latin typeface="Arial" panose="020B0604020202020204" pitchFamily="34" charset="0"/>
                <a:ea typeface="幼圆" panose="02010509060101010101" pitchFamily="49" charset="-122"/>
                <a:cs typeface="Arial" panose="020B0604020202020204" pitchFamily="34" charset="0"/>
              </a:rPr>
              <a:t>   print(B)</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success</a:t>
            </a:r>
            <a:r>
              <a:rPr lang="en-US" altLang="zh-CN" sz="2400" dirty="0">
                <a:latin typeface="Arial" panose="020B0604020202020204" pitchFamily="34" charset="0"/>
                <a:ea typeface="幼圆" panose="02010509060101010101" pitchFamily="49" charset="-122"/>
                <a:cs typeface="Arial" panose="020B0604020202020204" pitchFamily="34" charset="0"/>
              </a:rPr>
              <a:t>  </a:t>
            </a:r>
            <a:endParaRPr lang="en-US" altLang="zh-CN" sz="2400" dirty="0" smtClean="0">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en-US" altLang="zh-CN" sz="2400" dirty="0" smtClean="0">
                <a:latin typeface="Arial" panose="020B0604020202020204" pitchFamily="34" charset="0"/>
                <a:ea typeface="幼圆" panose="02010509060101010101" pitchFamily="49" charset="-122"/>
                <a:cs typeface="Arial" panose="020B0604020202020204" pitchFamily="34" charset="0"/>
              </a:rPr>
              <a:t>end </a:t>
            </a:r>
            <a:r>
              <a:rPr lang="en-US" altLang="zh-CN" sz="2400" dirty="0">
                <a:latin typeface="Arial" panose="020B0604020202020204" pitchFamily="34" charset="0"/>
                <a:ea typeface="幼圆" panose="02010509060101010101" pitchFamily="49" charset="-122"/>
                <a:cs typeface="Arial" panose="020B0604020202020204" pitchFamily="34" charset="0"/>
              </a:rPr>
              <a:t>NSORT</a:t>
            </a:r>
          </a:p>
        </p:txBody>
      </p:sp>
      <p:sp>
        <p:nvSpPr>
          <p:cNvPr id="2" name="标题 1"/>
          <p:cNvSpPr>
            <a:spLocks noGrp="1"/>
          </p:cNvSpPr>
          <p:nvPr>
            <p:ph type="title"/>
          </p:nvPr>
        </p:nvSpPr>
        <p:spPr>
          <a:xfrm>
            <a:off x="838200" y="87213"/>
            <a:ext cx="10515600" cy="1325563"/>
          </a:xfrm>
        </p:spPr>
        <p:txBody>
          <a:bodyPr/>
          <a:lstStyle/>
          <a:p>
            <a:r>
              <a:rPr lang="zh-CN" altLang="en-US" dirty="0" smtClean="0"/>
              <a:t>排序问题的不确定算法</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19</a:t>
            </a:fld>
            <a:endParaRPr lang="en-US" altLang="zh-CN"/>
          </a:p>
        </p:txBody>
      </p:sp>
      <p:sp>
        <p:nvSpPr>
          <p:cNvPr id="6" name="矩形 5"/>
          <p:cNvSpPr/>
          <p:nvPr/>
        </p:nvSpPr>
        <p:spPr>
          <a:xfrm>
            <a:off x="7320136" y="5408730"/>
            <a:ext cx="172819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Arial" panose="020B0604020202020204" pitchFamily="34" charset="0"/>
                <a:cs typeface="Arial" panose="020B0604020202020204" pitchFamily="34" charset="0"/>
              </a:rPr>
              <a:t>O(n)+O(n)</a:t>
            </a:r>
            <a:endParaRPr lang="zh-CN"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70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pPr>
              <a:spcBef>
                <a:spcPts val="600"/>
              </a:spcBef>
            </a:pPr>
            <a:r>
              <a:rPr lang="en-US" altLang="zh-CN" dirty="0" smtClean="0"/>
              <a:t>8.1 </a:t>
            </a:r>
            <a:r>
              <a:rPr lang="zh-CN" altLang="en-US" dirty="0" smtClean="0"/>
              <a:t>判定问题</a:t>
            </a:r>
            <a:endParaRPr lang="en-US" altLang="zh-CN" dirty="0" smtClean="0"/>
          </a:p>
          <a:p>
            <a:pPr>
              <a:spcBef>
                <a:spcPts val="600"/>
              </a:spcBef>
            </a:pPr>
            <a:r>
              <a:rPr lang="en-US" altLang="zh-CN" dirty="0" smtClean="0"/>
              <a:t>8.2 </a:t>
            </a:r>
            <a:r>
              <a:rPr lang="zh-CN" altLang="en-US" dirty="0" smtClean="0"/>
              <a:t>不确定的判定问题</a:t>
            </a:r>
            <a:endParaRPr lang="en-US" altLang="zh-CN" dirty="0" smtClean="0"/>
          </a:p>
          <a:p>
            <a:pPr>
              <a:spcBef>
                <a:spcPts val="600"/>
              </a:spcBef>
            </a:pPr>
            <a:r>
              <a:rPr lang="en-US" altLang="zh-CN" dirty="0" smtClean="0"/>
              <a:t>8.3 NP</a:t>
            </a:r>
            <a:r>
              <a:rPr lang="zh-CN" altLang="en-US" dirty="0" smtClean="0"/>
              <a:t>问题与</a:t>
            </a:r>
            <a:r>
              <a:rPr lang="en-US" altLang="zh-CN" noProof="1" smtClean="0"/>
              <a:t>NP</a:t>
            </a:r>
            <a:r>
              <a:rPr lang="zh-CN" altLang="en-US" noProof="1" smtClean="0"/>
              <a:t>完全性</a:t>
            </a:r>
            <a:endParaRPr lang="en-US" altLang="zh-CN" noProof="1" smtClean="0"/>
          </a:p>
          <a:p>
            <a:pPr>
              <a:spcBef>
                <a:spcPts val="600"/>
              </a:spcBef>
            </a:pPr>
            <a:r>
              <a:rPr lang="en-US" altLang="zh-CN" noProof="1" smtClean="0">
                <a:sym typeface="+mn-ea"/>
              </a:rPr>
              <a:t>8</a:t>
            </a:r>
            <a:r>
              <a:rPr lang="zh-CN" altLang="en-US" noProof="1" smtClean="0">
                <a:sym typeface="+mn-ea"/>
              </a:rPr>
              <a:t>.</a:t>
            </a:r>
            <a:r>
              <a:rPr lang="en-US" altLang="zh-CN" noProof="1" smtClean="0">
                <a:sym typeface="+mn-ea"/>
              </a:rPr>
              <a:t>4 </a:t>
            </a:r>
            <a:r>
              <a:rPr lang="zh-CN" altLang="en-US" noProof="1" smtClean="0">
                <a:sym typeface="+mn-ea"/>
              </a:rPr>
              <a:t>小结</a:t>
            </a:r>
            <a:endParaRPr lang="zh-CN" altLang="en-US" noProof="1">
              <a:sym typeface="+mn-ea"/>
            </a:endParaRP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a:t>
            </a:fld>
            <a:endParaRPr lang="en-US" altLang="zh-CN"/>
          </a:p>
        </p:txBody>
      </p:sp>
    </p:spTree>
    <p:extLst>
      <p:ext uri="{BB962C8B-B14F-4D97-AF65-F5344CB8AC3E}">
        <p14:creationId xmlns:p14="http://schemas.microsoft.com/office/powerpoint/2010/main" val="985253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不确定的判定算法</a:t>
            </a:r>
          </a:p>
        </p:txBody>
      </p:sp>
      <p:sp>
        <p:nvSpPr>
          <p:cNvPr id="3" name="内容占位符 2"/>
          <p:cNvSpPr>
            <a:spLocks noGrp="1"/>
          </p:cNvSpPr>
          <p:nvPr>
            <p:ph idx="1"/>
          </p:nvPr>
        </p:nvSpPr>
        <p:spPr>
          <a:xfrm>
            <a:off x="852146" y="1697920"/>
            <a:ext cx="9794304" cy="4351338"/>
          </a:xfrm>
        </p:spPr>
        <p:txBody>
          <a:bodyPr/>
          <a:lstStyle/>
          <a:p>
            <a:pPr>
              <a:spcBef>
                <a:spcPts val="0"/>
              </a:spcBef>
            </a:pPr>
            <a:r>
              <a:rPr lang="zh-CN" altLang="en-US" noProof="1" smtClean="0"/>
              <a:t>不确定</a:t>
            </a:r>
            <a:r>
              <a:rPr lang="zh-CN" altLang="en-US" noProof="1"/>
              <a:t>的判定</a:t>
            </a:r>
            <a:r>
              <a:rPr lang="zh-CN" altLang="en-US" noProof="1" smtClean="0"/>
              <a:t>算法只需要回答</a:t>
            </a:r>
            <a:r>
              <a:rPr lang="zh-CN" altLang="en-US" noProof="1"/>
              <a:t>yes或者no</a:t>
            </a:r>
            <a:r>
              <a:rPr lang="zh-CN" altLang="en-US" noProof="1" smtClean="0"/>
              <a:t>的问题，只</a:t>
            </a:r>
            <a:r>
              <a:rPr lang="zh-CN" altLang="en-US" noProof="1"/>
              <a:t>产生0/1</a:t>
            </a:r>
            <a:r>
              <a:rPr lang="zh-CN" altLang="en-US" noProof="1" smtClean="0"/>
              <a:t>输出：</a:t>
            </a:r>
            <a:endParaRPr lang="en-US" altLang="zh-CN" noProof="1" smtClean="0"/>
          </a:p>
          <a:p>
            <a:pPr lvl="1">
              <a:spcBef>
                <a:spcPts val="0"/>
              </a:spcBef>
            </a:pPr>
            <a:r>
              <a:rPr lang="en-US" altLang="zh-CN" noProof="1" smtClean="0"/>
              <a:t>0</a:t>
            </a:r>
            <a:r>
              <a:rPr lang="zh-CN" altLang="en-US" noProof="1" smtClean="0"/>
              <a:t>：当且仅当</a:t>
            </a:r>
            <a:r>
              <a:rPr lang="zh-CN" altLang="en-US" noProof="1"/>
              <a:t>没有一种选择可导致</a:t>
            </a:r>
            <a:r>
              <a:rPr lang="en-US" altLang="zh-CN" noProof="1" smtClean="0"/>
              <a:t>success</a:t>
            </a:r>
          </a:p>
          <a:p>
            <a:pPr lvl="1">
              <a:spcBef>
                <a:spcPts val="0"/>
              </a:spcBef>
            </a:pPr>
            <a:r>
              <a:rPr lang="en-US" altLang="zh-CN" noProof="1" smtClean="0"/>
              <a:t>1</a:t>
            </a:r>
            <a:r>
              <a:rPr lang="zh-CN" altLang="en-US" noProof="1" smtClean="0"/>
              <a:t>：当且仅当</a:t>
            </a:r>
            <a:r>
              <a:rPr lang="zh-CN" altLang="en-US" noProof="1"/>
              <a:t>至少存在一种选择导致</a:t>
            </a:r>
            <a:r>
              <a:rPr lang="en-US" altLang="zh-CN" noProof="1" smtClean="0"/>
              <a:t>success</a:t>
            </a:r>
          </a:p>
          <a:p>
            <a:pPr>
              <a:spcBef>
                <a:spcPts val="0"/>
              </a:spcBef>
            </a:pPr>
            <a:r>
              <a:rPr lang="zh-CN" altLang="en-US" noProof="1" smtClean="0"/>
              <a:t>输出</a:t>
            </a:r>
            <a:r>
              <a:rPr lang="zh-CN" altLang="en-US" noProof="1"/>
              <a:t>隐含于</a:t>
            </a:r>
            <a:r>
              <a:rPr lang="en-US" altLang="zh-CN" noProof="1"/>
              <a:t>success</a:t>
            </a:r>
            <a:r>
              <a:rPr lang="zh-CN" altLang="en-US" noProof="1"/>
              <a:t>和</a:t>
            </a:r>
            <a:r>
              <a:rPr lang="en-US" altLang="zh-CN" noProof="1"/>
              <a:t>failure</a:t>
            </a:r>
            <a:r>
              <a:rPr lang="zh-CN" altLang="en-US" noProof="1"/>
              <a:t>，此外无输出语句</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20</a:t>
            </a:fld>
            <a:endParaRPr lang="en-US" altLang="zh-CN"/>
          </a:p>
        </p:txBody>
      </p:sp>
    </p:spTree>
    <p:extLst>
      <p:ext uri="{BB962C8B-B14F-4D97-AF65-F5344CB8AC3E}">
        <p14:creationId xmlns:p14="http://schemas.microsoft.com/office/powerpoint/2010/main" val="722912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5416" y="275431"/>
            <a:ext cx="10515600" cy="1325563"/>
          </a:xfrm>
        </p:spPr>
        <p:txBody>
          <a:bodyPr/>
          <a:lstStyle/>
          <a:p>
            <a:r>
              <a:rPr lang="zh-CN" altLang="en-US" noProof="1" smtClean="0">
                <a:ln/>
              </a:rPr>
              <a:t>最大团</a:t>
            </a:r>
            <a:r>
              <a:rPr lang="zh-CN" altLang="en-US" noProof="1">
                <a:ln/>
              </a:rPr>
              <a:t>判定问题的不确定算法</a:t>
            </a:r>
            <a:endParaRPr lang="zh-CN" altLang="en-US" dirty="0"/>
          </a:p>
        </p:txBody>
      </p:sp>
      <p:sp>
        <p:nvSpPr>
          <p:cNvPr id="3" name="内容占位符 2"/>
          <p:cNvSpPr>
            <a:spLocks noGrp="1"/>
          </p:cNvSpPr>
          <p:nvPr>
            <p:ph idx="1"/>
          </p:nvPr>
        </p:nvSpPr>
        <p:spPr>
          <a:xfrm>
            <a:off x="838200" y="1690688"/>
            <a:ext cx="10515600" cy="4486275"/>
          </a:xfrm>
        </p:spPr>
        <p:txBody>
          <a:bodyPr>
            <a:normAutofit fontScale="92500" lnSpcReduction="10000"/>
          </a:bodyPr>
          <a:lstStyle/>
          <a:p>
            <a:pPr>
              <a:lnSpc>
                <a:spcPct val="100000"/>
              </a:lnSpc>
              <a:spcBef>
                <a:spcPct val="0"/>
              </a:spcBef>
              <a:buNone/>
            </a:pPr>
            <a:r>
              <a:rPr lang="en-US" altLang="zh-CN" sz="2600" noProof="1"/>
              <a:t>procedure  DCK(G,n,k</a:t>
            </a:r>
            <a:r>
              <a:rPr lang="en-US" altLang="zh-CN" sz="2600" noProof="1" smtClean="0"/>
              <a:t>)//n</a:t>
            </a:r>
            <a:r>
              <a:rPr lang="zh-CN" altLang="en-US" sz="2600" noProof="1" smtClean="0"/>
              <a:t>表示图</a:t>
            </a:r>
            <a:r>
              <a:rPr lang="en-US" altLang="zh-CN" sz="2600" noProof="1" smtClean="0"/>
              <a:t>G</a:t>
            </a:r>
            <a:r>
              <a:rPr lang="zh-CN" altLang="en-US" sz="2600" noProof="1" smtClean="0"/>
              <a:t>中点的个数</a:t>
            </a:r>
            <a:endParaRPr lang="en-US" altLang="zh-CN" sz="2600" noProof="1"/>
          </a:p>
          <a:p>
            <a:pPr>
              <a:lnSpc>
                <a:spcPct val="100000"/>
              </a:lnSpc>
              <a:spcBef>
                <a:spcPct val="0"/>
              </a:spcBef>
              <a:buNone/>
            </a:pPr>
            <a:r>
              <a:rPr lang="en-US" altLang="zh-CN" sz="2600" noProof="1" smtClean="0"/>
              <a:t>  S</a:t>
            </a:r>
            <a:r>
              <a:rPr lang="en-US" altLang="zh-CN" sz="2600" noProof="1" smtClean="0">
                <a:sym typeface="Symbol" panose="05050102010706020507" pitchFamily="18" charset="2"/>
              </a:rPr>
              <a:t>//</a:t>
            </a:r>
            <a:r>
              <a:rPr lang="zh-CN" altLang="en-US" sz="2600" noProof="1" smtClean="0">
                <a:sym typeface="Symbol" panose="05050102010706020507" pitchFamily="18" charset="2"/>
              </a:rPr>
              <a:t>求得的点集</a:t>
            </a:r>
            <a:r>
              <a:rPr lang="en-US" altLang="zh-CN" sz="2600" noProof="1" smtClean="0">
                <a:sym typeface="Symbol" panose="05050102010706020507" pitchFamily="18" charset="2"/>
              </a:rPr>
              <a:t>  </a:t>
            </a:r>
            <a:endParaRPr lang="en-US" altLang="zh-CN" sz="2600" noProof="1">
              <a:sym typeface="Symbol" panose="05050102010706020507" pitchFamily="18" charset="2"/>
            </a:endParaRPr>
          </a:p>
          <a:p>
            <a:pPr>
              <a:lnSpc>
                <a:spcPct val="100000"/>
              </a:lnSpc>
              <a:spcBef>
                <a:spcPct val="0"/>
              </a:spcBef>
              <a:buNone/>
            </a:pPr>
            <a:r>
              <a:rPr lang="en-US" altLang="zh-CN" sz="2600" noProof="1" smtClean="0">
                <a:sym typeface="Symbol" panose="05050102010706020507" pitchFamily="18" charset="2"/>
              </a:rPr>
              <a:t>  for </a:t>
            </a:r>
            <a:r>
              <a:rPr lang="en-US" altLang="zh-CN" sz="2600" noProof="1">
                <a:sym typeface="Symbol" panose="05050102010706020507" pitchFamily="18" charset="2"/>
              </a:rPr>
              <a:t>i1  to  k  do</a:t>
            </a:r>
          </a:p>
          <a:p>
            <a:pPr>
              <a:lnSpc>
                <a:spcPct val="100000"/>
              </a:lnSpc>
              <a:spcBef>
                <a:spcPct val="0"/>
              </a:spcBef>
              <a:buNone/>
            </a:pPr>
            <a:r>
              <a:rPr lang="en-US" altLang="zh-CN" sz="2600" noProof="1">
                <a:sym typeface="Symbol" panose="05050102010706020507" pitchFamily="18" charset="2"/>
              </a:rPr>
              <a:t>  </a:t>
            </a:r>
            <a:r>
              <a:rPr lang="en-US" altLang="zh-CN" sz="2600" noProof="1" smtClean="0">
                <a:sym typeface="Symbol" panose="05050102010706020507" pitchFamily="18" charset="2"/>
              </a:rPr>
              <a:t>    t </a:t>
            </a:r>
            <a:r>
              <a:rPr lang="en-US" altLang="zh-CN" sz="2600" noProof="1">
                <a:sym typeface="Symbol" panose="05050102010706020507" pitchFamily="18" charset="2"/>
              </a:rPr>
              <a:t>choice(1:n)</a:t>
            </a:r>
          </a:p>
          <a:p>
            <a:pPr>
              <a:lnSpc>
                <a:spcPct val="100000"/>
              </a:lnSpc>
              <a:spcBef>
                <a:spcPct val="0"/>
              </a:spcBef>
              <a:buNone/>
            </a:pPr>
            <a:r>
              <a:rPr lang="en-US" altLang="zh-CN" sz="2600" noProof="1">
                <a:sym typeface="Symbol" panose="05050102010706020507" pitchFamily="18" charset="2"/>
              </a:rPr>
              <a:t>  </a:t>
            </a:r>
            <a:r>
              <a:rPr lang="en-US" altLang="zh-CN" sz="2600" noProof="1" smtClean="0">
                <a:sym typeface="Symbol" panose="05050102010706020507" pitchFamily="18" charset="2"/>
              </a:rPr>
              <a:t>    if  </a:t>
            </a:r>
            <a:r>
              <a:rPr lang="en-US" altLang="zh-CN" sz="2600" noProof="1">
                <a:sym typeface="Symbol" panose="05050102010706020507" pitchFamily="18" charset="2"/>
              </a:rPr>
              <a:t>tS  then  </a:t>
            </a:r>
            <a:r>
              <a:rPr lang="en-US" altLang="zh-CN" sz="2600" noProof="1">
                <a:solidFill>
                  <a:srgbClr val="FF0000"/>
                </a:solidFill>
                <a:sym typeface="Symbol" panose="05050102010706020507" pitchFamily="18" charset="2"/>
              </a:rPr>
              <a:t>failure</a:t>
            </a:r>
            <a:r>
              <a:rPr lang="en-US" altLang="zh-CN" sz="2600" noProof="1">
                <a:sym typeface="Symbol" panose="05050102010706020507" pitchFamily="18" charset="2"/>
              </a:rPr>
              <a:t>  endif</a:t>
            </a:r>
          </a:p>
          <a:p>
            <a:pPr>
              <a:lnSpc>
                <a:spcPct val="100000"/>
              </a:lnSpc>
              <a:spcBef>
                <a:spcPct val="0"/>
              </a:spcBef>
              <a:buNone/>
            </a:pPr>
            <a:r>
              <a:rPr lang="en-US" altLang="zh-CN" sz="2600" noProof="1">
                <a:sym typeface="Symbol" panose="05050102010706020507" pitchFamily="18" charset="2"/>
              </a:rPr>
              <a:t>  </a:t>
            </a:r>
            <a:r>
              <a:rPr lang="en-US" altLang="zh-CN" sz="2600" noProof="1" smtClean="0">
                <a:sym typeface="Symbol" panose="05050102010706020507" pitchFamily="18" charset="2"/>
              </a:rPr>
              <a:t>    S </a:t>
            </a:r>
            <a:r>
              <a:rPr lang="en-US" altLang="zh-CN" sz="2600" noProof="1">
                <a:sym typeface="Symbol" panose="05050102010706020507" pitchFamily="18" charset="2"/>
              </a:rPr>
              <a:t></a:t>
            </a:r>
            <a:r>
              <a:rPr lang="en-US" altLang="zh-CN" sz="2600" noProof="1" smtClean="0">
                <a:sym typeface="Symbol" panose="05050102010706020507" pitchFamily="18" charset="2"/>
              </a:rPr>
              <a:t>S</a:t>
            </a:r>
            <a:r>
              <a:rPr lang="zh-CN" altLang="en-US" sz="2600" dirty="0"/>
              <a:t>∪</a:t>
            </a:r>
            <a:r>
              <a:rPr lang="en-US" altLang="zh-CN" sz="2600" noProof="1" smtClean="0">
                <a:sym typeface="Symbol" panose="05050102010706020507" pitchFamily="18" charset="2"/>
              </a:rPr>
              <a:t>t</a:t>
            </a:r>
            <a:endParaRPr lang="en-US" altLang="zh-CN" sz="2600" noProof="1">
              <a:sym typeface="Symbol" panose="05050102010706020507" pitchFamily="18" charset="2"/>
            </a:endParaRPr>
          </a:p>
          <a:p>
            <a:pPr>
              <a:lnSpc>
                <a:spcPct val="100000"/>
              </a:lnSpc>
              <a:spcBef>
                <a:spcPct val="0"/>
              </a:spcBef>
              <a:buNone/>
            </a:pPr>
            <a:r>
              <a:rPr lang="en-US" altLang="zh-CN" sz="2600" noProof="1" smtClean="0">
                <a:sym typeface="Symbol" panose="05050102010706020507" pitchFamily="18" charset="2"/>
              </a:rPr>
              <a:t>  repeat</a:t>
            </a:r>
            <a:endParaRPr lang="en-US" altLang="zh-CN" sz="2600" noProof="1">
              <a:sym typeface="Symbol" panose="05050102010706020507" pitchFamily="18" charset="2"/>
            </a:endParaRPr>
          </a:p>
          <a:p>
            <a:pPr>
              <a:lnSpc>
                <a:spcPct val="100000"/>
              </a:lnSpc>
              <a:spcBef>
                <a:spcPct val="10000"/>
              </a:spcBef>
              <a:buNone/>
            </a:pPr>
            <a:r>
              <a:rPr lang="en-US" altLang="zh-CN" sz="2600" noProof="1" smtClean="0">
                <a:sym typeface="Symbol" panose="05050102010706020507" pitchFamily="18" charset="2"/>
              </a:rPr>
              <a:t>  for </a:t>
            </a:r>
            <a:r>
              <a:rPr lang="zh-CN" altLang="en-US" sz="2600" noProof="1">
                <a:sym typeface="Symbol" panose="05050102010706020507" pitchFamily="18" charset="2"/>
              </a:rPr>
              <a:t>使得</a:t>
            </a:r>
            <a:r>
              <a:rPr lang="en-US" altLang="zh-CN" sz="2600" noProof="1">
                <a:sym typeface="Symbol" panose="05050102010706020507" pitchFamily="18" charset="2"/>
              </a:rPr>
              <a:t>iS, jS</a:t>
            </a:r>
            <a:r>
              <a:rPr lang="zh-CN" altLang="en-US" sz="2600" noProof="1">
                <a:sym typeface="Symbol" panose="05050102010706020507" pitchFamily="18" charset="2"/>
              </a:rPr>
              <a:t>的每一对</a:t>
            </a:r>
            <a:r>
              <a:rPr lang="en-US" altLang="zh-CN" sz="2600" noProof="1">
                <a:sym typeface="Symbol" panose="05050102010706020507" pitchFamily="18" charset="2"/>
              </a:rPr>
              <a:t>(i,j),and ij do</a:t>
            </a:r>
          </a:p>
          <a:p>
            <a:pPr>
              <a:lnSpc>
                <a:spcPct val="100000"/>
              </a:lnSpc>
              <a:spcBef>
                <a:spcPct val="0"/>
              </a:spcBef>
              <a:buNone/>
            </a:pPr>
            <a:r>
              <a:rPr lang="en-US" altLang="zh-CN" sz="2600" noProof="1">
                <a:sym typeface="Symbol" panose="05050102010706020507" pitchFamily="18" charset="2"/>
              </a:rPr>
              <a:t>  </a:t>
            </a:r>
            <a:r>
              <a:rPr lang="en-US" altLang="zh-CN" sz="2600" noProof="1" smtClean="0">
                <a:sym typeface="Symbol" panose="05050102010706020507" pitchFamily="18" charset="2"/>
              </a:rPr>
              <a:t>    if </a:t>
            </a:r>
            <a:r>
              <a:rPr lang="en-US" altLang="zh-CN" sz="2600" noProof="1">
                <a:sym typeface="Symbol" panose="05050102010706020507" pitchFamily="18" charset="2"/>
              </a:rPr>
              <a:t>(i,j)</a:t>
            </a:r>
            <a:r>
              <a:rPr lang="zh-CN" altLang="en-US" sz="2600" noProof="1">
                <a:sym typeface="Symbol" panose="05050102010706020507" pitchFamily="18" charset="2"/>
              </a:rPr>
              <a:t>不是此图的边  </a:t>
            </a:r>
            <a:r>
              <a:rPr lang="en-US" altLang="zh-CN" sz="2600" noProof="1">
                <a:sym typeface="Symbol" panose="05050102010706020507" pitchFamily="18" charset="2"/>
              </a:rPr>
              <a:t>then  </a:t>
            </a:r>
            <a:r>
              <a:rPr lang="en-US" altLang="zh-CN" sz="2600" noProof="1">
                <a:solidFill>
                  <a:srgbClr val="FF0000"/>
                </a:solidFill>
                <a:sym typeface="Symbol" panose="05050102010706020507" pitchFamily="18" charset="2"/>
              </a:rPr>
              <a:t>failure</a:t>
            </a:r>
            <a:r>
              <a:rPr lang="en-US" altLang="zh-CN" sz="2600" noProof="1">
                <a:sym typeface="Symbol" panose="05050102010706020507" pitchFamily="18" charset="2"/>
              </a:rPr>
              <a:t>  endif</a:t>
            </a:r>
          </a:p>
          <a:p>
            <a:pPr>
              <a:lnSpc>
                <a:spcPct val="100000"/>
              </a:lnSpc>
              <a:spcBef>
                <a:spcPct val="0"/>
              </a:spcBef>
              <a:buNone/>
            </a:pPr>
            <a:r>
              <a:rPr lang="en-US" altLang="zh-CN" sz="2600" noProof="1">
                <a:sym typeface="Symbol" panose="05050102010706020507" pitchFamily="18" charset="2"/>
              </a:rPr>
              <a:t>repeat</a:t>
            </a:r>
          </a:p>
          <a:p>
            <a:pPr>
              <a:lnSpc>
                <a:spcPct val="100000"/>
              </a:lnSpc>
              <a:spcBef>
                <a:spcPct val="0"/>
              </a:spcBef>
              <a:buNone/>
            </a:pPr>
            <a:r>
              <a:rPr lang="en-US" altLang="zh-CN" sz="2600" noProof="1">
                <a:solidFill>
                  <a:srgbClr val="FF0000"/>
                </a:solidFill>
                <a:sym typeface="Symbol" panose="05050102010706020507" pitchFamily="18" charset="2"/>
              </a:rPr>
              <a:t>success</a:t>
            </a:r>
          </a:p>
          <a:p>
            <a:pPr>
              <a:lnSpc>
                <a:spcPct val="100000"/>
              </a:lnSpc>
              <a:spcBef>
                <a:spcPct val="0"/>
              </a:spcBef>
              <a:buNone/>
            </a:pPr>
            <a:r>
              <a:rPr lang="en-US" altLang="zh-CN" sz="2600" noProof="1">
                <a:sym typeface="Symbol" panose="05050102010706020507" pitchFamily="18" charset="2"/>
              </a:rPr>
              <a:t>end DCK</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21</a:t>
            </a:fld>
            <a:endParaRPr lang="en-US" altLang="zh-CN"/>
          </a:p>
        </p:txBody>
      </p:sp>
      <p:sp>
        <p:nvSpPr>
          <p:cNvPr id="6" name="矩形 5"/>
          <p:cNvSpPr/>
          <p:nvPr/>
        </p:nvSpPr>
        <p:spPr>
          <a:xfrm>
            <a:off x="7248128" y="4149080"/>
            <a:ext cx="3168352" cy="1200329"/>
          </a:xfrm>
          <a:prstGeom prst="rect">
            <a:avLst/>
          </a:prstGeom>
          <a:ln w="19050">
            <a:solidFill>
              <a:schemeClr val="tx1"/>
            </a:solidFill>
          </a:ln>
        </p:spPr>
        <p:txBody>
          <a:bodyPr wrap="square">
            <a:spAutoFit/>
          </a:bodyPr>
          <a:lstStyle/>
          <a:p>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不确定阶段：</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O(k</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p>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确定阶段：</a:t>
            </a:r>
            <a:r>
              <a:rPr lang="en-US" altLang="zh-CN" sz="2400" dirty="0">
                <a:solidFill>
                  <a:srgbClr val="FF0000"/>
                </a:solidFill>
                <a:latin typeface="Arial" panose="020B0604020202020204" pitchFamily="34" charset="0"/>
                <a:cs typeface="Arial" panose="020B0604020202020204" pitchFamily="34" charset="0"/>
              </a:rPr>
              <a:t>O(k</a:t>
            </a:r>
            <a:r>
              <a:rPr lang="en-US" altLang="zh-CN" sz="2400" baseline="30000" dirty="0">
                <a:solidFill>
                  <a:srgbClr val="FF0000"/>
                </a:solidFill>
                <a:latin typeface="Arial" panose="020B0604020202020204" pitchFamily="34" charset="0"/>
                <a:cs typeface="Arial" panose="020B0604020202020204" pitchFamily="34" charset="0"/>
              </a:rPr>
              <a:t>2</a:t>
            </a:r>
            <a:r>
              <a:rPr lang="en-US" altLang="zh-CN" sz="2400" dirty="0" smtClean="0">
                <a:solidFill>
                  <a:srgbClr val="FF0000"/>
                </a:solidFill>
                <a:latin typeface="Arial" panose="020B0604020202020204" pitchFamily="34" charset="0"/>
                <a:cs typeface="Arial" panose="020B0604020202020204" pitchFamily="34" charset="0"/>
              </a:rPr>
              <a:t>)</a:t>
            </a:r>
          </a:p>
          <a:p>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算法：</a:t>
            </a:r>
            <a:r>
              <a:rPr lang="en-US" altLang="zh-CN" sz="2400" dirty="0" smtClean="0">
                <a:solidFill>
                  <a:srgbClr val="FF0000"/>
                </a:solidFill>
                <a:latin typeface="Arial" panose="020B0604020202020204" pitchFamily="34" charset="0"/>
                <a:cs typeface="Arial" panose="020B0604020202020204" pitchFamily="34" charset="0"/>
              </a:rPr>
              <a:t>O(k+k</a:t>
            </a:r>
            <a:r>
              <a:rPr lang="en-US" altLang="zh-CN" sz="2400" baseline="30000" dirty="0" smtClean="0">
                <a:solidFill>
                  <a:srgbClr val="FF0000"/>
                </a:solidFill>
                <a:latin typeface="Arial" panose="020B0604020202020204" pitchFamily="34" charset="0"/>
                <a:cs typeface="Arial" panose="020B0604020202020204" pitchFamily="34" charset="0"/>
              </a:rPr>
              <a:t>2</a:t>
            </a:r>
            <a:r>
              <a:rPr lang="en-US" altLang="zh-CN" sz="2400" dirty="0">
                <a:solidFill>
                  <a:srgbClr val="FF0000"/>
                </a:solidFill>
                <a:latin typeface="Arial" panose="020B0604020202020204" pitchFamily="34" charset="0"/>
                <a:cs typeface="Arial" panose="020B0604020202020204" pitchFamily="34" charset="0"/>
              </a:rPr>
              <a:t>)=O(n</a:t>
            </a:r>
            <a:r>
              <a:rPr lang="en-US" altLang="zh-CN" sz="2400" baseline="30000" dirty="0">
                <a:solidFill>
                  <a:srgbClr val="FF0000"/>
                </a:solidFill>
                <a:latin typeface="Arial" panose="020B0604020202020204" pitchFamily="34" charset="0"/>
                <a:cs typeface="Arial" panose="020B0604020202020204" pitchFamily="34" charset="0"/>
              </a:rPr>
              <a:t>2</a:t>
            </a:r>
            <a:r>
              <a:rPr lang="en-US" altLang="zh-CN" sz="2400" dirty="0" smtClean="0">
                <a:solidFill>
                  <a:srgbClr val="FF0000"/>
                </a:solidFill>
                <a:latin typeface="Arial" panose="020B0604020202020204" pitchFamily="34" charset="0"/>
                <a:cs typeface="Arial" panose="020B0604020202020204" pitchFamily="34" charset="0"/>
              </a:rPr>
              <a:t>)</a:t>
            </a:r>
            <a:endParaRPr lang="en-US" altLang="zh-CN" sz="2400" dirty="0">
              <a:solidFill>
                <a:srgbClr val="FF0000"/>
              </a:solidFill>
              <a:ea typeface="幼圆" panose="02010509060101010101" pitchFamily="49" charset="-122"/>
            </a:endParaRPr>
          </a:p>
        </p:txBody>
      </p:sp>
    </p:spTree>
    <p:extLst>
      <p:ext uri="{BB962C8B-B14F-4D97-AF65-F5344CB8AC3E}">
        <p14:creationId xmlns:p14="http://schemas.microsoft.com/office/powerpoint/2010/main" val="445719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439" y="231229"/>
            <a:ext cx="10515600" cy="1325563"/>
          </a:xfrm>
        </p:spPr>
        <p:txBody>
          <a:bodyPr/>
          <a:lstStyle/>
          <a:p>
            <a:r>
              <a:rPr lang="zh-CN" altLang="en-US" dirty="0"/>
              <a:t>问题规模的二进制</a:t>
            </a:r>
            <a:r>
              <a:rPr lang="zh-CN" altLang="en-US" dirty="0" smtClean="0"/>
              <a:t>表示</a:t>
            </a:r>
            <a:endParaRPr lang="zh-CN" altLang="en-US" dirty="0"/>
          </a:p>
        </p:txBody>
      </p:sp>
      <p:sp>
        <p:nvSpPr>
          <p:cNvPr id="3" name="内容占位符 2"/>
          <p:cNvSpPr>
            <a:spLocks noGrp="1"/>
          </p:cNvSpPr>
          <p:nvPr>
            <p:ph idx="1"/>
          </p:nvPr>
        </p:nvSpPr>
        <p:spPr>
          <a:xfrm>
            <a:off x="841575" y="2184126"/>
            <a:ext cx="10294985" cy="3621138"/>
          </a:xfrm>
        </p:spPr>
        <p:txBody>
          <a:bodyPr>
            <a:normAutofit/>
          </a:bodyPr>
          <a:lstStyle/>
          <a:p>
            <a:pPr>
              <a:spcBef>
                <a:spcPts val="600"/>
              </a:spcBef>
            </a:pPr>
            <a:r>
              <a:rPr lang="zh-CN" altLang="en-US" sz="2400" dirty="0" smtClean="0"/>
              <a:t>为了</a:t>
            </a:r>
            <a:r>
              <a:rPr lang="zh-CN" altLang="en-US" sz="2400" dirty="0" smtClean="0">
                <a:solidFill>
                  <a:srgbClr val="FF0000"/>
                </a:solidFill>
              </a:rPr>
              <a:t>统一度量</a:t>
            </a:r>
            <a:r>
              <a:rPr lang="zh-CN" altLang="en-US" sz="2400" dirty="0" smtClean="0"/>
              <a:t>不同判定问题的算法时间复杂度，不同算法的输入参数均转换为二进制形式，算法时间复杂度基于</a:t>
            </a:r>
            <a:r>
              <a:rPr lang="zh-CN" altLang="en-US" sz="2400" dirty="0" smtClean="0">
                <a:solidFill>
                  <a:srgbClr val="FF0000"/>
                </a:solidFill>
              </a:rPr>
              <a:t>二进制输入长度</a:t>
            </a:r>
            <a:r>
              <a:rPr lang="zh-CN" altLang="en-US" sz="2400" dirty="0" smtClean="0"/>
              <a:t>来考虑</a:t>
            </a:r>
            <a:endParaRPr lang="en-US" altLang="zh-CN" sz="2400" dirty="0" smtClean="0"/>
          </a:p>
          <a:p>
            <a:pPr>
              <a:spcBef>
                <a:spcPts val="600"/>
              </a:spcBef>
            </a:pPr>
            <a:r>
              <a:rPr lang="zh-CN" altLang="en-US" sz="2400" dirty="0" smtClean="0"/>
              <a:t>例如最大团判定问题</a:t>
            </a:r>
            <a:r>
              <a:rPr lang="en-US" altLang="zh-CN" sz="2400" noProof="1"/>
              <a:t>DCK(G,n,k)</a:t>
            </a:r>
            <a:r>
              <a:rPr lang="zh-CN" altLang="en-US" sz="2400" dirty="0" smtClean="0"/>
              <a:t>的输入</a:t>
            </a:r>
            <a:endParaRPr lang="en-US" altLang="zh-CN" sz="2400" dirty="0" smtClean="0"/>
          </a:p>
          <a:p>
            <a:pPr lvl="1">
              <a:spcBef>
                <a:spcPts val="600"/>
              </a:spcBef>
            </a:pPr>
            <a:r>
              <a:rPr lang="zh-CN" altLang="en-US" dirty="0" smtClean="0"/>
              <a:t>设图</a:t>
            </a:r>
            <a:r>
              <a:rPr lang="en-US" altLang="zh-CN" dirty="0" smtClean="0"/>
              <a:t>G</a:t>
            </a:r>
            <a:r>
              <a:rPr lang="zh-CN" altLang="en-US" dirty="0" smtClean="0"/>
              <a:t>由</a:t>
            </a:r>
            <a:r>
              <a:rPr lang="zh-CN" altLang="en-US" dirty="0"/>
              <a:t>其</a:t>
            </a:r>
            <a:r>
              <a:rPr lang="zh-CN" altLang="en-US" dirty="0" smtClean="0"/>
              <a:t>邻接矩阵表示，</a:t>
            </a:r>
            <a:r>
              <a:rPr lang="en-US" altLang="zh-CN" dirty="0" smtClean="0"/>
              <a:t>n</a:t>
            </a:r>
            <a:r>
              <a:rPr lang="zh-CN" altLang="en-US" dirty="0" smtClean="0"/>
              <a:t>是点个数，</a:t>
            </a:r>
            <a:r>
              <a:rPr lang="en-US" altLang="zh-CN" dirty="0" smtClean="0"/>
              <a:t>k</a:t>
            </a:r>
            <a:r>
              <a:rPr lang="zh-CN" altLang="en-US" dirty="0" smtClean="0"/>
              <a:t>是判定值</a:t>
            </a:r>
            <a:endParaRPr lang="en-US" altLang="zh-CN" dirty="0" smtClean="0"/>
          </a:p>
          <a:p>
            <a:pPr lvl="1">
              <a:spcBef>
                <a:spcPts val="600"/>
              </a:spcBef>
            </a:pPr>
            <a:r>
              <a:rPr lang="zh-CN" altLang="en-US" dirty="0" smtClean="0"/>
              <a:t>二进制转换输出参数集，其长度和为</a:t>
            </a:r>
            <a:r>
              <a:rPr lang="en-US" altLang="zh-CN" dirty="0" smtClean="0"/>
              <a:t>m,</a:t>
            </a:r>
          </a:p>
          <a:p>
            <a:pPr lvl="1">
              <a:spcBef>
                <a:spcPts val="600"/>
              </a:spcBef>
            </a:pPr>
            <a:endParaRPr lang="zh-CN" altLang="en-US" sz="20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22</a:t>
            </a:fld>
            <a:endParaRPr lang="en-US" altLang="zh-CN"/>
          </a:p>
        </p:txBody>
      </p:sp>
      <p:sp>
        <p:nvSpPr>
          <p:cNvPr id="5" name="矩形 4"/>
          <p:cNvSpPr/>
          <p:nvPr/>
        </p:nvSpPr>
        <p:spPr>
          <a:xfrm>
            <a:off x="891257" y="1565077"/>
            <a:ext cx="10153128" cy="461665"/>
          </a:xfrm>
          <a:prstGeom prst="rect">
            <a:avLst/>
          </a:prstGeom>
          <a:solidFill>
            <a:schemeClr val="accent1">
              <a:lumMod val="20000"/>
              <a:lumOff val="80000"/>
            </a:schemeClr>
          </a:solidFill>
        </p:spPr>
        <p:txBody>
          <a:bodyPr wrap="square">
            <a:spAutoFit/>
          </a:bodyPr>
          <a:lstStyle/>
          <a:p>
            <a:r>
              <a:rPr lang="zh-CN" altLang="en-US" sz="2400" dirty="0">
                <a:latin typeface="幼圆" panose="02010509060101010101" pitchFamily="49" charset="-122"/>
                <a:ea typeface="幼圆" panose="02010509060101010101" pitchFamily="49" charset="-122"/>
              </a:rPr>
              <a:t>已知算法时间复杂度基于问题规模或问题规模的某种度量</a:t>
            </a:r>
          </a:p>
        </p:txBody>
      </p:sp>
      <p:sp>
        <p:nvSpPr>
          <p:cNvPr id="6" name="矩形 5"/>
          <p:cNvSpPr/>
          <p:nvPr/>
        </p:nvSpPr>
        <p:spPr>
          <a:xfrm>
            <a:off x="6888088" y="4026057"/>
            <a:ext cx="3677610" cy="461665"/>
          </a:xfrm>
          <a:prstGeom prst="rect">
            <a:avLst/>
          </a:prstGeom>
        </p:spPr>
        <p:txBody>
          <a:bodyPr wrap="none">
            <a:spAutoFit/>
          </a:bodyPr>
          <a:lstStyle/>
          <a:p>
            <a:pPr>
              <a:spcBef>
                <a:spcPct val="50000"/>
              </a:spcBef>
            </a:pPr>
            <a:r>
              <a:rPr lang="en-US" altLang="zh-CN" sz="2400" dirty="0" smtClean="0">
                <a:solidFill>
                  <a:srgbClr val="FF0000"/>
                </a:solidFill>
                <a:latin typeface="Arial" panose="020B0604020202020204" pitchFamily="34" charset="0"/>
                <a:cs typeface="Arial" panose="020B0604020202020204" pitchFamily="34" charset="0"/>
              </a:rPr>
              <a:t>m=n</a:t>
            </a:r>
            <a:r>
              <a:rPr lang="en-US" altLang="zh-CN" sz="2400" baseline="30000" dirty="0" smtClean="0">
                <a:solidFill>
                  <a:srgbClr val="FF0000"/>
                </a:solidFill>
                <a:latin typeface="Arial" panose="020B0604020202020204" pitchFamily="34" charset="0"/>
                <a:cs typeface="Arial" panose="020B0604020202020204" pitchFamily="34" charset="0"/>
              </a:rPr>
              <a:t>2</a:t>
            </a:r>
            <a:r>
              <a:rPr lang="en-US" altLang="zh-CN" sz="2400" dirty="0" smtClean="0">
                <a:solidFill>
                  <a:srgbClr val="FF0000"/>
                </a:solidFill>
                <a:latin typeface="Arial" panose="020B0604020202020204" pitchFamily="34" charset="0"/>
                <a:cs typeface="Arial" panose="020B0604020202020204" pitchFamily="34" charset="0"/>
              </a:rPr>
              <a:t>+</a:t>
            </a:r>
            <a:r>
              <a:rPr lang="zh-CN" altLang="en-US" sz="2400" dirty="0" smtClean="0">
                <a:solidFill>
                  <a:srgbClr val="FF0000"/>
                </a:solidFill>
              </a:rPr>
              <a:t>⌊</a:t>
            </a:r>
            <a:r>
              <a:rPr lang="en-US" altLang="zh-CN" sz="2400" dirty="0" smtClean="0">
                <a:solidFill>
                  <a:srgbClr val="FF0000"/>
                </a:solidFill>
                <a:latin typeface="Arial" panose="020B0604020202020204" pitchFamily="34" charset="0"/>
                <a:cs typeface="Arial" panose="020B0604020202020204" pitchFamily="34" charset="0"/>
              </a:rPr>
              <a:t>log</a:t>
            </a:r>
            <a:r>
              <a:rPr lang="en-US" altLang="zh-CN" sz="2400" baseline="-25000" dirty="0" smtClean="0">
                <a:solidFill>
                  <a:srgbClr val="FF0000"/>
                </a:solidFill>
                <a:latin typeface="Arial" panose="020B0604020202020204" pitchFamily="34" charset="0"/>
                <a:cs typeface="Arial" panose="020B0604020202020204" pitchFamily="34" charset="0"/>
              </a:rPr>
              <a:t>2</a:t>
            </a:r>
            <a:r>
              <a:rPr lang="en-US" altLang="zh-CN" sz="2400" dirty="0" smtClean="0">
                <a:solidFill>
                  <a:srgbClr val="FF0000"/>
                </a:solidFill>
                <a:latin typeface="Arial" panose="020B0604020202020204" pitchFamily="34" charset="0"/>
                <a:cs typeface="Arial" panose="020B0604020202020204" pitchFamily="34" charset="0"/>
              </a:rPr>
              <a:t>k</a:t>
            </a:r>
            <a:r>
              <a:rPr lang="zh-CN" altLang="en-US" sz="2400" dirty="0">
                <a:solidFill>
                  <a:srgbClr val="FF0000"/>
                </a:solidFill>
              </a:rPr>
              <a:t>⌋</a:t>
            </a:r>
            <a:r>
              <a:rPr lang="en-US" altLang="zh-CN" sz="2400" dirty="0" smtClean="0">
                <a:solidFill>
                  <a:srgbClr val="FF0000"/>
                </a:solidFill>
                <a:latin typeface="Arial" panose="020B0604020202020204" pitchFamily="34" charset="0"/>
                <a:cs typeface="Arial" panose="020B0604020202020204" pitchFamily="34" charset="0"/>
              </a:rPr>
              <a:t> </a:t>
            </a:r>
            <a:r>
              <a:rPr lang="en-US" altLang="zh-CN" sz="2400" dirty="0">
                <a:solidFill>
                  <a:srgbClr val="FF0000"/>
                </a:solidFill>
                <a:latin typeface="Arial" panose="020B0604020202020204" pitchFamily="34" charset="0"/>
                <a:cs typeface="Arial" panose="020B0604020202020204" pitchFamily="34" charset="0"/>
              </a:rPr>
              <a:t>+ </a:t>
            </a:r>
            <a:r>
              <a:rPr lang="zh-CN" altLang="en-US" sz="2400" dirty="0" smtClean="0">
                <a:solidFill>
                  <a:srgbClr val="FF0000"/>
                </a:solidFill>
              </a:rPr>
              <a:t>⌊</a:t>
            </a:r>
            <a:r>
              <a:rPr lang="en-US" altLang="zh-CN" sz="2400" dirty="0" smtClean="0">
                <a:solidFill>
                  <a:srgbClr val="FF0000"/>
                </a:solidFill>
                <a:latin typeface="Arial" panose="020B0604020202020204" pitchFamily="34" charset="0"/>
                <a:cs typeface="Arial" panose="020B0604020202020204" pitchFamily="34" charset="0"/>
              </a:rPr>
              <a:t>log</a:t>
            </a:r>
            <a:r>
              <a:rPr lang="en-US" altLang="zh-CN" sz="2400" baseline="-25000" dirty="0" smtClean="0">
                <a:solidFill>
                  <a:srgbClr val="FF0000"/>
                </a:solidFill>
                <a:latin typeface="Arial" panose="020B0604020202020204" pitchFamily="34" charset="0"/>
                <a:cs typeface="Arial" panose="020B0604020202020204" pitchFamily="34" charset="0"/>
              </a:rPr>
              <a:t>2</a:t>
            </a:r>
            <a:r>
              <a:rPr lang="en-US" altLang="zh-CN" sz="2400" dirty="0" smtClean="0">
                <a:solidFill>
                  <a:srgbClr val="FF0000"/>
                </a:solidFill>
                <a:latin typeface="Arial" panose="020B0604020202020204" pitchFamily="34" charset="0"/>
                <a:cs typeface="Arial" panose="020B0604020202020204" pitchFamily="34" charset="0"/>
              </a:rPr>
              <a:t>n</a:t>
            </a:r>
            <a:r>
              <a:rPr lang="zh-CN" altLang="en-US" sz="2400" dirty="0" smtClean="0">
                <a:solidFill>
                  <a:srgbClr val="FF0000"/>
                </a:solidFill>
              </a:rPr>
              <a:t>⌋</a:t>
            </a:r>
            <a:r>
              <a:rPr lang="en-US" altLang="zh-CN" sz="2400" dirty="0" smtClean="0">
                <a:solidFill>
                  <a:srgbClr val="FF0000"/>
                </a:solidFill>
                <a:latin typeface="Arial" panose="020B0604020202020204" pitchFamily="34" charset="0"/>
                <a:cs typeface="Arial" panose="020B0604020202020204" pitchFamily="34" charset="0"/>
              </a:rPr>
              <a:t> </a:t>
            </a:r>
            <a:r>
              <a:rPr lang="en-US" altLang="zh-CN" sz="2400" dirty="0">
                <a:solidFill>
                  <a:srgbClr val="FF0000"/>
                </a:solidFill>
                <a:latin typeface="Arial" panose="020B0604020202020204" pitchFamily="34" charset="0"/>
                <a:cs typeface="Arial" panose="020B0604020202020204" pitchFamily="34" charset="0"/>
              </a:rPr>
              <a:t>+2</a:t>
            </a:r>
          </a:p>
        </p:txBody>
      </p:sp>
      <p:sp>
        <p:nvSpPr>
          <p:cNvPr id="7" name="AutoShape 18"/>
          <p:cNvSpPr>
            <a:spLocks noChangeArrowheads="1"/>
          </p:cNvSpPr>
          <p:nvPr/>
        </p:nvSpPr>
        <p:spPr bwMode="auto">
          <a:xfrm>
            <a:off x="6656635" y="4602140"/>
            <a:ext cx="1244727" cy="486614"/>
          </a:xfrm>
          <a:prstGeom prst="wedgeRectCallout">
            <a:avLst>
              <a:gd name="adj1" fmla="val 20908"/>
              <a:gd name="adj2" fmla="val -87196"/>
            </a:avLst>
          </a:prstGeom>
          <a:noFill/>
          <a:ln w="19050" algn="ctr">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latin typeface="幼圆" panose="02010509060101010101" pitchFamily="49" charset="-122"/>
                <a:ea typeface="幼圆" panose="02010509060101010101" pitchFamily="49" charset="-122"/>
              </a:rPr>
              <a:t>邻接矩阵</a:t>
            </a:r>
          </a:p>
        </p:txBody>
      </p:sp>
      <p:sp>
        <p:nvSpPr>
          <p:cNvPr id="8" name="AutoShape 19"/>
          <p:cNvSpPr>
            <a:spLocks noChangeArrowheads="1"/>
          </p:cNvSpPr>
          <p:nvPr/>
        </p:nvSpPr>
        <p:spPr bwMode="auto">
          <a:xfrm>
            <a:off x="8040993" y="4602140"/>
            <a:ext cx="1371799" cy="741687"/>
          </a:xfrm>
          <a:prstGeom prst="wedgeRectCallout">
            <a:avLst>
              <a:gd name="adj1" fmla="val -45218"/>
              <a:gd name="adj2" fmla="val -67608"/>
            </a:avLst>
          </a:prstGeom>
          <a:noFill/>
          <a:ln w="19050" algn="ctr">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dirty="0">
                <a:latin typeface="幼圆" panose="02010509060101010101" pitchFamily="49" charset="-122"/>
                <a:ea typeface="幼圆" panose="02010509060101010101" pitchFamily="49" charset="-122"/>
              </a:rPr>
              <a:t>待判定的结点个数</a:t>
            </a:r>
          </a:p>
        </p:txBody>
      </p:sp>
      <p:sp>
        <p:nvSpPr>
          <p:cNvPr id="9" name="AutoShape 20"/>
          <p:cNvSpPr>
            <a:spLocks noChangeArrowheads="1"/>
          </p:cNvSpPr>
          <p:nvPr/>
        </p:nvSpPr>
        <p:spPr bwMode="auto">
          <a:xfrm>
            <a:off x="9552423" y="4602140"/>
            <a:ext cx="1205346" cy="481751"/>
          </a:xfrm>
          <a:prstGeom prst="wedgeRectCallout">
            <a:avLst>
              <a:gd name="adj1" fmla="val -39106"/>
              <a:gd name="adj2" fmla="val -69268"/>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dirty="0">
                <a:latin typeface="幼圆" panose="02010509060101010101" pitchFamily="49" charset="-122"/>
                <a:ea typeface="幼圆" panose="02010509060101010101" pitchFamily="49" charset="-122"/>
              </a:rPr>
              <a:t>结点个数</a:t>
            </a:r>
          </a:p>
        </p:txBody>
      </p:sp>
      <p:sp>
        <p:nvSpPr>
          <p:cNvPr id="10" name="矩形 9"/>
          <p:cNvSpPr/>
          <p:nvPr/>
        </p:nvSpPr>
        <p:spPr>
          <a:xfrm>
            <a:off x="1141661" y="4622226"/>
            <a:ext cx="5214889" cy="461665"/>
          </a:xfrm>
          <a:prstGeom prst="rect">
            <a:avLst/>
          </a:prstGeom>
        </p:spPr>
        <p:txBody>
          <a:bodyPr wrap="none">
            <a:spAutoFit/>
          </a:bodyPr>
          <a:lstStyle/>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算法</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DCK</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的时间复杂度</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O(n</a:t>
            </a:r>
            <a:r>
              <a:rPr lang="en-US" altLang="zh-CN" sz="2400" baseline="30000" dirty="0" smtClean="0">
                <a:solidFill>
                  <a:srgbClr val="FF0000"/>
                </a:solidFill>
                <a:latin typeface="Arial" panose="020B0604020202020204" pitchFamily="34" charset="0"/>
                <a:ea typeface="幼圆" panose="02010509060101010101" pitchFamily="49" charset="-122"/>
                <a:cs typeface="Arial" panose="020B0604020202020204" pitchFamily="34" charset="0"/>
              </a:rPr>
              <a:t>2</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)=O(m)</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89549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 NP</a:t>
            </a:r>
            <a:r>
              <a:rPr lang="zh-CN" altLang="en-US" dirty="0"/>
              <a:t>问题与</a:t>
            </a:r>
            <a:r>
              <a:rPr lang="en-US" altLang="zh-CN" noProof="1" smtClean="0"/>
              <a:t>NP</a:t>
            </a:r>
            <a:r>
              <a:rPr lang="zh-CN" altLang="en-US" noProof="1" smtClean="0"/>
              <a:t>完全性</a:t>
            </a:r>
            <a:endParaRPr lang="zh-CN" altLang="en-US" dirty="0"/>
          </a:p>
        </p:txBody>
      </p:sp>
      <p:sp>
        <p:nvSpPr>
          <p:cNvPr id="3" name="内容占位符 2"/>
          <p:cNvSpPr>
            <a:spLocks noGrp="1"/>
          </p:cNvSpPr>
          <p:nvPr>
            <p:ph idx="1"/>
          </p:nvPr>
        </p:nvSpPr>
        <p:spPr>
          <a:xfrm>
            <a:off x="857599" y="1556792"/>
            <a:ext cx="10298360" cy="4727550"/>
          </a:xfrm>
        </p:spPr>
        <p:txBody>
          <a:bodyPr>
            <a:normAutofit/>
          </a:bodyPr>
          <a:lstStyle/>
          <a:p>
            <a:pPr>
              <a:spcBef>
                <a:spcPts val="0"/>
              </a:spcBef>
            </a:pPr>
            <a:r>
              <a:rPr lang="en-US" altLang="zh-CN" dirty="0" smtClean="0"/>
              <a:t>P</a:t>
            </a:r>
            <a:r>
              <a:rPr lang="zh-CN" altLang="en-US" dirty="0" smtClean="0"/>
              <a:t>问题与</a:t>
            </a:r>
            <a:r>
              <a:rPr lang="en-US" altLang="zh-CN" dirty="0" smtClean="0"/>
              <a:t>NP</a:t>
            </a:r>
            <a:r>
              <a:rPr lang="zh-CN" altLang="en-US" dirty="0" smtClean="0"/>
              <a:t>问题</a:t>
            </a:r>
            <a:endParaRPr lang="en-US" altLang="zh-CN" dirty="0"/>
          </a:p>
          <a:p>
            <a:pPr>
              <a:spcBef>
                <a:spcPts val="0"/>
              </a:spcBef>
            </a:pPr>
            <a:r>
              <a:rPr lang="zh-CN" altLang="en-US" noProof="1" smtClean="0"/>
              <a:t>归约定义</a:t>
            </a:r>
            <a:endParaRPr lang="en-US" altLang="zh-CN" noProof="1" smtClean="0"/>
          </a:p>
          <a:p>
            <a:pPr>
              <a:spcBef>
                <a:spcPts val="0"/>
              </a:spcBef>
            </a:pPr>
            <a:r>
              <a:rPr lang="zh-CN" altLang="en-US" noProof="1" smtClean="0"/>
              <a:t>多项式时间归约</a:t>
            </a:r>
            <a:endParaRPr lang="en-US" altLang="zh-CN" noProof="1" smtClean="0"/>
          </a:p>
          <a:p>
            <a:pPr>
              <a:spcBef>
                <a:spcPts val="0"/>
              </a:spcBef>
            </a:pPr>
            <a:r>
              <a:rPr lang="en-US" altLang="zh-CN" noProof="1" smtClean="0"/>
              <a:t>NP-</a:t>
            </a:r>
            <a:r>
              <a:rPr lang="zh-CN" altLang="en-US" noProof="1" smtClean="0"/>
              <a:t>完全问题与</a:t>
            </a:r>
            <a:r>
              <a:rPr lang="en-US" altLang="zh-CN" noProof="1" smtClean="0"/>
              <a:t>NP-</a:t>
            </a:r>
            <a:r>
              <a:rPr lang="zh-CN" altLang="en-US" noProof="1" smtClean="0"/>
              <a:t>难问题</a:t>
            </a:r>
            <a:endParaRPr lang="en-US" altLang="zh-CN" noProof="1" smtClean="0"/>
          </a:p>
          <a:p>
            <a:pPr>
              <a:spcBef>
                <a:spcPts val="0"/>
              </a:spcBef>
            </a:pPr>
            <a:r>
              <a:rPr lang="zh-CN" altLang="en-US" noProof="1" smtClean="0"/>
              <a:t>可满足性问题</a:t>
            </a:r>
            <a:endParaRPr lang="en-US" altLang="zh-CN" noProof="1" smtClean="0"/>
          </a:p>
          <a:p>
            <a:pPr>
              <a:spcBef>
                <a:spcPts val="0"/>
              </a:spcBef>
            </a:pPr>
            <a:r>
              <a:rPr lang="zh-CN" altLang="en-US" noProof="1" smtClean="0"/>
              <a:t>可满足性问题的不确定算法</a:t>
            </a:r>
            <a:endParaRPr lang="en-US" altLang="zh-CN" noProof="1" smtClean="0"/>
          </a:p>
          <a:p>
            <a:pPr>
              <a:spcBef>
                <a:spcPts val="0"/>
              </a:spcBef>
            </a:pPr>
            <a:r>
              <a:rPr lang="en-US" altLang="zh-CN" noProof="1" smtClean="0"/>
              <a:t>Cook</a:t>
            </a:r>
            <a:r>
              <a:rPr lang="zh-CN" altLang="en-US" noProof="1" smtClean="0"/>
              <a:t>定理</a:t>
            </a:r>
            <a:endParaRPr lang="en-US" altLang="zh-CN" noProof="1"/>
          </a:p>
          <a:p>
            <a:pPr>
              <a:spcBef>
                <a:spcPts val="0"/>
              </a:spcBef>
            </a:pPr>
            <a:r>
              <a:rPr lang="zh-CN" altLang="en-US" dirty="0" smtClean="0"/>
              <a:t>恰好</a:t>
            </a:r>
            <a:r>
              <a:rPr lang="zh-CN" altLang="en-US" dirty="0"/>
              <a:t>覆盖</a:t>
            </a:r>
            <a:r>
              <a:rPr lang="zh-CN" altLang="en-US" dirty="0" smtClean="0"/>
              <a:t>问题</a:t>
            </a:r>
            <a:endParaRPr lang="en-US" altLang="zh-CN" dirty="0" smtClean="0"/>
          </a:p>
          <a:p>
            <a:pPr>
              <a:spcBef>
                <a:spcPts val="0"/>
              </a:spcBef>
            </a:pPr>
            <a:r>
              <a:rPr lang="zh-CN" altLang="en-US" dirty="0" smtClean="0"/>
              <a:t>子集</a:t>
            </a:r>
            <a:r>
              <a:rPr lang="zh-CN" altLang="en-US" dirty="0"/>
              <a:t>和</a:t>
            </a:r>
            <a:r>
              <a:rPr lang="zh-CN" altLang="en-US" dirty="0" smtClean="0"/>
              <a:t>问题</a:t>
            </a:r>
            <a:endParaRPr lang="en-US" altLang="zh-CN" noProof="1" smtClean="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23</a:t>
            </a:fld>
            <a:endParaRPr lang="en-US" altLang="zh-CN"/>
          </a:p>
        </p:txBody>
      </p:sp>
    </p:spTree>
    <p:extLst>
      <p:ext uri="{BB962C8B-B14F-4D97-AF65-F5344CB8AC3E}">
        <p14:creationId xmlns:p14="http://schemas.microsoft.com/office/powerpoint/2010/main" val="995717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3463" y="116632"/>
            <a:ext cx="10515600" cy="1325563"/>
          </a:xfrm>
        </p:spPr>
        <p:txBody>
          <a:bodyPr/>
          <a:lstStyle/>
          <a:p>
            <a:r>
              <a:rPr lang="en-US" altLang="zh-CN" dirty="0"/>
              <a:t>P</a:t>
            </a:r>
            <a:r>
              <a:rPr lang="zh-CN" altLang="en-US" dirty="0"/>
              <a:t>问题与</a:t>
            </a:r>
            <a:r>
              <a:rPr lang="en-US" altLang="zh-CN" dirty="0"/>
              <a:t>NP</a:t>
            </a:r>
            <a:r>
              <a:rPr lang="zh-CN" altLang="en-US" dirty="0" smtClean="0"/>
              <a:t>问题</a:t>
            </a:r>
            <a:endParaRPr lang="zh-CN" altLang="en-US" dirty="0"/>
          </a:p>
        </p:txBody>
      </p:sp>
      <p:sp>
        <p:nvSpPr>
          <p:cNvPr id="3" name="内容占位符 2"/>
          <p:cNvSpPr>
            <a:spLocks noGrp="1"/>
          </p:cNvSpPr>
          <p:nvPr>
            <p:ph idx="1"/>
          </p:nvPr>
        </p:nvSpPr>
        <p:spPr>
          <a:xfrm>
            <a:off x="838200" y="1343163"/>
            <a:ext cx="10515600" cy="5378312"/>
          </a:xfrm>
        </p:spPr>
        <p:txBody>
          <a:bodyPr/>
          <a:lstStyle/>
          <a:p>
            <a:pPr>
              <a:spcBef>
                <a:spcPts val="0"/>
              </a:spcBef>
            </a:pPr>
            <a:r>
              <a:rPr lang="en-US" altLang="zh-CN" sz="2400" dirty="0" smtClean="0"/>
              <a:t>P</a:t>
            </a:r>
            <a:r>
              <a:rPr lang="zh-CN" altLang="en-US" sz="2400" dirty="0" smtClean="0"/>
              <a:t>问题</a:t>
            </a:r>
            <a:endParaRPr lang="en-US" altLang="zh-CN" sz="2400" dirty="0" smtClean="0"/>
          </a:p>
          <a:p>
            <a:pPr lvl="1">
              <a:spcBef>
                <a:spcPts val="0"/>
              </a:spcBef>
            </a:pPr>
            <a:r>
              <a:rPr lang="zh-CN" altLang="en-US" dirty="0" smtClean="0"/>
              <a:t>所有</a:t>
            </a:r>
            <a:r>
              <a:rPr lang="zh-CN" altLang="en-US" dirty="0"/>
              <a:t>可在多项式时间内用</a:t>
            </a:r>
            <a:r>
              <a:rPr lang="zh-CN" altLang="en-US" dirty="0">
                <a:solidFill>
                  <a:srgbClr val="FF0000"/>
                </a:solidFill>
              </a:rPr>
              <a:t>确定</a:t>
            </a:r>
            <a:r>
              <a:rPr lang="zh-CN" altLang="en-US" dirty="0"/>
              <a:t>算法求解的判定问题的</a:t>
            </a:r>
            <a:r>
              <a:rPr lang="zh-CN" altLang="en-US" dirty="0" smtClean="0"/>
              <a:t>集合</a:t>
            </a:r>
            <a:endParaRPr lang="en-US" altLang="zh-CN" dirty="0" smtClean="0"/>
          </a:p>
          <a:p>
            <a:pPr>
              <a:spcBef>
                <a:spcPts val="0"/>
              </a:spcBef>
            </a:pPr>
            <a:r>
              <a:rPr lang="en-US" altLang="zh-CN" sz="2400" dirty="0" smtClean="0"/>
              <a:t>NP</a:t>
            </a:r>
            <a:r>
              <a:rPr lang="zh-CN" altLang="en-US" sz="2400" dirty="0" smtClean="0"/>
              <a:t>问题</a:t>
            </a:r>
            <a:endParaRPr lang="en-US" altLang="zh-CN" sz="2400" dirty="0" smtClean="0"/>
          </a:p>
          <a:p>
            <a:pPr lvl="1">
              <a:spcBef>
                <a:spcPts val="0"/>
              </a:spcBef>
            </a:pPr>
            <a:r>
              <a:rPr lang="zh-CN" altLang="en-US" dirty="0" smtClean="0"/>
              <a:t>所有</a:t>
            </a:r>
            <a:r>
              <a:rPr lang="zh-CN" altLang="en-US" dirty="0"/>
              <a:t>可在多项式时间内用</a:t>
            </a:r>
            <a:r>
              <a:rPr lang="zh-CN" altLang="en-US" dirty="0">
                <a:solidFill>
                  <a:srgbClr val="FF0000"/>
                </a:solidFill>
              </a:rPr>
              <a:t>不确定</a:t>
            </a:r>
            <a:r>
              <a:rPr lang="zh-CN" altLang="en-US" dirty="0"/>
              <a:t>算法求解的判定问题的</a:t>
            </a:r>
            <a:r>
              <a:rPr lang="zh-CN" altLang="en-US" dirty="0" smtClean="0"/>
              <a:t>集合</a:t>
            </a:r>
            <a:endParaRPr lang="en-US" altLang="zh-CN" dirty="0"/>
          </a:p>
          <a:p>
            <a:pPr lvl="1">
              <a:spcBef>
                <a:spcPts val="0"/>
              </a:spcBef>
            </a:pPr>
            <a:r>
              <a:rPr lang="zh-CN" altLang="en-US" dirty="0"/>
              <a:t>即</a:t>
            </a:r>
            <a:r>
              <a:rPr kumimoji="1" lang="zh-CN" altLang="en-US" dirty="0" smtClean="0"/>
              <a:t>能够用不确定算法在</a:t>
            </a:r>
            <a:r>
              <a:rPr kumimoji="1" lang="zh-CN" altLang="en-US" dirty="0"/>
              <a:t>多项式时间里猜出一个</a:t>
            </a:r>
            <a:r>
              <a:rPr kumimoji="1" lang="zh-CN" altLang="en-US" dirty="0" smtClean="0"/>
              <a:t>解和验证一个解</a:t>
            </a:r>
            <a:endParaRPr kumimoji="1" lang="zh-CN" altLang="en-US" dirty="0"/>
          </a:p>
          <a:p>
            <a:pPr>
              <a:spcBef>
                <a:spcPts val="0"/>
              </a:spcBef>
            </a:pPr>
            <a:endParaRPr lang="en-US" altLang="zh-CN" sz="2400" dirty="0" smtClean="0"/>
          </a:p>
          <a:p>
            <a:pPr>
              <a:spcBef>
                <a:spcPts val="0"/>
              </a:spcBef>
            </a:pPr>
            <a:r>
              <a:rPr lang="en-US" altLang="zh-CN" sz="2400" dirty="0" smtClean="0"/>
              <a:t>P</a:t>
            </a:r>
            <a:r>
              <a:rPr lang="zh-CN" altLang="en-US" sz="2400" dirty="0" smtClean="0"/>
              <a:t>问题、</a:t>
            </a:r>
            <a:r>
              <a:rPr lang="en-US" altLang="zh-CN" sz="2400" dirty="0" smtClean="0"/>
              <a:t>NP</a:t>
            </a:r>
            <a:r>
              <a:rPr lang="zh-CN" altLang="en-US" sz="2400" dirty="0" smtClean="0"/>
              <a:t>问题与非</a:t>
            </a:r>
            <a:r>
              <a:rPr lang="en-US" altLang="zh-CN" sz="2400" dirty="0" smtClean="0"/>
              <a:t>P</a:t>
            </a:r>
            <a:r>
              <a:rPr lang="zh-CN" altLang="en-US" sz="2400" dirty="0" smtClean="0"/>
              <a:t>问题</a:t>
            </a:r>
            <a:endParaRPr lang="en-US" altLang="zh-CN" sz="2400" dirty="0" smtClean="0"/>
          </a:p>
          <a:p>
            <a:pPr lvl="1">
              <a:spcBef>
                <a:spcPts val="0"/>
              </a:spcBef>
            </a:pPr>
            <a:r>
              <a:rPr lang="zh-CN" altLang="en-US" dirty="0" smtClean="0"/>
              <a:t>可以认为</a:t>
            </a:r>
            <a:r>
              <a:rPr lang="en-US" altLang="zh-CN" dirty="0" smtClean="0"/>
              <a:t>P</a:t>
            </a:r>
            <a:r>
              <a:rPr lang="zh-CN" altLang="en-US" dirty="0" smtClean="0"/>
              <a:t>问题是</a:t>
            </a:r>
            <a:r>
              <a:rPr lang="en-US" altLang="zh-CN" dirty="0" smtClean="0"/>
              <a:t>NP</a:t>
            </a:r>
            <a:r>
              <a:rPr lang="zh-CN" altLang="en-US" dirty="0" smtClean="0"/>
              <a:t>问题的</a:t>
            </a:r>
            <a:r>
              <a:rPr lang="zh-CN" altLang="en-US" dirty="0"/>
              <a:t>一种</a:t>
            </a:r>
            <a:r>
              <a:rPr lang="zh-CN" altLang="en-US" dirty="0" smtClean="0"/>
              <a:t>特例，即</a:t>
            </a:r>
            <a:r>
              <a:rPr lang="en-US" altLang="zh-CN" dirty="0" smtClean="0"/>
              <a:t>choice(S)</a:t>
            </a:r>
            <a:r>
              <a:rPr lang="zh-CN" altLang="en-US" dirty="0" smtClean="0"/>
              <a:t>中，</a:t>
            </a:r>
            <a:r>
              <a:rPr lang="en-US" altLang="zh-CN" dirty="0" smtClean="0"/>
              <a:t>S</a:t>
            </a:r>
            <a:r>
              <a:rPr lang="zh-CN" altLang="en-US" dirty="0" smtClean="0"/>
              <a:t>仅有唯一个元素，因此</a:t>
            </a:r>
            <a:r>
              <a:rPr lang="en-US" altLang="zh-CN" dirty="0" smtClean="0">
                <a:solidFill>
                  <a:srgbClr val="FF0000"/>
                </a:solidFill>
              </a:rPr>
              <a:t>P</a:t>
            </a:r>
            <a:r>
              <a:rPr lang="zh-CN" altLang="en-US" dirty="0" smtClean="0">
                <a:solidFill>
                  <a:srgbClr val="FF0000"/>
                </a:solidFill>
              </a:rPr>
              <a:t>⊆</a:t>
            </a:r>
            <a:r>
              <a:rPr lang="en-US" altLang="zh-CN" dirty="0" smtClean="0">
                <a:solidFill>
                  <a:srgbClr val="FF0000"/>
                </a:solidFill>
              </a:rPr>
              <a:t>NP</a:t>
            </a:r>
            <a:r>
              <a:rPr lang="zh-CN" altLang="en-US" dirty="0" smtClean="0"/>
              <a:t>成立</a:t>
            </a:r>
            <a:r>
              <a:rPr lang="zh-CN" altLang="en-US" dirty="0"/>
              <a:t>，</a:t>
            </a:r>
            <a:r>
              <a:rPr lang="zh-CN" altLang="en-US" dirty="0" smtClean="0"/>
              <a:t>但</a:t>
            </a:r>
            <a:r>
              <a:rPr lang="zh-CN" altLang="en-US" dirty="0"/>
              <a:t>尚不确定是否有</a:t>
            </a:r>
            <a:r>
              <a:rPr lang="en-US" altLang="zh-CN" dirty="0"/>
              <a:t>P=NP</a:t>
            </a:r>
            <a:r>
              <a:rPr lang="zh-CN" altLang="en-US" dirty="0"/>
              <a:t>或者</a:t>
            </a:r>
            <a:r>
              <a:rPr lang="en-US" altLang="zh-CN" dirty="0"/>
              <a:t>P≠</a:t>
            </a:r>
            <a:r>
              <a:rPr lang="en-US" altLang="zh-CN" dirty="0" smtClean="0"/>
              <a:t>NP</a:t>
            </a:r>
          </a:p>
          <a:p>
            <a:pPr lvl="1">
              <a:spcBef>
                <a:spcPts val="0"/>
              </a:spcBef>
            </a:pPr>
            <a:r>
              <a:rPr lang="en-US" altLang="zh-CN" dirty="0" smtClean="0"/>
              <a:t>NP≠</a:t>
            </a:r>
            <a:r>
              <a:rPr lang="zh-CN" altLang="en-US" dirty="0" smtClean="0"/>
              <a:t>非</a:t>
            </a:r>
            <a:r>
              <a:rPr lang="en-US" altLang="zh-CN" dirty="0"/>
              <a:t>P</a:t>
            </a:r>
            <a:r>
              <a:rPr lang="zh-CN" altLang="en-US" dirty="0"/>
              <a:t>问题，它是非</a:t>
            </a:r>
            <a:r>
              <a:rPr lang="en-US" altLang="zh-CN" dirty="0"/>
              <a:t>P</a:t>
            </a:r>
            <a:r>
              <a:rPr lang="zh-CN" altLang="en-US" dirty="0"/>
              <a:t>问题</a:t>
            </a:r>
            <a:r>
              <a:rPr lang="zh-CN" altLang="en-US" dirty="0" smtClean="0"/>
              <a:t>中用</a:t>
            </a:r>
            <a:r>
              <a:rPr lang="zh-CN" altLang="en-US" dirty="0"/>
              <a:t>不确定</a:t>
            </a:r>
            <a:r>
              <a:rPr lang="zh-CN" altLang="en-US" dirty="0" smtClean="0"/>
              <a:t>算法能在多项式时间</a:t>
            </a:r>
            <a:r>
              <a:rPr lang="zh-CN" altLang="en-US" dirty="0"/>
              <a:t>内求解的那</a:t>
            </a:r>
            <a:r>
              <a:rPr lang="zh-CN" altLang="en-US" dirty="0" smtClean="0"/>
              <a:t>部分判定问题的集合，因此</a:t>
            </a:r>
            <a:r>
              <a:rPr lang="en-US" altLang="zh-CN" dirty="0" smtClean="0">
                <a:solidFill>
                  <a:srgbClr val="FF0000"/>
                </a:solidFill>
              </a:rPr>
              <a:t>NP</a:t>
            </a:r>
            <a:r>
              <a:rPr lang="zh-CN" altLang="en-US" dirty="0" smtClean="0">
                <a:solidFill>
                  <a:srgbClr val="FF0000"/>
                </a:solidFill>
              </a:rPr>
              <a:t>⊂非</a:t>
            </a:r>
            <a:r>
              <a:rPr lang="en-US" altLang="zh-CN" dirty="0" smtClean="0">
                <a:solidFill>
                  <a:srgbClr val="FF0000"/>
                </a:solidFill>
              </a:rPr>
              <a:t>P</a:t>
            </a:r>
            <a:r>
              <a:rPr lang="zh-CN" altLang="en-US" dirty="0" smtClean="0">
                <a:solidFill>
                  <a:srgbClr val="FF0000"/>
                </a:solidFill>
              </a:rPr>
              <a:t>问题</a:t>
            </a:r>
            <a:endParaRPr lang="en-US" altLang="zh-CN" dirty="0">
              <a:solidFill>
                <a:srgbClr val="FF0000"/>
              </a:solidFill>
            </a:endParaRPr>
          </a:p>
          <a:p>
            <a:pPr lvl="1">
              <a:spcBef>
                <a:spcPts val="0"/>
              </a:spcBef>
            </a:pPr>
            <a:endParaRPr lang="en-US" altLang="zh-CN" dirty="0">
              <a:solidFill>
                <a:srgbClr val="FF0000"/>
              </a:solidFill>
            </a:endParaRPr>
          </a:p>
          <a:p>
            <a:pPr lvl="1">
              <a:spcBef>
                <a:spcPts val="0"/>
              </a:spcBef>
            </a:pPr>
            <a:endParaRPr lang="en-US" altLang="zh-CN" sz="2000" dirty="0"/>
          </a:p>
          <a:p>
            <a:pPr marL="0" indent="0">
              <a:spcBef>
                <a:spcPts val="0"/>
              </a:spcBef>
              <a:buNone/>
            </a:pP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24</a:t>
            </a:fld>
            <a:endParaRPr lang="en-US" altLang="zh-CN"/>
          </a:p>
        </p:txBody>
      </p:sp>
    </p:spTree>
    <p:extLst>
      <p:ext uri="{BB962C8B-B14F-4D97-AF65-F5344CB8AC3E}">
        <p14:creationId xmlns:p14="http://schemas.microsoft.com/office/powerpoint/2010/main" val="19427534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9714" y="258241"/>
            <a:ext cx="10154344" cy="1325563"/>
          </a:xfrm>
        </p:spPr>
        <p:txBody>
          <a:bodyPr/>
          <a:lstStyle/>
          <a:p>
            <a:pPr>
              <a:spcBef>
                <a:spcPts val="0"/>
              </a:spcBef>
            </a:pPr>
            <a:r>
              <a:rPr lang="zh-CN" altLang="en-US" noProof="1" smtClean="0"/>
              <a:t>归约定义</a:t>
            </a:r>
            <a:endParaRPr lang="en-US" altLang="zh-CN" noProof="1"/>
          </a:p>
        </p:txBody>
      </p:sp>
      <p:sp>
        <p:nvSpPr>
          <p:cNvPr id="3" name="内容占位符 2"/>
          <p:cNvSpPr>
            <a:spLocks noGrp="1"/>
          </p:cNvSpPr>
          <p:nvPr>
            <p:ph idx="1"/>
          </p:nvPr>
        </p:nvSpPr>
        <p:spPr>
          <a:xfrm>
            <a:off x="838200" y="2204864"/>
            <a:ext cx="10515600" cy="3168352"/>
          </a:xfrm>
        </p:spPr>
        <p:txBody>
          <a:bodyPr>
            <a:normAutofit/>
          </a:bodyPr>
          <a:lstStyle/>
          <a:p>
            <a:pPr>
              <a:lnSpc>
                <a:spcPct val="120000"/>
              </a:lnSpc>
              <a:spcBef>
                <a:spcPts val="0"/>
              </a:spcBef>
            </a:pPr>
            <a:r>
              <a:rPr lang="en-US" altLang="zh-CN" sz="2400" noProof="1" smtClean="0">
                <a:sym typeface="+mn-ea"/>
              </a:rPr>
              <a:t>NP</a:t>
            </a:r>
            <a:r>
              <a:rPr lang="zh-CN" altLang="en-US" sz="2400" noProof="1" smtClean="0"/>
              <a:t>问题</a:t>
            </a:r>
            <a:r>
              <a:rPr lang="en-US" altLang="zh-CN" sz="2400" noProof="1" smtClean="0">
                <a:sym typeface="+mn-ea"/>
              </a:rPr>
              <a:t>L</a:t>
            </a:r>
            <a:r>
              <a:rPr lang="en-US" altLang="zh-CN" sz="2400" baseline="-25000" noProof="1" smtClean="0">
                <a:sym typeface="+mn-ea"/>
              </a:rPr>
              <a:t>1</a:t>
            </a:r>
            <a:r>
              <a:rPr lang="zh-CN" altLang="en-US" sz="2400" noProof="1" smtClean="0"/>
              <a:t>和</a:t>
            </a:r>
            <a:r>
              <a:rPr lang="en-US" altLang="zh-CN" sz="2400" noProof="1" smtClean="0">
                <a:sym typeface="+mn-ea"/>
              </a:rPr>
              <a:t>L</a:t>
            </a:r>
            <a:r>
              <a:rPr lang="en-US" altLang="zh-CN" sz="2400" baseline="-25000" noProof="1" smtClean="0">
                <a:sym typeface="+mn-ea"/>
              </a:rPr>
              <a:t>2</a:t>
            </a:r>
            <a:r>
              <a:rPr lang="zh-CN" altLang="en-US" sz="2400" noProof="1" smtClean="0"/>
              <a:t>，</a:t>
            </a:r>
            <a:r>
              <a:rPr lang="en-US" altLang="zh-CN" sz="2400" noProof="1" smtClean="0">
                <a:sym typeface="+mn-ea"/>
              </a:rPr>
              <a:t>L</a:t>
            </a:r>
            <a:r>
              <a:rPr lang="en-US" altLang="zh-CN" sz="2400" baseline="-25000" noProof="1" smtClean="0">
                <a:sym typeface="+mn-ea"/>
              </a:rPr>
              <a:t>1</a:t>
            </a:r>
            <a:r>
              <a:rPr lang="zh-CN" altLang="en-US" sz="2400" noProof="1"/>
              <a:t>归约</a:t>
            </a:r>
            <a:r>
              <a:rPr lang="zh-CN" altLang="en-US" sz="2400" noProof="1" smtClean="0"/>
              <a:t>到</a:t>
            </a:r>
            <a:r>
              <a:rPr lang="en-US" altLang="zh-CN" sz="2400" noProof="1" smtClean="0">
                <a:sym typeface="+mn-ea"/>
              </a:rPr>
              <a:t>L</a:t>
            </a:r>
            <a:r>
              <a:rPr lang="en-US" altLang="zh-CN" sz="2400" baseline="-25000" noProof="1" smtClean="0">
                <a:sym typeface="+mn-ea"/>
              </a:rPr>
              <a:t>2</a:t>
            </a:r>
            <a:r>
              <a:rPr lang="zh-CN" altLang="en-US" sz="2400" noProof="1" smtClean="0"/>
              <a:t>是指：</a:t>
            </a:r>
            <a:endParaRPr lang="en-US" altLang="zh-CN" sz="2400" noProof="1" smtClean="0"/>
          </a:p>
          <a:p>
            <a:pPr lvl="1">
              <a:lnSpc>
                <a:spcPct val="120000"/>
              </a:lnSpc>
              <a:spcBef>
                <a:spcPts val="0"/>
              </a:spcBef>
            </a:pPr>
            <a:r>
              <a:rPr lang="zh-CN" altLang="en-US" noProof="1" smtClean="0"/>
              <a:t>能够找到一个转换</a:t>
            </a:r>
            <a:r>
              <a:rPr lang="zh-CN" altLang="en-US" noProof="1"/>
              <a:t>函数</a:t>
            </a:r>
            <a:r>
              <a:rPr lang="en-US" altLang="zh-CN" noProof="1"/>
              <a:t>T(x</a:t>
            </a:r>
            <a:r>
              <a:rPr lang="en-US" altLang="zh-CN" noProof="1" smtClean="0"/>
              <a:t>)</a:t>
            </a:r>
            <a:r>
              <a:rPr lang="zh-CN" altLang="en-US" noProof="1" smtClean="0"/>
              <a:t>：</a:t>
            </a:r>
            <a:r>
              <a:rPr lang="zh-CN" altLang="en-US" noProof="1"/>
              <a:t>使得</a:t>
            </a:r>
            <a:r>
              <a:rPr lang="zh-CN" altLang="en-US" noProof="1" smtClean="0"/>
              <a:t>问题</a:t>
            </a:r>
            <a:r>
              <a:rPr lang="en-US" altLang="zh-CN" noProof="1" smtClean="0">
                <a:sym typeface="+mn-ea"/>
              </a:rPr>
              <a:t>L</a:t>
            </a:r>
            <a:r>
              <a:rPr lang="en-US" altLang="zh-CN" baseline="-25000" noProof="1" smtClean="0">
                <a:sym typeface="+mn-ea"/>
              </a:rPr>
              <a:t>1</a:t>
            </a:r>
            <a:r>
              <a:rPr lang="zh-CN" altLang="en-US" noProof="1" smtClean="0"/>
              <a:t>的任意一个合法输入</a:t>
            </a:r>
            <a:r>
              <a:rPr lang="en-US" altLang="zh-CN" noProof="1" smtClean="0"/>
              <a:t>x</a:t>
            </a:r>
            <a:r>
              <a:rPr lang="zh-CN" altLang="en-US" noProof="1" smtClean="0"/>
              <a:t>转换成问题</a:t>
            </a:r>
            <a:r>
              <a:rPr lang="en-US" altLang="zh-CN" noProof="1" smtClean="0">
                <a:sym typeface="+mn-ea"/>
              </a:rPr>
              <a:t>L</a:t>
            </a:r>
            <a:r>
              <a:rPr lang="en-US" altLang="zh-CN" baseline="-25000" noProof="1" smtClean="0">
                <a:sym typeface="+mn-ea"/>
              </a:rPr>
              <a:t>2</a:t>
            </a:r>
            <a:r>
              <a:rPr lang="zh-CN" altLang="en-US" noProof="1" smtClean="0"/>
              <a:t>的一个合法输入</a:t>
            </a:r>
            <a:r>
              <a:rPr lang="en-US" altLang="zh-CN" noProof="1" smtClean="0"/>
              <a:t>T(x)</a:t>
            </a:r>
          </a:p>
          <a:p>
            <a:pPr lvl="1">
              <a:lnSpc>
                <a:spcPct val="120000"/>
              </a:lnSpc>
              <a:spcBef>
                <a:spcPts val="0"/>
              </a:spcBef>
            </a:pPr>
            <a:r>
              <a:rPr lang="zh-CN" altLang="en-US" noProof="1"/>
              <a:t>将</a:t>
            </a:r>
            <a:r>
              <a:rPr lang="en-US" altLang="zh-CN" noProof="1"/>
              <a:t>T(x)</a:t>
            </a:r>
            <a:r>
              <a:rPr lang="zh-CN" altLang="en-US" noProof="1" smtClean="0"/>
              <a:t>输入求解问题</a:t>
            </a:r>
            <a:r>
              <a:rPr lang="en-US" altLang="zh-CN" noProof="1" smtClean="0">
                <a:sym typeface="+mn-ea"/>
              </a:rPr>
              <a:t>L</a:t>
            </a:r>
            <a:r>
              <a:rPr lang="en-US" altLang="zh-CN" baseline="-25000" noProof="1" smtClean="0">
                <a:sym typeface="+mn-ea"/>
              </a:rPr>
              <a:t>2</a:t>
            </a:r>
            <a:r>
              <a:rPr lang="zh-CN" altLang="en-US" noProof="1" smtClean="0"/>
              <a:t>的算法时，会得到问题</a:t>
            </a:r>
            <a:r>
              <a:rPr lang="en-US" altLang="zh-CN" noProof="1">
                <a:sym typeface="+mn-ea"/>
              </a:rPr>
              <a:t>L</a:t>
            </a:r>
            <a:r>
              <a:rPr lang="en-US" altLang="zh-CN" baseline="-25000" noProof="1">
                <a:sym typeface="+mn-ea"/>
              </a:rPr>
              <a:t>2</a:t>
            </a:r>
            <a:r>
              <a:rPr lang="zh-CN" altLang="en-US" noProof="1" smtClean="0"/>
              <a:t>的一</a:t>
            </a:r>
            <a:r>
              <a:rPr lang="zh-CN" altLang="en-US" noProof="1"/>
              <a:t>个</a:t>
            </a:r>
            <a:r>
              <a:rPr lang="zh-CN" altLang="en-US" noProof="1" smtClean="0"/>
              <a:t>输出</a:t>
            </a:r>
            <a:endParaRPr lang="en-US" altLang="zh-CN" noProof="1" smtClean="0"/>
          </a:p>
          <a:p>
            <a:pPr lvl="1">
              <a:lnSpc>
                <a:spcPct val="120000"/>
              </a:lnSpc>
              <a:spcBef>
                <a:spcPts val="0"/>
              </a:spcBef>
            </a:pPr>
            <a:r>
              <a:rPr lang="zh-CN" altLang="en-US" noProof="1"/>
              <a:t>问题</a:t>
            </a:r>
            <a:r>
              <a:rPr lang="en-US" altLang="zh-CN" noProof="1" smtClean="0">
                <a:sym typeface="+mn-ea"/>
              </a:rPr>
              <a:t>L</a:t>
            </a:r>
            <a:r>
              <a:rPr lang="en-US" altLang="zh-CN" baseline="-25000" noProof="1" smtClean="0">
                <a:sym typeface="+mn-ea"/>
              </a:rPr>
              <a:t>1</a:t>
            </a:r>
            <a:r>
              <a:rPr lang="zh-CN" altLang="en-US" noProof="1" smtClean="0"/>
              <a:t>对于输入</a:t>
            </a:r>
            <a:r>
              <a:rPr lang="en-US" altLang="zh-CN" noProof="1">
                <a:sym typeface="+mn-ea"/>
              </a:rPr>
              <a:t>x</a:t>
            </a:r>
            <a:r>
              <a:rPr lang="zh-CN" altLang="en-US" noProof="1"/>
              <a:t>的输出是</a:t>
            </a:r>
            <a:r>
              <a:rPr lang="en-US" altLang="zh-CN" noProof="1"/>
              <a:t>yes</a:t>
            </a:r>
            <a:r>
              <a:rPr lang="zh-CN" altLang="en-US" noProof="1"/>
              <a:t>，</a:t>
            </a:r>
            <a:r>
              <a:rPr lang="zh-CN" altLang="en-US" noProof="1" smtClean="0"/>
              <a:t>当且仅当</a:t>
            </a:r>
            <a:r>
              <a:rPr lang="zh-CN" altLang="en-US" noProof="1"/>
              <a:t>问题</a:t>
            </a:r>
            <a:r>
              <a:rPr lang="en-US" altLang="zh-CN" noProof="1" smtClean="0">
                <a:sym typeface="+mn-ea"/>
              </a:rPr>
              <a:t>L</a:t>
            </a:r>
            <a:r>
              <a:rPr lang="en-US" altLang="zh-CN" baseline="-25000" noProof="1" smtClean="0">
                <a:sym typeface="+mn-ea"/>
              </a:rPr>
              <a:t>2</a:t>
            </a:r>
            <a:r>
              <a:rPr lang="zh-CN" altLang="en-US" noProof="1" smtClean="0"/>
              <a:t>对</a:t>
            </a:r>
            <a:r>
              <a:rPr lang="en-US" altLang="zh-CN" noProof="1">
                <a:sym typeface="+mn-ea"/>
              </a:rPr>
              <a:t>T(x)</a:t>
            </a:r>
            <a:r>
              <a:rPr lang="zh-CN" altLang="en-US" noProof="1"/>
              <a:t>的输出是</a:t>
            </a:r>
            <a:r>
              <a:rPr lang="en-US" altLang="zh-CN" noProof="1" smtClean="0"/>
              <a:t>yes</a:t>
            </a:r>
          </a:p>
          <a:p>
            <a:pPr>
              <a:lnSpc>
                <a:spcPct val="120000"/>
              </a:lnSpc>
              <a:spcBef>
                <a:spcPts val="0"/>
              </a:spcBef>
            </a:pPr>
            <a:r>
              <a:rPr lang="zh-CN" altLang="en-US" sz="2400" dirty="0" smtClean="0"/>
              <a:t>归约具有</a:t>
            </a:r>
            <a:r>
              <a:rPr lang="zh-CN" altLang="en-US" sz="2400" dirty="0" smtClean="0">
                <a:solidFill>
                  <a:srgbClr val="FF0000"/>
                </a:solidFill>
              </a:rPr>
              <a:t>传递性</a:t>
            </a:r>
            <a:endParaRPr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25</a:t>
            </a:fld>
            <a:endParaRPr lang="en-US" altLang="zh-CN"/>
          </a:p>
        </p:txBody>
      </p:sp>
      <p:sp>
        <p:nvSpPr>
          <p:cNvPr id="5" name="矩形 4"/>
          <p:cNvSpPr/>
          <p:nvPr/>
        </p:nvSpPr>
        <p:spPr>
          <a:xfrm>
            <a:off x="859714" y="1475270"/>
            <a:ext cx="10133829" cy="523220"/>
          </a:xfrm>
          <a:prstGeom prst="rect">
            <a:avLst/>
          </a:prstGeom>
          <a:solidFill>
            <a:schemeClr val="accent1">
              <a:lumMod val="20000"/>
              <a:lumOff val="80000"/>
            </a:schemeClr>
          </a:solidFill>
        </p:spPr>
        <p:txBody>
          <a:bodyPr wrap="square">
            <a:spAutoFit/>
          </a:bodyPr>
          <a:lstStyle/>
          <a:p>
            <a:pPr>
              <a:spcBef>
                <a:spcPts val="600"/>
              </a:spcBef>
            </a:pPr>
            <a:r>
              <a:rPr lang="zh-CN" altLang="en-US" sz="2800" dirty="0">
                <a:latin typeface="Arial" panose="020B0604020202020204" pitchFamily="34" charset="0"/>
                <a:ea typeface="幼圆" panose="02010509060101010101" pitchFamily="49" charset="-122"/>
                <a:cs typeface="Arial" panose="020B0604020202020204" pitchFamily="34" charset="0"/>
              </a:rPr>
              <a:t>不同</a:t>
            </a:r>
            <a:r>
              <a:rPr lang="en-US" altLang="zh-CN" sz="2800" dirty="0">
                <a:latin typeface="Arial" panose="020B0604020202020204" pitchFamily="34" charset="0"/>
                <a:ea typeface="幼圆" panose="02010509060101010101" pitchFamily="49" charset="-122"/>
                <a:cs typeface="Arial" panose="020B0604020202020204" pitchFamily="34" charset="0"/>
              </a:rPr>
              <a:t>NP</a:t>
            </a:r>
            <a:r>
              <a:rPr lang="zh-CN" altLang="en-US" sz="2800" dirty="0">
                <a:latin typeface="Arial" panose="020B0604020202020204" pitchFamily="34" charset="0"/>
                <a:ea typeface="幼圆" panose="02010509060101010101" pitchFamily="49" charset="-122"/>
                <a:cs typeface="Arial" panose="020B0604020202020204" pitchFamily="34" charset="0"/>
              </a:rPr>
              <a:t>问题的难度是不同的，</a:t>
            </a:r>
            <a:r>
              <a:rPr lang="zh-CN" altLang="en-US" sz="2800" dirty="0" smtClean="0">
                <a:latin typeface="Arial" panose="020B0604020202020204" pitchFamily="34" charset="0"/>
                <a:ea typeface="幼圆" panose="02010509060101010101" pitchFamily="49" charset="-122"/>
                <a:cs typeface="Arial" panose="020B0604020202020204" pitchFamily="34" charset="0"/>
              </a:rPr>
              <a:t>用归约来</a:t>
            </a:r>
            <a:r>
              <a:rPr lang="zh-CN" altLang="en-US" sz="2800" dirty="0">
                <a:latin typeface="Arial" panose="020B0604020202020204" pitchFamily="34" charset="0"/>
                <a:ea typeface="幼圆" panose="02010509060101010101" pitchFamily="49" charset="-122"/>
                <a:cs typeface="Arial" panose="020B0604020202020204" pitchFamily="34" charset="0"/>
              </a:rPr>
              <a:t>表达它们的难度关系</a:t>
            </a:r>
            <a:endParaRPr lang="en-US" altLang="zh-CN" sz="2800" dirty="0">
              <a:latin typeface="Arial" panose="020B0604020202020204" pitchFamily="34" charset="0"/>
              <a:ea typeface="幼圆" panose="02010509060101010101" pitchFamily="49" charset="-122"/>
              <a:cs typeface="Arial" panose="020B0604020202020204" pitchFamily="34" charset="0"/>
            </a:endParaRPr>
          </a:p>
        </p:txBody>
      </p:sp>
      <p:grpSp>
        <p:nvGrpSpPr>
          <p:cNvPr id="36" name="Group 23"/>
          <p:cNvGrpSpPr>
            <a:grpSpLocks/>
          </p:cNvGrpSpPr>
          <p:nvPr/>
        </p:nvGrpSpPr>
        <p:grpSpPr bwMode="auto">
          <a:xfrm>
            <a:off x="1847528" y="5013176"/>
            <a:ext cx="8812212" cy="1243013"/>
            <a:chOff x="135" y="2900"/>
            <a:chExt cx="5551" cy="783"/>
          </a:xfrm>
        </p:grpSpPr>
        <p:sp>
          <p:nvSpPr>
            <p:cNvPr id="37" name="Rectangle 5"/>
            <p:cNvSpPr>
              <a:spLocks noChangeArrowheads="1"/>
            </p:cNvSpPr>
            <p:nvPr/>
          </p:nvSpPr>
          <p:spPr bwMode="auto">
            <a:xfrm>
              <a:off x="1030" y="2900"/>
              <a:ext cx="3105" cy="501"/>
            </a:xfrm>
            <a:prstGeom prst="rect">
              <a:avLst/>
            </a:prstGeom>
            <a:solidFill>
              <a:schemeClr val="accent1">
                <a:lumMod val="20000"/>
                <a:lumOff val="8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0">
                <a:ea typeface="幼圆" panose="02010509060101010101" pitchFamily="49" charset="-122"/>
                <a:cs typeface="Arial" panose="020B0604020202020204" pitchFamily="34" charset="0"/>
              </a:endParaRPr>
            </a:p>
          </p:txBody>
        </p:sp>
        <p:sp>
          <p:nvSpPr>
            <p:cNvPr id="38" name="Text Box 6"/>
            <p:cNvSpPr txBox="1">
              <a:spLocks noChangeArrowheads="1"/>
            </p:cNvSpPr>
            <p:nvPr/>
          </p:nvSpPr>
          <p:spPr bwMode="auto">
            <a:xfrm>
              <a:off x="2137" y="3431"/>
              <a:ext cx="19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问题</a:t>
              </a:r>
              <a:r>
                <a:rPr lang="en-US" altLang="zh-CN" sz="2000" b="0" dirty="0">
                  <a:ea typeface="幼圆" panose="02010509060101010101" pitchFamily="49" charset="-122"/>
                  <a:cs typeface="Arial" panose="020B0604020202020204" pitchFamily="34" charset="0"/>
                </a:rPr>
                <a:t>L</a:t>
              </a:r>
              <a:r>
                <a:rPr lang="en-US" altLang="zh-CN" sz="2000" b="0" baseline="-25000" dirty="0">
                  <a:ea typeface="幼圆" panose="02010509060101010101" pitchFamily="49" charset="-122"/>
                  <a:cs typeface="Arial" panose="020B0604020202020204" pitchFamily="34" charset="0"/>
                </a:rPr>
                <a:t>1</a:t>
              </a:r>
              <a:r>
                <a:rPr lang="zh-CN" altLang="en-US" sz="2000" b="0" dirty="0">
                  <a:ea typeface="幼圆" panose="02010509060101010101" pitchFamily="49" charset="-122"/>
                  <a:cs typeface="Arial" panose="020B0604020202020204" pitchFamily="34" charset="0"/>
                </a:rPr>
                <a:t>的算法</a:t>
              </a:r>
            </a:p>
          </p:txBody>
        </p:sp>
        <p:sp>
          <p:nvSpPr>
            <p:cNvPr id="39" name="Rectangle 7"/>
            <p:cNvSpPr>
              <a:spLocks noChangeArrowheads="1"/>
            </p:cNvSpPr>
            <p:nvPr/>
          </p:nvSpPr>
          <p:spPr bwMode="auto">
            <a:xfrm>
              <a:off x="1187" y="3048"/>
              <a:ext cx="410" cy="261"/>
            </a:xfrm>
            <a:prstGeom prst="rect">
              <a:avLst/>
            </a:prstGeom>
            <a:solidFill>
              <a:schemeClr val="accent1">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ea typeface="幼圆" panose="02010509060101010101" pitchFamily="49" charset="-122"/>
                  <a:cs typeface="Arial" panose="020B0604020202020204" pitchFamily="34" charset="0"/>
                </a:rPr>
                <a:t>T</a:t>
              </a:r>
              <a:endParaRPr lang="en-US" altLang="zh-CN" sz="2000" b="0" dirty="0">
                <a:ea typeface="幼圆" panose="02010509060101010101" pitchFamily="49" charset="-122"/>
                <a:cs typeface="Arial" panose="020B0604020202020204" pitchFamily="34" charset="0"/>
              </a:endParaRPr>
            </a:p>
          </p:txBody>
        </p:sp>
        <p:sp>
          <p:nvSpPr>
            <p:cNvPr id="40" name="Rectangle 8"/>
            <p:cNvSpPr>
              <a:spLocks noChangeArrowheads="1"/>
            </p:cNvSpPr>
            <p:nvPr/>
          </p:nvSpPr>
          <p:spPr bwMode="auto">
            <a:xfrm>
              <a:off x="2677" y="3048"/>
              <a:ext cx="1301" cy="261"/>
            </a:xfrm>
            <a:prstGeom prst="rect">
              <a:avLst/>
            </a:prstGeom>
            <a:solidFill>
              <a:schemeClr val="accent1">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ea typeface="幼圆" panose="02010509060101010101" pitchFamily="49" charset="-122"/>
                  <a:cs typeface="Arial" panose="020B0604020202020204" pitchFamily="34" charset="0"/>
                </a:rPr>
                <a:t>L</a:t>
              </a:r>
              <a:r>
                <a:rPr lang="en-US" altLang="zh-CN" sz="2000" b="0" baseline="-25000">
                  <a:ea typeface="幼圆" panose="02010509060101010101" pitchFamily="49" charset="-122"/>
                  <a:cs typeface="Arial" panose="020B0604020202020204" pitchFamily="34" charset="0"/>
                </a:rPr>
                <a:t>2</a:t>
              </a:r>
              <a:r>
                <a:rPr lang="zh-CN" altLang="en-US" sz="2000" b="0">
                  <a:ea typeface="幼圆" panose="02010509060101010101" pitchFamily="49" charset="-122"/>
                  <a:cs typeface="Arial" panose="020B0604020202020204" pitchFamily="34" charset="0"/>
                </a:rPr>
                <a:t>的算法</a:t>
              </a:r>
            </a:p>
          </p:txBody>
        </p:sp>
        <p:cxnSp>
          <p:nvCxnSpPr>
            <p:cNvPr id="41" name="AutoShape 9"/>
            <p:cNvCxnSpPr>
              <a:cxnSpLocks noChangeShapeType="1"/>
              <a:stCxn id="39" idx="3"/>
              <a:endCxn id="40" idx="1"/>
            </p:cNvCxnSpPr>
            <p:nvPr/>
          </p:nvCxnSpPr>
          <p:spPr bwMode="auto">
            <a:xfrm>
              <a:off x="1597" y="3179"/>
              <a:ext cx="108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 Box 10"/>
            <p:cNvSpPr txBox="1">
              <a:spLocks noChangeArrowheads="1"/>
            </p:cNvSpPr>
            <p:nvPr/>
          </p:nvSpPr>
          <p:spPr bwMode="auto">
            <a:xfrm>
              <a:off x="1916" y="2920"/>
              <a:ext cx="4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ea typeface="幼圆" panose="02010509060101010101" pitchFamily="49" charset="-122"/>
                  <a:cs typeface="Arial" panose="020B0604020202020204" pitchFamily="34" charset="0"/>
                </a:rPr>
                <a:t>T(X</a:t>
              </a:r>
              <a:r>
                <a:rPr lang="en-US" altLang="zh-CN" sz="2000" b="0" dirty="0">
                  <a:ea typeface="幼圆" panose="02010509060101010101" pitchFamily="49" charset="-122"/>
                  <a:cs typeface="Arial" panose="020B0604020202020204" pitchFamily="34" charset="0"/>
                </a:rPr>
                <a:t>)</a:t>
              </a:r>
            </a:p>
          </p:txBody>
        </p:sp>
        <p:sp>
          <p:nvSpPr>
            <p:cNvPr id="43" name="Text Box 11"/>
            <p:cNvSpPr txBox="1">
              <a:spLocks noChangeArrowheads="1"/>
            </p:cNvSpPr>
            <p:nvPr/>
          </p:nvSpPr>
          <p:spPr bwMode="auto">
            <a:xfrm>
              <a:off x="1771" y="3157"/>
              <a:ext cx="85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ea typeface="幼圆" panose="02010509060101010101" pitchFamily="49" charset="-122"/>
                  <a:cs typeface="Arial" panose="020B0604020202020204" pitchFamily="34" charset="0"/>
                </a:rPr>
                <a:t>L</a:t>
              </a:r>
              <a:r>
                <a:rPr lang="en-US" altLang="zh-CN" sz="2000" b="0" baseline="-25000" dirty="0">
                  <a:ea typeface="幼圆" panose="02010509060101010101" pitchFamily="49" charset="-122"/>
                  <a:cs typeface="Arial" panose="020B0604020202020204" pitchFamily="34" charset="0"/>
                </a:rPr>
                <a:t>2</a:t>
              </a:r>
              <a:r>
                <a:rPr lang="zh-CN" altLang="en-US" sz="2000" b="0" dirty="0">
                  <a:ea typeface="幼圆" panose="02010509060101010101" pitchFamily="49" charset="-122"/>
                  <a:cs typeface="Arial" panose="020B0604020202020204" pitchFamily="34" charset="0"/>
                </a:rPr>
                <a:t>的输入</a:t>
              </a:r>
            </a:p>
          </p:txBody>
        </p:sp>
        <p:sp>
          <p:nvSpPr>
            <p:cNvPr id="44" name="Line 12"/>
            <p:cNvSpPr>
              <a:spLocks noChangeShapeType="1"/>
            </p:cNvSpPr>
            <p:nvPr/>
          </p:nvSpPr>
          <p:spPr bwMode="auto">
            <a:xfrm flipV="1">
              <a:off x="135" y="3179"/>
              <a:ext cx="105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45" name="Text Box 13"/>
            <p:cNvSpPr txBox="1">
              <a:spLocks noChangeArrowheads="1"/>
            </p:cNvSpPr>
            <p:nvPr/>
          </p:nvSpPr>
          <p:spPr bwMode="auto">
            <a:xfrm>
              <a:off x="508" y="2928"/>
              <a:ext cx="36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ea typeface="幼圆" panose="02010509060101010101" pitchFamily="49" charset="-122"/>
                  <a:cs typeface="Arial" panose="020B0604020202020204" pitchFamily="34" charset="0"/>
                </a:rPr>
                <a:t>X</a:t>
              </a:r>
            </a:p>
          </p:txBody>
        </p:sp>
        <p:sp>
          <p:nvSpPr>
            <p:cNvPr id="46" name="Text Box 14"/>
            <p:cNvSpPr txBox="1">
              <a:spLocks noChangeArrowheads="1"/>
            </p:cNvSpPr>
            <p:nvPr/>
          </p:nvSpPr>
          <p:spPr bwMode="auto">
            <a:xfrm>
              <a:off x="289" y="3192"/>
              <a:ext cx="7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ea typeface="幼圆" panose="02010509060101010101" pitchFamily="49" charset="-122"/>
                  <a:cs typeface="Arial" panose="020B0604020202020204" pitchFamily="34" charset="0"/>
                </a:rPr>
                <a:t>L</a:t>
              </a:r>
              <a:r>
                <a:rPr lang="en-US" altLang="zh-CN" sz="2000" b="0" baseline="-25000" dirty="0">
                  <a:ea typeface="幼圆" panose="02010509060101010101" pitchFamily="49" charset="-122"/>
                  <a:cs typeface="Arial" panose="020B0604020202020204" pitchFamily="34" charset="0"/>
                </a:rPr>
                <a:t>1</a:t>
              </a:r>
              <a:r>
                <a:rPr lang="zh-CN" altLang="en-US" sz="2000" b="0" dirty="0">
                  <a:ea typeface="幼圆" panose="02010509060101010101" pitchFamily="49" charset="-122"/>
                  <a:cs typeface="Arial" panose="020B0604020202020204" pitchFamily="34" charset="0"/>
                </a:rPr>
                <a:t>的输入</a:t>
              </a:r>
            </a:p>
          </p:txBody>
        </p:sp>
        <p:sp>
          <p:nvSpPr>
            <p:cNvPr id="47" name="Line 15"/>
            <p:cNvSpPr>
              <a:spLocks noChangeShapeType="1"/>
            </p:cNvSpPr>
            <p:nvPr/>
          </p:nvSpPr>
          <p:spPr bwMode="auto">
            <a:xfrm flipV="1">
              <a:off x="3978" y="3179"/>
              <a:ext cx="142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48" name="Text Box 16"/>
            <p:cNvSpPr txBox="1">
              <a:spLocks noChangeArrowheads="1"/>
            </p:cNvSpPr>
            <p:nvPr/>
          </p:nvSpPr>
          <p:spPr bwMode="auto">
            <a:xfrm>
              <a:off x="4327" y="2927"/>
              <a:ext cx="7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ea typeface="幼圆" panose="02010509060101010101" pitchFamily="49" charset="-122"/>
                  <a:cs typeface="Arial" panose="020B0604020202020204" pitchFamily="34" charset="0"/>
                </a:rPr>
                <a:t>Yes/ No</a:t>
              </a:r>
            </a:p>
          </p:txBody>
        </p:sp>
        <p:sp>
          <p:nvSpPr>
            <p:cNvPr id="49" name="Text Box 17"/>
            <p:cNvSpPr txBox="1">
              <a:spLocks noChangeArrowheads="1"/>
            </p:cNvSpPr>
            <p:nvPr/>
          </p:nvSpPr>
          <p:spPr bwMode="auto">
            <a:xfrm>
              <a:off x="4220" y="3188"/>
              <a:ext cx="146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ea typeface="幼圆" panose="02010509060101010101" pitchFamily="49" charset="-122"/>
                  <a:cs typeface="Arial" panose="020B0604020202020204" pitchFamily="34" charset="0"/>
                </a:rPr>
                <a:t>L</a:t>
              </a:r>
              <a:r>
                <a:rPr lang="en-US" altLang="zh-CN" sz="2000" b="0" baseline="-25000" dirty="0">
                  <a:ea typeface="幼圆" panose="02010509060101010101" pitchFamily="49" charset="-122"/>
                  <a:cs typeface="Arial" panose="020B0604020202020204" pitchFamily="34" charset="0"/>
                </a:rPr>
                <a:t>2</a:t>
              </a:r>
              <a:r>
                <a:rPr lang="zh-CN" altLang="en-US" sz="2000" b="0" dirty="0" smtClean="0">
                  <a:ea typeface="幼圆" panose="02010509060101010101" pitchFamily="49" charset="-122"/>
                  <a:cs typeface="Arial" panose="020B0604020202020204" pitchFamily="34" charset="0"/>
                </a:rPr>
                <a:t>和</a:t>
              </a:r>
              <a:r>
                <a:rPr lang="en-US" altLang="zh-CN" sz="2000" b="0" dirty="0" smtClean="0">
                  <a:ea typeface="幼圆" panose="02010509060101010101" pitchFamily="49" charset="-122"/>
                  <a:cs typeface="Arial" panose="020B0604020202020204" pitchFamily="34" charset="0"/>
                </a:rPr>
                <a:t>L</a:t>
              </a:r>
              <a:r>
                <a:rPr lang="en-US" altLang="zh-CN" sz="2000" b="0" baseline="-25000" dirty="0" smtClean="0">
                  <a:ea typeface="幼圆" panose="02010509060101010101" pitchFamily="49" charset="-122"/>
                  <a:cs typeface="Arial" panose="020B0604020202020204" pitchFamily="34" charset="0"/>
                </a:rPr>
                <a:t>1</a:t>
              </a:r>
              <a:r>
                <a:rPr lang="zh-CN" altLang="en-US" sz="2000" b="0" dirty="0">
                  <a:ea typeface="幼圆" panose="02010509060101010101" pitchFamily="49" charset="-122"/>
                  <a:cs typeface="Arial" panose="020B0604020202020204" pitchFamily="34" charset="0"/>
                </a:rPr>
                <a:t>的结果</a:t>
              </a:r>
            </a:p>
          </p:txBody>
        </p:sp>
      </p:grpSp>
      <p:sp>
        <p:nvSpPr>
          <p:cNvPr id="20" name="圆角矩形标注 19"/>
          <p:cNvSpPr/>
          <p:nvPr/>
        </p:nvSpPr>
        <p:spPr>
          <a:xfrm>
            <a:off x="5808340" y="2095650"/>
            <a:ext cx="2592288" cy="479013"/>
          </a:xfrm>
          <a:prstGeom prst="wedgeRoundRectCallout">
            <a:avLst>
              <a:gd name="adj1" fmla="val -58204"/>
              <a:gd name="adj2" fmla="val 42731"/>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L</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400" i="1" baseline="-250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L</a:t>
            </a:r>
            <a:r>
              <a:rPr lang="en-US" altLang="zh-CN" sz="2400" baseline="-250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2</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或</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L</a:t>
            </a:r>
            <a:r>
              <a:rPr lang="en-US" altLang="zh-CN" sz="2400" baseline="-25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i="1" baseline="-250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L</a:t>
            </a:r>
            <a:r>
              <a:rPr lang="en-US" altLang="zh-CN" sz="2400" baseline="-25000"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2</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381506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7965" y="1574550"/>
            <a:ext cx="10515600" cy="990354"/>
          </a:xfrm>
          <a:solidFill>
            <a:schemeClr val="accent1">
              <a:lumMod val="20000"/>
              <a:lumOff val="80000"/>
            </a:schemeClr>
          </a:solidFill>
        </p:spPr>
        <p:txBody>
          <a:bodyPr>
            <a:normAutofit/>
          </a:bodyPr>
          <a:lstStyle/>
          <a:p>
            <a:r>
              <a:rPr lang="zh-CN" altLang="en-US" sz="2400" noProof="1">
                <a:sym typeface="+mn-ea"/>
              </a:rPr>
              <a:t>归约</a:t>
            </a:r>
            <a:r>
              <a:rPr lang="zh-CN" altLang="en-US" sz="2400" noProof="1" smtClean="0">
                <a:sym typeface="+mn-ea"/>
              </a:rPr>
              <a:t>的</a:t>
            </a:r>
            <a:r>
              <a:rPr lang="zh-CN" altLang="en-US" sz="2400" noProof="1">
                <a:sym typeface="+mn-ea"/>
              </a:rPr>
              <a:t>直观</a:t>
            </a:r>
            <a:r>
              <a:rPr lang="zh-CN" altLang="en-US" sz="2400" noProof="1" smtClean="0">
                <a:sym typeface="+mn-ea"/>
              </a:rPr>
              <a:t>意义</a:t>
            </a:r>
            <a:endParaRPr lang="en-US" altLang="zh-CN" sz="2400" noProof="1" smtClean="0">
              <a:sym typeface="+mn-ea"/>
            </a:endParaRPr>
          </a:p>
          <a:p>
            <a:pPr lvl="1"/>
            <a:r>
              <a:rPr lang="en-US" altLang="zh-CN" noProof="1" smtClean="0">
                <a:sym typeface="+mn-ea"/>
              </a:rPr>
              <a:t>L</a:t>
            </a:r>
            <a:r>
              <a:rPr lang="en-US" altLang="zh-CN" baseline="-25000" noProof="1" smtClean="0">
                <a:sym typeface="+mn-ea"/>
              </a:rPr>
              <a:t>1</a:t>
            </a:r>
            <a:r>
              <a:rPr lang="zh-CN" altLang="en-US" noProof="1">
                <a:sym typeface="+mn-ea"/>
              </a:rPr>
              <a:t>可归约为</a:t>
            </a:r>
            <a:r>
              <a:rPr lang="en-US" altLang="zh-CN" noProof="1">
                <a:sym typeface="+mn-ea"/>
              </a:rPr>
              <a:t>L</a:t>
            </a:r>
            <a:r>
              <a:rPr lang="en-US" altLang="zh-CN" baseline="-25000" noProof="1">
                <a:sym typeface="+mn-ea"/>
              </a:rPr>
              <a:t>2</a:t>
            </a:r>
            <a:r>
              <a:rPr lang="zh-CN" altLang="en-US" noProof="1">
                <a:sym typeface="+mn-ea"/>
              </a:rPr>
              <a:t>，则</a:t>
            </a:r>
            <a:r>
              <a:rPr lang="en-US" altLang="zh-CN" noProof="1">
                <a:sym typeface="+mn-ea"/>
              </a:rPr>
              <a:t>L</a:t>
            </a:r>
            <a:r>
              <a:rPr lang="en-US" altLang="zh-CN" baseline="-25000" noProof="1">
                <a:sym typeface="+mn-ea"/>
              </a:rPr>
              <a:t>2</a:t>
            </a:r>
            <a:r>
              <a:rPr lang="zh-CN" altLang="en-US" noProof="1">
                <a:sym typeface="+mn-ea"/>
              </a:rPr>
              <a:t>的时间复杂度不低于</a:t>
            </a:r>
            <a:r>
              <a:rPr lang="en-US" altLang="zh-CN" noProof="1">
                <a:sym typeface="+mn-ea"/>
              </a:rPr>
              <a:t>L</a:t>
            </a:r>
            <a:r>
              <a:rPr lang="en-US" altLang="zh-CN" baseline="-25000" noProof="1">
                <a:sym typeface="+mn-ea"/>
              </a:rPr>
              <a:t>1</a:t>
            </a:r>
            <a:r>
              <a:rPr lang="zh-CN" altLang="en-US" noProof="1">
                <a:sym typeface="+mn-ea"/>
              </a:rPr>
              <a:t>的时间复杂度，即</a:t>
            </a:r>
            <a:r>
              <a:rPr lang="en-US" altLang="zh-CN" noProof="1">
                <a:sym typeface="+mn-ea"/>
              </a:rPr>
              <a:t>L</a:t>
            </a:r>
            <a:r>
              <a:rPr lang="en-US" altLang="zh-CN" baseline="-25000" noProof="1">
                <a:sym typeface="+mn-ea"/>
              </a:rPr>
              <a:t>1</a:t>
            </a:r>
            <a:r>
              <a:rPr lang="zh-CN" altLang="en-US" noProof="1">
                <a:sym typeface="+mn-ea"/>
              </a:rPr>
              <a:t>不比</a:t>
            </a:r>
            <a:r>
              <a:rPr lang="en-US" altLang="zh-CN" noProof="1">
                <a:sym typeface="+mn-ea"/>
              </a:rPr>
              <a:t>L</a:t>
            </a:r>
            <a:r>
              <a:rPr lang="en-US" altLang="zh-CN" baseline="-25000" noProof="1">
                <a:sym typeface="+mn-ea"/>
              </a:rPr>
              <a:t>2</a:t>
            </a:r>
            <a:r>
              <a:rPr lang="zh-CN" altLang="en-US" noProof="1" smtClean="0">
                <a:sym typeface="+mn-ea"/>
              </a:rPr>
              <a:t>难</a:t>
            </a:r>
            <a:endParaRPr lang="en-US" altLang="zh-CN" noProof="1" smtClean="0">
              <a:sym typeface="+mn-ea"/>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26</a:t>
            </a:fld>
            <a:endParaRPr lang="en-US" altLang="zh-CN"/>
          </a:p>
        </p:txBody>
      </p:sp>
      <p:sp>
        <p:nvSpPr>
          <p:cNvPr id="36" name="标题 1"/>
          <p:cNvSpPr>
            <a:spLocks noGrp="1"/>
          </p:cNvSpPr>
          <p:nvPr>
            <p:ph type="title"/>
          </p:nvPr>
        </p:nvSpPr>
        <p:spPr>
          <a:xfrm>
            <a:off x="712510" y="332656"/>
            <a:ext cx="10154344" cy="1224136"/>
          </a:xfrm>
        </p:spPr>
        <p:txBody>
          <a:bodyPr/>
          <a:lstStyle/>
          <a:p>
            <a:pPr>
              <a:spcBef>
                <a:spcPts val="0"/>
              </a:spcBef>
            </a:pPr>
            <a:r>
              <a:rPr lang="zh-CN" altLang="en-US" noProof="1" smtClean="0"/>
              <a:t>一个归约的例子</a:t>
            </a:r>
            <a:endParaRPr lang="en-US" altLang="zh-CN" noProof="1"/>
          </a:p>
        </p:txBody>
      </p:sp>
      <p:sp>
        <p:nvSpPr>
          <p:cNvPr id="37" name="内容占位符 2"/>
          <p:cNvSpPr txBox="1">
            <a:spLocks/>
          </p:cNvSpPr>
          <p:nvPr/>
        </p:nvSpPr>
        <p:spPr>
          <a:xfrm>
            <a:off x="712510" y="2708920"/>
            <a:ext cx="10515600" cy="285075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zh-CN" altLang="en-US" sz="2400" noProof="1" smtClean="0"/>
              <a:t>判定问题</a:t>
            </a:r>
            <a:r>
              <a:rPr lang="en-US" altLang="zh-CN" sz="2400" noProof="1" smtClean="0">
                <a:sym typeface="+mn-ea"/>
              </a:rPr>
              <a:t>L</a:t>
            </a:r>
            <a:r>
              <a:rPr lang="en-US" altLang="zh-CN" sz="2400" baseline="-25000" noProof="1" smtClean="0">
                <a:sym typeface="+mn-ea"/>
              </a:rPr>
              <a:t>1</a:t>
            </a:r>
            <a:r>
              <a:rPr lang="zh-CN" altLang="en-US" sz="2400" noProof="1" smtClean="0"/>
              <a:t>：判定</a:t>
            </a:r>
            <a:r>
              <a:rPr lang="en-US" altLang="zh-CN" sz="2400" noProof="1" smtClean="0"/>
              <a:t>n</a:t>
            </a:r>
            <a:r>
              <a:rPr lang="zh-CN" altLang="en-US" sz="2400" noProof="1" smtClean="0"/>
              <a:t>个布尔值中是否至少有一个为</a:t>
            </a:r>
            <a:r>
              <a:rPr lang="en-US" altLang="zh-CN" sz="2400" noProof="1" smtClean="0"/>
              <a:t>true</a:t>
            </a:r>
          </a:p>
          <a:p>
            <a:pPr lvl="1">
              <a:lnSpc>
                <a:spcPct val="120000"/>
              </a:lnSpc>
              <a:spcBef>
                <a:spcPts val="0"/>
              </a:spcBef>
            </a:pPr>
            <a:r>
              <a:rPr lang="en-US" altLang="zh-CN" noProof="1" smtClean="0">
                <a:sym typeface="+mn-ea"/>
              </a:rPr>
              <a:t>L</a:t>
            </a:r>
            <a:r>
              <a:rPr lang="en-US" altLang="zh-CN" baseline="-25000" noProof="1" smtClean="0">
                <a:sym typeface="+mn-ea"/>
              </a:rPr>
              <a:t>1</a:t>
            </a:r>
            <a:r>
              <a:rPr lang="zh-CN" altLang="en-US" noProof="1" smtClean="0"/>
              <a:t>的输入：</a:t>
            </a:r>
            <a:r>
              <a:rPr lang="en-US" altLang="zh-CN" noProof="1" smtClean="0"/>
              <a:t>X</a:t>
            </a:r>
            <a:r>
              <a:rPr lang="en-US" altLang="zh-CN" baseline="-25000" noProof="1" smtClean="0"/>
              <a:t>1</a:t>
            </a:r>
            <a:r>
              <a:rPr lang="en-US" altLang="zh-CN" noProof="1" smtClean="0"/>
              <a:t>,X</a:t>
            </a:r>
            <a:r>
              <a:rPr lang="en-US" altLang="zh-CN" baseline="-25000" noProof="1" smtClean="0"/>
              <a:t>2</a:t>
            </a:r>
            <a:r>
              <a:rPr lang="en-US" altLang="zh-CN" noProof="1" smtClean="0"/>
              <a:t>,…X</a:t>
            </a:r>
            <a:r>
              <a:rPr lang="en-US" altLang="zh-CN" baseline="-25000" noProof="1" smtClean="0"/>
              <a:t>n</a:t>
            </a:r>
            <a:r>
              <a:rPr lang="en-US" altLang="zh-CN" noProof="1" smtClean="0"/>
              <a:t>, X</a:t>
            </a:r>
            <a:r>
              <a:rPr lang="en-US" altLang="zh-CN" baseline="-25000" noProof="1" smtClean="0"/>
              <a:t>i</a:t>
            </a:r>
            <a:r>
              <a:rPr lang="en-US" altLang="zh-CN" noProof="1" smtClean="0"/>
              <a:t>=true  or  false(1</a:t>
            </a:r>
            <a:r>
              <a:rPr lang="zh-CN" altLang="en-US" noProof="1" smtClean="0">
                <a:sym typeface="Symbol" panose="05050102010706020507" pitchFamily="18" charset="2"/>
              </a:rPr>
              <a:t></a:t>
            </a:r>
            <a:r>
              <a:rPr lang="en-US" altLang="zh-CN" noProof="1" smtClean="0">
                <a:sym typeface="Symbol" panose="05050102010706020507" pitchFamily="18" charset="2"/>
              </a:rPr>
              <a:t>in</a:t>
            </a:r>
            <a:r>
              <a:rPr lang="en-US" altLang="zh-CN" noProof="1" smtClean="0"/>
              <a:t>)</a:t>
            </a:r>
          </a:p>
          <a:p>
            <a:pPr>
              <a:lnSpc>
                <a:spcPct val="120000"/>
              </a:lnSpc>
              <a:spcBef>
                <a:spcPts val="0"/>
              </a:spcBef>
            </a:pPr>
            <a:r>
              <a:rPr lang="zh-CN" altLang="en-US" sz="2400" noProof="1" smtClean="0"/>
              <a:t>判定问题</a:t>
            </a:r>
            <a:r>
              <a:rPr lang="en-US" altLang="zh-CN" sz="2400" noProof="1" smtClean="0">
                <a:sym typeface="+mn-ea"/>
              </a:rPr>
              <a:t>L</a:t>
            </a:r>
            <a:r>
              <a:rPr lang="en-US" altLang="zh-CN" sz="2400" baseline="-25000" noProof="1" smtClean="0">
                <a:sym typeface="+mn-ea"/>
              </a:rPr>
              <a:t>2</a:t>
            </a:r>
            <a:r>
              <a:rPr lang="zh-CN" altLang="en-US" sz="2400" noProof="1" smtClean="0"/>
              <a:t>：判定</a:t>
            </a:r>
            <a:r>
              <a:rPr lang="en-US" altLang="zh-CN" sz="2400" noProof="1" smtClean="0"/>
              <a:t>n</a:t>
            </a:r>
            <a:r>
              <a:rPr lang="zh-CN" altLang="en-US" sz="2400" noProof="1" smtClean="0"/>
              <a:t>个整数中的最大元是否为正数</a:t>
            </a:r>
            <a:endParaRPr lang="en-US" altLang="zh-CN" sz="2400" noProof="1" smtClean="0"/>
          </a:p>
          <a:p>
            <a:pPr lvl="1">
              <a:lnSpc>
                <a:spcPct val="120000"/>
              </a:lnSpc>
              <a:spcBef>
                <a:spcPts val="0"/>
              </a:spcBef>
            </a:pPr>
            <a:r>
              <a:rPr lang="en-US" altLang="zh-CN" noProof="1" smtClean="0">
                <a:sym typeface="+mn-ea"/>
              </a:rPr>
              <a:t>L</a:t>
            </a:r>
            <a:r>
              <a:rPr lang="en-US" altLang="zh-CN" baseline="-25000" noProof="1" smtClean="0">
                <a:sym typeface="+mn-ea"/>
              </a:rPr>
              <a:t>2</a:t>
            </a:r>
            <a:r>
              <a:rPr lang="zh-CN" altLang="en-US" noProof="1" smtClean="0"/>
              <a:t>的输入：</a:t>
            </a:r>
            <a:r>
              <a:rPr lang="en-US" altLang="zh-CN" noProof="1" smtClean="0"/>
              <a:t>Y</a:t>
            </a:r>
            <a:r>
              <a:rPr lang="en-US" altLang="zh-CN" baseline="-25000" noProof="1" smtClean="0"/>
              <a:t>1</a:t>
            </a:r>
            <a:r>
              <a:rPr lang="en-US" altLang="zh-CN" noProof="1" smtClean="0"/>
              <a:t>,Y</a:t>
            </a:r>
            <a:r>
              <a:rPr lang="en-US" altLang="zh-CN" baseline="-25000" noProof="1" smtClean="0"/>
              <a:t>2</a:t>
            </a:r>
            <a:r>
              <a:rPr lang="en-US" altLang="zh-CN" noProof="1" smtClean="0"/>
              <a:t>,…Y</a:t>
            </a:r>
            <a:r>
              <a:rPr lang="en-US" altLang="zh-CN" baseline="-25000" noProof="1" smtClean="0"/>
              <a:t>n</a:t>
            </a:r>
            <a:r>
              <a:rPr lang="en-US" altLang="zh-CN" noProof="1" smtClean="0"/>
              <a:t>, Y</a:t>
            </a:r>
            <a:r>
              <a:rPr lang="en-US" altLang="zh-CN" baseline="-25000" noProof="1" smtClean="0"/>
              <a:t>i</a:t>
            </a:r>
            <a:r>
              <a:rPr lang="zh-CN" altLang="en-US" noProof="1" smtClean="0"/>
              <a:t>为整数</a:t>
            </a:r>
            <a:r>
              <a:rPr lang="en-US" altLang="zh-CN" noProof="1" smtClean="0"/>
              <a:t>(1</a:t>
            </a:r>
            <a:r>
              <a:rPr lang="zh-CN" altLang="en-US" noProof="1" smtClean="0">
                <a:sym typeface="Symbol" panose="05050102010706020507" pitchFamily="18" charset="2"/>
              </a:rPr>
              <a:t></a:t>
            </a:r>
            <a:r>
              <a:rPr lang="en-US" altLang="zh-CN" noProof="1" smtClean="0">
                <a:sym typeface="Symbol" panose="05050102010706020507" pitchFamily="18" charset="2"/>
              </a:rPr>
              <a:t>in</a:t>
            </a:r>
            <a:r>
              <a:rPr lang="en-US" altLang="zh-CN" noProof="1" smtClean="0"/>
              <a:t>)</a:t>
            </a:r>
          </a:p>
          <a:p>
            <a:pPr>
              <a:lnSpc>
                <a:spcPct val="120000"/>
              </a:lnSpc>
              <a:spcBef>
                <a:spcPts val="0"/>
              </a:spcBef>
            </a:pPr>
            <a:r>
              <a:rPr lang="zh-CN" altLang="en-US" sz="2400" noProof="1"/>
              <a:t>转换函数</a:t>
            </a:r>
            <a:r>
              <a:rPr lang="en-US" altLang="zh-CN" sz="2400" noProof="1" smtClean="0"/>
              <a:t>T</a:t>
            </a:r>
            <a:r>
              <a:rPr lang="zh-CN" altLang="en-US" sz="2400" noProof="1" smtClean="0"/>
              <a:t>：</a:t>
            </a:r>
            <a:endParaRPr lang="en-US" altLang="zh-CN" sz="2400" noProof="1" smtClean="0"/>
          </a:p>
          <a:p>
            <a:pPr lvl="1">
              <a:lnSpc>
                <a:spcPct val="120000"/>
              </a:lnSpc>
              <a:spcBef>
                <a:spcPts val="0"/>
              </a:spcBef>
            </a:pPr>
            <a:r>
              <a:rPr lang="zh-CN" altLang="en-US" noProof="1" smtClean="0"/>
              <a:t> </a:t>
            </a:r>
            <a:r>
              <a:rPr lang="en-US" altLang="zh-CN" noProof="1" smtClean="0"/>
              <a:t>T(X</a:t>
            </a:r>
            <a:r>
              <a:rPr lang="en-US" altLang="zh-CN" baseline="-25000" noProof="1" smtClean="0"/>
              <a:t>1</a:t>
            </a:r>
            <a:r>
              <a:rPr lang="en-US" altLang="zh-CN" noProof="1" smtClean="0"/>
              <a:t>,X</a:t>
            </a:r>
            <a:r>
              <a:rPr lang="en-US" altLang="zh-CN" baseline="-25000" noProof="1" smtClean="0"/>
              <a:t>2</a:t>
            </a:r>
            <a:r>
              <a:rPr lang="en-US" altLang="zh-CN" noProof="1"/>
              <a:t>,…X</a:t>
            </a:r>
            <a:r>
              <a:rPr lang="en-US" altLang="zh-CN" baseline="-25000" noProof="1"/>
              <a:t>n</a:t>
            </a:r>
            <a:r>
              <a:rPr lang="en-US" altLang="zh-CN" noProof="1"/>
              <a:t>)=(Y</a:t>
            </a:r>
            <a:r>
              <a:rPr lang="en-US" altLang="zh-CN" baseline="-25000" noProof="1"/>
              <a:t>1</a:t>
            </a:r>
            <a:r>
              <a:rPr lang="en-US" altLang="zh-CN" noProof="1"/>
              <a:t>,Y</a:t>
            </a:r>
            <a:r>
              <a:rPr lang="en-US" altLang="zh-CN" baseline="-25000" noProof="1"/>
              <a:t>2</a:t>
            </a:r>
            <a:r>
              <a:rPr lang="en-US" altLang="zh-CN" noProof="1"/>
              <a:t>,…Y</a:t>
            </a:r>
            <a:r>
              <a:rPr lang="en-US" altLang="zh-CN" baseline="-25000" noProof="1"/>
              <a:t>n</a:t>
            </a:r>
            <a:r>
              <a:rPr lang="en-US" altLang="zh-CN" noProof="1" smtClean="0"/>
              <a:t>)</a:t>
            </a:r>
            <a:r>
              <a:rPr lang="zh-CN" altLang="en-US" noProof="1" smtClean="0"/>
              <a:t>，其中</a:t>
            </a:r>
            <a:endParaRPr lang="zh-CN" altLang="en-US" dirty="0"/>
          </a:p>
        </p:txBody>
      </p:sp>
      <p:grpSp>
        <p:nvGrpSpPr>
          <p:cNvPr id="43" name="组合 42"/>
          <p:cNvGrpSpPr/>
          <p:nvPr/>
        </p:nvGrpSpPr>
        <p:grpSpPr>
          <a:xfrm>
            <a:off x="6073336" y="4743913"/>
            <a:ext cx="2537264" cy="917333"/>
            <a:chOff x="1525030" y="5507507"/>
            <a:chExt cx="2537264" cy="917333"/>
          </a:xfrm>
        </p:grpSpPr>
        <p:grpSp>
          <p:nvGrpSpPr>
            <p:cNvPr id="38" name="Group 6"/>
            <p:cNvGrpSpPr>
              <a:grpSpLocks/>
            </p:cNvGrpSpPr>
            <p:nvPr/>
          </p:nvGrpSpPr>
          <p:grpSpPr bwMode="auto">
            <a:xfrm>
              <a:off x="1525030" y="5645793"/>
              <a:ext cx="754546" cy="591212"/>
              <a:chOff x="909" y="3060"/>
              <a:chExt cx="361" cy="327"/>
            </a:xfrm>
          </p:grpSpPr>
          <p:sp>
            <p:nvSpPr>
              <p:cNvPr id="39" name="Text Box 4"/>
              <p:cNvSpPr txBox="1">
                <a:spLocks noChangeArrowheads="1"/>
              </p:cNvSpPr>
              <p:nvPr/>
            </p:nvSpPr>
            <p:spPr bwMode="auto">
              <a:xfrm>
                <a:off x="909" y="3086"/>
                <a:ext cx="361"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en-US" altLang="zh-CN" sz="2400" dirty="0">
                    <a:latin typeface="Arial" panose="020B0604020202020204" pitchFamily="34" charset="0"/>
                    <a:ea typeface="幼圆" panose="02010509060101010101" pitchFamily="49" charset="-122"/>
                    <a:cs typeface="Arial" panose="020B0604020202020204" pitchFamily="34" charset="0"/>
                  </a:rPr>
                  <a:t>Y</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i </a:t>
                </a:r>
                <a:r>
                  <a:rPr lang="en-US" altLang="zh-CN" sz="2400" baseline="-25000" dirty="0" smtClean="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a:t>
                </a:r>
              </a:p>
            </p:txBody>
          </p:sp>
          <p:sp>
            <p:nvSpPr>
              <p:cNvPr id="40" name="AutoShape 5"/>
              <p:cNvSpPr>
                <a:spLocks/>
              </p:cNvSpPr>
              <p:nvPr/>
            </p:nvSpPr>
            <p:spPr bwMode="auto">
              <a:xfrm>
                <a:off x="1224" y="3060"/>
                <a:ext cx="46" cy="327"/>
              </a:xfrm>
              <a:prstGeom prst="leftBrace">
                <a:avLst>
                  <a:gd name="adj1" fmla="val 7821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panose="02020603050405020304" pitchFamily="18" charset="0"/>
                </a:endParaRPr>
              </a:p>
            </p:txBody>
          </p:sp>
        </p:grpSp>
        <p:sp>
          <p:nvSpPr>
            <p:cNvPr id="41" name="矩形 40"/>
            <p:cNvSpPr/>
            <p:nvPr/>
          </p:nvSpPr>
          <p:spPr>
            <a:xfrm>
              <a:off x="2285846" y="5507507"/>
              <a:ext cx="1656223" cy="461665"/>
            </a:xfrm>
            <a:prstGeom prst="rect">
              <a:avLst/>
            </a:prstGeom>
          </p:spPr>
          <p:txBody>
            <a:bodyPr wrap="none">
              <a:spAutoFit/>
            </a:bodyPr>
            <a:lstStyle/>
            <a:p>
              <a:pPr fontAlgn="auto">
                <a:buFont typeface="Wingdings" panose="05000000000000000000" pitchFamily="2" charset="2"/>
                <a:buNone/>
              </a:pPr>
              <a:r>
                <a:rPr lang="en-US" altLang="zh-CN" sz="2400" noProof="1">
                  <a:latin typeface="Arial" panose="020B0604020202020204" pitchFamily="34" charset="0"/>
                  <a:ea typeface="宋体" panose="02010600030101010101" pitchFamily="2" charset="-122"/>
                  <a:cs typeface="Arial" panose="020B0604020202020204" pitchFamily="34" charset="0"/>
                </a:rPr>
                <a:t>1    X</a:t>
              </a:r>
              <a:r>
                <a:rPr lang="en-US" altLang="zh-CN" sz="2400" baseline="-25000" noProof="1">
                  <a:latin typeface="Arial" panose="020B0604020202020204" pitchFamily="34" charset="0"/>
                  <a:ea typeface="宋体" panose="02010600030101010101" pitchFamily="2" charset="-122"/>
                  <a:cs typeface="Arial" panose="020B0604020202020204" pitchFamily="34" charset="0"/>
                </a:rPr>
                <a:t>i</a:t>
              </a:r>
              <a:r>
                <a:rPr lang="en-US" altLang="zh-CN" sz="2400" noProof="1">
                  <a:latin typeface="Arial" panose="020B0604020202020204" pitchFamily="34" charset="0"/>
                  <a:ea typeface="宋体" panose="02010600030101010101" pitchFamily="2" charset="-122"/>
                  <a:cs typeface="Arial" panose="020B0604020202020204" pitchFamily="34" charset="0"/>
                </a:rPr>
                <a:t>=true</a:t>
              </a:r>
            </a:p>
          </p:txBody>
        </p:sp>
        <p:sp>
          <p:nvSpPr>
            <p:cNvPr id="42" name="矩形 41"/>
            <p:cNvSpPr/>
            <p:nvPr/>
          </p:nvSpPr>
          <p:spPr>
            <a:xfrm>
              <a:off x="2285846" y="5963175"/>
              <a:ext cx="1776448" cy="461665"/>
            </a:xfrm>
            <a:prstGeom prst="rect">
              <a:avLst/>
            </a:prstGeom>
          </p:spPr>
          <p:txBody>
            <a:bodyPr wrap="none">
              <a:spAutoFit/>
            </a:bodyPr>
            <a:lstStyle/>
            <a:p>
              <a:pPr fontAlgn="auto">
                <a:buFont typeface="Wingdings" panose="05000000000000000000" pitchFamily="2" charset="2"/>
                <a:buNone/>
              </a:pPr>
              <a:r>
                <a:rPr lang="en-US" altLang="zh-CN" sz="2400" noProof="1">
                  <a:latin typeface="Arial" panose="020B0604020202020204" pitchFamily="34" charset="0"/>
                  <a:ea typeface="宋体" panose="02010600030101010101" pitchFamily="2" charset="-122"/>
                  <a:cs typeface="Arial" panose="020B0604020202020204" pitchFamily="34" charset="0"/>
                </a:rPr>
                <a:t>0    X</a:t>
              </a:r>
              <a:r>
                <a:rPr lang="en-US" altLang="zh-CN" sz="2400" baseline="-25000" noProof="1">
                  <a:latin typeface="Arial" panose="020B0604020202020204" pitchFamily="34" charset="0"/>
                  <a:ea typeface="宋体" panose="02010600030101010101" pitchFamily="2" charset="-122"/>
                  <a:cs typeface="Arial" panose="020B0604020202020204" pitchFamily="34" charset="0"/>
                </a:rPr>
                <a:t>i</a:t>
              </a:r>
              <a:r>
                <a:rPr lang="en-US" altLang="zh-CN" sz="2400" noProof="1">
                  <a:latin typeface="Arial" panose="020B0604020202020204" pitchFamily="34" charset="0"/>
                  <a:ea typeface="宋体" panose="02010600030101010101" pitchFamily="2" charset="-122"/>
                  <a:cs typeface="Arial" panose="020B0604020202020204" pitchFamily="34" charset="0"/>
                </a:rPr>
                <a:t>=false</a:t>
              </a:r>
            </a:p>
          </p:txBody>
        </p:sp>
      </p:grpSp>
    </p:spTree>
    <p:extLst>
      <p:ext uri="{BB962C8B-B14F-4D97-AF65-F5344CB8AC3E}">
        <p14:creationId xmlns:p14="http://schemas.microsoft.com/office/powerpoint/2010/main" val="370309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0"/>
              </a:spcBef>
            </a:pPr>
            <a:r>
              <a:rPr lang="zh-CN" altLang="en-US" noProof="1"/>
              <a:t>多项式时间归约</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27</a:t>
            </a:fld>
            <a:endParaRPr lang="en-US" altLang="zh-CN"/>
          </a:p>
        </p:txBody>
      </p:sp>
      <p:sp>
        <p:nvSpPr>
          <p:cNvPr id="5" name="内容占位符 4"/>
          <p:cNvSpPr>
            <a:spLocks noGrp="1"/>
          </p:cNvSpPr>
          <p:nvPr>
            <p:ph idx="1"/>
          </p:nvPr>
        </p:nvSpPr>
        <p:spPr>
          <a:xfrm>
            <a:off x="838200" y="1605835"/>
            <a:ext cx="10515600" cy="4351338"/>
          </a:xfrm>
        </p:spPr>
        <p:txBody>
          <a:bodyPr>
            <a:normAutofit/>
          </a:bodyPr>
          <a:lstStyle/>
          <a:p>
            <a:pPr fontAlgn="auto">
              <a:lnSpc>
                <a:spcPct val="120000"/>
              </a:lnSpc>
              <a:spcBef>
                <a:spcPts val="0"/>
              </a:spcBef>
            </a:pPr>
            <a:r>
              <a:rPr lang="zh-CN" altLang="en-US" sz="2400" noProof="1" smtClean="0">
                <a:sym typeface="+mn-ea"/>
              </a:rPr>
              <a:t>多项式时间归约</a:t>
            </a:r>
            <a:endParaRPr lang="en-US" altLang="zh-CN" sz="2400" noProof="1" smtClean="0">
              <a:sym typeface="+mn-ea"/>
            </a:endParaRPr>
          </a:p>
          <a:p>
            <a:pPr lvl="1">
              <a:lnSpc>
                <a:spcPct val="120000"/>
              </a:lnSpc>
              <a:spcBef>
                <a:spcPts val="0"/>
              </a:spcBef>
            </a:pPr>
            <a:r>
              <a:rPr lang="en-US" altLang="zh-CN" noProof="1" smtClean="0">
                <a:sym typeface="+mn-ea"/>
              </a:rPr>
              <a:t>T</a:t>
            </a:r>
            <a:r>
              <a:rPr lang="zh-CN" altLang="en-US" noProof="1">
                <a:sym typeface="+mn-ea"/>
              </a:rPr>
              <a:t>是问题</a:t>
            </a:r>
            <a:r>
              <a:rPr lang="en-US" altLang="zh-CN" noProof="1" smtClean="0">
                <a:sym typeface="+mn-ea"/>
              </a:rPr>
              <a:t>L</a:t>
            </a:r>
            <a:r>
              <a:rPr lang="en-US" altLang="zh-CN" baseline="-25000" noProof="1" smtClean="0">
                <a:sym typeface="+mn-ea"/>
              </a:rPr>
              <a:t>1</a:t>
            </a:r>
            <a:r>
              <a:rPr lang="zh-CN" altLang="en-US" noProof="1" smtClean="0">
                <a:sym typeface="+mn-ea"/>
              </a:rPr>
              <a:t>归约到</a:t>
            </a:r>
            <a:r>
              <a:rPr lang="en-US" altLang="zh-CN" noProof="1" smtClean="0">
                <a:sym typeface="+mn-ea"/>
              </a:rPr>
              <a:t>L</a:t>
            </a:r>
            <a:r>
              <a:rPr lang="en-US" altLang="zh-CN" baseline="-25000" noProof="1" smtClean="0">
                <a:sym typeface="+mn-ea"/>
              </a:rPr>
              <a:t>2</a:t>
            </a:r>
            <a:r>
              <a:rPr lang="zh-CN" altLang="en-US" noProof="1" smtClean="0">
                <a:sym typeface="+mn-ea"/>
              </a:rPr>
              <a:t>的转换函数，如果计算</a:t>
            </a:r>
            <a:r>
              <a:rPr lang="en-US" altLang="zh-CN" noProof="1" smtClean="0">
                <a:sym typeface="+mn-ea"/>
              </a:rPr>
              <a:t>T</a:t>
            </a:r>
            <a:r>
              <a:rPr lang="zh-CN" altLang="en-US" noProof="1" smtClean="0">
                <a:sym typeface="+mn-ea"/>
              </a:rPr>
              <a:t>的算法是多项式级的，</a:t>
            </a:r>
            <a:r>
              <a:rPr lang="zh-CN" altLang="en-US" noProof="1">
                <a:sym typeface="+mn-ea"/>
              </a:rPr>
              <a:t>则称问题</a:t>
            </a:r>
            <a:r>
              <a:rPr lang="en-US" altLang="zh-CN" noProof="1">
                <a:sym typeface="+mn-ea"/>
              </a:rPr>
              <a:t>L</a:t>
            </a:r>
            <a:r>
              <a:rPr lang="en-US" altLang="zh-CN" baseline="-25000" noProof="1">
                <a:sym typeface="+mn-ea"/>
              </a:rPr>
              <a:t>1</a:t>
            </a:r>
            <a:r>
              <a:rPr lang="zh-CN" altLang="en-US" noProof="1">
                <a:sym typeface="+mn-ea"/>
              </a:rPr>
              <a:t>可以多项式时间归约到</a:t>
            </a:r>
            <a:r>
              <a:rPr lang="en-US" altLang="zh-CN" noProof="1">
                <a:sym typeface="+mn-ea"/>
              </a:rPr>
              <a:t>L</a:t>
            </a:r>
            <a:r>
              <a:rPr lang="en-US" altLang="zh-CN" baseline="-25000" noProof="1">
                <a:sym typeface="+mn-ea"/>
              </a:rPr>
              <a:t>2</a:t>
            </a:r>
            <a:r>
              <a:rPr lang="zh-CN" altLang="en-US" noProof="1">
                <a:sym typeface="+mn-ea"/>
              </a:rPr>
              <a:t>，记为</a:t>
            </a:r>
            <a:r>
              <a:rPr lang="en-US" altLang="zh-CN" noProof="1">
                <a:solidFill>
                  <a:srgbClr val="FF0000"/>
                </a:solidFill>
                <a:sym typeface="+mn-ea"/>
              </a:rPr>
              <a:t>L</a:t>
            </a:r>
            <a:r>
              <a:rPr lang="en-US" altLang="zh-CN" baseline="-25000" noProof="1">
                <a:solidFill>
                  <a:srgbClr val="FF0000"/>
                </a:solidFill>
                <a:sym typeface="+mn-ea"/>
              </a:rPr>
              <a:t>1</a:t>
            </a:r>
            <a:r>
              <a:rPr lang="zh-CN" altLang="en-US" noProof="1">
                <a:solidFill>
                  <a:srgbClr val="FF0000"/>
                </a:solidFill>
              </a:rPr>
              <a:t> </a:t>
            </a:r>
            <a:r>
              <a:rPr lang="en-US" altLang="zh-CN" noProof="1" smtClean="0">
                <a:solidFill>
                  <a:srgbClr val="FF0000"/>
                </a:solidFill>
                <a:sym typeface="Symbol" panose="05050102010706020507" pitchFamily="18" charset="2"/>
              </a:rPr>
              <a:t></a:t>
            </a:r>
            <a:r>
              <a:rPr lang="en-US" altLang="zh-CN" i="1" baseline="-25000" noProof="1" smtClean="0">
                <a:solidFill>
                  <a:srgbClr val="FF0000"/>
                </a:solidFill>
              </a:rPr>
              <a:t>p </a:t>
            </a:r>
            <a:r>
              <a:rPr lang="en-US" altLang="zh-CN" noProof="1" smtClean="0">
                <a:solidFill>
                  <a:srgbClr val="FF0000"/>
                </a:solidFill>
                <a:sym typeface="+mn-ea"/>
              </a:rPr>
              <a:t>L</a:t>
            </a:r>
            <a:r>
              <a:rPr lang="en-US" altLang="zh-CN" baseline="-25000" noProof="1" smtClean="0">
                <a:solidFill>
                  <a:srgbClr val="FF0000"/>
                </a:solidFill>
                <a:sym typeface="+mn-ea"/>
              </a:rPr>
              <a:t>2</a:t>
            </a:r>
            <a:r>
              <a:rPr lang="en-US" altLang="zh-CN" dirty="0">
                <a:solidFill>
                  <a:srgbClr val="FF0000"/>
                </a:solidFill>
              </a:rPr>
              <a:t> </a:t>
            </a:r>
            <a:endParaRPr lang="en-US" altLang="zh-CN" baseline="-25000" noProof="1" smtClean="0">
              <a:solidFill>
                <a:srgbClr val="FF0000"/>
              </a:solidFill>
              <a:sym typeface="+mn-ea"/>
            </a:endParaRPr>
          </a:p>
          <a:p>
            <a:pPr lvl="1">
              <a:lnSpc>
                <a:spcPct val="120000"/>
              </a:lnSpc>
              <a:spcBef>
                <a:spcPts val="0"/>
              </a:spcBef>
            </a:pPr>
            <a:r>
              <a:rPr lang="en-US" altLang="zh-CN" noProof="1" smtClean="0"/>
              <a:t>T</a:t>
            </a:r>
            <a:r>
              <a:rPr lang="zh-CN" altLang="en-US" noProof="1" smtClean="0"/>
              <a:t>称为归约函数，其算法称为归约算法</a:t>
            </a:r>
            <a:endParaRPr lang="en-US" altLang="zh-CN" noProof="1" smtClean="0"/>
          </a:p>
          <a:p>
            <a:pPr fontAlgn="auto">
              <a:lnSpc>
                <a:spcPct val="120000"/>
              </a:lnSpc>
              <a:spcBef>
                <a:spcPts val="0"/>
              </a:spcBef>
            </a:pPr>
            <a:r>
              <a:rPr lang="zh-CN" altLang="en-US" sz="2400" noProof="1" smtClean="0">
                <a:sym typeface="+mn-ea"/>
              </a:rPr>
              <a:t>多项式时间</a:t>
            </a:r>
            <a:r>
              <a:rPr lang="zh-CN" altLang="en-US" sz="2400" noProof="1">
                <a:sym typeface="+mn-ea"/>
              </a:rPr>
              <a:t>归约具有</a:t>
            </a:r>
            <a:r>
              <a:rPr lang="zh-CN" altLang="en-US" sz="2400" noProof="1" smtClean="0">
                <a:sym typeface="+mn-ea"/>
              </a:rPr>
              <a:t>传递性</a:t>
            </a:r>
            <a:endParaRPr lang="en-US" altLang="zh-CN" sz="2400" noProof="1">
              <a:sym typeface="+mn-ea"/>
            </a:endParaRPr>
          </a:p>
          <a:p>
            <a:pPr lvl="1">
              <a:lnSpc>
                <a:spcPct val="120000"/>
              </a:lnSpc>
              <a:spcBef>
                <a:spcPts val="0"/>
              </a:spcBef>
            </a:pPr>
            <a:r>
              <a:rPr lang="zh-CN" altLang="en-US" noProof="1" smtClean="0">
                <a:sym typeface="+mn-ea"/>
              </a:rPr>
              <a:t>对于</a:t>
            </a:r>
            <a:r>
              <a:rPr lang="zh-CN" altLang="en-US" noProof="1">
                <a:sym typeface="+mn-ea"/>
              </a:rPr>
              <a:t>问题</a:t>
            </a:r>
            <a:r>
              <a:rPr lang="en-US" altLang="zh-CN" noProof="1">
                <a:sym typeface="+mn-ea"/>
              </a:rPr>
              <a:t>L</a:t>
            </a:r>
            <a:r>
              <a:rPr lang="en-US" altLang="zh-CN" baseline="-25000" noProof="1">
                <a:sym typeface="+mn-ea"/>
              </a:rPr>
              <a:t>1</a:t>
            </a:r>
            <a:r>
              <a:rPr lang="zh-CN" altLang="en-US" noProof="1">
                <a:sym typeface="+mn-ea"/>
              </a:rPr>
              <a:t>、</a:t>
            </a:r>
            <a:r>
              <a:rPr lang="en-US" altLang="zh-CN" noProof="1">
                <a:sym typeface="+mn-ea"/>
              </a:rPr>
              <a:t>L</a:t>
            </a:r>
            <a:r>
              <a:rPr lang="en-US" altLang="zh-CN" baseline="-25000" noProof="1">
                <a:sym typeface="+mn-ea"/>
              </a:rPr>
              <a:t>2</a:t>
            </a:r>
            <a:r>
              <a:rPr lang="zh-CN" altLang="en-US" noProof="1">
                <a:sym typeface="+mn-ea"/>
              </a:rPr>
              <a:t>、</a:t>
            </a:r>
            <a:r>
              <a:rPr lang="en-US" altLang="zh-CN" noProof="1">
                <a:sym typeface="+mn-ea"/>
              </a:rPr>
              <a:t>L</a:t>
            </a:r>
            <a:r>
              <a:rPr lang="en-US" altLang="zh-CN" baseline="-25000" noProof="1">
                <a:sym typeface="+mn-ea"/>
              </a:rPr>
              <a:t>3</a:t>
            </a:r>
            <a:r>
              <a:rPr lang="en-US" altLang="zh-CN" noProof="1">
                <a:sym typeface="+mn-ea"/>
              </a:rPr>
              <a:t>, </a:t>
            </a:r>
            <a:r>
              <a:rPr lang="zh-CN" altLang="en-US" noProof="1">
                <a:sym typeface="+mn-ea"/>
              </a:rPr>
              <a:t>如果</a:t>
            </a:r>
            <a:r>
              <a:rPr lang="en-US" altLang="zh-CN" noProof="1" smtClean="0">
                <a:sym typeface="+mn-ea"/>
              </a:rPr>
              <a:t>L</a:t>
            </a:r>
            <a:r>
              <a:rPr lang="en-US" altLang="zh-CN" baseline="-25000" noProof="1" smtClean="0">
                <a:sym typeface="+mn-ea"/>
              </a:rPr>
              <a:t>1</a:t>
            </a:r>
            <a:r>
              <a:rPr lang="en-US" altLang="zh-CN" dirty="0"/>
              <a:t> </a:t>
            </a:r>
            <a:r>
              <a:rPr lang="en-US" altLang="zh-CN" noProof="1">
                <a:sym typeface="Symbol" panose="05050102010706020507" pitchFamily="18" charset="2"/>
              </a:rPr>
              <a:t></a:t>
            </a:r>
            <a:r>
              <a:rPr lang="en-US" altLang="zh-CN" i="1" baseline="-25000" noProof="1"/>
              <a:t>p </a:t>
            </a:r>
            <a:r>
              <a:rPr lang="en-US" altLang="zh-CN" noProof="1" smtClean="0">
                <a:sym typeface="+mn-ea"/>
              </a:rPr>
              <a:t>L</a:t>
            </a:r>
            <a:r>
              <a:rPr lang="en-US" altLang="zh-CN" baseline="-25000" noProof="1" smtClean="0">
                <a:sym typeface="+mn-ea"/>
              </a:rPr>
              <a:t>2</a:t>
            </a:r>
            <a:r>
              <a:rPr lang="en-US" altLang="zh-CN" noProof="1">
                <a:sym typeface="+mn-ea"/>
              </a:rPr>
              <a:t>,   </a:t>
            </a:r>
            <a:r>
              <a:rPr lang="en-US" altLang="zh-CN" noProof="1" smtClean="0">
                <a:sym typeface="+mn-ea"/>
              </a:rPr>
              <a:t>L</a:t>
            </a:r>
            <a:r>
              <a:rPr lang="en-US" altLang="zh-CN" baseline="-25000" noProof="1" smtClean="0">
                <a:sym typeface="+mn-ea"/>
              </a:rPr>
              <a:t>2</a:t>
            </a:r>
            <a:r>
              <a:rPr lang="en-US" altLang="zh-CN" dirty="0"/>
              <a:t> </a:t>
            </a:r>
            <a:r>
              <a:rPr lang="en-US" altLang="zh-CN" noProof="1">
                <a:sym typeface="Symbol" panose="05050102010706020507" pitchFamily="18" charset="2"/>
              </a:rPr>
              <a:t></a:t>
            </a:r>
            <a:r>
              <a:rPr lang="en-US" altLang="zh-CN" i="1" baseline="-25000" noProof="1"/>
              <a:t>p</a:t>
            </a:r>
            <a:r>
              <a:rPr lang="en-US" altLang="zh-CN" i="1" baseline="-25000" noProof="1" smtClean="0">
                <a:sym typeface="+mn-ea"/>
              </a:rPr>
              <a:t> </a:t>
            </a:r>
            <a:r>
              <a:rPr lang="en-US" altLang="zh-CN" noProof="1">
                <a:sym typeface="+mn-ea"/>
              </a:rPr>
              <a:t>L</a:t>
            </a:r>
            <a:r>
              <a:rPr lang="en-US" altLang="zh-CN" baseline="-25000" noProof="1">
                <a:sym typeface="+mn-ea"/>
              </a:rPr>
              <a:t>3</a:t>
            </a:r>
            <a:r>
              <a:rPr lang="en-US" altLang="zh-CN" noProof="1">
                <a:sym typeface="+mn-ea"/>
              </a:rPr>
              <a:t>, </a:t>
            </a:r>
            <a:r>
              <a:rPr lang="zh-CN" altLang="en-US" noProof="1" smtClean="0">
                <a:sym typeface="+mn-ea"/>
              </a:rPr>
              <a:t>则</a:t>
            </a:r>
            <a:r>
              <a:rPr lang="en-US" altLang="zh-CN" noProof="1" smtClean="0">
                <a:sym typeface="+mn-ea"/>
              </a:rPr>
              <a:t>L</a:t>
            </a:r>
            <a:r>
              <a:rPr lang="en-US" altLang="zh-CN" baseline="-25000" noProof="1" smtClean="0">
                <a:sym typeface="+mn-ea"/>
              </a:rPr>
              <a:t>1</a:t>
            </a:r>
            <a:r>
              <a:rPr lang="en-US" altLang="zh-CN" dirty="0"/>
              <a:t> </a:t>
            </a:r>
            <a:r>
              <a:rPr lang="en-US" altLang="zh-CN" noProof="1">
                <a:sym typeface="Symbol" panose="05050102010706020507" pitchFamily="18" charset="2"/>
              </a:rPr>
              <a:t></a:t>
            </a:r>
            <a:r>
              <a:rPr lang="en-US" altLang="zh-CN" i="1" baseline="-25000" noProof="1"/>
              <a:t>p</a:t>
            </a:r>
            <a:r>
              <a:rPr lang="en-US" altLang="zh-CN" i="1" baseline="-25000" noProof="1" smtClean="0">
                <a:sym typeface="+mn-ea"/>
              </a:rPr>
              <a:t> </a:t>
            </a:r>
            <a:r>
              <a:rPr lang="en-US" altLang="zh-CN" noProof="1" smtClean="0">
                <a:sym typeface="+mn-ea"/>
              </a:rPr>
              <a:t>L</a:t>
            </a:r>
            <a:r>
              <a:rPr lang="en-US" altLang="zh-CN" baseline="-25000" noProof="1" smtClean="0">
                <a:sym typeface="+mn-ea"/>
              </a:rPr>
              <a:t>3</a:t>
            </a:r>
            <a:endParaRPr lang="zh-CN" altLang="en-US" noProof="1"/>
          </a:p>
          <a:p>
            <a:pPr>
              <a:lnSpc>
                <a:spcPct val="120000"/>
              </a:lnSpc>
              <a:spcBef>
                <a:spcPts val="0"/>
              </a:spcBef>
            </a:pPr>
            <a:r>
              <a:rPr lang="zh-CN" altLang="en-US" sz="2400" noProof="1" smtClean="0">
                <a:sym typeface="+mn-ea"/>
              </a:rPr>
              <a:t>当</a:t>
            </a:r>
            <a:r>
              <a:rPr lang="en-US" altLang="zh-CN" sz="2400" noProof="1">
                <a:sym typeface="+mn-ea"/>
              </a:rPr>
              <a:t>L</a:t>
            </a:r>
            <a:r>
              <a:rPr lang="en-US" altLang="zh-CN" sz="2400" baseline="-25000" noProof="1">
                <a:sym typeface="+mn-ea"/>
              </a:rPr>
              <a:t>1</a:t>
            </a:r>
            <a:r>
              <a:rPr lang="zh-CN" altLang="en-US" sz="2400" noProof="1">
                <a:sym typeface="+mn-ea"/>
              </a:rPr>
              <a:t>可以多项式时间归约到</a:t>
            </a:r>
            <a:r>
              <a:rPr lang="en-US" altLang="zh-CN" sz="2400" noProof="1">
                <a:sym typeface="+mn-ea"/>
              </a:rPr>
              <a:t>L</a:t>
            </a:r>
            <a:r>
              <a:rPr lang="en-US" altLang="zh-CN" sz="2400" baseline="-25000" noProof="1">
                <a:sym typeface="+mn-ea"/>
              </a:rPr>
              <a:t>2</a:t>
            </a:r>
            <a:r>
              <a:rPr lang="zh-CN" altLang="en-US" sz="2400" noProof="1" smtClean="0">
                <a:sym typeface="+mn-ea"/>
              </a:rPr>
              <a:t>时</a:t>
            </a:r>
            <a:endParaRPr lang="en-US" altLang="zh-CN" sz="2400" noProof="1" smtClean="0">
              <a:sym typeface="+mn-ea"/>
            </a:endParaRPr>
          </a:p>
          <a:p>
            <a:pPr lvl="1">
              <a:lnSpc>
                <a:spcPct val="120000"/>
              </a:lnSpc>
              <a:spcBef>
                <a:spcPts val="0"/>
              </a:spcBef>
            </a:pPr>
            <a:r>
              <a:rPr lang="zh-CN" altLang="en-US" noProof="1" smtClean="0">
                <a:sym typeface="+mn-ea"/>
              </a:rPr>
              <a:t>如果</a:t>
            </a:r>
            <a:r>
              <a:rPr lang="en-US" altLang="zh-CN" noProof="1" smtClean="0">
                <a:sym typeface="+mn-ea"/>
              </a:rPr>
              <a:t>L</a:t>
            </a:r>
            <a:r>
              <a:rPr lang="en-US" altLang="zh-CN" baseline="-25000" noProof="1" smtClean="0">
                <a:sym typeface="+mn-ea"/>
              </a:rPr>
              <a:t>2</a:t>
            </a:r>
            <a:r>
              <a:rPr lang="zh-CN" altLang="en-US" noProof="1" smtClean="0">
                <a:sym typeface="+mn-ea"/>
              </a:rPr>
              <a:t>多项式级可</a:t>
            </a:r>
            <a:r>
              <a:rPr lang="zh-CN" altLang="en-US" noProof="1">
                <a:sym typeface="+mn-ea"/>
              </a:rPr>
              <a:t>解决，</a:t>
            </a:r>
            <a:r>
              <a:rPr lang="en-US" altLang="zh-CN" noProof="1">
                <a:sym typeface="+mn-ea"/>
              </a:rPr>
              <a:t> L</a:t>
            </a:r>
            <a:r>
              <a:rPr lang="en-US" altLang="zh-CN" baseline="-25000" noProof="1">
                <a:sym typeface="+mn-ea"/>
              </a:rPr>
              <a:t>1</a:t>
            </a:r>
            <a:r>
              <a:rPr lang="zh-CN" altLang="en-US" noProof="1" smtClean="0">
                <a:sym typeface="+mn-ea"/>
              </a:rPr>
              <a:t>亦然</a:t>
            </a:r>
            <a:endParaRPr lang="en-US" altLang="zh-CN" noProof="1" smtClean="0">
              <a:sym typeface="+mn-ea"/>
            </a:endParaRPr>
          </a:p>
          <a:p>
            <a:pPr lvl="1">
              <a:lnSpc>
                <a:spcPct val="120000"/>
              </a:lnSpc>
              <a:spcBef>
                <a:spcPts val="0"/>
              </a:spcBef>
            </a:pPr>
            <a:r>
              <a:rPr lang="zh-CN" altLang="en-US" noProof="1" smtClean="0">
                <a:sym typeface="+mn-ea"/>
              </a:rPr>
              <a:t>如果</a:t>
            </a:r>
            <a:r>
              <a:rPr lang="en-US" altLang="zh-CN" noProof="1" smtClean="0">
                <a:sym typeface="+mn-ea"/>
              </a:rPr>
              <a:t>L</a:t>
            </a:r>
            <a:r>
              <a:rPr lang="en-US" altLang="zh-CN" baseline="-25000" noProof="1" smtClean="0">
                <a:sym typeface="+mn-ea"/>
              </a:rPr>
              <a:t>2</a:t>
            </a:r>
            <a:r>
              <a:rPr lang="zh-CN" altLang="en-US" noProof="1" smtClean="0">
                <a:sym typeface="+mn-ea"/>
              </a:rPr>
              <a:t>指数级可</a:t>
            </a:r>
            <a:r>
              <a:rPr lang="zh-CN" altLang="en-US" noProof="1">
                <a:sym typeface="+mn-ea"/>
              </a:rPr>
              <a:t>解决，</a:t>
            </a:r>
            <a:r>
              <a:rPr lang="en-US" altLang="zh-CN" noProof="1">
                <a:sym typeface="+mn-ea"/>
              </a:rPr>
              <a:t> L</a:t>
            </a:r>
            <a:r>
              <a:rPr lang="en-US" altLang="zh-CN" baseline="-25000" noProof="1">
                <a:sym typeface="+mn-ea"/>
              </a:rPr>
              <a:t>1</a:t>
            </a:r>
            <a:r>
              <a:rPr lang="zh-CN" altLang="en-US" noProof="1">
                <a:sym typeface="+mn-ea"/>
              </a:rPr>
              <a:t>亦然</a:t>
            </a:r>
          </a:p>
          <a:p>
            <a:endParaRPr lang="zh-CN" altLang="en-US" dirty="0"/>
          </a:p>
        </p:txBody>
      </p:sp>
      <p:sp>
        <p:nvSpPr>
          <p:cNvPr id="6" name="矩形 5"/>
          <p:cNvSpPr/>
          <p:nvPr/>
        </p:nvSpPr>
        <p:spPr>
          <a:xfrm>
            <a:off x="3287688" y="5695096"/>
            <a:ext cx="5503430" cy="461665"/>
          </a:xfrm>
          <a:prstGeom prst="rect">
            <a:avLst/>
          </a:prstGeom>
        </p:spPr>
        <p:txBody>
          <a:bodyPr wrap="none">
            <a:spAutoFit/>
          </a:bodyPr>
          <a:lstStyle/>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下文讨论的归约均是指多项式时间归约</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8" name="圆角矩形标注 7"/>
          <p:cNvSpPr/>
          <p:nvPr/>
        </p:nvSpPr>
        <p:spPr>
          <a:xfrm>
            <a:off x="8040216" y="2780928"/>
            <a:ext cx="1584176" cy="504056"/>
          </a:xfrm>
          <a:prstGeom prst="wedgeRoundRectCallout">
            <a:avLst>
              <a:gd name="adj1" fmla="val -60239"/>
              <a:gd name="adj2" fmla="val -5088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Arial" panose="020B0604020202020204" pitchFamily="34" charset="0"/>
                <a:cs typeface="Arial" panose="020B0604020202020204" pitchFamily="34" charset="0"/>
              </a:rPr>
              <a:t>L</a:t>
            </a:r>
            <a:r>
              <a:rPr lang="en-US" altLang="zh-CN" sz="2400" baseline="-25000" dirty="0" smtClean="0">
                <a:solidFill>
                  <a:srgbClr val="FF0000"/>
                </a:solidFill>
                <a:latin typeface="Arial" panose="020B0604020202020204" pitchFamily="34" charset="0"/>
                <a:cs typeface="Arial" panose="020B0604020202020204" pitchFamily="34" charset="0"/>
              </a:rPr>
              <a:t>1</a:t>
            </a:r>
            <a:r>
              <a:rPr lang="en-US" altLang="zh-CN" sz="2400" dirty="0">
                <a:solidFill>
                  <a:srgbClr val="FF0000"/>
                </a:solidFill>
                <a:latin typeface="Arial" panose="020B0604020202020204" pitchFamily="34" charset="0"/>
                <a:cs typeface="Arial" panose="020B0604020202020204" pitchFamily="34" charset="0"/>
              </a:rPr>
              <a:t> ∝</a:t>
            </a:r>
            <a:r>
              <a:rPr lang="en-US" altLang="zh-CN" sz="2400" i="1" baseline="-25000" noProof="1">
                <a:solidFill>
                  <a:srgbClr val="FF0000"/>
                </a:solidFill>
                <a:latin typeface="Arial" panose="020B0604020202020204" pitchFamily="34" charset="0"/>
                <a:cs typeface="Arial" panose="020B0604020202020204" pitchFamily="34" charset="0"/>
              </a:rPr>
              <a:t>p </a:t>
            </a:r>
            <a:r>
              <a:rPr lang="en-US" altLang="zh-CN" sz="2400" noProof="1">
                <a:solidFill>
                  <a:srgbClr val="FF0000"/>
                </a:solidFill>
                <a:latin typeface="Arial" panose="020B0604020202020204" pitchFamily="34" charset="0"/>
                <a:cs typeface="Arial" panose="020B0604020202020204" pitchFamily="34" charset="0"/>
                <a:sym typeface="+mn-ea"/>
              </a:rPr>
              <a:t>L</a:t>
            </a:r>
            <a:r>
              <a:rPr lang="en-US" altLang="zh-CN" sz="2400" baseline="-25000" noProof="1">
                <a:solidFill>
                  <a:srgbClr val="FF0000"/>
                </a:solidFill>
                <a:latin typeface="Arial" panose="020B0604020202020204" pitchFamily="34" charset="0"/>
                <a:cs typeface="Arial" panose="020B0604020202020204" pitchFamily="34" charset="0"/>
                <a:sym typeface="+mn-ea"/>
              </a:rPr>
              <a:t>2</a:t>
            </a:r>
            <a:endParaRPr lang="zh-CN"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61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070" y="260648"/>
            <a:ext cx="10515600" cy="1325563"/>
          </a:xfrm>
        </p:spPr>
        <p:txBody>
          <a:bodyPr/>
          <a:lstStyle/>
          <a:p>
            <a:r>
              <a:rPr lang="en-US" altLang="zh-CN" noProof="1" smtClean="0"/>
              <a:t>NP-</a:t>
            </a:r>
            <a:r>
              <a:rPr lang="zh-CN" altLang="en-US" noProof="1" smtClean="0"/>
              <a:t>完全问题与</a:t>
            </a:r>
            <a:r>
              <a:rPr lang="en-US" altLang="zh-CN" noProof="1" smtClean="0"/>
              <a:t>NP-</a:t>
            </a:r>
            <a:r>
              <a:rPr lang="zh-CN" altLang="en-US" noProof="1" smtClean="0"/>
              <a:t>难问题</a:t>
            </a:r>
            <a:endParaRPr lang="zh-CN" altLang="en-US" dirty="0"/>
          </a:p>
        </p:txBody>
      </p:sp>
      <p:sp>
        <p:nvSpPr>
          <p:cNvPr id="3" name="内容占位符 2"/>
          <p:cNvSpPr>
            <a:spLocks noGrp="1"/>
          </p:cNvSpPr>
          <p:nvPr>
            <p:ph idx="1"/>
          </p:nvPr>
        </p:nvSpPr>
        <p:spPr>
          <a:xfrm>
            <a:off x="838200" y="1449885"/>
            <a:ext cx="10515600" cy="5040560"/>
          </a:xfrm>
        </p:spPr>
        <p:txBody>
          <a:bodyPr>
            <a:normAutofit/>
          </a:bodyPr>
          <a:lstStyle/>
          <a:p>
            <a:r>
              <a:rPr lang="zh-CN" altLang="en-US" sz="2400" dirty="0"/>
              <a:t>问题</a:t>
            </a:r>
            <a:r>
              <a:rPr lang="en-US" altLang="zh-CN" sz="2400" dirty="0" smtClean="0"/>
              <a:t>L</a:t>
            </a:r>
            <a:r>
              <a:rPr lang="zh-CN" altLang="en-US" sz="2400" dirty="0" smtClean="0"/>
              <a:t>是</a:t>
            </a:r>
            <a:r>
              <a:rPr lang="en-US" altLang="zh-CN" sz="2400" dirty="0" smtClean="0"/>
              <a:t>NP-</a:t>
            </a:r>
            <a:r>
              <a:rPr lang="zh-CN" altLang="en-US" sz="2400" dirty="0" smtClean="0"/>
              <a:t>完全的，或</a:t>
            </a:r>
            <a:r>
              <a:rPr lang="en-US" altLang="zh-CN" sz="2400" dirty="0" smtClean="0"/>
              <a:t>NPC</a:t>
            </a:r>
            <a:r>
              <a:rPr lang="zh-CN" altLang="en-US" sz="2400" dirty="0" smtClean="0"/>
              <a:t>的，当满足：</a:t>
            </a:r>
            <a:endParaRPr lang="en-US" altLang="zh-CN" sz="2400" dirty="0" smtClean="0"/>
          </a:p>
          <a:p>
            <a:pPr lvl="1"/>
            <a:r>
              <a:rPr lang="en-US" altLang="zh-CN" dirty="0" smtClean="0"/>
              <a:t>L</a:t>
            </a:r>
            <a:r>
              <a:rPr lang="zh-CN" altLang="en-US" dirty="0"/>
              <a:t> ∈ </a:t>
            </a:r>
            <a:r>
              <a:rPr lang="en-US" altLang="zh-CN" noProof="1" smtClean="0">
                <a:sym typeface="+mn-ea"/>
              </a:rPr>
              <a:t>NP</a:t>
            </a:r>
          </a:p>
          <a:p>
            <a:pPr lvl="1"/>
            <a:r>
              <a:rPr lang="zh-CN" altLang="en-US" noProof="1" smtClean="0">
                <a:sym typeface="+mn-ea"/>
              </a:rPr>
              <a:t>对于每个</a:t>
            </a:r>
            <a:r>
              <a:rPr lang="en-US" altLang="zh-CN" noProof="1" smtClean="0">
                <a:sym typeface="+mn-ea"/>
              </a:rPr>
              <a:t>L’</a:t>
            </a:r>
            <a:r>
              <a:rPr lang="zh-CN" altLang="en-US" dirty="0" smtClean="0"/>
              <a:t> ∈ </a:t>
            </a:r>
            <a:r>
              <a:rPr lang="en-US" altLang="zh-CN" noProof="1" smtClean="0">
                <a:sym typeface="+mn-ea"/>
              </a:rPr>
              <a:t>NP</a:t>
            </a:r>
            <a:r>
              <a:rPr lang="zh-CN" altLang="en-US" noProof="1" smtClean="0">
                <a:sym typeface="+mn-ea"/>
              </a:rPr>
              <a:t>，有</a:t>
            </a:r>
            <a:r>
              <a:rPr lang="en-US" altLang="zh-CN" noProof="1">
                <a:sym typeface="+mn-ea"/>
              </a:rPr>
              <a:t>L</a:t>
            </a:r>
            <a:r>
              <a:rPr lang="en-US" altLang="zh-CN" noProof="1" smtClean="0">
                <a:sym typeface="+mn-ea"/>
              </a:rPr>
              <a:t>’</a:t>
            </a:r>
            <a:r>
              <a:rPr lang="en-US" altLang="zh-CN" noProof="1">
                <a:sym typeface="Symbol" panose="05050102010706020507" pitchFamily="18" charset="2"/>
              </a:rPr>
              <a:t> </a:t>
            </a:r>
            <a:r>
              <a:rPr lang="en-US" altLang="zh-CN" i="1" baseline="-25000" noProof="1" smtClean="0"/>
              <a:t>p</a:t>
            </a:r>
            <a:r>
              <a:rPr lang="en-US" altLang="zh-CN" dirty="0"/>
              <a:t> </a:t>
            </a:r>
            <a:r>
              <a:rPr lang="en-US" altLang="zh-CN" dirty="0" smtClean="0"/>
              <a:t>L</a:t>
            </a:r>
            <a:endParaRPr lang="en-US" altLang="zh-CN" noProof="1" smtClean="0">
              <a:sym typeface="+mn-ea"/>
            </a:endParaRPr>
          </a:p>
          <a:p>
            <a:r>
              <a:rPr lang="zh-CN" altLang="en-US" sz="2400" dirty="0"/>
              <a:t>问题</a:t>
            </a:r>
            <a:r>
              <a:rPr lang="en-US" altLang="zh-CN" sz="2400" dirty="0"/>
              <a:t>L</a:t>
            </a:r>
            <a:r>
              <a:rPr lang="zh-CN" altLang="en-US" sz="2400" dirty="0"/>
              <a:t>是</a:t>
            </a:r>
            <a:r>
              <a:rPr lang="en-US" altLang="zh-CN" sz="2400" noProof="1" smtClean="0">
                <a:sym typeface="+mn-ea"/>
              </a:rPr>
              <a:t>NP-</a:t>
            </a:r>
            <a:r>
              <a:rPr lang="zh-CN" altLang="en-US" sz="2400" noProof="1" smtClean="0">
                <a:sym typeface="+mn-ea"/>
              </a:rPr>
              <a:t>难的，或</a:t>
            </a:r>
            <a:r>
              <a:rPr lang="en-US" altLang="zh-CN" sz="2400" noProof="1" smtClean="0">
                <a:sym typeface="+mn-ea"/>
              </a:rPr>
              <a:t>NP-hard</a:t>
            </a:r>
            <a:r>
              <a:rPr lang="zh-CN" altLang="en-US" sz="2400" noProof="1" smtClean="0">
                <a:sym typeface="+mn-ea"/>
              </a:rPr>
              <a:t>的，当满足：</a:t>
            </a:r>
            <a:endParaRPr lang="en-US" altLang="zh-CN" sz="2400" noProof="1" smtClean="0">
              <a:sym typeface="+mn-ea"/>
            </a:endParaRPr>
          </a:p>
          <a:p>
            <a:pPr lvl="1"/>
            <a:r>
              <a:rPr lang="en-US" altLang="zh-CN" dirty="0"/>
              <a:t>L</a:t>
            </a:r>
            <a:r>
              <a:rPr lang="zh-CN" altLang="en-US" dirty="0"/>
              <a:t> ∈ </a:t>
            </a:r>
            <a:r>
              <a:rPr lang="en-US" altLang="zh-CN" noProof="1" smtClean="0">
                <a:sym typeface="+mn-ea"/>
              </a:rPr>
              <a:t>NP</a:t>
            </a:r>
            <a:r>
              <a:rPr lang="zh-CN" altLang="en-US" noProof="1" smtClean="0">
                <a:solidFill>
                  <a:srgbClr val="FF0000"/>
                </a:solidFill>
                <a:sym typeface="+mn-ea"/>
              </a:rPr>
              <a:t>不一定成立</a:t>
            </a:r>
            <a:endParaRPr lang="zh-CN" altLang="en-US" dirty="0"/>
          </a:p>
          <a:p>
            <a:pPr lvl="1"/>
            <a:r>
              <a:rPr lang="zh-CN" altLang="en-US" noProof="1">
                <a:sym typeface="+mn-ea"/>
              </a:rPr>
              <a:t>对于每个</a:t>
            </a:r>
            <a:r>
              <a:rPr lang="en-US" altLang="zh-CN" noProof="1">
                <a:sym typeface="+mn-ea"/>
              </a:rPr>
              <a:t>L’</a:t>
            </a:r>
            <a:r>
              <a:rPr lang="zh-CN" altLang="en-US" dirty="0"/>
              <a:t> ∈ </a:t>
            </a:r>
            <a:r>
              <a:rPr lang="en-US" altLang="zh-CN" noProof="1">
                <a:sym typeface="+mn-ea"/>
              </a:rPr>
              <a:t>NP</a:t>
            </a:r>
            <a:r>
              <a:rPr lang="zh-CN" altLang="en-US" noProof="1">
                <a:sym typeface="+mn-ea"/>
              </a:rPr>
              <a:t>，有</a:t>
            </a:r>
            <a:r>
              <a:rPr lang="en-US" altLang="zh-CN" noProof="1">
                <a:sym typeface="+mn-ea"/>
              </a:rPr>
              <a:t>L’</a:t>
            </a:r>
            <a:r>
              <a:rPr lang="en-US" altLang="zh-CN" noProof="1">
                <a:sym typeface="Symbol" panose="05050102010706020507" pitchFamily="18" charset="2"/>
              </a:rPr>
              <a:t> </a:t>
            </a:r>
            <a:r>
              <a:rPr lang="en-US" altLang="zh-CN" i="1" baseline="-25000" noProof="1"/>
              <a:t>p</a:t>
            </a:r>
            <a:r>
              <a:rPr lang="en-US" altLang="zh-CN" dirty="0"/>
              <a:t> L</a:t>
            </a:r>
            <a:endParaRPr lang="en-US" altLang="zh-CN" noProof="1">
              <a:sym typeface="+mn-ea"/>
            </a:endParaRPr>
          </a:p>
          <a:p>
            <a:r>
              <a:rPr lang="zh-CN" altLang="en-US" sz="2400" dirty="0" smtClean="0"/>
              <a:t>比较</a:t>
            </a:r>
            <a:r>
              <a:rPr lang="en-US" altLang="zh-CN" sz="2400" dirty="0" smtClean="0"/>
              <a:t>NP-</a:t>
            </a:r>
            <a:r>
              <a:rPr lang="zh-CN" altLang="en-US" sz="2400" dirty="0" smtClean="0"/>
              <a:t>完全问题与</a:t>
            </a:r>
            <a:r>
              <a:rPr lang="en-US" altLang="zh-CN" sz="2400" dirty="0" smtClean="0"/>
              <a:t>NP-</a:t>
            </a:r>
            <a:r>
              <a:rPr lang="zh-CN" altLang="en-US" sz="2400" dirty="0" smtClean="0"/>
              <a:t>难问题</a:t>
            </a:r>
            <a:endParaRPr lang="en-US" altLang="zh-CN" sz="2400" dirty="0" smtClean="0"/>
          </a:p>
          <a:p>
            <a:pPr lvl="1"/>
            <a:r>
              <a:rPr lang="en-US" altLang="zh-CN" dirty="0" smtClean="0"/>
              <a:t>NP-hard</a:t>
            </a:r>
            <a:r>
              <a:rPr lang="zh-CN" altLang="en-US" dirty="0"/>
              <a:t>比</a:t>
            </a:r>
            <a:r>
              <a:rPr lang="en-US" altLang="zh-CN" dirty="0"/>
              <a:t>NPC</a:t>
            </a:r>
            <a:r>
              <a:rPr lang="zh-CN" altLang="en-US" dirty="0"/>
              <a:t>范围</a:t>
            </a:r>
            <a:r>
              <a:rPr lang="zh-CN" altLang="en-US" dirty="0" smtClean="0"/>
              <a:t>广，</a:t>
            </a:r>
            <a:r>
              <a:rPr lang="en-US" altLang="zh-CN" dirty="0"/>
              <a:t> </a:t>
            </a:r>
            <a:r>
              <a:rPr lang="en-US" altLang="zh-CN" dirty="0" smtClean="0"/>
              <a:t>NP-Hard</a:t>
            </a:r>
            <a:r>
              <a:rPr lang="zh-CN" altLang="en-US" dirty="0" smtClean="0"/>
              <a:t>同样</a:t>
            </a:r>
            <a:r>
              <a:rPr lang="zh-CN" altLang="en-US" dirty="0"/>
              <a:t>难以找到</a:t>
            </a:r>
            <a:r>
              <a:rPr lang="zh-CN" altLang="en-US" dirty="0" smtClean="0"/>
              <a:t>多项式算法，有</a:t>
            </a:r>
            <a:r>
              <a:rPr lang="zh-CN" altLang="en-US" dirty="0"/>
              <a:t>可能比</a:t>
            </a:r>
            <a:r>
              <a:rPr lang="zh-CN" altLang="en-US" dirty="0" smtClean="0"/>
              <a:t>所有</a:t>
            </a:r>
            <a:r>
              <a:rPr lang="en-US" altLang="zh-CN" dirty="0" smtClean="0"/>
              <a:t>NPC</a:t>
            </a:r>
            <a:r>
              <a:rPr lang="zh-CN" altLang="en-US" dirty="0" smtClean="0"/>
              <a:t>的</a:t>
            </a:r>
            <a:r>
              <a:rPr lang="zh-CN" altLang="en-US" dirty="0"/>
              <a:t>时间复杂度更高从而更难以解决</a:t>
            </a:r>
            <a:endParaRPr lang="en-US" altLang="zh-CN" dirty="0" smtClean="0"/>
          </a:p>
          <a:p>
            <a:pPr lvl="1"/>
            <a:r>
              <a:rPr lang="en-US" altLang="zh-CN" noProof="1" smtClean="0"/>
              <a:t>NPC</a:t>
            </a:r>
            <a:r>
              <a:rPr lang="zh-CN" altLang="en-US" noProof="1" smtClean="0"/>
              <a:t>不是</a:t>
            </a:r>
            <a:r>
              <a:rPr lang="en-US" altLang="zh-CN" noProof="1" smtClean="0"/>
              <a:t>NP-hard</a:t>
            </a:r>
            <a:r>
              <a:rPr lang="zh-CN" altLang="en-US" noProof="1" smtClean="0"/>
              <a:t>，但它是</a:t>
            </a:r>
            <a:r>
              <a:rPr lang="en-US" altLang="zh-CN" noProof="1" smtClean="0"/>
              <a:t>NP</a:t>
            </a:r>
            <a:r>
              <a:rPr lang="zh-CN" altLang="en-US" noProof="1" smtClean="0"/>
              <a:t>中</a:t>
            </a:r>
            <a:r>
              <a:rPr lang="zh-CN" altLang="en-US" noProof="1"/>
              <a:t>最难的问题</a:t>
            </a:r>
            <a:endParaRPr lang="en-US" altLang="zh-CN" noProof="1">
              <a:sym typeface="+mn-ea"/>
            </a:endParaRPr>
          </a:p>
          <a:p>
            <a:pPr lvl="1"/>
            <a:endParaRPr lang="en-US" altLang="zh-CN" noProof="1">
              <a:sym typeface="+mn-ea"/>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28</a:t>
            </a:fld>
            <a:endParaRPr lang="en-US" altLang="zh-CN"/>
          </a:p>
        </p:txBody>
      </p:sp>
      <p:sp>
        <p:nvSpPr>
          <p:cNvPr id="5" name="圆角矩形标注 4"/>
          <p:cNvSpPr/>
          <p:nvPr/>
        </p:nvSpPr>
        <p:spPr>
          <a:xfrm>
            <a:off x="5735960" y="3501008"/>
            <a:ext cx="2088232" cy="790983"/>
          </a:xfrm>
          <a:prstGeom prst="wedgeRoundRectCallout">
            <a:avLst>
              <a:gd name="adj1" fmla="val -65525"/>
              <a:gd name="adj2" fmla="val -36792"/>
              <a:gd name="adj3" fmla="val 16667"/>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2000" dirty="0" smtClean="0">
                <a:solidFill>
                  <a:srgbClr val="FF0000"/>
                </a:solidFill>
                <a:latin typeface="幼圆" panose="02010509060101010101" pitchFamily="49" charset="-122"/>
                <a:ea typeface="幼圆" panose="02010509060101010101" pitchFamily="49" charset="-122"/>
              </a:rPr>
              <a:t>尚未找到多项式级的不确定算法</a:t>
            </a:r>
            <a:endParaRPr kumimoji="1" lang="en-US" altLang="zh-CN" sz="20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229594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408" y="908720"/>
            <a:ext cx="10255142" cy="1768392"/>
          </a:xfrm>
          <a:solidFill>
            <a:schemeClr val="accent1">
              <a:lumMod val="20000"/>
              <a:lumOff val="80000"/>
            </a:schemeClr>
          </a:solidFill>
        </p:spPr>
        <p:txBody>
          <a:bodyPr>
            <a:noAutofit/>
          </a:bodyPr>
          <a:lstStyle/>
          <a:p>
            <a:pPr>
              <a:spcBef>
                <a:spcPts val="0"/>
              </a:spcBef>
            </a:pPr>
            <a:r>
              <a:rPr lang="en-US" altLang="zh-CN" sz="2400" noProof="1" smtClean="0">
                <a:sym typeface="+mn-ea"/>
              </a:rPr>
              <a:t>NPC</a:t>
            </a:r>
            <a:r>
              <a:rPr lang="zh-CN" altLang="en-US" sz="2400" noProof="1" smtClean="0">
                <a:sym typeface="+mn-ea"/>
              </a:rPr>
              <a:t>的意义</a:t>
            </a:r>
            <a:endParaRPr lang="en-US" altLang="zh-CN" sz="2400" noProof="1" smtClean="0">
              <a:sym typeface="+mn-ea"/>
            </a:endParaRPr>
          </a:p>
          <a:p>
            <a:pPr lvl="1">
              <a:spcBef>
                <a:spcPts val="0"/>
              </a:spcBef>
            </a:pPr>
            <a:r>
              <a:rPr lang="zh-CN" altLang="en-US" noProof="1" smtClean="0">
                <a:sym typeface="+mn-ea"/>
              </a:rPr>
              <a:t>所有</a:t>
            </a:r>
            <a:r>
              <a:rPr lang="zh-CN" altLang="en-US" noProof="1">
                <a:sym typeface="+mn-ea"/>
              </a:rPr>
              <a:t>的</a:t>
            </a:r>
            <a:r>
              <a:rPr lang="en-US" altLang="zh-CN" noProof="1">
                <a:sym typeface="+mn-ea"/>
              </a:rPr>
              <a:t>NP</a:t>
            </a:r>
            <a:r>
              <a:rPr lang="zh-CN" altLang="en-US" noProof="1">
                <a:sym typeface="+mn-ea"/>
              </a:rPr>
              <a:t>问题都</a:t>
            </a:r>
            <a:r>
              <a:rPr lang="zh-CN" altLang="en-US" noProof="1" smtClean="0">
                <a:sym typeface="+mn-ea"/>
              </a:rPr>
              <a:t>可以多项式时间归约到一个</a:t>
            </a:r>
            <a:r>
              <a:rPr lang="en-US" altLang="zh-CN" noProof="1" smtClean="0">
                <a:sym typeface="+mn-ea"/>
              </a:rPr>
              <a:t>NPC</a:t>
            </a:r>
            <a:r>
              <a:rPr lang="zh-CN" altLang="en-US" noProof="1" smtClean="0">
                <a:sym typeface="+mn-ea"/>
              </a:rPr>
              <a:t>问题，这意味着一旦一个</a:t>
            </a:r>
            <a:r>
              <a:rPr lang="en-US" altLang="zh-CN" noProof="1" smtClean="0">
                <a:sym typeface="+mn-ea"/>
              </a:rPr>
              <a:t>NPC</a:t>
            </a:r>
            <a:r>
              <a:rPr lang="zh-CN" altLang="en-US" noProof="1" smtClean="0">
                <a:sym typeface="+mn-ea"/>
              </a:rPr>
              <a:t>问题多项式可解，则所有</a:t>
            </a:r>
            <a:r>
              <a:rPr lang="en-US" altLang="zh-CN" noProof="1" smtClean="0">
                <a:sym typeface="+mn-ea"/>
              </a:rPr>
              <a:t>NP</a:t>
            </a:r>
            <a:r>
              <a:rPr lang="zh-CN" altLang="en-US" noProof="1" smtClean="0">
                <a:sym typeface="+mn-ea"/>
              </a:rPr>
              <a:t>问题都多项式可解</a:t>
            </a:r>
            <a:endParaRPr lang="en-US" altLang="zh-CN" noProof="1" smtClean="0">
              <a:sym typeface="+mn-ea"/>
            </a:endParaRPr>
          </a:p>
          <a:p>
            <a:pPr lvl="1">
              <a:spcBef>
                <a:spcPts val="0"/>
              </a:spcBef>
            </a:pPr>
            <a:r>
              <a:rPr lang="en-US" altLang="zh-CN" noProof="1" smtClean="0"/>
              <a:t>P=NP</a:t>
            </a:r>
            <a:r>
              <a:rPr lang="zh-CN" altLang="en-US" noProof="1" smtClean="0"/>
              <a:t>充要条件</a:t>
            </a:r>
            <a:r>
              <a:rPr lang="zh-CN" altLang="en-US" noProof="1"/>
              <a:t>是</a:t>
            </a:r>
            <a:r>
              <a:rPr lang="zh-CN" altLang="en-US" noProof="1" smtClean="0"/>
              <a:t>存在</a:t>
            </a:r>
            <a:r>
              <a:rPr lang="en-US" altLang="zh-CN" noProof="1" smtClean="0"/>
              <a:t>NPC</a:t>
            </a:r>
            <a:r>
              <a:rPr lang="zh-CN" altLang="en-US" noProof="1" smtClean="0"/>
              <a:t>问题 </a:t>
            </a:r>
            <a:r>
              <a:rPr lang="en-US" altLang="zh-CN" i="1" noProof="1" smtClean="0">
                <a:sym typeface="Symbol" panose="05050102010706020507" pitchFamily="18" charset="2"/>
              </a:rPr>
              <a:t>L</a:t>
            </a:r>
            <a:r>
              <a:rPr lang="zh-CN" altLang="en-US" dirty="0" smtClean="0"/>
              <a:t>∈</a:t>
            </a:r>
            <a:r>
              <a:rPr lang="en-US" altLang="zh-CN" noProof="1" smtClean="0"/>
              <a:t>P</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29</a:t>
            </a:fld>
            <a:endParaRPr lang="en-US" altLang="zh-CN"/>
          </a:p>
        </p:txBody>
      </p:sp>
      <p:sp>
        <p:nvSpPr>
          <p:cNvPr id="14" name="内容占位符 2"/>
          <p:cNvSpPr txBox="1">
            <a:spLocks/>
          </p:cNvSpPr>
          <p:nvPr/>
        </p:nvSpPr>
        <p:spPr>
          <a:xfrm>
            <a:off x="731631" y="2852936"/>
            <a:ext cx="10318666" cy="284012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zh-CN" altLang="en-US" sz="2400" noProof="1"/>
              <a:t>证明 </a:t>
            </a:r>
            <a:r>
              <a:rPr lang="en-US" altLang="zh-CN" sz="2400" noProof="1" smtClean="0"/>
              <a:t>NPC</a:t>
            </a:r>
            <a:r>
              <a:rPr lang="zh-CN" altLang="en-US" sz="2400" noProof="1" smtClean="0"/>
              <a:t>的</a:t>
            </a:r>
            <a:r>
              <a:rPr lang="zh-CN" altLang="en-US" sz="2400" noProof="1" smtClean="0">
                <a:latin typeface="Times New Roman" panose="02020603050405020304" pitchFamily="18" charset="0"/>
              </a:rPr>
              <a:t>“捷径”</a:t>
            </a:r>
            <a:endParaRPr lang="en-US" altLang="zh-CN" sz="2400" dirty="0"/>
          </a:p>
          <a:p>
            <a:pPr lvl="1">
              <a:lnSpc>
                <a:spcPct val="100000"/>
              </a:lnSpc>
              <a:spcBef>
                <a:spcPts val="600"/>
              </a:spcBef>
            </a:pPr>
            <a:r>
              <a:rPr lang="zh-CN" altLang="en-US" noProof="1" smtClean="0">
                <a:sym typeface="+mn-ea"/>
              </a:rPr>
              <a:t>根据多项式时间归约的传递性，</a:t>
            </a:r>
            <a:r>
              <a:rPr lang="zh-CN" altLang="en-US" noProof="1">
                <a:sym typeface="Symbol" panose="05050102010706020507" pitchFamily="18" charset="2"/>
              </a:rPr>
              <a:t> </a:t>
            </a:r>
            <a:r>
              <a:rPr lang="zh-CN" altLang="en-US" noProof="1" smtClean="0">
                <a:sym typeface="Symbol" panose="05050102010706020507" pitchFamily="18" charset="2"/>
              </a:rPr>
              <a:t>对于问题</a:t>
            </a:r>
            <a:r>
              <a:rPr lang="en-US" altLang="zh-CN" i="1" noProof="1" smtClean="0">
                <a:sym typeface="Symbol" panose="05050102010706020507" pitchFamily="18" charset="2"/>
              </a:rPr>
              <a:t>L</a:t>
            </a:r>
            <a:r>
              <a:rPr lang="zh-CN" altLang="en-US" dirty="0" smtClean="0"/>
              <a:t>∈</a:t>
            </a:r>
            <a:r>
              <a:rPr lang="en-US" altLang="zh-CN" noProof="1" smtClean="0">
                <a:sym typeface="+mn-ea"/>
              </a:rPr>
              <a:t>NP</a:t>
            </a:r>
            <a:r>
              <a:rPr lang="zh-CN" altLang="en-US" noProof="1" smtClean="0">
                <a:sym typeface="+mn-ea"/>
              </a:rPr>
              <a:t>，如果存在</a:t>
            </a:r>
            <a:r>
              <a:rPr lang="en-US" altLang="zh-CN" noProof="1" smtClean="0">
                <a:sym typeface="+mn-ea"/>
              </a:rPr>
              <a:t>NPC-</a:t>
            </a:r>
            <a:r>
              <a:rPr lang="zh-CN" altLang="en-US" noProof="1" smtClean="0">
                <a:sym typeface="+mn-ea"/>
              </a:rPr>
              <a:t>问题</a:t>
            </a:r>
            <a:r>
              <a:rPr lang="en-US" altLang="zh-CN" i="1" noProof="1" smtClean="0">
                <a:sym typeface="Symbol" panose="05050102010706020507" pitchFamily="18" charset="2"/>
              </a:rPr>
              <a:t>L’</a:t>
            </a:r>
            <a:r>
              <a:rPr lang="zh-CN" altLang="en-US" i="1" noProof="1" smtClean="0">
                <a:sym typeface="+mn-ea"/>
              </a:rPr>
              <a:t>  </a:t>
            </a:r>
            <a:r>
              <a:rPr lang="zh-CN" altLang="en-US" noProof="1" smtClean="0">
                <a:sym typeface="+mn-ea"/>
              </a:rPr>
              <a:t>使得 </a:t>
            </a:r>
            <a:r>
              <a:rPr lang="en-US" altLang="zh-CN" i="1" noProof="1">
                <a:sym typeface="Symbol" panose="05050102010706020507" pitchFamily="18" charset="2"/>
              </a:rPr>
              <a:t>L’</a:t>
            </a:r>
            <a:r>
              <a:rPr lang="zh-CN" altLang="en-US" i="1" noProof="1">
                <a:sym typeface="+mn-ea"/>
              </a:rPr>
              <a:t> </a:t>
            </a:r>
            <a:r>
              <a:rPr lang="zh-CN" altLang="en-US" noProof="1" smtClean="0">
                <a:sym typeface="Symbol" panose="05050102010706020507" pitchFamily="18" charset="2"/>
              </a:rPr>
              <a:t></a:t>
            </a:r>
            <a:r>
              <a:rPr lang="en-US" altLang="zh-CN" i="1" baseline="-25000" noProof="1" smtClean="0">
                <a:sym typeface="+mn-ea"/>
              </a:rPr>
              <a:t>p </a:t>
            </a:r>
            <a:r>
              <a:rPr lang="en-US" altLang="zh-CN" i="1" noProof="1" smtClean="0">
                <a:sym typeface="Symbol" panose="05050102010706020507" pitchFamily="18" charset="2"/>
              </a:rPr>
              <a:t>L</a:t>
            </a:r>
            <a:r>
              <a:rPr lang="zh-CN" altLang="en-US" noProof="1" smtClean="0">
                <a:sym typeface="+mn-ea"/>
              </a:rPr>
              <a:t>，则</a:t>
            </a:r>
            <a:r>
              <a:rPr lang="en-US" altLang="zh-CN" i="1" noProof="1" smtClean="0">
                <a:sym typeface="Symbol" panose="05050102010706020507" pitchFamily="18" charset="2"/>
              </a:rPr>
              <a:t>L</a:t>
            </a:r>
            <a:r>
              <a:rPr lang="zh-CN" altLang="en-US" noProof="1" smtClean="0">
                <a:sym typeface="+mn-ea"/>
              </a:rPr>
              <a:t>是</a:t>
            </a:r>
            <a:r>
              <a:rPr lang="en-US" altLang="zh-CN" noProof="1" smtClean="0">
                <a:sym typeface="+mn-ea"/>
              </a:rPr>
              <a:t>NPC</a:t>
            </a:r>
            <a:r>
              <a:rPr lang="zh-CN" altLang="en-US" noProof="1" smtClean="0">
                <a:sym typeface="+mn-ea"/>
              </a:rPr>
              <a:t>的</a:t>
            </a:r>
            <a:endParaRPr lang="en-US" altLang="zh-CN" noProof="1" smtClean="0">
              <a:sym typeface="+mn-ea"/>
            </a:endParaRPr>
          </a:p>
          <a:p>
            <a:pPr>
              <a:lnSpc>
                <a:spcPct val="100000"/>
              </a:lnSpc>
              <a:spcBef>
                <a:spcPts val="600"/>
              </a:spcBef>
            </a:pPr>
            <a:r>
              <a:rPr lang="zh-CN" altLang="en-US" sz="2400" noProof="1" smtClean="0">
                <a:solidFill>
                  <a:srgbClr val="FF0000"/>
                </a:solidFill>
              </a:rPr>
              <a:t>证明问题</a:t>
            </a:r>
            <a:r>
              <a:rPr lang="en-US" altLang="zh-CN" sz="2400" i="1" noProof="1">
                <a:solidFill>
                  <a:srgbClr val="FF0000"/>
                </a:solidFill>
                <a:sym typeface="Symbol" panose="05050102010706020507" pitchFamily="18" charset="2"/>
              </a:rPr>
              <a:t>L</a:t>
            </a:r>
            <a:r>
              <a:rPr lang="zh-CN" altLang="en-US" sz="2400" noProof="1" smtClean="0">
                <a:solidFill>
                  <a:srgbClr val="FF0000"/>
                </a:solidFill>
              </a:rPr>
              <a:t>是 </a:t>
            </a:r>
            <a:r>
              <a:rPr lang="en-US" altLang="zh-CN" sz="2400" noProof="1">
                <a:solidFill>
                  <a:srgbClr val="FF0000"/>
                </a:solidFill>
              </a:rPr>
              <a:t>NPC</a:t>
            </a:r>
            <a:r>
              <a:rPr lang="zh-CN" altLang="en-US" sz="2400" noProof="1">
                <a:solidFill>
                  <a:srgbClr val="FF0000"/>
                </a:solidFill>
              </a:rPr>
              <a:t>的</a:t>
            </a:r>
            <a:r>
              <a:rPr lang="en-US" altLang="zh-CN" sz="2400" noProof="1"/>
              <a:t>, </a:t>
            </a:r>
            <a:r>
              <a:rPr lang="zh-CN" altLang="en-US" sz="2400" noProof="1" smtClean="0"/>
              <a:t>需要</a:t>
            </a:r>
            <a:r>
              <a:rPr lang="zh-CN" altLang="en-US" sz="2400" noProof="1"/>
              <a:t>两</a:t>
            </a:r>
            <a:r>
              <a:rPr lang="zh-CN" altLang="en-US" sz="2400" noProof="1" smtClean="0"/>
              <a:t>个步骤</a:t>
            </a:r>
            <a:r>
              <a:rPr lang="en-US" altLang="zh-CN" sz="2400" noProof="1" smtClean="0"/>
              <a:t>:</a:t>
            </a:r>
            <a:endParaRPr lang="en-US" altLang="zh-CN" sz="2400" noProof="1">
              <a:sym typeface="+mn-ea"/>
            </a:endParaRPr>
          </a:p>
          <a:p>
            <a:pPr lvl="1">
              <a:lnSpc>
                <a:spcPct val="100000"/>
              </a:lnSpc>
              <a:spcBef>
                <a:spcPts val="600"/>
              </a:spcBef>
            </a:pPr>
            <a:r>
              <a:rPr lang="zh-CN" altLang="en-US" noProof="1"/>
              <a:t>证明 </a:t>
            </a:r>
            <a:r>
              <a:rPr lang="en-US" altLang="zh-CN" i="1" noProof="1" smtClean="0">
                <a:sym typeface="Symbol" panose="05050102010706020507" pitchFamily="18" charset="2"/>
              </a:rPr>
              <a:t>L</a:t>
            </a:r>
            <a:r>
              <a:rPr lang="zh-CN" altLang="en-US" noProof="1" smtClean="0">
                <a:sym typeface="Symbol" panose="05050102010706020507" pitchFamily="18" charset="2"/>
              </a:rPr>
              <a:t></a:t>
            </a:r>
            <a:r>
              <a:rPr lang="en-US" altLang="zh-CN" noProof="1"/>
              <a:t>NP</a:t>
            </a:r>
          </a:p>
          <a:p>
            <a:pPr lvl="1">
              <a:lnSpc>
                <a:spcPct val="100000"/>
              </a:lnSpc>
              <a:spcBef>
                <a:spcPts val="600"/>
              </a:spcBef>
            </a:pPr>
            <a:r>
              <a:rPr lang="zh-CN" altLang="en-US" noProof="1" smtClean="0"/>
              <a:t>已知一个 </a:t>
            </a:r>
            <a:r>
              <a:rPr lang="en-US" altLang="zh-CN" noProof="1"/>
              <a:t>NPC-</a:t>
            </a:r>
            <a:r>
              <a:rPr lang="zh-CN" altLang="en-US" noProof="1" smtClean="0"/>
              <a:t>问题</a:t>
            </a:r>
            <a:r>
              <a:rPr lang="en-US" altLang="zh-CN" i="1" noProof="1" smtClean="0">
                <a:sym typeface="Symbol" panose="05050102010706020507" pitchFamily="18" charset="2"/>
              </a:rPr>
              <a:t>L</a:t>
            </a:r>
            <a:r>
              <a:rPr lang="en-US" altLang="zh-CN" i="1" noProof="1">
                <a:sym typeface="Symbol" panose="05050102010706020507" pitchFamily="18" charset="2"/>
              </a:rPr>
              <a:t>’</a:t>
            </a:r>
            <a:r>
              <a:rPr lang="zh-CN" altLang="en-US" i="1" noProof="1">
                <a:sym typeface="+mn-ea"/>
              </a:rPr>
              <a:t> </a:t>
            </a:r>
            <a:r>
              <a:rPr lang="en-US" altLang="zh-CN" noProof="1" smtClean="0"/>
              <a:t>, </a:t>
            </a:r>
            <a:r>
              <a:rPr lang="zh-CN" altLang="en-US" noProof="1" smtClean="0"/>
              <a:t>证明 </a:t>
            </a:r>
            <a:r>
              <a:rPr lang="en-US" altLang="zh-CN" i="1" noProof="1">
                <a:sym typeface="Symbol" panose="05050102010706020507" pitchFamily="18" charset="2"/>
              </a:rPr>
              <a:t>L’</a:t>
            </a:r>
            <a:r>
              <a:rPr lang="zh-CN" altLang="en-US" i="1" noProof="1" smtClean="0"/>
              <a:t> </a:t>
            </a:r>
            <a:r>
              <a:rPr lang="zh-CN" altLang="en-US" noProof="1" smtClean="0">
                <a:sym typeface="Symbol" panose="05050102010706020507" pitchFamily="18" charset="2"/>
              </a:rPr>
              <a:t></a:t>
            </a:r>
            <a:r>
              <a:rPr lang="en-US" altLang="zh-CN" i="1" baseline="-25000" noProof="1"/>
              <a:t>p </a:t>
            </a:r>
            <a:r>
              <a:rPr lang="en-US" altLang="zh-CN" i="1" noProof="1">
                <a:sym typeface="Symbol" panose="05050102010706020507" pitchFamily="18" charset="2"/>
              </a:rPr>
              <a:t>L</a:t>
            </a:r>
            <a:r>
              <a:rPr lang="zh-CN" altLang="en-US" i="1" noProof="1" smtClean="0">
                <a:sym typeface="Symbol" panose="05050102010706020507" pitchFamily="18" charset="2"/>
              </a:rPr>
              <a:t> </a:t>
            </a:r>
            <a:endParaRPr lang="zh-CN" altLang="en-US" dirty="0"/>
          </a:p>
          <a:p>
            <a:pPr>
              <a:lnSpc>
                <a:spcPct val="100000"/>
              </a:lnSpc>
              <a:spcBef>
                <a:spcPts val="0"/>
              </a:spcBef>
            </a:pPr>
            <a:endParaRPr lang="en-US" altLang="zh-CN" noProof="1" smtClean="0">
              <a:sym typeface="+mn-ea"/>
            </a:endParaRPr>
          </a:p>
        </p:txBody>
      </p:sp>
      <p:sp>
        <p:nvSpPr>
          <p:cNvPr id="18" name="圆角矩形标注 17"/>
          <p:cNvSpPr/>
          <p:nvPr/>
        </p:nvSpPr>
        <p:spPr>
          <a:xfrm>
            <a:off x="6240016" y="4272442"/>
            <a:ext cx="4536504" cy="864096"/>
          </a:xfrm>
          <a:prstGeom prst="wedgeRoundRectCallout">
            <a:avLst>
              <a:gd name="adj1" fmla="val -60770"/>
              <a:gd name="adj2" fmla="val 36534"/>
              <a:gd name="adj3" fmla="val 16667"/>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是否存在</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NPC-</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问题？如果存在，第一个找到的</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NPC-</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问题是什么</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endPar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554791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smtClean="0"/>
              <a:t>判定问题</a:t>
            </a:r>
            <a:endParaRPr lang="zh-CN" altLang="en-US" dirty="0"/>
          </a:p>
        </p:txBody>
      </p:sp>
      <p:sp>
        <p:nvSpPr>
          <p:cNvPr id="3" name="内容占位符 2"/>
          <p:cNvSpPr>
            <a:spLocks noGrp="1"/>
          </p:cNvSpPr>
          <p:nvPr>
            <p:ph idx="1"/>
          </p:nvPr>
        </p:nvSpPr>
        <p:spPr>
          <a:xfrm>
            <a:off x="838200" y="1690688"/>
            <a:ext cx="10515600" cy="4351338"/>
          </a:xfrm>
        </p:spPr>
        <p:txBody>
          <a:bodyPr>
            <a:normAutofit/>
          </a:bodyPr>
          <a:lstStyle/>
          <a:p>
            <a:pPr>
              <a:spcBef>
                <a:spcPts val="0"/>
              </a:spcBef>
            </a:pPr>
            <a:r>
              <a:rPr kumimoji="1" lang="zh-CN" altLang="en-US" noProof="1">
                <a:latin typeface="幼圆" panose="02010509060101010101" pitchFamily="49" charset="-122"/>
              </a:rPr>
              <a:t>什么是好</a:t>
            </a:r>
            <a:r>
              <a:rPr kumimoji="1" lang="zh-CN" altLang="en-US" noProof="1" smtClean="0">
                <a:latin typeface="幼圆" panose="02010509060101010101" pitchFamily="49" charset="-122"/>
              </a:rPr>
              <a:t>算法</a:t>
            </a:r>
            <a:endParaRPr kumimoji="1" lang="en-US" altLang="zh-CN" noProof="1">
              <a:latin typeface="幼圆" panose="02010509060101010101" pitchFamily="49" charset="-122"/>
            </a:endParaRPr>
          </a:p>
          <a:p>
            <a:pPr>
              <a:spcBef>
                <a:spcPts val="0"/>
              </a:spcBef>
            </a:pPr>
            <a:r>
              <a:rPr kumimoji="1" lang="zh-CN" altLang="en-US" noProof="1">
                <a:latin typeface="幼圆" panose="02010509060101010101" pitchFamily="49" charset="-122"/>
                <a:sym typeface="+mn-ea"/>
              </a:rPr>
              <a:t>多项式时间</a:t>
            </a:r>
            <a:r>
              <a:rPr kumimoji="1" lang="zh-CN" altLang="en-US" noProof="1">
                <a:latin typeface="幼圆" panose="02010509060101010101" pitchFamily="49" charset="-122"/>
              </a:rPr>
              <a:t>算法</a:t>
            </a:r>
            <a:endParaRPr kumimoji="1" lang="en-US" altLang="zh-CN" noProof="1">
              <a:latin typeface="幼圆" panose="02010509060101010101" pitchFamily="49" charset="-122"/>
            </a:endParaRPr>
          </a:p>
          <a:p>
            <a:pPr>
              <a:spcBef>
                <a:spcPts val="0"/>
              </a:spcBef>
            </a:pPr>
            <a:r>
              <a:rPr kumimoji="1" lang="zh-CN" altLang="en-US" dirty="0">
                <a:latin typeface="幼圆" panose="02010509060101010101" pitchFamily="49" charset="-122"/>
              </a:rPr>
              <a:t>问题</a:t>
            </a:r>
            <a:r>
              <a:rPr kumimoji="1" lang="zh-CN" altLang="en-US" dirty="0" smtClean="0">
                <a:latin typeface="幼圆" panose="02010509060101010101" pitchFamily="49" charset="-122"/>
              </a:rPr>
              <a:t>复杂性与算法</a:t>
            </a:r>
            <a:r>
              <a:rPr kumimoji="1" lang="zh-CN" altLang="en-US" dirty="0">
                <a:latin typeface="幼圆" panose="02010509060101010101" pitchFamily="49" charset="-122"/>
              </a:rPr>
              <a:t>复杂性</a:t>
            </a:r>
            <a:endParaRPr lang="en-US" altLang="zh-CN" noProof="1" smtClean="0">
              <a:effectLst>
                <a:outerShdw blurRad="38100" dist="19050" dir="2700000" algn="tl" rotWithShape="0">
                  <a:schemeClr val="dk1">
                    <a:alpha val="40000"/>
                  </a:schemeClr>
                </a:outerShdw>
              </a:effectLst>
              <a:latin typeface="幼圆" panose="02010509060101010101" pitchFamily="49" charset="-122"/>
            </a:endParaRPr>
          </a:p>
          <a:p>
            <a:pPr>
              <a:spcBef>
                <a:spcPts val="0"/>
              </a:spcBef>
            </a:pPr>
            <a:r>
              <a:rPr kumimoji="1" lang="zh-CN" altLang="en-US" noProof="1" smtClean="0">
                <a:latin typeface="幼圆" panose="02010509060101010101" pitchFamily="49" charset="-122"/>
              </a:rPr>
              <a:t>现实世界的问题</a:t>
            </a:r>
            <a:endParaRPr kumimoji="1" lang="en-US" altLang="zh-CN" noProof="1" smtClean="0">
              <a:latin typeface="幼圆" panose="02010509060101010101" pitchFamily="49" charset="-122"/>
            </a:endParaRPr>
          </a:p>
          <a:p>
            <a:pPr>
              <a:spcBef>
                <a:spcPts val="0"/>
              </a:spcBef>
            </a:pPr>
            <a:r>
              <a:rPr lang="zh-CN" altLang="en-US" noProof="1">
                <a:sym typeface="+mn-ea"/>
              </a:rPr>
              <a:t>优化问题可以转化为</a:t>
            </a:r>
            <a:r>
              <a:rPr lang="zh-CN" altLang="en-US" noProof="1" smtClean="0">
                <a:sym typeface="+mn-ea"/>
              </a:rPr>
              <a:t>判定问题</a:t>
            </a:r>
            <a:endParaRPr lang="en-US" altLang="zh-CN" noProof="1" smtClean="0">
              <a:sym typeface="+mn-ea"/>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a:t>
            </a:fld>
            <a:endParaRPr lang="en-US" altLang="zh-CN"/>
          </a:p>
        </p:txBody>
      </p:sp>
    </p:spTree>
    <p:extLst>
      <p:ext uri="{BB962C8B-B14F-4D97-AF65-F5344CB8AC3E}">
        <p14:creationId xmlns:p14="http://schemas.microsoft.com/office/powerpoint/2010/main" val="1431787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207963"/>
            <a:ext cx="10515600" cy="1325563"/>
          </a:xfrm>
        </p:spPr>
        <p:txBody>
          <a:bodyPr/>
          <a:lstStyle/>
          <a:p>
            <a:r>
              <a:rPr lang="zh-CN" altLang="en-US" dirty="0" smtClean="0"/>
              <a:t>可满足性</a:t>
            </a:r>
            <a:r>
              <a:rPr lang="en-US" altLang="zh-CN" dirty="0" smtClean="0"/>
              <a:t>(SAT)</a:t>
            </a:r>
            <a:r>
              <a:rPr lang="zh-CN" altLang="en-US" dirty="0" smtClean="0"/>
              <a:t>问题</a:t>
            </a:r>
            <a:endParaRPr lang="zh-CN" altLang="en-US" dirty="0"/>
          </a:p>
        </p:txBody>
      </p:sp>
      <p:sp>
        <p:nvSpPr>
          <p:cNvPr id="3" name="内容占位符 2"/>
          <p:cNvSpPr>
            <a:spLocks noGrp="1"/>
          </p:cNvSpPr>
          <p:nvPr>
            <p:ph idx="1"/>
          </p:nvPr>
        </p:nvSpPr>
        <p:spPr>
          <a:xfrm>
            <a:off x="767408" y="1533526"/>
            <a:ext cx="10515600" cy="4351338"/>
          </a:xfrm>
        </p:spPr>
        <p:txBody>
          <a:bodyPr/>
          <a:lstStyle/>
          <a:p>
            <a:pPr>
              <a:lnSpc>
                <a:spcPct val="100000"/>
              </a:lnSpc>
            </a:pPr>
            <a:r>
              <a:rPr lang="zh-CN" altLang="en-US" sz="2400" noProof="1" smtClean="0"/>
              <a:t>问题描述：对于</a:t>
            </a:r>
            <a:r>
              <a:rPr lang="zh-CN" altLang="en-US" sz="2400" noProof="1"/>
              <a:t>任意</a:t>
            </a:r>
            <a:r>
              <a:rPr lang="zh-CN" altLang="en-US" sz="2400" noProof="1" smtClean="0"/>
              <a:t>给定的一</a:t>
            </a:r>
            <a:r>
              <a:rPr lang="zh-CN" altLang="en-US" sz="2400" noProof="1"/>
              <a:t>个</a:t>
            </a:r>
            <a:r>
              <a:rPr lang="zh-CN" altLang="en-US" sz="2400" noProof="1" smtClean="0"/>
              <a:t>合取范式</a:t>
            </a:r>
            <a:r>
              <a:rPr lang="en-US" altLang="zh-CN" sz="2400" noProof="1" smtClean="0"/>
              <a:t>F, </a:t>
            </a:r>
            <a:r>
              <a:rPr lang="en-US" altLang="zh-CN" sz="2400" noProof="1"/>
              <a:t>F</a:t>
            </a:r>
            <a:r>
              <a:rPr lang="zh-CN" altLang="en-US" sz="2400" noProof="1" smtClean="0"/>
              <a:t>是否</a:t>
            </a:r>
            <a:r>
              <a:rPr lang="zh-CN" altLang="en-US" sz="2400" noProof="1"/>
              <a:t>可满足</a:t>
            </a:r>
            <a:r>
              <a:rPr lang="en-US" altLang="zh-CN" sz="2400" noProof="1" smtClean="0"/>
              <a:t>?</a:t>
            </a:r>
          </a:p>
          <a:p>
            <a:pPr>
              <a:lnSpc>
                <a:spcPct val="100000"/>
              </a:lnSpc>
            </a:pPr>
            <a:r>
              <a:rPr lang="zh-CN" altLang="en-US" sz="2400" noProof="1" smtClean="0"/>
              <a:t>合取范式</a:t>
            </a:r>
            <a:r>
              <a:rPr lang="en-US" altLang="zh-CN" sz="2400" noProof="1"/>
              <a:t>F </a:t>
            </a:r>
            <a:r>
              <a:rPr lang="zh-CN" altLang="en-US" sz="2400" noProof="1" smtClean="0"/>
              <a:t>：</a:t>
            </a:r>
            <a:endParaRPr lang="en-US" altLang="zh-CN" sz="2400" noProof="1" smtClean="0"/>
          </a:p>
          <a:p>
            <a:pPr lvl="1">
              <a:lnSpc>
                <a:spcPct val="100000"/>
              </a:lnSpc>
            </a:pPr>
            <a:r>
              <a:rPr lang="zh-CN" altLang="en-US" dirty="0" smtClean="0"/>
              <a:t>令</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n</a:t>
            </a:r>
            <a:r>
              <a:rPr lang="zh-CN" altLang="en-US" dirty="0"/>
              <a:t>表示</a:t>
            </a:r>
            <a:r>
              <a:rPr lang="zh-CN" altLang="en-US" dirty="0" smtClean="0"/>
              <a:t>布尔变量，</a:t>
            </a:r>
            <a:r>
              <a:rPr lang="en-US" altLang="zh-CN" noProof="1" smtClean="0">
                <a:ea typeface="宋体" panose="02010600030101010101" pitchFamily="2" charset="-122"/>
                <a:sym typeface="Symbol" panose="05050102010706020507" pitchFamily="18" charset="2"/>
              </a:rPr>
              <a:t></a:t>
            </a:r>
            <a:r>
              <a:rPr lang="en-US" altLang="zh-CN" dirty="0" smtClean="0"/>
              <a:t>x</a:t>
            </a:r>
            <a:r>
              <a:rPr lang="en-US" altLang="zh-CN" baseline="-25000" dirty="0" smtClean="0"/>
              <a:t>i</a:t>
            </a:r>
            <a:r>
              <a:rPr lang="zh-CN" altLang="en-US" dirty="0"/>
              <a:t>表示</a:t>
            </a:r>
            <a:r>
              <a:rPr lang="en-US" altLang="zh-CN" dirty="0"/>
              <a:t>x</a:t>
            </a:r>
            <a:r>
              <a:rPr lang="en-US" altLang="zh-CN" baseline="-25000" dirty="0"/>
              <a:t>i</a:t>
            </a:r>
            <a:r>
              <a:rPr lang="zh-CN" altLang="en-US" dirty="0"/>
              <a:t>的非。一个</a:t>
            </a:r>
            <a:r>
              <a:rPr lang="zh-CN" altLang="en-US" dirty="0" smtClean="0"/>
              <a:t>文字</a:t>
            </a:r>
            <a:r>
              <a:rPr lang="el-GR" altLang="zh-CN" dirty="0" smtClean="0"/>
              <a:t>σ</a:t>
            </a:r>
            <a:r>
              <a:rPr lang="zh-CN" altLang="en-US" dirty="0" smtClean="0"/>
              <a:t>即</a:t>
            </a:r>
            <a:r>
              <a:rPr lang="zh-CN" altLang="en-US" dirty="0"/>
              <a:t>可以是一个变量也可以是它的</a:t>
            </a:r>
            <a:r>
              <a:rPr lang="zh-CN" altLang="en-US" dirty="0" smtClean="0"/>
              <a:t>非</a:t>
            </a:r>
            <a:endParaRPr lang="en-US" altLang="zh-CN" dirty="0" smtClean="0"/>
          </a:p>
          <a:p>
            <a:pPr lvl="1">
              <a:lnSpc>
                <a:spcPct val="100000"/>
              </a:lnSpc>
            </a:pPr>
            <a:r>
              <a:rPr lang="zh-CN" altLang="en-US" dirty="0" smtClean="0"/>
              <a:t>合取</a:t>
            </a:r>
            <a:r>
              <a:rPr lang="zh-CN" altLang="en-US" dirty="0"/>
              <a:t>符号</a:t>
            </a:r>
            <a:r>
              <a:rPr lang="zh-CN" altLang="en-US" dirty="0" smtClean="0"/>
              <a:t>∧表示与关系；</a:t>
            </a:r>
            <a:r>
              <a:rPr lang="zh-CN" altLang="en-US" dirty="0"/>
              <a:t>析取</a:t>
            </a:r>
            <a:r>
              <a:rPr lang="zh-CN" altLang="en-US" dirty="0" smtClean="0"/>
              <a:t>符号∨表示或关系</a:t>
            </a:r>
            <a:endParaRPr lang="en-US" altLang="zh-CN" dirty="0" smtClean="0"/>
          </a:p>
          <a:p>
            <a:pPr lvl="1">
              <a:lnSpc>
                <a:spcPct val="100000"/>
              </a:lnSpc>
            </a:pPr>
            <a:r>
              <a:rPr lang="zh-CN" altLang="en-US" dirty="0" smtClean="0"/>
              <a:t>公式形如</a:t>
            </a:r>
            <a:r>
              <a:rPr lang="en-US" altLang="zh-CN" dirty="0" smtClean="0"/>
              <a:t>A</a:t>
            </a:r>
            <a:r>
              <a:rPr lang="en-US" altLang="zh-CN" baseline="-25000" dirty="0" smtClean="0"/>
              <a:t>1</a:t>
            </a:r>
            <a:r>
              <a:rPr lang="zh-CN" altLang="en-US" dirty="0" smtClean="0"/>
              <a:t>∧</a:t>
            </a:r>
            <a:r>
              <a:rPr lang="en-US" altLang="zh-CN" dirty="0" smtClean="0"/>
              <a:t>A</a:t>
            </a:r>
            <a:r>
              <a:rPr lang="en-US" altLang="zh-CN" baseline="-25000" dirty="0" smtClean="0"/>
              <a:t>2</a:t>
            </a:r>
            <a:r>
              <a:rPr lang="zh-CN" altLang="en-US" dirty="0" smtClean="0"/>
              <a:t>∧ </a:t>
            </a:r>
            <a:r>
              <a:rPr lang="en-US" altLang="zh-CN" dirty="0" smtClean="0"/>
              <a:t>..</a:t>
            </a:r>
            <a:r>
              <a:rPr lang="zh-CN" altLang="en-US" dirty="0" smtClean="0"/>
              <a:t>∧</a:t>
            </a:r>
            <a:r>
              <a:rPr lang="en-US" altLang="zh-CN" dirty="0"/>
              <a:t> </a:t>
            </a:r>
            <a:r>
              <a:rPr lang="en-US" altLang="zh-CN" dirty="0" err="1" smtClean="0"/>
              <a:t>A</a:t>
            </a:r>
            <a:r>
              <a:rPr lang="en-US" altLang="zh-CN" baseline="-25000" dirty="0" err="1" smtClean="0"/>
              <a:t>k</a:t>
            </a:r>
            <a:r>
              <a:rPr lang="en-US" altLang="zh-CN" dirty="0" smtClean="0"/>
              <a:t>, </a:t>
            </a:r>
            <a:r>
              <a:rPr lang="en-US" altLang="zh-CN" dirty="0" err="1" smtClean="0"/>
              <a:t>A</a:t>
            </a:r>
            <a:r>
              <a:rPr lang="en-US" altLang="zh-CN" baseline="-25000" dirty="0" err="1" smtClean="0"/>
              <a:t>j</a:t>
            </a:r>
            <a:r>
              <a:rPr lang="zh-CN" altLang="en-US" dirty="0" smtClean="0"/>
              <a:t>是形如∨</a:t>
            </a:r>
            <a:r>
              <a:rPr lang="el-GR" altLang="zh-CN" dirty="0" smtClean="0"/>
              <a:t>σ</a:t>
            </a:r>
            <a:r>
              <a:rPr lang="zh-CN" altLang="en-US" dirty="0" smtClean="0"/>
              <a:t>的子式，称为合取范式</a:t>
            </a:r>
            <a:r>
              <a:rPr lang="en-US" altLang="zh-CN" noProof="1"/>
              <a:t>(CNF)</a:t>
            </a:r>
            <a:endParaRPr lang="en-US" altLang="zh-CN" dirty="0" smtClean="0"/>
          </a:p>
          <a:p>
            <a:pPr>
              <a:lnSpc>
                <a:spcPct val="100000"/>
              </a:lnSpc>
            </a:pPr>
            <a:r>
              <a:rPr lang="en-US" altLang="zh-CN" sz="2400" noProof="1"/>
              <a:t>F</a:t>
            </a:r>
            <a:r>
              <a:rPr lang="zh-CN" altLang="en-US" sz="2400" noProof="1" smtClean="0"/>
              <a:t>可满足</a:t>
            </a:r>
            <a:endParaRPr lang="en-US" altLang="zh-CN" sz="2400" noProof="1" smtClean="0"/>
          </a:p>
          <a:p>
            <a:pPr lvl="1">
              <a:lnSpc>
                <a:spcPct val="100000"/>
              </a:lnSpc>
            </a:pPr>
            <a:r>
              <a:rPr lang="zh-CN" altLang="en-US" noProof="1" smtClean="0"/>
              <a:t>存在一组赋值给</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err="1" smtClean="0"/>
              <a:t>x</a:t>
            </a:r>
            <a:r>
              <a:rPr lang="en-US" altLang="zh-CN" baseline="-25000" dirty="0" err="1" smtClean="0"/>
              <a:t>n</a:t>
            </a:r>
            <a:r>
              <a:rPr lang="zh-CN" altLang="en-US" dirty="0" smtClean="0"/>
              <a:t>，使</a:t>
            </a:r>
            <a:r>
              <a:rPr lang="en-US" altLang="zh-CN" noProof="1"/>
              <a:t>F</a:t>
            </a:r>
            <a:r>
              <a:rPr lang="zh-CN" altLang="en-US" dirty="0" smtClean="0"/>
              <a:t>值为真</a:t>
            </a:r>
            <a:endParaRPr lang="zh-CN" altLang="en-US" noProof="1"/>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30</a:t>
            </a:fld>
            <a:endParaRPr lang="en-US" altLang="zh-CN"/>
          </a:p>
        </p:txBody>
      </p:sp>
    </p:spTree>
    <p:extLst>
      <p:ext uri="{BB962C8B-B14F-4D97-AF65-F5344CB8AC3E}">
        <p14:creationId xmlns:p14="http://schemas.microsoft.com/office/powerpoint/2010/main" val="1722452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问题实例</a:t>
            </a:r>
            <a:endParaRPr lang="zh-CN" altLang="en-US" dirty="0"/>
          </a:p>
        </p:txBody>
      </p:sp>
      <p:sp>
        <p:nvSpPr>
          <p:cNvPr id="3" name="内容占位符 2"/>
          <p:cNvSpPr>
            <a:spLocks noGrp="1"/>
          </p:cNvSpPr>
          <p:nvPr>
            <p:ph idx="1"/>
          </p:nvPr>
        </p:nvSpPr>
        <p:spPr>
          <a:xfrm>
            <a:off x="838200" y="1825625"/>
            <a:ext cx="8570168" cy="2035423"/>
          </a:xfrm>
        </p:spPr>
        <p:txBody>
          <a:bodyPr>
            <a:normAutofit/>
          </a:bodyPr>
          <a:lstStyle/>
          <a:p>
            <a:r>
              <a:rPr lang="zh-CN" altLang="en-US" sz="2400" noProof="1" smtClean="0"/>
              <a:t>合取范式</a:t>
            </a:r>
            <a:r>
              <a:rPr lang="en-US" altLang="zh-CN" sz="2400" noProof="1" smtClean="0"/>
              <a:t>F</a:t>
            </a:r>
            <a:r>
              <a:rPr lang="en-US" altLang="zh-CN" sz="2400" baseline="-25000" noProof="1" smtClean="0"/>
              <a:t>1</a:t>
            </a:r>
            <a:r>
              <a:rPr lang="en-US" altLang="zh-CN" sz="2400" noProof="1"/>
              <a:t>=( x</a:t>
            </a:r>
            <a:r>
              <a:rPr lang="en-US" altLang="zh-CN" sz="2400" baseline="-25000" noProof="1"/>
              <a:t>1</a:t>
            </a:r>
            <a:r>
              <a:rPr lang="en-US" altLang="zh-CN" sz="2400" noProof="1">
                <a:sym typeface="Symbol" panose="05050102010706020507" pitchFamily="18" charset="2"/>
              </a:rPr>
              <a:t></a:t>
            </a:r>
            <a:r>
              <a:rPr lang="en-US" altLang="zh-CN" sz="2400" noProof="1"/>
              <a:t> x</a:t>
            </a:r>
            <a:r>
              <a:rPr lang="en-US" altLang="zh-CN" sz="2400" baseline="-25000" noProof="1"/>
              <a:t>2</a:t>
            </a:r>
            <a:r>
              <a:rPr lang="en-US" altLang="zh-CN" sz="2400" noProof="1"/>
              <a:t>)</a:t>
            </a:r>
            <a:r>
              <a:rPr lang="en-US" altLang="zh-CN" sz="2400" noProof="1">
                <a:sym typeface="Symbol" panose="05050102010706020507" pitchFamily="18" charset="2"/>
              </a:rPr>
              <a:t></a:t>
            </a:r>
            <a:r>
              <a:rPr lang="en-US" altLang="zh-CN" sz="2400" noProof="1"/>
              <a:t>(</a:t>
            </a:r>
            <a:r>
              <a:rPr lang="en-US" altLang="zh-CN" sz="2400" noProof="1">
                <a:sym typeface="Symbol" panose="05050102010706020507" pitchFamily="18" charset="2"/>
              </a:rPr>
              <a:t></a:t>
            </a:r>
            <a:r>
              <a:rPr lang="en-US" altLang="zh-CN" sz="2400" noProof="1"/>
              <a:t> x</a:t>
            </a:r>
            <a:r>
              <a:rPr lang="en-US" altLang="zh-CN" sz="2400" baseline="-25000" noProof="1"/>
              <a:t>1</a:t>
            </a:r>
            <a:r>
              <a:rPr lang="en-US" altLang="zh-CN" sz="2400" noProof="1">
                <a:sym typeface="Symbol" panose="05050102010706020507" pitchFamily="18" charset="2"/>
              </a:rPr>
              <a:t></a:t>
            </a:r>
            <a:r>
              <a:rPr lang="en-US" altLang="zh-CN" sz="2400" noProof="1"/>
              <a:t> x</a:t>
            </a:r>
            <a:r>
              <a:rPr lang="en-US" altLang="zh-CN" sz="2400" baseline="-25000" noProof="1"/>
              <a:t>2</a:t>
            </a:r>
            <a:r>
              <a:rPr lang="en-US" altLang="zh-CN" sz="2400" noProof="1">
                <a:sym typeface="Symbol" panose="05050102010706020507" pitchFamily="18" charset="2"/>
              </a:rPr>
              <a:t></a:t>
            </a:r>
            <a:r>
              <a:rPr lang="en-US" altLang="zh-CN" sz="2400" noProof="1"/>
              <a:t> x</a:t>
            </a:r>
            <a:r>
              <a:rPr lang="en-US" altLang="zh-CN" sz="2400" baseline="-25000" noProof="1"/>
              <a:t>3</a:t>
            </a:r>
            <a:r>
              <a:rPr lang="en-US" altLang="zh-CN" sz="2400" noProof="1"/>
              <a:t>)</a:t>
            </a:r>
            <a:r>
              <a:rPr lang="en-US" altLang="zh-CN" sz="2400" noProof="1">
                <a:sym typeface="Symbol" panose="05050102010706020507" pitchFamily="18" charset="2"/>
              </a:rPr>
              <a:t></a:t>
            </a:r>
            <a:r>
              <a:rPr lang="en-US" altLang="zh-CN" sz="2400" noProof="1"/>
              <a:t> </a:t>
            </a:r>
            <a:r>
              <a:rPr lang="en-US" altLang="zh-CN" sz="2400" noProof="1">
                <a:sym typeface="Symbol" panose="05050102010706020507" pitchFamily="18" charset="2"/>
              </a:rPr>
              <a:t></a:t>
            </a:r>
            <a:r>
              <a:rPr lang="en-US" altLang="zh-CN" sz="2400" noProof="1"/>
              <a:t>x</a:t>
            </a:r>
            <a:r>
              <a:rPr lang="en-US" altLang="zh-CN" sz="2400" baseline="-25000" noProof="1"/>
              <a:t>2  </a:t>
            </a:r>
          </a:p>
          <a:p>
            <a:pPr lvl="1"/>
            <a:r>
              <a:rPr lang="zh-CN" altLang="en-US" noProof="1" smtClean="0"/>
              <a:t>令 </a:t>
            </a:r>
            <a:r>
              <a:rPr lang="en-US" altLang="zh-CN" noProof="1"/>
              <a:t>(</a:t>
            </a:r>
            <a:r>
              <a:rPr lang="en-US" altLang="zh-CN" noProof="1" smtClean="0"/>
              <a:t>x</a:t>
            </a:r>
            <a:r>
              <a:rPr lang="en-US" altLang="zh-CN" baseline="-25000" noProof="1" smtClean="0"/>
              <a:t>1</a:t>
            </a:r>
            <a:r>
              <a:rPr lang="en-US" altLang="zh-CN" noProof="1" smtClean="0"/>
              <a:t>,</a:t>
            </a:r>
            <a:r>
              <a:rPr lang="en-US" altLang="zh-CN" noProof="1"/>
              <a:t> </a:t>
            </a:r>
            <a:r>
              <a:rPr lang="en-US" altLang="zh-CN" noProof="1" smtClean="0"/>
              <a:t>x</a:t>
            </a:r>
            <a:r>
              <a:rPr lang="en-US" altLang="zh-CN" baseline="-25000" noProof="1" smtClean="0"/>
              <a:t>2</a:t>
            </a:r>
            <a:r>
              <a:rPr lang="en-US" altLang="zh-CN" noProof="1" smtClean="0"/>
              <a:t>, x</a:t>
            </a:r>
            <a:r>
              <a:rPr lang="en-US" altLang="zh-CN" baseline="-25000" noProof="1" smtClean="0"/>
              <a:t>3</a:t>
            </a:r>
            <a:r>
              <a:rPr lang="en-US" altLang="zh-CN" noProof="1" smtClean="0"/>
              <a:t>)=(1,0,1), F</a:t>
            </a:r>
            <a:r>
              <a:rPr lang="en-US" altLang="zh-CN" baseline="-25000" noProof="1" smtClean="0"/>
              <a:t>1</a:t>
            </a:r>
            <a:r>
              <a:rPr lang="zh-CN" altLang="en-US" noProof="1" smtClean="0"/>
              <a:t>成真</a:t>
            </a:r>
            <a:r>
              <a:rPr lang="zh-CN" altLang="en-US" noProof="1"/>
              <a:t>赋值</a:t>
            </a:r>
            <a:r>
              <a:rPr lang="en-US" altLang="zh-CN" noProof="1"/>
              <a:t>, </a:t>
            </a:r>
            <a:r>
              <a:rPr lang="en-US" altLang="zh-CN" noProof="1" smtClean="0"/>
              <a:t>F</a:t>
            </a:r>
            <a:r>
              <a:rPr lang="en-US" altLang="zh-CN" baseline="-25000" noProof="1" smtClean="0"/>
              <a:t>1</a:t>
            </a:r>
            <a:r>
              <a:rPr lang="zh-CN" altLang="en-US" noProof="1"/>
              <a:t>是可满足的</a:t>
            </a:r>
            <a:r>
              <a:rPr lang="en-US" altLang="zh-CN" noProof="1" smtClean="0"/>
              <a:t>.</a:t>
            </a:r>
          </a:p>
          <a:p>
            <a:r>
              <a:rPr lang="zh-CN" altLang="en-US" sz="2400" noProof="1" smtClean="0"/>
              <a:t>合取范式</a:t>
            </a:r>
            <a:r>
              <a:rPr lang="en-US" altLang="zh-CN" sz="2400" noProof="1" smtClean="0"/>
              <a:t>F</a:t>
            </a:r>
            <a:r>
              <a:rPr lang="en-US" altLang="zh-CN" sz="2400" baseline="-25000" noProof="1" smtClean="0"/>
              <a:t>2</a:t>
            </a:r>
            <a:r>
              <a:rPr lang="en-US" altLang="zh-CN" sz="2400" noProof="1"/>
              <a:t>=( x</a:t>
            </a:r>
            <a:r>
              <a:rPr lang="en-US" altLang="zh-CN" sz="2400" baseline="-25000" noProof="1"/>
              <a:t>1</a:t>
            </a:r>
            <a:r>
              <a:rPr lang="en-US" altLang="zh-CN" sz="2400" noProof="1">
                <a:sym typeface="Symbol" panose="05050102010706020507" pitchFamily="18" charset="2"/>
              </a:rPr>
              <a:t></a:t>
            </a:r>
            <a:r>
              <a:rPr lang="en-US" altLang="zh-CN" sz="2400" noProof="1"/>
              <a:t> </a:t>
            </a:r>
            <a:r>
              <a:rPr lang="en-US" altLang="zh-CN" sz="2400" noProof="1">
                <a:sym typeface="Symbol" panose="05050102010706020507" pitchFamily="18" charset="2"/>
              </a:rPr>
              <a:t></a:t>
            </a:r>
            <a:r>
              <a:rPr lang="en-US" altLang="zh-CN" sz="2400" noProof="1"/>
              <a:t>x</a:t>
            </a:r>
            <a:r>
              <a:rPr lang="en-US" altLang="zh-CN" sz="2400" baseline="-25000" noProof="1"/>
              <a:t>2</a:t>
            </a:r>
            <a:r>
              <a:rPr lang="en-US" altLang="zh-CN" sz="2400" noProof="1">
                <a:sym typeface="Symbol" panose="05050102010706020507" pitchFamily="18" charset="2"/>
              </a:rPr>
              <a:t></a:t>
            </a:r>
            <a:r>
              <a:rPr lang="en-US" altLang="zh-CN" sz="2400" noProof="1"/>
              <a:t> x</a:t>
            </a:r>
            <a:r>
              <a:rPr lang="en-US" altLang="zh-CN" sz="2400" baseline="-25000" noProof="1"/>
              <a:t>3</a:t>
            </a:r>
            <a:r>
              <a:rPr lang="en-US" altLang="zh-CN" sz="2400" noProof="1"/>
              <a:t>)</a:t>
            </a:r>
            <a:r>
              <a:rPr lang="en-US" altLang="zh-CN" sz="2400" noProof="1">
                <a:sym typeface="Symbol" panose="05050102010706020507" pitchFamily="18" charset="2"/>
              </a:rPr>
              <a:t></a:t>
            </a:r>
            <a:r>
              <a:rPr lang="en-US" altLang="zh-CN" sz="2400" noProof="1"/>
              <a:t>(</a:t>
            </a:r>
            <a:r>
              <a:rPr lang="en-US" altLang="zh-CN" sz="2400" noProof="1">
                <a:sym typeface="Symbol" panose="05050102010706020507" pitchFamily="18" charset="2"/>
              </a:rPr>
              <a:t></a:t>
            </a:r>
            <a:r>
              <a:rPr lang="en-US" altLang="zh-CN" sz="2400" noProof="1"/>
              <a:t> x</a:t>
            </a:r>
            <a:r>
              <a:rPr lang="en-US" altLang="zh-CN" sz="2400" baseline="-25000" noProof="1"/>
              <a:t>1</a:t>
            </a:r>
            <a:r>
              <a:rPr lang="en-US" altLang="zh-CN" sz="2400" noProof="1">
                <a:sym typeface="Symbol" panose="05050102010706020507" pitchFamily="18" charset="2"/>
              </a:rPr>
              <a:t></a:t>
            </a:r>
            <a:r>
              <a:rPr lang="en-US" altLang="zh-CN" sz="2400" noProof="1"/>
              <a:t> </a:t>
            </a:r>
            <a:r>
              <a:rPr lang="en-US" altLang="zh-CN" sz="2400" noProof="1">
                <a:sym typeface="Symbol" panose="05050102010706020507" pitchFamily="18" charset="2"/>
              </a:rPr>
              <a:t></a:t>
            </a:r>
            <a:r>
              <a:rPr lang="en-US" altLang="zh-CN" sz="2400" noProof="1"/>
              <a:t>x</a:t>
            </a:r>
            <a:r>
              <a:rPr lang="en-US" altLang="zh-CN" sz="2400" baseline="-25000" noProof="1"/>
              <a:t>2</a:t>
            </a:r>
            <a:r>
              <a:rPr lang="en-US" altLang="zh-CN" sz="2400" noProof="1">
                <a:sym typeface="Symbol" panose="05050102010706020507" pitchFamily="18" charset="2"/>
              </a:rPr>
              <a:t></a:t>
            </a:r>
            <a:r>
              <a:rPr lang="en-US" altLang="zh-CN" sz="2400" noProof="1"/>
              <a:t> x</a:t>
            </a:r>
            <a:r>
              <a:rPr lang="en-US" altLang="zh-CN" sz="2400" baseline="-25000" noProof="1"/>
              <a:t>3</a:t>
            </a:r>
            <a:r>
              <a:rPr lang="en-US" altLang="zh-CN" sz="2400" noProof="1"/>
              <a:t>) </a:t>
            </a:r>
            <a:r>
              <a:rPr lang="en-US" altLang="zh-CN" sz="2400" noProof="1">
                <a:sym typeface="Symbol" panose="05050102010706020507" pitchFamily="18" charset="2"/>
              </a:rPr>
              <a:t></a:t>
            </a:r>
            <a:r>
              <a:rPr lang="en-US" altLang="zh-CN" sz="2400" noProof="1"/>
              <a:t> x</a:t>
            </a:r>
            <a:r>
              <a:rPr lang="en-US" altLang="zh-CN" sz="2400" baseline="-25000" noProof="1"/>
              <a:t>2 </a:t>
            </a:r>
            <a:r>
              <a:rPr lang="en-US" altLang="zh-CN" sz="2400" noProof="1">
                <a:sym typeface="Symbol" panose="05050102010706020507" pitchFamily="18" charset="2"/>
              </a:rPr>
              <a:t></a:t>
            </a:r>
            <a:r>
              <a:rPr lang="en-US" altLang="zh-CN" sz="2400" noProof="1" smtClean="0"/>
              <a:t>x</a:t>
            </a:r>
            <a:r>
              <a:rPr lang="en-US" altLang="zh-CN" sz="2400" baseline="-25000" noProof="1" smtClean="0"/>
              <a:t>3</a:t>
            </a:r>
          </a:p>
          <a:p>
            <a:pPr lvl="1"/>
            <a:r>
              <a:rPr lang="en-US" altLang="zh-CN" noProof="1" smtClean="0"/>
              <a:t>F</a:t>
            </a:r>
            <a:r>
              <a:rPr lang="en-US" altLang="zh-CN" baseline="-25000" noProof="1" smtClean="0"/>
              <a:t>2</a:t>
            </a:r>
            <a:r>
              <a:rPr lang="zh-CN" altLang="en-US" noProof="1" smtClean="0"/>
              <a:t>不存在真赋值，不是</a:t>
            </a:r>
            <a:r>
              <a:rPr lang="zh-CN" altLang="en-US" noProof="1"/>
              <a:t>可满足的</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31</a:t>
            </a:fld>
            <a:endParaRPr lang="en-US" altLang="zh-CN"/>
          </a:p>
        </p:txBody>
      </p:sp>
    </p:spTree>
    <p:extLst>
      <p:ext uri="{BB962C8B-B14F-4D97-AF65-F5344CB8AC3E}">
        <p14:creationId xmlns:p14="http://schemas.microsoft.com/office/powerpoint/2010/main" val="967383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2656"/>
            <a:ext cx="10515600" cy="1325563"/>
          </a:xfrm>
        </p:spPr>
        <p:txBody>
          <a:bodyPr/>
          <a:lstStyle/>
          <a:p>
            <a:r>
              <a:rPr lang="zh-CN" altLang="en-US" dirty="0" smtClean="0"/>
              <a:t>可满足性问题的</a:t>
            </a:r>
            <a:r>
              <a:rPr lang="zh-CN" altLang="en-US" dirty="0"/>
              <a:t>不确定</a:t>
            </a:r>
            <a:r>
              <a:rPr lang="zh-CN" altLang="en-US" dirty="0" smtClean="0"/>
              <a:t>算法</a:t>
            </a:r>
            <a:endParaRPr lang="zh-CN" altLang="en-US" dirty="0"/>
          </a:p>
        </p:txBody>
      </p:sp>
      <p:sp>
        <p:nvSpPr>
          <p:cNvPr id="3" name="内容占位符 2"/>
          <p:cNvSpPr>
            <a:spLocks noGrp="1"/>
          </p:cNvSpPr>
          <p:nvPr>
            <p:ph idx="1"/>
          </p:nvPr>
        </p:nvSpPr>
        <p:spPr>
          <a:xfrm>
            <a:off x="983432" y="1772816"/>
            <a:ext cx="10515600" cy="4351338"/>
          </a:xfrm>
        </p:spPr>
        <p:txBody>
          <a:bodyPr>
            <a:normAutofit fontScale="85000" lnSpcReduction="20000"/>
          </a:bodyPr>
          <a:lstStyle/>
          <a:p>
            <a:pPr>
              <a:lnSpc>
                <a:spcPct val="90000"/>
              </a:lnSpc>
              <a:buNone/>
            </a:pPr>
            <a:r>
              <a:rPr lang="en-US" altLang="zh-CN" dirty="0"/>
              <a:t>Procedure </a:t>
            </a:r>
            <a:r>
              <a:rPr lang="en-US" altLang="zh-CN" dirty="0" smtClean="0"/>
              <a:t>EVAL(</a:t>
            </a:r>
            <a:r>
              <a:rPr lang="en-US" altLang="zh-CN" noProof="1"/>
              <a:t>F</a:t>
            </a:r>
            <a:r>
              <a:rPr lang="en-US" altLang="zh-CN" dirty="0" smtClean="0"/>
              <a:t>,n</a:t>
            </a:r>
            <a:r>
              <a:rPr lang="en-US" altLang="zh-CN" dirty="0"/>
              <a:t>)</a:t>
            </a:r>
          </a:p>
          <a:p>
            <a:pPr>
              <a:lnSpc>
                <a:spcPct val="90000"/>
              </a:lnSpc>
              <a:buNone/>
            </a:pPr>
            <a:r>
              <a:rPr lang="en-US" altLang="zh-CN" dirty="0"/>
              <a:t>//</a:t>
            </a:r>
            <a:r>
              <a:rPr lang="zh-CN" altLang="en-US" dirty="0"/>
              <a:t>判定</a:t>
            </a:r>
            <a:r>
              <a:rPr lang="zh-CN" altLang="en-US" dirty="0" smtClean="0"/>
              <a:t>命题</a:t>
            </a:r>
            <a:r>
              <a:rPr lang="en-US" altLang="zh-CN" noProof="1"/>
              <a:t>F</a:t>
            </a:r>
            <a:r>
              <a:rPr lang="zh-CN" altLang="en-US" dirty="0" smtClean="0"/>
              <a:t>是否</a:t>
            </a:r>
            <a:r>
              <a:rPr lang="zh-CN" altLang="en-US" dirty="0"/>
              <a:t>为可满足的。变量为</a:t>
            </a:r>
            <a:r>
              <a:rPr lang="en-US" altLang="zh-CN" dirty="0"/>
              <a:t>X</a:t>
            </a:r>
            <a:r>
              <a:rPr lang="en-US" altLang="zh-CN" baseline="-25000" dirty="0"/>
              <a:t>i</a:t>
            </a:r>
            <a:r>
              <a:rPr lang="zh-CN" altLang="en-US" dirty="0"/>
              <a:t>，</a:t>
            </a:r>
            <a:r>
              <a:rPr lang="en-US" altLang="zh-CN" dirty="0"/>
              <a:t>1≤i≤n</a:t>
            </a:r>
          </a:p>
          <a:p>
            <a:pPr>
              <a:lnSpc>
                <a:spcPct val="90000"/>
              </a:lnSpc>
              <a:buNone/>
            </a:pPr>
            <a:r>
              <a:rPr lang="en-US" altLang="zh-CN" dirty="0"/>
              <a:t>Boolean x(1:n)</a:t>
            </a:r>
          </a:p>
          <a:p>
            <a:pPr>
              <a:lnSpc>
                <a:spcPct val="90000"/>
              </a:lnSpc>
              <a:buNone/>
            </a:pPr>
            <a:r>
              <a:rPr lang="en-US" altLang="zh-CN" dirty="0"/>
              <a:t>for i←1 to n do//</a:t>
            </a:r>
            <a:r>
              <a:rPr lang="zh-CN" altLang="en-US" dirty="0"/>
              <a:t>选取一组真值指派</a:t>
            </a:r>
          </a:p>
          <a:p>
            <a:pPr>
              <a:lnSpc>
                <a:spcPct val="90000"/>
              </a:lnSpc>
              <a:buNone/>
            </a:pPr>
            <a:r>
              <a:rPr lang="zh-CN" altLang="en-US" dirty="0"/>
              <a:t>     </a:t>
            </a:r>
            <a:r>
              <a:rPr lang="en-US" altLang="zh-CN" dirty="0" err="1"/>
              <a:t>x</a:t>
            </a:r>
            <a:r>
              <a:rPr lang="en-US" altLang="zh-CN" baseline="-25000" dirty="0" err="1"/>
              <a:t>i</a:t>
            </a:r>
            <a:r>
              <a:rPr lang="en-US" altLang="zh-CN" dirty="0" err="1"/>
              <a:t>←choice</a:t>
            </a:r>
            <a:r>
              <a:rPr lang="en-US" altLang="zh-CN" dirty="0"/>
              <a:t>(</a:t>
            </a:r>
            <a:r>
              <a:rPr lang="en-US" altLang="zh-CN" dirty="0" err="1"/>
              <a:t>true,false</a:t>
            </a:r>
            <a:r>
              <a:rPr lang="en-US" altLang="zh-CN" dirty="0"/>
              <a:t>)</a:t>
            </a:r>
          </a:p>
          <a:p>
            <a:pPr>
              <a:lnSpc>
                <a:spcPct val="90000"/>
              </a:lnSpc>
              <a:buNone/>
            </a:pPr>
            <a:r>
              <a:rPr lang="en-US" altLang="zh-CN" dirty="0"/>
              <a:t>repeat</a:t>
            </a:r>
          </a:p>
          <a:p>
            <a:pPr>
              <a:lnSpc>
                <a:spcPct val="90000"/>
              </a:lnSpc>
              <a:buNone/>
            </a:pPr>
            <a:r>
              <a:rPr lang="en-US" altLang="zh-CN" dirty="0"/>
              <a:t>if </a:t>
            </a:r>
            <a:r>
              <a:rPr lang="en-US" altLang="zh-CN" noProof="1"/>
              <a:t>F</a:t>
            </a:r>
            <a:r>
              <a:rPr lang="en-US" altLang="zh-CN" dirty="0" smtClean="0"/>
              <a:t>(x</a:t>
            </a:r>
            <a:r>
              <a:rPr lang="en-US" altLang="zh-CN" baseline="-25000" dirty="0" smtClean="0"/>
              <a:t>1</a:t>
            </a:r>
            <a:r>
              <a:rPr lang="en-US" altLang="zh-CN" dirty="0"/>
              <a:t>,…,</a:t>
            </a:r>
            <a:r>
              <a:rPr lang="en-US" altLang="zh-CN" dirty="0" err="1"/>
              <a:t>x</a:t>
            </a:r>
            <a:r>
              <a:rPr lang="en-US" altLang="zh-CN" baseline="-25000" dirty="0" err="1"/>
              <a:t>n</a:t>
            </a:r>
            <a:r>
              <a:rPr lang="en-US" altLang="zh-CN" dirty="0"/>
              <a:t>)=true</a:t>
            </a:r>
          </a:p>
          <a:p>
            <a:pPr>
              <a:lnSpc>
                <a:spcPct val="90000"/>
              </a:lnSpc>
              <a:buNone/>
            </a:pPr>
            <a:r>
              <a:rPr lang="en-US" altLang="zh-CN" dirty="0"/>
              <a:t>    then success</a:t>
            </a:r>
          </a:p>
          <a:p>
            <a:pPr>
              <a:lnSpc>
                <a:spcPct val="90000"/>
              </a:lnSpc>
              <a:buNone/>
            </a:pPr>
            <a:r>
              <a:rPr lang="en-US" altLang="zh-CN" dirty="0"/>
              <a:t>    else failure</a:t>
            </a:r>
          </a:p>
          <a:p>
            <a:pPr>
              <a:lnSpc>
                <a:spcPct val="90000"/>
              </a:lnSpc>
              <a:buNone/>
            </a:pPr>
            <a:r>
              <a:rPr lang="en-US" altLang="zh-CN" dirty="0" err="1"/>
              <a:t>endif</a:t>
            </a:r>
            <a:endParaRPr lang="en-US" altLang="zh-CN" dirty="0"/>
          </a:p>
          <a:p>
            <a:pPr>
              <a:lnSpc>
                <a:spcPct val="90000"/>
              </a:lnSpc>
              <a:buNone/>
            </a:pPr>
            <a:r>
              <a:rPr lang="en-US" altLang="zh-CN" dirty="0"/>
              <a:t>end EVAL</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32</a:t>
            </a:fld>
            <a:endParaRPr lang="en-US" altLang="zh-CN"/>
          </a:p>
        </p:txBody>
      </p:sp>
      <p:sp>
        <p:nvSpPr>
          <p:cNvPr id="5" name="矩形 4"/>
          <p:cNvSpPr/>
          <p:nvPr/>
        </p:nvSpPr>
        <p:spPr>
          <a:xfrm>
            <a:off x="6023992" y="5157192"/>
            <a:ext cx="792088"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Arial" panose="020B0604020202020204" pitchFamily="34" charset="0"/>
                <a:cs typeface="Arial" panose="020B0604020202020204" pitchFamily="34" charset="0"/>
              </a:rPr>
              <a:t>O(n)</a:t>
            </a:r>
            <a:endParaRPr lang="zh-CN"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460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784" y="329832"/>
            <a:ext cx="10515600" cy="1325563"/>
          </a:xfrm>
        </p:spPr>
        <p:txBody>
          <a:bodyPr/>
          <a:lstStyle/>
          <a:p>
            <a:r>
              <a:rPr lang="en-US" altLang="zh-CN" dirty="0" smtClean="0"/>
              <a:t>Cook</a:t>
            </a:r>
            <a:r>
              <a:rPr lang="zh-CN" altLang="en-US" dirty="0" smtClean="0"/>
              <a:t>定理</a:t>
            </a:r>
            <a:endParaRPr lang="zh-CN" altLang="en-US" dirty="0"/>
          </a:p>
        </p:txBody>
      </p:sp>
      <p:sp>
        <p:nvSpPr>
          <p:cNvPr id="3" name="内容占位符 2"/>
          <p:cNvSpPr>
            <a:spLocks noGrp="1"/>
          </p:cNvSpPr>
          <p:nvPr>
            <p:ph idx="1"/>
          </p:nvPr>
        </p:nvSpPr>
        <p:spPr>
          <a:xfrm>
            <a:off x="698482" y="2232723"/>
            <a:ext cx="10946432" cy="1352863"/>
          </a:xfrm>
        </p:spPr>
        <p:txBody>
          <a:bodyPr>
            <a:normAutofit/>
          </a:bodyPr>
          <a:lstStyle/>
          <a:p>
            <a:pPr>
              <a:spcBef>
                <a:spcPts val="0"/>
              </a:spcBef>
            </a:pPr>
            <a:r>
              <a:rPr lang="en-US" altLang="zh-CN" sz="2400" dirty="0" smtClean="0"/>
              <a:t> </a:t>
            </a:r>
            <a:r>
              <a:rPr lang="zh-CN" altLang="en-US" sz="2400" dirty="0" smtClean="0"/>
              <a:t>即任何</a:t>
            </a:r>
            <a:r>
              <a:rPr lang="en-US" altLang="zh-CN" sz="2400" dirty="0"/>
              <a:t>NP</a:t>
            </a:r>
            <a:r>
              <a:rPr lang="zh-CN" altLang="en-US" sz="2400" dirty="0"/>
              <a:t>问题都可以在多项式时间归约</a:t>
            </a:r>
            <a:r>
              <a:rPr lang="zh-CN" altLang="en-US" sz="2400" dirty="0" smtClean="0"/>
              <a:t>为</a:t>
            </a:r>
            <a:r>
              <a:rPr lang="en-US" altLang="zh-CN" sz="2400" dirty="0" smtClean="0"/>
              <a:t>SAT</a:t>
            </a:r>
            <a:r>
              <a:rPr lang="zh-CN" altLang="en-US" sz="2400" dirty="0" smtClean="0"/>
              <a:t>问题</a:t>
            </a:r>
            <a:endParaRPr lang="en-US" altLang="zh-CN" sz="2400" dirty="0" smtClean="0"/>
          </a:p>
          <a:p>
            <a:pPr>
              <a:spcBef>
                <a:spcPts val="0"/>
              </a:spcBef>
            </a:pPr>
            <a:r>
              <a:rPr lang="en-US" altLang="zh-CN" sz="2400" dirty="0" smtClean="0"/>
              <a:t>SAT</a:t>
            </a:r>
            <a:r>
              <a:rPr lang="zh-CN" altLang="en-US" sz="2400" dirty="0" smtClean="0"/>
              <a:t>问题是第一个</a:t>
            </a:r>
            <a:r>
              <a:rPr lang="en-US" altLang="zh-CN" sz="2400" dirty="0" smtClean="0"/>
              <a:t>NPC</a:t>
            </a:r>
            <a:r>
              <a:rPr lang="zh-CN" altLang="en-US" sz="2400" dirty="0" smtClean="0"/>
              <a:t>问题</a:t>
            </a:r>
            <a:endParaRPr lang="en-US" altLang="zh-CN" sz="2400" dirty="0" smtClean="0"/>
          </a:p>
          <a:p>
            <a:pPr>
              <a:spcBef>
                <a:spcPts val="0"/>
              </a:spcBef>
            </a:pPr>
            <a:r>
              <a:rPr lang="zh-CN" altLang="en-US" sz="2400" dirty="0" smtClean="0"/>
              <a:t>证明略</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33</a:t>
            </a:fld>
            <a:endParaRPr lang="en-US" altLang="zh-CN"/>
          </a:p>
        </p:txBody>
      </p:sp>
      <p:grpSp>
        <p:nvGrpSpPr>
          <p:cNvPr id="65" name="组合 64"/>
          <p:cNvGrpSpPr/>
          <p:nvPr/>
        </p:nvGrpSpPr>
        <p:grpSpPr>
          <a:xfrm>
            <a:off x="5738738" y="1964350"/>
            <a:ext cx="5615062" cy="2631241"/>
            <a:chOff x="4697518" y="2966034"/>
            <a:chExt cx="5615062" cy="2631241"/>
          </a:xfrm>
        </p:grpSpPr>
        <p:sp>
          <p:nvSpPr>
            <p:cNvPr id="5" name="TextBox 3"/>
            <p:cNvSpPr txBox="1">
              <a:spLocks noChangeArrowheads="1"/>
            </p:cNvSpPr>
            <p:nvPr/>
          </p:nvSpPr>
          <p:spPr bwMode="auto">
            <a:xfrm>
              <a:off x="6960435" y="5197165"/>
              <a:ext cx="933771" cy="400110"/>
            </a:xfrm>
            <a:prstGeom prst="rect">
              <a:avLst/>
            </a:prstGeom>
            <a:noFill/>
            <a:ln w="1905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auto">
                <a:spcBef>
                  <a:spcPct val="0"/>
                </a:spcBef>
                <a:buFontTx/>
                <a:buNone/>
              </a:pPr>
              <a:r>
                <a:rPr lang="en-US" altLang="zh-CN" sz="2000" noProof="1">
                  <a:latin typeface="Arial" panose="020B0604020202020204" pitchFamily="34" charset="0"/>
                  <a:ea typeface="幼圆" panose="02010509060101010101" pitchFamily="49" charset="-122"/>
                  <a:cs typeface="Arial" panose="020B0604020202020204" pitchFamily="34" charset="0"/>
                </a:rPr>
                <a:t>SAT</a:t>
              </a:r>
              <a:endParaRPr lang="zh-CN" altLang="en-US" sz="2000" noProof="1">
                <a:latin typeface="Arial" panose="020B0604020202020204" pitchFamily="34" charset="0"/>
                <a:ea typeface="幼圆" panose="02010509060101010101" pitchFamily="49" charset="-122"/>
                <a:cs typeface="Arial" panose="020B0604020202020204" pitchFamily="34" charset="0"/>
              </a:endParaRPr>
            </a:p>
          </p:txBody>
        </p:sp>
        <p:sp>
          <p:nvSpPr>
            <p:cNvPr id="6" name="TextBox 5"/>
            <p:cNvSpPr txBox="1">
              <a:spLocks noChangeArrowheads="1"/>
            </p:cNvSpPr>
            <p:nvPr/>
          </p:nvSpPr>
          <p:spPr bwMode="auto">
            <a:xfrm>
              <a:off x="8742771" y="4431973"/>
              <a:ext cx="1241661" cy="400110"/>
            </a:xfrm>
            <a:prstGeom prst="rect">
              <a:avLst/>
            </a:prstGeom>
            <a:solidFill>
              <a:schemeClr val="accent1">
                <a:lumMod val="20000"/>
                <a:lumOff val="80000"/>
              </a:schemeClr>
            </a:solidFill>
            <a:ln w="19050">
              <a:solidFill>
                <a:schemeClr val="accent1">
                  <a:lumMod val="75000"/>
                </a:schemeClr>
              </a:solidFill>
              <a:miter lim="800000"/>
              <a:headEnd/>
              <a:tailEnd/>
            </a:ln>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zh-CN" altLang="en-US" sz="2000" noProof="1">
                  <a:latin typeface="Arial" panose="020B0604020202020204" pitchFamily="34" charset="0"/>
                  <a:ea typeface="幼圆" panose="02010509060101010101" pitchFamily="49" charset="-122"/>
                  <a:cs typeface="Arial" panose="020B0604020202020204" pitchFamily="34" charset="0"/>
                </a:rPr>
                <a:t>恰好覆盖</a:t>
              </a:r>
            </a:p>
          </p:txBody>
        </p:sp>
        <p:sp>
          <p:nvSpPr>
            <p:cNvPr id="7" name="TextBox 7"/>
            <p:cNvSpPr txBox="1">
              <a:spLocks noChangeArrowheads="1"/>
            </p:cNvSpPr>
            <p:nvPr/>
          </p:nvSpPr>
          <p:spPr bwMode="auto">
            <a:xfrm>
              <a:off x="4697518" y="4431973"/>
              <a:ext cx="1759918" cy="400110"/>
            </a:xfrm>
            <a:prstGeom prst="rect">
              <a:avLst/>
            </a:prstGeom>
            <a:noFill/>
            <a:ln w="1905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zh-CN" altLang="en-US" sz="2000" noProof="1">
                  <a:latin typeface="Arial" panose="020B0604020202020204" pitchFamily="34" charset="0"/>
                  <a:ea typeface="幼圆" panose="02010509060101010101" pitchFamily="49" charset="-122"/>
                  <a:cs typeface="Arial" panose="020B0604020202020204" pitchFamily="34" charset="0"/>
                </a:rPr>
                <a:t>最大可满足性</a:t>
              </a:r>
            </a:p>
          </p:txBody>
        </p:sp>
        <p:sp>
          <p:nvSpPr>
            <p:cNvPr id="8" name="TextBox 6"/>
            <p:cNvSpPr txBox="1">
              <a:spLocks noChangeArrowheads="1"/>
            </p:cNvSpPr>
            <p:nvPr/>
          </p:nvSpPr>
          <p:spPr bwMode="auto">
            <a:xfrm>
              <a:off x="6960435" y="4431975"/>
              <a:ext cx="933771" cy="400110"/>
            </a:xfrm>
            <a:prstGeom prst="rect">
              <a:avLst/>
            </a:prstGeom>
            <a:noFill/>
            <a:ln w="1905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en-US" altLang="zh-CN" sz="2000" noProof="1">
                  <a:latin typeface="Arial" panose="020B0604020202020204" pitchFamily="34" charset="0"/>
                  <a:ea typeface="幼圆" panose="02010509060101010101" pitchFamily="49" charset="-122"/>
                  <a:cs typeface="Arial" panose="020B0604020202020204" pitchFamily="34" charset="0"/>
                </a:rPr>
                <a:t>3SAT</a:t>
              </a:r>
              <a:endParaRPr lang="zh-CN" altLang="en-US" sz="2000" noProof="1">
                <a:latin typeface="Arial" panose="020B0604020202020204" pitchFamily="34" charset="0"/>
                <a:ea typeface="幼圆" panose="02010509060101010101" pitchFamily="49" charset="-122"/>
                <a:cs typeface="Arial" panose="020B0604020202020204" pitchFamily="34" charset="0"/>
              </a:endParaRPr>
            </a:p>
          </p:txBody>
        </p:sp>
        <p:sp>
          <p:nvSpPr>
            <p:cNvPr id="9" name="TextBox 8"/>
            <p:cNvSpPr txBox="1">
              <a:spLocks noChangeArrowheads="1"/>
            </p:cNvSpPr>
            <p:nvPr/>
          </p:nvSpPr>
          <p:spPr bwMode="auto">
            <a:xfrm>
              <a:off x="8157457" y="3739475"/>
              <a:ext cx="1034888" cy="400110"/>
            </a:xfrm>
            <a:prstGeom prst="rect">
              <a:avLst/>
            </a:prstGeom>
            <a:solidFill>
              <a:schemeClr val="accent1">
                <a:lumMod val="20000"/>
                <a:lumOff val="80000"/>
              </a:schemeClr>
            </a:solidFill>
            <a:ln w="19050">
              <a:solidFill>
                <a:schemeClr val="accent1">
                  <a:lumMod val="75000"/>
                </a:schemeClr>
              </a:solidFill>
              <a:miter lim="800000"/>
              <a:headEnd/>
              <a:tailEnd/>
            </a:ln>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zh-CN" altLang="en-US" sz="2000" noProof="1">
                  <a:latin typeface="Arial" panose="020B0604020202020204" pitchFamily="34" charset="0"/>
                  <a:ea typeface="幼圆" panose="02010509060101010101" pitchFamily="49" charset="-122"/>
                  <a:cs typeface="Arial" panose="020B0604020202020204" pitchFamily="34" charset="0"/>
                </a:rPr>
                <a:t>子集和</a:t>
              </a:r>
            </a:p>
          </p:txBody>
        </p:sp>
        <p:sp>
          <p:nvSpPr>
            <p:cNvPr id="10" name="TextBox 15"/>
            <p:cNvSpPr txBox="1">
              <a:spLocks noChangeArrowheads="1"/>
            </p:cNvSpPr>
            <p:nvPr/>
          </p:nvSpPr>
          <p:spPr bwMode="auto">
            <a:xfrm>
              <a:off x="8134840" y="2966034"/>
              <a:ext cx="1080121" cy="400110"/>
            </a:xfrm>
            <a:prstGeom prst="rect">
              <a:avLst/>
            </a:prstGeom>
            <a:solidFill>
              <a:schemeClr val="accent1">
                <a:lumMod val="20000"/>
                <a:lumOff val="80000"/>
              </a:schemeClr>
            </a:solidFill>
            <a:ln w="19050">
              <a:solidFill>
                <a:schemeClr val="accent1">
                  <a:lumMod val="75000"/>
                </a:schemeClr>
              </a:solidFill>
              <a:miter lim="800000"/>
              <a:headEnd/>
              <a:tailEnd/>
            </a:ln>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en-US" altLang="zh-CN" sz="2000" noProof="1" smtClean="0">
                  <a:latin typeface="Arial" panose="020B0604020202020204" pitchFamily="34" charset="0"/>
                  <a:ea typeface="幼圆" panose="02010509060101010101" pitchFamily="49" charset="-122"/>
                  <a:cs typeface="Arial" panose="020B0604020202020204" pitchFamily="34" charset="0"/>
                </a:rPr>
                <a:t>0/1</a:t>
              </a:r>
              <a:r>
                <a:rPr lang="zh-CN" altLang="en-US" sz="2000" noProof="1">
                  <a:latin typeface="Arial" panose="020B0604020202020204" pitchFamily="34" charset="0"/>
                  <a:ea typeface="幼圆" panose="02010509060101010101" pitchFamily="49" charset="-122"/>
                  <a:cs typeface="Arial" panose="020B0604020202020204" pitchFamily="34" charset="0"/>
                </a:rPr>
                <a:t>背包</a:t>
              </a:r>
            </a:p>
          </p:txBody>
        </p:sp>
        <p:cxnSp>
          <p:nvCxnSpPr>
            <p:cNvPr id="11" name="直接连接符 10"/>
            <p:cNvCxnSpPr>
              <a:stCxn id="7" idx="2"/>
              <a:endCxn id="5" idx="0"/>
            </p:cNvCxnSpPr>
            <p:nvPr/>
          </p:nvCxnSpPr>
          <p:spPr bwMode="auto">
            <a:xfrm>
              <a:off x="5577477" y="4832083"/>
              <a:ext cx="1849844" cy="36508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2"/>
              <a:endCxn id="5" idx="0"/>
            </p:cNvCxnSpPr>
            <p:nvPr/>
          </p:nvCxnSpPr>
          <p:spPr bwMode="auto">
            <a:xfrm>
              <a:off x="7427321" y="4832085"/>
              <a:ext cx="0" cy="365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0"/>
              <a:endCxn id="10" idx="2"/>
            </p:cNvCxnSpPr>
            <p:nvPr/>
          </p:nvCxnSpPr>
          <p:spPr bwMode="auto">
            <a:xfrm flipV="1">
              <a:off x="8674901" y="3366144"/>
              <a:ext cx="0" cy="37333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2"/>
              <a:endCxn id="5" idx="0"/>
            </p:cNvCxnSpPr>
            <p:nvPr/>
          </p:nvCxnSpPr>
          <p:spPr bwMode="auto">
            <a:xfrm flipH="1">
              <a:off x="7427321" y="4832083"/>
              <a:ext cx="1936281" cy="36508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8"/>
            <p:cNvSpPr txBox="1">
              <a:spLocks noChangeArrowheads="1"/>
            </p:cNvSpPr>
            <p:nvPr/>
          </p:nvSpPr>
          <p:spPr bwMode="auto">
            <a:xfrm>
              <a:off x="5130478" y="3663303"/>
              <a:ext cx="864096" cy="40011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noProof="1">
                <a:latin typeface="Arial" panose="020B0604020202020204" pitchFamily="34" charset="0"/>
                <a:ea typeface="幼圆" panose="02010509060101010101" pitchFamily="49" charset="-122"/>
                <a:cs typeface="Arial" panose="020B0604020202020204" pitchFamily="34" charset="0"/>
              </a:endParaRPr>
            </a:p>
          </p:txBody>
        </p:sp>
        <p:cxnSp>
          <p:nvCxnSpPr>
            <p:cNvPr id="26" name="直接连接符 25"/>
            <p:cNvCxnSpPr>
              <a:stCxn id="25" idx="2"/>
              <a:endCxn id="7" idx="0"/>
            </p:cNvCxnSpPr>
            <p:nvPr/>
          </p:nvCxnSpPr>
          <p:spPr bwMode="auto">
            <a:xfrm>
              <a:off x="5562526" y="4063413"/>
              <a:ext cx="14951" cy="36856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8"/>
            <p:cNvSpPr txBox="1">
              <a:spLocks noChangeArrowheads="1"/>
            </p:cNvSpPr>
            <p:nvPr/>
          </p:nvSpPr>
          <p:spPr bwMode="auto">
            <a:xfrm>
              <a:off x="6989878" y="3686711"/>
              <a:ext cx="871307" cy="40011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noProof="1">
                <a:latin typeface="Arial" panose="020B0604020202020204" pitchFamily="34" charset="0"/>
                <a:ea typeface="幼圆" panose="02010509060101010101" pitchFamily="49" charset="-122"/>
                <a:cs typeface="Arial" panose="020B0604020202020204" pitchFamily="34" charset="0"/>
              </a:endParaRPr>
            </a:p>
          </p:txBody>
        </p:sp>
        <p:cxnSp>
          <p:nvCxnSpPr>
            <p:cNvPr id="30" name="直接连接符 29"/>
            <p:cNvCxnSpPr>
              <a:stCxn id="29" idx="2"/>
              <a:endCxn id="8" idx="0"/>
            </p:cNvCxnSpPr>
            <p:nvPr/>
          </p:nvCxnSpPr>
          <p:spPr bwMode="auto">
            <a:xfrm>
              <a:off x="7425532" y="4086821"/>
              <a:ext cx="1789" cy="34515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9" idx="2"/>
              <a:endCxn id="6" idx="0"/>
            </p:cNvCxnSpPr>
            <p:nvPr/>
          </p:nvCxnSpPr>
          <p:spPr bwMode="auto">
            <a:xfrm>
              <a:off x="8674901" y="4139585"/>
              <a:ext cx="688701" cy="29238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8"/>
            <p:cNvSpPr txBox="1">
              <a:spLocks noChangeArrowheads="1"/>
            </p:cNvSpPr>
            <p:nvPr/>
          </p:nvSpPr>
          <p:spPr bwMode="auto">
            <a:xfrm>
              <a:off x="9441273" y="3732667"/>
              <a:ext cx="871307" cy="40011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noProof="1">
                <a:latin typeface="Arial" panose="020B0604020202020204" pitchFamily="34" charset="0"/>
                <a:ea typeface="幼圆" panose="02010509060101010101" pitchFamily="49" charset="-122"/>
                <a:cs typeface="Arial" panose="020B0604020202020204" pitchFamily="34" charset="0"/>
              </a:endParaRPr>
            </a:p>
          </p:txBody>
        </p:sp>
        <p:cxnSp>
          <p:nvCxnSpPr>
            <p:cNvPr id="40" name="直接连接符 39"/>
            <p:cNvCxnSpPr>
              <a:stCxn id="39" idx="2"/>
              <a:endCxn id="6" idx="0"/>
            </p:cNvCxnSpPr>
            <p:nvPr/>
          </p:nvCxnSpPr>
          <p:spPr bwMode="auto">
            <a:xfrm flipH="1">
              <a:off x="9363602" y="4132777"/>
              <a:ext cx="513325" cy="29919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4" name="矩形 63"/>
          <p:cNvSpPr/>
          <p:nvPr/>
        </p:nvSpPr>
        <p:spPr>
          <a:xfrm>
            <a:off x="6463448" y="4617956"/>
            <a:ext cx="3983783" cy="461665"/>
          </a:xfrm>
          <a:prstGeom prst="rect">
            <a:avLst/>
          </a:prstGeom>
        </p:spPr>
        <p:txBody>
          <a:bodyPr wrap="none">
            <a:spAutoFit/>
          </a:bodyPr>
          <a:lstStyle/>
          <a:p>
            <a:pPr fontAlgn="auto"/>
            <a:r>
              <a:rPr lang="zh-CN" altLang="en-US" sz="2400" noProof="1">
                <a:latin typeface="Arial" panose="020B0604020202020204" pitchFamily="34" charset="0"/>
                <a:ea typeface="幼圆" panose="02010509060101010101" pitchFamily="49" charset="-122"/>
                <a:cs typeface="Arial" panose="020B0604020202020204" pitchFamily="34" charset="0"/>
                <a:sym typeface="+mn-ea"/>
              </a:rPr>
              <a:t>现在</a:t>
            </a:r>
            <a:r>
              <a:rPr lang="en-US" altLang="zh-CN" sz="2400" noProof="1" smtClean="0">
                <a:latin typeface="Arial" panose="020B0604020202020204" pitchFamily="34" charset="0"/>
                <a:ea typeface="幼圆" panose="02010509060101010101" pitchFamily="49" charset="-122"/>
                <a:cs typeface="Arial" panose="020B0604020202020204" pitchFamily="34" charset="0"/>
                <a:sym typeface="+mn-ea"/>
              </a:rPr>
              <a:t>NPC</a:t>
            </a:r>
            <a:r>
              <a:rPr lang="zh-CN" altLang="en-US" sz="2400" noProof="1" smtClean="0">
                <a:latin typeface="Arial" panose="020B0604020202020204" pitchFamily="34" charset="0"/>
                <a:ea typeface="幼圆" panose="02010509060101010101" pitchFamily="49" charset="-122"/>
                <a:cs typeface="Arial" panose="020B0604020202020204" pitchFamily="34" charset="0"/>
                <a:sym typeface="+mn-ea"/>
              </a:rPr>
              <a:t>问题已</a:t>
            </a:r>
            <a:r>
              <a:rPr lang="zh-CN" altLang="en-US" sz="2400" noProof="1">
                <a:latin typeface="Arial" panose="020B0604020202020204" pitchFamily="34" charset="0"/>
                <a:ea typeface="幼圆" panose="02010509060101010101" pitchFamily="49" charset="-122"/>
                <a:cs typeface="Arial" panose="020B0604020202020204" pitchFamily="34" charset="0"/>
                <a:sym typeface="+mn-ea"/>
              </a:rPr>
              <a:t>超过</a:t>
            </a:r>
            <a:r>
              <a:rPr lang="en-US" altLang="zh-CN" sz="2400" noProof="1">
                <a:latin typeface="Arial" panose="020B0604020202020204" pitchFamily="34" charset="0"/>
                <a:ea typeface="幼圆" panose="02010509060101010101" pitchFamily="49" charset="-122"/>
                <a:cs typeface="Arial" panose="020B0604020202020204" pitchFamily="34" charset="0"/>
                <a:sym typeface="+mn-ea"/>
              </a:rPr>
              <a:t>3000</a:t>
            </a:r>
            <a:r>
              <a:rPr lang="zh-CN" altLang="en-US" sz="2400" noProof="1" smtClean="0">
                <a:latin typeface="Arial" panose="020B0604020202020204" pitchFamily="34" charset="0"/>
                <a:ea typeface="幼圆" panose="02010509060101010101" pitchFamily="49" charset="-122"/>
                <a:cs typeface="Arial" panose="020B0604020202020204" pitchFamily="34" charset="0"/>
                <a:sym typeface="+mn-ea"/>
              </a:rPr>
              <a:t>个</a:t>
            </a:r>
            <a:endParaRPr lang="zh-CN" altLang="en-US" sz="2400" noProof="1">
              <a:latin typeface="Arial" panose="020B0604020202020204" pitchFamily="34" charset="0"/>
              <a:ea typeface="幼圆" panose="02010509060101010101" pitchFamily="49" charset="-122"/>
              <a:cs typeface="Arial" panose="020B0604020202020204" pitchFamily="34" charset="0"/>
            </a:endParaRPr>
          </a:p>
        </p:txBody>
      </p:sp>
      <p:sp>
        <p:nvSpPr>
          <p:cNvPr id="66" name="矩形 65"/>
          <p:cNvSpPr/>
          <p:nvPr/>
        </p:nvSpPr>
        <p:spPr>
          <a:xfrm>
            <a:off x="839416" y="5252617"/>
            <a:ext cx="10447574" cy="830997"/>
          </a:xfrm>
          <a:prstGeom prst="rect">
            <a:avLst/>
          </a:prstGeom>
        </p:spPr>
        <p:txBody>
          <a:bodyPr wrap="square">
            <a:spAutoFit/>
          </a:bodyPr>
          <a:lstStyle/>
          <a:p>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证明问题</a:t>
            </a:r>
            <a:r>
              <a:rPr lang="en-US" altLang="zh-CN" sz="2400" i="1" noProof="1" smtClean="0">
                <a:solidFill>
                  <a:srgbClr val="FF0000"/>
                </a:solidFill>
                <a:latin typeface="Arial" panose="020B0604020202020204" pitchFamily="34" charset="0"/>
                <a:ea typeface="幼圆" panose="02010509060101010101" pitchFamily="49" charset="-122"/>
                <a:cs typeface="Arial" panose="020B0604020202020204" pitchFamily="34" charset="0"/>
              </a:rPr>
              <a:t>L</a:t>
            </a:r>
            <a:r>
              <a:rPr lang="zh-CN" altLang="en-US" sz="2400" dirty="0" smtClean="0">
                <a:solidFill>
                  <a:srgbClr val="FF0000"/>
                </a:solidFill>
                <a:latin typeface="Arial" panose="020B0604020202020204" pitchFamily="34" charset="0"/>
                <a:cs typeface="Arial" panose="020B0604020202020204" pitchFamily="34" charset="0"/>
              </a:rPr>
              <a:t>∈</a:t>
            </a:r>
            <a:r>
              <a:rPr lang="en-US" altLang="zh-CN" sz="2400" noProof="1" smtClean="0">
                <a:solidFill>
                  <a:srgbClr val="FF0000"/>
                </a:solidFill>
                <a:latin typeface="Arial" panose="020B0604020202020204" pitchFamily="34" charset="0"/>
                <a:cs typeface="Arial" panose="020B0604020202020204" pitchFamily="34" charset="0"/>
                <a:sym typeface="+mn-ea"/>
              </a:rPr>
              <a:t>NP</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是</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NPC</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的关键在于，基于一个已知 </a:t>
            </a:r>
            <a:r>
              <a:rPr lang="en-US" altLang="zh-CN" sz="2400" noProof="1">
                <a:solidFill>
                  <a:srgbClr val="FF0000"/>
                </a:solidFill>
                <a:latin typeface="Arial" panose="020B0604020202020204" pitchFamily="34" charset="0"/>
                <a:ea typeface="幼圆" panose="02010509060101010101" pitchFamily="49" charset="-122"/>
                <a:cs typeface="Arial" panose="020B0604020202020204" pitchFamily="34" charset="0"/>
              </a:rPr>
              <a:t>NPC-</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rPr>
              <a:t>问题</a:t>
            </a:r>
            <a:r>
              <a:rPr lang="en-US" altLang="zh-CN" sz="2400" i="1"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L’</a:t>
            </a:r>
            <a:r>
              <a:rPr lang="zh-CN" altLang="en-US" sz="2400" i="1"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 </a:t>
            </a:r>
            <a:r>
              <a:rPr lang="en-US" altLang="zh-CN" sz="2400" noProof="1">
                <a:solidFill>
                  <a:srgbClr val="FF0000"/>
                </a:solidFill>
                <a:latin typeface="Arial" panose="020B0604020202020204" pitchFamily="34" charset="0"/>
                <a:ea typeface="幼圆" panose="02010509060101010101" pitchFamily="49" charset="-122"/>
                <a:cs typeface="Arial" panose="020B0604020202020204" pitchFamily="34" charset="0"/>
              </a:rPr>
              <a:t>, </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rPr>
              <a:t>证明 </a:t>
            </a:r>
            <a:r>
              <a:rPr lang="en-US" altLang="zh-CN" sz="2400" i="1"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L’</a:t>
            </a:r>
            <a:r>
              <a:rPr lang="zh-CN" altLang="en-US" sz="2400" i="1" noProof="1">
                <a:solidFill>
                  <a:srgbClr val="FF0000"/>
                </a:solidFill>
                <a:latin typeface="Arial" panose="020B0604020202020204" pitchFamily="34" charset="0"/>
                <a:ea typeface="幼圆" panose="02010509060101010101" pitchFamily="49" charset="-122"/>
                <a:cs typeface="Arial" panose="020B0604020202020204" pitchFamily="34" charset="0"/>
              </a:rPr>
              <a:t> </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400" i="1" baseline="-25000" noProof="1">
                <a:solidFill>
                  <a:srgbClr val="FF0000"/>
                </a:solidFill>
                <a:latin typeface="Arial" panose="020B0604020202020204" pitchFamily="34" charset="0"/>
                <a:ea typeface="幼圆" panose="02010509060101010101" pitchFamily="49" charset="-122"/>
                <a:cs typeface="Arial" panose="020B0604020202020204" pitchFamily="34" charset="0"/>
              </a:rPr>
              <a:t>p </a:t>
            </a:r>
            <a:r>
              <a:rPr lang="en-US" altLang="zh-CN" sz="2400" i="1"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L</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，而“</a:t>
            </a:r>
            <a:r>
              <a:rPr lang="en-US" altLang="zh-CN" sz="2400" i="1" baseline="-250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p</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的</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关键在于能够从</a:t>
            </a:r>
            <a:r>
              <a:rPr lang="en-US" altLang="zh-CN" sz="2400" i="1"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L</a:t>
            </a:r>
            <a:r>
              <a:rPr lang="en-US" altLang="zh-CN" sz="2400" i="1"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的实例</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I’</a:t>
            </a:r>
            <a:r>
              <a:rPr lang="en-US" altLang="zh-CN"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在多项式时间</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内</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 构建出</a:t>
            </a:r>
            <a:r>
              <a:rPr lang="en-US" altLang="zh-CN" sz="2400" i="1"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L</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的一个实例</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I’</a:t>
            </a:r>
            <a:endPar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27" name="矩形 26"/>
          <p:cNvSpPr/>
          <p:nvPr/>
        </p:nvSpPr>
        <p:spPr>
          <a:xfrm>
            <a:off x="701740" y="1560052"/>
            <a:ext cx="5544616" cy="432048"/>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Cook</a:t>
            </a:r>
            <a:r>
              <a:rPr lang="zh-CN" altLang="en-US" sz="2800" dirty="0">
                <a:solidFill>
                  <a:schemeClr val="tx1"/>
                </a:solidFill>
                <a:latin typeface="Arial" panose="020B0604020202020204" pitchFamily="34" charset="0"/>
                <a:ea typeface="幼圆" panose="02010509060101010101" pitchFamily="49" charset="-122"/>
                <a:cs typeface="Arial" panose="020B0604020202020204" pitchFamily="34" charset="0"/>
              </a:rPr>
              <a:t>定理：</a:t>
            </a:r>
            <a:r>
              <a:rPr lang="en-US" altLang="zh-CN" sz="2800" noProof="1">
                <a:solidFill>
                  <a:schemeClr val="tx1"/>
                </a:solidFill>
                <a:latin typeface="Arial" panose="020B0604020202020204" pitchFamily="34" charset="0"/>
                <a:ea typeface="幼圆" panose="02010509060101010101" pitchFamily="49" charset="-122"/>
                <a:cs typeface="Arial" panose="020B0604020202020204" pitchFamily="34" charset="0"/>
              </a:rPr>
              <a:t>SAT</a:t>
            </a:r>
            <a:r>
              <a:rPr lang="zh-CN" altLang="en-US" sz="2800" noProof="1">
                <a:solidFill>
                  <a:schemeClr val="tx1"/>
                </a:solidFill>
                <a:latin typeface="Arial" panose="020B0604020202020204" pitchFamily="34" charset="0"/>
                <a:ea typeface="幼圆" panose="02010509060101010101" pitchFamily="49" charset="-122"/>
                <a:cs typeface="Arial" panose="020B0604020202020204" pitchFamily="34" charset="0"/>
              </a:rPr>
              <a:t>是</a:t>
            </a:r>
            <a:r>
              <a:rPr lang="en-US" altLang="zh-CN" sz="2800" noProof="1">
                <a:solidFill>
                  <a:schemeClr val="tx1"/>
                </a:solidFill>
                <a:latin typeface="Arial" panose="020B0604020202020204" pitchFamily="34" charset="0"/>
                <a:ea typeface="幼圆" panose="02010509060101010101" pitchFamily="49" charset="-122"/>
                <a:cs typeface="Arial" panose="020B0604020202020204" pitchFamily="34" charset="0"/>
              </a:rPr>
              <a:t>NP</a:t>
            </a:r>
            <a:r>
              <a:rPr lang="zh-CN" altLang="en-US" sz="2800" noProof="1">
                <a:solidFill>
                  <a:schemeClr val="tx1"/>
                </a:solidFill>
                <a:latin typeface="Arial" panose="020B0604020202020204" pitchFamily="34" charset="0"/>
                <a:ea typeface="幼圆" panose="02010509060101010101" pitchFamily="49" charset="-122"/>
                <a:cs typeface="Arial" panose="020B0604020202020204" pitchFamily="34" charset="0"/>
              </a:rPr>
              <a:t>完全的</a:t>
            </a:r>
            <a:endParaRPr lang="zh-CN" altLang="en-US" sz="28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443979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恰好覆盖问题</a:t>
            </a:r>
          </a:p>
        </p:txBody>
      </p:sp>
      <p:sp>
        <p:nvSpPr>
          <p:cNvPr id="3" name="内容占位符 2"/>
          <p:cNvSpPr>
            <a:spLocks noGrp="1"/>
          </p:cNvSpPr>
          <p:nvPr>
            <p:ph idx="1"/>
          </p:nvPr>
        </p:nvSpPr>
        <p:spPr>
          <a:xfrm>
            <a:off x="838200" y="1825625"/>
            <a:ext cx="10658400" cy="4351338"/>
          </a:xfrm>
        </p:spPr>
        <p:txBody>
          <a:bodyPr/>
          <a:lstStyle/>
          <a:p>
            <a:pPr>
              <a:buFont typeface="Wingdings" panose="05000000000000000000" charset="0"/>
              <a:buChar char="l"/>
            </a:pPr>
            <a:r>
              <a:rPr lang="zh-CN" altLang="en-US" sz="2400" noProof="1"/>
              <a:t>问题描述</a:t>
            </a:r>
            <a:r>
              <a:rPr lang="en-US" altLang="zh-CN" sz="2400" noProof="1"/>
              <a:t>:  </a:t>
            </a:r>
            <a:r>
              <a:rPr lang="zh-CN" altLang="en-US" sz="2400" noProof="1"/>
              <a:t>给定有穷集 </a:t>
            </a:r>
            <a:r>
              <a:rPr lang="en-US" altLang="zh-CN" sz="2400" i="1" noProof="1"/>
              <a:t>A </a:t>
            </a:r>
            <a:r>
              <a:rPr lang="en-US" altLang="zh-CN" sz="2400" noProof="1"/>
              <a:t>= {</a:t>
            </a:r>
            <a:r>
              <a:rPr lang="en-US" altLang="zh-CN" sz="2400" i="1" noProof="1"/>
              <a:t>a</a:t>
            </a:r>
            <a:r>
              <a:rPr lang="en-US" altLang="zh-CN" sz="2400" baseline="-25000" noProof="1"/>
              <a:t>1</a:t>
            </a:r>
            <a:r>
              <a:rPr lang="en-US" altLang="zh-CN" sz="2400" noProof="1"/>
              <a:t>,</a:t>
            </a:r>
            <a:r>
              <a:rPr lang="en-US" altLang="zh-CN" sz="2400" i="1" noProof="1"/>
              <a:t> a</a:t>
            </a:r>
            <a:r>
              <a:rPr lang="en-US" altLang="zh-CN" sz="2400" baseline="-25000" noProof="1"/>
              <a:t>2</a:t>
            </a:r>
            <a:r>
              <a:rPr lang="en-US" altLang="zh-CN" sz="2400" noProof="1"/>
              <a:t>,</a:t>
            </a:r>
            <a:r>
              <a:rPr lang="en-US" altLang="zh-CN" sz="2400" noProof="1">
                <a:sym typeface="Symbol" panose="05050102010706020507" pitchFamily="18" charset="2"/>
              </a:rPr>
              <a:t></a:t>
            </a:r>
            <a:r>
              <a:rPr lang="en-US" altLang="zh-CN" sz="2400" noProof="1"/>
              <a:t>,</a:t>
            </a:r>
            <a:r>
              <a:rPr lang="en-US" altLang="zh-CN" sz="2400" i="1" noProof="1"/>
              <a:t> a</a:t>
            </a:r>
            <a:r>
              <a:rPr lang="en-US" altLang="zh-CN" sz="2400" i="1" baseline="-25000" noProof="1"/>
              <a:t>n</a:t>
            </a:r>
            <a:r>
              <a:rPr lang="en-US" altLang="zh-CN" sz="2400" noProof="1"/>
              <a:t>} </a:t>
            </a:r>
            <a:r>
              <a:rPr lang="zh-CN" altLang="en-US" sz="2400" noProof="1"/>
              <a:t>和 </a:t>
            </a:r>
            <a:r>
              <a:rPr lang="en-US" altLang="zh-CN" sz="2400" i="1" noProof="1"/>
              <a:t>A </a:t>
            </a:r>
            <a:r>
              <a:rPr lang="zh-CN" altLang="en-US" sz="2400" noProof="1"/>
              <a:t>的子集的集合</a:t>
            </a:r>
            <a:r>
              <a:rPr lang="en-US" altLang="zh-CN" sz="2400" i="1" noProof="1"/>
              <a:t>W </a:t>
            </a:r>
            <a:r>
              <a:rPr lang="en-US" altLang="zh-CN" sz="2400" noProof="1"/>
              <a:t>= {</a:t>
            </a:r>
            <a:r>
              <a:rPr lang="en-US" altLang="zh-CN" sz="2400" i="1" noProof="1"/>
              <a:t>S</a:t>
            </a:r>
            <a:r>
              <a:rPr lang="en-US" altLang="zh-CN" sz="2400" baseline="-25000" noProof="1"/>
              <a:t>1</a:t>
            </a:r>
            <a:r>
              <a:rPr lang="en-US" altLang="zh-CN" sz="2400" noProof="1"/>
              <a:t>,</a:t>
            </a:r>
            <a:r>
              <a:rPr lang="en-US" altLang="zh-CN" sz="2400" i="1" noProof="1"/>
              <a:t> </a:t>
            </a:r>
            <a:r>
              <a:rPr lang="en-US" altLang="zh-CN" sz="2400" i="1" noProof="1" smtClean="0"/>
              <a:t>S</a:t>
            </a:r>
            <a:r>
              <a:rPr lang="en-US" altLang="zh-CN" sz="2400" baseline="-25000" noProof="1" smtClean="0"/>
              <a:t>2</a:t>
            </a:r>
            <a:r>
              <a:rPr lang="en-US" altLang="zh-CN" sz="2400" noProof="1"/>
              <a:t>,</a:t>
            </a:r>
            <a:r>
              <a:rPr lang="en-US" altLang="zh-CN" sz="2400" noProof="1">
                <a:sym typeface="Symbol" panose="05050102010706020507" pitchFamily="18" charset="2"/>
              </a:rPr>
              <a:t></a:t>
            </a:r>
            <a:r>
              <a:rPr lang="en-US" altLang="zh-CN" sz="2400" noProof="1"/>
              <a:t>,</a:t>
            </a:r>
            <a:r>
              <a:rPr lang="en-US" altLang="zh-CN" sz="2400" i="1" noProof="1"/>
              <a:t> S</a:t>
            </a:r>
            <a:r>
              <a:rPr lang="en-US" altLang="zh-CN" sz="2400" i="1" baseline="-25000" noProof="1"/>
              <a:t> m</a:t>
            </a:r>
            <a:r>
              <a:rPr lang="en-US" altLang="zh-CN" sz="2400" noProof="1"/>
              <a:t>}</a:t>
            </a:r>
            <a:r>
              <a:rPr lang="zh-CN" altLang="en-US" sz="2400" noProof="1"/>
              <a:t>，设</a:t>
            </a:r>
            <a:r>
              <a:rPr lang="en-US" altLang="zh-CN" sz="2400" i="1" noProof="1"/>
              <a:t>U</a:t>
            </a:r>
            <a:r>
              <a:rPr lang="en-US" altLang="zh-CN" sz="2400" noProof="1">
                <a:sym typeface="Symbol" panose="05050102010706020507" pitchFamily="18" charset="2"/>
              </a:rPr>
              <a:t></a:t>
            </a:r>
            <a:r>
              <a:rPr lang="en-US" altLang="zh-CN" sz="2400" i="1" noProof="1"/>
              <a:t>W</a:t>
            </a:r>
            <a:r>
              <a:rPr lang="zh-CN" altLang="en-US" sz="2400" noProof="1"/>
              <a:t>，如果</a:t>
            </a:r>
            <a:r>
              <a:rPr lang="en-US" altLang="zh-CN" sz="2400" i="1" noProof="1"/>
              <a:t>U </a:t>
            </a:r>
            <a:r>
              <a:rPr lang="zh-CN" altLang="en-US" sz="2400" noProof="1"/>
              <a:t>中的集合元素不相交且并集等于 </a:t>
            </a:r>
            <a:r>
              <a:rPr lang="en-US" altLang="zh-CN" sz="2400" i="1" noProof="1"/>
              <a:t>A</a:t>
            </a:r>
            <a:r>
              <a:rPr lang="zh-CN" altLang="en-US" sz="2400" noProof="1"/>
              <a:t>，则称 </a:t>
            </a:r>
            <a:r>
              <a:rPr lang="en-US" altLang="zh-CN" sz="2400" i="1" noProof="1"/>
              <a:t>U </a:t>
            </a:r>
            <a:r>
              <a:rPr lang="zh-CN" altLang="en-US" sz="2400" noProof="1"/>
              <a:t>是 </a:t>
            </a:r>
            <a:r>
              <a:rPr lang="en-US" altLang="zh-CN" sz="2400" i="1" noProof="1"/>
              <a:t>A </a:t>
            </a:r>
            <a:r>
              <a:rPr lang="zh-CN" altLang="en-US" sz="2400" noProof="1"/>
              <a:t>的恰好覆盖。问当前实例是否存在这样的</a:t>
            </a:r>
            <a:r>
              <a:rPr lang="en-US" altLang="zh-CN" sz="2400" noProof="1"/>
              <a:t>U</a:t>
            </a:r>
            <a:r>
              <a:rPr lang="zh-CN" altLang="en-US" sz="2400" noProof="1" smtClean="0"/>
              <a:t>？</a:t>
            </a:r>
            <a:endParaRPr lang="en-US" altLang="zh-CN" sz="2400" noProof="1" smtClean="0"/>
          </a:p>
          <a:p>
            <a:pPr>
              <a:buFont typeface="Wingdings" panose="05000000000000000000" charset="0"/>
              <a:buChar char="l"/>
            </a:pPr>
            <a:r>
              <a:rPr lang="zh-CN" altLang="en-US" sz="2400" noProof="1" smtClean="0"/>
              <a:t>设 </a:t>
            </a:r>
            <a:r>
              <a:rPr lang="en-US" altLang="zh-CN" sz="2400" i="1" noProof="1"/>
              <a:t>A</a:t>
            </a:r>
            <a:r>
              <a:rPr lang="en-US" altLang="zh-CN" sz="2400" noProof="1"/>
              <a:t>={1,2,3,4,5}, </a:t>
            </a:r>
            <a:r>
              <a:rPr lang="en-US" altLang="zh-CN" sz="2400" noProof="1" smtClean="0"/>
              <a:t>W={</a:t>
            </a:r>
            <a:r>
              <a:rPr lang="en-US" altLang="zh-CN" sz="2400" i="1" noProof="1"/>
              <a:t>S</a:t>
            </a:r>
            <a:r>
              <a:rPr lang="en-US" altLang="zh-CN" sz="2400" baseline="-25000" noProof="1"/>
              <a:t>1</a:t>
            </a:r>
            <a:r>
              <a:rPr lang="en-US" altLang="zh-CN" sz="2400" noProof="1"/>
              <a:t>,</a:t>
            </a:r>
            <a:r>
              <a:rPr lang="en-US" altLang="zh-CN" sz="2400" i="1" noProof="1"/>
              <a:t> S</a:t>
            </a:r>
            <a:r>
              <a:rPr lang="en-US" altLang="zh-CN" sz="2400" baseline="-25000" noProof="1"/>
              <a:t>2</a:t>
            </a:r>
            <a:r>
              <a:rPr lang="en-US" altLang="zh-CN" sz="2400" noProof="1" smtClean="0"/>
              <a:t>,</a:t>
            </a:r>
            <a:r>
              <a:rPr lang="en-US" altLang="zh-CN" sz="2400" i="1" noProof="1"/>
              <a:t> </a:t>
            </a:r>
            <a:r>
              <a:rPr lang="en-US" altLang="zh-CN" sz="2400" i="1" noProof="1" smtClean="0"/>
              <a:t>S</a:t>
            </a:r>
            <a:r>
              <a:rPr lang="en-US" altLang="zh-CN" sz="2400" baseline="-25000" noProof="1" smtClean="0"/>
              <a:t>3</a:t>
            </a:r>
            <a:r>
              <a:rPr lang="en-US" altLang="zh-CN" sz="2400" noProof="1" smtClean="0"/>
              <a:t>,</a:t>
            </a:r>
            <a:r>
              <a:rPr lang="en-US" altLang="zh-CN" sz="2400" i="1" noProof="1" smtClean="0"/>
              <a:t> S</a:t>
            </a:r>
            <a:r>
              <a:rPr lang="en-US" altLang="zh-CN" sz="2400" baseline="-25000" noProof="1" smtClean="0"/>
              <a:t>4</a:t>
            </a:r>
            <a:r>
              <a:rPr lang="en-US" altLang="zh-CN" sz="2400" noProof="1" smtClean="0"/>
              <a:t>}, </a:t>
            </a:r>
            <a:r>
              <a:rPr lang="en-US" altLang="zh-CN" sz="2400" i="1" noProof="1" smtClean="0"/>
              <a:t>S</a:t>
            </a:r>
            <a:r>
              <a:rPr lang="en-US" altLang="zh-CN" sz="2400" baseline="-25000" noProof="1" smtClean="0"/>
              <a:t>1</a:t>
            </a:r>
            <a:r>
              <a:rPr lang="en-US" altLang="zh-CN" sz="2400" noProof="1"/>
              <a:t>={1,2}, </a:t>
            </a:r>
            <a:r>
              <a:rPr lang="en-US" altLang="zh-CN" sz="2400" i="1" noProof="1"/>
              <a:t>S</a:t>
            </a:r>
            <a:r>
              <a:rPr lang="en-US" altLang="zh-CN" sz="2400" baseline="-25000" noProof="1"/>
              <a:t>2</a:t>
            </a:r>
            <a:r>
              <a:rPr lang="en-US" altLang="zh-CN" sz="2400" noProof="1"/>
              <a:t>={1,3,4}, </a:t>
            </a:r>
            <a:r>
              <a:rPr lang="en-US" altLang="zh-CN" sz="2400" i="1" noProof="1"/>
              <a:t>S</a:t>
            </a:r>
            <a:r>
              <a:rPr lang="en-US" altLang="zh-CN" sz="2400" baseline="-25000" noProof="1"/>
              <a:t>3</a:t>
            </a:r>
            <a:r>
              <a:rPr lang="en-US" altLang="zh-CN" sz="2400" noProof="1"/>
              <a:t>={2,4}, </a:t>
            </a:r>
            <a:r>
              <a:rPr lang="en-US" altLang="zh-CN" sz="2400" i="1" noProof="1"/>
              <a:t>S</a:t>
            </a:r>
            <a:r>
              <a:rPr lang="en-US" altLang="zh-CN" sz="2400" baseline="-25000" noProof="1"/>
              <a:t>4</a:t>
            </a:r>
            <a:r>
              <a:rPr lang="en-US" altLang="zh-CN" sz="2400" noProof="1"/>
              <a:t>={2,5}, </a:t>
            </a:r>
            <a:endParaRPr lang="en-US" altLang="zh-CN" sz="2400" noProof="1" smtClean="0"/>
          </a:p>
          <a:p>
            <a:pPr lvl="1">
              <a:buFont typeface="Wingdings" panose="05000000000000000000" charset="0"/>
              <a:buChar char="l"/>
            </a:pPr>
            <a:r>
              <a:rPr lang="zh-CN" altLang="en-US" noProof="1" smtClean="0"/>
              <a:t>则</a:t>
            </a:r>
            <a:r>
              <a:rPr lang="en-US" altLang="zh-CN" noProof="1"/>
              <a:t>{</a:t>
            </a:r>
            <a:r>
              <a:rPr lang="en-US" altLang="zh-CN" i="1" noProof="1"/>
              <a:t>S</a:t>
            </a:r>
            <a:r>
              <a:rPr lang="en-US" altLang="zh-CN" baseline="-25000" noProof="1"/>
              <a:t>2</a:t>
            </a:r>
            <a:r>
              <a:rPr lang="en-US" altLang="zh-CN" noProof="1"/>
              <a:t>,</a:t>
            </a:r>
            <a:r>
              <a:rPr lang="en-US" altLang="zh-CN" i="1" noProof="1"/>
              <a:t> </a:t>
            </a:r>
            <a:r>
              <a:rPr lang="en-US" altLang="zh-CN" i="1" noProof="1" smtClean="0"/>
              <a:t>S</a:t>
            </a:r>
            <a:r>
              <a:rPr lang="en-US" altLang="zh-CN" baseline="-25000" noProof="1" smtClean="0"/>
              <a:t>4</a:t>
            </a:r>
            <a:r>
              <a:rPr lang="en-US" altLang="zh-CN" noProof="1" smtClean="0"/>
              <a:t>}</a:t>
            </a:r>
            <a:r>
              <a:rPr lang="zh-CN" altLang="en-US" noProof="1" smtClean="0"/>
              <a:t>是</a:t>
            </a:r>
            <a:r>
              <a:rPr lang="en-US" altLang="zh-CN" noProof="1" smtClean="0"/>
              <a:t>A</a:t>
            </a:r>
            <a:r>
              <a:rPr lang="zh-CN" altLang="en-US" noProof="1" smtClean="0"/>
              <a:t>的恰好覆盖</a:t>
            </a:r>
            <a:endParaRPr lang="en-US" altLang="zh-CN" noProof="1" smtClean="0"/>
          </a:p>
          <a:p>
            <a:pPr lvl="1">
              <a:buFont typeface="Wingdings" panose="05000000000000000000" charset="0"/>
              <a:buChar char="l"/>
            </a:pPr>
            <a:r>
              <a:rPr lang="zh-CN" altLang="en-US" noProof="1" smtClean="0"/>
              <a:t>如果把</a:t>
            </a:r>
            <a:r>
              <a:rPr lang="en-US" altLang="zh-CN" i="1" noProof="1"/>
              <a:t>S</a:t>
            </a:r>
            <a:r>
              <a:rPr lang="en-US" altLang="zh-CN" baseline="-25000" noProof="1"/>
              <a:t>4</a:t>
            </a:r>
            <a:r>
              <a:rPr lang="zh-CN" altLang="en-US" noProof="1" smtClean="0"/>
              <a:t>修改为</a:t>
            </a:r>
            <a:r>
              <a:rPr lang="en-US" altLang="zh-CN" i="1" noProof="1" smtClean="0"/>
              <a:t>S</a:t>
            </a:r>
            <a:r>
              <a:rPr lang="en-US" altLang="zh-CN" baseline="-25000" noProof="1" smtClean="0"/>
              <a:t>4</a:t>
            </a:r>
            <a:r>
              <a:rPr lang="en-US" altLang="zh-CN" noProof="1" smtClean="0"/>
              <a:t>={</a:t>
            </a:r>
            <a:r>
              <a:rPr lang="en-US" altLang="zh-CN" noProof="1" smtClean="0">
                <a:solidFill>
                  <a:srgbClr val="FF0000"/>
                </a:solidFill>
              </a:rPr>
              <a:t>3</a:t>
            </a:r>
            <a:r>
              <a:rPr lang="en-US" altLang="zh-CN" noProof="1" smtClean="0"/>
              <a:t>,5</a:t>
            </a:r>
            <a:r>
              <a:rPr lang="en-US" altLang="zh-CN" noProof="1"/>
              <a:t>}, </a:t>
            </a:r>
            <a:r>
              <a:rPr lang="zh-CN" altLang="en-US" noProof="1" smtClean="0"/>
              <a:t>则不存在</a:t>
            </a:r>
            <a:r>
              <a:rPr lang="en-US" altLang="zh-CN" noProof="1" smtClean="0"/>
              <a:t>A</a:t>
            </a:r>
            <a:r>
              <a:rPr lang="zh-CN" altLang="en-US" noProof="1" smtClean="0"/>
              <a:t>的恰好覆盖</a:t>
            </a:r>
            <a:endParaRPr lang="en-US" altLang="zh-CN" noProof="1" smtClean="0"/>
          </a:p>
          <a:p>
            <a:pPr>
              <a:buFont typeface="Wingdings" panose="05000000000000000000" charset="0"/>
              <a:buChar char="l"/>
            </a:pPr>
            <a:r>
              <a:rPr lang="zh-CN" altLang="en-US" sz="2400" noProof="1"/>
              <a:t>恰好</a:t>
            </a:r>
            <a:r>
              <a:rPr lang="zh-CN" altLang="en-US" sz="2400" noProof="1" smtClean="0"/>
              <a:t>覆盖问题是</a:t>
            </a:r>
            <a:r>
              <a:rPr lang="en-US" altLang="zh-CN" sz="2400" noProof="1" smtClean="0">
                <a:solidFill>
                  <a:srgbClr val="FF0000"/>
                </a:solidFill>
              </a:rPr>
              <a:t>NP-</a:t>
            </a:r>
            <a:r>
              <a:rPr lang="zh-CN" altLang="en-US" sz="2400" noProof="1" smtClean="0">
                <a:solidFill>
                  <a:srgbClr val="FF0000"/>
                </a:solidFill>
              </a:rPr>
              <a:t>完全</a:t>
            </a:r>
            <a:r>
              <a:rPr lang="zh-CN" altLang="en-US" sz="2400" noProof="1" smtClean="0"/>
              <a:t>的</a:t>
            </a:r>
            <a:endParaRPr lang="en-US" altLang="zh-CN" sz="2400" noProof="1"/>
          </a:p>
          <a:p>
            <a:pPr>
              <a:buFont typeface="Wingdings" panose="05000000000000000000" charset="0"/>
              <a:buChar char="l"/>
            </a:pPr>
            <a:endParaRPr lang="en-US" altLang="zh-CN" noProof="1"/>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34</a:t>
            </a:fld>
            <a:endParaRPr lang="en-US" altLang="zh-CN"/>
          </a:p>
        </p:txBody>
      </p:sp>
    </p:spTree>
    <p:extLst>
      <p:ext uri="{BB962C8B-B14F-4D97-AF65-F5344CB8AC3E}">
        <p14:creationId xmlns:p14="http://schemas.microsoft.com/office/powerpoint/2010/main" val="2107431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4226" y="1468356"/>
            <a:ext cx="10515600" cy="4887994"/>
          </a:xfrm>
        </p:spPr>
        <p:txBody>
          <a:bodyPr>
            <a:normAutofit/>
          </a:bodyPr>
          <a:lstStyle/>
          <a:p>
            <a:r>
              <a:rPr lang="zh-CN" altLang="en-US" sz="2400" noProof="1" smtClean="0"/>
              <a:t>问题描述：给定</a:t>
            </a:r>
            <a:r>
              <a:rPr lang="zh-CN" altLang="en-US" sz="2400" noProof="1"/>
              <a:t>正整数集合 </a:t>
            </a:r>
            <a:r>
              <a:rPr lang="en-US" altLang="zh-CN" sz="2400" i="1" noProof="1"/>
              <a:t>X</a:t>
            </a:r>
            <a:r>
              <a:rPr lang="en-US" altLang="zh-CN" sz="2400" noProof="1"/>
              <a:t>={</a:t>
            </a:r>
            <a:r>
              <a:rPr lang="en-US" altLang="zh-CN" sz="2400" i="1" noProof="1"/>
              <a:t>x</a:t>
            </a:r>
            <a:r>
              <a:rPr lang="en-US" altLang="zh-CN" sz="2400" baseline="-25000" noProof="1"/>
              <a:t>1</a:t>
            </a:r>
            <a:r>
              <a:rPr lang="en-US" altLang="zh-CN" sz="2400" noProof="1"/>
              <a:t>,</a:t>
            </a:r>
            <a:r>
              <a:rPr lang="en-US" altLang="zh-CN" sz="2400" i="1" noProof="1"/>
              <a:t> x</a:t>
            </a:r>
            <a:r>
              <a:rPr lang="en-US" altLang="zh-CN" sz="2400" baseline="-25000" noProof="1"/>
              <a:t>2</a:t>
            </a:r>
            <a:r>
              <a:rPr lang="en-US" altLang="zh-CN" sz="2400" noProof="1"/>
              <a:t>,</a:t>
            </a:r>
            <a:r>
              <a:rPr lang="en-US" altLang="zh-CN" sz="2400" noProof="1">
                <a:sym typeface="Symbol" panose="05050102010706020507" pitchFamily="18" charset="2"/>
              </a:rPr>
              <a:t></a:t>
            </a:r>
            <a:r>
              <a:rPr lang="en-US" altLang="zh-CN" sz="2400" noProof="1"/>
              <a:t>,</a:t>
            </a:r>
            <a:r>
              <a:rPr lang="en-US" altLang="zh-CN" sz="2400" i="1" noProof="1"/>
              <a:t> x</a:t>
            </a:r>
            <a:r>
              <a:rPr lang="en-US" altLang="zh-CN" sz="2400" i="1" baseline="-25000" noProof="1"/>
              <a:t>n</a:t>
            </a:r>
            <a:r>
              <a:rPr lang="en-US" altLang="zh-CN" sz="2400" noProof="1"/>
              <a:t>}</a:t>
            </a:r>
            <a:r>
              <a:rPr lang="zh-CN" altLang="en-US" sz="2400" noProof="1"/>
              <a:t>及正整数 </a:t>
            </a:r>
            <a:r>
              <a:rPr lang="en-US" altLang="zh-CN" sz="2400" i="1" noProof="1"/>
              <a:t>N</a:t>
            </a:r>
            <a:r>
              <a:rPr lang="en-US" altLang="zh-CN" sz="2400" noProof="1"/>
              <a:t>, </a:t>
            </a:r>
            <a:r>
              <a:rPr lang="zh-CN" altLang="en-US" sz="2400" noProof="1"/>
              <a:t>问存在</a:t>
            </a:r>
            <a:r>
              <a:rPr lang="en-US" altLang="zh-CN" sz="2400" i="1" noProof="1"/>
              <a:t>X</a:t>
            </a:r>
            <a:r>
              <a:rPr lang="zh-CN" altLang="en-US" sz="2400" noProof="1"/>
              <a:t>的子集 </a:t>
            </a:r>
            <a:r>
              <a:rPr lang="en-US" altLang="zh-CN" sz="2400" i="1" noProof="1"/>
              <a:t>T</a:t>
            </a:r>
            <a:r>
              <a:rPr lang="en-US" altLang="zh-CN" sz="2400" noProof="1"/>
              <a:t>, </a:t>
            </a:r>
            <a:r>
              <a:rPr lang="zh-CN" altLang="en-US" sz="2400" noProof="1" smtClean="0"/>
              <a:t>使得 </a:t>
            </a:r>
            <a:r>
              <a:rPr lang="en-US" altLang="zh-CN" sz="2400" i="1" noProof="1"/>
              <a:t>T </a:t>
            </a:r>
            <a:r>
              <a:rPr lang="zh-CN" altLang="en-US" sz="2400" noProof="1"/>
              <a:t>中的元素之和等于</a:t>
            </a:r>
            <a:r>
              <a:rPr lang="en-US" altLang="zh-CN" sz="2400" i="1" noProof="1"/>
              <a:t>N </a:t>
            </a:r>
            <a:r>
              <a:rPr lang="en-US" altLang="zh-CN" sz="2400" noProof="1" smtClean="0"/>
              <a:t>?</a:t>
            </a:r>
          </a:p>
          <a:p>
            <a:r>
              <a:rPr lang="zh-CN" altLang="en-US" sz="2400" noProof="1" smtClean="0"/>
              <a:t>求证子集和</a:t>
            </a:r>
            <a:r>
              <a:rPr lang="zh-CN" altLang="en-US" sz="2400" noProof="1"/>
              <a:t>问题</a:t>
            </a:r>
            <a:r>
              <a:rPr lang="zh-CN" altLang="en-US" sz="2400" noProof="1" smtClean="0"/>
              <a:t>是 </a:t>
            </a:r>
            <a:r>
              <a:rPr lang="en-US" altLang="zh-CN" sz="2400" noProof="1"/>
              <a:t>NP</a:t>
            </a:r>
            <a:r>
              <a:rPr lang="zh-CN" altLang="en-US" sz="2400" noProof="1" smtClean="0"/>
              <a:t>完全的</a:t>
            </a:r>
            <a:endParaRPr lang="en-US" altLang="zh-CN" sz="2400" noProof="1"/>
          </a:p>
          <a:p>
            <a:r>
              <a:rPr lang="zh-CN" altLang="en-US" sz="2400" noProof="1" smtClean="0"/>
              <a:t>证明思想：往证恰好</a:t>
            </a:r>
            <a:r>
              <a:rPr lang="zh-CN" altLang="en-US" sz="2400" noProof="1"/>
              <a:t>覆盖</a:t>
            </a:r>
            <a:r>
              <a:rPr lang="zh-CN" altLang="en-US" sz="2400" noProof="1">
                <a:solidFill>
                  <a:srgbClr val="FF0000"/>
                </a:solidFill>
                <a:sym typeface="Symbol" panose="05050102010706020507" pitchFamily="18" charset="2"/>
              </a:rPr>
              <a:t></a:t>
            </a:r>
            <a:r>
              <a:rPr lang="en-US" altLang="zh-CN" sz="2400" i="1" baseline="-25000" noProof="1">
                <a:solidFill>
                  <a:srgbClr val="FF0000"/>
                </a:solidFill>
              </a:rPr>
              <a:t>p</a:t>
            </a:r>
            <a:r>
              <a:rPr lang="zh-CN" altLang="en-US" sz="2400" noProof="1"/>
              <a:t>子集</a:t>
            </a:r>
            <a:r>
              <a:rPr lang="zh-CN" altLang="en-US" sz="2400" noProof="1" smtClean="0"/>
              <a:t>和</a:t>
            </a:r>
            <a:endParaRPr lang="en-US" altLang="zh-CN" sz="2400" noProof="1"/>
          </a:p>
          <a:p>
            <a:pPr lvl="1"/>
            <a:r>
              <a:rPr lang="zh-CN" altLang="en-US" noProof="1" smtClean="0"/>
              <a:t>给定</a:t>
            </a:r>
            <a:r>
              <a:rPr lang="zh-CN" altLang="en-US" noProof="1"/>
              <a:t>有穷集 </a:t>
            </a:r>
            <a:r>
              <a:rPr lang="en-US" altLang="zh-CN" noProof="1"/>
              <a:t>A={a</a:t>
            </a:r>
            <a:r>
              <a:rPr lang="en-US" altLang="zh-CN" baseline="-25000" noProof="1"/>
              <a:t>1</a:t>
            </a:r>
            <a:r>
              <a:rPr lang="en-US" altLang="zh-CN" noProof="1"/>
              <a:t>, a</a:t>
            </a:r>
            <a:r>
              <a:rPr lang="en-US" altLang="zh-CN" baseline="-25000" noProof="1"/>
              <a:t>2</a:t>
            </a:r>
            <a:r>
              <a:rPr lang="en-US" altLang="zh-CN" noProof="1"/>
              <a:t>,</a:t>
            </a:r>
            <a:r>
              <a:rPr lang="en-US" altLang="zh-CN" noProof="1">
                <a:sym typeface="Symbol" panose="05050102010706020507" pitchFamily="18" charset="2"/>
              </a:rPr>
              <a:t></a:t>
            </a:r>
            <a:r>
              <a:rPr lang="en-US" altLang="zh-CN" noProof="1"/>
              <a:t>, </a:t>
            </a:r>
            <a:r>
              <a:rPr lang="en-US" altLang="zh-CN" noProof="1" smtClean="0"/>
              <a:t>a</a:t>
            </a:r>
            <a:r>
              <a:rPr lang="en-US" altLang="zh-CN" baseline="-25000" noProof="1" smtClean="0"/>
              <a:t>n</a:t>
            </a:r>
            <a:r>
              <a:rPr lang="en-US" altLang="zh-CN" noProof="1" smtClean="0"/>
              <a:t>}</a:t>
            </a:r>
            <a:r>
              <a:rPr lang="zh-CN" altLang="en-US" noProof="1"/>
              <a:t>和 </a:t>
            </a:r>
            <a:r>
              <a:rPr lang="en-US" altLang="zh-CN" noProof="1"/>
              <a:t>A</a:t>
            </a:r>
            <a:r>
              <a:rPr lang="zh-CN" altLang="en-US" noProof="1"/>
              <a:t>的子集的</a:t>
            </a:r>
            <a:r>
              <a:rPr lang="zh-CN" altLang="en-US" noProof="1" smtClean="0"/>
              <a:t>集合 </a:t>
            </a:r>
            <a:r>
              <a:rPr lang="en-US" altLang="zh-CN" noProof="1"/>
              <a:t>W={S</a:t>
            </a:r>
            <a:r>
              <a:rPr lang="en-US" altLang="zh-CN" baseline="-25000" noProof="1"/>
              <a:t>1</a:t>
            </a:r>
            <a:r>
              <a:rPr lang="en-US" altLang="zh-CN" noProof="1"/>
              <a:t>, S</a:t>
            </a:r>
            <a:r>
              <a:rPr lang="en-US" altLang="zh-CN" baseline="-25000" noProof="1"/>
              <a:t>2</a:t>
            </a:r>
            <a:r>
              <a:rPr lang="en-US" altLang="zh-CN" noProof="1"/>
              <a:t>,</a:t>
            </a:r>
            <a:r>
              <a:rPr lang="en-US" altLang="zh-CN" noProof="1">
                <a:sym typeface="Symbol" panose="05050102010706020507" pitchFamily="18" charset="2"/>
              </a:rPr>
              <a:t></a:t>
            </a:r>
            <a:r>
              <a:rPr lang="en-US" altLang="zh-CN" noProof="1"/>
              <a:t>, </a:t>
            </a:r>
            <a:r>
              <a:rPr lang="en-US" altLang="zh-CN" noProof="1" smtClean="0"/>
              <a:t>S</a:t>
            </a:r>
            <a:r>
              <a:rPr lang="en-US" altLang="zh-CN" baseline="-25000" noProof="1" smtClean="0">
                <a:solidFill>
                  <a:srgbClr val="FF0000"/>
                </a:solidFill>
              </a:rPr>
              <a:t>m</a:t>
            </a:r>
            <a:r>
              <a:rPr lang="en-US" altLang="zh-CN" noProof="1" smtClean="0"/>
              <a:t>}</a:t>
            </a:r>
          </a:p>
          <a:p>
            <a:pPr lvl="1"/>
            <a:r>
              <a:rPr lang="zh-CN" altLang="en-US" noProof="1" smtClean="0"/>
              <a:t>对应</a:t>
            </a:r>
            <a:r>
              <a:rPr lang="zh-CN" altLang="en-US" noProof="1"/>
              <a:t>的子集</a:t>
            </a:r>
            <a:r>
              <a:rPr lang="zh-CN" altLang="en-US" noProof="1" smtClean="0"/>
              <a:t>和形如 </a:t>
            </a:r>
            <a:r>
              <a:rPr lang="en-US" altLang="zh-CN" noProof="1"/>
              <a:t>X={x</a:t>
            </a:r>
            <a:r>
              <a:rPr lang="en-US" altLang="zh-CN" baseline="-25000" noProof="1"/>
              <a:t>1</a:t>
            </a:r>
            <a:r>
              <a:rPr lang="en-US" altLang="zh-CN" noProof="1"/>
              <a:t>, x</a:t>
            </a:r>
            <a:r>
              <a:rPr lang="en-US" altLang="zh-CN" baseline="-25000" noProof="1"/>
              <a:t>2</a:t>
            </a:r>
            <a:r>
              <a:rPr lang="en-US" altLang="zh-CN" noProof="1"/>
              <a:t>,</a:t>
            </a:r>
            <a:r>
              <a:rPr lang="en-US" altLang="zh-CN" noProof="1">
                <a:sym typeface="Symbol" panose="05050102010706020507" pitchFamily="18" charset="2"/>
              </a:rPr>
              <a:t></a:t>
            </a:r>
            <a:r>
              <a:rPr lang="en-US" altLang="zh-CN" noProof="1" smtClean="0"/>
              <a:t>,x</a:t>
            </a:r>
            <a:r>
              <a:rPr lang="en-US" altLang="zh-CN" baseline="-25000" noProof="1" smtClean="0">
                <a:solidFill>
                  <a:srgbClr val="FF0000"/>
                </a:solidFill>
              </a:rPr>
              <a:t>m</a:t>
            </a:r>
            <a:r>
              <a:rPr lang="en-US" altLang="zh-CN" noProof="1" smtClean="0"/>
              <a:t>}</a:t>
            </a:r>
            <a:r>
              <a:rPr lang="zh-CN" altLang="en-US" noProof="1" smtClean="0"/>
              <a:t>及非负整数</a:t>
            </a:r>
            <a:r>
              <a:rPr lang="en-US" altLang="zh-CN" noProof="1" smtClean="0"/>
              <a:t>N</a:t>
            </a:r>
          </a:p>
          <a:p>
            <a:pPr lvl="1"/>
            <a:r>
              <a:rPr lang="zh-CN" altLang="en-US" noProof="1" smtClean="0"/>
              <a:t>从</a:t>
            </a:r>
            <a:r>
              <a:rPr lang="en-US" altLang="zh-CN" noProof="1" smtClean="0"/>
              <a:t>W</a:t>
            </a:r>
            <a:r>
              <a:rPr lang="zh-CN" altLang="en-US" noProof="1" smtClean="0"/>
              <a:t>中选择</a:t>
            </a:r>
            <a:r>
              <a:rPr lang="en-US" altLang="zh-CN" noProof="1" smtClean="0"/>
              <a:t>S</a:t>
            </a:r>
            <a:r>
              <a:rPr lang="en-US" altLang="zh-CN" baseline="-25000" noProof="1" smtClean="0"/>
              <a:t>j</a:t>
            </a:r>
            <a:r>
              <a:rPr lang="zh-CN" altLang="en-US" noProof="1" smtClean="0"/>
              <a:t>恰好覆盖</a:t>
            </a:r>
            <a:r>
              <a:rPr lang="en-US" altLang="zh-CN" noProof="1" smtClean="0"/>
              <a:t>A</a:t>
            </a:r>
            <a:r>
              <a:rPr lang="zh-CN" altLang="en-US" noProof="1" smtClean="0"/>
              <a:t>相当于从</a:t>
            </a:r>
            <a:r>
              <a:rPr lang="en-US" altLang="zh-CN" noProof="1" smtClean="0"/>
              <a:t>X</a:t>
            </a:r>
            <a:r>
              <a:rPr lang="zh-CN" altLang="en-US" noProof="1" smtClean="0"/>
              <a:t>中选择</a:t>
            </a:r>
            <a:r>
              <a:rPr lang="en-US" altLang="zh-CN" noProof="1" smtClean="0"/>
              <a:t>x</a:t>
            </a:r>
            <a:r>
              <a:rPr lang="en-US" altLang="zh-CN" baseline="-25000" noProof="1" smtClean="0"/>
              <a:t>j</a:t>
            </a:r>
            <a:r>
              <a:rPr lang="zh-CN" altLang="en-US" noProof="1" smtClean="0"/>
              <a:t>等于</a:t>
            </a:r>
            <a:r>
              <a:rPr lang="en-US" altLang="zh-CN" noProof="1" smtClean="0"/>
              <a:t>N</a:t>
            </a:r>
            <a:endParaRPr lang="en-US" altLang="zh-CN" noProof="1"/>
          </a:p>
          <a:p>
            <a:endParaRPr lang="zh-CN" altLang="en-US" dirty="0"/>
          </a:p>
        </p:txBody>
      </p:sp>
      <p:sp>
        <p:nvSpPr>
          <p:cNvPr id="2" name="标题 1"/>
          <p:cNvSpPr>
            <a:spLocks noGrp="1"/>
          </p:cNvSpPr>
          <p:nvPr>
            <p:ph type="title"/>
          </p:nvPr>
        </p:nvSpPr>
        <p:spPr>
          <a:xfrm>
            <a:off x="834226" y="247188"/>
            <a:ext cx="10515600" cy="1325563"/>
          </a:xfrm>
        </p:spPr>
        <p:txBody>
          <a:bodyPr/>
          <a:lstStyle/>
          <a:p>
            <a:r>
              <a:rPr lang="zh-CN" altLang="en-US" dirty="0"/>
              <a:t>子集和</a:t>
            </a:r>
            <a:r>
              <a:rPr lang="zh-CN" altLang="en-US" dirty="0" smtClean="0"/>
              <a:t>问题</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35</a:t>
            </a:fld>
            <a:endParaRPr lang="en-US" altLang="zh-CN"/>
          </a:p>
        </p:txBody>
      </p:sp>
      <p:sp>
        <p:nvSpPr>
          <p:cNvPr id="6" name="圆角矩形标注 5"/>
          <p:cNvSpPr/>
          <p:nvPr/>
        </p:nvSpPr>
        <p:spPr>
          <a:xfrm>
            <a:off x="7885194" y="4869160"/>
            <a:ext cx="1450812" cy="576064"/>
          </a:xfrm>
          <a:prstGeom prst="wedgeRoundRectCallout">
            <a:avLst>
              <a:gd name="adj1" fmla="val -44929"/>
              <a:gd name="adj2" fmla="val -74478"/>
              <a:gd name="adj3" fmla="val 16667"/>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zh-CN" sz="24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S</a:t>
            </a:r>
            <a:r>
              <a:rPr lang="en-US" altLang="zh-CN" sz="2400" baseline="-250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j</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对应</a:t>
            </a:r>
            <a:r>
              <a:rPr lang="en-US" altLang="zh-CN" sz="24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j</a:t>
            </a:r>
            <a:endPar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683044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构造</a:t>
            </a:r>
            <a:r>
              <a:rPr lang="zh-CN" altLang="en-US" noProof="1" smtClean="0"/>
              <a:t>思想</a:t>
            </a:r>
            <a:endParaRPr lang="zh-CN" altLang="en-US" dirty="0"/>
          </a:p>
        </p:txBody>
      </p:sp>
      <p:sp>
        <p:nvSpPr>
          <p:cNvPr id="3" name="内容占位符 2"/>
          <p:cNvSpPr>
            <a:spLocks noGrp="1"/>
          </p:cNvSpPr>
          <p:nvPr>
            <p:ph idx="1"/>
          </p:nvPr>
        </p:nvSpPr>
        <p:spPr>
          <a:xfrm>
            <a:off x="838200" y="1825625"/>
            <a:ext cx="10515600" cy="3835623"/>
          </a:xfrm>
        </p:spPr>
        <p:txBody>
          <a:bodyPr/>
          <a:lstStyle/>
          <a:p>
            <a:pPr>
              <a:spcBef>
                <a:spcPts val="600"/>
              </a:spcBef>
            </a:pPr>
            <a:r>
              <a:rPr lang="zh-CN" altLang="en-US" sz="2400" noProof="1" smtClean="0"/>
              <a:t>每个</a:t>
            </a:r>
            <a:r>
              <a:rPr lang="en-US" altLang="zh-CN" sz="2400" noProof="1"/>
              <a:t>x</a:t>
            </a:r>
            <a:r>
              <a:rPr lang="en-US" altLang="zh-CN" sz="2400" baseline="-25000" noProof="1"/>
              <a:t>j </a:t>
            </a:r>
            <a:r>
              <a:rPr lang="zh-CN" altLang="en-US" sz="2400" noProof="1"/>
              <a:t>和 </a:t>
            </a:r>
            <a:r>
              <a:rPr lang="en-US" altLang="zh-CN" sz="2400" noProof="1"/>
              <a:t>N </a:t>
            </a:r>
            <a:r>
              <a:rPr lang="zh-CN" altLang="en-US" sz="2400" noProof="1"/>
              <a:t>都可表示成 </a:t>
            </a:r>
            <a:r>
              <a:rPr lang="en-US" altLang="zh-CN" sz="2400" noProof="1"/>
              <a:t>kN </a:t>
            </a:r>
            <a:r>
              <a:rPr lang="zh-CN" altLang="en-US" sz="2400" noProof="1"/>
              <a:t>位的二进制数</a:t>
            </a:r>
            <a:r>
              <a:rPr lang="en-US" altLang="zh-CN" sz="2400" noProof="1"/>
              <a:t>, </a:t>
            </a:r>
            <a:r>
              <a:rPr lang="en-US" altLang="zh-CN" sz="2400" noProof="1">
                <a:ea typeface="宋体" panose="02010600030101010101" pitchFamily="2" charset="-122"/>
              </a:rPr>
              <a:t>k=</a:t>
            </a:r>
            <a:r>
              <a:rPr lang="en-US" altLang="zh-CN" sz="2400" noProof="1">
                <a:ea typeface="宋体" panose="02010600030101010101" pitchFamily="2" charset="-122"/>
                <a:sym typeface="Symbol" panose="05050102010706020507" pitchFamily="18" charset="2"/>
              </a:rPr>
              <a:t></a:t>
            </a:r>
            <a:r>
              <a:rPr lang="en-US" altLang="zh-CN" sz="2400" noProof="1">
                <a:ea typeface="宋体" panose="02010600030101010101" pitchFamily="2" charset="-122"/>
              </a:rPr>
              <a:t>log</a:t>
            </a:r>
            <a:r>
              <a:rPr lang="en-US" altLang="zh-CN" sz="2400" baseline="-25000" noProof="1">
                <a:ea typeface="宋体" panose="02010600030101010101" pitchFamily="2" charset="-122"/>
              </a:rPr>
              <a:t>2</a:t>
            </a:r>
            <a:r>
              <a:rPr lang="en-US" altLang="zh-CN" sz="2400" noProof="1">
                <a:ea typeface="宋体" panose="02010600030101010101" pitchFamily="2" charset="-122"/>
              </a:rPr>
              <a:t>(m+1)</a:t>
            </a:r>
            <a:r>
              <a:rPr lang="en-US" altLang="zh-CN" sz="2400" noProof="1">
                <a:ea typeface="宋体" panose="02010600030101010101" pitchFamily="2" charset="-122"/>
                <a:sym typeface="Symbol" panose="05050102010706020507" pitchFamily="18" charset="2"/>
              </a:rPr>
              <a:t></a:t>
            </a:r>
            <a:endParaRPr lang="en-US" altLang="zh-CN" sz="2400" noProof="1">
              <a:sym typeface="Symbol" panose="05050102010706020507" pitchFamily="18" charset="2"/>
            </a:endParaRPr>
          </a:p>
          <a:p>
            <a:pPr>
              <a:spcBef>
                <a:spcPts val="600"/>
              </a:spcBef>
            </a:pPr>
            <a:r>
              <a:rPr lang="zh-CN" altLang="en-US" sz="2400" noProof="1"/>
              <a:t>将这</a:t>
            </a:r>
            <a:r>
              <a:rPr lang="en-US" altLang="zh-CN" sz="2400" noProof="1"/>
              <a:t>kN </a:t>
            </a:r>
            <a:r>
              <a:rPr lang="zh-CN" altLang="en-US" sz="2400" noProof="1"/>
              <a:t>位分成 </a:t>
            </a:r>
            <a:r>
              <a:rPr lang="en-US" altLang="zh-CN" sz="2400" noProof="1"/>
              <a:t>N </a:t>
            </a:r>
            <a:r>
              <a:rPr lang="zh-CN" altLang="en-US" sz="2400" noProof="1"/>
              <a:t>段</a:t>
            </a:r>
            <a:r>
              <a:rPr lang="en-US" altLang="zh-CN" sz="2400" noProof="1"/>
              <a:t>, </a:t>
            </a:r>
            <a:r>
              <a:rPr lang="zh-CN" altLang="en-US" sz="2400" noProof="1"/>
              <a:t>每段 </a:t>
            </a:r>
            <a:r>
              <a:rPr lang="en-US" altLang="zh-CN" sz="2400" noProof="1"/>
              <a:t>k </a:t>
            </a:r>
            <a:r>
              <a:rPr lang="zh-CN" altLang="en-US" sz="2400" noProof="1" smtClean="0"/>
              <a:t>位二进制</a:t>
            </a:r>
            <a:endParaRPr lang="en-US" altLang="zh-CN" sz="2400" noProof="1" smtClean="0"/>
          </a:p>
          <a:p>
            <a:pPr>
              <a:spcBef>
                <a:spcPts val="600"/>
              </a:spcBef>
            </a:pPr>
            <a:r>
              <a:rPr lang="zh-CN" altLang="en-US" sz="2400" noProof="1"/>
              <a:t>构造二进制</a:t>
            </a:r>
            <a:r>
              <a:rPr lang="en-US" altLang="zh-CN" sz="2400" noProof="1" smtClean="0"/>
              <a:t>N</a:t>
            </a:r>
            <a:r>
              <a:rPr lang="zh-CN" altLang="en-US" sz="2400" noProof="1" smtClean="0"/>
              <a:t>，每段的最右位值为</a:t>
            </a:r>
            <a:r>
              <a:rPr lang="en-US" altLang="zh-CN" sz="2400" noProof="1" smtClean="0"/>
              <a:t>1</a:t>
            </a:r>
            <a:endParaRPr lang="en-US" altLang="zh-CN" sz="2400" noProof="1"/>
          </a:p>
          <a:p>
            <a:pPr>
              <a:spcBef>
                <a:spcPts val="600"/>
              </a:spcBef>
            </a:pPr>
            <a:r>
              <a:rPr lang="zh-CN" altLang="en-US" sz="2400" noProof="1"/>
              <a:t>基于</a:t>
            </a:r>
            <a:r>
              <a:rPr lang="en-US" altLang="zh-CN" sz="2400" noProof="1"/>
              <a:t>S</a:t>
            </a:r>
            <a:r>
              <a:rPr lang="en-US" altLang="zh-CN" sz="2400" baseline="-25000" noProof="1"/>
              <a:t>j</a:t>
            </a:r>
            <a:r>
              <a:rPr lang="zh-CN" altLang="en-US" sz="2400" noProof="1" smtClean="0"/>
              <a:t>构造二进制</a:t>
            </a:r>
            <a:r>
              <a:rPr lang="en-US" altLang="zh-CN" sz="2400" noProof="1" smtClean="0"/>
              <a:t>x</a:t>
            </a:r>
            <a:r>
              <a:rPr lang="en-US" altLang="zh-CN" sz="2400" baseline="-25000" noProof="1" smtClean="0"/>
              <a:t>j</a:t>
            </a:r>
            <a:r>
              <a:rPr lang="zh-CN" altLang="en-US" sz="2400" noProof="1"/>
              <a:t>，如果</a:t>
            </a:r>
            <a:r>
              <a:rPr lang="en-US" altLang="zh-CN" sz="2400" i="1" noProof="1"/>
              <a:t>a</a:t>
            </a:r>
            <a:r>
              <a:rPr lang="en-US" altLang="zh-CN" sz="2400" baseline="-25000" noProof="1"/>
              <a:t>i</a:t>
            </a:r>
            <a:r>
              <a:rPr lang="zh-CN" altLang="en-US" sz="2400" dirty="0"/>
              <a:t>∈</a:t>
            </a:r>
            <a:r>
              <a:rPr lang="en-US" altLang="zh-CN" sz="2400" dirty="0" err="1"/>
              <a:t>S</a:t>
            </a:r>
            <a:r>
              <a:rPr lang="en-US" altLang="zh-CN" sz="2400" baseline="-25000" dirty="0" err="1"/>
              <a:t>j</a:t>
            </a:r>
            <a:r>
              <a:rPr lang="en-US" altLang="zh-CN" sz="2400" dirty="0"/>
              <a:t>, </a:t>
            </a:r>
            <a:r>
              <a:rPr lang="zh-CN" altLang="en-US" sz="2400" dirty="0"/>
              <a:t>第</a:t>
            </a:r>
            <a:r>
              <a:rPr lang="en-US" altLang="zh-CN" sz="2400" dirty="0" err="1"/>
              <a:t>i</a:t>
            </a:r>
            <a:r>
              <a:rPr lang="zh-CN" altLang="en-US" sz="2400" dirty="0"/>
              <a:t>段的最右位值为</a:t>
            </a:r>
            <a:r>
              <a:rPr lang="en-US" altLang="zh-CN" sz="2400" dirty="0"/>
              <a:t>1</a:t>
            </a:r>
            <a:r>
              <a:rPr lang="zh-CN" altLang="en-US" sz="2400" dirty="0"/>
              <a:t>，否则</a:t>
            </a:r>
            <a:r>
              <a:rPr lang="zh-CN" altLang="en-US" sz="2400" noProof="1"/>
              <a:t>全</a:t>
            </a:r>
            <a:r>
              <a:rPr lang="en-US" altLang="zh-CN" sz="2400" noProof="1"/>
              <a:t>0 </a:t>
            </a:r>
            <a:endParaRPr lang="en-US" altLang="zh-CN" sz="2400" noProof="1" smtClean="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36</a:t>
            </a:fld>
            <a:endParaRPr lang="en-US" altLang="zh-CN"/>
          </a:p>
        </p:txBody>
      </p:sp>
      <p:sp>
        <p:nvSpPr>
          <p:cNvPr id="5" name="文本框 4"/>
          <p:cNvSpPr txBox="1"/>
          <p:nvPr/>
        </p:nvSpPr>
        <p:spPr>
          <a:xfrm>
            <a:off x="3359696" y="4509120"/>
            <a:ext cx="4032448" cy="461665"/>
          </a:xfrm>
          <a:prstGeom prst="rect">
            <a:avLst/>
          </a:prstGeom>
          <a:noFill/>
        </p:spPr>
        <p:txBody>
          <a:bodyPr wrap="square" rtlCol="0">
            <a:spAutoFit/>
          </a:bodyPr>
          <a:lstStyle/>
          <a:p>
            <a:r>
              <a:rPr lang="zh-CN" altLang="en-US" sz="2400" dirty="0" smtClean="0">
                <a:solidFill>
                  <a:srgbClr val="FF0000"/>
                </a:solidFill>
                <a:latin typeface="幼圆" panose="02010509060101010101" pitchFamily="49" charset="-122"/>
                <a:ea typeface="幼圆" panose="02010509060101010101" pitchFamily="49" charset="-122"/>
              </a:rPr>
              <a:t>思考：为什么每段需要</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k</a:t>
            </a:r>
            <a:r>
              <a:rPr lang="zh-CN" altLang="en-US" sz="2400" dirty="0" smtClean="0">
                <a:solidFill>
                  <a:srgbClr val="FF0000"/>
                </a:solidFill>
                <a:latin typeface="幼圆" panose="02010509060101010101" pitchFamily="49" charset="-122"/>
                <a:ea typeface="幼圆" panose="02010509060101010101" pitchFamily="49" charset="-122"/>
              </a:rPr>
              <a:t>位？</a:t>
            </a:r>
            <a:endParaRPr lang="zh-CN" altLang="en-US" sz="24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72756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384" y="116632"/>
            <a:ext cx="10515600" cy="932659"/>
          </a:xfrm>
        </p:spPr>
        <p:txBody>
          <a:bodyPr/>
          <a:lstStyle/>
          <a:p>
            <a:r>
              <a:rPr lang="zh-CN" altLang="en-US" dirty="0" smtClean="0"/>
              <a:t>构造举例</a:t>
            </a:r>
            <a:endParaRPr lang="zh-CN" altLang="en-US" dirty="0"/>
          </a:p>
        </p:txBody>
      </p:sp>
      <p:sp>
        <p:nvSpPr>
          <p:cNvPr id="3" name="内容占位符 2"/>
          <p:cNvSpPr>
            <a:spLocks noGrp="1"/>
          </p:cNvSpPr>
          <p:nvPr>
            <p:ph idx="1"/>
          </p:nvPr>
        </p:nvSpPr>
        <p:spPr>
          <a:xfrm>
            <a:off x="623392" y="943557"/>
            <a:ext cx="10515600" cy="5452715"/>
          </a:xfrm>
        </p:spPr>
        <p:txBody>
          <a:bodyPr>
            <a:normAutofit/>
          </a:bodyPr>
          <a:lstStyle/>
          <a:p>
            <a:pPr>
              <a:lnSpc>
                <a:spcPct val="120000"/>
              </a:lnSpc>
              <a:spcBef>
                <a:spcPts val="0"/>
              </a:spcBef>
            </a:pPr>
            <a:r>
              <a:rPr lang="zh-CN" altLang="en-US" sz="2400" noProof="1"/>
              <a:t>恰好覆盖问题原始实例：</a:t>
            </a:r>
            <a:r>
              <a:rPr lang="en-US" altLang="zh-CN" sz="2400" i="1" noProof="1"/>
              <a:t> </a:t>
            </a:r>
          </a:p>
          <a:p>
            <a:pPr lvl="1">
              <a:lnSpc>
                <a:spcPct val="120000"/>
              </a:lnSpc>
              <a:spcBef>
                <a:spcPts val="0"/>
              </a:spcBef>
            </a:pPr>
            <a:r>
              <a:rPr lang="en-US" altLang="zh-CN" i="1" noProof="1"/>
              <a:t>A</a:t>
            </a:r>
            <a:r>
              <a:rPr lang="en-US" altLang="zh-CN" noProof="1"/>
              <a:t>={a</a:t>
            </a:r>
            <a:r>
              <a:rPr lang="en-US" altLang="zh-CN" baseline="-25000" noProof="1"/>
              <a:t>1</a:t>
            </a:r>
            <a:r>
              <a:rPr lang="en-US" altLang="zh-CN" noProof="1"/>
              <a:t>, a</a:t>
            </a:r>
            <a:r>
              <a:rPr lang="en-US" altLang="zh-CN" baseline="-25000" noProof="1"/>
              <a:t>2</a:t>
            </a:r>
            <a:r>
              <a:rPr lang="en-US" altLang="zh-CN" noProof="1"/>
              <a:t>, a</a:t>
            </a:r>
            <a:r>
              <a:rPr lang="en-US" altLang="zh-CN" baseline="-25000" noProof="1"/>
              <a:t>3</a:t>
            </a:r>
            <a:r>
              <a:rPr lang="en-US" altLang="zh-CN" noProof="1"/>
              <a:t>, a</a:t>
            </a:r>
            <a:r>
              <a:rPr lang="en-US" altLang="zh-CN" baseline="-25000" noProof="1"/>
              <a:t>4</a:t>
            </a:r>
            <a:r>
              <a:rPr lang="en-US" altLang="zh-CN" noProof="1"/>
              <a:t>}={2,3,5,8}, W={</a:t>
            </a:r>
            <a:r>
              <a:rPr lang="en-US" altLang="zh-CN" i="1" noProof="1"/>
              <a:t>S</a:t>
            </a:r>
            <a:r>
              <a:rPr lang="en-US" altLang="zh-CN" baseline="-25000" noProof="1"/>
              <a:t>1</a:t>
            </a:r>
            <a:r>
              <a:rPr lang="en-US" altLang="zh-CN" noProof="1"/>
              <a:t>,</a:t>
            </a:r>
            <a:r>
              <a:rPr lang="en-US" altLang="zh-CN" i="1" noProof="1"/>
              <a:t> S</a:t>
            </a:r>
            <a:r>
              <a:rPr lang="en-US" altLang="zh-CN" baseline="-25000" noProof="1"/>
              <a:t>2</a:t>
            </a:r>
            <a:r>
              <a:rPr lang="en-US" altLang="zh-CN" noProof="1"/>
              <a:t>,</a:t>
            </a:r>
            <a:r>
              <a:rPr lang="en-US" altLang="zh-CN" i="1" noProof="1"/>
              <a:t> S</a:t>
            </a:r>
            <a:r>
              <a:rPr lang="en-US" altLang="zh-CN" baseline="-25000" noProof="1">
                <a:solidFill>
                  <a:srgbClr val="FF0000"/>
                </a:solidFill>
              </a:rPr>
              <a:t>3</a:t>
            </a:r>
            <a:r>
              <a:rPr lang="en-US" altLang="zh-CN" noProof="1"/>
              <a:t>},</a:t>
            </a:r>
          </a:p>
          <a:p>
            <a:pPr lvl="1">
              <a:lnSpc>
                <a:spcPct val="120000"/>
              </a:lnSpc>
              <a:spcBef>
                <a:spcPts val="0"/>
              </a:spcBef>
            </a:pPr>
            <a:r>
              <a:rPr lang="en-US" altLang="zh-CN" i="1" noProof="1"/>
              <a:t>S</a:t>
            </a:r>
            <a:r>
              <a:rPr lang="en-US" altLang="zh-CN" baseline="-25000" noProof="1"/>
              <a:t>1</a:t>
            </a:r>
            <a:r>
              <a:rPr lang="en-US" altLang="zh-CN" noProof="1"/>
              <a:t>={a</a:t>
            </a:r>
            <a:r>
              <a:rPr lang="en-US" altLang="zh-CN" baseline="-25000" noProof="1"/>
              <a:t>1</a:t>
            </a:r>
            <a:r>
              <a:rPr lang="en-US" altLang="zh-CN" noProof="1"/>
              <a:t>, a</a:t>
            </a:r>
            <a:r>
              <a:rPr lang="en-US" altLang="zh-CN" baseline="-25000" noProof="1"/>
              <a:t>2</a:t>
            </a:r>
            <a:r>
              <a:rPr lang="en-US" altLang="zh-CN" noProof="1"/>
              <a:t>}= {2,3}, </a:t>
            </a:r>
            <a:r>
              <a:rPr lang="en-US" altLang="zh-CN" i="1" noProof="1"/>
              <a:t>S</a:t>
            </a:r>
            <a:r>
              <a:rPr lang="en-US" altLang="zh-CN" baseline="-25000" noProof="1"/>
              <a:t>2</a:t>
            </a:r>
            <a:r>
              <a:rPr lang="en-US" altLang="zh-CN" noProof="1"/>
              <a:t>={a</a:t>
            </a:r>
            <a:r>
              <a:rPr lang="en-US" altLang="zh-CN" baseline="-25000" noProof="1"/>
              <a:t>1</a:t>
            </a:r>
            <a:r>
              <a:rPr lang="en-US" altLang="zh-CN" noProof="1"/>
              <a:t>, a</a:t>
            </a:r>
            <a:r>
              <a:rPr lang="en-US" altLang="zh-CN" baseline="-25000" noProof="1"/>
              <a:t>3</a:t>
            </a:r>
            <a:r>
              <a:rPr lang="en-US" altLang="zh-CN" noProof="1"/>
              <a:t>, a</a:t>
            </a:r>
            <a:r>
              <a:rPr lang="en-US" altLang="zh-CN" baseline="-25000" noProof="1"/>
              <a:t>4</a:t>
            </a:r>
            <a:r>
              <a:rPr lang="en-US" altLang="zh-CN" noProof="1"/>
              <a:t>}= {2,5,8}, </a:t>
            </a:r>
            <a:r>
              <a:rPr lang="en-US" altLang="zh-CN" i="1" noProof="1"/>
              <a:t>S</a:t>
            </a:r>
            <a:r>
              <a:rPr lang="en-US" altLang="zh-CN" baseline="-25000" noProof="1"/>
              <a:t>3</a:t>
            </a:r>
            <a:r>
              <a:rPr lang="en-US" altLang="zh-CN" noProof="1"/>
              <a:t>=</a:t>
            </a:r>
            <a:r>
              <a:rPr lang="en-US" altLang="zh-CN" noProof="1">
                <a:ea typeface="宋体" panose="02010600030101010101" pitchFamily="2" charset="-122"/>
              </a:rPr>
              <a:t>{</a:t>
            </a:r>
            <a:r>
              <a:rPr lang="en-US" altLang="zh-CN" noProof="1"/>
              <a:t>a</a:t>
            </a:r>
            <a:r>
              <a:rPr lang="en-US" altLang="zh-CN" baseline="-25000" noProof="1"/>
              <a:t>2</a:t>
            </a:r>
            <a:r>
              <a:rPr lang="en-US" altLang="zh-CN" noProof="1">
                <a:ea typeface="宋体" panose="02010600030101010101" pitchFamily="2" charset="-122"/>
              </a:rPr>
              <a:t>}= </a:t>
            </a:r>
            <a:r>
              <a:rPr lang="en-US" altLang="zh-CN" noProof="1"/>
              <a:t>{3</a:t>
            </a:r>
            <a:r>
              <a:rPr lang="en-US" altLang="zh-CN" noProof="1" smtClean="0"/>
              <a:t>}</a:t>
            </a:r>
            <a:endParaRPr lang="en-US" altLang="zh-CN" noProof="1"/>
          </a:p>
          <a:p>
            <a:pPr lvl="1">
              <a:lnSpc>
                <a:spcPct val="120000"/>
              </a:lnSpc>
              <a:spcBef>
                <a:spcPts val="0"/>
              </a:spcBef>
            </a:pPr>
            <a:r>
              <a:rPr lang="en-US" altLang="zh-CN" noProof="1"/>
              <a:t>S</a:t>
            </a:r>
            <a:r>
              <a:rPr lang="en-US" altLang="zh-CN" baseline="-25000" noProof="1"/>
              <a:t>2</a:t>
            </a:r>
            <a:r>
              <a:rPr lang="zh-CN" altLang="en-US" dirty="0"/>
              <a:t>∪</a:t>
            </a:r>
            <a:r>
              <a:rPr lang="en-US" altLang="zh-CN" noProof="1"/>
              <a:t>S</a:t>
            </a:r>
            <a:r>
              <a:rPr lang="en-US" altLang="zh-CN" baseline="-25000" noProof="1"/>
              <a:t>3</a:t>
            </a:r>
            <a:r>
              <a:rPr lang="zh-CN" altLang="en-US" noProof="1"/>
              <a:t>是</a:t>
            </a:r>
            <a:r>
              <a:rPr lang="en-US" altLang="zh-CN" noProof="1"/>
              <a:t>A</a:t>
            </a:r>
            <a:r>
              <a:rPr lang="zh-CN" altLang="en-US" noProof="1"/>
              <a:t>的全</a:t>
            </a:r>
            <a:r>
              <a:rPr lang="zh-CN" altLang="en-US" noProof="1" smtClean="0"/>
              <a:t>覆盖</a:t>
            </a:r>
            <a:endParaRPr lang="en-US" altLang="zh-CN" noProof="1" smtClean="0"/>
          </a:p>
          <a:p>
            <a:pPr>
              <a:lnSpc>
                <a:spcPct val="120000"/>
              </a:lnSpc>
              <a:spcBef>
                <a:spcPts val="0"/>
              </a:spcBef>
            </a:pPr>
            <a:r>
              <a:rPr lang="zh-CN" altLang="en-US" sz="2400" noProof="1"/>
              <a:t>转化为二进制的子集和</a:t>
            </a:r>
            <a:r>
              <a:rPr lang="zh-CN" altLang="en-US" sz="2400" noProof="1" smtClean="0"/>
              <a:t>问题</a:t>
            </a:r>
            <a:endParaRPr lang="en-US" altLang="zh-CN" sz="2400" noProof="1" smtClean="0"/>
          </a:p>
          <a:p>
            <a:pPr lvl="1">
              <a:lnSpc>
                <a:spcPct val="120000"/>
              </a:lnSpc>
              <a:spcBef>
                <a:spcPts val="0"/>
              </a:spcBef>
            </a:pPr>
            <a:r>
              <a:rPr lang="zh-CN" altLang="en-US" noProof="1" smtClean="0"/>
              <a:t>定义函数</a:t>
            </a:r>
            <a:endParaRPr lang="en-US" altLang="zh-CN" noProof="1"/>
          </a:p>
          <a:p>
            <a:pPr>
              <a:lnSpc>
                <a:spcPct val="120000"/>
              </a:lnSpc>
              <a:spcBef>
                <a:spcPts val="0"/>
              </a:spcBef>
            </a:pPr>
            <a:endParaRPr lang="en-US" altLang="zh-CN" sz="2400" noProof="1" smtClean="0"/>
          </a:p>
          <a:p>
            <a:pPr lvl="1">
              <a:lnSpc>
                <a:spcPct val="120000"/>
              </a:lnSpc>
              <a:spcBef>
                <a:spcPts val="0"/>
              </a:spcBef>
            </a:pPr>
            <a:r>
              <a:rPr lang="en-US" altLang="zh-CN" noProof="1" smtClean="0"/>
              <a:t>m=</a:t>
            </a:r>
            <a:r>
              <a:rPr lang="en-US" altLang="zh-CN" noProof="1" smtClean="0">
                <a:solidFill>
                  <a:srgbClr val="FF0000"/>
                </a:solidFill>
              </a:rPr>
              <a:t>3</a:t>
            </a:r>
            <a:r>
              <a:rPr lang="zh-CN" altLang="en-US" noProof="1"/>
              <a:t>，则</a:t>
            </a:r>
            <a:r>
              <a:rPr lang="en-US" altLang="zh-CN" noProof="1" smtClean="0"/>
              <a:t>k</a:t>
            </a:r>
            <a:r>
              <a:rPr lang="en-US" altLang="zh-CN" noProof="1" smtClean="0">
                <a:ea typeface="宋体" panose="02010600030101010101" pitchFamily="2" charset="-122"/>
              </a:rPr>
              <a:t>=</a:t>
            </a:r>
            <a:r>
              <a:rPr lang="en-US" altLang="zh-CN" noProof="1">
                <a:ea typeface="宋体" panose="02010600030101010101" pitchFamily="2" charset="-122"/>
                <a:sym typeface="Symbol" panose="05050102010706020507" pitchFamily="18" charset="2"/>
              </a:rPr>
              <a:t></a:t>
            </a:r>
            <a:r>
              <a:rPr lang="en-US" altLang="zh-CN" noProof="1" smtClean="0">
                <a:ea typeface="宋体" panose="02010600030101010101" pitchFamily="2" charset="-122"/>
              </a:rPr>
              <a:t>log</a:t>
            </a:r>
            <a:r>
              <a:rPr lang="en-US" altLang="zh-CN" baseline="-25000" noProof="1" smtClean="0">
                <a:ea typeface="宋体" panose="02010600030101010101" pitchFamily="2" charset="-122"/>
              </a:rPr>
              <a:t>2</a:t>
            </a:r>
            <a:r>
              <a:rPr lang="en-US" altLang="zh-CN" noProof="1" smtClean="0">
                <a:ea typeface="宋体" panose="02010600030101010101" pitchFamily="2" charset="-122"/>
              </a:rPr>
              <a:t>(</a:t>
            </a:r>
            <a:r>
              <a:rPr lang="en-US" altLang="zh-CN" noProof="1" smtClean="0">
                <a:solidFill>
                  <a:srgbClr val="FF0000"/>
                </a:solidFill>
                <a:ea typeface="宋体" panose="02010600030101010101" pitchFamily="2" charset="-122"/>
              </a:rPr>
              <a:t>3</a:t>
            </a:r>
            <a:r>
              <a:rPr lang="en-US" altLang="zh-CN" noProof="1" smtClean="0">
                <a:ea typeface="宋体" panose="02010600030101010101" pitchFamily="2" charset="-122"/>
              </a:rPr>
              <a:t>+1</a:t>
            </a:r>
            <a:r>
              <a:rPr lang="en-US" altLang="zh-CN" noProof="1">
                <a:ea typeface="宋体" panose="02010600030101010101" pitchFamily="2" charset="-122"/>
              </a:rPr>
              <a:t>)</a:t>
            </a:r>
            <a:r>
              <a:rPr lang="en-US" altLang="zh-CN" noProof="1" smtClean="0">
                <a:ea typeface="宋体" panose="02010600030101010101" pitchFamily="2" charset="-122"/>
                <a:sym typeface="Symbol" panose="05050102010706020507" pitchFamily="18" charset="2"/>
              </a:rPr>
              <a:t>=</a:t>
            </a:r>
            <a:r>
              <a:rPr lang="en-US" altLang="zh-CN" noProof="1" smtClean="0"/>
              <a:t>2</a:t>
            </a:r>
            <a:endParaRPr lang="en-US" altLang="zh-CN" noProof="1"/>
          </a:p>
          <a:p>
            <a:pPr lvl="1">
              <a:lnSpc>
                <a:spcPct val="120000"/>
              </a:lnSpc>
              <a:spcBef>
                <a:spcPts val="0"/>
              </a:spcBef>
            </a:pPr>
            <a:r>
              <a:rPr lang="en-US" altLang="zh-CN" noProof="1" smtClean="0"/>
              <a:t>N = </a:t>
            </a:r>
            <a:r>
              <a:rPr lang="en-US" altLang="zh-CN" noProof="1" smtClean="0">
                <a:solidFill>
                  <a:srgbClr val="FF0000"/>
                </a:solidFill>
              </a:rPr>
              <a:t>0101</a:t>
            </a:r>
            <a:r>
              <a:rPr lang="en-US" altLang="zh-CN" noProof="1" smtClean="0">
                <a:solidFill>
                  <a:srgbClr val="FF0000"/>
                </a:solidFill>
                <a:sym typeface="Symbol" panose="05050102010706020507" pitchFamily="18" charset="2"/>
              </a:rPr>
              <a:t>0101</a:t>
            </a:r>
          </a:p>
          <a:p>
            <a:pPr lvl="1">
              <a:lnSpc>
                <a:spcPct val="120000"/>
              </a:lnSpc>
              <a:spcBef>
                <a:spcPts val="0"/>
              </a:spcBef>
            </a:pPr>
            <a:r>
              <a:rPr lang="en-US" altLang="zh-CN" i="1" noProof="1" smtClean="0"/>
              <a:t>x</a:t>
            </a:r>
            <a:r>
              <a:rPr lang="en-US" altLang="zh-CN" baseline="-25000" noProof="1" smtClean="0"/>
              <a:t>1</a:t>
            </a:r>
            <a:r>
              <a:rPr lang="en-US" altLang="zh-CN" noProof="1" smtClean="0"/>
              <a:t>= </a:t>
            </a:r>
            <a:r>
              <a:rPr lang="en-US" altLang="zh-CN" noProof="1" smtClean="0">
                <a:solidFill>
                  <a:srgbClr val="FF0000"/>
                </a:solidFill>
              </a:rPr>
              <a:t>0101</a:t>
            </a:r>
            <a:r>
              <a:rPr lang="en-US" altLang="zh-CN" noProof="1" smtClean="0"/>
              <a:t>0000</a:t>
            </a:r>
          </a:p>
          <a:p>
            <a:pPr lvl="1">
              <a:lnSpc>
                <a:spcPct val="120000"/>
              </a:lnSpc>
              <a:spcBef>
                <a:spcPts val="0"/>
              </a:spcBef>
            </a:pPr>
            <a:r>
              <a:rPr lang="en-US" altLang="zh-CN" i="1" noProof="1" smtClean="0"/>
              <a:t>x</a:t>
            </a:r>
            <a:r>
              <a:rPr lang="en-US" altLang="zh-CN" baseline="-25000" noProof="1" smtClean="0"/>
              <a:t>2</a:t>
            </a:r>
            <a:r>
              <a:rPr lang="en-US" altLang="zh-CN" noProof="1" smtClean="0"/>
              <a:t>= </a:t>
            </a:r>
            <a:r>
              <a:rPr lang="en-US" altLang="zh-CN" noProof="1" smtClean="0">
                <a:solidFill>
                  <a:srgbClr val="FF0000"/>
                </a:solidFill>
              </a:rPr>
              <a:t>01</a:t>
            </a:r>
            <a:r>
              <a:rPr lang="en-US" altLang="zh-CN" noProof="1" smtClean="0"/>
              <a:t>00</a:t>
            </a:r>
            <a:r>
              <a:rPr lang="en-US" altLang="zh-CN" noProof="1" smtClean="0">
                <a:solidFill>
                  <a:srgbClr val="FF0000"/>
                </a:solidFill>
              </a:rPr>
              <a:t>0101</a:t>
            </a:r>
            <a:endParaRPr lang="en-US" altLang="zh-CN" noProof="1" smtClean="0"/>
          </a:p>
          <a:p>
            <a:pPr lvl="1">
              <a:lnSpc>
                <a:spcPct val="120000"/>
              </a:lnSpc>
              <a:spcBef>
                <a:spcPts val="0"/>
              </a:spcBef>
            </a:pPr>
            <a:r>
              <a:rPr lang="en-US" altLang="zh-CN" i="1" noProof="1" smtClean="0"/>
              <a:t>x</a:t>
            </a:r>
            <a:r>
              <a:rPr lang="en-US" altLang="zh-CN" baseline="-25000" noProof="1" smtClean="0"/>
              <a:t>3</a:t>
            </a:r>
            <a:r>
              <a:rPr lang="en-US" altLang="zh-CN" noProof="1" smtClean="0"/>
              <a:t>= 00</a:t>
            </a:r>
            <a:r>
              <a:rPr lang="en-US" altLang="zh-CN" noProof="1" smtClean="0">
                <a:solidFill>
                  <a:srgbClr val="FF0000"/>
                </a:solidFill>
              </a:rPr>
              <a:t>01</a:t>
            </a:r>
            <a:r>
              <a:rPr lang="en-US" altLang="zh-CN" noProof="1" smtClean="0"/>
              <a:t>0000</a:t>
            </a:r>
          </a:p>
          <a:p>
            <a:pPr marL="457200" lvl="1" indent="0">
              <a:spcBef>
                <a:spcPts val="0"/>
              </a:spcBef>
              <a:buNone/>
            </a:pPr>
            <a:endParaRPr lang="en-US" altLang="zh-CN" noProof="1"/>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37</a:t>
            </a:fld>
            <a:endParaRPr lang="en-US" altLang="zh-CN"/>
          </a:p>
        </p:txBody>
      </p:sp>
      <p:grpSp>
        <p:nvGrpSpPr>
          <p:cNvPr id="7" name="组合 6"/>
          <p:cNvGrpSpPr/>
          <p:nvPr/>
        </p:nvGrpSpPr>
        <p:grpSpPr>
          <a:xfrm>
            <a:off x="2129880" y="3137229"/>
            <a:ext cx="6480720" cy="978729"/>
            <a:chOff x="2063552" y="3422397"/>
            <a:chExt cx="6480720" cy="978729"/>
          </a:xfrm>
        </p:grpSpPr>
        <p:sp>
          <p:nvSpPr>
            <p:cNvPr id="5" name="矩形 4"/>
            <p:cNvSpPr/>
            <p:nvPr/>
          </p:nvSpPr>
          <p:spPr>
            <a:xfrm>
              <a:off x="2063552" y="3422397"/>
              <a:ext cx="6480720" cy="978729"/>
            </a:xfrm>
            <a:prstGeom prst="rect">
              <a:avLst/>
            </a:prstGeom>
          </p:spPr>
          <p:txBody>
            <a:bodyPr wrap="square">
              <a:spAutoFit/>
            </a:bodyPr>
            <a:lstStyle/>
            <a:p>
              <a:pPr lvl="1">
                <a:lnSpc>
                  <a:spcPct val="120000"/>
                </a:lnSpc>
                <a:spcBef>
                  <a:spcPts val="0"/>
                </a:spcBef>
              </a:pPr>
              <a:r>
                <a:rPr lang="en-US" altLang="zh-CN" sz="2400" noProof="1">
                  <a:latin typeface="Arial" panose="020B0604020202020204" pitchFamily="34" charset="0"/>
                  <a:ea typeface="幼圆" panose="02010509060101010101" pitchFamily="49" charset="-122"/>
                  <a:cs typeface="Arial" panose="020B0604020202020204" pitchFamily="34" charset="0"/>
                </a:rPr>
                <a:t>f(i,j</a:t>
              </a:r>
              <a:r>
                <a:rPr lang="en-US" altLang="zh-CN" sz="2400" noProof="1" smtClean="0">
                  <a:latin typeface="Arial" panose="020B0604020202020204" pitchFamily="34" charset="0"/>
                  <a:ea typeface="幼圆" panose="02010509060101010101" pitchFamily="49" charset="-122"/>
                  <a:cs typeface="Arial" panose="020B0604020202020204" pitchFamily="34" charset="0"/>
                </a:rPr>
                <a:t>)=    01 </a:t>
              </a:r>
              <a:r>
                <a:rPr lang="zh-CN" altLang="en-US" sz="2400" noProof="1" smtClean="0">
                  <a:latin typeface="Arial" panose="020B0604020202020204" pitchFamily="34" charset="0"/>
                  <a:ea typeface="幼圆" panose="02010509060101010101" pitchFamily="49" charset="-122"/>
                  <a:cs typeface="Arial" panose="020B0604020202020204" pitchFamily="34" charset="0"/>
                </a:rPr>
                <a:t>      </a:t>
              </a:r>
              <a:r>
                <a:rPr lang="en-US" altLang="zh-CN" sz="2400" i="1" noProof="1" smtClean="0">
                  <a:latin typeface="Arial" panose="020B0604020202020204" pitchFamily="34" charset="0"/>
                  <a:ea typeface="幼圆" panose="02010509060101010101" pitchFamily="49" charset="-122"/>
                  <a:cs typeface="Arial" panose="020B0604020202020204" pitchFamily="34" charset="0"/>
                </a:rPr>
                <a:t>a</a:t>
              </a:r>
              <a:r>
                <a:rPr lang="en-US" altLang="zh-CN" sz="2400" baseline="-25000" noProof="1" smtClean="0">
                  <a:latin typeface="Arial" panose="020B0604020202020204" pitchFamily="34" charset="0"/>
                  <a:ea typeface="幼圆" panose="02010509060101010101" pitchFamily="49" charset="-122"/>
                  <a:cs typeface="Arial" panose="020B0604020202020204" pitchFamily="34" charset="0"/>
                </a:rPr>
                <a:t>i</a:t>
              </a:r>
              <a:r>
                <a:rPr lang="zh-CN" altLang="en-US" sz="2400" dirty="0">
                  <a:latin typeface="Arial" panose="020B0604020202020204" pitchFamily="34" charset="0"/>
                  <a:ea typeface="幼圆" panose="02010509060101010101" pitchFamily="49" charset="-122"/>
                  <a:cs typeface="Arial" panose="020B0604020202020204" pitchFamily="34" charset="0"/>
                </a:rPr>
                <a:t>∈</a:t>
              </a:r>
              <a:r>
                <a:rPr lang="en-US" altLang="zh-CN" sz="2400" dirty="0" err="1" smtClean="0">
                  <a:latin typeface="Arial" panose="020B0604020202020204" pitchFamily="34" charset="0"/>
                  <a:ea typeface="幼圆" panose="02010509060101010101" pitchFamily="49" charset="-122"/>
                  <a:cs typeface="Arial" panose="020B0604020202020204" pitchFamily="34" charset="0"/>
                </a:rPr>
                <a:t>S</a:t>
              </a:r>
              <a:r>
                <a:rPr lang="en-US" altLang="zh-CN" sz="2400" baseline="-25000" dirty="0" err="1" smtClean="0">
                  <a:latin typeface="Arial" panose="020B0604020202020204" pitchFamily="34" charset="0"/>
                  <a:ea typeface="幼圆" panose="02010509060101010101" pitchFamily="49" charset="-122"/>
                  <a:cs typeface="Arial" panose="020B0604020202020204" pitchFamily="34" charset="0"/>
                </a:rPr>
                <a:t>j</a:t>
              </a:r>
              <a:r>
                <a:rPr lang="en-US" altLang="zh-CN" sz="2400" dirty="0" smtClean="0">
                  <a:latin typeface="Arial" panose="020B0604020202020204" pitchFamily="34" charset="0"/>
                  <a:ea typeface="幼圆" panose="02010509060101010101" pitchFamily="49" charset="-122"/>
                  <a:cs typeface="Arial" panose="020B0604020202020204" pitchFamily="34" charset="0"/>
                </a:rPr>
                <a:t>, </a:t>
              </a:r>
              <a:r>
                <a:rPr lang="en-US" altLang="zh-CN" sz="2400" noProof="1" smtClean="0">
                  <a:latin typeface="Arial" panose="020B0604020202020204" pitchFamily="34" charset="0"/>
                  <a:ea typeface="幼圆" panose="02010509060101010101" pitchFamily="49" charset="-122"/>
                  <a:cs typeface="Arial" panose="020B0604020202020204" pitchFamily="34" charset="0"/>
                </a:rPr>
                <a:t>j=0,1..m, 0</a:t>
              </a:r>
              <a:r>
                <a:rPr lang="zh-CN" altLang="en-US" sz="2400" noProof="1" smtClean="0">
                  <a:latin typeface="Arial" panose="020B0604020202020204" pitchFamily="34" charset="0"/>
                  <a:ea typeface="幼圆" panose="02010509060101010101" pitchFamily="49" charset="-122"/>
                  <a:cs typeface="Arial" panose="020B0604020202020204" pitchFamily="34" charset="0"/>
                </a:rPr>
                <a:t>表示集合</a:t>
              </a:r>
              <a:r>
                <a:rPr lang="en-US" altLang="zh-CN" sz="2400" noProof="1" smtClean="0">
                  <a:latin typeface="Arial" panose="020B0604020202020204" pitchFamily="34" charset="0"/>
                  <a:ea typeface="幼圆" panose="02010509060101010101" pitchFamily="49" charset="-122"/>
                  <a:cs typeface="Arial" panose="020B0604020202020204" pitchFamily="34" charset="0"/>
                </a:rPr>
                <a:t>A</a:t>
              </a:r>
            </a:p>
            <a:p>
              <a:pPr lvl="1">
                <a:lnSpc>
                  <a:spcPct val="120000"/>
                </a:lnSpc>
                <a:spcBef>
                  <a:spcPts val="0"/>
                </a:spcBef>
              </a:pPr>
              <a:r>
                <a:rPr lang="en-US" altLang="zh-CN" sz="2400" noProof="1" smtClean="0">
                  <a:latin typeface="Arial" panose="020B0604020202020204" pitchFamily="34" charset="0"/>
                  <a:ea typeface="幼圆" panose="02010509060101010101" pitchFamily="49" charset="-122"/>
                  <a:cs typeface="Arial" panose="020B0604020202020204" pitchFamily="34" charset="0"/>
                </a:rPr>
                <a:t>            00       </a:t>
              </a:r>
              <a:r>
                <a:rPr lang="zh-CN" altLang="en-US" sz="2400" dirty="0" smtClean="0">
                  <a:latin typeface="Arial" panose="020B0604020202020204" pitchFamily="34" charset="0"/>
                  <a:ea typeface="幼圆" panose="02010509060101010101" pitchFamily="49" charset="-122"/>
                  <a:cs typeface="Arial" panose="020B0604020202020204" pitchFamily="34" charset="0"/>
                </a:rPr>
                <a:t>否则</a:t>
              </a:r>
              <a:endParaRPr lang="en-US" altLang="zh-CN" sz="2400" noProof="1">
                <a:latin typeface="Arial" panose="020B0604020202020204" pitchFamily="34" charset="0"/>
                <a:ea typeface="幼圆" panose="02010509060101010101" pitchFamily="49" charset="-122"/>
                <a:cs typeface="Arial" panose="020B0604020202020204" pitchFamily="34" charset="0"/>
              </a:endParaRPr>
            </a:p>
          </p:txBody>
        </p:sp>
        <p:sp>
          <p:nvSpPr>
            <p:cNvPr id="6" name="左大括号 5"/>
            <p:cNvSpPr/>
            <p:nvPr/>
          </p:nvSpPr>
          <p:spPr>
            <a:xfrm>
              <a:off x="3410935" y="3523824"/>
              <a:ext cx="144016" cy="720080"/>
            </a:xfrm>
            <a:prstGeom prst="leftBrace">
              <a:avLst>
                <a:gd name="adj1" fmla="val 37842"/>
                <a:gd name="adj2" fmla="val 3656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 name="文本框 8"/>
          <p:cNvSpPr txBox="1"/>
          <p:nvPr/>
        </p:nvSpPr>
        <p:spPr>
          <a:xfrm>
            <a:off x="6601272" y="4115958"/>
            <a:ext cx="4752528" cy="1200329"/>
          </a:xfrm>
          <a:prstGeom prst="rect">
            <a:avLst/>
          </a:prstGeom>
          <a:noFill/>
        </p:spPr>
        <p:txBody>
          <a:bodyPr wrap="square" rtlCol="0">
            <a:spAutoFit/>
          </a:bodyPr>
          <a:lstStyle/>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上个思考：为什么每段需要</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k</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位？</a:t>
            </a:r>
            <a:endPar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endParaRPr>
          </a:p>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求子集和问题时，最多</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m</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个数相加，</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k</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保证了不会进位到上一段中。</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10" name="圆角矩形标注 9"/>
          <p:cNvSpPr/>
          <p:nvPr/>
        </p:nvSpPr>
        <p:spPr>
          <a:xfrm>
            <a:off x="3356784" y="4864213"/>
            <a:ext cx="2846833" cy="432048"/>
          </a:xfrm>
          <a:prstGeom prst="wedgeRoundRectCallout">
            <a:avLst>
              <a:gd name="adj1" fmla="val -47667"/>
              <a:gd name="adj2" fmla="val -69898"/>
              <a:gd name="adj3" fmla="val 16667"/>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20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即</a:t>
            </a:r>
            <a:r>
              <a:rPr lang="en-US" altLang="zh-CN" sz="2000" noProof="1" smtClean="0">
                <a:solidFill>
                  <a:schemeClr val="tx1"/>
                </a:solidFill>
                <a:latin typeface="Arial" panose="020B0604020202020204" pitchFamily="34" charset="0"/>
                <a:ea typeface="幼圆" panose="02010509060101010101" pitchFamily="49" charset="-122"/>
                <a:cs typeface="Arial" panose="020B0604020202020204" pitchFamily="34" charset="0"/>
              </a:rPr>
              <a:t>f(1,0)f(2,0)f(3,0)f(4,0</a:t>
            </a:r>
            <a:r>
              <a:rPr lang="en-US" altLang="zh-CN" sz="2000" noProof="1">
                <a:solidFill>
                  <a:schemeClr val="tx1"/>
                </a:solidFill>
                <a:latin typeface="Arial" panose="020B0604020202020204" pitchFamily="34" charset="0"/>
                <a:ea typeface="幼圆" panose="02010509060101010101" pitchFamily="49" charset="-122"/>
                <a:cs typeface="Arial" panose="020B0604020202020204" pitchFamily="34" charset="0"/>
              </a:rPr>
              <a:t>)</a:t>
            </a:r>
            <a:endParaRPr lang="en-US" altLang="zh-CN" sz="2000" baseline="-25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2" name="文本框 11"/>
          <p:cNvSpPr txBox="1"/>
          <p:nvPr/>
        </p:nvSpPr>
        <p:spPr>
          <a:xfrm>
            <a:off x="6616434" y="5569482"/>
            <a:ext cx="4722204" cy="461665"/>
          </a:xfrm>
          <a:prstGeom prst="rect">
            <a:avLst/>
          </a:prstGeom>
          <a:noFill/>
        </p:spPr>
        <p:txBody>
          <a:bodyPr wrap="square" rtlCol="0">
            <a:spAutoFit/>
          </a:bodyPr>
          <a:lstStyle/>
          <a:p>
            <a:r>
              <a:rPr lang="zh-CN" altLang="en-US" sz="2400" dirty="0" smtClean="0">
                <a:solidFill>
                  <a:srgbClr val="FF0000"/>
                </a:solidFill>
                <a:latin typeface="幼圆" panose="02010509060101010101" pitchFamily="49" charset="-122"/>
                <a:ea typeface="幼圆" panose="02010509060101010101" pitchFamily="49" charset="-122"/>
              </a:rPr>
              <a:t>思考：子集和 </a:t>
            </a:r>
            <a:r>
              <a:rPr lang="zh-CN" altLang="en-US" sz="2400" noProof="1" smtClean="0">
                <a:solidFill>
                  <a:srgbClr val="FF0000"/>
                </a:solidFill>
                <a:sym typeface="Symbol" panose="05050102010706020507" pitchFamily="18" charset="2"/>
              </a:rPr>
              <a:t></a:t>
            </a:r>
            <a:r>
              <a:rPr lang="en-US" altLang="zh-CN" sz="2400" i="1" baseline="-25000" noProof="1" smtClean="0">
                <a:solidFill>
                  <a:srgbClr val="FF0000"/>
                </a:solidFill>
              </a:rPr>
              <a:t>p </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0/1</a:t>
            </a:r>
            <a:r>
              <a:rPr lang="zh-CN" altLang="en-US" sz="2400" noProof="1">
                <a:solidFill>
                  <a:srgbClr val="FF0000"/>
                </a:solidFill>
                <a:latin typeface="幼圆" panose="02010509060101010101" pitchFamily="49" charset="-122"/>
                <a:ea typeface="幼圆" panose="02010509060101010101" pitchFamily="49" charset="-122"/>
              </a:rPr>
              <a:t>背包</a:t>
            </a:r>
            <a:r>
              <a:rPr lang="zh-CN" altLang="en-US" sz="2400" noProof="1" smtClean="0">
                <a:solidFill>
                  <a:srgbClr val="FF0000"/>
                </a:solidFill>
                <a:latin typeface="幼圆" panose="02010509060101010101" pitchFamily="49" charset="-122"/>
                <a:ea typeface="幼圆" panose="02010509060101010101" pitchFamily="49" charset="-122"/>
              </a:rPr>
              <a:t>问题？</a:t>
            </a:r>
            <a:endParaRPr lang="zh-CN" altLang="en-US" sz="2400" dirty="0">
              <a:solidFill>
                <a:srgbClr val="FF0000"/>
              </a:solidFill>
              <a:latin typeface="幼圆" panose="02010509060101010101" pitchFamily="49" charset="-122"/>
              <a:ea typeface="幼圆" panose="02010509060101010101" pitchFamily="49" charset="-122"/>
            </a:endParaRPr>
          </a:p>
        </p:txBody>
      </p:sp>
      <p:sp>
        <p:nvSpPr>
          <p:cNvPr id="13" name="矩形 12"/>
          <p:cNvSpPr/>
          <p:nvPr/>
        </p:nvSpPr>
        <p:spPr>
          <a:xfrm>
            <a:off x="3955150" y="5618381"/>
            <a:ext cx="1917513" cy="424732"/>
          </a:xfrm>
          <a:prstGeom prst="rect">
            <a:avLst/>
          </a:prstGeom>
        </p:spPr>
        <p:txBody>
          <a:bodyPr wrap="none">
            <a:spAutoFit/>
          </a:bodyPr>
          <a:lstStyle/>
          <a:p>
            <a:pPr>
              <a:lnSpc>
                <a:spcPct val="90000"/>
              </a:lnSpc>
            </a:pPr>
            <a:r>
              <a:rPr lang="zh-CN" altLang="en-US" sz="2400" dirty="0">
                <a:latin typeface="Arial" panose="020B0604020202020204" pitchFamily="34" charset="0"/>
                <a:ea typeface="幼圆" panose="02010509060101010101" pitchFamily="49" charset="-122"/>
                <a:cs typeface="Arial" panose="020B0604020202020204" pitchFamily="34" charset="0"/>
              </a:rPr>
              <a:t>易见</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3</a:t>
            </a:r>
            <a:r>
              <a:rPr lang="en-US" altLang="zh-CN" sz="2400" dirty="0">
                <a:latin typeface="Arial" panose="020B0604020202020204" pitchFamily="34" charset="0"/>
                <a:ea typeface="幼圆" panose="02010509060101010101" pitchFamily="49" charset="-122"/>
                <a:cs typeface="Arial" panose="020B0604020202020204" pitchFamily="34" charset="0"/>
              </a:rPr>
              <a:t>=N</a:t>
            </a:r>
            <a:endParaRPr lang="en-US" altLang="zh-CN" sz="2400" baseline="-25000" dirty="0">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42213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8664" y="255981"/>
            <a:ext cx="10515600" cy="1325563"/>
          </a:xfrm>
        </p:spPr>
        <p:txBody>
          <a:bodyPr/>
          <a:lstStyle/>
          <a:p>
            <a:r>
              <a:rPr lang="en-US" altLang="zh-CN" dirty="0" smtClean="0"/>
              <a:t>8.4 </a:t>
            </a:r>
            <a:r>
              <a:rPr lang="zh-CN" altLang="en-US" dirty="0" smtClean="0"/>
              <a:t>小结</a:t>
            </a:r>
            <a:endParaRPr lang="zh-CN" altLang="en-US" dirty="0"/>
          </a:p>
        </p:txBody>
      </p:sp>
      <p:sp>
        <p:nvSpPr>
          <p:cNvPr id="3" name="内容占位符 2"/>
          <p:cNvSpPr>
            <a:spLocks noGrp="1"/>
          </p:cNvSpPr>
          <p:nvPr>
            <p:ph idx="1"/>
          </p:nvPr>
        </p:nvSpPr>
        <p:spPr>
          <a:xfrm>
            <a:off x="828664" y="1483784"/>
            <a:ext cx="10515600" cy="4906664"/>
          </a:xfrm>
        </p:spPr>
        <p:txBody>
          <a:bodyPr>
            <a:normAutofit/>
          </a:bodyPr>
          <a:lstStyle/>
          <a:p>
            <a:pPr>
              <a:spcBef>
                <a:spcPts val="600"/>
              </a:spcBef>
            </a:pPr>
            <a:r>
              <a:rPr lang="en-US" altLang="zh-CN" sz="2400" dirty="0" smtClean="0"/>
              <a:t>P-</a:t>
            </a:r>
            <a:r>
              <a:rPr lang="zh-CN" altLang="en-US" sz="2400" dirty="0" smtClean="0"/>
              <a:t>问题</a:t>
            </a:r>
            <a:r>
              <a:rPr lang="zh-CN" altLang="en-US" sz="2400" dirty="0"/>
              <a:t>：已经找到多项式算法的</a:t>
            </a:r>
            <a:r>
              <a:rPr lang="zh-CN" altLang="en-US" sz="2400" dirty="0" smtClean="0"/>
              <a:t>问题</a:t>
            </a:r>
            <a:endParaRPr lang="en-US" altLang="zh-CN" sz="2400" dirty="0" smtClean="0"/>
          </a:p>
          <a:p>
            <a:pPr>
              <a:spcBef>
                <a:spcPts val="600"/>
              </a:spcBef>
            </a:pPr>
            <a:r>
              <a:rPr lang="en-US" altLang="zh-CN" sz="2400" dirty="0" smtClean="0"/>
              <a:t>NP-</a:t>
            </a:r>
            <a:r>
              <a:rPr lang="zh-CN" altLang="en-US" sz="2400" dirty="0" smtClean="0"/>
              <a:t>问题</a:t>
            </a:r>
            <a:r>
              <a:rPr lang="zh-CN" altLang="en-US" sz="2400" dirty="0"/>
              <a:t>：可能找到多项式算法的</a:t>
            </a:r>
            <a:r>
              <a:rPr lang="zh-CN" altLang="en-US" sz="2400" dirty="0" smtClean="0"/>
              <a:t>问题</a:t>
            </a:r>
            <a:endParaRPr lang="en-US" altLang="zh-CN" sz="2400" dirty="0" smtClean="0"/>
          </a:p>
          <a:p>
            <a:pPr>
              <a:spcBef>
                <a:spcPts val="600"/>
              </a:spcBef>
            </a:pPr>
            <a:r>
              <a:rPr lang="zh-CN" altLang="en-US" sz="2400" dirty="0" smtClean="0"/>
              <a:t>在研究</a:t>
            </a:r>
            <a:r>
              <a:rPr lang="en-US" altLang="zh-CN" sz="2400" dirty="0" smtClean="0"/>
              <a:t>NP</a:t>
            </a:r>
            <a:r>
              <a:rPr lang="zh-CN" altLang="en-US" sz="2400" dirty="0" smtClean="0"/>
              <a:t>问题的过程中找出了一类非常特殊的</a:t>
            </a:r>
            <a:r>
              <a:rPr lang="en-US" altLang="zh-CN" sz="2400" dirty="0" smtClean="0"/>
              <a:t>NP</a:t>
            </a:r>
            <a:r>
              <a:rPr lang="zh-CN" altLang="en-US" sz="2400" dirty="0" smtClean="0"/>
              <a:t>问题，即</a:t>
            </a:r>
            <a:r>
              <a:rPr lang="en-US" altLang="zh-CN" sz="2400" dirty="0" smtClean="0"/>
              <a:t>NPC</a:t>
            </a:r>
            <a:r>
              <a:rPr lang="zh-CN" altLang="en-US" sz="2400" dirty="0" smtClean="0"/>
              <a:t>问题，只要证明出</a:t>
            </a:r>
            <a:r>
              <a:rPr lang="en-US" altLang="zh-CN" sz="2400" dirty="0" smtClean="0"/>
              <a:t>NPC</a:t>
            </a:r>
            <a:r>
              <a:rPr lang="zh-CN" altLang="en-US" sz="2400" dirty="0" smtClean="0"/>
              <a:t>中的某个问题是</a:t>
            </a:r>
            <a:r>
              <a:rPr lang="en-US" altLang="zh-CN" sz="2400" dirty="0" smtClean="0"/>
              <a:t>P</a:t>
            </a:r>
            <a:r>
              <a:rPr lang="zh-CN" altLang="en-US" sz="2400" dirty="0" smtClean="0"/>
              <a:t>问题，那么所有的</a:t>
            </a:r>
            <a:r>
              <a:rPr lang="en-US" altLang="zh-CN" sz="2400" dirty="0" smtClean="0"/>
              <a:t>NP</a:t>
            </a:r>
            <a:r>
              <a:rPr lang="zh-CN" altLang="en-US" sz="2400" dirty="0" smtClean="0"/>
              <a:t>问题都是</a:t>
            </a:r>
            <a:r>
              <a:rPr lang="en-US" altLang="zh-CN" sz="2400" dirty="0" smtClean="0"/>
              <a:t>P</a:t>
            </a:r>
            <a:r>
              <a:rPr lang="zh-CN" altLang="en-US" sz="2400" dirty="0" smtClean="0"/>
              <a:t>问题，即</a:t>
            </a:r>
            <a:r>
              <a:rPr lang="en-US" altLang="zh-CN" sz="2400" dirty="0" smtClean="0"/>
              <a:t>P=NP</a:t>
            </a:r>
          </a:p>
          <a:p>
            <a:pPr>
              <a:spcBef>
                <a:spcPts val="600"/>
              </a:spcBef>
            </a:pPr>
            <a:r>
              <a:rPr lang="en-US" altLang="zh-CN" sz="2400" dirty="0" smtClean="0"/>
              <a:t>SAT</a:t>
            </a:r>
            <a:r>
              <a:rPr lang="zh-CN" altLang="en-US" sz="2400" dirty="0"/>
              <a:t>问题是第一个被发现的</a:t>
            </a:r>
            <a:r>
              <a:rPr lang="en-US" altLang="zh-CN" sz="2400" dirty="0"/>
              <a:t>NPC</a:t>
            </a:r>
            <a:r>
              <a:rPr lang="zh-CN" altLang="en-US" sz="2400" dirty="0"/>
              <a:t>问题，</a:t>
            </a:r>
            <a:r>
              <a:rPr lang="zh-CN" altLang="en-US" sz="2400" dirty="0" smtClean="0"/>
              <a:t>它归约出</a:t>
            </a:r>
            <a:r>
              <a:rPr lang="zh-CN" altLang="en-US" sz="2400" dirty="0"/>
              <a:t>了其他</a:t>
            </a:r>
            <a:r>
              <a:rPr lang="en-US" altLang="zh-CN" sz="2400" dirty="0"/>
              <a:t>NPC</a:t>
            </a:r>
            <a:r>
              <a:rPr lang="zh-CN" altLang="en-US" sz="2400" dirty="0" smtClean="0"/>
              <a:t>问题</a:t>
            </a:r>
            <a:endParaRPr lang="en-US" altLang="zh-CN" sz="2400" dirty="0" smtClean="0"/>
          </a:p>
          <a:p>
            <a:pPr>
              <a:spcBef>
                <a:spcPts val="600"/>
              </a:spcBef>
            </a:pPr>
            <a:r>
              <a:rPr lang="en-US" altLang="zh-CN" sz="2400" dirty="0" smtClean="0"/>
              <a:t>NPC-</a:t>
            </a:r>
            <a:r>
              <a:rPr lang="zh-CN" altLang="en-US" sz="2400" dirty="0" smtClean="0"/>
              <a:t>问题：</a:t>
            </a:r>
            <a:r>
              <a:rPr lang="en-US" altLang="zh-CN" sz="2400" dirty="0" smtClean="0"/>
              <a:t>SAT</a:t>
            </a:r>
            <a:r>
              <a:rPr lang="zh-CN" altLang="en-US" sz="2400" dirty="0" smtClean="0"/>
              <a:t>问题可以多项式时间归约到的</a:t>
            </a:r>
            <a:r>
              <a:rPr lang="en-US" altLang="zh-CN" sz="2400" dirty="0" smtClean="0"/>
              <a:t>NP</a:t>
            </a:r>
            <a:r>
              <a:rPr lang="zh-CN" altLang="en-US" sz="2400" dirty="0" smtClean="0"/>
              <a:t>问题</a:t>
            </a:r>
            <a:endParaRPr lang="en-US" altLang="zh-CN" sz="2400" dirty="0" smtClean="0"/>
          </a:p>
          <a:p>
            <a:pPr>
              <a:spcBef>
                <a:spcPts val="600"/>
              </a:spcBef>
            </a:pPr>
            <a:r>
              <a:rPr lang="en-US" altLang="zh-CN" sz="2400" dirty="0" smtClean="0"/>
              <a:t>NP-</a:t>
            </a:r>
            <a:r>
              <a:rPr lang="zh-CN" altLang="en-US" sz="2400" dirty="0" smtClean="0"/>
              <a:t>难问题：</a:t>
            </a:r>
            <a:r>
              <a:rPr lang="en-US" altLang="zh-CN" sz="2400" dirty="0"/>
              <a:t> SAT</a:t>
            </a:r>
            <a:r>
              <a:rPr lang="zh-CN" altLang="en-US" sz="2400" dirty="0"/>
              <a:t>问题</a:t>
            </a:r>
            <a:r>
              <a:rPr lang="zh-CN" altLang="en-US" sz="2400" dirty="0" smtClean="0"/>
              <a:t>可以多项式时间归约</a:t>
            </a:r>
            <a:r>
              <a:rPr lang="zh-CN" altLang="en-US" sz="2400" dirty="0"/>
              <a:t>到</a:t>
            </a:r>
            <a:r>
              <a:rPr lang="zh-CN" altLang="en-US" sz="2400" dirty="0" smtClean="0"/>
              <a:t>的问题</a:t>
            </a:r>
            <a:endParaRPr lang="en-US" altLang="zh-CN" sz="2400" dirty="0"/>
          </a:p>
          <a:p>
            <a:pPr>
              <a:spcBef>
                <a:spcPts val="600"/>
              </a:spcBef>
            </a:pPr>
            <a:r>
              <a:rPr lang="zh-CN" altLang="en-US" sz="2400" dirty="0" smtClean="0"/>
              <a:t>归约的目的：通过不断归约，不断</a:t>
            </a:r>
            <a:r>
              <a:rPr lang="zh-CN" altLang="en-US" sz="2400" dirty="0"/>
              <a:t>寻找复杂</a:t>
            </a:r>
            <a:r>
              <a:rPr lang="zh-CN" altLang="en-US" sz="2400" dirty="0" smtClean="0"/>
              <a:t>度虽然不会降低，</a:t>
            </a:r>
            <a:r>
              <a:rPr lang="zh-CN" altLang="en-US" sz="2400" dirty="0"/>
              <a:t>但</a:t>
            </a:r>
            <a:r>
              <a:rPr lang="zh-CN" altLang="en-US" sz="2400" dirty="0" smtClean="0"/>
              <a:t>应用</a:t>
            </a:r>
            <a:r>
              <a:rPr lang="zh-CN" altLang="en-US" sz="2400" dirty="0"/>
              <a:t>范围更广的算法来代替复杂度低</a:t>
            </a:r>
            <a:r>
              <a:rPr lang="zh-CN" altLang="en-US" sz="2400" dirty="0" smtClean="0"/>
              <a:t>，应用</a:t>
            </a:r>
            <a:r>
              <a:rPr lang="zh-CN" altLang="en-US" sz="2400" dirty="0"/>
              <a:t>范围小的一类问题的算法。</a:t>
            </a:r>
          </a:p>
          <a:p>
            <a:endParaRPr lang="zh-CN" altLang="en-US"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38</a:t>
            </a:fld>
            <a:endParaRPr lang="en-US" altLang="zh-CN"/>
          </a:p>
        </p:txBody>
      </p:sp>
    </p:spTree>
    <p:extLst>
      <p:ext uri="{BB962C8B-B14F-4D97-AF65-F5344CB8AC3E}">
        <p14:creationId xmlns:p14="http://schemas.microsoft.com/office/powerpoint/2010/main" val="7284047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P</a:t>
            </a:r>
            <a:r>
              <a:rPr lang="zh-CN" altLang="en-US" dirty="0" smtClean="0"/>
              <a:t>、</a:t>
            </a:r>
            <a:r>
              <a:rPr lang="en-US" altLang="zh-CN" dirty="0" smtClean="0"/>
              <a:t>NP</a:t>
            </a:r>
            <a:r>
              <a:rPr lang="zh-CN" altLang="en-US" dirty="0"/>
              <a:t>、</a:t>
            </a:r>
            <a:r>
              <a:rPr lang="en-US" altLang="zh-CN" dirty="0" smtClean="0"/>
              <a:t>NP-</a:t>
            </a:r>
            <a:r>
              <a:rPr lang="zh-CN" altLang="en-US" dirty="0" smtClean="0"/>
              <a:t>完全、</a:t>
            </a:r>
            <a:r>
              <a:rPr lang="en-US" altLang="zh-CN" dirty="0" smtClean="0"/>
              <a:t>NP-</a:t>
            </a:r>
            <a:r>
              <a:rPr lang="zh-CN" altLang="en-US" dirty="0" smtClean="0"/>
              <a:t>难之间</a:t>
            </a:r>
            <a:r>
              <a:rPr lang="zh-CN" altLang="en-US" dirty="0"/>
              <a:t>的</a:t>
            </a:r>
            <a:r>
              <a:rPr lang="zh-CN" altLang="en-US" dirty="0" smtClean="0"/>
              <a:t>关系</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39</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1467781"/>
            <a:ext cx="7272808" cy="4921515"/>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442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noProof="1">
                <a:latin typeface="幼圆" panose="02010509060101010101" pitchFamily="49" charset="-122"/>
              </a:rPr>
              <a:t>什么是好</a:t>
            </a:r>
            <a:r>
              <a:rPr kumimoji="1" lang="zh-CN" altLang="en-US" noProof="1" smtClean="0">
                <a:latin typeface="幼圆" panose="02010509060101010101" pitchFamily="49" charset="-122"/>
              </a:rPr>
              <a:t>算法</a:t>
            </a:r>
            <a:endParaRPr lang="zh-CN" altLang="en-US" dirty="0"/>
          </a:p>
        </p:txBody>
      </p:sp>
      <p:sp>
        <p:nvSpPr>
          <p:cNvPr id="3" name="内容占位符 2"/>
          <p:cNvSpPr>
            <a:spLocks noGrp="1"/>
          </p:cNvSpPr>
          <p:nvPr>
            <p:ph idx="1"/>
          </p:nvPr>
        </p:nvSpPr>
        <p:spPr>
          <a:xfrm>
            <a:off x="838200" y="1715504"/>
            <a:ext cx="10515600" cy="4351338"/>
          </a:xfrm>
        </p:spPr>
        <p:txBody>
          <a:bodyPr/>
          <a:lstStyle/>
          <a:p>
            <a:r>
              <a:rPr lang="zh-CN" altLang="en-US" noProof="1" smtClean="0">
                <a:latin typeface="幼圆" panose="02010509060101010101" pitchFamily="49" charset="-122"/>
                <a:cs typeface="宋体" panose="02010600030101010101" pitchFamily="2" charset="-122"/>
              </a:rPr>
              <a:t>运行时间是评价</a:t>
            </a:r>
            <a:r>
              <a:rPr lang="zh-CN" altLang="en-US" noProof="1">
                <a:latin typeface="幼圆" panose="02010509060101010101" pitchFamily="49" charset="-122"/>
                <a:cs typeface="宋体" panose="02010600030101010101" pitchFamily="2" charset="-122"/>
              </a:rPr>
              <a:t>算法好坏的重要</a:t>
            </a:r>
            <a:r>
              <a:rPr lang="zh-CN" altLang="en-US" noProof="1" smtClean="0">
                <a:latin typeface="幼圆" panose="02010509060101010101" pitchFamily="49" charset="-122"/>
                <a:cs typeface="宋体" panose="02010600030101010101" pitchFamily="2" charset="-122"/>
              </a:rPr>
              <a:t>标准</a:t>
            </a:r>
            <a:endParaRPr lang="en-US" altLang="zh-CN" noProof="1" smtClean="0">
              <a:latin typeface="幼圆" panose="02010509060101010101" pitchFamily="49" charset="-122"/>
              <a:cs typeface="宋体" panose="02010600030101010101" pitchFamily="2" charset="-122"/>
            </a:endParaRPr>
          </a:p>
          <a:p>
            <a:pPr lvl="1"/>
            <a:r>
              <a:rPr lang="zh-CN" altLang="en-US" noProof="1" smtClean="0">
                <a:latin typeface="幼圆" panose="02010509060101010101" pitchFamily="49" charset="-122"/>
                <a:cs typeface="宋体" panose="02010600030101010101" pitchFamily="2" charset="-122"/>
              </a:rPr>
              <a:t>解决问题规模</a:t>
            </a:r>
            <a:r>
              <a:rPr lang="en-US" altLang="zh-CN" noProof="1" smtClean="0"/>
              <a:t>n</a:t>
            </a:r>
            <a:r>
              <a:rPr lang="zh-CN" altLang="en-US" noProof="1" smtClean="0">
                <a:latin typeface="幼圆" panose="02010509060101010101" pitchFamily="49" charset="-122"/>
                <a:cs typeface="宋体" panose="02010600030101010101" pitchFamily="2" charset="-122"/>
              </a:rPr>
              <a:t>需要的计算时间</a:t>
            </a:r>
            <a:endParaRPr lang="en-US" altLang="zh-CN" noProof="1" smtClean="0">
              <a:latin typeface="幼圆" panose="02010509060101010101" pitchFamily="49" charset="-122"/>
              <a:cs typeface="宋体" panose="02010600030101010101" pitchFamily="2" charset="-122"/>
            </a:endParaRPr>
          </a:p>
          <a:p>
            <a:pPr lvl="1"/>
            <a:r>
              <a:rPr lang="zh-CN" altLang="en-US" noProof="1" smtClean="0">
                <a:latin typeface="幼圆" panose="02010509060101010101" pitchFamily="49" charset="-122"/>
                <a:cs typeface="宋体" panose="02010600030101010101" pitchFamily="2" charset="-122"/>
              </a:rPr>
              <a:t>单位时间能够解决到的问题规模</a:t>
            </a:r>
            <a:r>
              <a:rPr lang="en-US" altLang="zh-CN" noProof="1" smtClean="0"/>
              <a:t>n</a:t>
            </a:r>
          </a:p>
          <a:p>
            <a:r>
              <a:rPr lang="zh-CN" altLang="en-US" noProof="1" smtClean="0">
                <a:latin typeface="幼圆" panose="02010509060101010101" pitchFamily="49" charset="-122"/>
              </a:rPr>
              <a:t>下面比较三个算法的问题规模和计算时间之间的关系</a:t>
            </a:r>
            <a:endParaRPr lang="en-US" altLang="zh-CN" noProof="1" smtClean="0">
              <a:latin typeface="幼圆" panose="02010509060101010101" pitchFamily="49" charset="-122"/>
            </a:endParaRPr>
          </a:p>
          <a:p>
            <a:pPr lvl="1"/>
            <a:r>
              <a:rPr lang="zh-CN" altLang="en-US" noProof="1"/>
              <a:t>快速排序算法 </a:t>
            </a:r>
            <a:r>
              <a:rPr lang="en-US" altLang="zh-CN" noProof="1" smtClean="0"/>
              <a:t>O(</a:t>
            </a:r>
            <a:r>
              <a:rPr lang="en-US" altLang="zh-CN" i="1" noProof="1" smtClean="0"/>
              <a:t>n</a:t>
            </a:r>
            <a:r>
              <a:rPr lang="en-US" altLang="zh-CN" noProof="1" smtClean="0"/>
              <a:t>log</a:t>
            </a:r>
            <a:r>
              <a:rPr lang="en-US" altLang="zh-CN" i="1" noProof="1" smtClean="0"/>
              <a:t>n</a:t>
            </a:r>
            <a:r>
              <a:rPr lang="en-US" altLang="zh-CN" noProof="1"/>
              <a:t>) </a:t>
            </a:r>
            <a:r>
              <a:rPr lang="zh-CN" altLang="en-US" noProof="1" smtClean="0"/>
              <a:t>：排序问题</a:t>
            </a:r>
            <a:r>
              <a:rPr lang="en-US" altLang="zh-CN" noProof="1" smtClean="0"/>
              <a:t>     </a:t>
            </a:r>
            <a:endParaRPr lang="en-US" altLang="zh-CN" noProof="1"/>
          </a:p>
          <a:p>
            <a:pPr lvl="1"/>
            <a:r>
              <a:rPr lang="en-US" altLang="zh-CN" noProof="1"/>
              <a:t>Dijkstra</a:t>
            </a:r>
            <a:r>
              <a:rPr lang="zh-CN" altLang="en-US" noProof="1" smtClean="0"/>
              <a:t>算法 </a:t>
            </a:r>
            <a:r>
              <a:rPr lang="en-US" altLang="zh-CN" noProof="1"/>
              <a:t>O(</a:t>
            </a:r>
            <a:r>
              <a:rPr lang="en-US" altLang="zh-CN" i="1" noProof="1"/>
              <a:t>n</a:t>
            </a:r>
            <a:r>
              <a:rPr lang="en-US" altLang="zh-CN" baseline="30000" noProof="1"/>
              <a:t>2</a:t>
            </a:r>
            <a:r>
              <a:rPr lang="en-US" altLang="zh-CN" noProof="1" smtClean="0"/>
              <a:t>)</a:t>
            </a:r>
            <a:r>
              <a:rPr lang="zh-CN" altLang="en-US" noProof="1" smtClean="0"/>
              <a:t>：</a:t>
            </a:r>
            <a:r>
              <a:rPr lang="zh-CN" altLang="en-US" dirty="0" smtClean="0"/>
              <a:t>图</a:t>
            </a:r>
            <a:r>
              <a:rPr lang="zh-CN" altLang="en-US" dirty="0"/>
              <a:t>的单源最短路径问题</a:t>
            </a:r>
            <a:endParaRPr lang="en-US" altLang="zh-CN" noProof="1"/>
          </a:p>
          <a:p>
            <a:pPr lvl="1"/>
            <a:r>
              <a:rPr lang="zh-CN" altLang="en-US" noProof="1" smtClean="0"/>
              <a:t>最大团</a:t>
            </a:r>
            <a:r>
              <a:rPr lang="zh-CN" altLang="en-US" noProof="1"/>
              <a:t>问题的回溯法  </a:t>
            </a:r>
            <a:r>
              <a:rPr lang="en-US" altLang="zh-CN" noProof="1"/>
              <a:t>O(</a:t>
            </a:r>
            <a:r>
              <a:rPr lang="en-US" altLang="zh-CN" i="1" noProof="1"/>
              <a:t>n</a:t>
            </a:r>
            <a:r>
              <a:rPr lang="en-US" altLang="zh-CN" noProof="1"/>
              <a:t>2</a:t>
            </a:r>
            <a:r>
              <a:rPr lang="en-US" altLang="zh-CN" i="1" baseline="30000" noProof="1"/>
              <a:t>n</a:t>
            </a:r>
            <a:r>
              <a:rPr lang="en-US" altLang="zh-CN" noProof="1" smtClean="0"/>
              <a:t>)</a:t>
            </a:r>
            <a:r>
              <a:rPr lang="zh-CN" altLang="en-US" noProof="1" smtClean="0"/>
              <a:t>：求最大完全子图问题</a:t>
            </a:r>
            <a:endParaRPr lang="en-US" altLang="zh-CN" noProof="1"/>
          </a:p>
          <a:p>
            <a:endParaRPr lang="zh-CN" altLang="en-US" dirty="0">
              <a:latin typeface="幼圆" panose="02010509060101010101" pitchFamily="49" charset="-122"/>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a:t>
            </a:fld>
            <a:endParaRPr lang="en-US" altLang="zh-CN"/>
          </a:p>
        </p:txBody>
      </p:sp>
    </p:spTree>
    <p:extLst>
      <p:ext uri="{BB962C8B-B14F-4D97-AF65-F5344CB8AC3E}">
        <p14:creationId xmlns:p14="http://schemas.microsoft.com/office/powerpoint/2010/main" val="4023959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本 章 结 束</a:t>
            </a:r>
            <a:endParaRPr lang="zh-CN" altLang="en-US" dirty="0">
              <a:solidFill>
                <a:srgbClr val="FF0000"/>
              </a:solidFill>
            </a:endParaRPr>
          </a:p>
        </p:txBody>
      </p:sp>
      <p:sp>
        <p:nvSpPr>
          <p:cNvPr id="3" name="灯片编号占位符 2"/>
          <p:cNvSpPr>
            <a:spLocks noGrp="1"/>
          </p:cNvSpPr>
          <p:nvPr>
            <p:ph type="sldNum" sz="quarter" idx="11"/>
          </p:nvPr>
        </p:nvSpPr>
        <p:spPr/>
        <p:txBody>
          <a:bodyPr/>
          <a:lstStyle/>
          <a:p>
            <a:pPr>
              <a:defRPr/>
            </a:pPr>
            <a:fld id="{C2224BEA-3C3F-4596-8550-1ADD053AC372}" type="slidenum">
              <a:rPr lang="en-US" altLang="zh-CN" smtClean="0"/>
              <a:pPr>
                <a:defRPr/>
              </a:pPr>
              <a:t>40</a:t>
            </a:fld>
            <a:endParaRPr lang="en-US" altLang="zh-CN"/>
          </a:p>
        </p:txBody>
      </p:sp>
    </p:spTree>
    <p:extLst>
      <p:ext uri="{BB962C8B-B14F-4D97-AF65-F5344CB8AC3E}">
        <p14:creationId xmlns:p14="http://schemas.microsoft.com/office/powerpoint/2010/main" val="707189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latin typeface="幼圆" panose="02010509060101010101" pitchFamily="49" charset="-122"/>
                <a:cs typeface="宋体" panose="02010600030101010101" pitchFamily="2" charset="-122"/>
              </a:rPr>
              <a:t>解决问题规模</a:t>
            </a:r>
            <a:r>
              <a:rPr lang="en-US" altLang="zh-CN" noProof="1"/>
              <a:t>n</a:t>
            </a:r>
            <a:r>
              <a:rPr lang="zh-CN" altLang="en-US" noProof="1">
                <a:latin typeface="幼圆" panose="02010509060101010101" pitchFamily="49" charset="-122"/>
                <a:cs typeface="宋体" panose="02010600030101010101" pitchFamily="2" charset="-122"/>
              </a:rPr>
              <a:t>需要的</a:t>
            </a:r>
            <a:r>
              <a:rPr lang="zh-CN" altLang="en-US" noProof="1" smtClean="0">
                <a:latin typeface="幼圆" panose="02010509060101010101" pitchFamily="49" charset="-122"/>
                <a:cs typeface="宋体" panose="02010600030101010101" pitchFamily="2" charset="-122"/>
              </a:rPr>
              <a:t>计算时间</a:t>
            </a:r>
            <a:endParaRPr lang="zh-CN" altLang="en-US" dirty="0"/>
          </a:p>
        </p:txBody>
      </p:sp>
      <p:sp>
        <p:nvSpPr>
          <p:cNvPr id="3" name="内容占位符 2"/>
          <p:cNvSpPr>
            <a:spLocks noGrp="1"/>
          </p:cNvSpPr>
          <p:nvPr>
            <p:ph idx="1"/>
          </p:nvPr>
        </p:nvSpPr>
        <p:spPr>
          <a:xfrm>
            <a:off x="764976" y="1827035"/>
            <a:ext cx="10515600" cy="809877"/>
          </a:xfrm>
        </p:spPr>
        <p:txBody>
          <a:bodyPr/>
          <a:lstStyle/>
          <a:p>
            <a:r>
              <a:rPr lang="zh-CN" altLang="en-US" sz="2400" dirty="0" smtClean="0">
                <a:latin typeface="幼圆" panose="02010509060101010101" pitchFamily="49" charset="-122"/>
              </a:rPr>
              <a:t>假设用</a:t>
            </a:r>
            <a:r>
              <a:rPr lang="zh-CN" altLang="en-US" sz="2400" dirty="0">
                <a:latin typeface="幼圆" panose="02010509060101010101" pitchFamily="49" charset="-122"/>
              </a:rPr>
              <a:t>一台每秒</a:t>
            </a:r>
            <a:r>
              <a:rPr lang="en-US" altLang="zh-CN" sz="2400" dirty="0">
                <a:solidFill>
                  <a:srgbClr val="FF0000"/>
                </a:solidFill>
              </a:rPr>
              <a:t>10</a:t>
            </a:r>
            <a:r>
              <a:rPr lang="en-US" altLang="zh-CN" sz="2400" baseline="30000" dirty="0">
                <a:solidFill>
                  <a:srgbClr val="FF0000"/>
                </a:solidFill>
              </a:rPr>
              <a:t>9</a:t>
            </a:r>
            <a:r>
              <a:rPr lang="zh-CN" altLang="en-US" sz="2400" dirty="0">
                <a:latin typeface="幼圆" panose="02010509060101010101" pitchFamily="49" charset="-122"/>
              </a:rPr>
              <a:t>次的超</a:t>
            </a:r>
            <a:r>
              <a:rPr lang="zh-CN" altLang="en-US" sz="2400" dirty="0" smtClean="0">
                <a:latin typeface="幼圆" panose="02010509060101010101" pitchFamily="49" charset="-122"/>
              </a:rPr>
              <a:t>大型计算机来计算</a:t>
            </a:r>
            <a:endParaRPr lang="en-US" altLang="zh-CN" sz="2400" dirty="0" smtClean="0">
              <a:latin typeface="幼圆" panose="02010509060101010101" pitchFamily="49" charset="-122"/>
            </a:endParaRPr>
          </a:p>
          <a:p>
            <a:pPr marL="0" indent="0">
              <a:buNone/>
            </a:pPr>
            <a:endParaRPr lang="en-US" altLang="zh-CN" dirty="0">
              <a:latin typeface="幼圆" panose="02010509060101010101" pitchFamily="49"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665693774"/>
              </p:ext>
            </p:extLst>
          </p:nvPr>
        </p:nvGraphicFramePr>
        <p:xfrm>
          <a:off x="912014" y="2461139"/>
          <a:ext cx="10369152" cy="2194560"/>
        </p:xfrm>
        <a:graphic>
          <a:graphicData uri="http://schemas.openxmlformats.org/drawingml/2006/table">
            <a:tbl>
              <a:tblPr firstRow="1" bandRow="1">
                <a:tableStyleId>{5940675A-B579-460E-94D1-54222C63F5DA}</a:tableStyleId>
              </a:tblPr>
              <a:tblGrid>
                <a:gridCol w="2088232">
                  <a:extLst>
                    <a:ext uri="{9D8B030D-6E8A-4147-A177-3AD203B41FA5}">
                      <a16:colId xmlns:a16="http://schemas.microsoft.com/office/drawing/2014/main" val="626380890"/>
                    </a:ext>
                  </a:extLst>
                </a:gridCol>
                <a:gridCol w="1711151">
                  <a:extLst>
                    <a:ext uri="{9D8B030D-6E8A-4147-A177-3AD203B41FA5}">
                      <a16:colId xmlns:a16="http://schemas.microsoft.com/office/drawing/2014/main" val="2274899801"/>
                    </a:ext>
                  </a:extLst>
                </a:gridCol>
                <a:gridCol w="1741384">
                  <a:extLst>
                    <a:ext uri="{9D8B030D-6E8A-4147-A177-3AD203B41FA5}">
                      <a16:colId xmlns:a16="http://schemas.microsoft.com/office/drawing/2014/main" val="1553428536"/>
                    </a:ext>
                  </a:extLst>
                </a:gridCol>
                <a:gridCol w="2452121">
                  <a:extLst>
                    <a:ext uri="{9D8B030D-6E8A-4147-A177-3AD203B41FA5}">
                      <a16:colId xmlns:a16="http://schemas.microsoft.com/office/drawing/2014/main" val="1634152784"/>
                    </a:ext>
                  </a:extLst>
                </a:gridCol>
                <a:gridCol w="2376264">
                  <a:extLst>
                    <a:ext uri="{9D8B030D-6E8A-4147-A177-3AD203B41FA5}">
                      <a16:colId xmlns:a16="http://schemas.microsoft.com/office/drawing/2014/main" val="3114187712"/>
                    </a:ext>
                  </a:extLst>
                </a:gridCol>
              </a:tblGrid>
              <a:tr h="370840">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算法名称</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时间复杂度</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问题规模</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运算量</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计算时间</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9</a:t>
                      </a:r>
                      <a:r>
                        <a:rPr lang="en-US" altLang="zh-CN" sz="2000" dirty="0" smtClean="0">
                          <a:latin typeface="Arial" panose="020B0604020202020204" pitchFamily="34" charset="0"/>
                          <a:ea typeface="幼圆" panose="02010509060101010101" pitchFamily="49" charset="-122"/>
                          <a:cs typeface="Arial" panose="020B0604020202020204" pitchFamily="34" charset="0"/>
                        </a:rPr>
                        <a:t>)</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5805873"/>
                  </a:ext>
                </a:extLst>
              </a:tr>
              <a:tr h="370840">
                <a:tc>
                  <a:txBody>
                    <a:bodyPr/>
                    <a:lstStyle/>
                    <a:p>
                      <a:r>
                        <a:rPr lang="zh-CN" altLang="en-US" sz="2000" noProof="1" smtClean="0">
                          <a:latin typeface="Arial" panose="020B0604020202020204" pitchFamily="34" charset="0"/>
                          <a:ea typeface="幼圆" panose="02010509060101010101" pitchFamily="49" charset="-122"/>
                          <a:cs typeface="Arial" panose="020B0604020202020204" pitchFamily="34" charset="0"/>
                        </a:rPr>
                        <a:t>快速排序算法 </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O(nlogn)</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5</a:t>
                      </a:r>
                      <a:r>
                        <a:rPr lang="zh-CN" altLang="en-US" sz="2000" noProof="1" smtClean="0">
                          <a:latin typeface="Arial" panose="020B0604020202020204" pitchFamily="34" charset="0"/>
                          <a:ea typeface="幼圆" panose="02010509060101010101" pitchFamily="49" charset="-122"/>
                          <a:cs typeface="Arial" panose="020B0604020202020204" pitchFamily="34" charset="0"/>
                        </a:rPr>
                        <a:t>个数据</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5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log</a:t>
                      </a:r>
                      <a:r>
                        <a:rPr lang="en-US" altLang="zh-CN" sz="2000" baseline="-25000" dirty="0" smtClean="0">
                          <a:latin typeface="Arial" panose="020B0604020202020204" pitchFamily="34" charset="0"/>
                          <a:ea typeface="幼圆" panose="02010509060101010101" pitchFamily="49" charset="-122"/>
                          <a:cs typeface="Arial" panose="020B0604020202020204" pitchFamily="34" charset="0"/>
                        </a:rPr>
                        <a:t>2</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5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1.7</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6</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1.7</a:t>
                      </a:r>
                      <a:r>
                        <a:rPr lang="zh-CN" altLang="en-US"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zh-CN" altLang="en-US" sz="2000" baseline="30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3</a:t>
                      </a:r>
                      <a:r>
                        <a:rPr lang="zh-CN" altLang="en-US" sz="2000" dirty="0" smtClean="0">
                          <a:latin typeface="Arial" panose="020B0604020202020204" pitchFamily="34" charset="0"/>
                          <a:ea typeface="幼圆" panose="02010509060101010101" pitchFamily="49" charset="-122"/>
                          <a:cs typeface="Arial" panose="020B0604020202020204" pitchFamily="34" charset="0"/>
                        </a:rPr>
                        <a:t>秒</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42576673"/>
                  </a:ext>
                </a:extLst>
              </a:tr>
              <a:tr h="370840">
                <a:tc>
                  <a:txBody>
                    <a:bodyPr/>
                    <a:lstStyle/>
                    <a:p>
                      <a:r>
                        <a:rPr lang="en-US" altLang="zh-CN" sz="2000" dirty="0" err="1" smtClean="0">
                          <a:latin typeface="Arial" panose="020B0604020202020204" pitchFamily="34" charset="0"/>
                          <a:ea typeface="幼圆" panose="02010509060101010101" pitchFamily="49" charset="-122"/>
                          <a:cs typeface="Arial" panose="020B0604020202020204" pitchFamily="34" charset="0"/>
                        </a:rPr>
                        <a:t>Dijkstra</a:t>
                      </a:r>
                      <a:r>
                        <a:rPr lang="zh-CN" altLang="en-US" sz="2000" dirty="0" smtClean="0">
                          <a:latin typeface="Arial" panose="020B0604020202020204" pitchFamily="34" charset="0"/>
                          <a:ea typeface="幼圆" panose="02010509060101010101" pitchFamily="49" charset="-122"/>
                          <a:cs typeface="Arial" panose="020B0604020202020204" pitchFamily="34" charset="0"/>
                        </a:rPr>
                        <a:t>算法</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2</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4</a:t>
                      </a:r>
                      <a:r>
                        <a:rPr lang="zh-CN" altLang="en-US" sz="2000" dirty="0" smtClean="0">
                          <a:latin typeface="Arial" panose="020B0604020202020204" pitchFamily="34" charset="0"/>
                          <a:ea typeface="幼圆" panose="02010509060101010101" pitchFamily="49" charset="-122"/>
                          <a:cs typeface="Arial" panose="020B0604020202020204" pitchFamily="34" charset="0"/>
                        </a:rPr>
                        <a:t>个顶点</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4</a:t>
                      </a:r>
                      <a:r>
                        <a:rPr lang="en-US" altLang="zh-CN" sz="2000" dirty="0" smtClean="0">
                          <a:latin typeface="Arial" panose="020B0604020202020204" pitchFamily="34" charset="0"/>
                          <a:ea typeface="幼圆" panose="02010509060101010101" pitchFamily="49" charset="-122"/>
                          <a:cs typeface="Arial" panose="020B0604020202020204" pitchFamily="34" charset="0"/>
                        </a:rPr>
                        <a:t>)</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2 </a:t>
                      </a:r>
                      <a:r>
                        <a:rPr lang="en-US" altLang="zh-CN" sz="2000" dirty="0" smtClean="0">
                          <a:latin typeface="Arial" panose="020B0604020202020204" pitchFamily="34" charset="0"/>
                          <a:ea typeface="幼圆" panose="02010509060101010101" pitchFamily="49" charset="-122"/>
                          <a:cs typeface="Arial" panose="020B0604020202020204" pitchFamily="34" charset="0"/>
                        </a:rPr>
                        <a:t>= 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8</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 0.1</a:t>
                      </a:r>
                      <a:r>
                        <a:rPr lang="zh-CN" altLang="en-US" sz="2000" dirty="0" smtClean="0">
                          <a:latin typeface="Arial" panose="020B0604020202020204" pitchFamily="34" charset="0"/>
                          <a:ea typeface="幼圆" panose="02010509060101010101" pitchFamily="49" charset="-122"/>
                          <a:cs typeface="Arial" panose="020B0604020202020204" pitchFamily="34" charset="0"/>
                        </a:rPr>
                        <a:t>秒</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2221658082"/>
                  </a:ext>
                </a:extLst>
              </a:tr>
              <a:tr h="370840">
                <a:tc>
                  <a:txBody>
                    <a:bodyPr/>
                    <a:lstStyle/>
                    <a:p>
                      <a:r>
                        <a:rPr lang="zh-CN" altLang="en-US" sz="2000" noProof="1" smtClean="0">
                          <a:latin typeface="Arial" panose="020B0604020202020204" pitchFamily="34" charset="0"/>
                          <a:ea typeface="幼圆" panose="02010509060101010101" pitchFamily="49" charset="-122"/>
                          <a:cs typeface="Arial" panose="020B0604020202020204" pitchFamily="34" charset="0"/>
                        </a:rPr>
                        <a:t>最大团问题的回溯法 </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O(n2</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n</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2</a:t>
                      </a:r>
                      <a:r>
                        <a:rPr lang="zh-CN" altLang="en-US" sz="2000" dirty="0" smtClean="0">
                          <a:latin typeface="Arial" panose="020B0604020202020204" pitchFamily="34" charset="0"/>
                          <a:ea typeface="幼圆" panose="02010509060101010101" pitchFamily="49" charset="-122"/>
                          <a:cs typeface="Arial" panose="020B0604020202020204" pitchFamily="34" charset="0"/>
                        </a:rPr>
                        <a:t>个顶点</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100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2</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100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1.8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32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1.8 </a:t>
                      </a:r>
                      <a:r>
                        <a:rPr lang="zh-CN" altLang="en-US"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21</a:t>
                      </a:r>
                      <a:r>
                        <a:rPr lang="zh-CN" altLang="en-US" sz="2000" dirty="0" smtClean="0">
                          <a:latin typeface="Arial" panose="020B0604020202020204" pitchFamily="34" charset="0"/>
                          <a:ea typeface="幼圆" panose="02010509060101010101" pitchFamily="49" charset="-122"/>
                          <a:cs typeface="Arial" panose="020B0604020202020204" pitchFamily="34" charset="0"/>
                        </a:rPr>
                        <a:t>秒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000" dirty="0" smtClean="0">
                          <a:latin typeface="Arial" panose="020B0604020202020204" pitchFamily="34" charset="0"/>
                          <a:ea typeface="幼圆" panose="02010509060101010101" pitchFamily="49" charset="-122"/>
                          <a:cs typeface="Arial" panose="020B0604020202020204" pitchFamily="34" charset="0"/>
                        </a:rPr>
                        <a:t> 5.7</a:t>
                      </a:r>
                      <a:r>
                        <a:rPr lang="zh-CN" altLang="en-US"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15</a:t>
                      </a:r>
                      <a:r>
                        <a:rPr lang="zh-CN" altLang="en-US" sz="2000" dirty="0" smtClean="0">
                          <a:latin typeface="Arial" panose="020B0604020202020204" pitchFamily="34" charset="0"/>
                          <a:ea typeface="幼圆" panose="02010509060101010101" pitchFamily="49" charset="-122"/>
                          <a:cs typeface="Arial" panose="020B0604020202020204" pitchFamily="34" charset="0"/>
                        </a:rPr>
                        <a:t>年</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605212310"/>
                  </a:ext>
                </a:extLst>
              </a:tr>
            </a:tbl>
          </a:graphicData>
        </a:graphic>
      </p:graphicFrame>
    </p:spTree>
    <p:extLst>
      <p:ext uri="{BB962C8B-B14F-4D97-AF65-F5344CB8AC3E}">
        <p14:creationId xmlns:p14="http://schemas.microsoft.com/office/powerpoint/2010/main" val="3631574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latin typeface="幼圆" panose="02010509060101010101" pitchFamily="49" charset="-122"/>
                <a:cs typeface="宋体" panose="02010600030101010101" pitchFamily="2" charset="-122"/>
              </a:rPr>
              <a:t>单位</a:t>
            </a:r>
            <a:r>
              <a:rPr lang="zh-CN" altLang="en-US" noProof="1" smtClean="0">
                <a:latin typeface="幼圆" panose="02010509060101010101" pitchFamily="49" charset="-122"/>
                <a:cs typeface="宋体" panose="02010600030101010101" pitchFamily="2" charset="-122"/>
              </a:rPr>
              <a:t>时间能够</a:t>
            </a:r>
            <a:r>
              <a:rPr lang="zh-CN" altLang="en-US" noProof="1">
                <a:latin typeface="幼圆" panose="02010509060101010101" pitchFamily="49" charset="-122"/>
                <a:cs typeface="宋体" panose="02010600030101010101" pitchFamily="2" charset="-122"/>
              </a:rPr>
              <a:t>解决到的问题规模</a:t>
            </a:r>
            <a:r>
              <a:rPr lang="en-US" altLang="zh-CN" noProof="1" smtClean="0"/>
              <a:t>n</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a:t>
            </a:fld>
            <a:endParaRPr lang="en-US" altLang="zh-CN"/>
          </a:p>
        </p:txBody>
      </p:sp>
      <p:sp>
        <p:nvSpPr>
          <p:cNvPr id="5" name="内容占位符 2"/>
          <p:cNvSpPr>
            <a:spLocks noGrp="1"/>
          </p:cNvSpPr>
          <p:nvPr>
            <p:ph idx="1"/>
          </p:nvPr>
        </p:nvSpPr>
        <p:spPr>
          <a:xfrm>
            <a:off x="767408" y="1711670"/>
            <a:ext cx="10515600" cy="4644680"/>
          </a:xfrm>
        </p:spPr>
        <p:txBody>
          <a:bodyPr>
            <a:normAutofit/>
          </a:bodyPr>
          <a:lstStyle/>
          <a:p>
            <a:pPr>
              <a:spcBef>
                <a:spcPts val="600"/>
              </a:spcBef>
            </a:pPr>
            <a:r>
              <a:rPr lang="zh-CN" altLang="en-US" sz="2400" dirty="0" smtClean="0">
                <a:latin typeface="幼圆" panose="02010509060101010101" pitchFamily="49" charset="-122"/>
              </a:rPr>
              <a:t>增大计算机的运算能力，</a:t>
            </a:r>
            <a:r>
              <a:rPr lang="en-US" altLang="zh-CN" sz="2400" noProof="1">
                <a:ea typeface="宋体" panose="02010600030101010101" pitchFamily="2" charset="-122"/>
              </a:rPr>
              <a:t> </a:t>
            </a:r>
            <a:r>
              <a:rPr lang="zh-CN" altLang="en-US" sz="2400" noProof="1" smtClean="0">
                <a:latin typeface="幼圆" panose="02010509060101010101" pitchFamily="49" charset="-122"/>
              </a:rPr>
              <a:t>每秒达到</a:t>
            </a:r>
            <a:r>
              <a:rPr lang="en-US" altLang="zh-CN" sz="2400" noProof="1" smtClean="0">
                <a:solidFill>
                  <a:srgbClr val="FF0000"/>
                </a:solidFill>
                <a:latin typeface="幼圆" panose="02010509060101010101" pitchFamily="49" charset="-122"/>
              </a:rPr>
              <a:t>6</a:t>
            </a:r>
            <a:r>
              <a:rPr lang="en-US" altLang="zh-CN" sz="2400" noProof="1">
                <a:solidFill>
                  <a:srgbClr val="FF0000"/>
                </a:solidFill>
                <a:latin typeface="幼圆" panose="02010509060101010101" pitchFamily="49" charset="-122"/>
                <a:sym typeface="Symbol" panose="05050102010706020507"/>
              </a:rPr>
              <a:t></a:t>
            </a:r>
            <a:r>
              <a:rPr lang="en-US" altLang="zh-CN" sz="2400" noProof="1" smtClean="0">
                <a:solidFill>
                  <a:srgbClr val="FF0000"/>
                </a:solidFill>
                <a:latin typeface="幼圆" panose="02010509060101010101" pitchFamily="49" charset="-122"/>
              </a:rPr>
              <a:t>10</a:t>
            </a:r>
            <a:r>
              <a:rPr lang="en-US" altLang="zh-CN" sz="2400" baseline="30000" noProof="1" smtClean="0">
                <a:solidFill>
                  <a:srgbClr val="FF0000"/>
                </a:solidFill>
                <a:latin typeface="幼圆" panose="02010509060101010101" pitchFamily="49" charset="-122"/>
              </a:rPr>
              <a:t>10</a:t>
            </a:r>
            <a:r>
              <a:rPr lang="zh-CN" altLang="en-US" sz="2400" dirty="0" smtClean="0">
                <a:latin typeface="幼圆" panose="02010509060101010101" pitchFamily="49" charset="-122"/>
              </a:rPr>
              <a:t>次</a:t>
            </a:r>
            <a:endParaRPr lang="en-US" altLang="zh-CN" sz="2400" dirty="0" smtClean="0">
              <a:latin typeface="幼圆" panose="02010509060101010101" pitchFamily="49" charset="-122"/>
            </a:endParaRPr>
          </a:p>
          <a:p>
            <a:pPr>
              <a:spcBef>
                <a:spcPts val="600"/>
              </a:spcBef>
            </a:pPr>
            <a:endParaRPr lang="en-US" altLang="zh-CN" sz="2400" dirty="0">
              <a:latin typeface="幼圆" panose="02010509060101010101" pitchFamily="49" charset="-122"/>
            </a:endParaRPr>
          </a:p>
          <a:p>
            <a:pPr>
              <a:spcBef>
                <a:spcPts val="600"/>
              </a:spcBef>
            </a:pPr>
            <a:endParaRPr lang="en-US" altLang="zh-CN" sz="2400" dirty="0" smtClean="0">
              <a:latin typeface="幼圆" panose="02010509060101010101" pitchFamily="49" charset="-122"/>
            </a:endParaRPr>
          </a:p>
          <a:p>
            <a:pPr>
              <a:spcBef>
                <a:spcPts val="600"/>
              </a:spcBef>
            </a:pPr>
            <a:endParaRPr lang="en-US" altLang="zh-CN" sz="2400" dirty="0">
              <a:latin typeface="幼圆" panose="02010509060101010101" pitchFamily="49" charset="-122"/>
            </a:endParaRPr>
          </a:p>
          <a:p>
            <a:pPr>
              <a:spcBef>
                <a:spcPts val="600"/>
              </a:spcBef>
            </a:pPr>
            <a:endParaRPr lang="en-US" altLang="zh-CN" sz="2400" dirty="0" smtClean="0">
              <a:latin typeface="幼圆" panose="02010509060101010101" pitchFamily="49" charset="-122"/>
            </a:endParaRPr>
          </a:p>
          <a:p>
            <a:pPr>
              <a:spcBef>
                <a:spcPts val="600"/>
              </a:spcBef>
            </a:pPr>
            <a:r>
              <a:rPr lang="zh-CN" altLang="en-US" sz="2400" dirty="0" smtClean="0">
                <a:latin typeface="幼圆" panose="02010509060101010101" pitchFamily="49" charset="-122"/>
              </a:rPr>
              <a:t>快速排序算法和</a:t>
            </a:r>
            <a:r>
              <a:rPr lang="en-US" altLang="zh-CN" sz="2400" dirty="0" err="1"/>
              <a:t>Dijkstra</a:t>
            </a:r>
            <a:r>
              <a:rPr lang="zh-CN" altLang="en-US" sz="2400" dirty="0" smtClean="0"/>
              <a:t>算法可以快速解决问题，是好算法</a:t>
            </a:r>
            <a:endParaRPr lang="en-US" altLang="zh-CN" sz="2400" dirty="0" smtClean="0"/>
          </a:p>
          <a:p>
            <a:pPr>
              <a:spcBef>
                <a:spcPts val="600"/>
              </a:spcBef>
            </a:pPr>
            <a:r>
              <a:rPr lang="zh-CN" altLang="en-US" sz="2400" noProof="1"/>
              <a:t>最大团问题的回溯</a:t>
            </a:r>
            <a:r>
              <a:rPr lang="zh-CN" altLang="en-US" sz="2400" noProof="1" smtClean="0"/>
              <a:t>法</a:t>
            </a:r>
            <a:r>
              <a:rPr lang="zh-CN" altLang="en-US" sz="2400" noProof="1"/>
              <a:t>只能用于较小的图，对于稍</a:t>
            </a:r>
            <a:r>
              <a:rPr lang="zh-CN" altLang="en-US" sz="2400" noProof="1" smtClean="0"/>
              <a:t>大的</a:t>
            </a:r>
            <a:r>
              <a:rPr lang="zh-CN" altLang="en-US" sz="2400" noProof="1"/>
              <a:t>图，如</a:t>
            </a:r>
            <a:r>
              <a:rPr lang="en-US" altLang="zh-CN" sz="2400" noProof="1"/>
              <a:t>100</a:t>
            </a:r>
            <a:r>
              <a:rPr lang="zh-CN" altLang="en-US" sz="2400" noProof="1"/>
              <a:t>个顶点</a:t>
            </a:r>
            <a:r>
              <a:rPr lang="zh-CN" altLang="en-US" sz="2400" noProof="1" smtClean="0"/>
              <a:t>，根本</a:t>
            </a:r>
            <a:r>
              <a:rPr lang="zh-CN" altLang="en-US" sz="2400" noProof="1"/>
              <a:t>不可行！</a:t>
            </a:r>
          </a:p>
          <a:p>
            <a:endParaRPr lang="zh-CN" altLang="en-US" dirty="0"/>
          </a:p>
          <a:p>
            <a:endParaRPr lang="zh-CN" altLang="en-US" dirty="0"/>
          </a:p>
          <a:p>
            <a:endParaRPr lang="en-US" altLang="zh-CN" dirty="0">
              <a:latin typeface="幼圆" panose="02010509060101010101" pitchFamily="49" charset="-122"/>
            </a:endParaRPr>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839042461"/>
              </p:ext>
            </p:extLst>
          </p:nvPr>
        </p:nvGraphicFramePr>
        <p:xfrm>
          <a:off x="911424" y="2276872"/>
          <a:ext cx="9746867" cy="1584960"/>
        </p:xfrm>
        <a:graphic>
          <a:graphicData uri="http://schemas.openxmlformats.org/drawingml/2006/table">
            <a:tbl>
              <a:tblPr firstRow="1" bandRow="1">
                <a:tableStyleId>{5940675A-B579-460E-94D1-54222C63F5DA}</a:tableStyleId>
              </a:tblPr>
              <a:tblGrid>
                <a:gridCol w="3122131">
                  <a:extLst>
                    <a:ext uri="{9D8B030D-6E8A-4147-A177-3AD203B41FA5}">
                      <a16:colId xmlns:a16="http://schemas.microsoft.com/office/drawing/2014/main" val="626380890"/>
                    </a:ext>
                  </a:extLst>
                </a:gridCol>
                <a:gridCol w="1800200">
                  <a:extLst>
                    <a:ext uri="{9D8B030D-6E8A-4147-A177-3AD203B41FA5}">
                      <a16:colId xmlns:a16="http://schemas.microsoft.com/office/drawing/2014/main" val="2274899801"/>
                    </a:ext>
                  </a:extLst>
                </a:gridCol>
                <a:gridCol w="4824536">
                  <a:extLst>
                    <a:ext uri="{9D8B030D-6E8A-4147-A177-3AD203B41FA5}">
                      <a16:colId xmlns:a16="http://schemas.microsoft.com/office/drawing/2014/main" val="1553428536"/>
                    </a:ext>
                  </a:extLst>
                </a:gridCol>
              </a:tblGrid>
              <a:tr h="370840">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算法名称</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时间复杂度</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问题规模</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5805873"/>
                  </a:ext>
                </a:extLst>
              </a:tr>
              <a:tr h="370840">
                <a:tc>
                  <a:txBody>
                    <a:bodyPr/>
                    <a:lstStyle/>
                    <a:p>
                      <a:r>
                        <a:rPr lang="zh-CN" altLang="en-US" sz="2000" noProof="1" smtClean="0">
                          <a:latin typeface="Arial" panose="020B0604020202020204" pitchFamily="34" charset="0"/>
                          <a:ea typeface="幼圆" panose="02010509060101010101" pitchFamily="49" charset="-122"/>
                          <a:cs typeface="Arial" panose="020B0604020202020204" pitchFamily="34" charset="0"/>
                        </a:rPr>
                        <a:t>快速排序算法 </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O(nlogn)</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2</a:t>
                      </a:r>
                      <a:r>
                        <a:rPr lang="zh-CN" altLang="en-US" sz="2000" noProof="1" smtClean="0">
                          <a:latin typeface="Arial" panose="020B0604020202020204" pitchFamily="34" charset="0"/>
                          <a:ea typeface="幼圆" panose="02010509060101010101" pitchFamily="49" charset="-122"/>
                          <a:cs typeface="Arial" panose="020B0604020202020204" pitchFamily="34" charset="0"/>
                          <a:sym typeface="Symbol" panose="05050102010706020507"/>
                        </a:rPr>
                        <a:t></a:t>
                      </a:r>
                      <a:r>
                        <a:rPr lang="en-US" altLang="zh-CN" sz="2000" noProof="1"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9  </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r>
                        <a:rPr lang="zh-CN" altLang="en-US" sz="2000" noProof="1" smtClean="0">
                          <a:latin typeface="Arial" panose="020B0604020202020204" pitchFamily="34" charset="0"/>
                          <a:ea typeface="幼圆" panose="02010509060101010101" pitchFamily="49" charset="-122"/>
                          <a:cs typeface="Arial" panose="020B0604020202020204" pitchFamily="34" charset="0"/>
                        </a:rPr>
                        <a:t>即 </a:t>
                      </a:r>
                      <a:r>
                        <a:rPr lang="en-US" altLang="zh-CN" sz="2000" noProof="1" smtClean="0">
                          <a:latin typeface="Arial" panose="020B0604020202020204" pitchFamily="34" charset="0"/>
                          <a:ea typeface="幼圆" panose="02010509060101010101" pitchFamily="49" charset="-122"/>
                          <a:cs typeface="Arial" panose="020B0604020202020204" pitchFamily="34" charset="0"/>
                        </a:rPr>
                        <a:t>20</a:t>
                      </a:r>
                      <a:r>
                        <a:rPr lang="zh-CN" altLang="en-US" sz="2000" noProof="1" smtClean="0">
                          <a:latin typeface="Arial" panose="020B0604020202020204" pitchFamily="34" charset="0"/>
                          <a:ea typeface="幼圆" panose="02010509060101010101" pitchFamily="49" charset="-122"/>
                          <a:cs typeface="Arial" panose="020B0604020202020204" pitchFamily="34" charset="0"/>
                        </a:rPr>
                        <a:t>亿</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r>
                        <a:rPr lang="zh-CN" altLang="en-US" sz="2000" noProof="1" smtClean="0">
                          <a:latin typeface="Arial" panose="020B0604020202020204" pitchFamily="34" charset="0"/>
                          <a:ea typeface="幼圆" panose="02010509060101010101" pitchFamily="49" charset="-122"/>
                          <a:cs typeface="Arial" panose="020B0604020202020204" pitchFamily="34" charset="0"/>
                        </a:rPr>
                        <a:t>个数据排序</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42576673"/>
                  </a:ext>
                </a:extLst>
              </a:tr>
              <a:tr h="370840">
                <a:tc>
                  <a:txBody>
                    <a:bodyPr/>
                    <a:lstStyle/>
                    <a:p>
                      <a:r>
                        <a:rPr lang="en-US" altLang="zh-CN" sz="2000" dirty="0" err="1" smtClean="0">
                          <a:latin typeface="Arial" panose="020B0604020202020204" pitchFamily="34" charset="0"/>
                          <a:ea typeface="幼圆" panose="02010509060101010101" pitchFamily="49" charset="-122"/>
                          <a:cs typeface="Arial" panose="020B0604020202020204" pitchFamily="34" charset="0"/>
                        </a:rPr>
                        <a:t>Dijkstra</a:t>
                      </a:r>
                      <a:r>
                        <a:rPr lang="zh-CN" altLang="en-US" sz="2000" dirty="0" smtClean="0">
                          <a:latin typeface="Arial" panose="020B0604020202020204" pitchFamily="34" charset="0"/>
                          <a:ea typeface="幼圆" panose="02010509060101010101" pitchFamily="49" charset="-122"/>
                          <a:cs typeface="Arial" panose="020B0604020202020204" pitchFamily="34" charset="0"/>
                        </a:rPr>
                        <a:t>算法</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2</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2.4</a:t>
                      </a:r>
                      <a:r>
                        <a:rPr lang="zh-CN" altLang="en-US" sz="2000" noProof="1" smtClean="0">
                          <a:latin typeface="Arial" panose="020B0604020202020204" pitchFamily="34" charset="0"/>
                          <a:ea typeface="幼圆" panose="02010509060101010101" pitchFamily="49" charset="-122"/>
                          <a:cs typeface="Arial" panose="020B0604020202020204" pitchFamily="34" charset="0"/>
                          <a:sym typeface="Symbol" panose="05050102010706020507"/>
                        </a:rPr>
                        <a:t></a:t>
                      </a:r>
                      <a:r>
                        <a:rPr lang="en-US" altLang="zh-CN" sz="2000" noProof="1"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5 </a:t>
                      </a:r>
                      <a:r>
                        <a:rPr lang="zh-CN" altLang="en-US" sz="2000" noProof="1" smtClean="0">
                          <a:latin typeface="Arial" panose="020B0604020202020204" pitchFamily="34" charset="0"/>
                          <a:ea typeface="幼圆" panose="02010509060101010101" pitchFamily="49" charset="-122"/>
                          <a:cs typeface="Arial" panose="020B0604020202020204" pitchFamily="34" charset="0"/>
                        </a:rPr>
                        <a:t>个顶点的图</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2221658082"/>
                  </a:ext>
                </a:extLst>
              </a:tr>
              <a:tr h="370840">
                <a:tc>
                  <a:txBody>
                    <a:bodyPr/>
                    <a:lstStyle/>
                    <a:p>
                      <a:r>
                        <a:rPr lang="zh-CN" altLang="en-US" sz="2000" noProof="1" smtClean="0">
                          <a:latin typeface="Arial" panose="020B0604020202020204" pitchFamily="34" charset="0"/>
                          <a:ea typeface="幼圆" panose="02010509060101010101" pitchFamily="49" charset="-122"/>
                          <a:cs typeface="Arial" panose="020B0604020202020204" pitchFamily="34" charset="0"/>
                        </a:rPr>
                        <a:t>最大团问题的回溯法 </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O(n2</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n</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FF0000"/>
                          </a:solidFill>
                          <a:latin typeface="幼圆" panose="02010509060101010101" pitchFamily="49" charset="-122"/>
                          <a:ea typeface="幼圆" panose="02010509060101010101" pitchFamily="49" charset="-122"/>
                          <a:cs typeface="Arial" panose="020B0604020202020204" pitchFamily="34" charset="0"/>
                        </a:rPr>
                        <a:t>一天时间</a:t>
                      </a:r>
                      <a:r>
                        <a:rPr lang="zh-CN" altLang="en-US" sz="2000" dirty="0" smtClean="0">
                          <a:latin typeface="幼圆" panose="02010509060101010101" pitchFamily="49" charset="-122"/>
                          <a:ea typeface="幼圆" panose="02010509060101010101" pitchFamily="49" charset="-122"/>
                          <a:cs typeface="Arial" panose="020B0604020202020204" pitchFamily="34" charset="0"/>
                        </a:rPr>
                        <a:t>解决</a:t>
                      </a:r>
                      <a:r>
                        <a:rPr lang="en-US" altLang="zh-CN" sz="2000" noProof="1" smtClean="0">
                          <a:latin typeface="Arial" panose="020B0604020202020204" pitchFamily="34" charset="0"/>
                          <a:ea typeface="幼圆" panose="02010509060101010101" pitchFamily="49" charset="-122"/>
                          <a:cs typeface="Arial" panose="020B0604020202020204" pitchFamily="34" charset="0"/>
                        </a:rPr>
                        <a:t>41</a:t>
                      </a:r>
                      <a:r>
                        <a:rPr lang="zh-CN" altLang="en-US" sz="2000" noProof="1" smtClean="0">
                          <a:latin typeface="幼圆" panose="02010509060101010101" pitchFamily="49" charset="-122"/>
                          <a:ea typeface="幼圆" panose="02010509060101010101" pitchFamily="49" charset="-122"/>
                        </a:rPr>
                        <a:t>个顶</a:t>
                      </a:r>
                      <a:r>
                        <a:rPr lang="zh-CN" altLang="en-US" sz="2000" noProof="1" smtClean="0">
                          <a:latin typeface="幼圆" panose="02010509060101010101" pitchFamily="49" charset="-122"/>
                          <a:ea typeface="幼圆" panose="02010509060101010101" pitchFamily="49" charset="-122"/>
                          <a:cs typeface="宋体" panose="02010600030101010101" pitchFamily="2" charset="-122"/>
                        </a:rPr>
                        <a:t>点的图</a:t>
                      </a:r>
                      <a:endParaRPr lang="zh-CN" altLang="en-US" sz="2000" dirty="0">
                        <a:latin typeface="幼圆" panose="02010509060101010101" pitchFamily="49" charset="-122"/>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605212310"/>
                  </a:ext>
                </a:extLst>
              </a:tr>
            </a:tbl>
          </a:graphicData>
        </a:graphic>
      </p:graphicFrame>
    </p:spTree>
    <p:extLst>
      <p:ext uri="{BB962C8B-B14F-4D97-AF65-F5344CB8AC3E}">
        <p14:creationId xmlns:p14="http://schemas.microsoft.com/office/powerpoint/2010/main" val="3102500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多项式时间算法</a:t>
            </a:r>
            <a:endParaRPr lang="zh-CN" altLang="en-US" dirty="0"/>
          </a:p>
        </p:txBody>
      </p:sp>
      <p:sp>
        <p:nvSpPr>
          <p:cNvPr id="3" name="内容占位符 2"/>
          <p:cNvSpPr>
            <a:spLocks noGrp="1"/>
          </p:cNvSpPr>
          <p:nvPr>
            <p:ph idx="1"/>
          </p:nvPr>
        </p:nvSpPr>
        <p:spPr/>
        <p:txBody>
          <a:bodyPr/>
          <a:lstStyle/>
          <a:p>
            <a:pPr>
              <a:lnSpc>
                <a:spcPct val="90000"/>
              </a:lnSpc>
            </a:pPr>
            <a:r>
              <a:rPr kumimoji="1" lang="zh-CN" altLang="en-US" dirty="0" smtClean="0"/>
              <a:t>多项式时间算法</a:t>
            </a:r>
            <a:endParaRPr kumimoji="1" lang="en-US" altLang="zh-CN" dirty="0"/>
          </a:p>
          <a:p>
            <a:pPr lvl="1">
              <a:lnSpc>
                <a:spcPct val="90000"/>
              </a:lnSpc>
            </a:pPr>
            <a:r>
              <a:rPr lang="en-US" altLang="zh-CN" sz="2800" dirty="0" smtClean="0"/>
              <a:t>O(1</a:t>
            </a:r>
            <a:r>
              <a:rPr lang="en-US" altLang="zh-CN" sz="2800" dirty="0"/>
              <a:t>) &lt; O(</a:t>
            </a:r>
            <a:r>
              <a:rPr lang="en-US" altLang="zh-CN" sz="2800" dirty="0" err="1"/>
              <a:t>logn</a:t>
            </a:r>
            <a:r>
              <a:rPr lang="en-US" altLang="zh-CN" sz="2800" dirty="0"/>
              <a:t>) &lt; O(n) &lt; O(</a:t>
            </a:r>
            <a:r>
              <a:rPr lang="en-US" altLang="zh-CN" sz="2800" dirty="0" err="1"/>
              <a:t>nlogn</a:t>
            </a:r>
            <a:r>
              <a:rPr lang="en-US" altLang="zh-CN" sz="2800" dirty="0"/>
              <a:t>) &lt; O(n</a:t>
            </a:r>
            <a:r>
              <a:rPr lang="en-US" altLang="zh-CN" sz="2800" baseline="30000" dirty="0"/>
              <a:t>2</a:t>
            </a:r>
            <a:r>
              <a:rPr lang="en-US" altLang="zh-CN" sz="2800" dirty="0"/>
              <a:t>) &lt; O(n</a:t>
            </a:r>
            <a:r>
              <a:rPr lang="en-US" altLang="zh-CN" sz="2800" baseline="30000" dirty="0"/>
              <a:t>3</a:t>
            </a:r>
            <a:r>
              <a:rPr lang="en-US" altLang="zh-CN" sz="2800" dirty="0" smtClean="0"/>
              <a:t>)</a:t>
            </a:r>
          </a:p>
          <a:p>
            <a:pPr>
              <a:lnSpc>
                <a:spcPct val="90000"/>
              </a:lnSpc>
            </a:pPr>
            <a:r>
              <a:rPr kumimoji="1" lang="zh-CN" altLang="en-US" dirty="0" smtClean="0"/>
              <a:t>非多项式时间算法</a:t>
            </a:r>
            <a:r>
              <a:rPr kumimoji="1" lang="en-US" altLang="zh-CN" dirty="0" smtClean="0"/>
              <a:t>(</a:t>
            </a:r>
            <a:r>
              <a:rPr kumimoji="1" lang="zh-CN" altLang="en-US" dirty="0" smtClean="0"/>
              <a:t>指数</a:t>
            </a:r>
            <a:r>
              <a:rPr kumimoji="1" lang="en-US" altLang="zh-CN" dirty="0" smtClean="0"/>
              <a:t>)</a:t>
            </a:r>
          </a:p>
          <a:p>
            <a:pPr lvl="1">
              <a:lnSpc>
                <a:spcPct val="90000"/>
              </a:lnSpc>
            </a:pPr>
            <a:r>
              <a:rPr kumimoji="1" lang="en-US" altLang="zh-CN" sz="2800" i="1" dirty="0" smtClean="0"/>
              <a:t>O</a:t>
            </a:r>
            <a:r>
              <a:rPr kumimoji="1" lang="en-US" altLang="zh-CN" sz="2800" dirty="0" smtClean="0"/>
              <a:t>(2</a:t>
            </a:r>
            <a:r>
              <a:rPr kumimoji="1" lang="en-US" altLang="zh-CN" sz="2800" baseline="30000" dirty="0" smtClean="0"/>
              <a:t>n</a:t>
            </a:r>
            <a:r>
              <a:rPr kumimoji="1" lang="en-US" altLang="zh-CN" sz="2800" dirty="0"/>
              <a:t>) &lt; </a:t>
            </a:r>
            <a:r>
              <a:rPr kumimoji="1" lang="en-US" altLang="zh-CN" sz="2800" i="1" dirty="0"/>
              <a:t>O</a:t>
            </a:r>
            <a:r>
              <a:rPr kumimoji="1" lang="en-US" altLang="zh-CN" sz="2800" dirty="0"/>
              <a:t>(n</a:t>
            </a:r>
            <a:r>
              <a:rPr kumimoji="1" lang="zh-CN" altLang="en-US" sz="2800" dirty="0"/>
              <a:t>！</a:t>
            </a:r>
            <a:r>
              <a:rPr kumimoji="1" lang="en-US" altLang="zh-CN" sz="2800" dirty="0"/>
              <a:t>) &lt; </a:t>
            </a:r>
            <a:r>
              <a:rPr kumimoji="1" lang="en-US" altLang="zh-CN" sz="2800" i="1" dirty="0"/>
              <a:t>O</a:t>
            </a:r>
            <a:r>
              <a:rPr kumimoji="1" lang="en-US" altLang="zh-CN" sz="2800" dirty="0"/>
              <a:t>(</a:t>
            </a:r>
            <a:r>
              <a:rPr kumimoji="1" lang="en-US" altLang="zh-CN" sz="2800" dirty="0" err="1"/>
              <a:t>n</a:t>
            </a:r>
            <a:r>
              <a:rPr kumimoji="1" lang="en-US" altLang="zh-CN" sz="2800" baseline="30000" dirty="0" err="1"/>
              <a:t>n</a:t>
            </a:r>
            <a:r>
              <a:rPr kumimoji="1" lang="en-US" altLang="zh-CN" sz="2800" dirty="0" smtClean="0"/>
              <a:t>)</a:t>
            </a:r>
          </a:p>
          <a:p>
            <a:pPr marL="0" indent="0">
              <a:lnSpc>
                <a:spcPct val="90000"/>
              </a:lnSpc>
              <a:buNone/>
            </a:pPr>
            <a:endParaRPr lang="en-US" altLang="zh-CN" dirty="0"/>
          </a:p>
          <a:p>
            <a:pPr>
              <a:lnSpc>
                <a:spcPct val="90000"/>
              </a:lnSpc>
              <a:buNone/>
            </a:pPr>
            <a:r>
              <a:rPr kumimoji="1" lang="en-US" altLang="zh-CN" i="1" dirty="0"/>
              <a:t>   </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7</a:t>
            </a:fld>
            <a:endParaRPr lang="en-US" altLang="zh-CN"/>
          </a:p>
        </p:txBody>
      </p:sp>
      <p:sp>
        <p:nvSpPr>
          <p:cNvPr id="5" name="矩形 4"/>
          <p:cNvSpPr/>
          <p:nvPr/>
        </p:nvSpPr>
        <p:spPr>
          <a:xfrm>
            <a:off x="3863752" y="4797152"/>
            <a:ext cx="4134465" cy="480131"/>
          </a:xfrm>
          <a:prstGeom prst="rect">
            <a:avLst/>
          </a:prstGeom>
        </p:spPr>
        <p:txBody>
          <a:bodyPr wrap="none">
            <a:spAutoFit/>
          </a:bodyPr>
          <a:lstStyle/>
          <a:p>
            <a:pPr>
              <a:lnSpc>
                <a:spcPct val="90000"/>
              </a:lnSpc>
            </a:pPr>
            <a:r>
              <a:rPr kumimoji="1" lang="zh-CN" altLang="en-US" sz="2800" dirty="0">
                <a:solidFill>
                  <a:srgbClr val="FF0000"/>
                </a:solidFill>
                <a:latin typeface="幼圆" panose="02010509060101010101" pitchFamily="49" charset="-122"/>
                <a:ea typeface="幼圆" panose="02010509060101010101" pitchFamily="49" charset="-122"/>
              </a:rPr>
              <a:t>多项式时间算法是好算法</a:t>
            </a:r>
            <a:endParaRPr kumimoji="1" lang="en-US" altLang="zh-CN" sz="28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051573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幼圆" panose="02010509060101010101" pitchFamily="49" charset="-122"/>
              </a:rPr>
              <a:t>问题</a:t>
            </a:r>
            <a:r>
              <a:rPr kumimoji="1" lang="zh-CN" altLang="en-US" dirty="0" smtClean="0">
                <a:latin typeface="幼圆" panose="02010509060101010101" pitchFamily="49" charset="-122"/>
              </a:rPr>
              <a:t>复杂性与算法复杂性</a:t>
            </a:r>
            <a:endParaRPr lang="zh-CN" altLang="en-US" dirty="0"/>
          </a:p>
        </p:txBody>
      </p:sp>
      <p:sp>
        <p:nvSpPr>
          <p:cNvPr id="3" name="内容占位符 2"/>
          <p:cNvSpPr>
            <a:spLocks noGrp="1"/>
          </p:cNvSpPr>
          <p:nvPr>
            <p:ph idx="1"/>
          </p:nvPr>
        </p:nvSpPr>
        <p:spPr>
          <a:xfrm>
            <a:off x="838200" y="1724297"/>
            <a:ext cx="10515600" cy="4351338"/>
          </a:xfrm>
        </p:spPr>
        <p:txBody>
          <a:bodyPr/>
          <a:lstStyle/>
          <a:p>
            <a:pPr>
              <a:lnSpc>
                <a:spcPct val="90000"/>
              </a:lnSpc>
            </a:pPr>
            <a:r>
              <a:rPr lang="zh-CN" altLang="en-US" sz="2400" dirty="0"/>
              <a:t>算法的</a:t>
            </a:r>
            <a:r>
              <a:rPr lang="zh-CN" altLang="en-US" sz="2400" dirty="0" smtClean="0"/>
              <a:t>复杂性</a:t>
            </a:r>
            <a:endParaRPr lang="en-US" altLang="zh-CN" sz="2400" dirty="0" smtClean="0"/>
          </a:p>
          <a:p>
            <a:pPr lvl="1">
              <a:lnSpc>
                <a:spcPct val="90000"/>
              </a:lnSpc>
            </a:pPr>
            <a:r>
              <a:rPr lang="zh-CN" altLang="en-US" dirty="0" smtClean="0"/>
              <a:t>是</a:t>
            </a:r>
            <a:r>
              <a:rPr lang="zh-CN" altLang="en-US" dirty="0"/>
              <a:t>指解决问题的一个具体的算法的执行时间，是算法的性质。</a:t>
            </a:r>
          </a:p>
          <a:p>
            <a:pPr>
              <a:lnSpc>
                <a:spcPct val="90000"/>
              </a:lnSpc>
            </a:pPr>
            <a:r>
              <a:rPr lang="zh-CN" altLang="en-US" sz="2400" dirty="0"/>
              <a:t>问题的</a:t>
            </a:r>
            <a:r>
              <a:rPr lang="zh-CN" altLang="en-US" sz="2400" dirty="0" smtClean="0"/>
              <a:t>复杂性</a:t>
            </a:r>
            <a:endParaRPr lang="en-US" altLang="zh-CN" sz="2400" dirty="0" smtClean="0"/>
          </a:p>
          <a:p>
            <a:pPr lvl="1">
              <a:lnSpc>
                <a:spcPct val="90000"/>
              </a:lnSpc>
            </a:pPr>
            <a:r>
              <a:rPr lang="zh-CN" altLang="en-US" dirty="0" smtClean="0"/>
              <a:t>是</a:t>
            </a:r>
            <a:r>
              <a:rPr lang="zh-CN" altLang="en-US" dirty="0"/>
              <a:t>指这个问题本身的复杂程度，是问题的性质。</a:t>
            </a:r>
          </a:p>
          <a:p>
            <a:pPr>
              <a:lnSpc>
                <a:spcPct val="90000"/>
              </a:lnSpc>
            </a:pPr>
            <a:r>
              <a:rPr lang="zh-CN" altLang="en-US" sz="2400" dirty="0" smtClean="0"/>
              <a:t>例如</a:t>
            </a:r>
            <a:r>
              <a:rPr lang="zh-CN" altLang="en-US" sz="2400" dirty="0"/>
              <a:t>排序问题。</a:t>
            </a:r>
          </a:p>
          <a:p>
            <a:pPr lvl="1">
              <a:lnSpc>
                <a:spcPct val="90000"/>
              </a:lnSpc>
            </a:pPr>
            <a:r>
              <a:rPr lang="zh-CN" altLang="en-US" dirty="0"/>
              <a:t>排序问题的复杂性是</a:t>
            </a:r>
            <a:r>
              <a:rPr lang="en-US" altLang="zh-CN" dirty="0"/>
              <a:t>O(</a:t>
            </a:r>
            <a:r>
              <a:rPr lang="en-US" altLang="zh-CN" dirty="0" err="1"/>
              <a:t>nlogn</a:t>
            </a:r>
            <a:r>
              <a:rPr lang="en-US" altLang="zh-CN" dirty="0"/>
              <a:t>)</a:t>
            </a:r>
          </a:p>
          <a:p>
            <a:pPr lvl="1">
              <a:lnSpc>
                <a:spcPct val="90000"/>
              </a:lnSpc>
            </a:pPr>
            <a:r>
              <a:rPr lang="zh-CN" altLang="en-US" dirty="0"/>
              <a:t>冒泡排序法是</a:t>
            </a:r>
            <a:r>
              <a:rPr lang="en-US" altLang="zh-CN" dirty="0"/>
              <a:t>O(n</a:t>
            </a:r>
            <a:r>
              <a:rPr lang="en-US" altLang="zh-CN" baseline="30000" dirty="0"/>
              <a:t>2</a:t>
            </a:r>
            <a:r>
              <a:rPr lang="en-US" altLang="zh-CN" dirty="0"/>
              <a:t>)</a:t>
            </a:r>
            <a:r>
              <a:rPr lang="zh-CN" altLang="en-US" dirty="0"/>
              <a:t>，快速排序平均情况下是</a:t>
            </a:r>
            <a:r>
              <a:rPr lang="en-US" altLang="zh-CN" dirty="0"/>
              <a:t>O(</a:t>
            </a:r>
            <a:r>
              <a:rPr lang="en-US" altLang="zh-CN" dirty="0" err="1"/>
              <a:t>nlogn</a:t>
            </a:r>
            <a:r>
              <a:rPr lang="en-US" altLang="zh-CN" dirty="0"/>
              <a:t>) </a:t>
            </a:r>
          </a:p>
          <a:p>
            <a:pPr lvl="1">
              <a:lnSpc>
                <a:spcPct val="90000"/>
              </a:lnSpc>
            </a:pPr>
            <a:r>
              <a:rPr lang="zh-CN" altLang="en-US" dirty="0"/>
              <a:t>排序问题的复杂性是指在所有的解决该问题的算法中最好算法的复杂性。   </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8</a:t>
            </a:fld>
            <a:endParaRPr lang="en-US" altLang="zh-CN"/>
          </a:p>
        </p:txBody>
      </p:sp>
    </p:spTree>
    <p:extLst>
      <p:ext uri="{BB962C8B-B14F-4D97-AF65-F5344CB8AC3E}">
        <p14:creationId xmlns:p14="http://schemas.microsoft.com/office/powerpoint/2010/main" val="103506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616" y="17802"/>
            <a:ext cx="10515600" cy="1325563"/>
          </a:xfrm>
        </p:spPr>
        <p:txBody>
          <a:bodyPr/>
          <a:lstStyle/>
          <a:p>
            <a:r>
              <a:rPr kumimoji="1" lang="zh-CN" altLang="en-US" noProof="1" smtClean="0">
                <a:latin typeface="幼圆" panose="02010509060101010101" pitchFamily="49" charset="-122"/>
              </a:rPr>
              <a:t>现实世界的问题</a:t>
            </a:r>
            <a:endParaRPr lang="zh-CN" altLang="en-US" dirty="0"/>
          </a:p>
        </p:txBody>
      </p:sp>
      <p:sp>
        <p:nvSpPr>
          <p:cNvPr id="3" name="内容占位符 2"/>
          <p:cNvSpPr>
            <a:spLocks noGrp="1"/>
          </p:cNvSpPr>
          <p:nvPr>
            <p:ph idx="1"/>
          </p:nvPr>
        </p:nvSpPr>
        <p:spPr>
          <a:xfrm>
            <a:off x="696616" y="1177959"/>
            <a:ext cx="11017224" cy="5178391"/>
          </a:xfrm>
        </p:spPr>
        <p:txBody>
          <a:bodyPr>
            <a:normAutofit/>
          </a:bodyPr>
          <a:lstStyle/>
          <a:p>
            <a:pPr fontAlgn="auto">
              <a:spcBef>
                <a:spcPts val="0"/>
              </a:spcBef>
            </a:pPr>
            <a:r>
              <a:rPr lang="zh-CN" altLang="en-US" sz="2400" noProof="1" smtClean="0">
                <a:latin typeface="幼圆" panose="02010509060101010101" pitchFamily="49" charset="-122"/>
              </a:rPr>
              <a:t>多项式级的问题</a:t>
            </a:r>
            <a:r>
              <a:rPr lang="en-US" altLang="zh-CN" sz="2400" noProof="1">
                <a:latin typeface="幼圆" panose="02010509060101010101" pitchFamily="49" charset="-122"/>
              </a:rPr>
              <a:t>: </a:t>
            </a:r>
            <a:endParaRPr lang="en-US" altLang="zh-CN" sz="2400" noProof="1" smtClean="0">
              <a:latin typeface="幼圆" panose="02010509060101010101" pitchFamily="49" charset="-122"/>
            </a:endParaRPr>
          </a:p>
          <a:p>
            <a:pPr lvl="1">
              <a:spcBef>
                <a:spcPts val="0"/>
              </a:spcBef>
            </a:pPr>
            <a:r>
              <a:rPr lang="zh-CN" altLang="en-US" noProof="1" smtClean="0">
                <a:latin typeface="幼圆" panose="02010509060101010101" pitchFamily="49" charset="-122"/>
              </a:rPr>
              <a:t>这类问题已经设计出多项式级算法</a:t>
            </a:r>
            <a:endParaRPr lang="en-US" altLang="zh-CN" noProof="1">
              <a:latin typeface="幼圆" panose="02010509060101010101" pitchFamily="49" charset="-122"/>
            </a:endParaRPr>
          </a:p>
          <a:p>
            <a:pPr lvl="1">
              <a:spcBef>
                <a:spcPts val="0"/>
              </a:spcBef>
            </a:pPr>
            <a:r>
              <a:rPr lang="zh-CN" altLang="en-US" noProof="1">
                <a:latin typeface="幼圆" panose="02010509060101010101" pitchFamily="49" charset="-122"/>
              </a:rPr>
              <a:t>如排序、最小生成树、单源最短路径</a:t>
            </a:r>
            <a:r>
              <a:rPr lang="zh-CN" altLang="en-US" noProof="1" smtClean="0">
                <a:latin typeface="幼圆" panose="02010509060101010101" pitchFamily="49" charset="-122"/>
              </a:rPr>
              <a:t>等</a:t>
            </a:r>
            <a:endParaRPr lang="en-US" altLang="zh-CN" noProof="1" smtClean="0">
              <a:latin typeface="幼圆" panose="02010509060101010101" pitchFamily="49" charset="-122"/>
            </a:endParaRPr>
          </a:p>
          <a:p>
            <a:pPr>
              <a:spcBef>
                <a:spcPts val="0"/>
              </a:spcBef>
            </a:pPr>
            <a:r>
              <a:rPr lang="zh-CN" altLang="en-US" sz="2400" noProof="1" smtClean="0">
                <a:latin typeface="幼圆" panose="02010509060101010101" pitchFamily="49" charset="-122"/>
              </a:rPr>
              <a:t>不满足计算性的问题：</a:t>
            </a:r>
            <a:endParaRPr lang="en-US" altLang="zh-CN" sz="2400" noProof="1" smtClean="0">
              <a:latin typeface="幼圆" panose="02010509060101010101" pitchFamily="49" charset="-122"/>
            </a:endParaRPr>
          </a:p>
          <a:p>
            <a:pPr lvl="1">
              <a:spcBef>
                <a:spcPts val="0"/>
              </a:spcBef>
            </a:pPr>
            <a:r>
              <a:rPr lang="zh-CN" altLang="en-US" noProof="1" smtClean="0">
                <a:latin typeface="幼圆" panose="02010509060101010101" pitchFamily="49" charset="-122"/>
              </a:rPr>
              <a:t>根本</a:t>
            </a:r>
            <a:r>
              <a:rPr lang="zh-CN" altLang="en-US" noProof="1">
                <a:latin typeface="幼圆" panose="02010509060101010101" pitchFamily="49" charset="-122"/>
              </a:rPr>
              <a:t>不存在求解</a:t>
            </a:r>
            <a:r>
              <a:rPr lang="zh-CN" altLang="en-US" noProof="1" smtClean="0">
                <a:latin typeface="幼圆" panose="02010509060101010101" pitchFamily="49" charset="-122"/>
              </a:rPr>
              <a:t>算法的问题</a:t>
            </a:r>
            <a:endParaRPr lang="en-US" altLang="zh-CN" noProof="1" smtClean="0">
              <a:latin typeface="幼圆" panose="02010509060101010101" pitchFamily="49" charset="-122"/>
            </a:endParaRPr>
          </a:p>
          <a:p>
            <a:pPr lvl="1">
              <a:spcBef>
                <a:spcPts val="0"/>
              </a:spcBef>
            </a:pPr>
            <a:r>
              <a:rPr lang="en-US" altLang="zh-CN" noProof="1" smtClean="0">
                <a:latin typeface="幼圆" panose="02010509060101010101" pitchFamily="49" charset="-122"/>
              </a:rPr>
              <a:t> </a:t>
            </a:r>
            <a:r>
              <a:rPr lang="zh-CN" altLang="en-US" noProof="1">
                <a:latin typeface="幼圆" panose="02010509060101010101" pitchFamily="49" charset="-122"/>
              </a:rPr>
              <a:t>如希尔伯特第十</a:t>
            </a:r>
            <a:r>
              <a:rPr lang="zh-CN" altLang="en-US" noProof="1" smtClean="0">
                <a:latin typeface="幼圆" panose="02010509060101010101" pitchFamily="49" charset="-122"/>
              </a:rPr>
              <a:t>问题</a:t>
            </a:r>
            <a:endParaRPr lang="en-US" altLang="zh-CN" noProof="1" smtClean="0">
              <a:latin typeface="幼圆" panose="02010509060101010101" pitchFamily="49" charset="-122"/>
            </a:endParaRPr>
          </a:p>
          <a:p>
            <a:pPr>
              <a:spcBef>
                <a:spcPts val="0"/>
              </a:spcBef>
            </a:pPr>
            <a:r>
              <a:rPr kumimoji="1" lang="zh-CN" altLang="en-US" sz="2400" dirty="0" smtClean="0"/>
              <a:t>指数级的问题：</a:t>
            </a:r>
            <a:endParaRPr kumimoji="1" lang="en-US" altLang="zh-CN" sz="2400" dirty="0" smtClean="0"/>
          </a:p>
          <a:p>
            <a:pPr lvl="1">
              <a:spcBef>
                <a:spcPts val="0"/>
              </a:spcBef>
            </a:pPr>
            <a:r>
              <a:rPr kumimoji="1" lang="zh-CN" altLang="en-US" dirty="0" smtClean="0"/>
              <a:t>这</a:t>
            </a:r>
            <a:r>
              <a:rPr kumimoji="1" lang="zh-CN" altLang="en-US" dirty="0"/>
              <a:t>类问题已经设计</a:t>
            </a:r>
            <a:r>
              <a:rPr kumimoji="1" lang="zh-CN" altLang="en-US" dirty="0" smtClean="0"/>
              <a:t>出指数级算法</a:t>
            </a:r>
            <a:r>
              <a:rPr kumimoji="1" lang="zh-CN" altLang="en-US" dirty="0"/>
              <a:t>，并且已</a:t>
            </a:r>
            <a:r>
              <a:rPr kumimoji="1" lang="zh-CN" altLang="en-US" dirty="0" smtClean="0"/>
              <a:t>证明不</a:t>
            </a:r>
            <a:r>
              <a:rPr kumimoji="1" lang="zh-CN" altLang="en-US" dirty="0"/>
              <a:t>存在</a:t>
            </a:r>
            <a:r>
              <a:rPr kumimoji="1" lang="zh-CN" altLang="en-US" dirty="0" smtClean="0"/>
              <a:t>多项式级算法</a:t>
            </a:r>
            <a:endParaRPr kumimoji="1" lang="en-US" altLang="zh-CN" dirty="0" smtClean="0"/>
          </a:p>
          <a:p>
            <a:pPr lvl="1">
              <a:spcBef>
                <a:spcPts val="0"/>
              </a:spcBef>
            </a:pPr>
            <a:r>
              <a:rPr lang="zh-CN" altLang="en-US" noProof="1">
                <a:latin typeface="幼圆" panose="02010509060101010101" pitchFamily="49" charset="-122"/>
              </a:rPr>
              <a:t>如带幂运算的正则表达式的全体</a:t>
            </a:r>
            <a:r>
              <a:rPr lang="zh-CN" altLang="en-US" noProof="1" smtClean="0">
                <a:latin typeface="幼圆" panose="02010509060101010101" pitchFamily="49" charset="-122"/>
              </a:rPr>
              <a:t>性</a:t>
            </a:r>
            <a:endParaRPr lang="en-US" altLang="zh-CN" noProof="1" smtClean="0">
              <a:latin typeface="幼圆" panose="02010509060101010101" pitchFamily="49" charset="-122"/>
            </a:endParaRPr>
          </a:p>
          <a:p>
            <a:pPr>
              <a:spcBef>
                <a:spcPts val="0"/>
              </a:spcBef>
            </a:pPr>
            <a:r>
              <a:rPr kumimoji="1" lang="zh-CN" altLang="en-US" sz="2400" noProof="1" smtClean="0"/>
              <a:t>尚不确定多项式级的问题：</a:t>
            </a:r>
            <a:endParaRPr kumimoji="1" lang="en-US" altLang="zh-CN" sz="2400" noProof="1" smtClean="0"/>
          </a:p>
          <a:p>
            <a:pPr lvl="1">
              <a:spcBef>
                <a:spcPts val="0"/>
              </a:spcBef>
            </a:pPr>
            <a:r>
              <a:rPr kumimoji="1" lang="zh-CN" altLang="en-US" noProof="1" smtClean="0"/>
              <a:t>这</a:t>
            </a:r>
            <a:r>
              <a:rPr kumimoji="1" lang="zh-CN" altLang="en-US" noProof="1"/>
              <a:t>类</a:t>
            </a:r>
            <a:r>
              <a:rPr kumimoji="1" lang="zh-CN" altLang="en-US" noProof="1" smtClean="0"/>
              <a:t>问题已经设计出指数级算法、但不能</a:t>
            </a:r>
            <a:r>
              <a:rPr kumimoji="1" lang="zh-CN" altLang="en-US" noProof="1"/>
              <a:t>证明不存在</a:t>
            </a:r>
            <a:r>
              <a:rPr kumimoji="1" lang="zh-CN" altLang="en-US" noProof="1" smtClean="0"/>
              <a:t>多项式级算法</a:t>
            </a:r>
            <a:endParaRPr kumimoji="1" lang="en-US" altLang="zh-CN" noProof="1" smtClean="0"/>
          </a:p>
          <a:p>
            <a:pPr lvl="1">
              <a:spcBef>
                <a:spcPts val="0"/>
              </a:spcBef>
            </a:pPr>
            <a:r>
              <a:rPr lang="zh-CN" altLang="en-US" noProof="1" smtClean="0">
                <a:latin typeface="幼圆" panose="02010509060101010101" pitchFamily="49" charset="-122"/>
              </a:rPr>
              <a:t>如图着色问题、</a:t>
            </a:r>
            <a:r>
              <a:rPr lang="zh-CN" altLang="en-US" noProof="1">
                <a:latin typeface="幼圆" panose="02010509060101010101" pitchFamily="49" charset="-122"/>
              </a:rPr>
              <a:t>货郎担</a:t>
            </a:r>
            <a:r>
              <a:rPr lang="zh-CN" altLang="en-US" noProof="1" smtClean="0">
                <a:latin typeface="幼圆" panose="02010509060101010101" pitchFamily="49" charset="-122"/>
              </a:rPr>
              <a:t>问题</a:t>
            </a:r>
            <a:r>
              <a:rPr lang="zh-CN" altLang="en-US" noProof="1">
                <a:latin typeface="幼圆" panose="02010509060101010101" pitchFamily="49" charset="-122"/>
              </a:rPr>
              <a:t>、</a:t>
            </a:r>
            <a:r>
              <a:rPr lang="en-US" altLang="zh-CN" noProof="1"/>
              <a:t>0/1</a:t>
            </a:r>
            <a:r>
              <a:rPr lang="zh-CN" altLang="en-US" noProof="1">
                <a:latin typeface="幼圆" panose="02010509060101010101" pitchFamily="49" charset="-122"/>
              </a:rPr>
              <a:t>背包问题等</a:t>
            </a:r>
            <a:endParaRPr lang="zh-CN" altLang="en-US" dirty="0">
              <a:latin typeface="幼圆" panose="02010509060101010101" pitchFamily="49" charset="-122"/>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9</a:t>
            </a:fld>
            <a:endParaRPr lang="en-US" altLang="zh-CN"/>
          </a:p>
        </p:txBody>
      </p:sp>
      <p:sp>
        <p:nvSpPr>
          <p:cNvPr id="5" name="圆角矩形标注 4"/>
          <p:cNvSpPr/>
          <p:nvPr/>
        </p:nvSpPr>
        <p:spPr>
          <a:xfrm>
            <a:off x="6329427" y="4581128"/>
            <a:ext cx="3366973" cy="444186"/>
          </a:xfrm>
          <a:prstGeom prst="wedgeRoundRectCallout">
            <a:avLst>
              <a:gd name="adj1" fmla="val -38910"/>
              <a:gd name="adj2" fmla="val 85487"/>
              <a:gd name="adj3" fmla="val 16667"/>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rgbClr val="FF0000"/>
                </a:solidFill>
                <a:latin typeface="幼圆" panose="02010509060101010101" pitchFamily="49" charset="-122"/>
                <a:ea typeface="幼圆" panose="02010509060101010101" pitchFamily="49" charset="-122"/>
              </a:rPr>
              <a:t>很多优化问题属于这种情况</a:t>
            </a:r>
            <a:endParaRPr lang="zh-CN" altLang="en-US" sz="20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8451748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heme/theme1.xml><?xml version="1.0" encoding="utf-8"?>
<a:theme xmlns:a="http://schemas.openxmlformats.org/drawingml/2006/main" name="算法分析模板073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算法分析新模板2023" id="{FADB3A85-5174-4FA5-A51F-55BEA2B76671}" vid="{DDE32136-80A6-4B40-8420-6E71B6F924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算法分析新模板2023</Template>
  <TotalTime>30813</TotalTime>
  <Words>3674</Words>
  <Application>Microsoft Office PowerPoint</Application>
  <PresentationFormat>宽屏</PresentationFormat>
  <Paragraphs>437</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等线</vt:lpstr>
      <vt:lpstr>宋体</vt:lpstr>
      <vt:lpstr>幼圆</vt:lpstr>
      <vt:lpstr>Arial</vt:lpstr>
      <vt:lpstr>Calibri</vt:lpstr>
      <vt:lpstr>Symbol</vt:lpstr>
      <vt:lpstr>Times New Roman</vt:lpstr>
      <vt:lpstr>Wingdings</vt:lpstr>
      <vt:lpstr>算法分析模板0731</vt:lpstr>
      <vt:lpstr>第九章  NP-完全问题 </vt:lpstr>
      <vt:lpstr>目录</vt:lpstr>
      <vt:lpstr>8.1 判定问题</vt:lpstr>
      <vt:lpstr>什么是好算法</vt:lpstr>
      <vt:lpstr>解决问题规模n需要的计算时间</vt:lpstr>
      <vt:lpstr>单位时间能够解决到的问题规模n</vt:lpstr>
      <vt:lpstr>多项式时间算法</vt:lpstr>
      <vt:lpstr>问题复杂性与算法复杂性</vt:lpstr>
      <vt:lpstr>现实世界的问题</vt:lpstr>
      <vt:lpstr>优化问题可以转化为判定问题</vt:lpstr>
      <vt:lpstr>PowerPoint 演示文稿</vt:lpstr>
      <vt:lpstr>以最大团问题为例</vt:lpstr>
      <vt:lpstr>PowerPoint 演示文稿</vt:lpstr>
      <vt:lpstr>8.2 不确定的判定问题</vt:lpstr>
      <vt:lpstr>不确定算法</vt:lpstr>
      <vt:lpstr>不确定机</vt:lpstr>
      <vt:lpstr>检索问题的不确定算法</vt:lpstr>
      <vt:lpstr>不确定算法设计</vt:lpstr>
      <vt:lpstr>排序问题的不确定算法</vt:lpstr>
      <vt:lpstr>不确定的判定算法</vt:lpstr>
      <vt:lpstr>最大团判定问题的不确定算法</vt:lpstr>
      <vt:lpstr>问题规模的二进制表示</vt:lpstr>
      <vt:lpstr>8.3 NP问题与NP完全性</vt:lpstr>
      <vt:lpstr>P问题与NP问题</vt:lpstr>
      <vt:lpstr>归约定义</vt:lpstr>
      <vt:lpstr>一个归约的例子</vt:lpstr>
      <vt:lpstr>多项式时间归约</vt:lpstr>
      <vt:lpstr>NP-完全问题与NP-难问题</vt:lpstr>
      <vt:lpstr>PowerPoint 演示文稿</vt:lpstr>
      <vt:lpstr>可满足性(SAT)问题</vt:lpstr>
      <vt:lpstr>问题实例</vt:lpstr>
      <vt:lpstr>可满足性问题的不确定算法</vt:lpstr>
      <vt:lpstr>Cook定理</vt:lpstr>
      <vt:lpstr>恰好覆盖问题</vt:lpstr>
      <vt:lpstr>子集和问题</vt:lpstr>
      <vt:lpstr>构造思想</vt:lpstr>
      <vt:lpstr>构造举例</vt:lpstr>
      <vt:lpstr>8.4 小结</vt:lpstr>
      <vt:lpstr>P、NP、NP-完全、NP-难之间的关系</vt:lpstr>
      <vt:lpstr>本 章 结 束</vt:lpstr>
    </vt:vector>
  </TitlesOfParts>
  <Company>南京理工大学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导引</dc:title>
  <dc:creator>龚文杰</dc:creator>
  <cp:lastModifiedBy>Nina</cp:lastModifiedBy>
  <cp:revision>1104</cp:revision>
  <dcterms:created xsi:type="dcterms:W3CDTF">2010-09-17T03:09:33Z</dcterms:created>
  <dcterms:modified xsi:type="dcterms:W3CDTF">2023-12-07T07:19:26Z</dcterms:modified>
</cp:coreProperties>
</file>