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621"/>
  </p:normalViewPr>
  <p:slideViewPr>
    <p:cSldViewPr snapToGrid="0" snapToObjects="1">
      <p:cViewPr varScale="1">
        <p:scale>
          <a:sx n="84" d="100"/>
          <a:sy n="84" d="100"/>
        </p:scale>
        <p:origin x="24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第1章明确了合理地思维／行动是人工智能的核心，这一章我们来具体化这个概念。本章重点讨论Agent和环境的关系；环境对Agent的影响等等。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简单反射行为也会发生在更加复杂的环境中，如：</a:t>
            </a:r>
          </a:p>
          <a:p>
            <a:r>
              <a:t>开车时，如果前方车辆刹车灯亮，则我们也应该注意并开始刹车。IF-THEN规则。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产生式系统：在综合数据库作为先验条件下，看IF-THEN型规则集哪些规则符合条件就挑出来，利用控制系统产生动作。最重要的是规则集。</a:t>
            </a:r>
          </a:p>
          <a:p>
            <a:r>
              <a:t>其实细胞内的生化反应很多都是这种模式。规则集。（可以放一下自己的细胞程序）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感知历史举例：正在超车的汽车一般在下一时刻会更靠近本车；行驶20分钟大约行驶10公里左右等等。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AutoNum type="arabicPeriod"/>
            </a:pPr>
            <a:r>
              <a:t>例子：出租车自动驾驶，向左向右还是直行？尽管条条大路通罗马，知道目的地的话会更好地进行推理，返回更合理的动作。要用到搜索与规划的理论知识。</a:t>
            </a:r>
          </a:p>
          <a:p>
            <a:pPr marL="160421" indent="-160421">
              <a:buSzPct val="100000"/>
              <a:buAutoNum type="arabicPeriod"/>
            </a:pPr>
            <a:r>
              <a:t>效用：指的是使得出租车更安全、更便宜、更快地到达目的地。例如高德地图选择路线。</a:t>
            </a:r>
          </a:p>
          <a:p>
            <a:pPr marL="160421" indent="-160421">
              <a:buSzPct val="100000"/>
              <a:buAutoNum type="arabicPeriod"/>
            </a:pPr>
            <a:r>
              <a:t>学习使得Agent在初始未知的环境中运转，并逐渐变得比只具有初始知识的时候更有竞争力。比如连续、快速地变道、剧烈的摇晃等等都是不好的，是下次应该避免的；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这个世界只有两个地点A和B。吸尘器Agent可以感知它处于哪个方格中，该方格是否有灰尘，它可以向左移动、向右移动、吸尘。</a:t>
            </a:r>
          </a:p>
          <a:p>
            <a:r>
              <a:t>传感器、执行器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性能度量的定义要合理，符合实际需要：</a:t>
            </a:r>
          </a:p>
          <a:p>
            <a:r>
              <a:t>1.比如：制定标准为统计8小时内哪个吸尘器吸的灰尘多。那么一边吸尘一边又把灰尘倒回地面的Agent是更理性的吗？</a:t>
            </a:r>
          </a:p>
          <a:p>
            <a:r>
              <a:t>2.又比如：制定规定时间内把地面清洁干净即可。那么一个一直吸尘的Agent，一个短时间内吸尘然后就休息的Agent哪个更理性？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理性Agent是相对的：看下面的例子，经典假设下是理性的；但再细致一些考虑，还存在问题。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可以断言：在这样的条件下，该Agent是理性的。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同样的Agent在不同的假设下可能变得非理性，比如加了红色部分的其他假设。</a:t>
            </a:r>
          </a:p>
          <a:p>
            <a:r>
              <a:t>1.灰尘都干净了它会毫无必要的跑来跑去；</a:t>
            </a:r>
          </a:p>
          <a:p>
            <a:r>
              <a:t>2.地形未知，应该探查其他区域；</a:t>
            </a:r>
          </a:p>
          <a:p>
            <a:r>
              <a:t>3.比如方格再次被弄脏应定期检查并清扫；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吸尘器无法知道另一个房间是否有灰尘；自动驾驶出租车无法了解别的司机的想法；</a:t>
            </a:r>
          </a:p>
          <a:p>
            <a:r>
              <a:t>2. 独自玩字谜游戏的是单Agent环境；下象棋的是双Agent环境；</a:t>
            </a:r>
          </a:p>
          <a:p>
            <a:r>
              <a:t>3.否则是随机的。如前面经典假设下的吸尘器世界就是确定的；出租车驾驶的环境是随机的。而世界的某些变型可以使确定的变为随机的，如随机出现的尘土。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AutoNum type="arabicPeriod"/>
            </a:pPr>
            <a:r>
              <a:t>填字谜游戏是静态的；出租车自动驾驶是动态的；</a:t>
            </a:r>
          </a:p>
          <a:p>
            <a:pPr marL="160421" indent="-160421">
              <a:buSzPct val="100000"/>
              <a:buAutoNum type="arabicPeriod"/>
            </a:pPr>
            <a:r>
              <a:t>离散的：国际象棋；</a:t>
            </a:r>
            <a:br/>
            <a:r>
              <a:t>连续的：出租车自动驾驶；连续的空间和时间变化；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AI的任务是设计Agent程序。算法—&gt;程序</a:t>
            </a:r>
          </a:p>
          <a:p>
            <a:r>
              <a:t>所谓的智能其实还是设计理性的程序！目前其实人工智能还没有那么妖魔化，不要受科幻电影的影响。（奇葩说——胡老师的发言找一下）</a:t>
            </a:r>
          </a:p>
          <a:p>
            <a:r>
              <a:t>图2.7 此程序跟踪感知序列并以之为索引，到行动表里查询以做出决策，</a:t>
            </a:r>
          </a:p>
          <a:p>
            <a:r>
              <a:t>Percept：感知；persistent：坚持不懈的；append：附加；initially：起初；Lookup：查表</a:t>
            </a:r>
          </a:p>
          <a:p>
            <a:r>
              <a:t>上图的列举行动表的方法不是很好，因为表可能无穷大，感知序列也越来越大。</a:t>
            </a:r>
          </a:p>
          <a:p>
            <a:r>
              <a:t>AI的关键挑战是搞清如何编写程序，尽可能地用少量代码而不是庞大的表（穷举所有可能的行动）来生成理性行为。（平方根的例子-从穷举法到只有5行代码）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计算机科学与技术学院…"/>
          <p:cNvSpPr txBox="1"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:\Users\Administrator\Desktop\图片1.jpg" descr="C:\Users\Administrator\Desktop\图片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:\Users\Administrator\Desktop\图片1.jpg" descr="C:\Users\Administrator\Desktop\图片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计算机科学与工程"/>
          <p:cNvSpPr/>
          <p:nvPr/>
        </p:nvSpPr>
        <p:spPr>
          <a:xfrm>
            <a:off x="323850" y="6308725"/>
            <a:ext cx="2542541" cy="5105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计算机科学与工程</a:t>
            </a:r>
          </a:p>
        </p:txBody>
      </p:sp>
      <p:sp>
        <p:nvSpPr>
          <p:cNvPr id="4" name="计算机科学与技术学院…"/>
          <p:cNvSpPr txBox="1"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82216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:\Documents and Settings\Administrator\桌面\3812523.jpg" descr="C:\Documents and Settings\Administrator\桌面\38125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2" y="5291137"/>
            <a:ext cx="2195513" cy="156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916112"/>
            <a:ext cx="9105900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第2章 智能Agent…"/>
          <p:cNvSpPr txBox="1">
            <a:spLocks noGrp="1"/>
          </p:cNvSpPr>
          <p:nvPr>
            <p:ph type="body" sz="half" idx="4294967295"/>
          </p:nvPr>
        </p:nvSpPr>
        <p:spPr>
          <a:xfrm>
            <a:off x="-1" y="2060575"/>
            <a:ext cx="9144002" cy="25923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20000"/>
              </a:lnSpc>
              <a:spcBef>
                <a:spcPts val="900"/>
              </a:spcBef>
              <a:buSzTx/>
              <a:buNone/>
              <a:defRPr sz="4000" b="1">
                <a:solidFill>
                  <a:srgbClr val="FFFF00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rPr dirty="0"/>
              <a:t>2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章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智能</a:t>
            </a:r>
            <a:r>
              <a:rPr dirty="0" err="1"/>
              <a:t>Agent</a:t>
            </a:r>
            <a:endParaRPr dirty="0"/>
          </a:p>
          <a:p>
            <a:pPr algn="ctr">
              <a:lnSpc>
                <a:spcPct val="120000"/>
              </a:lnSpc>
              <a:buSzTx/>
              <a:buNone/>
              <a:defRPr sz="4000" b="1">
                <a:solidFill>
                  <a:srgbClr val="FFFF00"/>
                </a:solidFill>
              </a:defRPr>
            </a:pPr>
            <a:endParaRPr dirty="0"/>
          </a:p>
          <a:p>
            <a:pPr algn="ctr">
              <a:lnSpc>
                <a:spcPct val="120000"/>
              </a:lnSpc>
              <a:spcBef>
                <a:spcPts val="900"/>
              </a:spcBef>
              <a:buSzTx/>
              <a:buNone/>
              <a:defRPr sz="4000" b="1">
                <a:solidFill>
                  <a:srgbClr val="FFFF00"/>
                </a:solidFill>
              </a:defRPr>
            </a:pP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计算机科学与技术学院</a:t>
            </a:r>
          </a:p>
          <a:p>
            <a:pPr algn="ctr">
              <a:lnSpc>
                <a:spcPct val="120000"/>
              </a:lnSpc>
              <a:spcBef>
                <a:spcPts val="900"/>
              </a:spcBef>
              <a:buSzTx/>
              <a:buNone/>
              <a:defRPr sz="4000" b="1">
                <a:solidFill>
                  <a:srgbClr val="FFFF00"/>
                </a:solidFill>
              </a:defRPr>
            </a:pP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智能信息处理教研室</a:t>
            </a:r>
          </a:p>
        </p:txBody>
      </p:sp>
      <p:sp>
        <p:nvSpPr>
          <p:cNvPr id="134" name="人工智能基础"/>
          <p:cNvSpPr txBox="1"/>
          <p:nvPr/>
        </p:nvSpPr>
        <p:spPr>
          <a:xfrm>
            <a:off x="2195512" y="254317"/>
            <a:ext cx="655320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4400"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人工智能基础</a:t>
            </a:r>
          </a:p>
        </p:txBody>
      </p:sp>
      <p:sp>
        <p:nvSpPr>
          <p:cNvPr id="135" name="计算机科学与技术学院"/>
          <p:cNvSpPr txBox="1"/>
          <p:nvPr/>
        </p:nvSpPr>
        <p:spPr>
          <a:xfrm>
            <a:off x="2916237" y="5749925"/>
            <a:ext cx="3960813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计算机科学与技术学院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99018" y="6301743"/>
            <a:ext cx="287782" cy="474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2. 理性的概念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理性的概念</a:t>
            </a:r>
          </a:p>
        </p:txBody>
      </p:sp>
      <p:sp>
        <p:nvSpPr>
          <p:cNvPr id="184" name="其它假设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905255">
              <a:buChar char="•"/>
              <a:defRPr sz="316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其它假设</a:t>
            </a:r>
          </a:p>
          <a:p>
            <a:pPr marL="735520" lvl="1" indent="-282892" defTabSz="905255">
              <a:spcBef>
                <a:spcPts val="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性能度量：每个时间步对不干净的房间</a:t>
            </a:r>
            <a:r>
              <a:t>Suck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奖励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分，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移动</a:t>
            </a:r>
            <a:r>
              <a:rPr>
                <a:solidFill>
                  <a:srgbClr val="FF0000"/>
                </a:solidFill>
              </a:rPr>
              <a:t>Agent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惩罚</a:t>
            </a:r>
            <a:r>
              <a:rPr>
                <a:solidFill>
                  <a:srgbClr val="FF0000"/>
                </a:solidFill>
              </a:rPr>
              <a:t>1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分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，生命周期为</a:t>
            </a:r>
            <a:r>
              <a:t>1000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个时间步</a:t>
            </a:r>
          </a:p>
          <a:p>
            <a:pPr marL="735520" lvl="1" indent="-282892" defTabSz="905255">
              <a:spcBef>
                <a:spcPts val="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先验知识：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环境的地形未知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，房间干净与否（灰尘的分布）和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的初始位置未知</a:t>
            </a:r>
          </a:p>
          <a:p>
            <a:pPr marL="735520" lvl="1" indent="-282892" defTabSz="905255">
              <a:spcBef>
                <a:spcPts val="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行动：</a:t>
            </a:r>
            <a:r>
              <a:t>Left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Right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使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向左或向右移动，但不会移出环境，否则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会保持原位；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干净的房间可能被弄脏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Suck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会使当前房间干净</a:t>
            </a:r>
          </a:p>
        </p:txBody>
      </p:sp>
      <p:sp>
        <p:nvSpPr>
          <p:cNvPr id="1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3. 环境的性质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3.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环境的性质</a:t>
            </a:r>
          </a:p>
        </p:txBody>
      </p:sp>
      <p:sp>
        <p:nvSpPr>
          <p:cNvPr id="190" name="完全可观察的 vs 部分可观察的…"/>
          <p:cNvSpPr txBox="1">
            <a:spLocks noGrp="1"/>
          </p:cNvSpPr>
          <p:nvPr>
            <p:ph type="body" idx="4294967295"/>
          </p:nvPr>
        </p:nvSpPr>
        <p:spPr>
          <a:xfrm>
            <a:off x="457200" y="1222692"/>
            <a:ext cx="8229600" cy="5157471"/>
          </a:xfrm>
          <a:prstGeom prst="rect">
            <a:avLst/>
          </a:prstGeom>
        </p:spPr>
        <p:txBody>
          <a:bodyPr/>
          <a:lstStyle/>
          <a:p>
            <a:pPr marL="274320" indent="-274320" defTabSz="731520">
              <a:spcBef>
                <a:spcPts val="600"/>
              </a:spcBef>
              <a:buChar char="•"/>
              <a:defRPr sz="2560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完全可观察的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部分可观察的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  <a:p>
            <a:pPr marL="640080" lvl="1" indent="-274320" defTabSz="731520">
              <a:spcBef>
                <a:spcPts val="600"/>
              </a:spcBef>
              <a:buChar char="•"/>
              <a:defRPr sz="2240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在每个时间点上都能获取环境的完整状态，则是完全可观察的；噪音、传感器缺陷、丢失数据则是部分可观察的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；</a:t>
            </a:r>
          </a:p>
          <a:p>
            <a:pPr marL="274320" indent="-274320" defTabSz="731520">
              <a:spcBef>
                <a:spcPts val="600"/>
              </a:spcBef>
              <a:buChar char="•"/>
              <a:defRPr sz="2560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单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多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defTabSz="731520">
              <a:spcBef>
                <a:spcPts val="600"/>
              </a:spcBef>
              <a:buChar char="•"/>
              <a:defRPr sz="2560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确定的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随机的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  <a:p>
            <a:pPr marL="605790" lvl="1" indent="-240029" defTabSz="731520">
              <a:spcBef>
                <a:spcPts val="600"/>
              </a:spcBef>
              <a:buChar char="•"/>
              <a:defRPr sz="224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确定的：如果环境的下一个状态完全取决于当前状态和Agent所执行的动作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274320" indent="-274320" defTabSz="731520">
              <a:spcBef>
                <a:spcPts val="600"/>
              </a:spcBef>
              <a:buChar char="•"/>
              <a:defRPr sz="2560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片段式的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延续式的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  <a:p>
            <a:pPr marL="605790" lvl="1" indent="-240029" defTabSz="731520">
              <a:spcBef>
                <a:spcPts val="600"/>
              </a:spcBef>
              <a:buChar char="•"/>
              <a:defRPr sz="224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片段式：下一个片段不依赖于以前的片段；如坏零件检测；延续式：当前的决策影响到所有未来的决策。如下棋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3. 环境的性质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3.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环境的性质</a:t>
            </a:r>
          </a:p>
        </p:txBody>
      </p:sp>
      <p:sp>
        <p:nvSpPr>
          <p:cNvPr id="196" name="静态的 vs 动态的…"/>
          <p:cNvSpPr txBox="1">
            <a:spLocks noGrp="1"/>
          </p:cNvSpPr>
          <p:nvPr>
            <p:ph type="body" idx="4294967295"/>
          </p:nvPr>
        </p:nvSpPr>
        <p:spPr>
          <a:xfrm>
            <a:off x="457200" y="1314849"/>
            <a:ext cx="8229600" cy="4811314"/>
          </a:xfrm>
          <a:prstGeom prst="rect">
            <a:avLst/>
          </a:prstGeom>
        </p:spPr>
        <p:txBody>
          <a:bodyPr/>
          <a:lstStyle/>
          <a:p>
            <a:pPr marL="294894" indent="-294894" defTabSz="786384">
              <a:spcBef>
                <a:spcPts val="600"/>
              </a:spcBef>
              <a:buChar char="•"/>
              <a:defRPr sz="2752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静态的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动态的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  <a:p>
            <a:pPr marL="651224" lvl="1" indent="-258032" defTabSz="786384">
              <a:spcBef>
                <a:spcPts val="600"/>
              </a:spcBef>
              <a:buChar char="•"/>
              <a:defRPr sz="2408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环境在Agent计算的时候会变化则环境是动态的；否则是静态的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  <a:p>
            <a:pPr marL="294894" indent="-294894" defTabSz="786384">
              <a:spcBef>
                <a:spcPts val="600"/>
              </a:spcBef>
              <a:buChar char="•"/>
              <a:defRPr sz="2752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离散的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连续的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  <a:p>
            <a:pPr marL="651224" lvl="1" indent="-258032" defTabSz="786384">
              <a:spcBef>
                <a:spcPts val="600"/>
              </a:spcBef>
              <a:buChar char="•"/>
              <a:defRPr sz="2408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环境的状态、时间的处理方式以及Agent的感知信息和行动，有离散／连续之分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  <a:p>
            <a:pPr marL="294894" indent="-294894" defTabSz="786384">
              <a:spcBef>
                <a:spcPts val="600"/>
              </a:spcBef>
              <a:buChar char="•"/>
              <a:defRPr sz="2752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已知的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未知的（针对的是：环境的“物理法则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”）</a:t>
            </a:r>
          </a:p>
          <a:p>
            <a:pPr marL="651224" lvl="1" indent="-258032" defTabSz="786384">
              <a:spcBef>
                <a:spcPts val="600"/>
              </a:spcBef>
              <a:buChar char="•"/>
              <a:defRPr sz="2408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已知环境中，所有行动的后果是给定的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  <a:p>
            <a:pPr marL="651224" lvl="1" indent="-258032" defTabSz="786384">
              <a:spcBef>
                <a:spcPts val="600"/>
              </a:spcBef>
              <a:buChar char="•"/>
              <a:defRPr sz="2408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未知环境则Agent需要学习环境是如何工作的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4. Agent的结构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的结构</a:t>
            </a:r>
          </a:p>
        </p:txBody>
      </p:sp>
      <p:sp>
        <p:nvSpPr>
          <p:cNvPr id="202" name="Agent程序：Agent函数的实现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程序：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函数的实现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输入：传感器得到的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当前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感知信息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输出：执行器需要的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当前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执行动作</a:t>
            </a:r>
          </a:p>
        </p:txBody>
      </p:sp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0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8" y="3167062"/>
            <a:ext cx="9177338" cy="3092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4. Agent的结构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的结构</a:t>
            </a:r>
          </a:p>
        </p:txBody>
      </p:sp>
      <p:sp>
        <p:nvSpPr>
          <p:cNvPr id="209" name="Agent程序的4种类型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程序的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种类型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简单反射</a:t>
            </a:r>
            <a:r>
              <a:t>Agent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基于模型的反射</a:t>
            </a:r>
            <a:r>
              <a:t>Agent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基于目标的</a:t>
            </a:r>
            <a:r>
              <a:t>Agent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基于效用的</a:t>
            </a:r>
            <a:r>
              <a:t>Agent</a:t>
            </a:r>
          </a:p>
        </p:txBody>
      </p:sp>
      <p:sp>
        <p:nvSpPr>
          <p:cNvPr id="2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4. Agent的结构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的结构</a:t>
            </a:r>
          </a:p>
        </p:txBody>
      </p:sp>
      <p:sp>
        <p:nvSpPr>
          <p:cNvPr id="213" name="简单反射Agent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简单反射</a:t>
            </a:r>
            <a:r>
              <a:t>Agent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输入：传感器得到的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当前（无历史）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感知信息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输出：执行器需要的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当前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执行动作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1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425707"/>
            <a:ext cx="8877300" cy="2543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4. Agent的结构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的结构</a:t>
            </a:r>
          </a:p>
        </p:txBody>
      </p:sp>
      <p:sp>
        <p:nvSpPr>
          <p:cNvPr id="220" name="简单反射Agent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简单反射</a:t>
            </a:r>
            <a:r>
              <a:t>Agent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类似于产生式系统：综合数据库、</a:t>
            </a:r>
            <a:r>
              <a:t>IF-THEN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型产生式规则集、控制系统</a:t>
            </a:r>
          </a:p>
        </p:txBody>
      </p:sp>
      <p:sp>
        <p:nvSpPr>
          <p:cNvPr id="2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2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" y="3354387"/>
            <a:ext cx="8839201" cy="266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4. Agent的结构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的结构</a:t>
            </a:r>
          </a:p>
        </p:txBody>
      </p:sp>
      <p:sp>
        <p:nvSpPr>
          <p:cNvPr id="227" name="基于模型的反射Agent…"/>
          <p:cNvSpPr txBox="1">
            <a:spLocks noGrp="1"/>
          </p:cNvSpPr>
          <p:nvPr>
            <p:ph type="body" idx="4294967295"/>
          </p:nvPr>
        </p:nvSpPr>
        <p:spPr>
          <a:xfrm>
            <a:off x="457200" y="12573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基于模型的反射</a:t>
            </a:r>
            <a:r>
              <a:t>Agent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根据感知历史维持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内部状态（建立模型）</a:t>
            </a:r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29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450098"/>
            <a:ext cx="8934450" cy="3829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4. Agent的结构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的结构</a:t>
            </a:r>
          </a:p>
        </p:txBody>
      </p:sp>
      <p:sp>
        <p:nvSpPr>
          <p:cNvPr id="234" name="基于目标的Agent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600"/>
              </a:spcBef>
              <a:buChar char="•"/>
              <a:defRPr sz="284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基于目标的</a:t>
            </a:r>
            <a:r>
              <a:t>Agent</a:t>
            </a:r>
          </a:p>
          <a:p>
            <a:pPr marL="661225" lvl="1" indent="-254317" defTabSz="813816">
              <a:spcBef>
                <a:spcPts val="0"/>
              </a:spcBef>
              <a:defRPr sz="2492"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添加目标信息</a:t>
            </a:r>
          </a:p>
          <a:p>
            <a:pPr marL="661225" lvl="1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与反射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不同，基于目标的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会推理</a:t>
            </a:r>
          </a:p>
          <a:p>
            <a:pPr marL="305180" indent="-305180" defTabSz="813816">
              <a:spcBef>
                <a:spcPts val="600"/>
              </a:spcBef>
              <a:buChar char="•"/>
              <a:defRPr sz="284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基于效用的</a:t>
            </a:r>
            <a:r>
              <a:t>Agent</a:t>
            </a:r>
          </a:p>
          <a:p>
            <a:pPr marL="661225" lvl="1" indent="-254317" defTabSz="813816">
              <a:spcBef>
                <a:spcPts val="0"/>
              </a:spcBef>
              <a:defRPr sz="2492">
                <a:solidFill>
                  <a:srgbClr val="FF33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添加效用函数</a:t>
            </a:r>
          </a:p>
          <a:p>
            <a:pPr marL="661225" lvl="1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理性的基于效用的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选择使其期望效用最大化的行动</a:t>
            </a:r>
          </a:p>
          <a:p>
            <a:pPr marL="305180" indent="-305180" defTabSz="813816">
              <a:spcBef>
                <a:spcPts val="600"/>
              </a:spcBef>
              <a:buChar char="•"/>
              <a:defRPr sz="284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学习</a:t>
            </a:r>
            <a:r>
              <a:t>Agent</a:t>
            </a:r>
          </a:p>
          <a:p>
            <a:pPr marL="661225" lvl="1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所有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都可以通过学习来改进它们的性能</a:t>
            </a:r>
          </a:p>
        </p:txBody>
      </p:sp>
      <p:sp>
        <p:nvSpPr>
          <p:cNvPr id="2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目录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目录</a:t>
            </a:r>
          </a:p>
        </p:txBody>
      </p:sp>
      <p:sp>
        <p:nvSpPr>
          <p:cNvPr id="139" name="1. Agent和环境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和环境</a:t>
            </a:r>
          </a:p>
          <a:p>
            <a:pPr marL="0" indent="0">
              <a:buSzTx/>
              <a:buNone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理性的概念</a:t>
            </a:r>
          </a:p>
          <a:p>
            <a:pPr marL="0" indent="0">
              <a:buSzTx/>
              <a:buNone/>
            </a:pPr>
            <a:r>
              <a:t>3.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环境的性质</a:t>
            </a:r>
          </a:p>
          <a:p>
            <a:pPr marL="0" indent="0">
              <a:buSzTx/>
              <a:buNone/>
            </a:pPr>
            <a:r>
              <a:t>4.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的结构</a:t>
            </a:r>
          </a:p>
        </p:txBody>
      </p:sp>
      <p:sp>
        <p:nvSpPr>
          <p:cNvPr id="14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1. Agent和环境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和环境</a:t>
            </a:r>
          </a:p>
        </p:txBody>
      </p:sp>
      <p:sp>
        <p:nvSpPr>
          <p:cNvPr id="145" name="智能Agent（intelligent agent）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智能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intelligent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是可以感知环境并在环境中行动的事物</a:t>
            </a:r>
          </a:p>
          <a:p>
            <a:pPr marL="742950" lvl="1" indent="-285750">
              <a:spcBef>
                <a:spcPts val="0"/>
              </a:spcBef>
              <a:defRPr sz="2800"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通过传感器感知环境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任何给定时刻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的感知序列【输入】</a:t>
            </a:r>
          </a:p>
          <a:p>
            <a:pPr marL="742950" lvl="1" indent="-285750">
              <a:spcBef>
                <a:spcPts val="0"/>
              </a:spcBef>
              <a:defRPr sz="2800"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采取环境中最好的可能行为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在任何给定时刻的行动选择依赖于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的感知序列</a:t>
            </a:r>
          </a:p>
          <a:p>
            <a:pPr marL="228600" lvl="2" indent="685800">
              <a:spcBef>
                <a:spcPts val="0"/>
              </a:spcBef>
              <a:buSzTx/>
              <a:buNone/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【状态到动作的映射】</a:t>
            </a:r>
          </a:p>
          <a:p>
            <a:pPr marL="742950" lvl="1" indent="-285750">
              <a:spcBef>
                <a:spcPts val="0"/>
              </a:spcBef>
              <a:defRPr sz="2800"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通过执行器对所处环境产生影响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的动作执行对环境进行改变【输出】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1. Agent和环境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和环境</a:t>
            </a:r>
          </a:p>
        </p:txBody>
      </p:sp>
      <p:sp>
        <p:nvSpPr>
          <p:cNvPr id="149" name="例1. 真空吸尘器世界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1.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真空吸尘器世界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62" y="2420937"/>
            <a:ext cx="6067426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 Agent和环境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和环境</a:t>
            </a:r>
          </a:p>
        </p:txBody>
      </p:sp>
      <p:sp>
        <p:nvSpPr>
          <p:cNvPr id="156" name="例1. 真空吸尘器世界…"/>
          <p:cNvSpPr txBox="1">
            <a:spLocks noGrp="1"/>
          </p:cNvSpPr>
          <p:nvPr>
            <p:ph type="body" idx="4294967295"/>
          </p:nvPr>
        </p:nvSpPr>
        <p:spPr>
          <a:xfrm>
            <a:off x="457200" y="1798321"/>
            <a:ext cx="8229600" cy="406908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rPr dirty="0"/>
              <a:t>1. 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真空吸尘器世界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世界中的物体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1143000" lvl="2" indent="-228600">
              <a:spcBef>
                <a:spcPts val="0"/>
              </a:spcBef>
              <a:defRPr sz="24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两个房间</a:t>
            </a:r>
            <a:r>
              <a:rPr dirty="0" err="1"/>
              <a:t>A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rPr dirty="0" err="1"/>
              <a:t>B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，吸尘器</a:t>
            </a:r>
            <a:r>
              <a:rPr dirty="0" err="1"/>
              <a:t>Agent</a:t>
            </a:r>
            <a:endParaRPr dirty="0"/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输入：吸尘器</a:t>
            </a:r>
            <a:r>
              <a:rPr dirty="0" err="1"/>
              <a:t>Agent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的感知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1143000" lvl="2" indent="-228600">
              <a:spcBef>
                <a:spcPts val="0"/>
              </a:spcBef>
              <a:defRPr sz="24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目前处于哪个房间，该房间是否干净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动作：吸尘器</a:t>
            </a:r>
            <a:r>
              <a:rPr dirty="0" err="1"/>
              <a:t>Agent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的动作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1143000" lvl="2" indent="-228600">
              <a:spcBef>
                <a:spcPts val="0"/>
              </a:spcBef>
              <a:defRPr sz="24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向左移动</a:t>
            </a:r>
            <a:r>
              <a:rPr dirty="0" err="1"/>
              <a:t>Left</a:t>
            </a:r>
            <a:endParaRPr dirty="0"/>
          </a:p>
          <a:p>
            <a:pPr marL="1143000" lvl="2" indent="-228600">
              <a:spcBef>
                <a:spcPts val="0"/>
              </a:spcBef>
              <a:defRPr sz="24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向右移动</a:t>
            </a:r>
            <a:r>
              <a:rPr dirty="0" err="1"/>
              <a:t>Right</a:t>
            </a:r>
            <a:endParaRPr dirty="0"/>
          </a:p>
          <a:p>
            <a:pPr marL="1143000" lvl="2" indent="-228600">
              <a:spcBef>
                <a:spcPts val="0"/>
              </a:spcBef>
              <a:defRPr sz="24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吸尘</a:t>
            </a:r>
            <a:r>
              <a:rPr dirty="0" err="1"/>
              <a:t>Suck</a:t>
            </a:r>
            <a:endParaRPr dirty="0"/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5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600200"/>
            <a:ext cx="3240088" cy="1912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1. Agent和环境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和环境</a:t>
            </a:r>
          </a:p>
        </p:txBody>
      </p:sp>
      <p:sp>
        <p:nvSpPr>
          <p:cNvPr id="161" name="Agent函数：描述Agent的行为，将任意给定的感知序列映射为行动"/>
          <p:cNvSpPr txBox="1">
            <a:spLocks noGrp="1"/>
          </p:cNvSpPr>
          <p:nvPr>
            <p:ph type="body" idx="4294967295"/>
          </p:nvPr>
        </p:nvSpPr>
        <p:spPr>
          <a:xfrm>
            <a:off x="457200" y="1206500"/>
            <a:ext cx="8229600" cy="45259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ts val="0"/>
              </a:spcBef>
              <a:defRPr sz="2800"/>
            </a:pP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函数：描述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的行为，将任意给定的感知序列映射为行动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239962"/>
            <a:ext cx="8782050" cy="4143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2. 理性的概念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理性的概念</a:t>
            </a:r>
          </a:p>
        </p:txBody>
      </p:sp>
      <p:sp>
        <p:nvSpPr>
          <p:cNvPr id="166" name="理性Agent是做事正确的Agent。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 dirty="0" err="1">
                <a:latin typeface="Arial" panose="020B0604020202020204" pitchFamily="34" charset="0"/>
                <a:ea typeface="Songti SC Regular"/>
                <a:cs typeface="Arial" panose="020B0604020202020204" pitchFamily="34" charset="0"/>
                <a:sym typeface="Songti SC Regular"/>
              </a:rPr>
              <a:t>理性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dirty="0" err="1">
                <a:latin typeface="Arial" panose="020B0604020202020204" pitchFamily="34" charset="0"/>
                <a:ea typeface="Songti SC Regular"/>
                <a:cs typeface="Arial" panose="020B0604020202020204" pitchFamily="34" charset="0"/>
                <a:sym typeface="Songti SC Regular"/>
              </a:rPr>
              <a:t>是做事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正确的Agent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。</a:t>
            </a:r>
          </a:p>
          <a:p>
            <a:pPr marL="342899" indent="-342899">
              <a:buChar char="•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理性所依赖的4个方面：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定义成功标准的</a:t>
            </a:r>
            <a:r>
              <a:rPr dirty="0" err="1">
                <a:solidFill>
                  <a:srgbClr val="FF2600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性能度量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，评价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在环境中的行为表现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对任务环境的先验知识（即对环境的了解程度</a:t>
            </a:r>
            <a:r>
              <a:rPr dirty="0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可以完成的行动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dirty="0" err="1">
                <a:latin typeface="Arial" panose="020B0604020202020204" pitchFamily="34" charset="0"/>
                <a:ea typeface="宋体"/>
                <a:cs typeface="Arial" panose="020B0604020202020204" pitchFamily="34" charset="0"/>
                <a:sym typeface="宋体"/>
              </a:rPr>
              <a:t>截止到此时的感知序列</a:t>
            </a:r>
            <a:endParaRPr dirty="0">
              <a:latin typeface="Arial" panose="020B0604020202020204" pitchFamily="34" charset="0"/>
              <a:ea typeface="宋体"/>
              <a:cs typeface="Arial" panose="020B0604020202020204" pitchFamily="34" charset="0"/>
              <a:sym typeface="宋体"/>
            </a:endParaRPr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2. 理性的概念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理性的概念</a:t>
            </a:r>
          </a:p>
        </p:txBody>
      </p:sp>
      <p:sp>
        <p:nvSpPr>
          <p:cNvPr id="172" name="理性Agent的定义：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理性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的定义：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对每一个可能的感知序列，根据已知的感知序列提供的证据和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具有的先验知识，理性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应该选择能使其性能度量最大化的动作</a:t>
            </a:r>
          </a:p>
          <a:p>
            <a:pPr marL="742950" lvl="1" indent="-285750">
              <a:spcBef>
                <a:spcPts val="0"/>
              </a:spcBef>
              <a:defRPr sz="2800"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理性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是相对的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2. 理性的概念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理性的概念</a:t>
            </a:r>
          </a:p>
        </p:txBody>
      </p:sp>
      <p:sp>
        <p:nvSpPr>
          <p:cNvPr id="178" name="经典假设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600"/>
              </a:spcBef>
              <a:buChar char="•"/>
              <a:defRPr sz="284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经典假设</a:t>
            </a:r>
          </a:p>
          <a:p>
            <a:pPr marL="661225" lvl="1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性能度量：每个时间步对不干净的房间</a:t>
            </a:r>
            <a:r>
              <a:t>Suck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奖励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分，生命周期为</a:t>
            </a:r>
            <a:r>
              <a:t>1000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个时间步</a:t>
            </a:r>
          </a:p>
          <a:p>
            <a:pPr marL="661225" lvl="1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先验知识：环境的地形已知，房间干净与否（灰尘的分布）和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的初始位置未知</a:t>
            </a:r>
          </a:p>
          <a:p>
            <a:pPr marL="661225" lvl="1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行动：</a:t>
            </a:r>
            <a:r>
              <a:t>Left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Right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使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向左或向右移动，但不会移出环境，否则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会保持原位；干净的房间保持干净，</a:t>
            </a:r>
            <a:r>
              <a:t>Suck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会使当前房间干净</a:t>
            </a:r>
          </a:p>
          <a:p>
            <a:pPr marL="661225" lvl="1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感知序列：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能正确感知房间位置和所在房间是否干净</a:t>
            </a:r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757</Words>
  <Application>Microsoft Macintosh PowerPoint</Application>
  <PresentationFormat>全屏显示(4:3)</PresentationFormat>
  <Paragraphs>151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KaiTi</vt:lpstr>
      <vt:lpstr>宋体</vt:lpstr>
      <vt:lpstr>Arial</vt:lpstr>
      <vt:lpstr>Calibri</vt:lpstr>
      <vt:lpstr>自定义设计方案</vt:lpstr>
      <vt:lpstr>PowerPoint 演示文稿</vt:lpstr>
      <vt:lpstr>目录</vt:lpstr>
      <vt:lpstr>1. Agent和环境</vt:lpstr>
      <vt:lpstr>1. Agent和环境</vt:lpstr>
      <vt:lpstr>1. Agent和环境</vt:lpstr>
      <vt:lpstr>1. Agent和环境</vt:lpstr>
      <vt:lpstr>2. 理性的概念</vt:lpstr>
      <vt:lpstr>2. 理性的概念</vt:lpstr>
      <vt:lpstr>2. 理性的概念</vt:lpstr>
      <vt:lpstr>2. 理性的概念</vt:lpstr>
      <vt:lpstr>3. 环境的性质</vt:lpstr>
      <vt:lpstr>3. 环境的性质</vt:lpstr>
      <vt:lpstr>4. Agent的结构</vt:lpstr>
      <vt:lpstr>4. Agent的结构</vt:lpstr>
      <vt:lpstr>4. Agent的结构</vt:lpstr>
      <vt:lpstr>4. Agent的结构</vt:lpstr>
      <vt:lpstr>4. Agent的结构</vt:lpstr>
      <vt:lpstr>4. Agent的结构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2</cp:revision>
  <dcterms:modified xsi:type="dcterms:W3CDTF">2023-09-03T13:20:25Z</dcterms:modified>
</cp:coreProperties>
</file>