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0"/>
    <p:restoredTop sz="80576" autoAdjust="0"/>
  </p:normalViewPr>
  <p:slideViewPr>
    <p:cSldViewPr snapToGrid="0" snapToObjects="1">
      <p:cViewPr varScale="1">
        <p:scale>
          <a:sx n="73" d="100"/>
          <a:sy n="73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6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2%B8%E9%A3%9E%E6%9C%BA/393754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本章讨论在有其他Agent计划与我们对抗时，该如何预先规划的问题。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ABC都选择对自己来说值更大的，是最佳走法。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求极小极大值不得不搜索整棵树，时间复杂度呈指数级增长，无法消除。考虑可以通过剪枝，消去部分搜索树，即不需要遍历所有的结点即算出正确的极小极大值。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该图的求极小极大值的步骤，解释在doc文件中。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即使剪枝，极小极大值算法仍然需要搜索到最深的层数。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比如国际象棋中，评估比对方多一个兵，实际上会有较大的胜面；多三个兵，基本上可以是必胜。f的值要有所体现；权值w可能是每种棋子的价值，如兵为1，象为3等等。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u="sng" kern="100" dirty="0">
                <a:solidFill>
                  <a:srgbClr val="0000FF"/>
                </a:solidFill>
                <a:effectLst/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对抗搜索游戏炸飞机</a:t>
            </a:r>
            <a:r>
              <a:rPr lang="zh-CN" altLang="en-US" sz="1800" u="sng" kern="100" dirty="0">
                <a:solidFill>
                  <a:srgbClr val="0000FF"/>
                </a:solidFill>
                <a:effectLst/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：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DengXian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hlinkClick r:id="rId3"/>
            </a:endParaRPr>
          </a:p>
          <a:p>
            <a:r>
              <a:rPr lang="zh-TW" altLang="zh-CN" sz="1800" u="sng" kern="100" dirty="0">
                <a:solidFill>
                  <a:srgbClr val="0000FF"/>
                </a:solidFill>
                <a:effectLst/>
                <a:latin typeface="DengXia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https://baike.baidu.com/item/%E7%82%B8%E9%A3%9E%E6%9C%BA/3937542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9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许多博弈有随机因素，像掷骰子。这样的博弈称为随机博弈。再比如西洋双陆棋，棋盘如图</a:t>
            </a:r>
            <a:r>
              <a:rPr dirty="0"/>
              <a:t>。</a:t>
            </a:r>
            <a:endParaRPr lang="en-US" dirty="0"/>
          </a:p>
          <a:p>
            <a:r>
              <a:rPr lang="en-US" dirty="0" err="1"/>
              <a:t>规则视频</a:t>
            </a:r>
            <a:r>
              <a:rPr lang="zh-CN" altLang="en-US" dirty="0"/>
              <a:t>：</a:t>
            </a:r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/video/BV1BL4y1z7SB/</a:t>
            </a:r>
          </a:p>
          <a:p>
            <a:r>
              <a:rPr lang="en-US" dirty="0" err="1"/>
              <a:t>在线玩</a:t>
            </a:r>
            <a:r>
              <a:rPr lang="zh-CN" altLang="en-US" dirty="0"/>
              <a:t>：</a:t>
            </a:r>
            <a:r>
              <a:rPr lang="en" altLang="zh-CN" dirty="0"/>
              <a:t>https://u.ali213.net/detail/32.html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Max和Min结点跟以前一样，机会结点计算所有可能结果的加权和。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1.jpeg" descr="C:\Users\Administrator\Desktop\图片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1.jpeg" descr="C:\Users\Administrator\Desktop\图片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Shape 4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812523.jpeg" descr="C:\Documents and Settings\Administrator\桌面\38125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>
            <a:spLocks noGrp="1"/>
          </p:cNvSpPr>
          <p:nvPr>
            <p:ph type="body" sz="quarter" idx="4294967295"/>
          </p:nvPr>
        </p:nvSpPr>
        <p:spPr>
          <a:xfrm>
            <a:off x="-1" y="2772727"/>
            <a:ext cx="9144002" cy="87884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 b="1">
                <a:solidFill>
                  <a:srgbClr val="FFFF00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5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章 对抗搜索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44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Shape 135"/>
          <p:cNvSpPr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计算机科学与技术学院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极小极大算法-对博弈树执行深度优先搜索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为搜索树的最大深度，</a:t>
            </a:r>
            <a:r>
              <a:t>b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为平均分支因子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时间复杂度：</a:t>
            </a:r>
            <a:r>
              <a:t>O(b</a:t>
            </a:r>
            <a:r>
              <a:rPr baseline="30000"/>
              <a:t>m</a:t>
            </a:r>
            <a:r>
              <a:t>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空间复杂度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一次性生成所有后继结点：</a:t>
            </a:r>
            <a:r>
              <a:t>O(bm)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每次生成一个后继结点：</a:t>
            </a:r>
            <a:r>
              <a:t>O(m)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缺点：需要自下而上遍历博弈搜索树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多人博弈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82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8" y="2182812"/>
            <a:ext cx="9144001" cy="4021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多人博弈通常会涉及在玩家之间建立联盟的情况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随着游戏的进行，联盟不断建立或解散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可能同时存在对抗和协作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 dirty="0">
                <a:latin typeface="+mn-ea"/>
                <a:ea typeface="+mn-ea"/>
              </a:rPr>
              <a:t>3. </a:t>
            </a:r>
            <a:r>
              <a:rPr dirty="0">
                <a:latin typeface="+mn-ea"/>
                <a:ea typeface="+mn-ea"/>
                <a:cs typeface="Symbol"/>
                <a:sym typeface="Symbol"/>
              </a:rPr>
              <a:t>α</a:t>
            </a:r>
            <a:r>
              <a:rPr dirty="0">
                <a:latin typeface="+mn-ea"/>
                <a:ea typeface="+mn-ea"/>
              </a:rPr>
              <a:t>-</a:t>
            </a:r>
            <a:r>
              <a:rPr dirty="0">
                <a:latin typeface="+mn-ea"/>
                <a:ea typeface="+mn-ea"/>
                <a:cs typeface="Symbol"/>
                <a:sym typeface="Symbol"/>
              </a:rPr>
              <a:t>β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剪枝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两层的博弈搜索树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93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88" y="2195512"/>
            <a:ext cx="9166226" cy="40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3.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99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6" y="857250"/>
            <a:ext cx="7664451" cy="5992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3.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 dirty="0">
                <a:latin typeface="+mn-ea"/>
                <a:ea typeface="+mn-ea"/>
                <a:cs typeface="Symbol"/>
                <a:sym typeface="Symbol"/>
              </a:rPr>
              <a:t>α</a:t>
            </a:r>
            <a:r>
              <a:rPr dirty="0">
                <a:latin typeface="+mn-ea"/>
                <a:ea typeface="+mn-ea"/>
              </a:rPr>
              <a:t>-</a:t>
            </a:r>
            <a:r>
              <a:rPr dirty="0">
                <a:latin typeface="+mn-ea"/>
                <a:ea typeface="+mn-ea"/>
                <a:cs typeface="Symbol"/>
                <a:sym typeface="Symbol"/>
              </a:rPr>
              <a:t>β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剪枝的一般情况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06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2174875"/>
            <a:ext cx="4122738" cy="4027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3.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系统化搜索的全局搜索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11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885825"/>
            <a:ext cx="9144000" cy="595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实时决策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57200" y="1171892"/>
            <a:ext cx="8229600" cy="5157471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buChar char="•"/>
              <a:defRPr sz="29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博弈搜索通常要求在合理的时间范围内行棋，需要增加博弈搜索树的深度限制</a:t>
            </a:r>
          </a:p>
          <a:p>
            <a:pPr marL="315468" indent="-315468" defTabSz="841247">
              <a:buChar char="•"/>
              <a:defRPr sz="2944"/>
            </a:pP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为状态</a:t>
            </a:r>
            <a:r>
              <a:t>，d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为最大深度</a:t>
            </a:r>
          </a:p>
          <a:p>
            <a:pPr marL="315468" indent="-315468" defTabSz="841247">
              <a:buChar char="•"/>
              <a:defRPr sz="2944"/>
            </a:pPr>
            <a:r>
              <a:t>H-MinMax(s,d)=</a:t>
            </a:r>
          </a:p>
          <a:p>
            <a:pPr marL="683513" lvl="1" indent="-262890" defTabSz="841247">
              <a:spcBef>
                <a:spcPts val="0"/>
              </a:spcBef>
              <a:defRPr sz="25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估计棋局效用值的启发式评估函数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Eval(s)</a:t>
            </a:r>
            <a:r>
              <a:t>；</a:t>
            </a:r>
          </a:p>
          <a:p>
            <a:pPr marL="683513" lvl="1" indent="-262890" defTabSz="841247">
              <a:spcBef>
                <a:spcPts val="0"/>
              </a:spcBef>
              <a:defRPr sz="2576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截断测试函数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Cutoff-Test(s,d)</a:t>
            </a:r>
          </a:p>
          <a:p>
            <a:pPr marL="683513" lvl="1" indent="-262890" defTabSz="841247">
              <a:spcBef>
                <a:spcPts val="0"/>
              </a:spcBef>
              <a:defRPr sz="2576"/>
            </a:pPr>
            <a:r>
              <a:t>Max</a:t>
            </a:r>
            <a:r>
              <a:rPr baseline="-26652"/>
              <a:t>a in Actions(s)</a:t>
            </a:r>
            <a:r>
              <a:t>H-MinMax(Result(s,a),d+1)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MAX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结点</a:t>
            </a:r>
          </a:p>
          <a:p>
            <a:pPr marL="683513" lvl="1" indent="-262890" defTabSz="841247">
              <a:spcBef>
                <a:spcPts val="0"/>
              </a:spcBef>
              <a:defRPr sz="2576"/>
            </a:pPr>
            <a:r>
              <a:t>Min</a:t>
            </a:r>
            <a:r>
              <a:rPr baseline="-26652"/>
              <a:t>a in Actions(s)</a:t>
            </a:r>
            <a:r>
              <a:t>H-MinMax(Result(s,a),d+1)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MIN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结点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实时决策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905255">
              <a:buChar char="•"/>
              <a:defRPr sz="316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好的评估函数</a:t>
            </a:r>
            <a:r>
              <a:t>Eval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评估函数对终止状态的排序：获胜的评估值好于平局，平局的评估值好于落败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评估函数的计算本身的时间开销不能太大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对于非终止状态，评估函数值应与获胜几率密切相关</a:t>
            </a:r>
          </a:p>
          <a:p>
            <a:pPr marL="735520" lvl="1" indent="-282892" defTabSz="905255">
              <a:spcBef>
                <a:spcPts val="0"/>
              </a:spcBef>
              <a:defRPr sz="2772"/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735520" lvl="1" indent="-282892" defTabSz="905255">
              <a:spcBef>
                <a:spcPts val="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实际应用中，通常采用特征的线性加权函数</a:t>
            </a:r>
          </a:p>
          <a:p>
            <a:pPr marL="1131569" lvl="2" indent="-226313" defTabSz="905255">
              <a:spcBef>
                <a:spcPts val="0"/>
              </a:spcBef>
              <a:defRPr sz="2376"/>
            </a:pPr>
            <a:r>
              <a:t>Eval(s)=w</a:t>
            </a:r>
            <a:r>
              <a:rPr baseline="-25191"/>
              <a:t>1</a:t>
            </a:r>
            <a:r>
              <a:t>f</a:t>
            </a:r>
            <a:r>
              <a:rPr baseline="-25191"/>
              <a:t>1</a:t>
            </a:r>
            <a:r>
              <a:t>(s)+w</a:t>
            </a:r>
            <a:r>
              <a:rPr baseline="-25191"/>
              <a:t>2</a:t>
            </a:r>
            <a:r>
              <a:t>f</a:t>
            </a:r>
            <a:r>
              <a:rPr baseline="-25191"/>
              <a:t>2</a:t>
            </a:r>
            <a:r>
              <a:t>(s)+…+w</a:t>
            </a:r>
            <a:r>
              <a:rPr baseline="-25191"/>
              <a:t>n</a:t>
            </a:r>
            <a:r>
              <a:t>f</a:t>
            </a:r>
            <a:r>
              <a:rPr baseline="-25191"/>
              <a:t>n</a:t>
            </a:r>
            <a:r>
              <a:t>(s)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4.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实时决策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截断函数</a:t>
            </a:r>
            <a:r>
              <a:t>Cutoff-Test</a:t>
            </a:r>
          </a:p>
          <a:p>
            <a:pPr marL="742950" lvl="1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控制搜索次数——设置固定的深度限制d</a:t>
            </a:r>
          </a:p>
          <a:p>
            <a:pPr marL="742950" lvl="1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当大于固定深度d时返回true（类似终止检测）</a:t>
            </a:r>
          </a:p>
          <a:p>
            <a:pPr marL="742950" lvl="1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最好的方法是迭代深入</a:t>
            </a:r>
          </a:p>
          <a:p>
            <a:pPr marL="742950" lvl="1" indent="-285750">
              <a:spcBef>
                <a:spcPts val="0"/>
              </a:spcBef>
              <a:defRPr sz="2800"/>
            </a:pPr>
            <a:endParaRPr/>
          </a:p>
          <a:p>
            <a:pPr marL="742950" lvl="1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深度限制设置得不合适会导致判断错误</a:t>
            </a:r>
          </a:p>
          <a:p>
            <a:pPr marL="742950" lvl="1" indent="-285750">
              <a:spcBef>
                <a:spcPts val="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评估函数只适用于静态棋局(有很好吃招的棋局是非静态棋局)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latin typeface="+mn-ea"/>
                <a:ea typeface="+mn-ea"/>
              </a:rPr>
              <a:t>1. 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博弈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rPr dirty="0">
                <a:latin typeface="+mn-ea"/>
                <a:ea typeface="+mn-ea"/>
              </a:rPr>
              <a:t>2. 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博弈中的优化决策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rPr dirty="0">
                <a:latin typeface="+mn-ea"/>
                <a:ea typeface="+mn-ea"/>
              </a:rPr>
              <a:t>3. </a:t>
            </a:r>
            <a:r>
              <a:rPr dirty="0">
                <a:latin typeface="+mn-ea"/>
                <a:ea typeface="+mn-ea"/>
                <a:cs typeface="Symbol"/>
                <a:sym typeface="Symbol"/>
              </a:rPr>
              <a:t>α</a:t>
            </a:r>
            <a:r>
              <a:rPr dirty="0">
                <a:latin typeface="+mn-ea"/>
                <a:ea typeface="+mn-ea"/>
              </a:rPr>
              <a:t>-</a:t>
            </a:r>
            <a:r>
              <a:rPr dirty="0">
                <a:latin typeface="+mn-ea"/>
                <a:ea typeface="+mn-ea"/>
                <a:cs typeface="Symbol"/>
                <a:sym typeface="Symbol"/>
              </a:rPr>
              <a:t>β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剪枝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rPr dirty="0">
                <a:latin typeface="+mn-ea"/>
                <a:ea typeface="+mn-ea"/>
              </a:rPr>
              <a:t>4. 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实时决策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rPr dirty="0">
                <a:latin typeface="+mn-ea"/>
                <a:ea typeface="+mn-ea"/>
              </a:rPr>
              <a:t>5. </a:t>
            </a:r>
            <a:r>
              <a:rPr dirty="0" err="1">
                <a:latin typeface="+mn-ea"/>
                <a:ea typeface="+mn-ea"/>
                <a:cs typeface="宋体"/>
                <a:sym typeface="宋体"/>
              </a:rPr>
              <a:t>随机博弈</a:t>
            </a:r>
            <a:endParaRPr dirty="0">
              <a:latin typeface="+mn-ea"/>
              <a:ea typeface="+mn-ea"/>
              <a:cs typeface="宋体"/>
              <a:sym typeface="宋体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4294967295"/>
          </p:nvPr>
        </p:nvSpPr>
        <p:spPr>
          <a:xfrm>
            <a:off x="457200" y="1166018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西洋双陆棋</a:t>
            </a: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32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2" y="1873250"/>
            <a:ext cx="4581526" cy="4679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西洋双陆棋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黑方和白方各</a:t>
            </a:r>
            <a:r>
              <a:t>15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枚棋子，轮流交替行棋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根据所掷两枚骰子的点数，移动己方棋子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可以按照点数分别移动两枚棋子或一枚棋子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一个据点无对方棋子或只有一枚对方棋子时，己方棋子进入后，对方棋子放回起点重新开始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一个据点有多枚对方棋子时，己方棋子不能进入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目标：己方棋子全部移出棋盘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西洋双陆棋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当前格局，白方掷骰子的点数为：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6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种合法移动：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5-10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5-11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5-10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10-16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5-11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11-16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5-11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19-24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43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2" y="2781300"/>
            <a:ext cx="3887788" cy="397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系统化搜索的全局搜索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48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0"/>
            <a:ext cx="82486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rPr dirty="0"/>
              <a:t>. 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西洋双陆棋的博弈搜索树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除了</a:t>
            </a:r>
            <a:r>
              <a:rPr dirty="0" err="1"/>
              <a:t>MAX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rPr dirty="0" err="1"/>
              <a:t>MIN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结点，增加了</a:t>
            </a:r>
            <a:r>
              <a:rPr dirty="0" err="1"/>
              <a:t>CHANCE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结点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/>
              <a:t>CHANCE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结点的子节点代表可能的掷骰结果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>
              <a:buChar char="•"/>
            </a:pPr>
            <a:r>
              <a:rPr dirty="0" err="1"/>
              <a:t>ExpectMinMax</a:t>
            </a:r>
            <a:r>
              <a:rPr dirty="0"/>
              <a:t>(s)=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/>
              <a:t>Utility(s)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dirty="0" err="1"/>
              <a:t>s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为终止状态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/>
              <a:t>Max</a:t>
            </a:r>
            <a:r>
              <a:rPr baseline="-25000" dirty="0" err="1"/>
              <a:t>a</a:t>
            </a:r>
            <a:r>
              <a:rPr dirty="0" err="1"/>
              <a:t>ExpectMinMax</a:t>
            </a:r>
            <a:r>
              <a:rPr dirty="0"/>
              <a:t>(Result(</a:t>
            </a:r>
            <a:r>
              <a:rPr dirty="0" err="1"/>
              <a:t>s,a</a:t>
            </a:r>
            <a:r>
              <a:rPr dirty="0"/>
              <a:t>))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dirty="0" err="1"/>
              <a:t>s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rPr dirty="0" err="1"/>
              <a:t>MAX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结点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/>
              <a:t>Min</a:t>
            </a:r>
            <a:r>
              <a:rPr baseline="-25000" dirty="0" err="1"/>
              <a:t>a</a:t>
            </a:r>
            <a:r>
              <a:rPr dirty="0" err="1"/>
              <a:t>ExpectMinMax</a:t>
            </a:r>
            <a:r>
              <a:rPr dirty="0"/>
              <a:t>(Result(</a:t>
            </a:r>
            <a:r>
              <a:rPr dirty="0" err="1"/>
              <a:t>s,a</a:t>
            </a:r>
            <a:r>
              <a:rPr dirty="0"/>
              <a:t>))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dirty="0" err="1"/>
              <a:t>s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rPr dirty="0" err="1"/>
              <a:t>MIN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结点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/>
              <a:t>∑</a:t>
            </a:r>
            <a:r>
              <a:rPr baseline="-25000" dirty="0" err="1"/>
              <a:t>r</a:t>
            </a:r>
            <a:r>
              <a:rPr dirty="0" err="1"/>
              <a:t>P</a:t>
            </a:r>
            <a:r>
              <a:rPr dirty="0"/>
              <a:t>(r)</a:t>
            </a:r>
            <a:r>
              <a:rPr dirty="0" err="1"/>
              <a:t>ExpectMinMax</a:t>
            </a:r>
            <a:r>
              <a:rPr dirty="0"/>
              <a:t>(Result(</a:t>
            </a:r>
            <a:r>
              <a:rPr dirty="0" err="1"/>
              <a:t>s,r</a:t>
            </a:r>
            <a:r>
              <a:rPr dirty="0"/>
              <a:t>))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dirty="0" err="1"/>
              <a:t>s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为机会结点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5.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随机博弈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4294967295"/>
          </p:nvPr>
        </p:nvSpPr>
        <p:spPr>
          <a:xfrm>
            <a:off x="331787" y="870564"/>
            <a:ext cx="8562048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随机博弈的评估函数</a:t>
            </a:r>
          </a:p>
          <a:p>
            <a:pPr marL="800100" lvl="1" indent="-342900"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取值范围很重要，例如：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叶结点的评估函数值为</a:t>
            </a:r>
            <a:r>
              <a:t>[1,2,3,4]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a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是最佳行棋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如果为</a:t>
            </a:r>
            <a:r>
              <a:t>[1,20,30,400]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a</a:t>
            </a:r>
            <a:r>
              <a:rPr baseline="-25000"/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是最佳行棋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59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" y="3161046"/>
            <a:ext cx="8269288" cy="364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补充：博弈类游戏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国际象棋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西洋跳棋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奥赛罗（</a:t>
            </a:r>
            <a:r>
              <a:t>Othello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西洋双陆棋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围棋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桥牌</a:t>
            </a:r>
          </a:p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拼字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补充：博弈竞赛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841247">
              <a:buChar char="•"/>
              <a:defRPr sz="29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中国大学生计算机博弈大赛</a:t>
            </a:r>
          </a:p>
          <a:p>
            <a:pPr marL="683513" lvl="1" indent="-262890" defTabSz="841247">
              <a:spcBef>
                <a:spcPts val="0"/>
              </a:spcBef>
              <a:defRPr sz="257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棋类</a:t>
            </a:r>
            <a:r>
              <a:t>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种：五子棋、六子棋、点格棋、苏拉卡尔塔棋、亚马逊棋、幻影围棋、不围棋、爱恩斯坦棋、军棋、海克斯棋</a:t>
            </a:r>
            <a:r>
              <a:t> </a:t>
            </a:r>
          </a:p>
          <a:p>
            <a:pPr marL="315468" indent="-315468" defTabSz="841247">
              <a:buChar char="•"/>
              <a:defRPr sz="294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中国计算机博弈锦标赛</a:t>
            </a:r>
          </a:p>
          <a:p>
            <a:pPr marL="683513" lvl="1" indent="-262890" defTabSz="841247">
              <a:spcBef>
                <a:spcPts val="0"/>
              </a:spcBef>
              <a:defRPr sz="257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棋类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种：中国象棋、围棋、国际跳棋（</a:t>
            </a:r>
            <a:r>
              <a:t>64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格、</a:t>
            </a:r>
            <a:r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格）、藏族久棋</a:t>
            </a:r>
          </a:p>
          <a:p>
            <a:pPr marL="683513" lvl="1" indent="-262890" defTabSz="841247">
              <a:spcBef>
                <a:spcPts val="0"/>
              </a:spcBef>
              <a:defRPr sz="257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牌类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种：二打一扑克、桥牌、德州扑克、麻将</a:t>
            </a:r>
            <a:endParaRPr sz="4048"/>
          </a:p>
          <a:p>
            <a:pPr marL="315468" indent="-315468" defTabSz="841247">
              <a:spcBef>
                <a:spcPts val="600"/>
              </a:spcBef>
              <a:buSzTx/>
              <a:buNone/>
              <a:defRPr sz="2576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具体规则：</a:t>
            </a:r>
            <a:r>
              <a:t>2020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年中国计算机博弈大赛程序册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4294967295"/>
          </p:nvPr>
        </p:nvSpPr>
        <p:spPr>
          <a:xfrm>
            <a:off x="381000" y="1549400"/>
            <a:ext cx="8229600" cy="4726850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对抗搜索</a:t>
            </a:r>
            <a:r>
              <a:t>——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竞争环境：每个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的目标之间是冲突的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狭义理解，人工智能中的博弈，通常指在完全可观察的环境中，两个</a:t>
            </a:r>
            <a:r>
              <a:t>Agent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轮流执行确定性动作的零和博弈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博弈问题通常难于求解，只能在无法得到最优决策的情况下进行决策</a:t>
            </a:r>
          </a:p>
          <a:p>
            <a:pPr marL="1097280" lvl="2" indent="-219455" defTabSz="877823">
              <a:spcBef>
                <a:spcPts val="0"/>
              </a:spcBef>
              <a:defRPr sz="230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国际象棋，平均分支因子约为</a:t>
            </a:r>
            <a:r>
              <a:t>35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，一盘棋一般每个玩家走</a:t>
            </a:r>
            <a:r>
              <a:t>50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步，搜索树大约有</a:t>
            </a:r>
            <a:r>
              <a:t>35</a:t>
            </a:r>
            <a:r>
              <a:rPr baseline="29916"/>
              <a:t>100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个结点</a:t>
            </a:r>
          </a:p>
          <a:p>
            <a:pPr marL="1097280" lvl="2" indent="-219455" defTabSz="877823">
              <a:spcBef>
                <a:spcPts val="0"/>
              </a:spcBef>
              <a:defRPr sz="2304">
                <a:latin typeface="宋体"/>
                <a:ea typeface="宋体"/>
                <a:cs typeface="宋体"/>
                <a:sym typeface="宋体"/>
              </a:defRPr>
            </a:pPr>
            <a:r>
              <a:t>博弈对于低效率有严厉的惩罚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buChar char="•"/>
              <a:defRPr sz="30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二人博弈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两名玩家：</a:t>
            </a:r>
            <a:r>
              <a:t>MAX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先手，</a:t>
            </a:r>
            <a:r>
              <a:t>MIN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后手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S</a:t>
            </a:r>
            <a:r>
              <a:rPr baseline="-25791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：初始状态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Player(s)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：状态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对应的此时该行动的玩家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Actions(s)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：状态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的可选动作集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Result(s,a)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：转移模型，下棋动作的结果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Terminal-Test(s)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：状态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满足终止测试，游戏结束</a:t>
            </a:r>
          </a:p>
          <a:p>
            <a:pPr marL="713231" lvl="1" indent="-274320" defTabSz="877823">
              <a:spcBef>
                <a:spcPts val="0"/>
              </a:spcBef>
              <a:defRPr sz="2688"/>
            </a:pPr>
            <a:r>
              <a:t>Utility(s,p)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：玩家</a:t>
            </a: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在终止状态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的效用函数值（零和博弈-赢输平对应分数1、0、1/2）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rPr dirty="0"/>
              <a:t>. 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井字棋游戏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一个</a:t>
            </a:r>
            <a:r>
              <a:rPr dirty="0"/>
              <a:t>3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 dirty="0"/>
              <a:t>3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的棋盘，共</a:t>
            </a:r>
            <a:r>
              <a:rPr dirty="0"/>
              <a:t>9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个位置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两名玩家轮流在空位置填写</a:t>
            </a:r>
            <a:r>
              <a:rPr dirty="0" err="1"/>
              <a:t>X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rPr dirty="0" err="1"/>
              <a:t>O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，直到一名玩家的标记占领一行、一列、一条对角线或无空位置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 err="1">
                <a:latin typeface="宋体"/>
                <a:ea typeface="宋体"/>
                <a:cs typeface="宋体"/>
                <a:sym typeface="宋体"/>
              </a:rPr>
              <a:t>占领一行、一列、一条对角线的玩家获胜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55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4797425"/>
            <a:ext cx="1260475" cy="1241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4294967295"/>
          </p:nvPr>
        </p:nvSpPr>
        <p:spPr>
          <a:xfrm>
            <a:off x="457200" y="1166018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井字棋游戏的博弈搜索树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0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43" y="1891242"/>
            <a:ext cx="6910389" cy="4605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</a:t>
            </a:r>
            <a:r>
              <a:t>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两层的博弈搜索树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5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8" y="2195512"/>
            <a:ext cx="9166226" cy="40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MinMax(s)=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Utility(s)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为终止状态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Max</a:t>
            </a:r>
            <a:r>
              <a:rPr baseline="-25000"/>
              <a:t>a in Actions(s)</a:t>
            </a:r>
            <a:r>
              <a:t>MinMax(Result(s,a))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MAX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结点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Min</a:t>
            </a:r>
            <a:r>
              <a:rPr baseline="-25000"/>
              <a:t>a in Actions(s)</a:t>
            </a:r>
            <a:r>
              <a:t>MinMax(Result(s,a))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MIN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结点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博弈中的优化决策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73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125537"/>
            <a:ext cx="9155113" cy="5183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608</Words>
  <Application>Microsoft Office PowerPoint</Application>
  <PresentationFormat>On-screen Show (4:3)</PresentationFormat>
  <Paragraphs>173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自定义设计方案</vt:lpstr>
      <vt:lpstr>PowerPoint Presentation</vt:lpstr>
      <vt:lpstr>目录</vt:lpstr>
      <vt:lpstr>1. 博弈</vt:lpstr>
      <vt:lpstr>1. 博弈</vt:lpstr>
      <vt:lpstr>1. 博弈</vt:lpstr>
      <vt:lpstr>1. 博弈</vt:lpstr>
      <vt:lpstr>2. 博弈中的优化决策</vt:lpstr>
      <vt:lpstr>2. 博弈中的优化决策</vt:lpstr>
      <vt:lpstr>2. 博弈中的优化决策</vt:lpstr>
      <vt:lpstr>2. 博弈中的优化决策</vt:lpstr>
      <vt:lpstr>2. 博弈中的优化决策</vt:lpstr>
      <vt:lpstr>2. 博弈中的优化决策</vt:lpstr>
      <vt:lpstr>3. α-β剪枝</vt:lpstr>
      <vt:lpstr>3. α-β剪枝</vt:lpstr>
      <vt:lpstr>3. α-β剪枝</vt:lpstr>
      <vt:lpstr>3. α-β剪枝</vt:lpstr>
      <vt:lpstr>4. 实时决策</vt:lpstr>
      <vt:lpstr>4. 实时决策</vt:lpstr>
      <vt:lpstr>4. 实时决策</vt:lpstr>
      <vt:lpstr>5. 随机博弈</vt:lpstr>
      <vt:lpstr>5. 随机博弈</vt:lpstr>
      <vt:lpstr>5. 随机博弈</vt:lpstr>
      <vt:lpstr>5. 随机博弈</vt:lpstr>
      <vt:lpstr>5. 随机博弈</vt:lpstr>
      <vt:lpstr>5. 随机博弈</vt:lpstr>
      <vt:lpstr>补充：博弈类游戏</vt:lpstr>
      <vt:lpstr>补充：博弈竞赛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Snooker</cp:lastModifiedBy>
  <cp:revision>5</cp:revision>
  <dcterms:modified xsi:type="dcterms:W3CDTF">2009-02-18T12:54:22Z</dcterms:modified>
</cp:coreProperties>
</file>