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6211887"/>
            <a:ext cx="2987675" cy="726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0" sz="180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计算机科学与技术学院</a:t>
            </a:r>
          </a:p>
          <a:p>
            <a:pPr algn="ctr">
              <a:defRPr b="0" sz="180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吕  帅</a:t>
            </a:r>
          </a:p>
        </p:txBody>
      </p:sp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1.jpeg" descr="C:\Users\Administrator\Desktop\图片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6513" y="0"/>
            <a:ext cx="9144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0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1.jpeg" descr="C:\Users\Administrator\Desktop\图片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6513" y="0"/>
            <a:ext cx="9144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23850" y="6308725"/>
            <a:ext cx="2542541" cy="51054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0" sz="24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计算机科学与工程</a:t>
            </a:r>
          </a:p>
        </p:txBody>
      </p:sp>
      <p:sp>
        <p:nvSpPr>
          <p:cNvPr id="4" name="Shape 4"/>
          <p:cNvSpPr/>
          <p:nvPr/>
        </p:nvSpPr>
        <p:spPr>
          <a:xfrm>
            <a:off x="0" y="6211887"/>
            <a:ext cx="2987675" cy="726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0" sz="180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计算机科学与技术学院</a:t>
            </a:r>
          </a:p>
          <a:p>
            <a:pPr algn="ctr">
              <a:defRPr b="0" sz="180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吕  帅</a:t>
            </a: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6553200" y="6382216"/>
            <a:ext cx="330161" cy="31339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3812523.jpeg" descr="C:\Documents and Settings\Administrator\桌面\381252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8012" y="5291137"/>
            <a:ext cx="2195513" cy="1566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" y="1916112"/>
            <a:ext cx="9105900" cy="28194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body" sz="quarter" idx="4294967295"/>
          </p:nvPr>
        </p:nvSpPr>
        <p:spPr>
          <a:xfrm>
            <a:off x="-1" y="2809875"/>
            <a:ext cx="9144002" cy="103699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900"/>
              </a:spcBef>
              <a:buSzTx/>
              <a:buNone/>
              <a:defRPr sz="4000">
                <a:solidFill>
                  <a:srgbClr val="FFFF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局部搜索算法实例演示</a:t>
            </a:r>
          </a:p>
        </p:txBody>
      </p:sp>
      <p:sp>
        <p:nvSpPr>
          <p:cNvPr id="134" name="Shape 134"/>
          <p:cNvSpPr/>
          <p:nvPr/>
        </p:nvSpPr>
        <p:spPr>
          <a:xfrm>
            <a:off x="2195512" y="254317"/>
            <a:ext cx="655320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b="0" sz="44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人工智能基础</a:t>
            </a:r>
          </a:p>
        </p:txBody>
      </p:sp>
      <p:sp>
        <p:nvSpPr>
          <p:cNvPr id="135" name="Shape 135"/>
          <p:cNvSpPr/>
          <p:nvPr/>
        </p:nvSpPr>
        <p:spPr>
          <a:xfrm>
            <a:off x="2916237" y="5749925"/>
            <a:ext cx="3960813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8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计算机科学与技术学院</a:t>
            </a:r>
          </a:p>
        </p:txBody>
      </p:sp>
      <p:sp>
        <p:nvSpPr>
          <p:cNvPr id="136" name="Shape 136"/>
          <p:cNvSpPr/>
          <p:nvPr>
            <p:ph type="sldNum" sz="quarter" idx="2"/>
          </p:nvPr>
        </p:nvSpPr>
        <p:spPr>
          <a:xfrm>
            <a:off x="8399018" y="6301743"/>
            <a:ext cx="287782" cy="474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局部搜索的具体搜索过程</a:t>
            </a:r>
          </a:p>
        </p:txBody>
      </p:sp>
      <p:sp>
        <p:nvSpPr>
          <p:cNvPr id="176" name="Shape 176"/>
          <p:cNvSpPr/>
          <p:nvPr>
            <p:ph type="body" sz="half" idx="4294967295"/>
          </p:nvPr>
        </p:nvSpPr>
        <p:spPr>
          <a:xfrm>
            <a:off x="3924300" y="1600200"/>
            <a:ext cx="4762501" cy="4525963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第</a:t>
            </a:r>
            <a:r>
              <a:t>3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次搜索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marL="742950" indent="-285750">
              <a:spcBef>
                <a:spcPts val="0"/>
              </a:spcBef>
              <a:defRPr sz="2800"/>
            </a:pPr>
            <a:r>
              <a:t>x</a:t>
            </a:r>
            <a:r>
              <a:rPr baseline="-25000"/>
              <a:t>0</a:t>
            </a:r>
            <a:r>
              <a:t>=acbde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的邻域</a:t>
            </a:r>
            <a:r>
              <a:t>P={</a:t>
            </a:r>
            <a:r>
              <a:t>adbce, aebdc, acdbe, acedb, acbed}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从</a:t>
            </a:r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中随机选择一个元素</a:t>
            </a:r>
            <a:r>
              <a:t>x</a:t>
            </a:r>
            <a:r>
              <a:rPr baseline="-25000"/>
              <a:t>n</a:t>
            </a:r>
            <a:r>
              <a:t>=</a:t>
            </a:r>
            <a:r>
              <a:t>adbce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f(x</a:t>
            </a:r>
            <a:r>
              <a:rPr baseline="-25000"/>
              <a:t>n</a:t>
            </a:r>
            <a:r>
              <a:t>)=29&lt;f(x</a:t>
            </a:r>
            <a:r>
              <a:rPr baseline="-25000"/>
              <a:t>0</a:t>
            </a:r>
            <a:r>
              <a:t>)=32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更新</a:t>
            </a:r>
            <a:r>
              <a:t>x</a:t>
            </a:r>
            <a:r>
              <a:rPr baseline="-25000"/>
              <a:t>0</a:t>
            </a:r>
            <a:r>
              <a:t>=</a:t>
            </a:r>
            <a:r>
              <a:t>adbce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78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2276475"/>
            <a:ext cx="3705225" cy="3516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局部搜索的具体搜索过程</a:t>
            </a:r>
          </a:p>
        </p:txBody>
      </p:sp>
      <p:sp>
        <p:nvSpPr>
          <p:cNvPr id="181" name="Shape 181"/>
          <p:cNvSpPr/>
          <p:nvPr>
            <p:ph type="body" sz="half" idx="4294967295"/>
          </p:nvPr>
        </p:nvSpPr>
        <p:spPr>
          <a:xfrm>
            <a:off x="3924300" y="1600200"/>
            <a:ext cx="4762501" cy="4525963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buChar char="•"/>
              <a:defRPr sz="3136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第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次搜索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marL="728091" indent="-280035" defTabSz="896111">
              <a:spcBef>
                <a:spcPts val="0"/>
              </a:spcBef>
              <a:defRPr sz="2744"/>
            </a:pPr>
            <a:r>
              <a:t>x</a:t>
            </a:r>
            <a:r>
              <a:rPr baseline="-25387"/>
              <a:t>0</a:t>
            </a:r>
            <a:r>
              <a:t>=</a:t>
            </a:r>
            <a:r>
              <a:t>adbce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的邻域</a:t>
            </a:r>
            <a:r>
              <a:t>P={</a:t>
            </a:r>
            <a:r>
              <a:t>abdce, acbde, aebcd, adcbe, adecb, adbec}</a:t>
            </a:r>
          </a:p>
          <a:p>
            <a:pPr lvl="1" marL="728091" indent="-280035" defTabSz="896111">
              <a:spcBef>
                <a:spcPts val="0"/>
              </a:spcBef>
              <a:defRPr sz="274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从</a:t>
            </a:r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中随机选择一个元素</a:t>
            </a:r>
            <a:r>
              <a:t>x</a:t>
            </a:r>
            <a:r>
              <a:rPr baseline="-25387"/>
              <a:t>n</a:t>
            </a:r>
            <a:r>
              <a:t>=</a:t>
            </a:r>
            <a:r>
              <a:t>abdce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f(x</a:t>
            </a:r>
            <a:r>
              <a:rPr baseline="-25387"/>
              <a:t>n</a:t>
            </a:r>
            <a:r>
              <a:t>)=+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∞</a:t>
            </a:r>
            <a:r>
              <a:t>&gt;f(x</a:t>
            </a:r>
            <a:r>
              <a:rPr baseline="-25387"/>
              <a:t>0</a:t>
            </a:r>
            <a:r>
              <a:t>)=29</a:t>
            </a:r>
          </a:p>
          <a:p>
            <a:pPr lvl="1" marL="728091" indent="-280035" defTabSz="896111">
              <a:spcBef>
                <a:spcPts val="0"/>
              </a:spcBef>
              <a:defRPr sz="274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更新</a:t>
            </a:r>
            <a:r>
              <a:t>P={</a:t>
            </a:r>
            <a:r>
              <a:t>acbde, aebcd, adcbe, adecb, adbec}</a:t>
            </a:r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83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2276475"/>
            <a:ext cx="3705225" cy="3516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局部搜索的具体搜索过程</a:t>
            </a:r>
          </a:p>
        </p:txBody>
      </p:sp>
      <p:sp>
        <p:nvSpPr>
          <p:cNvPr id="186" name="Shape 186"/>
          <p:cNvSpPr/>
          <p:nvPr>
            <p:ph type="body" sz="half" idx="4294967295"/>
          </p:nvPr>
        </p:nvSpPr>
        <p:spPr>
          <a:xfrm>
            <a:off x="3924300" y="1600200"/>
            <a:ext cx="4762501" cy="4525963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第</a:t>
            </a:r>
            <a:r>
              <a:t>5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次搜索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marL="742950" indent="-285750">
              <a:spcBef>
                <a:spcPts val="0"/>
              </a:spcBef>
              <a:defRPr sz="2800"/>
            </a:pPr>
            <a:r>
              <a:t>x</a:t>
            </a:r>
            <a:r>
              <a:rPr baseline="-25000"/>
              <a:t>0</a:t>
            </a:r>
            <a:r>
              <a:t>=</a:t>
            </a:r>
            <a:r>
              <a:t>adbce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的邻域</a:t>
            </a:r>
            <a:r>
              <a:t>P={</a:t>
            </a:r>
            <a:r>
              <a:t>acbde, aebcd, adcbe, adecb, adbec}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从</a:t>
            </a:r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中随机选择一个元素</a:t>
            </a:r>
            <a:r>
              <a:t>x</a:t>
            </a:r>
            <a:r>
              <a:rPr baseline="-25000"/>
              <a:t>n</a:t>
            </a:r>
            <a:r>
              <a:t>=</a:t>
            </a:r>
            <a:r>
              <a:t>acbde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f(x</a:t>
            </a:r>
            <a:r>
              <a:rPr baseline="-25000"/>
              <a:t>n</a:t>
            </a:r>
            <a:r>
              <a:t>)=32&gt;f(x</a:t>
            </a:r>
            <a:r>
              <a:rPr baseline="-25000"/>
              <a:t>0</a:t>
            </a:r>
            <a:r>
              <a:t>)=29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更新</a:t>
            </a:r>
            <a:r>
              <a:t>P={</a:t>
            </a:r>
            <a:r>
              <a:t>aebcd, adcbe, adecb, adbec}</a:t>
            </a:r>
          </a:p>
        </p:txBody>
      </p:sp>
      <p:sp>
        <p:nvSpPr>
          <p:cNvPr id="187" name="Shape 187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88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2276475"/>
            <a:ext cx="3705225" cy="3516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局部搜索的具体搜索过程</a:t>
            </a:r>
          </a:p>
        </p:txBody>
      </p:sp>
      <p:sp>
        <p:nvSpPr>
          <p:cNvPr id="191" name="Shape 191"/>
          <p:cNvSpPr/>
          <p:nvPr>
            <p:ph type="body" sz="half" idx="4294967295"/>
          </p:nvPr>
        </p:nvSpPr>
        <p:spPr>
          <a:xfrm>
            <a:off x="3924300" y="1600200"/>
            <a:ext cx="4762501" cy="4525963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第</a:t>
            </a:r>
            <a:r>
              <a:t>6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次搜索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marL="742950" indent="-285750">
              <a:spcBef>
                <a:spcPts val="0"/>
              </a:spcBef>
              <a:defRPr sz="2800"/>
            </a:pPr>
            <a:r>
              <a:t>x</a:t>
            </a:r>
            <a:r>
              <a:rPr baseline="-25000"/>
              <a:t>0</a:t>
            </a:r>
            <a:r>
              <a:t>=</a:t>
            </a:r>
            <a:r>
              <a:t>adbce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的邻域</a:t>
            </a:r>
            <a:r>
              <a:t>P={</a:t>
            </a:r>
            <a:r>
              <a:t>aebcd, adcbe, adecb, adbec}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从</a:t>
            </a:r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中随机选择一个元素</a:t>
            </a:r>
            <a:r>
              <a:t>x</a:t>
            </a:r>
            <a:r>
              <a:rPr baseline="-25000"/>
              <a:t>n</a:t>
            </a:r>
            <a:r>
              <a:t>=</a:t>
            </a:r>
            <a:r>
              <a:t>aebcd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f(x</a:t>
            </a:r>
            <a:r>
              <a:rPr baseline="-25000"/>
              <a:t>n</a:t>
            </a:r>
            <a:r>
              <a:t>)=33&gt;f(x</a:t>
            </a:r>
            <a:r>
              <a:rPr baseline="-25000"/>
              <a:t>0</a:t>
            </a:r>
            <a:r>
              <a:t>)=29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更新</a:t>
            </a:r>
            <a:r>
              <a:t>P={</a:t>
            </a:r>
            <a:r>
              <a:t>adcbe, adecb, adbec}</a:t>
            </a:r>
          </a:p>
        </p:txBody>
      </p:sp>
      <p:sp>
        <p:nvSpPr>
          <p:cNvPr id="192" name="Shape 192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93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2276475"/>
            <a:ext cx="3705225" cy="3516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局部搜索的具体搜索过程</a:t>
            </a:r>
          </a:p>
        </p:txBody>
      </p:sp>
      <p:sp>
        <p:nvSpPr>
          <p:cNvPr id="196" name="Shape 196"/>
          <p:cNvSpPr/>
          <p:nvPr>
            <p:ph type="body" sz="half" idx="4294967295"/>
          </p:nvPr>
        </p:nvSpPr>
        <p:spPr>
          <a:xfrm>
            <a:off x="3924300" y="1600200"/>
            <a:ext cx="4762501" cy="4525963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第</a:t>
            </a:r>
            <a:r>
              <a:t>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次搜索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marL="742950" indent="-285750">
              <a:spcBef>
                <a:spcPts val="0"/>
              </a:spcBef>
              <a:defRPr sz="2800"/>
            </a:pPr>
            <a:r>
              <a:t>x</a:t>
            </a:r>
            <a:r>
              <a:rPr baseline="-25000"/>
              <a:t>0</a:t>
            </a:r>
            <a:r>
              <a:t>=</a:t>
            </a:r>
            <a:r>
              <a:t>adbce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的邻域</a:t>
            </a:r>
            <a:r>
              <a:t>P={</a:t>
            </a:r>
            <a:r>
              <a:t>adcbe, adecb, adbec}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从</a:t>
            </a:r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中随机选择一个元素</a:t>
            </a:r>
            <a:r>
              <a:t>x</a:t>
            </a:r>
            <a:r>
              <a:rPr baseline="-25000"/>
              <a:t>n</a:t>
            </a:r>
            <a:r>
              <a:t>=</a:t>
            </a:r>
            <a:r>
              <a:t>adcbe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f(x</a:t>
            </a:r>
            <a:r>
              <a:rPr baseline="-25000"/>
              <a:t>n</a:t>
            </a:r>
            <a:r>
              <a:t>)=33&gt;f(x</a:t>
            </a:r>
            <a:r>
              <a:rPr baseline="-25000"/>
              <a:t>0</a:t>
            </a:r>
            <a:r>
              <a:t>)=29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更新</a:t>
            </a:r>
            <a:r>
              <a:t>P={</a:t>
            </a:r>
            <a:r>
              <a:t>adecb, adbec}</a:t>
            </a: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98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2276475"/>
            <a:ext cx="3705225" cy="3516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局部搜索的具体搜索过程</a:t>
            </a:r>
          </a:p>
        </p:txBody>
      </p:sp>
      <p:sp>
        <p:nvSpPr>
          <p:cNvPr id="201" name="Shape 201"/>
          <p:cNvSpPr/>
          <p:nvPr>
            <p:ph type="body" sz="half" idx="4294967295"/>
          </p:nvPr>
        </p:nvSpPr>
        <p:spPr>
          <a:xfrm>
            <a:off x="3924300" y="1600200"/>
            <a:ext cx="4762501" cy="4525963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第</a:t>
            </a:r>
            <a:r>
              <a:t>8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次搜索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marL="742950" indent="-285750">
              <a:spcBef>
                <a:spcPts val="0"/>
              </a:spcBef>
              <a:defRPr sz="2800"/>
            </a:pPr>
            <a:r>
              <a:t>x</a:t>
            </a:r>
            <a:r>
              <a:rPr baseline="-25000"/>
              <a:t>0</a:t>
            </a:r>
            <a:r>
              <a:t>=</a:t>
            </a:r>
            <a:r>
              <a:t>adbce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的邻域</a:t>
            </a:r>
            <a:r>
              <a:t>P={</a:t>
            </a:r>
            <a:r>
              <a:t>adecb, adbec}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从</a:t>
            </a:r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中随机选择一个元素</a:t>
            </a:r>
            <a:r>
              <a:t>x</a:t>
            </a:r>
            <a:r>
              <a:rPr baseline="-25000"/>
              <a:t>n</a:t>
            </a:r>
            <a:r>
              <a:t>=</a:t>
            </a:r>
            <a:r>
              <a:t>adecb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f(x</a:t>
            </a:r>
            <a:r>
              <a:rPr baseline="-25000"/>
              <a:t>n</a:t>
            </a:r>
            <a:r>
              <a:t>)=+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∞</a:t>
            </a:r>
            <a:r>
              <a:t>&gt;f(x</a:t>
            </a:r>
            <a:r>
              <a:rPr baseline="-25000"/>
              <a:t>0</a:t>
            </a:r>
            <a:r>
              <a:t>)=29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更新</a:t>
            </a:r>
            <a:r>
              <a:t>P={</a:t>
            </a:r>
            <a:r>
              <a:t>adbec}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03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2276475"/>
            <a:ext cx="3705225" cy="3516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局部搜索的具体搜索过程</a:t>
            </a:r>
          </a:p>
        </p:txBody>
      </p:sp>
      <p:sp>
        <p:nvSpPr>
          <p:cNvPr id="206" name="Shape 206"/>
          <p:cNvSpPr/>
          <p:nvPr>
            <p:ph type="body" sz="half" idx="4294967295"/>
          </p:nvPr>
        </p:nvSpPr>
        <p:spPr>
          <a:xfrm>
            <a:off x="3924300" y="1600200"/>
            <a:ext cx="4762501" cy="4525963"/>
          </a:xfrm>
          <a:prstGeom prst="rect">
            <a:avLst/>
          </a:prstGeom>
        </p:spPr>
        <p:txBody>
          <a:bodyPr/>
          <a:lstStyle/>
          <a:p>
            <a:pPr marL="325754" indent="-325754" defTabSz="868680">
              <a:buChar char="•"/>
              <a:defRPr sz="304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第</a:t>
            </a:r>
            <a:r>
              <a:t>9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次搜索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marL="705802" indent="-271462" defTabSz="868680">
              <a:spcBef>
                <a:spcPts val="0"/>
              </a:spcBef>
              <a:defRPr sz="2660"/>
            </a:pPr>
            <a:r>
              <a:t>x</a:t>
            </a:r>
            <a:r>
              <a:rPr baseline="-25999"/>
              <a:t>0</a:t>
            </a:r>
            <a:r>
              <a:t>=</a:t>
            </a:r>
            <a:r>
              <a:t>adbce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的邻域</a:t>
            </a:r>
            <a:r>
              <a:t>P={</a:t>
            </a:r>
            <a:r>
              <a:t>adbec}</a:t>
            </a:r>
          </a:p>
          <a:p>
            <a:pPr lvl="1" marL="705802" indent="-271462" defTabSz="868680">
              <a:spcBef>
                <a:spcPts val="0"/>
              </a:spcBef>
              <a:defRPr sz="266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从</a:t>
            </a:r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中随机选择一个元素</a:t>
            </a:r>
            <a:r>
              <a:t>x</a:t>
            </a:r>
            <a:r>
              <a:rPr baseline="-25999"/>
              <a:t>n</a:t>
            </a:r>
            <a:r>
              <a:t>=</a:t>
            </a:r>
            <a:r>
              <a:t>adbec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f(x</a:t>
            </a:r>
            <a:r>
              <a:rPr baseline="-25999"/>
              <a:t>n</a:t>
            </a:r>
            <a:r>
              <a:t>)=46&gt;f(x</a:t>
            </a:r>
            <a:r>
              <a:rPr baseline="-25999"/>
              <a:t>0</a:t>
            </a:r>
            <a:r>
              <a:t>)=29</a:t>
            </a:r>
          </a:p>
          <a:p>
            <a:pPr lvl="1" marL="705802" indent="-271462" defTabSz="868680">
              <a:spcBef>
                <a:spcPts val="0"/>
              </a:spcBef>
              <a:defRPr sz="266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更新</a:t>
            </a:r>
            <a:r>
              <a:t>P={</a:t>
            </a:r>
            <a:r>
              <a:t>}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，算法结束</a:t>
            </a:r>
          </a:p>
          <a:p>
            <a:pPr marL="325754" indent="-325754" defTabSz="868680">
              <a:buChar char="•"/>
              <a:defRPr sz="304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搜索结果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marL="705802" indent="-271462" defTabSz="868680">
              <a:spcBef>
                <a:spcPts val="0"/>
              </a:spcBef>
              <a:defRPr sz="2660"/>
            </a:pPr>
            <a:r>
              <a:t>x</a:t>
            </a:r>
            <a:r>
              <a:rPr baseline="-25999"/>
              <a:t>0</a:t>
            </a:r>
            <a:r>
              <a:t>=</a:t>
            </a:r>
            <a:r>
              <a:t>adbce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f(x</a:t>
            </a:r>
            <a:r>
              <a:rPr baseline="-25999"/>
              <a:t>0</a:t>
            </a:r>
            <a:r>
              <a:t>)=29</a:t>
            </a:r>
          </a:p>
        </p:txBody>
      </p:sp>
      <p:sp>
        <p:nvSpPr>
          <p:cNvPr id="207" name="Shape 207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08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2276475"/>
            <a:ext cx="3705225" cy="3516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目录</a:t>
            </a:r>
          </a:p>
        </p:txBody>
      </p:sp>
      <p:sp>
        <p:nvSpPr>
          <p:cNvPr id="139" name="Shape 139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局部搜索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0" indent="0">
              <a:buSzTx/>
              <a:buNone/>
            </a:pPr>
            <a:r>
              <a:t>2.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问题描述和问题实例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0" indent="0">
              <a:buSzTx/>
              <a:buNone/>
            </a:pPr>
            <a:r>
              <a:t>3.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局部搜索的评估函数设计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0" indent="0">
              <a:buSzTx/>
              <a:buNone/>
            </a:pPr>
            <a:r>
              <a:t>4.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局部搜索的具体搜索过程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局部搜索</a:t>
            </a:r>
          </a:p>
        </p:txBody>
      </p:sp>
      <p:sp>
        <p:nvSpPr>
          <p:cNvPr id="143" name="Shape 143"/>
          <p:cNvSpPr/>
          <p:nvPr>
            <p:ph type="body" idx="4294967295"/>
          </p:nvPr>
        </p:nvSpPr>
        <p:spPr>
          <a:xfrm>
            <a:off x="4572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爬山法（贪婪局部搜索）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求全局最大值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不需要维护搜索树，当前结点只需记录当前状态和目标函数值</a:t>
            </a:r>
          </a:p>
        </p:txBody>
      </p:sp>
      <p:sp>
        <p:nvSpPr>
          <p:cNvPr id="144" name="Shape 144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4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575" y="3302000"/>
            <a:ext cx="9172575" cy="2925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问题描述</a:t>
            </a:r>
          </a:p>
        </p:txBody>
      </p:sp>
      <p:sp>
        <p:nvSpPr>
          <p:cNvPr id="148" name="Shape 148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旅行商问题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一个旅行商需要遍历所有城市，找到所有遍历的最短路径（回路）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结点：城市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边：城市之间的距离</a:t>
            </a:r>
          </a:p>
          <a:p>
            <a:pPr lvl="2" marL="1143000" indent="-228600">
              <a:spcBef>
                <a:spcPts val="0"/>
              </a:spcBef>
              <a:defRPr sz="2400"/>
            </a:pPr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注解：旅行商经过每个城市恰好一次，相当于所有城市的一个排列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问题实例</a:t>
            </a:r>
          </a:p>
        </p:txBody>
      </p:sp>
      <p:sp>
        <p:nvSpPr>
          <p:cNvPr id="152" name="Shape 152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五城市的旅行商问题</a:t>
            </a:r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54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9387" y="2276475"/>
            <a:ext cx="3705226" cy="3516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局部搜索的评估函数设计</a:t>
            </a:r>
          </a:p>
        </p:txBody>
      </p:sp>
      <p:sp>
        <p:nvSpPr>
          <p:cNvPr id="157" name="Shape 157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305180" indent="-305180" defTabSz="813816">
              <a:spcBef>
                <a:spcPts val="600"/>
              </a:spcBef>
              <a:buChar char="•"/>
              <a:defRPr sz="2848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状态</a:t>
            </a:r>
            <a:r>
              <a:t>x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：当前路径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marL="661225" indent="-254317" defTabSz="813816">
              <a:spcBef>
                <a:spcPts val="0"/>
              </a:spcBef>
              <a:defRPr sz="249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初始状态</a:t>
            </a:r>
            <a:r>
              <a:t>x</a:t>
            </a:r>
            <a:r>
              <a:rPr baseline="-27348"/>
              <a:t>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：随机选择的任意路径</a:t>
            </a:r>
          </a:p>
          <a:p>
            <a:pPr lvl="1" marL="661225" indent="-254317" defTabSz="813816">
              <a:spcBef>
                <a:spcPts val="0"/>
              </a:spcBef>
              <a:defRPr sz="249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邻近状态</a:t>
            </a:r>
            <a:r>
              <a:t>x</a:t>
            </a:r>
            <a:r>
              <a:rPr baseline="-27348"/>
              <a:t>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：当前路径选择任意两个城市交换访问次序得到的新路径</a:t>
            </a:r>
          </a:p>
          <a:p>
            <a:pPr lvl="1" marL="661225" indent="-254317" defTabSz="813816">
              <a:spcBef>
                <a:spcPts val="0"/>
              </a:spcBef>
              <a:defRPr sz="249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邻域</a:t>
            </a:r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：当前路径的邻近状态集</a:t>
            </a:r>
          </a:p>
          <a:p>
            <a:pPr marL="305180" indent="-305180" defTabSz="813816">
              <a:spcBef>
                <a:spcPts val="600"/>
              </a:spcBef>
              <a:buChar char="•"/>
              <a:defRPr sz="2848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评估函数</a:t>
            </a:r>
            <a:r>
              <a:t>h(x)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：当前路径的距离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marL="661225" indent="-254317" defTabSz="813816">
              <a:spcBef>
                <a:spcPts val="0"/>
              </a:spcBef>
              <a:defRPr sz="249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若两城市无路径，设其距离为</a:t>
            </a:r>
            <a:r>
              <a:t>+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∞</a:t>
            </a:r>
          </a:p>
          <a:p>
            <a:pPr marL="305180" indent="-305180" defTabSz="813816">
              <a:spcBef>
                <a:spcPts val="600"/>
              </a:spcBef>
              <a:buChar char="•"/>
              <a:defRPr sz="2848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状态之间的比较方式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marL="661225" indent="-254317" defTabSz="813816">
              <a:spcBef>
                <a:spcPts val="0"/>
              </a:spcBef>
              <a:defRPr sz="249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比较当前路径和任一新路径的距离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局部搜索的具体搜索过程</a:t>
            </a:r>
          </a:p>
        </p:txBody>
      </p:sp>
      <p:sp>
        <p:nvSpPr>
          <p:cNvPr id="161" name="Shape 161"/>
          <p:cNvSpPr/>
          <p:nvPr>
            <p:ph type="body" sz="half" idx="4294967295"/>
          </p:nvPr>
        </p:nvSpPr>
        <p:spPr>
          <a:xfrm>
            <a:off x="3924300" y="1600200"/>
            <a:ext cx="4762501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>
                <a:latin typeface="宋体"/>
                <a:ea typeface="宋体"/>
                <a:cs typeface="宋体"/>
                <a:sym typeface="宋体"/>
              </a:rPr>
              <a:t>假设从城市</a:t>
            </a:r>
            <a:r>
              <a:t>a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出发，用城市的序列表示该问题的一个可能解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0" indent="0">
              <a:buSzTx/>
              <a:buNone/>
            </a:pP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0" indent="0"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初始状态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随机选择初始可能解</a:t>
            </a:r>
            <a:r>
              <a:t>x</a:t>
            </a:r>
            <a:r>
              <a:rPr baseline="-25000"/>
              <a:t>0</a:t>
            </a:r>
            <a:r>
              <a:t>=abcde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h(x</a:t>
            </a:r>
            <a:r>
              <a:rPr baseline="-25000"/>
              <a:t>0</a:t>
            </a:r>
            <a:r>
              <a:t>)=+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∞</a:t>
            </a:r>
          </a:p>
        </p:txBody>
      </p:sp>
      <p:sp>
        <p:nvSpPr>
          <p:cNvPr id="162" name="Shape 162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63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2276475"/>
            <a:ext cx="3705225" cy="3516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局部搜索的具体搜索过程</a:t>
            </a:r>
          </a:p>
        </p:txBody>
      </p:sp>
      <p:sp>
        <p:nvSpPr>
          <p:cNvPr id="166" name="Shape 166"/>
          <p:cNvSpPr/>
          <p:nvPr>
            <p:ph type="body" sz="half" idx="4294967295"/>
          </p:nvPr>
        </p:nvSpPr>
        <p:spPr>
          <a:xfrm>
            <a:off x="3924300" y="1600200"/>
            <a:ext cx="4762501" cy="4525963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第</a:t>
            </a:r>
            <a:r>
              <a:t>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次搜索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marL="742950" indent="-285750">
              <a:spcBef>
                <a:spcPts val="0"/>
              </a:spcBef>
              <a:defRPr sz="2800"/>
            </a:pPr>
            <a:r>
              <a:t>x</a:t>
            </a:r>
            <a:r>
              <a:rPr baseline="-25000"/>
              <a:t>0</a:t>
            </a:r>
            <a:r>
              <a:t>=abcde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的邻域</a:t>
            </a:r>
            <a:r>
              <a:t>P={acbde, adcbe, aecdb, abdce, abedc, abced}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从</a:t>
            </a:r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中随机选择一个元素</a:t>
            </a:r>
            <a:r>
              <a:t>x</a:t>
            </a:r>
            <a:r>
              <a:rPr baseline="-25000"/>
              <a:t>n</a:t>
            </a:r>
            <a:r>
              <a:t>=acbde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f(x</a:t>
            </a:r>
            <a:r>
              <a:rPr baseline="-25000"/>
              <a:t>n</a:t>
            </a:r>
            <a:r>
              <a:t>)=32&lt;f(x</a:t>
            </a:r>
            <a:r>
              <a:rPr baseline="-25000"/>
              <a:t>0</a:t>
            </a:r>
            <a:r>
              <a:t>)=+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∞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更新</a:t>
            </a:r>
            <a:r>
              <a:t>x</a:t>
            </a:r>
            <a:r>
              <a:rPr baseline="-25000"/>
              <a:t>0</a:t>
            </a:r>
            <a:r>
              <a:t>=acbde</a:t>
            </a:r>
          </a:p>
        </p:txBody>
      </p:sp>
      <p:sp>
        <p:nvSpPr>
          <p:cNvPr id="167" name="Shape 167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68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2276475"/>
            <a:ext cx="3705225" cy="3516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局部搜索的具体搜索过程</a:t>
            </a:r>
          </a:p>
        </p:txBody>
      </p:sp>
      <p:sp>
        <p:nvSpPr>
          <p:cNvPr id="171" name="Shape 171"/>
          <p:cNvSpPr/>
          <p:nvPr>
            <p:ph type="body" sz="half" idx="4294967295"/>
          </p:nvPr>
        </p:nvSpPr>
        <p:spPr>
          <a:xfrm>
            <a:off x="3924300" y="1600200"/>
            <a:ext cx="4762501" cy="4525963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buChar char="•"/>
              <a:defRPr sz="3136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第</a:t>
            </a:r>
            <a:r>
              <a:t>2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次搜索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marL="728091" indent="-280035" defTabSz="896111">
              <a:spcBef>
                <a:spcPts val="0"/>
              </a:spcBef>
              <a:defRPr sz="2744"/>
            </a:pPr>
            <a:r>
              <a:t>x</a:t>
            </a:r>
            <a:r>
              <a:rPr baseline="-25387"/>
              <a:t>0</a:t>
            </a:r>
            <a:r>
              <a:t>=acbde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的邻域</a:t>
            </a:r>
            <a:r>
              <a:t>P={</a:t>
            </a:r>
            <a:r>
              <a:t>abcde, adbce, aebdc, acdbe, acedb, acbed}</a:t>
            </a:r>
          </a:p>
          <a:p>
            <a:pPr lvl="1" marL="728091" indent="-280035" defTabSz="896111">
              <a:spcBef>
                <a:spcPts val="0"/>
              </a:spcBef>
              <a:defRPr sz="274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从</a:t>
            </a:r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中随机选择一个元素</a:t>
            </a:r>
            <a:r>
              <a:t>x</a:t>
            </a:r>
            <a:r>
              <a:rPr baseline="-25387"/>
              <a:t>n</a:t>
            </a:r>
            <a:r>
              <a:t>=</a:t>
            </a:r>
            <a:r>
              <a:t>abcde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f(x</a:t>
            </a:r>
            <a:r>
              <a:rPr baseline="-25387"/>
              <a:t>n</a:t>
            </a:r>
            <a:r>
              <a:t>)=+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∞</a:t>
            </a:r>
            <a:r>
              <a:t>&gt;f(x</a:t>
            </a:r>
            <a:r>
              <a:rPr baseline="-25387"/>
              <a:t>0</a:t>
            </a:r>
            <a:r>
              <a:t>)=32</a:t>
            </a:r>
          </a:p>
          <a:p>
            <a:pPr lvl="1" marL="728091" indent="-280035" defTabSz="896111">
              <a:spcBef>
                <a:spcPts val="0"/>
              </a:spcBef>
              <a:defRPr sz="274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更新</a:t>
            </a:r>
            <a:r>
              <a:t>P={</a:t>
            </a:r>
            <a:r>
              <a:t>adbce, aebdc, acdbe, acedb, acbed}</a:t>
            </a:r>
          </a:p>
        </p:txBody>
      </p:sp>
      <p:sp>
        <p:nvSpPr>
          <p:cNvPr id="172" name="Shape 172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73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2276475"/>
            <a:ext cx="3705225" cy="3516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定义设计方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定义设计方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