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6211887"/>
            <a:ext cx="2987675" cy="726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0" sz="180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计算机科学与技术学院</a:t>
            </a:r>
          </a:p>
          <a:p>
            <a:pPr algn="ctr">
              <a:defRPr b="0" sz="180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吕  帅</a:t>
            </a:r>
          </a:p>
        </p:txBody>
      </p:sp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1.jpeg" descr="C:\Users\Administrator\Desktop\图片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6513" y="0"/>
            <a:ext cx="9144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0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1.jpeg" descr="C:\Users\Administrator\Desktop\图片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6513" y="0"/>
            <a:ext cx="9144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23850" y="6308725"/>
            <a:ext cx="2542541" cy="51054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0" sz="24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计算机科学与工程</a:t>
            </a:r>
          </a:p>
        </p:txBody>
      </p:sp>
      <p:sp>
        <p:nvSpPr>
          <p:cNvPr id="4" name="Shape 4"/>
          <p:cNvSpPr/>
          <p:nvPr/>
        </p:nvSpPr>
        <p:spPr>
          <a:xfrm>
            <a:off x="0" y="6211887"/>
            <a:ext cx="2987675" cy="726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0" sz="180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计算机科学与技术学院</a:t>
            </a:r>
          </a:p>
          <a:p>
            <a:pPr algn="ctr">
              <a:defRPr b="0" sz="180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吕  帅</a:t>
            </a: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6553200" y="6382216"/>
            <a:ext cx="330161" cy="31339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3812523.jpeg" descr="C:\Documents and Settings\Administrator\桌面\381252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8012" y="5291137"/>
            <a:ext cx="2195513" cy="1566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" y="1916112"/>
            <a:ext cx="9105900" cy="28194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body" sz="quarter" idx="4294967295"/>
          </p:nvPr>
        </p:nvSpPr>
        <p:spPr>
          <a:xfrm>
            <a:off x="-1" y="2809875"/>
            <a:ext cx="9144002" cy="1047174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900"/>
              </a:spcBef>
              <a:buSzTx/>
              <a:buNone/>
              <a:defRPr sz="4000">
                <a:solidFill>
                  <a:srgbClr val="FFFF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与或图搜索算法实例演示</a:t>
            </a:r>
          </a:p>
        </p:txBody>
      </p:sp>
      <p:sp>
        <p:nvSpPr>
          <p:cNvPr id="134" name="Shape 134"/>
          <p:cNvSpPr/>
          <p:nvPr/>
        </p:nvSpPr>
        <p:spPr>
          <a:xfrm>
            <a:off x="2195512" y="254317"/>
            <a:ext cx="655320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b="0" sz="44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+mn-lt"/>
                <a:ea typeface="+mn-ea"/>
                <a:cs typeface="+mn-cs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人工智能基础</a:t>
            </a:r>
          </a:p>
        </p:txBody>
      </p:sp>
      <p:sp>
        <p:nvSpPr>
          <p:cNvPr id="135" name="Shape 135"/>
          <p:cNvSpPr/>
          <p:nvPr/>
        </p:nvSpPr>
        <p:spPr>
          <a:xfrm>
            <a:off x="2916237" y="5749925"/>
            <a:ext cx="3960813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8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计算机科学与技术学院</a:t>
            </a:r>
          </a:p>
        </p:txBody>
      </p:sp>
      <p:sp>
        <p:nvSpPr>
          <p:cNvPr id="136" name="Shape 136"/>
          <p:cNvSpPr/>
          <p:nvPr>
            <p:ph type="sldNum" sz="quarter" idx="2"/>
          </p:nvPr>
        </p:nvSpPr>
        <p:spPr>
          <a:xfrm>
            <a:off x="8399018" y="6301743"/>
            <a:ext cx="287782" cy="474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02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975" y="1125537"/>
            <a:ext cx="3240088" cy="323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0425" y="1125537"/>
            <a:ext cx="3240088" cy="323850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第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次扩展</a:t>
            </a:r>
          </a:p>
        </p:txBody>
      </p:sp>
      <p:pic>
        <p:nvPicPr>
          <p:cNvPr id="205" name="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9725" y="1125537"/>
            <a:ext cx="3240088" cy="323850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457200" y="4364037"/>
            <a:ext cx="8229600" cy="1692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42950" indent="-285750">
              <a:buSzPct val="100000"/>
              <a:buFont typeface="Arial"/>
              <a:buChar char="–"/>
              <a:defRPr b="0"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扩展结点</a:t>
            </a:r>
            <a:r>
              <a:t>n</a:t>
            </a:r>
            <a:r>
              <a:rPr baseline="-25000"/>
              <a:t>6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，唯一的</a:t>
            </a:r>
            <a:r>
              <a:t>2-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连接符为最优动作</a:t>
            </a:r>
          </a:p>
          <a:p>
            <a:pPr lvl="1" marL="742950" indent="-285750">
              <a:buSzPct val="100000"/>
              <a:buFont typeface="Arial"/>
              <a:buChar char="–"/>
              <a:defRPr b="0" sz="2800"/>
            </a:pPr>
            <a:r>
              <a:t>n</a:t>
            </a:r>
            <a:r>
              <a:rPr baseline="-25000"/>
              <a:t>6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的代价更新为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（值不变），当前解路径的</a:t>
            </a:r>
            <a:r>
              <a:t>n</a:t>
            </a:r>
            <a:r>
              <a:rPr baseline="-25000"/>
              <a:t>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的代价最小为待扩展结点（</a:t>
            </a:r>
            <a:r>
              <a:t>n</a:t>
            </a:r>
            <a:r>
              <a:rPr baseline="-25000"/>
              <a:t>9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为目标结点）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CAD9EB"/>
            </a:gs>
            <a:gs pos="16999">
              <a:srgbClr val="B0C6E1"/>
            </a:gs>
            <a:gs pos="25999">
              <a:srgbClr val="B0C6E1"/>
            </a:gs>
            <a:gs pos="100000">
              <a:srgbClr val="F6F9FC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09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975" y="1125537"/>
            <a:ext cx="3240088" cy="323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0425" y="1125537"/>
            <a:ext cx="3240088" cy="32385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第</a:t>
            </a:r>
            <a:r>
              <a:t>5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次扩展</a:t>
            </a:r>
          </a:p>
        </p:txBody>
      </p:sp>
      <p:pic>
        <p:nvPicPr>
          <p:cNvPr id="212" name="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9725" y="1125537"/>
            <a:ext cx="3240088" cy="323850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457200" y="4364037"/>
            <a:ext cx="8229600" cy="2226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42950" indent="-285750">
              <a:buSzPct val="100000"/>
              <a:buFont typeface="Arial"/>
              <a:buChar char="–"/>
              <a:defRPr b="0"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扩展结点</a:t>
            </a:r>
            <a:r>
              <a:t>n</a:t>
            </a:r>
            <a:r>
              <a:rPr baseline="-25000"/>
              <a:t>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，唯一的</a:t>
            </a:r>
            <a:r>
              <a:t>2-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连接符为最优动作</a:t>
            </a:r>
          </a:p>
          <a:p>
            <a:pPr lvl="1" marL="742950" indent="-285750">
              <a:buSzPct val="100000"/>
              <a:buFont typeface="Arial"/>
              <a:buChar char="–"/>
              <a:defRPr b="0" sz="2800"/>
            </a:pPr>
            <a:r>
              <a:t>n</a:t>
            </a:r>
            <a:r>
              <a:rPr baseline="-25000"/>
              <a:t>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的代价更新为</a:t>
            </a:r>
            <a:r>
              <a:t>3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n</a:t>
            </a:r>
            <a:r>
              <a:rPr baseline="-25000"/>
              <a:t>6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的代价更新为</a:t>
            </a:r>
            <a:r>
              <a:t>5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n</a:t>
            </a:r>
            <a:r>
              <a:rPr baseline="-25000"/>
              <a:t>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n</a:t>
            </a:r>
            <a:r>
              <a:rPr baseline="-25000"/>
              <a:t>5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和</a:t>
            </a:r>
            <a:r>
              <a:t>n</a:t>
            </a:r>
            <a:r>
              <a:rPr baseline="-25000"/>
              <a:t>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的代价分别更新为</a:t>
            </a:r>
            <a:r>
              <a:t>6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，当前解路径的</a:t>
            </a:r>
            <a:r>
              <a:t>n</a:t>
            </a:r>
            <a:r>
              <a:rPr baseline="-25000"/>
              <a:t>8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的代价最小为待扩展结点（</a:t>
            </a:r>
            <a:r>
              <a:t>n</a:t>
            </a:r>
            <a:r>
              <a:rPr baseline="-25000"/>
              <a:t>10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为目标结点）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16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975" y="1125537"/>
            <a:ext cx="3240088" cy="323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0425" y="1125537"/>
            <a:ext cx="3240088" cy="32385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第</a:t>
            </a:r>
            <a:r>
              <a:t>6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次扩展</a:t>
            </a:r>
          </a:p>
        </p:txBody>
      </p:sp>
      <p:pic>
        <p:nvPicPr>
          <p:cNvPr id="219" name="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9725" y="1125537"/>
            <a:ext cx="3240088" cy="3238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20"/>
          <p:cNvSpPr/>
          <p:nvPr/>
        </p:nvSpPr>
        <p:spPr>
          <a:xfrm>
            <a:off x="457200" y="4364037"/>
            <a:ext cx="8229600" cy="166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42950" indent="-285750">
              <a:buSzPct val="100000"/>
              <a:buFont typeface="Arial"/>
              <a:buChar char="–"/>
              <a:defRPr b="0"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扩展结点</a:t>
            </a:r>
            <a:r>
              <a:t>n</a:t>
            </a:r>
            <a:r>
              <a:rPr baseline="-25000"/>
              <a:t>8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，唯一的</a:t>
            </a:r>
            <a:r>
              <a:t>1-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连接符为最优动作</a:t>
            </a:r>
          </a:p>
          <a:p>
            <a:pPr lvl="1" marL="742950" indent="-285750">
              <a:buSzPct val="100000"/>
              <a:buFont typeface="Arial"/>
              <a:buChar char="–"/>
              <a:defRPr b="0" sz="2800"/>
            </a:pPr>
            <a:r>
              <a:t>n</a:t>
            </a:r>
            <a:r>
              <a:rPr baseline="-25000"/>
              <a:t>8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的代价更新为</a:t>
            </a:r>
            <a:r>
              <a:t>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（值不变），当前解路径上的所有结点均已扩展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23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975" y="1111250"/>
            <a:ext cx="3240088" cy="3240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0200" y="1111250"/>
            <a:ext cx="3240088" cy="3240088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问题的解</a:t>
            </a:r>
          </a:p>
        </p:txBody>
      </p:sp>
      <p:sp>
        <p:nvSpPr>
          <p:cNvPr id="226" name="Shape 226"/>
          <p:cNvSpPr/>
          <p:nvPr/>
        </p:nvSpPr>
        <p:spPr>
          <a:xfrm>
            <a:off x="457200" y="4364037"/>
            <a:ext cx="8229600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42950" indent="-285750">
              <a:buSzPct val="100000"/>
              <a:buFont typeface="Arial"/>
              <a:buChar char="–"/>
              <a:defRPr b="0"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左图：问题原图</a:t>
            </a:r>
          </a:p>
          <a:p>
            <a:pPr lvl="1" marL="742950" indent="-285750">
              <a:buSzPct val="100000"/>
              <a:buFont typeface="Arial"/>
              <a:buChar char="–"/>
              <a:defRPr b="0"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中图：与或图搜索算法的扩展生成图</a:t>
            </a:r>
          </a:p>
          <a:p>
            <a:pPr lvl="1" marL="742950" indent="-285750">
              <a:buSzPct val="100000"/>
              <a:buFont typeface="Arial"/>
              <a:buChar char="–"/>
              <a:defRPr b="0"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右图：与或图搜索算法的解图</a:t>
            </a:r>
          </a:p>
        </p:txBody>
      </p:sp>
      <p:pic>
        <p:nvPicPr>
          <p:cNvPr id="227" name="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1375" y="1111250"/>
            <a:ext cx="3240088" cy="3240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目录</a:t>
            </a:r>
          </a:p>
        </p:txBody>
      </p:sp>
      <p:sp>
        <p:nvSpPr>
          <p:cNvPr id="139" name="Shape 139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与或图搜索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0" indent="0">
              <a:buSzTx/>
              <a:buNone/>
            </a:pPr>
            <a:r>
              <a:t>2.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问题描述和问题实例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0" indent="0">
              <a:buSzTx/>
              <a:buNone/>
            </a:pPr>
            <a:r>
              <a:t>3.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与或图搜索的评估函数设计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0" indent="0">
              <a:buSzTx/>
              <a:buNone/>
            </a:pPr>
            <a:r>
              <a:t>4.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与或图搜索的具体搜索过程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与或图搜索</a:t>
            </a:r>
          </a:p>
        </p:txBody>
      </p:sp>
      <p:sp>
        <p:nvSpPr>
          <p:cNvPr id="143" name="Shape 143"/>
          <p:cNvSpPr/>
          <p:nvPr>
            <p:ph type="body" idx="4294967295"/>
          </p:nvPr>
        </p:nvSpPr>
        <p:spPr>
          <a:xfrm>
            <a:off x="457200" y="1029690"/>
            <a:ext cx="8229600" cy="4525963"/>
          </a:xfrm>
          <a:prstGeom prst="rect">
            <a:avLst/>
          </a:prstGeom>
        </p:spPr>
        <p:txBody>
          <a:bodyPr/>
          <a:lstStyle>
            <a:lvl1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深度优先递归的与或图搜索</a:t>
            </a:r>
          </a:p>
        </p:txBody>
      </p:sp>
      <p:sp>
        <p:nvSpPr>
          <p:cNvPr id="144" name="Shape 144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4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93142"/>
            <a:ext cx="9144000" cy="4784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问题描述和问题实例</a:t>
            </a:r>
          </a:p>
        </p:txBody>
      </p:sp>
      <p:sp>
        <p:nvSpPr>
          <p:cNvPr id="148" name="Shape 148"/>
          <p:cNvSpPr/>
          <p:nvPr>
            <p:ph type="body" idx="4294967295"/>
          </p:nvPr>
        </p:nvSpPr>
        <p:spPr>
          <a:xfrm>
            <a:off x="457200" y="1284446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与或图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结点间通过</a:t>
            </a:r>
            <a:r>
              <a:t>K-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连接符连接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K=1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代表确定动作；</a:t>
            </a:r>
            <a:r>
              <a:t>K&gt;1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代表不确定动作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目标：找到从初始结点到达目标结点的最短路径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初始状态：</a:t>
            </a:r>
            <a:r>
              <a:t>n</a:t>
            </a:r>
            <a:r>
              <a:rPr baseline="-25000"/>
              <a:t>0</a:t>
            </a:r>
            <a:endParaRPr baseline="-25000"/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目标状态：</a:t>
            </a:r>
            <a:r>
              <a:t>n</a:t>
            </a:r>
            <a:r>
              <a:rPr baseline="-25000"/>
              <a:t>9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和</a:t>
            </a:r>
            <a:r>
              <a:t>n</a:t>
            </a:r>
            <a:r>
              <a:rPr baseline="-25000"/>
              <a:t>10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50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1299" y="3338760"/>
            <a:ext cx="3238501" cy="323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与或图搜索的评估函数设计</a:t>
            </a:r>
          </a:p>
        </p:txBody>
      </p:sp>
      <p:sp>
        <p:nvSpPr>
          <p:cNvPr id="153" name="Shape 153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评估函数</a:t>
            </a:r>
            <a:r>
              <a:t>h(n)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h(n)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是从当前结点</a:t>
            </a:r>
            <a:r>
              <a:t>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到目标结点的最优解的估计代价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结点</a:t>
            </a:r>
            <a:r>
              <a:t>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执行</a:t>
            </a:r>
            <a:r>
              <a:t>k-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连接符对应动作的估计代价为</a:t>
            </a:r>
            <a:r>
              <a:t>h(n)=C</a:t>
            </a:r>
            <a:r>
              <a:rPr baseline="-25000"/>
              <a:t>k</a:t>
            </a:r>
            <a:r>
              <a:t>+h(n</a:t>
            </a:r>
            <a:r>
              <a:rPr baseline="-25000"/>
              <a:t>1</a:t>
            </a:r>
            <a:r>
              <a:t>)+…+h(n</a:t>
            </a:r>
            <a:r>
              <a:rPr baseline="-25000"/>
              <a:t>k</a:t>
            </a:r>
            <a:r>
              <a:t>)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C</a:t>
            </a:r>
            <a:r>
              <a:rPr baseline="-25000"/>
              <a:t>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为</a:t>
            </a:r>
            <a:r>
              <a:t>k-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连接符的实际代价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可能存在多个目标结点</a:t>
            </a:r>
          </a:p>
        </p:txBody>
      </p:sp>
      <p:sp>
        <p:nvSpPr>
          <p:cNvPr id="154" name="Shape 154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72" name="Group 172"/>
          <p:cNvGrpSpPr/>
          <p:nvPr/>
        </p:nvGrpSpPr>
        <p:grpSpPr>
          <a:xfrm>
            <a:off x="5580062" y="4161278"/>
            <a:ext cx="2647316" cy="2676561"/>
            <a:chOff x="0" y="0"/>
            <a:chExt cx="2647315" cy="2676559"/>
          </a:xfrm>
        </p:grpSpPr>
        <p:grpSp>
          <p:nvGrpSpPr>
            <p:cNvPr id="167" name="Group 167"/>
            <p:cNvGrpSpPr/>
            <p:nvPr/>
          </p:nvGrpSpPr>
          <p:grpSpPr>
            <a:xfrm>
              <a:off x="123825" y="315470"/>
              <a:ext cx="2438400" cy="2361090"/>
              <a:chOff x="0" y="0"/>
              <a:chExt cx="2438400" cy="2361088"/>
            </a:xfrm>
          </p:grpSpPr>
          <p:grpSp>
            <p:nvGrpSpPr>
              <p:cNvPr id="164" name="Group 164"/>
              <p:cNvGrpSpPr/>
              <p:nvPr/>
            </p:nvGrpSpPr>
            <p:grpSpPr>
              <a:xfrm>
                <a:off x="0" y="0"/>
                <a:ext cx="2438400" cy="1191771"/>
                <a:chOff x="0" y="0"/>
                <a:chExt cx="2438400" cy="1191770"/>
              </a:xfrm>
            </p:grpSpPr>
            <p:sp>
              <p:nvSpPr>
                <p:cNvPr id="155" name="Shape 155"/>
                <p:cNvSpPr/>
                <p:nvPr/>
              </p:nvSpPr>
              <p:spPr>
                <a:xfrm>
                  <a:off x="857250" y="0"/>
                  <a:ext cx="171450" cy="190500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0" sz="1800"/>
                  </a:pPr>
                </a:p>
              </p:txBody>
            </p:sp>
            <p:sp>
              <p:nvSpPr>
                <p:cNvPr id="156" name="Shape 156"/>
                <p:cNvSpPr/>
                <p:nvPr/>
              </p:nvSpPr>
              <p:spPr>
                <a:xfrm>
                  <a:off x="0" y="971550"/>
                  <a:ext cx="171450" cy="190500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0" sz="1800"/>
                  </a:pPr>
                </a:p>
              </p:txBody>
            </p:sp>
            <p:sp>
              <p:nvSpPr>
                <p:cNvPr id="157" name="Shape 157"/>
                <p:cNvSpPr/>
                <p:nvPr/>
              </p:nvSpPr>
              <p:spPr>
                <a:xfrm>
                  <a:off x="762000" y="971550"/>
                  <a:ext cx="171450" cy="190500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0" sz="1800"/>
                  </a:pPr>
                </a:p>
              </p:txBody>
            </p:sp>
            <p:sp>
              <p:nvSpPr>
                <p:cNvPr id="158" name="Shape 158"/>
                <p:cNvSpPr/>
                <p:nvPr/>
              </p:nvSpPr>
              <p:spPr>
                <a:xfrm>
                  <a:off x="2266950" y="914400"/>
                  <a:ext cx="171450" cy="190500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0" sz="1800"/>
                  </a:pPr>
                </a:p>
              </p:txBody>
            </p:sp>
            <p:sp>
              <p:nvSpPr>
                <p:cNvPr id="159" name="Shape 159"/>
                <p:cNvSpPr/>
                <p:nvPr/>
              </p:nvSpPr>
              <p:spPr>
                <a:xfrm>
                  <a:off x="1308100" y="770379"/>
                  <a:ext cx="637540" cy="42139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>
                    <a:spcBef>
                      <a:spcPts val="1400"/>
                    </a:spcBef>
                    <a:defRPr b="0"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…...</a:t>
                  </a:r>
                </a:p>
              </p:txBody>
            </p:sp>
            <p:sp>
              <p:nvSpPr>
                <p:cNvPr id="160" name="Shape 160"/>
                <p:cNvSpPr/>
                <p:nvPr/>
              </p:nvSpPr>
              <p:spPr>
                <a:xfrm flipH="1">
                  <a:off x="95250" y="190499"/>
                  <a:ext cx="838200" cy="762002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61" name="Shape 161"/>
                <p:cNvSpPr/>
                <p:nvPr/>
              </p:nvSpPr>
              <p:spPr>
                <a:xfrm flipH="1">
                  <a:off x="857249" y="209549"/>
                  <a:ext cx="76202" cy="762002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62" name="Shape 162"/>
                <p:cNvSpPr/>
                <p:nvPr/>
              </p:nvSpPr>
              <p:spPr>
                <a:xfrm>
                  <a:off x="933450" y="209549"/>
                  <a:ext cx="1409700" cy="704852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63" name="Shape 163"/>
                <p:cNvSpPr/>
                <p:nvPr/>
              </p:nvSpPr>
              <p:spPr>
                <a:xfrm>
                  <a:off x="647700" y="381000"/>
                  <a:ext cx="628650" cy="1714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7200"/>
                      </a:moveTo>
                      <a:lnTo>
                        <a:pt x="4582" y="16800"/>
                      </a:lnTo>
                      <a:lnTo>
                        <a:pt x="9164" y="21600"/>
                      </a:lnTo>
                      <a:lnTo>
                        <a:pt x="15055" y="19200"/>
                      </a:lnTo>
                      <a:lnTo>
                        <a:pt x="18982" y="1440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Arial"/>
                    </a:defRPr>
                  </a:pPr>
                </a:p>
              </p:txBody>
            </p:sp>
          </p:grpSp>
          <p:sp>
            <p:nvSpPr>
              <p:cNvPr id="165" name="Shape 165"/>
              <p:cNvSpPr/>
              <p:nvPr/>
            </p:nvSpPr>
            <p:spPr>
              <a:xfrm rot="16200000">
                <a:off x="1028700" y="552449"/>
                <a:ext cx="381000" cy="21907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15635" y="0"/>
                      <a:pt x="10800" y="806"/>
                      <a:pt x="10800" y="1800"/>
                    </a:cubicBezTo>
                    <a:lnTo>
                      <a:pt x="10800" y="9000"/>
                    </a:lnTo>
                    <a:cubicBezTo>
                      <a:pt x="10800" y="9994"/>
                      <a:pt x="5965" y="10800"/>
                      <a:pt x="0" y="10800"/>
                    </a:cubicBezTo>
                    <a:cubicBezTo>
                      <a:pt x="5965" y="10800"/>
                      <a:pt x="10800" y="11606"/>
                      <a:pt x="10800" y="12600"/>
                    </a:cubicBezTo>
                    <a:lnTo>
                      <a:pt x="10800" y="19800"/>
                    </a:lnTo>
                    <a:cubicBezTo>
                      <a:pt x="10800" y="20794"/>
                      <a:pt x="15635" y="21600"/>
                      <a:pt x="21600" y="21600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0" sz="1800"/>
                </a:p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981075" y="1850548"/>
                <a:ext cx="561340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>
                  <a:spcBef>
                    <a:spcPts val="1400"/>
                  </a:spcBef>
                  <a:defRPr b="0"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k</a:t>
                </a:r>
                <a:r>
                  <a:rPr>
                    <a:latin typeface="宋体"/>
                    <a:ea typeface="宋体"/>
                    <a:cs typeface="宋体"/>
                    <a:sym typeface="宋体"/>
                  </a:rPr>
                  <a:t>个</a:t>
                </a:r>
              </a:p>
            </p:txBody>
          </p:sp>
        </p:grpSp>
        <p:sp>
          <p:nvSpPr>
            <p:cNvPr id="168" name="Shape 168"/>
            <p:cNvSpPr/>
            <p:nvPr/>
          </p:nvSpPr>
          <p:spPr>
            <a:xfrm>
              <a:off x="1231900" y="0"/>
              <a:ext cx="2565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spcBef>
                  <a:spcPts val="1400"/>
                </a:spcBef>
                <a:defRPr b="0"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0" y="1380743"/>
              <a:ext cx="358141" cy="47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spcBef>
                  <a:spcPts val="1400"/>
                </a:spcBef>
                <a:defRPr b="0"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n</a:t>
              </a:r>
              <a:r>
                <a:rPr baseline="-25000"/>
                <a:t>1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819150" y="1418844"/>
              <a:ext cx="358141" cy="47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spcBef>
                  <a:spcPts val="1400"/>
                </a:spcBef>
                <a:defRPr b="0"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n</a:t>
              </a:r>
              <a:r>
                <a:rPr baseline="-25000"/>
                <a:t>2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2289175" y="1343437"/>
              <a:ext cx="358141" cy="47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spcBef>
                  <a:spcPts val="1400"/>
                </a:spcBef>
                <a:defRPr b="0"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n</a:t>
              </a:r>
              <a:r>
                <a:rPr baseline="-25000"/>
                <a:t>k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75" name="Shape 175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扩展流程描述</a:t>
            </a:r>
          </a:p>
        </p:txBody>
      </p:sp>
      <p:sp>
        <p:nvSpPr>
          <p:cNvPr id="176" name="Shape 176"/>
          <p:cNvSpPr/>
          <p:nvPr>
            <p:ph type="body" sz="quarter" idx="4294967295"/>
          </p:nvPr>
        </p:nvSpPr>
        <p:spPr>
          <a:xfrm>
            <a:off x="457200" y="4364037"/>
            <a:ext cx="8229600" cy="1368426"/>
          </a:xfrm>
          <a:prstGeom prst="rect">
            <a:avLst/>
          </a:prstGeom>
          <a:solidFill>
            <a:srgbClr val="BFBFBF"/>
          </a:solidFill>
        </p:spPr>
        <p:txBody>
          <a:bodyPr/>
          <a:lstStyle/>
          <a:p>
            <a:pPr lvl="1" marL="742950" indent="-285750">
              <a:spcBef>
                <a:spcPts val="0"/>
              </a:spcBef>
              <a:defRPr b="1" sz="28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扩展和更新过程的若干解释</a:t>
            </a:r>
          </a:p>
        </p:txBody>
      </p:sp>
      <p:sp>
        <p:nvSpPr>
          <p:cNvPr id="177" name="Shape 177"/>
          <p:cNvSpPr/>
          <p:nvPr/>
        </p:nvSpPr>
        <p:spPr>
          <a:xfrm>
            <a:off x="1116012" y="1712912"/>
            <a:ext cx="1800226" cy="1107441"/>
          </a:xfrm>
          <a:prstGeom prst="rect">
            <a:avLst/>
          </a:prstGeom>
          <a:solidFill>
            <a:srgbClr val="C3D69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左图：</a:t>
            </a:r>
            <a:br>
              <a:rPr>
                <a:latin typeface="宋体"/>
                <a:ea typeface="宋体"/>
                <a:cs typeface="宋体"/>
                <a:sym typeface="宋体"/>
              </a:rPr>
            </a:br>
            <a:r>
              <a:rPr>
                <a:latin typeface="宋体"/>
                <a:ea typeface="宋体"/>
                <a:cs typeface="宋体"/>
                <a:sym typeface="宋体"/>
              </a:rPr>
              <a:t>原始问题</a:t>
            </a:r>
          </a:p>
        </p:txBody>
      </p:sp>
      <p:sp>
        <p:nvSpPr>
          <p:cNvPr id="178" name="Shape 178"/>
          <p:cNvSpPr/>
          <p:nvPr/>
        </p:nvSpPr>
        <p:spPr>
          <a:xfrm>
            <a:off x="3654425" y="1700212"/>
            <a:ext cx="1800225" cy="1615441"/>
          </a:xfrm>
          <a:prstGeom prst="rect">
            <a:avLst/>
          </a:prstGeom>
          <a:solidFill>
            <a:srgbClr val="95B3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中图：</a:t>
            </a:r>
          </a:p>
          <a:p>
            <a:pPr>
              <a:defRPr b="0"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上步搜索的结果</a:t>
            </a:r>
          </a:p>
        </p:txBody>
      </p:sp>
      <p:sp>
        <p:nvSpPr>
          <p:cNvPr id="179" name="Shape 179"/>
          <p:cNvSpPr/>
          <p:nvPr/>
        </p:nvSpPr>
        <p:spPr>
          <a:xfrm>
            <a:off x="6192837" y="1700212"/>
            <a:ext cx="1800226" cy="1615441"/>
          </a:xfrm>
          <a:prstGeom prst="rect">
            <a:avLst/>
          </a:prstGeom>
          <a:solidFill>
            <a:srgbClr val="D9969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右图：</a:t>
            </a:r>
          </a:p>
          <a:p>
            <a:pPr>
              <a:defRPr b="0"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当前扩展的结果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82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975" y="1125537"/>
            <a:ext cx="3240088" cy="323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0425" y="1125537"/>
            <a:ext cx="3240088" cy="164465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第</a:t>
            </a:r>
            <a:r>
              <a:t>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次扩展</a:t>
            </a:r>
          </a:p>
        </p:txBody>
      </p:sp>
      <p:sp>
        <p:nvSpPr>
          <p:cNvPr id="185" name="Shape 185"/>
          <p:cNvSpPr/>
          <p:nvPr>
            <p:ph type="body" sz="half" idx="4294967295"/>
          </p:nvPr>
        </p:nvSpPr>
        <p:spPr>
          <a:xfrm>
            <a:off x="457200" y="4364037"/>
            <a:ext cx="8229600" cy="2017713"/>
          </a:xfrm>
          <a:prstGeom prst="rect">
            <a:avLst/>
          </a:prstGeom>
        </p:spPr>
        <p:txBody>
          <a:bodyPr/>
          <a:lstStyle/>
          <a:p>
            <a:pPr lvl="1" marL="742950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扩展初始结点</a:t>
            </a:r>
            <a:r>
              <a:t>n</a:t>
            </a:r>
            <a:r>
              <a:rPr baseline="-25000"/>
              <a:t>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，左侧的</a:t>
            </a:r>
            <a:r>
              <a:t>1-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连接符为最优动作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n</a:t>
            </a:r>
            <a:r>
              <a:rPr baseline="-25000"/>
              <a:t>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的代价更新为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，当前解路径的</a:t>
            </a:r>
            <a:r>
              <a:t>n</a:t>
            </a:r>
            <a:r>
              <a:rPr baseline="-25000"/>
              <a:t>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的代价最小为待扩展结点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88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975" y="1125537"/>
            <a:ext cx="3240088" cy="323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7400" y="1125537"/>
            <a:ext cx="3240088" cy="2574926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第</a:t>
            </a:r>
            <a:r>
              <a:t>2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次扩展</a:t>
            </a:r>
          </a:p>
        </p:txBody>
      </p:sp>
      <p:sp>
        <p:nvSpPr>
          <p:cNvPr id="191" name="Shape 191"/>
          <p:cNvSpPr/>
          <p:nvPr/>
        </p:nvSpPr>
        <p:spPr>
          <a:xfrm>
            <a:off x="457200" y="4364037"/>
            <a:ext cx="8229600" cy="209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42950" indent="-285750">
              <a:buSzPct val="100000"/>
              <a:buFont typeface="Arial"/>
              <a:buChar char="–"/>
              <a:defRPr b="0"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扩展结点</a:t>
            </a:r>
            <a:r>
              <a:t>n</a:t>
            </a:r>
            <a:r>
              <a:rPr baseline="-25000"/>
              <a:t>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，左侧的</a:t>
            </a:r>
            <a:r>
              <a:t>1-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连接符为最优动作</a:t>
            </a:r>
          </a:p>
          <a:p>
            <a:pPr lvl="1" marL="742950" indent="-285750">
              <a:buSzPct val="100000"/>
              <a:buFont typeface="Arial"/>
              <a:buChar char="–"/>
              <a:defRPr b="0" sz="2800"/>
            </a:pPr>
            <a:r>
              <a:t>n</a:t>
            </a:r>
            <a:r>
              <a:rPr baseline="-25000"/>
              <a:t>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的代价更新为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 n</a:t>
            </a:r>
            <a:r>
              <a:rPr baseline="-25000"/>
              <a:t>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的代价更新为</a:t>
            </a:r>
            <a:r>
              <a:t>5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，当前解路径的</a:t>
            </a:r>
            <a:r>
              <a:t>n</a:t>
            </a:r>
            <a:r>
              <a:rPr baseline="-25000"/>
              <a:t>5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的代价最小为待扩展结点</a:t>
            </a:r>
          </a:p>
        </p:txBody>
      </p:sp>
      <p:pic>
        <p:nvPicPr>
          <p:cNvPr id="192" name="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43212" y="1125537"/>
            <a:ext cx="3240088" cy="1644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95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975" y="1125537"/>
            <a:ext cx="3240088" cy="323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0425" y="1125537"/>
            <a:ext cx="3240088" cy="3238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第</a:t>
            </a:r>
            <a:r>
              <a:t>3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次扩展</a:t>
            </a:r>
          </a:p>
        </p:txBody>
      </p:sp>
      <p:sp>
        <p:nvSpPr>
          <p:cNvPr id="198" name="Shape 198"/>
          <p:cNvSpPr/>
          <p:nvPr/>
        </p:nvSpPr>
        <p:spPr>
          <a:xfrm>
            <a:off x="457200" y="4364037"/>
            <a:ext cx="8229600" cy="2606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42950" indent="-285750">
              <a:buSzPct val="100000"/>
              <a:buFont typeface="Arial"/>
              <a:buChar char="–"/>
              <a:defRPr b="0"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扩展结点</a:t>
            </a:r>
            <a:r>
              <a:t>n</a:t>
            </a:r>
            <a:r>
              <a:rPr baseline="-25000"/>
              <a:t>5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，唯一的</a:t>
            </a:r>
            <a:r>
              <a:t>2-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连接符为最优动作</a:t>
            </a:r>
          </a:p>
          <a:p>
            <a:pPr lvl="1" marL="742950" indent="-285750">
              <a:buSzPct val="100000"/>
              <a:buFont typeface="Arial"/>
              <a:buChar char="–"/>
              <a:defRPr b="0" sz="2800"/>
            </a:pPr>
            <a:r>
              <a:t>n</a:t>
            </a:r>
            <a:r>
              <a:rPr baseline="-25000"/>
              <a:t>5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的代价更新为</a:t>
            </a:r>
            <a:r>
              <a:t>6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n</a:t>
            </a:r>
            <a:r>
              <a:rPr baseline="-25000"/>
              <a:t>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更新了最优动作、代价更新为</a:t>
            </a:r>
            <a:r>
              <a:t>5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n</a:t>
            </a:r>
            <a:r>
              <a:rPr baseline="-25000"/>
              <a:t>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的代价更新为</a:t>
            </a:r>
            <a:r>
              <a:t>6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，当前解路径的</a:t>
            </a:r>
            <a:r>
              <a:t>n</a:t>
            </a:r>
            <a:r>
              <a:rPr baseline="-25000"/>
              <a:t>6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的代价最小为待扩展结点</a:t>
            </a:r>
          </a:p>
        </p:txBody>
      </p:sp>
      <p:pic>
        <p:nvPicPr>
          <p:cNvPr id="199" name="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9725" y="1125537"/>
            <a:ext cx="3240088" cy="2574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定义设计方案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定义设计方案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