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2" name="Shape 7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看两处红色的结点：因为大于等于4才确定3要被剪。前面剪枝的部分都是看红色结点。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1" name="Shape 8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3剪枝了才确定了上方红色字：大于等于2。因为3被剪了，只能是大于等于2.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1.jpeg" descr="C:\Users\Administrator\Desktop\图片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0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b="0" sz="2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1.jpeg" descr="C:\Users\Administrator\Desktop\图片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23850" y="6308725"/>
            <a:ext cx="2542541" cy="5105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0" sz="24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计算机科学与工程</a:t>
            </a:r>
          </a:p>
        </p:txBody>
      </p:sp>
      <p:sp>
        <p:nvSpPr>
          <p:cNvPr id="4" name="Shape 4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b="0" sz="180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6553200" y="6382216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3812523.jpeg" descr="C:\Documents and Settings\Administrator\桌面\381252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8012" y="5291137"/>
            <a:ext cx="2195513" cy="156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" y="1916112"/>
            <a:ext cx="9105900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body" sz="quarter" idx="4294967295"/>
          </p:nvPr>
        </p:nvSpPr>
        <p:spPr>
          <a:xfrm>
            <a:off x="-1" y="2809875"/>
            <a:ext cx="9144002" cy="8788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spcBef>
                <a:spcPts val="900"/>
              </a:spcBef>
              <a:buSzTx/>
              <a:buNone/>
              <a:defRPr b="1" sz="4000">
                <a:solidFill>
                  <a:srgbClr val="FFFF00"/>
                </a:solidFill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剪枝搜索算法实例演示</a:t>
            </a:r>
          </a:p>
        </p:txBody>
      </p:sp>
      <p:sp>
        <p:nvSpPr>
          <p:cNvPr id="134" name="Shape 134"/>
          <p:cNvSpPr/>
          <p:nvPr/>
        </p:nvSpPr>
        <p:spPr>
          <a:xfrm>
            <a:off x="2195512" y="254317"/>
            <a:ext cx="655320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b="0" sz="44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人工智能基础</a:t>
            </a:r>
          </a:p>
        </p:txBody>
      </p:sp>
      <p:sp>
        <p:nvSpPr>
          <p:cNvPr id="135" name="Shape 135"/>
          <p:cNvSpPr/>
          <p:nvPr/>
        </p:nvSpPr>
        <p:spPr>
          <a:xfrm>
            <a:off x="2916237" y="5749925"/>
            <a:ext cx="3960813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80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/>
            <a:r>
              <a:t>计算机科学与技术学院</a:t>
            </a:r>
          </a:p>
        </p:txBody>
      </p:sp>
      <p:sp>
        <p:nvSpPr>
          <p:cNvPr id="136" name="Shape 136"/>
          <p:cNvSpPr/>
          <p:nvPr>
            <p:ph type="sldNum" sz="quarter" idx="2"/>
          </p:nvPr>
        </p:nvSpPr>
        <p:spPr>
          <a:xfrm>
            <a:off x="8399018" y="6301743"/>
            <a:ext cx="287782" cy="474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8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793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hape 201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>
                <a:solidFill>
                  <a:srgbClr val="FF33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02" name="Shape 202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12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595312" y="32670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214" name="Shape 214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215" name="Shape 215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16" name="Shape 216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224" name="Shape 224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2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227" name="Shape 227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31" name="Shape 231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595312" y="32670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3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241" name="Shape 241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6" name="Shape 246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7" name="Shape 247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49" name="Shape 249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50" name="Shape 250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>
                <a:solidFill>
                  <a:srgbClr val="FF00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Shape 251"/>
          <p:cNvSpPr/>
          <p:nvPr/>
        </p:nvSpPr>
        <p:spPr>
          <a:xfrm>
            <a:off x="595312" y="32670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254" name="Shape 254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5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257" name="Shape 257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61" name="Shape 261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62" name="Shape 262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63" name="Shape 263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64" name="Shape 264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66" name="Shape 266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267" name="Shape 267"/>
          <p:cNvSpPr/>
          <p:nvPr/>
        </p:nvSpPr>
        <p:spPr>
          <a:xfrm>
            <a:off x="595312" y="32670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270" name="Shape 270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71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273" name="Shape 273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74" name="Shape 274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75" name="Shape 275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283" name="Shape 283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595312" y="32670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287" name="Shape 28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8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Shape 289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290" name="Shape 290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2" name="Shape 292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3" name="Shape 293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4" name="Shape 294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5" name="Shape 295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300" name="Shape 300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01" name="Shape 301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303" name="Shape 303"/>
          <p:cNvSpPr/>
          <p:nvPr/>
        </p:nvSpPr>
        <p:spPr>
          <a:xfrm>
            <a:off x="595312" y="32670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306" name="Shape 306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07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0" name="Shape 310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3300"/>
                </a:solidFill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2" name="Shape 312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4" name="Shape 314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6" name="Shape 316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18" name="Shape 318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319" name="Shape 319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20" name="Shape 320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595312" y="32670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323" name="Shape 323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326" name="Shape 326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27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Shape 328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>
                <a:solidFill>
                  <a:srgbClr val="FF33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29" name="Shape 329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30" name="Shape 330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1" name="Shape 331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2" name="Shape 332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7" name="Shape 337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340" name="Shape 340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342" name="Shape 342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43" name="Shape 343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目录</a:t>
            </a:r>
          </a:p>
        </p:txBody>
      </p:sp>
      <p:sp>
        <p:nvSpPr>
          <p:cNvPr id="139" name="Shape 139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剪枝搜索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2.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问题实例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0" indent="0">
              <a:buSzTx/>
              <a:buNone/>
            </a:pPr>
            <a:r>
              <a:t>3.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剪枝搜索的具体搜索过程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346" name="Shape 346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47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hape 348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49" name="Shape 349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50" name="Shape 350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360" name="Shape 360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362" name="Shape 362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63" name="Shape 363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3038475" y="1941512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6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70" name="Shape 370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71" name="Shape 371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4" name="Shape 374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5" name="Shape 375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6" name="Shape 376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7" name="Shape 377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8" name="Shape 378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80" name="Shape 380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381" name="Shape 381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82" name="Shape 382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383" name="Shape 383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84" name="Shape 384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85" name="Shape 385"/>
          <p:cNvSpPr/>
          <p:nvPr/>
        </p:nvSpPr>
        <p:spPr>
          <a:xfrm>
            <a:off x="3038475" y="1941512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4</a:t>
            </a:r>
          </a:p>
        </p:txBody>
      </p:sp>
      <p:sp>
        <p:nvSpPr>
          <p:cNvPr id="386" name="Shape 386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389" name="Shape 389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9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92" name="Shape 392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393" name="Shape 393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403" name="Shape 403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405" name="Shape 405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07" name="Shape 407"/>
          <p:cNvSpPr/>
          <p:nvPr/>
        </p:nvSpPr>
        <p:spPr>
          <a:xfrm>
            <a:off x="3038475" y="1941512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4</a:t>
            </a:r>
          </a:p>
        </p:txBody>
      </p:sp>
      <p:sp>
        <p:nvSpPr>
          <p:cNvPr id="408" name="Shape 408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09" name="Shape 409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412" name="Shape 412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1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15" name="Shape 415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16" name="Shape 416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4" name="Shape 424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426" name="Shape 426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428" name="Shape 428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29" name="Shape 429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30" name="Shape 430"/>
          <p:cNvSpPr/>
          <p:nvPr/>
        </p:nvSpPr>
        <p:spPr>
          <a:xfrm>
            <a:off x="3038475" y="1941512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4</a:t>
            </a:r>
          </a:p>
        </p:txBody>
      </p:sp>
      <p:sp>
        <p:nvSpPr>
          <p:cNvPr id="431" name="Shape 431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32" name="Shape 432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33" name="Shape 433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3414712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437" name="Shape 43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3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Shape 439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40" name="Shape 440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41" name="Shape 441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451" name="Shape 451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453" name="Shape 453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55" name="Shape 455"/>
          <p:cNvSpPr/>
          <p:nvPr/>
        </p:nvSpPr>
        <p:spPr>
          <a:xfrm>
            <a:off x="3038475" y="1941512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4</a:t>
            </a:r>
          </a:p>
        </p:txBody>
      </p:sp>
      <p:sp>
        <p:nvSpPr>
          <p:cNvPr id="456" name="Shape 456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>
                <a:solidFill>
                  <a:srgbClr val="FF00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60" name="Shape 460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463" name="Shape 463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64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Shape 465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66" name="Shape 466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67" name="Shape 467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68" name="Shape 468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69" name="Shape 469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0" name="Shape 470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2" name="Shape 472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5" name="Shape 475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6" name="Shape 476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477" name="Shape 477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78" name="Shape 478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479" name="Shape 479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80" name="Shape 480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81" name="Shape 481"/>
          <p:cNvSpPr/>
          <p:nvPr/>
        </p:nvSpPr>
        <p:spPr>
          <a:xfrm>
            <a:off x="3038475" y="1941512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4</a:t>
            </a:r>
          </a:p>
        </p:txBody>
      </p:sp>
      <p:sp>
        <p:nvSpPr>
          <p:cNvPr id="482" name="Shape 482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84" name="Shape 484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486" name="Shape 486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490" name="Shape 490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91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Shape 492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93" name="Shape 493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494" name="Shape 494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97" name="Shape 497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02" name="Shape 502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03" name="Shape 503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504" name="Shape 504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05" name="Shape 505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506" name="Shape 506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08" name="Shape 508"/>
          <p:cNvSpPr/>
          <p:nvPr/>
        </p:nvSpPr>
        <p:spPr>
          <a:xfrm>
            <a:off x="3038475" y="1941512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4</a:t>
            </a:r>
          </a:p>
        </p:txBody>
      </p:sp>
      <p:sp>
        <p:nvSpPr>
          <p:cNvPr id="509" name="Shape 509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11" name="Shape 511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12" name="Shape 512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513" name="Shape 513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14" name="Shape 514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515" name="Shape 515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16" name="Shape 516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519" name="Shape 519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2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Shape 521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22" name="Shape 522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23" name="Shape 523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25" name="Shape 525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26" name="Shape 526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27" name="Shape 527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31" name="Shape 531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533" name="Shape 533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535" name="Shape 535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>
                <a:solidFill>
                  <a:srgbClr val="FF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8" name="Shape 538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542" name="Shape 542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544" name="Shape 544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45" name="Shape 545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4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Shape 550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51" name="Shape 551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52" name="Shape 552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53" name="Shape 553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54" name="Shape 554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55" name="Shape 555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61" name="Shape 561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562" name="Shape 562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564" name="Shape 564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67" name="Shape 567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68" name="Shape 568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69" name="Shape 569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70" name="Shape 570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571" name="Shape 571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573" name="Shape 573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74" name="Shape 574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75" name="Shape 575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578" name="Shape 578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7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Shape 580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81" name="Shape 581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82" name="Shape 582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6" name="Shape 586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7" name="Shape 587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8" name="Shape 588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89" name="Shape 589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90" name="Shape 590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91" name="Shape 591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592" name="Shape 592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93" name="Shape 593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594" name="Shape 594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597" name="Shape 597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601" name="Shape 601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603" name="Shape 603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04" name="Shape 604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606" name="Shape 606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-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β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剪枝搜索</a:t>
            </a:r>
          </a:p>
        </p:txBody>
      </p:sp>
      <p:sp>
        <p:nvSpPr>
          <p:cNvPr id="143" name="Shape 143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系统化搜索的全局搜索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4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75" y="885825"/>
            <a:ext cx="9144000" cy="5959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609" name="Shape 609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1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hape 611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12" name="Shape 612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13" name="Shape 613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15" name="Shape 615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17" name="Shape 617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18" name="Shape 618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623" name="Shape 623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24" name="Shape 624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625" name="Shape 625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27" name="Shape 627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28" name="Shape 628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632" name="Shape 632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634" name="Shape 634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36" name="Shape 636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637" name="Shape 637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641" name="Shape 641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42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Shape 643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44" name="Shape 644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45" name="Shape 645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46" name="Shape 646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47" name="Shape 647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48" name="Shape 648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49" name="Shape 649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0" name="Shape 650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1" name="Shape 651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2" name="Shape 652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3" name="Shape 653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4" name="Shape 654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655" name="Shape 655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657" name="Shape 657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58" name="Shape 658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59" name="Shape 659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60" name="Shape 660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664" name="Shape 664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65" name="Shape 665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666" name="Shape 666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669" name="Shape 669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71" name="Shape 671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674" name="Shape 674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7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676" name="Shape 676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77" name="Shape 677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78" name="Shape 678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79" name="Shape 679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0" name="Shape 680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1" name="Shape 681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688" name="Shape 688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690" name="Shape 690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92" name="Shape 692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693" name="Shape 693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94" name="Shape 694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96" name="Shape 696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697" name="Shape 697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698" name="Shape 698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699" name="Shape 699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00" name="Shape 700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01" name="Shape 701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702" name="Shape 702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05" name="Shape 705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06" name="Shape 706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>
                <a:solidFill>
                  <a:srgbClr val="FF33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709" name="Shape 709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1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Shape 711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12" name="Shape 712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13" name="Shape 713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14" name="Shape 714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15" name="Shape 715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16" name="Shape 716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17" name="Shape 717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21" name="Shape 721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22" name="Shape 722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723" name="Shape 723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725" name="Shape 725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26" name="Shape 726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27" name="Shape 727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28" name="Shape 728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29" name="Shape 729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30" name="Shape 730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31" name="Shape 731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732" name="Shape 732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33" name="Shape 733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734" name="Shape 734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35" name="Shape 735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737" name="Shape 737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38" name="Shape 738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39" name="Shape 739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40" name="Shape 740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41" name="Shape 741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>
                <a:solidFill>
                  <a:srgbClr val="FF33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grpSp>
        <p:nvGrpSpPr>
          <p:cNvPr id="744" name="Group 744"/>
          <p:cNvGrpSpPr/>
          <p:nvPr/>
        </p:nvGrpSpPr>
        <p:grpSpPr>
          <a:xfrm>
            <a:off x="5292725" y="4594225"/>
            <a:ext cx="2951163" cy="779463"/>
            <a:chOff x="0" y="0"/>
            <a:chExt cx="2951162" cy="779462"/>
          </a:xfrm>
        </p:grpSpPr>
        <p:sp>
          <p:nvSpPr>
            <p:cNvPr id="742" name="Shape 742"/>
            <p:cNvSpPr/>
            <p:nvPr/>
          </p:nvSpPr>
          <p:spPr>
            <a:xfrm>
              <a:off x="0" y="0"/>
              <a:ext cx="2951163" cy="779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62" y="4342"/>
                  </a:moveTo>
                  <a:lnTo>
                    <a:pt x="9722" y="1887"/>
                  </a:lnTo>
                  <a:lnTo>
                    <a:pt x="8550" y="6382"/>
                  </a:lnTo>
                  <a:lnTo>
                    <a:pt x="4502" y="3625"/>
                  </a:lnTo>
                  <a:lnTo>
                    <a:pt x="5372" y="7817"/>
                  </a:lnTo>
                  <a:lnTo>
                    <a:pt x="1172" y="8270"/>
                  </a:lnTo>
                  <a:lnTo>
                    <a:pt x="3935" y="11592"/>
                  </a:lnTo>
                  <a:lnTo>
                    <a:pt x="0" y="12877"/>
                  </a:lnTo>
                  <a:lnTo>
                    <a:pt x="3330" y="15370"/>
                  </a:lnTo>
                  <a:lnTo>
                    <a:pt x="1285" y="17825"/>
                  </a:lnTo>
                  <a:lnTo>
                    <a:pt x="4805" y="18240"/>
                  </a:lnTo>
                  <a:lnTo>
                    <a:pt x="4917" y="21600"/>
                  </a:lnTo>
                  <a:lnTo>
                    <a:pt x="7527" y="18125"/>
                  </a:lnTo>
                  <a:lnTo>
                    <a:pt x="8700" y="19712"/>
                  </a:lnTo>
                  <a:lnTo>
                    <a:pt x="9872" y="17370"/>
                  </a:lnTo>
                  <a:lnTo>
                    <a:pt x="11612" y="18842"/>
                  </a:lnTo>
                  <a:lnTo>
                    <a:pt x="12180" y="15935"/>
                  </a:lnTo>
                  <a:lnTo>
                    <a:pt x="14942" y="17370"/>
                  </a:lnTo>
                  <a:lnTo>
                    <a:pt x="14640" y="14350"/>
                  </a:lnTo>
                  <a:lnTo>
                    <a:pt x="18877" y="15632"/>
                  </a:lnTo>
                  <a:lnTo>
                    <a:pt x="16380" y="12310"/>
                  </a:lnTo>
                  <a:lnTo>
                    <a:pt x="18270" y="11290"/>
                  </a:lnTo>
                  <a:lnTo>
                    <a:pt x="16985" y="9402"/>
                  </a:lnTo>
                  <a:lnTo>
                    <a:pt x="21600" y="6645"/>
                  </a:lnTo>
                  <a:lnTo>
                    <a:pt x="16380" y="6532"/>
                  </a:lnTo>
                  <a:lnTo>
                    <a:pt x="18007" y="3172"/>
                  </a:lnTo>
                  <a:lnTo>
                    <a:pt x="14525" y="5777"/>
                  </a:lnTo>
                  <a:lnTo>
                    <a:pt x="14790" y="0"/>
                  </a:lnTo>
                  <a:close/>
                </a:path>
              </a:pathLst>
            </a:custGeom>
            <a:solidFill>
              <a:srgbClr val="948A54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0"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3" name="Shape 743"/>
            <p:cNvSpPr/>
            <p:nvPr/>
          </p:nvSpPr>
          <p:spPr>
            <a:xfrm>
              <a:off x="733965" y="39448"/>
              <a:ext cx="1266268" cy="726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0" sz="1800">
                  <a:solidFill>
                    <a:srgbClr val="FFFFFF"/>
                  </a:solidFill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此时是否需要剪枝？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747" name="Shape 747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48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Shape 749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50" name="Shape 750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51" name="Shape 751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2" name="Shape 752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4" name="Shape 754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5" name="Shape 755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6" name="Shape 756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7" name="Shape 757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8" name="Shape 758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59" name="Shape 759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60" name="Shape 760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761" name="Shape 761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62" name="Shape 762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763" name="Shape 763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64" name="Shape 764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65" name="Shape 765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66" name="Shape 766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67" name="Shape 767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770" name="Shape 770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71" name="Shape 771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772" name="Shape 772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73" name="Shape 773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74" name="Shape 774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775" name="Shape 775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76" name="Shape 776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77" name="Shape 777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78" name="Shape 778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79" name="Shape 779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>
                <a:solidFill>
                  <a:srgbClr val="FF33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780" name="Shape 780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785" name="Shape 785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86" name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Shape 787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88" name="Shape 788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789" name="Shape 789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0" name="Shape 790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1" name="Shape 791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2" name="Shape 792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3" name="Shape 793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4" name="Shape 794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5" name="Shape 795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6" name="Shape 796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7" name="Shape 797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798" name="Shape 798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799" name="Shape 799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00" name="Shape 800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801" name="Shape 801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02" name="Shape 802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03" name="Shape 803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804" name="Shape 804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05" name="Shape 805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06" name="Shape 806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07" name="Shape 807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808" name="Shape 808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09" name="Shape 809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810" name="Shape 810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11" name="Shape 811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12" name="Shape 812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813" name="Shape 813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14" name="Shape 814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15" name="Shape 815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16" name="Shape 816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17" name="Shape 817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818" name="Shape 818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19" name="Shape 819"/>
          <p:cNvSpPr/>
          <p:nvPr/>
        </p:nvSpPr>
        <p:spPr>
          <a:xfrm>
            <a:off x="5645150" y="32766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33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824" name="Shape 824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825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826" name="Shape 826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827" name="Shape 827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828" name="Shape 828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29" name="Shape 829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1" name="Shape 831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2" name="Shape 832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3" name="Shape 833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4" name="Shape 834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5" name="Shape 835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6" name="Shape 836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7" name="Shape 837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838" name="Shape 838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39" name="Shape 839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840" name="Shape 840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41" name="Shape 841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42" name="Shape 842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843" name="Shape 843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44" name="Shape 844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45" name="Shape 845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46" name="Shape 846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847" name="Shape 847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48" name="Shape 848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849" name="Shape 849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50" name="Shape 850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51" name="Shape 851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852" name="Shape 852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53" name="Shape 853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54" name="Shape 854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55" name="Shape 855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857" name="Shape 857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58" name="Shape 858"/>
          <p:cNvSpPr/>
          <p:nvPr/>
        </p:nvSpPr>
        <p:spPr>
          <a:xfrm>
            <a:off x="5645150" y="32766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2</a:t>
            </a:r>
          </a:p>
        </p:txBody>
      </p:sp>
      <p:sp>
        <p:nvSpPr>
          <p:cNvPr id="859" name="Shape 859"/>
          <p:cNvSpPr/>
          <p:nvPr/>
        </p:nvSpPr>
        <p:spPr>
          <a:xfrm>
            <a:off x="5699125" y="453072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862" name="Shape 862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86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864" name="Shape 864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865" name="Shape 865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866" name="Shape 866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67" name="Shape 867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69" name="Shape 869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0" name="Shape 870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1" name="Shape 871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2" name="Shape 872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3" name="Shape 873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4" name="Shape 874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5" name="Shape 875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876" name="Shape 876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7" name="Shape 877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878" name="Shape 878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79" name="Shape 879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80" name="Shape 880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881" name="Shape 881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82" name="Shape 882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83" name="Shape 883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84" name="Shape 884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885" name="Shape 885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86" name="Shape 886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887" name="Shape 887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88" name="Shape 888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89" name="Shape 889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890" name="Shape 890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91" name="Shape 891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92" name="Shape 892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93" name="Shape 893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94" name="Shape 894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895" name="Shape 895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896" name="Shape 896"/>
          <p:cNvSpPr/>
          <p:nvPr/>
        </p:nvSpPr>
        <p:spPr>
          <a:xfrm>
            <a:off x="5645150" y="32766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2</a:t>
            </a:r>
          </a:p>
        </p:txBody>
      </p:sp>
      <p:sp>
        <p:nvSpPr>
          <p:cNvPr id="897" name="Shape 897"/>
          <p:cNvSpPr/>
          <p:nvPr/>
        </p:nvSpPr>
        <p:spPr>
          <a:xfrm>
            <a:off x="5699125" y="453072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98" name="Shape 898"/>
          <p:cNvSpPr/>
          <p:nvPr/>
        </p:nvSpPr>
        <p:spPr>
          <a:xfrm>
            <a:off x="5543550" y="561022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899" name="Shape 899"/>
          <p:cNvSpPr/>
          <p:nvPr/>
        </p:nvSpPr>
        <p:spPr>
          <a:xfrm>
            <a:off x="5915025" y="4406900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902" name="Shape 902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90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Shape 904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05" name="Shape 905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06" name="Shape 906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07" name="Shape 907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08" name="Shape 908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09" name="Shape 909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0" name="Shape 910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1" name="Shape 911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2" name="Shape 912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3" name="Shape 913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4" name="Shape 914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5" name="Shape 915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916" name="Shape 916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7" name="Shape 917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918" name="Shape 918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19" name="Shape 919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20" name="Shape 920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21" name="Shape 921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22" name="Shape 922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23" name="Shape 923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24" name="Shape 924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925" name="Shape 925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26" name="Shape 926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927" name="Shape 927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28" name="Shape 928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930" name="Shape 930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31" name="Shape 931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32" name="Shape 932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935" name="Shape 935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5645150" y="32766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2</a:t>
            </a:r>
          </a:p>
        </p:txBody>
      </p:sp>
      <p:sp>
        <p:nvSpPr>
          <p:cNvPr id="937" name="Shape 937"/>
          <p:cNvSpPr/>
          <p:nvPr/>
        </p:nvSpPr>
        <p:spPr>
          <a:xfrm>
            <a:off x="5699125" y="4530725"/>
            <a:ext cx="215900" cy="215900"/>
          </a:xfrm>
          <a:prstGeom prst="ellipse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38" name="Shape 938"/>
          <p:cNvSpPr/>
          <p:nvPr/>
        </p:nvSpPr>
        <p:spPr>
          <a:xfrm>
            <a:off x="5543550" y="561022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39" name="Shape 939"/>
          <p:cNvSpPr/>
          <p:nvPr/>
        </p:nvSpPr>
        <p:spPr>
          <a:xfrm>
            <a:off x="5915025" y="4406900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-5</a:t>
            </a:r>
          </a:p>
        </p:txBody>
      </p:sp>
      <p:sp>
        <p:nvSpPr>
          <p:cNvPr id="940" name="Shape 940"/>
          <p:cNvSpPr/>
          <p:nvPr/>
        </p:nvSpPr>
        <p:spPr>
          <a:xfrm>
            <a:off x="58080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943" name="Shape 943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944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945" name="Shape 945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46" name="Shape 946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47" name="Shape 947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48" name="Shape 948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49" name="Shape 949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0" name="Shape 950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1" name="Shape 951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2" name="Shape 952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3" name="Shape 953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5" name="Shape 955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6" name="Shape 956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957" name="Shape 957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58" name="Shape 958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959" name="Shape 959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60" name="Shape 960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61" name="Shape 961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62" name="Shape 962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63" name="Shape 963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64" name="Shape 964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65" name="Shape 965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966" name="Shape 966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67" name="Shape 967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968" name="Shape 968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69" name="Shape 969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0" name="Shape 970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971" name="Shape 971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72" name="Shape 972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73" name="Shape 973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74" name="Shape 974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75" name="Shape 975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976" name="Shape 976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5645150" y="32766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2</a:t>
            </a:r>
          </a:p>
        </p:txBody>
      </p:sp>
      <p:sp>
        <p:nvSpPr>
          <p:cNvPr id="978" name="Shape 978"/>
          <p:cNvSpPr/>
          <p:nvPr/>
        </p:nvSpPr>
        <p:spPr>
          <a:xfrm>
            <a:off x="5699125" y="453072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79" name="Shape 979"/>
          <p:cNvSpPr/>
          <p:nvPr/>
        </p:nvSpPr>
        <p:spPr>
          <a:xfrm>
            <a:off x="5543550" y="561022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80" name="Shape 980"/>
          <p:cNvSpPr/>
          <p:nvPr/>
        </p:nvSpPr>
        <p:spPr>
          <a:xfrm>
            <a:off x="5915025" y="4406900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-5</a:t>
            </a:r>
          </a:p>
        </p:txBody>
      </p:sp>
      <p:sp>
        <p:nvSpPr>
          <p:cNvPr id="981" name="Shape 981"/>
          <p:cNvSpPr/>
          <p:nvPr/>
        </p:nvSpPr>
        <p:spPr>
          <a:xfrm>
            <a:off x="58080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82" name="Shape 982"/>
          <p:cNvSpPr/>
          <p:nvPr/>
        </p:nvSpPr>
        <p:spPr>
          <a:xfrm>
            <a:off x="6669087" y="19462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问题实例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4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985" name="Shape 985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986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Shape 987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88" name="Shape 988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989" name="Shape 989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0" name="Shape 990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1" name="Shape 991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2" name="Shape 992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3" name="Shape 993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4" name="Shape 994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5" name="Shape 995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6" name="Shape 996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7" name="Shape 997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998" name="Shape 998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999" name="Shape 999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00" name="Shape 1000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1001" name="Shape 1001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02" name="Shape 1002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03" name="Shape 1003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1004" name="Shape 1004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05" name="Shape 1005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06" name="Shape 1006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07" name="Shape 1007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1008" name="Shape 1008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09" name="Shape 1009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1010" name="Shape 1010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11" name="Shape 1011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12" name="Shape 1012"/>
          <p:cNvSpPr/>
          <p:nvPr/>
        </p:nvSpPr>
        <p:spPr>
          <a:xfrm>
            <a:off x="4865687" y="94932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4</a:t>
            </a:r>
          </a:p>
        </p:txBody>
      </p:sp>
      <p:sp>
        <p:nvSpPr>
          <p:cNvPr id="1013" name="Shape 1013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14" name="Shape 1014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15" name="Shape 1015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16" name="Shape 1016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17" name="Shape 1017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1018" name="Shape 1018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19" name="Shape 1019"/>
          <p:cNvSpPr/>
          <p:nvPr/>
        </p:nvSpPr>
        <p:spPr>
          <a:xfrm>
            <a:off x="5645150" y="32766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2</a:t>
            </a:r>
          </a:p>
        </p:txBody>
      </p:sp>
      <p:sp>
        <p:nvSpPr>
          <p:cNvPr id="1020" name="Shape 1020"/>
          <p:cNvSpPr/>
          <p:nvPr/>
        </p:nvSpPr>
        <p:spPr>
          <a:xfrm>
            <a:off x="5699125" y="453072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21" name="Shape 1021"/>
          <p:cNvSpPr/>
          <p:nvPr/>
        </p:nvSpPr>
        <p:spPr>
          <a:xfrm>
            <a:off x="5543550" y="561022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22" name="Shape 1022"/>
          <p:cNvSpPr/>
          <p:nvPr/>
        </p:nvSpPr>
        <p:spPr>
          <a:xfrm>
            <a:off x="5915025" y="4406900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-5</a:t>
            </a:r>
          </a:p>
        </p:txBody>
      </p:sp>
      <p:sp>
        <p:nvSpPr>
          <p:cNvPr id="1023" name="Shape 1023"/>
          <p:cNvSpPr/>
          <p:nvPr/>
        </p:nvSpPr>
        <p:spPr>
          <a:xfrm>
            <a:off x="58080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24" name="Shape 1024"/>
          <p:cNvSpPr/>
          <p:nvPr/>
        </p:nvSpPr>
        <p:spPr>
          <a:xfrm>
            <a:off x="6669087" y="19462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447566" y="2844720"/>
            <a:ext cx="211267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26" name="Shape 1026"/>
          <p:cNvSpPr/>
          <p:nvPr/>
        </p:nvSpPr>
        <p:spPr>
          <a:xfrm>
            <a:off x="7087610" y="2844720"/>
            <a:ext cx="212293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029" name="Shape 1029"/>
          <p:cNvSpPr/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030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Shape 1031"/>
          <p:cNvSpPr/>
          <p:nvPr/>
        </p:nvSpPr>
        <p:spPr>
          <a:xfrm>
            <a:off x="595312" y="3267075"/>
            <a:ext cx="1222376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1032" name="Shape 1032"/>
          <p:cNvSpPr/>
          <p:nvPr/>
        </p:nvSpPr>
        <p:spPr>
          <a:xfrm>
            <a:off x="7937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1033" name="Shape 1033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34" name="Shape 1034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35" name="Shape 1035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36" name="Shape 1036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37" name="Shape 1037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38" name="Shape 1038"/>
          <p:cNvSpPr/>
          <p:nvPr/>
        </p:nvSpPr>
        <p:spPr>
          <a:xfrm>
            <a:off x="1222375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39" name="Shape 1039"/>
          <p:cNvSpPr/>
          <p:nvPr/>
        </p:nvSpPr>
        <p:spPr>
          <a:xfrm>
            <a:off x="1512887" y="560228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40" name="Shape 1040"/>
          <p:cNvSpPr/>
          <p:nvPr/>
        </p:nvSpPr>
        <p:spPr>
          <a:xfrm>
            <a:off x="1808162" y="451802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41" name="Shape 1041"/>
          <p:cNvSpPr/>
          <p:nvPr/>
        </p:nvSpPr>
        <p:spPr>
          <a:xfrm>
            <a:off x="1808162" y="5602287"/>
            <a:ext cx="217488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42" name="Shape 1042"/>
          <p:cNvSpPr/>
          <p:nvPr/>
        </p:nvSpPr>
        <p:spPr>
          <a:xfrm>
            <a:off x="587375" y="43942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b="0" sz="2400"/>
            </a:lvl1pPr>
          </a:lstStyle>
          <a:p>
            <a:pPr/>
            <a:r>
              <a:t>3</a:t>
            </a:r>
          </a:p>
        </p:txBody>
      </p:sp>
      <p:sp>
        <p:nvSpPr>
          <p:cNvPr id="1043" name="Shape 1043"/>
          <p:cNvSpPr/>
          <p:nvPr/>
        </p:nvSpPr>
        <p:spPr>
          <a:xfrm>
            <a:off x="2408237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44" name="Shape 1044"/>
          <p:cNvSpPr/>
          <p:nvPr/>
        </p:nvSpPr>
        <p:spPr>
          <a:xfrm>
            <a:off x="263048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-1</a:t>
            </a:r>
          </a:p>
        </p:txBody>
      </p:sp>
      <p:sp>
        <p:nvSpPr>
          <p:cNvPr id="1045" name="Shape 1045"/>
          <p:cNvSpPr/>
          <p:nvPr/>
        </p:nvSpPr>
        <p:spPr>
          <a:xfrm>
            <a:off x="220027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46" name="Shape 1046"/>
          <p:cNvSpPr/>
          <p:nvPr/>
        </p:nvSpPr>
        <p:spPr>
          <a:xfrm>
            <a:off x="25441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47" name="Shape 1047"/>
          <p:cNvSpPr/>
          <p:nvPr/>
        </p:nvSpPr>
        <p:spPr>
          <a:xfrm>
            <a:off x="3038475" y="1941512"/>
            <a:ext cx="122237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4</a:t>
            </a:r>
          </a:p>
        </p:txBody>
      </p:sp>
      <p:sp>
        <p:nvSpPr>
          <p:cNvPr id="1048" name="Shape 1048"/>
          <p:cNvSpPr/>
          <p:nvPr/>
        </p:nvSpPr>
        <p:spPr>
          <a:xfrm>
            <a:off x="3779837" y="33766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49" name="Shape 1049"/>
          <p:cNvSpPr/>
          <p:nvPr/>
        </p:nvSpPr>
        <p:spPr>
          <a:xfrm>
            <a:off x="320516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50" name="Shape 1050"/>
          <p:cNvSpPr/>
          <p:nvPr/>
        </p:nvSpPr>
        <p:spPr>
          <a:xfrm>
            <a:off x="2989262" y="5621337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51" name="Shape 1051"/>
          <p:cNvSpPr/>
          <p:nvPr/>
        </p:nvSpPr>
        <p:spPr>
          <a:xfrm>
            <a:off x="3414712" y="4406900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/>
            </a:lvl1pPr>
          </a:lstStyle>
          <a:p>
            <a:pPr/>
            <a:r>
              <a:t>8</a:t>
            </a:r>
          </a:p>
        </p:txBody>
      </p:sp>
      <p:sp>
        <p:nvSpPr>
          <p:cNvPr id="1052" name="Shape 1052"/>
          <p:cNvSpPr/>
          <p:nvPr/>
        </p:nvSpPr>
        <p:spPr>
          <a:xfrm>
            <a:off x="3402012" y="5616575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53" name="Shape 1053"/>
          <p:cNvSpPr/>
          <p:nvPr/>
        </p:nvSpPr>
        <p:spPr>
          <a:xfrm>
            <a:off x="4013200" y="3267075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8</a:t>
            </a:r>
          </a:p>
        </p:txBody>
      </p:sp>
      <p:sp>
        <p:nvSpPr>
          <p:cNvPr id="1054" name="Shape 1054"/>
          <p:cNvSpPr/>
          <p:nvPr/>
        </p:nvSpPr>
        <p:spPr>
          <a:xfrm>
            <a:off x="3820535" y="41099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55" name="Shape 1055"/>
          <p:cNvSpPr/>
          <p:nvPr/>
        </p:nvSpPr>
        <p:spPr>
          <a:xfrm>
            <a:off x="4125335" y="408773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56" name="Shape 1056"/>
          <p:cNvSpPr/>
          <p:nvPr/>
        </p:nvSpPr>
        <p:spPr>
          <a:xfrm>
            <a:off x="4865687" y="949325"/>
            <a:ext cx="1223963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0" sz="2400">
                <a:solidFill>
                  <a:srgbClr val="FF00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445250" y="206057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58" name="Shape 1058"/>
          <p:cNvSpPr/>
          <p:nvPr/>
        </p:nvSpPr>
        <p:spPr>
          <a:xfrm>
            <a:off x="5429250" y="3390900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59" name="Shape 1059"/>
          <p:cNvSpPr/>
          <p:nvPr/>
        </p:nvSpPr>
        <p:spPr>
          <a:xfrm>
            <a:off x="5129212" y="45307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60" name="Shape 1060"/>
          <p:cNvSpPr/>
          <p:nvPr/>
        </p:nvSpPr>
        <p:spPr>
          <a:xfrm>
            <a:off x="4962525" y="561657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61" name="Shape 1061"/>
          <p:cNvSpPr/>
          <p:nvPr/>
        </p:nvSpPr>
        <p:spPr>
          <a:xfrm>
            <a:off x="3908425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1062" name="Shape 1062"/>
          <p:cNvSpPr/>
          <p:nvPr/>
        </p:nvSpPr>
        <p:spPr>
          <a:xfrm>
            <a:off x="5214360" y="5211682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63" name="Shape 1063"/>
          <p:cNvSpPr/>
          <p:nvPr/>
        </p:nvSpPr>
        <p:spPr>
          <a:xfrm>
            <a:off x="5645150" y="32766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t>2</a:t>
            </a:r>
          </a:p>
        </p:txBody>
      </p:sp>
      <p:sp>
        <p:nvSpPr>
          <p:cNvPr id="1064" name="Shape 1064"/>
          <p:cNvSpPr/>
          <p:nvPr/>
        </p:nvSpPr>
        <p:spPr>
          <a:xfrm>
            <a:off x="5699125" y="4530725"/>
            <a:ext cx="215900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65" name="Shape 1065"/>
          <p:cNvSpPr/>
          <p:nvPr/>
        </p:nvSpPr>
        <p:spPr>
          <a:xfrm>
            <a:off x="5543550" y="5610225"/>
            <a:ext cx="215900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066" name="Shape 1066"/>
          <p:cNvSpPr/>
          <p:nvPr/>
        </p:nvSpPr>
        <p:spPr>
          <a:xfrm>
            <a:off x="5915025" y="4406900"/>
            <a:ext cx="1222375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-5</a:t>
            </a:r>
          </a:p>
        </p:txBody>
      </p:sp>
      <p:sp>
        <p:nvSpPr>
          <p:cNvPr id="1067" name="Shape 1067"/>
          <p:cNvSpPr/>
          <p:nvPr/>
        </p:nvSpPr>
        <p:spPr>
          <a:xfrm>
            <a:off x="5808085" y="5214857"/>
            <a:ext cx="212292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68" name="Shape 1068"/>
          <p:cNvSpPr/>
          <p:nvPr/>
        </p:nvSpPr>
        <p:spPr>
          <a:xfrm>
            <a:off x="6669087" y="1946275"/>
            <a:ext cx="1222376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400"/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2</a:t>
            </a:r>
          </a:p>
        </p:txBody>
      </p:sp>
      <p:sp>
        <p:nvSpPr>
          <p:cNvPr id="1069" name="Shape 1069"/>
          <p:cNvSpPr/>
          <p:nvPr/>
        </p:nvSpPr>
        <p:spPr>
          <a:xfrm>
            <a:off x="6447566" y="2844720"/>
            <a:ext cx="211267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70" name="Shape 1070"/>
          <p:cNvSpPr/>
          <p:nvPr/>
        </p:nvSpPr>
        <p:spPr>
          <a:xfrm>
            <a:off x="7087610" y="2844720"/>
            <a:ext cx="212293" cy="192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565"/>
                </a:moveTo>
                <a:lnTo>
                  <a:pt x="4225" y="0"/>
                </a:lnTo>
                <a:lnTo>
                  <a:pt x="10800" y="6068"/>
                </a:lnTo>
                <a:lnTo>
                  <a:pt x="17375" y="0"/>
                </a:lnTo>
                <a:lnTo>
                  <a:pt x="21600" y="5565"/>
                </a:lnTo>
                <a:lnTo>
                  <a:pt x="15928" y="10800"/>
                </a:lnTo>
                <a:lnTo>
                  <a:pt x="21600" y="16035"/>
                </a:lnTo>
                <a:lnTo>
                  <a:pt x="17375" y="21600"/>
                </a:lnTo>
                <a:lnTo>
                  <a:pt x="10800" y="15532"/>
                </a:lnTo>
                <a:lnTo>
                  <a:pt x="4225" y="21600"/>
                </a:lnTo>
                <a:lnTo>
                  <a:pt x="0" y="16035"/>
                </a:lnTo>
                <a:lnTo>
                  <a:pt x="5672" y="10800"/>
                </a:lnTo>
                <a:lnTo>
                  <a:pt x="0" y="5565"/>
                </a:lnTo>
                <a:close/>
              </a:path>
            </a:pathLst>
          </a:custGeom>
          <a:solidFill>
            <a:srgbClr val="D99694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071" name="Shape 1071"/>
          <p:cNvSpPr/>
          <p:nvPr/>
        </p:nvSpPr>
        <p:spPr>
          <a:xfrm rot="20269417">
            <a:off x="3354387" y="1497012"/>
            <a:ext cx="860426" cy="150813"/>
          </a:xfrm>
          <a:prstGeom prst="leftArrow">
            <a:avLst>
              <a:gd name="adj1" fmla="val 50000"/>
              <a:gd name="adj2" fmla="val 49842"/>
            </a:avLst>
          </a:prstGeom>
          <a:solidFill>
            <a:srgbClr val="FF33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3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8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63" name="Shape 163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64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71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具体搜索过程</a:t>
            </a:r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700"/>
              </a:spcBef>
              <a:defRPr b="1" sz="3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79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052512"/>
            <a:ext cx="7559676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7937" y="4406900"/>
            <a:ext cx="1223963" cy="482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0" sz="2400">
                <a:solidFill>
                  <a:srgbClr val="FF0000"/>
                </a:solidFill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81" name="Shape 181"/>
          <p:cNvSpPr/>
          <p:nvPr/>
        </p:nvSpPr>
        <p:spPr>
          <a:xfrm>
            <a:off x="1204912" y="4518025"/>
            <a:ext cx="215901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1817687" y="3390900"/>
            <a:ext cx="215901" cy="215900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4656137" y="1052512"/>
            <a:ext cx="215901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2809875" y="2060575"/>
            <a:ext cx="217488" cy="2159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933450" y="5602287"/>
            <a:ext cx="215900" cy="215901"/>
          </a:xfrm>
          <a:prstGeom prst="rect">
            <a:avLst/>
          </a:prstGeom>
          <a:solidFill>
            <a:srgbClr val="00B050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b="0" sz="1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