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handoutMasterIdLst>
    <p:handoutMasterId r:id="rId25"/>
  </p:handoutMasterIdLst>
  <p:sldIdLst>
    <p:sldId id="599" r:id="rId2"/>
    <p:sldId id="630" r:id="rId3"/>
    <p:sldId id="631" r:id="rId4"/>
    <p:sldId id="632" r:id="rId5"/>
    <p:sldId id="638" r:id="rId6"/>
    <p:sldId id="637" r:id="rId7"/>
    <p:sldId id="633" r:id="rId8"/>
    <p:sldId id="634" r:id="rId9"/>
    <p:sldId id="648" r:id="rId10"/>
    <p:sldId id="635" r:id="rId11"/>
    <p:sldId id="639" r:id="rId12"/>
    <p:sldId id="640" r:id="rId13"/>
    <p:sldId id="644" r:id="rId14"/>
    <p:sldId id="647" r:id="rId15"/>
    <p:sldId id="650" r:id="rId16"/>
    <p:sldId id="641" r:id="rId17"/>
    <p:sldId id="642" r:id="rId18"/>
    <p:sldId id="651" r:id="rId19"/>
    <p:sldId id="652" r:id="rId20"/>
    <p:sldId id="653" r:id="rId21"/>
    <p:sldId id="654" r:id="rId22"/>
    <p:sldId id="62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B81E1"/>
    <a:srgbClr val="0000FF"/>
    <a:srgbClr val="119F14"/>
    <a:srgbClr val="B0A498"/>
    <a:srgbClr val="86F260"/>
    <a:srgbClr val="9900CC"/>
    <a:srgbClr val="000000"/>
    <a:srgbClr val="2B11EF"/>
    <a:srgbClr val="EFF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3" autoAdjust="0"/>
    <p:restoredTop sz="85770" autoAdjust="0"/>
  </p:normalViewPr>
  <p:slideViewPr>
    <p:cSldViewPr snapToGrid="0">
      <p:cViewPr varScale="1">
        <p:scale>
          <a:sx n="93" d="100"/>
          <a:sy n="93" d="100"/>
        </p:scale>
        <p:origin x="1680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A66E1-596A-496E-B96E-FE454130F19C}" type="datetimeFigureOut">
              <a:rPr lang="zh-CN" altLang="en-US" smtClean="0"/>
              <a:pPr/>
              <a:t>2024/4/26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3B57A-208D-4E21-8008-BCE8E94FCB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86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2705F-8347-41A8-82E6-B2920132BF3D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F6DD-051E-413B-8808-23D5AB3BD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神经网络的结构、原理都是一样的，用什么训练就学到了什么，就可以识别什么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同时猫也有很多种，见多识广 人会总结归纳，举一反三 机器目前还做不到，只能靠众多的数据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2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调整哪个？大小？方向？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多维情况：梯度下降，导数变偏导数。梯度的物理意义，神经网络比较复杂，如何计算梯度？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5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BP</a:t>
            </a:r>
            <a:r>
              <a:rPr lang="zh-CN" altLang="en-US" dirty="0"/>
              <a:t>算法 ，解释为什么叫</a:t>
            </a:r>
            <a:r>
              <a:rPr lang="en-US" altLang="zh-CN" dirty="0"/>
              <a:t>BP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721F-55F7-3C46-B3B6-6BA6B6772A78}" type="datetime1">
              <a:rPr lang="zh-CN" altLang="en-US" smtClean="0"/>
              <a:t>2024/4/26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45A4-EDE6-6444-9980-9EEA77D794F2}" type="datetime1">
              <a:rPr lang="zh-CN" altLang="en-US" smtClean="0"/>
              <a:t>2024/4/26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9EBF-471C-0640-AB31-E421AA9642BB}" type="datetime1">
              <a:rPr lang="zh-CN" altLang="en-US" smtClean="0"/>
              <a:t>2024/4/26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B886-75D6-B54A-99FE-8FAA30FCC646}" type="datetime1">
              <a:rPr lang="zh-CN" altLang="en-US" smtClean="0"/>
              <a:t>2024/4/26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rgbClr val="503DDB"/>
              </a:buClr>
              <a:buSzPct val="45000"/>
              <a:buFont typeface="Wingdings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02081" name="Picture 1" descr="E:\resume\logo-tsinghua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5414" y="90152"/>
            <a:ext cx="2727375" cy="6438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49D-BA5A-164E-AA1B-0B89E25787D0}" type="datetime1">
              <a:rPr lang="zh-CN" altLang="en-US" smtClean="0"/>
              <a:t>2024/4/26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815E-3959-AD4D-B3F2-BF3B8A8C40DF}" type="datetime1">
              <a:rPr lang="zh-CN" altLang="en-US" smtClean="0"/>
              <a:t>2024/4/26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15FC-20EF-BE4E-AF4B-E8AF714DF779}" type="datetime1">
              <a:rPr lang="zh-CN" altLang="en-US" smtClean="0"/>
              <a:t>2024/4/26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7810-9F8B-3440-A9C2-70AB2C292EF4}" type="datetime1">
              <a:rPr lang="zh-CN" altLang="en-US" smtClean="0"/>
              <a:t>2024/4/26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EEC0-3109-2941-9991-E6789832863E}" type="datetime1">
              <a:rPr lang="zh-CN" altLang="en-US" smtClean="0"/>
              <a:t>2024/4/26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A167-7DCB-6249-8A30-B5571FC8C6C0}" type="datetime1">
              <a:rPr lang="zh-CN" altLang="en-US" smtClean="0"/>
              <a:t>2024/4/26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0B50-9F87-8248-9582-372C82308067}" type="datetime1">
              <a:rPr lang="zh-CN" altLang="en-US" smtClean="0"/>
              <a:t>2024/4/26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0FC3CB-6465-294D-A94D-50EA419F4F93}" type="datetime1">
              <a:rPr lang="zh-CN" altLang="en-US" smtClean="0"/>
              <a:t>2024/4/26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第一篇 神经网络是如何实现的（三）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819400" y="3200400"/>
            <a:ext cx="6400800" cy="2320834"/>
          </a:xfrm>
        </p:spPr>
        <p:txBody>
          <a:bodyPr>
            <a:normAutofit/>
          </a:bodyPr>
          <a:lstStyle/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清华大学 计算机系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马少平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48549" y="313509"/>
            <a:ext cx="376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面向人工智能初学者的通俗讲座</a:t>
            </a:r>
            <a:endParaRPr lang="en-US" altLang="zh-CN" sz="20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计算机是如何实现智能的</a:t>
            </a:r>
            <a:r>
              <a:rPr lang="en-US" altLang="zh-CN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71" y="4020367"/>
            <a:ext cx="2457450" cy="2457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2419" y="3620257"/>
            <a:ext cx="198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跟我学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公众号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DC2D1-198C-9746-BC52-FCA637C7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</a:p>
        </p:txBody>
      </p:sp>
      <p:pic>
        <p:nvPicPr>
          <p:cNvPr id="21" name="内容占位符 20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558795" y="2966379"/>
            <a:ext cx="4030828" cy="289417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73" y="2546463"/>
            <a:ext cx="6270181" cy="3536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/>
              <p:cNvSpPr txBox="1">
                <a:spLocks/>
              </p:cNvSpPr>
              <p:nvPr/>
            </p:nvSpPr>
            <p:spPr>
              <a:xfrm>
                <a:off x="1219200" y="1635398"/>
                <a:ext cx="10363200" cy="469573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Tx/>
                  <a:buBlip>
                    <a:blip r:embed="rId4"/>
                  </a:buBlip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rgbClr val="503DDB"/>
                  </a:buClr>
                  <a:buSzPct val="45000"/>
                  <a:buFont typeface="Wingdings" pitchFamily="2" charset="2"/>
                  <a:buChar char="q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的最小值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迭代逼近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两个问题：</a:t>
                </a:r>
                <a:endParaRPr lang="en-US" altLang="zh-CN" dirty="0"/>
              </a:p>
              <a:p>
                <a:pPr marL="274320" lvl="1" indent="0">
                  <a:buNone/>
                </a:pPr>
                <a:r>
                  <a:rPr lang="zh-CN" altLang="en-US" dirty="0"/>
                  <a:t>修改量的大小：越陡峭越远</a:t>
                </a:r>
                <a:endParaRPr lang="en-US" altLang="zh-CN" dirty="0"/>
              </a:p>
              <a:p>
                <a:pPr marL="274320" lvl="1" indent="0">
                  <a:buNone/>
                </a:pPr>
                <a:r>
                  <a:rPr lang="zh-CN" altLang="en-US" dirty="0"/>
                  <a:t>修改的方向：导数值的正负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35398"/>
                <a:ext cx="10363200" cy="4695733"/>
              </a:xfrm>
              <a:prstGeom prst="rect">
                <a:avLst/>
              </a:prstGeom>
              <a:blipFill>
                <a:blip r:embed="rId5"/>
                <a:stretch>
                  <a:fillRect l="-1102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CD37E6C-A5FA-D942-9CF0-73BC3847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r>
                  <a:rPr lang="zh-CN" altLang="en-US" dirty="0"/>
                  <a:t>震荡问题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步长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：常量，小于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的正数；</a:t>
                </a:r>
                <a:br>
                  <a:rPr lang="en-US" altLang="zh-CN" dirty="0"/>
                </a:br>
                <a:r>
                  <a:rPr lang="zh-CN" altLang="en-US" dirty="0"/>
                  <a:t>根据实验和经验决定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32004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286" y="1898468"/>
            <a:ext cx="5942880" cy="4005941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AA14A9-C17B-FD4B-A521-46FC8A42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979" y="274638"/>
            <a:ext cx="10363200" cy="1143000"/>
          </a:xfrm>
        </p:spPr>
        <p:txBody>
          <a:bodyPr/>
          <a:lstStyle/>
          <a:p>
            <a:r>
              <a:rPr lang="zh-CN" altLang="en-US" dirty="0"/>
              <a:t>梯度下降法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96979" y="1508761"/>
                <a:ext cx="10363200" cy="4900748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迭代公式：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sz="1400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△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smtClean="0">
                        <a:latin typeface="Cambria Math" panose="02040503050406030204" pitchFamily="18" charset="0"/>
                      </a:rPr>
                      <m:t>△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梯度：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…,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△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梯度物理含义：</a:t>
                </a:r>
                <a:br>
                  <a:rPr lang="en-US" altLang="zh-CN" dirty="0"/>
                </a:br>
                <a:r>
                  <a:rPr lang="zh-CN" altLang="en-US" dirty="0"/>
                  <a:t>多维空间中一个曲面在某点的陡峭程度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96979" y="1508761"/>
                <a:ext cx="10363200" cy="4900748"/>
              </a:xfrm>
              <a:blipFill>
                <a:blip r:embed="rId3"/>
                <a:stretch>
                  <a:fillRect l="-612" t="-2850" b="-1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235" y="1144779"/>
            <a:ext cx="5779129" cy="475487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7B8BA4-A365-394B-A726-D97D07E2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10363200" cy="1143000"/>
          </a:xfrm>
        </p:spPr>
        <p:txBody>
          <a:bodyPr/>
          <a:lstStyle/>
          <a:p>
            <a:r>
              <a:rPr lang="zh-CN" altLang="en-US" dirty="0"/>
              <a:t>如何计算梯度：梯度下降算法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CN" sz="2800" b="1" dirty="0"/>
              </a:p>
              <a:p>
                <a:r>
                  <a:rPr lang="zh-CN" altLang="en-US" b="1" dirty="0"/>
                  <a:t>批量梯度下降算法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b="1" dirty="0"/>
                  <a:t>每更新一次权重需要处理全部样本</a:t>
                </a:r>
                <a:endParaRPr lang="en-US" altLang="zh-CN" sz="2800" dirty="0"/>
              </a:p>
              <a:p>
                <a:pPr lvl="1"/>
                <a:endParaRPr lang="en-US" altLang="zh-CN" b="1" dirty="0"/>
              </a:p>
              <a:p>
                <a:r>
                  <a:rPr lang="zh-CN" altLang="en-US" b="1" dirty="0"/>
                  <a:t>随机梯度下降算法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b="1" dirty="0"/>
                  <a:t>    </a:t>
                </a:r>
                <a:endParaRPr lang="en-US" altLang="zh-CN" b="1" dirty="0"/>
              </a:p>
              <a:p>
                <a:pPr lvl="1"/>
                <a:r>
                  <a:rPr lang="zh-CN" altLang="en-US" b="1" dirty="0"/>
                  <a:t>每更新一次权重只处理一个样本，要求训练样本随机排列</a:t>
                </a:r>
                <a:endParaRPr lang="en-US" altLang="zh-CN" b="1" dirty="0"/>
              </a:p>
              <a:p>
                <a:pPr lvl="1"/>
                <a:endParaRPr lang="en-US" altLang="zh-CN" sz="2600" b="1" dirty="0"/>
              </a:p>
              <a:p>
                <a:r>
                  <a:rPr lang="zh-CN" altLang="en-US" b="1" dirty="0"/>
                  <a:t>小批量梯度下降算法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b="1" dirty="0"/>
                  <a:t>每更新一次权重处理小批量的样本</a:t>
                </a:r>
                <a:endParaRPr lang="en-US" altLang="zh-CN" sz="2800" b="1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3324" b="-3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DF3CA4-42D4-5342-9E75-26D05A1C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28" y="-29269"/>
            <a:ext cx="10363200" cy="1143000"/>
          </a:xfrm>
        </p:spPr>
        <p:txBody>
          <a:bodyPr/>
          <a:lstStyle/>
          <a:p>
            <a:r>
              <a:rPr lang="zh-CN" altLang="en-US" dirty="0"/>
              <a:t>符号说明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4389122" y="1157779"/>
            <a:ext cx="6096" cy="48844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直接箭头连接符 4"/>
          <p:cNvCxnSpPr/>
          <p:nvPr/>
        </p:nvCxnSpPr>
        <p:spPr>
          <a:xfrm flipH="1" flipV="1">
            <a:off x="6438723" y="1138464"/>
            <a:ext cx="6096" cy="48844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椭圆 5"/>
          <p:cNvSpPr/>
          <p:nvPr/>
        </p:nvSpPr>
        <p:spPr>
          <a:xfrm>
            <a:off x="6305143" y="1627818"/>
            <a:ext cx="287523" cy="291011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文本框 35"/>
          <p:cNvSpPr txBox="1"/>
          <p:nvPr/>
        </p:nvSpPr>
        <p:spPr>
          <a:xfrm>
            <a:off x="4115900" y="681303"/>
            <a:ext cx="578535" cy="477132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2000" kern="100" baseline="-25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49"/>
          <p:cNvSpPr txBox="1"/>
          <p:nvPr/>
        </p:nvSpPr>
        <p:spPr>
          <a:xfrm>
            <a:off x="6216090" y="649109"/>
            <a:ext cx="572484" cy="477132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2000" kern="100" baseline="-250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34112" y="1653574"/>
            <a:ext cx="287523" cy="291011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0" name="直接箭头连接符 9"/>
          <p:cNvCxnSpPr>
            <a:stCxn id="32" idx="0"/>
            <a:endCxn id="9" idx="4"/>
          </p:cNvCxnSpPr>
          <p:nvPr/>
        </p:nvCxnSpPr>
        <p:spPr>
          <a:xfrm flipV="1">
            <a:off x="4287692" y="1944585"/>
            <a:ext cx="90182" cy="104827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直接箭头连接符 10"/>
          <p:cNvCxnSpPr>
            <a:stCxn id="32" idx="0"/>
            <a:endCxn id="6" idx="4"/>
          </p:cNvCxnSpPr>
          <p:nvPr/>
        </p:nvCxnSpPr>
        <p:spPr>
          <a:xfrm flipV="1">
            <a:off x="4287692" y="1918829"/>
            <a:ext cx="2161213" cy="107403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直接箭头连接符 11"/>
          <p:cNvCxnSpPr>
            <a:stCxn id="33" idx="0"/>
            <a:endCxn id="6" idx="4"/>
          </p:cNvCxnSpPr>
          <p:nvPr/>
        </p:nvCxnSpPr>
        <p:spPr>
          <a:xfrm flipV="1">
            <a:off x="5450917" y="1918829"/>
            <a:ext cx="997988" cy="107403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直接箭头连接符 12"/>
          <p:cNvCxnSpPr>
            <a:stCxn id="34" idx="0"/>
            <a:endCxn id="9" idx="4"/>
          </p:cNvCxnSpPr>
          <p:nvPr/>
        </p:nvCxnSpPr>
        <p:spPr>
          <a:xfrm flipH="1" flipV="1">
            <a:off x="4377874" y="1944585"/>
            <a:ext cx="2370814" cy="107403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直接箭头连接符 13"/>
          <p:cNvCxnSpPr>
            <a:stCxn id="34" idx="0"/>
            <a:endCxn id="6" idx="4"/>
          </p:cNvCxnSpPr>
          <p:nvPr/>
        </p:nvCxnSpPr>
        <p:spPr>
          <a:xfrm flipH="1" flipV="1">
            <a:off x="6448905" y="1918829"/>
            <a:ext cx="299783" cy="109978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直接箭头连接符 14"/>
          <p:cNvCxnSpPr>
            <a:stCxn id="33" idx="0"/>
            <a:endCxn id="9" idx="4"/>
          </p:cNvCxnSpPr>
          <p:nvPr/>
        </p:nvCxnSpPr>
        <p:spPr>
          <a:xfrm flipH="1" flipV="1">
            <a:off x="4377874" y="1944585"/>
            <a:ext cx="1073043" cy="104827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椭圆 15"/>
          <p:cNvSpPr/>
          <p:nvPr/>
        </p:nvSpPr>
        <p:spPr>
          <a:xfrm>
            <a:off x="4143248" y="4319269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306476" y="4319269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630371" y="4345024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83772" y="5523340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306480" y="5504023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767952" y="5504023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22" name="直接箭头连接符 21"/>
          <p:cNvCxnSpPr>
            <a:stCxn id="21" idx="0"/>
            <a:endCxn id="16" idx="4"/>
          </p:cNvCxnSpPr>
          <p:nvPr/>
        </p:nvCxnSpPr>
        <p:spPr>
          <a:xfrm flipV="1">
            <a:off x="3911712" y="4609287"/>
            <a:ext cx="375296" cy="8947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直接箭头连接符 22"/>
          <p:cNvCxnSpPr>
            <a:stCxn id="21" idx="0"/>
            <a:endCxn id="17" idx="4"/>
          </p:cNvCxnSpPr>
          <p:nvPr/>
        </p:nvCxnSpPr>
        <p:spPr>
          <a:xfrm flipV="1">
            <a:off x="3911714" y="4609287"/>
            <a:ext cx="1538524" cy="8947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直接箭头连接符 23"/>
          <p:cNvCxnSpPr>
            <a:stCxn id="20" idx="0"/>
            <a:endCxn id="16" idx="4"/>
          </p:cNvCxnSpPr>
          <p:nvPr/>
        </p:nvCxnSpPr>
        <p:spPr>
          <a:xfrm flipH="1" flipV="1">
            <a:off x="4287010" y="4609287"/>
            <a:ext cx="1163232" cy="8947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接箭头连接符 24"/>
          <p:cNvCxnSpPr>
            <a:stCxn id="21" idx="0"/>
            <a:endCxn id="18" idx="4"/>
          </p:cNvCxnSpPr>
          <p:nvPr/>
        </p:nvCxnSpPr>
        <p:spPr>
          <a:xfrm flipV="1">
            <a:off x="3911712" y="4635040"/>
            <a:ext cx="2862419" cy="8689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直接箭头连接符 25"/>
          <p:cNvCxnSpPr>
            <a:stCxn id="20" idx="0"/>
            <a:endCxn id="17" idx="4"/>
          </p:cNvCxnSpPr>
          <p:nvPr/>
        </p:nvCxnSpPr>
        <p:spPr>
          <a:xfrm flipH="1" flipV="1">
            <a:off x="5450238" y="4609287"/>
            <a:ext cx="4" cy="8947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直接箭头连接符 26"/>
          <p:cNvCxnSpPr>
            <a:stCxn id="20" idx="0"/>
            <a:endCxn id="18" idx="4"/>
          </p:cNvCxnSpPr>
          <p:nvPr/>
        </p:nvCxnSpPr>
        <p:spPr>
          <a:xfrm flipV="1">
            <a:off x="5450242" y="4635042"/>
            <a:ext cx="1323891" cy="86898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直接箭头连接符 27"/>
          <p:cNvCxnSpPr>
            <a:stCxn id="19" idx="0"/>
            <a:endCxn id="18" idx="4"/>
          </p:cNvCxnSpPr>
          <p:nvPr/>
        </p:nvCxnSpPr>
        <p:spPr>
          <a:xfrm flipH="1" flipV="1">
            <a:off x="6774133" y="4635040"/>
            <a:ext cx="553401" cy="8882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直接箭头连接符 28"/>
          <p:cNvCxnSpPr>
            <a:stCxn id="19" idx="0"/>
            <a:endCxn id="17" idx="4"/>
          </p:cNvCxnSpPr>
          <p:nvPr/>
        </p:nvCxnSpPr>
        <p:spPr>
          <a:xfrm flipH="1" flipV="1">
            <a:off x="5450238" y="4609287"/>
            <a:ext cx="1877296" cy="91405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直接箭头连接符 29"/>
          <p:cNvCxnSpPr>
            <a:stCxn id="19" idx="0"/>
            <a:endCxn id="16" idx="4"/>
          </p:cNvCxnSpPr>
          <p:nvPr/>
        </p:nvCxnSpPr>
        <p:spPr>
          <a:xfrm flipH="1" flipV="1">
            <a:off x="4287010" y="4609287"/>
            <a:ext cx="3040525" cy="91405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椭圆 31"/>
          <p:cNvSpPr/>
          <p:nvPr/>
        </p:nvSpPr>
        <p:spPr>
          <a:xfrm>
            <a:off x="4143930" y="2992860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307155" y="2992860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604926" y="3018616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5" name="文本框 112"/>
          <p:cNvSpPr txBox="1"/>
          <p:nvPr/>
        </p:nvSpPr>
        <p:spPr>
          <a:xfrm>
            <a:off x="5876517" y="2960439"/>
            <a:ext cx="807705" cy="476164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>
            <a:stCxn id="16" idx="0"/>
            <a:endCxn id="32" idx="4"/>
          </p:cNvCxnSpPr>
          <p:nvPr/>
        </p:nvCxnSpPr>
        <p:spPr>
          <a:xfrm flipV="1">
            <a:off x="4287010" y="3282878"/>
            <a:ext cx="682" cy="103639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直接箭头连接符 36"/>
          <p:cNvCxnSpPr>
            <a:stCxn id="17" idx="0"/>
            <a:endCxn id="33" idx="4"/>
          </p:cNvCxnSpPr>
          <p:nvPr/>
        </p:nvCxnSpPr>
        <p:spPr>
          <a:xfrm flipV="1">
            <a:off x="5450238" y="3282878"/>
            <a:ext cx="679" cy="103639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直接箭头连接符 37"/>
          <p:cNvCxnSpPr>
            <a:stCxn id="18" idx="0"/>
            <a:endCxn id="34" idx="4"/>
          </p:cNvCxnSpPr>
          <p:nvPr/>
        </p:nvCxnSpPr>
        <p:spPr>
          <a:xfrm flipH="1" flipV="1">
            <a:off x="6748689" y="3308634"/>
            <a:ext cx="25444" cy="103639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直接箭头连接符 38"/>
          <p:cNvCxnSpPr>
            <a:stCxn id="16" idx="0"/>
            <a:endCxn id="33" idx="4"/>
          </p:cNvCxnSpPr>
          <p:nvPr/>
        </p:nvCxnSpPr>
        <p:spPr>
          <a:xfrm flipV="1">
            <a:off x="4287010" y="3282878"/>
            <a:ext cx="1163907" cy="103639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直接箭头连接符 39"/>
          <p:cNvCxnSpPr>
            <a:stCxn id="16" idx="0"/>
            <a:endCxn id="34" idx="4"/>
          </p:cNvCxnSpPr>
          <p:nvPr/>
        </p:nvCxnSpPr>
        <p:spPr>
          <a:xfrm flipV="1">
            <a:off x="4287010" y="3308634"/>
            <a:ext cx="2461679" cy="101063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直接箭头连接符 40"/>
          <p:cNvCxnSpPr>
            <a:stCxn id="17" idx="0"/>
            <a:endCxn id="32" idx="4"/>
          </p:cNvCxnSpPr>
          <p:nvPr/>
        </p:nvCxnSpPr>
        <p:spPr>
          <a:xfrm flipH="1" flipV="1">
            <a:off x="4287692" y="3282878"/>
            <a:ext cx="1162546" cy="103639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直接箭头连接符 41"/>
          <p:cNvCxnSpPr>
            <a:stCxn id="17" idx="0"/>
            <a:endCxn id="34" idx="4"/>
          </p:cNvCxnSpPr>
          <p:nvPr/>
        </p:nvCxnSpPr>
        <p:spPr>
          <a:xfrm flipV="1">
            <a:off x="5450238" y="3308634"/>
            <a:ext cx="1298450" cy="101063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接箭头连接符 42"/>
          <p:cNvCxnSpPr>
            <a:stCxn id="18" idx="0"/>
            <a:endCxn id="33" idx="4"/>
          </p:cNvCxnSpPr>
          <p:nvPr/>
        </p:nvCxnSpPr>
        <p:spPr>
          <a:xfrm flipH="1" flipV="1">
            <a:off x="5450917" y="3282878"/>
            <a:ext cx="1323216" cy="106214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直接箭头连接符 43"/>
          <p:cNvCxnSpPr>
            <a:stCxn id="18" idx="0"/>
            <a:endCxn id="32" idx="4"/>
          </p:cNvCxnSpPr>
          <p:nvPr/>
        </p:nvCxnSpPr>
        <p:spPr>
          <a:xfrm flipH="1" flipV="1">
            <a:off x="4287692" y="3282878"/>
            <a:ext cx="2486441" cy="106214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文本框 112"/>
          <p:cNvSpPr txBox="1"/>
          <p:nvPr/>
        </p:nvSpPr>
        <p:spPr>
          <a:xfrm>
            <a:off x="4715396" y="1610415"/>
            <a:ext cx="549717" cy="357953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8" name="曲线连接符 47"/>
          <p:cNvCxnSpPr/>
          <p:nvPr/>
        </p:nvCxnSpPr>
        <p:spPr>
          <a:xfrm flipV="1">
            <a:off x="3171925" y="3505495"/>
            <a:ext cx="1944578" cy="91706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曲线连接符 49"/>
          <p:cNvCxnSpPr>
            <a:stCxn id="163" idx="1"/>
            <a:endCxn id="65" idx="0"/>
          </p:cNvCxnSpPr>
          <p:nvPr/>
        </p:nvCxnSpPr>
        <p:spPr>
          <a:xfrm rot="10800000" flipV="1">
            <a:off x="5457820" y="2150605"/>
            <a:ext cx="3368340" cy="802897"/>
          </a:xfrm>
          <a:prstGeom prst="curved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曲线连接符 50"/>
          <p:cNvCxnSpPr>
            <a:stCxn id="163" idx="1"/>
            <a:endCxn id="34" idx="7"/>
          </p:cNvCxnSpPr>
          <p:nvPr/>
        </p:nvCxnSpPr>
        <p:spPr>
          <a:xfrm rot="10800000" flipV="1">
            <a:off x="6850342" y="2150606"/>
            <a:ext cx="1975818" cy="910482"/>
          </a:xfrm>
          <a:prstGeom prst="curved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曲线连接符 51"/>
          <p:cNvCxnSpPr/>
          <p:nvPr/>
        </p:nvCxnSpPr>
        <p:spPr>
          <a:xfrm flipV="1">
            <a:off x="2795462" y="1714576"/>
            <a:ext cx="2499433" cy="1108639"/>
          </a:xfrm>
          <a:prstGeom prst="curvedConnector3">
            <a:avLst>
              <a:gd name="adj1" fmla="val 3780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曲线连接符 52"/>
          <p:cNvCxnSpPr>
            <a:stCxn id="163" idx="1"/>
            <a:endCxn id="32" idx="7"/>
          </p:cNvCxnSpPr>
          <p:nvPr/>
        </p:nvCxnSpPr>
        <p:spPr>
          <a:xfrm rot="10800000" flipV="1">
            <a:off x="4389346" y="2150606"/>
            <a:ext cx="4436814" cy="884726"/>
          </a:xfrm>
          <a:prstGeom prst="curved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直接箭头连接符 53"/>
          <p:cNvCxnSpPr/>
          <p:nvPr/>
        </p:nvCxnSpPr>
        <p:spPr>
          <a:xfrm flipH="1" flipV="1">
            <a:off x="5487335" y="1122957"/>
            <a:ext cx="6096" cy="48844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文本框 35"/>
          <p:cNvSpPr txBox="1"/>
          <p:nvPr/>
        </p:nvSpPr>
        <p:spPr>
          <a:xfrm>
            <a:off x="5283785" y="646481"/>
            <a:ext cx="578535" cy="477132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2000" kern="100" baseline="-25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341034" y="1618752"/>
            <a:ext cx="287523" cy="291011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57" name="直接箭头连接符 56"/>
          <p:cNvCxnSpPr>
            <a:stCxn id="32" idx="0"/>
            <a:endCxn id="56" idx="4"/>
          </p:cNvCxnSpPr>
          <p:nvPr/>
        </p:nvCxnSpPr>
        <p:spPr>
          <a:xfrm flipV="1">
            <a:off x="4287692" y="1909763"/>
            <a:ext cx="1197104" cy="108309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直接箭头连接符 57"/>
          <p:cNvCxnSpPr>
            <a:stCxn id="34" idx="0"/>
            <a:endCxn id="56" idx="4"/>
          </p:cNvCxnSpPr>
          <p:nvPr/>
        </p:nvCxnSpPr>
        <p:spPr>
          <a:xfrm flipH="1" flipV="1">
            <a:off x="5484796" y="1909763"/>
            <a:ext cx="1263892" cy="110885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直接箭头连接符 58"/>
          <p:cNvCxnSpPr>
            <a:stCxn id="33" idx="0"/>
            <a:endCxn id="56" idx="4"/>
          </p:cNvCxnSpPr>
          <p:nvPr/>
        </p:nvCxnSpPr>
        <p:spPr>
          <a:xfrm flipV="1">
            <a:off x="5450917" y="1909763"/>
            <a:ext cx="33879" cy="108309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文本框 112"/>
          <p:cNvSpPr txBox="1"/>
          <p:nvPr/>
        </p:nvSpPr>
        <p:spPr>
          <a:xfrm>
            <a:off x="5780224" y="1594845"/>
            <a:ext cx="549717" cy="357953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112"/>
          <p:cNvSpPr txBox="1"/>
          <p:nvPr/>
        </p:nvSpPr>
        <p:spPr>
          <a:xfrm>
            <a:off x="4682147" y="2960978"/>
            <a:ext cx="807705" cy="476164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112"/>
          <p:cNvSpPr txBox="1"/>
          <p:nvPr/>
        </p:nvSpPr>
        <p:spPr>
          <a:xfrm>
            <a:off x="5719925" y="4249438"/>
            <a:ext cx="807705" cy="476164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112"/>
          <p:cNvSpPr txBox="1"/>
          <p:nvPr/>
        </p:nvSpPr>
        <p:spPr>
          <a:xfrm>
            <a:off x="4525555" y="4249977"/>
            <a:ext cx="807705" cy="476164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35"/>
              <p:cNvSpPr txBox="1"/>
              <p:nvPr/>
            </p:nvSpPr>
            <p:spPr>
              <a:xfrm>
                <a:off x="5212468" y="1565047"/>
                <a:ext cx="578535" cy="47713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68" y="1565047"/>
                <a:ext cx="578535" cy="477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35"/>
              <p:cNvSpPr txBox="1"/>
              <p:nvPr/>
            </p:nvSpPr>
            <p:spPr>
              <a:xfrm>
                <a:off x="5168552" y="2953503"/>
                <a:ext cx="578535" cy="47713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52" y="2953503"/>
                <a:ext cx="578535" cy="477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35"/>
              <p:cNvSpPr txBox="1"/>
              <p:nvPr/>
            </p:nvSpPr>
            <p:spPr>
              <a:xfrm>
                <a:off x="5170335" y="4228131"/>
                <a:ext cx="578535" cy="47713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</m:oMath>
                  </m:oMathPara>
                </a14:m>
                <a:endParaRPr 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35" y="4228131"/>
                <a:ext cx="578535" cy="477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32"/>
              <p:cNvSpPr txBox="1"/>
              <p:nvPr/>
            </p:nvSpPr>
            <p:spPr>
              <a:xfrm>
                <a:off x="529794" y="2414532"/>
                <a:ext cx="2968183" cy="74654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的希望输出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的实际输出</a:t>
                </a:r>
                <a:endParaRPr 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0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4" y="2414532"/>
                <a:ext cx="2968183" cy="746546"/>
              </a:xfrm>
              <a:prstGeom prst="rect">
                <a:avLst/>
              </a:prstGeom>
              <a:blipFill>
                <a:blip r:embed="rId5"/>
                <a:stretch>
                  <a:fillRect t="-5691" b="-6504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32"/>
              <p:cNvSpPr txBox="1"/>
              <p:nvPr/>
            </p:nvSpPr>
            <p:spPr>
              <a:xfrm>
                <a:off x="759769" y="4135677"/>
                <a:ext cx="3165972" cy="115586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sz="2000" kern="100" dirty="0" err="1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个输入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sz="2000" kern="100" dirty="0" err="1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个权重</a:t>
                </a:r>
                <a:endParaRPr lang="en-US" altLang="zh-CN" sz="2000" kern="1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的误差项</a:t>
                </a:r>
                <a:endParaRPr 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69" y="4135677"/>
                <a:ext cx="3165972" cy="1155865"/>
              </a:xfrm>
              <a:prstGeom prst="rect">
                <a:avLst/>
              </a:prstGeom>
              <a:blipFill>
                <a:blip r:embed="rId6"/>
                <a:stretch>
                  <a:fillRect t="-326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文本框 132"/>
          <p:cNvSpPr txBox="1"/>
          <p:nvPr/>
        </p:nvSpPr>
        <p:spPr>
          <a:xfrm>
            <a:off x="8826160" y="1952798"/>
            <a:ext cx="1218108" cy="39561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的后续</a:t>
            </a:r>
            <a:endParaRPr lang="en-US" altLang="zh-CN" sz="20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8" name="曲线连接符 197"/>
          <p:cNvCxnSpPr/>
          <p:nvPr/>
        </p:nvCxnSpPr>
        <p:spPr>
          <a:xfrm>
            <a:off x="1541428" y="912565"/>
            <a:ext cx="26126" cy="12700"/>
          </a:xfrm>
          <a:prstGeom prst="curvedConnector3">
            <a:avLst/>
          </a:prstGeom>
          <a:ln>
            <a:solidFill>
              <a:srgbClr val="FB8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椭圆 216"/>
          <p:cNvSpPr/>
          <p:nvPr/>
        </p:nvSpPr>
        <p:spPr>
          <a:xfrm>
            <a:off x="6307320" y="1631957"/>
            <a:ext cx="287523" cy="291011"/>
          </a:xfrm>
          <a:prstGeom prst="ellipse">
            <a:avLst/>
          </a:prstGeom>
          <a:noFill/>
          <a:ln w="28575" cap="flat" cmpd="sng" algn="ctr">
            <a:solidFill>
              <a:srgbClr val="119F14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4236289" y="1657713"/>
            <a:ext cx="287523" cy="291011"/>
          </a:xfrm>
          <a:prstGeom prst="ellipse">
            <a:avLst/>
          </a:prstGeom>
          <a:noFill/>
          <a:ln w="28575" cap="flat" cmpd="sng" algn="ctr">
            <a:solidFill>
              <a:srgbClr val="119F14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5343211" y="1622891"/>
            <a:ext cx="287523" cy="291011"/>
          </a:xfrm>
          <a:prstGeom prst="ellipse">
            <a:avLst/>
          </a:prstGeom>
          <a:noFill/>
          <a:ln w="28575" cap="flat" cmpd="sng" algn="ctr">
            <a:solidFill>
              <a:srgbClr val="119F14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246" name="直接箭头连接符 245"/>
          <p:cNvCxnSpPr/>
          <p:nvPr/>
        </p:nvCxnSpPr>
        <p:spPr>
          <a:xfrm flipV="1">
            <a:off x="5458542" y="3273358"/>
            <a:ext cx="679" cy="1036391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直接箭头连接符 246"/>
          <p:cNvCxnSpPr/>
          <p:nvPr/>
        </p:nvCxnSpPr>
        <p:spPr>
          <a:xfrm flipV="1">
            <a:off x="4295314" y="3273358"/>
            <a:ext cx="1163907" cy="1036391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8" name="直接箭头连接符 247"/>
          <p:cNvCxnSpPr/>
          <p:nvPr/>
        </p:nvCxnSpPr>
        <p:spPr>
          <a:xfrm flipH="1" flipV="1">
            <a:off x="5459221" y="3273358"/>
            <a:ext cx="1323216" cy="1062146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0" name="椭圆 269"/>
          <p:cNvSpPr/>
          <p:nvPr/>
        </p:nvSpPr>
        <p:spPr>
          <a:xfrm>
            <a:off x="4136308" y="3002379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rgbClr val="FB81E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5299533" y="3002379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rgbClr val="FB81E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6597304" y="3028135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rgbClr val="FB81E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277" name="直接箭头连接符 276"/>
          <p:cNvCxnSpPr/>
          <p:nvPr/>
        </p:nvCxnSpPr>
        <p:spPr>
          <a:xfrm flipV="1">
            <a:off x="5451383" y="3287191"/>
            <a:ext cx="679" cy="1036391"/>
          </a:xfrm>
          <a:prstGeom prst="straightConnector1">
            <a:avLst/>
          </a:prstGeom>
          <a:noFill/>
          <a:ln w="28575" cap="flat" cmpd="sng" algn="ctr">
            <a:solidFill>
              <a:srgbClr val="FB81E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8" name="直接箭头连接符 277"/>
          <p:cNvCxnSpPr/>
          <p:nvPr/>
        </p:nvCxnSpPr>
        <p:spPr>
          <a:xfrm flipH="1" flipV="1">
            <a:off x="4288837" y="3287191"/>
            <a:ext cx="1162546" cy="1036391"/>
          </a:xfrm>
          <a:prstGeom prst="straightConnector1">
            <a:avLst/>
          </a:prstGeom>
          <a:noFill/>
          <a:ln w="28575" cap="flat" cmpd="sng" algn="ctr">
            <a:solidFill>
              <a:srgbClr val="FB81E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9" name="直接箭头连接符 278"/>
          <p:cNvCxnSpPr/>
          <p:nvPr/>
        </p:nvCxnSpPr>
        <p:spPr>
          <a:xfrm flipV="1">
            <a:off x="5451383" y="3312947"/>
            <a:ext cx="1298450" cy="1010635"/>
          </a:xfrm>
          <a:prstGeom prst="straightConnector1">
            <a:avLst/>
          </a:prstGeom>
          <a:noFill/>
          <a:ln w="28575" cap="flat" cmpd="sng" algn="ctr">
            <a:solidFill>
              <a:srgbClr val="FB81E1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矩形 284"/>
              <p:cNvSpPr/>
              <p:nvPr/>
            </p:nvSpPr>
            <p:spPr>
              <a:xfrm>
                <a:off x="7484255" y="2646632"/>
                <a:ext cx="3670174" cy="2570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sz="2600" i="1">
                        <a:latin typeface="Cambria Math" panose="02040503050406030204" pitchFamily="18" charset="0"/>
                      </a:rPr>
                      <m:t>△</m:t>
                    </m:r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zh-CN" sz="2600" dirty="0"/>
              </a:p>
              <a:p>
                <a:r>
                  <a:rPr lang="en-US" altLang="zh-CN" sz="2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sz="2600">
                        <a:latin typeface="Cambria Math" panose="02040503050406030204" pitchFamily="18" charset="0"/>
                      </a:rPr>
                      <m:t>△</m:t>
                    </m:r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zh-CN" altLang="zh-CN" sz="2600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600" dirty="0"/>
              </a:p>
              <a:p>
                <a:endParaRPr lang="en-US" altLang="zh-CN" sz="1600" dirty="0"/>
              </a:p>
              <a:p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600" dirty="0"/>
              </a:p>
              <a:p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r>
                      <a:rPr lang="zh-CN" altLang="zh-CN" sz="2800">
                        <a:latin typeface="Cambria Math" panose="02040503050406030204" pitchFamily="18" charset="0"/>
                      </a:rPr>
                      <m:t>△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85" name="矩形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55" y="2646632"/>
                <a:ext cx="3670174" cy="25705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288"/>
          <p:cNvCxnSpPr/>
          <p:nvPr/>
        </p:nvCxnSpPr>
        <p:spPr>
          <a:xfrm flipV="1">
            <a:off x="4285500" y="3275745"/>
            <a:ext cx="1163907" cy="103639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0" name="直接箭头连接符 289"/>
          <p:cNvCxnSpPr/>
          <p:nvPr/>
        </p:nvCxnSpPr>
        <p:spPr>
          <a:xfrm flipH="1" flipV="1">
            <a:off x="5449407" y="3275745"/>
            <a:ext cx="1323216" cy="106214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1" name="直接箭头连接符 290"/>
          <p:cNvCxnSpPr/>
          <p:nvPr/>
        </p:nvCxnSpPr>
        <p:spPr>
          <a:xfrm flipV="1">
            <a:off x="5441569" y="3289578"/>
            <a:ext cx="679" cy="103639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2" name="椭圆 291"/>
          <p:cNvSpPr/>
          <p:nvPr/>
        </p:nvSpPr>
        <p:spPr>
          <a:xfrm>
            <a:off x="5301829" y="2995162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04" name="任意多边形 303"/>
          <p:cNvSpPr/>
          <p:nvPr/>
        </p:nvSpPr>
        <p:spPr>
          <a:xfrm>
            <a:off x="5556068" y="3634797"/>
            <a:ext cx="3770812" cy="486672"/>
          </a:xfrm>
          <a:custGeom>
            <a:avLst/>
            <a:gdLst>
              <a:gd name="connsiteX0" fmla="*/ 0 w 3762103"/>
              <a:gd name="connsiteY0" fmla="*/ 337083 h 467712"/>
              <a:gd name="connsiteX1" fmla="*/ 1010194 w 3762103"/>
              <a:gd name="connsiteY1" fmla="*/ 23574 h 467712"/>
              <a:gd name="connsiteX2" fmla="*/ 2481943 w 3762103"/>
              <a:gd name="connsiteY2" fmla="*/ 40992 h 467712"/>
              <a:gd name="connsiteX3" fmla="*/ 3396343 w 3762103"/>
              <a:gd name="connsiteY3" fmla="*/ 189037 h 467712"/>
              <a:gd name="connsiteX4" fmla="*/ 3762103 w 3762103"/>
              <a:gd name="connsiteY4" fmla="*/ 467712 h 467712"/>
              <a:gd name="connsiteX5" fmla="*/ 3762103 w 3762103"/>
              <a:gd name="connsiteY5" fmla="*/ 467712 h 467712"/>
              <a:gd name="connsiteX0" fmla="*/ 0 w 3770812"/>
              <a:gd name="connsiteY0" fmla="*/ 417499 h 473253"/>
              <a:gd name="connsiteX1" fmla="*/ 1018903 w 3770812"/>
              <a:gd name="connsiteY1" fmla="*/ 29115 h 473253"/>
              <a:gd name="connsiteX2" fmla="*/ 2490652 w 3770812"/>
              <a:gd name="connsiteY2" fmla="*/ 46533 h 473253"/>
              <a:gd name="connsiteX3" fmla="*/ 3405052 w 3770812"/>
              <a:gd name="connsiteY3" fmla="*/ 194578 h 473253"/>
              <a:gd name="connsiteX4" fmla="*/ 3770812 w 3770812"/>
              <a:gd name="connsiteY4" fmla="*/ 473253 h 473253"/>
              <a:gd name="connsiteX5" fmla="*/ 3770812 w 3770812"/>
              <a:gd name="connsiteY5" fmla="*/ 473253 h 473253"/>
              <a:gd name="connsiteX0" fmla="*/ 0 w 3770812"/>
              <a:gd name="connsiteY0" fmla="*/ 467285 h 523039"/>
              <a:gd name="connsiteX1" fmla="*/ 1018903 w 3770812"/>
              <a:gd name="connsiteY1" fmla="*/ 78901 h 523039"/>
              <a:gd name="connsiteX2" fmla="*/ 2360024 w 3770812"/>
              <a:gd name="connsiteY2" fmla="*/ 12086 h 523039"/>
              <a:gd name="connsiteX3" fmla="*/ 3405052 w 3770812"/>
              <a:gd name="connsiteY3" fmla="*/ 244364 h 523039"/>
              <a:gd name="connsiteX4" fmla="*/ 3770812 w 3770812"/>
              <a:gd name="connsiteY4" fmla="*/ 523039 h 523039"/>
              <a:gd name="connsiteX5" fmla="*/ 3770812 w 3770812"/>
              <a:gd name="connsiteY5" fmla="*/ 523039 h 52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0812" h="523039">
                <a:moveTo>
                  <a:pt x="0" y="467285"/>
                </a:moveTo>
                <a:cubicBezTo>
                  <a:pt x="298268" y="335205"/>
                  <a:pt x="625566" y="154767"/>
                  <a:pt x="1018903" y="78901"/>
                </a:cubicBezTo>
                <a:cubicBezTo>
                  <a:pt x="1412240" y="3035"/>
                  <a:pt x="1962333" y="-15491"/>
                  <a:pt x="2360024" y="12086"/>
                </a:cubicBezTo>
                <a:cubicBezTo>
                  <a:pt x="2757715" y="39663"/>
                  <a:pt x="3169921" y="159205"/>
                  <a:pt x="3405052" y="244364"/>
                </a:cubicBezTo>
                <a:cubicBezTo>
                  <a:pt x="3640183" y="329523"/>
                  <a:pt x="3770812" y="523039"/>
                  <a:pt x="3770812" y="523039"/>
                </a:cubicBezTo>
                <a:lnTo>
                  <a:pt x="3770812" y="523039"/>
                </a:ln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7" name="曲线连接符 306"/>
          <p:cNvCxnSpPr/>
          <p:nvPr/>
        </p:nvCxnSpPr>
        <p:spPr>
          <a:xfrm rot="10800000" flipV="1">
            <a:off x="5556068" y="2960439"/>
            <a:ext cx="2108460" cy="674358"/>
          </a:xfrm>
          <a:prstGeom prst="curvedConnector3">
            <a:avLst>
              <a:gd name="adj1" fmla="val 3306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F5A654-D585-AC44-8AEA-859DA037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5" grpId="0"/>
      <p:bldP spid="65" grpId="1"/>
      <p:bldP spid="65" grpId="2"/>
      <p:bldP spid="66" grpId="0"/>
      <p:bldP spid="66" grpId="1"/>
      <p:bldP spid="150" grpId="0"/>
      <p:bldP spid="150" grpId="1"/>
      <p:bldP spid="151" grpId="0"/>
      <p:bldP spid="151" grpId="1"/>
      <p:bldP spid="163" grpId="0"/>
      <p:bldP spid="163" grpId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92" grpId="0" animBg="1"/>
      <p:bldP spid="3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反向传播算法（</a:t>
            </a:r>
            <a:r>
              <a:rPr lang="en-US" altLang="zh-CN" dirty="0"/>
              <a:t>BP</a:t>
            </a:r>
            <a:r>
              <a:rPr lang="zh-CN" altLang="en-US" dirty="0"/>
              <a:t>：</a:t>
            </a:r>
            <a:r>
              <a:rPr lang="en-US" altLang="zh-CN" dirty="0"/>
              <a:t>Back Propagation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又称作误差反向传播算法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给出了一种计算偏导数的方法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F24C0F-611F-DA43-A777-C8F612C7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135"/>
              <p:cNvSpPr txBox="1"/>
              <p:nvPr/>
            </p:nvSpPr>
            <p:spPr>
              <a:xfrm>
                <a:off x="7664491" y="2151967"/>
                <a:ext cx="4179156" cy="817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，用</a:t>
                </a:r>
                <a:r>
                  <a:rPr lang="en-US" sz="2000" kern="1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sz="2000" kern="100" baseline="-250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值更新权重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△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△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zh-CN" sz="2000" dirty="0">
                  <a:solidFill>
                    <a:srgbClr val="FF0000"/>
                  </a:solidFill>
                </a:endParaRPr>
              </a:p>
              <a:p>
                <a:pPr algn="just"/>
                <a:endParaRPr lang="zh-CN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491" y="2151967"/>
                <a:ext cx="4179156" cy="817738"/>
              </a:xfrm>
              <a:prstGeom prst="rect">
                <a:avLst/>
              </a:prstGeom>
              <a:blipFill>
                <a:blip r:embed="rId3"/>
                <a:stretch>
                  <a:fillRect l="-1458" t="-5970" b="-74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 flipV="1">
            <a:off x="5016143" y="1340668"/>
            <a:ext cx="6096" cy="48844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>
          <a:xfrm flipH="1" flipV="1">
            <a:off x="7065744" y="1321353"/>
            <a:ext cx="6096" cy="48844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椭圆 23"/>
          <p:cNvSpPr/>
          <p:nvPr/>
        </p:nvSpPr>
        <p:spPr>
          <a:xfrm>
            <a:off x="6932164" y="1810707"/>
            <a:ext cx="287523" cy="291011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文本框 35"/>
          <p:cNvSpPr txBox="1"/>
          <p:nvPr/>
        </p:nvSpPr>
        <p:spPr>
          <a:xfrm>
            <a:off x="4742921" y="864192"/>
            <a:ext cx="578535" cy="477132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2000" kern="100" baseline="-25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49"/>
          <p:cNvSpPr txBox="1"/>
          <p:nvPr/>
        </p:nvSpPr>
        <p:spPr>
          <a:xfrm>
            <a:off x="6843111" y="831998"/>
            <a:ext cx="572484" cy="477132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2000" kern="100" baseline="-250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861133" y="1836463"/>
            <a:ext cx="287523" cy="291011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28" name="直接箭头连接符 27"/>
          <p:cNvCxnSpPr>
            <a:stCxn id="55" idx="0"/>
            <a:endCxn id="27" idx="4"/>
          </p:cNvCxnSpPr>
          <p:nvPr/>
        </p:nvCxnSpPr>
        <p:spPr>
          <a:xfrm flipV="1">
            <a:off x="4914713" y="2127474"/>
            <a:ext cx="90182" cy="104827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直接箭头连接符 28"/>
          <p:cNvCxnSpPr>
            <a:stCxn id="55" idx="0"/>
            <a:endCxn id="24" idx="4"/>
          </p:cNvCxnSpPr>
          <p:nvPr/>
        </p:nvCxnSpPr>
        <p:spPr>
          <a:xfrm flipV="1">
            <a:off x="4914713" y="2101718"/>
            <a:ext cx="2161213" cy="107403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直接箭头连接符 29"/>
          <p:cNvCxnSpPr>
            <a:stCxn id="56" idx="0"/>
            <a:endCxn id="24" idx="4"/>
          </p:cNvCxnSpPr>
          <p:nvPr/>
        </p:nvCxnSpPr>
        <p:spPr>
          <a:xfrm flipV="1">
            <a:off x="6077938" y="2101718"/>
            <a:ext cx="997988" cy="107403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直接箭头连接符 30"/>
          <p:cNvCxnSpPr>
            <a:stCxn id="57" idx="0"/>
            <a:endCxn id="27" idx="4"/>
          </p:cNvCxnSpPr>
          <p:nvPr/>
        </p:nvCxnSpPr>
        <p:spPr>
          <a:xfrm flipH="1" flipV="1">
            <a:off x="5004895" y="2127474"/>
            <a:ext cx="2370814" cy="107403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直接箭头连接符 31"/>
          <p:cNvCxnSpPr>
            <a:stCxn id="57" idx="0"/>
            <a:endCxn id="24" idx="4"/>
          </p:cNvCxnSpPr>
          <p:nvPr/>
        </p:nvCxnSpPr>
        <p:spPr>
          <a:xfrm flipH="1" flipV="1">
            <a:off x="7075926" y="2101718"/>
            <a:ext cx="299783" cy="109978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直接箭头连接符 32"/>
          <p:cNvCxnSpPr>
            <a:stCxn id="56" idx="0"/>
            <a:endCxn id="27" idx="4"/>
          </p:cNvCxnSpPr>
          <p:nvPr/>
        </p:nvCxnSpPr>
        <p:spPr>
          <a:xfrm flipH="1" flipV="1">
            <a:off x="5004895" y="2127474"/>
            <a:ext cx="1073043" cy="104827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椭圆 34"/>
          <p:cNvSpPr/>
          <p:nvPr/>
        </p:nvSpPr>
        <p:spPr>
          <a:xfrm>
            <a:off x="4770269" y="4502158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933497" y="4502158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257392" y="4527913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810793" y="5706229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933501" y="5686912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394973" y="5686912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42" name="直接箭头连接符 41"/>
          <p:cNvCxnSpPr>
            <a:stCxn id="41" idx="0"/>
            <a:endCxn id="35" idx="4"/>
          </p:cNvCxnSpPr>
          <p:nvPr/>
        </p:nvCxnSpPr>
        <p:spPr>
          <a:xfrm flipV="1">
            <a:off x="4538733" y="4792176"/>
            <a:ext cx="375296" cy="8947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接箭头连接符 42"/>
          <p:cNvCxnSpPr>
            <a:stCxn id="41" idx="0"/>
            <a:endCxn id="36" idx="4"/>
          </p:cNvCxnSpPr>
          <p:nvPr/>
        </p:nvCxnSpPr>
        <p:spPr>
          <a:xfrm flipV="1">
            <a:off x="4538735" y="4792176"/>
            <a:ext cx="1538524" cy="8947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直接箭头连接符 43"/>
          <p:cNvCxnSpPr>
            <a:stCxn id="40" idx="0"/>
            <a:endCxn id="35" idx="4"/>
          </p:cNvCxnSpPr>
          <p:nvPr/>
        </p:nvCxnSpPr>
        <p:spPr>
          <a:xfrm flipH="1" flipV="1">
            <a:off x="4914031" y="4792176"/>
            <a:ext cx="1163232" cy="8947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直接箭头连接符 44"/>
          <p:cNvCxnSpPr>
            <a:stCxn id="41" idx="0"/>
            <a:endCxn id="37" idx="4"/>
          </p:cNvCxnSpPr>
          <p:nvPr/>
        </p:nvCxnSpPr>
        <p:spPr>
          <a:xfrm flipV="1">
            <a:off x="4538733" y="4817929"/>
            <a:ext cx="2862419" cy="86898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直接箭头连接符 45"/>
          <p:cNvCxnSpPr>
            <a:stCxn id="40" idx="0"/>
            <a:endCxn id="36" idx="4"/>
          </p:cNvCxnSpPr>
          <p:nvPr/>
        </p:nvCxnSpPr>
        <p:spPr>
          <a:xfrm flipH="1" flipV="1">
            <a:off x="6077259" y="4792176"/>
            <a:ext cx="4" cy="8947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直接箭头连接符 46"/>
          <p:cNvCxnSpPr>
            <a:stCxn id="40" idx="0"/>
            <a:endCxn id="37" idx="4"/>
          </p:cNvCxnSpPr>
          <p:nvPr/>
        </p:nvCxnSpPr>
        <p:spPr>
          <a:xfrm flipV="1">
            <a:off x="6077263" y="4817931"/>
            <a:ext cx="1323891" cy="86898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直接箭头连接符 47"/>
          <p:cNvCxnSpPr>
            <a:stCxn id="38" idx="0"/>
            <a:endCxn id="37" idx="4"/>
          </p:cNvCxnSpPr>
          <p:nvPr/>
        </p:nvCxnSpPr>
        <p:spPr>
          <a:xfrm flipH="1" flipV="1">
            <a:off x="7401154" y="4817929"/>
            <a:ext cx="553401" cy="8882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直接箭头连接符 48"/>
          <p:cNvCxnSpPr>
            <a:stCxn id="38" idx="0"/>
            <a:endCxn id="36" idx="4"/>
          </p:cNvCxnSpPr>
          <p:nvPr/>
        </p:nvCxnSpPr>
        <p:spPr>
          <a:xfrm flipH="1" flipV="1">
            <a:off x="6077259" y="4792176"/>
            <a:ext cx="1877296" cy="91405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直接箭头连接符 49"/>
          <p:cNvCxnSpPr>
            <a:stCxn id="38" idx="0"/>
            <a:endCxn id="35" idx="4"/>
          </p:cNvCxnSpPr>
          <p:nvPr/>
        </p:nvCxnSpPr>
        <p:spPr>
          <a:xfrm flipH="1" flipV="1">
            <a:off x="4914031" y="4792176"/>
            <a:ext cx="3040525" cy="91405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文本框 94"/>
          <p:cNvSpPr txBox="1"/>
          <p:nvPr/>
        </p:nvSpPr>
        <p:spPr>
          <a:xfrm>
            <a:off x="4375890" y="6079682"/>
            <a:ext cx="3943025" cy="52141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kern="100" baseline="-25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…         </a:t>
            </a:r>
            <a:r>
              <a:rPr lang="en-US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kern="100" baseline="-250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…           </a:t>
            </a:r>
            <a:r>
              <a:rPr lang="en-US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kern="100" baseline="-250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770951" y="3175749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934176" y="3175749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231947" y="3201505"/>
            <a:ext cx="287523" cy="290018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8" name="文本框 112"/>
          <p:cNvSpPr txBox="1"/>
          <p:nvPr/>
        </p:nvSpPr>
        <p:spPr>
          <a:xfrm>
            <a:off x="6503538" y="3143328"/>
            <a:ext cx="807705" cy="476164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/>
          <p:cNvCxnSpPr>
            <a:stCxn id="35" idx="0"/>
            <a:endCxn id="55" idx="4"/>
          </p:cNvCxnSpPr>
          <p:nvPr/>
        </p:nvCxnSpPr>
        <p:spPr>
          <a:xfrm flipV="1">
            <a:off x="4914031" y="3465767"/>
            <a:ext cx="682" cy="103639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/>
          <p:cNvCxnSpPr>
            <a:stCxn id="36" idx="0"/>
            <a:endCxn id="56" idx="4"/>
          </p:cNvCxnSpPr>
          <p:nvPr/>
        </p:nvCxnSpPr>
        <p:spPr>
          <a:xfrm flipV="1">
            <a:off x="6077259" y="3465767"/>
            <a:ext cx="679" cy="103639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/>
          <p:cNvCxnSpPr>
            <a:stCxn id="37" idx="0"/>
            <a:endCxn id="57" idx="4"/>
          </p:cNvCxnSpPr>
          <p:nvPr/>
        </p:nvCxnSpPr>
        <p:spPr>
          <a:xfrm flipH="1" flipV="1">
            <a:off x="7375710" y="3491523"/>
            <a:ext cx="25444" cy="103639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3" name="直接箭头连接符 62"/>
          <p:cNvCxnSpPr>
            <a:stCxn id="35" idx="0"/>
            <a:endCxn id="56" idx="4"/>
          </p:cNvCxnSpPr>
          <p:nvPr/>
        </p:nvCxnSpPr>
        <p:spPr>
          <a:xfrm flipV="1">
            <a:off x="4914031" y="3465767"/>
            <a:ext cx="1163907" cy="103639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直接箭头连接符 63"/>
          <p:cNvCxnSpPr>
            <a:stCxn id="35" idx="0"/>
            <a:endCxn id="57" idx="4"/>
          </p:cNvCxnSpPr>
          <p:nvPr/>
        </p:nvCxnSpPr>
        <p:spPr>
          <a:xfrm flipV="1">
            <a:off x="4914031" y="3491523"/>
            <a:ext cx="2461679" cy="101063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直接箭头连接符 64"/>
          <p:cNvCxnSpPr>
            <a:stCxn id="36" idx="0"/>
            <a:endCxn id="55" idx="4"/>
          </p:cNvCxnSpPr>
          <p:nvPr/>
        </p:nvCxnSpPr>
        <p:spPr>
          <a:xfrm flipH="1" flipV="1">
            <a:off x="4914713" y="3465767"/>
            <a:ext cx="1162546" cy="103639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直接箭头连接符 65"/>
          <p:cNvCxnSpPr>
            <a:stCxn id="36" idx="0"/>
            <a:endCxn id="57" idx="4"/>
          </p:cNvCxnSpPr>
          <p:nvPr/>
        </p:nvCxnSpPr>
        <p:spPr>
          <a:xfrm flipV="1">
            <a:off x="6077259" y="3491523"/>
            <a:ext cx="1298450" cy="101063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直接箭头连接符 66"/>
          <p:cNvCxnSpPr>
            <a:stCxn id="37" idx="0"/>
            <a:endCxn id="56" idx="4"/>
          </p:cNvCxnSpPr>
          <p:nvPr/>
        </p:nvCxnSpPr>
        <p:spPr>
          <a:xfrm flipH="1" flipV="1">
            <a:off x="6077938" y="3465767"/>
            <a:ext cx="1323216" cy="106214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直接箭头连接符 67"/>
          <p:cNvCxnSpPr>
            <a:stCxn id="37" idx="0"/>
            <a:endCxn id="55" idx="4"/>
          </p:cNvCxnSpPr>
          <p:nvPr/>
        </p:nvCxnSpPr>
        <p:spPr>
          <a:xfrm flipH="1" flipV="1">
            <a:off x="4914713" y="3465767"/>
            <a:ext cx="2486441" cy="106214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文本框 112"/>
          <p:cNvSpPr txBox="1"/>
          <p:nvPr/>
        </p:nvSpPr>
        <p:spPr>
          <a:xfrm>
            <a:off x="5342417" y="1793304"/>
            <a:ext cx="549717" cy="357953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131"/>
          <p:cNvSpPr txBox="1"/>
          <p:nvPr/>
        </p:nvSpPr>
        <p:spPr>
          <a:xfrm>
            <a:off x="1039235" y="5245242"/>
            <a:ext cx="2124551" cy="10366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输入一个样本</a:t>
            </a:r>
          </a:p>
          <a:p>
            <a:pPr algn="just">
              <a:spcAft>
                <a:spcPts val="0"/>
              </a:spcAft>
            </a:pPr>
            <a:r>
              <a:rPr 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计算所有神经元的输出</a:t>
            </a:r>
          </a:p>
        </p:txBody>
      </p:sp>
      <p:sp>
        <p:nvSpPr>
          <p:cNvPr id="9" name="文本框 132"/>
          <p:cNvSpPr txBox="1"/>
          <p:nvPr/>
        </p:nvSpPr>
        <p:spPr>
          <a:xfrm>
            <a:off x="7679316" y="913564"/>
            <a:ext cx="1909444" cy="74654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，得到输出层神经元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的输出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34"/>
              <p:cNvSpPr txBox="1"/>
              <p:nvPr/>
            </p:nvSpPr>
            <p:spPr>
              <a:xfrm>
                <a:off x="1039235" y="853377"/>
                <a:ext cx="3538585" cy="77773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，计算输出层神经元的</a:t>
                </a:r>
                <a:r>
                  <a:rPr lang="en-US" sz="2000" kern="1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sz="2000" kern="100" baseline="-250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000" kern="1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solidFill>
                    <a:srgbClr val="FF0000"/>
                  </a:solidFill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35" y="853377"/>
                <a:ext cx="3538585" cy="777737"/>
              </a:xfrm>
              <a:prstGeom prst="rect">
                <a:avLst/>
              </a:prstGeom>
              <a:blipFill>
                <a:blip r:embed="rId4"/>
                <a:stretch>
                  <a:fillRect l="-1721" t="-703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36"/>
              <p:cNvSpPr txBox="1"/>
              <p:nvPr/>
            </p:nvSpPr>
            <p:spPr>
              <a:xfrm>
                <a:off x="609195" y="2165081"/>
                <a:ext cx="4031495" cy="130682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600">
                  <a:spcAft>
                    <a:spcPts val="0"/>
                  </a:spcAft>
                </a:pPr>
                <a:r>
                  <a:rPr lang="en-US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，用</a:t>
                </a:r>
                <a:r>
                  <a:rPr lang="en-US" sz="2000" kern="1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sz="2000" kern="100" baseline="-250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计算隐含层</a:t>
                </a:r>
                <a:r>
                  <a:rPr lang="en-US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sz="2000" kern="1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sz="2000" kern="100" baseline="-250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sz="2000" kern="100" baseline="-25000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后续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sz="2000" dirty="0">
                  <a:solidFill>
                    <a:srgbClr val="FF0000"/>
                  </a:solidFill>
                </a:endParaRPr>
              </a:p>
              <a:p>
                <a:pPr marL="228600">
                  <a:spcAft>
                    <a:spcPts val="0"/>
                  </a:spcAft>
                </a:pPr>
                <a:endParaRPr 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95" y="2165081"/>
                <a:ext cx="4031495" cy="1306824"/>
              </a:xfrm>
              <a:prstGeom prst="rect">
                <a:avLst/>
              </a:prstGeom>
              <a:blipFill>
                <a:blip r:embed="rId5"/>
                <a:stretch>
                  <a:fillRect t="-372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曲线连接符 13"/>
          <p:cNvCxnSpPr/>
          <p:nvPr/>
        </p:nvCxnSpPr>
        <p:spPr>
          <a:xfrm>
            <a:off x="3213324" y="5590326"/>
            <a:ext cx="1037888" cy="283156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曲线连接符 14"/>
          <p:cNvCxnSpPr/>
          <p:nvPr/>
        </p:nvCxnSpPr>
        <p:spPr>
          <a:xfrm rot="10800000" flipV="1">
            <a:off x="6324009" y="1212636"/>
            <a:ext cx="1340483" cy="733408"/>
          </a:xfrm>
          <a:prstGeom prst="curvedConnector3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曲线连接符 15"/>
          <p:cNvCxnSpPr/>
          <p:nvPr/>
        </p:nvCxnSpPr>
        <p:spPr>
          <a:xfrm>
            <a:off x="4252098" y="1268336"/>
            <a:ext cx="1550572" cy="632482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曲线连接符 16"/>
          <p:cNvCxnSpPr/>
          <p:nvPr/>
        </p:nvCxnSpPr>
        <p:spPr>
          <a:xfrm rot="10800000" flipV="1">
            <a:off x="6984816" y="2383769"/>
            <a:ext cx="691602" cy="400016"/>
          </a:xfrm>
          <a:prstGeom prst="curvedConnector3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曲线连接符 17"/>
          <p:cNvCxnSpPr/>
          <p:nvPr/>
        </p:nvCxnSpPr>
        <p:spPr>
          <a:xfrm>
            <a:off x="4131896" y="2500095"/>
            <a:ext cx="1797224" cy="800454"/>
          </a:xfrm>
          <a:prstGeom prst="curvedConnector3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曲线连接符 18"/>
          <p:cNvCxnSpPr/>
          <p:nvPr/>
        </p:nvCxnSpPr>
        <p:spPr>
          <a:xfrm rot="10800000" flipV="1">
            <a:off x="6945991" y="3722244"/>
            <a:ext cx="729756" cy="314968"/>
          </a:xfrm>
          <a:prstGeom prst="curvedConnector3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曲线连接符 19"/>
          <p:cNvCxnSpPr/>
          <p:nvPr/>
        </p:nvCxnSpPr>
        <p:spPr>
          <a:xfrm>
            <a:off x="4018350" y="4169532"/>
            <a:ext cx="1784320" cy="477635"/>
          </a:xfrm>
          <a:prstGeom prst="curvedConnector3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曲线连接符 20"/>
          <p:cNvCxnSpPr/>
          <p:nvPr/>
        </p:nvCxnSpPr>
        <p:spPr>
          <a:xfrm rot="5400000">
            <a:off x="7192780" y="4773168"/>
            <a:ext cx="560509" cy="431279"/>
          </a:xfrm>
          <a:prstGeom prst="curvedConnector3">
            <a:avLst>
              <a:gd name="adj1" fmla="val 46893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直接箭头连接符 84"/>
          <p:cNvCxnSpPr/>
          <p:nvPr/>
        </p:nvCxnSpPr>
        <p:spPr>
          <a:xfrm flipH="1" flipV="1">
            <a:off x="6114356" y="1305846"/>
            <a:ext cx="6096" cy="48844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文本框 35"/>
          <p:cNvSpPr txBox="1"/>
          <p:nvPr/>
        </p:nvSpPr>
        <p:spPr>
          <a:xfrm>
            <a:off x="5910806" y="829370"/>
            <a:ext cx="578535" cy="477132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2000" kern="100" baseline="-25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5968055" y="1801641"/>
            <a:ext cx="287523" cy="291011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88" name="直接箭头连接符 87"/>
          <p:cNvCxnSpPr>
            <a:stCxn id="55" idx="0"/>
            <a:endCxn id="87" idx="4"/>
          </p:cNvCxnSpPr>
          <p:nvPr/>
        </p:nvCxnSpPr>
        <p:spPr>
          <a:xfrm flipV="1">
            <a:off x="4914713" y="2092652"/>
            <a:ext cx="1197104" cy="108309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9" name="直接箭头连接符 88"/>
          <p:cNvCxnSpPr>
            <a:stCxn id="57" idx="0"/>
            <a:endCxn id="87" idx="4"/>
          </p:cNvCxnSpPr>
          <p:nvPr/>
        </p:nvCxnSpPr>
        <p:spPr>
          <a:xfrm flipH="1" flipV="1">
            <a:off x="6111817" y="2092652"/>
            <a:ext cx="1263892" cy="110885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直接箭头连接符 89"/>
          <p:cNvCxnSpPr>
            <a:stCxn id="56" idx="0"/>
            <a:endCxn id="87" idx="4"/>
          </p:cNvCxnSpPr>
          <p:nvPr/>
        </p:nvCxnSpPr>
        <p:spPr>
          <a:xfrm flipV="1">
            <a:off x="6077938" y="2092652"/>
            <a:ext cx="33879" cy="108309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1" name="文本框 112"/>
          <p:cNvSpPr txBox="1"/>
          <p:nvPr/>
        </p:nvSpPr>
        <p:spPr>
          <a:xfrm>
            <a:off x="6407245" y="1777734"/>
            <a:ext cx="549717" cy="357953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112"/>
          <p:cNvSpPr txBox="1"/>
          <p:nvPr/>
        </p:nvSpPr>
        <p:spPr>
          <a:xfrm>
            <a:off x="5309168" y="3143867"/>
            <a:ext cx="807705" cy="476164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12"/>
          <p:cNvSpPr txBox="1"/>
          <p:nvPr/>
        </p:nvSpPr>
        <p:spPr>
          <a:xfrm>
            <a:off x="6346946" y="4432327"/>
            <a:ext cx="807705" cy="476164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12"/>
          <p:cNvSpPr txBox="1"/>
          <p:nvPr/>
        </p:nvSpPr>
        <p:spPr>
          <a:xfrm>
            <a:off x="5152576" y="4432866"/>
            <a:ext cx="807705" cy="476164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35"/>
              <p:cNvSpPr txBox="1"/>
              <p:nvPr/>
            </p:nvSpPr>
            <p:spPr>
              <a:xfrm>
                <a:off x="7702964" y="3368453"/>
                <a:ext cx="4179156" cy="817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，用</a:t>
                </a:r>
                <a:r>
                  <a:rPr lang="en-US" sz="2000" kern="1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sz="2000" kern="100" baseline="-250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值更新权重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△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△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zh-CN" sz="2000" dirty="0">
                  <a:solidFill>
                    <a:srgbClr val="FF0000"/>
                  </a:solidFill>
                </a:endParaRPr>
              </a:p>
              <a:p>
                <a:pPr algn="just"/>
                <a:endParaRPr lang="zh-CN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964" y="3368453"/>
                <a:ext cx="4179156" cy="817738"/>
              </a:xfrm>
              <a:prstGeom prst="rect">
                <a:avLst/>
              </a:prstGeom>
              <a:blipFill>
                <a:blip r:embed="rId6"/>
                <a:stretch>
                  <a:fillRect l="-1606" t="-6716" b="-74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36"/>
              <p:cNvSpPr txBox="1"/>
              <p:nvPr/>
            </p:nvSpPr>
            <p:spPr>
              <a:xfrm>
                <a:off x="567785" y="3820743"/>
                <a:ext cx="4027588" cy="130682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600">
                  <a:spcAft>
                    <a:spcPts val="0"/>
                  </a:spcAft>
                </a:pPr>
                <a:r>
                  <a:rPr lang="en-US" altLang="zh-CN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，用</a:t>
                </a:r>
                <a:r>
                  <a:rPr lang="en-US" sz="2000" kern="1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sz="2000" kern="100" baseline="-25000" dirty="0" err="1">
                    <a:solidFill>
                      <a:srgbClr val="FF0000"/>
                    </a:solidFill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计算隐含层</a:t>
                </a:r>
                <a:r>
                  <a:rPr lang="en-US" altLang="zh-CN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sz="2000" kern="1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sz="2000" kern="100" baseline="-250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g</a:t>
                </a:r>
                <a:endParaRPr lang="en-US" sz="2000" kern="100" baseline="-25000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后续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sz="2000" dirty="0">
                  <a:solidFill>
                    <a:srgbClr val="FF0000"/>
                  </a:solidFill>
                </a:endParaRPr>
              </a:p>
              <a:p>
                <a:pPr marL="228600">
                  <a:spcAft>
                    <a:spcPts val="0"/>
                  </a:spcAft>
                </a:pPr>
                <a:endParaRPr 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85" y="3820743"/>
                <a:ext cx="4027588" cy="1306824"/>
              </a:xfrm>
              <a:prstGeom prst="rect">
                <a:avLst/>
              </a:prstGeom>
              <a:blipFill>
                <a:blip r:embed="rId7"/>
                <a:stretch>
                  <a:fillRect t="-420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35"/>
              <p:cNvSpPr txBox="1"/>
              <p:nvPr/>
            </p:nvSpPr>
            <p:spPr>
              <a:xfrm>
                <a:off x="7677975" y="4432327"/>
                <a:ext cx="4179156" cy="817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0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，用</a:t>
                </a:r>
                <a:r>
                  <a:rPr lang="en-US" sz="2000" kern="100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sz="2000" kern="100" baseline="-25000" dirty="0" err="1">
                    <a:solidFill>
                      <a:srgbClr val="FF0000"/>
                    </a:solidFill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zh-CN" sz="20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值更新权重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△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△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zh-CN" sz="2000" dirty="0">
                  <a:solidFill>
                    <a:srgbClr val="FF0000"/>
                  </a:solidFill>
                </a:endParaRPr>
              </a:p>
              <a:p>
                <a:pPr algn="just"/>
                <a:endParaRPr lang="zh-CN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975" y="4432327"/>
                <a:ext cx="4179156" cy="817738"/>
              </a:xfrm>
              <a:prstGeom prst="rect">
                <a:avLst/>
              </a:prstGeom>
              <a:blipFill>
                <a:blip r:embed="rId8"/>
                <a:stretch>
                  <a:fillRect l="-1606" t="-5970" b="-298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35"/>
              <p:cNvSpPr txBox="1"/>
              <p:nvPr/>
            </p:nvSpPr>
            <p:spPr>
              <a:xfrm>
                <a:off x="5822879" y="1747596"/>
                <a:ext cx="578535" cy="47713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879" y="1747596"/>
                <a:ext cx="578535" cy="4771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35"/>
              <p:cNvSpPr txBox="1"/>
              <p:nvPr/>
            </p:nvSpPr>
            <p:spPr>
              <a:xfrm>
                <a:off x="5806398" y="3122234"/>
                <a:ext cx="578535" cy="47713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8" y="3122234"/>
                <a:ext cx="578535" cy="4771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35"/>
              <p:cNvSpPr txBox="1"/>
              <p:nvPr/>
            </p:nvSpPr>
            <p:spPr>
              <a:xfrm>
                <a:off x="5797356" y="4411020"/>
                <a:ext cx="578535" cy="47713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</m:oMath>
                  </m:oMathPara>
                </a14:m>
                <a:endParaRPr lang="zh-CN" sz="20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356" y="4411020"/>
                <a:ext cx="578535" cy="4771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接箭头连接符 127"/>
          <p:cNvCxnSpPr/>
          <p:nvPr/>
        </p:nvCxnSpPr>
        <p:spPr>
          <a:xfrm flipV="1">
            <a:off x="4913044" y="2087298"/>
            <a:ext cx="1197104" cy="108309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9" name="直接箭头连接符 128"/>
          <p:cNvCxnSpPr/>
          <p:nvPr/>
        </p:nvCxnSpPr>
        <p:spPr>
          <a:xfrm flipH="1" flipV="1">
            <a:off x="6110148" y="2087298"/>
            <a:ext cx="1263892" cy="110885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0" name="直接箭头连接符 129"/>
          <p:cNvCxnSpPr/>
          <p:nvPr/>
        </p:nvCxnSpPr>
        <p:spPr>
          <a:xfrm flipV="1">
            <a:off x="6076269" y="2087298"/>
            <a:ext cx="33879" cy="108309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直接箭头连接符 130"/>
          <p:cNvCxnSpPr/>
          <p:nvPr/>
        </p:nvCxnSpPr>
        <p:spPr>
          <a:xfrm flipV="1">
            <a:off x="6077076" y="3464015"/>
            <a:ext cx="679" cy="103639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直接箭头连接符 131"/>
          <p:cNvCxnSpPr/>
          <p:nvPr/>
        </p:nvCxnSpPr>
        <p:spPr>
          <a:xfrm flipV="1">
            <a:off x="4913848" y="3464015"/>
            <a:ext cx="1163907" cy="103639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/>
          <p:cNvCxnSpPr/>
          <p:nvPr/>
        </p:nvCxnSpPr>
        <p:spPr>
          <a:xfrm flipH="1" flipV="1">
            <a:off x="6077755" y="3464015"/>
            <a:ext cx="1323216" cy="106214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5" name="直接箭头连接符 134"/>
          <p:cNvCxnSpPr/>
          <p:nvPr/>
        </p:nvCxnSpPr>
        <p:spPr>
          <a:xfrm flipV="1">
            <a:off x="4534081" y="4790793"/>
            <a:ext cx="1538524" cy="89473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直接箭头连接符 135"/>
          <p:cNvCxnSpPr/>
          <p:nvPr/>
        </p:nvCxnSpPr>
        <p:spPr>
          <a:xfrm flipH="1" flipV="1">
            <a:off x="6072605" y="4790793"/>
            <a:ext cx="4" cy="89473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7" name="直接箭头连接符 136"/>
          <p:cNvCxnSpPr/>
          <p:nvPr/>
        </p:nvCxnSpPr>
        <p:spPr>
          <a:xfrm flipH="1" flipV="1">
            <a:off x="6072605" y="4790793"/>
            <a:ext cx="1877296" cy="91405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8" name="文本框 137"/>
          <p:cNvSpPr txBox="1"/>
          <p:nvPr/>
        </p:nvSpPr>
        <p:spPr>
          <a:xfrm>
            <a:off x="4484460" y="443819"/>
            <a:ext cx="464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</a:rPr>
              <a:t>反向传播算法（</a:t>
            </a:r>
            <a:r>
              <a:rPr lang="en-US" altLang="zh-CN" sz="3200" b="1" dirty="0">
                <a:solidFill>
                  <a:srgbClr val="00B050"/>
                </a:solidFill>
              </a:rPr>
              <a:t>BP</a:t>
            </a:r>
            <a:r>
              <a:rPr lang="zh-CN" altLang="en-US" sz="3200" b="1" dirty="0">
                <a:solidFill>
                  <a:srgbClr val="00B050"/>
                </a:solidFill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AF5A2-630E-554E-BA68-0C4112F0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5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06" grpId="0"/>
      <p:bldP spid="107" grpId="0"/>
      <p:bldP spid="119" grpId="0"/>
      <p:bldP spid="125" grpId="0"/>
      <p:bldP spid="126" grpId="0"/>
      <p:bldP spid="127" grpId="0"/>
      <p:bldP spid="1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该</a:t>
            </a:r>
            <a:r>
              <a:rPr lang="en-US" altLang="zh-CN" dirty="0"/>
              <a:t>BP</a:t>
            </a:r>
            <a:r>
              <a:rPr lang="zh-CN" altLang="en-US" dirty="0"/>
              <a:t>算法的条件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648097"/>
            <a:ext cx="10363200" cy="45720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具体条件不同，算法会有差异，总体思路一样；</a:t>
            </a:r>
            <a:endParaRPr lang="en-US" altLang="zh-CN" dirty="0"/>
          </a:p>
          <a:p>
            <a:r>
              <a:rPr lang="zh-CN" altLang="en-US" dirty="0"/>
              <a:t>需要多轮次训练才能得到比较好的训练结果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zh-CN" altLang="en-US" dirty="0"/>
              <a:t>全连接网络</a:t>
            </a:r>
            <a:endParaRPr lang="en-US" altLang="zh-CN" dirty="0"/>
          </a:p>
          <a:p>
            <a:pPr lvl="1"/>
            <a:r>
              <a:rPr lang="zh-CN" altLang="en-US" dirty="0"/>
              <a:t>其他形式的网络也同样适用</a:t>
            </a:r>
            <a:endParaRPr lang="en-US" altLang="zh-CN" dirty="0"/>
          </a:p>
          <a:p>
            <a:r>
              <a:rPr lang="zh-CN" altLang="en-US" dirty="0"/>
              <a:t>随机梯度下降算法</a:t>
            </a:r>
            <a:endParaRPr lang="en-US" altLang="zh-CN" dirty="0"/>
          </a:p>
          <a:p>
            <a:pPr lvl="1"/>
            <a:r>
              <a:rPr lang="zh-CN" altLang="en-US" dirty="0"/>
              <a:t>批量、小批量梯度下降算法也同样适用</a:t>
            </a:r>
            <a:endParaRPr lang="en-US" altLang="zh-CN" dirty="0"/>
          </a:p>
          <a:p>
            <a:r>
              <a:rPr lang="zh-CN" altLang="en-US" dirty="0"/>
              <a:t>激活函数：</a:t>
            </a:r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其他的激活函数</a:t>
            </a:r>
            <a:endParaRPr lang="en-US" altLang="zh-CN" dirty="0"/>
          </a:p>
          <a:p>
            <a:r>
              <a:rPr lang="zh-CN" altLang="en-US" dirty="0"/>
              <a:t>损失函数：误差平方和</a:t>
            </a:r>
            <a:endParaRPr lang="en-US" altLang="zh-CN" dirty="0"/>
          </a:p>
          <a:p>
            <a:pPr lvl="1"/>
            <a:r>
              <a:rPr lang="zh-CN" altLang="en-US" dirty="0"/>
              <a:t>其他的损失函数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F03A7-D98A-D34D-98E2-0F270A5F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1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交叉熵损失函数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299754"/>
                <a:ext cx="10363200" cy="5188131"/>
              </a:xfrm>
            </p:spPr>
            <p:txBody>
              <a:bodyPr>
                <a:normAutofit fontScale="92500"/>
              </a:bodyPr>
              <a:lstStyle/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𝑘𝑑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0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CN" b="0" i="0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𝑘𝑑</m:t>
                        </m:r>
                      </m:sub>
                    </m:sSub>
                  </m:oMath>
                </a14:m>
                <a:r>
                  <a:rPr lang="zh-CN" altLang="en-US" dirty="0"/>
                  <a:t>：样本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对应的希望输出值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𝑘𝑑</m:t>
                        </m:r>
                      </m:sub>
                    </m:sSub>
                  </m:oMath>
                </a14:m>
                <a:r>
                  <a:rPr lang="zh-CN" altLang="en-US" dirty="0"/>
                  <a:t>：样本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对应的实际输出值，要求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𝑘𝑑</m:t>
                        </m:r>
                      </m:sub>
                    </m:sSub>
                  </m:oMath>
                </a14:m>
                <a:r>
                  <a:rPr lang="zh-CN" altLang="en-US" dirty="0"/>
                  <a:t>是个概率值</a:t>
                </a:r>
                <a:r>
                  <a:rPr lang="zh-CN" altLang="en-US" sz="2000" dirty="0"/>
                  <a:t>（使用</a:t>
                </a:r>
                <a:r>
                  <a:rPr lang="en-US" altLang="zh-CN" sz="2000" dirty="0" err="1"/>
                  <a:t>softmax</a:t>
                </a:r>
                <a:r>
                  <a:rPr lang="zh-CN" altLang="en-US" sz="2000" dirty="0"/>
                  <a:t>激活函数）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299754"/>
                <a:ext cx="10363200" cy="5188131"/>
              </a:xfrm>
              <a:blipFill>
                <a:blip r:embed="rId2"/>
                <a:stretch>
                  <a:fillRect t="-3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组合 86"/>
          <p:cNvGrpSpPr/>
          <p:nvPr/>
        </p:nvGrpSpPr>
        <p:grpSpPr>
          <a:xfrm>
            <a:off x="3021873" y="1417638"/>
            <a:ext cx="6435631" cy="4708749"/>
            <a:chOff x="3021873" y="1417638"/>
            <a:chExt cx="6435631" cy="4708749"/>
          </a:xfrm>
        </p:grpSpPr>
        <p:grpSp>
          <p:nvGrpSpPr>
            <p:cNvPr id="45" name="组合 44"/>
            <p:cNvGrpSpPr/>
            <p:nvPr/>
          </p:nvGrpSpPr>
          <p:grpSpPr>
            <a:xfrm>
              <a:off x="3021873" y="1417638"/>
              <a:ext cx="6435631" cy="4708749"/>
              <a:chOff x="6836227" y="1300334"/>
              <a:chExt cx="6435631" cy="47087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189"/>
                  <p:cNvSpPr txBox="1"/>
                  <p:nvPr/>
                </p:nvSpPr>
                <p:spPr>
                  <a:xfrm>
                    <a:off x="11036588" y="1300334"/>
                    <a:ext cx="2235270" cy="1864228"/>
                  </a:xfrm>
                  <a:prstGeom prst="rect">
                    <a:avLst/>
                  </a:prstGeom>
                  <a:solidFill>
                    <a:srgbClr val="CCFF99"/>
                  </a:solidFill>
                  <a:ln w="28575">
                    <a:solidFill>
                      <a:srgbClr val="FF0000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US" altLang="zh-CN" sz="24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𝑛𝑒𝑡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𝑛𝑒𝑡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a14:m>
                    <a:endParaRPr lang="en-US" altLang="zh-CN" sz="2400" dirty="0"/>
                  </a:p>
                  <a:p>
                    <a:endParaRPr lang="en-US" altLang="zh-CN" sz="1400" dirty="0"/>
                  </a:p>
                  <a:p>
                    <a:r>
                      <a:rPr lang="en-US" altLang="zh-CN" sz="24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altLang="zh-CN" sz="2000" dirty="0"/>
                  </a:p>
                  <a:p>
                    <a:endParaRPr lang="en-US" altLang="zh-CN" sz="500" dirty="0"/>
                  </a:p>
                  <a:p>
                    <a:r>
                      <a:rPr lang="en-US" altLang="zh-CN" sz="2000" dirty="0"/>
                      <a:t> 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nary>
                      </m:oMath>
                    </a14:m>
                    <a:endParaRPr lang="zh-CN" sz="24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文本框 1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6588" y="1300334"/>
                    <a:ext cx="2235270" cy="18642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747" b="-29355"/>
                    </a:stretch>
                  </a:blipFill>
                  <a:ln w="28575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箭头连接符 46"/>
              <p:cNvCxnSpPr>
                <a:stCxn id="53" idx="0"/>
                <a:endCxn id="71" idx="4"/>
              </p:cNvCxnSpPr>
              <p:nvPr/>
            </p:nvCxnSpPr>
            <p:spPr>
              <a:xfrm flipV="1">
                <a:off x="7309824" y="3396112"/>
                <a:ext cx="11066" cy="734478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8" name="直接箭头连接符 47"/>
              <p:cNvCxnSpPr>
                <a:stCxn id="53" idx="0"/>
                <a:endCxn id="72" idx="4"/>
              </p:cNvCxnSpPr>
              <p:nvPr/>
            </p:nvCxnSpPr>
            <p:spPr>
              <a:xfrm flipV="1">
                <a:off x="7309824" y="3396112"/>
                <a:ext cx="617433" cy="734478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9" name="直接箭头连接符 48"/>
              <p:cNvCxnSpPr>
                <a:stCxn id="54" idx="0"/>
                <a:endCxn id="72" idx="4"/>
              </p:cNvCxnSpPr>
              <p:nvPr/>
            </p:nvCxnSpPr>
            <p:spPr>
              <a:xfrm flipV="1">
                <a:off x="7916191" y="3396112"/>
                <a:ext cx="11066" cy="734478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0" name="直接箭头连接符 49"/>
              <p:cNvCxnSpPr>
                <a:stCxn id="55" idx="0"/>
                <a:endCxn id="72" idx="4"/>
              </p:cNvCxnSpPr>
              <p:nvPr/>
            </p:nvCxnSpPr>
            <p:spPr>
              <a:xfrm flipH="1" flipV="1">
                <a:off x="7927257" y="3396112"/>
                <a:ext cx="1294577" cy="757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1" name="直接箭头连接符 50"/>
              <p:cNvCxnSpPr>
                <a:stCxn id="55" idx="0"/>
                <a:endCxn id="73" idx="4"/>
              </p:cNvCxnSpPr>
              <p:nvPr/>
            </p:nvCxnSpPr>
            <p:spPr>
              <a:xfrm flipV="1">
                <a:off x="9221834" y="3418680"/>
                <a:ext cx="11066" cy="734478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2" name="直接箭头连接符 51"/>
              <p:cNvCxnSpPr>
                <a:stCxn id="54" idx="0"/>
                <a:endCxn id="71" idx="4"/>
              </p:cNvCxnSpPr>
              <p:nvPr/>
            </p:nvCxnSpPr>
            <p:spPr>
              <a:xfrm flipH="1" flipV="1">
                <a:off x="7320890" y="3396112"/>
                <a:ext cx="595301" cy="734478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3" name="椭圆 52"/>
              <p:cNvSpPr/>
              <p:nvPr/>
            </p:nvSpPr>
            <p:spPr>
              <a:xfrm>
                <a:off x="7191784" y="4130590"/>
                <a:ext cx="236080" cy="254118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7798151" y="4130590"/>
                <a:ext cx="236080" cy="254118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103794" y="4153158"/>
                <a:ext cx="236080" cy="254118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9529229" y="5185614"/>
                <a:ext cx="236080" cy="254118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7798151" y="5168689"/>
                <a:ext cx="236080" cy="254118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6903272" y="5168689"/>
                <a:ext cx="236080" cy="254118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59" name="直接箭头连接符 58"/>
              <p:cNvCxnSpPr>
                <a:stCxn id="58" idx="0"/>
                <a:endCxn id="53" idx="4"/>
              </p:cNvCxnSpPr>
              <p:nvPr/>
            </p:nvCxnSpPr>
            <p:spPr>
              <a:xfrm flipV="1">
                <a:off x="7021311" y="4384708"/>
                <a:ext cx="288513" cy="78398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" name="直接箭头连接符 59"/>
              <p:cNvCxnSpPr>
                <a:stCxn id="58" idx="0"/>
                <a:endCxn id="54" idx="4"/>
              </p:cNvCxnSpPr>
              <p:nvPr/>
            </p:nvCxnSpPr>
            <p:spPr>
              <a:xfrm flipV="1">
                <a:off x="7021311" y="4384708"/>
                <a:ext cx="894879" cy="78398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1" name="直接箭头连接符 60"/>
              <p:cNvCxnSpPr>
                <a:stCxn id="57" idx="0"/>
                <a:endCxn id="53" idx="4"/>
              </p:cNvCxnSpPr>
              <p:nvPr/>
            </p:nvCxnSpPr>
            <p:spPr>
              <a:xfrm flipH="1" flipV="1">
                <a:off x="7309824" y="4384708"/>
                <a:ext cx="606367" cy="78398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2" name="直接箭头连接符 61"/>
              <p:cNvCxnSpPr>
                <a:stCxn id="58" idx="0"/>
                <a:endCxn id="55" idx="4"/>
              </p:cNvCxnSpPr>
              <p:nvPr/>
            </p:nvCxnSpPr>
            <p:spPr>
              <a:xfrm flipV="1">
                <a:off x="7021311" y="4407276"/>
                <a:ext cx="2200523" cy="76141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3" name="直接箭头连接符 62"/>
              <p:cNvCxnSpPr>
                <a:stCxn id="57" idx="0"/>
                <a:endCxn id="54" idx="4"/>
              </p:cNvCxnSpPr>
              <p:nvPr/>
            </p:nvCxnSpPr>
            <p:spPr>
              <a:xfrm flipV="1">
                <a:off x="7916191" y="4384708"/>
                <a:ext cx="0" cy="78398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4" name="直接箭头连接符 63"/>
              <p:cNvCxnSpPr>
                <a:stCxn id="57" idx="0"/>
                <a:endCxn id="55" idx="4"/>
              </p:cNvCxnSpPr>
              <p:nvPr/>
            </p:nvCxnSpPr>
            <p:spPr>
              <a:xfrm flipV="1">
                <a:off x="7916191" y="4407276"/>
                <a:ext cx="1305643" cy="76141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5" name="直接箭头连接符 64"/>
              <p:cNvCxnSpPr>
                <a:stCxn id="56" idx="0"/>
                <a:endCxn id="55" idx="4"/>
              </p:cNvCxnSpPr>
              <p:nvPr/>
            </p:nvCxnSpPr>
            <p:spPr>
              <a:xfrm flipH="1" flipV="1">
                <a:off x="9221834" y="4407276"/>
                <a:ext cx="425435" cy="778338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6" name="直接箭头连接符 65"/>
              <p:cNvCxnSpPr>
                <a:stCxn id="56" idx="0"/>
                <a:endCxn id="54" idx="4"/>
              </p:cNvCxnSpPr>
              <p:nvPr/>
            </p:nvCxnSpPr>
            <p:spPr>
              <a:xfrm flipH="1" flipV="1">
                <a:off x="7916191" y="4384708"/>
                <a:ext cx="1731078" cy="80090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7" name="直接箭头连接符 66"/>
              <p:cNvCxnSpPr>
                <a:stCxn id="56" idx="0"/>
                <a:endCxn id="53" idx="4"/>
              </p:cNvCxnSpPr>
              <p:nvPr/>
            </p:nvCxnSpPr>
            <p:spPr>
              <a:xfrm flipH="1" flipV="1">
                <a:off x="7309824" y="4384708"/>
                <a:ext cx="2337445" cy="80090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8" name="文本框 187"/>
              <p:cNvSpPr txBox="1"/>
              <p:nvPr/>
            </p:nvSpPr>
            <p:spPr>
              <a:xfrm>
                <a:off x="9781250" y="5087572"/>
                <a:ext cx="1163832" cy="45984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输入层</a:t>
                </a:r>
              </a:p>
            </p:txBody>
          </p:sp>
          <p:sp>
            <p:nvSpPr>
              <p:cNvPr id="69" name="文本框 188"/>
              <p:cNvSpPr txBox="1"/>
              <p:nvPr/>
            </p:nvSpPr>
            <p:spPr>
              <a:xfrm>
                <a:off x="9498506" y="3166855"/>
                <a:ext cx="943779" cy="41722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输出层</a:t>
                </a:r>
              </a:p>
            </p:txBody>
          </p:sp>
          <p:sp>
            <p:nvSpPr>
              <p:cNvPr id="70" name="文本框 189"/>
              <p:cNvSpPr txBox="1"/>
              <p:nvPr/>
            </p:nvSpPr>
            <p:spPr>
              <a:xfrm>
                <a:off x="9485217" y="4130589"/>
                <a:ext cx="957067" cy="4195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隐含层</a:t>
                </a: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7202850" y="3141994"/>
                <a:ext cx="236080" cy="254118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7809217" y="3141994"/>
                <a:ext cx="236080" cy="254118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9114860" y="3164562"/>
                <a:ext cx="236080" cy="254118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74" name="直接箭头连接符 73"/>
              <p:cNvCxnSpPr>
                <a:stCxn id="53" idx="0"/>
                <a:endCxn id="73" idx="4"/>
              </p:cNvCxnSpPr>
              <p:nvPr/>
            </p:nvCxnSpPr>
            <p:spPr>
              <a:xfrm flipV="1">
                <a:off x="7309824" y="3418680"/>
                <a:ext cx="1923076" cy="71191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5" name="直接箭头连接符 74"/>
              <p:cNvCxnSpPr>
                <a:stCxn id="54" idx="0"/>
                <a:endCxn id="73" idx="4"/>
              </p:cNvCxnSpPr>
              <p:nvPr/>
            </p:nvCxnSpPr>
            <p:spPr>
              <a:xfrm flipV="1">
                <a:off x="7916191" y="3418680"/>
                <a:ext cx="1316709" cy="71191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6" name="直接箭头连接符 75"/>
              <p:cNvCxnSpPr>
                <a:stCxn id="55" idx="0"/>
                <a:endCxn id="71" idx="4"/>
              </p:cNvCxnSpPr>
              <p:nvPr/>
            </p:nvCxnSpPr>
            <p:spPr>
              <a:xfrm flipH="1" flipV="1">
                <a:off x="7320890" y="3396112"/>
                <a:ext cx="1900944" cy="757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6836227" y="5547418"/>
                    <a:ext cx="328463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…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7" name="文本框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6227" y="5547418"/>
                    <a:ext cx="328463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文本框 173"/>
              <p:cNvSpPr txBox="1"/>
              <p:nvPr/>
            </p:nvSpPr>
            <p:spPr>
              <a:xfrm>
                <a:off x="8533009" y="5117058"/>
                <a:ext cx="715078" cy="42128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……</a:t>
                </a:r>
                <a:endParaRPr 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173"/>
              <p:cNvSpPr txBox="1"/>
              <p:nvPr/>
            </p:nvSpPr>
            <p:spPr>
              <a:xfrm>
                <a:off x="8257023" y="4019755"/>
                <a:ext cx="583386" cy="42128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……</a:t>
                </a:r>
                <a:endParaRPr 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173"/>
              <p:cNvSpPr txBox="1"/>
              <p:nvPr/>
            </p:nvSpPr>
            <p:spPr>
              <a:xfrm>
                <a:off x="8300915" y="3081282"/>
                <a:ext cx="583386" cy="42128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……</a:t>
                </a:r>
                <a:endParaRPr 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/>
                  <p:cNvSpPr txBox="1"/>
                  <p:nvPr/>
                </p:nvSpPr>
                <p:spPr>
                  <a:xfrm>
                    <a:off x="7116907" y="1624466"/>
                    <a:ext cx="328463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…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1" name="文本框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6907" y="1624466"/>
                    <a:ext cx="328463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直接箭头连接符 81"/>
              <p:cNvCxnSpPr/>
              <p:nvPr/>
            </p:nvCxnSpPr>
            <p:spPr>
              <a:xfrm flipV="1">
                <a:off x="7328271" y="2114688"/>
                <a:ext cx="0" cy="102730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83" name="直接箭头连接符 82"/>
              <p:cNvCxnSpPr/>
              <p:nvPr/>
            </p:nvCxnSpPr>
            <p:spPr>
              <a:xfrm flipV="1">
                <a:off x="7934638" y="2114688"/>
                <a:ext cx="0" cy="102730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>
              <a:xfrm flipV="1">
                <a:off x="9240281" y="2137256"/>
                <a:ext cx="0" cy="102730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85" name="矩形 84"/>
              <p:cNvSpPr/>
              <p:nvPr/>
            </p:nvSpPr>
            <p:spPr>
              <a:xfrm>
                <a:off x="7157750" y="2462712"/>
                <a:ext cx="2295200" cy="34620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endParaRPr lang="zh-CN" altLang="en-US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6" name="曲线连接符 85"/>
            <p:cNvCxnSpPr/>
            <p:nvPr/>
          </p:nvCxnSpPr>
          <p:spPr>
            <a:xfrm rot="10800000" flipV="1">
              <a:off x="5638596" y="1837881"/>
              <a:ext cx="1554960" cy="920088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C60FF2-CFDF-B94B-8E58-5111BC15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700349"/>
                <a:ext cx="10363200" cy="4572000"/>
              </a:xfrm>
            </p:spPr>
            <p:txBody>
              <a:bodyPr/>
              <a:lstStyle/>
              <a:p>
                <a:r>
                  <a:rPr lang="zh-CN" altLang="en-US" dirty="0"/>
                  <a:t>对于分类问题：</a:t>
                </a:r>
                <a:endParaRPr lang="en-US" altLang="zh-CN" dirty="0"/>
              </a:p>
              <a:p>
                <a:r>
                  <a:rPr lang="zh-CN" altLang="en-US" dirty="0"/>
                  <a:t>对于给定输入样本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，只有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对应的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希望输出为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，其他为</a:t>
                </a:r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endParaRPr lang="en-US" altLang="zh-CN" sz="140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𝑘𝑑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𝑘𝑑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600" dirty="0"/>
                  <a:t>       </a:t>
                </a:r>
              </a:p>
              <a:p>
                <a:pPr marL="274320" lvl="1" indent="0">
                  <a:buNone/>
                </a:pPr>
                <a:r>
                  <a:rPr lang="en-US" altLang="zh-CN" sz="2600" dirty="0"/>
                  <a:t> </a:t>
                </a:r>
                <a:endParaRPr lang="en-US" altLang="zh-CN" sz="260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26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𝑘𝑑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700349"/>
                <a:ext cx="10363200" cy="4572000"/>
              </a:xfrm>
              <a:blipFill>
                <a:blip r:embed="rId2"/>
                <a:stretch>
                  <a:fillRect t="-2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7527714" y="1242587"/>
            <a:ext cx="2770832" cy="3933494"/>
            <a:chOff x="7453822" y="1251824"/>
            <a:chExt cx="3875315" cy="5052079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8278132" y="1747483"/>
              <a:ext cx="5529" cy="48445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" name="直接箭头连接符 4"/>
            <p:cNvCxnSpPr/>
            <p:nvPr/>
          </p:nvCxnSpPr>
          <p:spPr>
            <a:xfrm flipH="1" flipV="1">
              <a:off x="9913937" y="1728324"/>
              <a:ext cx="5529" cy="48445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" name="椭圆 5"/>
            <p:cNvSpPr/>
            <p:nvPr/>
          </p:nvSpPr>
          <p:spPr>
            <a:xfrm>
              <a:off x="9792779" y="2213685"/>
              <a:ext cx="278534" cy="288636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145435" y="2239231"/>
              <a:ext cx="278534" cy="288636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8" name="直接箭头连接符 7"/>
            <p:cNvCxnSpPr>
              <a:stCxn id="14" idx="0"/>
              <a:endCxn id="29" idx="4"/>
            </p:cNvCxnSpPr>
            <p:nvPr/>
          </p:nvCxnSpPr>
          <p:spPr>
            <a:xfrm flipV="1">
              <a:off x="8012586" y="3459324"/>
              <a:ext cx="4347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直接箭头连接符 8"/>
            <p:cNvCxnSpPr>
              <a:stCxn id="14" idx="0"/>
              <a:endCxn id="30" idx="4"/>
            </p:cNvCxnSpPr>
            <p:nvPr/>
          </p:nvCxnSpPr>
          <p:spPr>
            <a:xfrm flipV="1">
              <a:off x="8012586" y="3459324"/>
              <a:ext cx="719757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直接箭头连接符 9"/>
            <p:cNvCxnSpPr>
              <a:stCxn id="15" idx="0"/>
              <a:endCxn id="30" idx="4"/>
            </p:cNvCxnSpPr>
            <p:nvPr/>
          </p:nvCxnSpPr>
          <p:spPr>
            <a:xfrm flipV="1">
              <a:off x="8727996" y="3459324"/>
              <a:ext cx="4347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16" idx="0"/>
              <a:endCxn id="30" idx="4"/>
            </p:cNvCxnSpPr>
            <p:nvPr/>
          </p:nvCxnSpPr>
          <p:spPr>
            <a:xfrm flipH="1" flipV="1">
              <a:off x="8732343" y="3459324"/>
              <a:ext cx="1536091" cy="85694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16" idx="0"/>
              <a:endCxn id="31" idx="4"/>
            </p:cNvCxnSpPr>
            <p:nvPr/>
          </p:nvCxnSpPr>
          <p:spPr>
            <a:xfrm flipV="1">
              <a:off x="10268434" y="3484870"/>
              <a:ext cx="4347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15" idx="0"/>
              <a:endCxn id="29" idx="4"/>
            </p:cNvCxnSpPr>
            <p:nvPr/>
          </p:nvCxnSpPr>
          <p:spPr>
            <a:xfrm flipH="1" flipV="1">
              <a:off x="8016933" y="3459324"/>
              <a:ext cx="711063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椭圆 13"/>
            <p:cNvSpPr/>
            <p:nvPr/>
          </p:nvSpPr>
          <p:spPr>
            <a:xfrm>
              <a:off x="7873319" y="4290725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588729" y="4290725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129167" y="4316271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631108" y="5484972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588729" y="5465813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32923" y="5465813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20" name="直接箭头连接符 19"/>
            <p:cNvCxnSpPr>
              <a:stCxn id="19" idx="0"/>
              <a:endCxn id="14" idx="4"/>
            </p:cNvCxnSpPr>
            <p:nvPr/>
          </p:nvCxnSpPr>
          <p:spPr>
            <a:xfrm flipV="1">
              <a:off x="7672190" y="4578377"/>
              <a:ext cx="340396" cy="887436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19" idx="0"/>
              <a:endCxn id="15" idx="4"/>
            </p:cNvCxnSpPr>
            <p:nvPr/>
          </p:nvCxnSpPr>
          <p:spPr>
            <a:xfrm flipV="1">
              <a:off x="7672190" y="4578377"/>
              <a:ext cx="1055806" cy="887436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18" idx="0"/>
              <a:endCxn id="14" idx="4"/>
            </p:cNvCxnSpPr>
            <p:nvPr/>
          </p:nvCxnSpPr>
          <p:spPr>
            <a:xfrm flipH="1" flipV="1">
              <a:off x="8012586" y="4578377"/>
              <a:ext cx="715410" cy="887436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9" idx="0"/>
              <a:endCxn id="16" idx="4"/>
            </p:cNvCxnSpPr>
            <p:nvPr/>
          </p:nvCxnSpPr>
          <p:spPr>
            <a:xfrm flipV="1">
              <a:off x="7672190" y="4603923"/>
              <a:ext cx="2596244" cy="86189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8" idx="0"/>
              <a:endCxn id="15" idx="4"/>
            </p:cNvCxnSpPr>
            <p:nvPr/>
          </p:nvCxnSpPr>
          <p:spPr>
            <a:xfrm flipV="1">
              <a:off x="8727996" y="4578377"/>
              <a:ext cx="0" cy="887436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18" idx="0"/>
              <a:endCxn id="16" idx="4"/>
            </p:cNvCxnSpPr>
            <p:nvPr/>
          </p:nvCxnSpPr>
          <p:spPr>
            <a:xfrm flipV="1">
              <a:off x="8727996" y="4603923"/>
              <a:ext cx="1540438" cy="86189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17" idx="0"/>
              <a:endCxn id="16" idx="4"/>
            </p:cNvCxnSpPr>
            <p:nvPr/>
          </p:nvCxnSpPr>
          <p:spPr>
            <a:xfrm flipH="1" flipV="1">
              <a:off x="10268434" y="4603923"/>
              <a:ext cx="501941" cy="88104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直接箭头连接符 26"/>
            <p:cNvCxnSpPr>
              <a:stCxn id="17" idx="0"/>
              <a:endCxn id="15" idx="4"/>
            </p:cNvCxnSpPr>
            <p:nvPr/>
          </p:nvCxnSpPr>
          <p:spPr>
            <a:xfrm flipH="1" flipV="1">
              <a:off x="8727996" y="4578377"/>
              <a:ext cx="2042379" cy="90659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" name="直接箭头连接符 27"/>
            <p:cNvCxnSpPr>
              <a:stCxn id="17" idx="0"/>
              <a:endCxn id="14" idx="4"/>
            </p:cNvCxnSpPr>
            <p:nvPr/>
          </p:nvCxnSpPr>
          <p:spPr>
            <a:xfrm flipH="1" flipV="1">
              <a:off x="8012586" y="4578377"/>
              <a:ext cx="2757789" cy="90659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9" name="椭圆 28"/>
            <p:cNvSpPr/>
            <p:nvPr/>
          </p:nvSpPr>
          <p:spPr>
            <a:xfrm>
              <a:off x="7877666" y="3171672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593076" y="3171672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133514" y="3197218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2" name="直接箭头连接符 31"/>
            <p:cNvCxnSpPr>
              <a:stCxn id="14" idx="0"/>
              <a:endCxn id="31" idx="4"/>
            </p:cNvCxnSpPr>
            <p:nvPr/>
          </p:nvCxnSpPr>
          <p:spPr>
            <a:xfrm flipV="1">
              <a:off x="8012586" y="3484870"/>
              <a:ext cx="2260195" cy="8058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直接箭头连接符 32"/>
            <p:cNvCxnSpPr>
              <a:stCxn id="15" idx="0"/>
              <a:endCxn id="31" idx="4"/>
            </p:cNvCxnSpPr>
            <p:nvPr/>
          </p:nvCxnSpPr>
          <p:spPr>
            <a:xfrm flipV="1">
              <a:off x="8727996" y="3484870"/>
              <a:ext cx="1544785" cy="8058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直接箭头连接符 33"/>
            <p:cNvCxnSpPr>
              <a:stCxn id="16" idx="0"/>
              <a:endCxn id="29" idx="4"/>
            </p:cNvCxnSpPr>
            <p:nvPr/>
          </p:nvCxnSpPr>
          <p:spPr>
            <a:xfrm flipH="1" flipV="1">
              <a:off x="8016933" y="3459324"/>
              <a:ext cx="2251501" cy="85694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直接箭头连接符 34"/>
            <p:cNvCxnSpPr>
              <a:stCxn id="29" idx="0"/>
              <a:endCxn id="7" idx="4"/>
            </p:cNvCxnSpPr>
            <p:nvPr/>
          </p:nvCxnSpPr>
          <p:spPr>
            <a:xfrm flipV="1">
              <a:off x="8016933" y="2527867"/>
              <a:ext cx="267769" cy="64380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29" idx="0"/>
              <a:endCxn id="6" idx="4"/>
            </p:cNvCxnSpPr>
            <p:nvPr/>
          </p:nvCxnSpPr>
          <p:spPr>
            <a:xfrm flipV="1">
              <a:off x="8016933" y="2502321"/>
              <a:ext cx="1915113" cy="66935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30" idx="0"/>
              <a:endCxn id="7" idx="4"/>
            </p:cNvCxnSpPr>
            <p:nvPr/>
          </p:nvCxnSpPr>
          <p:spPr>
            <a:xfrm flipH="1" flipV="1">
              <a:off x="8284702" y="2527867"/>
              <a:ext cx="447641" cy="64380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直接箭头连接符 37"/>
            <p:cNvCxnSpPr>
              <a:stCxn id="30" idx="0"/>
              <a:endCxn id="6" idx="4"/>
            </p:cNvCxnSpPr>
            <p:nvPr/>
          </p:nvCxnSpPr>
          <p:spPr>
            <a:xfrm flipV="1">
              <a:off x="8732343" y="2502321"/>
              <a:ext cx="1199703" cy="66935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1" idx="0"/>
              <a:endCxn id="7" idx="4"/>
            </p:cNvCxnSpPr>
            <p:nvPr/>
          </p:nvCxnSpPr>
          <p:spPr>
            <a:xfrm flipH="1" flipV="1">
              <a:off x="8284702" y="2527867"/>
              <a:ext cx="1988079" cy="66935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1" idx="0"/>
              <a:endCxn id="6" idx="4"/>
            </p:cNvCxnSpPr>
            <p:nvPr/>
          </p:nvCxnSpPr>
          <p:spPr>
            <a:xfrm flipH="1" flipV="1">
              <a:off x="9932046" y="2502321"/>
              <a:ext cx="340735" cy="69489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7453822" y="5790012"/>
                  <a:ext cx="3875315" cy="513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822" y="5790012"/>
                  <a:ext cx="3875315" cy="5138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文本框 173"/>
            <p:cNvSpPr txBox="1"/>
            <p:nvPr/>
          </p:nvSpPr>
          <p:spPr>
            <a:xfrm>
              <a:off x="9455737" y="5407369"/>
              <a:ext cx="843671" cy="476881"/>
            </a:xfrm>
            <a:prstGeom prst="rect">
              <a:avLst/>
            </a:prstGeom>
            <a:solidFill>
              <a:sysClr val="window" lastClr="FFFFFF"/>
            </a:solidFill>
            <a:ln w="2857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173"/>
            <p:cNvSpPr txBox="1"/>
            <p:nvPr/>
          </p:nvSpPr>
          <p:spPr>
            <a:xfrm>
              <a:off x="9130121" y="4165264"/>
              <a:ext cx="688297" cy="476881"/>
            </a:xfrm>
            <a:prstGeom prst="rect">
              <a:avLst/>
            </a:prstGeom>
            <a:solidFill>
              <a:sysClr val="window" lastClr="FFFFFF"/>
            </a:solidFill>
            <a:ln w="2857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173"/>
            <p:cNvSpPr txBox="1"/>
            <p:nvPr/>
          </p:nvSpPr>
          <p:spPr>
            <a:xfrm>
              <a:off x="9021280" y="2092773"/>
              <a:ext cx="740810" cy="476881"/>
            </a:xfrm>
            <a:prstGeom prst="rect">
              <a:avLst/>
            </a:prstGeom>
            <a:solidFill>
              <a:sysClr val="window" lastClr="FFFFFF"/>
            </a:solidFill>
            <a:ln w="2857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173"/>
            <p:cNvSpPr txBox="1"/>
            <p:nvPr/>
          </p:nvSpPr>
          <p:spPr>
            <a:xfrm>
              <a:off x="9181906" y="3102948"/>
              <a:ext cx="688297" cy="476881"/>
            </a:xfrm>
            <a:prstGeom prst="rect">
              <a:avLst/>
            </a:prstGeom>
            <a:solidFill>
              <a:sysClr val="window" lastClr="FFFFFF"/>
            </a:solidFill>
            <a:ln w="2857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H="1" flipV="1">
              <a:off x="8860398" y="1747483"/>
              <a:ext cx="5529" cy="48445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7" name="椭圆 46"/>
            <p:cNvSpPr/>
            <p:nvPr/>
          </p:nvSpPr>
          <p:spPr>
            <a:xfrm>
              <a:off x="8727701" y="2239231"/>
              <a:ext cx="278534" cy="288636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48" name="直接箭头连接符 47"/>
            <p:cNvCxnSpPr>
              <a:stCxn id="29" idx="0"/>
              <a:endCxn id="47" idx="4"/>
            </p:cNvCxnSpPr>
            <p:nvPr/>
          </p:nvCxnSpPr>
          <p:spPr>
            <a:xfrm flipV="1">
              <a:off x="8016933" y="2527867"/>
              <a:ext cx="850035" cy="64380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" name="直接箭头连接符 48"/>
            <p:cNvCxnSpPr>
              <a:stCxn id="30" idx="0"/>
              <a:endCxn id="47" idx="4"/>
            </p:cNvCxnSpPr>
            <p:nvPr/>
          </p:nvCxnSpPr>
          <p:spPr>
            <a:xfrm flipV="1">
              <a:off x="8732343" y="2527867"/>
              <a:ext cx="134625" cy="64380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31" idx="0"/>
              <a:endCxn id="47" idx="4"/>
            </p:cNvCxnSpPr>
            <p:nvPr/>
          </p:nvCxnSpPr>
          <p:spPr>
            <a:xfrm flipH="1" flipV="1">
              <a:off x="8866968" y="2527867"/>
              <a:ext cx="1405813" cy="66935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8012587" y="1251824"/>
                  <a:ext cx="2395115" cy="513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587" y="1251824"/>
                  <a:ext cx="2395115" cy="5138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灯片编号占位符 52">
            <a:extLst>
              <a:ext uri="{FF2B5EF4-FFF2-40B4-BE49-F238E27FC236}">
                <a16:creationId xmlns:a16="http://schemas.microsoft.com/office/drawing/2014/main" id="{26684C71-4A10-F640-A93D-CB48BF1C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神经网络是如何训练的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921" y="2197076"/>
            <a:ext cx="7752784" cy="3855382"/>
          </a:xfrm>
          <a:prstGeom prst="rect">
            <a:avLst/>
          </a:prstGeom>
        </p:spPr>
      </p:pic>
      <p:sp>
        <p:nvSpPr>
          <p:cNvPr id="12" name="文本框 62"/>
          <p:cNvSpPr txBox="1"/>
          <p:nvPr/>
        </p:nvSpPr>
        <p:spPr>
          <a:xfrm>
            <a:off x="2203921" y="2299607"/>
            <a:ext cx="1288914" cy="495844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输入层</a:t>
            </a:r>
          </a:p>
        </p:txBody>
      </p:sp>
      <p:sp>
        <p:nvSpPr>
          <p:cNvPr id="13" name="文本框 63"/>
          <p:cNvSpPr txBox="1"/>
          <p:nvPr/>
        </p:nvSpPr>
        <p:spPr>
          <a:xfrm>
            <a:off x="8487997" y="2892756"/>
            <a:ext cx="1538378" cy="486748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输出层</a:t>
            </a:r>
          </a:p>
        </p:txBody>
      </p:sp>
      <p:sp>
        <p:nvSpPr>
          <p:cNvPr id="14" name="文本框 64"/>
          <p:cNvSpPr txBox="1"/>
          <p:nvPr/>
        </p:nvSpPr>
        <p:spPr>
          <a:xfrm>
            <a:off x="3597338" y="2166915"/>
            <a:ext cx="1497176" cy="419532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隐含层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65"/>
          <p:cNvSpPr txBox="1"/>
          <p:nvPr/>
        </p:nvSpPr>
        <p:spPr>
          <a:xfrm>
            <a:off x="5207974" y="2166914"/>
            <a:ext cx="1619545" cy="419532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隐含层</a:t>
            </a:r>
            <a:r>
              <a:rPr kumimoji="0" lang="en-US" sz="20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000" b="0" i="0" u="none" strike="noStrike" kern="1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66"/>
          <p:cNvSpPr txBox="1"/>
          <p:nvPr/>
        </p:nvSpPr>
        <p:spPr>
          <a:xfrm>
            <a:off x="6681058" y="2160814"/>
            <a:ext cx="1670461" cy="330901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隐含层</a:t>
            </a:r>
            <a:r>
              <a:rPr kumimoji="0" lang="en-US" sz="20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0" i="0" u="none" strike="noStrike" kern="1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24681" y="3483432"/>
            <a:ext cx="492443" cy="1924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猫 狗  兔  鸟</a:t>
            </a:r>
          </a:p>
        </p:txBody>
      </p:sp>
      <p:pic>
        <p:nvPicPr>
          <p:cNvPr id="18" name="内容占位符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75" y="2968267"/>
            <a:ext cx="682835" cy="88446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58" y="3866509"/>
            <a:ext cx="912725" cy="121462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77FD12B-538D-D644-8D2C-294962ED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2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两种损失函数的作用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误差平方和损失函数</a:t>
            </a:r>
            <a:endParaRPr lang="en-US" altLang="zh-CN" dirty="0"/>
          </a:p>
          <a:p>
            <a:pPr lvl="1"/>
            <a:r>
              <a:rPr lang="zh-CN" altLang="en-US" dirty="0"/>
              <a:t>用于输出是具体数值的问题：例如根据今天天气情况，预测明天的最高气温；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交叉熵损失函数</a:t>
            </a:r>
            <a:endParaRPr lang="en-US" altLang="zh-CN" dirty="0"/>
          </a:p>
          <a:p>
            <a:pPr lvl="1"/>
            <a:r>
              <a:rPr lang="zh-CN" altLang="en-US" dirty="0"/>
              <a:t>用于分类问题：直接优化输出的概率值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3225B-C270-6E45-BAE8-00041FA6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6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687945"/>
            <a:ext cx="10363200" cy="4572000"/>
          </a:xfrm>
        </p:spPr>
        <p:txBody>
          <a:bodyPr/>
          <a:lstStyle/>
          <a:p>
            <a:r>
              <a:rPr lang="zh-CN" altLang="en-US" dirty="0"/>
              <a:t>建立数据集</a:t>
            </a:r>
            <a:endParaRPr lang="en-US" altLang="zh-CN" dirty="0"/>
          </a:p>
          <a:p>
            <a:r>
              <a:rPr lang="zh-CN" altLang="en-US" dirty="0"/>
              <a:t>损失函数</a:t>
            </a:r>
            <a:endParaRPr lang="en-US" altLang="zh-CN" dirty="0"/>
          </a:p>
          <a:p>
            <a:pPr lvl="1"/>
            <a:r>
              <a:rPr lang="zh-CN" altLang="en-US" dirty="0"/>
              <a:t>误差平方和、交叉熵</a:t>
            </a:r>
            <a:endParaRPr lang="en-US" altLang="zh-CN" dirty="0"/>
          </a:p>
          <a:p>
            <a:r>
              <a:rPr lang="zh-CN" altLang="en-US" dirty="0"/>
              <a:t>梯度下降法</a:t>
            </a:r>
            <a:endParaRPr lang="en-US" altLang="zh-CN" dirty="0"/>
          </a:p>
          <a:p>
            <a:pPr lvl="1"/>
            <a:r>
              <a:rPr lang="zh-CN" altLang="en-US" dirty="0"/>
              <a:t>批量梯度下降算法</a:t>
            </a:r>
            <a:endParaRPr lang="en-US" altLang="zh-CN" dirty="0"/>
          </a:p>
          <a:p>
            <a:pPr lvl="1"/>
            <a:r>
              <a:rPr lang="zh-CN" altLang="en-US" dirty="0"/>
              <a:t>随机梯度下降算法</a:t>
            </a:r>
            <a:endParaRPr lang="en-US" altLang="zh-CN" dirty="0"/>
          </a:p>
          <a:p>
            <a:pPr lvl="1"/>
            <a:r>
              <a:rPr lang="zh-CN" altLang="en-US" dirty="0"/>
              <a:t>小批量梯度下降算法</a:t>
            </a:r>
            <a:endParaRPr lang="en-US" altLang="zh-CN" dirty="0"/>
          </a:p>
          <a:p>
            <a:r>
              <a:rPr lang="en-US" altLang="zh-CN" dirty="0"/>
              <a:t>BP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随机梯度下降算法的一种实现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5AA6B3-AAAD-4540-ABF5-B9E6A828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9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敬请关注“跟我学</a:t>
            </a:r>
            <a:r>
              <a:rPr lang="en-US" altLang="zh-CN" dirty="0"/>
              <a:t>AI</a:t>
            </a:r>
            <a:r>
              <a:rPr lang="zh-CN" altLang="en-US" dirty="0"/>
              <a:t>”公众号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扫描二维码关注“跟我学</a:t>
            </a:r>
            <a:r>
              <a:rPr lang="en-US" altLang="zh-CN" dirty="0"/>
              <a:t>AI</a:t>
            </a:r>
            <a:r>
              <a:rPr lang="zh-CN" altLang="en-US" dirty="0"/>
              <a:t>”公众号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请点击公众号文章最后的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阅读原文</a:t>
            </a:r>
            <a:r>
              <a:rPr lang="zh-CN" altLang="en-US" dirty="0"/>
              <a:t>”获取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3" y="1956571"/>
            <a:ext cx="3554457" cy="355445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C8D5D5-A2E8-1240-BFC9-C4B3519F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小朋友如何认识小动物？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13" y="1986098"/>
            <a:ext cx="3892732" cy="29195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92" y="1986098"/>
            <a:ext cx="2959271" cy="29195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63" y="1992083"/>
            <a:ext cx="4362556" cy="291356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5C86E-8D4D-C14E-8E5F-F9241D86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7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281429"/>
            <a:ext cx="10363200" cy="546771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收集各种动物的照片</a:t>
            </a:r>
            <a:endParaRPr lang="en-US" altLang="zh-CN" dirty="0"/>
          </a:p>
          <a:p>
            <a:pPr lvl="1"/>
            <a:r>
              <a:rPr lang="zh-CN" altLang="en-US" dirty="0"/>
              <a:t>不同姿势</a:t>
            </a:r>
            <a:endParaRPr lang="en-US" altLang="zh-CN" dirty="0"/>
          </a:p>
          <a:p>
            <a:pPr lvl="1"/>
            <a:r>
              <a:rPr lang="zh-CN" altLang="en-US" dirty="0"/>
              <a:t>不同角度</a:t>
            </a:r>
            <a:endParaRPr lang="en-US" altLang="zh-CN" dirty="0"/>
          </a:p>
          <a:p>
            <a:pPr lvl="1"/>
            <a:r>
              <a:rPr lang="zh-CN" altLang="en-US" dirty="0"/>
              <a:t>不同大小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数据标注</a:t>
            </a:r>
            <a:endParaRPr lang="en-US" altLang="zh-CN" dirty="0"/>
          </a:p>
          <a:p>
            <a:pPr lvl="1"/>
            <a:r>
              <a:rPr lang="zh-CN" altLang="en-US" dirty="0"/>
              <a:t>每张照片标注上动物的名称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训练集与测试集</a:t>
            </a:r>
            <a:endParaRPr lang="en-US" altLang="zh-CN" dirty="0"/>
          </a:p>
          <a:p>
            <a:pPr lvl="1"/>
            <a:r>
              <a:rPr lang="zh-CN" altLang="en-US" dirty="0"/>
              <a:t>样本</a:t>
            </a:r>
            <a:endParaRPr lang="en-US" altLang="zh-CN" dirty="0"/>
          </a:p>
          <a:p>
            <a:r>
              <a:rPr lang="zh-CN" altLang="en-US" dirty="0"/>
              <a:t>训练：调整神经网络的权重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83" y="4375198"/>
            <a:ext cx="2360747" cy="1770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14" y="1512151"/>
            <a:ext cx="1789461" cy="1765442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5634445" y="1210506"/>
            <a:ext cx="1863635" cy="1227909"/>
          </a:xfrm>
          <a:prstGeom prst="wedgeEllipseCallout">
            <a:avLst>
              <a:gd name="adj1" fmla="val 108139"/>
              <a:gd name="adj2" fmla="val 2987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这个是猫！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9325318" y="3420787"/>
            <a:ext cx="1863635" cy="1227909"/>
          </a:xfrm>
          <a:prstGeom prst="wedgeEllipseCallout">
            <a:avLst>
              <a:gd name="adj1" fmla="val -82515"/>
              <a:gd name="adj2" fmla="val 7668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这个是狗！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298" y="2199165"/>
            <a:ext cx="2242435" cy="16840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5118" y="1115970"/>
            <a:ext cx="1853835" cy="14830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8550" y="1685855"/>
            <a:ext cx="2119886" cy="150511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A3278-5FA9-444A-BAC4-241E2601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如何训练？</a:t>
            </a:r>
          </a:p>
        </p:txBody>
      </p:sp>
      <p:pic>
        <p:nvPicPr>
          <p:cNvPr id="4" name="Picture 4" descr="http://imgsnew.jiatx.com/news/2011_05/06/home/1304672691103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8036" y="2692153"/>
            <a:ext cx="5238750" cy="3495675"/>
          </a:xfrm>
          <a:prstGeom prst="rect">
            <a:avLst/>
          </a:prstGeom>
          <a:noFill/>
        </p:spPr>
      </p:pic>
      <p:pic>
        <p:nvPicPr>
          <p:cNvPr id="5" name="Picture 2" descr="http://img.shushi100.com/images/d2923ae9-0b45-4c59-abf0-010a60ac58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8832" y="1152853"/>
            <a:ext cx="4574849" cy="2914650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5468982" y="5442853"/>
            <a:ext cx="1393372" cy="707886"/>
          </a:xfrm>
          <a:prstGeom prst="rect">
            <a:avLst/>
          </a:prstGeom>
          <a:solidFill>
            <a:srgbClr val="B0A498"/>
          </a:solidFill>
        </p:spPr>
        <p:txBody>
          <a:bodyPr wrap="square" rtlCol="0">
            <a:spAutoFit/>
          </a:bodyPr>
          <a:lstStyle/>
          <a:p>
            <a:endParaRPr lang="zh-CN" altLang="en-US" sz="40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6AC7A-06BD-A142-8E28-7B105585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1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淋浴器示意图</a:t>
            </a:r>
          </a:p>
        </p:txBody>
      </p:sp>
      <p:sp>
        <p:nvSpPr>
          <p:cNvPr id="4" name="椭圆 3"/>
          <p:cNvSpPr/>
          <p:nvPr/>
        </p:nvSpPr>
        <p:spPr>
          <a:xfrm>
            <a:off x="4440459" y="450912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5" name="椭圆 4"/>
          <p:cNvSpPr/>
          <p:nvPr/>
        </p:nvSpPr>
        <p:spPr>
          <a:xfrm>
            <a:off x="3288331" y="450912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椭圆 5"/>
          <p:cNvSpPr/>
          <p:nvPr/>
        </p:nvSpPr>
        <p:spPr>
          <a:xfrm>
            <a:off x="4135304" y="32129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3013691" y="543593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热水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2179" y="544522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冷水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541963" y="4723507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404583" y="4719105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0"/>
            <a:endCxn id="6" idx="4"/>
          </p:cNvCxnSpPr>
          <p:nvPr/>
        </p:nvCxnSpPr>
        <p:spPr>
          <a:xfrm flipV="1">
            <a:off x="3396344" y="3429000"/>
            <a:ext cx="846973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0"/>
            <a:endCxn id="6" idx="4"/>
          </p:cNvCxnSpPr>
          <p:nvPr/>
        </p:nvCxnSpPr>
        <p:spPr>
          <a:xfrm flipH="1" flipV="1">
            <a:off x="4243317" y="3429000"/>
            <a:ext cx="305155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</p:cNvCxnSpPr>
          <p:nvPr/>
        </p:nvCxnSpPr>
        <p:spPr>
          <a:xfrm flipH="1" flipV="1">
            <a:off x="4223792" y="2060848"/>
            <a:ext cx="19524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6078" y="1628801"/>
            <a:ext cx="165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水量 水温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82101" y="389127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w1                w2 </a:t>
            </a:r>
            <a:endParaRPr lang="zh-CN" altLang="en-US" sz="2400" b="1" dirty="0"/>
          </a:p>
        </p:txBody>
      </p:sp>
      <p:pic>
        <p:nvPicPr>
          <p:cNvPr id="16" name="Picture 2" descr="手 手的表情 手势 手的姿势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2024" y="2780928"/>
            <a:ext cx="1419954" cy="1008112"/>
          </a:xfrm>
          <a:prstGeom prst="rect">
            <a:avLst/>
          </a:prstGeom>
          <a:noFill/>
        </p:spPr>
      </p:pic>
      <p:cxnSp>
        <p:nvCxnSpPr>
          <p:cNvPr id="17" name="形状 16"/>
          <p:cNvCxnSpPr>
            <a:endCxn id="16" idx="0"/>
          </p:cNvCxnSpPr>
          <p:nvPr/>
        </p:nvCxnSpPr>
        <p:spPr>
          <a:xfrm>
            <a:off x="4223793" y="2564904"/>
            <a:ext cx="2798209" cy="216024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7888" y="205155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感知</a:t>
            </a:r>
          </a:p>
        </p:txBody>
      </p:sp>
      <p:cxnSp>
        <p:nvCxnSpPr>
          <p:cNvPr id="19" name="直接箭头连接符 18"/>
          <p:cNvCxnSpPr>
            <a:stCxn id="16" idx="1"/>
          </p:cNvCxnSpPr>
          <p:nvPr/>
        </p:nvCxnSpPr>
        <p:spPr>
          <a:xfrm flipH="1">
            <a:off x="3404584" y="3284984"/>
            <a:ext cx="2907441" cy="77321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967765" y="3363366"/>
            <a:ext cx="1379097" cy="69482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9936" y="38610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调节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56319" y="310646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+</a:t>
            </a:r>
            <a:endParaRPr lang="zh-CN" altLang="en-US" sz="2400" b="1" dirty="0"/>
          </a:p>
        </p:txBody>
      </p:sp>
      <p:sp>
        <p:nvSpPr>
          <p:cNvPr id="23" name="椭圆 22"/>
          <p:cNvSpPr/>
          <p:nvPr/>
        </p:nvSpPr>
        <p:spPr>
          <a:xfrm>
            <a:off x="3643271" y="32347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3731759" y="2082613"/>
            <a:ext cx="19524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16"/>
          <p:cNvCxnSpPr/>
          <p:nvPr/>
        </p:nvCxnSpPr>
        <p:spPr>
          <a:xfrm>
            <a:off x="3731760" y="2726013"/>
            <a:ext cx="2798209" cy="216024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1"/>
          <p:cNvSpPr txBox="1"/>
          <p:nvPr/>
        </p:nvSpPr>
        <p:spPr>
          <a:xfrm>
            <a:off x="3563084" y="313487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+</a:t>
            </a:r>
            <a:endParaRPr lang="zh-CN" altLang="en-US" sz="2400" b="1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402647" y="3480933"/>
            <a:ext cx="329112" cy="1040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750081" y="3475334"/>
            <a:ext cx="792038" cy="1033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04F31B-5E0F-A048-9663-EC0A6AF4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如何评价调节效果？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247503"/>
                <a:ext cx="10363200" cy="4572000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CN" dirty="0"/>
              </a:p>
              <a:p>
                <a:r>
                  <a:rPr lang="zh-CN" altLang="en-US" dirty="0"/>
                  <a:t>损失函数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sz="1400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阀门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水温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水温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水量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水量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水温</m:t>
                        </m:r>
                      </m:sub>
                    </m:sSub>
                  </m:oMath>
                </a14:m>
                <a:r>
                  <a:rPr lang="zh-CN" altLang="en-US" sz="2400" dirty="0"/>
                  <a:t>：希望水温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水量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：希望</m:t>
                    </m:r>
                  </m:oMath>
                </a14:m>
                <a:r>
                  <a:rPr lang="zh-CN" altLang="en-US" sz="2400" dirty="0"/>
                  <a:t>水量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水温</m:t>
                        </m:r>
                      </m:sub>
                    </m:sSub>
                  </m:oMath>
                </a14:m>
                <a:r>
                  <a:rPr lang="zh-CN" altLang="en-US" sz="2400" dirty="0"/>
                  <a:t>：实际水温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水量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：实际</m:t>
                    </m:r>
                  </m:oMath>
                </a14:m>
                <a:r>
                  <a:rPr lang="zh-CN" altLang="en-US" sz="2400" dirty="0"/>
                  <a:t>水量</a:t>
                </a:r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247503"/>
                <a:ext cx="10363200" cy="4572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83" y="3870398"/>
            <a:ext cx="3479272" cy="2217456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32A8F8-8C25-474C-8A50-A5E6642D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r>
              <a:rPr lang="en-US" altLang="zh-CN" dirty="0"/>
              <a:t>——</a:t>
            </a:r>
            <a:r>
              <a:rPr lang="zh-CN" altLang="en-US" dirty="0"/>
              <a:t>误差平方和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174898"/>
                <a:ext cx="10363200" cy="5048794"/>
              </a:xfrm>
            </p:spPr>
            <p:txBody>
              <a:bodyPr/>
              <a:lstStyle/>
              <a:p>
                <a:endParaRPr lang="en-US" altLang="zh-CN" dirty="0"/>
              </a:p>
              <a:p>
                <a:r>
                  <a:rPr lang="zh-CN" altLang="en-US" dirty="0"/>
                  <a:t>对样本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的误差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对所有样本的误差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 dirty="0"/>
              </a:p>
              <a:p>
                <a:pPr marL="0" indent="0">
                  <a:buNone/>
                </a:pPr>
                <a:r>
                  <a:rPr lang="en-US" altLang="zh-CN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zh-CN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𝑘𝑑</m:t>
                        </m:r>
                      </m:sub>
                    </m:sSub>
                  </m:oMath>
                </a14:m>
                <a:r>
                  <a:rPr lang="zh-CN" altLang="en-US" dirty="0"/>
                  <a:t>：对应样本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的第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个希望输出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𝑘𝑑</m:t>
                        </m:r>
                      </m:sub>
                    </m:sSub>
                  </m:oMath>
                </a14:m>
                <a:r>
                  <a:rPr lang="zh-CN" altLang="en-US" dirty="0"/>
                  <a:t>：对应样本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的第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个实际输出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174898"/>
                <a:ext cx="10363200" cy="50487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 flipH="1" flipV="1">
            <a:off x="8278132" y="1747483"/>
            <a:ext cx="5529" cy="48445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直接箭头连接符 4"/>
          <p:cNvCxnSpPr/>
          <p:nvPr/>
        </p:nvCxnSpPr>
        <p:spPr>
          <a:xfrm flipH="1" flipV="1">
            <a:off x="9913937" y="1728324"/>
            <a:ext cx="5529" cy="48445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椭圆 5"/>
          <p:cNvSpPr/>
          <p:nvPr/>
        </p:nvSpPr>
        <p:spPr>
          <a:xfrm>
            <a:off x="9792779" y="2213685"/>
            <a:ext cx="278534" cy="288636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145435" y="2239231"/>
            <a:ext cx="278534" cy="288636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8" name="直接箭头连接符 7"/>
          <p:cNvCxnSpPr>
            <a:stCxn id="14" idx="0"/>
            <a:endCxn id="32" idx="4"/>
          </p:cNvCxnSpPr>
          <p:nvPr/>
        </p:nvCxnSpPr>
        <p:spPr>
          <a:xfrm flipV="1">
            <a:off x="8012586" y="3459324"/>
            <a:ext cx="4347" cy="83140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直接箭头连接符 8"/>
          <p:cNvCxnSpPr>
            <a:stCxn id="14" idx="0"/>
            <a:endCxn id="33" idx="4"/>
          </p:cNvCxnSpPr>
          <p:nvPr/>
        </p:nvCxnSpPr>
        <p:spPr>
          <a:xfrm flipV="1">
            <a:off x="8012586" y="3459324"/>
            <a:ext cx="719757" cy="83140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直接箭头连接符 9"/>
          <p:cNvCxnSpPr>
            <a:stCxn id="15" idx="0"/>
            <a:endCxn id="33" idx="4"/>
          </p:cNvCxnSpPr>
          <p:nvPr/>
        </p:nvCxnSpPr>
        <p:spPr>
          <a:xfrm flipV="1">
            <a:off x="8727996" y="3459324"/>
            <a:ext cx="4347" cy="83140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直接箭头连接符 10"/>
          <p:cNvCxnSpPr>
            <a:stCxn id="16" idx="0"/>
            <a:endCxn id="33" idx="4"/>
          </p:cNvCxnSpPr>
          <p:nvPr/>
        </p:nvCxnSpPr>
        <p:spPr>
          <a:xfrm flipH="1" flipV="1">
            <a:off x="8732343" y="3459324"/>
            <a:ext cx="1536091" cy="85694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直接箭头连接符 11"/>
          <p:cNvCxnSpPr>
            <a:stCxn id="16" idx="0"/>
            <a:endCxn id="34" idx="4"/>
          </p:cNvCxnSpPr>
          <p:nvPr/>
        </p:nvCxnSpPr>
        <p:spPr>
          <a:xfrm flipV="1">
            <a:off x="10268434" y="3484870"/>
            <a:ext cx="4347" cy="83140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直接箭头连接符 12"/>
          <p:cNvCxnSpPr>
            <a:stCxn id="15" idx="0"/>
            <a:endCxn id="32" idx="4"/>
          </p:cNvCxnSpPr>
          <p:nvPr/>
        </p:nvCxnSpPr>
        <p:spPr>
          <a:xfrm flipH="1" flipV="1">
            <a:off x="8016933" y="3459324"/>
            <a:ext cx="711063" cy="83140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椭圆 13"/>
          <p:cNvSpPr/>
          <p:nvPr/>
        </p:nvSpPr>
        <p:spPr>
          <a:xfrm>
            <a:off x="7873319" y="4290725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88729" y="4290725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129167" y="4316271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631108" y="5484972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588729" y="5465813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32923" y="5465813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20" name="直接箭头连接符 19"/>
          <p:cNvCxnSpPr>
            <a:stCxn id="19" idx="0"/>
            <a:endCxn id="14" idx="4"/>
          </p:cNvCxnSpPr>
          <p:nvPr/>
        </p:nvCxnSpPr>
        <p:spPr>
          <a:xfrm flipV="1">
            <a:off x="7672190" y="4578377"/>
            <a:ext cx="340396" cy="8874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直接箭头连接符 20"/>
          <p:cNvCxnSpPr>
            <a:stCxn id="19" idx="0"/>
            <a:endCxn id="15" idx="4"/>
          </p:cNvCxnSpPr>
          <p:nvPr/>
        </p:nvCxnSpPr>
        <p:spPr>
          <a:xfrm flipV="1">
            <a:off x="7672190" y="4578377"/>
            <a:ext cx="1055806" cy="8874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直接箭头连接符 21"/>
          <p:cNvCxnSpPr>
            <a:stCxn id="18" idx="0"/>
            <a:endCxn id="14" idx="4"/>
          </p:cNvCxnSpPr>
          <p:nvPr/>
        </p:nvCxnSpPr>
        <p:spPr>
          <a:xfrm flipH="1" flipV="1">
            <a:off x="8012586" y="4578377"/>
            <a:ext cx="715410" cy="8874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直接箭头连接符 22"/>
          <p:cNvCxnSpPr>
            <a:stCxn id="19" idx="0"/>
            <a:endCxn id="16" idx="4"/>
          </p:cNvCxnSpPr>
          <p:nvPr/>
        </p:nvCxnSpPr>
        <p:spPr>
          <a:xfrm flipV="1">
            <a:off x="7672190" y="4603923"/>
            <a:ext cx="2596244" cy="86189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直接箭头连接符 23"/>
          <p:cNvCxnSpPr>
            <a:stCxn id="18" idx="0"/>
            <a:endCxn id="15" idx="4"/>
          </p:cNvCxnSpPr>
          <p:nvPr/>
        </p:nvCxnSpPr>
        <p:spPr>
          <a:xfrm flipV="1">
            <a:off x="8727996" y="4578377"/>
            <a:ext cx="0" cy="8874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接箭头连接符 24"/>
          <p:cNvCxnSpPr>
            <a:stCxn id="18" idx="0"/>
            <a:endCxn id="16" idx="4"/>
          </p:cNvCxnSpPr>
          <p:nvPr/>
        </p:nvCxnSpPr>
        <p:spPr>
          <a:xfrm flipV="1">
            <a:off x="8727996" y="4603923"/>
            <a:ext cx="1540438" cy="86189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直接箭头连接符 25"/>
          <p:cNvCxnSpPr>
            <a:stCxn id="17" idx="0"/>
            <a:endCxn id="16" idx="4"/>
          </p:cNvCxnSpPr>
          <p:nvPr/>
        </p:nvCxnSpPr>
        <p:spPr>
          <a:xfrm flipH="1" flipV="1">
            <a:off x="10268434" y="4603923"/>
            <a:ext cx="501941" cy="88104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直接箭头连接符 26"/>
          <p:cNvCxnSpPr>
            <a:stCxn id="17" idx="0"/>
            <a:endCxn id="15" idx="4"/>
          </p:cNvCxnSpPr>
          <p:nvPr/>
        </p:nvCxnSpPr>
        <p:spPr>
          <a:xfrm flipH="1" flipV="1">
            <a:off x="8727996" y="4578377"/>
            <a:ext cx="2042379" cy="90659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直接箭头连接符 27"/>
          <p:cNvCxnSpPr>
            <a:stCxn id="17" idx="0"/>
            <a:endCxn id="14" idx="4"/>
          </p:cNvCxnSpPr>
          <p:nvPr/>
        </p:nvCxnSpPr>
        <p:spPr>
          <a:xfrm flipH="1" flipV="1">
            <a:off x="8012586" y="4578377"/>
            <a:ext cx="2757789" cy="90659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椭圆 31"/>
          <p:cNvSpPr/>
          <p:nvPr/>
        </p:nvSpPr>
        <p:spPr>
          <a:xfrm>
            <a:off x="7877666" y="3171672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593076" y="3171672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0133514" y="3197218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35" name="直接箭头连接符 34"/>
          <p:cNvCxnSpPr>
            <a:stCxn id="14" idx="0"/>
            <a:endCxn id="34" idx="4"/>
          </p:cNvCxnSpPr>
          <p:nvPr/>
        </p:nvCxnSpPr>
        <p:spPr>
          <a:xfrm flipV="1">
            <a:off x="8012586" y="3484870"/>
            <a:ext cx="2260195" cy="80585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直接箭头连接符 35"/>
          <p:cNvCxnSpPr>
            <a:stCxn id="15" idx="0"/>
            <a:endCxn id="34" idx="4"/>
          </p:cNvCxnSpPr>
          <p:nvPr/>
        </p:nvCxnSpPr>
        <p:spPr>
          <a:xfrm flipV="1">
            <a:off x="8727996" y="3484870"/>
            <a:ext cx="1544785" cy="80585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直接箭头连接符 36"/>
          <p:cNvCxnSpPr>
            <a:stCxn id="16" idx="0"/>
            <a:endCxn id="32" idx="4"/>
          </p:cNvCxnSpPr>
          <p:nvPr/>
        </p:nvCxnSpPr>
        <p:spPr>
          <a:xfrm flipH="1" flipV="1">
            <a:off x="8016933" y="3459324"/>
            <a:ext cx="2251501" cy="85694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直接箭头连接符 37"/>
          <p:cNvCxnSpPr>
            <a:stCxn id="32" idx="0"/>
            <a:endCxn id="7" idx="4"/>
          </p:cNvCxnSpPr>
          <p:nvPr/>
        </p:nvCxnSpPr>
        <p:spPr>
          <a:xfrm flipV="1">
            <a:off x="8016933" y="2527867"/>
            <a:ext cx="267769" cy="64380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直接箭头连接符 38"/>
          <p:cNvCxnSpPr>
            <a:stCxn id="32" idx="0"/>
            <a:endCxn id="6" idx="4"/>
          </p:cNvCxnSpPr>
          <p:nvPr/>
        </p:nvCxnSpPr>
        <p:spPr>
          <a:xfrm flipV="1">
            <a:off x="8016933" y="2502321"/>
            <a:ext cx="1915113" cy="66935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直接箭头连接符 39"/>
          <p:cNvCxnSpPr>
            <a:stCxn id="33" idx="0"/>
            <a:endCxn id="7" idx="4"/>
          </p:cNvCxnSpPr>
          <p:nvPr/>
        </p:nvCxnSpPr>
        <p:spPr>
          <a:xfrm flipH="1" flipV="1">
            <a:off x="8284702" y="2527867"/>
            <a:ext cx="447641" cy="64380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直接箭头连接符 40"/>
          <p:cNvCxnSpPr>
            <a:stCxn id="33" idx="0"/>
            <a:endCxn id="6" idx="4"/>
          </p:cNvCxnSpPr>
          <p:nvPr/>
        </p:nvCxnSpPr>
        <p:spPr>
          <a:xfrm flipV="1">
            <a:off x="8732343" y="2502321"/>
            <a:ext cx="1199703" cy="66935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直接箭头连接符 41"/>
          <p:cNvCxnSpPr>
            <a:stCxn id="34" idx="0"/>
            <a:endCxn id="7" idx="4"/>
          </p:cNvCxnSpPr>
          <p:nvPr/>
        </p:nvCxnSpPr>
        <p:spPr>
          <a:xfrm flipH="1" flipV="1">
            <a:off x="8284702" y="2527867"/>
            <a:ext cx="1988079" cy="66935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接箭头连接符 42"/>
          <p:cNvCxnSpPr>
            <a:stCxn id="34" idx="0"/>
            <a:endCxn id="6" idx="4"/>
          </p:cNvCxnSpPr>
          <p:nvPr/>
        </p:nvCxnSpPr>
        <p:spPr>
          <a:xfrm flipH="1" flipV="1">
            <a:off x="9932046" y="2502321"/>
            <a:ext cx="340735" cy="69489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7453822" y="5790012"/>
                <a:ext cx="3875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…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22" y="5790012"/>
                <a:ext cx="387531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173"/>
          <p:cNvSpPr txBox="1"/>
          <p:nvPr/>
        </p:nvSpPr>
        <p:spPr>
          <a:xfrm>
            <a:off x="9455737" y="5407369"/>
            <a:ext cx="843671" cy="476881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173"/>
          <p:cNvSpPr txBox="1"/>
          <p:nvPr/>
        </p:nvSpPr>
        <p:spPr>
          <a:xfrm>
            <a:off x="9130121" y="4165264"/>
            <a:ext cx="688297" cy="476881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173"/>
          <p:cNvSpPr txBox="1"/>
          <p:nvPr/>
        </p:nvSpPr>
        <p:spPr>
          <a:xfrm>
            <a:off x="9021280" y="2092773"/>
            <a:ext cx="740810" cy="476881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173"/>
          <p:cNvSpPr txBox="1"/>
          <p:nvPr/>
        </p:nvSpPr>
        <p:spPr>
          <a:xfrm>
            <a:off x="9181906" y="3102948"/>
            <a:ext cx="688297" cy="476881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 flipV="1">
            <a:off x="8860398" y="1747483"/>
            <a:ext cx="5529" cy="48445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椭圆 50"/>
          <p:cNvSpPr/>
          <p:nvPr/>
        </p:nvSpPr>
        <p:spPr>
          <a:xfrm>
            <a:off x="8727701" y="2239231"/>
            <a:ext cx="278534" cy="288636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52" name="直接箭头连接符 51"/>
          <p:cNvCxnSpPr>
            <a:stCxn id="32" idx="0"/>
            <a:endCxn id="51" idx="4"/>
          </p:cNvCxnSpPr>
          <p:nvPr/>
        </p:nvCxnSpPr>
        <p:spPr>
          <a:xfrm flipV="1">
            <a:off x="8016933" y="2527867"/>
            <a:ext cx="850035" cy="64380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直接箭头连接符 52"/>
          <p:cNvCxnSpPr>
            <a:stCxn id="33" idx="0"/>
            <a:endCxn id="51" idx="4"/>
          </p:cNvCxnSpPr>
          <p:nvPr/>
        </p:nvCxnSpPr>
        <p:spPr>
          <a:xfrm flipV="1">
            <a:off x="8732343" y="2527867"/>
            <a:ext cx="134625" cy="64380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直接箭头连接符 53"/>
          <p:cNvCxnSpPr>
            <a:stCxn id="34" idx="0"/>
            <a:endCxn id="51" idx="4"/>
          </p:cNvCxnSpPr>
          <p:nvPr/>
        </p:nvCxnSpPr>
        <p:spPr>
          <a:xfrm flipH="1" flipV="1">
            <a:off x="8866968" y="2527867"/>
            <a:ext cx="1405813" cy="66935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8012586" y="1251824"/>
                <a:ext cx="23951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86" y="1251824"/>
                <a:ext cx="239511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1240283" y="2147326"/>
                <a:ext cx="4546425" cy="657296"/>
              </a:xfrm>
              <a:prstGeom prst="rect">
                <a:avLst/>
              </a:prstGeom>
              <a:solidFill>
                <a:srgbClr val="CC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sub>
                            </m:s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sub>
                            </m:s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83" y="2147326"/>
                <a:ext cx="4546425" cy="6572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1230190" y="3554135"/>
                <a:ext cx="5102692" cy="1222258"/>
              </a:xfrm>
              <a:prstGeom prst="rect">
                <a:avLst/>
              </a:prstGeom>
              <a:solidFill>
                <a:srgbClr val="CC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600" i="1" dirty="0"/>
              </a:p>
              <a:p>
                <a:r>
                  <a:rPr lang="en-US" altLang="zh-CN" sz="260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𝑘𝑑</m:t>
                                    </m:r>
                                  </m:sub>
                                </m:s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𝑘𝑑</m:t>
                                    </m:r>
                                  </m:sub>
                                </m:s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190" y="3554135"/>
                <a:ext cx="5102692" cy="12222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8A2D358C-B9FE-0241-8B77-F80CC616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如何训练？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损失函数最小化问题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14454" y="2870137"/>
                <a:ext cx="4546425" cy="657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sub>
                            </m:s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sub>
                            </m:s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54" y="2870137"/>
                <a:ext cx="4546425" cy="657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04361" y="4276946"/>
                <a:ext cx="5102692" cy="15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600" i="1" dirty="0"/>
              </a:p>
              <a:p>
                <a:endParaRPr lang="en-US" altLang="zh-CN" i="1" dirty="0"/>
              </a:p>
              <a:p>
                <a:r>
                  <a:rPr lang="en-US" altLang="zh-CN" sz="260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𝑘𝑑</m:t>
                                    </m:r>
                                  </m:sub>
                                </m:s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𝑘𝑑</m:t>
                                    </m:r>
                                  </m:sub>
                                </m:s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361" y="4276946"/>
                <a:ext cx="5102692" cy="1530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7480664" y="1486397"/>
            <a:ext cx="2873114" cy="4320583"/>
            <a:chOff x="7453822" y="1251824"/>
            <a:chExt cx="3875315" cy="4962382"/>
          </a:xfrm>
        </p:grpSpPr>
        <p:cxnSp>
          <p:nvCxnSpPr>
            <p:cNvPr id="6" name="直接箭头连接符 5"/>
            <p:cNvCxnSpPr/>
            <p:nvPr/>
          </p:nvCxnSpPr>
          <p:spPr>
            <a:xfrm flipH="1" flipV="1">
              <a:off x="8278132" y="1747483"/>
              <a:ext cx="5529" cy="48445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>
            <a:xfrm flipH="1" flipV="1">
              <a:off x="9913937" y="1728324"/>
              <a:ext cx="5529" cy="48445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" name="椭圆 7"/>
            <p:cNvSpPr/>
            <p:nvPr/>
          </p:nvSpPr>
          <p:spPr>
            <a:xfrm>
              <a:off x="9792779" y="2213685"/>
              <a:ext cx="278534" cy="288636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145435" y="2239231"/>
              <a:ext cx="278534" cy="288636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10" name="直接箭头连接符 9"/>
            <p:cNvCxnSpPr>
              <a:stCxn id="16" idx="0"/>
              <a:endCxn id="31" idx="4"/>
            </p:cNvCxnSpPr>
            <p:nvPr/>
          </p:nvCxnSpPr>
          <p:spPr>
            <a:xfrm flipV="1">
              <a:off x="8012586" y="3459324"/>
              <a:ext cx="4347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16" idx="0"/>
              <a:endCxn id="32" idx="4"/>
            </p:cNvCxnSpPr>
            <p:nvPr/>
          </p:nvCxnSpPr>
          <p:spPr>
            <a:xfrm flipV="1">
              <a:off x="8012586" y="3459324"/>
              <a:ext cx="719757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17" idx="0"/>
              <a:endCxn id="32" idx="4"/>
            </p:cNvCxnSpPr>
            <p:nvPr/>
          </p:nvCxnSpPr>
          <p:spPr>
            <a:xfrm flipV="1">
              <a:off x="8727996" y="3459324"/>
              <a:ext cx="4347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18" idx="0"/>
              <a:endCxn id="32" idx="4"/>
            </p:cNvCxnSpPr>
            <p:nvPr/>
          </p:nvCxnSpPr>
          <p:spPr>
            <a:xfrm flipH="1" flipV="1">
              <a:off x="8732343" y="3459324"/>
              <a:ext cx="1536091" cy="85694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18" idx="0"/>
              <a:endCxn id="33" idx="4"/>
            </p:cNvCxnSpPr>
            <p:nvPr/>
          </p:nvCxnSpPr>
          <p:spPr>
            <a:xfrm flipV="1">
              <a:off x="10268434" y="3484870"/>
              <a:ext cx="4347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stCxn id="17" idx="0"/>
              <a:endCxn id="31" idx="4"/>
            </p:cNvCxnSpPr>
            <p:nvPr/>
          </p:nvCxnSpPr>
          <p:spPr>
            <a:xfrm flipH="1" flipV="1">
              <a:off x="8016933" y="3459324"/>
              <a:ext cx="711063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椭圆 15"/>
            <p:cNvSpPr/>
            <p:nvPr/>
          </p:nvSpPr>
          <p:spPr>
            <a:xfrm>
              <a:off x="7873319" y="4290725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588729" y="4290725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129167" y="4316271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631108" y="5484972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588729" y="5465813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532923" y="5465813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22" name="直接箭头连接符 21"/>
            <p:cNvCxnSpPr>
              <a:stCxn id="21" idx="0"/>
              <a:endCxn id="16" idx="4"/>
            </p:cNvCxnSpPr>
            <p:nvPr/>
          </p:nvCxnSpPr>
          <p:spPr>
            <a:xfrm flipV="1">
              <a:off x="7672190" y="4578377"/>
              <a:ext cx="340396" cy="887436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21" idx="0"/>
              <a:endCxn id="17" idx="4"/>
            </p:cNvCxnSpPr>
            <p:nvPr/>
          </p:nvCxnSpPr>
          <p:spPr>
            <a:xfrm flipV="1">
              <a:off x="7672190" y="4578377"/>
              <a:ext cx="1055806" cy="887436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20" idx="0"/>
              <a:endCxn id="16" idx="4"/>
            </p:cNvCxnSpPr>
            <p:nvPr/>
          </p:nvCxnSpPr>
          <p:spPr>
            <a:xfrm flipH="1" flipV="1">
              <a:off x="8012586" y="4578377"/>
              <a:ext cx="715410" cy="887436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21" idx="0"/>
              <a:endCxn id="18" idx="4"/>
            </p:cNvCxnSpPr>
            <p:nvPr/>
          </p:nvCxnSpPr>
          <p:spPr>
            <a:xfrm flipV="1">
              <a:off x="7672190" y="4603923"/>
              <a:ext cx="2596244" cy="86189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20" idx="0"/>
              <a:endCxn id="17" idx="4"/>
            </p:cNvCxnSpPr>
            <p:nvPr/>
          </p:nvCxnSpPr>
          <p:spPr>
            <a:xfrm flipV="1">
              <a:off x="8727996" y="4578377"/>
              <a:ext cx="0" cy="887436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直接箭头连接符 26"/>
            <p:cNvCxnSpPr>
              <a:stCxn id="20" idx="0"/>
              <a:endCxn id="18" idx="4"/>
            </p:cNvCxnSpPr>
            <p:nvPr/>
          </p:nvCxnSpPr>
          <p:spPr>
            <a:xfrm flipV="1">
              <a:off x="8727996" y="4603923"/>
              <a:ext cx="1540438" cy="86189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" name="直接箭头连接符 27"/>
            <p:cNvCxnSpPr>
              <a:stCxn id="19" idx="0"/>
              <a:endCxn id="18" idx="4"/>
            </p:cNvCxnSpPr>
            <p:nvPr/>
          </p:nvCxnSpPr>
          <p:spPr>
            <a:xfrm flipH="1" flipV="1">
              <a:off x="10268434" y="4603923"/>
              <a:ext cx="501941" cy="88104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" name="直接箭头连接符 28"/>
            <p:cNvCxnSpPr>
              <a:stCxn id="19" idx="0"/>
              <a:endCxn id="17" idx="4"/>
            </p:cNvCxnSpPr>
            <p:nvPr/>
          </p:nvCxnSpPr>
          <p:spPr>
            <a:xfrm flipH="1" flipV="1">
              <a:off x="8727996" y="4578377"/>
              <a:ext cx="2042379" cy="90659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直接箭头连接符 29"/>
            <p:cNvCxnSpPr>
              <a:stCxn id="19" idx="0"/>
              <a:endCxn id="16" idx="4"/>
            </p:cNvCxnSpPr>
            <p:nvPr/>
          </p:nvCxnSpPr>
          <p:spPr>
            <a:xfrm flipH="1" flipV="1">
              <a:off x="8012586" y="4578377"/>
              <a:ext cx="2757789" cy="90659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1" name="椭圆 30"/>
            <p:cNvSpPr/>
            <p:nvPr/>
          </p:nvSpPr>
          <p:spPr>
            <a:xfrm>
              <a:off x="7877666" y="3171672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593076" y="3171672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0133514" y="3197218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4" name="直接箭头连接符 33"/>
            <p:cNvCxnSpPr>
              <a:stCxn id="16" idx="0"/>
              <a:endCxn id="33" idx="4"/>
            </p:cNvCxnSpPr>
            <p:nvPr/>
          </p:nvCxnSpPr>
          <p:spPr>
            <a:xfrm flipV="1">
              <a:off x="8012586" y="3484870"/>
              <a:ext cx="2260195" cy="8058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直接箭头连接符 34"/>
            <p:cNvCxnSpPr>
              <a:stCxn id="17" idx="0"/>
              <a:endCxn id="33" idx="4"/>
            </p:cNvCxnSpPr>
            <p:nvPr/>
          </p:nvCxnSpPr>
          <p:spPr>
            <a:xfrm flipV="1">
              <a:off x="8727996" y="3484870"/>
              <a:ext cx="1544785" cy="8058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18" idx="0"/>
              <a:endCxn id="31" idx="4"/>
            </p:cNvCxnSpPr>
            <p:nvPr/>
          </p:nvCxnSpPr>
          <p:spPr>
            <a:xfrm flipH="1" flipV="1">
              <a:off x="8016933" y="3459324"/>
              <a:ext cx="2251501" cy="85694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31" idx="0"/>
              <a:endCxn id="9" idx="4"/>
            </p:cNvCxnSpPr>
            <p:nvPr/>
          </p:nvCxnSpPr>
          <p:spPr>
            <a:xfrm flipV="1">
              <a:off x="8016933" y="2527867"/>
              <a:ext cx="267769" cy="64380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直接箭头连接符 37"/>
            <p:cNvCxnSpPr>
              <a:stCxn id="31" idx="0"/>
              <a:endCxn id="8" idx="4"/>
            </p:cNvCxnSpPr>
            <p:nvPr/>
          </p:nvCxnSpPr>
          <p:spPr>
            <a:xfrm flipV="1">
              <a:off x="8016933" y="2502321"/>
              <a:ext cx="1915113" cy="66935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2" idx="0"/>
              <a:endCxn id="9" idx="4"/>
            </p:cNvCxnSpPr>
            <p:nvPr/>
          </p:nvCxnSpPr>
          <p:spPr>
            <a:xfrm flipH="1" flipV="1">
              <a:off x="8284702" y="2527867"/>
              <a:ext cx="447641" cy="64380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2" idx="0"/>
              <a:endCxn id="8" idx="4"/>
            </p:cNvCxnSpPr>
            <p:nvPr/>
          </p:nvCxnSpPr>
          <p:spPr>
            <a:xfrm flipV="1">
              <a:off x="8732343" y="2502321"/>
              <a:ext cx="1199703" cy="66935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3" idx="0"/>
              <a:endCxn id="9" idx="4"/>
            </p:cNvCxnSpPr>
            <p:nvPr/>
          </p:nvCxnSpPr>
          <p:spPr>
            <a:xfrm flipH="1" flipV="1">
              <a:off x="8284702" y="2527867"/>
              <a:ext cx="1988079" cy="66935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直接箭头连接符 41"/>
            <p:cNvCxnSpPr>
              <a:stCxn id="33" idx="0"/>
              <a:endCxn id="8" idx="4"/>
            </p:cNvCxnSpPr>
            <p:nvPr/>
          </p:nvCxnSpPr>
          <p:spPr>
            <a:xfrm flipH="1" flipV="1">
              <a:off x="9932046" y="2502321"/>
              <a:ext cx="340735" cy="69489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7453822" y="5790012"/>
                  <a:ext cx="3875315" cy="424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822" y="5790012"/>
                  <a:ext cx="3875315" cy="4241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173"/>
            <p:cNvSpPr txBox="1"/>
            <p:nvPr/>
          </p:nvSpPr>
          <p:spPr>
            <a:xfrm>
              <a:off x="9455737" y="5407369"/>
              <a:ext cx="843671" cy="476881"/>
            </a:xfrm>
            <a:prstGeom prst="rect">
              <a:avLst/>
            </a:prstGeom>
            <a:solidFill>
              <a:sysClr val="window" lastClr="FFFFFF"/>
            </a:solidFill>
            <a:ln w="2857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173"/>
            <p:cNvSpPr txBox="1"/>
            <p:nvPr/>
          </p:nvSpPr>
          <p:spPr>
            <a:xfrm>
              <a:off x="9130121" y="4165264"/>
              <a:ext cx="688297" cy="476881"/>
            </a:xfrm>
            <a:prstGeom prst="rect">
              <a:avLst/>
            </a:prstGeom>
            <a:solidFill>
              <a:sysClr val="window" lastClr="FFFFFF"/>
            </a:solidFill>
            <a:ln w="2857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173"/>
            <p:cNvSpPr txBox="1"/>
            <p:nvPr/>
          </p:nvSpPr>
          <p:spPr>
            <a:xfrm>
              <a:off x="9021280" y="2092773"/>
              <a:ext cx="740810" cy="476881"/>
            </a:xfrm>
            <a:prstGeom prst="rect">
              <a:avLst/>
            </a:prstGeom>
            <a:solidFill>
              <a:sysClr val="window" lastClr="FFFFFF"/>
            </a:solidFill>
            <a:ln w="2857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173"/>
            <p:cNvSpPr txBox="1"/>
            <p:nvPr/>
          </p:nvSpPr>
          <p:spPr>
            <a:xfrm>
              <a:off x="9181906" y="3102948"/>
              <a:ext cx="688297" cy="476881"/>
            </a:xfrm>
            <a:prstGeom prst="rect">
              <a:avLst/>
            </a:prstGeom>
            <a:solidFill>
              <a:sysClr val="window" lastClr="FFFFFF"/>
            </a:solidFill>
            <a:ln w="2857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8860398" y="1747483"/>
              <a:ext cx="5529" cy="48445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9" name="椭圆 48"/>
            <p:cNvSpPr/>
            <p:nvPr/>
          </p:nvSpPr>
          <p:spPr>
            <a:xfrm>
              <a:off x="8727701" y="2239231"/>
              <a:ext cx="278534" cy="288636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50" name="直接箭头连接符 49"/>
            <p:cNvCxnSpPr>
              <a:stCxn id="31" idx="0"/>
              <a:endCxn id="49" idx="4"/>
            </p:cNvCxnSpPr>
            <p:nvPr/>
          </p:nvCxnSpPr>
          <p:spPr>
            <a:xfrm flipV="1">
              <a:off x="8016933" y="2527867"/>
              <a:ext cx="850035" cy="64380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" name="直接箭头连接符 50"/>
            <p:cNvCxnSpPr>
              <a:stCxn id="32" idx="0"/>
              <a:endCxn id="49" idx="4"/>
            </p:cNvCxnSpPr>
            <p:nvPr/>
          </p:nvCxnSpPr>
          <p:spPr>
            <a:xfrm flipV="1">
              <a:off x="8732343" y="2527867"/>
              <a:ext cx="134625" cy="64380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33" idx="0"/>
              <a:endCxn id="49" idx="4"/>
            </p:cNvCxnSpPr>
            <p:nvPr/>
          </p:nvCxnSpPr>
          <p:spPr>
            <a:xfrm flipH="1" flipV="1">
              <a:off x="8866968" y="2527867"/>
              <a:ext cx="1405813" cy="66935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8012586" y="1251824"/>
                  <a:ext cx="2395115" cy="424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586" y="1251824"/>
                  <a:ext cx="2395115" cy="42419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灯片编号占位符 54">
            <a:extLst>
              <a:ext uri="{FF2B5EF4-FFF2-40B4-BE49-F238E27FC236}">
                <a16:creationId xmlns:a16="http://schemas.microsoft.com/office/drawing/2014/main" id="{710A3051-B351-5246-8444-AB33A42F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59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lIns="36000" rIns="36000" rtlCol="0" anchor="ctr">
        <a:noAutofit/>
      </a:bodyPr>
      <a:lstStyle>
        <a:defPPr algn="ctr">
          <a:defRPr dirty="0" err="1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205602</TotalTime>
  <Words>1200</Words>
  <Application>Microsoft Macintosh PowerPoint</Application>
  <PresentationFormat>宽屏</PresentationFormat>
  <Paragraphs>286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等线</vt:lpstr>
      <vt:lpstr>华文楷体</vt:lpstr>
      <vt:lpstr>楷体</vt:lpstr>
      <vt:lpstr>宋体</vt:lpstr>
      <vt:lpstr>Arial</vt:lpstr>
      <vt:lpstr>Calibri</vt:lpstr>
      <vt:lpstr>Cambria Math</vt:lpstr>
      <vt:lpstr>Franklin Gothic Book</vt:lpstr>
      <vt:lpstr>Perpetua</vt:lpstr>
      <vt:lpstr>Times New Roman</vt:lpstr>
      <vt:lpstr>Wingdings</vt:lpstr>
      <vt:lpstr>Wingdings 2</vt:lpstr>
      <vt:lpstr>Equity</vt:lpstr>
      <vt:lpstr>第一篇 神经网络是如何实现的（三）</vt:lpstr>
      <vt:lpstr>1.3 神经网络是如何训练的</vt:lpstr>
      <vt:lpstr>小朋友如何认识小动物？</vt:lpstr>
      <vt:lpstr>建立数据集</vt:lpstr>
      <vt:lpstr>如何训练？</vt:lpstr>
      <vt:lpstr>淋浴器示意图</vt:lpstr>
      <vt:lpstr>如何评价调节效果？</vt:lpstr>
      <vt:lpstr>损失函数——误差平方和</vt:lpstr>
      <vt:lpstr>如何训练？</vt:lpstr>
      <vt:lpstr>梯度下降法</vt:lpstr>
      <vt:lpstr>梯度下降法</vt:lpstr>
      <vt:lpstr>梯度下降法</vt:lpstr>
      <vt:lpstr>如何计算梯度：梯度下降算法</vt:lpstr>
      <vt:lpstr>符号说明</vt:lpstr>
      <vt:lpstr>反向传播算法（BP：Back Propagation）</vt:lpstr>
      <vt:lpstr>PowerPoint 演示文稿</vt:lpstr>
      <vt:lpstr>该BP算法的条件</vt:lpstr>
      <vt:lpstr>交叉熵损失函数</vt:lpstr>
      <vt:lpstr>交叉熵损失函数</vt:lpstr>
      <vt:lpstr>两种损失函数的作用</vt:lpstr>
      <vt:lpstr>小结</vt:lpstr>
      <vt:lpstr>敬请关注“跟我学AI”公众号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SVM: a DP Mixture of Large-margin Kernel Machines</dc:title>
  <dc:creator>SCS</dc:creator>
  <cp:lastModifiedBy>Microsoft Office User</cp:lastModifiedBy>
  <cp:revision>7224</cp:revision>
  <dcterms:created xsi:type="dcterms:W3CDTF">2011-04-24T18:48:21Z</dcterms:created>
  <dcterms:modified xsi:type="dcterms:W3CDTF">2024-04-26T02:20:58Z</dcterms:modified>
</cp:coreProperties>
</file>