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599" r:id="rId2"/>
    <p:sldId id="630" r:id="rId3"/>
    <p:sldId id="621" r:id="rId4"/>
    <p:sldId id="625" r:id="rId5"/>
    <p:sldId id="622" r:id="rId6"/>
    <p:sldId id="623" r:id="rId7"/>
    <p:sldId id="624" r:id="rId8"/>
    <p:sldId id="626" r:id="rId9"/>
    <p:sldId id="627" r:id="rId10"/>
    <p:sldId id="629" r:id="rId11"/>
    <p:sldId id="628" r:id="rId12"/>
    <p:sldId id="6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260"/>
    <a:srgbClr val="119F14"/>
    <a:srgbClr val="9900CC"/>
    <a:srgbClr val="FB81E1"/>
    <a:srgbClr val="000000"/>
    <a:srgbClr val="0000FF"/>
    <a:srgbClr val="2B11EF"/>
    <a:srgbClr val="EFF343"/>
    <a:srgbClr val="ECF127"/>
    <a:srgbClr val="FE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 autoAdjust="0"/>
    <p:restoredTop sz="85781" autoAdjust="0"/>
  </p:normalViewPr>
  <p:slideViewPr>
    <p:cSldViewPr snapToGrid="0">
      <p:cViewPr varScale="1">
        <p:scale>
          <a:sx n="94" d="100"/>
          <a:sy n="94" d="100"/>
        </p:scale>
        <p:origin x="163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A66E1-596A-496E-B96E-FE454130F19C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3B57A-208D-4E21-8008-BCE8E94FCB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8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705F-8347-41A8-82E6-B2920132BF3D}" type="datetimeFigureOut">
              <a:rPr lang="en-US" smtClean="0"/>
              <a:pPr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F6DD-051E-413B-8808-23D5AB3BD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用什么训练就学到了什么，就可以识别什么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0A2C-BB42-5D42-AF34-6AFDBABB901B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1B5-B9D3-2941-B762-BE040CDD4747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463F-D5D4-D746-AA1F-DB14D6C8F6A0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E613-B6BC-6349-A89C-818516921D25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02081" name="Picture 1" descr="E:\resume\logo-tsinghua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5414" y="90152"/>
            <a:ext cx="2727375" cy="6438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857-8C48-7543-88FD-6AC019133EC7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CD31-6297-224B-AD30-5992BF0EA54B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C3D4-E659-EA42-BEFC-B88C855F3A2B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B7C-E276-DF40-90DC-F31D0CD76AFA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3606-FE23-C346-AF7C-DCE1A9588B95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3FC8-D68A-A846-A556-B305C1636CAD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98F4-6E0C-2645-8786-92F1DF16D7CE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BDD8BA-B489-E444-B74E-72C685719AF4}" type="datetime1">
              <a:rPr lang="zh-CN" altLang="en-US" smtClean="0"/>
              <a:t>2024/4/19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第一篇 神经网络是如何实现的（二）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819400" y="3200400"/>
            <a:ext cx="6400800" cy="2320834"/>
          </a:xfrm>
        </p:spPr>
        <p:txBody>
          <a:bodyPr>
            <a:normAutofit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清华大学 计算机系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马少平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48549" y="313509"/>
            <a:ext cx="376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面向人工智能初学者的通俗讲座</a:t>
            </a:r>
            <a:endParaRPr lang="en-US" altLang="zh-CN" sz="20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计算机是如何实现智能的</a:t>
            </a:r>
            <a:r>
              <a:rPr lang="en-US" altLang="zh-CN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2" y="3933281"/>
            <a:ext cx="2457450" cy="245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9870" y="3533171"/>
            <a:ext cx="198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跟我学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公众号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057116-1329-DD4E-B608-3AA3E81A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52926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Softmax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𝑛𝑒𝑡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36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sz="100" b="0" dirty="0"/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5292634"/>
              </a:xfrm>
              <a:blipFill>
                <a:blip r:embed="rId2"/>
                <a:stretch>
                  <a:fillRect t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15" idx="0"/>
            <a:endCxn id="33" idx="4"/>
          </p:cNvCxnSpPr>
          <p:nvPr/>
        </p:nvCxnSpPr>
        <p:spPr>
          <a:xfrm flipV="1">
            <a:off x="5800623" y="3122939"/>
            <a:ext cx="13056" cy="8314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直接箭头连接符 9"/>
          <p:cNvCxnSpPr>
            <a:stCxn id="15" idx="0"/>
            <a:endCxn id="34" idx="4"/>
          </p:cNvCxnSpPr>
          <p:nvPr/>
        </p:nvCxnSpPr>
        <p:spPr>
          <a:xfrm flipV="1">
            <a:off x="5800623" y="3122939"/>
            <a:ext cx="728466" cy="8314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接箭头连接符 10"/>
          <p:cNvCxnSpPr>
            <a:stCxn id="16" idx="0"/>
            <a:endCxn id="34" idx="4"/>
          </p:cNvCxnSpPr>
          <p:nvPr/>
        </p:nvCxnSpPr>
        <p:spPr>
          <a:xfrm flipV="1">
            <a:off x="6516033" y="3122939"/>
            <a:ext cx="13056" cy="8314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直接箭头连接符 11"/>
          <p:cNvCxnSpPr>
            <a:stCxn id="17" idx="0"/>
            <a:endCxn id="34" idx="4"/>
          </p:cNvCxnSpPr>
          <p:nvPr/>
        </p:nvCxnSpPr>
        <p:spPr>
          <a:xfrm flipH="1" flipV="1">
            <a:off x="6529089" y="3122939"/>
            <a:ext cx="1527382" cy="85694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直接箭头连接符 12"/>
          <p:cNvCxnSpPr>
            <a:stCxn id="17" idx="0"/>
            <a:endCxn id="35" idx="4"/>
          </p:cNvCxnSpPr>
          <p:nvPr/>
        </p:nvCxnSpPr>
        <p:spPr>
          <a:xfrm flipV="1">
            <a:off x="8056471" y="3148485"/>
            <a:ext cx="13056" cy="8314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直接箭头连接符 13"/>
          <p:cNvCxnSpPr>
            <a:stCxn id="16" idx="0"/>
            <a:endCxn id="33" idx="4"/>
          </p:cNvCxnSpPr>
          <p:nvPr/>
        </p:nvCxnSpPr>
        <p:spPr>
          <a:xfrm flipH="1" flipV="1">
            <a:off x="5813679" y="3122939"/>
            <a:ext cx="702354" cy="8314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椭圆 14"/>
          <p:cNvSpPr/>
          <p:nvPr/>
        </p:nvSpPr>
        <p:spPr>
          <a:xfrm>
            <a:off x="5661356" y="3954340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376766" y="3954340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917204" y="3979886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419145" y="5148587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376766" y="5129428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320960" y="5129428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1" name="直接箭头连接符 20"/>
          <p:cNvCxnSpPr>
            <a:stCxn id="20" idx="0"/>
            <a:endCxn id="15" idx="4"/>
          </p:cNvCxnSpPr>
          <p:nvPr/>
        </p:nvCxnSpPr>
        <p:spPr>
          <a:xfrm flipV="1">
            <a:off x="5460227" y="4241992"/>
            <a:ext cx="340396" cy="8874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直接箭头连接符 21"/>
          <p:cNvCxnSpPr>
            <a:stCxn id="20" idx="0"/>
            <a:endCxn id="16" idx="4"/>
          </p:cNvCxnSpPr>
          <p:nvPr/>
        </p:nvCxnSpPr>
        <p:spPr>
          <a:xfrm flipV="1">
            <a:off x="5460227" y="4241992"/>
            <a:ext cx="1055806" cy="8874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直接箭头连接符 22"/>
          <p:cNvCxnSpPr>
            <a:stCxn id="19" idx="0"/>
            <a:endCxn id="15" idx="4"/>
          </p:cNvCxnSpPr>
          <p:nvPr/>
        </p:nvCxnSpPr>
        <p:spPr>
          <a:xfrm flipH="1" flipV="1">
            <a:off x="5800623" y="4241992"/>
            <a:ext cx="715410" cy="8874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直接箭头连接符 23"/>
          <p:cNvCxnSpPr>
            <a:stCxn id="20" idx="0"/>
            <a:endCxn id="17" idx="4"/>
          </p:cNvCxnSpPr>
          <p:nvPr/>
        </p:nvCxnSpPr>
        <p:spPr>
          <a:xfrm flipV="1">
            <a:off x="5460227" y="4267538"/>
            <a:ext cx="2596244" cy="86189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接箭头连接符 24"/>
          <p:cNvCxnSpPr>
            <a:stCxn id="19" idx="0"/>
            <a:endCxn id="16" idx="4"/>
          </p:cNvCxnSpPr>
          <p:nvPr/>
        </p:nvCxnSpPr>
        <p:spPr>
          <a:xfrm flipV="1">
            <a:off x="6516033" y="4241992"/>
            <a:ext cx="0" cy="8874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接箭头连接符 25"/>
          <p:cNvCxnSpPr>
            <a:stCxn id="19" idx="0"/>
            <a:endCxn id="17" idx="4"/>
          </p:cNvCxnSpPr>
          <p:nvPr/>
        </p:nvCxnSpPr>
        <p:spPr>
          <a:xfrm flipV="1">
            <a:off x="6516033" y="4267538"/>
            <a:ext cx="1540438" cy="86189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直接箭头连接符 26"/>
          <p:cNvCxnSpPr>
            <a:stCxn id="18" idx="0"/>
            <a:endCxn id="17" idx="4"/>
          </p:cNvCxnSpPr>
          <p:nvPr/>
        </p:nvCxnSpPr>
        <p:spPr>
          <a:xfrm flipH="1" flipV="1">
            <a:off x="8056471" y="4267538"/>
            <a:ext cx="501941" cy="88104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直接箭头连接符 27"/>
          <p:cNvCxnSpPr>
            <a:stCxn id="18" idx="0"/>
            <a:endCxn id="16" idx="4"/>
          </p:cNvCxnSpPr>
          <p:nvPr/>
        </p:nvCxnSpPr>
        <p:spPr>
          <a:xfrm flipH="1" flipV="1">
            <a:off x="6516033" y="4241992"/>
            <a:ext cx="2042379" cy="90659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直接箭头连接符 28"/>
          <p:cNvCxnSpPr>
            <a:stCxn id="18" idx="0"/>
            <a:endCxn id="15" idx="4"/>
          </p:cNvCxnSpPr>
          <p:nvPr/>
        </p:nvCxnSpPr>
        <p:spPr>
          <a:xfrm flipH="1" flipV="1">
            <a:off x="5800623" y="4241992"/>
            <a:ext cx="2757789" cy="90659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文本框 187"/>
          <p:cNvSpPr txBox="1"/>
          <p:nvPr/>
        </p:nvSpPr>
        <p:spPr>
          <a:xfrm>
            <a:off x="8921086" y="5129428"/>
            <a:ext cx="1010451" cy="472279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输入层</a:t>
            </a:r>
          </a:p>
        </p:txBody>
      </p:sp>
      <p:sp>
        <p:nvSpPr>
          <p:cNvPr id="31" name="文本框 188"/>
          <p:cNvSpPr txBox="1"/>
          <p:nvPr/>
        </p:nvSpPr>
        <p:spPr>
          <a:xfrm>
            <a:off x="8382897" y="2863429"/>
            <a:ext cx="1113499" cy="472279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输出层</a:t>
            </a:r>
          </a:p>
        </p:txBody>
      </p:sp>
      <p:sp>
        <p:nvSpPr>
          <p:cNvPr id="32" name="文本框 189"/>
          <p:cNvSpPr txBox="1"/>
          <p:nvPr/>
        </p:nvSpPr>
        <p:spPr>
          <a:xfrm>
            <a:off x="8367220" y="3954340"/>
            <a:ext cx="999047" cy="472279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隐含层</a:t>
            </a:r>
          </a:p>
        </p:txBody>
      </p:sp>
      <p:sp>
        <p:nvSpPr>
          <p:cNvPr id="33" name="椭圆 32"/>
          <p:cNvSpPr/>
          <p:nvPr/>
        </p:nvSpPr>
        <p:spPr>
          <a:xfrm>
            <a:off x="5674412" y="2835287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389822" y="2835287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930260" y="2860833"/>
            <a:ext cx="278534" cy="287652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36" name="直接箭头连接符 35"/>
          <p:cNvCxnSpPr>
            <a:stCxn id="15" idx="0"/>
            <a:endCxn id="35" idx="4"/>
          </p:cNvCxnSpPr>
          <p:nvPr/>
        </p:nvCxnSpPr>
        <p:spPr>
          <a:xfrm flipV="1">
            <a:off x="5800623" y="3148485"/>
            <a:ext cx="2268904" cy="80585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直接箭头连接符 36"/>
          <p:cNvCxnSpPr>
            <a:stCxn id="16" idx="0"/>
            <a:endCxn id="35" idx="4"/>
          </p:cNvCxnSpPr>
          <p:nvPr/>
        </p:nvCxnSpPr>
        <p:spPr>
          <a:xfrm flipV="1">
            <a:off x="6516033" y="3148485"/>
            <a:ext cx="1553494" cy="80585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直接箭头连接符 37"/>
          <p:cNvCxnSpPr>
            <a:stCxn id="17" idx="0"/>
            <a:endCxn id="33" idx="4"/>
          </p:cNvCxnSpPr>
          <p:nvPr/>
        </p:nvCxnSpPr>
        <p:spPr>
          <a:xfrm flipH="1" flipV="1">
            <a:off x="5813679" y="3122939"/>
            <a:ext cx="2242792" cy="85694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241859" y="5558135"/>
                <a:ext cx="3875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…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59" y="5558135"/>
                <a:ext cx="387531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173"/>
          <p:cNvSpPr txBox="1"/>
          <p:nvPr/>
        </p:nvSpPr>
        <p:spPr>
          <a:xfrm>
            <a:off x="7243774" y="5070984"/>
            <a:ext cx="843671" cy="476881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173"/>
          <p:cNvSpPr txBox="1"/>
          <p:nvPr/>
        </p:nvSpPr>
        <p:spPr>
          <a:xfrm>
            <a:off x="6918158" y="3828879"/>
            <a:ext cx="688297" cy="476881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173"/>
          <p:cNvSpPr txBox="1"/>
          <p:nvPr/>
        </p:nvSpPr>
        <p:spPr>
          <a:xfrm>
            <a:off x="6969943" y="2766563"/>
            <a:ext cx="688297" cy="476881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5822388" y="1672416"/>
            <a:ext cx="0" cy="116287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直接箭头连接符 57"/>
          <p:cNvCxnSpPr/>
          <p:nvPr/>
        </p:nvCxnSpPr>
        <p:spPr>
          <a:xfrm flipV="1">
            <a:off x="6537798" y="1672416"/>
            <a:ext cx="0" cy="116287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直接箭头连接符 58"/>
          <p:cNvCxnSpPr/>
          <p:nvPr/>
        </p:nvCxnSpPr>
        <p:spPr>
          <a:xfrm flipV="1">
            <a:off x="8078236" y="1697962"/>
            <a:ext cx="0" cy="116287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5624390" y="1117503"/>
                <a:ext cx="3875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90" y="1117503"/>
                <a:ext cx="387531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5621202" y="2066366"/>
            <a:ext cx="2707947" cy="391886"/>
          </a:xfrm>
          <a:prstGeom prst="rect">
            <a:avLst/>
          </a:prstGeom>
          <a:solidFill>
            <a:srgbClr val="86F260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C7F42-64D1-AA47-BD30-3395056A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全连接网络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94" y="2197076"/>
            <a:ext cx="7752784" cy="3855382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术语：全连接网络，前馈网络，多层感知机，全连接层，稠密层</a:t>
            </a:r>
          </a:p>
        </p:txBody>
      </p:sp>
      <p:sp>
        <p:nvSpPr>
          <p:cNvPr id="12" name="文本框 62"/>
          <p:cNvSpPr txBox="1"/>
          <p:nvPr/>
        </p:nvSpPr>
        <p:spPr>
          <a:xfrm>
            <a:off x="1472394" y="2299607"/>
            <a:ext cx="1288914" cy="49584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输入层</a:t>
            </a:r>
          </a:p>
        </p:txBody>
      </p:sp>
      <p:sp>
        <p:nvSpPr>
          <p:cNvPr id="13" name="文本框 63"/>
          <p:cNvSpPr txBox="1"/>
          <p:nvPr/>
        </p:nvSpPr>
        <p:spPr>
          <a:xfrm>
            <a:off x="7756470" y="2892756"/>
            <a:ext cx="1538378" cy="486748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输出层</a:t>
            </a:r>
          </a:p>
        </p:txBody>
      </p:sp>
      <p:sp>
        <p:nvSpPr>
          <p:cNvPr id="14" name="文本框 64"/>
          <p:cNvSpPr txBox="1"/>
          <p:nvPr/>
        </p:nvSpPr>
        <p:spPr>
          <a:xfrm>
            <a:off x="2865811" y="2166915"/>
            <a:ext cx="1497176" cy="419532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隐含层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65"/>
          <p:cNvSpPr txBox="1"/>
          <p:nvPr/>
        </p:nvSpPr>
        <p:spPr>
          <a:xfrm>
            <a:off x="4476447" y="2166914"/>
            <a:ext cx="1619545" cy="419532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隐含层</a:t>
            </a:r>
            <a:r>
              <a:rPr kumimoji="0" lang="en-US" sz="20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0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66"/>
          <p:cNvSpPr txBox="1"/>
          <p:nvPr/>
        </p:nvSpPr>
        <p:spPr>
          <a:xfrm>
            <a:off x="5949531" y="2160814"/>
            <a:ext cx="1670461" cy="330901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隐含层</a:t>
            </a:r>
            <a:r>
              <a:rPr kumimoji="0" lang="en-US" sz="20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93154" y="3633560"/>
            <a:ext cx="492443" cy="1924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猫 狗  兔  鸟</a:t>
            </a:r>
          </a:p>
        </p:txBody>
      </p:sp>
      <p:pic>
        <p:nvPicPr>
          <p:cNvPr id="18" name="内容占位符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48" y="2968267"/>
            <a:ext cx="682835" cy="88446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1" y="3866509"/>
            <a:ext cx="912725" cy="121462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7F9C4A-9B60-E34C-BB74-3B9BE0F1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敬请关注“跟我学</a:t>
            </a:r>
            <a:r>
              <a:rPr lang="en-US" altLang="zh-CN" dirty="0"/>
              <a:t>AI</a:t>
            </a:r>
            <a:r>
              <a:rPr lang="zh-CN" altLang="en-US" dirty="0"/>
              <a:t>”公众号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扫描二维码关注“跟我学</a:t>
            </a:r>
            <a:r>
              <a:rPr lang="en-US" altLang="zh-CN" dirty="0"/>
              <a:t>AI</a:t>
            </a:r>
            <a:r>
              <a:rPr lang="zh-CN" altLang="en-US" dirty="0"/>
              <a:t>”公众号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33" y="2680878"/>
            <a:ext cx="3554457" cy="355445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C2D28-4744-7C4A-9F9C-613FA94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如何获取讲课</a:t>
            </a:r>
            <a:r>
              <a:rPr lang="en-US" altLang="zh-CN" dirty="0"/>
              <a:t>PPT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199" y="1447800"/>
            <a:ext cx="3892731" cy="457200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进入“跟我学</a:t>
            </a:r>
            <a:r>
              <a:rPr lang="en-US" altLang="zh-CN" dirty="0"/>
              <a:t>AI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查看近期发表的文章</a:t>
            </a:r>
            <a:endParaRPr lang="en-US" altLang="zh-CN" dirty="0"/>
          </a:p>
          <a:p>
            <a:r>
              <a:rPr lang="zh-CN" altLang="en-US" dirty="0"/>
              <a:t>点击最后的“阅读原文”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1" y="1508763"/>
            <a:ext cx="3724954" cy="4291933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2342607" y="3910148"/>
            <a:ext cx="2029097" cy="992777"/>
          </a:xfrm>
          <a:prstGeom prst="wedgeEllipseCallout">
            <a:avLst>
              <a:gd name="adj1" fmla="val 113502"/>
              <a:gd name="adj2" fmla="val 4846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点击阅读原文</a:t>
            </a:r>
          </a:p>
        </p:txBody>
      </p:sp>
      <p:sp>
        <p:nvSpPr>
          <p:cNvPr id="6" name="椭圆 5"/>
          <p:cNvSpPr/>
          <p:nvPr/>
        </p:nvSpPr>
        <p:spPr>
          <a:xfrm>
            <a:off x="5660574" y="4554583"/>
            <a:ext cx="1132111" cy="84473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100B5-FBC6-BA44-B6A7-BE275229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神经元与神经网络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424114" y="1669802"/>
            <a:ext cx="8100037" cy="4303986"/>
            <a:chOff x="2424114" y="1504331"/>
            <a:chExt cx="8100037" cy="4303986"/>
          </a:xfrm>
        </p:grpSpPr>
        <p:grpSp>
          <p:nvGrpSpPr>
            <p:cNvPr id="34" name="组合 33"/>
            <p:cNvGrpSpPr/>
            <p:nvPr/>
          </p:nvGrpSpPr>
          <p:grpSpPr>
            <a:xfrm>
              <a:off x="2424114" y="1504331"/>
              <a:ext cx="8100037" cy="4303986"/>
              <a:chOff x="2424114" y="1434659"/>
              <a:chExt cx="8100037" cy="4303986"/>
            </a:xfrm>
          </p:grpSpPr>
          <p:sp>
            <p:nvSpPr>
              <p:cNvPr id="6" name="椭圆 35"/>
              <p:cNvSpPr>
                <a:spLocks noChangeArrowheads="1"/>
              </p:cNvSpPr>
              <p:nvPr/>
            </p:nvSpPr>
            <p:spPr bwMode="auto">
              <a:xfrm>
                <a:off x="9912149" y="3334672"/>
                <a:ext cx="288001" cy="288108"/>
              </a:xfrm>
              <a:prstGeom prst="ellipse">
                <a:avLst/>
              </a:prstGeom>
              <a:solidFill>
                <a:schemeClr val="tx1"/>
              </a:solidFill>
              <a:ln w="539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2424114" y="1434659"/>
                <a:ext cx="8100037" cy="4303986"/>
                <a:chOff x="2424114" y="1434659"/>
                <a:chExt cx="8100037" cy="430398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2424114" y="1750079"/>
                  <a:ext cx="8100037" cy="3525668"/>
                  <a:chOff x="2424114" y="1750079"/>
                  <a:chExt cx="8100037" cy="3525668"/>
                </a:xfrm>
              </p:grpSpPr>
              <p:sp>
                <p:nvSpPr>
                  <p:cNvPr id="7" name="椭圆 3"/>
                  <p:cNvSpPr>
                    <a:spLocks noChangeArrowheads="1"/>
                  </p:cNvSpPr>
                  <p:nvPr/>
                </p:nvSpPr>
                <p:spPr bwMode="auto">
                  <a:xfrm>
                    <a:off x="4944126" y="2900769"/>
                    <a:ext cx="1080005" cy="1080404"/>
                  </a:xfrm>
                  <a:prstGeom prst="ellipse">
                    <a:avLst/>
                  </a:prstGeom>
                  <a:noFill/>
                  <a:ln w="539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" name="椭圆 4"/>
                  <p:cNvSpPr>
                    <a:spLocks noChangeArrowheads="1"/>
                  </p:cNvSpPr>
                  <p:nvPr/>
                </p:nvSpPr>
                <p:spPr bwMode="auto">
                  <a:xfrm>
                    <a:off x="7536138" y="2900769"/>
                    <a:ext cx="1080005" cy="1080404"/>
                  </a:xfrm>
                  <a:prstGeom prst="ellipse">
                    <a:avLst/>
                  </a:prstGeom>
                  <a:noFill/>
                  <a:ln w="539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536138" y="3210138"/>
                        <a:ext cx="1760260" cy="4616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altLang="zh-CN" sz="2400" dirty="0"/>
                      </a:p>
                    </p:txBody>
                  </p:sp>
                </mc:Choice>
                <mc:Fallback xmlns="">
                  <p:sp>
                    <p:nvSpPr>
                      <p:cNvPr id="9" name="Text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536138" y="3210138"/>
                        <a:ext cx="1760260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038" b="-13158"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" name="直接箭头连接符 7"/>
                  <p:cNvCxnSpPr>
                    <a:cxnSpLocks noChangeShapeType="1"/>
                    <a:stCxn id="7" idx="6"/>
                    <a:endCxn id="8" idx="2"/>
                  </p:cNvCxnSpPr>
                  <p:nvPr/>
                </p:nvCxnSpPr>
                <p:spPr bwMode="auto">
                  <a:xfrm>
                    <a:off x="6024131" y="3440971"/>
                    <a:ext cx="1512007" cy="0"/>
                  </a:xfrm>
                  <a:prstGeom prst="straightConnector1">
                    <a:avLst/>
                  </a:prstGeom>
                  <a:noFill/>
                  <a:ln w="5397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11" name="直接箭头连接符 8"/>
                  <p:cNvCxnSpPr>
                    <a:cxnSpLocks noChangeShapeType="1"/>
                    <a:endCxn id="6" idx="2"/>
                  </p:cNvCxnSpPr>
                  <p:nvPr/>
                </p:nvCxnSpPr>
                <p:spPr bwMode="auto">
                  <a:xfrm>
                    <a:off x="8616143" y="3476985"/>
                    <a:ext cx="1296006" cy="1741"/>
                  </a:xfrm>
                  <a:prstGeom prst="straightConnector1">
                    <a:avLst/>
                  </a:prstGeom>
                  <a:noFill/>
                  <a:ln w="5397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</p:cxnSp>
              <p:sp>
                <p:nvSpPr>
                  <p:cNvPr id="12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8126" y="3188877"/>
                    <a:ext cx="1152005" cy="5232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>
                      <a:defRPr sz="2800" i="1">
                        <a:latin typeface="Cambria Math" panose="02040503050406030204" pitchFamily="18" charset="0"/>
                      </a:defRPr>
                    </a:lvl1pPr>
                  </a:lstStyle>
                  <a:p>
                    <a:r>
                      <a:rPr lang="zh-CN" altLang="en-US" dirty="0"/>
                      <a:t>∑    </a:t>
                    </a:r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13" name="任意多边形 15"/>
                  <p:cNvSpPr>
                    <a:spLocks/>
                  </p:cNvSpPr>
                  <p:nvPr/>
                </p:nvSpPr>
                <p:spPr bwMode="auto">
                  <a:xfrm>
                    <a:off x="5586795" y="3021527"/>
                    <a:ext cx="224829" cy="869659"/>
                  </a:xfrm>
                  <a:custGeom>
                    <a:avLst/>
                    <a:gdLst>
                      <a:gd name="T0" fmla="*/ 179882 w 224853"/>
                      <a:gd name="T1" fmla="*/ 0 h 869430"/>
                      <a:gd name="T2" fmla="*/ 89941 w 224853"/>
                      <a:gd name="T3" fmla="*/ 119921 h 869430"/>
                      <a:gd name="T4" fmla="*/ 29981 w 224853"/>
                      <a:gd name="T5" fmla="*/ 254833 h 869430"/>
                      <a:gd name="T6" fmla="*/ 0 w 224853"/>
                      <a:gd name="T7" fmla="*/ 434715 h 869430"/>
                      <a:gd name="T8" fmla="*/ 29981 w 224853"/>
                      <a:gd name="T9" fmla="*/ 614597 h 869430"/>
                      <a:gd name="T10" fmla="*/ 119922 w 224853"/>
                      <a:gd name="T11" fmla="*/ 749508 h 869430"/>
                      <a:gd name="T12" fmla="*/ 224853 w 224853"/>
                      <a:gd name="T13" fmla="*/ 869430 h 86943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24853"/>
                      <a:gd name="T22" fmla="*/ 0 h 869430"/>
                      <a:gd name="T23" fmla="*/ 224853 w 224853"/>
                      <a:gd name="T24" fmla="*/ 869430 h 86943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24853" h="869430">
                        <a:moveTo>
                          <a:pt x="179882" y="0"/>
                        </a:moveTo>
                        <a:lnTo>
                          <a:pt x="89941" y="119921"/>
                        </a:lnTo>
                        <a:lnTo>
                          <a:pt x="29981" y="254833"/>
                        </a:lnTo>
                        <a:lnTo>
                          <a:pt x="0" y="434715"/>
                        </a:lnTo>
                        <a:lnTo>
                          <a:pt x="29981" y="614597"/>
                        </a:lnTo>
                        <a:lnTo>
                          <a:pt x="119922" y="749508"/>
                        </a:lnTo>
                        <a:lnTo>
                          <a:pt x="224853" y="869430"/>
                        </a:lnTo>
                      </a:path>
                    </a:pathLst>
                  </a:custGeom>
                  <a:noFill/>
                  <a:ln w="539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椭圆 17"/>
                  <p:cNvSpPr>
                    <a:spLocks noChangeArrowheads="1"/>
                  </p:cNvSpPr>
                  <p:nvPr/>
                </p:nvSpPr>
                <p:spPr bwMode="auto">
                  <a:xfrm>
                    <a:off x="3000117" y="1964418"/>
                    <a:ext cx="288001" cy="2881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539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椭圆 18"/>
                  <p:cNvSpPr>
                    <a:spLocks noChangeArrowheads="1"/>
                  </p:cNvSpPr>
                  <p:nvPr/>
                </p:nvSpPr>
                <p:spPr bwMode="auto">
                  <a:xfrm>
                    <a:off x="3000117" y="4845497"/>
                    <a:ext cx="288001" cy="2881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539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椭圆 19"/>
                  <p:cNvSpPr>
                    <a:spLocks noChangeArrowheads="1"/>
                  </p:cNvSpPr>
                  <p:nvPr/>
                </p:nvSpPr>
                <p:spPr bwMode="auto">
                  <a:xfrm>
                    <a:off x="3000117" y="2756715"/>
                    <a:ext cx="288001" cy="2881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539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Text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0458" y="3188877"/>
                    <a:ext cx="1015663" cy="129648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>
                    <a:spAutoFit/>
                  </a:bodyPr>
                  <a:lstStyle/>
                  <a:p>
                    <a:r>
                      <a:rPr lang="en-US" altLang="zh-CN" sz="5400"/>
                      <a:t>  …</a:t>
                    </a:r>
                    <a:endParaRPr lang="zh-CN" altLang="en-US" sz="5400"/>
                  </a:p>
                </p:txBody>
              </p:sp>
              <p:cxnSp>
                <p:nvCxnSpPr>
                  <p:cNvPr id="18" name="直接箭头连接符 22"/>
                  <p:cNvCxnSpPr>
                    <a:cxnSpLocks noChangeShapeType="1"/>
                    <a:stCxn id="14" idx="6"/>
                    <a:endCxn id="7" idx="2"/>
                  </p:cNvCxnSpPr>
                  <p:nvPr/>
                </p:nvCxnSpPr>
                <p:spPr bwMode="auto">
                  <a:xfrm>
                    <a:off x="3288118" y="2108472"/>
                    <a:ext cx="1656008" cy="1332499"/>
                  </a:xfrm>
                  <a:prstGeom prst="straightConnector1">
                    <a:avLst/>
                  </a:prstGeom>
                  <a:noFill/>
                  <a:ln w="5397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19" name="直接箭头连接符 24"/>
                  <p:cNvCxnSpPr>
                    <a:cxnSpLocks noChangeShapeType="1"/>
                    <a:stCxn id="16" idx="6"/>
                    <a:endCxn id="7" idx="2"/>
                  </p:cNvCxnSpPr>
                  <p:nvPr/>
                </p:nvCxnSpPr>
                <p:spPr bwMode="auto">
                  <a:xfrm>
                    <a:off x="3288118" y="2900769"/>
                    <a:ext cx="1656008" cy="540202"/>
                  </a:xfrm>
                  <a:prstGeom prst="straightConnector1">
                    <a:avLst/>
                  </a:prstGeom>
                  <a:noFill/>
                  <a:ln w="5397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20" name="直接箭头连接符 26"/>
                  <p:cNvCxnSpPr>
                    <a:cxnSpLocks noChangeShapeType="1"/>
                    <a:stCxn id="15" idx="6"/>
                    <a:endCxn id="7" idx="2"/>
                  </p:cNvCxnSpPr>
                  <p:nvPr/>
                </p:nvCxnSpPr>
                <p:spPr bwMode="auto">
                  <a:xfrm flipV="1">
                    <a:off x="3288118" y="3440971"/>
                    <a:ext cx="1656008" cy="1548580"/>
                  </a:xfrm>
                  <a:prstGeom prst="straightConnector1">
                    <a:avLst/>
                  </a:prstGeom>
                  <a:noFill/>
                  <a:ln w="5397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1" name="Text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4114" y="1750079"/>
                    <a:ext cx="1152005" cy="6463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3600" b="1" i="1" dirty="0"/>
                      <a:t>x</a:t>
                    </a:r>
                    <a:r>
                      <a:rPr lang="en-US" altLang="zh-CN" sz="3600" b="1" i="1" baseline="-25000" dirty="0"/>
                      <a:t>1</a:t>
                    </a:r>
                    <a:endParaRPr lang="zh-CN" altLang="en-US" sz="3600" b="1" i="1" baseline="-25000" dirty="0"/>
                  </a:p>
                </p:txBody>
              </p:sp>
              <p:sp>
                <p:nvSpPr>
                  <p:cNvPr id="22" name="Text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4115" y="2540634"/>
                    <a:ext cx="689458" cy="6463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3600" b="1" i="1" dirty="0"/>
                      <a:t>x</a:t>
                    </a:r>
                    <a:r>
                      <a:rPr lang="en-US" altLang="zh-CN" sz="3600" b="1" i="1" baseline="-25000" dirty="0"/>
                      <a:t>2</a:t>
                    </a:r>
                    <a:endParaRPr lang="zh-CN" altLang="en-US" sz="3600" b="1" i="1" baseline="-25000" dirty="0"/>
                  </a:p>
                </p:txBody>
              </p:sp>
              <p:sp>
                <p:nvSpPr>
                  <p:cNvPr id="23" name="Text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4114" y="4629416"/>
                    <a:ext cx="1152005" cy="6463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3600" b="1" i="1" dirty="0" err="1"/>
                      <a:t>x</a:t>
                    </a:r>
                    <a:r>
                      <a:rPr lang="en-US" altLang="zh-CN" sz="3600" b="1" i="1" baseline="-25000" dirty="0" err="1"/>
                      <a:t>n</a:t>
                    </a:r>
                    <a:endParaRPr lang="zh-CN" altLang="en-US" sz="3600" b="1" i="1" baseline="-25000" dirty="0"/>
                  </a:p>
                </p:txBody>
              </p:sp>
              <p:sp>
                <p:nvSpPr>
                  <p:cNvPr id="24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36121" y="2110214"/>
                    <a:ext cx="1152005" cy="6463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3600" b="1" i="1" dirty="0"/>
                      <a:t>w</a:t>
                    </a:r>
                    <a:r>
                      <a:rPr lang="en-US" altLang="zh-CN" sz="3600" b="1" i="1" baseline="-25000" dirty="0"/>
                      <a:t>1</a:t>
                    </a:r>
                    <a:endParaRPr lang="zh-CN" altLang="en-US" sz="3600" b="1" i="1" baseline="-25000" dirty="0"/>
                  </a:p>
                </p:txBody>
              </p:sp>
              <p:sp>
                <p:nvSpPr>
                  <p:cNvPr id="25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6120" y="2972796"/>
                    <a:ext cx="689458" cy="6463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3600" b="1" i="1" dirty="0"/>
                      <a:t>w</a:t>
                    </a:r>
                    <a:r>
                      <a:rPr lang="en-US" altLang="zh-CN" sz="3600" b="1" i="1" baseline="-25000" dirty="0"/>
                      <a:t>2</a:t>
                    </a:r>
                    <a:endParaRPr lang="zh-CN" altLang="en-US" sz="3600" b="1" i="1" baseline="-25000" dirty="0"/>
                  </a:p>
                </p:txBody>
              </p:sp>
              <p:sp>
                <p:nvSpPr>
                  <p:cNvPr id="26" name="Text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6119" y="4629416"/>
                    <a:ext cx="1152005" cy="6463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3600" b="1" i="1" dirty="0" err="1"/>
                      <a:t>w</a:t>
                    </a:r>
                    <a:r>
                      <a:rPr lang="en-US" altLang="zh-CN" sz="3600" b="1" i="1" baseline="-25000" dirty="0" err="1"/>
                      <a:t>n</a:t>
                    </a:r>
                    <a:endParaRPr lang="zh-CN" altLang="en-US" sz="3600" b="1" i="1" baseline="-25000" dirty="0"/>
                  </a:p>
                </p:txBody>
              </p:sp>
              <p:sp>
                <p:nvSpPr>
                  <p:cNvPr id="27" name="Text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76148" y="2637577"/>
                    <a:ext cx="648003" cy="6463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3600" b="1" i="1" dirty="0"/>
                      <a:t>o</a:t>
                    </a:r>
                    <a:endParaRPr lang="zh-CN" altLang="en-US" sz="3600" b="1" i="1" dirty="0"/>
                  </a:p>
                </p:txBody>
              </p:sp>
              <p:sp>
                <p:nvSpPr>
                  <p:cNvPr id="28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84156" y="2893491"/>
                    <a:ext cx="1152005" cy="5232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>
                      <a:defRPr sz="2800" i="1">
                        <a:latin typeface="Cambria Math" panose="02040503050406030204" pitchFamily="18" charset="0"/>
                      </a:defRPr>
                    </a:lvl1pPr>
                  </a:lstStyle>
                  <a:p>
                    <a:r>
                      <a:rPr lang="en-US" altLang="zh-CN" dirty="0"/>
                      <a:t>net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9" name="椭圆 28"/>
                <p:cNvSpPr/>
                <p:nvPr/>
              </p:nvSpPr>
              <p:spPr>
                <a:xfrm>
                  <a:off x="4630704" y="1434659"/>
                  <a:ext cx="4303986" cy="4303986"/>
                </a:xfrm>
                <a:prstGeom prst="ellipse">
                  <a:avLst/>
                </a:pr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5916604" y="4507184"/>
                  <a:ext cx="2087107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lang="en-US" altLang="zh-CN" sz="2400" dirty="0">
                      <a:latin typeface="+mn-ea"/>
                    </a:rPr>
                    <a:t>:</a:t>
                  </a:r>
                  <a:r>
                    <a:rPr lang="zh-CN" altLang="en-US" sz="2400" dirty="0">
                      <a:latin typeface="+mn-ea"/>
                    </a:rPr>
                    <a:t>激活函数</a:t>
                  </a:r>
                  <a:endParaRPr lang="zh-CN" altLang="en-US" sz="3600" b="1" baseline="-25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0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6604" y="4507184"/>
                  <a:ext cx="208710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877" t="-14667" b="-26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4A3075-88D4-4A48-87E7-476D220C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神经元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1151" y="1417637"/>
                <a:ext cx="10363200" cy="5218294"/>
              </a:xfrm>
            </p:spPr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dirty="0"/>
                  <a:t>令：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  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sz="300" dirty="0"/>
              </a:p>
              <a:p>
                <a:pPr marL="0" indent="0">
                  <a:buNone/>
                </a:pPr>
                <a:r>
                  <a:rPr lang="zh-CN" altLang="en-US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altLang="zh-CN" sz="28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1151" y="1417637"/>
                <a:ext cx="10363200" cy="5218294"/>
              </a:xfrm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34686" y="1694208"/>
                <a:ext cx="5670911" cy="2116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86" y="1694208"/>
                <a:ext cx="5670911" cy="2116220"/>
              </a:xfrm>
              <a:prstGeom prst="rect">
                <a:avLst/>
              </a:prstGeom>
              <a:blipFill>
                <a:blip r:embed="rId3"/>
                <a:stretch>
                  <a:fillRect b="-2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646" y="1614904"/>
            <a:ext cx="4891528" cy="255914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164F1E-8C13-B145-9E86-743AB811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神经元的向量表示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r>
                  <a:rPr lang="zh-CN" altLang="en-US" dirty="0"/>
                  <a:t>输入：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权重：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altLang="zh-CN" b="0" dirty="0"/>
                </a:br>
                <a:r>
                  <a:rPr lang="en-US" altLang="zh-CN" b="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6988C-E980-5044-88B9-9F2348E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r>
                  <a:rPr lang="zh-CN" altLang="en-US" dirty="0"/>
                  <a:t>符号函数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1,    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−1    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zh-CN" altLang="zh-CN" i="1" dirty="0">
                  <a:latin typeface="Cambria Math" panose="02040503050406030204" pitchFamily="18" charset="0"/>
                </a:endParaRPr>
              </a:p>
              <a:p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296" y="3611880"/>
            <a:ext cx="5455679" cy="218227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6D0424-069F-E542-9A81-53541BD7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522141"/>
                <a:ext cx="10363200" cy="4572000"/>
              </a:xfrm>
            </p:spPr>
            <p:txBody>
              <a:bodyPr/>
              <a:lstStyle/>
              <a:p>
                <a:r>
                  <a:rPr lang="en-US" altLang="zh-CN" dirty="0"/>
                  <a:t>Sigmoid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zh-CN" i="1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i="1" dirty="0">
                  <a:latin typeface="Cambria Math" panose="02040503050406030204" pitchFamily="18" charset="0"/>
                </a:endParaRPr>
              </a:p>
              <a:p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522141"/>
                <a:ext cx="10363200" cy="4572000"/>
              </a:xfrm>
              <a:blipFill>
                <a:blip r:embed="rId2"/>
                <a:stretch>
                  <a:fillRect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607" y="3425002"/>
            <a:ext cx="3226178" cy="28315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607" y="2664822"/>
            <a:ext cx="4657083" cy="38016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5E3E15-C455-C146-A4B4-81733830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双曲正切函数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zh-CN" i="1" dirty="0"/>
                </a:br>
                <a:r>
                  <a:rPr lang="en-US" altLang="zh-CN" i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tf.nn.tanh 双曲正切曲线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318" y="3071495"/>
            <a:ext cx="4068764" cy="307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483" y="2064100"/>
            <a:ext cx="5922085" cy="429251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E7E1C-D06E-0941-BD99-82FC1BBA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线性整流函数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ReLU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11" y="2638962"/>
            <a:ext cx="6953264" cy="347663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E2E0E-155B-6C4D-83AB-2194B8FE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7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lIns="36000" rIns="36000" rtlCol="0" anchor="ctr">
        <a:noAutofit/>
      </a:bodyPr>
      <a:lstStyle>
        <a:defPPr algn="ctr">
          <a:defRPr dirty="0" err="1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197382</TotalTime>
  <Words>359</Words>
  <Application>Microsoft Macintosh PowerPoint</Application>
  <PresentationFormat>宽屏</PresentationFormat>
  <Paragraphs>101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华文楷体</vt:lpstr>
      <vt:lpstr>宋体</vt:lpstr>
      <vt:lpstr>Calibri</vt:lpstr>
      <vt:lpstr>Cambria Math</vt:lpstr>
      <vt:lpstr>Franklin Gothic Book</vt:lpstr>
      <vt:lpstr>Perpetua</vt:lpstr>
      <vt:lpstr>Times New Roman</vt:lpstr>
      <vt:lpstr>Wingdings</vt:lpstr>
      <vt:lpstr>Wingdings 2</vt:lpstr>
      <vt:lpstr>Equity</vt:lpstr>
      <vt:lpstr>第一篇 神经网络是如何实现的（二）</vt:lpstr>
      <vt:lpstr>如何获取讲课PPT？</vt:lpstr>
      <vt:lpstr>1.2 神经元与神经网络</vt:lpstr>
      <vt:lpstr>神经元</vt:lpstr>
      <vt:lpstr>神经元的向量表示</vt:lpstr>
      <vt:lpstr>激活函数</vt:lpstr>
      <vt:lpstr>激活函数</vt:lpstr>
      <vt:lpstr>激活函数</vt:lpstr>
      <vt:lpstr>激活函数</vt:lpstr>
      <vt:lpstr>激活函数</vt:lpstr>
      <vt:lpstr>全连接网络</vt:lpstr>
      <vt:lpstr>敬请关注“跟我学AI”公众号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SVM: a DP Mixture of Large-margin Kernel Machines</dc:title>
  <dc:creator>SCS</dc:creator>
  <cp:lastModifiedBy>Microsoft Office User</cp:lastModifiedBy>
  <cp:revision>7144</cp:revision>
  <dcterms:created xsi:type="dcterms:W3CDTF">2011-04-24T18:48:21Z</dcterms:created>
  <dcterms:modified xsi:type="dcterms:W3CDTF">2024-04-19T03:59:33Z</dcterms:modified>
</cp:coreProperties>
</file>