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6"/>
  </p:notesMasterIdLst>
  <p:handoutMasterIdLst>
    <p:handoutMasterId r:id="rId27"/>
  </p:handoutMasterIdLst>
  <p:sldIdLst>
    <p:sldId id="599" r:id="rId3"/>
    <p:sldId id="621" r:id="rId4"/>
    <p:sldId id="631" r:id="rId5"/>
    <p:sldId id="632" r:id="rId6"/>
    <p:sldId id="638" r:id="rId7"/>
    <p:sldId id="639" r:id="rId8"/>
    <p:sldId id="640" r:id="rId9"/>
    <p:sldId id="641" r:id="rId10"/>
    <p:sldId id="646" r:id="rId11"/>
    <p:sldId id="647" r:id="rId12"/>
    <p:sldId id="649" r:id="rId13"/>
    <p:sldId id="653" r:id="rId14"/>
    <p:sldId id="650" r:id="rId15"/>
    <p:sldId id="654" r:id="rId16"/>
    <p:sldId id="655" r:id="rId17"/>
    <p:sldId id="657" r:id="rId18"/>
    <p:sldId id="658" r:id="rId19"/>
    <p:sldId id="659" r:id="rId20"/>
    <p:sldId id="660" r:id="rId21"/>
    <p:sldId id="656" r:id="rId22"/>
    <p:sldId id="661" r:id="rId23"/>
    <p:sldId id="662" r:id="rId24"/>
    <p:sldId id="6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66FF"/>
    <a:srgbClr val="FFFFCC"/>
    <a:srgbClr val="99FF99"/>
    <a:srgbClr val="CCECFF"/>
    <a:srgbClr val="86F260"/>
    <a:srgbClr val="99CCFF"/>
    <a:srgbClr val="9900CC"/>
    <a:srgbClr val="ECF127"/>
    <a:srgbClr val="2B1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80189" autoAdjust="0"/>
  </p:normalViewPr>
  <p:slideViewPr>
    <p:cSldViewPr snapToGrid="0">
      <p:cViewPr varScale="1">
        <p:scale>
          <a:sx n="87" d="100"/>
          <a:sy n="87" d="100"/>
        </p:scale>
        <p:origin x="18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2024/4/26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回到数字识别的例子：一个神经元是一个模式。可以采用局部模式，只识别边缘信息。</a:t>
            </a:r>
            <a:endParaRPr kumimoji="1" lang="en-US" altLang="zh-CN" dirty="0"/>
          </a:p>
          <a:p>
            <a:r>
              <a:rPr kumimoji="1" lang="zh-CN" altLang="en-US" dirty="0"/>
              <a:t>边缘信息的模式中，有个特点：</a:t>
            </a:r>
            <a:r>
              <a:rPr kumimoji="1" lang="en-US" altLang="zh-CN" dirty="0"/>
              <a:t>0/1</a:t>
            </a:r>
            <a:r>
              <a:rPr kumimoji="1" lang="zh-CN" altLang="en-US" dirty="0"/>
              <a:t>差别很大，可以清晰地识别。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2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前面是卷积神经网络的基本原理，下面给一个例子：识别“口”字的横的边缘。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此图是卷积核为</a:t>
            </a:r>
            <a:r>
              <a:rPr kumimoji="1" lang="en-US" altLang="zh-CN" dirty="0"/>
              <a:t>5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×5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，输出为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3×3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RGB</a:t>
            </a:r>
            <a:r>
              <a:rPr lang="zh-CN" altLang="en-US" dirty="0"/>
              <a:t>当作一个整体，所以要一起处理。卷积是个立体的。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如图，左边表现数字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，数量比较多；右边也是表示数字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，数量就比较少。降维也可以表示足够的特征。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6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×3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的卷积核输出比输入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5×5</a:t>
            </a:r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的卷积核输出比输入</a:t>
            </a:r>
            <a:r>
              <a:rPr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-4……</a:t>
            </a:r>
          </a:p>
          <a:p>
            <a:r>
              <a:rPr kumimoji="1" lang="en-US" altLang="zh-CN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C3</a:t>
            </a:r>
            <a:r>
              <a:rPr kumimoji="1"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是类似于单输入多通道，增加输出的通道数，见图</a:t>
            </a:r>
            <a:r>
              <a:rPr kumimoji="1"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1.26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9236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5414" y="90152"/>
            <a:ext cx="2727375" cy="643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565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2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102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951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67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84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5414" y="90152"/>
            <a:ext cx="2727375" cy="6438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0356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/>
              <a:pPr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>
                <a:solidFill>
                  <a:srgbClr val="696464"/>
                </a:solidFill>
              </a:rPr>
              <a:pPr/>
              <a:t>4/26/24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gif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第一篇 神经网络是如何实现的（四）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819400" y="3200400"/>
            <a:ext cx="6400800" cy="2320834"/>
          </a:xfrm>
        </p:spPr>
        <p:txBody>
          <a:bodyPr>
            <a:norm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清华大学 计算机系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马少平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48549" y="313509"/>
            <a:ext cx="376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面向人工智能初学者的通俗讲座</a:t>
            </a:r>
            <a:endParaRPr lang="en-US" altLang="zh-CN" sz="20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计算机是如何实现智能的</a:t>
            </a:r>
            <a:r>
              <a:rPr lang="en-US" altLang="zh-CN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2" y="3933281"/>
            <a:ext cx="2457450" cy="245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9870" y="3533171"/>
            <a:ext cx="19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跟我学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公众号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举例：边缘提取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8788" y="1674487"/>
            <a:ext cx="9258980" cy="342513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674487"/>
            <a:ext cx="10363200" cy="45720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      图象                                                           匹配结果                                               加</a:t>
            </a:r>
            <a:r>
              <a:rPr lang="en-US" altLang="zh-CN" sz="2000" dirty="0"/>
              <a:t>sigmoid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95" y="1851711"/>
            <a:ext cx="5577664" cy="30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卷积核的大小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209549"/>
            <a:ext cx="10363200" cy="45720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对于二维输入，一般是</a:t>
            </a:r>
            <a:r>
              <a:rPr lang="en-US" altLang="zh-CN" dirty="0"/>
              <a:t>3×3</a:t>
            </a:r>
            <a:r>
              <a:rPr lang="zh-CN" altLang="en-US" dirty="0"/>
              <a:t>、</a:t>
            </a:r>
            <a:r>
              <a:rPr lang="en-US" altLang="zh-CN" dirty="0"/>
              <a:t>5×5</a:t>
            </a:r>
            <a:r>
              <a:rPr lang="zh-CN" altLang="en-US" dirty="0"/>
              <a:t>、</a:t>
            </a:r>
            <a:r>
              <a:rPr lang="en-US" altLang="zh-CN" dirty="0"/>
              <a:t>7×7…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6858" y="2451945"/>
            <a:ext cx="962296" cy="977220"/>
            <a:chOff x="1489165" y="2769325"/>
            <a:chExt cx="962296" cy="977220"/>
          </a:xfrm>
          <a:solidFill>
            <a:schemeClr val="tx1"/>
          </a:solidFill>
        </p:grpSpPr>
        <p:sp>
          <p:nvSpPr>
            <p:cNvPr id="11" name="椭圆 10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02226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59278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16330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502226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859278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216330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647024" y="3225583"/>
            <a:ext cx="2378386" cy="2455640"/>
            <a:chOff x="1489165" y="2002971"/>
            <a:chExt cx="2378386" cy="2455640"/>
          </a:xfrm>
          <a:solidFill>
            <a:schemeClr val="tx1"/>
          </a:solidFill>
        </p:grpSpPr>
        <p:sp>
          <p:nvSpPr>
            <p:cNvPr id="31" name="椭圆 30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846217" y="2002971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203269" y="2002971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207623" y="2386148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502226" y="3152502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859278" y="3152502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216330" y="3152502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502226" y="3485287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859278" y="3485287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216330" y="3485287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547260" y="2011679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551614" y="2394856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547260" y="2778033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560321" y="3161210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560321" y="3493995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891251" y="2011679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895605" y="2394856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891251" y="2778033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904312" y="3161210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904312" y="3493995"/>
              <a:ext cx="235131" cy="2612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270068" y="200903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274422" y="2392209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270068" y="2775386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283129" y="315856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283129" y="34913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619359" y="200791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623713" y="239108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619359" y="277426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632420" y="315744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632420" y="349022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502226" y="383739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859278" y="383739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216330" y="383739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560321" y="3846100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904312" y="3846100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283129" y="384345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632420" y="384233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502226" y="418864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1859278" y="418864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216330" y="418864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560321" y="419735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904312" y="419735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283129" y="4194706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632420" y="419358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cxnSp>
        <p:nvCxnSpPr>
          <p:cNvPr id="80" name="直接箭头连接符 79"/>
          <p:cNvCxnSpPr>
            <a:stCxn id="31" idx="6"/>
            <a:endCxn id="11" idx="2"/>
          </p:cNvCxnSpPr>
          <p:nvPr/>
        </p:nvCxnSpPr>
        <p:spPr>
          <a:xfrm flipV="1">
            <a:off x="2882155" y="2582574"/>
            <a:ext cx="5004703" cy="7736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2" idx="6"/>
            <a:endCxn id="11" idx="2"/>
          </p:cNvCxnSpPr>
          <p:nvPr/>
        </p:nvCxnSpPr>
        <p:spPr>
          <a:xfrm flipV="1">
            <a:off x="3239207" y="2582574"/>
            <a:ext cx="4647651" cy="7736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3" idx="6"/>
            <a:endCxn id="11" idx="2"/>
          </p:cNvCxnSpPr>
          <p:nvPr/>
        </p:nvCxnSpPr>
        <p:spPr>
          <a:xfrm flipV="1">
            <a:off x="3596259" y="2582574"/>
            <a:ext cx="4290599" cy="7736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4" idx="6"/>
            <a:endCxn id="11" idx="2"/>
          </p:cNvCxnSpPr>
          <p:nvPr/>
        </p:nvCxnSpPr>
        <p:spPr>
          <a:xfrm flipV="1">
            <a:off x="2886509" y="2582574"/>
            <a:ext cx="5000349" cy="1156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1" idx="6"/>
            <a:endCxn id="11" idx="2"/>
          </p:cNvCxnSpPr>
          <p:nvPr/>
        </p:nvCxnSpPr>
        <p:spPr>
          <a:xfrm flipV="1">
            <a:off x="4284241" y="2582574"/>
            <a:ext cx="3602617" cy="7823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6" idx="6"/>
            <a:endCxn id="11" idx="2"/>
          </p:cNvCxnSpPr>
          <p:nvPr/>
        </p:nvCxnSpPr>
        <p:spPr>
          <a:xfrm flipV="1">
            <a:off x="3940250" y="2582574"/>
            <a:ext cx="3946608" cy="7823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2" idx="6"/>
            <a:endCxn id="11" idx="2"/>
          </p:cNvCxnSpPr>
          <p:nvPr/>
        </p:nvCxnSpPr>
        <p:spPr>
          <a:xfrm flipV="1">
            <a:off x="4288595" y="2582574"/>
            <a:ext cx="3598263" cy="1165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7" idx="6"/>
            <a:endCxn id="11" idx="2"/>
          </p:cNvCxnSpPr>
          <p:nvPr/>
        </p:nvCxnSpPr>
        <p:spPr>
          <a:xfrm flipV="1">
            <a:off x="3944604" y="2582574"/>
            <a:ext cx="3942254" cy="1165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36" idx="6"/>
            <a:endCxn id="11" idx="2"/>
          </p:cNvCxnSpPr>
          <p:nvPr/>
        </p:nvCxnSpPr>
        <p:spPr>
          <a:xfrm flipV="1">
            <a:off x="3600613" y="2582574"/>
            <a:ext cx="4286245" cy="1156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35" idx="6"/>
            <a:endCxn id="11" idx="2"/>
          </p:cNvCxnSpPr>
          <p:nvPr/>
        </p:nvCxnSpPr>
        <p:spPr>
          <a:xfrm flipV="1">
            <a:off x="3243561" y="2582574"/>
            <a:ext cx="4643297" cy="1156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53" idx="6"/>
            <a:endCxn id="11" idx="2"/>
          </p:cNvCxnSpPr>
          <p:nvPr/>
        </p:nvCxnSpPr>
        <p:spPr>
          <a:xfrm flipV="1">
            <a:off x="4284241" y="2582574"/>
            <a:ext cx="3602617" cy="1548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48" idx="6"/>
            <a:endCxn id="11" idx="2"/>
          </p:cNvCxnSpPr>
          <p:nvPr/>
        </p:nvCxnSpPr>
        <p:spPr>
          <a:xfrm flipV="1">
            <a:off x="3940250" y="2582574"/>
            <a:ext cx="3946608" cy="1548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39" idx="6"/>
            <a:endCxn id="11" idx="2"/>
          </p:cNvCxnSpPr>
          <p:nvPr/>
        </p:nvCxnSpPr>
        <p:spPr>
          <a:xfrm flipV="1">
            <a:off x="3596259" y="2582574"/>
            <a:ext cx="4290599" cy="1539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8" idx="6"/>
            <a:endCxn id="11" idx="2"/>
          </p:cNvCxnSpPr>
          <p:nvPr/>
        </p:nvCxnSpPr>
        <p:spPr>
          <a:xfrm flipV="1">
            <a:off x="3239207" y="2582574"/>
            <a:ext cx="4647651" cy="1539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7" idx="6"/>
            <a:endCxn id="11" idx="2"/>
          </p:cNvCxnSpPr>
          <p:nvPr/>
        </p:nvCxnSpPr>
        <p:spPr>
          <a:xfrm flipV="1">
            <a:off x="2882155" y="2582574"/>
            <a:ext cx="5004703" cy="1539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54" idx="6"/>
            <a:endCxn id="11" idx="2"/>
          </p:cNvCxnSpPr>
          <p:nvPr/>
        </p:nvCxnSpPr>
        <p:spPr>
          <a:xfrm flipV="1">
            <a:off x="4297302" y="2582574"/>
            <a:ext cx="3589556" cy="19318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9" idx="6"/>
            <a:endCxn id="11" idx="2"/>
          </p:cNvCxnSpPr>
          <p:nvPr/>
        </p:nvCxnSpPr>
        <p:spPr>
          <a:xfrm flipV="1">
            <a:off x="3953311" y="2582574"/>
            <a:ext cx="3933547" cy="19318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42" idx="5"/>
            <a:endCxn id="11" idx="2"/>
          </p:cNvCxnSpPr>
          <p:nvPr/>
        </p:nvCxnSpPr>
        <p:spPr>
          <a:xfrm flipV="1">
            <a:off x="3574886" y="2582574"/>
            <a:ext cx="4311972" cy="2015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41" idx="6"/>
            <a:endCxn id="11" idx="2"/>
          </p:cNvCxnSpPr>
          <p:nvPr/>
        </p:nvCxnSpPr>
        <p:spPr>
          <a:xfrm flipV="1">
            <a:off x="3252268" y="2582574"/>
            <a:ext cx="4634590" cy="1923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40" idx="6"/>
            <a:endCxn id="11" idx="2"/>
          </p:cNvCxnSpPr>
          <p:nvPr/>
        </p:nvCxnSpPr>
        <p:spPr>
          <a:xfrm flipV="1">
            <a:off x="2895216" y="2582574"/>
            <a:ext cx="4991642" cy="1923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55" idx="6"/>
            <a:endCxn id="11" idx="2"/>
          </p:cNvCxnSpPr>
          <p:nvPr/>
        </p:nvCxnSpPr>
        <p:spPr>
          <a:xfrm flipV="1">
            <a:off x="4297302" y="2582574"/>
            <a:ext cx="3589556" cy="22646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50" idx="6"/>
            <a:endCxn id="11" idx="2"/>
          </p:cNvCxnSpPr>
          <p:nvPr/>
        </p:nvCxnSpPr>
        <p:spPr>
          <a:xfrm flipV="1">
            <a:off x="3953311" y="2582574"/>
            <a:ext cx="3933547" cy="22646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45" idx="6"/>
            <a:endCxn id="11" idx="2"/>
          </p:cNvCxnSpPr>
          <p:nvPr/>
        </p:nvCxnSpPr>
        <p:spPr>
          <a:xfrm flipV="1">
            <a:off x="3609320" y="2582574"/>
            <a:ext cx="4277538" cy="22559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44" idx="6"/>
            <a:endCxn id="11" idx="2"/>
          </p:cNvCxnSpPr>
          <p:nvPr/>
        </p:nvCxnSpPr>
        <p:spPr>
          <a:xfrm flipV="1">
            <a:off x="3252268" y="2582574"/>
            <a:ext cx="4634590" cy="22559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43" idx="6"/>
            <a:endCxn id="11" idx="2"/>
          </p:cNvCxnSpPr>
          <p:nvPr/>
        </p:nvCxnSpPr>
        <p:spPr>
          <a:xfrm flipV="1">
            <a:off x="2895216" y="2582574"/>
            <a:ext cx="4991642" cy="22559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</a:t>
            </a:r>
          </a:p>
        </p:txBody>
      </p:sp>
      <p:sp>
        <p:nvSpPr>
          <p:cNvPr id="15" name="椭圆 14"/>
          <p:cNvSpPr/>
          <p:nvPr/>
        </p:nvSpPr>
        <p:spPr>
          <a:xfrm>
            <a:off x="3382349" y="3413633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39401" y="3413633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96453" y="3413633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86703" y="3796810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743755" y="3796810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00807" y="3796810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82349" y="4179987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39401" y="4179987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096453" y="4179987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95410" y="4563164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52462" y="4563164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09514" y="4563164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395410" y="4895949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52462" y="4895949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09514" y="4895949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440444" y="3422341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444798" y="3805518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40444" y="4188695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453505" y="4571872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453505" y="4904657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784435" y="3422341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788789" y="3805518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784435" y="4188695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797496" y="4571872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797496" y="4904657"/>
            <a:ext cx="235131" cy="261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3003529" y="2979565"/>
            <a:ext cx="2421860" cy="2586547"/>
            <a:chOff x="3003529" y="2979565"/>
            <a:chExt cx="2421860" cy="2586547"/>
          </a:xfrm>
        </p:grpSpPr>
        <p:sp>
          <p:nvSpPr>
            <p:cNvPr id="63" name="椭圆 62"/>
            <p:cNvSpPr/>
            <p:nvPr/>
          </p:nvSpPr>
          <p:spPr>
            <a:xfrm>
              <a:off x="5154548" y="3424436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158902" y="3807613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154548" y="4190790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5167609" y="4573967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167609" y="4906752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03529" y="3386874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007883" y="3770051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003529" y="4153228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016590" y="4536405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016590" y="4869190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418059" y="5294051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775111" y="5294051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4132163" y="5294051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476154" y="5302759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820145" y="5302759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190258" y="5304854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039239" y="5267292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396948" y="3006324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754000" y="3006324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4111052" y="3006324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455043" y="3015032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799034" y="3015032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5169147" y="3017127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018128" y="2979565"/>
              <a:ext cx="235131" cy="261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016590" y="1965105"/>
            <a:ext cx="3914508" cy="2059624"/>
            <a:chOff x="3016590" y="1965105"/>
            <a:chExt cx="3914508" cy="2059624"/>
          </a:xfrm>
        </p:grpSpPr>
        <p:grpSp>
          <p:nvGrpSpPr>
            <p:cNvPr id="40" name="组合 39"/>
            <p:cNvGrpSpPr/>
            <p:nvPr/>
          </p:nvGrpSpPr>
          <p:grpSpPr>
            <a:xfrm>
              <a:off x="3016590" y="1965105"/>
              <a:ext cx="3914508" cy="1928996"/>
              <a:chOff x="6418222" y="2455767"/>
              <a:chExt cx="3914508" cy="1928996"/>
            </a:xfrm>
          </p:grpSpPr>
          <p:cxnSp>
            <p:nvCxnSpPr>
              <p:cNvPr id="41" name="直接箭头连接符 40"/>
              <p:cNvCxnSpPr>
                <a:endCxn id="5" idx="2"/>
              </p:cNvCxnSpPr>
              <p:nvPr/>
            </p:nvCxnSpPr>
            <p:spPr>
              <a:xfrm flipV="1">
                <a:off x="7132326" y="2564674"/>
                <a:ext cx="3200404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endCxn id="5" idx="2"/>
              </p:cNvCxnSpPr>
              <p:nvPr/>
            </p:nvCxnSpPr>
            <p:spPr>
              <a:xfrm flipV="1">
                <a:off x="6418222" y="2564674"/>
                <a:ext cx="3914508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endCxn id="5" idx="2"/>
              </p:cNvCxnSpPr>
              <p:nvPr/>
            </p:nvCxnSpPr>
            <p:spPr>
              <a:xfrm flipV="1">
                <a:off x="7132326" y="2564674"/>
                <a:ext cx="3200404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endCxn id="5" idx="2"/>
              </p:cNvCxnSpPr>
              <p:nvPr/>
            </p:nvCxnSpPr>
            <p:spPr>
              <a:xfrm flipV="1">
                <a:off x="6418222" y="2564674"/>
                <a:ext cx="3914508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endCxn id="5" idx="2"/>
              </p:cNvCxnSpPr>
              <p:nvPr/>
            </p:nvCxnSpPr>
            <p:spPr>
              <a:xfrm flipV="1">
                <a:off x="6775274" y="2564674"/>
                <a:ext cx="3557456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endCxn id="5" idx="2"/>
              </p:cNvCxnSpPr>
              <p:nvPr/>
            </p:nvCxnSpPr>
            <p:spPr>
              <a:xfrm flipV="1">
                <a:off x="6775274" y="2564674"/>
                <a:ext cx="3557456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endCxn id="5" idx="2"/>
              </p:cNvCxnSpPr>
              <p:nvPr/>
            </p:nvCxnSpPr>
            <p:spPr>
              <a:xfrm flipV="1">
                <a:off x="6422576" y="2564673"/>
                <a:ext cx="3910154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endCxn id="5" idx="2"/>
              </p:cNvCxnSpPr>
              <p:nvPr/>
            </p:nvCxnSpPr>
            <p:spPr>
              <a:xfrm flipV="1">
                <a:off x="6775274" y="2564674"/>
                <a:ext cx="3557456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endCxn id="5" idx="2"/>
              </p:cNvCxnSpPr>
              <p:nvPr/>
            </p:nvCxnSpPr>
            <p:spPr>
              <a:xfrm flipV="1">
                <a:off x="6779628" y="2564673"/>
                <a:ext cx="3553102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endCxn id="5" idx="2"/>
              </p:cNvCxnSpPr>
              <p:nvPr/>
            </p:nvCxnSpPr>
            <p:spPr>
              <a:xfrm flipV="1">
                <a:off x="7136680" y="2564673"/>
                <a:ext cx="3196050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8451677" y="2455767"/>
                <a:ext cx="59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FF0000"/>
                    </a:solidFill>
                    <a:latin typeface="Perpetua"/>
                    <a:ea typeface="宋体" panose="02010600030101010101" pitchFamily="2" charset="-122"/>
                  </a:rPr>
                  <a:t>W</a:t>
                </a:r>
                <a:endParaRPr lang="zh-CN" altLang="en-US" sz="2400" b="1" i="1" dirty="0">
                  <a:solidFill>
                    <a:srgbClr val="FF0000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016591" y="2997117"/>
              <a:ext cx="953589" cy="1027612"/>
              <a:chOff x="1489165" y="2002971"/>
              <a:chExt cx="953589" cy="1027612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489165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846217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03269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493519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850571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207623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489165" y="2769325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846217" y="2769325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203269" y="2769325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6944163" y="1965105"/>
            <a:ext cx="1658984" cy="1793966"/>
            <a:chOff x="7309915" y="2351200"/>
            <a:chExt cx="1658984" cy="1793966"/>
          </a:xfrm>
        </p:grpSpPr>
        <p:sp>
          <p:nvSpPr>
            <p:cNvPr id="142" name="椭圆 141"/>
            <p:cNvSpPr/>
            <p:nvPr/>
          </p:nvSpPr>
          <p:spPr>
            <a:xfrm>
              <a:off x="7309915" y="2351200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7666967" y="2351200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8024019" y="2351200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7314269" y="2734377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7671321" y="2734377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8028373" y="2734377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7309915" y="3117554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7666967" y="3117554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8024019" y="3117554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7309915" y="3502213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7666967" y="3502213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8024019" y="3502213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7309915" y="3883908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666967" y="3883908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8024019" y="3883908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8368016" y="2351200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8372370" y="2734377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8368016" y="3117554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8368016" y="3502213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8368016" y="3883908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8729414" y="2351200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8733768" y="2734377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8729414" y="3117554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8729414" y="3502213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8729414" y="3883908"/>
              <a:ext cx="235131" cy="2612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9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步长</a:t>
            </a:r>
          </a:p>
        </p:txBody>
      </p:sp>
      <p:grpSp>
        <p:nvGrpSpPr>
          <p:cNvPr id="243" name="组合 242"/>
          <p:cNvGrpSpPr/>
          <p:nvPr/>
        </p:nvGrpSpPr>
        <p:grpSpPr>
          <a:xfrm>
            <a:off x="5495110" y="3213334"/>
            <a:ext cx="1650278" cy="1752282"/>
            <a:chOff x="1489165" y="2002971"/>
            <a:chExt cx="1650278" cy="1752282"/>
          </a:xfrm>
          <a:solidFill>
            <a:schemeClr val="tx1"/>
          </a:solidFill>
        </p:grpSpPr>
        <p:sp>
          <p:nvSpPr>
            <p:cNvPr id="244" name="椭圆 243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1846217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2203269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2207623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502226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859278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2216330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502226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859278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2216330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2547260" y="2011679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51614" y="2394856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547260" y="277803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60321" y="3161210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2560321" y="349399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2891251" y="2011679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2895605" y="2394856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2891251" y="277803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2904312" y="3161210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2904312" y="349399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9422676" y="2150901"/>
            <a:ext cx="938449" cy="938628"/>
            <a:chOff x="1489165" y="2002971"/>
            <a:chExt cx="938449" cy="938628"/>
          </a:xfrm>
          <a:solidFill>
            <a:srgbClr val="FFFF00"/>
          </a:solidFill>
        </p:grpSpPr>
        <p:sp>
          <p:nvSpPr>
            <p:cNvPr id="270" name="椭圆 269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88129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93519" y="268034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2192483" y="268034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5499459" y="3213339"/>
            <a:ext cx="953589" cy="1027612"/>
            <a:chOff x="1489165" y="2002971"/>
            <a:chExt cx="953589" cy="1027612"/>
          </a:xfrm>
        </p:grpSpPr>
        <p:sp>
          <p:nvSpPr>
            <p:cNvPr id="275" name="椭圆 274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846217" y="2002971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2203269" y="2002971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78" name="椭圆 277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80" name="椭圆 279"/>
            <p:cNvSpPr/>
            <p:nvPr/>
          </p:nvSpPr>
          <p:spPr>
            <a:xfrm>
              <a:off x="2207623" y="2386148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81" name="椭圆 280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82" name="椭圆 281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83" name="椭圆 282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5531264" y="2253638"/>
            <a:ext cx="3923217" cy="1856684"/>
            <a:chOff x="6806687" y="2757914"/>
            <a:chExt cx="3923217" cy="1856684"/>
          </a:xfrm>
        </p:grpSpPr>
        <p:cxnSp>
          <p:nvCxnSpPr>
            <p:cNvPr id="285" name="直接箭头连接符 284"/>
            <p:cNvCxnSpPr>
              <a:stCxn id="277" idx="2"/>
              <a:endCxn id="270" idx="2"/>
            </p:cNvCxnSpPr>
            <p:nvPr/>
          </p:nvCxnSpPr>
          <p:spPr>
            <a:xfrm flipV="1">
              <a:off x="7520791" y="2785806"/>
              <a:ext cx="3209113" cy="1062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箭头连接符 285"/>
            <p:cNvCxnSpPr>
              <a:stCxn id="275" idx="2"/>
              <a:endCxn id="270" idx="2"/>
            </p:cNvCxnSpPr>
            <p:nvPr/>
          </p:nvCxnSpPr>
          <p:spPr>
            <a:xfrm flipV="1">
              <a:off x="6806687" y="2785806"/>
              <a:ext cx="3923217" cy="1062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283" idx="2"/>
              <a:endCxn id="270" idx="2"/>
            </p:cNvCxnSpPr>
            <p:nvPr/>
          </p:nvCxnSpPr>
          <p:spPr>
            <a:xfrm flipV="1">
              <a:off x="7520791" y="2785806"/>
              <a:ext cx="3209113" cy="1828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>
              <a:stCxn id="281" idx="2"/>
              <a:endCxn id="270" idx="2"/>
            </p:cNvCxnSpPr>
            <p:nvPr/>
          </p:nvCxnSpPr>
          <p:spPr>
            <a:xfrm flipV="1">
              <a:off x="6806687" y="2785806"/>
              <a:ext cx="3923217" cy="1828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>
              <a:stCxn id="276" idx="2"/>
              <a:endCxn id="270" idx="2"/>
            </p:cNvCxnSpPr>
            <p:nvPr/>
          </p:nvCxnSpPr>
          <p:spPr>
            <a:xfrm flipV="1">
              <a:off x="7163739" y="2785806"/>
              <a:ext cx="3566165" cy="1062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>
              <a:stCxn id="282" idx="2"/>
              <a:endCxn id="270" idx="2"/>
            </p:cNvCxnSpPr>
            <p:nvPr/>
          </p:nvCxnSpPr>
          <p:spPr>
            <a:xfrm flipV="1">
              <a:off x="7163739" y="2785806"/>
              <a:ext cx="3566165" cy="18287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>
              <a:stCxn id="278" idx="2"/>
              <a:endCxn id="270" idx="2"/>
            </p:cNvCxnSpPr>
            <p:nvPr/>
          </p:nvCxnSpPr>
          <p:spPr>
            <a:xfrm flipV="1">
              <a:off x="6811041" y="2785806"/>
              <a:ext cx="3918863" cy="14456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/>
            <p:cNvCxnSpPr>
              <a:stCxn id="276" idx="2"/>
              <a:endCxn id="270" idx="2"/>
            </p:cNvCxnSpPr>
            <p:nvPr/>
          </p:nvCxnSpPr>
          <p:spPr>
            <a:xfrm flipV="1">
              <a:off x="7163739" y="2785806"/>
              <a:ext cx="3566165" cy="10624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>
              <a:stCxn id="279" idx="2"/>
              <a:endCxn id="270" idx="2"/>
            </p:cNvCxnSpPr>
            <p:nvPr/>
          </p:nvCxnSpPr>
          <p:spPr>
            <a:xfrm flipV="1">
              <a:off x="7168093" y="2785806"/>
              <a:ext cx="3561811" cy="14456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>
              <a:stCxn id="280" idx="2"/>
              <a:endCxn id="270" idx="2"/>
            </p:cNvCxnSpPr>
            <p:nvPr/>
          </p:nvCxnSpPr>
          <p:spPr>
            <a:xfrm flipV="1">
              <a:off x="7525145" y="2785806"/>
              <a:ext cx="3204759" cy="14456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8451677" y="2757914"/>
              <a:ext cx="592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  <a:latin typeface="Perpetua"/>
                  <a:ea typeface="宋体" panose="02010600030101010101" pitchFamily="2" charset="-122"/>
                </a:rPr>
                <a:t>W</a:t>
              </a:r>
              <a:endParaRPr lang="zh-CN" altLang="en-US" sz="2400" b="1" i="1" dirty="0">
                <a:solidFill>
                  <a:srgbClr val="FF0000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6196908" y="2183522"/>
            <a:ext cx="3914508" cy="2059624"/>
            <a:chOff x="1747321" y="2402459"/>
            <a:chExt cx="3914508" cy="2059624"/>
          </a:xfrm>
        </p:grpSpPr>
        <p:grpSp>
          <p:nvGrpSpPr>
            <p:cNvPr id="297" name="组合 296"/>
            <p:cNvGrpSpPr/>
            <p:nvPr/>
          </p:nvGrpSpPr>
          <p:grpSpPr>
            <a:xfrm>
              <a:off x="1747322" y="3434471"/>
              <a:ext cx="953589" cy="1027612"/>
              <a:chOff x="1489165" y="2002971"/>
              <a:chExt cx="953589" cy="1027612"/>
            </a:xfrm>
          </p:grpSpPr>
          <p:sp>
            <p:nvSpPr>
              <p:cNvPr id="310" name="椭圆 309"/>
              <p:cNvSpPr/>
              <p:nvPr/>
            </p:nvSpPr>
            <p:spPr>
              <a:xfrm>
                <a:off x="1489165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椭圆 310"/>
              <p:cNvSpPr/>
              <p:nvPr/>
            </p:nvSpPr>
            <p:spPr>
              <a:xfrm>
                <a:off x="1846217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椭圆 311"/>
              <p:cNvSpPr/>
              <p:nvPr/>
            </p:nvSpPr>
            <p:spPr>
              <a:xfrm>
                <a:off x="2203269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椭圆 312"/>
              <p:cNvSpPr/>
              <p:nvPr/>
            </p:nvSpPr>
            <p:spPr>
              <a:xfrm>
                <a:off x="1493519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椭圆 313"/>
              <p:cNvSpPr/>
              <p:nvPr/>
            </p:nvSpPr>
            <p:spPr>
              <a:xfrm>
                <a:off x="1850571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椭圆 314"/>
              <p:cNvSpPr/>
              <p:nvPr/>
            </p:nvSpPr>
            <p:spPr>
              <a:xfrm>
                <a:off x="2207623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椭圆 315"/>
              <p:cNvSpPr/>
              <p:nvPr/>
            </p:nvSpPr>
            <p:spPr>
              <a:xfrm>
                <a:off x="1489165" y="2769325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椭圆 316"/>
              <p:cNvSpPr/>
              <p:nvPr/>
            </p:nvSpPr>
            <p:spPr>
              <a:xfrm>
                <a:off x="1846217" y="2769325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椭圆 317"/>
              <p:cNvSpPr/>
              <p:nvPr/>
            </p:nvSpPr>
            <p:spPr>
              <a:xfrm>
                <a:off x="2203269" y="2769325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8" name="组合 297"/>
            <p:cNvGrpSpPr/>
            <p:nvPr/>
          </p:nvGrpSpPr>
          <p:grpSpPr>
            <a:xfrm>
              <a:off x="1747321" y="2402459"/>
              <a:ext cx="3914508" cy="1928996"/>
              <a:chOff x="6418222" y="2455767"/>
              <a:chExt cx="3914508" cy="1928996"/>
            </a:xfrm>
          </p:grpSpPr>
          <p:cxnSp>
            <p:nvCxnSpPr>
              <p:cNvPr id="299" name="直接箭头连接符 298"/>
              <p:cNvCxnSpPr>
                <a:stCxn id="312" idx="2"/>
              </p:cNvCxnSpPr>
              <p:nvPr/>
            </p:nvCxnSpPr>
            <p:spPr>
              <a:xfrm flipV="1">
                <a:off x="7132326" y="2564674"/>
                <a:ext cx="3200404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箭头连接符 299"/>
              <p:cNvCxnSpPr>
                <a:stCxn id="310" idx="2"/>
              </p:cNvCxnSpPr>
              <p:nvPr/>
            </p:nvCxnSpPr>
            <p:spPr>
              <a:xfrm flipV="1">
                <a:off x="6418222" y="2564674"/>
                <a:ext cx="3914508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箭头连接符 300"/>
              <p:cNvCxnSpPr>
                <a:stCxn id="318" idx="2"/>
              </p:cNvCxnSpPr>
              <p:nvPr/>
            </p:nvCxnSpPr>
            <p:spPr>
              <a:xfrm flipV="1">
                <a:off x="7132326" y="2564674"/>
                <a:ext cx="3200404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箭头连接符 301"/>
              <p:cNvCxnSpPr>
                <a:stCxn id="316" idx="2"/>
              </p:cNvCxnSpPr>
              <p:nvPr/>
            </p:nvCxnSpPr>
            <p:spPr>
              <a:xfrm flipV="1">
                <a:off x="6418222" y="2564674"/>
                <a:ext cx="3914508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箭头连接符 302"/>
              <p:cNvCxnSpPr>
                <a:stCxn id="311" idx="2"/>
              </p:cNvCxnSpPr>
              <p:nvPr/>
            </p:nvCxnSpPr>
            <p:spPr>
              <a:xfrm flipV="1">
                <a:off x="6775274" y="2564674"/>
                <a:ext cx="3557456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箭头连接符 303"/>
              <p:cNvCxnSpPr>
                <a:stCxn id="317" idx="2"/>
              </p:cNvCxnSpPr>
              <p:nvPr/>
            </p:nvCxnSpPr>
            <p:spPr>
              <a:xfrm flipV="1">
                <a:off x="6775274" y="2564674"/>
                <a:ext cx="3557456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箭头连接符 304"/>
              <p:cNvCxnSpPr>
                <a:stCxn id="313" idx="2"/>
              </p:cNvCxnSpPr>
              <p:nvPr/>
            </p:nvCxnSpPr>
            <p:spPr>
              <a:xfrm flipV="1">
                <a:off x="6422576" y="2564673"/>
                <a:ext cx="3910154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/>
              <p:cNvCxnSpPr>
                <a:stCxn id="311" idx="2"/>
              </p:cNvCxnSpPr>
              <p:nvPr/>
            </p:nvCxnSpPr>
            <p:spPr>
              <a:xfrm flipV="1">
                <a:off x="6775274" y="2564674"/>
                <a:ext cx="3557456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/>
              <p:cNvCxnSpPr>
                <a:stCxn id="314" idx="2"/>
              </p:cNvCxnSpPr>
              <p:nvPr/>
            </p:nvCxnSpPr>
            <p:spPr>
              <a:xfrm flipV="1">
                <a:off x="6779628" y="2564673"/>
                <a:ext cx="3553102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307"/>
              <p:cNvCxnSpPr>
                <a:stCxn id="315" idx="2"/>
              </p:cNvCxnSpPr>
              <p:nvPr/>
            </p:nvCxnSpPr>
            <p:spPr>
              <a:xfrm flipV="1">
                <a:off x="7136680" y="2564673"/>
                <a:ext cx="3196050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文本框 308"/>
              <p:cNvSpPr txBox="1"/>
              <p:nvPr/>
            </p:nvSpPr>
            <p:spPr>
              <a:xfrm>
                <a:off x="8451677" y="2455767"/>
                <a:ext cx="59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FF0000"/>
                    </a:solidFill>
                    <a:latin typeface="Perpetua"/>
                    <a:ea typeface="宋体" panose="02010600030101010101" pitchFamily="2" charset="-122"/>
                  </a:rPr>
                  <a:t>W</a:t>
                </a:r>
                <a:endParaRPr lang="zh-CN" altLang="en-US" sz="2400" b="1" i="1" dirty="0">
                  <a:solidFill>
                    <a:srgbClr val="FF0000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9" name="内容占位符 2"/>
          <p:cNvSpPr>
            <a:spLocks noGrp="1"/>
          </p:cNvSpPr>
          <p:nvPr>
            <p:ph sz="quarter" idx="1"/>
          </p:nvPr>
        </p:nvSpPr>
        <p:spPr>
          <a:xfrm>
            <a:off x="1274860" y="1693688"/>
            <a:ext cx="10363200" cy="4572000"/>
          </a:xfrm>
        </p:spPr>
        <p:txBody>
          <a:bodyPr/>
          <a:lstStyle/>
          <a:p>
            <a:r>
              <a:rPr lang="zh-CN" altLang="en-US" dirty="0"/>
              <a:t>步长</a:t>
            </a:r>
            <a:endParaRPr lang="en-US" altLang="zh-CN" dirty="0"/>
          </a:p>
          <a:p>
            <a:pPr lvl="1"/>
            <a:r>
              <a:rPr lang="zh-CN" altLang="en-US" dirty="0"/>
              <a:t>卷积核每次移动的距离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步长是可以设定的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2</a:t>
            </a:r>
            <a:r>
              <a:rPr lang="zh-CN" altLang="en-US" dirty="0"/>
              <a:t>为例</a:t>
            </a:r>
          </a:p>
        </p:txBody>
      </p:sp>
      <p:grpSp>
        <p:nvGrpSpPr>
          <p:cNvPr id="320" name="组合 319"/>
          <p:cNvGrpSpPr/>
          <p:nvPr/>
        </p:nvGrpSpPr>
        <p:grpSpPr>
          <a:xfrm>
            <a:off x="5505233" y="2927579"/>
            <a:ext cx="3914508" cy="2043722"/>
            <a:chOff x="1747321" y="2402459"/>
            <a:chExt cx="3914508" cy="2043722"/>
          </a:xfrm>
        </p:grpSpPr>
        <p:grpSp>
          <p:nvGrpSpPr>
            <p:cNvPr id="321" name="组合 320"/>
            <p:cNvGrpSpPr/>
            <p:nvPr/>
          </p:nvGrpSpPr>
          <p:grpSpPr>
            <a:xfrm>
              <a:off x="1747322" y="3434471"/>
              <a:ext cx="953589" cy="1011710"/>
              <a:chOff x="1489165" y="2002971"/>
              <a:chExt cx="953589" cy="1011710"/>
            </a:xfrm>
          </p:grpSpPr>
          <p:sp>
            <p:nvSpPr>
              <p:cNvPr id="334" name="椭圆 333"/>
              <p:cNvSpPr/>
              <p:nvPr/>
            </p:nvSpPr>
            <p:spPr>
              <a:xfrm>
                <a:off x="1489165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1846217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椭圆 335"/>
              <p:cNvSpPr/>
              <p:nvPr/>
            </p:nvSpPr>
            <p:spPr>
              <a:xfrm>
                <a:off x="2203269" y="2002971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椭圆 336"/>
              <p:cNvSpPr/>
              <p:nvPr/>
            </p:nvSpPr>
            <p:spPr>
              <a:xfrm>
                <a:off x="1493519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椭圆 337"/>
              <p:cNvSpPr/>
              <p:nvPr/>
            </p:nvSpPr>
            <p:spPr>
              <a:xfrm>
                <a:off x="1850571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2207623" y="2386148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1489165" y="2753423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1846217" y="2753423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2203269" y="2753423"/>
                <a:ext cx="235131" cy="26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2" name="组合 321"/>
            <p:cNvGrpSpPr/>
            <p:nvPr/>
          </p:nvGrpSpPr>
          <p:grpSpPr>
            <a:xfrm>
              <a:off x="1747321" y="2402459"/>
              <a:ext cx="3914508" cy="1913094"/>
              <a:chOff x="6418222" y="2455767"/>
              <a:chExt cx="3914508" cy="1913094"/>
            </a:xfrm>
          </p:grpSpPr>
          <p:cxnSp>
            <p:nvCxnSpPr>
              <p:cNvPr id="323" name="直接箭头连接符 322"/>
              <p:cNvCxnSpPr>
                <a:stCxn id="336" idx="2"/>
              </p:cNvCxnSpPr>
              <p:nvPr/>
            </p:nvCxnSpPr>
            <p:spPr>
              <a:xfrm flipV="1">
                <a:off x="7132326" y="2564674"/>
                <a:ext cx="3200404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箭头连接符 323"/>
              <p:cNvCxnSpPr>
                <a:stCxn id="334" idx="2"/>
              </p:cNvCxnSpPr>
              <p:nvPr/>
            </p:nvCxnSpPr>
            <p:spPr>
              <a:xfrm flipV="1">
                <a:off x="6418222" y="2564674"/>
                <a:ext cx="3914508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箭头连接符 324"/>
              <p:cNvCxnSpPr>
                <a:stCxn id="342" idx="2"/>
              </p:cNvCxnSpPr>
              <p:nvPr/>
            </p:nvCxnSpPr>
            <p:spPr>
              <a:xfrm flipV="1">
                <a:off x="7132326" y="2548772"/>
                <a:ext cx="3200404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箭头连接符 325"/>
              <p:cNvCxnSpPr>
                <a:stCxn id="340" idx="2"/>
              </p:cNvCxnSpPr>
              <p:nvPr/>
            </p:nvCxnSpPr>
            <p:spPr>
              <a:xfrm flipV="1">
                <a:off x="6418222" y="2548772"/>
                <a:ext cx="3914508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箭头连接符 326"/>
              <p:cNvCxnSpPr>
                <a:stCxn id="335" idx="2"/>
              </p:cNvCxnSpPr>
              <p:nvPr/>
            </p:nvCxnSpPr>
            <p:spPr>
              <a:xfrm flipV="1">
                <a:off x="6775274" y="2564674"/>
                <a:ext cx="3557456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箭头连接符 327"/>
              <p:cNvCxnSpPr>
                <a:stCxn id="341" idx="2"/>
              </p:cNvCxnSpPr>
              <p:nvPr/>
            </p:nvCxnSpPr>
            <p:spPr>
              <a:xfrm flipV="1">
                <a:off x="6775274" y="2548772"/>
                <a:ext cx="3557456" cy="18200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箭头连接符 328"/>
              <p:cNvCxnSpPr>
                <a:stCxn id="337" idx="2"/>
              </p:cNvCxnSpPr>
              <p:nvPr/>
            </p:nvCxnSpPr>
            <p:spPr>
              <a:xfrm flipV="1">
                <a:off x="6422576" y="2564673"/>
                <a:ext cx="3910154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接箭头连接符 329"/>
              <p:cNvCxnSpPr>
                <a:stCxn id="335" idx="2"/>
              </p:cNvCxnSpPr>
              <p:nvPr/>
            </p:nvCxnSpPr>
            <p:spPr>
              <a:xfrm flipV="1">
                <a:off x="6775274" y="2564674"/>
                <a:ext cx="3557456" cy="10537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箭头连接符 330"/>
              <p:cNvCxnSpPr>
                <a:stCxn id="338" idx="2"/>
              </p:cNvCxnSpPr>
              <p:nvPr/>
            </p:nvCxnSpPr>
            <p:spPr>
              <a:xfrm flipV="1">
                <a:off x="6779628" y="2564673"/>
                <a:ext cx="3553102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箭头连接符 331"/>
              <p:cNvCxnSpPr>
                <a:stCxn id="339" idx="2"/>
              </p:cNvCxnSpPr>
              <p:nvPr/>
            </p:nvCxnSpPr>
            <p:spPr>
              <a:xfrm flipV="1">
                <a:off x="7136680" y="2564673"/>
                <a:ext cx="3196050" cy="14369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文本框 332"/>
              <p:cNvSpPr txBox="1"/>
              <p:nvPr/>
            </p:nvSpPr>
            <p:spPr>
              <a:xfrm>
                <a:off x="8451677" y="2455767"/>
                <a:ext cx="59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FF0000"/>
                    </a:solidFill>
                    <a:latin typeface="Perpetua"/>
                    <a:ea typeface="宋体" panose="02010600030101010101" pitchFamily="2" charset="-122"/>
                  </a:rPr>
                  <a:t>W</a:t>
                </a:r>
                <a:endParaRPr lang="zh-CN" altLang="en-US" sz="2400" b="1" i="1" dirty="0">
                  <a:solidFill>
                    <a:srgbClr val="FF0000"/>
                  </a:solidFill>
                  <a:latin typeface="Perpetua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9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多卷积核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" y="2364143"/>
            <a:ext cx="8141470" cy="1961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24" y="1186597"/>
            <a:ext cx="8168087" cy="1408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07" y="4047393"/>
            <a:ext cx="8510136" cy="14675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62" y="1319122"/>
            <a:ext cx="7776896" cy="10356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47" y="2711571"/>
            <a:ext cx="7659926" cy="101782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1415345" y="1550163"/>
            <a:ext cx="3196165" cy="813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218427" y="1550162"/>
            <a:ext cx="3140765" cy="8228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2"/>
          </p:cNvCxnSpPr>
          <p:nvPr/>
        </p:nvCxnSpPr>
        <p:spPr>
          <a:xfrm flipV="1">
            <a:off x="1415345" y="2354733"/>
            <a:ext cx="3196165" cy="8233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18427" y="2345233"/>
            <a:ext cx="3196165" cy="8328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611510" y="1209425"/>
            <a:ext cx="2619539" cy="3312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414592" y="1474400"/>
            <a:ext cx="2067985" cy="8803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359192" y="1192736"/>
            <a:ext cx="2145259" cy="3574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4611510" y="1462848"/>
            <a:ext cx="2609077" cy="89297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218427" y="2371185"/>
            <a:ext cx="3190143" cy="57142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2218427" y="3178123"/>
            <a:ext cx="3190143" cy="500513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415345" y="2380082"/>
            <a:ext cx="3225797" cy="56828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5378938" y="2942613"/>
            <a:ext cx="2182766" cy="110202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4611510" y="3729395"/>
            <a:ext cx="2652887" cy="633243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4611510" y="2949046"/>
            <a:ext cx="2652887" cy="1107243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12" idx="2"/>
          </p:cNvCxnSpPr>
          <p:nvPr/>
        </p:nvCxnSpPr>
        <p:spPr>
          <a:xfrm>
            <a:off x="1410716" y="3178123"/>
            <a:ext cx="3200794" cy="55127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5398949" y="3689405"/>
            <a:ext cx="2162755" cy="64253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258"/>
          <p:cNvSpPr txBox="1"/>
          <p:nvPr/>
        </p:nvSpPr>
        <p:spPr>
          <a:xfrm>
            <a:off x="8726418" y="1565066"/>
            <a:ext cx="2599568" cy="91746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66675"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1*0+0*0+(-1)*0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+(-1)*0+0*2+1*1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+1*0+0*9+(-1)*5 = -4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242"/>
          <p:cNvSpPr txBox="1"/>
          <p:nvPr/>
        </p:nvSpPr>
        <p:spPr>
          <a:xfrm>
            <a:off x="8810823" y="4056289"/>
            <a:ext cx="1781908" cy="497971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输出（通道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236"/>
          <p:cNvSpPr txBox="1"/>
          <p:nvPr/>
        </p:nvSpPr>
        <p:spPr>
          <a:xfrm>
            <a:off x="4557271" y="4140313"/>
            <a:ext cx="987274" cy="38252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文本框 244"/>
          <p:cNvSpPr txBox="1"/>
          <p:nvPr/>
        </p:nvSpPr>
        <p:spPr>
          <a:xfrm>
            <a:off x="8726418" y="4402359"/>
            <a:ext cx="2196659" cy="965698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66675" algn="just">
              <a:spcAft>
                <a:spcPts val="0"/>
              </a:spcAft>
              <a:defRPr sz="16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(-1)*0+0*0+1*0</a:t>
            </a:r>
            <a:endParaRPr lang="zh-CN" dirty="0"/>
          </a:p>
          <a:p>
            <a:r>
              <a:rPr lang="en-US" dirty="0"/>
              <a:t>+(-1)*0+0*2+1*1</a:t>
            </a:r>
            <a:endParaRPr lang="zh-CN" dirty="0"/>
          </a:p>
          <a:p>
            <a:r>
              <a:rPr lang="en-US" dirty="0"/>
              <a:t>+(-1)*0+0*9+1*5 = 6</a:t>
            </a:r>
            <a:endParaRPr lang="zh-CN" dirty="0"/>
          </a:p>
        </p:txBody>
      </p:sp>
      <p:sp>
        <p:nvSpPr>
          <p:cNvPr id="125" name="文本框 248"/>
          <p:cNvSpPr txBox="1"/>
          <p:nvPr/>
        </p:nvSpPr>
        <p:spPr>
          <a:xfrm>
            <a:off x="4611510" y="984237"/>
            <a:ext cx="987274" cy="398287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249"/>
          <p:cNvSpPr txBox="1"/>
          <p:nvPr/>
        </p:nvSpPr>
        <p:spPr>
          <a:xfrm>
            <a:off x="8726418" y="1216896"/>
            <a:ext cx="1768360" cy="46083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输出（通道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9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905" y="274682"/>
            <a:ext cx="10363200" cy="1143000"/>
          </a:xfrm>
        </p:spPr>
        <p:txBody>
          <a:bodyPr/>
          <a:lstStyle/>
          <a:p>
            <a:r>
              <a:rPr lang="zh-CN" altLang="en-US" dirty="0"/>
              <a:t>多通道输入时的卷积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41" y="2313818"/>
            <a:ext cx="1615106" cy="16862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660" y="2454339"/>
            <a:ext cx="1615106" cy="16862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020" y="2597509"/>
            <a:ext cx="1617041" cy="1688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660" y="2634640"/>
            <a:ext cx="829690" cy="8855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235" y="2770265"/>
            <a:ext cx="829690" cy="88552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425" y="2921793"/>
            <a:ext cx="829690" cy="88552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1706" y="2597509"/>
            <a:ext cx="1068155" cy="1137015"/>
          </a:xfrm>
          <a:prstGeom prst="rect">
            <a:avLst/>
          </a:prstGeom>
        </p:spPr>
      </p:pic>
      <p:sp>
        <p:nvSpPr>
          <p:cNvPr id="21" name="立方体 20"/>
          <p:cNvSpPr/>
          <p:nvPr/>
        </p:nvSpPr>
        <p:spPr>
          <a:xfrm>
            <a:off x="1973026" y="2309147"/>
            <a:ext cx="1000762" cy="1109914"/>
          </a:xfrm>
          <a:prstGeom prst="cube">
            <a:avLst/>
          </a:prstGeom>
          <a:solidFill>
            <a:srgbClr val="86F260">
              <a:alpha val="60000"/>
            </a:srgbClr>
          </a:solidFill>
          <a:ln w="38100">
            <a:solidFill>
              <a:srgbClr val="86F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36"/>
          <p:cNvSpPr txBox="1"/>
          <p:nvPr/>
        </p:nvSpPr>
        <p:spPr>
          <a:xfrm>
            <a:off x="5819092" y="4054935"/>
            <a:ext cx="1163415" cy="4616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3×3×3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39" idx="4"/>
          </p:cNvCxnSpPr>
          <p:nvPr/>
        </p:nvCxnSpPr>
        <p:spPr>
          <a:xfrm>
            <a:off x="3145774" y="4825403"/>
            <a:ext cx="1807889" cy="42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0" idx="4"/>
          </p:cNvCxnSpPr>
          <p:nvPr/>
        </p:nvCxnSpPr>
        <p:spPr>
          <a:xfrm flipH="1">
            <a:off x="5365655" y="4418031"/>
            <a:ext cx="1215460" cy="8379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36"/>
          <p:cNvSpPr txBox="1"/>
          <p:nvPr/>
        </p:nvSpPr>
        <p:spPr>
          <a:xfrm>
            <a:off x="2392080" y="4461648"/>
            <a:ext cx="1163415" cy="4616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6×6×3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236"/>
          <p:cNvSpPr txBox="1"/>
          <p:nvPr/>
        </p:nvSpPr>
        <p:spPr>
          <a:xfrm>
            <a:off x="4539472" y="5256003"/>
            <a:ext cx="1337485" cy="4616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必须一致</a:t>
            </a:r>
            <a:endParaRPr lang="zh-CN" sz="20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983774" y="4501403"/>
            <a:ext cx="324000" cy="32400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419115" y="4094031"/>
            <a:ext cx="324000" cy="32400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236"/>
          <p:cNvSpPr txBox="1"/>
          <p:nvPr/>
        </p:nvSpPr>
        <p:spPr>
          <a:xfrm>
            <a:off x="8436909" y="4054934"/>
            <a:ext cx="1926599" cy="4616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输出一个通道</a:t>
            </a:r>
            <a:endParaRPr lang="zh-CN" sz="2000" b="1" kern="1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4" idx="3"/>
          </p:cNvCxnSpPr>
          <p:nvPr/>
        </p:nvCxnSpPr>
        <p:spPr>
          <a:xfrm flipV="1">
            <a:off x="6846350" y="2751142"/>
            <a:ext cx="2053954" cy="3262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16" idx="1"/>
          </p:cNvCxnSpPr>
          <p:nvPr/>
        </p:nvCxnSpPr>
        <p:spPr>
          <a:xfrm>
            <a:off x="2872458" y="2864105"/>
            <a:ext cx="2878967" cy="5004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立方体 76"/>
          <p:cNvSpPr/>
          <p:nvPr/>
        </p:nvSpPr>
        <p:spPr>
          <a:xfrm>
            <a:off x="2236292" y="2329696"/>
            <a:ext cx="1000762" cy="1109914"/>
          </a:xfrm>
          <a:prstGeom prst="cube">
            <a:avLst/>
          </a:prstGeom>
          <a:solidFill>
            <a:srgbClr val="86F260">
              <a:alpha val="60000"/>
            </a:srgbClr>
          </a:solidFill>
          <a:ln w="38100">
            <a:solidFill>
              <a:srgbClr val="86F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>
            <a:stCxn id="14" idx="3"/>
          </p:cNvCxnSpPr>
          <p:nvPr/>
        </p:nvCxnSpPr>
        <p:spPr>
          <a:xfrm flipV="1">
            <a:off x="6846350" y="2770266"/>
            <a:ext cx="2337407" cy="30713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16" idx="1"/>
          </p:cNvCxnSpPr>
          <p:nvPr/>
        </p:nvCxnSpPr>
        <p:spPr>
          <a:xfrm>
            <a:off x="3071288" y="2887941"/>
            <a:ext cx="2680137" cy="4766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38" grpId="0"/>
      <p:bldP spid="39" grpId="0" animBg="1"/>
      <p:bldP spid="40" grpId="0" animBg="1"/>
      <p:bldP spid="48" grpId="0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多通道卷积举例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0" y="1598219"/>
            <a:ext cx="8614217" cy="17492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0" y="3842862"/>
            <a:ext cx="8661925" cy="1758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23" y="2243565"/>
            <a:ext cx="8770288" cy="1337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59" y="3609282"/>
            <a:ext cx="8873616" cy="1058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2760842"/>
            <a:ext cx="8794121" cy="113804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61190" y="2472627"/>
            <a:ext cx="1272303" cy="23595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73141" y="1880111"/>
            <a:ext cx="2973788" cy="795236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2" name="直接连接符 11"/>
          <p:cNvCxnSpPr/>
          <p:nvPr/>
        </p:nvCxnSpPr>
        <p:spPr>
          <a:xfrm>
            <a:off x="1773141" y="2710012"/>
            <a:ext cx="2973788" cy="837639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2615979" y="2740547"/>
            <a:ext cx="3019358" cy="807104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>
          <a:xfrm>
            <a:off x="2615979" y="1873867"/>
            <a:ext cx="3019358" cy="80148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1" name="直接连接符 30"/>
          <p:cNvCxnSpPr/>
          <p:nvPr/>
        </p:nvCxnSpPr>
        <p:spPr>
          <a:xfrm>
            <a:off x="5635337" y="2669365"/>
            <a:ext cx="2316332" cy="313143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/>
          <p:nvPr/>
        </p:nvCxnSpPr>
        <p:spPr>
          <a:xfrm flipV="1">
            <a:off x="4746929" y="3270419"/>
            <a:ext cx="2913133" cy="289359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33" name="直接连接符 32"/>
          <p:cNvCxnSpPr/>
          <p:nvPr/>
        </p:nvCxnSpPr>
        <p:spPr>
          <a:xfrm flipV="1">
            <a:off x="5635337" y="3305325"/>
            <a:ext cx="2316332" cy="254452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>
          <a:xfrm>
            <a:off x="4746929" y="2669365"/>
            <a:ext cx="2913133" cy="326626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50" name="直接连接符 49"/>
          <p:cNvCxnSpPr/>
          <p:nvPr/>
        </p:nvCxnSpPr>
        <p:spPr>
          <a:xfrm flipV="1">
            <a:off x="1764143" y="4667902"/>
            <a:ext cx="2990737" cy="323477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dash"/>
            <a:miter lim="800000"/>
          </a:ln>
          <a:effectLst/>
        </p:spPr>
      </p:cxnSp>
      <p:cxnSp>
        <p:nvCxnSpPr>
          <p:cNvPr id="52" name="直接连接符 51"/>
          <p:cNvCxnSpPr/>
          <p:nvPr/>
        </p:nvCxnSpPr>
        <p:spPr>
          <a:xfrm flipV="1">
            <a:off x="2615979" y="3752621"/>
            <a:ext cx="3019358" cy="379849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53" name="直接连接符 52"/>
          <p:cNvCxnSpPr/>
          <p:nvPr/>
        </p:nvCxnSpPr>
        <p:spPr>
          <a:xfrm flipV="1">
            <a:off x="1772094" y="3752621"/>
            <a:ext cx="2982786" cy="345856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63" name="直接连接符 62"/>
          <p:cNvCxnSpPr/>
          <p:nvPr/>
        </p:nvCxnSpPr>
        <p:spPr>
          <a:xfrm flipV="1">
            <a:off x="2615979" y="4660259"/>
            <a:ext cx="3019358" cy="33112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66" name="直接连接符 65"/>
          <p:cNvCxnSpPr/>
          <p:nvPr/>
        </p:nvCxnSpPr>
        <p:spPr>
          <a:xfrm flipV="1">
            <a:off x="4754880" y="3277805"/>
            <a:ext cx="2905182" cy="1382454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dash"/>
            <a:miter lim="800000"/>
          </a:ln>
          <a:effectLst/>
        </p:spPr>
      </p:cxnSp>
      <p:cxnSp>
        <p:nvCxnSpPr>
          <p:cNvPr id="67" name="直接连接符 66"/>
          <p:cNvCxnSpPr/>
          <p:nvPr/>
        </p:nvCxnSpPr>
        <p:spPr>
          <a:xfrm flipV="1">
            <a:off x="5635337" y="3270418"/>
            <a:ext cx="2004519" cy="491617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68" name="直接连接符 67"/>
          <p:cNvCxnSpPr/>
          <p:nvPr/>
        </p:nvCxnSpPr>
        <p:spPr>
          <a:xfrm flipV="1">
            <a:off x="4754880" y="3011162"/>
            <a:ext cx="2879304" cy="745048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69" name="直接连接符 68"/>
          <p:cNvCxnSpPr/>
          <p:nvPr/>
        </p:nvCxnSpPr>
        <p:spPr>
          <a:xfrm flipV="1">
            <a:off x="5635337" y="3269680"/>
            <a:ext cx="2309736" cy="1398222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4" name="文本框 281"/>
          <p:cNvSpPr txBox="1"/>
          <p:nvPr/>
        </p:nvSpPr>
        <p:spPr>
          <a:xfrm>
            <a:off x="2093365" y="3380033"/>
            <a:ext cx="906297" cy="39116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282"/>
          <p:cNvSpPr txBox="1"/>
          <p:nvPr/>
        </p:nvSpPr>
        <p:spPr>
          <a:xfrm>
            <a:off x="2093365" y="5639837"/>
            <a:ext cx="906297" cy="39116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通道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283"/>
          <p:cNvSpPr txBox="1"/>
          <p:nvPr/>
        </p:nvSpPr>
        <p:spPr>
          <a:xfrm>
            <a:off x="7276379" y="4060368"/>
            <a:ext cx="1963971" cy="47405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输出为一个通道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287"/>
          <p:cNvSpPr txBox="1"/>
          <p:nvPr/>
        </p:nvSpPr>
        <p:spPr>
          <a:xfrm>
            <a:off x="4460751" y="5016022"/>
            <a:ext cx="1614046" cy="41787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288"/>
          <p:cNvSpPr txBox="1"/>
          <p:nvPr/>
        </p:nvSpPr>
        <p:spPr>
          <a:xfrm>
            <a:off x="7218739" y="4379863"/>
            <a:ext cx="2494291" cy="1690192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7625"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2+0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1+(-1)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+(-1)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9+0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5+1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2+0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3+(-1)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+(-1)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3+0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1+1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+(-1)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2+0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4+1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+(-1)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2+0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3+1</a:t>
            </a:r>
            <a:r>
              <a:rPr 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 = -3</a:t>
            </a:r>
            <a:endParaRPr 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9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卷积核的大小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小卷积核：细粒度特征</a:t>
            </a:r>
            <a:endParaRPr lang="en-US" altLang="zh-CN" dirty="0"/>
          </a:p>
          <a:p>
            <a:r>
              <a:rPr lang="zh-CN" altLang="en-US" dirty="0"/>
              <a:t>大卷积核：大粒度特征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多层小卷积实现大卷积</a:t>
            </a:r>
            <a:endParaRPr lang="en-US" altLang="zh-CN" dirty="0"/>
          </a:p>
          <a:p>
            <a:pPr lvl="1"/>
            <a:r>
              <a:rPr lang="zh-CN" altLang="en-US" dirty="0"/>
              <a:t>两层</a:t>
            </a:r>
            <a:r>
              <a:rPr lang="en-US" altLang="zh-CN" dirty="0"/>
              <a:t>3×3</a:t>
            </a:r>
            <a:r>
              <a:rPr lang="zh-CN" altLang="en-US" dirty="0"/>
              <a:t>卷积等效一个</a:t>
            </a:r>
            <a:r>
              <a:rPr lang="en-US" altLang="zh-CN" dirty="0"/>
              <a:t>5×5</a:t>
            </a:r>
            <a:r>
              <a:rPr lang="zh-CN" altLang="en-US" dirty="0"/>
              <a:t>的卷积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607" y="1776039"/>
            <a:ext cx="3713508" cy="2851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池化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15" y="2591903"/>
            <a:ext cx="6198385" cy="3421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内容占位符 6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4118919" y="1988093"/>
            <a:ext cx="18125266" cy="3780939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219200" y="1620794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Tx/>
              <a:buBlip>
                <a:blip r:embed="rId5"/>
              </a:buBlip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rgbClr val="503DDB"/>
              </a:buClr>
              <a:buSzPct val="45000"/>
              <a:buFont typeface="Wingdings" pitchFamily="2" charset="2"/>
              <a:buChar char="q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一种降维的手段</a:t>
            </a:r>
          </a:p>
        </p:txBody>
      </p:sp>
    </p:spTree>
    <p:extLst>
      <p:ext uri="{BB962C8B-B14F-4D97-AF65-F5344CB8AC3E}">
        <p14:creationId xmlns:p14="http://schemas.microsoft.com/office/powerpoint/2010/main" val="18415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最大池化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41034"/>
              </p:ext>
            </p:extLst>
          </p:nvPr>
        </p:nvGraphicFramePr>
        <p:xfrm>
          <a:off x="5157441" y="2104533"/>
          <a:ext cx="211209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015">
                  <a:extLst>
                    <a:ext uri="{9D8B030D-6E8A-4147-A177-3AD203B41FA5}">
                      <a16:colId xmlns:a16="http://schemas.microsoft.com/office/drawing/2014/main" val="4162639252"/>
                    </a:ext>
                  </a:extLst>
                </a:gridCol>
                <a:gridCol w="352015">
                  <a:extLst>
                    <a:ext uri="{9D8B030D-6E8A-4147-A177-3AD203B41FA5}">
                      <a16:colId xmlns:a16="http://schemas.microsoft.com/office/drawing/2014/main" val="3631077352"/>
                    </a:ext>
                  </a:extLst>
                </a:gridCol>
                <a:gridCol w="352015">
                  <a:extLst>
                    <a:ext uri="{9D8B030D-6E8A-4147-A177-3AD203B41FA5}">
                      <a16:colId xmlns:a16="http://schemas.microsoft.com/office/drawing/2014/main" val="1089638684"/>
                    </a:ext>
                  </a:extLst>
                </a:gridCol>
                <a:gridCol w="352015">
                  <a:extLst>
                    <a:ext uri="{9D8B030D-6E8A-4147-A177-3AD203B41FA5}">
                      <a16:colId xmlns:a16="http://schemas.microsoft.com/office/drawing/2014/main" val="942969854"/>
                    </a:ext>
                  </a:extLst>
                </a:gridCol>
                <a:gridCol w="352015">
                  <a:extLst>
                    <a:ext uri="{9D8B030D-6E8A-4147-A177-3AD203B41FA5}">
                      <a16:colId xmlns:a16="http://schemas.microsoft.com/office/drawing/2014/main" val="411479351"/>
                    </a:ext>
                  </a:extLst>
                </a:gridCol>
                <a:gridCol w="352015">
                  <a:extLst>
                    <a:ext uri="{9D8B030D-6E8A-4147-A177-3AD203B41FA5}">
                      <a16:colId xmlns:a16="http://schemas.microsoft.com/office/drawing/2014/main" val="1130731722"/>
                    </a:ext>
                  </a:extLst>
                </a:gridCol>
              </a:tblGrid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3037"/>
                  </a:ext>
                </a:extLst>
              </a:tr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98084"/>
                  </a:ext>
                </a:extLst>
              </a:tr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86F2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86F2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57673"/>
                  </a:ext>
                </a:extLst>
              </a:tr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86F2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86F2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3745"/>
                  </a:ext>
                </a:extLst>
              </a:tr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3427"/>
                  </a:ext>
                </a:extLst>
              </a:tr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0331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68276"/>
              </p:ext>
            </p:extLst>
          </p:nvPr>
        </p:nvGraphicFramePr>
        <p:xfrm>
          <a:off x="9730766" y="2653173"/>
          <a:ext cx="105604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015">
                  <a:extLst>
                    <a:ext uri="{9D8B030D-6E8A-4147-A177-3AD203B41FA5}">
                      <a16:colId xmlns:a16="http://schemas.microsoft.com/office/drawing/2014/main" val="4162639252"/>
                    </a:ext>
                  </a:extLst>
                </a:gridCol>
                <a:gridCol w="352015">
                  <a:extLst>
                    <a:ext uri="{9D8B030D-6E8A-4147-A177-3AD203B41FA5}">
                      <a16:colId xmlns:a16="http://schemas.microsoft.com/office/drawing/2014/main" val="1089638684"/>
                    </a:ext>
                  </a:extLst>
                </a:gridCol>
                <a:gridCol w="352015">
                  <a:extLst>
                    <a:ext uri="{9D8B030D-6E8A-4147-A177-3AD203B41FA5}">
                      <a16:colId xmlns:a16="http://schemas.microsoft.com/office/drawing/2014/main" val="411479351"/>
                    </a:ext>
                  </a:extLst>
                </a:gridCol>
              </a:tblGrid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3037"/>
                  </a:ext>
                </a:extLst>
              </a:tr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86F2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57673"/>
                  </a:ext>
                </a:extLst>
              </a:tr>
              <a:tr h="355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3427"/>
                  </a:ext>
                </a:extLst>
              </a:tr>
            </a:tbl>
          </a:graphicData>
        </a:graphic>
      </p:graphicFrame>
      <p:sp>
        <p:nvSpPr>
          <p:cNvPr id="10" name="文本框 287"/>
          <p:cNvSpPr txBox="1"/>
          <p:nvPr/>
        </p:nvSpPr>
        <p:spPr>
          <a:xfrm>
            <a:off x="5406463" y="4525274"/>
            <a:ext cx="1614046" cy="41787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输入为一个通道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426757" y="3201813"/>
            <a:ext cx="20909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87"/>
          <p:cNvSpPr txBox="1"/>
          <p:nvPr/>
        </p:nvSpPr>
        <p:spPr>
          <a:xfrm>
            <a:off x="7693125" y="3404140"/>
            <a:ext cx="1614046" cy="89495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最大池化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窗口：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2×2</a:t>
            </a:r>
          </a:p>
          <a:p>
            <a:pPr>
              <a:spcAft>
                <a:spcPts val="0"/>
              </a:spcAft>
            </a:pP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步长：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328535"/>
            <a:ext cx="10363200" cy="5016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取窗口内的最大值</a:t>
            </a:r>
            <a:endParaRPr lang="en-US" altLang="zh-CN" dirty="0"/>
          </a:p>
          <a:p>
            <a:r>
              <a:rPr lang="zh-CN" altLang="en-US" dirty="0"/>
              <a:t>窗口大小、步长都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可以设定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平均池化</a:t>
            </a:r>
          </a:p>
        </p:txBody>
      </p:sp>
    </p:spTree>
    <p:extLst>
      <p:ext uri="{BB962C8B-B14F-4D97-AF65-F5344CB8AC3E}">
        <p14:creationId xmlns:p14="http://schemas.microsoft.com/office/powerpoint/2010/main" val="22474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卷积神经网络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6618516" y="1547357"/>
            <a:ext cx="2873114" cy="4320583"/>
            <a:chOff x="7453822" y="1251824"/>
            <a:chExt cx="3875315" cy="4962382"/>
          </a:xfrm>
        </p:grpSpPr>
        <p:cxnSp>
          <p:nvCxnSpPr>
            <p:cNvPr id="85" name="直接箭头连接符 84"/>
            <p:cNvCxnSpPr/>
            <p:nvPr/>
          </p:nvCxnSpPr>
          <p:spPr>
            <a:xfrm flipH="1" flipV="1">
              <a:off x="8278132" y="1747483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>
            <a:xfrm flipH="1" flipV="1">
              <a:off x="9913937" y="1728324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7" name="椭圆 86"/>
            <p:cNvSpPr/>
            <p:nvPr/>
          </p:nvSpPr>
          <p:spPr>
            <a:xfrm>
              <a:off x="9792779" y="2213685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8145435" y="2239231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89" name="直接箭头连接符 88"/>
            <p:cNvCxnSpPr>
              <a:stCxn id="95" idx="0"/>
              <a:endCxn id="110" idx="4"/>
            </p:cNvCxnSpPr>
            <p:nvPr/>
          </p:nvCxnSpPr>
          <p:spPr>
            <a:xfrm flipV="1">
              <a:off x="8012586" y="3459324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95" idx="0"/>
              <a:endCxn id="111" idx="4"/>
            </p:cNvCxnSpPr>
            <p:nvPr/>
          </p:nvCxnSpPr>
          <p:spPr>
            <a:xfrm flipV="1">
              <a:off x="8012586" y="3459324"/>
              <a:ext cx="71975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96" idx="0"/>
              <a:endCxn id="111" idx="4"/>
            </p:cNvCxnSpPr>
            <p:nvPr/>
          </p:nvCxnSpPr>
          <p:spPr>
            <a:xfrm flipV="1">
              <a:off x="8727996" y="3459324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97" idx="0"/>
              <a:endCxn id="111" idx="4"/>
            </p:cNvCxnSpPr>
            <p:nvPr/>
          </p:nvCxnSpPr>
          <p:spPr>
            <a:xfrm flipH="1" flipV="1">
              <a:off x="8732343" y="3459324"/>
              <a:ext cx="1536091" cy="85694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直接箭头连接符 92"/>
            <p:cNvCxnSpPr>
              <a:stCxn id="97" idx="0"/>
              <a:endCxn id="112" idx="4"/>
            </p:cNvCxnSpPr>
            <p:nvPr/>
          </p:nvCxnSpPr>
          <p:spPr>
            <a:xfrm flipV="1">
              <a:off x="10268434" y="3484870"/>
              <a:ext cx="4347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96" idx="0"/>
              <a:endCxn id="110" idx="4"/>
            </p:cNvCxnSpPr>
            <p:nvPr/>
          </p:nvCxnSpPr>
          <p:spPr>
            <a:xfrm flipH="1" flipV="1">
              <a:off x="8016933" y="3459324"/>
              <a:ext cx="711063" cy="83140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5" name="椭圆 94"/>
            <p:cNvSpPr/>
            <p:nvPr/>
          </p:nvSpPr>
          <p:spPr>
            <a:xfrm>
              <a:off x="7873319" y="4290725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8588729" y="4290725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0129167" y="4316271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10631108" y="54849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8588729" y="5465813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532923" y="5465813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01" name="直接箭头连接符 100"/>
            <p:cNvCxnSpPr>
              <a:stCxn id="100" idx="0"/>
              <a:endCxn id="95" idx="4"/>
            </p:cNvCxnSpPr>
            <p:nvPr/>
          </p:nvCxnSpPr>
          <p:spPr>
            <a:xfrm flipV="1">
              <a:off x="7672190" y="4578377"/>
              <a:ext cx="340396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stCxn id="100" idx="0"/>
              <a:endCxn id="96" idx="4"/>
            </p:cNvCxnSpPr>
            <p:nvPr/>
          </p:nvCxnSpPr>
          <p:spPr>
            <a:xfrm flipV="1">
              <a:off x="7672190" y="4578377"/>
              <a:ext cx="1055806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直接箭头连接符 102"/>
            <p:cNvCxnSpPr>
              <a:stCxn id="99" idx="0"/>
              <a:endCxn id="95" idx="4"/>
            </p:cNvCxnSpPr>
            <p:nvPr/>
          </p:nvCxnSpPr>
          <p:spPr>
            <a:xfrm flipH="1" flipV="1">
              <a:off x="8012586" y="4578377"/>
              <a:ext cx="715410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100" idx="0"/>
              <a:endCxn id="97" idx="4"/>
            </p:cNvCxnSpPr>
            <p:nvPr/>
          </p:nvCxnSpPr>
          <p:spPr>
            <a:xfrm flipV="1">
              <a:off x="7672190" y="4603923"/>
              <a:ext cx="2596244" cy="86189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9" idx="0"/>
              <a:endCxn id="96" idx="4"/>
            </p:cNvCxnSpPr>
            <p:nvPr/>
          </p:nvCxnSpPr>
          <p:spPr>
            <a:xfrm flipV="1">
              <a:off x="8727996" y="4578377"/>
              <a:ext cx="0" cy="88743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直接箭头连接符 105"/>
            <p:cNvCxnSpPr>
              <a:stCxn id="99" idx="0"/>
              <a:endCxn id="97" idx="4"/>
            </p:cNvCxnSpPr>
            <p:nvPr/>
          </p:nvCxnSpPr>
          <p:spPr>
            <a:xfrm flipV="1">
              <a:off x="8727996" y="4603923"/>
              <a:ext cx="1540438" cy="86189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7" name="直接箭头连接符 106"/>
            <p:cNvCxnSpPr>
              <a:stCxn id="98" idx="0"/>
              <a:endCxn id="97" idx="4"/>
            </p:cNvCxnSpPr>
            <p:nvPr/>
          </p:nvCxnSpPr>
          <p:spPr>
            <a:xfrm flipH="1" flipV="1">
              <a:off x="10268434" y="4603923"/>
              <a:ext cx="501941" cy="88104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直接箭头连接符 107"/>
            <p:cNvCxnSpPr>
              <a:stCxn id="98" idx="0"/>
              <a:endCxn id="96" idx="4"/>
            </p:cNvCxnSpPr>
            <p:nvPr/>
          </p:nvCxnSpPr>
          <p:spPr>
            <a:xfrm flipH="1" flipV="1">
              <a:off x="8727996" y="4578377"/>
              <a:ext cx="2042379" cy="90659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stCxn id="98" idx="0"/>
              <a:endCxn id="95" idx="4"/>
            </p:cNvCxnSpPr>
            <p:nvPr/>
          </p:nvCxnSpPr>
          <p:spPr>
            <a:xfrm flipH="1" flipV="1">
              <a:off x="8012586" y="4578377"/>
              <a:ext cx="2757789" cy="90659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0" name="椭圆 109"/>
            <p:cNvSpPr/>
            <p:nvPr/>
          </p:nvSpPr>
          <p:spPr>
            <a:xfrm>
              <a:off x="7877666" y="31716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8593076" y="3171672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0133514" y="3197218"/>
              <a:ext cx="278534" cy="287652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13" name="直接箭头连接符 112"/>
            <p:cNvCxnSpPr>
              <a:stCxn id="95" idx="0"/>
              <a:endCxn id="112" idx="4"/>
            </p:cNvCxnSpPr>
            <p:nvPr/>
          </p:nvCxnSpPr>
          <p:spPr>
            <a:xfrm flipV="1">
              <a:off x="8012586" y="3484870"/>
              <a:ext cx="2260195" cy="8058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96" idx="0"/>
              <a:endCxn id="112" idx="4"/>
            </p:cNvCxnSpPr>
            <p:nvPr/>
          </p:nvCxnSpPr>
          <p:spPr>
            <a:xfrm flipV="1">
              <a:off x="8727996" y="3484870"/>
              <a:ext cx="1544785" cy="80585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5" name="直接箭头连接符 114"/>
            <p:cNvCxnSpPr>
              <a:stCxn id="97" idx="0"/>
              <a:endCxn id="110" idx="4"/>
            </p:cNvCxnSpPr>
            <p:nvPr/>
          </p:nvCxnSpPr>
          <p:spPr>
            <a:xfrm flipH="1" flipV="1">
              <a:off x="8016933" y="3459324"/>
              <a:ext cx="2251501" cy="85694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6" name="直接箭头连接符 115"/>
            <p:cNvCxnSpPr>
              <a:stCxn id="110" idx="0"/>
              <a:endCxn id="88" idx="4"/>
            </p:cNvCxnSpPr>
            <p:nvPr/>
          </p:nvCxnSpPr>
          <p:spPr>
            <a:xfrm flipV="1">
              <a:off x="8016933" y="2527867"/>
              <a:ext cx="267769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0" idx="0"/>
              <a:endCxn id="87" idx="4"/>
            </p:cNvCxnSpPr>
            <p:nvPr/>
          </p:nvCxnSpPr>
          <p:spPr>
            <a:xfrm flipV="1">
              <a:off x="8016933" y="2502321"/>
              <a:ext cx="191511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8" name="直接箭头连接符 117"/>
            <p:cNvCxnSpPr>
              <a:stCxn id="111" idx="0"/>
              <a:endCxn id="88" idx="4"/>
            </p:cNvCxnSpPr>
            <p:nvPr/>
          </p:nvCxnSpPr>
          <p:spPr>
            <a:xfrm flipH="1" flipV="1">
              <a:off x="8284702" y="2527867"/>
              <a:ext cx="447641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直接箭头连接符 118"/>
            <p:cNvCxnSpPr>
              <a:stCxn id="111" idx="0"/>
              <a:endCxn id="87" idx="4"/>
            </p:cNvCxnSpPr>
            <p:nvPr/>
          </p:nvCxnSpPr>
          <p:spPr>
            <a:xfrm flipV="1">
              <a:off x="8732343" y="2502321"/>
              <a:ext cx="119970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0" name="直接箭头连接符 119"/>
            <p:cNvCxnSpPr>
              <a:stCxn id="112" idx="0"/>
              <a:endCxn id="88" idx="4"/>
            </p:cNvCxnSpPr>
            <p:nvPr/>
          </p:nvCxnSpPr>
          <p:spPr>
            <a:xfrm flipH="1" flipV="1">
              <a:off x="8284702" y="2527867"/>
              <a:ext cx="1988079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1" name="直接箭头连接符 120"/>
            <p:cNvCxnSpPr>
              <a:stCxn id="112" idx="0"/>
              <a:endCxn id="87" idx="4"/>
            </p:cNvCxnSpPr>
            <p:nvPr/>
          </p:nvCxnSpPr>
          <p:spPr>
            <a:xfrm flipH="1" flipV="1">
              <a:off x="9932046" y="2502321"/>
              <a:ext cx="340735" cy="69489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/>
                <p:cNvSpPr txBox="1"/>
                <p:nvPr/>
              </p:nvSpPr>
              <p:spPr>
                <a:xfrm>
                  <a:off x="7453822" y="5790012"/>
                  <a:ext cx="3875315" cy="424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822" y="5790012"/>
                  <a:ext cx="3875315" cy="4241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文本框 173"/>
            <p:cNvSpPr txBox="1"/>
            <p:nvPr/>
          </p:nvSpPr>
          <p:spPr>
            <a:xfrm>
              <a:off x="9455737" y="5407369"/>
              <a:ext cx="843671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73"/>
            <p:cNvSpPr txBox="1"/>
            <p:nvPr/>
          </p:nvSpPr>
          <p:spPr>
            <a:xfrm>
              <a:off x="9130121" y="4165264"/>
              <a:ext cx="688297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73"/>
            <p:cNvSpPr txBox="1"/>
            <p:nvPr/>
          </p:nvSpPr>
          <p:spPr>
            <a:xfrm>
              <a:off x="9021280" y="2092773"/>
              <a:ext cx="740810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73"/>
            <p:cNvSpPr txBox="1"/>
            <p:nvPr/>
          </p:nvSpPr>
          <p:spPr>
            <a:xfrm>
              <a:off x="9181906" y="3102948"/>
              <a:ext cx="688297" cy="476881"/>
            </a:xfrm>
            <a:prstGeom prst="rect">
              <a:avLst/>
            </a:prstGeom>
            <a:solidFill>
              <a:sysClr val="window" lastClr="FFFFFF"/>
            </a:solidFill>
            <a:ln w="2857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>
            <a:xfrm flipH="1" flipV="1">
              <a:off x="8860398" y="1747483"/>
              <a:ext cx="5529" cy="48445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8" name="椭圆 127"/>
            <p:cNvSpPr/>
            <p:nvPr/>
          </p:nvSpPr>
          <p:spPr>
            <a:xfrm>
              <a:off x="8727701" y="2239231"/>
              <a:ext cx="278534" cy="288636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29" name="直接箭头连接符 128"/>
            <p:cNvCxnSpPr>
              <a:stCxn id="110" idx="0"/>
              <a:endCxn id="128" idx="4"/>
            </p:cNvCxnSpPr>
            <p:nvPr/>
          </p:nvCxnSpPr>
          <p:spPr>
            <a:xfrm flipV="1">
              <a:off x="8016933" y="2527867"/>
              <a:ext cx="850035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0" name="直接箭头连接符 129"/>
            <p:cNvCxnSpPr>
              <a:stCxn id="111" idx="0"/>
              <a:endCxn id="128" idx="4"/>
            </p:cNvCxnSpPr>
            <p:nvPr/>
          </p:nvCxnSpPr>
          <p:spPr>
            <a:xfrm flipV="1">
              <a:off x="8732343" y="2527867"/>
              <a:ext cx="134625" cy="64380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1" name="直接箭头连接符 130"/>
            <p:cNvCxnSpPr>
              <a:stCxn id="112" idx="0"/>
              <a:endCxn id="128" idx="4"/>
            </p:cNvCxnSpPr>
            <p:nvPr/>
          </p:nvCxnSpPr>
          <p:spPr>
            <a:xfrm flipH="1" flipV="1">
              <a:off x="8866968" y="2527867"/>
              <a:ext cx="1405813" cy="66935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/>
                <p:cNvSpPr txBox="1"/>
                <p:nvPr/>
              </p:nvSpPr>
              <p:spPr>
                <a:xfrm>
                  <a:off x="8012586" y="1251824"/>
                  <a:ext cx="2395115" cy="424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586" y="1251824"/>
                  <a:ext cx="2395115" cy="4241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全连接网络的不足</a:t>
            </a:r>
            <a:endParaRPr lang="en-US" altLang="zh-CN" dirty="0"/>
          </a:p>
          <a:p>
            <a:pPr lvl="1"/>
            <a:r>
              <a:rPr lang="zh-CN" altLang="en-US" dirty="0"/>
              <a:t>连接权重过多</a:t>
            </a:r>
            <a:endParaRPr lang="en-US" altLang="zh-CN" dirty="0"/>
          </a:p>
          <a:p>
            <a:pPr lvl="1"/>
            <a:r>
              <a:rPr lang="zh-CN" altLang="en-US" dirty="0"/>
              <a:t>影响训练速度</a:t>
            </a:r>
            <a:endParaRPr lang="en-US" altLang="zh-CN" dirty="0"/>
          </a:p>
          <a:p>
            <a:pPr lvl="1"/>
            <a:r>
              <a:rPr lang="zh-CN" altLang="en-US" dirty="0"/>
              <a:t>影响使用速度</a:t>
            </a:r>
          </a:p>
        </p:txBody>
      </p:sp>
    </p:spTree>
    <p:extLst>
      <p:ext uri="{BB962C8B-B14F-4D97-AF65-F5344CB8AC3E}">
        <p14:creationId xmlns:p14="http://schemas.microsoft.com/office/powerpoint/2010/main" val="200198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94037"/>
            <a:ext cx="10363200" cy="1143000"/>
          </a:xfrm>
        </p:spPr>
        <p:txBody>
          <a:bodyPr/>
          <a:lstStyle/>
          <a:p>
            <a:r>
              <a:rPr lang="zh-CN" altLang="en-US" dirty="0"/>
              <a:t>神经网络应用举例</a:t>
            </a:r>
            <a:r>
              <a:rPr lang="en-US" altLang="zh-CN" dirty="0"/>
              <a:t>——</a:t>
            </a:r>
            <a:r>
              <a:rPr lang="en-US" altLang="zh-CN" dirty="0" err="1"/>
              <a:t>LeNet</a:t>
            </a:r>
            <a:r>
              <a:rPr lang="zh-CN" altLang="en-US" dirty="0"/>
              <a:t>神经网络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8" y="1872211"/>
            <a:ext cx="10103998" cy="33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VGG-16</a:t>
            </a:r>
            <a:r>
              <a:rPr lang="zh-CN" altLang="en-US" dirty="0"/>
              <a:t>神经网络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4" y="1860606"/>
            <a:ext cx="8666922" cy="3673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667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卷积神经网络</a:t>
            </a:r>
            <a:endParaRPr lang="en-US" altLang="zh-CN" dirty="0"/>
          </a:p>
          <a:p>
            <a:pPr lvl="1"/>
            <a:r>
              <a:rPr lang="zh-CN" altLang="en-US" dirty="0"/>
              <a:t>局部连接</a:t>
            </a:r>
            <a:endParaRPr lang="en-US" altLang="zh-CN" dirty="0"/>
          </a:p>
          <a:p>
            <a:pPr lvl="1"/>
            <a:r>
              <a:rPr lang="zh-CN" altLang="en-US" dirty="0"/>
              <a:t>权值共享</a:t>
            </a:r>
            <a:endParaRPr lang="en-US" altLang="zh-CN" dirty="0"/>
          </a:p>
          <a:p>
            <a:r>
              <a:rPr lang="zh-CN" altLang="en-US" dirty="0"/>
              <a:t>卷积核</a:t>
            </a:r>
            <a:endParaRPr lang="en-US" altLang="zh-CN" dirty="0"/>
          </a:p>
          <a:p>
            <a:r>
              <a:rPr lang="zh-CN" altLang="en-US" dirty="0"/>
              <a:t>通道</a:t>
            </a:r>
            <a:endParaRPr lang="en-US" altLang="zh-CN" dirty="0"/>
          </a:p>
          <a:p>
            <a:r>
              <a:rPr lang="zh-CN" altLang="en-US" dirty="0"/>
              <a:t>池化</a:t>
            </a:r>
            <a:endParaRPr lang="en-US" altLang="zh-CN" dirty="0"/>
          </a:p>
          <a:p>
            <a:r>
              <a:rPr lang="zh-CN" altLang="en-US" dirty="0"/>
              <a:t>应用举例</a:t>
            </a:r>
            <a:endParaRPr lang="en-US" altLang="zh-CN" dirty="0"/>
          </a:p>
          <a:p>
            <a:pPr lvl="1"/>
            <a:r>
              <a:rPr lang="en-US" altLang="zh-CN" dirty="0" err="1"/>
              <a:t>LeNet</a:t>
            </a:r>
            <a:endParaRPr lang="en-US" altLang="zh-CN" dirty="0"/>
          </a:p>
          <a:p>
            <a:pPr lvl="1"/>
            <a:r>
              <a:rPr lang="en-US" altLang="zh-CN" dirty="0"/>
              <a:t>VGG-16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8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敬请关注“跟我学</a:t>
            </a:r>
            <a:r>
              <a:rPr lang="en-US" altLang="zh-CN" dirty="0"/>
              <a:t>AI</a:t>
            </a:r>
            <a:r>
              <a:rPr lang="zh-CN" altLang="en-US" dirty="0"/>
              <a:t>”公众号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扫描二维码关注“跟我学</a:t>
            </a:r>
            <a:r>
              <a:rPr lang="en-US" altLang="zh-CN" dirty="0"/>
              <a:t>AI</a:t>
            </a:r>
            <a:r>
              <a:rPr lang="zh-CN" altLang="en-US" dirty="0"/>
              <a:t>”公众号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请点击公众号文章最后的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阅读原文</a:t>
            </a:r>
            <a:r>
              <a:rPr lang="zh-CN" altLang="en-US" dirty="0"/>
              <a:t>”获取</a:t>
            </a:r>
            <a:r>
              <a:rPr lang="en-US" altLang="zh-CN" dirty="0"/>
              <a:t>PPT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44" y="2760391"/>
            <a:ext cx="3554457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17" y="2158803"/>
            <a:ext cx="5986837" cy="37129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提取局部模式</a:t>
            </a:r>
          </a:p>
        </p:txBody>
      </p:sp>
      <p:sp>
        <p:nvSpPr>
          <p:cNvPr id="5" name="椭圆 4"/>
          <p:cNvSpPr/>
          <p:nvPr/>
        </p:nvSpPr>
        <p:spPr>
          <a:xfrm>
            <a:off x="3117669" y="2158803"/>
            <a:ext cx="1010194" cy="48860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22197" y="4605910"/>
            <a:ext cx="1010194" cy="48860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7080" y="2325192"/>
            <a:ext cx="1667149" cy="62701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边缘信息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3753395" y="1461311"/>
            <a:ext cx="4441372" cy="1177390"/>
          </a:xfrm>
          <a:custGeom>
            <a:avLst/>
            <a:gdLst>
              <a:gd name="connsiteX0" fmla="*/ 0 w 5033555"/>
              <a:gd name="connsiteY0" fmla="*/ 585207 h 1177390"/>
              <a:gd name="connsiteX1" fmla="*/ 452846 w 5033555"/>
              <a:gd name="connsiteY1" fmla="*/ 271699 h 1177390"/>
              <a:gd name="connsiteX2" fmla="*/ 1132115 w 5033555"/>
              <a:gd name="connsiteY2" fmla="*/ 62693 h 1177390"/>
              <a:gd name="connsiteX3" fmla="*/ 2011680 w 5033555"/>
              <a:gd name="connsiteY3" fmla="*/ 1733 h 1177390"/>
              <a:gd name="connsiteX4" fmla="*/ 3082835 w 5033555"/>
              <a:gd name="connsiteY4" fmla="*/ 114944 h 1177390"/>
              <a:gd name="connsiteX5" fmla="*/ 3971109 w 5033555"/>
              <a:gd name="connsiteY5" fmla="*/ 402327 h 1177390"/>
              <a:gd name="connsiteX6" fmla="*/ 4615543 w 5033555"/>
              <a:gd name="connsiteY6" fmla="*/ 802921 h 1177390"/>
              <a:gd name="connsiteX7" fmla="*/ 5033555 w 5033555"/>
              <a:gd name="connsiteY7" fmla="*/ 1177390 h 1177390"/>
              <a:gd name="connsiteX8" fmla="*/ 5033555 w 5033555"/>
              <a:gd name="connsiteY8" fmla="*/ 1177390 h 11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3555" h="1177390">
                <a:moveTo>
                  <a:pt x="0" y="585207"/>
                </a:moveTo>
                <a:cubicBezTo>
                  <a:pt x="132080" y="471996"/>
                  <a:pt x="264160" y="358785"/>
                  <a:pt x="452846" y="271699"/>
                </a:cubicBezTo>
                <a:cubicBezTo>
                  <a:pt x="641532" y="184613"/>
                  <a:pt x="872309" y="107687"/>
                  <a:pt x="1132115" y="62693"/>
                </a:cubicBezTo>
                <a:cubicBezTo>
                  <a:pt x="1391921" y="17699"/>
                  <a:pt x="1686560" y="-6975"/>
                  <a:pt x="2011680" y="1733"/>
                </a:cubicBezTo>
                <a:cubicBezTo>
                  <a:pt x="2336800" y="10441"/>
                  <a:pt x="2756264" y="48178"/>
                  <a:pt x="3082835" y="114944"/>
                </a:cubicBezTo>
                <a:cubicBezTo>
                  <a:pt x="3409406" y="181710"/>
                  <a:pt x="3715658" y="287664"/>
                  <a:pt x="3971109" y="402327"/>
                </a:cubicBezTo>
                <a:cubicBezTo>
                  <a:pt x="4226560" y="516990"/>
                  <a:pt x="4438469" y="673744"/>
                  <a:pt x="4615543" y="802921"/>
                </a:cubicBezTo>
                <a:cubicBezTo>
                  <a:pt x="4792617" y="932098"/>
                  <a:pt x="5033555" y="1177390"/>
                  <a:pt x="5033555" y="1177390"/>
                </a:cubicBezTo>
                <a:lnTo>
                  <a:pt x="5033555" y="1177390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669281" y="2751909"/>
            <a:ext cx="2490651" cy="2063931"/>
          </a:xfrm>
          <a:custGeom>
            <a:avLst/>
            <a:gdLst>
              <a:gd name="connsiteX0" fmla="*/ 2490651 w 2490651"/>
              <a:gd name="connsiteY0" fmla="*/ 0 h 2063931"/>
              <a:gd name="connsiteX1" fmla="*/ 2185851 w 2490651"/>
              <a:gd name="connsiteY1" fmla="*/ 809897 h 2063931"/>
              <a:gd name="connsiteX2" fmla="*/ 1602377 w 2490651"/>
              <a:gd name="connsiteY2" fmla="*/ 1454331 h 2063931"/>
              <a:gd name="connsiteX3" fmla="*/ 827314 w 2490651"/>
              <a:gd name="connsiteY3" fmla="*/ 1881051 h 2063931"/>
              <a:gd name="connsiteX4" fmla="*/ 0 w 2490651"/>
              <a:gd name="connsiteY4" fmla="*/ 2063931 h 20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0651" h="2063931">
                <a:moveTo>
                  <a:pt x="2490651" y="0"/>
                </a:moveTo>
                <a:cubicBezTo>
                  <a:pt x="2412274" y="283754"/>
                  <a:pt x="2333897" y="567509"/>
                  <a:pt x="2185851" y="809897"/>
                </a:cubicBezTo>
                <a:cubicBezTo>
                  <a:pt x="2037805" y="1052285"/>
                  <a:pt x="1828800" y="1275805"/>
                  <a:pt x="1602377" y="1454331"/>
                </a:cubicBezTo>
                <a:cubicBezTo>
                  <a:pt x="1375954" y="1632857"/>
                  <a:pt x="1094377" y="1779451"/>
                  <a:pt x="827314" y="1881051"/>
                </a:cubicBezTo>
                <a:cubicBezTo>
                  <a:pt x="560251" y="1982651"/>
                  <a:pt x="280125" y="2023291"/>
                  <a:pt x="0" y="206393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210924" y="2376976"/>
            <a:ext cx="804152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644026" y="4824085"/>
            <a:ext cx="804152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7837"/>
              </p:ext>
            </p:extLst>
          </p:nvPr>
        </p:nvGraphicFramePr>
        <p:xfrm>
          <a:off x="1747838" y="1428204"/>
          <a:ext cx="1726883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346120">
                  <a:extLst>
                    <a:ext uri="{9D8B030D-6E8A-4147-A177-3AD203B41FA5}">
                      <a16:colId xmlns:a16="http://schemas.microsoft.com/office/drawing/2014/main" val="1205115756"/>
                    </a:ext>
                  </a:extLst>
                </a:gridCol>
                <a:gridCol w="346120">
                  <a:extLst>
                    <a:ext uri="{9D8B030D-6E8A-4147-A177-3AD203B41FA5}">
                      <a16:colId xmlns:a16="http://schemas.microsoft.com/office/drawing/2014/main" val="361978978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21409359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385911097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89451846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0097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012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1471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54124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24259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65023"/>
              </p:ext>
            </p:extLst>
          </p:nvPr>
        </p:nvGraphicFramePr>
        <p:xfrm>
          <a:off x="5399315" y="2947848"/>
          <a:ext cx="1018902" cy="1018905"/>
        </p:xfrm>
        <a:graphic>
          <a:graphicData uri="http://schemas.openxmlformats.org/drawingml/2006/table">
            <a:tbl>
              <a:tblPr firstRow="1" firstCol="1" bandRow="1"/>
              <a:tblGrid>
                <a:gridCol w="340040">
                  <a:extLst>
                    <a:ext uri="{9D8B030D-6E8A-4147-A177-3AD203B41FA5}">
                      <a16:colId xmlns:a16="http://schemas.microsoft.com/office/drawing/2014/main" val="2906085491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1955402845"/>
                    </a:ext>
                  </a:extLst>
                </a:gridCol>
                <a:gridCol w="338822">
                  <a:extLst>
                    <a:ext uri="{9D8B030D-6E8A-4147-A177-3AD203B41FA5}">
                      <a16:colId xmlns:a16="http://schemas.microsoft.com/office/drawing/2014/main" val="2646022527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47910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58911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57873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46992"/>
              </p:ext>
            </p:extLst>
          </p:nvPr>
        </p:nvGraphicFramePr>
        <p:xfrm>
          <a:off x="8586653" y="4332510"/>
          <a:ext cx="1018902" cy="1018905"/>
        </p:xfrm>
        <a:graphic>
          <a:graphicData uri="http://schemas.openxmlformats.org/drawingml/2006/table">
            <a:tbl>
              <a:tblPr firstRow="1" firstCol="1" bandRow="1"/>
              <a:tblGrid>
                <a:gridCol w="340040">
                  <a:extLst>
                    <a:ext uri="{9D8B030D-6E8A-4147-A177-3AD203B41FA5}">
                      <a16:colId xmlns:a16="http://schemas.microsoft.com/office/drawing/2014/main" val="3047243529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1565311989"/>
                    </a:ext>
                  </a:extLst>
                </a:gridCol>
                <a:gridCol w="338822">
                  <a:extLst>
                    <a:ext uri="{9D8B030D-6E8A-4147-A177-3AD203B41FA5}">
                      <a16:colId xmlns:a16="http://schemas.microsoft.com/office/drawing/2014/main" val="4041907410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1745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737782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93772"/>
                  </a:ext>
                </a:extLst>
              </a:tr>
            </a:tbl>
          </a:graphicData>
        </a:graphic>
      </p:graphicFrame>
      <p:cxnSp>
        <p:nvCxnSpPr>
          <p:cNvPr id="48" name="直接连接符 47"/>
          <p:cNvCxnSpPr/>
          <p:nvPr/>
        </p:nvCxnSpPr>
        <p:spPr>
          <a:xfrm>
            <a:off x="1747838" y="1428204"/>
            <a:ext cx="3651477" cy="1519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766740" y="1428204"/>
            <a:ext cx="3651477" cy="1519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739128" y="2451462"/>
            <a:ext cx="3651477" cy="1519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775450" y="2447109"/>
            <a:ext cx="3651477" cy="151964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26927" y="2947848"/>
            <a:ext cx="2499360" cy="1384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35637" y="3966753"/>
            <a:ext cx="2481940" cy="69233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390605" y="2936966"/>
            <a:ext cx="3196048" cy="14042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399315" y="3966753"/>
            <a:ext cx="3187338" cy="702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99"/>
          <p:cNvSpPr txBox="1"/>
          <p:nvPr/>
        </p:nvSpPr>
        <p:spPr>
          <a:xfrm>
            <a:off x="8126594" y="5608862"/>
            <a:ext cx="1939019" cy="43488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输出（匹配结果）</a:t>
            </a:r>
            <a:endParaRPr 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196"/>
          <p:cNvSpPr txBox="1"/>
          <p:nvPr/>
        </p:nvSpPr>
        <p:spPr>
          <a:xfrm>
            <a:off x="5464766" y="2160269"/>
            <a:ext cx="1580467" cy="402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权重（模式）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198"/>
          <p:cNvSpPr txBox="1"/>
          <p:nvPr/>
        </p:nvSpPr>
        <p:spPr>
          <a:xfrm>
            <a:off x="2015014" y="857658"/>
            <a:ext cx="760436" cy="42408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200"/>
          <p:cNvSpPr txBox="1"/>
          <p:nvPr/>
        </p:nvSpPr>
        <p:spPr>
          <a:xfrm>
            <a:off x="1597619" y="4059049"/>
            <a:ext cx="2531561" cy="93531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66675" algn="just">
              <a:spcAft>
                <a:spcPts val="0"/>
              </a:spcAft>
            </a:pPr>
            <a:r>
              <a:rPr 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(-1)*2+0*1+1*0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+(-1)*9+0*5+1*4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+(-1)*2+0*3+1*4 = -5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6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48896"/>
              </p:ext>
            </p:extLst>
          </p:nvPr>
        </p:nvGraphicFramePr>
        <p:xfrm>
          <a:off x="1747838" y="1428204"/>
          <a:ext cx="1726883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346120">
                  <a:extLst>
                    <a:ext uri="{9D8B030D-6E8A-4147-A177-3AD203B41FA5}">
                      <a16:colId xmlns:a16="http://schemas.microsoft.com/office/drawing/2014/main" val="1205115756"/>
                    </a:ext>
                  </a:extLst>
                </a:gridCol>
                <a:gridCol w="346120">
                  <a:extLst>
                    <a:ext uri="{9D8B030D-6E8A-4147-A177-3AD203B41FA5}">
                      <a16:colId xmlns:a16="http://schemas.microsoft.com/office/drawing/2014/main" val="361978978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21409359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385911097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89451846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0097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012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1471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54124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24259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5399315" y="2947848"/>
          <a:ext cx="1018902" cy="1018905"/>
        </p:xfrm>
        <a:graphic>
          <a:graphicData uri="http://schemas.openxmlformats.org/drawingml/2006/table">
            <a:tbl>
              <a:tblPr firstRow="1" firstCol="1" bandRow="1"/>
              <a:tblGrid>
                <a:gridCol w="340040">
                  <a:extLst>
                    <a:ext uri="{9D8B030D-6E8A-4147-A177-3AD203B41FA5}">
                      <a16:colId xmlns:a16="http://schemas.microsoft.com/office/drawing/2014/main" val="2906085491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1955402845"/>
                    </a:ext>
                  </a:extLst>
                </a:gridCol>
                <a:gridCol w="338822">
                  <a:extLst>
                    <a:ext uri="{9D8B030D-6E8A-4147-A177-3AD203B41FA5}">
                      <a16:colId xmlns:a16="http://schemas.microsoft.com/office/drawing/2014/main" val="2646022527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47910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58911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57873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26929"/>
              </p:ext>
            </p:extLst>
          </p:nvPr>
        </p:nvGraphicFramePr>
        <p:xfrm>
          <a:off x="8586653" y="4332510"/>
          <a:ext cx="1018902" cy="1018905"/>
        </p:xfrm>
        <a:graphic>
          <a:graphicData uri="http://schemas.openxmlformats.org/drawingml/2006/table">
            <a:tbl>
              <a:tblPr firstRow="1" firstCol="1" bandRow="1"/>
              <a:tblGrid>
                <a:gridCol w="340040">
                  <a:extLst>
                    <a:ext uri="{9D8B030D-6E8A-4147-A177-3AD203B41FA5}">
                      <a16:colId xmlns:a16="http://schemas.microsoft.com/office/drawing/2014/main" val="3047243529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1565311989"/>
                    </a:ext>
                  </a:extLst>
                </a:gridCol>
                <a:gridCol w="338822">
                  <a:extLst>
                    <a:ext uri="{9D8B030D-6E8A-4147-A177-3AD203B41FA5}">
                      <a16:colId xmlns:a16="http://schemas.microsoft.com/office/drawing/2014/main" val="4041907410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1745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737782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93772"/>
                  </a:ext>
                </a:extLst>
              </a:tr>
            </a:tbl>
          </a:graphicData>
        </a:graphic>
      </p:graphicFrame>
      <p:cxnSp>
        <p:nvCxnSpPr>
          <p:cNvPr id="48" name="直接连接符 47"/>
          <p:cNvCxnSpPr/>
          <p:nvPr/>
        </p:nvCxnSpPr>
        <p:spPr>
          <a:xfrm>
            <a:off x="2116183" y="1428204"/>
            <a:ext cx="3283132" cy="1519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26377" y="1428204"/>
            <a:ext cx="3291840" cy="1519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116183" y="2447109"/>
            <a:ext cx="3274422" cy="1523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126377" y="2447109"/>
            <a:ext cx="3300550" cy="151964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26927" y="2947848"/>
            <a:ext cx="2821576" cy="1393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35637" y="3966753"/>
            <a:ext cx="2812866" cy="70212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390605" y="2936966"/>
            <a:ext cx="3526972" cy="14042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399315" y="3966753"/>
            <a:ext cx="3518262" cy="702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99"/>
          <p:cNvSpPr txBox="1"/>
          <p:nvPr/>
        </p:nvSpPr>
        <p:spPr>
          <a:xfrm>
            <a:off x="8126594" y="5608862"/>
            <a:ext cx="1939019" cy="43488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输出（匹配结果）</a:t>
            </a:r>
            <a:endParaRPr 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196"/>
          <p:cNvSpPr txBox="1"/>
          <p:nvPr/>
        </p:nvSpPr>
        <p:spPr>
          <a:xfrm>
            <a:off x="5464766" y="2160269"/>
            <a:ext cx="1580467" cy="402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权重（模式）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198"/>
          <p:cNvSpPr txBox="1"/>
          <p:nvPr/>
        </p:nvSpPr>
        <p:spPr>
          <a:xfrm>
            <a:off x="2015014" y="857658"/>
            <a:ext cx="760436" cy="42408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6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61143"/>
              </p:ext>
            </p:extLst>
          </p:nvPr>
        </p:nvGraphicFramePr>
        <p:xfrm>
          <a:off x="1747838" y="1428204"/>
          <a:ext cx="1726883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346120">
                  <a:extLst>
                    <a:ext uri="{9D8B030D-6E8A-4147-A177-3AD203B41FA5}">
                      <a16:colId xmlns:a16="http://schemas.microsoft.com/office/drawing/2014/main" val="1205115756"/>
                    </a:ext>
                  </a:extLst>
                </a:gridCol>
                <a:gridCol w="346120">
                  <a:extLst>
                    <a:ext uri="{9D8B030D-6E8A-4147-A177-3AD203B41FA5}">
                      <a16:colId xmlns:a16="http://schemas.microsoft.com/office/drawing/2014/main" val="361978978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21409359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385911097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89451846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0097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012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1471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54124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24259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5399315" y="2947848"/>
          <a:ext cx="1018902" cy="1018905"/>
        </p:xfrm>
        <a:graphic>
          <a:graphicData uri="http://schemas.openxmlformats.org/drawingml/2006/table">
            <a:tbl>
              <a:tblPr firstRow="1" firstCol="1" bandRow="1"/>
              <a:tblGrid>
                <a:gridCol w="340040">
                  <a:extLst>
                    <a:ext uri="{9D8B030D-6E8A-4147-A177-3AD203B41FA5}">
                      <a16:colId xmlns:a16="http://schemas.microsoft.com/office/drawing/2014/main" val="2906085491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1955402845"/>
                    </a:ext>
                  </a:extLst>
                </a:gridCol>
                <a:gridCol w="338822">
                  <a:extLst>
                    <a:ext uri="{9D8B030D-6E8A-4147-A177-3AD203B41FA5}">
                      <a16:colId xmlns:a16="http://schemas.microsoft.com/office/drawing/2014/main" val="2646022527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47910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58911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57873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52212"/>
              </p:ext>
            </p:extLst>
          </p:nvPr>
        </p:nvGraphicFramePr>
        <p:xfrm>
          <a:off x="8586653" y="4332510"/>
          <a:ext cx="1018902" cy="1018905"/>
        </p:xfrm>
        <a:graphic>
          <a:graphicData uri="http://schemas.openxmlformats.org/drawingml/2006/table">
            <a:tbl>
              <a:tblPr firstRow="1" firstCol="1" bandRow="1"/>
              <a:tblGrid>
                <a:gridCol w="340040">
                  <a:extLst>
                    <a:ext uri="{9D8B030D-6E8A-4147-A177-3AD203B41FA5}">
                      <a16:colId xmlns:a16="http://schemas.microsoft.com/office/drawing/2014/main" val="3047243529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1565311989"/>
                    </a:ext>
                  </a:extLst>
                </a:gridCol>
                <a:gridCol w="338822">
                  <a:extLst>
                    <a:ext uri="{9D8B030D-6E8A-4147-A177-3AD203B41FA5}">
                      <a16:colId xmlns:a16="http://schemas.microsoft.com/office/drawing/2014/main" val="4041907410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1745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737782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93772"/>
                  </a:ext>
                </a:extLst>
              </a:tr>
            </a:tbl>
          </a:graphicData>
        </a:graphic>
      </p:graphicFrame>
      <p:cxnSp>
        <p:nvCxnSpPr>
          <p:cNvPr id="48" name="直接连接符 47"/>
          <p:cNvCxnSpPr/>
          <p:nvPr/>
        </p:nvCxnSpPr>
        <p:spPr>
          <a:xfrm>
            <a:off x="2438400" y="1428204"/>
            <a:ext cx="2960915" cy="1519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74721" y="1428204"/>
            <a:ext cx="2943496" cy="1519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438400" y="2451462"/>
            <a:ext cx="2952205" cy="15196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474721" y="2451462"/>
            <a:ext cx="2952206" cy="15152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26927" y="2947848"/>
            <a:ext cx="3178628" cy="13933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35637" y="3966753"/>
            <a:ext cx="3169918" cy="70212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390605" y="2936966"/>
            <a:ext cx="3857898" cy="14042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399315" y="3966753"/>
            <a:ext cx="3849188" cy="702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99"/>
          <p:cNvSpPr txBox="1"/>
          <p:nvPr/>
        </p:nvSpPr>
        <p:spPr>
          <a:xfrm>
            <a:off x="8126594" y="5608862"/>
            <a:ext cx="1939019" cy="43488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输出（匹配结果）</a:t>
            </a:r>
            <a:endParaRPr 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196"/>
          <p:cNvSpPr txBox="1"/>
          <p:nvPr/>
        </p:nvSpPr>
        <p:spPr>
          <a:xfrm>
            <a:off x="5464766" y="2160269"/>
            <a:ext cx="1580467" cy="402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权重（模式）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198"/>
          <p:cNvSpPr txBox="1"/>
          <p:nvPr/>
        </p:nvSpPr>
        <p:spPr>
          <a:xfrm>
            <a:off x="2015014" y="857658"/>
            <a:ext cx="760436" cy="42408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32993"/>
              </p:ext>
            </p:extLst>
          </p:nvPr>
        </p:nvGraphicFramePr>
        <p:xfrm>
          <a:off x="1747838" y="1428204"/>
          <a:ext cx="1726883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346120">
                  <a:extLst>
                    <a:ext uri="{9D8B030D-6E8A-4147-A177-3AD203B41FA5}">
                      <a16:colId xmlns:a16="http://schemas.microsoft.com/office/drawing/2014/main" val="1205115756"/>
                    </a:ext>
                  </a:extLst>
                </a:gridCol>
                <a:gridCol w="346120">
                  <a:extLst>
                    <a:ext uri="{9D8B030D-6E8A-4147-A177-3AD203B41FA5}">
                      <a16:colId xmlns:a16="http://schemas.microsoft.com/office/drawing/2014/main" val="361978978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21409359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3859110971"/>
                    </a:ext>
                  </a:extLst>
                </a:gridCol>
                <a:gridCol w="344881">
                  <a:extLst>
                    <a:ext uri="{9D8B030D-6E8A-4147-A177-3AD203B41FA5}">
                      <a16:colId xmlns:a16="http://schemas.microsoft.com/office/drawing/2014/main" val="89451846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0097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012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14714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54124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24259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5399315" y="2947848"/>
          <a:ext cx="1018902" cy="1018905"/>
        </p:xfrm>
        <a:graphic>
          <a:graphicData uri="http://schemas.openxmlformats.org/drawingml/2006/table">
            <a:tbl>
              <a:tblPr firstRow="1" firstCol="1" bandRow="1"/>
              <a:tblGrid>
                <a:gridCol w="340040">
                  <a:extLst>
                    <a:ext uri="{9D8B030D-6E8A-4147-A177-3AD203B41FA5}">
                      <a16:colId xmlns:a16="http://schemas.microsoft.com/office/drawing/2014/main" val="2906085491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1955402845"/>
                    </a:ext>
                  </a:extLst>
                </a:gridCol>
                <a:gridCol w="338822">
                  <a:extLst>
                    <a:ext uri="{9D8B030D-6E8A-4147-A177-3AD203B41FA5}">
                      <a16:colId xmlns:a16="http://schemas.microsoft.com/office/drawing/2014/main" val="2646022527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47910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58911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57873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05987"/>
              </p:ext>
            </p:extLst>
          </p:nvPr>
        </p:nvGraphicFramePr>
        <p:xfrm>
          <a:off x="8586653" y="4332510"/>
          <a:ext cx="1018902" cy="1018905"/>
        </p:xfrm>
        <a:graphic>
          <a:graphicData uri="http://schemas.openxmlformats.org/drawingml/2006/table">
            <a:tbl>
              <a:tblPr firstRow="1" firstCol="1" bandRow="1"/>
              <a:tblGrid>
                <a:gridCol w="340040">
                  <a:extLst>
                    <a:ext uri="{9D8B030D-6E8A-4147-A177-3AD203B41FA5}">
                      <a16:colId xmlns:a16="http://schemas.microsoft.com/office/drawing/2014/main" val="3047243529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1565311989"/>
                    </a:ext>
                  </a:extLst>
                </a:gridCol>
                <a:gridCol w="338822">
                  <a:extLst>
                    <a:ext uri="{9D8B030D-6E8A-4147-A177-3AD203B41FA5}">
                      <a16:colId xmlns:a16="http://schemas.microsoft.com/office/drawing/2014/main" val="4041907410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1745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737782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93772"/>
                  </a:ext>
                </a:extLst>
              </a:tr>
            </a:tbl>
          </a:graphicData>
        </a:graphic>
      </p:graphicFrame>
      <p:cxnSp>
        <p:nvCxnSpPr>
          <p:cNvPr id="48" name="直接连接符 47"/>
          <p:cNvCxnSpPr/>
          <p:nvPr/>
        </p:nvCxnSpPr>
        <p:spPr>
          <a:xfrm>
            <a:off x="1747838" y="1750423"/>
            <a:ext cx="3651477" cy="1197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775450" y="1750423"/>
            <a:ext cx="3642767" cy="1197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747838" y="2804160"/>
            <a:ext cx="3642767" cy="1166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775450" y="2804160"/>
            <a:ext cx="3651477" cy="11625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26927" y="2947848"/>
            <a:ext cx="2499360" cy="17373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35637" y="3966753"/>
            <a:ext cx="2490650" cy="103196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390605" y="2936966"/>
            <a:ext cx="3196048" cy="17482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399315" y="3966753"/>
            <a:ext cx="3187338" cy="10319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99"/>
          <p:cNvSpPr txBox="1"/>
          <p:nvPr/>
        </p:nvSpPr>
        <p:spPr>
          <a:xfrm>
            <a:off x="8126594" y="5608862"/>
            <a:ext cx="1939019" cy="43488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输出（匹配结果）</a:t>
            </a:r>
            <a:endParaRPr 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196"/>
          <p:cNvSpPr txBox="1"/>
          <p:nvPr/>
        </p:nvSpPr>
        <p:spPr>
          <a:xfrm>
            <a:off x="5212218" y="2151826"/>
            <a:ext cx="1580467" cy="402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权重（模式）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198"/>
          <p:cNvSpPr txBox="1"/>
          <p:nvPr/>
        </p:nvSpPr>
        <p:spPr>
          <a:xfrm>
            <a:off x="2015014" y="857658"/>
            <a:ext cx="760436" cy="42408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28642" y="2668282"/>
            <a:ext cx="1548000" cy="1548000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196"/>
          <p:cNvSpPr txBox="1"/>
          <p:nvPr/>
        </p:nvSpPr>
        <p:spPr>
          <a:xfrm>
            <a:off x="7399454" y="2160269"/>
            <a:ext cx="1187199" cy="402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endParaRPr lang="zh-CN" sz="3200" b="1" kern="100" dirty="0">
              <a:solidFill>
                <a:srgbClr val="00B0F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493488" y="2519222"/>
            <a:ext cx="949511" cy="3409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196"/>
          <p:cNvSpPr txBox="1"/>
          <p:nvPr/>
        </p:nvSpPr>
        <p:spPr>
          <a:xfrm>
            <a:off x="746934" y="4275588"/>
            <a:ext cx="6045751" cy="139258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卷积神经网络</a:t>
            </a:r>
            <a:endParaRPr lang="en-US" altLang="zh-CN" sz="2600" b="1" kern="100" dirty="0">
              <a:solidFill>
                <a:srgbClr val="00B0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-</a:t>
            </a:r>
            <a:r>
              <a:rPr lang="zh-CN" altLang="en-US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局部连接：一个局部范围内的匹配程度</a:t>
            </a:r>
            <a:endParaRPr lang="en-US" altLang="zh-CN" sz="2400" b="1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-</a:t>
            </a:r>
            <a:r>
              <a:rPr lang="zh-CN" altLang="en-US" sz="2400" b="1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权值共享：匹配时都是一样的权重</a:t>
            </a:r>
            <a:endParaRPr lang="en-US" altLang="zh-CN" sz="3200" b="1" kern="100" dirty="0">
              <a:solidFill>
                <a:srgbClr val="00B0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2400" b="1" kern="100" dirty="0">
              <a:solidFill>
                <a:srgbClr val="00B05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6"/>
          <p:cNvSpPr txBox="1"/>
          <p:nvPr/>
        </p:nvSpPr>
        <p:spPr>
          <a:xfrm>
            <a:off x="7288121" y="2672791"/>
            <a:ext cx="1483288" cy="4377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训练获得</a:t>
            </a:r>
            <a:endParaRPr lang="zh-CN" sz="3200" b="1" kern="100" dirty="0">
              <a:solidFill>
                <a:srgbClr val="00B0F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/>
      <p:bldP spid="31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全连接、卷积神经网络对比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833254" y="2386148"/>
            <a:ext cx="953589" cy="1027612"/>
            <a:chOff x="1489165" y="2002971"/>
            <a:chExt cx="953589" cy="1027612"/>
          </a:xfrm>
          <a:solidFill>
            <a:srgbClr val="FFFF00"/>
          </a:solidFill>
        </p:grpSpPr>
        <p:sp>
          <p:nvSpPr>
            <p:cNvPr id="15" name="椭圆 14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846217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203269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207623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05688" y="3448581"/>
            <a:ext cx="1650278" cy="1752282"/>
            <a:chOff x="1489165" y="2002971"/>
            <a:chExt cx="1650278" cy="1752282"/>
          </a:xfrm>
          <a:solidFill>
            <a:schemeClr val="tx1"/>
          </a:solidFill>
        </p:grpSpPr>
        <p:sp>
          <p:nvSpPr>
            <p:cNvPr id="4" name="椭圆 3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6217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03269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207623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502226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859278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216330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502226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859278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216330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547260" y="2011679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551614" y="2394856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547260" y="277803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560321" y="3161210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560321" y="349399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91251" y="2011679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95605" y="2394856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891251" y="277803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904312" y="3161210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904312" y="349399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341440" y="2425341"/>
            <a:ext cx="953589" cy="1027612"/>
            <a:chOff x="1489165" y="2002971"/>
            <a:chExt cx="953589" cy="1027612"/>
          </a:xfrm>
          <a:solidFill>
            <a:srgbClr val="FFFF00"/>
          </a:solidFill>
        </p:grpSpPr>
        <p:sp>
          <p:nvSpPr>
            <p:cNvPr id="62" name="椭圆 61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846217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203269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207623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413874" y="3487774"/>
            <a:ext cx="1650278" cy="1752282"/>
            <a:chOff x="1489165" y="2002971"/>
            <a:chExt cx="1650278" cy="1752282"/>
          </a:xfrm>
          <a:solidFill>
            <a:schemeClr val="tx1"/>
          </a:solidFill>
        </p:grpSpPr>
        <p:sp>
          <p:nvSpPr>
            <p:cNvPr id="75" name="椭圆 74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46217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203269" y="2002971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207623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1502226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859278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216330" y="3152502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1502226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859278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2216330" y="3485287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547260" y="2011679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551614" y="2394856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547260" y="277803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560321" y="3161210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560321" y="349399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2891251" y="2011679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2895605" y="2394856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2891251" y="2778033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2904312" y="3161210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904312" y="3493995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418223" y="3487779"/>
            <a:ext cx="953589" cy="1027612"/>
            <a:chOff x="1489165" y="2002971"/>
            <a:chExt cx="953589" cy="1027612"/>
          </a:xfrm>
        </p:grpSpPr>
        <p:sp>
          <p:nvSpPr>
            <p:cNvPr id="104" name="椭圆 103"/>
            <p:cNvSpPr/>
            <p:nvPr/>
          </p:nvSpPr>
          <p:spPr>
            <a:xfrm>
              <a:off x="1489165" y="2002971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846217" y="2002971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203269" y="2002971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2207623" y="2386148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89165" y="2769325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1846217" y="2769325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03269" y="2769325"/>
              <a:ext cx="235131" cy="26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6418222" y="2455767"/>
            <a:ext cx="3914508" cy="1928996"/>
            <a:chOff x="6418222" y="2455767"/>
            <a:chExt cx="3914508" cy="1928996"/>
          </a:xfrm>
        </p:grpSpPr>
        <p:cxnSp>
          <p:nvCxnSpPr>
            <p:cNvPr id="113" name="直接箭头连接符 112"/>
            <p:cNvCxnSpPr>
              <a:stCxn id="106" idx="2"/>
              <a:endCxn id="62" idx="2"/>
            </p:cNvCxnSpPr>
            <p:nvPr/>
          </p:nvCxnSpPr>
          <p:spPr>
            <a:xfrm flipV="1">
              <a:off x="7132326" y="2564674"/>
              <a:ext cx="3200404" cy="10537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04" idx="2"/>
              <a:endCxn id="62" idx="2"/>
            </p:cNvCxnSpPr>
            <p:nvPr/>
          </p:nvCxnSpPr>
          <p:spPr>
            <a:xfrm flipV="1">
              <a:off x="6418222" y="2564674"/>
              <a:ext cx="3914508" cy="10537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12" idx="2"/>
              <a:endCxn id="62" idx="2"/>
            </p:cNvCxnSpPr>
            <p:nvPr/>
          </p:nvCxnSpPr>
          <p:spPr>
            <a:xfrm flipV="1">
              <a:off x="7132326" y="2564674"/>
              <a:ext cx="3200404" cy="18200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10" idx="2"/>
              <a:endCxn id="62" idx="2"/>
            </p:cNvCxnSpPr>
            <p:nvPr/>
          </p:nvCxnSpPr>
          <p:spPr>
            <a:xfrm flipV="1">
              <a:off x="6418222" y="2564674"/>
              <a:ext cx="3914508" cy="18200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05" idx="2"/>
              <a:endCxn id="62" idx="2"/>
            </p:cNvCxnSpPr>
            <p:nvPr/>
          </p:nvCxnSpPr>
          <p:spPr>
            <a:xfrm flipV="1">
              <a:off x="6775274" y="2564674"/>
              <a:ext cx="3557456" cy="10537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1" idx="2"/>
              <a:endCxn id="62" idx="2"/>
            </p:cNvCxnSpPr>
            <p:nvPr/>
          </p:nvCxnSpPr>
          <p:spPr>
            <a:xfrm flipV="1">
              <a:off x="6775274" y="2564674"/>
              <a:ext cx="3557456" cy="18200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07" idx="2"/>
              <a:endCxn id="62" idx="2"/>
            </p:cNvCxnSpPr>
            <p:nvPr/>
          </p:nvCxnSpPr>
          <p:spPr>
            <a:xfrm flipV="1">
              <a:off x="6422576" y="2564673"/>
              <a:ext cx="3910154" cy="14369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105" idx="2"/>
              <a:endCxn id="62" idx="2"/>
            </p:cNvCxnSpPr>
            <p:nvPr/>
          </p:nvCxnSpPr>
          <p:spPr>
            <a:xfrm flipV="1">
              <a:off x="6775274" y="2564674"/>
              <a:ext cx="3557456" cy="10537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8" idx="2"/>
              <a:endCxn id="62" idx="2"/>
            </p:cNvCxnSpPr>
            <p:nvPr/>
          </p:nvCxnSpPr>
          <p:spPr>
            <a:xfrm flipV="1">
              <a:off x="6779628" y="2564673"/>
              <a:ext cx="3553102" cy="14369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09" idx="2"/>
              <a:endCxn id="62" idx="2"/>
            </p:cNvCxnSpPr>
            <p:nvPr/>
          </p:nvCxnSpPr>
          <p:spPr>
            <a:xfrm flipV="1">
              <a:off x="7136680" y="2564673"/>
              <a:ext cx="3196050" cy="14369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8451677" y="2455767"/>
              <a:ext cx="592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  <a:latin typeface="Perpetua"/>
                  <a:ea typeface="宋体" panose="02010600030101010101" pitchFamily="2" charset="-122"/>
                </a:rPr>
                <a:t>W</a:t>
              </a:r>
              <a:endParaRPr lang="zh-CN" altLang="en-US" sz="2400" b="1" i="1" dirty="0">
                <a:solidFill>
                  <a:srgbClr val="FF0000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430" name="组合 429"/>
          <p:cNvGrpSpPr/>
          <p:nvPr/>
        </p:nvGrpSpPr>
        <p:grpSpPr>
          <a:xfrm>
            <a:off x="1023254" y="2511325"/>
            <a:ext cx="3810000" cy="2428280"/>
            <a:chOff x="1023254" y="2511325"/>
            <a:chExt cx="3810000" cy="2428280"/>
          </a:xfrm>
        </p:grpSpPr>
        <p:cxnSp>
          <p:nvCxnSpPr>
            <p:cNvPr id="52" name="直接箭头连接符 51"/>
            <p:cNvCxnSpPr>
              <a:stCxn id="6" idx="0"/>
              <a:endCxn id="15" idx="2"/>
            </p:cNvCxnSpPr>
            <p:nvPr/>
          </p:nvCxnSpPr>
          <p:spPr>
            <a:xfrm flipV="1">
              <a:off x="1737358" y="2516777"/>
              <a:ext cx="3095896" cy="931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0"/>
              <a:endCxn id="15" idx="2"/>
            </p:cNvCxnSpPr>
            <p:nvPr/>
          </p:nvCxnSpPr>
          <p:spPr>
            <a:xfrm flipV="1">
              <a:off x="1023254" y="2516777"/>
              <a:ext cx="3810000" cy="931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" idx="0"/>
              <a:endCxn id="15" idx="2"/>
            </p:cNvCxnSpPr>
            <p:nvPr/>
          </p:nvCxnSpPr>
          <p:spPr>
            <a:xfrm flipV="1">
              <a:off x="1737358" y="2516777"/>
              <a:ext cx="3095896" cy="16981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0" idx="0"/>
              <a:endCxn id="15" idx="2"/>
            </p:cNvCxnSpPr>
            <p:nvPr/>
          </p:nvCxnSpPr>
          <p:spPr>
            <a:xfrm flipV="1">
              <a:off x="1023254" y="2516777"/>
              <a:ext cx="3810000" cy="16981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" idx="0"/>
              <a:endCxn id="15" idx="2"/>
            </p:cNvCxnSpPr>
            <p:nvPr/>
          </p:nvCxnSpPr>
          <p:spPr>
            <a:xfrm flipV="1">
              <a:off x="1380306" y="2516777"/>
              <a:ext cx="3452948" cy="931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1" idx="0"/>
              <a:endCxn id="15" idx="2"/>
            </p:cNvCxnSpPr>
            <p:nvPr/>
          </p:nvCxnSpPr>
          <p:spPr>
            <a:xfrm flipV="1">
              <a:off x="1380306" y="2516777"/>
              <a:ext cx="3452948" cy="16981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7" idx="0"/>
              <a:endCxn id="15" idx="2"/>
            </p:cNvCxnSpPr>
            <p:nvPr/>
          </p:nvCxnSpPr>
          <p:spPr>
            <a:xfrm flipV="1">
              <a:off x="1027608" y="2516777"/>
              <a:ext cx="3805646" cy="13149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8" idx="0"/>
              <a:endCxn id="15" idx="2"/>
            </p:cNvCxnSpPr>
            <p:nvPr/>
          </p:nvCxnSpPr>
          <p:spPr>
            <a:xfrm flipV="1">
              <a:off x="1384660" y="2516777"/>
              <a:ext cx="3448594" cy="13149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9" idx="0"/>
              <a:endCxn id="15" idx="2"/>
            </p:cNvCxnSpPr>
            <p:nvPr/>
          </p:nvCxnSpPr>
          <p:spPr>
            <a:xfrm flipV="1">
              <a:off x="1741712" y="2516777"/>
              <a:ext cx="3091542" cy="13149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2498203" y="2520555"/>
              <a:ext cx="592183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  <a:latin typeface="Perpetua"/>
                  <a:ea typeface="宋体" panose="02010600030101010101" pitchFamily="2" charset="-122"/>
                </a:rPr>
                <a:t>W</a:t>
              </a:r>
              <a:endParaRPr lang="zh-CN" altLang="en-US" sz="2400" b="1" i="1" dirty="0">
                <a:solidFill>
                  <a:srgbClr val="FF0000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2094410" y="2524378"/>
              <a:ext cx="2734475" cy="2415227"/>
              <a:chOff x="2490672" y="4139044"/>
              <a:chExt cx="2734475" cy="2415227"/>
            </a:xfrm>
          </p:grpSpPr>
          <p:cxnSp>
            <p:nvCxnSpPr>
              <p:cNvPr id="134" name="直接箭头连接符 133"/>
              <p:cNvCxnSpPr>
                <a:stCxn id="38" idx="0"/>
              </p:cNvCxnSpPr>
              <p:nvPr/>
            </p:nvCxnSpPr>
            <p:spPr>
              <a:xfrm flipV="1">
                <a:off x="2834663" y="4139045"/>
                <a:ext cx="2390484" cy="208244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34" idx="0"/>
              </p:cNvCxnSpPr>
              <p:nvPr/>
            </p:nvCxnSpPr>
            <p:spPr>
              <a:xfrm flipV="1">
                <a:off x="2490672" y="4139045"/>
                <a:ext cx="2734474" cy="241522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39" idx="0"/>
              </p:cNvCxnSpPr>
              <p:nvPr/>
            </p:nvCxnSpPr>
            <p:spPr>
              <a:xfrm flipV="1">
                <a:off x="2834663" y="4139044"/>
                <a:ext cx="2390483" cy="241522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1036315" y="2511325"/>
              <a:ext cx="3786604" cy="2086787"/>
              <a:chOff x="1438542" y="4139044"/>
              <a:chExt cx="3786604" cy="2086787"/>
            </a:xfrm>
          </p:grpSpPr>
          <p:cxnSp>
            <p:nvCxnSpPr>
              <p:cNvPr id="147" name="直接箭头连接符 146"/>
              <p:cNvCxnSpPr>
                <a:stCxn id="26" idx="0"/>
              </p:cNvCxnSpPr>
              <p:nvPr/>
            </p:nvCxnSpPr>
            <p:spPr>
              <a:xfrm flipV="1">
                <a:off x="2152646" y="4139044"/>
                <a:ext cx="3072500" cy="20867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/>
              <p:cNvCxnSpPr>
                <a:stCxn id="24" idx="0"/>
              </p:cNvCxnSpPr>
              <p:nvPr/>
            </p:nvCxnSpPr>
            <p:spPr>
              <a:xfrm flipV="1">
                <a:off x="1438542" y="4139044"/>
                <a:ext cx="3786604" cy="20867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/>
              <p:cNvCxnSpPr>
                <a:stCxn id="25" idx="0"/>
              </p:cNvCxnSpPr>
              <p:nvPr/>
            </p:nvCxnSpPr>
            <p:spPr>
              <a:xfrm flipV="1">
                <a:off x="1795594" y="4139045"/>
                <a:ext cx="3429552" cy="20867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>
              <a:off x="1036315" y="2516759"/>
              <a:ext cx="3778974" cy="2414138"/>
              <a:chOff x="1446172" y="4139045"/>
              <a:chExt cx="3778974" cy="2414138"/>
            </a:xfrm>
          </p:grpSpPr>
          <p:cxnSp>
            <p:nvCxnSpPr>
              <p:cNvPr id="154" name="直接箭头连接符 153"/>
              <p:cNvCxnSpPr>
                <a:stCxn id="29" idx="0"/>
              </p:cNvCxnSpPr>
              <p:nvPr/>
            </p:nvCxnSpPr>
            <p:spPr>
              <a:xfrm flipV="1">
                <a:off x="2160276" y="4139045"/>
                <a:ext cx="3064870" cy="24141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27" idx="0"/>
              </p:cNvCxnSpPr>
              <p:nvPr/>
            </p:nvCxnSpPr>
            <p:spPr>
              <a:xfrm flipV="1">
                <a:off x="1446172" y="4139045"/>
                <a:ext cx="3778974" cy="24141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28" idx="0"/>
              </p:cNvCxnSpPr>
              <p:nvPr/>
            </p:nvCxnSpPr>
            <p:spPr>
              <a:xfrm flipV="1">
                <a:off x="1803224" y="4139045"/>
                <a:ext cx="3421922" cy="24141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组合 168"/>
            <p:cNvGrpSpPr/>
            <p:nvPr/>
          </p:nvGrpSpPr>
          <p:grpSpPr>
            <a:xfrm>
              <a:off x="2081349" y="2529843"/>
              <a:ext cx="2745094" cy="927446"/>
              <a:chOff x="2480052" y="4139044"/>
              <a:chExt cx="2745094" cy="927446"/>
            </a:xfrm>
          </p:grpSpPr>
          <p:cxnSp>
            <p:nvCxnSpPr>
              <p:cNvPr id="170" name="直接箭头连接符 169"/>
              <p:cNvCxnSpPr>
                <a:stCxn id="35" idx="0"/>
              </p:cNvCxnSpPr>
              <p:nvPr/>
            </p:nvCxnSpPr>
            <p:spPr>
              <a:xfrm flipV="1">
                <a:off x="2824043" y="4139044"/>
                <a:ext cx="2401103" cy="92744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>
                <a:stCxn id="30" idx="0"/>
              </p:cNvCxnSpPr>
              <p:nvPr/>
            </p:nvCxnSpPr>
            <p:spPr>
              <a:xfrm flipV="1">
                <a:off x="2480052" y="4139045"/>
                <a:ext cx="2745094" cy="9274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直接箭头连接符 180"/>
            <p:cNvCxnSpPr>
              <a:stCxn id="33" idx="0"/>
            </p:cNvCxnSpPr>
            <p:nvPr/>
          </p:nvCxnSpPr>
          <p:spPr>
            <a:xfrm flipV="1">
              <a:off x="2094410" y="2511325"/>
              <a:ext cx="2717061" cy="20954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/>
            <p:cNvGrpSpPr/>
            <p:nvPr/>
          </p:nvGrpSpPr>
          <p:grpSpPr>
            <a:xfrm>
              <a:off x="2085703" y="2538537"/>
              <a:ext cx="2725768" cy="1301929"/>
              <a:chOff x="2499378" y="4139045"/>
              <a:chExt cx="2725768" cy="1301929"/>
            </a:xfrm>
          </p:grpSpPr>
          <p:cxnSp>
            <p:nvCxnSpPr>
              <p:cNvPr id="186" name="直接箭头连接符 185"/>
              <p:cNvCxnSpPr>
                <a:stCxn id="36" idx="0"/>
              </p:cNvCxnSpPr>
              <p:nvPr/>
            </p:nvCxnSpPr>
            <p:spPr>
              <a:xfrm flipV="1">
                <a:off x="2843369" y="4139045"/>
                <a:ext cx="2381777" cy="13019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/>
              <p:cNvCxnSpPr>
                <a:stCxn id="31" idx="0"/>
              </p:cNvCxnSpPr>
              <p:nvPr/>
            </p:nvCxnSpPr>
            <p:spPr>
              <a:xfrm flipV="1">
                <a:off x="2499378" y="4139045"/>
                <a:ext cx="2725768" cy="13019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组合 189"/>
            <p:cNvGrpSpPr/>
            <p:nvPr/>
          </p:nvGrpSpPr>
          <p:grpSpPr>
            <a:xfrm>
              <a:off x="2164480" y="2515669"/>
              <a:ext cx="2651325" cy="1746234"/>
              <a:chOff x="2573821" y="4139045"/>
              <a:chExt cx="2651325" cy="1746234"/>
            </a:xfrm>
          </p:grpSpPr>
          <p:cxnSp>
            <p:nvCxnSpPr>
              <p:cNvPr id="191" name="直接箭头连接符 190"/>
              <p:cNvCxnSpPr>
                <a:stCxn id="37" idx="0"/>
              </p:cNvCxnSpPr>
              <p:nvPr/>
            </p:nvCxnSpPr>
            <p:spPr>
              <a:xfrm flipV="1">
                <a:off x="2834681" y="4139045"/>
                <a:ext cx="2390465" cy="170797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/>
              <p:cNvCxnSpPr>
                <a:stCxn id="32" idx="7"/>
              </p:cNvCxnSpPr>
              <p:nvPr/>
            </p:nvCxnSpPr>
            <p:spPr>
              <a:xfrm flipV="1">
                <a:off x="2573821" y="4139045"/>
                <a:ext cx="2651325" cy="174623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组合 370"/>
          <p:cNvGrpSpPr/>
          <p:nvPr/>
        </p:nvGrpSpPr>
        <p:grpSpPr>
          <a:xfrm>
            <a:off x="1061354" y="2885841"/>
            <a:ext cx="3786077" cy="2053764"/>
            <a:chOff x="3168004" y="3608295"/>
            <a:chExt cx="3786077" cy="2053764"/>
          </a:xfrm>
        </p:grpSpPr>
        <p:cxnSp>
          <p:nvCxnSpPr>
            <p:cNvPr id="339" name="直接箭头连接符 338"/>
            <p:cNvCxnSpPr>
              <a:stCxn id="4" idx="0"/>
            </p:cNvCxnSpPr>
            <p:nvPr/>
          </p:nvCxnSpPr>
          <p:spPr>
            <a:xfrm flipV="1">
              <a:off x="3168004" y="3613747"/>
              <a:ext cx="3781723" cy="5572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箭头连接符 339"/>
            <p:cNvCxnSpPr>
              <a:stCxn id="35" idx="0"/>
            </p:cNvCxnSpPr>
            <p:nvPr/>
          </p:nvCxnSpPr>
          <p:spPr>
            <a:xfrm flipV="1">
              <a:off x="4570090" y="3613746"/>
              <a:ext cx="2379637" cy="56599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箭头连接符 340"/>
            <p:cNvCxnSpPr>
              <a:stCxn id="36" idx="0"/>
            </p:cNvCxnSpPr>
            <p:nvPr/>
          </p:nvCxnSpPr>
          <p:spPr>
            <a:xfrm flipV="1">
              <a:off x="4574444" y="3613746"/>
              <a:ext cx="2375283" cy="94917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箭头连接符 341"/>
            <p:cNvCxnSpPr>
              <a:stCxn id="9" idx="0"/>
            </p:cNvCxnSpPr>
            <p:nvPr/>
          </p:nvCxnSpPr>
          <p:spPr>
            <a:xfrm flipV="1">
              <a:off x="3886462" y="3613746"/>
              <a:ext cx="3063265" cy="9404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>
              <a:stCxn id="5" idx="0"/>
            </p:cNvCxnSpPr>
            <p:nvPr/>
          </p:nvCxnSpPr>
          <p:spPr>
            <a:xfrm flipV="1">
              <a:off x="3525056" y="3613747"/>
              <a:ext cx="3424671" cy="5572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箭头连接符 343"/>
            <p:cNvCxnSpPr>
              <a:stCxn id="31" idx="0"/>
            </p:cNvCxnSpPr>
            <p:nvPr/>
          </p:nvCxnSpPr>
          <p:spPr>
            <a:xfrm flipV="1">
              <a:off x="4230453" y="3613746"/>
              <a:ext cx="2719274" cy="94917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344"/>
            <p:cNvCxnSpPr>
              <a:stCxn id="39" idx="0"/>
            </p:cNvCxnSpPr>
            <p:nvPr/>
          </p:nvCxnSpPr>
          <p:spPr>
            <a:xfrm flipV="1">
              <a:off x="4583151" y="3613748"/>
              <a:ext cx="2366576" cy="20483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箭头连接符 345"/>
            <p:cNvCxnSpPr>
              <a:stCxn id="7" idx="0"/>
            </p:cNvCxnSpPr>
            <p:nvPr/>
          </p:nvCxnSpPr>
          <p:spPr>
            <a:xfrm flipV="1">
              <a:off x="3172358" y="3613748"/>
              <a:ext cx="3777369" cy="94046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>
              <a:stCxn id="37" idx="0"/>
            </p:cNvCxnSpPr>
            <p:nvPr/>
          </p:nvCxnSpPr>
          <p:spPr>
            <a:xfrm flipV="1">
              <a:off x="4570090" y="3613747"/>
              <a:ext cx="2379637" cy="133235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组合 348"/>
            <p:cNvGrpSpPr/>
            <p:nvPr/>
          </p:nvGrpSpPr>
          <p:grpSpPr>
            <a:xfrm>
              <a:off x="3538117" y="3621349"/>
              <a:ext cx="3415964" cy="1707925"/>
              <a:chOff x="1817906" y="4139046"/>
              <a:chExt cx="3415964" cy="1707925"/>
            </a:xfrm>
          </p:grpSpPr>
          <p:cxnSp>
            <p:nvCxnSpPr>
              <p:cNvPr id="350" name="直接箭头连接符 349"/>
              <p:cNvCxnSpPr>
                <a:stCxn id="38" idx="0"/>
              </p:cNvCxnSpPr>
              <p:nvPr/>
            </p:nvCxnSpPr>
            <p:spPr>
              <a:xfrm flipV="1">
                <a:off x="2862940" y="4139046"/>
                <a:ext cx="2362208" cy="1707925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接箭头连接符 350"/>
              <p:cNvCxnSpPr>
                <a:stCxn id="26" idx="0"/>
              </p:cNvCxnSpPr>
              <p:nvPr/>
            </p:nvCxnSpPr>
            <p:spPr>
              <a:xfrm flipV="1">
                <a:off x="2174958" y="4172654"/>
                <a:ext cx="3058912" cy="166560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箭头连接符 351"/>
              <p:cNvCxnSpPr>
                <a:stCxn id="25" idx="0"/>
              </p:cNvCxnSpPr>
              <p:nvPr/>
            </p:nvCxnSpPr>
            <p:spPr>
              <a:xfrm flipV="1">
                <a:off x="1817906" y="4139046"/>
                <a:ext cx="3407240" cy="169921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组合 352"/>
            <p:cNvGrpSpPr/>
            <p:nvPr/>
          </p:nvGrpSpPr>
          <p:grpSpPr>
            <a:xfrm>
              <a:off x="3168004" y="3608295"/>
              <a:ext cx="3771388" cy="2053764"/>
              <a:chOff x="1453758" y="4139045"/>
              <a:chExt cx="3771388" cy="2053764"/>
            </a:xfrm>
          </p:grpSpPr>
          <p:cxnSp>
            <p:nvCxnSpPr>
              <p:cNvPr id="354" name="直接箭头连接符 353"/>
              <p:cNvCxnSpPr>
                <a:stCxn id="34" idx="0"/>
              </p:cNvCxnSpPr>
              <p:nvPr/>
            </p:nvCxnSpPr>
            <p:spPr>
              <a:xfrm flipV="1">
                <a:off x="2524914" y="4139045"/>
                <a:ext cx="2700232" cy="205376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箭头连接符 354"/>
              <p:cNvCxnSpPr>
                <a:stCxn id="10" idx="0"/>
              </p:cNvCxnSpPr>
              <p:nvPr/>
            </p:nvCxnSpPr>
            <p:spPr>
              <a:xfrm flipV="1">
                <a:off x="1453758" y="4139046"/>
                <a:ext cx="3771388" cy="132909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箭头连接符 355"/>
              <p:cNvCxnSpPr>
                <a:stCxn id="11" idx="0"/>
              </p:cNvCxnSpPr>
              <p:nvPr/>
            </p:nvCxnSpPr>
            <p:spPr>
              <a:xfrm flipV="1">
                <a:off x="1810810" y="4139046"/>
                <a:ext cx="3414336" cy="132909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组合 356"/>
            <p:cNvGrpSpPr/>
            <p:nvPr/>
          </p:nvGrpSpPr>
          <p:grpSpPr>
            <a:xfrm>
              <a:off x="3538117" y="3613728"/>
              <a:ext cx="3393646" cy="2039623"/>
              <a:chOff x="1831501" y="4139045"/>
              <a:chExt cx="3393646" cy="2039623"/>
            </a:xfrm>
          </p:grpSpPr>
          <p:cxnSp>
            <p:nvCxnSpPr>
              <p:cNvPr id="358" name="直接箭头连接符 357"/>
              <p:cNvCxnSpPr>
                <a:stCxn id="33" idx="0"/>
              </p:cNvCxnSpPr>
              <p:nvPr/>
            </p:nvCxnSpPr>
            <p:spPr>
              <a:xfrm flipV="1">
                <a:off x="2532544" y="4139045"/>
                <a:ext cx="2692603" cy="17155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箭头连接符 358"/>
              <p:cNvCxnSpPr>
                <a:stCxn id="29" idx="0"/>
              </p:cNvCxnSpPr>
              <p:nvPr/>
            </p:nvCxnSpPr>
            <p:spPr>
              <a:xfrm flipV="1">
                <a:off x="2188553" y="4139045"/>
                <a:ext cx="3036593" cy="20396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箭头连接符 359"/>
              <p:cNvCxnSpPr>
                <a:stCxn id="28" idx="0"/>
              </p:cNvCxnSpPr>
              <p:nvPr/>
            </p:nvCxnSpPr>
            <p:spPr>
              <a:xfrm flipV="1">
                <a:off x="1831501" y="4139046"/>
                <a:ext cx="3393645" cy="203962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组合 360"/>
            <p:cNvGrpSpPr/>
            <p:nvPr/>
          </p:nvGrpSpPr>
          <p:grpSpPr>
            <a:xfrm>
              <a:off x="3882108" y="3626812"/>
              <a:ext cx="3060808" cy="552931"/>
              <a:chOff x="2164338" y="4139044"/>
              <a:chExt cx="3060808" cy="552931"/>
            </a:xfrm>
          </p:grpSpPr>
          <p:cxnSp>
            <p:nvCxnSpPr>
              <p:cNvPr id="362" name="直接箭头连接符 361"/>
              <p:cNvCxnSpPr>
                <a:stCxn id="6" idx="0"/>
              </p:cNvCxnSpPr>
              <p:nvPr/>
            </p:nvCxnSpPr>
            <p:spPr>
              <a:xfrm flipV="1">
                <a:off x="2164338" y="4139044"/>
                <a:ext cx="3060808" cy="5442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箭头连接符 362"/>
              <p:cNvCxnSpPr>
                <a:stCxn id="30" idx="0"/>
              </p:cNvCxnSpPr>
              <p:nvPr/>
            </p:nvCxnSpPr>
            <p:spPr>
              <a:xfrm flipV="1">
                <a:off x="2508329" y="4139046"/>
                <a:ext cx="2716817" cy="5529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4" name="直接箭头连接符 363"/>
            <p:cNvCxnSpPr>
              <a:stCxn id="27" idx="0"/>
            </p:cNvCxnSpPr>
            <p:nvPr/>
          </p:nvCxnSpPr>
          <p:spPr>
            <a:xfrm flipV="1">
              <a:off x="3181065" y="3608295"/>
              <a:ext cx="3746879" cy="20450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组合 364"/>
            <p:cNvGrpSpPr/>
            <p:nvPr/>
          </p:nvGrpSpPr>
          <p:grpSpPr>
            <a:xfrm>
              <a:off x="3181065" y="3630926"/>
              <a:ext cx="3759923" cy="1689640"/>
              <a:chOff x="1465224" y="4139046"/>
              <a:chExt cx="3759923" cy="1689640"/>
            </a:xfrm>
          </p:grpSpPr>
          <p:cxnSp>
            <p:nvCxnSpPr>
              <p:cNvPr id="366" name="直接箭头连接符 365"/>
              <p:cNvCxnSpPr>
                <a:stCxn id="8" idx="0"/>
              </p:cNvCxnSpPr>
              <p:nvPr/>
            </p:nvCxnSpPr>
            <p:spPr>
              <a:xfrm flipV="1">
                <a:off x="1813569" y="4139046"/>
                <a:ext cx="3411577" cy="92328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箭头连接符 366"/>
              <p:cNvCxnSpPr>
                <a:stCxn id="24" idx="0"/>
              </p:cNvCxnSpPr>
              <p:nvPr/>
            </p:nvCxnSpPr>
            <p:spPr>
              <a:xfrm flipV="1">
                <a:off x="1465224" y="4139046"/>
                <a:ext cx="3759923" cy="16896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合 367"/>
            <p:cNvGrpSpPr/>
            <p:nvPr/>
          </p:nvGrpSpPr>
          <p:grpSpPr>
            <a:xfrm>
              <a:off x="3882108" y="3612638"/>
              <a:ext cx="3050170" cy="1333459"/>
              <a:chOff x="2174976" y="4139045"/>
              <a:chExt cx="3050170" cy="1333459"/>
            </a:xfrm>
          </p:grpSpPr>
          <p:cxnSp>
            <p:nvCxnSpPr>
              <p:cNvPr id="369" name="直接箭头连接符 368"/>
              <p:cNvCxnSpPr>
                <a:stCxn id="32" idx="0"/>
              </p:cNvCxnSpPr>
              <p:nvPr/>
            </p:nvCxnSpPr>
            <p:spPr>
              <a:xfrm flipV="1">
                <a:off x="2518967" y="4139046"/>
                <a:ext cx="2706179" cy="133345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箭头连接符 369"/>
              <p:cNvCxnSpPr>
                <a:stCxn id="12" idx="0"/>
              </p:cNvCxnSpPr>
              <p:nvPr/>
            </p:nvCxnSpPr>
            <p:spPr>
              <a:xfrm flipV="1">
                <a:off x="2174976" y="4139045"/>
                <a:ext cx="3050170" cy="132475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9" name="文本框 428"/>
          <p:cNvSpPr txBox="1"/>
          <p:nvPr/>
        </p:nvSpPr>
        <p:spPr>
          <a:xfrm>
            <a:off x="4047299" y="3622640"/>
            <a:ext cx="59218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latin typeface="Perpetua"/>
                <a:ea typeface="宋体" panose="02010600030101010101" pitchFamily="2" charset="-122"/>
              </a:rPr>
              <a:t>W</a:t>
            </a:r>
            <a:endParaRPr lang="zh-CN" altLang="en-US" sz="2400" b="1" i="1" dirty="0">
              <a:solidFill>
                <a:srgbClr val="00B050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432" name="组合 431"/>
          <p:cNvGrpSpPr/>
          <p:nvPr/>
        </p:nvGrpSpPr>
        <p:grpSpPr>
          <a:xfrm>
            <a:off x="6409515" y="2935339"/>
            <a:ext cx="3931921" cy="1837500"/>
            <a:chOff x="3296197" y="2891252"/>
            <a:chExt cx="3931921" cy="1837500"/>
          </a:xfrm>
        </p:grpSpPr>
        <p:cxnSp>
          <p:nvCxnSpPr>
            <p:cNvPr id="433" name="直接箭头连接符 432"/>
            <p:cNvCxnSpPr/>
            <p:nvPr/>
          </p:nvCxnSpPr>
          <p:spPr>
            <a:xfrm flipV="1">
              <a:off x="4010301" y="2891253"/>
              <a:ext cx="3217817" cy="10711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箭头连接符 433"/>
            <p:cNvCxnSpPr/>
            <p:nvPr/>
          </p:nvCxnSpPr>
          <p:spPr>
            <a:xfrm flipV="1">
              <a:off x="3296197" y="2891253"/>
              <a:ext cx="3931921" cy="10711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箭头连接符 434"/>
            <p:cNvCxnSpPr/>
            <p:nvPr/>
          </p:nvCxnSpPr>
          <p:spPr>
            <a:xfrm flipV="1">
              <a:off x="4010301" y="2891253"/>
              <a:ext cx="3217817" cy="183749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箭头连接符 435"/>
            <p:cNvCxnSpPr/>
            <p:nvPr/>
          </p:nvCxnSpPr>
          <p:spPr>
            <a:xfrm flipV="1">
              <a:off x="3296197" y="2891253"/>
              <a:ext cx="3931921" cy="183749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箭头连接符 436"/>
            <p:cNvCxnSpPr/>
            <p:nvPr/>
          </p:nvCxnSpPr>
          <p:spPr>
            <a:xfrm flipV="1">
              <a:off x="3653249" y="2891253"/>
              <a:ext cx="3574869" cy="10711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箭头连接符 437"/>
            <p:cNvCxnSpPr/>
            <p:nvPr/>
          </p:nvCxnSpPr>
          <p:spPr>
            <a:xfrm flipV="1">
              <a:off x="3653249" y="2891253"/>
              <a:ext cx="3574869" cy="183749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箭头连接符 438"/>
            <p:cNvCxnSpPr/>
            <p:nvPr/>
          </p:nvCxnSpPr>
          <p:spPr>
            <a:xfrm flipV="1">
              <a:off x="3300551" y="2891252"/>
              <a:ext cx="3927567" cy="145432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/>
            <p:cNvCxnSpPr/>
            <p:nvPr/>
          </p:nvCxnSpPr>
          <p:spPr>
            <a:xfrm flipV="1">
              <a:off x="3653249" y="2891253"/>
              <a:ext cx="3574869" cy="10711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箭头连接符 440"/>
            <p:cNvCxnSpPr/>
            <p:nvPr/>
          </p:nvCxnSpPr>
          <p:spPr>
            <a:xfrm flipV="1">
              <a:off x="3657603" y="2891252"/>
              <a:ext cx="3570515" cy="145432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箭头连接符 441"/>
            <p:cNvCxnSpPr/>
            <p:nvPr/>
          </p:nvCxnSpPr>
          <p:spPr>
            <a:xfrm flipV="1">
              <a:off x="4014655" y="2891252"/>
              <a:ext cx="3213463" cy="145432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文本框 442"/>
            <p:cNvSpPr txBox="1"/>
            <p:nvPr/>
          </p:nvSpPr>
          <p:spPr>
            <a:xfrm>
              <a:off x="6265607" y="3366184"/>
              <a:ext cx="5921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  <a:latin typeface="Perpetua"/>
                  <a:ea typeface="宋体" panose="02010600030101010101" pitchFamily="2" charset="-122"/>
                </a:rPr>
                <a:t>W</a:t>
              </a:r>
              <a:endParaRPr lang="zh-CN" altLang="en-US" sz="2400" b="1" i="1" dirty="0">
                <a:solidFill>
                  <a:srgbClr val="FF0000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444" name="组合 443"/>
          <p:cNvGrpSpPr/>
          <p:nvPr/>
        </p:nvGrpSpPr>
        <p:grpSpPr>
          <a:xfrm>
            <a:off x="6415496" y="3863000"/>
            <a:ext cx="970458" cy="1027612"/>
            <a:chOff x="1489164" y="2002971"/>
            <a:chExt cx="970458" cy="1027612"/>
          </a:xfrm>
          <a:solidFill>
            <a:srgbClr val="00B050"/>
          </a:solidFill>
        </p:grpSpPr>
        <p:sp>
          <p:nvSpPr>
            <p:cNvPr id="445" name="椭圆 444"/>
            <p:cNvSpPr/>
            <p:nvPr/>
          </p:nvSpPr>
          <p:spPr>
            <a:xfrm>
              <a:off x="1489164" y="2002971"/>
              <a:ext cx="252000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46" name="椭圆 445"/>
            <p:cNvSpPr/>
            <p:nvPr/>
          </p:nvSpPr>
          <p:spPr>
            <a:xfrm>
              <a:off x="1846216" y="2002971"/>
              <a:ext cx="252000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47" name="椭圆 446"/>
            <p:cNvSpPr/>
            <p:nvPr/>
          </p:nvSpPr>
          <p:spPr>
            <a:xfrm>
              <a:off x="2203268" y="2002971"/>
              <a:ext cx="252000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48" name="椭圆 447"/>
            <p:cNvSpPr/>
            <p:nvPr/>
          </p:nvSpPr>
          <p:spPr>
            <a:xfrm>
              <a:off x="1493519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49" name="椭圆 448"/>
            <p:cNvSpPr/>
            <p:nvPr/>
          </p:nvSpPr>
          <p:spPr>
            <a:xfrm>
              <a:off x="1850571" y="2386148"/>
              <a:ext cx="235131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50" name="椭圆 449"/>
            <p:cNvSpPr/>
            <p:nvPr/>
          </p:nvSpPr>
          <p:spPr>
            <a:xfrm>
              <a:off x="2207622" y="2386148"/>
              <a:ext cx="252000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51" name="椭圆 450"/>
            <p:cNvSpPr/>
            <p:nvPr/>
          </p:nvSpPr>
          <p:spPr>
            <a:xfrm>
              <a:off x="1489164" y="2769325"/>
              <a:ext cx="252000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52" name="椭圆 451"/>
            <p:cNvSpPr/>
            <p:nvPr/>
          </p:nvSpPr>
          <p:spPr>
            <a:xfrm>
              <a:off x="1846216" y="2769325"/>
              <a:ext cx="252000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453" name="椭圆 452"/>
            <p:cNvSpPr/>
            <p:nvPr/>
          </p:nvSpPr>
          <p:spPr>
            <a:xfrm>
              <a:off x="2203268" y="2769325"/>
              <a:ext cx="252000" cy="26125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sp>
        <p:nvSpPr>
          <p:cNvPr id="454" name="文本框 453"/>
          <p:cNvSpPr txBox="1"/>
          <p:nvPr/>
        </p:nvSpPr>
        <p:spPr>
          <a:xfrm>
            <a:off x="3052124" y="5444701"/>
            <a:ext cx="148012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Perpetua"/>
                <a:ea typeface="宋体" panose="02010600030101010101" pitchFamily="2" charset="-122"/>
              </a:rPr>
              <a:t>权值不同</a:t>
            </a:r>
          </a:p>
        </p:txBody>
      </p:sp>
      <p:cxnSp>
        <p:nvCxnSpPr>
          <p:cNvPr id="456" name="直接箭头连接符 455"/>
          <p:cNvCxnSpPr/>
          <p:nvPr/>
        </p:nvCxnSpPr>
        <p:spPr>
          <a:xfrm>
            <a:off x="2925802" y="2808518"/>
            <a:ext cx="723847" cy="263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箭头连接符 456"/>
          <p:cNvCxnSpPr/>
          <p:nvPr/>
        </p:nvCxnSpPr>
        <p:spPr>
          <a:xfrm flipH="1">
            <a:off x="3945210" y="3971095"/>
            <a:ext cx="324276" cy="1473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文本框 458"/>
          <p:cNvSpPr txBox="1"/>
          <p:nvPr/>
        </p:nvSpPr>
        <p:spPr>
          <a:xfrm>
            <a:off x="8800360" y="5388332"/>
            <a:ext cx="148012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Perpetua"/>
                <a:ea typeface="宋体" panose="02010600030101010101" pitchFamily="2" charset="-122"/>
              </a:rPr>
              <a:t>权值共享</a:t>
            </a:r>
          </a:p>
        </p:txBody>
      </p:sp>
      <p:cxnSp>
        <p:nvCxnSpPr>
          <p:cNvPr id="460" name="直接箭头连接符 459"/>
          <p:cNvCxnSpPr/>
          <p:nvPr/>
        </p:nvCxnSpPr>
        <p:spPr>
          <a:xfrm>
            <a:off x="8815157" y="2769325"/>
            <a:ext cx="582728" cy="2619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箭头连接符 460"/>
          <p:cNvCxnSpPr>
            <a:stCxn id="443" idx="2"/>
          </p:cNvCxnSpPr>
          <p:nvPr/>
        </p:nvCxnSpPr>
        <p:spPr>
          <a:xfrm>
            <a:off x="9675017" y="3871936"/>
            <a:ext cx="18429" cy="1516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文本框 466"/>
          <p:cNvSpPr txBox="1"/>
          <p:nvPr/>
        </p:nvSpPr>
        <p:spPr>
          <a:xfrm>
            <a:off x="3535570" y="1817728"/>
            <a:ext cx="113455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Perpetua"/>
                <a:ea typeface="宋体" panose="02010600030101010101" pitchFamily="2" charset="-122"/>
              </a:rPr>
              <a:t>全连接</a:t>
            </a:r>
          </a:p>
        </p:txBody>
      </p:sp>
      <p:cxnSp>
        <p:nvCxnSpPr>
          <p:cNvPr id="469" name="直接箭头连接符 468"/>
          <p:cNvCxnSpPr/>
          <p:nvPr/>
        </p:nvCxnSpPr>
        <p:spPr>
          <a:xfrm flipH="1">
            <a:off x="2998951" y="2267467"/>
            <a:ext cx="772200" cy="377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箭头连接符 473"/>
          <p:cNvCxnSpPr>
            <a:endCxn id="429" idx="0"/>
          </p:cNvCxnSpPr>
          <p:nvPr/>
        </p:nvCxnSpPr>
        <p:spPr>
          <a:xfrm>
            <a:off x="4272497" y="2319229"/>
            <a:ext cx="70894" cy="1303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文本框 480"/>
          <p:cNvSpPr txBox="1"/>
          <p:nvPr/>
        </p:nvSpPr>
        <p:spPr>
          <a:xfrm>
            <a:off x="9335937" y="1492886"/>
            <a:ext cx="148012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Perpetua"/>
                <a:ea typeface="宋体" panose="02010600030101010101" pitchFamily="2" charset="-122"/>
              </a:rPr>
              <a:t>局部连接</a:t>
            </a:r>
          </a:p>
        </p:txBody>
      </p:sp>
      <p:cxnSp>
        <p:nvCxnSpPr>
          <p:cNvPr id="482" name="直接箭头连接符 481"/>
          <p:cNvCxnSpPr>
            <a:endCxn id="123" idx="0"/>
          </p:cNvCxnSpPr>
          <p:nvPr/>
        </p:nvCxnSpPr>
        <p:spPr>
          <a:xfrm flipH="1">
            <a:off x="8747769" y="1942194"/>
            <a:ext cx="942492" cy="513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/>
          <p:cNvCxnSpPr/>
          <p:nvPr/>
        </p:nvCxnSpPr>
        <p:spPr>
          <a:xfrm flipH="1">
            <a:off x="9794865" y="1985971"/>
            <a:ext cx="230046" cy="1462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文本框 485"/>
          <p:cNvSpPr txBox="1"/>
          <p:nvPr/>
        </p:nvSpPr>
        <p:spPr>
          <a:xfrm>
            <a:off x="4491305" y="5375114"/>
            <a:ext cx="4275000" cy="938719"/>
          </a:xfrm>
          <a:prstGeom prst="rect">
            <a:avLst/>
          </a:prstGeom>
          <a:solidFill>
            <a:srgbClr val="EFF34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全连接参数：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5×5×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9+9=234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卷积核参数：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3×3×1+1=10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1386726" y="5361042"/>
            <a:ext cx="113455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erpetua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4996534" y="3562927"/>
            <a:ext cx="766078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erpetua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6840572" y="2814967"/>
            <a:ext cx="70669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erpetua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10466346" y="3627111"/>
            <a:ext cx="766078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erpetua"/>
                <a:ea typeface="宋体" panose="02010600030101010101" pitchFamily="2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9972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  <p:bldP spid="454" grpId="0"/>
      <p:bldP spid="459" grpId="0"/>
      <p:bldP spid="467" grpId="0"/>
      <p:bldP spid="481" grpId="0"/>
      <p:bldP spid="486" grpId="0" animBg="1"/>
      <p:bldP spid="200" grpId="0"/>
      <p:bldP spid="2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举例：边缘提取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899" y="2124890"/>
            <a:ext cx="6360973" cy="3944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85" y="2333052"/>
            <a:ext cx="6244048" cy="35286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06583" y="2333052"/>
            <a:ext cx="3213463" cy="23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5237" y="2337399"/>
            <a:ext cx="3213463" cy="23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5237" y="846138"/>
            <a:ext cx="12257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上边缘</a:t>
            </a:r>
            <a:endParaRPr lang="en-US" altLang="zh-CN" sz="2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9726" y="4963886"/>
            <a:ext cx="1915886" cy="200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7723" y="4955177"/>
            <a:ext cx="1915886" cy="200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00549" y="1295036"/>
            <a:ext cx="2564688" cy="994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91904" y="1314930"/>
            <a:ext cx="680065" cy="1005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203048" y="1426091"/>
            <a:ext cx="3076772" cy="3462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547969" y="1430123"/>
            <a:ext cx="896296" cy="3458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5182" y="2788008"/>
            <a:ext cx="1915886" cy="200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16659" y="2779299"/>
            <a:ext cx="1915886" cy="200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7873" y="5368826"/>
            <a:ext cx="3213463" cy="23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73163" y="5380490"/>
            <a:ext cx="3213463" cy="23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14694" y="820738"/>
            <a:ext cx="12257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下边缘</a:t>
            </a:r>
            <a:endParaRPr lang="en-US" altLang="zh-CN" sz="2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140543" y="1417638"/>
            <a:ext cx="2990291" cy="1320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033841" y="1444441"/>
            <a:ext cx="3344921" cy="38827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670766" y="1417638"/>
            <a:ext cx="754245" cy="1312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516659" y="1444441"/>
            <a:ext cx="1005853" cy="3878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78" y="2289507"/>
            <a:ext cx="15312221" cy="166751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733272" y="5998274"/>
            <a:ext cx="113455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erpetua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996117" y="5834636"/>
            <a:ext cx="113455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erpetua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0070180" y="4239877"/>
            <a:ext cx="113455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erpetua"/>
                <a:ea typeface="宋体" panose="02010600030101010101" pitchFamily="2" charset="-122"/>
              </a:rPr>
              <a:t>卷积核</a:t>
            </a:r>
          </a:p>
        </p:txBody>
      </p:sp>
    </p:spTree>
    <p:extLst>
      <p:ext uri="{BB962C8B-B14F-4D97-AF65-F5344CB8AC3E}">
        <p14:creationId xmlns:p14="http://schemas.microsoft.com/office/powerpoint/2010/main" val="33228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lIns="36000" rIns="36000" rtlCol="0" anchor="ctr">
        <a:noAutofit/>
      </a:bodyPr>
      <a:lstStyle>
        <a:defPPr algn="ctr">
          <a:defRPr dirty="0" err="1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lIns="36000" rIns="36000" rtlCol="0" anchor="ctr">
        <a:noAutofit/>
      </a:bodyPr>
      <a:lstStyle>
        <a:defPPr algn="ctr">
          <a:defRPr dirty="0" err="1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201032</TotalTime>
  <Words>972</Words>
  <Application>Microsoft Macintosh PowerPoint</Application>
  <PresentationFormat>宽屏</PresentationFormat>
  <Paragraphs>387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华文楷体</vt:lpstr>
      <vt:lpstr>宋体</vt:lpstr>
      <vt:lpstr>Arial</vt:lpstr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1_Equity</vt:lpstr>
      <vt:lpstr>第一篇 神经网络是如何实现的（四）</vt:lpstr>
      <vt:lpstr>1.4 卷积神经网络</vt:lpstr>
      <vt:lpstr>提取局部模式</vt:lpstr>
      <vt:lpstr>PowerPoint 演示文稿</vt:lpstr>
      <vt:lpstr>PowerPoint 演示文稿</vt:lpstr>
      <vt:lpstr>PowerPoint 演示文稿</vt:lpstr>
      <vt:lpstr>PowerPoint 演示文稿</vt:lpstr>
      <vt:lpstr>全连接、卷积神经网络对比</vt:lpstr>
      <vt:lpstr>举例：边缘提取</vt:lpstr>
      <vt:lpstr>举例：边缘提取</vt:lpstr>
      <vt:lpstr>卷积核的大小</vt:lpstr>
      <vt:lpstr>填充</vt:lpstr>
      <vt:lpstr>步长</vt:lpstr>
      <vt:lpstr>多卷积核</vt:lpstr>
      <vt:lpstr>多通道输入时的卷积</vt:lpstr>
      <vt:lpstr>多通道卷积举例</vt:lpstr>
      <vt:lpstr>卷积核的大小</vt:lpstr>
      <vt:lpstr>池化</vt:lpstr>
      <vt:lpstr>最大池化</vt:lpstr>
      <vt:lpstr>神经网络应用举例——LeNet神经网络</vt:lpstr>
      <vt:lpstr>VGG-16神经网络</vt:lpstr>
      <vt:lpstr>小结</vt:lpstr>
      <vt:lpstr>敬请关注“跟我学AI”公众号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Microsoft Office User</cp:lastModifiedBy>
  <cp:revision>7229</cp:revision>
  <dcterms:created xsi:type="dcterms:W3CDTF">2011-04-24T18:48:21Z</dcterms:created>
  <dcterms:modified xsi:type="dcterms:W3CDTF">2024-04-26T04:07:41Z</dcterms:modified>
</cp:coreProperties>
</file>