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1"/>
  </p:notesMasterIdLst>
  <p:sldIdLst>
    <p:sldId id="257" r:id="rId2"/>
    <p:sldId id="289"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86" r:id="rId18"/>
    <p:sldId id="274" r:id="rId19"/>
    <p:sldId id="275" r:id="rId20"/>
    <p:sldId id="276" r:id="rId21"/>
    <p:sldId id="277" r:id="rId22"/>
    <p:sldId id="278" r:id="rId23"/>
    <p:sldId id="287" r:id="rId24"/>
    <p:sldId id="280" r:id="rId25"/>
    <p:sldId id="281" r:id="rId26"/>
    <p:sldId id="282" r:id="rId27"/>
    <p:sldId id="283" r:id="rId28"/>
    <p:sldId id="284" r:id="rId29"/>
    <p:sldId id="285" r:id="rId3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E2EE"/>
    <a:srgbClr val="FFFF00"/>
    <a:srgbClr val="B1E1ED"/>
    <a:srgbClr val="D9D9D9"/>
    <a:srgbClr val="E3BC95"/>
    <a:srgbClr val="BFE10E"/>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1" autoAdjust="0"/>
    <p:restoredTop sz="94660"/>
  </p:normalViewPr>
  <p:slideViewPr>
    <p:cSldViewPr snapToGrid="0">
      <p:cViewPr varScale="1">
        <p:scale>
          <a:sx n="90" d="100"/>
          <a:sy n="90"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B7353-3C6D-4ECA-B191-E0B5764C77E0}" type="datetimeFigureOut">
              <a:rPr lang="zh-CN" altLang="en-US" smtClean="0"/>
              <a:t>2022/9/7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7C34C-AB33-400E-82B5-9293E942FA8C}" type="slidenum">
              <a:rPr lang="zh-CN" altLang="en-US" smtClean="0"/>
              <a:t>‹#›</a:t>
            </a:fld>
            <a:endParaRPr lang="zh-CN" altLang="en-US"/>
          </a:p>
        </p:txBody>
      </p:sp>
    </p:spTree>
    <p:extLst>
      <p:ext uri="{BB962C8B-B14F-4D97-AF65-F5344CB8AC3E}">
        <p14:creationId xmlns:p14="http://schemas.microsoft.com/office/powerpoint/2010/main" val="3423191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8195" name="Rectangle 2"/>
          <p:cNvSpPr>
            <a:spLocks noGrp="1" noRot="1" noChangeAspect="1" noTextEdit="1"/>
          </p:cNvSpPr>
          <p:nvPr>
            <p:ph type="sldImg"/>
          </p:nvPr>
        </p:nvSpPr>
        <p:spPr>
          <a:ln/>
        </p:spPr>
      </p:sp>
      <p:sp>
        <p:nvSpPr>
          <p:cNvPr id="8196"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63682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26627" name="Rectangle 2"/>
          <p:cNvSpPr>
            <a:spLocks noGrp="1" noRot="1" noChangeAspect="1" noTextEdit="1"/>
          </p:cNvSpPr>
          <p:nvPr>
            <p:ph type="sldImg"/>
          </p:nvPr>
        </p:nvSpPr>
        <p:spPr>
          <a:ln/>
        </p:spPr>
      </p:sp>
      <p:sp>
        <p:nvSpPr>
          <p:cNvPr id="26628"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41339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29699" name="Rectangle 2"/>
          <p:cNvSpPr>
            <a:spLocks noGrp="1" noRot="1" noChangeAspect="1" noTextEdit="1"/>
          </p:cNvSpPr>
          <p:nvPr>
            <p:ph type="sldImg"/>
          </p:nvPr>
        </p:nvSpPr>
        <p:spPr>
          <a:ln/>
        </p:spPr>
      </p:sp>
      <p:sp>
        <p:nvSpPr>
          <p:cNvPr id="29700"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013508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31747" name="Rectangle 2"/>
          <p:cNvSpPr>
            <a:spLocks noGrp="1" noRot="1" noChangeAspect="1" noTextEdit="1"/>
          </p:cNvSpPr>
          <p:nvPr>
            <p:ph type="sldImg"/>
          </p:nvPr>
        </p:nvSpPr>
        <p:spPr>
          <a:ln/>
        </p:spPr>
      </p:sp>
      <p:sp>
        <p:nvSpPr>
          <p:cNvPr id="31748"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963419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36867" name="Rectangle 2"/>
          <p:cNvSpPr>
            <a:spLocks noGrp="1" noRot="1" noChangeAspect="1" noTextEdit="1"/>
          </p:cNvSpPr>
          <p:nvPr>
            <p:ph type="sldImg"/>
          </p:nvPr>
        </p:nvSpPr>
        <p:spPr>
          <a:ln/>
        </p:spPr>
      </p:sp>
      <p:sp>
        <p:nvSpPr>
          <p:cNvPr id="36868"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249387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39939" name="Rectangle 2"/>
          <p:cNvSpPr>
            <a:spLocks noGrp="1" noRot="1" noChangeAspect="1" noTextEdit="1"/>
          </p:cNvSpPr>
          <p:nvPr>
            <p:ph type="sldImg"/>
          </p:nvPr>
        </p:nvSpPr>
        <p:spPr>
          <a:ln/>
        </p:spPr>
      </p:sp>
      <p:sp>
        <p:nvSpPr>
          <p:cNvPr id="39940"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95703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41987" name="Rectangle 2"/>
          <p:cNvSpPr>
            <a:spLocks noGrp="1" noRot="1" noChangeAspect="1" noTextEdit="1"/>
          </p:cNvSpPr>
          <p:nvPr>
            <p:ph type="sldImg"/>
          </p:nvPr>
        </p:nvSpPr>
        <p:spPr>
          <a:ln/>
        </p:spPr>
      </p:sp>
      <p:sp>
        <p:nvSpPr>
          <p:cNvPr id="41988"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794397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47107" name="Rectangle 2"/>
          <p:cNvSpPr>
            <a:spLocks noGrp="1" noRot="1" noChangeAspect="1" noTextEdit="1"/>
          </p:cNvSpPr>
          <p:nvPr>
            <p:ph type="sldImg"/>
          </p:nvPr>
        </p:nvSpPr>
        <p:spPr>
          <a:ln/>
        </p:spPr>
      </p:sp>
      <p:sp>
        <p:nvSpPr>
          <p:cNvPr id="47108"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34618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49155" name="Rectangle 2"/>
          <p:cNvSpPr>
            <a:spLocks noGrp="1" noRot="1" noChangeAspect="1" noTextEdit="1"/>
          </p:cNvSpPr>
          <p:nvPr>
            <p:ph type="sldImg"/>
          </p:nvPr>
        </p:nvSpPr>
        <p:spPr>
          <a:ln/>
        </p:spPr>
      </p:sp>
      <p:sp>
        <p:nvSpPr>
          <p:cNvPr id="49156"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007362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51203" name="Rectangle 2"/>
          <p:cNvSpPr>
            <a:spLocks noGrp="1" noRot="1" noChangeAspect="1" noTextEdit="1"/>
          </p:cNvSpPr>
          <p:nvPr>
            <p:ph type="sldImg"/>
          </p:nvPr>
        </p:nvSpPr>
        <p:spPr>
          <a:ln/>
        </p:spPr>
      </p:sp>
      <p:sp>
        <p:nvSpPr>
          <p:cNvPr id="51204"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244622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53251" name="Rectangle 2"/>
          <p:cNvSpPr>
            <a:spLocks noGrp="1" noRot="1" noChangeAspect="1" noTextEdit="1"/>
          </p:cNvSpPr>
          <p:nvPr>
            <p:ph type="sldImg"/>
          </p:nvPr>
        </p:nvSpPr>
        <p:spPr>
          <a:ln/>
        </p:spPr>
      </p:sp>
      <p:sp>
        <p:nvSpPr>
          <p:cNvPr id="53252"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18470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10243" name="Rectangle 2"/>
          <p:cNvSpPr>
            <a:spLocks noGrp="1" noRot="1" noChangeAspect="1" noTextEdit="1"/>
          </p:cNvSpPr>
          <p:nvPr>
            <p:ph type="sldImg"/>
          </p:nvPr>
        </p:nvSpPr>
        <p:spPr>
          <a:ln/>
        </p:spPr>
      </p:sp>
      <p:sp>
        <p:nvSpPr>
          <p:cNvPr id="10244"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543536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55299" name="Rectangle 2"/>
          <p:cNvSpPr>
            <a:spLocks noGrp="1" noRot="1" noChangeAspect="1" noTextEdit="1"/>
          </p:cNvSpPr>
          <p:nvPr>
            <p:ph type="sldImg"/>
          </p:nvPr>
        </p:nvSpPr>
        <p:spPr>
          <a:ln/>
        </p:spPr>
      </p:sp>
      <p:sp>
        <p:nvSpPr>
          <p:cNvPr id="55300"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2401665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57347" name="Rectangle 2"/>
          <p:cNvSpPr>
            <a:spLocks noGrp="1" noRot="1" noChangeAspect="1" noTextEdit="1"/>
          </p:cNvSpPr>
          <p:nvPr>
            <p:ph type="sldImg"/>
          </p:nvPr>
        </p:nvSpPr>
        <p:spPr>
          <a:ln/>
        </p:spPr>
      </p:sp>
      <p:sp>
        <p:nvSpPr>
          <p:cNvPr id="57348"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16188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12291" name="Rectangle 2"/>
          <p:cNvSpPr>
            <a:spLocks noGrp="1" noRot="1" noChangeAspect="1" noTextEdit="1"/>
          </p:cNvSpPr>
          <p:nvPr>
            <p:ph type="sldImg"/>
          </p:nvPr>
        </p:nvSpPr>
        <p:spPr>
          <a:ln/>
        </p:spPr>
      </p:sp>
      <p:sp>
        <p:nvSpPr>
          <p:cNvPr id="12292"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30970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14339" name="Rectangle 2"/>
          <p:cNvSpPr>
            <a:spLocks noGrp="1" noRot="1" noChangeAspect="1" noTextEdit="1"/>
          </p:cNvSpPr>
          <p:nvPr>
            <p:ph type="sldImg"/>
          </p:nvPr>
        </p:nvSpPr>
        <p:spPr>
          <a:ln/>
        </p:spPr>
      </p:sp>
      <p:sp>
        <p:nvSpPr>
          <p:cNvPr id="14340"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04340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16387" name="Rectangle 2"/>
          <p:cNvSpPr>
            <a:spLocks noGrp="1" noRot="1" noChangeAspect="1" noTextEdit="1"/>
          </p:cNvSpPr>
          <p:nvPr>
            <p:ph type="sldImg"/>
          </p:nvPr>
        </p:nvSpPr>
        <p:spPr>
          <a:ln/>
        </p:spPr>
      </p:sp>
      <p:sp>
        <p:nvSpPr>
          <p:cNvPr id="16388"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86033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18435" name="Rectangle 2"/>
          <p:cNvSpPr>
            <a:spLocks noGrp="1" noRot="1" noChangeAspect="1" noTextEdit="1"/>
          </p:cNvSpPr>
          <p:nvPr>
            <p:ph type="sldImg"/>
          </p:nvPr>
        </p:nvSpPr>
        <p:spPr>
          <a:ln/>
        </p:spPr>
      </p:sp>
      <p:sp>
        <p:nvSpPr>
          <p:cNvPr id="18436"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13994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20483" name="Rectangle 2"/>
          <p:cNvSpPr>
            <a:spLocks noGrp="1" noRot="1" noChangeAspect="1" noTextEdit="1"/>
          </p:cNvSpPr>
          <p:nvPr>
            <p:ph type="sldImg"/>
          </p:nvPr>
        </p:nvSpPr>
        <p:spPr>
          <a:ln/>
        </p:spPr>
      </p:sp>
      <p:sp>
        <p:nvSpPr>
          <p:cNvPr id="20484"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589347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22531" name="Rectangle 2"/>
          <p:cNvSpPr>
            <a:spLocks noGrp="1" noRot="1" noChangeAspect="1" noTextEdit="1"/>
          </p:cNvSpPr>
          <p:nvPr>
            <p:ph type="sldImg"/>
          </p:nvPr>
        </p:nvSpPr>
        <p:spPr>
          <a:ln/>
        </p:spPr>
      </p:sp>
      <p:sp>
        <p:nvSpPr>
          <p:cNvPr id="22532"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333852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p:cNvSpPr>
          <p:nvPr>
            <p:ph type="ftr" sz="quarter" idx="4"/>
          </p:nvPr>
        </p:nvSpPr>
        <p:spPr>
          <a:noFill/>
        </p:spPr>
        <p:txBody>
          <a:bodyPr>
            <a:prstTxWarp prst="textNoShape">
              <a:avLst/>
            </a:prstTxWarp>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1200" b="0" i="0" smtClean="0">
                <a:latin typeface="Times New Roman" panose="02020603050405020304" pitchFamily="18" charset="0"/>
              </a:rPr>
              <a:t>1.#</a:t>
            </a:r>
          </a:p>
        </p:txBody>
      </p:sp>
      <p:sp>
        <p:nvSpPr>
          <p:cNvPr id="24579" name="Rectangle 2"/>
          <p:cNvSpPr>
            <a:spLocks noGrp="1" noRot="1" noChangeAspect="1" noTextEdit="1"/>
          </p:cNvSpPr>
          <p:nvPr>
            <p:ph type="sldImg"/>
          </p:nvPr>
        </p:nvSpPr>
        <p:spPr>
          <a:ln/>
        </p:spPr>
      </p:sp>
      <p:sp>
        <p:nvSpPr>
          <p:cNvPr id="24580" name="Rectangle 3"/>
          <p:cNvSpPr>
            <a:spLocks noGrp="1"/>
          </p:cNvSpPr>
          <p:nvPr>
            <p:ph type="body" idx="1"/>
          </p:nvPr>
        </p:nvSpPr>
        <p:spPr>
          <a:noFill/>
        </p:spPr>
        <p:txBody>
          <a:bodyPr>
            <a:prstTxWarp prst="textNoShape">
              <a:avLst/>
            </a:prstTxWarp>
          </a:bodyPr>
          <a:lstStyle/>
          <a:p>
            <a:pPr eaLnBrk="1" hangingPunct="1"/>
            <a:endParaRPr lang="en-US" altLang="en-US" smtClean="0"/>
          </a:p>
        </p:txBody>
      </p:sp>
    </p:spTree>
    <p:extLst>
      <p:ext uri="{BB962C8B-B14F-4D97-AF65-F5344CB8AC3E}">
        <p14:creationId xmlns:p14="http://schemas.microsoft.com/office/powerpoint/2010/main" val="51261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5400">
                <a:solidFill>
                  <a:srgbClr val="FF0000"/>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3600">
                <a:effectLst>
                  <a:outerShdw blurRad="38100" dist="38100" dir="2700000" algn="tl">
                    <a:srgbClr val="000000">
                      <a:alpha val="43137"/>
                    </a:srgbClr>
                  </a:outerShdw>
                </a:effectLst>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Tree>
    <p:extLst>
      <p:ext uri="{BB962C8B-B14F-4D97-AF65-F5344CB8AC3E}">
        <p14:creationId xmlns:p14="http://schemas.microsoft.com/office/powerpoint/2010/main" val="18780389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p:txBody>
      </p:sp>
    </p:spTree>
    <p:extLst>
      <p:ext uri="{BB962C8B-B14F-4D97-AF65-F5344CB8AC3E}">
        <p14:creationId xmlns:p14="http://schemas.microsoft.com/office/powerpoint/2010/main" val="6556574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solidFill>
                  <a:srgbClr val="FF0000"/>
                </a:solidFill>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dirty="0" smtClean="0"/>
              <a:t>编辑母版文本样式</a:t>
            </a:r>
          </a:p>
          <a:p>
            <a:pPr lvl="1"/>
            <a:r>
              <a:rPr lang="zh-CN" altLang="en-US" dirty="0" smtClean="0"/>
              <a:t>第二级</a:t>
            </a:r>
          </a:p>
          <a:p>
            <a:pPr lvl="2"/>
            <a:r>
              <a:rPr lang="zh-CN" altLang="en-US" dirty="0" smtClean="0"/>
              <a:t>第三级</a:t>
            </a:r>
          </a:p>
        </p:txBody>
      </p:sp>
    </p:spTree>
    <p:extLst>
      <p:ext uri="{BB962C8B-B14F-4D97-AF65-F5344CB8AC3E}">
        <p14:creationId xmlns:p14="http://schemas.microsoft.com/office/powerpoint/2010/main" val="282909873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Tree>
    <p:extLst>
      <p:ext uri="{BB962C8B-B14F-4D97-AF65-F5344CB8AC3E}">
        <p14:creationId xmlns:p14="http://schemas.microsoft.com/office/powerpoint/2010/main" val="41708111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5400">
                <a:solidFill>
                  <a:srgbClr val="FF0000"/>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Tree>
    <p:extLst>
      <p:ext uri="{BB962C8B-B14F-4D97-AF65-F5344CB8AC3E}">
        <p14:creationId xmlns:p14="http://schemas.microsoft.com/office/powerpoint/2010/main" val="425766734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dirty="0" smtClean="0"/>
              <a:t>单击此处编辑母版标题样式</a:t>
            </a:r>
            <a:endParaRPr lang="en-US" dirty="0"/>
          </a:p>
        </p:txBody>
      </p:sp>
      <p:sp>
        <p:nvSpPr>
          <p:cNvPr id="3" name="Content Placeholder 2"/>
          <p:cNvSpPr>
            <a:spLocks noGrp="1"/>
          </p:cNvSpPr>
          <p:nvPr>
            <p:ph sz="half" idx="1" hasCustomPrompt="1"/>
          </p:nvPr>
        </p:nvSpPr>
        <p:spPr>
          <a:xfrm>
            <a:off x="628650" y="1404000"/>
            <a:ext cx="3886200" cy="47799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
        <p:nvSpPr>
          <p:cNvPr id="4" name="Content Placeholder 3"/>
          <p:cNvSpPr>
            <a:spLocks noGrp="1"/>
          </p:cNvSpPr>
          <p:nvPr>
            <p:ph sz="half" idx="2" hasCustomPrompt="1"/>
          </p:nvPr>
        </p:nvSpPr>
        <p:spPr>
          <a:xfrm>
            <a:off x="4629150" y="1404000"/>
            <a:ext cx="3886200" cy="47799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Tree>
    <p:extLst>
      <p:ext uri="{BB962C8B-B14F-4D97-AF65-F5344CB8AC3E}">
        <p14:creationId xmlns:p14="http://schemas.microsoft.com/office/powerpoint/2010/main" val="16128309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72000" y="388800"/>
            <a:ext cx="7200000" cy="590931"/>
          </a:xfrm>
        </p:spPr>
        <p:txBody>
          <a:bodyPr>
            <a:noAutofit/>
          </a:bodyPr>
          <a:lstStyle>
            <a:lvl1pPr>
              <a:defRPr>
                <a:solidFill>
                  <a:srgbClr val="FF0000"/>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2" y="1404000"/>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629842" y="2304000"/>
            <a:ext cx="3868340" cy="38528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
        <p:nvSpPr>
          <p:cNvPr id="5" name="Text Placeholder 4"/>
          <p:cNvSpPr>
            <a:spLocks noGrp="1"/>
          </p:cNvSpPr>
          <p:nvPr>
            <p:ph type="body" sz="quarter" idx="3"/>
          </p:nvPr>
        </p:nvSpPr>
        <p:spPr>
          <a:xfrm>
            <a:off x="4629150" y="1404000"/>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4629150" y="2304000"/>
            <a:ext cx="3887391" cy="3852863"/>
          </a:xfrm>
        </p:spPr>
        <p:txBody>
          <a:bodyPr/>
          <a:lstStyle>
            <a:lvl1pPr>
              <a:defRPr/>
            </a:lvl1pPr>
            <a:lvl2pPr>
              <a:defRPr/>
            </a:lvl2pPr>
            <a:lvl3pPr>
              <a:defRPr/>
            </a:lvl3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Tree>
    <p:extLst>
      <p:ext uri="{BB962C8B-B14F-4D97-AF65-F5344CB8AC3E}">
        <p14:creationId xmlns:p14="http://schemas.microsoft.com/office/powerpoint/2010/main" val="27105794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40531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76488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600">
                <a:solidFill>
                  <a:srgbClr val="FF0000"/>
                </a:solidFill>
              </a:defRPr>
            </a:lvl1pPr>
          </a:lstStyle>
          <a:p>
            <a:r>
              <a:rPr lang="zh-CN" altLang="en-US" dirty="0" smtClean="0"/>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16127360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600">
                <a:solidFill>
                  <a:srgbClr val="FF0000"/>
                </a:solidFill>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Tree>
    <p:extLst>
      <p:ext uri="{BB962C8B-B14F-4D97-AF65-F5344CB8AC3E}">
        <p14:creationId xmlns:p14="http://schemas.microsoft.com/office/powerpoint/2010/main" val="39391428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72000" y="389542"/>
            <a:ext cx="7200000" cy="590931"/>
          </a:xfrm>
          <a:prstGeom prst="rect">
            <a:avLst/>
          </a:prstGeom>
        </p:spPr>
        <p:txBody>
          <a:bodyPr vert="horz" lIns="91440" tIns="45720" rIns="91440" bIns="45720" rtlCol="0" anchor="ctr">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404000"/>
            <a:ext cx="7886700" cy="4767262"/>
          </a:xfrm>
          <a:prstGeom prst="rect">
            <a:avLst/>
          </a:prstGeom>
        </p:spPr>
        <p:txBody>
          <a:bodyPr vert="horz" lIns="91440" tIns="45720" rIns="91440" bIns="45720" rtlCol="0">
            <a:noAutofit/>
          </a:bodyPr>
          <a:lstStyle/>
          <a:p>
            <a:pPr lvl="0"/>
            <a:r>
              <a:rPr lang="zh-CN" altLang="en-US" dirty="0" smtClean="0"/>
              <a:t> 编辑母版文本样式</a:t>
            </a:r>
          </a:p>
          <a:p>
            <a:pPr lvl="1"/>
            <a:r>
              <a:rPr lang="zh-CN" altLang="en-US" dirty="0" smtClean="0"/>
              <a:t> 第二级</a:t>
            </a:r>
          </a:p>
          <a:p>
            <a:pPr lvl="2"/>
            <a:r>
              <a:rPr lang="zh-CN" altLang="en-US" dirty="0" smtClean="0"/>
              <a:t> 第三级</a:t>
            </a:r>
            <a:endParaRPr lang="en-US" dirty="0"/>
          </a:p>
        </p:txBody>
      </p:sp>
      <p:cxnSp>
        <p:nvCxnSpPr>
          <p:cNvPr id="8" name="直接连接符 7"/>
          <p:cNvCxnSpPr/>
          <p:nvPr/>
        </p:nvCxnSpPr>
        <p:spPr>
          <a:xfrm>
            <a:off x="972000" y="1069373"/>
            <a:ext cx="7200000" cy="0"/>
          </a:xfrm>
          <a:prstGeom prst="line">
            <a:avLst/>
          </a:prstGeom>
          <a:ln w="38100">
            <a:solidFill>
              <a:schemeClr val="bg2"/>
            </a:solidFill>
          </a:ln>
          <a:effectLst>
            <a:outerShdw blurRad="1143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452069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a:solidFill>
            <a:srgbClr val="FF0000"/>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cs typeface="+mj-cs"/>
        </a:defRPr>
      </a:lvl1pPr>
    </p:titleStyle>
    <p:bodyStyle>
      <a:lvl1pPr marL="228600" indent="-228600" algn="l" defTabSz="914400" rtl="0" eaLnBrk="1" latinLnBrk="0" hangingPunct="1">
        <a:lnSpc>
          <a:spcPct val="100000"/>
        </a:lnSpc>
        <a:spcBef>
          <a:spcPts val="0"/>
        </a:spcBef>
        <a:spcAft>
          <a:spcPts val="1200"/>
        </a:spcAft>
        <a:buFont typeface="等线" panose="02010600030101010101" pitchFamily="2" charset="-122"/>
        <a:buChar char="★"/>
        <a:defRPr sz="2400" b="1" kern="1200" baseline="0">
          <a:solidFill>
            <a:schemeClr val="tx1"/>
          </a:solidFill>
          <a:effectLst/>
          <a:latin typeface="+mn-ea"/>
          <a:ea typeface="等线" panose="02010600030101010101" pitchFamily="2" charset="-122"/>
          <a:cs typeface="+mn-cs"/>
        </a:defRPr>
      </a:lvl1pPr>
      <a:lvl2pPr marL="685800" indent="-228600" algn="l" defTabSz="914400" rtl="0" eaLnBrk="1" latinLnBrk="0" hangingPunct="1">
        <a:lnSpc>
          <a:spcPct val="100000"/>
        </a:lnSpc>
        <a:spcBef>
          <a:spcPts val="0"/>
        </a:spcBef>
        <a:spcAft>
          <a:spcPts val="1200"/>
        </a:spcAft>
        <a:buSzPct val="85000"/>
        <a:buFont typeface="等线" panose="02010600030101010101" pitchFamily="2" charset="-122"/>
        <a:buChar char="◆"/>
        <a:defRPr sz="2400" b="1" kern="1200">
          <a:solidFill>
            <a:schemeClr val="tx1"/>
          </a:solidFill>
          <a:effectLst/>
          <a:latin typeface="+mn-ea"/>
          <a:ea typeface="+mn-ea"/>
          <a:cs typeface="+mn-cs"/>
        </a:defRPr>
      </a:lvl2pPr>
      <a:lvl3pPr marL="1143000" indent="-228600" algn="l" defTabSz="914400" rtl="0" eaLnBrk="1" latinLnBrk="0" hangingPunct="1">
        <a:lnSpc>
          <a:spcPct val="100000"/>
        </a:lnSpc>
        <a:spcBef>
          <a:spcPts val="0"/>
        </a:spcBef>
        <a:spcAft>
          <a:spcPts val="1200"/>
        </a:spcAft>
        <a:buSzPct val="70000"/>
        <a:buFont typeface="等线" panose="02010600030101010101" pitchFamily="2" charset="-122"/>
        <a:buChar char="▲"/>
        <a:defRPr sz="2400" b="1" kern="1200">
          <a:solidFill>
            <a:schemeClr val="tx1"/>
          </a:solidFill>
          <a:effectLst/>
          <a:latin typeface="+mn-ea"/>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http://ei.cs.vt.edu/~history/Ada.GIF"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0" y="1278805"/>
            <a:ext cx="9144000" cy="4300390"/>
          </a:xfrm>
        </p:spPr>
        <p:txBody>
          <a:bodyPr lIns="1512000" tIns="72000" bIns="72000" anchor="ctr">
            <a:spAutoFit/>
          </a:bodyPr>
          <a:lstStyle/>
          <a:p>
            <a:pPr algn="l" eaLnBrk="1" hangingPunct="1">
              <a:lnSpc>
                <a:spcPct val="150000"/>
              </a:lnSpc>
            </a:pPr>
            <a:r>
              <a:rPr lang="en-US" altLang="zh-CN" sz="3600" dirty="0">
                <a:solidFill>
                  <a:schemeClr val="tx1"/>
                </a:solidFill>
                <a:cs typeface="Times New Roman" panose="02020603050405020304" pitchFamily="18" charset="0"/>
              </a:rPr>
              <a:t>	</a:t>
            </a:r>
            <a:r>
              <a:rPr lang="en-US" altLang="zh-CN" sz="3600" dirty="0" smtClean="0">
                <a:solidFill>
                  <a:schemeClr val="tx1"/>
                </a:solidFill>
                <a:cs typeface="Times New Roman" panose="02020603050405020304" pitchFamily="18" charset="0"/>
              </a:rPr>
              <a:t>	</a:t>
            </a:r>
            <a:r>
              <a:rPr lang="zh-CN" altLang="en-US" sz="3600" b="1" dirty="0" smtClean="0">
                <a:solidFill>
                  <a:schemeClr val="tx1"/>
                </a:solidFill>
                <a:cs typeface="Times New Roman" panose="02020603050405020304" pitchFamily="18" charset="0"/>
              </a:rPr>
              <a:t>王智</a:t>
            </a:r>
            <a:r>
              <a:rPr lang="en-US" altLang="zh-CN" sz="3600" b="1" dirty="0" smtClean="0">
                <a:solidFill>
                  <a:schemeClr val="tx1"/>
                </a:solidFill>
                <a:cs typeface="Times New Roman" panose="02020603050405020304" pitchFamily="18" charset="0"/>
              </a:rPr>
              <a:t/>
            </a:r>
            <a:br>
              <a:rPr lang="en-US" altLang="zh-CN" sz="3600" b="1" dirty="0" smtClean="0">
                <a:solidFill>
                  <a:schemeClr val="tx1"/>
                </a:solidFill>
                <a:cs typeface="Times New Roman" panose="02020603050405020304" pitchFamily="18" charset="0"/>
              </a:rPr>
            </a:br>
            <a:r>
              <a:rPr lang="en-US" altLang="zh-CN" sz="3600" dirty="0" smtClean="0">
                <a:solidFill>
                  <a:schemeClr val="tx1"/>
                </a:solidFill>
                <a:cs typeface="Times New Roman" panose="02020603050405020304" pitchFamily="18" charset="0"/>
              </a:rPr>
              <a:t>Tel:		</a:t>
            </a:r>
            <a:r>
              <a:rPr lang="en-US" altLang="zh-CN" sz="3600" b="1" dirty="0" smtClean="0">
                <a:solidFill>
                  <a:schemeClr val="tx1"/>
                </a:solidFill>
                <a:cs typeface="Times New Roman" panose="02020603050405020304" pitchFamily="18" charset="0"/>
              </a:rPr>
              <a:t>13756184997</a:t>
            </a:r>
            <a:br>
              <a:rPr lang="en-US" altLang="zh-CN" sz="3600" b="1" dirty="0" smtClean="0">
                <a:solidFill>
                  <a:schemeClr val="tx1"/>
                </a:solidFill>
                <a:cs typeface="Times New Roman" panose="02020603050405020304" pitchFamily="18" charset="0"/>
              </a:rPr>
            </a:br>
            <a:r>
              <a:rPr lang="en-US" altLang="zh-CN" sz="3600" dirty="0" smtClean="0">
                <a:solidFill>
                  <a:schemeClr val="tx1"/>
                </a:solidFill>
                <a:cs typeface="Times New Roman" panose="02020603050405020304" pitchFamily="18" charset="0"/>
              </a:rPr>
              <a:t>Email:	</a:t>
            </a:r>
            <a:r>
              <a:rPr lang="en-US" altLang="zh-CN" sz="3600" b="1" dirty="0" smtClean="0">
                <a:solidFill>
                  <a:schemeClr val="tx1"/>
                </a:solidFill>
                <a:cs typeface="Times New Roman" panose="02020603050405020304" pitchFamily="18" charset="0"/>
              </a:rPr>
              <a:t>wang_zhi@jlu.edu.cn</a:t>
            </a:r>
            <a:br>
              <a:rPr lang="en-US" altLang="zh-CN" sz="3600" b="1" dirty="0" smtClean="0">
                <a:solidFill>
                  <a:schemeClr val="tx1"/>
                </a:solidFill>
                <a:cs typeface="Times New Roman" panose="02020603050405020304" pitchFamily="18" charset="0"/>
              </a:rPr>
            </a:br>
            <a:r>
              <a:rPr lang="en-US" altLang="zh-CN" sz="3600" dirty="0" smtClean="0">
                <a:solidFill>
                  <a:schemeClr val="tx1"/>
                </a:solidFill>
                <a:cs typeface="Times New Roman" panose="02020603050405020304" pitchFamily="18" charset="0"/>
              </a:rPr>
              <a:t>QQ:		</a:t>
            </a:r>
            <a:r>
              <a:rPr lang="en-US" altLang="zh-CN" sz="3600" b="1" dirty="0" smtClean="0">
                <a:solidFill>
                  <a:schemeClr val="tx1"/>
                </a:solidFill>
                <a:cs typeface="Times New Roman" panose="02020603050405020304" pitchFamily="18" charset="0"/>
              </a:rPr>
              <a:t>69180002</a:t>
            </a:r>
            <a:br>
              <a:rPr lang="en-US" altLang="zh-CN" sz="3600" b="1" dirty="0" smtClean="0">
                <a:solidFill>
                  <a:schemeClr val="tx1"/>
                </a:solidFill>
                <a:cs typeface="Times New Roman" panose="02020603050405020304" pitchFamily="18" charset="0"/>
              </a:rPr>
            </a:br>
            <a:r>
              <a:rPr lang="zh-CN" altLang="en-US" sz="3600" dirty="0" smtClean="0">
                <a:solidFill>
                  <a:schemeClr val="tx1"/>
                </a:solidFill>
                <a:cs typeface="Times New Roman" panose="02020603050405020304" pitchFamily="18" charset="0"/>
              </a:rPr>
              <a:t>微信</a:t>
            </a:r>
            <a:r>
              <a:rPr lang="en-US" altLang="zh-CN" sz="3600" dirty="0" smtClean="0">
                <a:solidFill>
                  <a:schemeClr val="tx1"/>
                </a:solidFill>
                <a:cs typeface="Times New Roman" panose="02020603050405020304" pitchFamily="18" charset="0"/>
              </a:rPr>
              <a:t>:</a:t>
            </a:r>
            <a:r>
              <a:rPr lang="en-US" altLang="zh-CN" sz="3600" b="1" dirty="0" smtClean="0">
                <a:solidFill>
                  <a:schemeClr val="tx1"/>
                </a:solidFill>
                <a:cs typeface="Times New Roman" panose="02020603050405020304" pitchFamily="18" charset="0"/>
              </a:rPr>
              <a:t>	</a:t>
            </a:r>
            <a:r>
              <a:rPr lang="zh-CN" altLang="en-US" sz="3600" b="1" dirty="0" smtClean="0">
                <a:solidFill>
                  <a:schemeClr val="tx1"/>
                </a:solidFill>
                <a:cs typeface="Times New Roman" panose="02020603050405020304" pitchFamily="18" charset="0"/>
              </a:rPr>
              <a:t>搜索</a:t>
            </a:r>
            <a:r>
              <a:rPr lang="en-US" altLang="zh-CN" sz="3600" b="1" dirty="0" smtClean="0">
                <a:solidFill>
                  <a:schemeClr val="tx1"/>
                </a:solidFill>
                <a:cs typeface="Times New Roman" panose="02020603050405020304" pitchFamily="18" charset="0"/>
              </a:rPr>
              <a:t>Tel</a:t>
            </a:r>
            <a:r>
              <a:rPr lang="zh-CN" altLang="en-US" sz="3600" b="1" dirty="0" smtClean="0">
                <a:solidFill>
                  <a:schemeClr val="tx1"/>
                </a:solidFill>
                <a:cs typeface="Times New Roman" panose="02020603050405020304" pitchFamily="18" charset="0"/>
              </a:rPr>
              <a:t>或</a:t>
            </a:r>
            <a:r>
              <a:rPr lang="en-US" altLang="zh-CN" sz="3600" b="1" dirty="0" smtClean="0">
                <a:solidFill>
                  <a:schemeClr val="tx1"/>
                </a:solidFill>
                <a:cs typeface="Times New Roman" panose="02020603050405020304" pitchFamily="18" charset="0"/>
              </a:rPr>
              <a:t>QQ</a:t>
            </a:r>
            <a:r>
              <a:rPr lang="zh-CN" altLang="en-US" sz="3600" b="1" dirty="0" smtClean="0">
                <a:solidFill>
                  <a:schemeClr val="tx1"/>
                </a:solidFill>
                <a:cs typeface="Times New Roman" panose="02020603050405020304" pitchFamily="18" charset="0"/>
              </a:rPr>
              <a:t>。</a:t>
            </a:r>
          </a:p>
        </p:txBody>
      </p:sp>
    </p:spTree>
    <p:extLst>
      <p:ext uri="{BB962C8B-B14F-4D97-AF65-F5344CB8AC3E}">
        <p14:creationId xmlns:p14="http://schemas.microsoft.com/office/powerpoint/2010/main" val="41504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1000"/>
                                        <p:tgtEl>
                                          <p:spTgt spid="5122"/>
                                        </p:tgtEl>
                                      </p:cBhvr>
                                    </p:animEffect>
                                    <p:anim calcmode="lin" valueType="num">
                                      <p:cBhvr>
                                        <p:cTn id="8" dur="1000" fill="hold"/>
                                        <p:tgtEl>
                                          <p:spTgt spid="5122"/>
                                        </p:tgtEl>
                                        <p:attrNameLst>
                                          <p:attrName>ppt_x</p:attrName>
                                        </p:attrNameLst>
                                      </p:cBhvr>
                                      <p:tavLst>
                                        <p:tav tm="0">
                                          <p:val>
                                            <p:strVal val="#ppt_x"/>
                                          </p:val>
                                        </p:tav>
                                        <p:tav tm="100000">
                                          <p:val>
                                            <p:strVal val="#ppt_x"/>
                                          </p:val>
                                        </p:tav>
                                      </p:tavLst>
                                    </p:anim>
                                    <p:anim calcmode="lin" valueType="num">
                                      <p:cBhvr>
                                        <p:cTn id="9"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solidFill>
                  <a:srgbClr val="FF0000"/>
                </a:solidFill>
              </a:rPr>
              <a:t>1.1.3	</a:t>
            </a:r>
            <a:r>
              <a:rPr lang="en-US" altLang="en-US" dirty="0" smtClean="0">
                <a:solidFill>
                  <a:srgbClr val="FF0000"/>
                </a:solidFill>
              </a:rPr>
              <a:t>	</a:t>
            </a:r>
            <a:r>
              <a:rPr lang="en-US" altLang="en-US" dirty="0" err="1" smtClean="0">
                <a:solidFill>
                  <a:srgbClr val="FF0000"/>
                </a:solidFill>
              </a:rPr>
              <a:t>通用图灵机</a:t>
            </a:r>
            <a:endParaRPr lang="zh-CN" altLang="en-US" dirty="0"/>
          </a:p>
        </p:txBody>
      </p:sp>
      <p:sp>
        <p:nvSpPr>
          <p:cNvPr id="3" name="内容占位符 2"/>
          <p:cNvSpPr>
            <a:spLocks noGrp="1"/>
          </p:cNvSpPr>
          <p:nvPr>
            <p:ph idx="1"/>
          </p:nvPr>
        </p:nvSpPr>
        <p:spPr/>
        <p:txBody>
          <a:bodyPr/>
          <a:lstStyle/>
          <a:p>
            <a:r>
              <a:rPr lang="en-US" altLang="en-US" dirty="0" smtClean="0">
                <a:latin typeface="等线" panose="02010600030101010101" pitchFamily="2" charset="-122"/>
              </a:rPr>
              <a:t> 通用图灵机是对现代计算机的首次描述</a:t>
            </a:r>
            <a:r>
              <a:rPr lang="en-US" altLang="en-US" dirty="0">
                <a:latin typeface="等线" panose="02010600030101010101" pitchFamily="2" charset="-122"/>
              </a:rPr>
              <a:t>，只要提供了合适的程序，该机器就能做任何运算。可以证明，一台很强大的计算机和通用图灵机一样能进行同样的运算。我们所需要的仅仅是为这两者提供数据以及用于描述如何做运算的程序。实际上，通用图灵机能做任何可计算的运算。</a:t>
            </a:r>
          </a:p>
          <a:p>
            <a:endParaRPr lang="zh-CN" altLang="en-US" dirty="0"/>
          </a:p>
        </p:txBody>
      </p:sp>
    </p:spTree>
    <p:extLst>
      <p:ext uri="{BB962C8B-B14F-4D97-AF65-F5344CB8AC3E}">
        <p14:creationId xmlns:p14="http://schemas.microsoft.com/office/powerpoint/2010/main" val="36178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endParaRPr lang="en-US" altLang="en-US" sz="1800" i="0">
              <a:latin typeface="Times New Roman" panose="02020603050405020304" pitchFamily="18" charset="0"/>
            </a:endParaRPr>
          </a:p>
        </p:txBody>
      </p:sp>
      <p:pic>
        <p:nvPicPr>
          <p:cNvPr id="23557" name="Picture 4"/>
          <p:cNvPicPr>
            <a:picLocks noChangeAspect="1" noChangeArrowheads="1"/>
          </p:cNvPicPr>
          <p:nvPr/>
        </p:nvPicPr>
        <p:blipFill>
          <a:blip r:embed="rId3">
            <a:extLst>
              <a:ext uri="{28A0092B-C50C-407E-A947-70E740481C1C}">
                <a14:useLocalDpi xmlns:a14="http://schemas.microsoft.com/office/drawing/2010/main" val="0"/>
              </a:ext>
            </a:extLst>
          </a:blip>
          <a:srcRect l="25000" t="44000" r="48000" b="10666"/>
          <a:stretch>
            <a:fillRect/>
          </a:stretch>
        </p:blipFill>
        <p:spPr bwMode="auto">
          <a:xfrm>
            <a:off x="3240088" y="3060700"/>
            <a:ext cx="2663825" cy="330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en-US" altLang="zh-CN" dirty="0">
                <a:solidFill>
                  <a:srgbClr val="FF0000"/>
                </a:solidFill>
              </a:rPr>
              <a:t>1.2	</a:t>
            </a:r>
            <a:r>
              <a:rPr lang="zh-CN" altLang="en-US" dirty="0">
                <a:solidFill>
                  <a:srgbClr val="FF0000"/>
                </a:solidFill>
              </a:rPr>
              <a:t>冯</a:t>
            </a:r>
            <a:r>
              <a:rPr lang="en-US" altLang="zh-CN" dirty="0">
                <a:solidFill>
                  <a:srgbClr val="FF0000"/>
                </a:solidFill>
              </a:rPr>
              <a:t>·</a:t>
            </a:r>
            <a:r>
              <a:rPr lang="zh-CN" altLang="en-US" dirty="0">
                <a:solidFill>
                  <a:srgbClr val="FF0000"/>
                </a:solidFill>
              </a:rPr>
              <a:t>诺依曼模</a:t>
            </a:r>
            <a:r>
              <a:rPr lang="zh-CN" altLang="en-US" dirty="0" smtClean="0">
                <a:solidFill>
                  <a:srgbClr val="FF0000"/>
                </a:solidFill>
              </a:rPr>
              <a:t>型</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 基</a:t>
            </a:r>
            <a:r>
              <a:rPr lang="zh-CN" altLang="en-US" dirty="0"/>
              <a:t>于通用图灵机建造的计算机都是在存储器中储存数据。在</a:t>
            </a:r>
            <a:r>
              <a:rPr lang="en-US" altLang="zh-CN" dirty="0"/>
              <a:t>1944</a:t>
            </a:r>
            <a:r>
              <a:rPr lang="zh-CN" altLang="en-US" dirty="0"/>
              <a:t>～</a:t>
            </a:r>
            <a:r>
              <a:rPr lang="en-US" altLang="zh-CN" dirty="0"/>
              <a:t>1945</a:t>
            </a:r>
            <a:r>
              <a:rPr lang="zh-CN" altLang="en-US" dirty="0"/>
              <a:t>年期间，冯</a:t>
            </a:r>
            <a:r>
              <a:rPr lang="en-US" altLang="zh-CN" dirty="0"/>
              <a:t>·</a:t>
            </a:r>
            <a:r>
              <a:rPr lang="zh-CN" altLang="en-US" dirty="0"/>
              <a:t>诺依曼指出，鉴于程序和数据在逻辑上是相同的，因此程序也能存储在计算机的存储器中。</a:t>
            </a:r>
          </a:p>
          <a:p>
            <a:endParaRPr lang="zh-CN" altLang="en-US" dirty="0"/>
          </a:p>
        </p:txBody>
      </p:sp>
    </p:spTree>
    <p:extLst>
      <p:ext uri="{BB962C8B-B14F-4D97-AF65-F5344CB8AC3E}">
        <p14:creationId xmlns:p14="http://schemas.microsoft.com/office/powerpoint/2010/main" val="71296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23557"/>
                                        </p:tgtEl>
                                        <p:attrNameLst>
                                          <p:attrName>style.visibility</p:attrName>
                                        </p:attrNameLst>
                                      </p:cBhvr>
                                      <p:to>
                                        <p:strVal val="visible"/>
                                      </p:to>
                                    </p:set>
                                    <p:anim calcmode="lin" valueType="num">
                                      <p:cBhvr>
                                        <p:cTn id="16" dur="500" fill="hold"/>
                                        <p:tgtEl>
                                          <p:spTgt spid="23557"/>
                                        </p:tgtEl>
                                        <p:attrNameLst>
                                          <p:attrName>ppt_w</p:attrName>
                                        </p:attrNameLst>
                                      </p:cBhvr>
                                      <p:tavLst>
                                        <p:tav tm="0">
                                          <p:val>
                                            <p:fltVal val="0"/>
                                          </p:val>
                                        </p:tav>
                                        <p:tav tm="100000">
                                          <p:val>
                                            <p:strVal val="#ppt_w"/>
                                          </p:val>
                                        </p:tav>
                                      </p:tavLst>
                                    </p:anim>
                                    <p:anim calcmode="lin" valueType="num">
                                      <p:cBhvr>
                                        <p:cTn id="17" dur="500" fill="hold"/>
                                        <p:tgtEl>
                                          <p:spTgt spid="23557"/>
                                        </p:tgtEl>
                                        <p:attrNameLst>
                                          <p:attrName>ppt_h</p:attrName>
                                        </p:attrNameLst>
                                      </p:cBhvr>
                                      <p:tavLst>
                                        <p:tav tm="0">
                                          <p:val>
                                            <p:fltVal val="0"/>
                                          </p:val>
                                        </p:tav>
                                        <p:tav tm="100000">
                                          <p:val>
                                            <p:strVal val="#ppt_h"/>
                                          </p:val>
                                        </p:tav>
                                      </p:tavLst>
                                    </p:anim>
                                    <p:animEffect transition="in" filter="fade">
                                      <p:cBhvr>
                                        <p:cTn id="18"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olidFill>
                  <a:srgbClr val="FF0000"/>
                </a:solidFill>
              </a:rPr>
              <a:t>1.2.1	</a:t>
            </a:r>
            <a:r>
              <a:rPr lang="en-US" altLang="zh-CN" dirty="0" smtClean="0">
                <a:solidFill>
                  <a:srgbClr val="FF0000"/>
                </a:solidFill>
              </a:rPr>
              <a:t>	4</a:t>
            </a:r>
            <a:r>
              <a:rPr lang="zh-CN" altLang="en-US" dirty="0">
                <a:solidFill>
                  <a:srgbClr val="FF0000"/>
                </a:solidFill>
              </a:rPr>
              <a:t>个子系</a:t>
            </a:r>
            <a:r>
              <a:rPr lang="zh-CN" altLang="en-US" dirty="0" smtClean="0">
                <a:solidFill>
                  <a:srgbClr val="FF0000"/>
                </a:solidFill>
              </a:rPr>
              <a:t>统</a:t>
            </a:r>
            <a:endParaRPr lang="zh-CN" altLang="en-US" dirty="0">
              <a:solidFill>
                <a:srgbClr val="FF0000"/>
              </a:solidFill>
            </a:endParaRPr>
          </a:p>
        </p:txBody>
      </p:sp>
      <p:sp>
        <p:nvSpPr>
          <p:cNvPr id="5" name="内容占位符 4"/>
          <p:cNvSpPr>
            <a:spLocks noGrp="1"/>
          </p:cNvSpPr>
          <p:nvPr>
            <p:ph idx="1"/>
          </p:nvPr>
        </p:nvSpPr>
        <p:spPr/>
        <p:txBody>
          <a:bodyPr/>
          <a:lstStyle/>
          <a:p>
            <a:r>
              <a:rPr lang="zh-CN" altLang="en-US" dirty="0" smtClean="0">
                <a:ea typeface="+mn-ea"/>
              </a:rPr>
              <a:t> 基</a:t>
            </a:r>
            <a:r>
              <a:rPr lang="zh-CN" altLang="en-US" dirty="0">
                <a:ea typeface="+mn-ea"/>
              </a:rPr>
              <a:t>于冯</a:t>
            </a:r>
            <a:r>
              <a:rPr lang="en-US" altLang="zh-CN" dirty="0">
                <a:ea typeface="+mn-ea"/>
              </a:rPr>
              <a:t>·</a:t>
            </a:r>
            <a:r>
              <a:rPr lang="zh-CN" altLang="en-US" dirty="0">
                <a:ea typeface="+mn-ea"/>
              </a:rPr>
              <a:t>诺依曼模型建造的计算机分为</a:t>
            </a:r>
            <a:r>
              <a:rPr lang="en-US" altLang="zh-CN" dirty="0">
                <a:ea typeface="+mn-ea"/>
              </a:rPr>
              <a:t>4</a:t>
            </a:r>
            <a:r>
              <a:rPr lang="zh-CN" altLang="en-US" dirty="0">
                <a:ea typeface="+mn-ea"/>
              </a:rPr>
              <a:t>个子系统</a:t>
            </a:r>
            <a:r>
              <a:rPr lang="zh-CN" altLang="en-US" dirty="0" smtClean="0">
                <a:ea typeface="+mn-ea"/>
              </a:rPr>
              <a:t>：</a:t>
            </a:r>
            <a:endParaRPr lang="en-US" altLang="zh-CN" dirty="0" smtClean="0">
              <a:ea typeface="+mn-ea"/>
            </a:endParaRPr>
          </a:p>
          <a:p>
            <a:pPr lvl="1"/>
            <a:r>
              <a:rPr lang="zh-CN" altLang="en-US" dirty="0" smtClean="0">
                <a:ea typeface="+mn-ea"/>
              </a:rPr>
              <a:t>存</a:t>
            </a:r>
            <a:r>
              <a:rPr lang="zh-CN" altLang="en-US" dirty="0">
                <a:ea typeface="+mn-ea"/>
              </a:rPr>
              <a:t>储器、算术逻辑单元、控制单元和输入</a:t>
            </a:r>
            <a:r>
              <a:rPr lang="en-US" altLang="zh-CN" dirty="0">
                <a:ea typeface="+mn-ea"/>
              </a:rPr>
              <a:t>/</a:t>
            </a:r>
            <a:r>
              <a:rPr lang="zh-CN" altLang="en-US" dirty="0">
                <a:ea typeface="+mn-ea"/>
              </a:rPr>
              <a:t>输出单</a:t>
            </a:r>
            <a:r>
              <a:rPr lang="zh-CN" altLang="en-US" dirty="0" smtClean="0">
                <a:ea typeface="+mn-ea"/>
              </a:rPr>
              <a:t>元。</a:t>
            </a:r>
            <a:endParaRPr lang="zh-CN" altLang="en-US" dirty="0">
              <a:ea typeface="+mn-ea"/>
            </a:endParaRPr>
          </a:p>
          <a:p>
            <a:endParaRPr lang="zh-CN" altLang="en-US" dirty="0"/>
          </a:p>
        </p:txBody>
      </p:sp>
      <p:grpSp>
        <p:nvGrpSpPr>
          <p:cNvPr id="7" name="组合 6"/>
          <p:cNvGrpSpPr/>
          <p:nvPr/>
        </p:nvGrpSpPr>
        <p:grpSpPr>
          <a:xfrm>
            <a:off x="600632" y="2417663"/>
            <a:ext cx="7942737" cy="4271960"/>
            <a:chOff x="600632" y="2417663"/>
            <a:chExt cx="7942737" cy="4271960"/>
          </a:xfrm>
        </p:grpSpPr>
        <p:grpSp>
          <p:nvGrpSpPr>
            <p:cNvPr id="2" name="Group 1"/>
            <p:cNvGrpSpPr>
              <a:grpSpLocks/>
            </p:cNvGrpSpPr>
            <p:nvPr/>
          </p:nvGrpSpPr>
          <p:grpSpPr bwMode="auto">
            <a:xfrm>
              <a:off x="900000" y="2417663"/>
              <a:ext cx="7344000" cy="4271960"/>
              <a:chOff x="334963" y="2895599"/>
              <a:chExt cx="7573675" cy="4027041"/>
            </a:xfrm>
          </p:grpSpPr>
          <p:sp>
            <p:nvSpPr>
              <p:cNvPr id="25606" name="Text Box 7"/>
              <p:cNvSpPr txBox="1">
                <a:spLocks noChangeArrowheads="1"/>
              </p:cNvSpPr>
              <p:nvPr/>
            </p:nvSpPr>
            <p:spPr bwMode="auto">
              <a:xfrm>
                <a:off x="334963" y="2895599"/>
                <a:ext cx="7573675" cy="441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smtClean="0">
                    <a:solidFill>
                      <a:srgbClr val="FF0000"/>
                    </a:solidFill>
                    <a:latin typeface="等线" panose="02010600030101010101" pitchFamily="2" charset="-122"/>
                    <a:ea typeface="等线" panose="02010600030101010101" pitchFamily="2" charset="-122"/>
                  </a:rPr>
                  <a:t>冯</a:t>
                </a:r>
                <a:r>
                  <a:rPr lang="en-US" altLang="en-US" sz="2400" i="0" dirty="0">
                    <a:solidFill>
                      <a:srgbClr val="FF0000"/>
                    </a:solidFill>
                    <a:latin typeface="等线" panose="02010600030101010101" pitchFamily="2" charset="-122"/>
                    <a:ea typeface="等线" panose="02010600030101010101" pitchFamily="2" charset="-122"/>
                  </a:rPr>
                  <a:t>·诺依曼模型</a:t>
                </a:r>
              </a:p>
            </p:txBody>
          </p:sp>
          <p:cxnSp>
            <p:nvCxnSpPr>
              <p:cNvPr id="25608" name="Straight Connector 3"/>
              <p:cNvCxnSpPr>
                <a:cxnSpLocks noChangeShapeType="1"/>
              </p:cNvCxnSpPr>
              <p:nvPr/>
            </p:nvCxnSpPr>
            <p:spPr bwMode="auto">
              <a:xfrm>
                <a:off x="334963" y="3336284"/>
                <a:ext cx="75736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25609" name="Straight Connector 9"/>
              <p:cNvCxnSpPr>
                <a:cxnSpLocks noChangeShapeType="1"/>
              </p:cNvCxnSpPr>
              <p:nvPr/>
            </p:nvCxnSpPr>
            <p:spPr bwMode="auto">
              <a:xfrm>
                <a:off x="334963" y="6922640"/>
                <a:ext cx="75736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5610" name="Straight Connector 10"/>
              <p:cNvCxnSpPr>
                <a:cxnSpLocks noChangeShapeType="1"/>
              </p:cNvCxnSpPr>
              <p:nvPr/>
            </p:nvCxnSpPr>
            <p:spPr bwMode="auto">
              <a:xfrm>
                <a:off x="334963" y="2895600"/>
                <a:ext cx="757367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43" name="组合 42"/>
            <p:cNvGrpSpPr/>
            <p:nvPr/>
          </p:nvGrpSpPr>
          <p:grpSpPr>
            <a:xfrm>
              <a:off x="600632" y="2832100"/>
              <a:ext cx="7942737" cy="3838300"/>
              <a:chOff x="598472" y="1282700"/>
              <a:chExt cx="7942737" cy="3838300"/>
            </a:xfrm>
          </p:grpSpPr>
          <p:grpSp>
            <p:nvGrpSpPr>
              <p:cNvPr id="44" name="组合 43"/>
              <p:cNvGrpSpPr/>
              <p:nvPr/>
            </p:nvGrpSpPr>
            <p:grpSpPr>
              <a:xfrm>
                <a:off x="1782000" y="1737000"/>
                <a:ext cx="5580000" cy="3384000"/>
                <a:chOff x="1782000" y="3034400"/>
                <a:chExt cx="5580000" cy="3384000"/>
              </a:xfrm>
            </p:grpSpPr>
            <p:grpSp>
              <p:nvGrpSpPr>
                <p:cNvPr id="51" name="组合 50"/>
                <p:cNvGrpSpPr/>
                <p:nvPr/>
              </p:nvGrpSpPr>
              <p:grpSpPr>
                <a:xfrm>
                  <a:off x="1782000" y="3034400"/>
                  <a:ext cx="5580000" cy="3384000"/>
                  <a:chOff x="1782000" y="3034400"/>
                  <a:chExt cx="5580000" cy="3384000"/>
                </a:xfrm>
              </p:grpSpPr>
              <p:grpSp>
                <p:nvGrpSpPr>
                  <p:cNvPr id="53" name="组合 52"/>
                  <p:cNvGrpSpPr/>
                  <p:nvPr/>
                </p:nvGrpSpPr>
                <p:grpSpPr>
                  <a:xfrm>
                    <a:off x="1782000" y="3034400"/>
                    <a:ext cx="5580000" cy="3384000"/>
                    <a:chOff x="1800000" y="2628000"/>
                    <a:chExt cx="5580000" cy="3384000"/>
                  </a:xfrm>
                </p:grpSpPr>
                <p:grpSp>
                  <p:nvGrpSpPr>
                    <p:cNvPr id="67" name="组合 66"/>
                    <p:cNvGrpSpPr/>
                    <p:nvPr/>
                  </p:nvGrpSpPr>
                  <p:grpSpPr>
                    <a:xfrm>
                      <a:off x="1800000" y="2628000"/>
                      <a:ext cx="5580000" cy="3384000"/>
                      <a:chOff x="1800000" y="2628000"/>
                      <a:chExt cx="5580000" cy="3384000"/>
                    </a:xfrm>
                  </p:grpSpPr>
                  <p:sp>
                    <p:nvSpPr>
                      <p:cNvPr id="71" name="矩形 70"/>
                      <p:cNvSpPr/>
                      <p:nvPr/>
                    </p:nvSpPr>
                    <p:spPr>
                      <a:xfrm>
                        <a:off x="1836000" y="2664000"/>
                        <a:ext cx="5544000" cy="33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800000" y="2628000"/>
                        <a:ext cx="5544000" cy="334800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2088000" y="2844000"/>
                        <a:ext cx="5040000" cy="3022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2808000" y="3403600"/>
                        <a:ext cx="3600000" cy="251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矩形 67"/>
                    <p:cNvSpPr/>
                    <p:nvPr/>
                  </p:nvSpPr>
                  <p:spPr>
                    <a:xfrm>
                      <a:off x="2052000" y="2808000"/>
                      <a:ext cx="5040000" cy="3024000"/>
                    </a:xfrm>
                    <a:prstGeom prst="rect">
                      <a:avLst/>
                    </a:prstGeom>
                    <a:solidFill>
                      <a:srgbClr val="BFE10E"/>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矩形 68"/>
                    <p:cNvSpPr/>
                    <p:nvPr/>
                  </p:nvSpPr>
                  <p:spPr>
                    <a:xfrm>
                      <a:off x="2772000" y="3349600"/>
                      <a:ext cx="3600000" cy="2517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2808000" y="3394800"/>
                      <a:ext cx="3564000" cy="251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4" name="组合 53"/>
                  <p:cNvGrpSpPr/>
                  <p:nvPr/>
                </p:nvGrpSpPr>
                <p:grpSpPr>
                  <a:xfrm>
                    <a:off x="2934200" y="3979000"/>
                    <a:ext cx="3275600" cy="2108203"/>
                    <a:chOff x="2932900" y="3979000"/>
                    <a:chExt cx="3275600" cy="2108203"/>
                  </a:xfrm>
                </p:grpSpPr>
                <p:grpSp>
                  <p:nvGrpSpPr>
                    <p:cNvPr id="55" name="组合 54"/>
                    <p:cNvGrpSpPr/>
                    <p:nvPr/>
                  </p:nvGrpSpPr>
                  <p:grpSpPr>
                    <a:xfrm>
                      <a:off x="3744000" y="4320000"/>
                      <a:ext cx="1764000" cy="1548000"/>
                      <a:chOff x="3744000" y="4320000"/>
                      <a:chExt cx="1764000" cy="1548000"/>
                    </a:xfrm>
                  </p:grpSpPr>
                  <p:sp>
                    <p:nvSpPr>
                      <p:cNvPr id="65" name="矩形 64"/>
                      <p:cNvSpPr/>
                      <p:nvPr/>
                    </p:nvSpPr>
                    <p:spPr>
                      <a:xfrm>
                        <a:off x="3744000" y="4320000"/>
                        <a:ext cx="1764000" cy="15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3960000" y="4536000"/>
                        <a:ext cx="1503200" cy="111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组合 55"/>
                    <p:cNvGrpSpPr/>
                    <p:nvPr/>
                  </p:nvGrpSpPr>
                  <p:grpSpPr>
                    <a:xfrm>
                      <a:off x="2932900" y="5383000"/>
                      <a:ext cx="1879200" cy="704203"/>
                      <a:chOff x="2844000" y="5256000"/>
                      <a:chExt cx="1879200" cy="704203"/>
                    </a:xfrm>
                  </p:grpSpPr>
                  <p:sp>
                    <p:nvSpPr>
                      <p:cNvPr id="63" name="文本框 62"/>
                      <p:cNvSpPr txBox="1"/>
                      <p:nvPr/>
                    </p:nvSpPr>
                    <p:spPr>
                      <a:xfrm>
                        <a:off x="2880000" y="5292000"/>
                        <a:ext cx="1843200" cy="668203"/>
                      </a:xfrm>
                      <a:prstGeom prst="rect">
                        <a:avLst/>
                      </a:prstGeom>
                      <a:solidFill>
                        <a:schemeClr val="tx1"/>
                      </a:solidFill>
                    </p:spPr>
                    <p:txBody>
                      <a:bodyPr wrap="square" rtlCol="0" anchor="ctr">
                        <a:noAutofit/>
                      </a:bodyPr>
                      <a:lstStyle/>
                      <a:p>
                        <a:pPr algn="ctr"/>
                        <a:r>
                          <a:rPr lang="zh-CN" altLang="en-US" sz="2400" b="1" dirty="0" smtClean="0">
                            <a:latin typeface="+mn-ea"/>
                          </a:rPr>
                          <a:t>控制单元</a:t>
                        </a:r>
                        <a:endParaRPr lang="zh-CN" altLang="en-US" sz="2400" b="1" dirty="0">
                          <a:latin typeface="+mn-ea"/>
                        </a:endParaRPr>
                      </a:p>
                    </p:txBody>
                  </p:sp>
                  <p:sp>
                    <p:nvSpPr>
                      <p:cNvPr id="64" name="文本框 63"/>
                      <p:cNvSpPr txBox="1"/>
                      <p:nvPr/>
                    </p:nvSpPr>
                    <p:spPr>
                      <a:xfrm>
                        <a:off x="2844000" y="5256000"/>
                        <a:ext cx="1836000" cy="668203"/>
                      </a:xfrm>
                      <a:prstGeom prst="rect">
                        <a:avLst/>
                      </a:prstGeom>
                      <a:solidFill>
                        <a:srgbClr val="D9D9D9"/>
                      </a:solidFill>
                    </p:spPr>
                    <p:txBody>
                      <a:bodyPr wrap="square" rtlCol="0" anchor="ctr">
                        <a:noAutofit/>
                      </a:bodyPr>
                      <a:lstStyle/>
                      <a:p>
                        <a:pPr algn="ctr"/>
                        <a:r>
                          <a:rPr lang="zh-CN" altLang="en-US" sz="2400" b="1" dirty="0" smtClean="0">
                            <a:latin typeface="+mn-ea"/>
                          </a:rPr>
                          <a:t>控制单元</a:t>
                        </a:r>
                        <a:endParaRPr lang="zh-CN" altLang="en-US" sz="2400" b="1" dirty="0">
                          <a:latin typeface="+mn-ea"/>
                        </a:endParaRPr>
                      </a:p>
                    </p:txBody>
                  </p:sp>
                </p:grpSp>
                <p:grpSp>
                  <p:nvGrpSpPr>
                    <p:cNvPr id="57" name="组合 56"/>
                    <p:cNvGrpSpPr/>
                    <p:nvPr/>
                  </p:nvGrpSpPr>
                  <p:grpSpPr>
                    <a:xfrm>
                      <a:off x="2932900" y="3979000"/>
                      <a:ext cx="1879200" cy="866997"/>
                      <a:chOff x="2844000" y="3852000"/>
                      <a:chExt cx="1879200" cy="866997"/>
                    </a:xfrm>
                  </p:grpSpPr>
                  <p:sp>
                    <p:nvSpPr>
                      <p:cNvPr id="61" name="文本框 60"/>
                      <p:cNvSpPr txBox="1"/>
                      <p:nvPr/>
                    </p:nvSpPr>
                    <p:spPr>
                      <a:xfrm>
                        <a:off x="2880000" y="3888000"/>
                        <a:ext cx="1843200" cy="830997"/>
                      </a:xfrm>
                      <a:prstGeom prst="rect">
                        <a:avLst/>
                      </a:prstGeom>
                      <a:solidFill>
                        <a:schemeClr val="tx1"/>
                      </a:solidFill>
                    </p:spPr>
                    <p:txBody>
                      <a:bodyPr wrap="square" rtlCol="0" anchor="ctr">
                        <a:noAutofit/>
                      </a:bodyPr>
                      <a:lstStyle/>
                      <a:p>
                        <a:pPr algn="ctr"/>
                        <a:endParaRPr lang="zh-CN" altLang="en-US" sz="2400" b="1" dirty="0">
                          <a:latin typeface="+mn-ea"/>
                        </a:endParaRPr>
                      </a:p>
                    </p:txBody>
                  </p:sp>
                  <p:sp>
                    <p:nvSpPr>
                      <p:cNvPr id="62" name="文本框 61"/>
                      <p:cNvSpPr txBox="1"/>
                      <p:nvPr/>
                    </p:nvSpPr>
                    <p:spPr>
                      <a:xfrm>
                        <a:off x="2844000" y="3852000"/>
                        <a:ext cx="1836000" cy="828000"/>
                      </a:xfrm>
                      <a:prstGeom prst="rect">
                        <a:avLst/>
                      </a:prstGeom>
                      <a:solidFill>
                        <a:srgbClr val="E3BC95"/>
                      </a:solidFill>
                    </p:spPr>
                    <p:txBody>
                      <a:bodyPr wrap="square" lIns="0" rIns="0" rtlCol="0" anchor="ctr">
                        <a:noAutofit/>
                      </a:bodyPr>
                      <a:lstStyle/>
                      <a:p>
                        <a:pPr algn="ctr"/>
                        <a:r>
                          <a:rPr lang="zh-CN" altLang="en-US" sz="2400" b="1" dirty="0" smtClean="0">
                            <a:latin typeface="+mn-ea"/>
                          </a:rPr>
                          <a:t>算术逻辑单元</a:t>
                        </a:r>
                        <a:endParaRPr lang="en-US" altLang="zh-CN" sz="2400" b="1" dirty="0" smtClean="0">
                          <a:latin typeface="+mn-ea"/>
                        </a:endParaRPr>
                      </a:p>
                      <a:p>
                        <a:pPr algn="ctr"/>
                        <a:r>
                          <a:rPr lang="zh-CN" altLang="en-US" sz="2400" b="1" dirty="0" smtClean="0">
                            <a:latin typeface="+mn-ea"/>
                          </a:rPr>
                          <a:t>（</a:t>
                        </a:r>
                        <a:r>
                          <a:rPr lang="en-US" altLang="zh-CN" sz="2400" b="1" dirty="0" smtClean="0">
                            <a:latin typeface="+mn-ea"/>
                          </a:rPr>
                          <a:t>ALU</a:t>
                        </a:r>
                        <a:r>
                          <a:rPr lang="zh-CN" altLang="en-US" sz="2400" b="1" dirty="0" smtClean="0">
                            <a:latin typeface="+mn-ea"/>
                          </a:rPr>
                          <a:t>）</a:t>
                        </a:r>
                        <a:endParaRPr lang="zh-CN" altLang="en-US" sz="2400" b="1" dirty="0">
                          <a:latin typeface="+mn-ea"/>
                        </a:endParaRPr>
                      </a:p>
                    </p:txBody>
                  </p:sp>
                </p:grpSp>
                <p:grpSp>
                  <p:nvGrpSpPr>
                    <p:cNvPr id="58" name="组合 57"/>
                    <p:cNvGrpSpPr/>
                    <p:nvPr/>
                  </p:nvGrpSpPr>
                  <p:grpSpPr>
                    <a:xfrm>
                      <a:off x="5181600" y="3979000"/>
                      <a:ext cx="1026900" cy="2107203"/>
                      <a:chOff x="5219700" y="3979000"/>
                      <a:chExt cx="1026900" cy="2107203"/>
                    </a:xfrm>
                  </p:grpSpPr>
                  <p:sp>
                    <p:nvSpPr>
                      <p:cNvPr id="59" name="文本框 58"/>
                      <p:cNvSpPr txBox="1"/>
                      <p:nvPr/>
                    </p:nvSpPr>
                    <p:spPr>
                      <a:xfrm>
                        <a:off x="5256000" y="4014000"/>
                        <a:ext cx="990600" cy="2072203"/>
                      </a:xfrm>
                      <a:prstGeom prst="rect">
                        <a:avLst/>
                      </a:prstGeom>
                      <a:solidFill>
                        <a:schemeClr val="tx1"/>
                      </a:solidFill>
                    </p:spPr>
                    <p:txBody>
                      <a:bodyPr wrap="none" rtlCol="0" anchor="ctr">
                        <a:noAutofit/>
                      </a:bodyPr>
                      <a:lstStyle/>
                      <a:p>
                        <a:pPr algn="ctr"/>
                        <a:r>
                          <a:rPr lang="zh-CN" altLang="en-US" sz="2400" b="1" dirty="0" smtClean="0"/>
                          <a:t>存储器</a:t>
                        </a:r>
                        <a:endParaRPr lang="zh-CN" altLang="en-US" sz="2400" b="1" dirty="0"/>
                      </a:p>
                    </p:txBody>
                  </p:sp>
                  <p:sp>
                    <p:nvSpPr>
                      <p:cNvPr id="60" name="文本框 59"/>
                      <p:cNvSpPr txBox="1"/>
                      <p:nvPr/>
                    </p:nvSpPr>
                    <p:spPr>
                      <a:xfrm>
                        <a:off x="5219700" y="3979000"/>
                        <a:ext cx="990600" cy="2072203"/>
                      </a:xfrm>
                      <a:prstGeom prst="rect">
                        <a:avLst/>
                      </a:prstGeom>
                      <a:solidFill>
                        <a:srgbClr val="B1E1ED"/>
                      </a:solidFill>
                    </p:spPr>
                    <p:txBody>
                      <a:bodyPr vert="eaVert" wrap="none" rtlCol="0" anchor="ctr">
                        <a:noAutofit/>
                      </a:bodyPr>
                      <a:lstStyle/>
                      <a:p>
                        <a:pPr algn="ctr"/>
                        <a:r>
                          <a:rPr lang="zh-CN" altLang="en-US" sz="2400" b="1" spc="570" dirty="0" smtClean="0"/>
                          <a:t>存储器</a:t>
                        </a:r>
                        <a:endParaRPr lang="zh-CN" altLang="en-US" sz="2400" b="1" spc="570" dirty="0"/>
                      </a:p>
                    </p:txBody>
                  </p:sp>
                </p:grpSp>
              </p:grpSp>
            </p:grpSp>
            <p:sp>
              <p:nvSpPr>
                <p:cNvPr id="52" name="文本框 51"/>
                <p:cNvSpPr txBox="1"/>
                <p:nvPr/>
              </p:nvSpPr>
              <p:spPr>
                <a:xfrm>
                  <a:off x="3800795" y="3263332"/>
                  <a:ext cx="1542410" cy="461665"/>
                </a:xfrm>
                <a:prstGeom prst="rect">
                  <a:avLst/>
                </a:prstGeom>
                <a:noFill/>
              </p:spPr>
              <p:txBody>
                <a:bodyPr wrap="none" rtlCol="0">
                  <a:spAutoFit/>
                </a:bodyPr>
                <a:lstStyle/>
                <a:p>
                  <a:r>
                    <a:rPr lang="zh-CN" altLang="en-US" sz="2400" b="1" dirty="0" smtClean="0">
                      <a:latin typeface="+mn-ea"/>
                    </a:rPr>
                    <a:t>输入</a:t>
                  </a:r>
                  <a:r>
                    <a:rPr lang="en-US" altLang="zh-CN" sz="2400" b="1" dirty="0" smtClean="0">
                      <a:latin typeface="+mn-ea"/>
                    </a:rPr>
                    <a:t>/</a:t>
                  </a:r>
                  <a:r>
                    <a:rPr lang="zh-CN" altLang="en-US" sz="2400" b="1" dirty="0" smtClean="0">
                      <a:latin typeface="+mn-ea"/>
                    </a:rPr>
                    <a:t>输出</a:t>
                  </a:r>
                  <a:endParaRPr lang="zh-CN" altLang="en-US" sz="2400" b="1" dirty="0">
                    <a:latin typeface="+mn-ea"/>
                  </a:endParaRPr>
                </a:p>
              </p:txBody>
            </p:sp>
          </p:grpSp>
          <p:grpSp>
            <p:nvGrpSpPr>
              <p:cNvPr id="45" name="组合 44"/>
              <p:cNvGrpSpPr/>
              <p:nvPr/>
            </p:nvGrpSpPr>
            <p:grpSpPr>
              <a:xfrm>
                <a:off x="598472" y="1282700"/>
                <a:ext cx="7942737" cy="2561799"/>
                <a:chOff x="598472" y="1282700"/>
                <a:chExt cx="7942737" cy="2561799"/>
              </a:xfrm>
            </p:grpSpPr>
            <p:cxnSp>
              <p:nvCxnSpPr>
                <p:cNvPr id="46" name="直接箭头连接符 45"/>
                <p:cNvCxnSpPr/>
                <p:nvPr/>
              </p:nvCxnSpPr>
              <p:spPr>
                <a:xfrm>
                  <a:off x="7110000" y="3429000"/>
                  <a:ext cx="702600"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1318700" y="3429000"/>
                  <a:ext cx="702600"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598472" y="3013502"/>
                  <a:ext cx="800219" cy="830997"/>
                </a:xfrm>
                <a:prstGeom prst="rect">
                  <a:avLst/>
                </a:prstGeom>
                <a:noFill/>
              </p:spPr>
              <p:txBody>
                <a:bodyPr wrap="none" rtlCol="0" anchor="ctr">
                  <a:spAutoFit/>
                </a:bodyPr>
                <a:lstStyle/>
                <a:p>
                  <a:pPr algn="ctr"/>
                  <a:r>
                    <a:rPr lang="zh-CN" altLang="en-US" sz="2400" b="1" dirty="0" smtClean="0">
                      <a:latin typeface="+mn-ea"/>
                    </a:rPr>
                    <a:t>输入</a:t>
                  </a:r>
                  <a:endParaRPr lang="en-US" altLang="zh-CN" sz="2400" b="1" dirty="0" smtClean="0">
                    <a:latin typeface="+mn-ea"/>
                  </a:endParaRPr>
                </a:p>
                <a:p>
                  <a:pPr algn="ctr"/>
                  <a:r>
                    <a:rPr lang="zh-CN" altLang="en-US" sz="2400" b="1" dirty="0" smtClean="0">
                      <a:latin typeface="+mn-ea"/>
                    </a:rPr>
                    <a:t>数据</a:t>
                  </a:r>
                  <a:endParaRPr lang="zh-CN" altLang="en-US" sz="2400" b="1" dirty="0">
                    <a:latin typeface="+mn-ea"/>
                  </a:endParaRPr>
                </a:p>
              </p:txBody>
            </p:sp>
            <p:sp>
              <p:nvSpPr>
                <p:cNvPr id="49" name="文本框 48"/>
                <p:cNvSpPr txBox="1"/>
                <p:nvPr/>
              </p:nvSpPr>
              <p:spPr>
                <a:xfrm>
                  <a:off x="7740990" y="3013502"/>
                  <a:ext cx="800219" cy="830997"/>
                </a:xfrm>
                <a:prstGeom prst="rect">
                  <a:avLst/>
                </a:prstGeom>
                <a:noFill/>
              </p:spPr>
              <p:txBody>
                <a:bodyPr wrap="none" rtlCol="0" anchor="ctr">
                  <a:spAutoFit/>
                </a:bodyPr>
                <a:lstStyle/>
                <a:p>
                  <a:pPr algn="ctr"/>
                  <a:r>
                    <a:rPr lang="zh-CN" altLang="en-US" sz="2400" b="1" dirty="0" smtClean="0">
                      <a:latin typeface="+mn-ea"/>
                    </a:rPr>
                    <a:t>输出</a:t>
                  </a:r>
                  <a:endParaRPr lang="en-US" altLang="zh-CN" sz="2400" b="1" dirty="0" smtClean="0">
                    <a:latin typeface="+mn-ea"/>
                  </a:endParaRPr>
                </a:p>
                <a:p>
                  <a:pPr algn="ctr"/>
                  <a:r>
                    <a:rPr lang="zh-CN" altLang="en-US" sz="2400" b="1" dirty="0" smtClean="0">
                      <a:latin typeface="+mn-ea"/>
                    </a:rPr>
                    <a:t>数据</a:t>
                  </a:r>
                  <a:endParaRPr lang="zh-CN" altLang="en-US" sz="2400" b="1" dirty="0">
                    <a:latin typeface="+mn-ea"/>
                  </a:endParaRPr>
                </a:p>
              </p:txBody>
            </p:sp>
            <p:sp>
              <p:nvSpPr>
                <p:cNvPr id="50" name="文本框 49"/>
                <p:cNvSpPr txBox="1"/>
                <p:nvPr/>
              </p:nvSpPr>
              <p:spPr>
                <a:xfrm>
                  <a:off x="1702594" y="1282700"/>
                  <a:ext cx="1107997" cy="461665"/>
                </a:xfrm>
                <a:prstGeom prst="rect">
                  <a:avLst/>
                </a:prstGeom>
                <a:noFill/>
              </p:spPr>
              <p:txBody>
                <a:bodyPr wrap="none" rtlCol="0" anchor="ctr">
                  <a:spAutoFit/>
                </a:bodyPr>
                <a:lstStyle/>
                <a:p>
                  <a:pPr algn="ctr"/>
                  <a:r>
                    <a:rPr lang="zh-CN" altLang="en-US" sz="2400" b="1" dirty="0" smtClean="0"/>
                    <a:t>计算机</a:t>
                  </a:r>
                  <a:endParaRPr lang="zh-CN" altLang="en-US" sz="2400" b="1" dirty="0"/>
                </a:p>
              </p:txBody>
            </p:sp>
          </p:grpSp>
        </p:grpSp>
      </p:grpSp>
      <p:sp>
        <p:nvSpPr>
          <p:cNvPr id="4" name="椭圆形标注 3"/>
          <p:cNvSpPr/>
          <p:nvPr/>
        </p:nvSpPr>
        <p:spPr>
          <a:xfrm>
            <a:off x="4888163" y="2313806"/>
            <a:ext cx="3816000" cy="962032"/>
          </a:xfrm>
          <a:prstGeom prst="wedgeEllipseCallout">
            <a:avLst>
              <a:gd name="adj1" fmla="val -57855"/>
              <a:gd name="adj2" fmla="val 6953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tIns="0" rIns="0" bIns="180000" anchor="ctr"/>
          <a:lstStyle/>
          <a:p>
            <a:pPr algn="ctr">
              <a:defRPr/>
            </a:pPr>
            <a:r>
              <a:rPr lang="zh-CN" altLang="en-US" sz="2000" b="1" dirty="0">
                <a:solidFill>
                  <a:srgbClr val="FF0000"/>
                </a:solidFill>
                <a:latin typeface="等线" panose="02010600030101010101" pitchFamily="2" charset="-122"/>
                <a:ea typeface="等线" panose="02010600030101010101" pitchFamily="2" charset="-122"/>
              </a:rPr>
              <a:t>打开黑盒</a:t>
            </a:r>
            <a:endParaRPr lang="en-US" altLang="zh-CN" sz="2000" b="1" dirty="0">
              <a:solidFill>
                <a:srgbClr val="FF0000"/>
              </a:solidFill>
              <a:latin typeface="等线" panose="02010600030101010101" pitchFamily="2" charset="-122"/>
              <a:ea typeface="等线" panose="02010600030101010101" pitchFamily="2" charset="-122"/>
            </a:endParaRPr>
          </a:p>
          <a:p>
            <a:pPr algn="ctr">
              <a:defRPr/>
            </a:pPr>
            <a:r>
              <a:rPr lang="zh-CN" altLang="en-US" sz="1600" b="1" dirty="0">
                <a:solidFill>
                  <a:schemeClr val="tx1"/>
                </a:solidFill>
                <a:latin typeface="等线" panose="02010600030101010101" pitchFamily="2" charset="-122"/>
                <a:ea typeface="等线" panose="02010600030101010101" pitchFamily="2" charset="-122"/>
              </a:rPr>
              <a:t>冯</a:t>
            </a:r>
            <a:r>
              <a:rPr lang="en-US" altLang="zh-CN" sz="1600" b="1" dirty="0">
                <a:solidFill>
                  <a:schemeClr val="tx1"/>
                </a:solidFill>
                <a:latin typeface="等线" panose="02010600030101010101" pitchFamily="2" charset="-122"/>
                <a:ea typeface="等线" panose="02010600030101010101" pitchFamily="2" charset="-122"/>
              </a:rPr>
              <a:t>·</a:t>
            </a:r>
            <a:r>
              <a:rPr lang="zh-CN" altLang="en-US" sz="1600" b="1" dirty="0">
                <a:solidFill>
                  <a:schemeClr val="tx1"/>
                </a:solidFill>
                <a:latin typeface="等线" panose="02010600030101010101" pitchFamily="2" charset="-122"/>
                <a:ea typeface="等线" panose="02010600030101010101" pitchFamily="2" charset="-122"/>
              </a:rPr>
              <a:t>诺依曼模型显示了黑盒的内部结构以及数据是如何处理的。</a:t>
            </a:r>
          </a:p>
        </p:txBody>
      </p:sp>
    </p:spTree>
    <p:extLst>
      <p:ext uri="{BB962C8B-B14F-4D97-AF65-F5344CB8AC3E}">
        <p14:creationId xmlns:p14="http://schemas.microsoft.com/office/powerpoint/2010/main" val="343585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5"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strVal val="#ppt_w*0.70"/>
                                          </p:val>
                                        </p:tav>
                                        <p:tav tm="100000">
                                          <p:val>
                                            <p:strVal val="#ppt_w"/>
                                          </p:val>
                                        </p:tav>
                                      </p:tavLst>
                                    </p:anim>
                                    <p:anim calcmode="lin" valueType="num">
                                      <p:cBhvr>
                                        <p:cTn id="24" dur="500" fill="hold"/>
                                        <p:tgtEl>
                                          <p:spTgt spid="4"/>
                                        </p:tgtEl>
                                        <p:attrNameLst>
                                          <p:attrName>ppt_h</p:attrName>
                                        </p:attrNameLst>
                                      </p:cBhvr>
                                      <p:tavLst>
                                        <p:tav tm="0">
                                          <p:val>
                                            <p:strVal val="#ppt_h"/>
                                          </p:val>
                                        </p:tav>
                                        <p:tav tm="100000">
                                          <p:val>
                                            <p:strVal val="#ppt_h"/>
                                          </p:val>
                                        </p:tav>
                                      </p:tavLst>
                                    </p:anim>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4" name="Rectangle 3"/>
          <p:cNvSpPr txBox="1">
            <a:spLocks noChangeArrowheads="1"/>
          </p:cNvSpPr>
          <p:nvPr/>
        </p:nvSpPr>
        <p:spPr bwMode="auto">
          <a:xfrm>
            <a:off x="628200" y="809625"/>
            <a:ext cx="7887600" cy="575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6350"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514350" indent="-1714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eaLnBrk="1" hangingPunct="1">
              <a:lnSpc>
                <a:spcPct val="150000"/>
              </a:lnSpc>
              <a:spcBef>
                <a:spcPct val="0"/>
              </a:spcBef>
              <a:buFontTx/>
              <a:buNone/>
            </a:pPr>
            <a:r>
              <a:rPr lang="en-US" altLang="zh-CN" sz="2400" b="1" i="0" dirty="0">
                <a:solidFill>
                  <a:srgbClr val="FF0000"/>
                </a:solidFill>
                <a:ea typeface="等线" panose="02010600030101010101" pitchFamily="2" charset="-122"/>
              </a:rPr>
              <a:t>1.</a:t>
            </a:r>
            <a:r>
              <a:rPr lang="zh-CN" altLang="en-US" sz="2400" b="1" i="0" dirty="0">
                <a:solidFill>
                  <a:srgbClr val="FF0000"/>
                </a:solidFill>
                <a:ea typeface="等线" panose="02010600030101010101" pitchFamily="2" charset="-122"/>
              </a:rPr>
              <a:t>存储器</a:t>
            </a:r>
          </a:p>
          <a:p>
            <a:pPr eaLnBrk="1" hangingPunct="1">
              <a:lnSpc>
                <a:spcPct val="100000"/>
              </a:lnSpc>
              <a:spcBef>
                <a:spcPct val="0"/>
              </a:spcBef>
              <a:spcAft>
                <a:spcPts val="1800"/>
              </a:spcAft>
              <a:buFontTx/>
              <a:buNone/>
            </a:pPr>
            <a:r>
              <a:rPr lang="en-US" altLang="zh-CN" sz="2400" b="1" i="0" dirty="0">
                <a:ea typeface="等线" panose="02010600030101010101" pitchFamily="2" charset="-122"/>
              </a:rPr>
              <a:t>	</a:t>
            </a:r>
            <a:r>
              <a:rPr lang="zh-CN" altLang="en-US" sz="2400" b="1" i="0" dirty="0">
                <a:ea typeface="等线" panose="02010600030101010101" pitchFamily="2" charset="-122"/>
              </a:rPr>
              <a:t>用来存储的区域。在计算机的处理过程中存储器用来存储数据和程序</a:t>
            </a:r>
            <a:r>
              <a:rPr lang="en-US" altLang="zh-CN" sz="2400" b="1" i="0" dirty="0">
                <a:ea typeface="等线" panose="02010600030101010101" pitchFamily="2" charset="-122"/>
              </a:rPr>
              <a:t> </a:t>
            </a:r>
            <a:r>
              <a:rPr lang="zh-CN" altLang="en-US" sz="2400" b="1" i="0" dirty="0">
                <a:ea typeface="等线" panose="02010600030101010101" pitchFamily="2" charset="-122"/>
              </a:rPr>
              <a:t>。</a:t>
            </a:r>
            <a:r>
              <a:rPr lang="en-US" altLang="zh-CN" sz="2400" b="1" i="0" dirty="0">
                <a:solidFill>
                  <a:srgbClr val="FF0000"/>
                </a:solidFill>
                <a:ea typeface="等线" panose="02010600030101010101" pitchFamily="2" charset="-122"/>
              </a:rPr>
              <a:t> </a:t>
            </a:r>
          </a:p>
          <a:p>
            <a:pPr eaLnBrk="1" hangingPunct="1">
              <a:lnSpc>
                <a:spcPct val="150000"/>
              </a:lnSpc>
              <a:spcBef>
                <a:spcPct val="0"/>
              </a:spcBef>
              <a:buFontTx/>
              <a:buNone/>
            </a:pPr>
            <a:r>
              <a:rPr lang="en-US" altLang="zh-CN" sz="2400" b="1" i="0" dirty="0">
                <a:solidFill>
                  <a:srgbClr val="FF0000"/>
                </a:solidFill>
                <a:ea typeface="等线" panose="02010600030101010101" pitchFamily="2" charset="-122"/>
              </a:rPr>
              <a:t>2.ALU</a:t>
            </a:r>
            <a:r>
              <a:rPr lang="zh-CN" altLang="en-US" sz="2400" b="1" i="0" dirty="0">
                <a:solidFill>
                  <a:srgbClr val="FF0000"/>
                </a:solidFill>
                <a:ea typeface="等线" panose="02010600030101010101" pitchFamily="2" charset="-122"/>
              </a:rPr>
              <a:t>（算术逻辑单元）</a:t>
            </a:r>
            <a:endParaRPr lang="en-US" altLang="zh-CN" sz="2400" b="1" i="0" dirty="0">
              <a:solidFill>
                <a:srgbClr val="FF0000"/>
              </a:solidFill>
              <a:ea typeface="等线" panose="02010600030101010101" pitchFamily="2" charset="-122"/>
            </a:endParaRPr>
          </a:p>
          <a:p>
            <a:pPr eaLnBrk="1" hangingPunct="1">
              <a:lnSpc>
                <a:spcPct val="100000"/>
              </a:lnSpc>
              <a:spcBef>
                <a:spcPct val="0"/>
              </a:spcBef>
              <a:spcAft>
                <a:spcPts val="1800"/>
              </a:spcAft>
              <a:buFontTx/>
              <a:buNone/>
            </a:pPr>
            <a:r>
              <a:rPr lang="en-US" altLang="zh-CN" sz="2400" b="1" i="0" dirty="0">
                <a:ea typeface="等线" panose="02010600030101010101" pitchFamily="2" charset="-122"/>
              </a:rPr>
              <a:t>	</a:t>
            </a:r>
            <a:r>
              <a:rPr lang="zh-CN" altLang="en-US" sz="2400" b="1" dirty="0">
                <a:ea typeface="等线" panose="02010600030101010101" pitchFamily="2" charset="-122"/>
              </a:rPr>
              <a:t>用来进</a:t>
            </a:r>
            <a:r>
              <a:rPr lang="zh-CN" altLang="en-US" sz="2400" b="1" dirty="0" smtClean="0">
                <a:ea typeface="等线" panose="02010600030101010101" pitchFamily="2" charset="-122"/>
              </a:rPr>
              <a:t>行算术和</a:t>
            </a:r>
            <a:r>
              <a:rPr lang="zh-CN" altLang="en-US" sz="2400" b="1" dirty="0">
                <a:ea typeface="等线" panose="02010600030101010101" pitchFamily="2" charset="-122"/>
              </a:rPr>
              <a:t>逻辑运算的地方。</a:t>
            </a:r>
            <a:endParaRPr lang="en-US" altLang="zh-CN" sz="2400" b="1" dirty="0">
              <a:ea typeface="等线" panose="02010600030101010101" pitchFamily="2" charset="-122"/>
            </a:endParaRPr>
          </a:p>
          <a:p>
            <a:pPr eaLnBrk="1" hangingPunct="1">
              <a:lnSpc>
                <a:spcPct val="150000"/>
              </a:lnSpc>
              <a:spcBef>
                <a:spcPct val="0"/>
              </a:spcBef>
              <a:buFontTx/>
              <a:buNone/>
            </a:pPr>
            <a:r>
              <a:rPr lang="en-US" altLang="zh-CN" sz="2400" b="1" i="0" dirty="0">
                <a:solidFill>
                  <a:srgbClr val="FF0000"/>
                </a:solidFill>
                <a:ea typeface="等线" panose="02010600030101010101" pitchFamily="2" charset="-122"/>
              </a:rPr>
              <a:t>3.</a:t>
            </a:r>
            <a:r>
              <a:rPr lang="zh-CN" altLang="en-US" sz="2400" b="1" i="0" dirty="0">
                <a:solidFill>
                  <a:srgbClr val="FF0000"/>
                </a:solidFill>
                <a:ea typeface="等线" panose="02010600030101010101" pitchFamily="2" charset="-122"/>
              </a:rPr>
              <a:t>控制单元</a:t>
            </a:r>
            <a:endParaRPr lang="en-US" altLang="zh-CN" sz="2400" b="1" i="0" dirty="0">
              <a:solidFill>
                <a:srgbClr val="FF0000"/>
              </a:solidFill>
              <a:ea typeface="等线" panose="02010600030101010101" pitchFamily="2" charset="-122"/>
            </a:endParaRPr>
          </a:p>
          <a:p>
            <a:pPr eaLnBrk="1" hangingPunct="1">
              <a:lnSpc>
                <a:spcPct val="100000"/>
              </a:lnSpc>
              <a:spcBef>
                <a:spcPct val="0"/>
              </a:spcBef>
              <a:spcAft>
                <a:spcPts val="1800"/>
              </a:spcAft>
              <a:buFontTx/>
              <a:buNone/>
            </a:pPr>
            <a:r>
              <a:rPr lang="en-US" altLang="zh-CN" sz="2400" b="1" i="0" dirty="0">
                <a:ea typeface="等线" panose="02010600030101010101" pitchFamily="2" charset="-122"/>
              </a:rPr>
              <a:t>	</a:t>
            </a:r>
            <a:r>
              <a:rPr lang="zh-CN" altLang="en-US" sz="2400" b="1" dirty="0">
                <a:ea typeface="等线" panose="02010600030101010101" pitchFamily="2" charset="-122"/>
              </a:rPr>
              <a:t>用于控制存储器、</a:t>
            </a:r>
            <a:r>
              <a:rPr lang="en-US" altLang="zh-CN" sz="2400" b="1" dirty="0">
                <a:ea typeface="等线" panose="02010600030101010101" pitchFamily="2" charset="-122"/>
              </a:rPr>
              <a:t>ALU</a:t>
            </a:r>
            <a:r>
              <a:rPr lang="zh-CN" altLang="en-US" sz="2400" b="1" dirty="0">
                <a:ea typeface="等线" panose="02010600030101010101" pitchFamily="2" charset="-122"/>
              </a:rPr>
              <a:t>和</a:t>
            </a:r>
            <a:r>
              <a:rPr lang="en-US" altLang="zh-CN" sz="2400" b="1" dirty="0">
                <a:ea typeface="等线" panose="02010600030101010101" pitchFamily="2" charset="-122"/>
              </a:rPr>
              <a:t>I/O</a:t>
            </a:r>
            <a:r>
              <a:rPr lang="zh-CN" altLang="en-US" sz="2400" b="1" dirty="0">
                <a:ea typeface="等线" panose="02010600030101010101" pitchFamily="2" charset="-122"/>
              </a:rPr>
              <a:t>子系统的操作。</a:t>
            </a:r>
            <a:endParaRPr lang="en-US" altLang="zh-CN" sz="2400" b="1" dirty="0">
              <a:ea typeface="等线" panose="02010600030101010101" pitchFamily="2" charset="-122"/>
            </a:endParaRPr>
          </a:p>
          <a:p>
            <a:pPr eaLnBrk="1" hangingPunct="1">
              <a:lnSpc>
                <a:spcPct val="150000"/>
              </a:lnSpc>
              <a:spcBef>
                <a:spcPct val="0"/>
              </a:spcBef>
              <a:buFontTx/>
              <a:buNone/>
            </a:pPr>
            <a:r>
              <a:rPr lang="en-US" altLang="zh-CN" sz="2400" b="1" i="0" dirty="0">
                <a:solidFill>
                  <a:srgbClr val="FF0000"/>
                </a:solidFill>
                <a:ea typeface="等线" panose="02010600030101010101" pitchFamily="2" charset="-122"/>
              </a:rPr>
              <a:t>4.</a:t>
            </a:r>
            <a:r>
              <a:rPr lang="zh-CN" altLang="en-US" sz="2400" b="1" i="0" dirty="0">
                <a:solidFill>
                  <a:srgbClr val="FF0000"/>
                </a:solidFill>
                <a:ea typeface="等线" panose="02010600030101010101" pitchFamily="2" charset="-122"/>
              </a:rPr>
              <a:t>输入</a:t>
            </a:r>
            <a:r>
              <a:rPr lang="en-US" altLang="zh-CN" sz="2400" b="1" i="0" dirty="0">
                <a:solidFill>
                  <a:srgbClr val="FF0000"/>
                </a:solidFill>
                <a:ea typeface="等线" panose="02010600030101010101" pitchFamily="2" charset="-122"/>
              </a:rPr>
              <a:t>/</a:t>
            </a:r>
            <a:r>
              <a:rPr lang="zh-CN" altLang="en-US" sz="2400" b="1" i="0" dirty="0">
                <a:solidFill>
                  <a:srgbClr val="FF0000"/>
                </a:solidFill>
                <a:ea typeface="等线" panose="02010600030101010101" pitchFamily="2" charset="-122"/>
              </a:rPr>
              <a:t>输出</a:t>
            </a:r>
            <a:endParaRPr lang="en-US" altLang="zh-CN" sz="2400" b="1" i="0" dirty="0">
              <a:solidFill>
                <a:srgbClr val="FF0000"/>
              </a:solidFill>
              <a:ea typeface="等线" panose="02010600030101010101" pitchFamily="2" charset="-122"/>
            </a:endParaRPr>
          </a:p>
          <a:p>
            <a:pPr>
              <a:lnSpc>
                <a:spcPct val="100000"/>
              </a:lnSpc>
              <a:spcBef>
                <a:spcPct val="0"/>
              </a:spcBef>
              <a:buNone/>
            </a:pPr>
            <a:r>
              <a:rPr lang="en-US" altLang="zh-CN" sz="2400" b="1" i="0" dirty="0">
                <a:ea typeface="等线" panose="02010600030101010101" pitchFamily="2" charset="-122"/>
              </a:rPr>
              <a:t>	</a:t>
            </a:r>
            <a:r>
              <a:rPr lang="zh-CN" altLang="en-US" sz="2400" b="1" dirty="0">
                <a:ea typeface="等线" panose="02010600030101010101" pitchFamily="2" charset="-122"/>
              </a:rPr>
              <a:t>输入子系统负责从计算机外部接收输入数据和程序；输出子系统负责将计算机的处理结果输出到计算机外部。</a:t>
            </a:r>
            <a:endParaRPr lang="en-US" altLang="zh-CN" sz="2400" b="1" dirty="0">
              <a:ea typeface="等线" panose="02010600030101010101" pitchFamily="2" charset="-122"/>
            </a:endParaRPr>
          </a:p>
          <a:p>
            <a:pPr eaLnBrk="1" hangingPunct="1">
              <a:lnSpc>
                <a:spcPct val="150000"/>
              </a:lnSpc>
              <a:spcBef>
                <a:spcPct val="0"/>
              </a:spcBef>
              <a:buFontTx/>
              <a:buNone/>
            </a:pPr>
            <a:endParaRPr lang="en-US" altLang="zh-CN" sz="2400" i="0" dirty="0">
              <a:latin typeface="宋体" panose="02010600030101010101" pitchFamily="2" charset="-122"/>
              <a:ea typeface="宋体" panose="02010600030101010101" pitchFamily="2" charset="-122"/>
            </a:endParaRPr>
          </a:p>
          <a:p>
            <a:pPr algn="just" eaLnBrk="1" hangingPunct="1">
              <a:lnSpc>
                <a:spcPct val="150000"/>
              </a:lnSpc>
              <a:spcBef>
                <a:spcPct val="0"/>
              </a:spcBef>
              <a:buFontTx/>
              <a:buNone/>
            </a:pPr>
            <a:endParaRPr lang="zh-CN" altLang="en-US" sz="2400" i="0" dirty="0">
              <a:latin typeface="宋体" panose="02010600030101010101" pitchFamily="2" charset="-122"/>
              <a:ea typeface="宋体" panose="02010600030101010101" pitchFamily="2" charset="-122"/>
            </a:endParaRPr>
          </a:p>
        </p:txBody>
      </p:sp>
      <p:pic>
        <p:nvPicPr>
          <p:cNvPr id="27652" name="Picture 1037" descr="Print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437" y="3984625"/>
            <a:ext cx="1800225"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653" name="Object 7"/>
          <p:cNvGraphicFramePr>
            <a:graphicFrameLocks noChangeAspect="1"/>
          </p:cNvGraphicFramePr>
          <p:nvPr/>
        </p:nvGraphicFramePr>
        <p:xfrm>
          <a:off x="3733800" y="2005013"/>
          <a:ext cx="2519363" cy="493712"/>
        </p:xfrm>
        <a:graphic>
          <a:graphicData uri="http://schemas.openxmlformats.org/presentationml/2006/ole">
            <mc:AlternateContent xmlns:mc="http://schemas.openxmlformats.org/markup-compatibility/2006">
              <mc:Choice xmlns:v="urn:schemas-microsoft-com:vml" Requires="v">
                <p:oleObj spid="_x0000_s1118" r:id="rId4" imgW="2561905" imgH="733333" progId="Paint.Picture">
                  <p:embed/>
                </p:oleObj>
              </mc:Choice>
              <mc:Fallback>
                <p:oleObj r:id="rId4" imgW="2561905" imgH="733333" progId="Paint.Picture">
                  <p:embed/>
                  <p:pic>
                    <p:nvPicPr>
                      <p:cNvPr id="2765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005013"/>
                        <a:ext cx="2519363"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0" name="Picture 1033" descr="mous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1688" y="2811462"/>
            <a:ext cx="205105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 descr="mink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6863" y="1724819"/>
            <a:ext cx="10795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1035" descr="camera"/>
          <p:cNvPicPr>
            <a:picLocks noChangeAspect="1" noChangeArrowheads="1"/>
          </p:cNvPicPr>
          <p:nvPr/>
        </p:nvPicPr>
        <p:blipFill>
          <a:blip r:embed="rId8">
            <a:extLst>
              <a:ext uri="{28A0092B-C50C-407E-A947-70E740481C1C}">
                <a14:useLocalDpi xmlns:a14="http://schemas.microsoft.com/office/drawing/2010/main" val="0"/>
              </a:ext>
            </a:extLst>
          </a:blip>
          <a:srcRect l="10257" r="7692" b="8333"/>
          <a:stretch>
            <a:fillRect/>
          </a:stretch>
        </p:blipFill>
        <p:spPr bwMode="auto">
          <a:xfrm>
            <a:off x="7674982" y="2590801"/>
            <a:ext cx="1079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859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65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65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6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65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1.2.2	</a:t>
            </a:r>
            <a:r>
              <a:rPr lang="en-US" altLang="zh-CN" dirty="0" smtClean="0">
                <a:solidFill>
                  <a:srgbClr val="FF0000"/>
                </a:solidFill>
              </a:rPr>
              <a:t>	</a:t>
            </a:r>
            <a:r>
              <a:rPr lang="zh-CN" altLang="en-US" dirty="0" smtClean="0">
                <a:solidFill>
                  <a:srgbClr val="FF0000"/>
                </a:solidFill>
              </a:rPr>
              <a:t>存</a:t>
            </a:r>
            <a:r>
              <a:rPr lang="zh-CN" altLang="en-US" dirty="0">
                <a:solidFill>
                  <a:srgbClr val="FF0000"/>
                </a:solidFill>
              </a:rPr>
              <a:t>储程序概</a:t>
            </a:r>
            <a:r>
              <a:rPr lang="zh-CN" altLang="en-US" dirty="0" smtClean="0">
                <a:solidFill>
                  <a:srgbClr val="FF0000"/>
                </a:solidFill>
              </a:rPr>
              <a:t>念</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 冯</a:t>
            </a:r>
            <a:r>
              <a:rPr lang="en-US" altLang="zh-CN" dirty="0"/>
              <a:t>·</a:t>
            </a:r>
            <a:r>
              <a:rPr lang="zh-CN" altLang="en-US" dirty="0"/>
              <a:t>诺依曼模型要求程序必须存储在内存中。这和早期只有数据才存储在存储器中的计算机结构完全</a:t>
            </a:r>
            <a:r>
              <a:rPr lang="zh-CN" altLang="en-US"/>
              <a:t>不</a:t>
            </a:r>
            <a:r>
              <a:rPr lang="zh-CN" altLang="en-US" smtClean="0"/>
              <a:t>同，完</a:t>
            </a:r>
            <a:r>
              <a:rPr lang="zh-CN" altLang="en-US" dirty="0"/>
              <a:t>成某一任务的程序是通过操作一系列的开关或改变其配线来实现的。</a:t>
            </a:r>
          </a:p>
          <a:p>
            <a:r>
              <a:rPr lang="zh-CN" altLang="en-US" dirty="0" smtClean="0"/>
              <a:t> 现</a:t>
            </a:r>
            <a:r>
              <a:rPr lang="zh-CN" altLang="en-US" dirty="0"/>
              <a:t>代计算机的存储器用来存储程序及其相应数据。这意味着数据和程序应该具有相同的格式，这是因为它们都存储在存储器中。实际上它们都是以位模式（</a:t>
            </a:r>
            <a:r>
              <a:rPr lang="en-US" altLang="zh-CN" dirty="0"/>
              <a:t>0</a:t>
            </a:r>
            <a:r>
              <a:rPr lang="zh-CN" altLang="en-US" dirty="0"/>
              <a:t>和</a:t>
            </a:r>
            <a:r>
              <a:rPr lang="en-US" altLang="zh-CN" dirty="0"/>
              <a:t>1</a:t>
            </a:r>
            <a:r>
              <a:rPr lang="zh-CN" altLang="en-US" dirty="0"/>
              <a:t>序列）存储在内存中的。</a:t>
            </a:r>
          </a:p>
          <a:p>
            <a:endParaRPr lang="zh-CN" altLang="en-US" dirty="0"/>
          </a:p>
        </p:txBody>
      </p:sp>
    </p:spTree>
    <p:extLst>
      <p:ext uri="{BB962C8B-B14F-4D97-AF65-F5344CB8AC3E}">
        <p14:creationId xmlns:p14="http://schemas.microsoft.com/office/powerpoint/2010/main" val="163610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1.2.3	</a:t>
            </a:r>
            <a:r>
              <a:rPr lang="en-US" altLang="zh-CN" dirty="0" smtClean="0">
                <a:solidFill>
                  <a:srgbClr val="FF0000"/>
                </a:solidFill>
              </a:rPr>
              <a:t>	</a:t>
            </a:r>
            <a:r>
              <a:rPr lang="zh-CN" altLang="en-US" dirty="0" smtClean="0">
                <a:solidFill>
                  <a:srgbClr val="FF0000"/>
                </a:solidFill>
              </a:rPr>
              <a:t>指</a:t>
            </a:r>
            <a:r>
              <a:rPr lang="zh-CN" altLang="en-US" dirty="0">
                <a:solidFill>
                  <a:srgbClr val="FF0000"/>
                </a:solidFill>
              </a:rPr>
              <a:t>令的顺序执</a:t>
            </a:r>
            <a:r>
              <a:rPr lang="zh-CN" altLang="en-US" dirty="0" smtClean="0">
                <a:solidFill>
                  <a:srgbClr val="FF0000"/>
                </a:solidFill>
              </a:rPr>
              <a:t>行</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 冯</a:t>
            </a:r>
            <a:r>
              <a:rPr lang="en-US" altLang="zh-CN" dirty="0"/>
              <a:t>·</a:t>
            </a:r>
            <a:r>
              <a:rPr lang="zh-CN" altLang="en-US" dirty="0"/>
              <a:t>诺依曼模型中的一段程序由一组数量有限的指令组成。按照这个模型，控制单元从内存中提取一条指令，解释指令，接着执行指令。换句话说，指令就是一条接着一条地顺序执行，当然，一条指令可能会请求控制单元跳转到其前面或者后面的指令去执行，但这并不意味着指令没有按照顺序来执</a:t>
            </a:r>
            <a:r>
              <a:rPr lang="zh-CN" altLang="en-US"/>
              <a:t>行</a:t>
            </a:r>
            <a:r>
              <a:rPr lang="zh-CN" altLang="en-US" smtClean="0"/>
              <a:t>。</a:t>
            </a:r>
            <a:endParaRPr lang="zh-CN" altLang="en-US" dirty="0"/>
          </a:p>
          <a:p>
            <a:endParaRPr lang="zh-CN" altLang="en-US" dirty="0"/>
          </a:p>
        </p:txBody>
      </p:sp>
    </p:spTree>
    <p:extLst>
      <p:ext uri="{BB962C8B-B14F-4D97-AF65-F5344CB8AC3E}">
        <p14:creationId xmlns:p14="http://schemas.microsoft.com/office/powerpoint/2010/main" val="309685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rPr>
              <a:t>小结</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latin typeface="宋体" panose="02010600030101010101" pitchFamily="2" charset="-122"/>
                <a:ea typeface="宋体" panose="02010600030101010101" pitchFamily="2" charset="-122"/>
              </a:rPr>
              <a:t> </a:t>
            </a:r>
            <a:r>
              <a:rPr lang="zh-CN" altLang="en-US" dirty="0" smtClean="0">
                <a:latin typeface="等线" panose="02010600030101010101" pitchFamily="2" charset="-122"/>
              </a:rPr>
              <a:t>冯</a:t>
            </a:r>
            <a:r>
              <a:rPr lang="en-US" altLang="zh-CN" dirty="0">
                <a:latin typeface="等线" panose="02010600030101010101" pitchFamily="2" charset="-122"/>
              </a:rPr>
              <a:t>·</a:t>
            </a:r>
            <a:r>
              <a:rPr lang="zh-CN" altLang="en-US" dirty="0">
                <a:latin typeface="等线" panose="02010600030101010101" pitchFamily="2" charset="-122"/>
              </a:rPr>
              <a:t>诺依曼模型由三个要素构成：</a:t>
            </a:r>
            <a:endParaRPr lang="en-US" altLang="zh-CN" dirty="0">
              <a:latin typeface="等线" panose="02010600030101010101" pitchFamily="2" charset="-122"/>
            </a:endParaRPr>
          </a:p>
          <a:p>
            <a:pPr lvl="3">
              <a:lnSpc>
                <a:spcPct val="150000"/>
              </a:lnSpc>
              <a:buFontTx/>
              <a:buAutoNum type="circleNumDbPlain"/>
            </a:pPr>
            <a:r>
              <a:rPr lang="zh-CN" altLang="en-US" dirty="0" smtClean="0">
                <a:solidFill>
                  <a:schemeClr val="hlink"/>
                </a:solidFill>
                <a:latin typeface="等线" panose="02010600030101010101" pitchFamily="2" charset="-122"/>
                <a:ea typeface="等线" panose="02010600030101010101" pitchFamily="2" charset="-122"/>
              </a:rPr>
              <a:t> 四个</a:t>
            </a:r>
            <a:r>
              <a:rPr lang="zh-CN" altLang="en-US" dirty="0">
                <a:solidFill>
                  <a:schemeClr val="hlink"/>
                </a:solidFill>
                <a:latin typeface="等线" panose="02010600030101010101" pitchFamily="2" charset="-122"/>
                <a:ea typeface="等线" panose="02010600030101010101" pitchFamily="2" charset="-122"/>
              </a:rPr>
              <a:t>子系统</a:t>
            </a:r>
          </a:p>
          <a:p>
            <a:pPr lvl="3">
              <a:lnSpc>
                <a:spcPct val="150000"/>
              </a:lnSpc>
              <a:buFontTx/>
              <a:buAutoNum type="circleNumDbPlain"/>
            </a:pPr>
            <a:r>
              <a:rPr lang="zh-CN" altLang="en-US" dirty="0" smtClean="0">
                <a:solidFill>
                  <a:schemeClr val="hlink"/>
                </a:solidFill>
                <a:latin typeface="等线" panose="02010600030101010101" pitchFamily="2" charset="-122"/>
                <a:ea typeface="等线" panose="02010600030101010101" pitchFamily="2" charset="-122"/>
              </a:rPr>
              <a:t> 程</a:t>
            </a:r>
            <a:r>
              <a:rPr lang="zh-CN" altLang="en-US" dirty="0">
                <a:solidFill>
                  <a:schemeClr val="hlink"/>
                </a:solidFill>
                <a:latin typeface="等线" panose="02010600030101010101" pitchFamily="2" charset="-122"/>
                <a:ea typeface="等线" panose="02010600030101010101" pitchFamily="2" charset="-122"/>
              </a:rPr>
              <a:t>序存储</a:t>
            </a:r>
          </a:p>
          <a:p>
            <a:pPr lvl="3">
              <a:lnSpc>
                <a:spcPct val="150000"/>
              </a:lnSpc>
              <a:buFontTx/>
              <a:buAutoNum type="circleNumDbPlain"/>
            </a:pPr>
            <a:r>
              <a:rPr lang="zh-CN" altLang="en-US" dirty="0" smtClean="0">
                <a:solidFill>
                  <a:schemeClr val="hlink"/>
                </a:solidFill>
                <a:latin typeface="等线" panose="02010600030101010101" pitchFamily="2" charset="-122"/>
                <a:ea typeface="等线" panose="02010600030101010101" pitchFamily="2" charset="-122"/>
              </a:rPr>
              <a:t> 指</a:t>
            </a:r>
            <a:r>
              <a:rPr lang="zh-CN" altLang="en-US" dirty="0">
                <a:solidFill>
                  <a:schemeClr val="hlink"/>
                </a:solidFill>
                <a:latin typeface="等线" panose="02010600030101010101" pitchFamily="2" charset="-122"/>
                <a:ea typeface="等线" panose="02010600030101010101" pitchFamily="2" charset="-122"/>
              </a:rPr>
              <a:t>令顺序执行</a:t>
            </a:r>
            <a:endParaRPr lang="en-US" altLang="zh-CN" dirty="0">
              <a:solidFill>
                <a:schemeClr val="hlink"/>
              </a:solidFill>
              <a:latin typeface="等线" panose="02010600030101010101" pitchFamily="2" charset="-122"/>
              <a:ea typeface="等线" panose="02010600030101010101" pitchFamily="2" charset="-122"/>
            </a:endParaRPr>
          </a:p>
          <a:p>
            <a:endParaRPr lang="zh-CN" altLang="en-US" dirty="0">
              <a:latin typeface="等线" panose="02010600030101010101" pitchFamily="2" charset="-122"/>
            </a:endParaRPr>
          </a:p>
        </p:txBody>
      </p:sp>
    </p:spTree>
    <p:extLst>
      <p:ext uri="{BB962C8B-B14F-4D97-AF65-F5344CB8AC3E}">
        <p14:creationId xmlns:p14="http://schemas.microsoft.com/office/powerpoint/2010/main" val="36405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972000" y="389542"/>
            <a:ext cx="7200000" cy="590931"/>
          </a:xfrm>
        </p:spPr>
        <p:txBody>
          <a:bodyPr/>
          <a:lstStyle/>
          <a:p>
            <a:r>
              <a:rPr lang="en-US" altLang="zh-CN" dirty="0" smtClean="0">
                <a:solidFill>
                  <a:srgbClr val="FF0000"/>
                </a:solidFill>
              </a:rPr>
              <a:t>1.3	</a:t>
            </a:r>
            <a:r>
              <a:rPr lang="zh-CN" altLang="en-US" dirty="0" smtClean="0">
                <a:solidFill>
                  <a:srgbClr val="FF0000"/>
                </a:solidFill>
              </a:rPr>
              <a:t>计</a:t>
            </a:r>
            <a:r>
              <a:rPr lang="zh-CN" altLang="en-US" dirty="0">
                <a:solidFill>
                  <a:srgbClr val="FF0000"/>
                </a:solidFill>
              </a:rPr>
              <a:t>算机组成部</a:t>
            </a:r>
            <a:r>
              <a:rPr lang="zh-CN" altLang="en-US" dirty="0" smtClean="0">
                <a:solidFill>
                  <a:srgbClr val="FF0000"/>
                </a:solidFill>
              </a:rPr>
              <a:t>分</a:t>
            </a:r>
            <a:endParaRPr lang="zh-CN" altLang="en-US" dirty="0">
              <a:solidFill>
                <a:srgbClr val="FF0000"/>
              </a:solidFill>
            </a:endParaRPr>
          </a:p>
        </p:txBody>
      </p:sp>
      <p:sp>
        <p:nvSpPr>
          <p:cNvPr id="3" name="内容占位符 2"/>
          <p:cNvSpPr>
            <a:spLocks noGrp="1"/>
          </p:cNvSpPr>
          <p:nvPr>
            <p:ph idx="1"/>
          </p:nvPr>
        </p:nvSpPr>
        <p:spPr>
          <a:xfrm>
            <a:off x="628650" y="1404001"/>
            <a:ext cx="7886700" cy="830997"/>
          </a:xfrm>
        </p:spPr>
        <p:txBody>
          <a:bodyPr>
            <a:noAutofit/>
          </a:bodyPr>
          <a:lstStyle/>
          <a:p>
            <a:r>
              <a:rPr lang="zh-CN" altLang="en-US" dirty="0" smtClean="0"/>
              <a:t> 我</a:t>
            </a:r>
            <a:r>
              <a:rPr lang="zh-CN" altLang="en-US" dirty="0"/>
              <a:t>们可以认为计算机由三大部分组成：计算机硬件、数据和计算机软件</a:t>
            </a:r>
            <a:r>
              <a:rPr lang="zh-CN" altLang="en-US" dirty="0" smtClean="0"/>
              <a:t>。</a:t>
            </a:r>
            <a:endParaRPr lang="zh-CN" altLang="en-US" dirty="0"/>
          </a:p>
        </p:txBody>
      </p:sp>
      <p:sp>
        <p:nvSpPr>
          <p:cNvPr id="4" name="标题 3"/>
          <p:cNvSpPr txBox="1">
            <a:spLocks/>
          </p:cNvSpPr>
          <p:nvPr/>
        </p:nvSpPr>
        <p:spPr>
          <a:xfrm>
            <a:off x="972000" y="2658526"/>
            <a:ext cx="7200000"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tx1"/>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cs typeface="+mj-cs"/>
              </a:defRPr>
            </a:lvl1pPr>
          </a:lstStyle>
          <a:p>
            <a:r>
              <a:rPr lang="en-US" altLang="en-US" dirty="0" smtClean="0">
                <a:solidFill>
                  <a:srgbClr val="FF0000"/>
                </a:solidFill>
                <a:cs typeface="Times New Roman" panose="02020603050405020304" pitchFamily="18" charset="0"/>
              </a:rPr>
              <a:t>1.3.1		计算机硬件</a:t>
            </a:r>
            <a:endParaRPr lang="zh-CN" altLang="en-US" dirty="0"/>
          </a:p>
        </p:txBody>
      </p:sp>
      <p:sp>
        <p:nvSpPr>
          <p:cNvPr id="5" name="内容占位符 6"/>
          <p:cNvSpPr txBox="1">
            <a:spLocks/>
          </p:cNvSpPr>
          <p:nvPr/>
        </p:nvSpPr>
        <p:spPr>
          <a:xfrm>
            <a:off x="628650" y="3672985"/>
            <a:ext cx="7886700" cy="120032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1200"/>
              </a:spcAft>
              <a:buFont typeface="等线" panose="02010600030101010101" pitchFamily="2" charset="-122"/>
              <a:buChar char="★"/>
              <a:defRPr sz="2400" b="1" kern="1200" baseline="0">
                <a:solidFill>
                  <a:schemeClr val="tx1"/>
                </a:solidFill>
                <a:effectLst/>
                <a:latin typeface="+mn-ea"/>
                <a:ea typeface="等线" panose="02010600030101010101" pitchFamily="2" charset="-122"/>
                <a:cs typeface="+mn-cs"/>
              </a:defRPr>
            </a:lvl1pPr>
            <a:lvl2pPr marL="685800" indent="-228600" algn="l" defTabSz="914400" rtl="0" eaLnBrk="1" latinLnBrk="0" hangingPunct="1">
              <a:lnSpc>
                <a:spcPct val="100000"/>
              </a:lnSpc>
              <a:spcBef>
                <a:spcPts val="0"/>
              </a:spcBef>
              <a:spcAft>
                <a:spcPts val="1200"/>
              </a:spcAft>
              <a:buSzPct val="85000"/>
              <a:buFont typeface="等线" panose="02010600030101010101" pitchFamily="2" charset="-122"/>
              <a:buChar char="◆"/>
              <a:defRPr sz="2400" b="1" kern="1200">
                <a:solidFill>
                  <a:schemeClr val="tx1"/>
                </a:solidFill>
                <a:effectLst/>
                <a:latin typeface="+mn-ea"/>
                <a:ea typeface="+mn-ea"/>
                <a:cs typeface="+mn-cs"/>
              </a:defRPr>
            </a:lvl2pPr>
            <a:lvl3pPr marL="1143000" indent="-228600" algn="l" defTabSz="914400" rtl="0" eaLnBrk="1" latinLnBrk="0" hangingPunct="1">
              <a:lnSpc>
                <a:spcPct val="100000"/>
              </a:lnSpc>
              <a:spcBef>
                <a:spcPts val="0"/>
              </a:spcBef>
              <a:spcAft>
                <a:spcPts val="1200"/>
              </a:spcAft>
              <a:buSzPct val="70000"/>
              <a:buFont typeface="等线" panose="02010600030101010101" pitchFamily="2" charset="-122"/>
              <a:buChar char="▲"/>
              <a:defRPr sz="2400" b="1" kern="1200">
                <a:solidFill>
                  <a:schemeClr val="tx1"/>
                </a:solidFill>
                <a:effectLst/>
                <a:latin typeface="+mn-ea"/>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latin typeface="等线" panose="02010600030101010101" pitchFamily="2" charset="-122"/>
              </a:rPr>
              <a:t> 现代计算机硬件构成尽管可以有不同类型的存储器、</a:t>
            </a:r>
            <a:r>
              <a:rPr lang="en-US" altLang="zh-CN" dirty="0" smtClean="0">
                <a:latin typeface="等线" panose="02010600030101010101" pitchFamily="2" charset="-122"/>
              </a:rPr>
              <a:t>I/O</a:t>
            </a:r>
            <a:r>
              <a:rPr lang="zh-CN" altLang="en-US" dirty="0" smtClean="0">
                <a:latin typeface="等线" panose="02010600030101010101" pitchFamily="2" charset="-122"/>
              </a:rPr>
              <a:t>设备等等，但是都是基于包含四个子系统的冯</a:t>
            </a:r>
            <a:r>
              <a:rPr lang="en-US" altLang="zh-CN" dirty="0" smtClean="0">
                <a:latin typeface="等线" panose="02010600030101010101" pitchFamily="2" charset="-122"/>
              </a:rPr>
              <a:t>·</a:t>
            </a:r>
            <a:r>
              <a:rPr lang="zh-CN" altLang="en-US" dirty="0" smtClean="0">
                <a:latin typeface="等线" panose="02010600030101010101" pitchFamily="2" charset="-122"/>
              </a:rPr>
              <a:t>诺依曼模型建造的。</a:t>
            </a:r>
            <a:r>
              <a:rPr lang="en-US" altLang="en-US" dirty="0" smtClean="0">
                <a:latin typeface="等线" panose="02010600030101010101" pitchFamily="2" charset="-122"/>
              </a:rPr>
              <a:t>在第5章我们将详细讨论计算机硬件。</a:t>
            </a:r>
            <a:endParaRPr lang="zh-CN" altLang="en-US" dirty="0"/>
          </a:p>
        </p:txBody>
      </p:sp>
    </p:spTree>
    <p:extLst>
      <p:ext uri="{BB962C8B-B14F-4D97-AF65-F5344CB8AC3E}">
        <p14:creationId xmlns:p14="http://schemas.microsoft.com/office/powerpoint/2010/main" val="82217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1.3.2	</a:t>
            </a:r>
            <a:r>
              <a:rPr lang="en-US" altLang="zh-CN" dirty="0" smtClean="0">
                <a:solidFill>
                  <a:srgbClr val="FF0000"/>
                </a:solidFill>
              </a:rPr>
              <a:t>	</a:t>
            </a:r>
            <a:r>
              <a:rPr lang="zh-CN" altLang="en-US" dirty="0" smtClean="0">
                <a:solidFill>
                  <a:srgbClr val="FF0000"/>
                </a:solidFill>
              </a:rPr>
              <a:t>数据</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ea typeface="+mn-ea"/>
              </a:rPr>
              <a:t> 冯</a:t>
            </a:r>
            <a:r>
              <a:rPr lang="en-US" altLang="zh-CN" dirty="0">
                <a:ea typeface="+mn-ea"/>
              </a:rPr>
              <a:t>·</a:t>
            </a:r>
            <a:r>
              <a:rPr lang="zh-CN" altLang="en-US" dirty="0">
                <a:ea typeface="+mn-ea"/>
              </a:rPr>
              <a:t>诺依曼模型清楚地将一台计算机定义为一台数据处理机。它接收输入数据，处理并输出相应的结果。</a:t>
            </a:r>
          </a:p>
          <a:p>
            <a:pPr lvl="1"/>
            <a:r>
              <a:rPr lang="zh-CN" altLang="en-US" dirty="0" smtClean="0">
                <a:ea typeface="+mn-ea"/>
              </a:rPr>
              <a:t> </a:t>
            </a:r>
            <a:r>
              <a:rPr lang="zh-CN" altLang="en-US" dirty="0" smtClean="0">
                <a:solidFill>
                  <a:srgbClr val="FF0000"/>
                </a:solidFill>
                <a:ea typeface="+mn-ea"/>
              </a:rPr>
              <a:t>存</a:t>
            </a:r>
            <a:r>
              <a:rPr lang="zh-CN" altLang="en-US" dirty="0">
                <a:solidFill>
                  <a:srgbClr val="FF0000"/>
                </a:solidFill>
                <a:ea typeface="+mn-ea"/>
              </a:rPr>
              <a:t>储数据</a:t>
            </a:r>
          </a:p>
          <a:p>
            <a:pPr marL="457200" lvl="1" indent="0">
              <a:buNone/>
            </a:pPr>
            <a:r>
              <a:rPr lang="en-US" altLang="zh-CN" dirty="0" smtClean="0">
                <a:ea typeface="+mn-ea"/>
              </a:rPr>
              <a:t>	</a:t>
            </a:r>
            <a:r>
              <a:rPr lang="zh-CN" altLang="en-US" dirty="0" smtClean="0">
                <a:ea typeface="+mn-ea"/>
              </a:rPr>
              <a:t>如</a:t>
            </a:r>
            <a:r>
              <a:rPr lang="zh-CN" altLang="en-US" dirty="0">
                <a:ea typeface="+mn-ea"/>
              </a:rPr>
              <a:t>果一台计算机是一个电子设备，设备中的电子信号可以处于出现和消失两种状态，最好的数据存储方式应该是以电子信号的形式存储。这意味着计算机可以以两种状态之一的形式来存储数据（</a:t>
            </a:r>
            <a:r>
              <a:rPr lang="en-US" altLang="zh-CN" dirty="0">
                <a:ea typeface="+mn-ea"/>
              </a:rPr>
              <a:t>0</a:t>
            </a:r>
            <a:r>
              <a:rPr lang="zh-CN" altLang="en-US" dirty="0">
                <a:ea typeface="+mn-ea"/>
              </a:rPr>
              <a:t>或</a:t>
            </a:r>
            <a:r>
              <a:rPr lang="en-US" altLang="zh-CN" dirty="0">
                <a:ea typeface="+mn-ea"/>
              </a:rPr>
              <a:t>1</a:t>
            </a:r>
            <a:r>
              <a:rPr lang="zh-CN" altLang="en-US" dirty="0">
                <a:ea typeface="+mn-ea"/>
              </a:rPr>
              <a:t>）。</a:t>
            </a:r>
          </a:p>
          <a:p>
            <a:pPr lvl="1"/>
            <a:r>
              <a:rPr lang="zh-CN" altLang="en-US" dirty="0" smtClean="0">
                <a:ea typeface="+mn-ea"/>
              </a:rPr>
              <a:t> </a:t>
            </a:r>
            <a:r>
              <a:rPr lang="zh-CN" altLang="en-US" dirty="0" smtClean="0">
                <a:solidFill>
                  <a:srgbClr val="FF0000"/>
                </a:solidFill>
                <a:ea typeface="+mn-ea"/>
              </a:rPr>
              <a:t>数</a:t>
            </a:r>
            <a:r>
              <a:rPr lang="zh-CN" altLang="en-US" dirty="0">
                <a:solidFill>
                  <a:srgbClr val="FF0000"/>
                </a:solidFill>
                <a:ea typeface="+mn-ea"/>
              </a:rPr>
              <a:t>据组织</a:t>
            </a:r>
            <a:r>
              <a:rPr lang="zh-CN" altLang="en-US" dirty="0">
                <a:ea typeface="+mn-ea"/>
              </a:rPr>
              <a:t> </a:t>
            </a:r>
          </a:p>
          <a:p>
            <a:pPr marL="457200" lvl="1" indent="0">
              <a:buNone/>
            </a:pPr>
            <a:r>
              <a:rPr lang="en-US" altLang="zh-CN" dirty="0" smtClean="0">
                <a:ea typeface="+mn-ea"/>
              </a:rPr>
              <a:t>	</a:t>
            </a:r>
            <a:r>
              <a:rPr lang="zh-CN" altLang="en-US" dirty="0" smtClean="0">
                <a:ea typeface="+mn-ea"/>
              </a:rPr>
              <a:t>尽</a:t>
            </a:r>
            <a:r>
              <a:rPr lang="zh-CN" altLang="en-US" dirty="0">
                <a:ea typeface="+mn-ea"/>
              </a:rPr>
              <a:t>管数据只能以一种形式（位模式）存储在计算机内部，但是在计算机的外部，数据呈现出多种多样的形式。数据被组织成许多小的单元，再由这些小的单元组成更大的单元，等等。</a:t>
            </a:r>
          </a:p>
          <a:p>
            <a:endParaRPr lang="zh-CN" altLang="en-US" dirty="0">
              <a:ea typeface="+mn-ea"/>
            </a:endParaRPr>
          </a:p>
        </p:txBody>
      </p:sp>
    </p:spTree>
    <p:extLst>
      <p:ext uri="{BB962C8B-B14F-4D97-AF65-F5344CB8AC3E}">
        <p14:creationId xmlns:p14="http://schemas.microsoft.com/office/powerpoint/2010/main" val="278235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solidFill>
                  <a:srgbClr val="FF0000"/>
                </a:solidFill>
              </a:rPr>
              <a:t>1.3.3	</a:t>
            </a:r>
            <a:r>
              <a:rPr lang="en-US" altLang="zh-CN" dirty="0" smtClean="0">
                <a:solidFill>
                  <a:srgbClr val="FF0000"/>
                </a:solidFill>
              </a:rPr>
              <a:t>	</a:t>
            </a:r>
            <a:r>
              <a:rPr lang="zh-CN" altLang="en-US" dirty="0" smtClean="0">
                <a:solidFill>
                  <a:srgbClr val="FF0000"/>
                </a:solidFill>
              </a:rPr>
              <a:t>计</a:t>
            </a:r>
            <a:r>
              <a:rPr lang="zh-CN" altLang="en-US" dirty="0">
                <a:solidFill>
                  <a:srgbClr val="FF0000"/>
                </a:solidFill>
              </a:rPr>
              <a:t>算机软</a:t>
            </a:r>
            <a:r>
              <a:rPr lang="zh-CN" altLang="en-US" dirty="0" smtClean="0">
                <a:solidFill>
                  <a:srgbClr val="FF0000"/>
                </a:solidFill>
              </a:rPr>
              <a:t>件</a:t>
            </a:r>
            <a:endParaRPr lang="zh-CN" altLang="en-US" dirty="0">
              <a:solidFill>
                <a:srgbClr val="FF0000"/>
              </a:solidFill>
            </a:endParaRPr>
          </a:p>
        </p:txBody>
      </p:sp>
      <p:sp>
        <p:nvSpPr>
          <p:cNvPr id="5" name="内容占位符 4"/>
          <p:cNvSpPr>
            <a:spLocks noGrp="1"/>
          </p:cNvSpPr>
          <p:nvPr>
            <p:ph idx="1"/>
          </p:nvPr>
        </p:nvSpPr>
        <p:spPr/>
        <p:txBody>
          <a:bodyPr/>
          <a:lstStyle/>
          <a:p>
            <a:r>
              <a:rPr lang="zh-CN" altLang="en-US" dirty="0" smtClean="0"/>
              <a:t> 图</a:t>
            </a:r>
            <a:r>
              <a:rPr lang="zh-CN" altLang="en-US" dirty="0"/>
              <a:t>灵或冯</a:t>
            </a:r>
            <a:r>
              <a:rPr lang="en-US" altLang="zh-CN" dirty="0"/>
              <a:t>·</a:t>
            </a:r>
            <a:r>
              <a:rPr lang="zh-CN" altLang="en-US" dirty="0"/>
              <a:t>诺依曼模型的主要特征是程序的概念。尽管早期的计算机并没有在计算机的存储器中存储程序，但它们还是使用了程序的概念。编程在早期的计算机中体现为一系列开关的打开或闭合以及配线的改变。编程在数据实际开始处理之前是由操作员或工程师完成的一项工作。</a:t>
            </a:r>
          </a:p>
          <a:p>
            <a:endParaRPr lang="zh-CN" altLang="en-US" dirty="0"/>
          </a:p>
        </p:txBody>
      </p:sp>
    </p:spTree>
    <p:extLst>
      <p:ext uri="{BB962C8B-B14F-4D97-AF65-F5344CB8AC3E}">
        <p14:creationId xmlns:p14="http://schemas.microsoft.com/office/powerpoint/2010/main" val="10656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1322388" y="1182458"/>
            <a:ext cx="6642100" cy="5111750"/>
            <a:chOff x="1322388" y="1182458"/>
            <a:chExt cx="6642100" cy="5111750"/>
          </a:xfrm>
        </p:grpSpPr>
        <p:sp>
          <p:nvSpPr>
            <p:cNvPr id="6146" name="Rectangle 50"/>
            <p:cNvSpPr>
              <a:spLocks noChangeArrowheads="1"/>
            </p:cNvSpPr>
            <p:nvPr/>
          </p:nvSpPr>
          <p:spPr bwMode="auto">
            <a:xfrm>
              <a:off x="1322388" y="1182458"/>
              <a:ext cx="1081087" cy="431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gn="ctr" eaLnBrk="1" hangingPunct="1">
                <a:lnSpc>
                  <a:spcPct val="100000"/>
                </a:lnSpc>
                <a:spcBef>
                  <a:spcPct val="0"/>
                </a:spcBef>
                <a:buFontTx/>
                <a:buNone/>
              </a:pPr>
              <a:r>
                <a:rPr lang="zh-CN" altLang="en-US" sz="1500" b="1" i="0" dirty="0">
                  <a:solidFill>
                    <a:srgbClr val="000000"/>
                  </a:solidFill>
                  <a:ea typeface="等线" panose="02010600030101010101" pitchFamily="2" charset="-122"/>
                </a:rPr>
                <a:t>课程纲要</a:t>
              </a:r>
            </a:p>
          </p:txBody>
        </p:sp>
        <p:sp>
          <p:nvSpPr>
            <p:cNvPr id="6147" name="Rectangle 28"/>
            <p:cNvSpPr>
              <a:spLocks noChangeArrowheads="1"/>
            </p:cNvSpPr>
            <p:nvPr/>
          </p:nvSpPr>
          <p:spPr bwMode="auto">
            <a:xfrm>
              <a:off x="3482975" y="1655533"/>
              <a:ext cx="1079500" cy="431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gn="ctr">
                <a:lnSpc>
                  <a:spcPct val="100000"/>
                </a:lnSpc>
                <a:spcBef>
                  <a:spcPct val="0"/>
                </a:spcBef>
                <a:buNone/>
              </a:pPr>
              <a:r>
                <a:rPr lang="zh-CN" altLang="en-US" sz="1500" b="1" dirty="0">
                  <a:solidFill>
                    <a:srgbClr val="000000"/>
                  </a:solidFill>
                  <a:ea typeface="等线" panose="02010600030101010101" pitchFamily="2" charset="-122"/>
                </a:rPr>
                <a:t>数据的表示</a:t>
              </a:r>
            </a:p>
            <a:p>
              <a:pPr algn="ctr">
                <a:lnSpc>
                  <a:spcPct val="100000"/>
                </a:lnSpc>
                <a:spcBef>
                  <a:spcPct val="0"/>
                </a:spcBef>
                <a:buNone/>
              </a:pPr>
              <a:r>
                <a:rPr lang="zh-CN" altLang="en-US" sz="1500" b="1" dirty="0">
                  <a:solidFill>
                    <a:srgbClr val="000000"/>
                  </a:solidFill>
                  <a:ea typeface="等线" panose="02010600030101010101" pitchFamily="2" charset="-122"/>
                </a:rPr>
                <a:t>与运算</a:t>
              </a:r>
            </a:p>
          </p:txBody>
        </p:sp>
        <p:sp>
          <p:nvSpPr>
            <p:cNvPr id="6148" name="Rectangle 29"/>
            <p:cNvSpPr>
              <a:spLocks noChangeArrowheads="1"/>
            </p:cNvSpPr>
            <p:nvPr/>
          </p:nvSpPr>
          <p:spPr bwMode="auto">
            <a:xfrm>
              <a:off x="3482975" y="2292120"/>
              <a:ext cx="1079500" cy="431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gn="ctr">
                <a:lnSpc>
                  <a:spcPct val="100000"/>
                </a:lnSpc>
                <a:spcBef>
                  <a:spcPct val="0"/>
                </a:spcBef>
                <a:buNone/>
              </a:pPr>
              <a:r>
                <a:rPr lang="zh-CN" altLang="en-US" sz="1500" b="1" dirty="0">
                  <a:solidFill>
                    <a:srgbClr val="000000"/>
                  </a:solidFill>
                  <a:ea typeface="等线" panose="02010600030101010101" pitchFamily="2" charset="-122"/>
                </a:rPr>
                <a:t>计算机硬件</a:t>
              </a:r>
            </a:p>
          </p:txBody>
        </p:sp>
        <p:sp>
          <p:nvSpPr>
            <p:cNvPr id="6149" name="Rectangle 30"/>
            <p:cNvSpPr>
              <a:spLocks noChangeArrowheads="1"/>
            </p:cNvSpPr>
            <p:nvPr/>
          </p:nvSpPr>
          <p:spPr bwMode="auto">
            <a:xfrm>
              <a:off x="3482975" y="3058883"/>
              <a:ext cx="1079500" cy="431800"/>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gn="ctr">
                <a:lnSpc>
                  <a:spcPct val="100000"/>
                </a:lnSpc>
                <a:spcBef>
                  <a:spcPct val="0"/>
                </a:spcBef>
                <a:buNone/>
              </a:pPr>
              <a:r>
                <a:rPr lang="zh-CN" altLang="en-US" sz="1500" b="1" dirty="0">
                  <a:solidFill>
                    <a:srgbClr val="000000"/>
                  </a:solidFill>
                  <a:ea typeface="等线" panose="02010600030101010101" pitchFamily="2" charset="-122"/>
                </a:rPr>
                <a:t>计算机软件</a:t>
              </a:r>
            </a:p>
          </p:txBody>
        </p:sp>
        <p:sp>
          <p:nvSpPr>
            <p:cNvPr id="6150" name="Rectangle 31"/>
            <p:cNvSpPr>
              <a:spLocks noChangeArrowheads="1"/>
            </p:cNvSpPr>
            <p:nvPr/>
          </p:nvSpPr>
          <p:spPr bwMode="auto">
            <a:xfrm>
              <a:off x="3482975" y="4041545"/>
              <a:ext cx="1079500" cy="433388"/>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gn="ctr">
                <a:lnSpc>
                  <a:spcPct val="100000"/>
                </a:lnSpc>
                <a:spcBef>
                  <a:spcPct val="0"/>
                </a:spcBef>
                <a:buNone/>
              </a:pPr>
              <a:r>
                <a:rPr lang="zh-CN" altLang="en-US" sz="1500" b="1" dirty="0">
                  <a:solidFill>
                    <a:srgbClr val="000000"/>
                  </a:solidFill>
                  <a:ea typeface="等线" panose="02010600030101010101" pitchFamily="2" charset="-122"/>
                </a:rPr>
                <a:t>数据组织</a:t>
              </a:r>
            </a:p>
            <a:p>
              <a:pPr algn="ctr">
                <a:lnSpc>
                  <a:spcPct val="100000"/>
                </a:lnSpc>
                <a:spcBef>
                  <a:spcPct val="0"/>
                </a:spcBef>
                <a:buNone/>
              </a:pPr>
              <a:r>
                <a:rPr lang="zh-CN" altLang="en-US" sz="1500" b="1" dirty="0">
                  <a:solidFill>
                    <a:srgbClr val="000000"/>
                  </a:solidFill>
                  <a:ea typeface="等线" panose="02010600030101010101" pitchFamily="2" charset="-122"/>
                </a:rPr>
                <a:t>与抽象</a:t>
              </a:r>
            </a:p>
          </p:txBody>
        </p:sp>
        <p:sp>
          <p:nvSpPr>
            <p:cNvPr id="6151" name="Rectangle 32"/>
            <p:cNvSpPr>
              <a:spLocks noChangeArrowheads="1"/>
            </p:cNvSpPr>
            <p:nvPr/>
          </p:nvSpPr>
          <p:spPr bwMode="auto">
            <a:xfrm>
              <a:off x="3482975" y="5024208"/>
              <a:ext cx="1079500" cy="433387"/>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gn="ctr">
                <a:lnSpc>
                  <a:spcPct val="100000"/>
                </a:lnSpc>
                <a:spcBef>
                  <a:spcPct val="0"/>
                </a:spcBef>
                <a:buNone/>
              </a:pPr>
              <a:r>
                <a:rPr lang="zh-CN" altLang="en-US" sz="1500" b="1" dirty="0">
                  <a:solidFill>
                    <a:srgbClr val="000000"/>
                  </a:solidFill>
                  <a:ea typeface="等线" panose="02010600030101010101" pitchFamily="2" charset="-122"/>
                </a:rPr>
                <a:t>高级话题</a:t>
              </a:r>
            </a:p>
          </p:txBody>
        </p:sp>
        <p:sp>
          <p:nvSpPr>
            <p:cNvPr id="6152" name="AutoShape 46"/>
            <p:cNvSpPr>
              <a:spLocks/>
            </p:cNvSpPr>
            <p:nvPr/>
          </p:nvSpPr>
          <p:spPr bwMode="auto">
            <a:xfrm>
              <a:off x="4883150" y="1525358"/>
              <a:ext cx="269875" cy="649287"/>
            </a:xfrm>
            <a:prstGeom prst="leftBrace">
              <a:avLst>
                <a:gd name="adj1" fmla="val 20049"/>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eaLnBrk="1" hangingPunct="1">
                <a:lnSpc>
                  <a:spcPct val="100000"/>
                </a:lnSpc>
                <a:spcBef>
                  <a:spcPct val="0"/>
                </a:spcBef>
                <a:buFontTx/>
                <a:buNone/>
              </a:pPr>
              <a:endParaRPr lang="zh-CN" altLang="en-US" sz="1800" b="0" i="0">
                <a:solidFill>
                  <a:srgbClr val="000000"/>
                </a:solidFill>
                <a:latin typeface="Times New Roman" panose="02020603050405020304" pitchFamily="18" charset="0"/>
              </a:endParaRPr>
            </a:p>
          </p:txBody>
        </p:sp>
        <p:sp>
          <p:nvSpPr>
            <p:cNvPr id="6153" name="AutoShape 40"/>
            <p:cNvSpPr>
              <a:spLocks/>
            </p:cNvSpPr>
            <p:nvPr/>
          </p:nvSpPr>
          <p:spPr bwMode="auto">
            <a:xfrm>
              <a:off x="4883150" y="2292120"/>
              <a:ext cx="269875" cy="431800"/>
            </a:xfrm>
            <a:prstGeom prst="leftBrace">
              <a:avLst>
                <a:gd name="adj1" fmla="val 1370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eaLnBrk="1" hangingPunct="1">
                <a:lnSpc>
                  <a:spcPct val="100000"/>
                </a:lnSpc>
                <a:spcBef>
                  <a:spcPct val="0"/>
                </a:spcBef>
                <a:buFontTx/>
                <a:buNone/>
              </a:pPr>
              <a:endParaRPr lang="zh-CN" altLang="en-US" sz="1800" b="0" i="0">
                <a:solidFill>
                  <a:srgbClr val="000000"/>
                </a:solidFill>
                <a:latin typeface="Times New Roman" panose="02020603050405020304" pitchFamily="18" charset="0"/>
              </a:endParaRPr>
            </a:p>
          </p:txBody>
        </p:sp>
        <p:sp>
          <p:nvSpPr>
            <p:cNvPr id="6154" name="AutoShape 42"/>
            <p:cNvSpPr>
              <a:spLocks/>
            </p:cNvSpPr>
            <p:nvPr/>
          </p:nvSpPr>
          <p:spPr bwMode="auto">
            <a:xfrm>
              <a:off x="4883150" y="2842983"/>
              <a:ext cx="269875" cy="863600"/>
            </a:xfrm>
            <a:prstGeom prst="leftBrace">
              <a:avLst>
                <a:gd name="adj1" fmla="val 266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eaLnBrk="1" hangingPunct="1">
                <a:lnSpc>
                  <a:spcPct val="100000"/>
                </a:lnSpc>
                <a:spcBef>
                  <a:spcPct val="0"/>
                </a:spcBef>
                <a:buFontTx/>
                <a:buNone/>
              </a:pPr>
              <a:endParaRPr lang="zh-CN" altLang="en-US" sz="1800" b="0" i="0">
                <a:solidFill>
                  <a:srgbClr val="000000"/>
                </a:solidFill>
                <a:latin typeface="Times New Roman" panose="02020603050405020304" pitchFamily="18" charset="0"/>
              </a:endParaRPr>
            </a:p>
          </p:txBody>
        </p:sp>
        <p:sp>
          <p:nvSpPr>
            <p:cNvPr id="6155" name="AutoShape 44"/>
            <p:cNvSpPr>
              <a:spLocks/>
            </p:cNvSpPr>
            <p:nvPr/>
          </p:nvSpPr>
          <p:spPr bwMode="auto">
            <a:xfrm>
              <a:off x="4883150" y="3824058"/>
              <a:ext cx="269875" cy="865187"/>
            </a:xfrm>
            <a:prstGeom prst="leftBrace">
              <a:avLst>
                <a:gd name="adj1" fmla="val 267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eaLnBrk="1" hangingPunct="1">
                <a:lnSpc>
                  <a:spcPct val="100000"/>
                </a:lnSpc>
                <a:spcBef>
                  <a:spcPct val="0"/>
                </a:spcBef>
                <a:buFontTx/>
                <a:buNone/>
              </a:pPr>
              <a:endParaRPr lang="zh-CN" altLang="en-US" sz="1800" b="0" i="0">
                <a:solidFill>
                  <a:srgbClr val="000000"/>
                </a:solidFill>
                <a:latin typeface="Times New Roman" panose="02020603050405020304" pitchFamily="18" charset="0"/>
              </a:endParaRPr>
            </a:p>
          </p:txBody>
        </p:sp>
        <p:sp>
          <p:nvSpPr>
            <p:cNvPr id="6156" name="AutoShape 38"/>
            <p:cNvSpPr>
              <a:spLocks/>
            </p:cNvSpPr>
            <p:nvPr/>
          </p:nvSpPr>
          <p:spPr bwMode="auto">
            <a:xfrm>
              <a:off x="4883150" y="4808308"/>
              <a:ext cx="269875" cy="865187"/>
            </a:xfrm>
            <a:prstGeom prst="leftBrace">
              <a:avLst>
                <a:gd name="adj1" fmla="val 2671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eaLnBrk="1" hangingPunct="1">
                <a:lnSpc>
                  <a:spcPct val="100000"/>
                </a:lnSpc>
                <a:spcBef>
                  <a:spcPct val="0"/>
                </a:spcBef>
                <a:buFontTx/>
                <a:buNone/>
              </a:pPr>
              <a:endParaRPr lang="zh-CN" altLang="en-US" sz="1800" b="0" i="0">
                <a:solidFill>
                  <a:srgbClr val="000000"/>
                </a:solidFill>
                <a:latin typeface="Times New Roman" panose="02020603050405020304" pitchFamily="18" charset="0"/>
              </a:endParaRPr>
            </a:p>
          </p:txBody>
        </p:sp>
        <p:sp>
          <p:nvSpPr>
            <p:cNvPr id="6157" name="Text Box 41"/>
            <p:cNvSpPr txBox="1">
              <a:spLocks noChangeArrowheads="1"/>
            </p:cNvSpPr>
            <p:nvPr/>
          </p:nvSpPr>
          <p:spPr bwMode="auto">
            <a:xfrm>
              <a:off x="5265738" y="1182458"/>
              <a:ext cx="269875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1</a:t>
              </a:r>
              <a:r>
                <a:rPr lang="zh-CN" altLang="en-US" sz="1500" b="1" dirty="0">
                  <a:solidFill>
                    <a:srgbClr val="000000"/>
                  </a:solidFill>
                  <a:ea typeface="等线" panose="02010600030101010101" pitchFamily="2" charset="-122"/>
                </a:rPr>
                <a:t>章：绪论</a:t>
              </a:r>
            </a:p>
          </p:txBody>
        </p:sp>
        <p:sp>
          <p:nvSpPr>
            <p:cNvPr id="6158" name="Text Box 41"/>
            <p:cNvSpPr txBox="1">
              <a:spLocks noChangeArrowheads="1"/>
            </p:cNvSpPr>
            <p:nvPr/>
          </p:nvSpPr>
          <p:spPr bwMode="auto">
            <a:xfrm>
              <a:off x="5265738" y="1479320"/>
              <a:ext cx="269875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2</a:t>
              </a:r>
              <a:r>
                <a:rPr lang="zh-CN" altLang="en-US" sz="1500" b="1" dirty="0">
                  <a:solidFill>
                    <a:srgbClr val="000000"/>
                  </a:solidFill>
                  <a:ea typeface="等线" panose="02010600030101010101" pitchFamily="2" charset="-122"/>
                </a:rPr>
                <a:t>章：数字系统</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3</a:t>
              </a:r>
              <a:r>
                <a:rPr lang="zh-CN" altLang="en-US" sz="1500" b="1" dirty="0">
                  <a:solidFill>
                    <a:srgbClr val="000000"/>
                  </a:solidFill>
                  <a:ea typeface="等线" panose="02010600030101010101" pitchFamily="2" charset="-122"/>
                </a:rPr>
                <a:t>章：数据存储</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4</a:t>
              </a:r>
              <a:r>
                <a:rPr lang="zh-CN" altLang="en-US" sz="1500" b="1" dirty="0">
                  <a:solidFill>
                    <a:srgbClr val="000000"/>
                  </a:solidFill>
                  <a:ea typeface="等线" panose="02010600030101010101" pitchFamily="2" charset="-122"/>
                </a:rPr>
                <a:t>章：数据运算</a:t>
              </a:r>
            </a:p>
          </p:txBody>
        </p:sp>
        <p:sp>
          <p:nvSpPr>
            <p:cNvPr id="6159" name="Text Box 41"/>
            <p:cNvSpPr txBox="1">
              <a:spLocks noChangeArrowheads="1"/>
            </p:cNvSpPr>
            <p:nvPr/>
          </p:nvSpPr>
          <p:spPr bwMode="auto">
            <a:xfrm>
              <a:off x="5265738" y="2238145"/>
              <a:ext cx="26987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5</a:t>
              </a:r>
              <a:r>
                <a:rPr lang="zh-CN" altLang="en-US" sz="1500" b="1" dirty="0">
                  <a:solidFill>
                    <a:srgbClr val="000000"/>
                  </a:solidFill>
                  <a:ea typeface="等线" panose="02010600030101010101" pitchFamily="2" charset="-122"/>
                </a:rPr>
                <a:t>章：计算机组成</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6</a:t>
              </a:r>
              <a:r>
                <a:rPr lang="zh-CN" altLang="en-US" sz="1500" b="1" dirty="0">
                  <a:solidFill>
                    <a:srgbClr val="000000"/>
                  </a:solidFill>
                  <a:ea typeface="等线" panose="02010600030101010101" pitchFamily="2" charset="-122"/>
                </a:rPr>
                <a:t>章：计算机网络和因特网</a:t>
              </a:r>
            </a:p>
          </p:txBody>
        </p:sp>
        <p:sp>
          <p:nvSpPr>
            <p:cNvPr id="6160" name="Text Box 41"/>
            <p:cNvSpPr txBox="1">
              <a:spLocks noChangeArrowheads="1"/>
            </p:cNvSpPr>
            <p:nvPr/>
          </p:nvSpPr>
          <p:spPr bwMode="auto">
            <a:xfrm>
              <a:off x="5265738" y="2766783"/>
              <a:ext cx="26987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7</a:t>
              </a:r>
              <a:r>
                <a:rPr lang="zh-CN" altLang="en-US" sz="1500" b="1" dirty="0">
                  <a:solidFill>
                    <a:srgbClr val="000000"/>
                  </a:solidFill>
                  <a:ea typeface="等线" panose="02010600030101010101" pitchFamily="2" charset="-122"/>
                </a:rPr>
                <a:t>章：操作系统</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8</a:t>
              </a:r>
              <a:r>
                <a:rPr lang="zh-CN" altLang="en-US" sz="1500" b="1" dirty="0">
                  <a:solidFill>
                    <a:srgbClr val="000000"/>
                  </a:solidFill>
                  <a:ea typeface="等线" panose="02010600030101010101" pitchFamily="2" charset="-122"/>
                </a:rPr>
                <a:t>章：算法</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 </a:t>
              </a:r>
              <a:r>
                <a:rPr lang="en-US" altLang="zh-CN" sz="1500" b="1" dirty="0">
                  <a:solidFill>
                    <a:srgbClr val="000000"/>
                  </a:solidFill>
                  <a:ea typeface="等线" panose="02010600030101010101" pitchFamily="2" charset="-122"/>
                </a:rPr>
                <a:t>9</a:t>
              </a:r>
              <a:r>
                <a:rPr lang="zh-CN" altLang="en-US" sz="1500" b="1" dirty="0">
                  <a:solidFill>
                    <a:srgbClr val="000000"/>
                  </a:solidFill>
                  <a:ea typeface="等线" panose="02010600030101010101" pitchFamily="2" charset="-122"/>
                </a:rPr>
                <a:t>章：程序设计语言</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10</a:t>
              </a:r>
              <a:r>
                <a:rPr lang="zh-CN" altLang="en-US" sz="1500" b="1" dirty="0">
                  <a:solidFill>
                    <a:srgbClr val="000000"/>
                  </a:solidFill>
                  <a:ea typeface="等线" panose="02010600030101010101" pitchFamily="2" charset="-122"/>
                </a:rPr>
                <a:t>章：软件工程</a:t>
              </a:r>
            </a:p>
          </p:txBody>
        </p:sp>
        <p:sp>
          <p:nvSpPr>
            <p:cNvPr id="6161" name="Text Box 41"/>
            <p:cNvSpPr txBox="1">
              <a:spLocks noChangeArrowheads="1"/>
            </p:cNvSpPr>
            <p:nvPr/>
          </p:nvSpPr>
          <p:spPr bwMode="auto">
            <a:xfrm>
              <a:off x="5265738" y="3757383"/>
              <a:ext cx="26987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11</a:t>
              </a:r>
              <a:r>
                <a:rPr lang="zh-CN" altLang="en-US" sz="1500" b="1" dirty="0">
                  <a:solidFill>
                    <a:srgbClr val="000000"/>
                  </a:solidFill>
                  <a:ea typeface="等线" panose="02010600030101010101" pitchFamily="2" charset="-122"/>
                </a:rPr>
                <a:t>章：数据结构</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12</a:t>
              </a:r>
              <a:r>
                <a:rPr lang="zh-CN" altLang="en-US" sz="1500" b="1" dirty="0">
                  <a:solidFill>
                    <a:srgbClr val="000000"/>
                  </a:solidFill>
                  <a:ea typeface="等线" panose="02010600030101010101" pitchFamily="2" charset="-122"/>
                </a:rPr>
                <a:t>章：抽象数据类型</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13</a:t>
              </a:r>
              <a:r>
                <a:rPr lang="zh-CN" altLang="en-US" sz="1500" b="1" dirty="0">
                  <a:solidFill>
                    <a:srgbClr val="000000"/>
                  </a:solidFill>
                  <a:ea typeface="等线" panose="02010600030101010101" pitchFamily="2" charset="-122"/>
                </a:rPr>
                <a:t>章：文件结构</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14</a:t>
              </a:r>
              <a:r>
                <a:rPr lang="zh-CN" altLang="en-US" sz="1500" b="1" dirty="0">
                  <a:solidFill>
                    <a:srgbClr val="000000"/>
                  </a:solidFill>
                  <a:ea typeface="等线" panose="02010600030101010101" pitchFamily="2" charset="-122"/>
                </a:rPr>
                <a:t>章：数据库</a:t>
              </a:r>
            </a:p>
          </p:txBody>
        </p:sp>
        <p:sp>
          <p:nvSpPr>
            <p:cNvPr id="6162" name="Text Box 41"/>
            <p:cNvSpPr txBox="1">
              <a:spLocks noChangeArrowheads="1"/>
            </p:cNvSpPr>
            <p:nvPr/>
          </p:nvSpPr>
          <p:spPr bwMode="auto">
            <a:xfrm>
              <a:off x="5265738" y="4747983"/>
              <a:ext cx="269875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15</a:t>
              </a:r>
              <a:r>
                <a:rPr lang="zh-CN" altLang="en-US" sz="1500" b="1" dirty="0">
                  <a:solidFill>
                    <a:srgbClr val="000000"/>
                  </a:solidFill>
                  <a:ea typeface="等线" panose="02010600030101010101" pitchFamily="2" charset="-122"/>
                </a:rPr>
                <a:t>章：数据压缩</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16</a:t>
              </a:r>
              <a:r>
                <a:rPr lang="zh-CN" altLang="en-US" sz="1500" b="1" dirty="0">
                  <a:solidFill>
                    <a:srgbClr val="000000"/>
                  </a:solidFill>
                  <a:ea typeface="等线" panose="02010600030101010101" pitchFamily="2" charset="-122"/>
                </a:rPr>
                <a:t>章：安全</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17</a:t>
              </a:r>
              <a:r>
                <a:rPr lang="zh-CN" altLang="en-US" sz="1500" b="1" dirty="0">
                  <a:solidFill>
                    <a:srgbClr val="000000"/>
                  </a:solidFill>
                  <a:ea typeface="等线" panose="02010600030101010101" pitchFamily="2" charset="-122"/>
                </a:rPr>
                <a:t>章：计算理论</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18</a:t>
              </a:r>
              <a:r>
                <a:rPr lang="zh-CN" altLang="en-US" sz="1500" b="1" dirty="0">
                  <a:solidFill>
                    <a:srgbClr val="000000"/>
                  </a:solidFill>
                  <a:ea typeface="等线" panose="02010600030101010101" pitchFamily="2" charset="-122"/>
                </a:rPr>
                <a:t>章：人工智能</a:t>
              </a:r>
            </a:p>
          </p:txBody>
        </p:sp>
        <p:sp>
          <p:nvSpPr>
            <p:cNvPr id="6163" name="Text Box 41"/>
            <p:cNvSpPr txBox="1">
              <a:spLocks noChangeArrowheads="1"/>
            </p:cNvSpPr>
            <p:nvPr/>
          </p:nvSpPr>
          <p:spPr bwMode="auto">
            <a:xfrm>
              <a:off x="5265738" y="5740170"/>
              <a:ext cx="269875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19</a:t>
              </a:r>
              <a:r>
                <a:rPr lang="zh-CN" altLang="en-US" sz="1500" b="1" dirty="0">
                  <a:solidFill>
                    <a:srgbClr val="000000"/>
                  </a:solidFill>
                  <a:ea typeface="等线" panose="02010600030101010101" pitchFamily="2" charset="-122"/>
                </a:rPr>
                <a:t>章：社交媒体导论</a:t>
              </a:r>
              <a:endParaRPr lang="en-US" altLang="zh-CN" sz="1500" b="1" dirty="0">
                <a:solidFill>
                  <a:srgbClr val="000000"/>
                </a:solidFill>
                <a:ea typeface="等线" panose="02010600030101010101" pitchFamily="2" charset="-122"/>
              </a:endParaRPr>
            </a:p>
            <a:p>
              <a:pPr>
                <a:lnSpc>
                  <a:spcPct val="100000"/>
                </a:lnSpc>
                <a:spcBef>
                  <a:spcPct val="0"/>
                </a:spcBef>
                <a:buNone/>
              </a:pPr>
              <a:r>
                <a:rPr lang="zh-CN" altLang="en-US" sz="1500" b="1" dirty="0">
                  <a:solidFill>
                    <a:srgbClr val="000000"/>
                  </a:solidFill>
                  <a:ea typeface="等线" panose="02010600030101010101" pitchFamily="2" charset="-122"/>
                </a:rPr>
                <a:t>第</a:t>
              </a:r>
              <a:r>
                <a:rPr lang="en-US" altLang="zh-CN" sz="1500" b="1" dirty="0">
                  <a:solidFill>
                    <a:srgbClr val="000000"/>
                  </a:solidFill>
                  <a:ea typeface="等线" panose="02010600030101010101" pitchFamily="2" charset="-122"/>
                </a:rPr>
                <a:t>20</a:t>
              </a:r>
              <a:r>
                <a:rPr lang="zh-CN" altLang="en-US" sz="1500" b="1" dirty="0">
                  <a:solidFill>
                    <a:srgbClr val="000000"/>
                  </a:solidFill>
                  <a:ea typeface="等线" panose="02010600030101010101" pitchFamily="2" charset="-122"/>
                </a:rPr>
                <a:t>章：社会和道德问题</a:t>
              </a:r>
            </a:p>
          </p:txBody>
        </p:sp>
        <p:sp>
          <p:nvSpPr>
            <p:cNvPr id="6164" name="AutoShape 40"/>
            <p:cNvSpPr>
              <a:spLocks/>
            </p:cNvSpPr>
            <p:nvPr/>
          </p:nvSpPr>
          <p:spPr bwMode="auto">
            <a:xfrm>
              <a:off x="4883150" y="5790970"/>
              <a:ext cx="269875" cy="433388"/>
            </a:xfrm>
            <a:prstGeom prst="leftBrace">
              <a:avLst>
                <a:gd name="adj1" fmla="val 1375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eaLnBrk="1" hangingPunct="1">
                <a:lnSpc>
                  <a:spcPct val="100000"/>
                </a:lnSpc>
                <a:spcBef>
                  <a:spcPct val="0"/>
                </a:spcBef>
                <a:buFontTx/>
                <a:buNone/>
              </a:pPr>
              <a:endParaRPr lang="zh-CN" altLang="en-US" sz="1800" b="0" i="0">
                <a:solidFill>
                  <a:srgbClr val="000000"/>
                </a:solidFill>
                <a:latin typeface="Times New Roman" panose="02020603050405020304" pitchFamily="18" charset="0"/>
              </a:endParaRPr>
            </a:p>
          </p:txBody>
        </p:sp>
        <p:sp>
          <p:nvSpPr>
            <p:cNvPr id="6165" name="Rectangle 32"/>
            <p:cNvSpPr>
              <a:spLocks noChangeArrowheads="1"/>
            </p:cNvSpPr>
            <p:nvPr/>
          </p:nvSpPr>
          <p:spPr bwMode="auto">
            <a:xfrm>
              <a:off x="3482975" y="5790970"/>
              <a:ext cx="1079500" cy="433388"/>
            </a:xfrm>
            <a:prstGeom prst="rect">
              <a:avLst/>
            </a:prstGeom>
            <a:noFill/>
            <a:ln w="9525">
              <a:solidFill>
                <a:schemeClr val="tx1"/>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defTabSz="685800">
                <a:lnSpc>
                  <a:spcPct val="90000"/>
                </a:lnSpc>
                <a:spcBef>
                  <a:spcPts val="750"/>
                </a:spcBef>
                <a:buFont typeface="Arial" panose="020B0604020202020204" pitchFamily="34" charset="0"/>
                <a:buChar char="•"/>
                <a:defRPr sz="2100">
                  <a:solidFill>
                    <a:schemeClr val="tx1"/>
                  </a:solidFill>
                  <a:latin typeface="等线" panose="02010600030101010101" pitchFamily="2" charset="-122"/>
                </a:defRPr>
              </a:lvl1pPr>
              <a:lvl2pPr marL="742950" indent="-285750" defTabSz="685800">
                <a:lnSpc>
                  <a:spcPct val="90000"/>
                </a:lnSpc>
                <a:spcBef>
                  <a:spcPts val="375"/>
                </a:spcBef>
                <a:buFont typeface="Arial" panose="020B0604020202020204" pitchFamily="34" charset="0"/>
                <a:buChar char="•"/>
                <a:defRPr>
                  <a:solidFill>
                    <a:schemeClr val="tx1"/>
                  </a:solidFill>
                  <a:latin typeface="等线" panose="02010600030101010101" pitchFamily="2" charset="-122"/>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等线" panose="02010600030101010101" pitchFamily="2" charset="-122"/>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等线" panose="02010600030101010101" pitchFamily="2" charset="-122"/>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等线" panose="02010600030101010101" pitchFamily="2" charset="-122"/>
                </a:defRPr>
              </a:lvl9pPr>
            </a:lstStyle>
            <a:p>
              <a:pPr algn="ctr">
                <a:lnSpc>
                  <a:spcPct val="100000"/>
                </a:lnSpc>
                <a:spcBef>
                  <a:spcPct val="0"/>
                </a:spcBef>
                <a:buNone/>
              </a:pPr>
              <a:r>
                <a:rPr lang="zh-CN" altLang="en-US" sz="1500" b="1" dirty="0">
                  <a:solidFill>
                    <a:srgbClr val="000000"/>
                  </a:solidFill>
                  <a:ea typeface="等线" panose="02010600030101010101" pitchFamily="2" charset="-122"/>
                </a:rPr>
                <a:t>社交媒体和</a:t>
              </a:r>
              <a:endParaRPr lang="en-US" altLang="zh-CN" sz="1500" b="1" dirty="0">
                <a:solidFill>
                  <a:srgbClr val="000000"/>
                </a:solidFill>
                <a:ea typeface="等线" panose="02010600030101010101" pitchFamily="2" charset="-122"/>
              </a:endParaRPr>
            </a:p>
            <a:p>
              <a:pPr algn="ctr">
                <a:lnSpc>
                  <a:spcPct val="100000"/>
                </a:lnSpc>
                <a:spcBef>
                  <a:spcPct val="0"/>
                </a:spcBef>
                <a:buNone/>
              </a:pPr>
              <a:r>
                <a:rPr lang="zh-CN" altLang="en-US" sz="1500" b="1" dirty="0">
                  <a:solidFill>
                    <a:srgbClr val="000000"/>
                  </a:solidFill>
                  <a:ea typeface="等线" panose="02010600030101010101" pitchFamily="2" charset="-122"/>
                </a:rPr>
                <a:t>社会话题</a:t>
              </a:r>
            </a:p>
          </p:txBody>
        </p:sp>
        <p:cxnSp>
          <p:nvCxnSpPr>
            <p:cNvPr id="6166" name="AutoShape 37"/>
            <p:cNvCxnSpPr>
              <a:cxnSpLocks noChangeShapeType="1"/>
            </p:cNvCxnSpPr>
            <p:nvPr/>
          </p:nvCxnSpPr>
          <p:spPr bwMode="auto">
            <a:xfrm>
              <a:off x="2403475" y="1398358"/>
              <a:ext cx="1079500" cy="1874837"/>
            </a:xfrm>
            <a:prstGeom prst="bentConnector3">
              <a:avLst>
                <a:gd name="adj1" fmla="val 5281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7" name="AutoShape 37"/>
            <p:cNvCxnSpPr>
              <a:cxnSpLocks noChangeShapeType="1"/>
            </p:cNvCxnSpPr>
            <p:nvPr/>
          </p:nvCxnSpPr>
          <p:spPr bwMode="auto">
            <a:xfrm>
              <a:off x="2403475" y="1398358"/>
              <a:ext cx="1079500" cy="1108075"/>
            </a:xfrm>
            <a:prstGeom prst="bentConnector3">
              <a:avLst>
                <a:gd name="adj1" fmla="val 5281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8" name="AutoShape 37"/>
            <p:cNvCxnSpPr>
              <a:cxnSpLocks noChangeShapeType="1"/>
            </p:cNvCxnSpPr>
            <p:nvPr/>
          </p:nvCxnSpPr>
          <p:spPr bwMode="auto">
            <a:xfrm>
              <a:off x="2403475" y="1398358"/>
              <a:ext cx="1079500" cy="3841750"/>
            </a:xfrm>
            <a:prstGeom prst="bentConnector3">
              <a:avLst>
                <a:gd name="adj1" fmla="val 5281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69" name="AutoShape 37"/>
            <p:cNvCxnSpPr>
              <a:cxnSpLocks noChangeShapeType="1"/>
            </p:cNvCxnSpPr>
            <p:nvPr/>
          </p:nvCxnSpPr>
          <p:spPr bwMode="auto">
            <a:xfrm>
              <a:off x="2403475" y="1398358"/>
              <a:ext cx="1079500" cy="4608512"/>
            </a:xfrm>
            <a:prstGeom prst="bentConnector3">
              <a:avLst>
                <a:gd name="adj1" fmla="val 5281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0" name="AutoShape 37"/>
            <p:cNvCxnSpPr>
              <a:cxnSpLocks noChangeShapeType="1"/>
            </p:cNvCxnSpPr>
            <p:nvPr/>
          </p:nvCxnSpPr>
          <p:spPr bwMode="auto">
            <a:xfrm>
              <a:off x="2403475" y="1398358"/>
              <a:ext cx="1079500" cy="2859087"/>
            </a:xfrm>
            <a:prstGeom prst="bentConnector3">
              <a:avLst>
                <a:gd name="adj1" fmla="val 5281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71" name="AutoShape 37"/>
            <p:cNvCxnSpPr>
              <a:cxnSpLocks noChangeShapeType="1"/>
            </p:cNvCxnSpPr>
            <p:nvPr/>
          </p:nvCxnSpPr>
          <p:spPr bwMode="auto">
            <a:xfrm>
              <a:off x="2405063" y="1398358"/>
              <a:ext cx="1079500" cy="471487"/>
            </a:xfrm>
            <a:prstGeom prst="bentConnector3">
              <a:avLst>
                <a:gd name="adj1" fmla="val 51634"/>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617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2496908"/>
            <a:ext cx="15875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74202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文本框 2"/>
          <p:cNvSpPr txBox="1">
            <a:spLocks noChangeArrowheads="1"/>
          </p:cNvSpPr>
          <p:nvPr/>
        </p:nvSpPr>
        <p:spPr bwMode="auto">
          <a:xfrm>
            <a:off x="628200" y="1152525"/>
            <a:ext cx="7887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zh-CN" sz="2400" i="0" dirty="0">
                <a:solidFill>
                  <a:srgbClr val="FF0000"/>
                </a:solidFill>
                <a:latin typeface="等线" panose="02010600030101010101" pitchFamily="2" charset="-122"/>
                <a:ea typeface="等线" panose="02010600030101010101" pitchFamily="2" charset="-122"/>
              </a:rPr>
              <a:t>1.</a:t>
            </a:r>
            <a:r>
              <a:rPr lang="zh-CN" altLang="en-US" sz="2400" i="0" dirty="0">
                <a:solidFill>
                  <a:srgbClr val="FF0000"/>
                </a:solidFill>
                <a:latin typeface="等线" panose="02010600030101010101" pitchFamily="2" charset="-122"/>
                <a:ea typeface="等线" panose="02010600030101010101" pitchFamily="2" charset="-122"/>
              </a:rPr>
              <a:t>程序必须是存储的</a:t>
            </a:r>
          </a:p>
        </p:txBody>
      </p:sp>
      <p:grpSp>
        <p:nvGrpSpPr>
          <p:cNvPr id="2" name="组合 1"/>
          <p:cNvGrpSpPr/>
          <p:nvPr/>
        </p:nvGrpSpPr>
        <p:grpSpPr>
          <a:xfrm>
            <a:off x="900000" y="1800000"/>
            <a:ext cx="7344000" cy="4615055"/>
            <a:chOff x="900000" y="1573213"/>
            <a:chExt cx="7344000" cy="4615055"/>
          </a:xfrm>
        </p:grpSpPr>
        <p:grpSp>
          <p:nvGrpSpPr>
            <p:cNvPr id="38914" name="Group 1"/>
            <p:cNvGrpSpPr>
              <a:grpSpLocks/>
            </p:cNvGrpSpPr>
            <p:nvPr/>
          </p:nvGrpSpPr>
          <p:grpSpPr bwMode="auto">
            <a:xfrm>
              <a:off x="900000" y="1573213"/>
              <a:ext cx="7344000" cy="4615055"/>
              <a:chOff x="304800" y="195948"/>
              <a:chExt cx="7278385" cy="3804689"/>
            </a:xfrm>
          </p:grpSpPr>
          <p:sp>
            <p:nvSpPr>
              <p:cNvPr id="38916" name="Text Box 2"/>
              <p:cNvSpPr txBox="1">
                <a:spLocks noChangeArrowheads="1"/>
              </p:cNvSpPr>
              <p:nvPr/>
            </p:nvSpPr>
            <p:spPr bwMode="auto">
              <a:xfrm>
                <a:off x="304800" y="195948"/>
                <a:ext cx="7278385" cy="385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smtClean="0">
                    <a:solidFill>
                      <a:srgbClr val="FF0000"/>
                    </a:solidFill>
                    <a:latin typeface="等线" panose="02010600030101010101" pitchFamily="2" charset="-122"/>
                    <a:ea typeface="等线" panose="02010600030101010101" pitchFamily="2" charset="-122"/>
                  </a:rPr>
                  <a:t>存</a:t>
                </a:r>
                <a:r>
                  <a:rPr lang="zh-CN" altLang="en-US" sz="2400" i="0" dirty="0">
                    <a:solidFill>
                      <a:srgbClr val="FF0000"/>
                    </a:solidFill>
                    <a:latin typeface="等线" panose="02010600030101010101" pitchFamily="2" charset="-122"/>
                    <a:ea typeface="等线" panose="02010600030101010101" pitchFamily="2" charset="-122"/>
                  </a:rPr>
                  <a:t>储器中的程序和数据</a:t>
                </a:r>
                <a:endParaRPr lang="en-US" altLang="en-US" sz="2000" i="0" dirty="0">
                  <a:solidFill>
                    <a:srgbClr val="FF0000"/>
                  </a:solidFill>
                  <a:latin typeface="等线" panose="02010600030101010101" pitchFamily="2" charset="-122"/>
                  <a:ea typeface="等线" panose="02010600030101010101" pitchFamily="2" charset="-122"/>
                </a:endParaRPr>
              </a:p>
            </p:txBody>
          </p:sp>
          <p:cxnSp>
            <p:nvCxnSpPr>
              <p:cNvPr id="38918" name="Straight Connector 3"/>
              <p:cNvCxnSpPr>
                <a:cxnSpLocks noChangeShapeType="1"/>
              </p:cNvCxnSpPr>
              <p:nvPr/>
            </p:nvCxnSpPr>
            <p:spPr bwMode="auto">
              <a:xfrm>
                <a:off x="304800" y="581843"/>
                <a:ext cx="727838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38919" name="Straight Connector 9"/>
              <p:cNvCxnSpPr>
                <a:cxnSpLocks noChangeShapeType="1"/>
              </p:cNvCxnSpPr>
              <p:nvPr/>
            </p:nvCxnSpPr>
            <p:spPr bwMode="auto">
              <a:xfrm>
                <a:off x="304800" y="4000637"/>
                <a:ext cx="727838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38920" name="Straight Connector 10"/>
              <p:cNvCxnSpPr>
                <a:cxnSpLocks noChangeShapeType="1"/>
              </p:cNvCxnSpPr>
              <p:nvPr/>
            </p:nvCxnSpPr>
            <p:spPr bwMode="auto">
              <a:xfrm>
                <a:off x="304800" y="195948"/>
                <a:ext cx="727838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9" name="组合 8"/>
            <p:cNvGrpSpPr/>
            <p:nvPr/>
          </p:nvGrpSpPr>
          <p:grpSpPr>
            <a:xfrm>
              <a:off x="3312000" y="2174731"/>
              <a:ext cx="2520000" cy="3966864"/>
              <a:chOff x="4519448" y="1104901"/>
              <a:chExt cx="2520000" cy="3966864"/>
            </a:xfrm>
          </p:grpSpPr>
          <p:sp>
            <p:nvSpPr>
              <p:cNvPr id="10" name="文本框 9"/>
              <p:cNvSpPr txBox="1"/>
              <p:nvPr/>
            </p:nvSpPr>
            <p:spPr>
              <a:xfrm>
                <a:off x="4519448" y="1104901"/>
                <a:ext cx="2520000" cy="1440000"/>
              </a:xfrm>
              <a:prstGeom prst="rect">
                <a:avLst/>
              </a:prstGeom>
              <a:solidFill>
                <a:srgbClr val="FFFF00"/>
              </a:solidFill>
              <a:ln w="28575">
                <a:solidFill>
                  <a:schemeClr val="tx1"/>
                </a:solidFill>
              </a:ln>
            </p:spPr>
            <p:txBody>
              <a:bodyPr wrap="none" rtlCol="0" anchor="ctr">
                <a:noAutofit/>
              </a:bodyPr>
              <a:lstStyle/>
              <a:p>
                <a:pPr algn="ctr"/>
                <a:r>
                  <a:rPr lang="zh-CN" altLang="en-US" sz="2400" b="1" dirty="0" smtClean="0"/>
                  <a:t>程序</a:t>
                </a:r>
                <a:endParaRPr lang="zh-CN" altLang="en-US" sz="2400" b="1" dirty="0"/>
              </a:p>
            </p:txBody>
          </p:sp>
          <p:sp>
            <p:nvSpPr>
              <p:cNvPr id="11" name="文本框 10"/>
              <p:cNvSpPr txBox="1"/>
              <p:nvPr/>
            </p:nvSpPr>
            <p:spPr>
              <a:xfrm>
                <a:off x="4519448" y="2544902"/>
                <a:ext cx="2520000" cy="2052498"/>
              </a:xfrm>
              <a:prstGeom prst="rect">
                <a:avLst/>
              </a:prstGeom>
              <a:solidFill>
                <a:srgbClr val="B2E2EE"/>
              </a:solidFill>
              <a:ln w="28575">
                <a:solidFill>
                  <a:schemeClr val="tx1"/>
                </a:solidFill>
              </a:ln>
            </p:spPr>
            <p:txBody>
              <a:bodyPr wrap="square" rtlCol="0" anchor="ctr">
                <a:noAutofit/>
              </a:bodyPr>
              <a:lstStyle/>
              <a:p>
                <a:pPr algn="ctr"/>
                <a:r>
                  <a:rPr lang="zh-CN" altLang="en-US" sz="2400" b="1" dirty="0"/>
                  <a:t>数据</a:t>
                </a:r>
              </a:p>
            </p:txBody>
          </p:sp>
          <p:sp>
            <p:nvSpPr>
              <p:cNvPr id="12" name="文本框 11"/>
              <p:cNvSpPr txBox="1"/>
              <p:nvPr/>
            </p:nvSpPr>
            <p:spPr>
              <a:xfrm>
                <a:off x="4519448" y="4610100"/>
                <a:ext cx="2520000" cy="461665"/>
              </a:xfrm>
              <a:prstGeom prst="rect">
                <a:avLst/>
              </a:prstGeom>
              <a:noFill/>
            </p:spPr>
            <p:txBody>
              <a:bodyPr wrap="square" rtlCol="0" anchor="ctr">
                <a:spAutoFit/>
              </a:bodyPr>
              <a:lstStyle/>
              <a:p>
                <a:pPr algn="ctr"/>
                <a:r>
                  <a:rPr lang="zh-CN" altLang="en-US" sz="2400" b="1" dirty="0" smtClean="0"/>
                  <a:t>存储器</a:t>
                </a:r>
                <a:endParaRPr lang="zh-CN" altLang="en-US" sz="2400" b="1" dirty="0"/>
              </a:p>
            </p:txBody>
          </p:sp>
        </p:grpSp>
      </p:grpSp>
    </p:spTree>
    <p:extLst>
      <p:ext uri="{BB962C8B-B14F-4D97-AF65-F5344CB8AC3E}">
        <p14:creationId xmlns:p14="http://schemas.microsoft.com/office/powerpoint/2010/main" val="362901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文本框 2"/>
          <p:cNvSpPr txBox="1">
            <a:spLocks noChangeArrowheads="1"/>
          </p:cNvSpPr>
          <p:nvPr/>
        </p:nvSpPr>
        <p:spPr bwMode="auto">
          <a:xfrm>
            <a:off x="628200" y="1152000"/>
            <a:ext cx="7887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zh-CN" sz="2400" i="0" dirty="0">
                <a:solidFill>
                  <a:srgbClr val="FF0000"/>
                </a:solidFill>
                <a:latin typeface="等线" panose="02010600030101010101" pitchFamily="2" charset="-122"/>
                <a:ea typeface="等线" panose="02010600030101010101" pitchFamily="2" charset="-122"/>
              </a:rPr>
              <a:t>2.</a:t>
            </a:r>
            <a:r>
              <a:rPr lang="zh-CN" altLang="en-US" sz="2400" i="0" dirty="0">
                <a:solidFill>
                  <a:srgbClr val="FF0000"/>
                </a:solidFill>
                <a:latin typeface="等线" panose="02010600030101010101" pitchFamily="2" charset="-122"/>
                <a:ea typeface="等线" panose="02010600030101010101" pitchFamily="2" charset="-122"/>
              </a:rPr>
              <a:t>指令的序列</a:t>
            </a:r>
          </a:p>
        </p:txBody>
      </p:sp>
      <p:grpSp>
        <p:nvGrpSpPr>
          <p:cNvPr id="2" name="组合 1"/>
          <p:cNvGrpSpPr/>
          <p:nvPr/>
        </p:nvGrpSpPr>
        <p:grpSpPr>
          <a:xfrm>
            <a:off x="900000" y="2052000"/>
            <a:ext cx="7344000" cy="3749675"/>
            <a:chOff x="900000" y="2052000"/>
            <a:chExt cx="7344000" cy="3749675"/>
          </a:xfrm>
        </p:grpSpPr>
        <p:grpSp>
          <p:nvGrpSpPr>
            <p:cNvPr id="40962" name="Group 1"/>
            <p:cNvGrpSpPr>
              <a:grpSpLocks/>
            </p:cNvGrpSpPr>
            <p:nvPr/>
          </p:nvGrpSpPr>
          <p:grpSpPr bwMode="auto">
            <a:xfrm>
              <a:off x="900000" y="2052000"/>
              <a:ext cx="7344000" cy="3749675"/>
              <a:chOff x="380999" y="457200"/>
              <a:chExt cx="7463859" cy="5572648"/>
            </a:xfrm>
          </p:grpSpPr>
          <p:sp>
            <p:nvSpPr>
              <p:cNvPr id="40964" name="Text Box 2"/>
              <p:cNvSpPr txBox="1">
                <a:spLocks noChangeArrowheads="1"/>
              </p:cNvSpPr>
              <p:nvPr/>
            </p:nvSpPr>
            <p:spPr bwMode="auto">
              <a:xfrm>
                <a:off x="380999" y="457200"/>
                <a:ext cx="7463859" cy="695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smtClean="0">
                    <a:solidFill>
                      <a:srgbClr val="FF0000"/>
                    </a:solidFill>
                    <a:latin typeface="等线" panose="02010600030101010101" pitchFamily="2" charset="-122"/>
                    <a:ea typeface="等线" panose="02010600030101010101" pitchFamily="2" charset="-122"/>
                  </a:rPr>
                  <a:t>由</a:t>
                </a:r>
                <a:r>
                  <a:rPr lang="zh-CN" altLang="en-US" sz="2400" i="0" dirty="0">
                    <a:solidFill>
                      <a:srgbClr val="FF0000"/>
                    </a:solidFill>
                    <a:latin typeface="等线" panose="02010600030101010101" pitchFamily="2" charset="-122"/>
                    <a:ea typeface="等线" panose="02010600030101010101" pitchFamily="2" charset="-122"/>
                  </a:rPr>
                  <a:t>指令构成的程序</a:t>
                </a:r>
                <a:endParaRPr lang="en-US" altLang="en-US" sz="2000" i="0" dirty="0">
                  <a:solidFill>
                    <a:srgbClr val="FF0000"/>
                  </a:solidFill>
                  <a:latin typeface="等线" panose="02010600030101010101" pitchFamily="2" charset="-122"/>
                  <a:ea typeface="等线" panose="02010600030101010101" pitchFamily="2" charset="-122"/>
                </a:endParaRPr>
              </a:p>
            </p:txBody>
          </p:sp>
          <p:cxnSp>
            <p:nvCxnSpPr>
              <p:cNvPr id="40966" name="Straight Connector 3"/>
              <p:cNvCxnSpPr>
                <a:cxnSpLocks noChangeShapeType="1"/>
              </p:cNvCxnSpPr>
              <p:nvPr/>
            </p:nvCxnSpPr>
            <p:spPr bwMode="auto">
              <a:xfrm>
                <a:off x="380999" y="1152726"/>
                <a:ext cx="746385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40967" name="Straight Connector 9"/>
              <p:cNvCxnSpPr>
                <a:cxnSpLocks noChangeShapeType="1"/>
              </p:cNvCxnSpPr>
              <p:nvPr/>
            </p:nvCxnSpPr>
            <p:spPr bwMode="auto">
              <a:xfrm>
                <a:off x="380999" y="6029848"/>
                <a:ext cx="746385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40968" name="Straight Connector 10"/>
              <p:cNvCxnSpPr>
                <a:cxnSpLocks noChangeShapeType="1"/>
              </p:cNvCxnSpPr>
              <p:nvPr/>
            </p:nvCxnSpPr>
            <p:spPr bwMode="auto">
              <a:xfrm>
                <a:off x="380999" y="457200"/>
                <a:ext cx="746385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9" name="组合 8"/>
            <p:cNvGrpSpPr/>
            <p:nvPr/>
          </p:nvGrpSpPr>
          <p:grpSpPr>
            <a:xfrm>
              <a:off x="972000" y="2651438"/>
              <a:ext cx="7200000" cy="3045489"/>
              <a:chOff x="972000" y="2143438"/>
              <a:chExt cx="7200000" cy="3045489"/>
            </a:xfrm>
          </p:grpSpPr>
          <p:sp>
            <p:nvSpPr>
              <p:cNvPr id="10" name="文本框 9"/>
              <p:cNvSpPr txBox="1"/>
              <p:nvPr/>
            </p:nvSpPr>
            <p:spPr>
              <a:xfrm>
                <a:off x="972000" y="2143438"/>
                <a:ext cx="7200000" cy="2571124"/>
              </a:xfrm>
              <a:prstGeom prst="rect">
                <a:avLst/>
              </a:prstGeom>
              <a:noFill/>
              <a:ln w="31750">
                <a:solidFill>
                  <a:schemeClr val="tx1"/>
                </a:solidFill>
              </a:ln>
            </p:spPr>
            <p:txBody>
              <a:bodyPr wrap="square" rtlCol="0" anchor="ctr">
                <a:noAutofit/>
              </a:bodyPr>
              <a:lstStyle/>
              <a:p>
                <a:pPr marL="612000" indent="-342900">
                  <a:lnSpc>
                    <a:spcPct val="150000"/>
                  </a:lnSpc>
                  <a:buAutoNum type="arabicPeriod"/>
                </a:pPr>
                <a:r>
                  <a:rPr lang="zh-CN" altLang="en-US" sz="2400" b="1" dirty="0" smtClean="0">
                    <a:latin typeface="+mn-ea"/>
                  </a:rPr>
                  <a:t>向存储器中输入第一个数字</a:t>
                </a:r>
                <a:endParaRPr lang="en-US" altLang="zh-CN" sz="2400" b="1" dirty="0" smtClean="0">
                  <a:latin typeface="+mn-ea"/>
                </a:endParaRPr>
              </a:p>
              <a:p>
                <a:pPr marL="612000" indent="-342900">
                  <a:lnSpc>
                    <a:spcPct val="150000"/>
                  </a:lnSpc>
                  <a:buAutoNum type="arabicPeriod"/>
                </a:pPr>
                <a:r>
                  <a:rPr lang="zh-CN" altLang="en-US" sz="2400" b="1" dirty="0" smtClean="0">
                    <a:latin typeface="+mn-ea"/>
                  </a:rPr>
                  <a:t>向存储器中输入第二个数字</a:t>
                </a:r>
                <a:endParaRPr lang="en-US" altLang="zh-CN" sz="2400" b="1" dirty="0" smtClean="0">
                  <a:latin typeface="+mn-ea"/>
                </a:endParaRPr>
              </a:p>
              <a:p>
                <a:pPr marL="612000" indent="-342900">
                  <a:lnSpc>
                    <a:spcPct val="150000"/>
                  </a:lnSpc>
                  <a:buAutoNum type="arabicPeriod"/>
                </a:pPr>
                <a:r>
                  <a:rPr lang="zh-CN" altLang="en-US" sz="2400" b="1" dirty="0" smtClean="0">
                    <a:latin typeface="+mn-ea"/>
                  </a:rPr>
                  <a:t>将两个数字相加，并将结果存储到存储器中</a:t>
                </a:r>
                <a:endParaRPr lang="en-US" altLang="zh-CN" sz="2400" b="1" dirty="0" smtClean="0">
                  <a:latin typeface="+mn-ea"/>
                </a:endParaRPr>
              </a:p>
              <a:p>
                <a:pPr marL="612000" indent="-342900">
                  <a:lnSpc>
                    <a:spcPct val="150000"/>
                  </a:lnSpc>
                  <a:buAutoNum type="arabicPeriod"/>
                </a:pPr>
                <a:r>
                  <a:rPr lang="zh-CN" altLang="en-US" sz="2400" b="1" dirty="0" smtClean="0">
                    <a:latin typeface="+mn-ea"/>
                  </a:rPr>
                  <a:t>输出结果</a:t>
                </a:r>
                <a:endParaRPr lang="zh-CN" altLang="en-US" sz="2400" b="1" dirty="0">
                  <a:latin typeface="+mn-ea"/>
                </a:endParaRPr>
              </a:p>
            </p:txBody>
          </p:sp>
          <p:sp>
            <p:nvSpPr>
              <p:cNvPr id="11" name="文本框 10"/>
              <p:cNvSpPr txBox="1"/>
              <p:nvPr/>
            </p:nvSpPr>
            <p:spPr>
              <a:xfrm>
                <a:off x="4171891" y="4727262"/>
                <a:ext cx="800219" cy="461665"/>
              </a:xfrm>
              <a:prstGeom prst="rect">
                <a:avLst/>
              </a:prstGeom>
              <a:noFill/>
            </p:spPr>
            <p:txBody>
              <a:bodyPr wrap="none" rtlCol="0">
                <a:spAutoFit/>
              </a:bodyPr>
              <a:lstStyle/>
              <a:p>
                <a:r>
                  <a:rPr lang="zh-CN" altLang="en-US" sz="2400" b="1" dirty="0" smtClean="0"/>
                  <a:t>程序</a:t>
                </a:r>
                <a:endParaRPr lang="zh-CN" altLang="en-US" sz="2400" b="1" dirty="0"/>
              </a:p>
            </p:txBody>
          </p:sp>
        </p:grpSp>
      </p:grpSp>
    </p:spTree>
    <p:extLst>
      <p:ext uri="{BB962C8B-B14F-4D97-AF65-F5344CB8AC3E}">
        <p14:creationId xmlns:p14="http://schemas.microsoft.com/office/powerpoint/2010/main" val="268768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矩形 1"/>
          <p:cNvSpPr>
            <a:spLocks noChangeArrowheads="1"/>
          </p:cNvSpPr>
          <p:nvPr/>
        </p:nvSpPr>
        <p:spPr bwMode="auto">
          <a:xfrm>
            <a:off x="628200" y="1015206"/>
            <a:ext cx="7887600"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eaLnBrk="1" hangingPunct="1">
              <a:lnSpc>
                <a:spcPct val="150000"/>
              </a:lnSpc>
            </a:pPr>
            <a:r>
              <a:rPr lang="en-US" altLang="zh-CN" sz="2400" i="0" dirty="0">
                <a:solidFill>
                  <a:srgbClr val="FF0000"/>
                </a:solidFill>
                <a:latin typeface="等线" panose="02010600030101010101" pitchFamily="2" charset="-122"/>
                <a:ea typeface="等线" panose="02010600030101010101" pitchFamily="2" charset="-122"/>
              </a:rPr>
              <a:t>3.</a:t>
            </a:r>
            <a:r>
              <a:rPr lang="zh-CN" altLang="en-US" sz="2400" i="0" dirty="0">
                <a:solidFill>
                  <a:srgbClr val="FF0000"/>
                </a:solidFill>
                <a:latin typeface="等线" panose="02010600030101010101" pitchFamily="2" charset="-122"/>
                <a:ea typeface="等线" panose="02010600030101010101" pitchFamily="2" charset="-122"/>
              </a:rPr>
              <a:t>算法</a:t>
            </a:r>
            <a:endParaRPr lang="en-US" altLang="zh-CN" sz="2400" i="0" dirty="0">
              <a:solidFill>
                <a:srgbClr val="FF0000"/>
              </a:solidFill>
              <a:latin typeface="等线" panose="02010600030101010101" pitchFamily="2" charset="-122"/>
              <a:ea typeface="等线" panose="02010600030101010101" pitchFamily="2" charset="-122"/>
            </a:endParaRPr>
          </a:p>
          <a:p>
            <a:pPr eaLnBrk="1" hangingPunct="1">
              <a:lnSpc>
                <a:spcPct val="150000"/>
              </a:lnSpc>
            </a:pPr>
            <a:r>
              <a:rPr lang="en-US" altLang="zh-CN" sz="2400" i="0" dirty="0">
                <a:latin typeface="等线" panose="02010600030101010101" pitchFamily="2" charset="-122"/>
                <a:ea typeface="等线" panose="02010600030101010101" pitchFamily="2" charset="-122"/>
              </a:rPr>
              <a:t>	</a:t>
            </a:r>
            <a:r>
              <a:rPr lang="zh-CN" altLang="en-US" sz="2400" i="0" dirty="0">
                <a:latin typeface="等线" panose="02010600030101010101" pitchFamily="2" charset="-122"/>
                <a:ea typeface="等线" panose="02010600030101010101" pitchFamily="2" charset="-122"/>
              </a:rPr>
              <a:t>按照步骤，逐步的解决问题的方法称之为算法。</a:t>
            </a:r>
            <a:endParaRPr lang="en-US" altLang="zh-CN" sz="2400" i="0" dirty="0">
              <a:latin typeface="等线" panose="02010600030101010101" pitchFamily="2" charset="-122"/>
              <a:ea typeface="等线" panose="02010600030101010101" pitchFamily="2" charset="-122"/>
            </a:endParaRPr>
          </a:p>
          <a:p>
            <a:pPr eaLnBrk="1" hangingPunct="1">
              <a:lnSpc>
                <a:spcPct val="150000"/>
              </a:lnSpc>
            </a:pPr>
            <a:r>
              <a:rPr lang="en-US" altLang="zh-CN" sz="2400" i="0" dirty="0">
                <a:solidFill>
                  <a:srgbClr val="FF0000"/>
                </a:solidFill>
                <a:latin typeface="等线" panose="02010600030101010101" pitchFamily="2" charset="-122"/>
                <a:ea typeface="等线" panose="02010600030101010101" pitchFamily="2" charset="-122"/>
              </a:rPr>
              <a:t>4.</a:t>
            </a:r>
            <a:r>
              <a:rPr lang="zh-CN" altLang="en-US" sz="2400" i="0" dirty="0">
                <a:solidFill>
                  <a:srgbClr val="FF0000"/>
                </a:solidFill>
                <a:latin typeface="等线" panose="02010600030101010101" pitchFamily="2" charset="-122"/>
                <a:ea typeface="等线" panose="02010600030101010101" pitchFamily="2" charset="-122"/>
              </a:rPr>
              <a:t>计算机语言</a:t>
            </a:r>
            <a:endParaRPr lang="en-US" altLang="zh-CN" sz="2400" i="0" dirty="0">
              <a:solidFill>
                <a:srgbClr val="FF0000"/>
              </a:solidFill>
              <a:latin typeface="等线" panose="02010600030101010101" pitchFamily="2" charset="-122"/>
              <a:ea typeface="等线" panose="02010600030101010101" pitchFamily="2" charset="-122"/>
            </a:endParaRPr>
          </a:p>
          <a:p>
            <a:pPr eaLnBrk="1" hangingPunct="1">
              <a:lnSpc>
                <a:spcPct val="150000"/>
              </a:lnSpc>
            </a:pPr>
            <a:r>
              <a:rPr lang="en-US" altLang="zh-CN" sz="2400" i="0" dirty="0">
                <a:latin typeface="等线" panose="02010600030101010101" pitchFamily="2" charset="-122"/>
                <a:ea typeface="等线" panose="02010600030101010101" pitchFamily="2" charset="-122"/>
              </a:rPr>
              <a:t>	</a:t>
            </a:r>
            <a:r>
              <a:rPr lang="zh-CN" altLang="en-US" sz="2400" i="0" dirty="0">
                <a:latin typeface="等线" panose="02010600030101010101" pitchFamily="2" charset="-122"/>
                <a:ea typeface="等线" panose="02010600030101010101" pitchFamily="2" charset="-122"/>
              </a:rPr>
              <a:t>计算机科学家研究出利用符号来代表位模式，这</a:t>
            </a:r>
            <a:r>
              <a:rPr lang="zh-CN" altLang="en-US" sz="2400" i="0" dirty="0" smtClean="0">
                <a:latin typeface="等线" panose="02010600030101010101" pitchFamily="2" charset="-122"/>
                <a:ea typeface="等线" panose="02010600030101010101" pitchFamily="2" charset="-122"/>
              </a:rPr>
              <a:t>样</a:t>
            </a:r>
            <a:r>
              <a:rPr lang="en-US" altLang="zh-CN" sz="2400" i="0" dirty="0" smtClean="0">
                <a:latin typeface="等线" panose="02010600030101010101" pitchFamily="2" charset="-122"/>
                <a:ea typeface="等线" panose="02010600030101010101" pitchFamily="2" charset="-122"/>
              </a:rPr>
              <a:t>	</a:t>
            </a:r>
            <a:r>
              <a:rPr lang="zh-CN" altLang="en-US" sz="2400" i="0" dirty="0" smtClean="0">
                <a:latin typeface="等线" panose="02010600030101010101" pitchFamily="2" charset="-122"/>
                <a:ea typeface="等线" panose="02010600030101010101" pitchFamily="2" charset="-122"/>
              </a:rPr>
              <a:t>就诞</a:t>
            </a:r>
            <a:r>
              <a:rPr lang="zh-CN" altLang="en-US" sz="2400" i="0" dirty="0">
                <a:latin typeface="等线" panose="02010600030101010101" pitchFamily="2" charset="-122"/>
                <a:ea typeface="等线" panose="02010600030101010101" pitchFamily="2" charset="-122"/>
              </a:rPr>
              <a:t>生了计算机语言的概念。</a:t>
            </a:r>
            <a:endParaRPr lang="en-US" altLang="zh-CN" sz="2400" i="0" dirty="0">
              <a:latin typeface="等线" panose="02010600030101010101" pitchFamily="2" charset="-122"/>
              <a:ea typeface="等线" panose="02010600030101010101" pitchFamily="2" charset="-122"/>
            </a:endParaRPr>
          </a:p>
          <a:p>
            <a:pPr eaLnBrk="1" hangingPunct="1">
              <a:lnSpc>
                <a:spcPct val="150000"/>
              </a:lnSpc>
            </a:pPr>
            <a:r>
              <a:rPr lang="en-US" altLang="zh-CN" sz="2400" i="0" dirty="0">
                <a:solidFill>
                  <a:srgbClr val="FF0000"/>
                </a:solidFill>
                <a:latin typeface="等线" panose="02010600030101010101" pitchFamily="2" charset="-122"/>
                <a:ea typeface="等线" panose="02010600030101010101" pitchFamily="2" charset="-122"/>
              </a:rPr>
              <a:t>5.</a:t>
            </a:r>
            <a:r>
              <a:rPr lang="zh-CN" altLang="en-US" sz="2400" i="0" dirty="0">
                <a:solidFill>
                  <a:srgbClr val="FF0000"/>
                </a:solidFill>
                <a:latin typeface="等线" panose="02010600030101010101" pitchFamily="2" charset="-122"/>
                <a:ea typeface="等线" panose="02010600030101010101" pitchFamily="2" charset="-122"/>
              </a:rPr>
              <a:t>软件工程</a:t>
            </a:r>
            <a:endParaRPr lang="en-US" altLang="zh-CN" sz="2400" i="0" dirty="0">
              <a:solidFill>
                <a:srgbClr val="FF0000"/>
              </a:solidFill>
              <a:latin typeface="等线" panose="02010600030101010101" pitchFamily="2" charset="-122"/>
              <a:ea typeface="等线" panose="02010600030101010101" pitchFamily="2" charset="-122"/>
            </a:endParaRPr>
          </a:p>
          <a:p>
            <a:pPr eaLnBrk="1" hangingPunct="1">
              <a:lnSpc>
                <a:spcPct val="150000"/>
              </a:lnSpc>
            </a:pPr>
            <a:r>
              <a:rPr lang="en-US" altLang="zh-CN" sz="2400" i="0" dirty="0">
                <a:latin typeface="等线" panose="02010600030101010101" pitchFamily="2" charset="-122"/>
                <a:ea typeface="等线" panose="02010600030101010101" pitchFamily="2" charset="-122"/>
              </a:rPr>
              <a:t>	</a:t>
            </a:r>
            <a:r>
              <a:rPr lang="zh-CN" altLang="en-US" sz="2400" i="0" dirty="0">
                <a:latin typeface="等线" panose="02010600030101010101" pitchFamily="2" charset="-122"/>
                <a:ea typeface="等线" panose="02010600030101010101" pitchFamily="2" charset="-122"/>
              </a:rPr>
              <a:t>是指结构化程序的设计和编写。</a:t>
            </a:r>
            <a:endParaRPr lang="en-US" altLang="zh-CN" sz="2400" i="0" dirty="0">
              <a:latin typeface="等线" panose="02010600030101010101" pitchFamily="2" charset="-122"/>
              <a:ea typeface="等线" panose="02010600030101010101" pitchFamily="2" charset="-122"/>
            </a:endParaRPr>
          </a:p>
          <a:p>
            <a:pPr eaLnBrk="1" hangingPunct="1">
              <a:lnSpc>
                <a:spcPct val="150000"/>
              </a:lnSpc>
            </a:pPr>
            <a:r>
              <a:rPr lang="en-US" altLang="zh-CN" sz="2400" i="0" dirty="0">
                <a:solidFill>
                  <a:srgbClr val="FF0000"/>
                </a:solidFill>
                <a:latin typeface="等线" panose="02010600030101010101" pitchFamily="2" charset="-122"/>
                <a:ea typeface="等线" panose="02010600030101010101" pitchFamily="2" charset="-122"/>
              </a:rPr>
              <a:t>6.</a:t>
            </a:r>
            <a:r>
              <a:rPr lang="zh-CN" altLang="en-US" sz="2400" i="0" dirty="0">
                <a:solidFill>
                  <a:srgbClr val="FF0000"/>
                </a:solidFill>
                <a:latin typeface="等线" panose="02010600030101010101" pitchFamily="2" charset="-122"/>
                <a:ea typeface="等线" panose="02010600030101010101" pitchFamily="2" charset="-122"/>
              </a:rPr>
              <a:t>操作系统</a:t>
            </a:r>
            <a:endParaRPr lang="en-US" altLang="zh-CN" sz="2400" i="0" dirty="0">
              <a:solidFill>
                <a:srgbClr val="FF0000"/>
              </a:solidFill>
              <a:latin typeface="等线" panose="02010600030101010101" pitchFamily="2" charset="-122"/>
              <a:ea typeface="等线" panose="02010600030101010101" pitchFamily="2" charset="-122"/>
            </a:endParaRPr>
          </a:p>
          <a:p>
            <a:pPr eaLnBrk="1" hangingPunct="1">
              <a:lnSpc>
                <a:spcPct val="150000"/>
              </a:lnSpc>
            </a:pPr>
            <a:r>
              <a:rPr lang="en-US" altLang="zh-CN" sz="2400" i="0" dirty="0">
                <a:latin typeface="等线" panose="02010600030101010101" pitchFamily="2" charset="-122"/>
                <a:ea typeface="等线" panose="02010600030101010101" pitchFamily="2" charset="-122"/>
              </a:rPr>
              <a:t>	</a:t>
            </a:r>
            <a:r>
              <a:rPr lang="zh-CN" altLang="en-US" sz="2400" i="0" dirty="0">
                <a:latin typeface="等线" panose="02010600030101010101" pitchFamily="2" charset="-122"/>
                <a:ea typeface="等线" panose="02010600030101010101" pitchFamily="2" charset="-122"/>
              </a:rPr>
              <a:t>是方便程序访问计算机部件的一种管理程序。</a:t>
            </a:r>
            <a:endParaRPr lang="en-US" altLang="zh-CN" sz="2400" i="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0938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0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0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0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solidFill>
                  <a:srgbClr val="FF0000"/>
                </a:solidFill>
              </a:rPr>
              <a:t>1.4	</a:t>
            </a:r>
            <a:r>
              <a:rPr lang="zh-CN" altLang="en-US" dirty="0" smtClean="0">
                <a:solidFill>
                  <a:srgbClr val="FF0000"/>
                </a:solidFill>
              </a:rPr>
              <a:t>历史</a:t>
            </a:r>
            <a:endParaRPr lang="zh-CN" altLang="en-US" dirty="0">
              <a:solidFill>
                <a:srgbClr val="FF0000"/>
              </a:solidFill>
            </a:endParaRPr>
          </a:p>
        </p:txBody>
      </p:sp>
      <p:sp>
        <p:nvSpPr>
          <p:cNvPr id="3" name="内容占位符 2"/>
          <p:cNvSpPr>
            <a:spLocks noGrp="1"/>
          </p:cNvSpPr>
          <p:nvPr>
            <p:ph idx="1"/>
          </p:nvPr>
        </p:nvSpPr>
        <p:spPr>
          <a:xfrm>
            <a:off x="628650" y="1285407"/>
            <a:ext cx="7886700" cy="831200"/>
          </a:xfrm>
        </p:spPr>
        <p:txBody>
          <a:bodyPr/>
          <a:lstStyle/>
          <a:p>
            <a:r>
              <a:rPr lang="zh-CN" altLang="en-US" dirty="0" smtClean="0"/>
              <a:t>在</a:t>
            </a:r>
            <a:r>
              <a:rPr lang="zh-CN" altLang="en-US" dirty="0"/>
              <a:t>本节，我们简要回顾一下计算和计算机的历史。我们将其分为三个阶段。</a:t>
            </a:r>
          </a:p>
          <a:p>
            <a:endParaRPr lang="zh-CN" altLang="en-US" dirty="0"/>
          </a:p>
        </p:txBody>
      </p:sp>
      <p:sp>
        <p:nvSpPr>
          <p:cNvPr id="4" name="标题 1"/>
          <p:cNvSpPr txBox="1">
            <a:spLocks/>
          </p:cNvSpPr>
          <p:nvPr/>
        </p:nvSpPr>
        <p:spPr>
          <a:xfrm>
            <a:off x="972000" y="2421542"/>
            <a:ext cx="7200000"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chemeClr val="tx1"/>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cs typeface="+mj-cs"/>
              </a:defRPr>
            </a:lvl1pPr>
          </a:lstStyle>
          <a:p>
            <a:r>
              <a:rPr lang="en-US" altLang="zh-CN" dirty="0" smtClean="0">
                <a:solidFill>
                  <a:srgbClr val="FF0000"/>
                </a:solidFill>
              </a:rPr>
              <a:t>1.4.1		</a:t>
            </a:r>
            <a:r>
              <a:rPr lang="zh-CN" altLang="en-US" dirty="0" smtClean="0">
                <a:solidFill>
                  <a:srgbClr val="FF0000"/>
                </a:solidFill>
              </a:rPr>
              <a:t>机械计算机器</a:t>
            </a:r>
            <a:r>
              <a:rPr lang="en-US" altLang="zh-CN" dirty="0" smtClean="0">
                <a:solidFill>
                  <a:srgbClr val="FF0000"/>
                </a:solidFill>
              </a:rPr>
              <a:t>(</a:t>
            </a:r>
            <a:r>
              <a:rPr lang="zh-CN" altLang="en-US" dirty="0" smtClean="0">
                <a:solidFill>
                  <a:srgbClr val="FF0000"/>
                </a:solidFill>
              </a:rPr>
              <a:t>～</a:t>
            </a:r>
            <a:r>
              <a:rPr lang="en-US" altLang="zh-CN" dirty="0" smtClean="0">
                <a:solidFill>
                  <a:srgbClr val="FF0000"/>
                </a:solidFill>
              </a:rPr>
              <a:t>1930)</a:t>
            </a:r>
            <a:endParaRPr lang="zh-CN" altLang="en-US" dirty="0">
              <a:solidFill>
                <a:srgbClr val="FF0000"/>
              </a:solidFill>
            </a:endParaRPr>
          </a:p>
        </p:txBody>
      </p:sp>
      <p:sp>
        <p:nvSpPr>
          <p:cNvPr id="5" name="内容占位符 2"/>
          <p:cNvSpPr txBox="1">
            <a:spLocks/>
          </p:cNvSpPr>
          <p:nvPr/>
        </p:nvSpPr>
        <p:spPr>
          <a:xfrm>
            <a:off x="628650" y="3317408"/>
            <a:ext cx="7886700" cy="81850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1200"/>
              </a:spcAft>
              <a:buFont typeface="等线" panose="02010600030101010101" pitchFamily="2" charset="-122"/>
              <a:buChar char="★"/>
              <a:defRPr sz="2400" b="1" kern="1200" baseline="0">
                <a:solidFill>
                  <a:schemeClr val="tx1"/>
                </a:solidFill>
                <a:effectLst/>
                <a:latin typeface="+mn-ea"/>
                <a:ea typeface="等线" panose="02010600030101010101" pitchFamily="2" charset="-122"/>
                <a:cs typeface="+mn-cs"/>
              </a:defRPr>
            </a:lvl1pPr>
            <a:lvl2pPr marL="685800" indent="-228600" algn="l" defTabSz="914400" rtl="0" eaLnBrk="1" latinLnBrk="0" hangingPunct="1">
              <a:lnSpc>
                <a:spcPct val="100000"/>
              </a:lnSpc>
              <a:spcBef>
                <a:spcPts val="0"/>
              </a:spcBef>
              <a:spcAft>
                <a:spcPts val="1200"/>
              </a:spcAft>
              <a:buSzPct val="85000"/>
              <a:buFont typeface="等线" panose="02010600030101010101" pitchFamily="2" charset="-122"/>
              <a:buChar char="◆"/>
              <a:defRPr sz="2400" b="1" kern="1200">
                <a:solidFill>
                  <a:schemeClr val="tx1"/>
                </a:solidFill>
                <a:effectLst/>
                <a:latin typeface="+mn-ea"/>
                <a:ea typeface="+mn-ea"/>
                <a:cs typeface="+mn-cs"/>
              </a:defRPr>
            </a:lvl2pPr>
            <a:lvl3pPr marL="1143000" indent="-228600" algn="l" defTabSz="914400" rtl="0" eaLnBrk="1" latinLnBrk="0" hangingPunct="1">
              <a:lnSpc>
                <a:spcPct val="100000"/>
              </a:lnSpc>
              <a:spcBef>
                <a:spcPts val="0"/>
              </a:spcBef>
              <a:spcAft>
                <a:spcPts val="1200"/>
              </a:spcAft>
              <a:buSzPct val="70000"/>
              <a:buFont typeface="等线" panose="02010600030101010101" pitchFamily="2" charset="-122"/>
              <a:buChar char="▲"/>
              <a:defRPr sz="2400" b="1" kern="1200">
                <a:solidFill>
                  <a:schemeClr val="tx1"/>
                </a:solidFill>
                <a:effectLst/>
                <a:latin typeface="+mn-ea"/>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2400" b="1"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 在这个阶段，人们发明了一些用来进行计算的机器，它们与计算机的现代概念几乎没有相似之处。</a:t>
            </a:r>
            <a:endParaRPr lang="zh-CN" altLang="en-US" dirty="0"/>
          </a:p>
        </p:txBody>
      </p:sp>
      <p:sp>
        <p:nvSpPr>
          <p:cNvPr id="8" name="Rectangle 11"/>
          <p:cNvSpPr>
            <a:spLocks noChangeArrowheads="1"/>
          </p:cNvSpPr>
          <p:nvPr/>
        </p:nvSpPr>
        <p:spPr bwMode="auto">
          <a:xfrm>
            <a:off x="628200" y="4246004"/>
            <a:ext cx="7887600" cy="863600"/>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spcAft>
                <a:spcPct val="85000"/>
              </a:spcAft>
              <a:buFont typeface="Wingdings" panose="05000000000000000000" pitchFamily="2" charset="2"/>
              <a:buChar char="q"/>
            </a:pPr>
            <a:r>
              <a:rPr lang="en-US" altLang="en-US" sz="2400" i="0" dirty="0" smtClean="0">
                <a:latin typeface="等线" panose="02010600030101010101" pitchFamily="2" charset="-122"/>
                <a:ea typeface="等线" panose="02010600030101010101" pitchFamily="2" charset="-122"/>
              </a:rPr>
              <a:t>    17</a:t>
            </a:r>
            <a:r>
              <a:rPr lang="en-US" altLang="en-US" sz="2400" i="0" dirty="0">
                <a:latin typeface="等线" panose="02010600030101010101" pitchFamily="2" charset="-122"/>
                <a:ea typeface="等线" panose="02010600030101010101" pitchFamily="2" charset="-122"/>
              </a:rPr>
              <a:t>世纪，法国著名的数学家和物理学家布莱斯·</a:t>
            </a:r>
            <a:r>
              <a:rPr lang="en-US" altLang="en-US" sz="2400" i="0" dirty="0" smtClean="0">
                <a:latin typeface="等线" panose="02010600030101010101" pitchFamily="2" charset="-122"/>
                <a:ea typeface="等线" panose="02010600030101010101" pitchFamily="2" charset="-122"/>
              </a:rPr>
              <a:t>帕斯卡</a:t>
            </a:r>
            <a:r>
              <a:rPr lang="en-US" altLang="en-US" sz="2400" i="0" dirty="0">
                <a:latin typeface="等线" panose="02010600030101010101" pitchFamily="2" charset="-122"/>
                <a:ea typeface="等线" panose="02010600030101010101" pitchFamily="2" charset="-122"/>
              </a:rPr>
              <a:t>（Blaise </a:t>
            </a:r>
            <a:r>
              <a:rPr lang="en-US" altLang="en-US" sz="2400" i="0" dirty="0" err="1">
                <a:latin typeface="等线" panose="02010600030101010101" pitchFamily="2" charset="-122"/>
                <a:ea typeface="等线" panose="02010600030101010101" pitchFamily="2" charset="-122"/>
              </a:rPr>
              <a:t>Pascal）发明了Pascaline</a:t>
            </a:r>
            <a:r>
              <a:rPr lang="zh-CN" altLang="en-US" sz="2400" i="0" dirty="0">
                <a:latin typeface="等线" panose="02010600030101010101" pitchFamily="2" charset="-122"/>
                <a:ea typeface="等线" panose="02010600030101010101" pitchFamily="2" charset="-122"/>
              </a:rPr>
              <a:t>。</a:t>
            </a:r>
            <a:endParaRPr lang="en-US" altLang="en-US" sz="2400" i="0" dirty="0">
              <a:latin typeface="等线" panose="02010600030101010101" pitchFamily="2" charset="-122"/>
              <a:ea typeface="等线" panose="02010600030101010101" pitchFamily="2" charset="-122"/>
            </a:endParaRPr>
          </a:p>
        </p:txBody>
      </p:sp>
      <p:sp>
        <p:nvSpPr>
          <p:cNvPr id="9" name="Rectangle 11"/>
          <p:cNvSpPr>
            <a:spLocks noChangeArrowheads="1"/>
          </p:cNvSpPr>
          <p:nvPr/>
        </p:nvSpPr>
        <p:spPr bwMode="auto">
          <a:xfrm>
            <a:off x="628200" y="5219700"/>
            <a:ext cx="7887600" cy="1223963"/>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spcAft>
                <a:spcPct val="85000"/>
              </a:spcAft>
              <a:buFont typeface="Wingdings" panose="05000000000000000000" pitchFamily="2" charset="2"/>
              <a:buChar char="q"/>
            </a:pPr>
            <a:r>
              <a:rPr lang="en-US" altLang="en-US" sz="2400" i="0" dirty="0" smtClean="0">
                <a:latin typeface="等线" panose="02010600030101010101" pitchFamily="2" charset="-122"/>
                <a:ea typeface="等线" panose="02010600030101010101" pitchFamily="2" charset="-122"/>
              </a:rPr>
              <a:t>    17</a:t>
            </a:r>
            <a:r>
              <a:rPr lang="en-US" altLang="en-US" sz="2400" i="0" dirty="0">
                <a:latin typeface="等线" panose="02010600030101010101" pitchFamily="2" charset="-122"/>
                <a:ea typeface="等线" panose="02010600030101010101" pitchFamily="2" charset="-122"/>
              </a:rPr>
              <a:t>世纪后期</a:t>
            </a:r>
            <a:r>
              <a:rPr lang="en-US" altLang="en-US" sz="2400" i="0" dirty="0" smtClean="0">
                <a:latin typeface="等线" panose="02010600030101010101" pitchFamily="2" charset="-122"/>
                <a:ea typeface="等线" panose="02010600030101010101" pitchFamily="2" charset="-122"/>
              </a:rPr>
              <a:t>，</a:t>
            </a:r>
            <a:r>
              <a:rPr lang="zh-CN" altLang="en-US" sz="2400" i="0" dirty="0" smtClean="0">
                <a:latin typeface="等线" panose="02010600030101010101" pitchFamily="2" charset="-122"/>
                <a:ea typeface="等线" panose="02010600030101010101" pitchFamily="2" charset="-122"/>
              </a:rPr>
              <a:t>一名</a:t>
            </a:r>
            <a:r>
              <a:rPr lang="en-US" altLang="en-US" sz="2400" i="0" dirty="0" err="1" smtClean="0">
                <a:latin typeface="等线" panose="02010600030101010101" pitchFamily="2" charset="-122"/>
                <a:ea typeface="等线" panose="02010600030101010101" pitchFamily="2" charset="-122"/>
              </a:rPr>
              <a:t>德国数学家戈特弗里德</a:t>
            </a:r>
            <a:r>
              <a:rPr lang="en-US" altLang="en-US" sz="2400" i="0" dirty="0" err="1">
                <a:latin typeface="等线" panose="02010600030101010101" pitchFamily="2" charset="-122"/>
                <a:ea typeface="等线" panose="02010600030101010101" pitchFamily="2" charset="-122"/>
              </a:rPr>
              <a:t>·</a:t>
            </a:r>
            <a:r>
              <a:rPr lang="en-US" altLang="en-US" sz="2400" i="0" dirty="0" err="1" smtClean="0">
                <a:latin typeface="等线" panose="02010600030101010101" pitchFamily="2" charset="-122"/>
                <a:ea typeface="等线" panose="02010600030101010101" pitchFamily="2" charset="-122"/>
              </a:rPr>
              <a:t>莱布尼茨（</a:t>
            </a:r>
            <a:r>
              <a:rPr lang="en-US" altLang="en-US" sz="2400" i="0" dirty="0" err="1">
                <a:latin typeface="等线" panose="02010600030101010101" pitchFamily="2" charset="-122"/>
                <a:ea typeface="等线" panose="02010600030101010101" pitchFamily="2" charset="-122"/>
              </a:rPr>
              <a:t>Gottfried</a:t>
            </a:r>
            <a:r>
              <a:rPr lang="en-US" altLang="en-US" sz="2400" i="0" dirty="0">
                <a:latin typeface="等线" panose="02010600030101010101" pitchFamily="2" charset="-122"/>
                <a:ea typeface="等线" panose="02010600030101010101" pitchFamily="2" charset="-122"/>
              </a:rPr>
              <a:t> </a:t>
            </a:r>
            <a:r>
              <a:rPr lang="en-US" altLang="en-US" sz="2400" i="0" dirty="0" err="1">
                <a:latin typeface="等线" panose="02010600030101010101" pitchFamily="2" charset="-122"/>
                <a:ea typeface="等线" panose="02010600030101010101" pitchFamily="2" charset="-122"/>
              </a:rPr>
              <a:t>Leibnitz）发明了莱布尼茨之轮（</a:t>
            </a:r>
            <a:r>
              <a:rPr lang="en-US" altLang="en-US" sz="2400" i="0" dirty="0" err="1" smtClean="0">
                <a:latin typeface="等线" panose="02010600030101010101" pitchFamily="2" charset="-122"/>
                <a:ea typeface="等线" panose="02010600030101010101" pitchFamily="2" charset="-122"/>
              </a:rPr>
              <a:t>Leibnitz’s</a:t>
            </a:r>
            <a:r>
              <a:rPr lang="en-US" altLang="en-US" sz="2400" i="0" dirty="0" smtClean="0">
                <a:latin typeface="等线" panose="02010600030101010101" pitchFamily="2" charset="-122"/>
                <a:ea typeface="等线" panose="02010600030101010101" pitchFamily="2" charset="-122"/>
              </a:rPr>
              <a:t> </a:t>
            </a:r>
            <a:r>
              <a:rPr lang="en-US" altLang="en-US" sz="2400" i="0" dirty="0">
                <a:latin typeface="等线" panose="02010600030101010101" pitchFamily="2" charset="-122"/>
                <a:ea typeface="等线" panose="02010600030101010101" pitchFamily="2" charset="-122"/>
              </a:rPr>
              <a:t>Wheel）</a:t>
            </a:r>
            <a:r>
              <a:rPr lang="zh-CN" altLang="en-US" sz="2400" i="0" dirty="0">
                <a:latin typeface="等线" panose="02010600030101010101" pitchFamily="2" charset="-122"/>
                <a:ea typeface="等线" panose="02010600030101010101" pitchFamily="2" charset="-122"/>
              </a:rPr>
              <a:t>。</a:t>
            </a:r>
            <a:endParaRPr lang="en-US" altLang="en-US" sz="2400" i="0" dirty="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8027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inVertic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down)">
                                      <p:cBhvr>
                                        <p:cTn id="25" dur="580">
                                          <p:stCondLst>
                                            <p:cond delay="0"/>
                                          </p:stCondLst>
                                        </p:cTn>
                                        <p:tgtEl>
                                          <p:spTgt spid="8"/>
                                        </p:tgtEl>
                                      </p:cBhvr>
                                    </p:animEffect>
                                    <p:anim calcmode="lin" valueType="num">
                                      <p:cBhvr>
                                        <p:cTn id="2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1" dur="26">
                                          <p:stCondLst>
                                            <p:cond delay="650"/>
                                          </p:stCondLst>
                                        </p:cTn>
                                        <p:tgtEl>
                                          <p:spTgt spid="8"/>
                                        </p:tgtEl>
                                      </p:cBhvr>
                                      <p:to x="100000" y="60000"/>
                                    </p:animScale>
                                    <p:animScale>
                                      <p:cBhvr>
                                        <p:cTn id="32" dur="166" decel="50000">
                                          <p:stCondLst>
                                            <p:cond delay="676"/>
                                          </p:stCondLst>
                                        </p:cTn>
                                        <p:tgtEl>
                                          <p:spTgt spid="8"/>
                                        </p:tgtEl>
                                      </p:cBhvr>
                                      <p:to x="100000" y="100000"/>
                                    </p:animScale>
                                    <p:animScale>
                                      <p:cBhvr>
                                        <p:cTn id="33" dur="26">
                                          <p:stCondLst>
                                            <p:cond delay="1312"/>
                                          </p:stCondLst>
                                        </p:cTn>
                                        <p:tgtEl>
                                          <p:spTgt spid="8"/>
                                        </p:tgtEl>
                                      </p:cBhvr>
                                      <p:to x="100000" y="80000"/>
                                    </p:animScale>
                                    <p:animScale>
                                      <p:cBhvr>
                                        <p:cTn id="34" dur="166" decel="50000">
                                          <p:stCondLst>
                                            <p:cond delay="1338"/>
                                          </p:stCondLst>
                                        </p:cTn>
                                        <p:tgtEl>
                                          <p:spTgt spid="8"/>
                                        </p:tgtEl>
                                      </p:cBhvr>
                                      <p:to x="100000" y="100000"/>
                                    </p:animScale>
                                    <p:animScale>
                                      <p:cBhvr>
                                        <p:cTn id="35" dur="26">
                                          <p:stCondLst>
                                            <p:cond delay="1642"/>
                                          </p:stCondLst>
                                        </p:cTn>
                                        <p:tgtEl>
                                          <p:spTgt spid="8"/>
                                        </p:tgtEl>
                                      </p:cBhvr>
                                      <p:to x="100000" y="90000"/>
                                    </p:animScale>
                                    <p:animScale>
                                      <p:cBhvr>
                                        <p:cTn id="36" dur="166" decel="50000">
                                          <p:stCondLst>
                                            <p:cond delay="1668"/>
                                          </p:stCondLst>
                                        </p:cTn>
                                        <p:tgtEl>
                                          <p:spTgt spid="8"/>
                                        </p:tgtEl>
                                      </p:cBhvr>
                                      <p:to x="100000" y="100000"/>
                                    </p:animScale>
                                    <p:animScale>
                                      <p:cBhvr>
                                        <p:cTn id="37" dur="26">
                                          <p:stCondLst>
                                            <p:cond delay="1808"/>
                                          </p:stCondLst>
                                        </p:cTn>
                                        <p:tgtEl>
                                          <p:spTgt spid="8"/>
                                        </p:tgtEl>
                                      </p:cBhvr>
                                      <p:to x="100000" y="95000"/>
                                    </p:animScale>
                                    <p:animScale>
                                      <p:cBhvr>
                                        <p:cTn id="38" dur="166" decel="50000">
                                          <p:stCondLst>
                                            <p:cond delay="1834"/>
                                          </p:stCondLst>
                                        </p:cTn>
                                        <p:tgtEl>
                                          <p:spTgt spid="8"/>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down)">
                                      <p:cBhvr>
                                        <p:cTn id="43" dur="580">
                                          <p:stCondLst>
                                            <p:cond delay="0"/>
                                          </p:stCondLst>
                                        </p:cTn>
                                        <p:tgtEl>
                                          <p:spTgt spid="9"/>
                                        </p:tgtEl>
                                      </p:cBhvr>
                                    </p:animEffect>
                                    <p:anim calcmode="lin" valueType="num">
                                      <p:cBhvr>
                                        <p:cTn id="4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gtEl>
                                      </p:cBhvr>
                                      <p:to x="100000" y="60000"/>
                                    </p:animScale>
                                    <p:animScale>
                                      <p:cBhvr>
                                        <p:cTn id="50" dur="166" decel="50000">
                                          <p:stCondLst>
                                            <p:cond delay="676"/>
                                          </p:stCondLst>
                                        </p:cTn>
                                        <p:tgtEl>
                                          <p:spTgt spid="9"/>
                                        </p:tgtEl>
                                      </p:cBhvr>
                                      <p:to x="100000" y="100000"/>
                                    </p:animScale>
                                    <p:animScale>
                                      <p:cBhvr>
                                        <p:cTn id="51" dur="26">
                                          <p:stCondLst>
                                            <p:cond delay="1312"/>
                                          </p:stCondLst>
                                        </p:cTn>
                                        <p:tgtEl>
                                          <p:spTgt spid="9"/>
                                        </p:tgtEl>
                                      </p:cBhvr>
                                      <p:to x="100000" y="80000"/>
                                    </p:animScale>
                                    <p:animScale>
                                      <p:cBhvr>
                                        <p:cTn id="52" dur="166" decel="50000">
                                          <p:stCondLst>
                                            <p:cond delay="1338"/>
                                          </p:stCondLst>
                                        </p:cTn>
                                        <p:tgtEl>
                                          <p:spTgt spid="9"/>
                                        </p:tgtEl>
                                      </p:cBhvr>
                                      <p:to x="100000" y="100000"/>
                                    </p:animScale>
                                    <p:animScale>
                                      <p:cBhvr>
                                        <p:cTn id="53" dur="26">
                                          <p:stCondLst>
                                            <p:cond delay="1642"/>
                                          </p:stCondLst>
                                        </p:cTn>
                                        <p:tgtEl>
                                          <p:spTgt spid="9"/>
                                        </p:tgtEl>
                                      </p:cBhvr>
                                      <p:to x="100000" y="90000"/>
                                    </p:animScale>
                                    <p:animScale>
                                      <p:cBhvr>
                                        <p:cTn id="54" dur="166" decel="50000">
                                          <p:stCondLst>
                                            <p:cond delay="1668"/>
                                          </p:stCondLst>
                                        </p:cTn>
                                        <p:tgtEl>
                                          <p:spTgt spid="9"/>
                                        </p:tgtEl>
                                      </p:cBhvr>
                                      <p:to x="100000" y="100000"/>
                                    </p:animScale>
                                    <p:animScale>
                                      <p:cBhvr>
                                        <p:cTn id="55" dur="26">
                                          <p:stCondLst>
                                            <p:cond delay="1808"/>
                                          </p:stCondLst>
                                        </p:cTn>
                                        <p:tgtEl>
                                          <p:spTgt spid="9"/>
                                        </p:tgtEl>
                                      </p:cBhvr>
                                      <p:to x="100000" y="95000"/>
                                    </p:animScale>
                                    <p:animScale>
                                      <p:cBhvr>
                                        <p:cTn id="56"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8" grpId="0" bldLvl="0"/>
      <p:bldP spid="9" grpId="0" bldLvl="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Rectangle 4"/>
          <p:cNvSpPr>
            <a:spLocks noChangeArrowheads="1"/>
          </p:cNvSpPr>
          <p:nvPr/>
        </p:nvSpPr>
        <p:spPr bwMode="auto">
          <a:xfrm>
            <a:off x="628200" y="4319588"/>
            <a:ext cx="5886900" cy="1938992"/>
          </a:xfrm>
          <a:prstGeom prst="rect">
            <a:avLst/>
          </a:prstGeom>
          <a:noFill/>
          <a:ln>
            <a:noFill/>
          </a:ln>
        </p:spPr>
        <p:txBody>
          <a:bodyPr wrap="squar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lgn="just">
              <a:spcAft>
                <a:spcPct val="50000"/>
              </a:spcAft>
              <a:buFont typeface="Wingdings" panose="05000000000000000000" pitchFamily="2" charset="2"/>
              <a:buChar char="q"/>
            </a:pPr>
            <a:r>
              <a:rPr lang="en-US" altLang="en-US" sz="2400" i="0" dirty="0" smtClean="0">
                <a:latin typeface="等线" panose="02010600030101010101" pitchFamily="2" charset="-122"/>
                <a:ea typeface="等线" panose="02010600030101010101" pitchFamily="2" charset="-122"/>
              </a:rPr>
              <a:t>    1890</a:t>
            </a:r>
            <a:r>
              <a:rPr lang="en-US" altLang="en-US" sz="2400" i="0" dirty="0">
                <a:latin typeface="等线" panose="02010600030101010101" pitchFamily="2" charset="-122"/>
                <a:ea typeface="等线" panose="02010600030101010101" pitchFamily="2" charset="-122"/>
              </a:rPr>
              <a:t>年，在美国人口普查办公室工作的赫尔曼·何勒里斯（Herman </a:t>
            </a:r>
            <a:r>
              <a:rPr lang="en-US" altLang="en-US" sz="2400" i="0" dirty="0" err="1">
                <a:latin typeface="等线" panose="02010600030101010101" pitchFamily="2" charset="-122"/>
                <a:ea typeface="等线" panose="02010600030101010101" pitchFamily="2" charset="-122"/>
              </a:rPr>
              <a:t>Hollerith）设计并制造出具有编程能力的机器，该机器可以自动阅读、计数和排列存储在穿孔卡上的数据</a:t>
            </a:r>
            <a:r>
              <a:rPr lang="en-US" altLang="en-US" sz="2400" i="0" dirty="0">
                <a:latin typeface="等线" panose="02010600030101010101" pitchFamily="2" charset="-122"/>
                <a:ea typeface="等线" panose="02010600030101010101" pitchFamily="2" charset="-122"/>
              </a:rPr>
              <a:t>。</a:t>
            </a:r>
          </a:p>
        </p:txBody>
      </p:sp>
      <p:sp>
        <p:nvSpPr>
          <p:cNvPr id="5" name="Rectangle 4"/>
          <p:cNvSpPr>
            <a:spLocks noChangeArrowheads="1"/>
          </p:cNvSpPr>
          <p:nvPr/>
        </p:nvSpPr>
        <p:spPr bwMode="auto">
          <a:xfrm>
            <a:off x="628200" y="2335491"/>
            <a:ext cx="5886900" cy="1569660"/>
          </a:xfrm>
          <a:prstGeom prst="rect">
            <a:avLst/>
          </a:prstGeom>
          <a:noFill/>
          <a:ln>
            <a:noFill/>
          </a:ln>
        </p:spPr>
        <p:txBody>
          <a:bodyPr wrap="squar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spcAft>
                <a:spcPct val="50000"/>
              </a:spcAft>
              <a:buFont typeface="Wingdings" panose="05000000000000000000" pitchFamily="2" charset="2"/>
              <a:buChar char="q"/>
            </a:pPr>
            <a:r>
              <a:rPr lang="en-US" altLang="en-US" sz="2400" i="0" dirty="0" smtClean="0">
                <a:latin typeface="等线" panose="02010600030101010101" pitchFamily="2" charset="-122"/>
                <a:ea typeface="等线" panose="02010600030101010101" pitchFamily="2" charset="-122"/>
              </a:rPr>
              <a:t>    1823</a:t>
            </a:r>
            <a:r>
              <a:rPr lang="en-US" altLang="en-US" sz="2400" i="0" dirty="0">
                <a:latin typeface="等线" panose="02010600030101010101" pitchFamily="2" charset="-122"/>
                <a:ea typeface="等线" panose="02010600030101010101" pitchFamily="2" charset="-122"/>
              </a:rPr>
              <a:t>年，查尔斯·巴比奇（Charles </a:t>
            </a:r>
            <a:r>
              <a:rPr lang="en-US" altLang="en-US" sz="2400" i="0" dirty="0" err="1">
                <a:latin typeface="等线" panose="02010600030101010101" pitchFamily="2" charset="-122"/>
                <a:ea typeface="等线" panose="02010600030101010101" pitchFamily="2" charset="-122"/>
              </a:rPr>
              <a:t>Babbage）发明了一种差分引擎。后来，他发明了一种叫做分析引擎的机器，在某种程度上和现代计算机的概念类似</a:t>
            </a:r>
            <a:r>
              <a:rPr lang="en-US" altLang="en-US" sz="2400" i="0" dirty="0">
                <a:latin typeface="等线" panose="02010600030101010101" pitchFamily="2" charset="-122"/>
                <a:ea typeface="等线" panose="02010600030101010101" pitchFamily="2" charset="-122"/>
              </a:rPr>
              <a:t>。</a:t>
            </a:r>
          </a:p>
        </p:txBody>
      </p:sp>
      <p:sp>
        <p:nvSpPr>
          <p:cNvPr id="4" name="Rectangle 11"/>
          <p:cNvSpPr>
            <a:spLocks noChangeArrowheads="1"/>
          </p:cNvSpPr>
          <p:nvPr/>
        </p:nvSpPr>
        <p:spPr bwMode="auto">
          <a:xfrm>
            <a:off x="628200" y="720725"/>
            <a:ext cx="7887600" cy="1200329"/>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spcAft>
                <a:spcPct val="85000"/>
              </a:spcAft>
              <a:buFont typeface="Wingdings" panose="05000000000000000000" pitchFamily="2" charset="2"/>
              <a:buChar char="q"/>
            </a:pPr>
            <a:r>
              <a:rPr lang="en-US" altLang="en-US" sz="2400" i="0" dirty="0">
                <a:latin typeface="等线" panose="02010600030101010101" pitchFamily="2" charset="-122"/>
                <a:ea typeface="等线" panose="02010600030101010101" pitchFamily="2" charset="-122"/>
              </a:rPr>
              <a:t>   </a:t>
            </a:r>
            <a:r>
              <a:rPr lang="en-US" altLang="en-US" sz="2400" i="0" dirty="0" smtClean="0">
                <a:latin typeface="等线" panose="02010600030101010101" pitchFamily="2" charset="-122"/>
                <a:ea typeface="等线" panose="02010600030101010101" pitchFamily="2" charset="-122"/>
              </a:rPr>
              <a:t> </a:t>
            </a:r>
            <a:r>
              <a:rPr lang="en-US" altLang="en-US" sz="2400" i="0" dirty="0" err="1" smtClean="0">
                <a:latin typeface="等线" panose="02010600030101010101" pitchFamily="2" charset="-122"/>
                <a:ea typeface="等线" panose="02010600030101010101" pitchFamily="2" charset="-122"/>
              </a:rPr>
              <a:t>第一台利用存储和编程概念的机器是雅卡尔提花织机</a:t>
            </a:r>
            <a:r>
              <a:rPr lang="en-US" altLang="en-US" sz="2400" i="0" dirty="0" err="1">
                <a:latin typeface="等线" panose="02010600030101010101" pitchFamily="2" charset="-122"/>
                <a:ea typeface="等线" panose="02010600030101010101" pitchFamily="2" charset="-122"/>
              </a:rPr>
              <a:t>（Jacquard</a:t>
            </a:r>
            <a:r>
              <a:rPr lang="en-US" altLang="en-US" sz="2400" i="0" dirty="0">
                <a:latin typeface="等线" panose="02010600030101010101" pitchFamily="2" charset="-122"/>
                <a:ea typeface="等线" panose="02010600030101010101" pitchFamily="2" charset="-122"/>
              </a:rPr>
              <a:t> loom），</a:t>
            </a:r>
            <a:r>
              <a:rPr lang="en-US" altLang="en-US" sz="2400" i="0" dirty="0" smtClean="0">
                <a:latin typeface="等线" panose="02010600030101010101" pitchFamily="2" charset="-122"/>
                <a:ea typeface="等线" panose="02010600030101010101" pitchFamily="2" charset="-122"/>
              </a:rPr>
              <a:t>它是在19世纪初期由约瑟夫</a:t>
            </a:r>
            <a:r>
              <a:rPr lang="en-US" altLang="en-US" sz="2400" i="0" dirty="0">
                <a:latin typeface="等线" panose="02010600030101010101" pitchFamily="2" charset="-122"/>
                <a:ea typeface="等线" panose="02010600030101010101" pitchFamily="2" charset="-122"/>
              </a:rPr>
              <a:t>-玛丽·雅卡尔（Joseph-Marie </a:t>
            </a:r>
            <a:r>
              <a:rPr lang="en-US" altLang="en-US" sz="2400" i="0" dirty="0" err="1">
                <a:latin typeface="等线" panose="02010600030101010101" pitchFamily="2" charset="-122"/>
                <a:ea typeface="等线" panose="02010600030101010101" pitchFamily="2" charset="-122"/>
              </a:rPr>
              <a:t>Jacquard</a:t>
            </a:r>
            <a:r>
              <a:rPr lang="en-US" altLang="en-US" sz="2400" i="0" dirty="0" err="1" smtClean="0">
                <a:latin typeface="等线" panose="02010600030101010101" pitchFamily="2" charset="-122"/>
                <a:ea typeface="等线" panose="02010600030101010101" pitchFamily="2" charset="-122"/>
              </a:rPr>
              <a:t>）发明的</a:t>
            </a:r>
            <a:r>
              <a:rPr lang="en-US" altLang="en-US" sz="2400" i="0" dirty="0">
                <a:latin typeface="等线" panose="02010600030101010101" pitchFamily="2" charset="-122"/>
                <a:ea typeface="等线" panose="02010600030101010101" pitchFamily="2" charset="-122"/>
              </a:rPr>
              <a:t>。</a:t>
            </a:r>
          </a:p>
        </p:txBody>
      </p:sp>
      <p:pic>
        <p:nvPicPr>
          <p:cNvPr id="6" name="Picture 6" descr="http://ei.cs.vt.edu/~history/Ada.GIF"/>
          <p:cNvPicPr>
            <a:picLocks noChangeAspect="1" noChangeArrowheads="1"/>
          </p:cNvPicPr>
          <p:nvPr/>
        </p:nvPicPr>
        <p:blipFill>
          <a:blip r:embed="rId3" r:link="rId4">
            <a:grayscl/>
            <a:extLst>
              <a:ext uri="{28A0092B-C50C-407E-A947-70E740481C1C}">
                <a14:useLocalDpi xmlns:a14="http://schemas.microsoft.com/office/drawing/2010/main" val="0"/>
              </a:ext>
            </a:extLst>
          </a:blip>
          <a:srcRect l="18518" t="3999"/>
          <a:stretch>
            <a:fillRect/>
          </a:stretch>
        </p:blipFill>
        <p:spPr bwMode="auto">
          <a:xfrm>
            <a:off x="6897688" y="2232025"/>
            <a:ext cx="1484312"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6896100" y="5469593"/>
            <a:ext cx="14859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lgn="ctr" eaLnBrk="1" hangingPunct="1">
              <a:spcBef>
                <a:spcPct val="50000"/>
              </a:spcBef>
            </a:pPr>
            <a:r>
              <a:rPr lang="en-US" altLang="zh-CN" sz="1800" i="0" dirty="0">
                <a:latin typeface="等线" panose="02010600030101010101" pitchFamily="2" charset="-122"/>
                <a:ea typeface="等线" panose="02010600030101010101" pitchFamily="2" charset="-122"/>
              </a:rPr>
              <a:t>Ada</a:t>
            </a:r>
          </a:p>
          <a:p>
            <a:pPr algn="ctr" eaLnBrk="1" hangingPunct="1">
              <a:spcBef>
                <a:spcPct val="50000"/>
              </a:spcBef>
            </a:pPr>
            <a:r>
              <a:rPr lang="en-US" altLang="zh-CN" sz="1800" i="0" dirty="0">
                <a:latin typeface="等线" panose="02010600030101010101" pitchFamily="2" charset="-122"/>
                <a:ea typeface="等线" panose="02010600030101010101" pitchFamily="2" charset="-122"/>
              </a:rPr>
              <a:t>1815-1852</a:t>
            </a:r>
          </a:p>
        </p:txBody>
      </p:sp>
    </p:spTree>
    <p:extLst>
      <p:ext uri="{BB962C8B-B14F-4D97-AF65-F5344CB8AC3E}">
        <p14:creationId xmlns:p14="http://schemas.microsoft.com/office/powerpoint/2010/main" val="2581512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80">
                                          <p:stCondLst>
                                            <p:cond delay="0"/>
                                          </p:stCondLst>
                                        </p:cTn>
                                        <p:tgtEl>
                                          <p:spTgt spid="4">
                                            <p:txEl>
                                              <p:pRg st="0" end="0"/>
                                            </p:txEl>
                                          </p:spTgt>
                                        </p:tgtEl>
                                      </p:cBhvr>
                                    </p:animEffect>
                                    <p:anim calcmode="lin" valueType="num">
                                      <p:cBhvr>
                                        <p:cTn id="8"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xEl>
                                              <p:pRg st="0" end="0"/>
                                            </p:txEl>
                                          </p:spTgt>
                                        </p:tgtEl>
                                      </p:cBhvr>
                                      <p:to x="100000" y="60000"/>
                                    </p:animScale>
                                    <p:animScale>
                                      <p:cBhvr>
                                        <p:cTn id="14" dur="166" decel="50000">
                                          <p:stCondLst>
                                            <p:cond delay="676"/>
                                          </p:stCondLst>
                                        </p:cTn>
                                        <p:tgtEl>
                                          <p:spTgt spid="4">
                                            <p:txEl>
                                              <p:pRg st="0" end="0"/>
                                            </p:txEl>
                                          </p:spTgt>
                                        </p:tgtEl>
                                      </p:cBhvr>
                                      <p:to x="100000" y="100000"/>
                                    </p:animScale>
                                    <p:animScale>
                                      <p:cBhvr>
                                        <p:cTn id="15" dur="26">
                                          <p:stCondLst>
                                            <p:cond delay="1312"/>
                                          </p:stCondLst>
                                        </p:cTn>
                                        <p:tgtEl>
                                          <p:spTgt spid="4">
                                            <p:txEl>
                                              <p:pRg st="0" end="0"/>
                                            </p:txEl>
                                          </p:spTgt>
                                        </p:tgtEl>
                                      </p:cBhvr>
                                      <p:to x="100000" y="80000"/>
                                    </p:animScale>
                                    <p:animScale>
                                      <p:cBhvr>
                                        <p:cTn id="16" dur="166" decel="50000">
                                          <p:stCondLst>
                                            <p:cond delay="1338"/>
                                          </p:stCondLst>
                                        </p:cTn>
                                        <p:tgtEl>
                                          <p:spTgt spid="4">
                                            <p:txEl>
                                              <p:pRg st="0" end="0"/>
                                            </p:txEl>
                                          </p:spTgt>
                                        </p:tgtEl>
                                      </p:cBhvr>
                                      <p:to x="100000" y="100000"/>
                                    </p:animScale>
                                    <p:animScale>
                                      <p:cBhvr>
                                        <p:cTn id="17" dur="26">
                                          <p:stCondLst>
                                            <p:cond delay="1642"/>
                                          </p:stCondLst>
                                        </p:cTn>
                                        <p:tgtEl>
                                          <p:spTgt spid="4">
                                            <p:txEl>
                                              <p:pRg st="0" end="0"/>
                                            </p:txEl>
                                          </p:spTgt>
                                        </p:tgtEl>
                                      </p:cBhvr>
                                      <p:to x="100000" y="90000"/>
                                    </p:animScale>
                                    <p:animScale>
                                      <p:cBhvr>
                                        <p:cTn id="18" dur="166" decel="50000">
                                          <p:stCondLst>
                                            <p:cond delay="1668"/>
                                          </p:stCondLst>
                                        </p:cTn>
                                        <p:tgtEl>
                                          <p:spTgt spid="4">
                                            <p:txEl>
                                              <p:pRg st="0" end="0"/>
                                            </p:txEl>
                                          </p:spTgt>
                                        </p:tgtEl>
                                      </p:cBhvr>
                                      <p:to x="100000" y="100000"/>
                                    </p:animScale>
                                    <p:animScale>
                                      <p:cBhvr>
                                        <p:cTn id="19" dur="26">
                                          <p:stCondLst>
                                            <p:cond delay="1808"/>
                                          </p:stCondLst>
                                        </p:cTn>
                                        <p:tgtEl>
                                          <p:spTgt spid="4">
                                            <p:txEl>
                                              <p:pRg st="0" end="0"/>
                                            </p:txEl>
                                          </p:spTgt>
                                        </p:tgtEl>
                                      </p:cBhvr>
                                      <p:to x="100000" y="95000"/>
                                    </p:animScale>
                                    <p:animScale>
                                      <p:cBhvr>
                                        <p:cTn id="20" dur="166" decel="50000">
                                          <p:stCondLst>
                                            <p:cond delay="1834"/>
                                          </p:stCondLst>
                                        </p:cTn>
                                        <p:tgtEl>
                                          <p:spTgt spid="4">
                                            <p:txEl>
                                              <p:pRg st="0" end="0"/>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p:cTn id="43" dur="500" fill="hold"/>
                                        <p:tgtEl>
                                          <p:spTgt spid="6"/>
                                        </p:tgtEl>
                                        <p:attrNameLst>
                                          <p:attrName>ppt_w</p:attrName>
                                        </p:attrNameLst>
                                      </p:cBhvr>
                                      <p:tavLst>
                                        <p:tav tm="0">
                                          <p:val>
                                            <p:fltVal val="0"/>
                                          </p:val>
                                        </p:tav>
                                        <p:tav tm="100000">
                                          <p:val>
                                            <p:strVal val="#ppt_w"/>
                                          </p:val>
                                        </p:tav>
                                      </p:tavLst>
                                    </p:anim>
                                    <p:anim calcmode="lin" valueType="num">
                                      <p:cBhvr>
                                        <p:cTn id="44" dur="500" fill="hold"/>
                                        <p:tgtEl>
                                          <p:spTgt spid="6"/>
                                        </p:tgtEl>
                                        <p:attrNameLst>
                                          <p:attrName>ppt_h</p:attrName>
                                        </p:attrNameLst>
                                      </p:cBhvr>
                                      <p:tavLst>
                                        <p:tav tm="0">
                                          <p:val>
                                            <p:fltVal val="0"/>
                                          </p:val>
                                        </p:tav>
                                        <p:tav tm="100000">
                                          <p:val>
                                            <p:strVal val="#ppt_h"/>
                                          </p:val>
                                        </p:tav>
                                      </p:tavLst>
                                    </p:anim>
                                    <p:animEffect transition="in" filter="fade">
                                      <p:cBhvr>
                                        <p:cTn id="45" dur="500"/>
                                        <p:tgtEl>
                                          <p:spTgt spid="6"/>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6" presetClass="entr" presetSubtype="0" fill="hold" grpId="0" nodeType="clickEffect">
                                  <p:stCondLst>
                                    <p:cond delay="0"/>
                                  </p:stCondLst>
                                  <p:childTnLst>
                                    <p:set>
                                      <p:cBhvr>
                                        <p:cTn id="54" dur="1" fill="hold">
                                          <p:stCondLst>
                                            <p:cond delay="0"/>
                                          </p:stCondLst>
                                        </p:cTn>
                                        <p:tgtEl>
                                          <p:spTgt spid="44035"/>
                                        </p:tgtEl>
                                        <p:attrNameLst>
                                          <p:attrName>style.visibility</p:attrName>
                                        </p:attrNameLst>
                                      </p:cBhvr>
                                      <p:to>
                                        <p:strVal val="visible"/>
                                      </p:to>
                                    </p:set>
                                    <p:animEffect transition="in" filter="wipe(down)">
                                      <p:cBhvr>
                                        <p:cTn id="55" dur="580">
                                          <p:stCondLst>
                                            <p:cond delay="0"/>
                                          </p:stCondLst>
                                        </p:cTn>
                                        <p:tgtEl>
                                          <p:spTgt spid="44035"/>
                                        </p:tgtEl>
                                      </p:cBhvr>
                                    </p:animEffect>
                                    <p:anim calcmode="lin" valueType="num">
                                      <p:cBhvr>
                                        <p:cTn id="56" dur="1822" tmFilter="0,0; 0.14,0.36; 0.43,0.73; 0.71,0.91; 1.0,1.0">
                                          <p:stCondLst>
                                            <p:cond delay="0"/>
                                          </p:stCondLst>
                                        </p:cTn>
                                        <p:tgtEl>
                                          <p:spTgt spid="44035"/>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4035"/>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4035"/>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4035"/>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4035"/>
                                        </p:tgtEl>
                                        <p:attrNameLst>
                                          <p:attrName>ppt_y</p:attrName>
                                        </p:attrNameLst>
                                      </p:cBhvr>
                                      <p:tavLst>
                                        <p:tav tm="0" fmla="#ppt_y-sin(pi*$)/81">
                                          <p:val>
                                            <p:fltVal val="0"/>
                                          </p:val>
                                        </p:tav>
                                        <p:tav tm="100000">
                                          <p:val>
                                            <p:fltVal val="1"/>
                                          </p:val>
                                        </p:tav>
                                      </p:tavLst>
                                    </p:anim>
                                    <p:animScale>
                                      <p:cBhvr>
                                        <p:cTn id="61" dur="26">
                                          <p:stCondLst>
                                            <p:cond delay="650"/>
                                          </p:stCondLst>
                                        </p:cTn>
                                        <p:tgtEl>
                                          <p:spTgt spid="44035"/>
                                        </p:tgtEl>
                                      </p:cBhvr>
                                      <p:to x="100000" y="60000"/>
                                    </p:animScale>
                                    <p:animScale>
                                      <p:cBhvr>
                                        <p:cTn id="62" dur="166" decel="50000">
                                          <p:stCondLst>
                                            <p:cond delay="676"/>
                                          </p:stCondLst>
                                        </p:cTn>
                                        <p:tgtEl>
                                          <p:spTgt spid="44035"/>
                                        </p:tgtEl>
                                      </p:cBhvr>
                                      <p:to x="100000" y="100000"/>
                                    </p:animScale>
                                    <p:animScale>
                                      <p:cBhvr>
                                        <p:cTn id="63" dur="26">
                                          <p:stCondLst>
                                            <p:cond delay="1312"/>
                                          </p:stCondLst>
                                        </p:cTn>
                                        <p:tgtEl>
                                          <p:spTgt spid="44035"/>
                                        </p:tgtEl>
                                      </p:cBhvr>
                                      <p:to x="100000" y="80000"/>
                                    </p:animScale>
                                    <p:animScale>
                                      <p:cBhvr>
                                        <p:cTn id="64" dur="166" decel="50000">
                                          <p:stCondLst>
                                            <p:cond delay="1338"/>
                                          </p:stCondLst>
                                        </p:cTn>
                                        <p:tgtEl>
                                          <p:spTgt spid="44035"/>
                                        </p:tgtEl>
                                      </p:cBhvr>
                                      <p:to x="100000" y="100000"/>
                                    </p:animScale>
                                    <p:animScale>
                                      <p:cBhvr>
                                        <p:cTn id="65" dur="26">
                                          <p:stCondLst>
                                            <p:cond delay="1642"/>
                                          </p:stCondLst>
                                        </p:cTn>
                                        <p:tgtEl>
                                          <p:spTgt spid="44035"/>
                                        </p:tgtEl>
                                      </p:cBhvr>
                                      <p:to x="100000" y="90000"/>
                                    </p:animScale>
                                    <p:animScale>
                                      <p:cBhvr>
                                        <p:cTn id="66" dur="166" decel="50000">
                                          <p:stCondLst>
                                            <p:cond delay="1668"/>
                                          </p:stCondLst>
                                        </p:cTn>
                                        <p:tgtEl>
                                          <p:spTgt spid="44035"/>
                                        </p:tgtEl>
                                      </p:cBhvr>
                                      <p:to x="100000" y="100000"/>
                                    </p:animScale>
                                    <p:animScale>
                                      <p:cBhvr>
                                        <p:cTn id="67" dur="26">
                                          <p:stCondLst>
                                            <p:cond delay="1808"/>
                                          </p:stCondLst>
                                        </p:cTn>
                                        <p:tgtEl>
                                          <p:spTgt spid="44035"/>
                                        </p:tgtEl>
                                      </p:cBhvr>
                                      <p:to x="100000" y="95000"/>
                                    </p:animScale>
                                    <p:animScale>
                                      <p:cBhvr>
                                        <p:cTn id="68" dur="166" decel="50000">
                                          <p:stCondLst>
                                            <p:cond delay="1834"/>
                                          </p:stCondLst>
                                        </p:cTn>
                                        <p:tgtEl>
                                          <p:spTgt spid="4403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4" name="Rectangle 10"/>
          <p:cNvSpPr>
            <a:spLocks noChangeArrowheads="1"/>
          </p:cNvSpPr>
          <p:nvPr/>
        </p:nvSpPr>
        <p:spPr bwMode="auto">
          <a:xfrm>
            <a:off x="628200" y="1165225"/>
            <a:ext cx="7887600" cy="830997"/>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lgn="just"/>
            <a:r>
              <a:rPr lang="en-US" altLang="en-US" sz="2400" i="0" dirty="0" smtClean="0">
                <a:latin typeface="等线" panose="02010600030101010101" pitchFamily="2" charset="-122"/>
                <a:ea typeface="等线" panose="02010600030101010101" pitchFamily="2" charset="-122"/>
              </a:rPr>
              <a:t>	1930</a:t>
            </a:r>
            <a:r>
              <a:rPr lang="en-US" altLang="en-US" sz="2400" i="0" dirty="0">
                <a:latin typeface="等线" panose="02010600030101010101" pitchFamily="2" charset="-122"/>
                <a:ea typeface="等线" panose="02010600030101010101" pitchFamily="2" charset="-122"/>
              </a:rPr>
              <a:t>～1950年，那些被视为电子计算机工业先驱的科学家们发明了一些计算机</a:t>
            </a:r>
            <a:r>
              <a:rPr lang="zh-CN" altLang="en-US" sz="2400" i="0" dirty="0">
                <a:latin typeface="等线" panose="02010600030101010101" pitchFamily="2" charset="-122"/>
                <a:ea typeface="等线" panose="02010600030101010101" pitchFamily="2" charset="-122"/>
              </a:rPr>
              <a:t>。</a:t>
            </a:r>
            <a:endParaRPr lang="en-US" altLang="en-US" sz="2400" i="0" dirty="0">
              <a:latin typeface="等线" panose="02010600030101010101" pitchFamily="2" charset="-122"/>
              <a:ea typeface="等线" panose="02010600030101010101" pitchFamily="2" charset="-122"/>
            </a:endParaRPr>
          </a:p>
        </p:txBody>
      </p:sp>
      <p:sp>
        <p:nvSpPr>
          <p:cNvPr id="46085" name="Rectangle 11"/>
          <p:cNvSpPr>
            <a:spLocks noChangeArrowheads="1"/>
          </p:cNvSpPr>
          <p:nvPr/>
        </p:nvSpPr>
        <p:spPr bwMode="auto">
          <a:xfrm>
            <a:off x="628200" y="2759840"/>
            <a:ext cx="7887600" cy="1200329"/>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latin typeface="等线" panose="02010600030101010101" pitchFamily="2" charset="-122"/>
                <a:ea typeface="等线" panose="02010600030101010101" pitchFamily="2" charset="-122"/>
              </a:rPr>
              <a:t>	早期的计算机并不是将程序存储到存储器中。所有的计算机都是在外部进行编程的。有以下5种比较杰出的计算机:</a:t>
            </a:r>
          </a:p>
        </p:txBody>
      </p:sp>
      <p:sp>
        <p:nvSpPr>
          <p:cNvPr id="46086" name="Rectangle 12"/>
          <p:cNvSpPr>
            <a:spLocks noChangeArrowheads="1"/>
          </p:cNvSpPr>
          <p:nvPr/>
        </p:nvSpPr>
        <p:spPr bwMode="auto">
          <a:xfrm>
            <a:off x="954087" y="4105396"/>
            <a:ext cx="7235825" cy="461665"/>
          </a:xfrm>
          <a:prstGeom prst="rect">
            <a:avLst/>
          </a:prstGeom>
          <a:noFill/>
          <a:ln>
            <a:noFill/>
          </a:ln>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indent="-342900" algn="just">
              <a:buFont typeface="Wingdings" panose="05000000000000000000" pitchFamily="2" charset="2"/>
              <a:buChar char="q"/>
            </a:pPr>
            <a:r>
              <a:rPr lang="en-US" altLang="en-US" sz="2400" i="0" dirty="0">
                <a:latin typeface="等线" panose="02010600030101010101" pitchFamily="2" charset="-122"/>
                <a:ea typeface="等线" panose="02010600030101010101" pitchFamily="2" charset="-122"/>
              </a:rPr>
              <a:t> ABC</a:t>
            </a:r>
          </a:p>
        </p:txBody>
      </p:sp>
      <p:sp>
        <p:nvSpPr>
          <p:cNvPr id="46087" name="Text Box 13"/>
          <p:cNvSpPr txBox="1">
            <a:spLocks noChangeArrowheads="1"/>
          </p:cNvSpPr>
          <p:nvPr/>
        </p:nvSpPr>
        <p:spPr bwMode="auto">
          <a:xfrm>
            <a:off x="628200" y="2146300"/>
            <a:ext cx="78876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solidFill>
                  <a:srgbClr val="FF0000"/>
                </a:solidFill>
                <a:latin typeface="等线" panose="02010600030101010101" pitchFamily="2" charset="-122"/>
                <a:ea typeface="等线" panose="02010600030101010101" pitchFamily="2" charset="-122"/>
              </a:rPr>
              <a:t>1</a:t>
            </a:r>
            <a:r>
              <a:rPr lang="en-US" altLang="zh-CN" sz="2400" i="0" dirty="0" smtClean="0">
                <a:solidFill>
                  <a:srgbClr val="FF0000"/>
                </a:solidFill>
                <a:latin typeface="等线" panose="02010600030101010101" pitchFamily="2" charset="-122"/>
                <a:ea typeface="等线" panose="02010600030101010101" pitchFamily="2" charset="-122"/>
              </a:rPr>
              <a:t>. </a:t>
            </a:r>
            <a:r>
              <a:rPr lang="en-US" altLang="en-US" sz="2400" i="0" dirty="0" err="1" smtClean="0">
                <a:solidFill>
                  <a:srgbClr val="FF0000"/>
                </a:solidFill>
                <a:latin typeface="等线" panose="02010600030101010101" pitchFamily="2" charset="-122"/>
                <a:ea typeface="等线" panose="02010600030101010101" pitchFamily="2" charset="-122"/>
              </a:rPr>
              <a:t>早期的电子计算机</a:t>
            </a:r>
            <a:endParaRPr lang="en-US" altLang="en-US" sz="2400" i="0" dirty="0">
              <a:solidFill>
                <a:srgbClr val="FF0000"/>
              </a:solidFill>
              <a:latin typeface="等线" panose="02010600030101010101" pitchFamily="2" charset="-122"/>
              <a:ea typeface="等线" panose="02010600030101010101" pitchFamily="2" charset="-122"/>
            </a:endParaRPr>
          </a:p>
        </p:txBody>
      </p:sp>
      <p:sp>
        <p:nvSpPr>
          <p:cNvPr id="8" name="Rectangle 12"/>
          <p:cNvSpPr>
            <a:spLocks noChangeArrowheads="1"/>
          </p:cNvSpPr>
          <p:nvPr/>
        </p:nvSpPr>
        <p:spPr bwMode="auto">
          <a:xfrm>
            <a:off x="954087" y="4566417"/>
            <a:ext cx="7235825" cy="461665"/>
          </a:xfrm>
          <a:prstGeom prst="rect">
            <a:avLst/>
          </a:prstGeom>
          <a:noFill/>
          <a:ln>
            <a:noFill/>
          </a:ln>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indent="-342900" algn="just">
              <a:buFont typeface="Wingdings" panose="05000000000000000000" pitchFamily="2" charset="2"/>
              <a:buChar char="q"/>
            </a:pPr>
            <a:r>
              <a:rPr lang="en-US" altLang="en-US" sz="2400" i="0" dirty="0">
                <a:latin typeface="等线" panose="02010600030101010101" pitchFamily="2" charset="-122"/>
                <a:ea typeface="等线" panose="02010600030101010101" pitchFamily="2" charset="-122"/>
              </a:rPr>
              <a:t> Z1</a:t>
            </a:r>
          </a:p>
        </p:txBody>
      </p:sp>
      <p:sp>
        <p:nvSpPr>
          <p:cNvPr id="9" name="Rectangle 12"/>
          <p:cNvSpPr>
            <a:spLocks noChangeArrowheads="1"/>
          </p:cNvSpPr>
          <p:nvPr/>
        </p:nvSpPr>
        <p:spPr bwMode="auto">
          <a:xfrm>
            <a:off x="954087" y="5028082"/>
            <a:ext cx="7235825" cy="461665"/>
          </a:xfrm>
          <a:prstGeom prst="rect">
            <a:avLst/>
          </a:prstGeom>
          <a:noFill/>
          <a:ln>
            <a:noFill/>
          </a:ln>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indent="-342900" algn="just">
              <a:buFont typeface="Wingdings" panose="05000000000000000000" pitchFamily="2" charset="2"/>
              <a:buChar char="q"/>
            </a:pPr>
            <a:r>
              <a:rPr lang="en-US" altLang="en-US" sz="2400" i="0" dirty="0">
                <a:latin typeface="等线" panose="02010600030101010101" pitchFamily="2" charset="-122"/>
                <a:ea typeface="等线" panose="02010600030101010101" pitchFamily="2" charset="-122"/>
              </a:rPr>
              <a:t> Mark1</a:t>
            </a:r>
          </a:p>
        </p:txBody>
      </p:sp>
      <p:sp>
        <p:nvSpPr>
          <p:cNvPr id="10" name="Rectangle 12"/>
          <p:cNvSpPr>
            <a:spLocks noChangeArrowheads="1"/>
          </p:cNvSpPr>
          <p:nvPr/>
        </p:nvSpPr>
        <p:spPr bwMode="auto">
          <a:xfrm>
            <a:off x="954087" y="5488753"/>
            <a:ext cx="7235825" cy="461665"/>
          </a:xfrm>
          <a:prstGeom prst="rect">
            <a:avLst/>
          </a:prstGeom>
          <a:noFill/>
          <a:ln>
            <a:noFill/>
          </a:ln>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indent="-342900" algn="just">
              <a:buFont typeface="Wingdings" panose="05000000000000000000" pitchFamily="2" charset="2"/>
              <a:buChar char="q"/>
            </a:pPr>
            <a:r>
              <a:rPr lang="en-US" altLang="en-US" sz="2400" i="0" dirty="0">
                <a:latin typeface="等线" panose="02010600030101010101" pitchFamily="2" charset="-122"/>
                <a:ea typeface="等线" panose="02010600030101010101" pitchFamily="2" charset="-122"/>
              </a:rPr>
              <a:t> Colossus</a:t>
            </a:r>
          </a:p>
        </p:txBody>
      </p:sp>
      <p:sp>
        <p:nvSpPr>
          <p:cNvPr id="11" name="Rectangle 12"/>
          <p:cNvSpPr>
            <a:spLocks noChangeArrowheads="1"/>
          </p:cNvSpPr>
          <p:nvPr/>
        </p:nvSpPr>
        <p:spPr bwMode="auto">
          <a:xfrm>
            <a:off x="954087" y="5949424"/>
            <a:ext cx="7235825" cy="461665"/>
          </a:xfrm>
          <a:prstGeom prst="rect">
            <a:avLst/>
          </a:prstGeom>
          <a:noFill/>
          <a:ln>
            <a:noFill/>
          </a:ln>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indent="-342900" algn="just">
              <a:buFont typeface="Wingdings" panose="05000000000000000000" pitchFamily="2" charset="2"/>
              <a:buChar char="q"/>
            </a:pPr>
            <a:r>
              <a:rPr lang="en-US" altLang="en-US" sz="2400" i="0" dirty="0">
                <a:latin typeface="等线" panose="02010600030101010101" pitchFamily="2" charset="-122"/>
                <a:ea typeface="等线" panose="02010600030101010101" pitchFamily="2" charset="-122"/>
              </a:rPr>
              <a:t> ENIAC</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3779838"/>
            <a:ext cx="4137025"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smtClean="0">
                <a:solidFill>
                  <a:srgbClr val="FF0000"/>
                </a:solidFill>
              </a:rPr>
              <a:t>1.4.2</a:t>
            </a:r>
            <a:r>
              <a:rPr lang="zh-CN" altLang="en-US" dirty="0" smtClean="0">
                <a:solidFill>
                  <a:srgbClr val="FF0000"/>
                </a:solidFill>
              </a:rPr>
              <a:t>电子</a:t>
            </a:r>
            <a:r>
              <a:rPr lang="zh-CN" altLang="en-US" dirty="0">
                <a:solidFill>
                  <a:srgbClr val="FF0000"/>
                </a:solidFill>
              </a:rPr>
              <a:t>计算机的诞</a:t>
            </a:r>
            <a:r>
              <a:rPr lang="zh-CN" altLang="en-US" dirty="0" smtClean="0">
                <a:solidFill>
                  <a:srgbClr val="FF0000"/>
                </a:solidFill>
              </a:rPr>
              <a:t>生</a:t>
            </a:r>
            <a:r>
              <a:rPr lang="en-US" altLang="zh-CN" dirty="0" smtClean="0">
                <a:solidFill>
                  <a:srgbClr val="FF0000"/>
                </a:solidFill>
              </a:rPr>
              <a:t>(1930</a:t>
            </a:r>
            <a:r>
              <a:rPr lang="zh-CN" altLang="en-US" dirty="0" smtClean="0">
                <a:solidFill>
                  <a:srgbClr val="FF0000"/>
                </a:solidFill>
              </a:rPr>
              <a:t>～</a:t>
            </a:r>
            <a:r>
              <a:rPr lang="en-US" altLang="zh-CN" dirty="0" smtClean="0">
                <a:solidFill>
                  <a:srgbClr val="FF0000"/>
                </a:solidFill>
              </a:rPr>
              <a:t>50)</a:t>
            </a:r>
            <a:endParaRPr lang="zh-CN" altLang="en-US" dirty="0">
              <a:solidFill>
                <a:srgbClr val="FF0000"/>
              </a:solidFill>
            </a:endParaRPr>
          </a:p>
        </p:txBody>
      </p:sp>
    </p:spTree>
    <p:extLst>
      <p:ext uri="{BB962C8B-B14F-4D97-AF65-F5344CB8AC3E}">
        <p14:creationId xmlns:p14="http://schemas.microsoft.com/office/powerpoint/2010/main" val="4134681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608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608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46086"/>
                                        </p:tgtEl>
                                        <p:attrNameLst>
                                          <p:attrName>style.visibility</p:attrName>
                                        </p:attrNameLst>
                                      </p:cBhvr>
                                      <p:to>
                                        <p:strVal val="visible"/>
                                      </p:to>
                                    </p:set>
                                    <p:animEffect transition="in" filter="wipe(down)">
                                      <p:cBhvr>
                                        <p:cTn id="24" dur="580">
                                          <p:stCondLst>
                                            <p:cond delay="0"/>
                                          </p:stCondLst>
                                        </p:cTn>
                                        <p:tgtEl>
                                          <p:spTgt spid="46086"/>
                                        </p:tgtEl>
                                      </p:cBhvr>
                                    </p:animEffect>
                                    <p:anim calcmode="lin" valueType="num">
                                      <p:cBhvr>
                                        <p:cTn id="25" dur="1822" tmFilter="0,0; 0.14,0.36; 0.43,0.73; 0.71,0.91; 1.0,1.0">
                                          <p:stCondLst>
                                            <p:cond delay="0"/>
                                          </p:stCondLst>
                                        </p:cTn>
                                        <p:tgtEl>
                                          <p:spTgt spid="4608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4608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4608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4608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46086"/>
                                        </p:tgtEl>
                                        <p:attrNameLst>
                                          <p:attrName>ppt_y</p:attrName>
                                        </p:attrNameLst>
                                      </p:cBhvr>
                                      <p:tavLst>
                                        <p:tav tm="0" fmla="#ppt_y-sin(pi*$)/81">
                                          <p:val>
                                            <p:fltVal val="0"/>
                                          </p:val>
                                        </p:tav>
                                        <p:tav tm="100000">
                                          <p:val>
                                            <p:fltVal val="1"/>
                                          </p:val>
                                        </p:tav>
                                      </p:tavLst>
                                    </p:anim>
                                    <p:animScale>
                                      <p:cBhvr>
                                        <p:cTn id="30" dur="26">
                                          <p:stCondLst>
                                            <p:cond delay="650"/>
                                          </p:stCondLst>
                                        </p:cTn>
                                        <p:tgtEl>
                                          <p:spTgt spid="46086"/>
                                        </p:tgtEl>
                                      </p:cBhvr>
                                      <p:to x="100000" y="60000"/>
                                    </p:animScale>
                                    <p:animScale>
                                      <p:cBhvr>
                                        <p:cTn id="31" dur="166" decel="50000">
                                          <p:stCondLst>
                                            <p:cond delay="676"/>
                                          </p:stCondLst>
                                        </p:cTn>
                                        <p:tgtEl>
                                          <p:spTgt spid="46086"/>
                                        </p:tgtEl>
                                      </p:cBhvr>
                                      <p:to x="100000" y="100000"/>
                                    </p:animScale>
                                    <p:animScale>
                                      <p:cBhvr>
                                        <p:cTn id="32" dur="26">
                                          <p:stCondLst>
                                            <p:cond delay="1312"/>
                                          </p:stCondLst>
                                        </p:cTn>
                                        <p:tgtEl>
                                          <p:spTgt spid="46086"/>
                                        </p:tgtEl>
                                      </p:cBhvr>
                                      <p:to x="100000" y="80000"/>
                                    </p:animScale>
                                    <p:animScale>
                                      <p:cBhvr>
                                        <p:cTn id="33" dur="166" decel="50000">
                                          <p:stCondLst>
                                            <p:cond delay="1338"/>
                                          </p:stCondLst>
                                        </p:cTn>
                                        <p:tgtEl>
                                          <p:spTgt spid="46086"/>
                                        </p:tgtEl>
                                      </p:cBhvr>
                                      <p:to x="100000" y="100000"/>
                                    </p:animScale>
                                    <p:animScale>
                                      <p:cBhvr>
                                        <p:cTn id="34" dur="26">
                                          <p:stCondLst>
                                            <p:cond delay="1642"/>
                                          </p:stCondLst>
                                        </p:cTn>
                                        <p:tgtEl>
                                          <p:spTgt spid="46086"/>
                                        </p:tgtEl>
                                      </p:cBhvr>
                                      <p:to x="100000" y="90000"/>
                                    </p:animScale>
                                    <p:animScale>
                                      <p:cBhvr>
                                        <p:cTn id="35" dur="166" decel="50000">
                                          <p:stCondLst>
                                            <p:cond delay="1668"/>
                                          </p:stCondLst>
                                        </p:cTn>
                                        <p:tgtEl>
                                          <p:spTgt spid="46086"/>
                                        </p:tgtEl>
                                      </p:cBhvr>
                                      <p:to x="100000" y="100000"/>
                                    </p:animScale>
                                    <p:animScale>
                                      <p:cBhvr>
                                        <p:cTn id="36" dur="26">
                                          <p:stCondLst>
                                            <p:cond delay="1808"/>
                                          </p:stCondLst>
                                        </p:cTn>
                                        <p:tgtEl>
                                          <p:spTgt spid="46086"/>
                                        </p:tgtEl>
                                      </p:cBhvr>
                                      <p:to x="100000" y="95000"/>
                                    </p:animScale>
                                    <p:animScale>
                                      <p:cBhvr>
                                        <p:cTn id="37" dur="166" decel="50000">
                                          <p:stCondLst>
                                            <p:cond delay="1834"/>
                                          </p:stCondLst>
                                        </p:cTn>
                                        <p:tgtEl>
                                          <p:spTgt spid="46086"/>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80">
                                          <p:stCondLst>
                                            <p:cond delay="0"/>
                                          </p:stCondLst>
                                        </p:cTn>
                                        <p:tgtEl>
                                          <p:spTgt spid="8"/>
                                        </p:tgtEl>
                                      </p:cBhvr>
                                    </p:animEffect>
                                    <p:anim calcmode="lin" valueType="num">
                                      <p:cBhvr>
                                        <p:cTn id="43"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8" dur="26">
                                          <p:stCondLst>
                                            <p:cond delay="650"/>
                                          </p:stCondLst>
                                        </p:cTn>
                                        <p:tgtEl>
                                          <p:spTgt spid="8"/>
                                        </p:tgtEl>
                                      </p:cBhvr>
                                      <p:to x="100000" y="60000"/>
                                    </p:animScale>
                                    <p:animScale>
                                      <p:cBhvr>
                                        <p:cTn id="49" dur="166" decel="50000">
                                          <p:stCondLst>
                                            <p:cond delay="676"/>
                                          </p:stCondLst>
                                        </p:cTn>
                                        <p:tgtEl>
                                          <p:spTgt spid="8"/>
                                        </p:tgtEl>
                                      </p:cBhvr>
                                      <p:to x="100000" y="100000"/>
                                    </p:animScale>
                                    <p:animScale>
                                      <p:cBhvr>
                                        <p:cTn id="50" dur="26">
                                          <p:stCondLst>
                                            <p:cond delay="1312"/>
                                          </p:stCondLst>
                                        </p:cTn>
                                        <p:tgtEl>
                                          <p:spTgt spid="8"/>
                                        </p:tgtEl>
                                      </p:cBhvr>
                                      <p:to x="100000" y="80000"/>
                                    </p:animScale>
                                    <p:animScale>
                                      <p:cBhvr>
                                        <p:cTn id="51" dur="166" decel="50000">
                                          <p:stCondLst>
                                            <p:cond delay="1338"/>
                                          </p:stCondLst>
                                        </p:cTn>
                                        <p:tgtEl>
                                          <p:spTgt spid="8"/>
                                        </p:tgtEl>
                                      </p:cBhvr>
                                      <p:to x="100000" y="100000"/>
                                    </p:animScale>
                                    <p:animScale>
                                      <p:cBhvr>
                                        <p:cTn id="52" dur="26">
                                          <p:stCondLst>
                                            <p:cond delay="1642"/>
                                          </p:stCondLst>
                                        </p:cTn>
                                        <p:tgtEl>
                                          <p:spTgt spid="8"/>
                                        </p:tgtEl>
                                      </p:cBhvr>
                                      <p:to x="100000" y="90000"/>
                                    </p:animScale>
                                    <p:animScale>
                                      <p:cBhvr>
                                        <p:cTn id="53" dur="166" decel="50000">
                                          <p:stCondLst>
                                            <p:cond delay="1668"/>
                                          </p:stCondLst>
                                        </p:cTn>
                                        <p:tgtEl>
                                          <p:spTgt spid="8"/>
                                        </p:tgtEl>
                                      </p:cBhvr>
                                      <p:to x="100000" y="100000"/>
                                    </p:animScale>
                                    <p:animScale>
                                      <p:cBhvr>
                                        <p:cTn id="54" dur="26">
                                          <p:stCondLst>
                                            <p:cond delay="1808"/>
                                          </p:stCondLst>
                                        </p:cTn>
                                        <p:tgtEl>
                                          <p:spTgt spid="8"/>
                                        </p:tgtEl>
                                      </p:cBhvr>
                                      <p:to x="100000" y="95000"/>
                                    </p:animScale>
                                    <p:animScale>
                                      <p:cBhvr>
                                        <p:cTn id="55" dur="166" decel="50000">
                                          <p:stCondLst>
                                            <p:cond delay="1834"/>
                                          </p:stCondLst>
                                        </p:cTn>
                                        <p:tgtEl>
                                          <p:spTgt spid="8"/>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26"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580">
                                          <p:stCondLst>
                                            <p:cond delay="0"/>
                                          </p:stCondLst>
                                        </p:cTn>
                                        <p:tgtEl>
                                          <p:spTgt spid="9"/>
                                        </p:tgtEl>
                                      </p:cBhvr>
                                    </p:animEffect>
                                    <p:anim calcmode="lin" valueType="num">
                                      <p:cBhvr>
                                        <p:cTn id="61"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62"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63"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64"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65"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66" dur="26">
                                          <p:stCondLst>
                                            <p:cond delay="650"/>
                                          </p:stCondLst>
                                        </p:cTn>
                                        <p:tgtEl>
                                          <p:spTgt spid="9"/>
                                        </p:tgtEl>
                                      </p:cBhvr>
                                      <p:to x="100000" y="60000"/>
                                    </p:animScale>
                                    <p:animScale>
                                      <p:cBhvr>
                                        <p:cTn id="67" dur="166" decel="50000">
                                          <p:stCondLst>
                                            <p:cond delay="676"/>
                                          </p:stCondLst>
                                        </p:cTn>
                                        <p:tgtEl>
                                          <p:spTgt spid="9"/>
                                        </p:tgtEl>
                                      </p:cBhvr>
                                      <p:to x="100000" y="100000"/>
                                    </p:animScale>
                                    <p:animScale>
                                      <p:cBhvr>
                                        <p:cTn id="68" dur="26">
                                          <p:stCondLst>
                                            <p:cond delay="1312"/>
                                          </p:stCondLst>
                                        </p:cTn>
                                        <p:tgtEl>
                                          <p:spTgt spid="9"/>
                                        </p:tgtEl>
                                      </p:cBhvr>
                                      <p:to x="100000" y="80000"/>
                                    </p:animScale>
                                    <p:animScale>
                                      <p:cBhvr>
                                        <p:cTn id="69" dur="166" decel="50000">
                                          <p:stCondLst>
                                            <p:cond delay="1338"/>
                                          </p:stCondLst>
                                        </p:cTn>
                                        <p:tgtEl>
                                          <p:spTgt spid="9"/>
                                        </p:tgtEl>
                                      </p:cBhvr>
                                      <p:to x="100000" y="100000"/>
                                    </p:animScale>
                                    <p:animScale>
                                      <p:cBhvr>
                                        <p:cTn id="70" dur="26">
                                          <p:stCondLst>
                                            <p:cond delay="1642"/>
                                          </p:stCondLst>
                                        </p:cTn>
                                        <p:tgtEl>
                                          <p:spTgt spid="9"/>
                                        </p:tgtEl>
                                      </p:cBhvr>
                                      <p:to x="100000" y="90000"/>
                                    </p:animScale>
                                    <p:animScale>
                                      <p:cBhvr>
                                        <p:cTn id="71" dur="166" decel="50000">
                                          <p:stCondLst>
                                            <p:cond delay="1668"/>
                                          </p:stCondLst>
                                        </p:cTn>
                                        <p:tgtEl>
                                          <p:spTgt spid="9"/>
                                        </p:tgtEl>
                                      </p:cBhvr>
                                      <p:to x="100000" y="100000"/>
                                    </p:animScale>
                                    <p:animScale>
                                      <p:cBhvr>
                                        <p:cTn id="72" dur="26">
                                          <p:stCondLst>
                                            <p:cond delay="1808"/>
                                          </p:stCondLst>
                                        </p:cTn>
                                        <p:tgtEl>
                                          <p:spTgt spid="9"/>
                                        </p:tgtEl>
                                      </p:cBhvr>
                                      <p:to x="100000" y="95000"/>
                                    </p:animScale>
                                    <p:animScale>
                                      <p:cBhvr>
                                        <p:cTn id="73" dur="166" decel="50000">
                                          <p:stCondLst>
                                            <p:cond delay="1834"/>
                                          </p:stCondLst>
                                        </p:cTn>
                                        <p:tgtEl>
                                          <p:spTgt spid="9"/>
                                        </p:tgtEl>
                                      </p:cBhvr>
                                      <p:to x="100000" y="100000"/>
                                    </p:animScale>
                                  </p:childTnLst>
                                </p:cTn>
                              </p:par>
                            </p:childTnLst>
                          </p:cTn>
                        </p:par>
                      </p:childTnLst>
                    </p:cTn>
                  </p:par>
                  <p:par>
                    <p:cTn id="74" fill="hold">
                      <p:stCondLst>
                        <p:cond delay="indefinite"/>
                      </p:stCondLst>
                      <p:childTnLst>
                        <p:par>
                          <p:cTn id="75" fill="hold">
                            <p:stCondLst>
                              <p:cond delay="0"/>
                            </p:stCondLst>
                            <p:childTnLst>
                              <p:par>
                                <p:cTn id="76" presetID="26" presetClass="entr" presetSubtype="0" fill="hold" grpId="0" nodeType="clickEffect">
                                  <p:stCondLst>
                                    <p:cond delay="0"/>
                                  </p:stCondLst>
                                  <p:childTnLst>
                                    <p:set>
                                      <p:cBhvr>
                                        <p:cTn id="77" dur="1" fill="hold">
                                          <p:stCondLst>
                                            <p:cond delay="0"/>
                                          </p:stCondLst>
                                        </p:cTn>
                                        <p:tgtEl>
                                          <p:spTgt spid="10"/>
                                        </p:tgtEl>
                                        <p:attrNameLst>
                                          <p:attrName>style.visibility</p:attrName>
                                        </p:attrNameLst>
                                      </p:cBhvr>
                                      <p:to>
                                        <p:strVal val="visible"/>
                                      </p:to>
                                    </p:set>
                                    <p:animEffect transition="in" filter="wipe(down)">
                                      <p:cBhvr>
                                        <p:cTn id="78" dur="580">
                                          <p:stCondLst>
                                            <p:cond delay="0"/>
                                          </p:stCondLst>
                                        </p:cTn>
                                        <p:tgtEl>
                                          <p:spTgt spid="10"/>
                                        </p:tgtEl>
                                      </p:cBhvr>
                                    </p:animEffect>
                                    <p:anim calcmode="lin" valueType="num">
                                      <p:cBhvr>
                                        <p:cTn id="79"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0"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1"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2"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3"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4" dur="26">
                                          <p:stCondLst>
                                            <p:cond delay="650"/>
                                          </p:stCondLst>
                                        </p:cTn>
                                        <p:tgtEl>
                                          <p:spTgt spid="10"/>
                                        </p:tgtEl>
                                      </p:cBhvr>
                                      <p:to x="100000" y="60000"/>
                                    </p:animScale>
                                    <p:animScale>
                                      <p:cBhvr>
                                        <p:cTn id="85" dur="166" decel="50000">
                                          <p:stCondLst>
                                            <p:cond delay="676"/>
                                          </p:stCondLst>
                                        </p:cTn>
                                        <p:tgtEl>
                                          <p:spTgt spid="10"/>
                                        </p:tgtEl>
                                      </p:cBhvr>
                                      <p:to x="100000" y="100000"/>
                                    </p:animScale>
                                    <p:animScale>
                                      <p:cBhvr>
                                        <p:cTn id="86" dur="26">
                                          <p:stCondLst>
                                            <p:cond delay="1312"/>
                                          </p:stCondLst>
                                        </p:cTn>
                                        <p:tgtEl>
                                          <p:spTgt spid="10"/>
                                        </p:tgtEl>
                                      </p:cBhvr>
                                      <p:to x="100000" y="80000"/>
                                    </p:animScale>
                                    <p:animScale>
                                      <p:cBhvr>
                                        <p:cTn id="87" dur="166" decel="50000">
                                          <p:stCondLst>
                                            <p:cond delay="1338"/>
                                          </p:stCondLst>
                                        </p:cTn>
                                        <p:tgtEl>
                                          <p:spTgt spid="10"/>
                                        </p:tgtEl>
                                      </p:cBhvr>
                                      <p:to x="100000" y="100000"/>
                                    </p:animScale>
                                    <p:animScale>
                                      <p:cBhvr>
                                        <p:cTn id="88" dur="26">
                                          <p:stCondLst>
                                            <p:cond delay="1642"/>
                                          </p:stCondLst>
                                        </p:cTn>
                                        <p:tgtEl>
                                          <p:spTgt spid="10"/>
                                        </p:tgtEl>
                                      </p:cBhvr>
                                      <p:to x="100000" y="90000"/>
                                    </p:animScale>
                                    <p:animScale>
                                      <p:cBhvr>
                                        <p:cTn id="89" dur="166" decel="50000">
                                          <p:stCondLst>
                                            <p:cond delay="1668"/>
                                          </p:stCondLst>
                                        </p:cTn>
                                        <p:tgtEl>
                                          <p:spTgt spid="10"/>
                                        </p:tgtEl>
                                      </p:cBhvr>
                                      <p:to x="100000" y="100000"/>
                                    </p:animScale>
                                    <p:animScale>
                                      <p:cBhvr>
                                        <p:cTn id="90" dur="26">
                                          <p:stCondLst>
                                            <p:cond delay="1808"/>
                                          </p:stCondLst>
                                        </p:cTn>
                                        <p:tgtEl>
                                          <p:spTgt spid="10"/>
                                        </p:tgtEl>
                                      </p:cBhvr>
                                      <p:to x="100000" y="95000"/>
                                    </p:animScale>
                                    <p:animScale>
                                      <p:cBhvr>
                                        <p:cTn id="91" dur="166" decel="50000">
                                          <p:stCondLst>
                                            <p:cond delay="1834"/>
                                          </p:stCondLst>
                                        </p:cTn>
                                        <p:tgtEl>
                                          <p:spTgt spid="10"/>
                                        </p:tgtEl>
                                      </p:cBhvr>
                                      <p:to x="100000" y="100000"/>
                                    </p:animScale>
                                  </p:childTnLst>
                                </p:cTn>
                              </p:par>
                            </p:childTnLst>
                          </p:cTn>
                        </p:par>
                      </p:childTnLst>
                    </p:cTn>
                  </p:par>
                  <p:par>
                    <p:cTn id="92" fill="hold">
                      <p:stCondLst>
                        <p:cond delay="indefinite"/>
                      </p:stCondLst>
                      <p:childTnLst>
                        <p:par>
                          <p:cTn id="93" fill="hold">
                            <p:stCondLst>
                              <p:cond delay="0"/>
                            </p:stCondLst>
                            <p:childTnLst>
                              <p:par>
                                <p:cTn id="94" presetID="26" presetClass="entr" presetSubtype="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wipe(down)">
                                      <p:cBhvr>
                                        <p:cTn id="96" dur="580">
                                          <p:stCondLst>
                                            <p:cond delay="0"/>
                                          </p:stCondLst>
                                        </p:cTn>
                                        <p:tgtEl>
                                          <p:spTgt spid="11"/>
                                        </p:tgtEl>
                                      </p:cBhvr>
                                    </p:animEffect>
                                    <p:anim calcmode="lin" valueType="num">
                                      <p:cBhvr>
                                        <p:cTn id="97"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8"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99"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0"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01"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02" dur="26">
                                          <p:stCondLst>
                                            <p:cond delay="650"/>
                                          </p:stCondLst>
                                        </p:cTn>
                                        <p:tgtEl>
                                          <p:spTgt spid="11"/>
                                        </p:tgtEl>
                                      </p:cBhvr>
                                      <p:to x="100000" y="60000"/>
                                    </p:animScale>
                                    <p:animScale>
                                      <p:cBhvr>
                                        <p:cTn id="103" dur="166" decel="50000">
                                          <p:stCondLst>
                                            <p:cond delay="676"/>
                                          </p:stCondLst>
                                        </p:cTn>
                                        <p:tgtEl>
                                          <p:spTgt spid="11"/>
                                        </p:tgtEl>
                                      </p:cBhvr>
                                      <p:to x="100000" y="100000"/>
                                    </p:animScale>
                                    <p:animScale>
                                      <p:cBhvr>
                                        <p:cTn id="104" dur="26">
                                          <p:stCondLst>
                                            <p:cond delay="1312"/>
                                          </p:stCondLst>
                                        </p:cTn>
                                        <p:tgtEl>
                                          <p:spTgt spid="11"/>
                                        </p:tgtEl>
                                      </p:cBhvr>
                                      <p:to x="100000" y="80000"/>
                                    </p:animScale>
                                    <p:animScale>
                                      <p:cBhvr>
                                        <p:cTn id="105" dur="166" decel="50000">
                                          <p:stCondLst>
                                            <p:cond delay="1338"/>
                                          </p:stCondLst>
                                        </p:cTn>
                                        <p:tgtEl>
                                          <p:spTgt spid="11"/>
                                        </p:tgtEl>
                                      </p:cBhvr>
                                      <p:to x="100000" y="100000"/>
                                    </p:animScale>
                                    <p:animScale>
                                      <p:cBhvr>
                                        <p:cTn id="106" dur="26">
                                          <p:stCondLst>
                                            <p:cond delay="1642"/>
                                          </p:stCondLst>
                                        </p:cTn>
                                        <p:tgtEl>
                                          <p:spTgt spid="11"/>
                                        </p:tgtEl>
                                      </p:cBhvr>
                                      <p:to x="100000" y="90000"/>
                                    </p:animScale>
                                    <p:animScale>
                                      <p:cBhvr>
                                        <p:cTn id="107" dur="166" decel="50000">
                                          <p:stCondLst>
                                            <p:cond delay="1668"/>
                                          </p:stCondLst>
                                        </p:cTn>
                                        <p:tgtEl>
                                          <p:spTgt spid="11"/>
                                        </p:tgtEl>
                                      </p:cBhvr>
                                      <p:to x="100000" y="100000"/>
                                    </p:animScale>
                                    <p:animScale>
                                      <p:cBhvr>
                                        <p:cTn id="108" dur="26">
                                          <p:stCondLst>
                                            <p:cond delay="1808"/>
                                          </p:stCondLst>
                                        </p:cTn>
                                        <p:tgtEl>
                                          <p:spTgt spid="11"/>
                                        </p:tgtEl>
                                      </p:cBhvr>
                                      <p:to x="100000" y="95000"/>
                                    </p:animScale>
                                    <p:animScale>
                                      <p:cBhvr>
                                        <p:cTn id="109" dur="166" decel="50000">
                                          <p:stCondLst>
                                            <p:cond delay="1834"/>
                                          </p:stCondLst>
                                        </p:cTn>
                                        <p:tgtEl>
                                          <p:spTgt spid="11"/>
                                        </p:tgtEl>
                                      </p:cBhvr>
                                      <p:to x="100000" y="100000"/>
                                    </p:animScale>
                                  </p:childTnLst>
                                </p:cTn>
                              </p:par>
                              <p:par>
                                <p:cTn id="110" presetID="26" presetClass="entr" presetSubtype="0" fill="hold" nodeType="with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wipe(down)">
                                      <p:cBhvr>
                                        <p:cTn id="112" dur="580">
                                          <p:stCondLst>
                                            <p:cond delay="0"/>
                                          </p:stCondLst>
                                        </p:cTn>
                                        <p:tgtEl>
                                          <p:spTgt spid="12"/>
                                        </p:tgtEl>
                                      </p:cBhvr>
                                    </p:animEffect>
                                    <p:anim calcmode="lin" valueType="num">
                                      <p:cBhvr>
                                        <p:cTn id="11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1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1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8" dur="26">
                                          <p:stCondLst>
                                            <p:cond delay="650"/>
                                          </p:stCondLst>
                                        </p:cTn>
                                        <p:tgtEl>
                                          <p:spTgt spid="12"/>
                                        </p:tgtEl>
                                      </p:cBhvr>
                                      <p:to x="100000" y="60000"/>
                                    </p:animScale>
                                    <p:animScale>
                                      <p:cBhvr>
                                        <p:cTn id="119" dur="166" decel="50000">
                                          <p:stCondLst>
                                            <p:cond delay="676"/>
                                          </p:stCondLst>
                                        </p:cTn>
                                        <p:tgtEl>
                                          <p:spTgt spid="12"/>
                                        </p:tgtEl>
                                      </p:cBhvr>
                                      <p:to x="100000" y="100000"/>
                                    </p:animScale>
                                    <p:animScale>
                                      <p:cBhvr>
                                        <p:cTn id="120" dur="26">
                                          <p:stCondLst>
                                            <p:cond delay="1312"/>
                                          </p:stCondLst>
                                        </p:cTn>
                                        <p:tgtEl>
                                          <p:spTgt spid="12"/>
                                        </p:tgtEl>
                                      </p:cBhvr>
                                      <p:to x="100000" y="80000"/>
                                    </p:animScale>
                                    <p:animScale>
                                      <p:cBhvr>
                                        <p:cTn id="121" dur="166" decel="50000">
                                          <p:stCondLst>
                                            <p:cond delay="1338"/>
                                          </p:stCondLst>
                                        </p:cTn>
                                        <p:tgtEl>
                                          <p:spTgt spid="12"/>
                                        </p:tgtEl>
                                      </p:cBhvr>
                                      <p:to x="100000" y="100000"/>
                                    </p:animScale>
                                    <p:animScale>
                                      <p:cBhvr>
                                        <p:cTn id="122" dur="26">
                                          <p:stCondLst>
                                            <p:cond delay="1642"/>
                                          </p:stCondLst>
                                        </p:cTn>
                                        <p:tgtEl>
                                          <p:spTgt spid="12"/>
                                        </p:tgtEl>
                                      </p:cBhvr>
                                      <p:to x="100000" y="90000"/>
                                    </p:animScale>
                                    <p:animScale>
                                      <p:cBhvr>
                                        <p:cTn id="123" dur="166" decel="50000">
                                          <p:stCondLst>
                                            <p:cond delay="1668"/>
                                          </p:stCondLst>
                                        </p:cTn>
                                        <p:tgtEl>
                                          <p:spTgt spid="12"/>
                                        </p:tgtEl>
                                      </p:cBhvr>
                                      <p:to x="100000" y="100000"/>
                                    </p:animScale>
                                    <p:animScale>
                                      <p:cBhvr>
                                        <p:cTn id="124" dur="26">
                                          <p:stCondLst>
                                            <p:cond delay="1808"/>
                                          </p:stCondLst>
                                        </p:cTn>
                                        <p:tgtEl>
                                          <p:spTgt spid="12"/>
                                        </p:tgtEl>
                                      </p:cBhvr>
                                      <p:to x="100000" y="95000"/>
                                    </p:animScale>
                                    <p:animScale>
                                      <p:cBhvr>
                                        <p:cTn id="125"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ldLvl="0"/>
      <p:bldP spid="46085" grpId="0" bldLvl="0"/>
      <p:bldP spid="46086" grpId="0"/>
      <p:bldP spid="46087" grpId="0"/>
      <p:bldP spid="8" grpId="0"/>
      <p:bldP spid="9" grpId="0"/>
      <p:bldP spid="10" grpId="0"/>
      <p:bldP spid="11"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Rectangle 4"/>
          <p:cNvSpPr>
            <a:spLocks noChangeArrowheads="1"/>
          </p:cNvSpPr>
          <p:nvPr/>
        </p:nvSpPr>
        <p:spPr bwMode="auto">
          <a:xfrm>
            <a:off x="628200" y="1424454"/>
            <a:ext cx="7887600" cy="1938992"/>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smtClean="0">
                <a:latin typeface="等线" panose="02010600030101010101" pitchFamily="2" charset="-122"/>
                <a:ea typeface="等线" panose="02010600030101010101" pitchFamily="2" charset="-122"/>
              </a:rPr>
              <a:t>	前面</a:t>
            </a:r>
            <a:r>
              <a:rPr lang="en-US" altLang="en-US" sz="2400" i="0" dirty="0">
                <a:latin typeface="等线" panose="02010600030101010101" pitchFamily="2" charset="-122"/>
                <a:ea typeface="等线" panose="02010600030101010101" pitchFamily="2" charset="-122"/>
              </a:rPr>
              <a:t>5种计算机的存储</a:t>
            </a:r>
            <a:r>
              <a:rPr lang="zh-CN" altLang="en-US" sz="2400" i="0" dirty="0">
                <a:latin typeface="等线" panose="02010600030101010101" pitchFamily="2" charset="-122"/>
                <a:ea typeface="等线" panose="02010600030101010101" pitchFamily="2" charset="-122"/>
              </a:rPr>
              <a:t>器</a:t>
            </a:r>
            <a:r>
              <a:rPr lang="en-US" altLang="en-US" sz="2400" i="0" dirty="0">
                <a:latin typeface="等线" panose="02010600030101010101" pitchFamily="2" charset="-122"/>
                <a:ea typeface="等线" panose="02010600030101010101" pitchFamily="2" charset="-122"/>
              </a:rPr>
              <a:t>仅仅用来存放数据。它们利用配线或开关进行外部编程。冯·诺依曼提出了程序和数据应该存储在存储器中。按照这种方法，每次使用计算机来完成一项新的任务</a:t>
            </a:r>
            <a:r>
              <a:rPr lang="zh-CN" altLang="en-US" sz="2400" i="0" dirty="0">
                <a:latin typeface="等线" panose="02010600030101010101" pitchFamily="2" charset="-122"/>
                <a:ea typeface="等线" panose="02010600030101010101" pitchFamily="2" charset="-122"/>
              </a:rPr>
              <a:t>，</a:t>
            </a:r>
            <a:r>
              <a:rPr lang="en-US" altLang="en-US" sz="2400" i="0" dirty="0" err="1">
                <a:latin typeface="等线" panose="02010600030101010101" pitchFamily="2" charset="-122"/>
                <a:ea typeface="等线" panose="02010600030101010101" pitchFamily="2" charset="-122"/>
              </a:rPr>
              <a:t>你只需要改变程序，而不用重新布线或者调节成百上千的开关</a:t>
            </a:r>
            <a:r>
              <a:rPr lang="en-US" altLang="en-US" sz="2400" i="0" dirty="0">
                <a:latin typeface="等线" panose="02010600030101010101" pitchFamily="2" charset="-122"/>
                <a:ea typeface="等线" panose="02010600030101010101" pitchFamily="2" charset="-122"/>
              </a:rPr>
              <a:t>。</a:t>
            </a:r>
          </a:p>
        </p:txBody>
      </p:sp>
      <p:sp>
        <p:nvSpPr>
          <p:cNvPr id="48132" name="Text Box 6"/>
          <p:cNvSpPr txBox="1">
            <a:spLocks noChangeArrowheads="1"/>
          </p:cNvSpPr>
          <p:nvPr/>
        </p:nvSpPr>
        <p:spPr bwMode="auto">
          <a:xfrm>
            <a:off x="628200" y="720725"/>
            <a:ext cx="78876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solidFill>
                  <a:srgbClr val="FF0000"/>
                </a:solidFill>
                <a:latin typeface="等线" panose="02010600030101010101" pitchFamily="2" charset="-122"/>
                <a:ea typeface="等线" panose="02010600030101010101" pitchFamily="2" charset="-122"/>
              </a:rPr>
              <a:t>2</a:t>
            </a:r>
            <a:r>
              <a:rPr lang="en-US" altLang="zh-CN" sz="2400" i="0" dirty="0" smtClean="0">
                <a:solidFill>
                  <a:srgbClr val="FF0000"/>
                </a:solidFill>
                <a:latin typeface="等线" panose="02010600030101010101" pitchFamily="2" charset="-122"/>
                <a:ea typeface="等线" panose="02010600030101010101" pitchFamily="2" charset="-122"/>
              </a:rPr>
              <a:t>. </a:t>
            </a:r>
            <a:r>
              <a:rPr lang="en-US" altLang="en-US" sz="2400" i="0" dirty="0" err="1" smtClean="0">
                <a:solidFill>
                  <a:srgbClr val="FF0000"/>
                </a:solidFill>
                <a:latin typeface="等线" panose="02010600030101010101" pitchFamily="2" charset="-122"/>
                <a:ea typeface="等线" panose="02010600030101010101" pitchFamily="2" charset="-122"/>
              </a:rPr>
              <a:t>基于冯</a:t>
            </a:r>
            <a:r>
              <a:rPr lang="en-US" altLang="en-US" sz="2400" i="0" dirty="0" err="1">
                <a:solidFill>
                  <a:srgbClr val="FF0000"/>
                </a:solidFill>
                <a:latin typeface="等线" panose="02010600030101010101" pitchFamily="2" charset="-122"/>
                <a:ea typeface="等线" panose="02010600030101010101" pitchFamily="2" charset="-122"/>
              </a:rPr>
              <a:t>·诺依曼模型的计算机</a:t>
            </a:r>
            <a:endParaRPr lang="en-US" altLang="en-US" sz="2400" i="0" dirty="0">
              <a:solidFill>
                <a:srgbClr val="FF0000"/>
              </a:solidFill>
              <a:latin typeface="等线" panose="02010600030101010101" pitchFamily="2" charset="-122"/>
              <a:ea typeface="等线" panose="02010600030101010101" pitchFamily="2" charset="-122"/>
            </a:endParaRPr>
          </a:p>
        </p:txBody>
      </p:sp>
      <p:sp>
        <p:nvSpPr>
          <p:cNvPr id="5" name="Rectangle 4"/>
          <p:cNvSpPr>
            <a:spLocks noChangeArrowheads="1"/>
          </p:cNvSpPr>
          <p:nvPr/>
        </p:nvSpPr>
        <p:spPr bwMode="auto">
          <a:xfrm>
            <a:off x="628200" y="3600450"/>
            <a:ext cx="4782001" cy="2308324"/>
          </a:xfrm>
          <a:prstGeom prst="rect">
            <a:avLst/>
          </a:prstGeom>
          <a:noFill/>
          <a:ln>
            <a:noFill/>
          </a:ln>
        </p:spPr>
        <p:txBody>
          <a:bodyPr wrap="squar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latin typeface="等线" panose="02010600030101010101" pitchFamily="2" charset="-122"/>
                <a:ea typeface="等线" panose="02010600030101010101" pitchFamily="2" charset="-122"/>
              </a:rPr>
              <a:t>	第一台基于冯氏思想的计算机于1950年在宾夕法尼亚大学诞生，命名为EDVAC。与此同时，英国剑桥大学的莫里斯·威尔克斯（Maurice </a:t>
            </a:r>
            <a:r>
              <a:rPr lang="en-US" altLang="en-US" sz="2400" i="0" dirty="0" err="1">
                <a:latin typeface="等线" panose="02010600030101010101" pitchFamily="2" charset="-122"/>
                <a:ea typeface="等线" panose="02010600030101010101" pitchFamily="2" charset="-122"/>
              </a:rPr>
              <a:t>Wilkes）制造了</a:t>
            </a:r>
            <a:r>
              <a:rPr lang="zh-CN" altLang="en-US" sz="2400" i="0" dirty="0">
                <a:latin typeface="等线" panose="02010600030101010101" pitchFamily="2" charset="-122"/>
                <a:ea typeface="等线" panose="02010600030101010101" pitchFamily="2" charset="-122"/>
              </a:rPr>
              <a:t>类似</a:t>
            </a:r>
            <a:r>
              <a:rPr lang="en-US" altLang="en-US" sz="2400" i="0" dirty="0" err="1">
                <a:latin typeface="等线" panose="02010600030101010101" pitchFamily="2" charset="-122"/>
                <a:ea typeface="等线" panose="02010600030101010101" pitchFamily="2" charset="-122"/>
              </a:rPr>
              <a:t>的计算机EDSAC</a:t>
            </a:r>
            <a:r>
              <a:rPr lang="en-US" altLang="en-US" sz="2400" i="0" dirty="0">
                <a:latin typeface="等线" panose="02010600030101010101" pitchFamily="2" charset="-122"/>
                <a:ea typeface="等线" panose="02010600030101010101" pitchFamily="2" charset="-122"/>
              </a:rPr>
              <a:t>。</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617912"/>
            <a:ext cx="312420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5609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ldLvl="0"/>
      <p:bldP spid="48132"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0" name="Rectangle 10"/>
          <p:cNvSpPr>
            <a:spLocks noChangeArrowheads="1"/>
          </p:cNvSpPr>
          <p:nvPr/>
        </p:nvSpPr>
        <p:spPr bwMode="auto">
          <a:xfrm>
            <a:off x="628200" y="1404000"/>
            <a:ext cx="7887600" cy="1569660"/>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latin typeface="等线" panose="02010600030101010101" pitchFamily="2" charset="-122"/>
                <a:ea typeface="等线" panose="02010600030101010101" pitchFamily="2" charset="-122"/>
              </a:rPr>
              <a:t>	1950年以后出现的计算机都差不多基于冯·诺依曼模型。它们变得更快、更小、更便宜，但原理几乎是相同的。历史学家将这一时期划分为几代，每一代计算机的改进主要体现在硬件或软件方面（而不是模型）。</a:t>
            </a:r>
          </a:p>
        </p:txBody>
      </p:sp>
      <p:sp>
        <p:nvSpPr>
          <p:cNvPr id="50181" name="Rectangle 11"/>
          <p:cNvSpPr>
            <a:spLocks noChangeArrowheads="1"/>
          </p:cNvSpPr>
          <p:nvPr/>
        </p:nvSpPr>
        <p:spPr bwMode="auto">
          <a:xfrm>
            <a:off x="628199" y="3397187"/>
            <a:ext cx="5563051" cy="831850"/>
          </a:xfrm>
          <a:prstGeom prst="rect">
            <a:avLst/>
          </a:prstGeom>
          <a:noFill/>
          <a:ln>
            <a:noFill/>
          </a:ln>
        </p:spPr>
        <p:txBody>
          <a:bodyPr wrap="squar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solidFill>
                  <a:srgbClr val="FF0000"/>
                </a:solidFill>
                <a:latin typeface="等线" panose="02010600030101010101" pitchFamily="2" charset="-122"/>
                <a:ea typeface="等线" panose="02010600030101010101" pitchFamily="2" charset="-122"/>
              </a:rPr>
              <a:t>第一代计算机</a:t>
            </a:r>
            <a:r>
              <a:rPr lang="en-US" altLang="en-US" sz="2400" i="0" dirty="0">
                <a:latin typeface="等线" panose="02010600030101010101" pitchFamily="2" charset="-122"/>
                <a:ea typeface="等线" panose="02010600030101010101" pitchFamily="2" charset="-122"/>
              </a:rPr>
              <a:t>（大约1950～1959年）以商用计算机的出现为主要特征。</a:t>
            </a:r>
          </a:p>
        </p:txBody>
      </p:sp>
      <p:sp>
        <p:nvSpPr>
          <p:cNvPr id="6" name="Rectangle 4"/>
          <p:cNvSpPr>
            <a:spLocks noChangeArrowheads="1"/>
          </p:cNvSpPr>
          <p:nvPr/>
        </p:nvSpPr>
        <p:spPr bwMode="auto">
          <a:xfrm>
            <a:off x="628199" y="4651375"/>
            <a:ext cx="5563051" cy="1569660"/>
          </a:xfrm>
          <a:prstGeom prst="rect">
            <a:avLst/>
          </a:prstGeom>
          <a:noFill/>
          <a:ln>
            <a:noFill/>
          </a:ln>
          <a:effectLst/>
        </p:spPr>
        <p:txBody>
          <a:bodyPr wrap="squar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solidFill>
                  <a:srgbClr val="FF0000"/>
                </a:solidFill>
                <a:latin typeface="等线" panose="02010600030101010101" pitchFamily="2" charset="-122"/>
                <a:ea typeface="等线" panose="02010600030101010101" pitchFamily="2" charset="-122"/>
              </a:rPr>
              <a:t>第二代计算机</a:t>
            </a:r>
            <a:r>
              <a:rPr lang="en-US" altLang="en-US" sz="2400" i="0" dirty="0">
                <a:latin typeface="等线" panose="02010600030101010101" pitchFamily="2" charset="-122"/>
                <a:ea typeface="等线" panose="02010600030101010101" pitchFamily="2" charset="-122"/>
              </a:rPr>
              <a:t>（大约1959～1965年）使用晶体管代替</a:t>
            </a:r>
            <a:r>
              <a:rPr lang="zh-CN" altLang="en-US" sz="2400" i="0" dirty="0">
                <a:latin typeface="等线" panose="02010600030101010101" pitchFamily="2" charset="-122"/>
                <a:ea typeface="等线" panose="02010600030101010101" pitchFamily="2" charset="-122"/>
              </a:rPr>
              <a:t>了</a:t>
            </a:r>
            <a:r>
              <a:rPr lang="en-US" altLang="en-US" sz="2400" i="0" dirty="0" err="1">
                <a:latin typeface="等线" panose="02010600030101010101" pitchFamily="2" charset="-122"/>
                <a:ea typeface="等线" panose="02010600030101010101" pitchFamily="2" charset="-122"/>
              </a:rPr>
              <a:t>真空管。FORTRAN和COBOL这两种高级计算机程序设计语言的发明使得编程更加容易</a:t>
            </a:r>
            <a:r>
              <a:rPr lang="en-US" altLang="en-US" sz="2400" i="0" dirty="0">
                <a:latin typeface="等线" panose="02010600030101010101" pitchFamily="2" charset="-122"/>
                <a:ea typeface="等线" panose="02010600030101010101" pitchFamily="2" charset="-122"/>
              </a:rPr>
              <a:t>。</a:t>
            </a:r>
          </a:p>
        </p:txBody>
      </p:sp>
      <p:pic>
        <p:nvPicPr>
          <p:cNvPr id="5223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1250" y="3571875"/>
            <a:ext cx="23622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91250" y="4975225"/>
            <a:ext cx="236220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solidFill>
                  <a:srgbClr val="FF0000"/>
                </a:solidFill>
              </a:rPr>
              <a:t>1.4.3	</a:t>
            </a:r>
            <a:r>
              <a:rPr lang="zh-CN" altLang="en-US" dirty="0">
                <a:solidFill>
                  <a:srgbClr val="FF0000"/>
                </a:solidFill>
              </a:rPr>
              <a:t>计算机的诞</a:t>
            </a:r>
            <a:r>
              <a:rPr lang="zh-CN" altLang="en-US" dirty="0" smtClean="0">
                <a:solidFill>
                  <a:srgbClr val="FF0000"/>
                </a:solidFill>
              </a:rPr>
              <a:t>生</a:t>
            </a:r>
            <a:r>
              <a:rPr lang="en-US" altLang="zh-CN" dirty="0" smtClean="0">
                <a:solidFill>
                  <a:srgbClr val="FF0000"/>
                </a:solidFill>
              </a:rPr>
              <a:t>(1950</a:t>
            </a:r>
            <a:r>
              <a:rPr lang="zh-CN" altLang="en-US" dirty="0" smtClean="0">
                <a:solidFill>
                  <a:srgbClr val="FF0000"/>
                </a:solidFill>
              </a:rPr>
              <a:t>～</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227624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018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22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ldLvl="0"/>
      <p:bldP spid="50181" grpId="0"/>
      <p:bldP spid="6"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Rectangle 2"/>
          <p:cNvSpPr>
            <a:spLocks noChangeArrowheads="1"/>
          </p:cNvSpPr>
          <p:nvPr/>
        </p:nvSpPr>
        <p:spPr bwMode="auto">
          <a:xfrm>
            <a:off x="628199" y="2848769"/>
            <a:ext cx="7887600" cy="1570037"/>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en-US" altLang="en-US" sz="2400" i="0" dirty="0">
                <a:solidFill>
                  <a:srgbClr val="FF0000"/>
                </a:solidFill>
                <a:latin typeface="等线" panose="02010600030101010101" pitchFamily="2" charset="-122"/>
                <a:ea typeface="等线" panose="02010600030101010101" pitchFamily="2" charset="-122"/>
              </a:rPr>
              <a:t>第四代计算机</a:t>
            </a:r>
            <a:r>
              <a:rPr lang="en-US" altLang="en-US" sz="2400" i="0" dirty="0">
                <a:latin typeface="等线" panose="02010600030101010101" pitchFamily="2" charset="-122"/>
                <a:ea typeface="等线" panose="02010600030101010101" pitchFamily="2" charset="-122"/>
              </a:rPr>
              <a:t>（大约1975～1985年）</a:t>
            </a:r>
            <a:r>
              <a:rPr lang="en-US" altLang="en-US" sz="2400" i="0" dirty="0" smtClean="0">
                <a:latin typeface="等线" panose="02010600030101010101" pitchFamily="2" charset="-122"/>
                <a:ea typeface="等线" panose="02010600030101010101" pitchFamily="2" charset="-122"/>
              </a:rPr>
              <a:t>出现微型计算机</a:t>
            </a:r>
            <a:r>
              <a:rPr lang="en-US" altLang="en-US" sz="2400" i="0" dirty="0">
                <a:latin typeface="等线" panose="02010600030101010101" pitchFamily="2" charset="-122"/>
                <a:ea typeface="等线" panose="02010600030101010101" pitchFamily="2" charset="-122"/>
              </a:rPr>
              <a:t>。第一个桌面计算器（Altair 8800）出现在1975年。电子工业的发展允许整个计算机子系统做在单块电路板上。这一时代还出现了计算机网络</a:t>
            </a:r>
            <a:r>
              <a:rPr lang="zh-CN" altLang="en-US" sz="2400" i="0" dirty="0">
                <a:latin typeface="等线" panose="02010600030101010101" pitchFamily="2" charset="-122"/>
                <a:ea typeface="等线" panose="02010600030101010101" pitchFamily="2" charset="-122"/>
              </a:rPr>
              <a:t>。</a:t>
            </a:r>
            <a:endParaRPr lang="en-US" altLang="en-US" sz="2400" i="0" dirty="0">
              <a:latin typeface="等线" panose="02010600030101010101" pitchFamily="2" charset="-122"/>
              <a:ea typeface="等线" panose="02010600030101010101" pitchFamily="2" charset="-122"/>
            </a:endParaRPr>
          </a:p>
        </p:txBody>
      </p:sp>
      <p:sp>
        <p:nvSpPr>
          <p:cNvPr id="54277" name="Rectangle 4"/>
          <p:cNvSpPr>
            <a:spLocks noChangeArrowheads="1"/>
          </p:cNvSpPr>
          <p:nvPr/>
        </p:nvSpPr>
        <p:spPr bwMode="auto">
          <a:xfrm>
            <a:off x="628200" y="4679950"/>
            <a:ext cx="7887600" cy="1200150"/>
          </a:xfrm>
          <a:prstGeom prst="rect">
            <a:avLst/>
          </a:prstGeom>
          <a:noFill/>
          <a:ln>
            <a:noFill/>
          </a:ln>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a:solidFill>
                  <a:srgbClr val="FF0000"/>
                </a:solidFill>
                <a:latin typeface="等线" panose="02010600030101010101" pitchFamily="2" charset="-122"/>
                <a:ea typeface="等线" panose="02010600030101010101" pitchFamily="2" charset="-122"/>
              </a:rPr>
              <a:t>第五代计算机</a:t>
            </a:r>
            <a:r>
              <a:rPr lang="zh-CN" altLang="en-US" sz="2400" i="0" dirty="0">
                <a:latin typeface="等线" panose="02010600030101010101" pitchFamily="2" charset="-122"/>
                <a:ea typeface="等线" panose="02010600030101010101" pitchFamily="2" charset="-122"/>
              </a:rPr>
              <a:t>（</a:t>
            </a:r>
            <a:r>
              <a:rPr lang="en-US" altLang="en-US" sz="2400" i="0" dirty="0">
                <a:latin typeface="等线" panose="02010600030101010101" pitchFamily="2" charset="-122"/>
                <a:ea typeface="等线" panose="02010600030101010101" pitchFamily="2" charset="-122"/>
              </a:rPr>
              <a:t>始于1985年</a:t>
            </a:r>
            <a:r>
              <a:rPr lang="zh-CN" altLang="en-US" sz="2400" i="0" dirty="0">
                <a:latin typeface="等线" panose="02010600030101010101" pitchFamily="2" charset="-122"/>
                <a:ea typeface="等线" panose="02010600030101010101" pitchFamily="2" charset="-122"/>
              </a:rPr>
              <a:t>）</a:t>
            </a:r>
            <a:r>
              <a:rPr lang="en-US" altLang="en-US" sz="2400" i="0" dirty="0" err="1">
                <a:latin typeface="等线" panose="02010600030101010101" pitchFamily="2" charset="-122"/>
                <a:ea typeface="等线" panose="02010600030101010101" pitchFamily="2" charset="-122"/>
              </a:rPr>
              <a:t>这个时代见证了掌上计算机和</a:t>
            </a:r>
            <a:r>
              <a:rPr lang="zh-CN" altLang="en-US" sz="2400" i="0" dirty="0">
                <a:latin typeface="等线" panose="02010600030101010101" pitchFamily="2" charset="-122"/>
                <a:ea typeface="等线" panose="02010600030101010101" pitchFamily="2" charset="-122"/>
              </a:rPr>
              <a:t>笔记本</a:t>
            </a:r>
            <a:r>
              <a:rPr lang="en-US" altLang="en-US" sz="2400" i="0" dirty="0" err="1">
                <a:latin typeface="等线" panose="02010600030101010101" pitchFamily="2" charset="-122"/>
                <a:ea typeface="等线" panose="02010600030101010101" pitchFamily="2" charset="-122"/>
              </a:rPr>
              <a:t>计算机的诞生</a:t>
            </a:r>
            <a:r>
              <a:rPr lang="en-US" altLang="en-US" sz="2400" i="0" dirty="0">
                <a:latin typeface="等线" panose="02010600030101010101" pitchFamily="2" charset="-122"/>
                <a:ea typeface="等线" panose="02010600030101010101" pitchFamily="2" charset="-122"/>
              </a:rPr>
              <a:t>、</a:t>
            </a:r>
            <a:r>
              <a:rPr lang="zh-CN" altLang="en-US" sz="2400" i="0" dirty="0">
                <a:latin typeface="等线" panose="02010600030101010101" pitchFamily="2" charset="-122"/>
                <a:ea typeface="等线" panose="02010600030101010101" pitchFamily="2" charset="-122"/>
              </a:rPr>
              <a:t>辅助</a:t>
            </a:r>
            <a:r>
              <a:rPr lang="en-US" altLang="en-US" sz="2400" i="0" dirty="0" err="1">
                <a:latin typeface="等线" panose="02010600030101010101" pitchFamily="2" charset="-122"/>
                <a:ea typeface="等线" panose="02010600030101010101" pitchFamily="2" charset="-122"/>
              </a:rPr>
              <a:t>存储媒体（CD-ROM、DVD等）的改进、多媒体的应用以及虚拟现实现象</a:t>
            </a:r>
            <a:r>
              <a:rPr lang="en-US" altLang="en-US" sz="2400" i="0" dirty="0">
                <a:latin typeface="等线" panose="02010600030101010101" pitchFamily="2" charset="-122"/>
                <a:ea typeface="等线" panose="02010600030101010101" pitchFamily="2" charset="-122"/>
              </a:rPr>
              <a:t>。</a:t>
            </a:r>
          </a:p>
        </p:txBody>
      </p:sp>
      <p:sp>
        <p:nvSpPr>
          <p:cNvPr id="6" name="Rectangle 6"/>
          <p:cNvSpPr>
            <a:spLocks noChangeArrowheads="1"/>
          </p:cNvSpPr>
          <p:nvPr/>
        </p:nvSpPr>
        <p:spPr bwMode="auto">
          <a:xfrm>
            <a:off x="628199" y="608012"/>
            <a:ext cx="5204275" cy="1979613"/>
          </a:xfrm>
          <a:prstGeom prst="rect">
            <a:avLst/>
          </a:prstGeom>
          <a:noFill/>
          <a:ln>
            <a:noFill/>
          </a:ln>
        </p:spPr>
        <p:txBody>
          <a:bodyPr wrap="squar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a:solidFill>
                  <a:srgbClr val="FF0000"/>
                </a:solidFill>
                <a:latin typeface="等线" panose="02010600030101010101" pitchFamily="2" charset="-122"/>
                <a:ea typeface="等线" panose="02010600030101010101" pitchFamily="2" charset="-122"/>
              </a:rPr>
              <a:t>第三代计算机</a:t>
            </a:r>
            <a:r>
              <a:rPr lang="zh-CN" altLang="en-US" sz="2400" i="0" dirty="0">
                <a:latin typeface="等线" panose="02010600030101010101" pitchFamily="2" charset="-122"/>
                <a:ea typeface="等线" panose="02010600030101010101" pitchFamily="2" charset="-122"/>
              </a:rPr>
              <a:t>（大约</a:t>
            </a:r>
            <a:r>
              <a:rPr lang="en-US" altLang="zh-CN" sz="2400" i="0" dirty="0">
                <a:latin typeface="等线" panose="02010600030101010101" pitchFamily="2" charset="-122"/>
                <a:ea typeface="等线" panose="02010600030101010101" pitchFamily="2" charset="-122"/>
              </a:rPr>
              <a:t>1965</a:t>
            </a:r>
            <a:r>
              <a:rPr lang="en-US" altLang="en-US" sz="2400" i="0" dirty="0">
                <a:solidFill>
                  <a:srgbClr val="000000"/>
                </a:solidFill>
                <a:latin typeface="等线" panose="02010600030101010101" pitchFamily="2" charset="-122"/>
                <a:ea typeface="等线" panose="02010600030101010101" pitchFamily="2" charset="-122"/>
              </a:rPr>
              <a:t>～1975</a:t>
            </a:r>
            <a:r>
              <a:rPr lang="zh-CN" altLang="en-US" sz="2400" i="0" dirty="0">
                <a:solidFill>
                  <a:srgbClr val="000000"/>
                </a:solidFill>
                <a:latin typeface="等线" panose="02010600030101010101" pitchFamily="2" charset="-122"/>
                <a:ea typeface="等线" panose="02010600030101010101" pitchFamily="2" charset="-122"/>
              </a:rPr>
              <a:t>年</a:t>
            </a:r>
            <a:r>
              <a:rPr lang="zh-CN" altLang="en-US" sz="2400" i="0" dirty="0">
                <a:latin typeface="等线" panose="02010600030101010101" pitchFamily="2" charset="-122"/>
                <a:ea typeface="等线" panose="02010600030101010101" pitchFamily="2" charset="-122"/>
              </a:rPr>
              <a:t>）</a:t>
            </a:r>
            <a:r>
              <a:rPr lang="en-US" altLang="en-US" sz="2400" i="0" dirty="0" err="1">
                <a:latin typeface="等线" panose="02010600030101010101" pitchFamily="2" charset="-122"/>
                <a:ea typeface="等线" panose="02010600030101010101" pitchFamily="2" charset="-122"/>
              </a:rPr>
              <a:t>集成电路的发明更加减少了计算机的成本和大小</a:t>
            </a:r>
            <a:r>
              <a:rPr lang="en-US" altLang="en-US" sz="2400" i="0" dirty="0">
                <a:latin typeface="等线" panose="02010600030101010101" pitchFamily="2" charset="-122"/>
                <a:ea typeface="等线" panose="02010600030101010101" pitchFamily="2" charset="-122"/>
              </a:rPr>
              <a:t>。 </a:t>
            </a:r>
            <a:r>
              <a:rPr lang="en-US" altLang="en-US" sz="2400" i="0" dirty="0" err="1">
                <a:latin typeface="等线" panose="02010600030101010101" pitchFamily="2" charset="-122"/>
                <a:ea typeface="等线" panose="02010600030101010101" pitchFamily="2" charset="-122"/>
              </a:rPr>
              <a:t>小型计算机出现在市场上。封装的程序，就是通常所说的软件包也已经有售</a:t>
            </a:r>
            <a:r>
              <a:rPr lang="en-US" altLang="en-US" sz="2400" i="0" dirty="0">
                <a:latin typeface="等线" panose="02010600030101010101" pitchFamily="2" charset="-122"/>
                <a:ea typeface="等线" panose="02010600030101010101" pitchFamily="2" charset="-122"/>
              </a:rPr>
              <a:t>。</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2474" y="750888"/>
            <a:ext cx="2882900" cy="183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073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7"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endParaRPr lang="en-US" altLang="en-US" sz="1800" i="0">
              <a:latin typeface="Times New Roman" panose="02020603050405020304" pitchFamily="18" charset="0"/>
            </a:endParaRPr>
          </a:p>
        </p:txBody>
      </p:sp>
      <p:sp>
        <p:nvSpPr>
          <p:cNvPr id="2" name="标题 1"/>
          <p:cNvSpPr>
            <a:spLocks noGrp="1"/>
          </p:cNvSpPr>
          <p:nvPr>
            <p:ph type="title"/>
          </p:nvPr>
        </p:nvSpPr>
        <p:spPr/>
        <p:txBody>
          <a:bodyPr/>
          <a:lstStyle/>
          <a:p>
            <a:r>
              <a:rPr lang="en-US" altLang="zh-CN" dirty="0" smtClean="0">
                <a:solidFill>
                  <a:srgbClr val="FF0000"/>
                </a:solidFill>
              </a:rPr>
              <a:t>1.5	</a:t>
            </a:r>
            <a:r>
              <a:rPr lang="zh-CN" altLang="en-US" dirty="0" smtClean="0">
                <a:solidFill>
                  <a:srgbClr val="FF0000"/>
                </a:solidFill>
              </a:rPr>
              <a:t>计</a:t>
            </a:r>
            <a:r>
              <a:rPr lang="zh-CN" altLang="en-US" dirty="0">
                <a:solidFill>
                  <a:srgbClr val="FF0000"/>
                </a:solidFill>
              </a:rPr>
              <a:t>算机科学作为一门学</a:t>
            </a:r>
            <a:r>
              <a:rPr lang="zh-CN" altLang="en-US" dirty="0" smtClean="0">
                <a:solidFill>
                  <a:srgbClr val="FF0000"/>
                </a:solidFill>
              </a:rPr>
              <a:t>科</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en-US" dirty="0" smtClean="0"/>
              <a:t> 随</a:t>
            </a:r>
            <a:r>
              <a:rPr lang="zh-CN" altLang="en-US" dirty="0"/>
              <a:t>着计算机的发明，带来了新的学科：计算机科学。 同其他任何学科一样，计算机科学现在被划分成几个领域。我们可以把这些领域归纳为两大类：系统领域和应用领域</a:t>
            </a:r>
            <a:r>
              <a:rPr lang="zh-CN" altLang="en-US" dirty="0" smtClean="0"/>
              <a:t>。本课程对这</a:t>
            </a:r>
            <a:r>
              <a:rPr lang="zh-CN" altLang="en-US" dirty="0"/>
              <a:t>些领域采用广度优先的方</a:t>
            </a:r>
            <a:r>
              <a:rPr lang="zh-CN" altLang="en-US" dirty="0" smtClean="0"/>
              <a:t>式进行介</a:t>
            </a:r>
            <a:r>
              <a:rPr lang="zh-CN" altLang="en-US" dirty="0"/>
              <a:t>绍</a:t>
            </a:r>
            <a:r>
              <a:rPr lang="zh-CN" altLang="en-US" dirty="0" smtClean="0"/>
              <a:t>。课程结束后，同学们应该对相关专</a:t>
            </a:r>
            <a:r>
              <a:rPr lang="zh-CN" altLang="en-US" dirty="0"/>
              <a:t>业方</a:t>
            </a:r>
            <a:r>
              <a:rPr lang="zh-CN" altLang="en-US" dirty="0" smtClean="0"/>
              <a:t>向有一个大致的了解。</a:t>
            </a:r>
            <a:endParaRPr lang="zh-CN" altLang="en-US" dirty="0"/>
          </a:p>
          <a:p>
            <a:endParaRPr lang="zh-CN" altLang="en-US" dirty="0"/>
          </a:p>
        </p:txBody>
      </p:sp>
    </p:spTree>
    <p:extLst>
      <p:ext uri="{BB962C8B-B14F-4D97-AF65-F5344CB8AC3E}">
        <p14:creationId xmlns:p14="http://schemas.microsoft.com/office/powerpoint/2010/main" val="46739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0" y="0"/>
            <a:ext cx="9144000" cy="6858000"/>
          </a:xfrm>
          <a:prstGeom prst="rect">
            <a:avLst/>
          </a:prstGeom>
          <a:noFill/>
          <a:ln w="9525">
            <a:solidFill>
              <a:srgbClr val="FFC000"/>
            </a:solidFill>
            <a:round/>
            <a:headEnd/>
            <a:tailEnd/>
          </a:ln>
        </p:spPr>
        <p:txBody>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algn="r">
              <a:defRPr/>
            </a:pPr>
            <a:r>
              <a:rPr lang="en-US" altLang="zh-CN" i="0" dirty="0" smtClean="0">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rPr>
              <a:t> </a:t>
            </a:r>
            <a:r>
              <a:rPr lang="zh-CN" altLang="en-US" sz="3600" i="0" dirty="0" smtClean="0">
                <a:latin typeface="等线 Light" panose="02010600030101010101" pitchFamily="2" charset="-122"/>
                <a:ea typeface="等线 Light" panose="02010600030101010101" pitchFamily="2" charset="-122"/>
              </a:rPr>
              <a:t>第</a:t>
            </a:r>
            <a:r>
              <a:rPr lang="en-US" altLang="zh-CN" sz="3600" i="0" dirty="0" smtClean="0">
                <a:latin typeface="等线 Light" panose="02010600030101010101" pitchFamily="2" charset="-122"/>
                <a:ea typeface="等线 Light" panose="02010600030101010101" pitchFamily="2" charset="-122"/>
              </a:rPr>
              <a:t>1</a:t>
            </a:r>
            <a:r>
              <a:rPr lang="zh-CN" altLang="en-US" sz="3600" i="0" dirty="0" smtClean="0">
                <a:latin typeface="等线 Light" panose="02010600030101010101" pitchFamily="2" charset="-122"/>
                <a:ea typeface="等线 Light" panose="02010600030101010101" pitchFamily="2" charset="-122"/>
              </a:rPr>
              <a:t>章</a:t>
            </a:r>
            <a:endParaRPr lang="en-US" altLang="zh-CN" sz="3600" i="0" dirty="0" smtClean="0">
              <a:latin typeface="等线 Light" panose="02010600030101010101" pitchFamily="2" charset="-122"/>
              <a:ea typeface="等线 Light" panose="02010600030101010101" pitchFamily="2" charset="-122"/>
            </a:endParaRPr>
          </a:p>
          <a:p>
            <a:pPr algn="r">
              <a:defRPr/>
            </a:pPr>
            <a:endParaRPr lang="en-US" altLang="zh-CN" sz="3600" i="0" dirty="0">
              <a:solidFill>
                <a:srgbClr val="FF0000"/>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endParaRPr>
          </a:p>
          <a:p>
            <a:pPr algn="r">
              <a:defRPr/>
            </a:pPr>
            <a:endParaRPr lang="en-US" altLang="zh-CN" sz="8100" i="0" dirty="0" smtClean="0">
              <a:solidFill>
                <a:srgbClr val="FF0000"/>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endParaRPr>
          </a:p>
          <a:p>
            <a:pPr algn="ctr">
              <a:defRPr/>
            </a:pPr>
            <a:r>
              <a:rPr lang="zh-CN" altLang="en-US" sz="8100" i="0" dirty="0" smtClean="0">
                <a:solidFill>
                  <a:srgbClr val="FF0000"/>
                </a:solidFill>
                <a:effectLst>
                  <a:outerShdw blurRad="38100" dist="38100" dir="2700000" algn="tl">
                    <a:srgbClr val="000000">
                      <a:alpha val="43137"/>
                    </a:srgbClr>
                  </a:outerShdw>
                </a:effectLst>
                <a:latin typeface="等线 Light" panose="02010600030101010101" pitchFamily="2" charset="-122"/>
                <a:ea typeface="等线 Light" panose="02010600030101010101" pitchFamily="2" charset="-122"/>
              </a:rPr>
              <a:t>绪论</a:t>
            </a:r>
            <a:endParaRPr lang="en-US" altLang="zh-CN" sz="9600"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65368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FF0000"/>
                </a:solidFill>
                <a:latin typeface="+mj-ea"/>
              </a:rPr>
              <a:t>目</a:t>
            </a:r>
            <a:r>
              <a:rPr lang="zh-CN" altLang="en-US" dirty="0" smtClean="0">
                <a:solidFill>
                  <a:srgbClr val="FF0000"/>
                </a:solidFill>
                <a:latin typeface="+mj-ea"/>
              </a:rPr>
              <a:t>标</a:t>
            </a:r>
            <a:endParaRPr lang="zh-CN" altLang="en-US" dirty="0"/>
          </a:p>
        </p:txBody>
      </p:sp>
      <p:sp>
        <p:nvSpPr>
          <p:cNvPr id="3" name="内容占位符 2"/>
          <p:cNvSpPr>
            <a:spLocks noGrp="1"/>
          </p:cNvSpPr>
          <p:nvPr>
            <p:ph idx="1"/>
          </p:nvPr>
        </p:nvSpPr>
        <p:spPr/>
        <p:txBody>
          <a:bodyPr/>
          <a:lstStyle/>
          <a:p>
            <a:r>
              <a:rPr lang="zh-CN" altLang="en-US" dirty="0"/>
              <a:t>通过本章的学习，学生应该能够：</a:t>
            </a:r>
          </a:p>
          <a:p>
            <a:pPr lvl="1"/>
            <a:r>
              <a:rPr lang="en-US" altLang="en-US" dirty="0" smtClean="0">
                <a:latin typeface="等线" panose="02010600030101010101" pitchFamily="2" charset="-122"/>
              </a:rPr>
              <a:t>定义计算机的图灵模型</a:t>
            </a:r>
          </a:p>
          <a:p>
            <a:pPr lvl="1"/>
            <a:r>
              <a:rPr lang="en-US" altLang="en-US" dirty="0" err="1">
                <a:latin typeface="等线" panose="02010600030101010101" pitchFamily="2" charset="-122"/>
              </a:rPr>
              <a:t>定义计算机的冯·诺依曼模型</a:t>
            </a:r>
            <a:endParaRPr lang="en-US" altLang="zh-CN" dirty="0" smtClean="0">
              <a:latin typeface="等线" panose="02010600030101010101" pitchFamily="2" charset="-122"/>
            </a:endParaRPr>
          </a:p>
          <a:p>
            <a:pPr lvl="1"/>
            <a:r>
              <a:rPr lang="en-US" altLang="en-US" dirty="0" err="1">
                <a:latin typeface="等线" panose="02010600030101010101" pitchFamily="2" charset="-122"/>
              </a:rPr>
              <a:t>描述计算机的三大部分：硬件、数据和软件</a:t>
            </a:r>
            <a:endParaRPr lang="en-US" altLang="zh-CN" dirty="0" smtClean="0"/>
          </a:p>
          <a:p>
            <a:pPr lvl="1"/>
            <a:r>
              <a:rPr lang="en-US" altLang="en-US" dirty="0" err="1">
                <a:latin typeface="等线" panose="02010600030101010101" pitchFamily="2" charset="-122"/>
              </a:rPr>
              <a:t>列举与计算机硬件相关的话题</a:t>
            </a:r>
            <a:endParaRPr lang="en-US" altLang="zh-CN" dirty="0"/>
          </a:p>
          <a:p>
            <a:pPr lvl="1"/>
            <a:r>
              <a:rPr lang="en-US" altLang="en-US" dirty="0" err="1" smtClean="0">
                <a:latin typeface="等线" panose="02010600030101010101" pitchFamily="2" charset="-122"/>
              </a:rPr>
              <a:t>列举与数据相关的话题</a:t>
            </a:r>
            <a:endParaRPr lang="en-US" altLang="en-US" dirty="0" smtClean="0">
              <a:latin typeface="等线" panose="02010600030101010101" pitchFamily="2" charset="-122"/>
            </a:endParaRPr>
          </a:p>
          <a:p>
            <a:pPr lvl="1"/>
            <a:r>
              <a:rPr lang="en-US" altLang="en-US" dirty="0" err="1">
                <a:latin typeface="等线" panose="02010600030101010101" pitchFamily="2" charset="-122"/>
              </a:rPr>
              <a:t>列举与软件相关的话题</a:t>
            </a:r>
            <a:endParaRPr lang="en-US" altLang="zh-CN" dirty="0">
              <a:latin typeface="等线" panose="02010600030101010101" pitchFamily="2" charset="-122"/>
            </a:endParaRPr>
          </a:p>
          <a:p>
            <a:pPr lvl="1"/>
            <a:r>
              <a:rPr lang="en-US" altLang="en-US" dirty="0" err="1">
                <a:latin typeface="等线" panose="02010600030101010101" pitchFamily="2" charset="-122"/>
              </a:rPr>
              <a:t>说出计算机的简明历史</a:t>
            </a:r>
            <a:endParaRPr lang="zh-CN" altLang="en-US" dirty="0"/>
          </a:p>
        </p:txBody>
      </p:sp>
    </p:spTree>
    <p:extLst>
      <p:ext uri="{BB962C8B-B14F-4D97-AF65-F5344CB8AC3E}">
        <p14:creationId xmlns:p14="http://schemas.microsoft.com/office/powerpoint/2010/main" val="238657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80">
                                          <p:stCondLst>
                                            <p:cond delay="0"/>
                                          </p:stCondLst>
                                        </p:cTn>
                                        <p:tgtEl>
                                          <p:spTgt spid="3">
                                            <p:txEl>
                                              <p:pRg st="1" end="1"/>
                                            </p:txEl>
                                          </p:spTgt>
                                        </p:tgtEl>
                                      </p:cBhvr>
                                    </p:animEffect>
                                    <p:anim calcmode="lin" valueType="num">
                                      <p:cBhvr>
                                        <p:cTn id="17"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2" dur="26">
                                          <p:stCondLst>
                                            <p:cond delay="650"/>
                                          </p:stCondLst>
                                        </p:cTn>
                                        <p:tgtEl>
                                          <p:spTgt spid="3">
                                            <p:txEl>
                                              <p:pRg st="1" end="1"/>
                                            </p:txEl>
                                          </p:spTgt>
                                        </p:tgtEl>
                                      </p:cBhvr>
                                      <p:to x="100000" y="60000"/>
                                    </p:animScale>
                                    <p:animScale>
                                      <p:cBhvr>
                                        <p:cTn id="23" dur="166" decel="50000">
                                          <p:stCondLst>
                                            <p:cond delay="676"/>
                                          </p:stCondLst>
                                        </p:cTn>
                                        <p:tgtEl>
                                          <p:spTgt spid="3">
                                            <p:txEl>
                                              <p:pRg st="1" end="1"/>
                                            </p:txEl>
                                          </p:spTgt>
                                        </p:tgtEl>
                                      </p:cBhvr>
                                      <p:to x="100000" y="100000"/>
                                    </p:animScale>
                                    <p:animScale>
                                      <p:cBhvr>
                                        <p:cTn id="24" dur="26">
                                          <p:stCondLst>
                                            <p:cond delay="1312"/>
                                          </p:stCondLst>
                                        </p:cTn>
                                        <p:tgtEl>
                                          <p:spTgt spid="3">
                                            <p:txEl>
                                              <p:pRg st="1" end="1"/>
                                            </p:txEl>
                                          </p:spTgt>
                                        </p:tgtEl>
                                      </p:cBhvr>
                                      <p:to x="100000" y="80000"/>
                                    </p:animScale>
                                    <p:animScale>
                                      <p:cBhvr>
                                        <p:cTn id="25" dur="166" decel="50000">
                                          <p:stCondLst>
                                            <p:cond delay="1338"/>
                                          </p:stCondLst>
                                        </p:cTn>
                                        <p:tgtEl>
                                          <p:spTgt spid="3">
                                            <p:txEl>
                                              <p:pRg st="1" end="1"/>
                                            </p:txEl>
                                          </p:spTgt>
                                        </p:tgtEl>
                                      </p:cBhvr>
                                      <p:to x="100000" y="100000"/>
                                    </p:animScale>
                                    <p:animScale>
                                      <p:cBhvr>
                                        <p:cTn id="26" dur="26">
                                          <p:stCondLst>
                                            <p:cond delay="1642"/>
                                          </p:stCondLst>
                                        </p:cTn>
                                        <p:tgtEl>
                                          <p:spTgt spid="3">
                                            <p:txEl>
                                              <p:pRg st="1" end="1"/>
                                            </p:txEl>
                                          </p:spTgt>
                                        </p:tgtEl>
                                      </p:cBhvr>
                                      <p:to x="100000" y="90000"/>
                                    </p:animScale>
                                    <p:animScale>
                                      <p:cBhvr>
                                        <p:cTn id="27" dur="166" decel="50000">
                                          <p:stCondLst>
                                            <p:cond delay="1668"/>
                                          </p:stCondLst>
                                        </p:cTn>
                                        <p:tgtEl>
                                          <p:spTgt spid="3">
                                            <p:txEl>
                                              <p:pRg st="1" end="1"/>
                                            </p:txEl>
                                          </p:spTgt>
                                        </p:tgtEl>
                                      </p:cBhvr>
                                      <p:to x="100000" y="100000"/>
                                    </p:animScale>
                                    <p:animScale>
                                      <p:cBhvr>
                                        <p:cTn id="28" dur="26">
                                          <p:stCondLst>
                                            <p:cond delay="1808"/>
                                          </p:stCondLst>
                                        </p:cTn>
                                        <p:tgtEl>
                                          <p:spTgt spid="3">
                                            <p:txEl>
                                              <p:pRg st="1" end="1"/>
                                            </p:txEl>
                                          </p:spTgt>
                                        </p:tgtEl>
                                      </p:cBhvr>
                                      <p:to x="100000" y="95000"/>
                                    </p:animScale>
                                    <p:animScale>
                                      <p:cBhvr>
                                        <p:cTn id="29" dur="166" decel="50000">
                                          <p:stCondLst>
                                            <p:cond delay="1834"/>
                                          </p:stCondLst>
                                        </p:cTn>
                                        <p:tgtEl>
                                          <p:spTgt spid="3">
                                            <p:txEl>
                                              <p:pRg st="1" end="1"/>
                                            </p:txEl>
                                          </p:spTgt>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Effect transition="in" filter="wipe(down)">
                                      <p:cBhvr>
                                        <p:cTn id="34" dur="580">
                                          <p:stCondLst>
                                            <p:cond delay="0"/>
                                          </p:stCondLst>
                                        </p:cTn>
                                        <p:tgtEl>
                                          <p:spTgt spid="3">
                                            <p:txEl>
                                              <p:pRg st="2" end="2"/>
                                            </p:txEl>
                                          </p:spTgt>
                                        </p:tgtEl>
                                      </p:cBhvr>
                                    </p:animEffect>
                                    <p:anim calcmode="lin" valueType="num">
                                      <p:cBhvr>
                                        <p:cTn id="3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0" dur="26">
                                          <p:stCondLst>
                                            <p:cond delay="650"/>
                                          </p:stCondLst>
                                        </p:cTn>
                                        <p:tgtEl>
                                          <p:spTgt spid="3">
                                            <p:txEl>
                                              <p:pRg st="2" end="2"/>
                                            </p:txEl>
                                          </p:spTgt>
                                        </p:tgtEl>
                                      </p:cBhvr>
                                      <p:to x="100000" y="60000"/>
                                    </p:animScale>
                                    <p:animScale>
                                      <p:cBhvr>
                                        <p:cTn id="41" dur="166" decel="50000">
                                          <p:stCondLst>
                                            <p:cond delay="676"/>
                                          </p:stCondLst>
                                        </p:cTn>
                                        <p:tgtEl>
                                          <p:spTgt spid="3">
                                            <p:txEl>
                                              <p:pRg st="2" end="2"/>
                                            </p:txEl>
                                          </p:spTgt>
                                        </p:tgtEl>
                                      </p:cBhvr>
                                      <p:to x="100000" y="100000"/>
                                    </p:animScale>
                                    <p:animScale>
                                      <p:cBhvr>
                                        <p:cTn id="42" dur="26">
                                          <p:stCondLst>
                                            <p:cond delay="1312"/>
                                          </p:stCondLst>
                                        </p:cTn>
                                        <p:tgtEl>
                                          <p:spTgt spid="3">
                                            <p:txEl>
                                              <p:pRg st="2" end="2"/>
                                            </p:txEl>
                                          </p:spTgt>
                                        </p:tgtEl>
                                      </p:cBhvr>
                                      <p:to x="100000" y="80000"/>
                                    </p:animScale>
                                    <p:animScale>
                                      <p:cBhvr>
                                        <p:cTn id="43" dur="166" decel="50000">
                                          <p:stCondLst>
                                            <p:cond delay="1338"/>
                                          </p:stCondLst>
                                        </p:cTn>
                                        <p:tgtEl>
                                          <p:spTgt spid="3">
                                            <p:txEl>
                                              <p:pRg st="2" end="2"/>
                                            </p:txEl>
                                          </p:spTgt>
                                        </p:tgtEl>
                                      </p:cBhvr>
                                      <p:to x="100000" y="100000"/>
                                    </p:animScale>
                                    <p:animScale>
                                      <p:cBhvr>
                                        <p:cTn id="44" dur="26">
                                          <p:stCondLst>
                                            <p:cond delay="1642"/>
                                          </p:stCondLst>
                                        </p:cTn>
                                        <p:tgtEl>
                                          <p:spTgt spid="3">
                                            <p:txEl>
                                              <p:pRg st="2" end="2"/>
                                            </p:txEl>
                                          </p:spTgt>
                                        </p:tgtEl>
                                      </p:cBhvr>
                                      <p:to x="100000" y="90000"/>
                                    </p:animScale>
                                    <p:animScale>
                                      <p:cBhvr>
                                        <p:cTn id="45" dur="166" decel="50000">
                                          <p:stCondLst>
                                            <p:cond delay="1668"/>
                                          </p:stCondLst>
                                        </p:cTn>
                                        <p:tgtEl>
                                          <p:spTgt spid="3">
                                            <p:txEl>
                                              <p:pRg st="2" end="2"/>
                                            </p:txEl>
                                          </p:spTgt>
                                        </p:tgtEl>
                                      </p:cBhvr>
                                      <p:to x="100000" y="100000"/>
                                    </p:animScale>
                                    <p:animScale>
                                      <p:cBhvr>
                                        <p:cTn id="46" dur="26">
                                          <p:stCondLst>
                                            <p:cond delay="1808"/>
                                          </p:stCondLst>
                                        </p:cTn>
                                        <p:tgtEl>
                                          <p:spTgt spid="3">
                                            <p:txEl>
                                              <p:pRg st="2" end="2"/>
                                            </p:txEl>
                                          </p:spTgt>
                                        </p:tgtEl>
                                      </p:cBhvr>
                                      <p:to x="100000" y="95000"/>
                                    </p:animScale>
                                    <p:animScale>
                                      <p:cBhvr>
                                        <p:cTn id="47" dur="166" decel="50000">
                                          <p:stCondLst>
                                            <p:cond delay="1834"/>
                                          </p:stCondLst>
                                        </p:cTn>
                                        <p:tgtEl>
                                          <p:spTgt spid="3">
                                            <p:txEl>
                                              <p:pRg st="2" end="2"/>
                                            </p:txEl>
                                          </p:spTgt>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26" presetClass="entr" presetSubtype="0" fill="hold" nodeType="clickEffect">
                                  <p:stCondLst>
                                    <p:cond delay="0"/>
                                  </p:stCondLst>
                                  <p:childTnLst>
                                    <p:set>
                                      <p:cBhvr>
                                        <p:cTn id="51" dur="1" fill="hold">
                                          <p:stCondLst>
                                            <p:cond delay="0"/>
                                          </p:stCondLst>
                                        </p:cTn>
                                        <p:tgtEl>
                                          <p:spTgt spid="3">
                                            <p:txEl>
                                              <p:pRg st="3" end="3"/>
                                            </p:txEl>
                                          </p:spTgt>
                                        </p:tgtEl>
                                        <p:attrNameLst>
                                          <p:attrName>style.visibility</p:attrName>
                                        </p:attrNameLst>
                                      </p:cBhvr>
                                      <p:to>
                                        <p:strVal val="visible"/>
                                      </p:to>
                                    </p:set>
                                    <p:animEffect transition="in" filter="wipe(down)">
                                      <p:cBhvr>
                                        <p:cTn id="52" dur="580">
                                          <p:stCondLst>
                                            <p:cond delay="0"/>
                                          </p:stCondLst>
                                        </p:cTn>
                                        <p:tgtEl>
                                          <p:spTgt spid="3">
                                            <p:txEl>
                                              <p:pRg st="3" end="3"/>
                                            </p:txEl>
                                          </p:spTgt>
                                        </p:tgtEl>
                                      </p:cBhvr>
                                    </p:animEffect>
                                    <p:anim calcmode="lin" valueType="num">
                                      <p:cBhvr>
                                        <p:cTn id="53"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58" dur="26">
                                          <p:stCondLst>
                                            <p:cond delay="650"/>
                                          </p:stCondLst>
                                        </p:cTn>
                                        <p:tgtEl>
                                          <p:spTgt spid="3">
                                            <p:txEl>
                                              <p:pRg st="3" end="3"/>
                                            </p:txEl>
                                          </p:spTgt>
                                        </p:tgtEl>
                                      </p:cBhvr>
                                      <p:to x="100000" y="60000"/>
                                    </p:animScale>
                                    <p:animScale>
                                      <p:cBhvr>
                                        <p:cTn id="59" dur="166" decel="50000">
                                          <p:stCondLst>
                                            <p:cond delay="676"/>
                                          </p:stCondLst>
                                        </p:cTn>
                                        <p:tgtEl>
                                          <p:spTgt spid="3">
                                            <p:txEl>
                                              <p:pRg st="3" end="3"/>
                                            </p:txEl>
                                          </p:spTgt>
                                        </p:tgtEl>
                                      </p:cBhvr>
                                      <p:to x="100000" y="100000"/>
                                    </p:animScale>
                                    <p:animScale>
                                      <p:cBhvr>
                                        <p:cTn id="60" dur="26">
                                          <p:stCondLst>
                                            <p:cond delay="1312"/>
                                          </p:stCondLst>
                                        </p:cTn>
                                        <p:tgtEl>
                                          <p:spTgt spid="3">
                                            <p:txEl>
                                              <p:pRg st="3" end="3"/>
                                            </p:txEl>
                                          </p:spTgt>
                                        </p:tgtEl>
                                      </p:cBhvr>
                                      <p:to x="100000" y="80000"/>
                                    </p:animScale>
                                    <p:animScale>
                                      <p:cBhvr>
                                        <p:cTn id="61" dur="166" decel="50000">
                                          <p:stCondLst>
                                            <p:cond delay="1338"/>
                                          </p:stCondLst>
                                        </p:cTn>
                                        <p:tgtEl>
                                          <p:spTgt spid="3">
                                            <p:txEl>
                                              <p:pRg st="3" end="3"/>
                                            </p:txEl>
                                          </p:spTgt>
                                        </p:tgtEl>
                                      </p:cBhvr>
                                      <p:to x="100000" y="100000"/>
                                    </p:animScale>
                                    <p:animScale>
                                      <p:cBhvr>
                                        <p:cTn id="62" dur="26">
                                          <p:stCondLst>
                                            <p:cond delay="1642"/>
                                          </p:stCondLst>
                                        </p:cTn>
                                        <p:tgtEl>
                                          <p:spTgt spid="3">
                                            <p:txEl>
                                              <p:pRg st="3" end="3"/>
                                            </p:txEl>
                                          </p:spTgt>
                                        </p:tgtEl>
                                      </p:cBhvr>
                                      <p:to x="100000" y="90000"/>
                                    </p:animScale>
                                    <p:animScale>
                                      <p:cBhvr>
                                        <p:cTn id="63" dur="166" decel="50000">
                                          <p:stCondLst>
                                            <p:cond delay="1668"/>
                                          </p:stCondLst>
                                        </p:cTn>
                                        <p:tgtEl>
                                          <p:spTgt spid="3">
                                            <p:txEl>
                                              <p:pRg st="3" end="3"/>
                                            </p:txEl>
                                          </p:spTgt>
                                        </p:tgtEl>
                                      </p:cBhvr>
                                      <p:to x="100000" y="100000"/>
                                    </p:animScale>
                                    <p:animScale>
                                      <p:cBhvr>
                                        <p:cTn id="64" dur="26">
                                          <p:stCondLst>
                                            <p:cond delay="1808"/>
                                          </p:stCondLst>
                                        </p:cTn>
                                        <p:tgtEl>
                                          <p:spTgt spid="3">
                                            <p:txEl>
                                              <p:pRg st="3" end="3"/>
                                            </p:txEl>
                                          </p:spTgt>
                                        </p:tgtEl>
                                      </p:cBhvr>
                                      <p:to x="100000" y="95000"/>
                                    </p:animScale>
                                    <p:animScale>
                                      <p:cBhvr>
                                        <p:cTn id="65" dur="166" decel="50000">
                                          <p:stCondLst>
                                            <p:cond delay="1834"/>
                                          </p:stCondLst>
                                        </p:cTn>
                                        <p:tgtEl>
                                          <p:spTgt spid="3">
                                            <p:txEl>
                                              <p:pRg st="3" end="3"/>
                                            </p:txEl>
                                          </p:spTgt>
                                        </p:tgtEl>
                                      </p:cBhvr>
                                      <p:to x="100000" y="100000"/>
                                    </p:animScale>
                                  </p:childTnLst>
                                </p:cTn>
                              </p:par>
                              <p:par>
                                <p:cTn id="66" presetID="26" presetClass="entr" presetSubtype="0" fill="hold" nodeType="with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animEffect transition="in" filter="wipe(down)">
                                      <p:cBhvr>
                                        <p:cTn id="68" dur="580">
                                          <p:stCondLst>
                                            <p:cond delay="0"/>
                                          </p:stCondLst>
                                        </p:cTn>
                                        <p:tgtEl>
                                          <p:spTgt spid="3">
                                            <p:txEl>
                                              <p:pRg st="4" end="4"/>
                                            </p:txEl>
                                          </p:spTgt>
                                        </p:tgtEl>
                                      </p:cBhvr>
                                    </p:animEffect>
                                    <p:anim calcmode="lin" valueType="num">
                                      <p:cBhvr>
                                        <p:cTn id="69"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4" dur="26">
                                          <p:stCondLst>
                                            <p:cond delay="650"/>
                                          </p:stCondLst>
                                        </p:cTn>
                                        <p:tgtEl>
                                          <p:spTgt spid="3">
                                            <p:txEl>
                                              <p:pRg st="4" end="4"/>
                                            </p:txEl>
                                          </p:spTgt>
                                        </p:tgtEl>
                                      </p:cBhvr>
                                      <p:to x="100000" y="60000"/>
                                    </p:animScale>
                                    <p:animScale>
                                      <p:cBhvr>
                                        <p:cTn id="75" dur="166" decel="50000">
                                          <p:stCondLst>
                                            <p:cond delay="676"/>
                                          </p:stCondLst>
                                        </p:cTn>
                                        <p:tgtEl>
                                          <p:spTgt spid="3">
                                            <p:txEl>
                                              <p:pRg st="4" end="4"/>
                                            </p:txEl>
                                          </p:spTgt>
                                        </p:tgtEl>
                                      </p:cBhvr>
                                      <p:to x="100000" y="100000"/>
                                    </p:animScale>
                                    <p:animScale>
                                      <p:cBhvr>
                                        <p:cTn id="76" dur="26">
                                          <p:stCondLst>
                                            <p:cond delay="1312"/>
                                          </p:stCondLst>
                                        </p:cTn>
                                        <p:tgtEl>
                                          <p:spTgt spid="3">
                                            <p:txEl>
                                              <p:pRg st="4" end="4"/>
                                            </p:txEl>
                                          </p:spTgt>
                                        </p:tgtEl>
                                      </p:cBhvr>
                                      <p:to x="100000" y="80000"/>
                                    </p:animScale>
                                    <p:animScale>
                                      <p:cBhvr>
                                        <p:cTn id="77" dur="166" decel="50000">
                                          <p:stCondLst>
                                            <p:cond delay="1338"/>
                                          </p:stCondLst>
                                        </p:cTn>
                                        <p:tgtEl>
                                          <p:spTgt spid="3">
                                            <p:txEl>
                                              <p:pRg st="4" end="4"/>
                                            </p:txEl>
                                          </p:spTgt>
                                        </p:tgtEl>
                                      </p:cBhvr>
                                      <p:to x="100000" y="100000"/>
                                    </p:animScale>
                                    <p:animScale>
                                      <p:cBhvr>
                                        <p:cTn id="78" dur="26">
                                          <p:stCondLst>
                                            <p:cond delay="1642"/>
                                          </p:stCondLst>
                                        </p:cTn>
                                        <p:tgtEl>
                                          <p:spTgt spid="3">
                                            <p:txEl>
                                              <p:pRg st="4" end="4"/>
                                            </p:txEl>
                                          </p:spTgt>
                                        </p:tgtEl>
                                      </p:cBhvr>
                                      <p:to x="100000" y="90000"/>
                                    </p:animScale>
                                    <p:animScale>
                                      <p:cBhvr>
                                        <p:cTn id="79" dur="166" decel="50000">
                                          <p:stCondLst>
                                            <p:cond delay="1668"/>
                                          </p:stCondLst>
                                        </p:cTn>
                                        <p:tgtEl>
                                          <p:spTgt spid="3">
                                            <p:txEl>
                                              <p:pRg st="4" end="4"/>
                                            </p:txEl>
                                          </p:spTgt>
                                        </p:tgtEl>
                                      </p:cBhvr>
                                      <p:to x="100000" y="100000"/>
                                    </p:animScale>
                                    <p:animScale>
                                      <p:cBhvr>
                                        <p:cTn id="80" dur="26">
                                          <p:stCondLst>
                                            <p:cond delay="1808"/>
                                          </p:stCondLst>
                                        </p:cTn>
                                        <p:tgtEl>
                                          <p:spTgt spid="3">
                                            <p:txEl>
                                              <p:pRg st="4" end="4"/>
                                            </p:txEl>
                                          </p:spTgt>
                                        </p:tgtEl>
                                      </p:cBhvr>
                                      <p:to x="100000" y="95000"/>
                                    </p:animScale>
                                    <p:animScale>
                                      <p:cBhvr>
                                        <p:cTn id="81" dur="166" decel="50000">
                                          <p:stCondLst>
                                            <p:cond delay="1834"/>
                                          </p:stCondLst>
                                        </p:cTn>
                                        <p:tgtEl>
                                          <p:spTgt spid="3">
                                            <p:txEl>
                                              <p:pRg st="4" end="4"/>
                                            </p:txEl>
                                          </p:spTgt>
                                        </p:tgtEl>
                                      </p:cBhvr>
                                      <p:to x="100000" y="100000"/>
                                    </p:animScale>
                                  </p:childTnLst>
                                </p:cTn>
                              </p:par>
                              <p:par>
                                <p:cTn id="82" presetID="26" presetClass="entr" presetSubtype="0" fill="hold" nodeType="withEffect">
                                  <p:stCondLst>
                                    <p:cond delay="0"/>
                                  </p:stCondLst>
                                  <p:childTnLst>
                                    <p:set>
                                      <p:cBhvr>
                                        <p:cTn id="83" dur="1" fill="hold">
                                          <p:stCondLst>
                                            <p:cond delay="0"/>
                                          </p:stCondLst>
                                        </p:cTn>
                                        <p:tgtEl>
                                          <p:spTgt spid="3">
                                            <p:txEl>
                                              <p:pRg st="5" end="5"/>
                                            </p:txEl>
                                          </p:spTgt>
                                        </p:tgtEl>
                                        <p:attrNameLst>
                                          <p:attrName>style.visibility</p:attrName>
                                        </p:attrNameLst>
                                      </p:cBhvr>
                                      <p:to>
                                        <p:strVal val="visible"/>
                                      </p:to>
                                    </p:set>
                                    <p:animEffect transition="in" filter="wipe(down)">
                                      <p:cBhvr>
                                        <p:cTn id="84" dur="580">
                                          <p:stCondLst>
                                            <p:cond delay="0"/>
                                          </p:stCondLst>
                                        </p:cTn>
                                        <p:tgtEl>
                                          <p:spTgt spid="3">
                                            <p:txEl>
                                              <p:pRg st="5" end="5"/>
                                            </p:txEl>
                                          </p:spTgt>
                                        </p:tgtEl>
                                      </p:cBhvr>
                                    </p:animEffect>
                                    <p:anim calcmode="lin" valueType="num">
                                      <p:cBhvr>
                                        <p:cTn id="85"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5" end="5"/>
                                            </p:txEl>
                                          </p:spTgt>
                                        </p:tgtEl>
                                      </p:cBhvr>
                                      <p:to x="100000" y="60000"/>
                                    </p:animScale>
                                    <p:animScale>
                                      <p:cBhvr>
                                        <p:cTn id="91" dur="166" decel="50000">
                                          <p:stCondLst>
                                            <p:cond delay="676"/>
                                          </p:stCondLst>
                                        </p:cTn>
                                        <p:tgtEl>
                                          <p:spTgt spid="3">
                                            <p:txEl>
                                              <p:pRg st="5" end="5"/>
                                            </p:txEl>
                                          </p:spTgt>
                                        </p:tgtEl>
                                      </p:cBhvr>
                                      <p:to x="100000" y="100000"/>
                                    </p:animScale>
                                    <p:animScale>
                                      <p:cBhvr>
                                        <p:cTn id="92" dur="26">
                                          <p:stCondLst>
                                            <p:cond delay="1312"/>
                                          </p:stCondLst>
                                        </p:cTn>
                                        <p:tgtEl>
                                          <p:spTgt spid="3">
                                            <p:txEl>
                                              <p:pRg st="5" end="5"/>
                                            </p:txEl>
                                          </p:spTgt>
                                        </p:tgtEl>
                                      </p:cBhvr>
                                      <p:to x="100000" y="80000"/>
                                    </p:animScale>
                                    <p:animScale>
                                      <p:cBhvr>
                                        <p:cTn id="93" dur="166" decel="50000">
                                          <p:stCondLst>
                                            <p:cond delay="1338"/>
                                          </p:stCondLst>
                                        </p:cTn>
                                        <p:tgtEl>
                                          <p:spTgt spid="3">
                                            <p:txEl>
                                              <p:pRg st="5" end="5"/>
                                            </p:txEl>
                                          </p:spTgt>
                                        </p:tgtEl>
                                      </p:cBhvr>
                                      <p:to x="100000" y="100000"/>
                                    </p:animScale>
                                    <p:animScale>
                                      <p:cBhvr>
                                        <p:cTn id="94" dur="26">
                                          <p:stCondLst>
                                            <p:cond delay="1642"/>
                                          </p:stCondLst>
                                        </p:cTn>
                                        <p:tgtEl>
                                          <p:spTgt spid="3">
                                            <p:txEl>
                                              <p:pRg st="5" end="5"/>
                                            </p:txEl>
                                          </p:spTgt>
                                        </p:tgtEl>
                                      </p:cBhvr>
                                      <p:to x="100000" y="90000"/>
                                    </p:animScale>
                                    <p:animScale>
                                      <p:cBhvr>
                                        <p:cTn id="95" dur="166" decel="50000">
                                          <p:stCondLst>
                                            <p:cond delay="1668"/>
                                          </p:stCondLst>
                                        </p:cTn>
                                        <p:tgtEl>
                                          <p:spTgt spid="3">
                                            <p:txEl>
                                              <p:pRg st="5" end="5"/>
                                            </p:txEl>
                                          </p:spTgt>
                                        </p:tgtEl>
                                      </p:cBhvr>
                                      <p:to x="100000" y="100000"/>
                                    </p:animScale>
                                    <p:animScale>
                                      <p:cBhvr>
                                        <p:cTn id="96" dur="26">
                                          <p:stCondLst>
                                            <p:cond delay="1808"/>
                                          </p:stCondLst>
                                        </p:cTn>
                                        <p:tgtEl>
                                          <p:spTgt spid="3">
                                            <p:txEl>
                                              <p:pRg st="5" end="5"/>
                                            </p:txEl>
                                          </p:spTgt>
                                        </p:tgtEl>
                                      </p:cBhvr>
                                      <p:to x="100000" y="95000"/>
                                    </p:animScale>
                                    <p:animScale>
                                      <p:cBhvr>
                                        <p:cTn id="97" dur="166" decel="50000">
                                          <p:stCondLst>
                                            <p:cond delay="1834"/>
                                          </p:stCondLst>
                                        </p:cTn>
                                        <p:tgtEl>
                                          <p:spTgt spid="3">
                                            <p:txEl>
                                              <p:pRg st="5" end="5"/>
                                            </p:txEl>
                                          </p:spTgt>
                                        </p:tgtEl>
                                      </p:cBhvr>
                                      <p:to x="100000" y="100000"/>
                                    </p:animScale>
                                  </p:childTnLst>
                                </p:cTn>
                              </p:par>
                              <p:par>
                                <p:cTn id="98" presetID="26" presetClass="entr" presetSubtype="0" fill="hold" nodeType="withEffect">
                                  <p:stCondLst>
                                    <p:cond delay="0"/>
                                  </p:stCondLst>
                                  <p:childTnLst>
                                    <p:set>
                                      <p:cBhvr>
                                        <p:cTn id="99" dur="1" fill="hold">
                                          <p:stCondLst>
                                            <p:cond delay="0"/>
                                          </p:stCondLst>
                                        </p:cTn>
                                        <p:tgtEl>
                                          <p:spTgt spid="3">
                                            <p:txEl>
                                              <p:pRg st="6" end="6"/>
                                            </p:txEl>
                                          </p:spTgt>
                                        </p:tgtEl>
                                        <p:attrNameLst>
                                          <p:attrName>style.visibility</p:attrName>
                                        </p:attrNameLst>
                                      </p:cBhvr>
                                      <p:to>
                                        <p:strVal val="visible"/>
                                      </p:to>
                                    </p:set>
                                    <p:animEffect transition="in" filter="wipe(down)">
                                      <p:cBhvr>
                                        <p:cTn id="100" dur="580">
                                          <p:stCondLst>
                                            <p:cond delay="0"/>
                                          </p:stCondLst>
                                        </p:cTn>
                                        <p:tgtEl>
                                          <p:spTgt spid="3">
                                            <p:txEl>
                                              <p:pRg st="6" end="6"/>
                                            </p:txEl>
                                          </p:spTgt>
                                        </p:tgtEl>
                                      </p:cBhvr>
                                    </p:animEffect>
                                    <p:anim calcmode="lin" valueType="num">
                                      <p:cBhvr>
                                        <p:cTn id="10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06" dur="26">
                                          <p:stCondLst>
                                            <p:cond delay="650"/>
                                          </p:stCondLst>
                                        </p:cTn>
                                        <p:tgtEl>
                                          <p:spTgt spid="3">
                                            <p:txEl>
                                              <p:pRg st="6" end="6"/>
                                            </p:txEl>
                                          </p:spTgt>
                                        </p:tgtEl>
                                      </p:cBhvr>
                                      <p:to x="100000" y="60000"/>
                                    </p:animScale>
                                    <p:animScale>
                                      <p:cBhvr>
                                        <p:cTn id="107" dur="166" decel="50000">
                                          <p:stCondLst>
                                            <p:cond delay="676"/>
                                          </p:stCondLst>
                                        </p:cTn>
                                        <p:tgtEl>
                                          <p:spTgt spid="3">
                                            <p:txEl>
                                              <p:pRg st="6" end="6"/>
                                            </p:txEl>
                                          </p:spTgt>
                                        </p:tgtEl>
                                      </p:cBhvr>
                                      <p:to x="100000" y="100000"/>
                                    </p:animScale>
                                    <p:animScale>
                                      <p:cBhvr>
                                        <p:cTn id="108" dur="26">
                                          <p:stCondLst>
                                            <p:cond delay="1312"/>
                                          </p:stCondLst>
                                        </p:cTn>
                                        <p:tgtEl>
                                          <p:spTgt spid="3">
                                            <p:txEl>
                                              <p:pRg st="6" end="6"/>
                                            </p:txEl>
                                          </p:spTgt>
                                        </p:tgtEl>
                                      </p:cBhvr>
                                      <p:to x="100000" y="80000"/>
                                    </p:animScale>
                                    <p:animScale>
                                      <p:cBhvr>
                                        <p:cTn id="109" dur="166" decel="50000">
                                          <p:stCondLst>
                                            <p:cond delay="1338"/>
                                          </p:stCondLst>
                                        </p:cTn>
                                        <p:tgtEl>
                                          <p:spTgt spid="3">
                                            <p:txEl>
                                              <p:pRg st="6" end="6"/>
                                            </p:txEl>
                                          </p:spTgt>
                                        </p:tgtEl>
                                      </p:cBhvr>
                                      <p:to x="100000" y="100000"/>
                                    </p:animScale>
                                    <p:animScale>
                                      <p:cBhvr>
                                        <p:cTn id="110" dur="26">
                                          <p:stCondLst>
                                            <p:cond delay="1642"/>
                                          </p:stCondLst>
                                        </p:cTn>
                                        <p:tgtEl>
                                          <p:spTgt spid="3">
                                            <p:txEl>
                                              <p:pRg st="6" end="6"/>
                                            </p:txEl>
                                          </p:spTgt>
                                        </p:tgtEl>
                                      </p:cBhvr>
                                      <p:to x="100000" y="90000"/>
                                    </p:animScale>
                                    <p:animScale>
                                      <p:cBhvr>
                                        <p:cTn id="111" dur="166" decel="50000">
                                          <p:stCondLst>
                                            <p:cond delay="1668"/>
                                          </p:stCondLst>
                                        </p:cTn>
                                        <p:tgtEl>
                                          <p:spTgt spid="3">
                                            <p:txEl>
                                              <p:pRg st="6" end="6"/>
                                            </p:txEl>
                                          </p:spTgt>
                                        </p:tgtEl>
                                      </p:cBhvr>
                                      <p:to x="100000" y="100000"/>
                                    </p:animScale>
                                    <p:animScale>
                                      <p:cBhvr>
                                        <p:cTn id="112" dur="26">
                                          <p:stCondLst>
                                            <p:cond delay="1808"/>
                                          </p:stCondLst>
                                        </p:cTn>
                                        <p:tgtEl>
                                          <p:spTgt spid="3">
                                            <p:txEl>
                                              <p:pRg st="6" end="6"/>
                                            </p:txEl>
                                          </p:spTgt>
                                        </p:tgtEl>
                                      </p:cBhvr>
                                      <p:to x="100000" y="95000"/>
                                    </p:animScale>
                                    <p:animScale>
                                      <p:cBhvr>
                                        <p:cTn id="113" dur="166" decel="50000">
                                          <p:stCondLst>
                                            <p:cond delay="1834"/>
                                          </p:stCondLst>
                                        </p:cTn>
                                        <p:tgtEl>
                                          <p:spTgt spid="3">
                                            <p:txEl>
                                              <p:pRg st="6" end="6"/>
                                            </p:txEl>
                                          </p:spTgt>
                                        </p:tgtEl>
                                      </p:cBhvr>
                                      <p:to x="100000" y="100000"/>
                                    </p:animScale>
                                  </p:childTnLst>
                                </p:cTn>
                              </p:par>
                            </p:childTnLst>
                          </p:cTn>
                        </p:par>
                      </p:childTnLst>
                    </p:cTn>
                  </p:par>
                  <p:par>
                    <p:cTn id="114" fill="hold">
                      <p:stCondLst>
                        <p:cond delay="indefinite"/>
                      </p:stCondLst>
                      <p:childTnLst>
                        <p:par>
                          <p:cTn id="115" fill="hold">
                            <p:stCondLst>
                              <p:cond delay="0"/>
                            </p:stCondLst>
                            <p:childTnLst>
                              <p:par>
                                <p:cTn id="116" presetID="26" presetClass="entr" presetSubtype="0" fill="hold" nodeType="clickEffect">
                                  <p:stCondLst>
                                    <p:cond delay="0"/>
                                  </p:stCondLst>
                                  <p:childTnLst>
                                    <p:set>
                                      <p:cBhvr>
                                        <p:cTn id="117" dur="1" fill="hold">
                                          <p:stCondLst>
                                            <p:cond delay="0"/>
                                          </p:stCondLst>
                                        </p:cTn>
                                        <p:tgtEl>
                                          <p:spTgt spid="3">
                                            <p:txEl>
                                              <p:pRg st="7" end="7"/>
                                            </p:txEl>
                                          </p:spTgt>
                                        </p:tgtEl>
                                        <p:attrNameLst>
                                          <p:attrName>style.visibility</p:attrName>
                                        </p:attrNameLst>
                                      </p:cBhvr>
                                      <p:to>
                                        <p:strVal val="visible"/>
                                      </p:to>
                                    </p:set>
                                    <p:animEffect transition="in" filter="wipe(down)">
                                      <p:cBhvr>
                                        <p:cTn id="118" dur="580">
                                          <p:stCondLst>
                                            <p:cond delay="0"/>
                                          </p:stCondLst>
                                        </p:cTn>
                                        <p:tgtEl>
                                          <p:spTgt spid="3">
                                            <p:txEl>
                                              <p:pRg st="7" end="7"/>
                                            </p:txEl>
                                          </p:spTgt>
                                        </p:tgtEl>
                                      </p:cBhvr>
                                    </p:animEffect>
                                    <p:anim calcmode="lin" valueType="num">
                                      <p:cBhvr>
                                        <p:cTn id="119"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0"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1"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2"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23"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24" dur="26">
                                          <p:stCondLst>
                                            <p:cond delay="650"/>
                                          </p:stCondLst>
                                        </p:cTn>
                                        <p:tgtEl>
                                          <p:spTgt spid="3">
                                            <p:txEl>
                                              <p:pRg st="7" end="7"/>
                                            </p:txEl>
                                          </p:spTgt>
                                        </p:tgtEl>
                                      </p:cBhvr>
                                      <p:to x="100000" y="60000"/>
                                    </p:animScale>
                                    <p:animScale>
                                      <p:cBhvr>
                                        <p:cTn id="125" dur="166" decel="50000">
                                          <p:stCondLst>
                                            <p:cond delay="676"/>
                                          </p:stCondLst>
                                        </p:cTn>
                                        <p:tgtEl>
                                          <p:spTgt spid="3">
                                            <p:txEl>
                                              <p:pRg st="7" end="7"/>
                                            </p:txEl>
                                          </p:spTgt>
                                        </p:tgtEl>
                                      </p:cBhvr>
                                      <p:to x="100000" y="100000"/>
                                    </p:animScale>
                                    <p:animScale>
                                      <p:cBhvr>
                                        <p:cTn id="126" dur="26">
                                          <p:stCondLst>
                                            <p:cond delay="1312"/>
                                          </p:stCondLst>
                                        </p:cTn>
                                        <p:tgtEl>
                                          <p:spTgt spid="3">
                                            <p:txEl>
                                              <p:pRg st="7" end="7"/>
                                            </p:txEl>
                                          </p:spTgt>
                                        </p:tgtEl>
                                      </p:cBhvr>
                                      <p:to x="100000" y="80000"/>
                                    </p:animScale>
                                    <p:animScale>
                                      <p:cBhvr>
                                        <p:cTn id="127" dur="166" decel="50000">
                                          <p:stCondLst>
                                            <p:cond delay="1338"/>
                                          </p:stCondLst>
                                        </p:cTn>
                                        <p:tgtEl>
                                          <p:spTgt spid="3">
                                            <p:txEl>
                                              <p:pRg st="7" end="7"/>
                                            </p:txEl>
                                          </p:spTgt>
                                        </p:tgtEl>
                                      </p:cBhvr>
                                      <p:to x="100000" y="100000"/>
                                    </p:animScale>
                                    <p:animScale>
                                      <p:cBhvr>
                                        <p:cTn id="128" dur="26">
                                          <p:stCondLst>
                                            <p:cond delay="1642"/>
                                          </p:stCondLst>
                                        </p:cTn>
                                        <p:tgtEl>
                                          <p:spTgt spid="3">
                                            <p:txEl>
                                              <p:pRg st="7" end="7"/>
                                            </p:txEl>
                                          </p:spTgt>
                                        </p:tgtEl>
                                      </p:cBhvr>
                                      <p:to x="100000" y="90000"/>
                                    </p:animScale>
                                    <p:animScale>
                                      <p:cBhvr>
                                        <p:cTn id="129" dur="166" decel="50000">
                                          <p:stCondLst>
                                            <p:cond delay="1668"/>
                                          </p:stCondLst>
                                        </p:cTn>
                                        <p:tgtEl>
                                          <p:spTgt spid="3">
                                            <p:txEl>
                                              <p:pRg st="7" end="7"/>
                                            </p:txEl>
                                          </p:spTgt>
                                        </p:tgtEl>
                                      </p:cBhvr>
                                      <p:to x="100000" y="100000"/>
                                    </p:animScale>
                                    <p:animScale>
                                      <p:cBhvr>
                                        <p:cTn id="130" dur="26">
                                          <p:stCondLst>
                                            <p:cond delay="1808"/>
                                          </p:stCondLst>
                                        </p:cTn>
                                        <p:tgtEl>
                                          <p:spTgt spid="3">
                                            <p:txEl>
                                              <p:pRg st="7" end="7"/>
                                            </p:txEl>
                                          </p:spTgt>
                                        </p:tgtEl>
                                      </p:cBhvr>
                                      <p:to x="100000" y="95000"/>
                                    </p:animScale>
                                    <p:animScale>
                                      <p:cBhvr>
                                        <p:cTn id="131"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endParaRPr lang="en-US" altLang="en-US" sz="1800" i="0">
              <a:latin typeface="Times New Roman" panose="02020603050405020304" pitchFamily="18" charset="0"/>
            </a:endParaRPr>
          </a:p>
        </p:txBody>
      </p:sp>
      <p:sp>
        <p:nvSpPr>
          <p:cNvPr id="2" name="标题 1"/>
          <p:cNvSpPr>
            <a:spLocks noGrp="1"/>
          </p:cNvSpPr>
          <p:nvPr>
            <p:ph type="title"/>
          </p:nvPr>
        </p:nvSpPr>
        <p:spPr/>
        <p:txBody>
          <a:bodyPr/>
          <a:lstStyle/>
          <a:p>
            <a:r>
              <a:rPr lang="en-US" altLang="en-US" dirty="0" smtClean="0">
                <a:solidFill>
                  <a:srgbClr val="FF0000"/>
                </a:solidFill>
              </a:rPr>
              <a:t>1.1	</a:t>
            </a:r>
            <a:r>
              <a:rPr lang="en-US" altLang="en-US" dirty="0" err="1" smtClean="0">
                <a:solidFill>
                  <a:srgbClr val="FF0000"/>
                </a:solidFill>
              </a:rPr>
              <a:t>图灵模型</a:t>
            </a:r>
            <a:endParaRPr lang="zh-CN" altLang="en-US" dirty="0"/>
          </a:p>
        </p:txBody>
      </p:sp>
      <p:sp>
        <p:nvSpPr>
          <p:cNvPr id="3" name="内容占位符 2"/>
          <p:cNvSpPr>
            <a:spLocks noGrp="1"/>
          </p:cNvSpPr>
          <p:nvPr>
            <p:ph idx="1"/>
          </p:nvPr>
        </p:nvSpPr>
        <p:spPr/>
        <p:txBody>
          <a:bodyPr/>
          <a:lstStyle/>
          <a:p>
            <a:r>
              <a:rPr lang="zh-CN" altLang="en-US" dirty="0" smtClean="0"/>
              <a:t> </a:t>
            </a:r>
            <a:r>
              <a:rPr lang="en-US" altLang="zh-CN" dirty="0" smtClean="0"/>
              <a:t>Alan </a:t>
            </a:r>
            <a:r>
              <a:rPr lang="en-US" altLang="zh-CN" dirty="0"/>
              <a:t>Turing</a:t>
            </a:r>
            <a:r>
              <a:rPr lang="zh-CN" altLang="en-US" dirty="0"/>
              <a:t>（阿兰</a:t>
            </a:r>
            <a:r>
              <a:rPr lang="en-US" altLang="zh-CN" dirty="0"/>
              <a:t>·</a:t>
            </a:r>
            <a:r>
              <a:rPr lang="zh-CN" altLang="en-US" dirty="0"/>
              <a:t>图灵）在</a:t>
            </a:r>
            <a:r>
              <a:rPr lang="en-US" altLang="zh-CN" dirty="0"/>
              <a:t>1936</a:t>
            </a:r>
            <a:r>
              <a:rPr lang="zh-CN" altLang="en-US" dirty="0"/>
              <a:t>年最先提出了一个通用计算设备的设想。他认为，所有的计算都可以在一种特殊的机器上执行，这就是现在所说的图灵机。尽管图灵对这样一种机器进行了数学上的描述，但他还是更有兴趣关注计算的哲学定义，而不是建造一台真实的机器。他将该模型建立在人们进行计算过程的行为上，并将这些行为抽象到用于计算的机器的模型中，这才真正改变了世界。</a:t>
            </a:r>
          </a:p>
          <a:p>
            <a:endParaRPr lang="zh-CN" altLang="en-US" dirty="0"/>
          </a:p>
        </p:txBody>
      </p:sp>
    </p:spTree>
    <p:extLst>
      <p:ext uri="{BB962C8B-B14F-4D97-AF65-F5344CB8AC3E}">
        <p14:creationId xmlns:p14="http://schemas.microsoft.com/office/powerpoint/2010/main" val="364129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en-US" dirty="0" smtClean="0">
                <a:solidFill>
                  <a:srgbClr val="FF0000"/>
                </a:solidFill>
              </a:rPr>
              <a:t>1.1.1	</a:t>
            </a:r>
            <a:r>
              <a:rPr lang="en-US" altLang="en-US" dirty="0">
                <a:solidFill>
                  <a:srgbClr val="FF0000"/>
                </a:solidFill>
              </a:rPr>
              <a:t>	</a:t>
            </a:r>
            <a:r>
              <a:rPr lang="en-US" altLang="en-US" dirty="0" err="1" smtClean="0">
                <a:solidFill>
                  <a:srgbClr val="FF0000"/>
                </a:solidFill>
              </a:rPr>
              <a:t>数据处理器</a:t>
            </a:r>
            <a:endParaRPr lang="zh-CN" altLang="en-US" dirty="0">
              <a:solidFill>
                <a:srgbClr val="FF0000"/>
              </a:solidFill>
            </a:endParaRPr>
          </a:p>
        </p:txBody>
      </p:sp>
      <p:sp>
        <p:nvSpPr>
          <p:cNvPr id="4" name="内容占位符 3"/>
          <p:cNvSpPr>
            <a:spLocks noGrp="1"/>
          </p:cNvSpPr>
          <p:nvPr>
            <p:ph idx="1"/>
          </p:nvPr>
        </p:nvSpPr>
        <p:spPr/>
        <p:txBody>
          <a:bodyPr/>
          <a:lstStyle/>
          <a:p>
            <a:r>
              <a:rPr lang="zh-CN" altLang="en-US" dirty="0" smtClean="0"/>
              <a:t> 在</a:t>
            </a:r>
            <a:r>
              <a:rPr lang="zh-CN" altLang="en-US" dirty="0"/>
              <a:t>讨论图灵模型之前，让我们把计算机定义成一个数据处理器。依照这种定义，计算机就可以被看作是一个接受输入数据、处理数据并产生输出数据的黑</a:t>
            </a:r>
            <a:r>
              <a:rPr lang="zh-CN" altLang="en-US" dirty="0" smtClean="0"/>
              <a:t>盒。</a:t>
            </a:r>
            <a:r>
              <a:rPr lang="zh-CN" altLang="en-US" dirty="0"/>
              <a:t>尽管这个模型能够体现现代计算机的功能，但是它的定义还是太笼统了；它未说明处理的数据类型以及是否可以处理多种类型数据，即它没有说明机器能够完成操作的类型和数量；它是一种专用计算机器，而不是一种通用计算机器</a:t>
            </a:r>
            <a:r>
              <a:rPr lang="zh-CN" altLang="en-US" dirty="0" smtClean="0"/>
              <a:t>。</a:t>
            </a:r>
            <a:endParaRPr lang="zh-CN" altLang="en-US" dirty="0"/>
          </a:p>
        </p:txBody>
      </p:sp>
      <p:grpSp>
        <p:nvGrpSpPr>
          <p:cNvPr id="7" name="组合 6"/>
          <p:cNvGrpSpPr/>
          <p:nvPr/>
        </p:nvGrpSpPr>
        <p:grpSpPr>
          <a:xfrm>
            <a:off x="900000" y="4751388"/>
            <a:ext cx="7344000" cy="1728787"/>
            <a:chOff x="900000" y="4751388"/>
            <a:chExt cx="7344000" cy="1728787"/>
          </a:xfrm>
        </p:grpSpPr>
        <p:grpSp>
          <p:nvGrpSpPr>
            <p:cNvPr id="13317" name="Group 2"/>
            <p:cNvGrpSpPr>
              <a:grpSpLocks/>
            </p:cNvGrpSpPr>
            <p:nvPr/>
          </p:nvGrpSpPr>
          <p:grpSpPr bwMode="auto">
            <a:xfrm>
              <a:off x="900000" y="4751388"/>
              <a:ext cx="7344000" cy="1728787"/>
              <a:chOff x="304800" y="4719656"/>
              <a:chExt cx="7343596" cy="1728544"/>
            </a:xfrm>
          </p:grpSpPr>
          <p:sp>
            <p:nvSpPr>
              <p:cNvPr id="2" name="Text Box 11"/>
              <p:cNvSpPr txBox="1">
                <a:spLocks noChangeArrowheads="1"/>
              </p:cNvSpPr>
              <p:nvPr/>
            </p:nvSpPr>
            <p:spPr bwMode="auto">
              <a:xfrm>
                <a:off x="304800" y="4719660"/>
                <a:ext cx="7343596"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smtClean="0">
                    <a:solidFill>
                      <a:srgbClr val="FF0000"/>
                    </a:solidFill>
                    <a:latin typeface="等线" panose="02010600030101010101" pitchFamily="2" charset="-122"/>
                    <a:ea typeface="等线" panose="02010600030101010101" pitchFamily="2" charset="-122"/>
                  </a:rPr>
                  <a:t>单</a:t>
                </a:r>
                <a:r>
                  <a:rPr lang="zh-CN" altLang="en-US" sz="2400" i="0" dirty="0">
                    <a:solidFill>
                      <a:srgbClr val="FF0000"/>
                    </a:solidFill>
                    <a:latin typeface="等线" panose="02010600030101010101" pitchFamily="2" charset="-122"/>
                    <a:ea typeface="等线" panose="02010600030101010101" pitchFamily="2" charset="-122"/>
                  </a:rPr>
                  <a:t>用途计算机器</a:t>
                </a:r>
                <a:endParaRPr lang="en-US" altLang="en-US" sz="2400" i="0" dirty="0">
                  <a:solidFill>
                    <a:srgbClr val="FF0000"/>
                  </a:solidFill>
                  <a:latin typeface="等线" panose="02010600030101010101" pitchFamily="2" charset="-122"/>
                  <a:ea typeface="等线" panose="02010600030101010101" pitchFamily="2" charset="-122"/>
                </a:endParaRPr>
              </a:p>
            </p:txBody>
          </p:sp>
          <p:cxnSp>
            <p:nvCxnSpPr>
              <p:cNvPr id="13319" name="Straight Connector 3"/>
              <p:cNvCxnSpPr>
                <a:cxnSpLocks noChangeShapeType="1"/>
              </p:cNvCxnSpPr>
              <p:nvPr/>
            </p:nvCxnSpPr>
            <p:spPr bwMode="auto">
              <a:xfrm>
                <a:off x="304800" y="5188202"/>
                <a:ext cx="73435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13320" name="Straight Connector 9"/>
              <p:cNvCxnSpPr>
                <a:cxnSpLocks noChangeShapeType="1"/>
              </p:cNvCxnSpPr>
              <p:nvPr/>
            </p:nvCxnSpPr>
            <p:spPr bwMode="auto">
              <a:xfrm>
                <a:off x="304800" y="6448200"/>
                <a:ext cx="73435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3321" name="Straight Connector 10"/>
              <p:cNvCxnSpPr>
                <a:cxnSpLocks noChangeShapeType="1"/>
              </p:cNvCxnSpPr>
              <p:nvPr/>
            </p:nvCxnSpPr>
            <p:spPr bwMode="auto">
              <a:xfrm>
                <a:off x="304800" y="4719656"/>
                <a:ext cx="73435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10" name="组合 9"/>
            <p:cNvGrpSpPr/>
            <p:nvPr/>
          </p:nvGrpSpPr>
          <p:grpSpPr>
            <a:xfrm>
              <a:off x="923467" y="5448299"/>
              <a:ext cx="7297066" cy="873402"/>
              <a:chOff x="735767" y="3759199"/>
              <a:chExt cx="7297066" cy="873402"/>
            </a:xfrm>
          </p:grpSpPr>
          <p:sp>
            <p:nvSpPr>
              <p:cNvPr id="11" name="文本框 10"/>
              <p:cNvSpPr txBox="1"/>
              <p:nvPr/>
            </p:nvSpPr>
            <p:spPr>
              <a:xfrm flipH="1">
                <a:off x="2944800" y="3794400"/>
                <a:ext cx="2952000" cy="838201"/>
              </a:xfrm>
              <a:prstGeom prst="rect">
                <a:avLst/>
              </a:prstGeom>
              <a:solidFill>
                <a:schemeClr val="tx1"/>
              </a:solidFill>
              <a:ln w="19050">
                <a:solidFill>
                  <a:schemeClr val="tx1"/>
                </a:solidFill>
              </a:ln>
            </p:spPr>
            <p:txBody>
              <a:bodyPr wrap="square" rtlCol="0" anchor="ctr">
                <a:noAutofit/>
              </a:bodyPr>
              <a:lstStyle/>
              <a:p>
                <a:pPr algn="ctr"/>
                <a:endParaRPr lang="zh-CN" altLang="en-US" sz="2400" b="1" dirty="0"/>
              </a:p>
            </p:txBody>
          </p:sp>
          <p:sp>
            <p:nvSpPr>
              <p:cNvPr id="12" name="文本框 11"/>
              <p:cNvSpPr txBox="1"/>
              <p:nvPr/>
            </p:nvSpPr>
            <p:spPr>
              <a:xfrm flipH="1">
                <a:off x="735767" y="3947466"/>
                <a:ext cx="1469522" cy="461665"/>
              </a:xfrm>
              <a:prstGeom prst="rect">
                <a:avLst/>
              </a:prstGeom>
              <a:noFill/>
            </p:spPr>
            <p:txBody>
              <a:bodyPr wrap="square" rtlCol="0" anchor="ctr">
                <a:spAutoFit/>
              </a:bodyPr>
              <a:lstStyle/>
              <a:p>
                <a:pPr algn="ctr"/>
                <a:r>
                  <a:rPr lang="zh-CN" altLang="en-US" sz="2400" b="1" dirty="0" smtClean="0"/>
                  <a:t>输入数据</a:t>
                </a:r>
                <a:endParaRPr lang="zh-CN" altLang="en-US" sz="2400" b="1" dirty="0"/>
              </a:p>
            </p:txBody>
          </p:sp>
          <p:sp>
            <p:nvSpPr>
              <p:cNvPr id="13" name="文本框 12"/>
              <p:cNvSpPr txBox="1"/>
              <p:nvPr/>
            </p:nvSpPr>
            <p:spPr>
              <a:xfrm flipH="1">
                <a:off x="6563311" y="3947466"/>
                <a:ext cx="1469522" cy="461665"/>
              </a:xfrm>
              <a:prstGeom prst="rect">
                <a:avLst/>
              </a:prstGeom>
              <a:noFill/>
            </p:spPr>
            <p:txBody>
              <a:bodyPr wrap="square" rtlCol="0" anchor="ctr">
                <a:spAutoFit/>
              </a:bodyPr>
              <a:lstStyle/>
              <a:p>
                <a:pPr algn="ctr"/>
                <a:r>
                  <a:rPr lang="zh-CN" altLang="en-US" sz="2400" b="1" dirty="0" smtClean="0"/>
                  <a:t>输出数据</a:t>
                </a:r>
                <a:endParaRPr lang="zh-CN" altLang="en-US" sz="2400" b="1" dirty="0"/>
              </a:p>
            </p:txBody>
          </p:sp>
          <p:sp>
            <p:nvSpPr>
              <p:cNvPr id="14" name="文本框 13"/>
              <p:cNvSpPr txBox="1"/>
              <p:nvPr/>
            </p:nvSpPr>
            <p:spPr>
              <a:xfrm flipH="1">
                <a:off x="2908300" y="3759199"/>
                <a:ext cx="2952000" cy="838201"/>
              </a:xfrm>
              <a:prstGeom prst="rect">
                <a:avLst/>
              </a:prstGeom>
              <a:solidFill>
                <a:schemeClr val="bg1"/>
              </a:solidFill>
              <a:ln w="19050">
                <a:solidFill>
                  <a:schemeClr val="tx1"/>
                </a:solidFill>
              </a:ln>
            </p:spPr>
            <p:txBody>
              <a:bodyPr wrap="square" rtlCol="0" anchor="ctr">
                <a:noAutofit/>
              </a:bodyPr>
              <a:lstStyle/>
              <a:p>
                <a:pPr algn="ctr"/>
                <a:r>
                  <a:rPr lang="zh-CN" altLang="en-US" sz="2400" b="1" dirty="0" smtClean="0"/>
                  <a:t>计算机</a:t>
                </a:r>
                <a:endParaRPr lang="zh-CN" altLang="en-US" sz="2400" b="1" dirty="0"/>
              </a:p>
            </p:txBody>
          </p:sp>
          <p:cxnSp>
            <p:nvCxnSpPr>
              <p:cNvPr id="15" name="直接箭头连接符 14"/>
              <p:cNvCxnSpPr>
                <a:stCxn id="12" idx="1"/>
              </p:cNvCxnSpPr>
              <p:nvPr/>
            </p:nvCxnSpPr>
            <p:spPr>
              <a:xfrm>
                <a:off x="2205289" y="4178299"/>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5852444" y="4178298"/>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81824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anim calcmode="lin" valueType="num">
                                      <p:cBhvr>
                                        <p:cTn id="17" dur="500" fill="hold"/>
                                        <p:tgtEl>
                                          <p:spTgt spid="7"/>
                                        </p:tgtEl>
                                        <p:attrNameLst>
                                          <p:attrName>ppt_x</p:attrName>
                                        </p:attrNameLst>
                                      </p:cBhvr>
                                      <p:tavLst>
                                        <p:tav tm="0">
                                          <p:val>
                                            <p:strVal val="#ppt_x"/>
                                          </p:val>
                                        </p:tav>
                                        <p:tav tm="100000">
                                          <p:val>
                                            <p:strVal val="#ppt_x"/>
                                          </p:val>
                                        </p:tav>
                                      </p:tavLst>
                                    </p:anim>
                                    <p:anim calcmode="lin" valueType="num">
                                      <p:cBhvr>
                                        <p:cTn id="18"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5" name="Rectangle 7"/>
          <p:cNvSpPr>
            <a:spLocks noChangeArrowheads="1"/>
          </p:cNvSpPr>
          <p:nvPr/>
        </p:nvSpPr>
        <p:spPr bwMode="auto">
          <a:xfrm>
            <a:off x="5410200" y="4275138"/>
            <a:ext cx="30019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pPr eaLnBrk="1" hangingPunct="1"/>
            <a:r>
              <a:rPr lang="zh-CN" altLang="en-US" sz="2000" i="0" dirty="0">
                <a:latin typeface="等线" panose="02010600030101010101" pitchFamily="2" charset="-122"/>
                <a:ea typeface="等线" panose="02010600030101010101" pitchFamily="2" charset="-122"/>
              </a:rPr>
              <a:t>输出数据 </a:t>
            </a:r>
            <a:endParaRPr lang="en-US" altLang="zh-CN" sz="2000" i="0" dirty="0">
              <a:latin typeface="等线" panose="02010600030101010101" pitchFamily="2" charset="-122"/>
              <a:ea typeface="等线" panose="02010600030101010101" pitchFamily="2" charset="-122"/>
            </a:endParaRPr>
          </a:p>
          <a:p>
            <a:pPr algn="r" eaLnBrk="1" hangingPunct="1"/>
            <a:r>
              <a:rPr lang="en-US" altLang="zh-CN" sz="2000" i="0" dirty="0">
                <a:latin typeface="等线" panose="02010600030101010101" pitchFamily="2" charset="-122"/>
                <a:ea typeface="等线" panose="02010600030101010101" pitchFamily="2" charset="-122"/>
              </a:rPr>
              <a:t> = f (</a:t>
            </a:r>
            <a:r>
              <a:rPr lang="zh-CN" altLang="en-US" sz="2000" i="0" dirty="0">
                <a:latin typeface="等线" panose="02010600030101010101" pitchFamily="2" charset="-122"/>
                <a:ea typeface="等线" panose="02010600030101010101" pitchFamily="2" charset="-122"/>
              </a:rPr>
              <a:t>输入数据</a:t>
            </a:r>
            <a:r>
              <a:rPr lang="en-US" altLang="zh-CN" sz="2000" i="0" dirty="0">
                <a:latin typeface="等线" panose="02010600030101010101" pitchFamily="2" charset="-122"/>
                <a:ea typeface="等线" panose="02010600030101010101" pitchFamily="2" charset="-122"/>
              </a:rPr>
              <a:t>, </a:t>
            </a:r>
            <a:r>
              <a:rPr lang="zh-CN" altLang="en-US" sz="2000" i="0" dirty="0">
                <a:latin typeface="等线" panose="02010600030101010101" pitchFamily="2" charset="-122"/>
                <a:ea typeface="等线" panose="02010600030101010101" pitchFamily="2" charset="-122"/>
              </a:rPr>
              <a:t>程序</a:t>
            </a:r>
            <a:r>
              <a:rPr lang="en-US" altLang="zh-CN" sz="2000" i="0" dirty="0">
                <a:latin typeface="等线" panose="02010600030101010101" pitchFamily="2" charset="-122"/>
                <a:ea typeface="等线" panose="02010600030101010101" pitchFamily="2" charset="-122"/>
              </a:rPr>
              <a:t>)</a:t>
            </a:r>
          </a:p>
        </p:txBody>
      </p:sp>
      <p:sp>
        <p:nvSpPr>
          <p:cNvPr id="3" name="标题 2"/>
          <p:cNvSpPr>
            <a:spLocks noGrp="1"/>
          </p:cNvSpPr>
          <p:nvPr>
            <p:ph type="title"/>
          </p:nvPr>
        </p:nvSpPr>
        <p:spPr/>
        <p:txBody>
          <a:bodyPr/>
          <a:lstStyle/>
          <a:p>
            <a:r>
              <a:rPr lang="en-US" altLang="zh-CN" dirty="0">
                <a:solidFill>
                  <a:srgbClr val="FF0000"/>
                </a:solidFill>
              </a:rPr>
              <a:t>1.1.2	</a:t>
            </a:r>
            <a:r>
              <a:rPr lang="en-US" altLang="zh-CN" dirty="0" smtClean="0">
                <a:solidFill>
                  <a:srgbClr val="FF0000"/>
                </a:solidFill>
              </a:rPr>
              <a:t>	</a:t>
            </a:r>
            <a:r>
              <a:rPr lang="zh-CN" altLang="en-US" dirty="0" smtClean="0">
                <a:solidFill>
                  <a:srgbClr val="FF0000"/>
                </a:solidFill>
              </a:rPr>
              <a:t>可</a:t>
            </a:r>
            <a:r>
              <a:rPr lang="zh-CN" altLang="en-US" dirty="0">
                <a:solidFill>
                  <a:srgbClr val="FF0000"/>
                </a:solidFill>
              </a:rPr>
              <a:t>编程数据处理</a:t>
            </a:r>
            <a:r>
              <a:rPr lang="zh-CN" altLang="en-US" dirty="0" smtClean="0">
                <a:solidFill>
                  <a:srgbClr val="FF0000"/>
                </a:solidFill>
              </a:rPr>
              <a:t>器</a:t>
            </a:r>
            <a:endParaRPr lang="zh-CN" altLang="en-US" dirty="0">
              <a:solidFill>
                <a:srgbClr val="FF0000"/>
              </a:solidFill>
            </a:endParaRPr>
          </a:p>
        </p:txBody>
      </p:sp>
      <p:sp>
        <p:nvSpPr>
          <p:cNvPr id="4" name="内容占位符 3"/>
          <p:cNvSpPr>
            <a:spLocks noGrp="1"/>
          </p:cNvSpPr>
          <p:nvPr>
            <p:ph idx="1"/>
          </p:nvPr>
        </p:nvSpPr>
        <p:spPr/>
        <p:txBody>
          <a:bodyPr/>
          <a:lstStyle/>
          <a:p>
            <a:r>
              <a:rPr lang="zh-CN" altLang="en-US" dirty="0" smtClean="0">
                <a:ea typeface="+mn-ea"/>
              </a:rPr>
              <a:t> 图</a:t>
            </a:r>
            <a:r>
              <a:rPr lang="zh-CN" altLang="en-US" dirty="0">
                <a:ea typeface="+mn-ea"/>
              </a:rPr>
              <a:t>灵模型是一个适用于通用计算机的更好的模型。该模型添加了一个额外的元素</a:t>
            </a:r>
            <a:r>
              <a:rPr lang="en-US" altLang="zh-CN" dirty="0">
                <a:ea typeface="+mn-ea"/>
              </a:rPr>
              <a:t>—</a:t>
            </a:r>
            <a:r>
              <a:rPr lang="zh-CN" altLang="en-US" dirty="0">
                <a:ea typeface="+mn-ea"/>
              </a:rPr>
              <a:t>程序</a:t>
            </a:r>
            <a:r>
              <a:rPr lang="en-US" altLang="zh-CN" dirty="0">
                <a:ea typeface="+mn-ea"/>
              </a:rPr>
              <a:t>—</a:t>
            </a:r>
            <a:r>
              <a:rPr lang="zh-CN" altLang="en-US" dirty="0">
                <a:ea typeface="+mn-ea"/>
              </a:rPr>
              <a:t>到不同的计算机器中。程序是告诉计算机如何对数据进行处理的指令集合</a:t>
            </a:r>
            <a:r>
              <a:rPr lang="zh-CN" altLang="en-US" dirty="0" smtClean="0">
                <a:ea typeface="+mn-ea"/>
              </a:rPr>
              <a:t>。</a:t>
            </a:r>
            <a:endParaRPr lang="zh-CN" altLang="en-US" dirty="0"/>
          </a:p>
        </p:txBody>
      </p:sp>
      <p:grpSp>
        <p:nvGrpSpPr>
          <p:cNvPr id="5" name="组合 4"/>
          <p:cNvGrpSpPr/>
          <p:nvPr/>
        </p:nvGrpSpPr>
        <p:grpSpPr>
          <a:xfrm>
            <a:off x="900000" y="3240088"/>
            <a:ext cx="7344000" cy="3240087"/>
            <a:chOff x="900000" y="3240088"/>
            <a:chExt cx="7344000" cy="3240087"/>
          </a:xfrm>
        </p:grpSpPr>
        <p:grpSp>
          <p:nvGrpSpPr>
            <p:cNvPr id="2" name="Group 1"/>
            <p:cNvGrpSpPr>
              <a:grpSpLocks/>
            </p:cNvGrpSpPr>
            <p:nvPr/>
          </p:nvGrpSpPr>
          <p:grpSpPr bwMode="auto">
            <a:xfrm>
              <a:off x="900000" y="3240088"/>
              <a:ext cx="7344000" cy="3240087"/>
              <a:chOff x="468000" y="3240000"/>
              <a:chExt cx="7343596" cy="3240000"/>
            </a:xfrm>
          </p:grpSpPr>
          <p:sp>
            <p:nvSpPr>
              <p:cNvPr id="15366" name="Text Box 6"/>
              <p:cNvSpPr txBox="1">
                <a:spLocks noChangeArrowheads="1"/>
              </p:cNvSpPr>
              <p:nvPr/>
            </p:nvSpPr>
            <p:spPr bwMode="auto">
              <a:xfrm>
                <a:off x="468000" y="3240000"/>
                <a:ext cx="7343596"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smtClean="0">
                    <a:solidFill>
                      <a:srgbClr val="FF0000"/>
                    </a:solidFill>
                    <a:latin typeface="等线" panose="02010600030101010101" pitchFamily="2" charset="-122"/>
                    <a:ea typeface="等线" panose="02010600030101010101" pitchFamily="2" charset="-122"/>
                  </a:rPr>
                  <a:t>基</a:t>
                </a:r>
                <a:r>
                  <a:rPr lang="zh-CN" altLang="en-US" sz="2400" i="0" dirty="0">
                    <a:solidFill>
                      <a:srgbClr val="FF0000"/>
                    </a:solidFill>
                    <a:latin typeface="等线" panose="02010600030101010101" pitchFamily="2" charset="-122"/>
                    <a:ea typeface="等线" panose="02010600030101010101" pitchFamily="2" charset="-122"/>
                  </a:rPr>
                  <a:t>于图灵模型的计算机：可编程数据处理器</a:t>
                </a:r>
                <a:endParaRPr lang="en-US" altLang="en-US" sz="2000" i="0" dirty="0">
                  <a:solidFill>
                    <a:srgbClr val="FF0000"/>
                  </a:solidFill>
                  <a:latin typeface="等线" panose="02010600030101010101" pitchFamily="2" charset="-122"/>
                  <a:ea typeface="等线" panose="02010600030101010101" pitchFamily="2" charset="-122"/>
                </a:endParaRPr>
              </a:p>
            </p:txBody>
          </p:sp>
          <p:cxnSp>
            <p:nvCxnSpPr>
              <p:cNvPr id="15368" name="Straight Connector 3"/>
              <p:cNvCxnSpPr>
                <a:cxnSpLocks noChangeShapeType="1"/>
              </p:cNvCxnSpPr>
              <p:nvPr/>
            </p:nvCxnSpPr>
            <p:spPr bwMode="auto">
              <a:xfrm>
                <a:off x="468000" y="3707899"/>
                <a:ext cx="73435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15369" name="Straight Connector 9"/>
              <p:cNvCxnSpPr>
                <a:cxnSpLocks noChangeShapeType="1"/>
              </p:cNvCxnSpPr>
              <p:nvPr/>
            </p:nvCxnSpPr>
            <p:spPr bwMode="auto">
              <a:xfrm>
                <a:off x="468000" y="6480000"/>
                <a:ext cx="73435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5370" name="Straight Connector 10"/>
              <p:cNvCxnSpPr>
                <a:cxnSpLocks noChangeShapeType="1"/>
              </p:cNvCxnSpPr>
              <p:nvPr/>
            </p:nvCxnSpPr>
            <p:spPr bwMode="auto">
              <a:xfrm>
                <a:off x="468000" y="3240000"/>
                <a:ext cx="73435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11" name="组合 10"/>
            <p:cNvGrpSpPr/>
            <p:nvPr/>
          </p:nvGrpSpPr>
          <p:grpSpPr>
            <a:xfrm>
              <a:off x="923467" y="4102100"/>
              <a:ext cx="7297066" cy="2003701"/>
              <a:chOff x="923467" y="3873500"/>
              <a:chExt cx="7297066" cy="2003701"/>
            </a:xfrm>
          </p:grpSpPr>
          <p:grpSp>
            <p:nvGrpSpPr>
              <p:cNvPr id="12" name="组合 11"/>
              <p:cNvGrpSpPr/>
              <p:nvPr/>
            </p:nvGrpSpPr>
            <p:grpSpPr>
              <a:xfrm>
                <a:off x="923467" y="5003799"/>
                <a:ext cx="7297066" cy="873402"/>
                <a:chOff x="735767" y="3759199"/>
                <a:chExt cx="7297066" cy="873402"/>
              </a:xfrm>
            </p:grpSpPr>
            <p:sp>
              <p:nvSpPr>
                <p:cNvPr id="15" name="文本框 14"/>
                <p:cNvSpPr txBox="1"/>
                <p:nvPr/>
              </p:nvSpPr>
              <p:spPr>
                <a:xfrm flipH="1">
                  <a:off x="2944800" y="3794400"/>
                  <a:ext cx="2952000" cy="838201"/>
                </a:xfrm>
                <a:prstGeom prst="rect">
                  <a:avLst/>
                </a:prstGeom>
                <a:solidFill>
                  <a:schemeClr val="tx1"/>
                </a:solidFill>
                <a:ln w="19050">
                  <a:solidFill>
                    <a:schemeClr val="tx1"/>
                  </a:solidFill>
                </a:ln>
              </p:spPr>
              <p:txBody>
                <a:bodyPr wrap="square" rtlCol="0" anchor="ctr">
                  <a:noAutofit/>
                </a:bodyPr>
                <a:lstStyle/>
                <a:p>
                  <a:pPr algn="ctr"/>
                  <a:endParaRPr lang="zh-CN" altLang="en-US" sz="2400" b="1" dirty="0"/>
                </a:p>
              </p:txBody>
            </p:sp>
            <p:sp>
              <p:nvSpPr>
                <p:cNvPr id="16" name="文本框 15"/>
                <p:cNvSpPr txBox="1"/>
                <p:nvPr/>
              </p:nvSpPr>
              <p:spPr>
                <a:xfrm flipH="1">
                  <a:off x="735767" y="3947466"/>
                  <a:ext cx="1469522" cy="461665"/>
                </a:xfrm>
                <a:prstGeom prst="rect">
                  <a:avLst/>
                </a:prstGeom>
                <a:noFill/>
              </p:spPr>
              <p:txBody>
                <a:bodyPr wrap="square" rtlCol="0" anchor="ctr">
                  <a:spAutoFit/>
                </a:bodyPr>
                <a:lstStyle/>
                <a:p>
                  <a:pPr algn="ctr"/>
                  <a:r>
                    <a:rPr lang="zh-CN" altLang="en-US" sz="2400" b="1" dirty="0" smtClean="0"/>
                    <a:t>输入数据</a:t>
                  </a:r>
                  <a:endParaRPr lang="zh-CN" altLang="en-US" sz="2400" b="1" dirty="0"/>
                </a:p>
              </p:txBody>
            </p:sp>
            <p:sp>
              <p:nvSpPr>
                <p:cNvPr id="17" name="文本框 16"/>
                <p:cNvSpPr txBox="1"/>
                <p:nvPr/>
              </p:nvSpPr>
              <p:spPr>
                <a:xfrm flipH="1">
                  <a:off x="6563311" y="3947466"/>
                  <a:ext cx="1469522" cy="461665"/>
                </a:xfrm>
                <a:prstGeom prst="rect">
                  <a:avLst/>
                </a:prstGeom>
                <a:noFill/>
              </p:spPr>
              <p:txBody>
                <a:bodyPr wrap="square" rtlCol="0" anchor="ctr">
                  <a:spAutoFit/>
                </a:bodyPr>
                <a:lstStyle/>
                <a:p>
                  <a:pPr algn="ctr"/>
                  <a:r>
                    <a:rPr lang="zh-CN" altLang="en-US" sz="2400" b="1" dirty="0" smtClean="0"/>
                    <a:t>输出数据</a:t>
                  </a:r>
                  <a:endParaRPr lang="zh-CN" altLang="en-US" sz="2400" b="1" dirty="0"/>
                </a:p>
              </p:txBody>
            </p:sp>
            <p:sp>
              <p:nvSpPr>
                <p:cNvPr id="18" name="文本框 17"/>
                <p:cNvSpPr txBox="1"/>
                <p:nvPr/>
              </p:nvSpPr>
              <p:spPr>
                <a:xfrm flipH="1">
                  <a:off x="2908300" y="3759199"/>
                  <a:ext cx="2952000" cy="838201"/>
                </a:xfrm>
                <a:prstGeom prst="rect">
                  <a:avLst/>
                </a:prstGeom>
                <a:solidFill>
                  <a:schemeClr val="bg1"/>
                </a:solidFill>
                <a:ln w="19050">
                  <a:solidFill>
                    <a:schemeClr val="tx1"/>
                  </a:solidFill>
                </a:ln>
              </p:spPr>
              <p:txBody>
                <a:bodyPr wrap="square" rtlCol="0" anchor="ctr">
                  <a:noAutofit/>
                </a:bodyPr>
                <a:lstStyle/>
                <a:p>
                  <a:pPr algn="ctr"/>
                  <a:r>
                    <a:rPr lang="zh-CN" altLang="en-US" sz="2400" b="1" dirty="0" smtClean="0"/>
                    <a:t>计算机</a:t>
                  </a:r>
                  <a:endParaRPr lang="zh-CN" altLang="en-US" sz="2400" b="1" dirty="0"/>
                </a:p>
              </p:txBody>
            </p:sp>
            <p:cxnSp>
              <p:nvCxnSpPr>
                <p:cNvPr id="19" name="直接箭头连接符 18"/>
                <p:cNvCxnSpPr>
                  <a:stCxn id="16" idx="1"/>
                </p:cNvCxnSpPr>
                <p:nvPr/>
              </p:nvCxnSpPr>
              <p:spPr>
                <a:xfrm>
                  <a:off x="2205289" y="4178299"/>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852444" y="4178298"/>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flipH="1">
                <a:off x="3837239" y="3873500"/>
                <a:ext cx="1469522" cy="549449"/>
              </a:xfrm>
              <a:prstGeom prst="rect">
                <a:avLst/>
              </a:prstGeom>
              <a:solidFill>
                <a:srgbClr val="FFFF00"/>
              </a:solidFill>
              <a:ln w="28575">
                <a:solidFill>
                  <a:schemeClr val="tx1"/>
                </a:solidFill>
              </a:ln>
            </p:spPr>
            <p:txBody>
              <a:bodyPr wrap="square" rtlCol="0" anchor="ctr">
                <a:noAutofit/>
              </a:bodyPr>
              <a:lstStyle/>
              <a:p>
                <a:pPr algn="ctr"/>
                <a:r>
                  <a:rPr lang="zh-CN" altLang="en-US" sz="2400" b="1" dirty="0" smtClean="0"/>
                  <a:t>程序</a:t>
                </a:r>
                <a:endParaRPr lang="zh-CN" altLang="en-US" sz="2400" b="1" dirty="0"/>
              </a:p>
            </p:txBody>
          </p:sp>
          <p:cxnSp>
            <p:nvCxnSpPr>
              <p:cNvPr id="14" name="直接箭头连接符 13"/>
              <p:cNvCxnSpPr/>
              <p:nvPr/>
            </p:nvCxnSpPr>
            <p:spPr>
              <a:xfrm rot="5400000" flipV="1">
                <a:off x="4284000" y="4707871"/>
                <a:ext cx="576000" cy="0"/>
              </a:xfrm>
              <a:prstGeom prst="straightConnector1">
                <a:avLst/>
              </a:prstGeom>
              <a:ln w="63500" cap="flat" cmpd="sng">
                <a:solidFill>
                  <a:srgbClr val="FF0000"/>
                </a:solidFill>
                <a:miter lim="800000"/>
                <a:headEnd type="none"/>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0499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15365"/>
                                        </p:tgtEl>
                                        <p:attrNameLst>
                                          <p:attrName>style.visibility</p:attrName>
                                        </p:attrNameLst>
                                      </p:cBhvr>
                                      <p:to>
                                        <p:strVal val="visible"/>
                                      </p:to>
                                    </p:set>
                                    <p:animEffect transition="in" filter="wheel(1)">
                                      <p:cBhvr>
                                        <p:cTn id="20"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p:bldP spid="3"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p:nvPr/>
        </p:nvGrpSpPr>
        <p:grpSpPr>
          <a:xfrm>
            <a:off x="831851" y="572294"/>
            <a:ext cx="7480299" cy="5713412"/>
            <a:chOff x="831851" y="360363"/>
            <a:chExt cx="7480299" cy="5713412"/>
          </a:xfrm>
        </p:grpSpPr>
        <p:grpSp>
          <p:nvGrpSpPr>
            <p:cNvPr id="2" name="Group 1"/>
            <p:cNvGrpSpPr>
              <a:grpSpLocks/>
            </p:cNvGrpSpPr>
            <p:nvPr/>
          </p:nvGrpSpPr>
          <p:grpSpPr bwMode="auto">
            <a:xfrm>
              <a:off x="900000" y="360363"/>
              <a:ext cx="7344000" cy="5713412"/>
              <a:chOff x="304800" y="304800"/>
              <a:chExt cx="7343595" cy="5691182"/>
            </a:xfrm>
          </p:grpSpPr>
          <p:sp>
            <p:nvSpPr>
              <p:cNvPr id="17411" name="Text Box 2"/>
              <p:cNvSpPr txBox="1">
                <a:spLocks noChangeArrowheads="1"/>
              </p:cNvSpPr>
              <p:nvPr/>
            </p:nvSpPr>
            <p:spPr bwMode="auto">
              <a:xfrm>
                <a:off x="304800" y="307948"/>
                <a:ext cx="4185530" cy="45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smtClean="0">
                    <a:solidFill>
                      <a:srgbClr val="FF0000"/>
                    </a:solidFill>
                    <a:latin typeface="等线" panose="02010600030101010101" pitchFamily="2" charset="-122"/>
                    <a:ea typeface="等线" panose="02010600030101010101" pitchFamily="2" charset="-122"/>
                  </a:rPr>
                  <a:t>相</a:t>
                </a:r>
                <a:r>
                  <a:rPr lang="zh-CN" altLang="en-US" sz="2400" i="0" dirty="0">
                    <a:solidFill>
                      <a:srgbClr val="FF0000"/>
                    </a:solidFill>
                    <a:latin typeface="等线" panose="02010600030101010101" pitchFamily="2" charset="-122"/>
                    <a:ea typeface="等线" panose="02010600030101010101" pitchFamily="2" charset="-122"/>
                  </a:rPr>
                  <a:t>同的程序，不同的输入数据</a:t>
                </a:r>
                <a:endParaRPr lang="en-US" altLang="en-US" sz="2000" i="0" dirty="0">
                  <a:solidFill>
                    <a:srgbClr val="FF0000"/>
                  </a:solidFill>
                  <a:latin typeface="等线" panose="02010600030101010101" pitchFamily="2" charset="-122"/>
                  <a:ea typeface="等线" panose="02010600030101010101" pitchFamily="2" charset="-122"/>
                </a:endParaRPr>
              </a:p>
            </p:txBody>
          </p:sp>
          <p:cxnSp>
            <p:nvCxnSpPr>
              <p:cNvPr id="17413" name="Straight Connector 3"/>
              <p:cNvCxnSpPr>
                <a:cxnSpLocks noChangeShapeType="1"/>
              </p:cNvCxnSpPr>
              <p:nvPr/>
            </p:nvCxnSpPr>
            <p:spPr bwMode="auto">
              <a:xfrm>
                <a:off x="304800" y="770617"/>
                <a:ext cx="734359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17414" name="Straight Connector 9"/>
              <p:cNvCxnSpPr>
                <a:cxnSpLocks noChangeShapeType="1"/>
              </p:cNvCxnSpPr>
              <p:nvPr/>
            </p:nvCxnSpPr>
            <p:spPr bwMode="auto">
              <a:xfrm>
                <a:off x="304800" y="5995982"/>
                <a:ext cx="734359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7415" name="Straight Connector 10"/>
              <p:cNvCxnSpPr>
                <a:cxnSpLocks noChangeShapeType="1"/>
              </p:cNvCxnSpPr>
              <p:nvPr/>
            </p:nvCxnSpPr>
            <p:spPr bwMode="auto">
              <a:xfrm>
                <a:off x="304800" y="304800"/>
                <a:ext cx="7343595"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8" name="组合 7"/>
            <p:cNvGrpSpPr/>
            <p:nvPr/>
          </p:nvGrpSpPr>
          <p:grpSpPr>
            <a:xfrm>
              <a:off x="831851" y="1161290"/>
              <a:ext cx="7480299" cy="4742805"/>
              <a:chOff x="831851" y="805690"/>
              <a:chExt cx="7480299" cy="4742805"/>
            </a:xfrm>
          </p:grpSpPr>
          <p:grpSp>
            <p:nvGrpSpPr>
              <p:cNvPr id="9" name="组合 8"/>
              <p:cNvGrpSpPr/>
              <p:nvPr/>
            </p:nvGrpSpPr>
            <p:grpSpPr>
              <a:xfrm>
                <a:off x="831851" y="805690"/>
                <a:ext cx="7480299" cy="2149563"/>
                <a:chOff x="825500" y="3873500"/>
                <a:chExt cx="7480299" cy="2149563"/>
              </a:xfrm>
            </p:grpSpPr>
            <p:grpSp>
              <p:nvGrpSpPr>
                <p:cNvPr id="22" name="组合 21"/>
                <p:cNvGrpSpPr/>
                <p:nvPr/>
              </p:nvGrpSpPr>
              <p:grpSpPr>
                <a:xfrm>
                  <a:off x="825500" y="3873500"/>
                  <a:ext cx="7480299" cy="2149563"/>
                  <a:chOff x="825500" y="3873500"/>
                  <a:chExt cx="7480299" cy="2149563"/>
                </a:xfrm>
              </p:grpSpPr>
              <p:grpSp>
                <p:nvGrpSpPr>
                  <p:cNvPr id="24" name="组合 23"/>
                  <p:cNvGrpSpPr/>
                  <p:nvPr/>
                </p:nvGrpSpPr>
                <p:grpSpPr>
                  <a:xfrm>
                    <a:off x="825500" y="4822734"/>
                    <a:ext cx="7480299" cy="1200329"/>
                    <a:chOff x="637800" y="3578134"/>
                    <a:chExt cx="7480299" cy="1200329"/>
                  </a:xfrm>
                </p:grpSpPr>
                <p:sp>
                  <p:nvSpPr>
                    <p:cNvPr id="27" name="文本框 26"/>
                    <p:cNvSpPr txBox="1"/>
                    <p:nvPr/>
                  </p:nvSpPr>
                  <p:spPr>
                    <a:xfrm flipH="1">
                      <a:off x="2944800" y="3794400"/>
                      <a:ext cx="2952000" cy="838201"/>
                    </a:xfrm>
                    <a:prstGeom prst="rect">
                      <a:avLst/>
                    </a:prstGeom>
                    <a:solidFill>
                      <a:schemeClr val="tx1"/>
                    </a:solidFill>
                    <a:ln w="19050">
                      <a:solidFill>
                        <a:schemeClr val="tx1"/>
                      </a:solidFill>
                    </a:ln>
                  </p:spPr>
                  <p:txBody>
                    <a:bodyPr wrap="square" rtlCol="0" anchor="ctr">
                      <a:noAutofit/>
                    </a:bodyPr>
                    <a:lstStyle/>
                    <a:p>
                      <a:pPr algn="ctr"/>
                      <a:endParaRPr lang="zh-CN" altLang="en-US" sz="2400" b="1" dirty="0"/>
                    </a:p>
                  </p:txBody>
                </p:sp>
                <p:sp>
                  <p:nvSpPr>
                    <p:cNvPr id="28" name="文本框 27"/>
                    <p:cNvSpPr txBox="1"/>
                    <p:nvPr/>
                  </p:nvSpPr>
                  <p:spPr>
                    <a:xfrm flipH="1">
                      <a:off x="637800" y="3578134"/>
                      <a:ext cx="1555200"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smtClean="0"/>
                        <a:t>3, 12, 8, 22</a:t>
                      </a:r>
                    </a:p>
                    <a:p>
                      <a:pPr algn="ctr"/>
                      <a:r>
                        <a:rPr lang="zh-CN" altLang="en-US" sz="2400" b="1" dirty="0" smtClean="0"/>
                        <a:t>输入数据</a:t>
                      </a:r>
                      <a:endParaRPr lang="zh-CN" altLang="en-US" sz="2400" b="1" dirty="0"/>
                    </a:p>
                  </p:txBody>
                </p:sp>
                <p:sp>
                  <p:nvSpPr>
                    <p:cNvPr id="29" name="文本框 28"/>
                    <p:cNvSpPr txBox="1"/>
                    <p:nvPr/>
                  </p:nvSpPr>
                  <p:spPr>
                    <a:xfrm flipH="1">
                      <a:off x="6563308" y="3578134"/>
                      <a:ext cx="1554791"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smtClean="0"/>
                        <a:t>3, 8, 12, 22</a:t>
                      </a:r>
                    </a:p>
                    <a:p>
                      <a:pPr algn="ctr"/>
                      <a:r>
                        <a:rPr lang="zh-CN" altLang="en-US" sz="2400" b="1" dirty="0" smtClean="0"/>
                        <a:t>输出数据</a:t>
                      </a:r>
                      <a:endParaRPr lang="zh-CN" altLang="en-US" sz="2400" b="1" dirty="0"/>
                    </a:p>
                  </p:txBody>
                </p:sp>
                <p:sp>
                  <p:nvSpPr>
                    <p:cNvPr id="30" name="文本框 29"/>
                    <p:cNvSpPr txBox="1"/>
                    <p:nvPr/>
                  </p:nvSpPr>
                  <p:spPr>
                    <a:xfrm flipH="1">
                      <a:off x="2908300" y="3759199"/>
                      <a:ext cx="2952000" cy="838201"/>
                    </a:xfrm>
                    <a:prstGeom prst="rect">
                      <a:avLst/>
                    </a:prstGeom>
                    <a:solidFill>
                      <a:schemeClr val="bg1"/>
                    </a:solidFill>
                    <a:ln w="19050">
                      <a:solidFill>
                        <a:schemeClr val="tx1"/>
                      </a:solidFill>
                    </a:ln>
                  </p:spPr>
                  <p:txBody>
                    <a:bodyPr wrap="square" rtlCol="0" anchor="ctr">
                      <a:noAutofit/>
                    </a:bodyPr>
                    <a:lstStyle/>
                    <a:p>
                      <a:pPr algn="ctr"/>
                      <a:r>
                        <a:rPr lang="zh-CN" altLang="en-US" sz="2400" b="1" dirty="0" smtClean="0"/>
                        <a:t>计算机</a:t>
                      </a:r>
                      <a:endParaRPr lang="zh-CN" altLang="en-US" sz="2400" b="1" dirty="0"/>
                    </a:p>
                  </p:txBody>
                </p:sp>
                <p:cxnSp>
                  <p:nvCxnSpPr>
                    <p:cNvPr id="31" name="直接箭头连接符 30"/>
                    <p:cNvCxnSpPr>
                      <a:stCxn id="28" idx="1"/>
                    </p:cNvCxnSpPr>
                    <p:nvPr/>
                  </p:nvCxnSpPr>
                  <p:spPr>
                    <a:xfrm>
                      <a:off x="2193000" y="4178299"/>
                      <a:ext cx="702600"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852444" y="4178298"/>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25" name="文本框 24"/>
                  <p:cNvSpPr txBox="1"/>
                  <p:nvPr/>
                </p:nvSpPr>
                <p:spPr>
                  <a:xfrm flipH="1">
                    <a:off x="3837239" y="3873500"/>
                    <a:ext cx="1469522" cy="549449"/>
                  </a:xfrm>
                  <a:prstGeom prst="rect">
                    <a:avLst/>
                  </a:prstGeom>
                  <a:solidFill>
                    <a:srgbClr val="FFFF00"/>
                  </a:solidFill>
                  <a:ln w="28575">
                    <a:solidFill>
                      <a:schemeClr val="tx1"/>
                    </a:solidFill>
                  </a:ln>
                </p:spPr>
                <p:txBody>
                  <a:bodyPr wrap="square" rtlCol="0" anchor="ctr">
                    <a:noAutofit/>
                  </a:bodyPr>
                  <a:lstStyle/>
                  <a:p>
                    <a:pPr algn="ctr"/>
                    <a:r>
                      <a:rPr lang="zh-CN" altLang="en-US" sz="2400" b="1" dirty="0" smtClean="0"/>
                      <a:t>排序</a:t>
                    </a:r>
                    <a:endParaRPr lang="zh-CN" altLang="en-US" sz="2400" b="1" dirty="0"/>
                  </a:p>
                </p:txBody>
              </p:sp>
              <p:cxnSp>
                <p:nvCxnSpPr>
                  <p:cNvPr id="26" name="直接箭头连接符 25"/>
                  <p:cNvCxnSpPr/>
                  <p:nvPr/>
                </p:nvCxnSpPr>
                <p:spPr>
                  <a:xfrm rot="5400000" flipV="1">
                    <a:off x="4284000" y="4707871"/>
                    <a:ext cx="576000" cy="0"/>
                  </a:xfrm>
                  <a:prstGeom prst="straightConnector1">
                    <a:avLst/>
                  </a:prstGeom>
                  <a:ln w="63500" cap="flat" cmpd="sng">
                    <a:solidFill>
                      <a:srgbClr val="FF0000"/>
                    </a:solidFill>
                    <a:miter lim="800000"/>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23" name="文本框 22"/>
                <p:cNvSpPr txBox="1"/>
                <p:nvPr/>
              </p:nvSpPr>
              <p:spPr>
                <a:xfrm>
                  <a:off x="2732390" y="3917391"/>
                  <a:ext cx="800219" cy="461665"/>
                </a:xfrm>
                <a:prstGeom prst="rect">
                  <a:avLst/>
                </a:prstGeom>
                <a:noFill/>
              </p:spPr>
              <p:txBody>
                <a:bodyPr wrap="none" rtlCol="0">
                  <a:spAutoFit/>
                </a:bodyPr>
                <a:lstStyle/>
                <a:p>
                  <a:r>
                    <a:rPr lang="zh-CN" altLang="en-US" sz="2400" b="1" dirty="0" smtClean="0"/>
                    <a:t>程序</a:t>
                  </a:r>
                  <a:endParaRPr lang="zh-CN" altLang="en-US" sz="2400" b="1" dirty="0"/>
                </a:p>
              </p:txBody>
            </p:sp>
          </p:grpSp>
          <p:grpSp>
            <p:nvGrpSpPr>
              <p:cNvPr id="10" name="组合 9"/>
              <p:cNvGrpSpPr/>
              <p:nvPr/>
            </p:nvGrpSpPr>
            <p:grpSpPr>
              <a:xfrm>
                <a:off x="831851" y="3398932"/>
                <a:ext cx="7480299" cy="2149563"/>
                <a:chOff x="825500" y="3873500"/>
                <a:chExt cx="7480299" cy="2149563"/>
              </a:xfrm>
            </p:grpSpPr>
            <p:grpSp>
              <p:nvGrpSpPr>
                <p:cNvPr id="11" name="组合 10"/>
                <p:cNvGrpSpPr/>
                <p:nvPr/>
              </p:nvGrpSpPr>
              <p:grpSpPr>
                <a:xfrm>
                  <a:off x="825500" y="3873500"/>
                  <a:ext cx="7480299" cy="2149563"/>
                  <a:chOff x="825500" y="3873500"/>
                  <a:chExt cx="7480299" cy="2149563"/>
                </a:xfrm>
              </p:grpSpPr>
              <p:grpSp>
                <p:nvGrpSpPr>
                  <p:cNvPr id="13" name="组合 12"/>
                  <p:cNvGrpSpPr/>
                  <p:nvPr/>
                </p:nvGrpSpPr>
                <p:grpSpPr>
                  <a:xfrm>
                    <a:off x="825500" y="4822734"/>
                    <a:ext cx="7480299" cy="1200329"/>
                    <a:chOff x="637800" y="3578134"/>
                    <a:chExt cx="7480299" cy="1200329"/>
                  </a:xfrm>
                </p:grpSpPr>
                <p:sp>
                  <p:nvSpPr>
                    <p:cNvPr id="16" name="文本框 15"/>
                    <p:cNvSpPr txBox="1"/>
                    <p:nvPr/>
                  </p:nvSpPr>
                  <p:spPr>
                    <a:xfrm flipH="1">
                      <a:off x="2944800" y="3794400"/>
                      <a:ext cx="2952000" cy="838201"/>
                    </a:xfrm>
                    <a:prstGeom prst="rect">
                      <a:avLst/>
                    </a:prstGeom>
                    <a:solidFill>
                      <a:schemeClr val="tx1"/>
                    </a:solidFill>
                    <a:ln w="19050">
                      <a:solidFill>
                        <a:schemeClr val="tx1"/>
                      </a:solidFill>
                    </a:ln>
                  </p:spPr>
                  <p:txBody>
                    <a:bodyPr wrap="square" rtlCol="0" anchor="ctr">
                      <a:noAutofit/>
                    </a:bodyPr>
                    <a:lstStyle/>
                    <a:p>
                      <a:pPr algn="ctr"/>
                      <a:endParaRPr lang="zh-CN" altLang="en-US" sz="2400" b="1" dirty="0"/>
                    </a:p>
                  </p:txBody>
                </p:sp>
                <p:sp>
                  <p:nvSpPr>
                    <p:cNvPr id="17" name="文本框 16"/>
                    <p:cNvSpPr txBox="1"/>
                    <p:nvPr/>
                  </p:nvSpPr>
                  <p:spPr>
                    <a:xfrm flipH="1">
                      <a:off x="637800" y="3578134"/>
                      <a:ext cx="1555200"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smtClean="0"/>
                        <a:t>14, 6, 8, 12</a:t>
                      </a:r>
                    </a:p>
                    <a:p>
                      <a:pPr algn="ctr"/>
                      <a:r>
                        <a:rPr lang="zh-CN" altLang="en-US" sz="2400" b="1" dirty="0" smtClean="0"/>
                        <a:t>输入数据</a:t>
                      </a:r>
                      <a:endParaRPr lang="zh-CN" altLang="en-US" sz="2400" b="1" dirty="0"/>
                    </a:p>
                  </p:txBody>
                </p:sp>
                <p:sp>
                  <p:nvSpPr>
                    <p:cNvPr id="18" name="文本框 17"/>
                    <p:cNvSpPr txBox="1"/>
                    <p:nvPr/>
                  </p:nvSpPr>
                  <p:spPr>
                    <a:xfrm flipH="1">
                      <a:off x="6563308" y="3578134"/>
                      <a:ext cx="1554791"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smtClean="0"/>
                        <a:t>6, 8, 12, 14</a:t>
                      </a:r>
                    </a:p>
                    <a:p>
                      <a:pPr algn="ctr"/>
                      <a:r>
                        <a:rPr lang="zh-CN" altLang="en-US" sz="2400" b="1" dirty="0" smtClean="0"/>
                        <a:t>输出数据</a:t>
                      </a:r>
                      <a:endParaRPr lang="zh-CN" altLang="en-US" sz="2400" b="1" dirty="0"/>
                    </a:p>
                  </p:txBody>
                </p:sp>
                <p:sp>
                  <p:nvSpPr>
                    <p:cNvPr id="19" name="文本框 18"/>
                    <p:cNvSpPr txBox="1"/>
                    <p:nvPr/>
                  </p:nvSpPr>
                  <p:spPr>
                    <a:xfrm flipH="1">
                      <a:off x="2908300" y="3759199"/>
                      <a:ext cx="2952000" cy="838201"/>
                    </a:xfrm>
                    <a:prstGeom prst="rect">
                      <a:avLst/>
                    </a:prstGeom>
                    <a:solidFill>
                      <a:schemeClr val="bg1"/>
                    </a:solidFill>
                    <a:ln w="19050">
                      <a:solidFill>
                        <a:schemeClr val="tx1"/>
                      </a:solidFill>
                    </a:ln>
                  </p:spPr>
                  <p:txBody>
                    <a:bodyPr wrap="square" rtlCol="0" anchor="ctr">
                      <a:noAutofit/>
                    </a:bodyPr>
                    <a:lstStyle/>
                    <a:p>
                      <a:pPr algn="ctr"/>
                      <a:r>
                        <a:rPr lang="zh-CN" altLang="en-US" sz="2400" b="1" dirty="0" smtClean="0"/>
                        <a:t>计算机</a:t>
                      </a:r>
                      <a:endParaRPr lang="zh-CN" altLang="en-US" sz="2400" b="1" dirty="0"/>
                    </a:p>
                  </p:txBody>
                </p:sp>
                <p:cxnSp>
                  <p:nvCxnSpPr>
                    <p:cNvPr id="20" name="直接箭头连接符 19"/>
                    <p:cNvCxnSpPr>
                      <a:stCxn id="17" idx="1"/>
                    </p:cNvCxnSpPr>
                    <p:nvPr/>
                  </p:nvCxnSpPr>
                  <p:spPr>
                    <a:xfrm>
                      <a:off x="2193000" y="4178299"/>
                      <a:ext cx="702600"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852444" y="4178298"/>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flipH="1">
                    <a:off x="3837239" y="3873500"/>
                    <a:ext cx="1469522" cy="549449"/>
                  </a:xfrm>
                  <a:prstGeom prst="rect">
                    <a:avLst/>
                  </a:prstGeom>
                  <a:solidFill>
                    <a:srgbClr val="FFFF00"/>
                  </a:solidFill>
                  <a:ln w="28575">
                    <a:solidFill>
                      <a:schemeClr val="tx1"/>
                    </a:solidFill>
                  </a:ln>
                </p:spPr>
                <p:txBody>
                  <a:bodyPr wrap="square" rtlCol="0" anchor="ctr">
                    <a:noAutofit/>
                  </a:bodyPr>
                  <a:lstStyle/>
                  <a:p>
                    <a:pPr algn="ctr"/>
                    <a:r>
                      <a:rPr lang="zh-CN" altLang="en-US" sz="2400" b="1" dirty="0" smtClean="0"/>
                      <a:t>排序</a:t>
                    </a:r>
                    <a:endParaRPr lang="zh-CN" altLang="en-US" sz="2400" b="1" dirty="0"/>
                  </a:p>
                </p:txBody>
              </p:sp>
              <p:cxnSp>
                <p:nvCxnSpPr>
                  <p:cNvPr id="15" name="直接箭头连接符 14"/>
                  <p:cNvCxnSpPr/>
                  <p:nvPr/>
                </p:nvCxnSpPr>
                <p:spPr>
                  <a:xfrm rot="5400000" flipV="1">
                    <a:off x="4284000" y="4707871"/>
                    <a:ext cx="576000" cy="0"/>
                  </a:xfrm>
                  <a:prstGeom prst="straightConnector1">
                    <a:avLst/>
                  </a:prstGeom>
                  <a:ln w="63500" cap="flat" cmpd="sng">
                    <a:solidFill>
                      <a:srgbClr val="FF0000"/>
                    </a:solidFill>
                    <a:miter lim="800000"/>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12" name="文本框 11"/>
                <p:cNvSpPr txBox="1"/>
                <p:nvPr/>
              </p:nvSpPr>
              <p:spPr>
                <a:xfrm>
                  <a:off x="2732390" y="3917391"/>
                  <a:ext cx="800219" cy="461665"/>
                </a:xfrm>
                <a:prstGeom prst="rect">
                  <a:avLst/>
                </a:prstGeom>
                <a:noFill/>
              </p:spPr>
              <p:txBody>
                <a:bodyPr wrap="none" rtlCol="0">
                  <a:spAutoFit/>
                </a:bodyPr>
                <a:lstStyle/>
                <a:p>
                  <a:r>
                    <a:rPr lang="zh-CN" altLang="en-US" sz="2400" b="1" dirty="0" smtClean="0"/>
                    <a:t>程序</a:t>
                  </a:r>
                  <a:endParaRPr lang="zh-CN" altLang="en-US" sz="2400" b="1" dirty="0"/>
                </a:p>
              </p:txBody>
            </p:sp>
          </p:grpSp>
        </p:grpSp>
      </p:grpSp>
    </p:spTree>
    <p:extLst>
      <p:ext uri="{BB962C8B-B14F-4D97-AF65-F5344CB8AC3E}">
        <p14:creationId xmlns:p14="http://schemas.microsoft.com/office/powerpoint/2010/main" val="403185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组合 2"/>
          <p:cNvGrpSpPr/>
          <p:nvPr/>
        </p:nvGrpSpPr>
        <p:grpSpPr>
          <a:xfrm>
            <a:off x="831851" y="257707"/>
            <a:ext cx="7480299" cy="6342586"/>
            <a:chOff x="831851" y="474663"/>
            <a:chExt cx="7480299" cy="6342586"/>
          </a:xfrm>
        </p:grpSpPr>
        <p:grpSp>
          <p:nvGrpSpPr>
            <p:cNvPr id="2" name="Group 1"/>
            <p:cNvGrpSpPr>
              <a:grpSpLocks/>
            </p:cNvGrpSpPr>
            <p:nvPr/>
          </p:nvGrpSpPr>
          <p:grpSpPr bwMode="auto">
            <a:xfrm>
              <a:off x="900000" y="474663"/>
              <a:ext cx="7344001" cy="6335712"/>
              <a:chOff x="304799" y="266700"/>
              <a:chExt cx="7278380" cy="6335914"/>
            </a:xfrm>
          </p:grpSpPr>
          <p:sp>
            <p:nvSpPr>
              <p:cNvPr id="19459" name="Text Box 2"/>
              <p:cNvSpPr txBox="1">
                <a:spLocks noChangeArrowheads="1"/>
              </p:cNvSpPr>
              <p:nvPr/>
            </p:nvSpPr>
            <p:spPr bwMode="auto">
              <a:xfrm>
                <a:off x="304799" y="266700"/>
                <a:ext cx="7278379" cy="4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3200" b="1" i="1">
                    <a:solidFill>
                      <a:schemeClr val="tx1"/>
                    </a:solidFill>
                    <a:latin typeface="Arial" panose="020B0604020202020204" pitchFamily="34" charset="0"/>
                  </a:defRPr>
                </a:lvl1pPr>
                <a:lvl2pPr marL="742950" indent="-285750">
                  <a:defRPr sz="3200" b="1" i="1">
                    <a:solidFill>
                      <a:schemeClr val="tx1"/>
                    </a:solidFill>
                    <a:latin typeface="Arial" panose="020B0604020202020204" pitchFamily="34" charset="0"/>
                  </a:defRPr>
                </a:lvl2pPr>
                <a:lvl3pPr marL="1143000" indent="-228600">
                  <a:defRPr sz="3200" b="1" i="1">
                    <a:solidFill>
                      <a:schemeClr val="tx1"/>
                    </a:solidFill>
                    <a:latin typeface="Arial" panose="020B0604020202020204" pitchFamily="34" charset="0"/>
                  </a:defRPr>
                </a:lvl3pPr>
                <a:lvl4pPr marL="1600200" indent="-228600">
                  <a:defRPr sz="3200" b="1" i="1">
                    <a:solidFill>
                      <a:schemeClr val="tx1"/>
                    </a:solidFill>
                    <a:latin typeface="Arial" panose="020B0604020202020204" pitchFamily="34" charset="0"/>
                  </a:defRPr>
                </a:lvl4pPr>
                <a:lvl5pPr marL="2057400" indent="-228600">
                  <a:defRPr sz="3200" b="1" i="1">
                    <a:solidFill>
                      <a:schemeClr val="tx1"/>
                    </a:solidFill>
                    <a:latin typeface="Arial" panose="020B0604020202020204" pitchFamily="34" charset="0"/>
                  </a:defRPr>
                </a:lvl5pPr>
                <a:lvl6pPr marL="2514600" indent="-228600" eaLnBrk="0" fontAlgn="base" hangingPunct="0">
                  <a:spcBef>
                    <a:spcPct val="0"/>
                  </a:spcBef>
                  <a:spcAft>
                    <a:spcPct val="0"/>
                  </a:spcAft>
                  <a:defRPr sz="3200" b="1" i="1">
                    <a:solidFill>
                      <a:schemeClr val="tx1"/>
                    </a:solidFill>
                    <a:latin typeface="Arial" panose="020B0604020202020204" pitchFamily="34" charset="0"/>
                  </a:defRPr>
                </a:lvl6pPr>
                <a:lvl7pPr marL="2971800" indent="-228600" eaLnBrk="0" fontAlgn="base" hangingPunct="0">
                  <a:spcBef>
                    <a:spcPct val="0"/>
                  </a:spcBef>
                  <a:spcAft>
                    <a:spcPct val="0"/>
                  </a:spcAft>
                  <a:defRPr sz="3200" b="1" i="1">
                    <a:solidFill>
                      <a:schemeClr val="tx1"/>
                    </a:solidFill>
                    <a:latin typeface="Arial" panose="020B0604020202020204" pitchFamily="34" charset="0"/>
                  </a:defRPr>
                </a:lvl7pPr>
                <a:lvl8pPr marL="3429000" indent="-228600" eaLnBrk="0" fontAlgn="base" hangingPunct="0">
                  <a:spcBef>
                    <a:spcPct val="0"/>
                  </a:spcBef>
                  <a:spcAft>
                    <a:spcPct val="0"/>
                  </a:spcAft>
                  <a:defRPr sz="3200" b="1" i="1">
                    <a:solidFill>
                      <a:schemeClr val="tx1"/>
                    </a:solidFill>
                    <a:latin typeface="Arial" panose="020B0604020202020204" pitchFamily="34" charset="0"/>
                  </a:defRPr>
                </a:lvl8pPr>
                <a:lvl9pPr marL="3886200" indent="-228600" eaLnBrk="0" fontAlgn="base" hangingPunct="0">
                  <a:spcBef>
                    <a:spcPct val="0"/>
                  </a:spcBef>
                  <a:spcAft>
                    <a:spcPct val="0"/>
                  </a:spcAft>
                  <a:defRPr sz="3200" b="1" i="1">
                    <a:solidFill>
                      <a:schemeClr val="tx1"/>
                    </a:solidFill>
                    <a:latin typeface="Arial" panose="020B0604020202020204" pitchFamily="34" charset="0"/>
                  </a:defRPr>
                </a:lvl9pPr>
              </a:lstStyle>
              <a:p>
                <a:r>
                  <a:rPr lang="zh-CN" altLang="en-US" sz="2400" i="0" dirty="0" smtClean="0">
                    <a:solidFill>
                      <a:srgbClr val="FF0000"/>
                    </a:solidFill>
                    <a:latin typeface="等线" panose="02010600030101010101" pitchFamily="2" charset="-122"/>
                    <a:ea typeface="等线" panose="02010600030101010101" pitchFamily="2" charset="-122"/>
                  </a:rPr>
                  <a:t>相</a:t>
                </a:r>
                <a:r>
                  <a:rPr lang="zh-CN" altLang="en-US" sz="2400" i="0" dirty="0">
                    <a:solidFill>
                      <a:srgbClr val="FF0000"/>
                    </a:solidFill>
                    <a:latin typeface="等线" panose="02010600030101010101" pitchFamily="2" charset="-122"/>
                    <a:ea typeface="等线" panose="02010600030101010101" pitchFamily="2" charset="-122"/>
                  </a:rPr>
                  <a:t>同的输入数据，不同的程序</a:t>
                </a:r>
                <a:endParaRPr lang="en-US" altLang="en-US" sz="2000" i="0" dirty="0">
                  <a:solidFill>
                    <a:srgbClr val="FF0000"/>
                  </a:solidFill>
                  <a:latin typeface="等线" panose="02010600030101010101" pitchFamily="2" charset="-122"/>
                  <a:ea typeface="等线" panose="02010600030101010101" pitchFamily="2" charset="-122"/>
                </a:endParaRPr>
              </a:p>
            </p:txBody>
          </p:sp>
          <p:cxnSp>
            <p:nvCxnSpPr>
              <p:cNvPr id="19461" name="Straight Connector 3"/>
              <p:cNvCxnSpPr>
                <a:cxnSpLocks noChangeShapeType="1"/>
              </p:cNvCxnSpPr>
              <p:nvPr/>
            </p:nvCxnSpPr>
            <p:spPr bwMode="auto">
              <a:xfrm>
                <a:off x="304800" y="734351"/>
                <a:ext cx="727837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cxnSp>
          <p:cxnSp>
            <p:nvCxnSpPr>
              <p:cNvPr id="19462" name="Straight Connector 9"/>
              <p:cNvCxnSpPr>
                <a:cxnSpLocks noChangeShapeType="1"/>
              </p:cNvCxnSpPr>
              <p:nvPr/>
            </p:nvCxnSpPr>
            <p:spPr bwMode="auto">
              <a:xfrm>
                <a:off x="304800" y="6602614"/>
                <a:ext cx="727837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19463" name="Straight Connector 10"/>
              <p:cNvCxnSpPr>
                <a:cxnSpLocks noChangeShapeType="1"/>
              </p:cNvCxnSpPr>
              <p:nvPr/>
            </p:nvCxnSpPr>
            <p:spPr bwMode="auto">
              <a:xfrm>
                <a:off x="304800" y="266700"/>
                <a:ext cx="727837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cxnSp>
        </p:grpSp>
        <p:grpSp>
          <p:nvGrpSpPr>
            <p:cNvPr id="8" name="组合 7"/>
            <p:cNvGrpSpPr/>
            <p:nvPr/>
          </p:nvGrpSpPr>
          <p:grpSpPr>
            <a:xfrm>
              <a:off x="831851" y="1044917"/>
              <a:ext cx="7480299" cy="5772332"/>
              <a:chOff x="831851" y="511517"/>
              <a:chExt cx="7480299" cy="5772332"/>
            </a:xfrm>
          </p:grpSpPr>
          <p:grpSp>
            <p:nvGrpSpPr>
              <p:cNvPr id="9" name="组合 8"/>
              <p:cNvGrpSpPr/>
              <p:nvPr/>
            </p:nvGrpSpPr>
            <p:grpSpPr>
              <a:xfrm>
                <a:off x="831851" y="511517"/>
                <a:ext cx="7480299" cy="1959063"/>
                <a:chOff x="825500" y="4064000"/>
                <a:chExt cx="7480299" cy="1959063"/>
              </a:xfrm>
            </p:grpSpPr>
            <p:grpSp>
              <p:nvGrpSpPr>
                <p:cNvPr id="34" name="组合 33"/>
                <p:cNvGrpSpPr/>
                <p:nvPr/>
              </p:nvGrpSpPr>
              <p:grpSpPr>
                <a:xfrm>
                  <a:off x="825500" y="4064000"/>
                  <a:ext cx="7480299" cy="1959063"/>
                  <a:chOff x="825500" y="4064000"/>
                  <a:chExt cx="7480299" cy="1959063"/>
                </a:xfrm>
              </p:grpSpPr>
              <p:grpSp>
                <p:nvGrpSpPr>
                  <p:cNvPr id="36" name="组合 35"/>
                  <p:cNvGrpSpPr/>
                  <p:nvPr/>
                </p:nvGrpSpPr>
                <p:grpSpPr>
                  <a:xfrm>
                    <a:off x="825500" y="4822734"/>
                    <a:ext cx="7480299" cy="1200329"/>
                    <a:chOff x="637800" y="3578134"/>
                    <a:chExt cx="7480299" cy="1200329"/>
                  </a:xfrm>
                </p:grpSpPr>
                <p:sp>
                  <p:nvSpPr>
                    <p:cNvPr id="39" name="文本框 38"/>
                    <p:cNvSpPr txBox="1"/>
                    <p:nvPr/>
                  </p:nvSpPr>
                  <p:spPr>
                    <a:xfrm flipH="1">
                      <a:off x="2944800" y="3794400"/>
                      <a:ext cx="2952000" cy="838201"/>
                    </a:xfrm>
                    <a:prstGeom prst="rect">
                      <a:avLst/>
                    </a:prstGeom>
                    <a:solidFill>
                      <a:schemeClr val="tx1"/>
                    </a:solidFill>
                    <a:ln w="19050">
                      <a:solidFill>
                        <a:schemeClr val="tx1"/>
                      </a:solidFill>
                    </a:ln>
                  </p:spPr>
                  <p:txBody>
                    <a:bodyPr wrap="square" rtlCol="0" anchor="ctr">
                      <a:noAutofit/>
                    </a:bodyPr>
                    <a:lstStyle/>
                    <a:p>
                      <a:pPr algn="ctr"/>
                      <a:endParaRPr lang="zh-CN" altLang="en-US" sz="2400" b="1" dirty="0"/>
                    </a:p>
                  </p:txBody>
                </p:sp>
                <p:sp>
                  <p:nvSpPr>
                    <p:cNvPr id="40" name="文本框 39"/>
                    <p:cNvSpPr txBox="1"/>
                    <p:nvPr/>
                  </p:nvSpPr>
                  <p:spPr>
                    <a:xfrm flipH="1">
                      <a:off x="637800" y="3578134"/>
                      <a:ext cx="1555200"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smtClean="0"/>
                        <a:t>3, 12, 8, 22</a:t>
                      </a:r>
                    </a:p>
                    <a:p>
                      <a:pPr algn="ctr"/>
                      <a:r>
                        <a:rPr lang="zh-CN" altLang="en-US" sz="2400" b="1" dirty="0" smtClean="0"/>
                        <a:t>输入数据</a:t>
                      </a:r>
                      <a:endParaRPr lang="zh-CN" altLang="en-US" sz="2400" b="1" dirty="0"/>
                    </a:p>
                  </p:txBody>
                </p:sp>
                <p:sp>
                  <p:nvSpPr>
                    <p:cNvPr id="41" name="文本框 40"/>
                    <p:cNvSpPr txBox="1"/>
                    <p:nvPr/>
                  </p:nvSpPr>
                  <p:spPr>
                    <a:xfrm flipH="1">
                      <a:off x="6563308" y="3578134"/>
                      <a:ext cx="1554791"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smtClean="0"/>
                        <a:t>3, 8, 12, 22</a:t>
                      </a:r>
                    </a:p>
                    <a:p>
                      <a:pPr algn="ctr"/>
                      <a:r>
                        <a:rPr lang="zh-CN" altLang="en-US" sz="2400" b="1" dirty="0" smtClean="0"/>
                        <a:t>输出数据</a:t>
                      </a:r>
                      <a:endParaRPr lang="zh-CN" altLang="en-US" sz="2400" b="1" dirty="0"/>
                    </a:p>
                  </p:txBody>
                </p:sp>
                <p:sp>
                  <p:nvSpPr>
                    <p:cNvPr id="42" name="文本框 41"/>
                    <p:cNvSpPr txBox="1"/>
                    <p:nvPr/>
                  </p:nvSpPr>
                  <p:spPr>
                    <a:xfrm flipH="1">
                      <a:off x="2908300" y="3759199"/>
                      <a:ext cx="2952000" cy="838201"/>
                    </a:xfrm>
                    <a:prstGeom prst="rect">
                      <a:avLst/>
                    </a:prstGeom>
                    <a:solidFill>
                      <a:schemeClr val="bg1"/>
                    </a:solidFill>
                    <a:ln w="19050">
                      <a:solidFill>
                        <a:schemeClr val="tx1"/>
                      </a:solidFill>
                    </a:ln>
                  </p:spPr>
                  <p:txBody>
                    <a:bodyPr wrap="square" rtlCol="0" anchor="ctr">
                      <a:noAutofit/>
                    </a:bodyPr>
                    <a:lstStyle/>
                    <a:p>
                      <a:pPr algn="ctr"/>
                      <a:r>
                        <a:rPr lang="zh-CN" altLang="en-US" sz="2400" b="1" dirty="0" smtClean="0"/>
                        <a:t>计算机</a:t>
                      </a:r>
                      <a:endParaRPr lang="zh-CN" altLang="en-US" sz="2400" b="1" dirty="0"/>
                    </a:p>
                  </p:txBody>
                </p:sp>
                <p:cxnSp>
                  <p:nvCxnSpPr>
                    <p:cNvPr id="43" name="直接箭头连接符 42"/>
                    <p:cNvCxnSpPr>
                      <a:stCxn id="40" idx="1"/>
                    </p:cNvCxnSpPr>
                    <p:nvPr/>
                  </p:nvCxnSpPr>
                  <p:spPr>
                    <a:xfrm>
                      <a:off x="2193000" y="4178299"/>
                      <a:ext cx="702600"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852444" y="4178298"/>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37" name="文本框 36"/>
                  <p:cNvSpPr txBox="1"/>
                  <p:nvPr/>
                </p:nvSpPr>
                <p:spPr>
                  <a:xfrm flipH="1">
                    <a:off x="3837239" y="4064000"/>
                    <a:ext cx="1469522" cy="549449"/>
                  </a:xfrm>
                  <a:prstGeom prst="rect">
                    <a:avLst/>
                  </a:prstGeom>
                  <a:solidFill>
                    <a:srgbClr val="FFFF00"/>
                  </a:solidFill>
                  <a:ln w="28575">
                    <a:solidFill>
                      <a:schemeClr val="tx1"/>
                    </a:solidFill>
                  </a:ln>
                </p:spPr>
                <p:txBody>
                  <a:bodyPr wrap="square" rtlCol="0" anchor="ctr">
                    <a:noAutofit/>
                  </a:bodyPr>
                  <a:lstStyle/>
                  <a:p>
                    <a:pPr algn="ctr"/>
                    <a:r>
                      <a:rPr lang="zh-CN" altLang="en-US" sz="2400" b="1" dirty="0" smtClean="0"/>
                      <a:t>排序</a:t>
                    </a:r>
                    <a:endParaRPr lang="zh-CN" altLang="en-US" sz="2400" b="1" dirty="0"/>
                  </a:p>
                </p:txBody>
              </p:sp>
              <p:cxnSp>
                <p:nvCxnSpPr>
                  <p:cNvPr id="38" name="直接箭头连接符 37"/>
                  <p:cNvCxnSpPr/>
                  <p:nvPr/>
                </p:nvCxnSpPr>
                <p:spPr>
                  <a:xfrm rot="5400000" flipV="1">
                    <a:off x="4392000" y="4815771"/>
                    <a:ext cx="360000" cy="0"/>
                  </a:xfrm>
                  <a:prstGeom prst="straightConnector1">
                    <a:avLst/>
                  </a:prstGeom>
                  <a:ln w="63500" cap="flat" cmpd="sng">
                    <a:solidFill>
                      <a:srgbClr val="FF0000"/>
                    </a:solidFill>
                    <a:miter lim="800000"/>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35" name="文本框 34"/>
                <p:cNvSpPr txBox="1"/>
                <p:nvPr/>
              </p:nvSpPr>
              <p:spPr>
                <a:xfrm>
                  <a:off x="2732390" y="4107891"/>
                  <a:ext cx="800219" cy="461665"/>
                </a:xfrm>
                <a:prstGeom prst="rect">
                  <a:avLst/>
                </a:prstGeom>
                <a:noFill/>
              </p:spPr>
              <p:txBody>
                <a:bodyPr wrap="none" rtlCol="0">
                  <a:spAutoFit/>
                </a:bodyPr>
                <a:lstStyle/>
                <a:p>
                  <a:r>
                    <a:rPr lang="zh-CN" altLang="en-US" sz="2400" b="1" dirty="0" smtClean="0"/>
                    <a:t>程序</a:t>
                  </a:r>
                  <a:endParaRPr lang="zh-CN" altLang="en-US" sz="2400" b="1" dirty="0"/>
                </a:p>
              </p:txBody>
            </p:sp>
          </p:grpSp>
          <p:grpSp>
            <p:nvGrpSpPr>
              <p:cNvPr id="10" name="组合 9"/>
              <p:cNvGrpSpPr/>
              <p:nvPr/>
            </p:nvGrpSpPr>
            <p:grpSpPr>
              <a:xfrm>
                <a:off x="831851" y="2430852"/>
                <a:ext cx="7480299" cy="1946363"/>
                <a:chOff x="825500" y="4076700"/>
                <a:chExt cx="7480299" cy="1946363"/>
              </a:xfrm>
            </p:grpSpPr>
            <p:grpSp>
              <p:nvGrpSpPr>
                <p:cNvPr id="23" name="组合 22"/>
                <p:cNvGrpSpPr/>
                <p:nvPr/>
              </p:nvGrpSpPr>
              <p:grpSpPr>
                <a:xfrm>
                  <a:off x="825500" y="4076700"/>
                  <a:ext cx="7480299" cy="1946363"/>
                  <a:chOff x="825500" y="4076700"/>
                  <a:chExt cx="7480299" cy="1946363"/>
                </a:xfrm>
              </p:grpSpPr>
              <p:grpSp>
                <p:nvGrpSpPr>
                  <p:cNvPr id="25" name="组合 24"/>
                  <p:cNvGrpSpPr/>
                  <p:nvPr/>
                </p:nvGrpSpPr>
                <p:grpSpPr>
                  <a:xfrm>
                    <a:off x="825500" y="4822734"/>
                    <a:ext cx="7480299" cy="1200329"/>
                    <a:chOff x="637800" y="3578134"/>
                    <a:chExt cx="7480299" cy="1200329"/>
                  </a:xfrm>
                </p:grpSpPr>
                <p:sp>
                  <p:nvSpPr>
                    <p:cNvPr id="28" name="文本框 27"/>
                    <p:cNvSpPr txBox="1"/>
                    <p:nvPr/>
                  </p:nvSpPr>
                  <p:spPr>
                    <a:xfrm flipH="1">
                      <a:off x="2944800" y="3794400"/>
                      <a:ext cx="2952000" cy="838201"/>
                    </a:xfrm>
                    <a:prstGeom prst="rect">
                      <a:avLst/>
                    </a:prstGeom>
                    <a:solidFill>
                      <a:schemeClr val="tx1"/>
                    </a:solidFill>
                    <a:ln w="19050">
                      <a:solidFill>
                        <a:schemeClr val="tx1"/>
                      </a:solidFill>
                    </a:ln>
                  </p:spPr>
                  <p:txBody>
                    <a:bodyPr wrap="square" rtlCol="0" anchor="ctr">
                      <a:noAutofit/>
                    </a:bodyPr>
                    <a:lstStyle/>
                    <a:p>
                      <a:pPr algn="ctr"/>
                      <a:endParaRPr lang="zh-CN" altLang="en-US" sz="2400" b="1" dirty="0"/>
                    </a:p>
                  </p:txBody>
                </p:sp>
                <p:sp>
                  <p:nvSpPr>
                    <p:cNvPr id="29" name="文本框 28"/>
                    <p:cNvSpPr txBox="1"/>
                    <p:nvPr/>
                  </p:nvSpPr>
                  <p:spPr>
                    <a:xfrm flipH="1">
                      <a:off x="637800" y="3578134"/>
                      <a:ext cx="1555200"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a:t>3, 12, 8, 22</a:t>
                      </a:r>
                    </a:p>
                    <a:p>
                      <a:pPr algn="ctr"/>
                      <a:r>
                        <a:rPr lang="zh-CN" altLang="en-US" sz="2400" b="1" dirty="0" smtClean="0"/>
                        <a:t>输入数据</a:t>
                      </a:r>
                      <a:endParaRPr lang="zh-CN" altLang="en-US" sz="2400" b="1" dirty="0"/>
                    </a:p>
                  </p:txBody>
                </p:sp>
                <p:sp>
                  <p:nvSpPr>
                    <p:cNvPr id="30" name="文本框 29"/>
                    <p:cNvSpPr txBox="1"/>
                    <p:nvPr/>
                  </p:nvSpPr>
                  <p:spPr>
                    <a:xfrm flipH="1">
                      <a:off x="6563308" y="3578134"/>
                      <a:ext cx="1554791" cy="1200329"/>
                    </a:xfrm>
                    <a:prstGeom prst="rect">
                      <a:avLst/>
                    </a:prstGeom>
                    <a:noFill/>
                  </p:spPr>
                  <p:txBody>
                    <a:bodyPr wrap="square" rtlCol="0" anchor="ctr">
                      <a:noAutofit/>
                    </a:bodyPr>
                    <a:lstStyle/>
                    <a:p>
                      <a:pPr algn="ctr"/>
                      <a:endParaRPr lang="en-US" altLang="zh-CN" sz="2400" b="1" dirty="0" smtClean="0"/>
                    </a:p>
                    <a:p>
                      <a:pPr algn="ctr"/>
                      <a:r>
                        <a:rPr lang="en-US" altLang="zh-CN" sz="2400" b="1" dirty="0" smtClean="0"/>
                        <a:t>45</a:t>
                      </a:r>
                    </a:p>
                    <a:p>
                      <a:pPr algn="ctr"/>
                      <a:r>
                        <a:rPr lang="zh-CN" altLang="en-US" sz="2400" b="1" dirty="0" smtClean="0"/>
                        <a:t>输出数据</a:t>
                      </a:r>
                      <a:endParaRPr lang="zh-CN" altLang="en-US" sz="2400" b="1" dirty="0"/>
                    </a:p>
                  </p:txBody>
                </p:sp>
                <p:sp>
                  <p:nvSpPr>
                    <p:cNvPr id="31" name="文本框 30"/>
                    <p:cNvSpPr txBox="1"/>
                    <p:nvPr/>
                  </p:nvSpPr>
                  <p:spPr>
                    <a:xfrm flipH="1">
                      <a:off x="2908300" y="3759199"/>
                      <a:ext cx="2952000" cy="838201"/>
                    </a:xfrm>
                    <a:prstGeom prst="rect">
                      <a:avLst/>
                    </a:prstGeom>
                    <a:solidFill>
                      <a:schemeClr val="bg1"/>
                    </a:solidFill>
                    <a:ln w="19050">
                      <a:solidFill>
                        <a:schemeClr val="tx1"/>
                      </a:solidFill>
                    </a:ln>
                  </p:spPr>
                  <p:txBody>
                    <a:bodyPr wrap="square" rtlCol="0" anchor="ctr">
                      <a:noAutofit/>
                    </a:bodyPr>
                    <a:lstStyle/>
                    <a:p>
                      <a:pPr algn="ctr"/>
                      <a:r>
                        <a:rPr lang="zh-CN" altLang="en-US" sz="2400" b="1" dirty="0" smtClean="0"/>
                        <a:t>计算机</a:t>
                      </a:r>
                      <a:endParaRPr lang="zh-CN" altLang="en-US" sz="2400" b="1" dirty="0"/>
                    </a:p>
                  </p:txBody>
                </p:sp>
                <p:cxnSp>
                  <p:nvCxnSpPr>
                    <p:cNvPr id="32" name="直接箭头连接符 31"/>
                    <p:cNvCxnSpPr>
                      <a:stCxn id="29" idx="1"/>
                    </p:cNvCxnSpPr>
                    <p:nvPr/>
                  </p:nvCxnSpPr>
                  <p:spPr>
                    <a:xfrm>
                      <a:off x="2193000" y="4178299"/>
                      <a:ext cx="702600"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5852444" y="4178298"/>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26" name="文本框 25"/>
                  <p:cNvSpPr txBox="1"/>
                  <p:nvPr/>
                </p:nvSpPr>
                <p:spPr>
                  <a:xfrm flipH="1">
                    <a:off x="3837239" y="4076700"/>
                    <a:ext cx="1469522" cy="549449"/>
                  </a:xfrm>
                  <a:prstGeom prst="rect">
                    <a:avLst/>
                  </a:prstGeom>
                  <a:solidFill>
                    <a:srgbClr val="FFFF00"/>
                  </a:solidFill>
                  <a:ln w="28575">
                    <a:solidFill>
                      <a:schemeClr val="tx1"/>
                    </a:solidFill>
                  </a:ln>
                </p:spPr>
                <p:txBody>
                  <a:bodyPr wrap="square" rtlCol="0" anchor="ctr">
                    <a:noAutofit/>
                  </a:bodyPr>
                  <a:lstStyle/>
                  <a:p>
                    <a:pPr algn="ctr"/>
                    <a:r>
                      <a:rPr lang="zh-CN" altLang="en-US" sz="2400" b="1" dirty="0" smtClean="0"/>
                      <a:t>相加</a:t>
                    </a:r>
                    <a:endParaRPr lang="zh-CN" altLang="en-US" sz="2400" b="1" dirty="0"/>
                  </a:p>
                </p:txBody>
              </p:sp>
              <p:cxnSp>
                <p:nvCxnSpPr>
                  <p:cNvPr id="27" name="直接箭头连接符 26"/>
                  <p:cNvCxnSpPr/>
                  <p:nvPr/>
                </p:nvCxnSpPr>
                <p:spPr>
                  <a:xfrm rot="5400000" flipV="1">
                    <a:off x="4392000" y="4808919"/>
                    <a:ext cx="360000" cy="0"/>
                  </a:xfrm>
                  <a:prstGeom prst="straightConnector1">
                    <a:avLst/>
                  </a:prstGeom>
                  <a:ln w="63500" cap="flat" cmpd="sng">
                    <a:solidFill>
                      <a:srgbClr val="FF0000"/>
                    </a:solidFill>
                    <a:miter lim="800000"/>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2732390" y="4120591"/>
                  <a:ext cx="800219" cy="461665"/>
                </a:xfrm>
                <a:prstGeom prst="rect">
                  <a:avLst/>
                </a:prstGeom>
                <a:noFill/>
              </p:spPr>
              <p:txBody>
                <a:bodyPr wrap="none" rtlCol="0">
                  <a:spAutoFit/>
                </a:bodyPr>
                <a:lstStyle/>
                <a:p>
                  <a:r>
                    <a:rPr lang="zh-CN" altLang="en-US" sz="2400" b="1" dirty="0" smtClean="0"/>
                    <a:t>程序</a:t>
                  </a:r>
                  <a:endParaRPr lang="zh-CN" altLang="en-US" sz="2400" b="1" dirty="0"/>
                </a:p>
              </p:txBody>
            </p:sp>
          </p:grpSp>
          <p:grpSp>
            <p:nvGrpSpPr>
              <p:cNvPr id="11" name="组合 10"/>
              <p:cNvGrpSpPr/>
              <p:nvPr/>
            </p:nvGrpSpPr>
            <p:grpSpPr>
              <a:xfrm>
                <a:off x="831851" y="4337486"/>
                <a:ext cx="7480299" cy="1946363"/>
                <a:chOff x="825500" y="4076700"/>
                <a:chExt cx="7480299" cy="1946363"/>
              </a:xfrm>
            </p:grpSpPr>
            <p:grpSp>
              <p:nvGrpSpPr>
                <p:cNvPr id="12" name="组合 11"/>
                <p:cNvGrpSpPr/>
                <p:nvPr/>
              </p:nvGrpSpPr>
              <p:grpSpPr>
                <a:xfrm>
                  <a:off x="825500" y="4076700"/>
                  <a:ext cx="7480299" cy="1946363"/>
                  <a:chOff x="825500" y="4076700"/>
                  <a:chExt cx="7480299" cy="1946363"/>
                </a:xfrm>
              </p:grpSpPr>
              <p:grpSp>
                <p:nvGrpSpPr>
                  <p:cNvPr id="14" name="组合 13"/>
                  <p:cNvGrpSpPr/>
                  <p:nvPr/>
                </p:nvGrpSpPr>
                <p:grpSpPr>
                  <a:xfrm>
                    <a:off x="825500" y="4822734"/>
                    <a:ext cx="7480299" cy="1200329"/>
                    <a:chOff x="637800" y="3578134"/>
                    <a:chExt cx="7480299" cy="1200329"/>
                  </a:xfrm>
                </p:grpSpPr>
                <p:sp>
                  <p:nvSpPr>
                    <p:cNvPr id="17" name="文本框 16"/>
                    <p:cNvSpPr txBox="1"/>
                    <p:nvPr/>
                  </p:nvSpPr>
                  <p:spPr>
                    <a:xfrm flipH="1">
                      <a:off x="2944800" y="3794400"/>
                      <a:ext cx="2952000" cy="838201"/>
                    </a:xfrm>
                    <a:prstGeom prst="rect">
                      <a:avLst/>
                    </a:prstGeom>
                    <a:solidFill>
                      <a:schemeClr val="tx1"/>
                    </a:solidFill>
                    <a:ln w="19050">
                      <a:solidFill>
                        <a:schemeClr val="tx1"/>
                      </a:solidFill>
                    </a:ln>
                  </p:spPr>
                  <p:txBody>
                    <a:bodyPr wrap="square" rtlCol="0" anchor="ctr">
                      <a:noAutofit/>
                    </a:bodyPr>
                    <a:lstStyle/>
                    <a:p>
                      <a:pPr algn="ctr"/>
                      <a:endParaRPr lang="zh-CN" altLang="en-US" sz="2400" b="1" dirty="0"/>
                    </a:p>
                  </p:txBody>
                </p:sp>
                <p:sp>
                  <p:nvSpPr>
                    <p:cNvPr id="18" name="文本框 17"/>
                    <p:cNvSpPr txBox="1"/>
                    <p:nvPr/>
                  </p:nvSpPr>
                  <p:spPr>
                    <a:xfrm flipH="1">
                      <a:off x="637800" y="3578134"/>
                      <a:ext cx="1555200" cy="1200329"/>
                    </a:xfrm>
                    <a:prstGeom prst="rect">
                      <a:avLst/>
                    </a:prstGeom>
                    <a:noFill/>
                  </p:spPr>
                  <p:txBody>
                    <a:bodyPr wrap="square" rtlCol="0" anchor="ctr">
                      <a:spAutoFit/>
                    </a:bodyPr>
                    <a:lstStyle/>
                    <a:p>
                      <a:pPr algn="ctr"/>
                      <a:endParaRPr lang="en-US" altLang="zh-CN" sz="2400" b="1" dirty="0" smtClean="0"/>
                    </a:p>
                    <a:p>
                      <a:pPr algn="ctr"/>
                      <a:r>
                        <a:rPr lang="en-US" altLang="zh-CN" sz="2400" b="1" dirty="0"/>
                        <a:t>3, 12, 8, 22</a:t>
                      </a:r>
                    </a:p>
                    <a:p>
                      <a:pPr algn="ctr"/>
                      <a:r>
                        <a:rPr lang="zh-CN" altLang="en-US" sz="2400" b="1" dirty="0" smtClean="0"/>
                        <a:t>输入数据</a:t>
                      </a:r>
                      <a:endParaRPr lang="zh-CN" altLang="en-US" sz="2400" b="1" dirty="0"/>
                    </a:p>
                  </p:txBody>
                </p:sp>
                <p:sp>
                  <p:nvSpPr>
                    <p:cNvPr id="19" name="文本框 18"/>
                    <p:cNvSpPr txBox="1"/>
                    <p:nvPr/>
                  </p:nvSpPr>
                  <p:spPr>
                    <a:xfrm flipH="1">
                      <a:off x="6563308" y="3578134"/>
                      <a:ext cx="1554791" cy="1200329"/>
                    </a:xfrm>
                    <a:prstGeom prst="rect">
                      <a:avLst/>
                    </a:prstGeom>
                    <a:noFill/>
                  </p:spPr>
                  <p:txBody>
                    <a:bodyPr wrap="square" rtlCol="0" anchor="ctr">
                      <a:noAutofit/>
                    </a:bodyPr>
                    <a:lstStyle/>
                    <a:p>
                      <a:pPr algn="ctr"/>
                      <a:endParaRPr lang="en-US" altLang="zh-CN" sz="2400" b="1" dirty="0" smtClean="0"/>
                    </a:p>
                    <a:p>
                      <a:pPr algn="ctr"/>
                      <a:r>
                        <a:rPr lang="en-US" altLang="zh-CN" sz="2400" b="1" dirty="0" smtClean="0"/>
                        <a:t>3</a:t>
                      </a:r>
                    </a:p>
                    <a:p>
                      <a:pPr algn="ctr"/>
                      <a:r>
                        <a:rPr lang="zh-CN" altLang="en-US" sz="2400" b="1" dirty="0" smtClean="0"/>
                        <a:t>输出数据</a:t>
                      </a:r>
                      <a:endParaRPr lang="zh-CN" altLang="en-US" sz="2400" b="1" dirty="0"/>
                    </a:p>
                  </p:txBody>
                </p:sp>
                <p:sp>
                  <p:nvSpPr>
                    <p:cNvPr id="20" name="文本框 19"/>
                    <p:cNvSpPr txBox="1"/>
                    <p:nvPr/>
                  </p:nvSpPr>
                  <p:spPr>
                    <a:xfrm flipH="1">
                      <a:off x="2908300" y="3759199"/>
                      <a:ext cx="2952000" cy="838201"/>
                    </a:xfrm>
                    <a:prstGeom prst="rect">
                      <a:avLst/>
                    </a:prstGeom>
                    <a:solidFill>
                      <a:schemeClr val="bg1"/>
                    </a:solidFill>
                    <a:ln w="19050">
                      <a:solidFill>
                        <a:schemeClr val="tx1"/>
                      </a:solidFill>
                    </a:ln>
                  </p:spPr>
                  <p:txBody>
                    <a:bodyPr wrap="square" rtlCol="0" anchor="ctr">
                      <a:noAutofit/>
                    </a:bodyPr>
                    <a:lstStyle/>
                    <a:p>
                      <a:pPr algn="ctr"/>
                      <a:r>
                        <a:rPr lang="zh-CN" altLang="en-US" sz="2400" b="1" dirty="0" smtClean="0"/>
                        <a:t>计算机</a:t>
                      </a:r>
                      <a:endParaRPr lang="zh-CN" altLang="en-US" sz="2400" b="1" dirty="0"/>
                    </a:p>
                  </p:txBody>
                </p:sp>
                <p:cxnSp>
                  <p:nvCxnSpPr>
                    <p:cNvPr id="21" name="直接箭头连接符 20"/>
                    <p:cNvCxnSpPr>
                      <a:stCxn id="18" idx="1"/>
                    </p:cNvCxnSpPr>
                    <p:nvPr/>
                  </p:nvCxnSpPr>
                  <p:spPr>
                    <a:xfrm>
                      <a:off x="2193000" y="4178299"/>
                      <a:ext cx="702600"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852444" y="4178298"/>
                      <a:ext cx="690311" cy="0"/>
                    </a:xfrm>
                    <a:prstGeom prst="straightConnector1">
                      <a:avLst/>
                    </a:prstGeom>
                    <a:ln w="38100" cap="flat" cmpd="sng">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15" name="文本框 14"/>
                  <p:cNvSpPr txBox="1"/>
                  <p:nvPr/>
                </p:nvSpPr>
                <p:spPr>
                  <a:xfrm flipH="1">
                    <a:off x="3837239" y="4076700"/>
                    <a:ext cx="1469522" cy="549449"/>
                  </a:xfrm>
                  <a:prstGeom prst="rect">
                    <a:avLst/>
                  </a:prstGeom>
                  <a:solidFill>
                    <a:srgbClr val="FFFF00"/>
                  </a:solidFill>
                  <a:ln w="28575">
                    <a:solidFill>
                      <a:schemeClr val="tx1"/>
                    </a:solidFill>
                  </a:ln>
                </p:spPr>
                <p:txBody>
                  <a:bodyPr wrap="square" rtlCol="0" anchor="ctr">
                    <a:noAutofit/>
                  </a:bodyPr>
                  <a:lstStyle/>
                  <a:p>
                    <a:pPr algn="ctr"/>
                    <a:r>
                      <a:rPr lang="zh-CN" altLang="en-US" sz="2400" b="1" dirty="0" smtClean="0"/>
                      <a:t>找最小值</a:t>
                    </a:r>
                    <a:endParaRPr lang="zh-CN" altLang="en-US" sz="2400" b="1" dirty="0"/>
                  </a:p>
                </p:txBody>
              </p:sp>
              <p:cxnSp>
                <p:nvCxnSpPr>
                  <p:cNvPr id="16" name="直接箭头连接符 15"/>
                  <p:cNvCxnSpPr/>
                  <p:nvPr/>
                </p:nvCxnSpPr>
                <p:spPr>
                  <a:xfrm rot="5400000" flipV="1">
                    <a:off x="4392000" y="4815771"/>
                    <a:ext cx="360000" cy="0"/>
                  </a:xfrm>
                  <a:prstGeom prst="straightConnector1">
                    <a:avLst/>
                  </a:prstGeom>
                  <a:ln w="63500" cap="flat" cmpd="sng">
                    <a:solidFill>
                      <a:srgbClr val="FF0000"/>
                    </a:solidFill>
                    <a:miter lim="800000"/>
                    <a:headEnd type="none"/>
                    <a:tailEnd type="stealth" w="lg" len="lg"/>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2732390" y="4120591"/>
                  <a:ext cx="800219" cy="461665"/>
                </a:xfrm>
                <a:prstGeom prst="rect">
                  <a:avLst/>
                </a:prstGeom>
                <a:noFill/>
              </p:spPr>
              <p:txBody>
                <a:bodyPr wrap="none" rtlCol="0">
                  <a:spAutoFit/>
                </a:bodyPr>
                <a:lstStyle/>
                <a:p>
                  <a:r>
                    <a:rPr lang="zh-CN" altLang="en-US" sz="2400" b="1" dirty="0" smtClean="0"/>
                    <a:t>程序</a:t>
                  </a:r>
                  <a:endParaRPr lang="zh-CN" altLang="en-US" sz="2400" b="1" dirty="0"/>
                </a:p>
              </p:txBody>
            </p:sp>
          </p:grpSp>
        </p:grpSp>
      </p:grpSp>
    </p:spTree>
    <p:extLst>
      <p:ext uri="{BB962C8B-B14F-4D97-AF65-F5344CB8AC3E}">
        <p14:creationId xmlns:p14="http://schemas.microsoft.com/office/powerpoint/2010/main" val="117926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白色_吉大4：3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白色_吉大4：3主题" id="{8477C263-DA2F-4911-AD24-70B0F979E8F4}" vid="{C3EE9D50-4B6B-4A36-9859-AABD3E7F742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白色_吉大4：3主题</Template>
  <TotalTime>1709</TotalTime>
  <Words>2937</Words>
  <Application>Microsoft Office PowerPoint</Application>
  <PresentationFormat>全屏显示(4:3)</PresentationFormat>
  <Paragraphs>233</Paragraphs>
  <Slides>29</Slides>
  <Notes>21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等线</vt:lpstr>
      <vt:lpstr>等线 Light</vt:lpstr>
      <vt:lpstr>宋体</vt:lpstr>
      <vt:lpstr>Arial</vt:lpstr>
      <vt:lpstr>Calibri</vt:lpstr>
      <vt:lpstr>Times New Roman</vt:lpstr>
      <vt:lpstr>Wingdings</vt:lpstr>
      <vt:lpstr>白色_吉大4：3主题</vt:lpstr>
      <vt:lpstr>Bitmap Image</vt:lpstr>
      <vt:lpstr>  王智 Tel:  13756184997 Email: wang_zhi@jlu.edu.cn QQ:  69180002 微信: 搜索Tel或QQ。</vt:lpstr>
      <vt:lpstr>PowerPoint 演示文稿</vt:lpstr>
      <vt:lpstr>PowerPoint 演示文稿</vt:lpstr>
      <vt:lpstr>目标</vt:lpstr>
      <vt:lpstr>1.1 图灵模型</vt:lpstr>
      <vt:lpstr>1.1.1  数据处理器</vt:lpstr>
      <vt:lpstr>1.1.2  可编程数据处理器</vt:lpstr>
      <vt:lpstr>PowerPoint 演示文稿</vt:lpstr>
      <vt:lpstr>PowerPoint 演示文稿</vt:lpstr>
      <vt:lpstr>1.1.3  通用图灵机</vt:lpstr>
      <vt:lpstr>1.2 冯·诺依曼模型</vt:lpstr>
      <vt:lpstr>1.2.1  4个子系统</vt:lpstr>
      <vt:lpstr>PowerPoint 演示文稿</vt:lpstr>
      <vt:lpstr>1.2.2  存储程序概念</vt:lpstr>
      <vt:lpstr>1.2.3  指令的顺序执行</vt:lpstr>
      <vt:lpstr>小结</vt:lpstr>
      <vt:lpstr>1.3 计算机组成部分</vt:lpstr>
      <vt:lpstr>1.3.2  数据</vt:lpstr>
      <vt:lpstr>1.3.3  计算机软件</vt:lpstr>
      <vt:lpstr>PowerPoint 演示文稿</vt:lpstr>
      <vt:lpstr>PowerPoint 演示文稿</vt:lpstr>
      <vt:lpstr>PowerPoint 演示文稿</vt:lpstr>
      <vt:lpstr>1.4 历史</vt:lpstr>
      <vt:lpstr>PowerPoint 演示文稿</vt:lpstr>
      <vt:lpstr>1.4.2电子计算机的诞生(1930～50)</vt:lpstr>
      <vt:lpstr>PowerPoint 演示文稿</vt:lpstr>
      <vt:lpstr>1.4.3 计算机的诞生(1950～)</vt:lpstr>
      <vt:lpstr>PowerPoint 演示文稿</vt:lpstr>
      <vt:lpstr>1.5 计算机科学作为一门学科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dc:title>
  <dc:creator>π爸</dc:creator>
  <cp:lastModifiedBy>PI Home</cp:lastModifiedBy>
  <cp:revision>112</cp:revision>
  <dcterms:created xsi:type="dcterms:W3CDTF">2021-10-08T17:37:20Z</dcterms:created>
  <dcterms:modified xsi:type="dcterms:W3CDTF">2022-09-07T06:03:02Z</dcterms:modified>
</cp:coreProperties>
</file>