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6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4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8"/>
    <a:srgbClr val="EFE4F0"/>
    <a:srgbClr val="BFE10E"/>
    <a:srgbClr val="FFFF00"/>
    <a:srgbClr val="B2E2EE"/>
    <a:srgbClr val="FFBF00"/>
    <a:srgbClr val="3B3B3B"/>
    <a:srgbClr val="B1B1B1"/>
    <a:srgbClr val="D9D9D9"/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2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EF03-0D91-4445-BDD0-1EAAA05A5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27B11-B64F-414B-9374-486F4D7349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i="0" smtClean="0">
                <a:solidFill>
                  <a:srgbClr val="000000"/>
                </a:solidFill>
              </a:rPr>
              <a:t>1.#</a:t>
            </a:r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i="0" smtClean="0">
                <a:latin typeface="Times New Roman" panose="02020603050405020304" pitchFamily="18" charset="0"/>
              </a:rPr>
              <a:t>1.#</a:t>
            </a:r>
            <a:endParaRPr lang="en-US" altLang="en-US" sz="1200" b="0" i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88800"/>
            <a:ext cx="7200000" cy="590931"/>
          </a:xfrm>
        </p:spPr>
        <p:txBody>
          <a:bodyPr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404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304000"/>
            <a:ext cx="3868340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4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304000"/>
            <a:ext cx="3887391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389542"/>
            <a:ext cx="720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4000"/>
            <a:ext cx="7886700" cy="476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2000" y="1069373"/>
            <a:ext cx="7200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等线" panose="02010600030101010101" pitchFamily="2" charset="-122"/>
        <a:buChar char="★"/>
        <a:defRPr sz="2400" b="1" kern="1200" baseline="0">
          <a:solidFill>
            <a:schemeClr val="tx1"/>
          </a:solidFill>
          <a:effectLst/>
          <a:latin typeface="+mn-ea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85000"/>
        <a:buFont typeface="等线" panose="02010600030101010101" pitchFamily="2" charset="-122"/>
        <a:buChar char="◆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70000"/>
        <a:buFont typeface="等线" panose="02010600030101010101" pitchFamily="2" charset="-122"/>
        <a:buChar char="▲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3200" i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3600" i="0" dirty="0" smtClean="0">
                <a:solidFill>
                  <a:srgbClr val="000000"/>
                </a:solidFill>
                <a:latin typeface="+mj-ea"/>
                <a:ea typeface="+mj-ea"/>
              </a:rPr>
              <a:t>第</a:t>
            </a:r>
            <a:r>
              <a:rPr lang="en-US" altLang="zh-CN" sz="3600" i="0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en-US" sz="3600" i="0" dirty="0" smtClean="0">
                <a:solidFill>
                  <a:srgbClr val="000000"/>
                </a:solidFill>
                <a:latin typeface="+mj-ea"/>
                <a:ea typeface="+mj-ea"/>
              </a:rPr>
              <a:t>章</a:t>
            </a:r>
            <a:endParaRPr lang="en-US" altLang="zh-CN" sz="3600" i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r">
              <a:defRPr/>
            </a:pPr>
            <a:endParaRPr lang="en-US" altLang="zh-CN" sz="3600" i="0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r">
              <a:defRPr/>
            </a:pPr>
            <a:endParaRPr lang="en-US" altLang="zh-CN" sz="960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>
              <a:defRPr/>
            </a:pPr>
            <a:r>
              <a:rPr lang="zh-CN" altLang="en-US" sz="8100" i="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数字系统</a:t>
            </a:r>
            <a:endParaRPr lang="en-US" altLang="zh-CN" sz="8100" i="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以下显示了与十进制数 </a:t>
            </a:r>
            <a:r>
              <a:rPr lang="en-US" altLang="zh-CN" dirty="0">
                <a:ea typeface="+mn-ea"/>
              </a:rPr>
              <a:t>25 </a:t>
            </a:r>
            <a:r>
              <a:rPr lang="zh-CN" altLang="en-US" dirty="0">
                <a:ea typeface="+mn-ea"/>
              </a:rPr>
              <a:t>等值的二进制数 </a:t>
            </a:r>
            <a:r>
              <a:rPr lang="en-US" altLang="zh-CN" dirty="0">
                <a:ea typeface="+mn-ea"/>
              </a:rPr>
              <a:t>(11001)</a:t>
            </a:r>
            <a:r>
              <a:rPr lang="en-US" altLang="zh-CN" baseline="-25000" dirty="0">
                <a:ea typeface="+mn-ea"/>
              </a:rPr>
              <a:t>2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 smtClean="0">
                <a:ea typeface="+mn-ea"/>
              </a:rPr>
              <a:t>。下</a:t>
            </a:r>
            <a:r>
              <a:rPr lang="zh-CN" altLang="en-US" dirty="0">
                <a:ea typeface="+mn-ea"/>
              </a:rPr>
              <a:t>标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表示底是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 smtClean="0">
                <a:ea typeface="+mn-ea"/>
              </a:rPr>
              <a:t>。</a:t>
            </a:r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等</a:t>
            </a:r>
            <a:r>
              <a:rPr lang="zh-CN" altLang="en-US" dirty="0">
                <a:ea typeface="+mn-ea"/>
              </a:rPr>
              <a:t>值的十进制数为 </a:t>
            </a:r>
            <a:r>
              <a:rPr lang="en-US" altLang="zh-CN" dirty="0">
                <a:ea typeface="+mn-ea"/>
              </a:rPr>
              <a:t>N = 16 + 8 + 0 + 0 + 1 = 25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6626" y="2621575"/>
            <a:ext cx="7910748" cy="1754326"/>
            <a:chOff x="556578" y="3205775"/>
            <a:chExt cx="7910748" cy="1754326"/>
          </a:xfrm>
        </p:grpSpPr>
        <p:sp>
          <p:nvSpPr>
            <p:cNvPr id="5" name="文本框 4"/>
            <p:cNvSpPr txBox="1"/>
            <p:nvPr/>
          </p:nvSpPr>
          <p:spPr>
            <a:xfrm>
              <a:off x="2642968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r>
                <a:rPr lang="en-US" altLang="zh-CN" sz="2400" b="1" baseline="30000" dirty="0">
                  <a:latin typeface="+mn-ea"/>
                </a:rPr>
                <a:t>3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1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1×2</a:t>
              </a:r>
              <a:r>
                <a:rPr lang="en-US" altLang="zh-CN" sz="2400" b="1" baseline="30000" dirty="0">
                  <a:latin typeface="+mn-ea"/>
                </a:rPr>
                <a:t>3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0004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2</a:t>
              </a:r>
              <a:r>
                <a:rPr lang="en-US" altLang="zh-CN" sz="2400" b="1" baseline="30000" dirty="0">
                  <a:latin typeface="+mn-ea"/>
                </a:rPr>
                <a:t>4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1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1×2</a:t>
              </a:r>
              <a:r>
                <a:rPr lang="en-US" altLang="zh-CN" sz="2400" b="1" baseline="30000" dirty="0">
                  <a:latin typeface="+mn-ea"/>
                </a:rPr>
                <a:t>4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25932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r>
                <a:rPr lang="en-US" altLang="zh-CN" sz="2400" b="1" baseline="30000" dirty="0">
                  <a:latin typeface="+mn-ea"/>
                </a:rPr>
                <a:t>2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0×2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8898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r>
                <a:rPr lang="en-US" altLang="zh-CN" sz="2400" b="1" baseline="30000" dirty="0">
                  <a:latin typeface="+mn-ea"/>
                </a:rPr>
                <a:t>1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0×2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91863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r>
                <a:rPr lang="en-US" altLang="zh-CN" sz="2400" b="1" baseline="30000" dirty="0">
                  <a:latin typeface="+mn-ea"/>
                </a:rPr>
                <a:t>0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1×2</a:t>
              </a:r>
              <a:r>
                <a:rPr lang="en-US" altLang="zh-CN" sz="2400" b="1" baseline="30000" dirty="0">
                  <a:latin typeface="+mn-ea"/>
                </a:rPr>
                <a:t>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82624" y="4457799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65588" y="4457798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74281" y="4457799"/>
              <a:ext cx="415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31519" y="4457799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6578" y="445780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N  </a:t>
              </a:r>
              <a:r>
                <a:rPr lang="en-US" altLang="zh-CN" sz="2400" b="1" dirty="0" smtClean="0">
                  <a:latin typeface="+mn-ea"/>
                </a:rPr>
                <a:t>=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59330" y="3205775"/>
              <a:ext cx="110799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位置量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数字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83172"/>
            <a:ext cx="7886700" cy="519599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2.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实数</a:t>
            </a:r>
            <a:endParaRPr lang="zh-CN" altLang="en-US" dirty="0">
              <a:solidFill>
                <a:srgbClr val="FF0000"/>
              </a:solidFill>
              <a:ea typeface="+mn-ea"/>
            </a:endParaRPr>
          </a:p>
          <a:p>
            <a:r>
              <a:rPr lang="zh-CN" altLang="en-US" dirty="0">
                <a:ea typeface="+mn-ea"/>
              </a:rPr>
              <a:t>二进制中的实数（可带有小数部分的数字）可以由左边的</a:t>
            </a:r>
            <a:r>
              <a:rPr lang="en-US" altLang="zh-CN" dirty="0">
                <a:ea typeface="+mn-ea"/>
              </a:rPr>
              <a:t>K</a:t>
            </a:r>
            <a:r>
              <a:rPr lang="zh-CN" altLang="en-US" dirty="0">
                <a:ea typeface="+mn-ea"/>
              </a:rPr>
              <a:t>位和右边的</a:t>
            </a:r>
            <a:r>
              <a:rPr lang="en-US" altLang="zh-CN" dirty="0">
                <a:ea typeface="+mn-ea"/>
              </a:rPr>
              <a:t>L</a:t>
            </a:r>
            <a:r>
              <a:rPr lang="zh-CN" altLang="en-US" dirty="0">
                <a:ea typeface="+mn-ea"/>
              </a:rPr>
              <a:t>位组成</a:t>
            </a:r>
            <a:r>
              <a:rPr lang="zh-CN" altLang="en-US" dirty="0" smtClean="0">
                <a:ea typeface="+mn-ea"/>
              </a:rPr>
              <a:t>。</a:t>
            </a:r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r>
              <a:rPr lang="zh-CN" altLang="en-US" dirty="0">
                <a:ea typeface="+mn-ea"/>
              </a:rPr>
              <a:t>下面显示与十进制数</a:t>
            </a:r>
            <a:r>
              <a:rPr lang="en-US" altLang="zh-CN" dirty="0">
                <a:ea typeface="+mn-ea"/>
              </a:rPr>
              <a:t>5.75</a:t>
            </a:r>
            <a:r>
              <a:rPr lang="zh-CN" altLang="en-US" dirty="0">
                <a:ea typeface="+mn-ea"/>
              </a:rPr>
              <a:t>等值的二进制数 </a:t>
            </a:r>
            <a:r>
              <a:rPr lang="en-US" altLang="zh-CN" dirty="0">
                <a:ea typeface="+mn-ea"/>
              </a:rPr>
              <a:t>(101.11)</a:t>
            </a:r>
            <a:r>
              <a:rPr lang="en-US" altLang="zh-CN" baseline="-25000" dirty="0">
                <a:ea typeface="+mn-ea"/>
              </a:rPr>
              <a:t>2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pPr marL="0" indent="0">
              <a:buNone/>
            </a:pPr>
            <a:endParaRPr lang="zh-CN" altLang="en-US" dirty="0" smtClean="0"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ea typeface="+mn-ea"/>
              </a:rPr>
              <a:t>等</a:t>
            </a:r>
            <a:r>
              <a:rPr lang="zh-CN" altLang="en-US" dirty="0">
                <a:ea typeface="+mn-ea"/>
              </a:rPr>
              <a:t>值的十进制数为 </a:t>
            </a:r>
            <a:r>
              <a:rPr lang="en-US" altLang="zh-CN" dirty="0">
                <a:ea typeface="+mn-ea"/>
              </a:rPr>
              <a:t>R = 4 + 0 + 1 + 0.5 + 0.25 = 5.75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000" y="2756811"/>
            <a:ext cx="7200000" cy="590931"/>
          </a:xfrm>
        </p:spPr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1823461"/>
            <a:ext cx="7772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整数部分</a:t>
            </a:r>
            <a:r>
              <a:rPr lang="en-US" altLang="zh-CN" sz="2400" b="1" dirty="0" smtClean="0">
                <a:latin typeface="+mn-ea"/>
              </a:rPr>
              <a:t>			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小数部分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R=± 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k-1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×2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k-1</a:t>
            </a:r>
            <a:r>
              <a:rPr lang="zh-CN" altLang="en-US" sz="2000" b="1" dirty="0" smtClean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…</a:t>
            </a:r>
            <a:r>
              <a:rPr lang="zh-CN" altLang="en-US" sz="2000" b="1" dirty="0" smtClean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1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×2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0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×2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0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×2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＋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+mn-ea"/>
              </a:rPr>
              <a:t>-l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×2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+mn-ea"/>
              </a:rPr>
              <a:t>-l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7447" y="4098290"/>
            <a:ext cx="7889107" cy="1754326"/>
            <a:chOff x="777875" y="4352925"/>
            <a:chExt cx="7889107" cy="1754326"/>
          </a:xfrm>
        </p:grpSpPr>
        <p:grpSp>
          <p:nvGrpSpPr>
            <p:cNvPr id="7" name="组合 6"/>
            <p:cNvGrpSpPr/>
            <p:nvPr/>
          </p:nvGrpSpPr>
          <p:grpSpPr>
            <a:xfrm>
              <a:off x="777875" y="4352925"/>
              <a:ext cx="7889107" cy="1754326"/>
              <a:chOff x="578219" y="3205775"/>
              <a:chExt cx="7889107" cy="175432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642968" y="3205775"/>
                <a:ext cx="854721" cy="1754326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en-US" altLang="zh-CN" sz="2400" b="1" baseline="30000" dirty="0" smtClean="0">
                    <a:latin typeface="+mn-ea"/>
                  </a:rPr>
                  <a:t>1</a:t>
                </a:r>
                <a:endParaRPr lang="en-US" altLang="zh-CN" sz="2400" b="1" baseline="30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0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0×2</a:t>
                </a:r>
                <a:r>
                  <a:rPr lang="en-US" altLang="zh-CN" sz="2400" b="1" baseline="30000" dirty="0" smtClean="0">
                    <a:latin typeface="+mn-ea"/>
                  </a:rPr>
                  <a:t>1</a:t>
                </a:r>
                <a:endParaRPr lang="zh-CN" altLang="en-US" sz="2400" b="1" baseline="30000" dirty="0">
                  <a:latin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60004" y="3205775"/>
                <a:ext cx="854721" cy="1754326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en-US" altLang="zh-CN" sz="2400" b="1" baseline="30000" dirty="0" smtClean="0">
                    <a:latin typeface="+mn-ea"/>
                  </a:rPr>
                  <a:t>2</a:t>
                </a:r>
                <a:endParaRPr lang="en-US" altLang="zh-CN" sz="2400" b="1" baseline="30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1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1×2</a:t>
                </a:r>
                <a:r>
                  <a:rPr lang="en-US" altLang="zh-CN" sz="2400" b="1" baseline="30000" dirty="0" smtClean="0">
                    <a:latin typeface="+mn-ea"/>
                  </a:rPr>
                  <a:t>2</a:t>
                </a:r>
                <a:endParaRPr lang="zh-CN" altLang="en-US" sz="2400" b="1" baseline="30000" dirty="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25932" y="3205775"/>
                <a:ext cx="854721" cy="1754326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en-US" altLang="zh-CN" sz="2400" b="1" baseline="30000" dirty="0" smtClean="0">
                    <a:latin typeface="+mn-ea"/>
                  </a:rPr>
                  <a:t>0</a:t>
                </a:r>
                <a:endParaRPr lang="en-US" altLang="zh-CN" sz="2400" b="1" baseline="30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1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1×2</a:t>
                </a:r>
                <a:r>
                  <a:rPr lang="en-US" altLang="zh-CN" sz="2400" b="1" baseline="30000" dirty="0" smtClean="0">
                    <a:latin typeface="+mn-ea"/>
                  </a:rPr>
                  <a:t>0</a:t>
                </a:r>
                <a:endParaRPr lang="zh-CN" altLang="en-US" sz="2400" b="1" baseline="30000" dirty="0">
                  <a:latin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208898" y="3205775"/>
                <a:ext cx="957313" cy="1754326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en-US" altLang="zh-CN" sz="2400" b="1" baseline="30000" dirty="0" smtClean="0">
                    <a:latin typeface="+mn-ea"/>
                  </a:rPr>
                  <a:t>-1</a:t>
                </a:r>
                <a:endParaRPr lang="en-US" altLang="zh-CN" sz="2400" b="1" baseline="30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1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1×2</a:t>
                </a:r>
                <a:r>
                  <a:rPr lang="en-US" altLang="zh-CN" sz="2400" b="1" baseline="30000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-</a:t>
                </a:r>
                <a:r>
                  <a:rPr lang="en-US" altLang="zh-CN" sz="2400" b="1" baseline="30000" dirty="0" smtClean="0">
                    <a:latin typeface="+mn-ea"/>
                  </a:rPr>
                  <a:t>1</a:t>
                </a:r>
                <a:endParaRPr lang="zh-CN" altLang="en-US" sz="2400" b="1" baseline="30000" dirty="0">
                  <a:latin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491863" y="3205775"/>
                <a:ext cx="957313" cy="1754326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en-US" altLang="zh-CN" sz="2400" b="1" baseline="30000" dirty="0" smtClean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-2</a:t>
                </a:r>
                <a:endParaRPr lang="en-US" altLang="zh-CN" sz="2400" b="1" baseline="30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1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+mn-ea"/>
                  </a:rPr>
                  <a:t>1×2</a:t>
                </a:r>
                <a:r>
                  <a:rPr lang="en-US" altLang="zh-CN" sz="2400" b="1" baseline="30000" dirty="0" smtClean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-2</a:t>
                </a:r>
                <a:endParaRPr lang="zh-CN" altLang="en-US" sz="2400" b="1" baseline="30000" dirty="0">
                  <a:latin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182624" y="4457799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/>
                  <a:t>＋</a:t>
                </a:r>
                <a:endParaRPr lang="zh-CN" altLang="en-US" sz="2400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65588" y="4457798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/>
                  <a:t>＋</a:t>
                </a:r>
                <a:endParaRPr lang="zh-CN" altLang="en-US" sz="2400" b="1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774281" y="4457799"/>
                <a:ext cx="4154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/>
                  <a:t>＋</a:t>
                </a:r>
                <a:endParaRPr lang="zh-CN" altLang="en-US" sz="2400" b="1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31519" y="4457799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/>
                  <a:t>＋</a:t>
                </a:r>
                <a:endParaRPr lang="zh-CN" altLang="en-US" sz="2400" b="1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8219" y="4457800"/>
                <a:ext cx="7601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+mn-ea"/>
                  </a:rPr>
                  <a:t>R  =</a:t>
                </a:r>
                <a:endParaRPr lang="zh-CN" altLang="en-US" sz="2400" b="1" dirty="0">
                  <a:latin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59330" y="3205775"/>
                <a:ext cx="1107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ea"/>
                  </a:rPr>
                  <a:t>位置量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ea"/>
                  </a:rPr>
                  <a:t>数字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ea"/>
                  </a:rPr>
                  <a:t>值</a:t>
                </a:r>
                <a:endParaRPr lang="zh-CN" altLang="en-US" sz="2400" b="1" dirty="0">
                  <a:latin typeface="+mn-ea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038779" y="499925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•</a:t>
              </a:r>
              <a:endParaRPr lang="zh-CN" altLang="en-US" b="1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	</a:t>
            </a:r>
            <a:r>
              <a:rPr lang="zh-CN" altLang="en-US" dirty="0"/>
              <a:t>十六进制系</a:t>
            </a:r>
            <a:r>
              <a:rPr lang="zh-CN" altLang="en-US" dirty="0" smtClean="0"/>
              <a:t>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09711"/>
            <a:ext cx="7886700" cy="4767262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在该系统中，底 </a:t>
            </a:r>
            <a:r>
              <a:rPr lang="en-US" altLang="zh-CN" dirty="0">
                <a:ea typeface="+mn-ea"/>
              </a:rPr>
              <a:t>b = 16</a:t>
            </a:r>
            <a:r>
              <a:rPr lang="zh-CN" altLang="en-US" dirty="0">
                <a:ea typeface="+mn-ea"/>
              </a:rPr>
              <a:t>，使用十六个符号表示一个数。 字符集是 </a:t>
            </a:r>
            <a:r>
              <a:rPr lang="en-US" altLang="zh-CN" dirty="0">
                <a:ea typeface="+mn-ea"/>
              </a:rPr>
              <a:t>S = {0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3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5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6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7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8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9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C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D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E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F}</a:t>
            </a:r>
            <a:r>
              <a:rPr lang="zh-CN" altLang="en-US" dirty="0">
                <a:ea typeface="+mn-ea"/>
              </a:rPr>
              <a:t>。符号</a:t>
            </a:r>
            <a:r>
              <a:rPr lang="en-US" altLang="zh-CN" dirty="0">
                <a:ea typeface="+mn-ea"/>
              </a:rPr>
              <a:t>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C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D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E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分别等效于十进制的</a:t>
            </a:r>
            <a:r>
              <a:rPr lang="en-US" altLang="zh-CN" dirty="0">
                <a:ea typeface="+mn-ea"/>
              </a:rPr>
              <a:t>10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11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12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13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14</a:t>
            </a:r>
            <a:r>
              <a:rPr lang="zh-CN" altLang="en-US" dirty="0">
                <a:ea typeface="+mn-ea"/>
              </a:rPr>
              <a:t>和</a:t>
            </a:r>
            <a:r>
              <a:rPr lang="en-US" altLang="zh-CN" dirty="0">
                <a:ea typeface="+mn-ea"/>
              </a:rPr>
              <a:t>15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整数</a:t>
            </a:r>
            <a:endParaRPr lang="zh-CN" altLang="en-US" dirty="0">
              <a:solidFill>
                <a:srgbClr val="FF0000"/>
              </a:solidFill>
              <a:ea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ea typeface="+mn-ea"/>
              </a:rPr>
              <a:t>N = ±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16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en-US" sz="2000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16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…</a:t>
            </a:r>
            <a:endParaRPr lang="en-US" altLang="zh-CN" sz="2000" dirty="0">
              <a:solidFill>
                <a:srgbClr val="C00000"/>
              </a:solidFill>
              <a:ea typeface="+mn-ea"/>
            </a:endParaRPr>
          </a:p>
          <a:p>
            <a:pPr marL="0" lvl="0" indent="0" algn="ctr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                     … 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16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16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0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16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0</a:t>
            </a:r>
            <a:endParaRPr lang="en-US" altLang="en-US" sz="2000" dirty="0">
              <a:solidFill>
                <a:srgbClr val="C00000"/>
              </a:solidFill>
              <a:ea typeface="+mn-ea"/>
            </a:endParaRPr>
          </a:p>
          <a:p>
            <a:endParaRPr lang="zh-CN" altLang="en-US" sz="2000" dirty="0"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6" y="4086125"/>
            <a:ext cx="9142528" cy="2519363"/>
            <a:chOff x="736" y="4298950"/>
            <a:chExt cx="9142528" cy="2519363"/>
          </a:xfrm>
        </p:grpSpPr>
        <p:grpSp>
          <p:nvGrpSpPr>
            <p:cNvPr id="6" name="组合 5"/>
            <p:cNvGrpSpPr/>
            <p:nvPr/>
          </p:nvGrpSpPr>
          <p:grpSpPr>
            <a:xfrm>
              <a:off x="900000" y="4298950"/>
              <a:ext cx="7344000" cy="2519363"/>
              <a:chOff x="468313" y="4298950"/>
              <a:chExt cx="7344000" cy="2519363"/>
            </a:xfrm>
          </p:grpSpPr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468313" y="429895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在十六进制系统中使用位置量表示整数</a:t>
                </a:r>
                <a:endParaRPr lang="en-US" altLang="en-US" sz="2000" i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1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68313" y="476640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68313" y="681831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468313" y="429895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6"/>
            <p:cNvGrpSpPr/>
            <p:nvPr/>
          </p:nvGrpSpPr>
          <p:grpSpPr>
            <a:xfrm>
              <a:off x="736" y="4883785"/>
              <a:ext cx="9142528" cy="1828106"/>
              <a:chOff x="290000" y="2356485"/>
              <a:chExt cx="9142528" cy="182810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90000" y="3722926"/>
                <a:ext cx="8157600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+mn-ea"/>
                  </a:rPr>
                  <a:t>N=±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×16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k-1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×16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k-2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…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×16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2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×16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1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×16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0 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endParaRPr lang="en-US" altLang="en-US" sz="2000" b="1" dirty="0">
                  <a:latin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20762" y="2847152"/>
                <a:ext cx="7092000" cy="3987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+mn-ea"/>
                  </a:rPr>
                  <a:t> S</a:t>
                </a:r>
                <a:r>
                  <a:rPr lang="en-US" altLang="zh-CN" sz="2000" b="1" baseline="-25000" dirty="0">
                    <a:latin typeface="+mn-ea"/>
                  </a:rPr>
                  <a:t>k-1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1  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 -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   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latin typeface="+mn-ea"/>
                  </a:rPr>
                  <a:t>S</a:t>
                </a:r>
                <a:r>
                  <a:rPr lang="en-US" altLang="zh-CN" sz="2000" b="1" baseline="-25000" dirty="0">
                    <a:latin typeface="+mn-ea"/>
                  </a:rPr>
                  <a:t>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20762" y="2356485"/>
                <a:ext cx="7092000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latin typeface="+mn-ea"/>
                  </a:rPr>
                  <a:t>16</a:t>
                </a:r>
                <a:r>
                  <a:rPr lang="en-US" altLang="zh-CN" sz="2000" b="1" baseline="30000" dirty="0" smtClean="0"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16</a:t>
                </a:r>
                <a:r>
                  <a:rPr lang="en-US" altLang="zh-CN" sz="2000" b="1" baseline="30000" dirty="0" smtClean="0">
                    <a:latin typeface="+mn-ea"/>
                  </a:rPr>
                  <a:t>k-2 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…     </a:t>
                </a:r>
                <a:r>
                  <a:rPr lang="en-US" altLang="zh-CN" sz="2000" b="1" dirty="0" smtClean="0">
                    <a:latin typeface="+mn-ea"/>
                  </a:rPr>
                  <a:t> 16</a:t>
                </a:r>
                <a:r>
                  <a:rPr lang="en-US" altLang="zh-CN" sz="2000" b="1" baseline="30000" dirty="0" smtClean="0"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16</a:t>
                </a:r>
                <a:r>
                  <a:rPr lang="en-US" altLang="zh-CN" sz="2000" b="1" baseline="30000" dirty="0" smtClean="0"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16</a:t>
                </a:r>
                <a:r>
                  <a:rPr lang="en-US" altLang="zh-CN" sz="2000" b="1" baseline="30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15950" y="2845172"/>
                <a:ext cx="397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±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324532" y="372292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值</a:t>
                </a:r>
                <a:endParaRPr lang="zh-CN" altLang="en-US" sz="2400" b="1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324532" y="2845172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数字</a:t>
                </a:r>
                <a:endParaRPr lang="zh-CN" altLang="en-US" sz="24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4532" y="23564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位置量</a:t>
                </a:r>
                <a:endParaRPr lang="zh-CN" altLang="en-US" sz="2400" b="1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4224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7813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5168900" y="3402400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6261100" y="340620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7340600" y="340057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下面显示了与十进制数</a:t>
            </a:r>
            <a:r>
              <a:rPr lang="en-US" altLang="zh-CN" dirty="0">
                <a:ea typeface="+mn-ea"/>
              </a:rPr>
              <a:t>686</a:t>
            </a:r>
            <a:r>
              <a:rPr lang="zh-CN" altLang="en-US" dirty="0">
                <a:ea typeface="+mn-ea"/>
              </a:rPr>
              <a:t>等值的十六进制</a:t>
            </a:r>
            <a:r>
              <a:rPr lang="zh-CN" altLang="en-US" dirty="0" smtClean="0">
                <a:ea typeface="+mn-ea"/>
              </a:rPr>
              <a:t>数 </a:t>
            </a:r>
            <a:r>
              <a:rPr lang="en-US" altLang="zh-CN" dirty="0" smtClean="0">
                <a:ea typeface="+mn-ea"/>
              </a:rPr>
              <a:t>(2AE)</a:t>
            </a:r>
            <a:r>
              <a:rPr lang="en-US" altLang="zh-CN" baseline="-25000" dirty="0" smtClean="0">
                <a:ea typeface="+mn-ea"/>
              </a:rPr>
              <a:t>16</a:t>
            </a:r>
            <a:r>
              <a:rPr lang="en-US" altLang="zh-CN" dirty="0" smtClean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等</a:t>
            </a:r>
            <a:r>
              <a:rPr lang="zh-CN" altLang="en-US" dirty="0">
                <a:ea typeface="+mn-ea"/>
              </a:rPr>
              <a:t>值的十进制数为 </a:t>
            </a:r>
            <a:r>
              <a:rPr lang="en-US" altLang="zh-CN" dirty="0">
                <a:ea typeface="+mn-ea"/>
              </a:rPr>
              <a:t>N = 512 + 160 + 14 = 686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58627" y="2312770"/>
            <a:ext cx="7026747" cy="1754326"/>
            <a:chOff x="1506432" y="2871570"/>
            <a:chExt cx="7026747" cy="1754326"/>
          </a:xfrm>
        </p:grpSpPr>
        <p:sp>
          <p:nvSpPr>
            <p:cNvPr id="6" name="文本框 5"/>
            <p:cNvSpPr txBox="1"/>
            <p:nvPr/>
          </p:nvSpPr>
          <p:spPr>
            <a:xfrm>
              <a:off x="2387600" y="2871570"/>
              <a:ext cx="119616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16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 × 16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37113" y="2871570"/>
              <a:ext cx="1367682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16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A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 × 16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58147" y="2871570"/>
              <a:ext cx="1367682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16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E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14 × 16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06432" y="4100729"/>
              <a:ext cx="80342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N  =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61504" y="4100729"/>
              <a:ext cx="39786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+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82538" y="4100728"/>
              <a:ext cx="39786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+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5183" y="2871570"/>
              <a:ext cx="1107996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位置量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数字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	</a:t>
            </a:r>
            <a:r>
              <a:rPr lang="zh-CN" altLang="en-US" dirty="0"/>
              <a:t>八进制系</a:t>
            </a:r>
            <a:r>
              <a:rPr lang="zh-CN" altLang="en-US" dirty="0" smtClean="0"/>
              <a:t>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+mn-ea"/>
              </a:rPr>
              <a:t>在</a:t>
            </a:r>
            <a:r>
              <a:rPr lang="zh-CN" altLang="en-US" dirty="0">
                <a:ea typeface="+mn-ea"/>
              </a:rPr>
              <a:t>该系统中，底 </a:t>
            </a:r>
            <a:r>
              <a:rPr lang="en-US" altLang="zh-CN" dirty="0">
                <a:ea typeface="+mn-ea"/>
              </a:rPr>
              <a:t>b = 8</a:t>
            </a:r>
            <a:r>
              <a:rPr lang="zh-CN" altLang="en-US" dirty="0">
                <a:ea typeface="+mn-ea"/>
              </a:rPr>
              <a:t>，使用八个符号表示一个数。 字符集是 </a:t>
            </a:r>
            <a:r>
              <a:rPr lang="en-US" altLang="zh-CN" dirty="0">
                <a:ea typeface="+mn-ea"/>
              </a:rPr>
              <a:t>S = {0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3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5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6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7}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整数</a:t>
            </a:r>
            <a:endParaRPr lang="zh-CN" altLang="en-US" dirty="0">
              <a:solidFill>
                <a:srgbClr val="FF0000"/>
              </a:solidFill>
              <a:ea typeface="+mn-ea"/>
            </a:endParaRPr>
          </a:p>
          <a:p>
            <a:pPr marL="0" lvl="0" indent="0"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ea typeface="+mn-ea"/>
              </a:rPr>
              <a:t>N = ± 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×8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 smtClean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×8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k-2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…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 smtClean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×8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 smtClean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×8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 smtClean="0">
                <a:solidFill>
                  <a:srgbClr val="C00000"/>
                </a:solidFill>
                <a:ea typeface="+mn-ea"/>
              </a:rPr>
              <a:t>0</a:t>
            </a:r>
            <a:r>
              <a:rPr lang="en-US" altLang="zh-CN" sz="2000" dirty="0" smtClean="0">
                <a:solidFill>
                  <a:srgbClr val="C00000"/>
                </a:solidFill>
                <a:ea typeface="+mn-ea"/>
              </a:rPr>
              <a:t>×8</a:t>
            </a:r>
            <a:r>
              <a:rPr lang="en-US" altLang="zh-CN" sz="2000" baseline="30000" dirty="0" smtClean="0">
                <a:solidFill>
                  <a:srgbClr val="C00000"/>
                </a:solidFill>
                <a:ea typeface="+mn-ea"/>
              </a:rPr>
              <a:t>0</a:t>
            </a:r>
            <a:endParaRPr lang="en-US" altLang="en-US" sz="2000" dirty="0">
              <a:solidFill>
                <a:srgbClr val="C00000"/>
              </a:solidFill>
              <a:ea typeface="+mn-ea"/>
            </a:endParaRPr>
          </a:p>
          <a:p>
            <a:endParaRPr lang="zh-CN" altLang="en-US" sz="2000" dirty="0"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6" y="3799270"/>
            <a:ext cx="9142528" cy="2519363"/>
            <a:chOff x="736" y="4298950"/>
            <a:chExt cx="9142528" cy="2519363"/>
          </a:xfrm>
        </p:grpSpPr>
        <p:grpSp>
          <p:nvGrpSpPr>
            <p:cNvPr id="7" name="组合 6"/>
            <p:cNvGrpSpPr/>
            <p:nvPr/>
          </p:nvGrpSpPr>
          <p:grpSpPr>
            <a:xfrm>
              <a:off x="900000" y="4298950"/>
              <a:ext cx="7344000" cy="2519363"/>
              <a:chOff x="468313" y="4298950"/>
              <a:chExt cx="7344000" cy="2519363"/>
            </a:xfrm>
          </p:grpSpPr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468313" y="429895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在八进制系统中使用位置量表示整数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22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68313" y="476640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68313" y="681831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468313" y="429895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组合 7"/>
            <p:cNvGrpSpPr/>
            <p:nvPr/>
          </p:nvGrpSpPr>
          <p:grpSpPr>
            <a:xfrm>
              <a:off x="736" y="4883785"/>
              <a:ext cx="9142528" cy="1828106"/>
              <a:chOff x="290000" y="2356485"/>
              <a:chExt cx="9142528" cy="182810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90000" y="3722926"/>
                <a:ext cx="8157600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+mn-ea"/>
                  </a:rPr>
                  <a:t>N=±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8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k-1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zh-CN" altLang="en-US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8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k-2  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…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zh-CN" altLang="en-US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8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8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8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0 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endParaRPr lang="en-US" altLang="en-US" sz="2000" b="1" dirty="0">
                  <a:latin typeface="+mn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20762" y="2847152"/>
                <a:ext cx="7092000" cy="3987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+mn-ea"/>
                  </a:rPr>
                  <a:t> S</a:t>
                </a:r>
                <a:r>
                  <a:rPr lang="en-US" altLang="zh-CN" sz="2000" b="1" baseline="-25000" dirty="0">
                    <a:latin typeface="+mn-ea"/>
                  </a:rPr>
                  <a:t>k-1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1   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k-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  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  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×1 0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latin typeface="+mn-ea"/>
                  </a:rPr>
                  <a:t>S</a:t>
                </a:r>
                <a:r>
                  <a:rPr lang="en-US" altLang="zh-CN" sz="2000" b="1" baseline="-25000" dirty="0">
                    <a:latin typeface="+mn-ea"/>
                  </a:rPr>
                  <a:t>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 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20762" y="2356485"/>
                <a:ext cx="7092000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baseline="30000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8</a:t>
                </a:r>
                <a:r>
                  <a:rPr lang="en-US" altLang="zh-CN" sz="2000" b="1" baseline="30000" dirty="0" smtClean="0"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8</a:t>
                </a:r>
                <a:r>
                  <a:rPr lang="en-US" altLang="zh-CN" sz="2000" b="1" baseline="30000" dirty="0" smtClean="0">
                    <a:latin typeface="+mn-ea"/>
                  </a:rPr>
                  <a:t>k-2 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k-1   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…      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8</a:t>
                </a:r>
                <a:r>
                  <a:rPr lang="en-US" altLang="zh-CN" sz="2000" b="1" baseline="30000" dirty="0" smtClean="0"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8</a:t>
                </a:r>
                <a:r>
                  <a:rPr lang="en-US" altLang="zh-CN" sz="2000" b="1" baseline="30000" dirty="0" smtClean="0"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8</a:t>
                </a:r>
                <a:r>
                  <a:rPr lang="en-US" altLang="zh-CN" sz="2000" b="1" baseline="30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1350" y="2845172"/>
                <a:ext cx="397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±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324532" y="372292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值</a:t>
                </a:r>
                <a:endParaRPr lang="zh-CN" altLang="en-US" sz="24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24532" y="2845172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数字</a:t>
                </a:r>
                <a:endParaRPr lang="zh-CN" altLang="en-US" sz="2400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324532" y="23564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位置量</a:t>
                </a:r>
                <a:endParaRPr lang="zh-CN" altLang="en-US" sz="2400" b="1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4224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30353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5422900" y="3402400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6578600" y="340620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7823200" y="340057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下面显示了与十进制</a:t>
            </a:r>
            <a:r>
              <a:rPr lang="zh-CN" altLang="en-US" dirty="0" smtClean="0">
                <a:ea typeface="+mn-ea"/>
              </a:rPr>
              <a:t>数 </a:t>
            </a:r>
            <a:r>
              <a:rPr lang="en-US" altLang="zh-CN" dirty="0" smtClean="0">
                <a:ea typeface="+mn-ea"/>
              </a:rPr>
              <a:t>686 </a:t>
            </a:r>
            <a:r>
              <a:rPr lang="zh-CN" altLang="en-US" dirty="0" smtClean="0">
                <a:ea typeface="+mn-ea"/>
              </a:rPr>
              <a:t>等</a:t>
            </a:r>
            <a:r>
              <a:rPr lang="zh-CN" altLang="en-US" dirty="0">
                <a:ea typeface="+mn-ea"/>
              </a:rPr>
              <a:t>值的八进制</a:t>
            </a:r>
            <a:r>
              <a:rPr lang="zh-CN" altLang="en-US" dirty="0" smtClean="0">
                <a:ea typeface="+mn-ea"/>
              </a:rPr>
              <a:t>数 </a:t>
            </a:r>
            <a:r>
              <a:rPr lang="en-US" altLang="zh-CN" dirty="0" smtClean="0">
                <a:ea typeface="+mn-ea"/>
              </a:rPr>
              <a:t>(1256)</a:t>
            </a:r>
            <a:r>
              <a:rPr lang="en-US" altLang="zh-CN" baseline="-25000" dirty="0" smtClean="0">
                <a:ea typeface="+mn-ea"/>
              </a:rPr>
              <a:t>8</a:t>
            </a:r>
            <a:r>
              <a:rPr lang="en-US" altLang="zh-CN" dirty="0" smtClean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ea typeface="+mn-ea"/>
              </a:rPr>
              <a:t>等</a:t>
            </a:r>
            <a:r>
              <a:rPr lang="zh-CN" altLang="en-US" dirty="0">
                <a:ea typeface="+mn-ea"/>
              </a:rPr>
              <a:t>值的十进制数为 </a:t>
            </a:r>
            <a:r>
              <a:rPr lang="en-US" altLang="zh-CN" dirty="0">
                <a:ea typeface="+mn-ea"/>
              </a:rPr>
              <a:t>N = 512 + 128 + 40 + 6 = 686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2-7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18745" y="2327283"/>
            <a:ext cx="6706511" cy="1758823"/>
            <a:chOff x="1836276" y="3205775"/>
            <a:chExt cx="6706511" cy="1758823"/>
          </a:xfrm>
        </p:grpSpPr>
        <p:sp>
          <p:nvSpPr>
            <p:cNvPr id="6" name="文本框 5"/>
            <p:cNvSpPr txBox="1"/>
            <p:nvPr/>
          </p:nvSpPr>
          <p:spPr>
            <a:xfrm>
              <a:off x="2642968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</a:t>
              </a:r>
              <a:r>
                <a:rPr lang="en-US" altLang="zh-CN" sz="2400" b="1" baseline="30000" dirty="0" smtClean="0">
                  <a:latin typeface="+mn-ea"/>
                </a:rPr>
                <a:t>3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1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1×8</a:t>
              </a:r>
              <a:r>
                <a:rPr lang="en-US" altLang="zh-CN" sz="2400" b="1" baseline="30000" dirty="0" smtClean="0">
                  <a:latin typeface="+mn-ea"/>
                </a:rPr>
                <a:t>3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25932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2×8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08898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5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5×8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91863" y="3205775"/>
              <a:ext cx="85472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en-US" altLang="zh-CN" sz="2400" b="1" baseline="30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6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6×8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65588" y="4457798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74281" y="4457799"/>
              <a:ext cx="4154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31519" y="4457799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276" y="4457798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N  </a:t>
              </a:r>
              <a:r>
                <a:rPr lang="en-US" altLang="zh-CN" sz="2400" b="1" dirty="0" smtClean="0">
                  <a:latin typeface="+mn-ea"/>
                </a:rPr>
                <a:t>=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34791" y="3210272"/>
              <a:ext cx="110799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位置量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数字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	</a:t>
            </a:r>
            <a:r>
              <a:rPr lang="zh-CN" altLang="en-US" dirty="0" smtClean="0"/>
              <a:t>四种</a:t>
            </a:r>
            <a:r>
              <a:rPr lang="zh-CN" altLang="en-US" dirty="0"/>
              <a:t>位置化数字系统小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2413" y="1673935"/>
          <a:ext cx="8639175" cy="2412000"/>
        </p:xfrm>
        <a:graphic>
          <a:graphicData uri="http://schemas.openxmlformats.org/drawingml/2006/table">
            <a:tbl>
              <a:tblPr/>
              <a:tblGrid>
                <a:gridCol w="1187887"/>
                <a:gridCol w="567176"/>
                <a:gridCol w="5558790"/>
                <a:gridCol w="1325322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系 统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底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符 号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例 子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十进制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2345.56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二进制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 2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(1001.11)</a:t>
                      </a:r>
                      <a:r>
                        <a:rPr lang="en-US" altLang="zh-CN" sz="1800" baseline="-250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八进制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 8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(156.23)</a:t>
                      </a:r>
                      <a:r>
                        <a:rPr lang="en-US" altLang="zh-CN" sz="1800" baseline="-25000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十六进制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(A2C.A1)</a:t>
                      </a:r>
                      <a:r>
                        <a:rPr lang="en-US" altLang="zh-CN" sz="1800" baseline="-25000" dirty="0" smtClean="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 marL="91431" marR="91431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	</a:t>
            </a:r>
            <a:r>
              <a:rPr lang="zh-CN" altLang="en-US" dirty="0"/>
              <a:t>转</a:t>
            </a:r>
            <a:r>
              <a:rPr lang="zh-CN" altLang="en-US" dirty="0" smtClean="0"/>
              <a:t>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其他进制到十进制的转换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72422" y="2110170"/>
            <a:ext cx="8999157" cy="4106863"/>
            <a:chOff x="72422" y="2110170"/>
            <a:chExt cx="8999157" cy="4106863"/>
          </a:xfrm>
        </p:grpSpPr>
        <p:grpSp>
          <p:nvGrpSpPr>
            <p:cNvPr id="23" name="组合 22"/>
            <p:cNvGrpSpPr/>
            <p:nvPr/>
          </p:nvGrpSpPr>
          <p:grpSpPr>
            <a:xfrm>
              <a:off x="72422" y="2880999"/>
              <a:ext cx="8999157" cy="3067066"/>
              <a:chOff x="-46987" y="3439799"/>
              <a:chExt cx="8999157" cy="306706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-46987" y="4122377"/>
                <a:ext cx="8963090" cy="1922823"/>
                <a:chOff x="-46987" y="4122377"/>
                <a:chExt cx="8963090" cy="192282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-46987" y="4122377"/>
                  <a:ext cx="8963090" cy="1637673"/>
                  <a:chOff x="53831" y="3982677"/>
                  <a:chExt cx="8963090" cy="163767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824919" y="3984505"/>
                    <a:ext cx="31130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+mn-ea"/>
                      </a:rPr>
                      <a:t>•</a:t>
                    </a:r>
                    <a:endParaRPr lang="zh-CN" altLang="en-US" b="1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6490013" y="3982677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dirty="0">
                        <a:latin typeface="+mn-ea"/>
                      </a:rPr>
                      <a:t>…</a:t>
                    </a:r>
                    <a:endParaRPr lang="zh-CN" altLang="en-US" sz="2400" dirty="0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7944992" y="3982677"/>
                    <a:ext cx="103586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r>
                      <a:rPr lang="en-US" altLang="zh-CN" sz="2400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N</a:t>
                    </a:r>
                    <a:r>
                      <a:rPr lang="zh-CN" altLang="en-US" sz="2400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进制</a:t>
                    </a:r>
                    <a:endParaRPr lang="zh-CN" altLang="en-US" sz="2400" b="1" dirty="0"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433667" y="3983922"/>
                    <a:ext cx="616455" cy="1037626"/>
                    <a:chOff x="1006696" y="3846786"/>
                    <a:chExt cx="616455" cy="1037626"/>
                  </a:xfrm>
                </p:grpSpPr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1011151" y="3846786"/>
                      <a:ext cx="612000" cy="46166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k-1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006696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k-1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001011" y="3983922"/>
                    <a:ext cx="612000" cy="1037626"/>
                    <a:chOff x="2319251" y="3846786"/>
                    <a:chExt cx="612000" cy="1037626"/>
                  </a:xfrm>
                </p:grpSpPr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2319251" y="3846786"/>
                      <a:ext cx="612000" cy="46166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68" name="文本框 67"/>
                    <p:cNvSpPr txBox="1"/>
                    <p:nvPr/>
                  </p:nvSpPr>
                  <p:spPr>
                    <a:xfrm>
                      <a:off x="2319251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005243" y="3985161"/>
                    <a:ext cx="614449" cy="1037628"/>
                    <a:chOff x="3208064" y="3846784"/>
                    <a:chExt cx="614449" cy="1037628"/>
                  </a:xfrm>
                </p:grpSpPr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3210513" y="3846784"/>
                      <a:ext cx="612000" cy="46166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3208064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4322935" y="3983921"/>
                    <a:ext cx="612000" cy="1037628"/>
                    <a:chOff x="4265147" y="3846784"/>
                    <a:chExt cx="612000" cy="1037628"/>
                  </a:xfrm>
                </p:grpSpPr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4265147" y="3846784"/>
                      <a:ext cx="612000" cy="461665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4265147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5532151" y="3982678"/>
                    <a:ext cx="612000" cy="1037629"/>
                    <a:chOff x="5150214" y="3846783"/>
                    <a:chExt cx="612000" cy="1037629"/>
                  </a:xfrm>
                </p:grpSpPr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150214" y="3846783"/>
                      <a:ext cx="612000" cy="461665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150214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7105167" y="3983918"/>
                    <a:ext cx="612000" cy="1037630"/>
                    <a:chOff x="6458314" y="3846782"/>
                    <a:chExt cx="612000" cy="1037630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6458314" y="3846782"/>
                      <a:ext cx="612000" cy="461665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 anchor="t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altLang="zh-CN" sz="2400" b="1" baseline="-25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-l</a:t>
                      </a:r>
                      <a:endParaRPr lang="zh-CN" altLang="en-US" b="1" baseline="-25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458314" y="4422747"/>
                      <a:ext cx="61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noAutofit/>
                    </a:bodyPr>
                    <a:lstStyle/>
                    <a:p>
                      <a:pPr algn="ctr"/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altLang="zh-CN" sz="2400" b="1" baseline="300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-l</a:t>
                      </a:r>
                      <a:endParaRPr lang="zh-CN" altLang="en-US" sz="2400" b="1" baseline="30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908925" y="4558639"/>
                    <a:ext cx="11079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位置量</a:t>
                    </a:r>
                    <a:endParaRPr lang="zh-CN" altLang="en-US" sz="2400" b="1" dirty="0"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53831" y="5158685"/>
                    <a:ext cx="803136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S</a:t>
                    </a:r>
                    <a:r>
                      <a:rPr lang="en-US" altLang="zh-CN" sz="2400" b="1" baseline="-25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k-1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k-1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+…+S</a:t>
                    </a:r>
                    <a:r>
                      <a:rPr lang="en-US" altLang="zh-CN" sz="2400" b="1" baseline="-25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1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1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+S</a:t>
                    </a:r>
                    <a:r>
                      <a:rPr lang="en-US" altLang="zh-CN" sz="2400" b="1" baseline="-25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0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0</a:t>
                    </a:r>
                    <a:r>
                      <a:rPr lang="en-US" altLang="zh-CN" sz="2400" b="1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</a:rPr>
                      <a:t> </a:t>
                    </a:r>
                    <a:r>
                      <a:rPr lang="en-US" altLang="zh-CN" sz="2400" b="1" dirty="0" smtClean="0">
                        <a:solidFill>
                          <a:prstClr val="black"/>
                        </a:solidFill>
                        <a:latin typeface="等线" panose="02010600030101010101" pitchFamily="2" charset="-122"/>
                      </a:rPr>
                      <a:t>+ 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S</a:t>
                    </a:r>
                    <a:r>
                      <a:rPr lang="en-US" altLang="zh-CN" sz="2400" b="1" baseline="-25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-1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-1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+S</a:t>
                    </a:r>
                    <a:r>
                      <a:rPr lang="en-US" altLang="zh-CN" sz="2400" b="1" baseline="-25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-2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-2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+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…+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S</a:t>
                    </a:r>
                    <a:r>
                      <a:rPr lang="en-US" altLang="zh-CN" sz="2400" b="1" baseline="-25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-l</a:t>
                    </a:r>
                    <a:r>
                      <a:rPr lang="en-US" altLang="zh-CN" sz="2400" b="1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×b</a:t>
                    </a:r>
                    <a:r>
                      <a:rPr lang="en-US" altLang="zh-CN" sz="2400" b="1" baseline="30000" dirty="0" smtClean="0">
                        <a:solidFill>
                          <a:srgbClr val="FF0000"/>
                        </a:solidFill>
                        <a:latin typeface="等线" panose="02010600030101010101" pitchFamily="2" charset="-122"/>
                      </a:rPr>
                      <a:t>-l</a:t>
                    </a:r>
                    <a:endParaRPr lang="zh-CN" altLang="en-US" sz="2400" b="1" dirty="0">
                      <a:solidFill>
                        <a:srgbClr val="FF0000"/>
                      </a:solidFill>
                      <a:latin typeface="等线" panose="02010600030101010101" pitchFamily="2" charset="-122"/>
                    </a:endParaRPr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7909831" y="5158685"/>
                    <a:ext cx="8002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乘法</a:t>
                    </a:r>
                    <a:endParaRPr lang="zh-CN" altLang="en-US" sz="2400" b="1" dirty="0"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1478676" y="3982677"/>
                    <a:ext cx="434734" cy="1037628"/>
                    <a:chOff x="1478676" y="3982677"/>
                    <a:chExt cx="434734" cy="1037628"/>
                  </a:xfrm>
                </p:grpSpPr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1478676" y="3982677"/>
                      <a:ext cx="43473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</a:rPr>
                        <a:t>…</a:t>
                      </a:r>
                      <a:endParaRPr lang="zh-CN" altLang="en-US" sz="2400" b="1" dirty="0"/>
                    </a:p>
                  </p:txBody>
                </p:sp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1478676" y="4558640"/>
                      <a:ext cx="43473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+mn-ea"/>
                        </a:rPr>
                        <a:t>…</a:t>
                      </a:r>
                      <a:endParaRPr lang="zh-CN" altLang="en-US" sz="2400" dirty="0"/>
                    </a:p>
                  </p:txBody>
                </p:sp>
              </p:grpSp>
              <p:sp>
                <p:nvSpPr>
                  <p:cNvPr id="56" name="矩形 55"/>
                  <p:cNvSpPr/>
                  <p:nvPr/>
                </p:nvSpPr>
                <p:spPr>
                  <a:xfrm>
                    <a:off x="6490013" y="4558640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dirty="0">
                        <a:latin typeface="+mn-ea"/>
                      </a:rPr>
                      <a:t>…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2000" y="5652000"/>
                  <a:ext cx="3564000" cy="393200"/>
                  <a:chOff x="72000" y="5652000"/>
                  <a:chExt cx="3564000" cy="393200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72000" y="5652000"/>
                    <a:ext cx="3564000" cy="144000"/>
                    <a:chOff x="72000" y="5652000"/>
                    <a:chExt cx="3564000" cy="144000"/>
                  </a:xfrm>
                </p:grpSpPr>
                <p:cxnSp>
                  <p:nvCxnSpPr>
                    <p:cNvPr id="40" name="直接连接符 39"/>
                    <p:cNvCxnSpPr/>
                    <p:nvPr/>
                  </p:nvCxnSpPr>
                  <p:spPr>
                    <a:xfrm>
                      <a:off x="72000" y="5652000"/>
                      <a:ext cx="0" cy="144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>
                      <a:off x="72000" y="5796000"/>
                      <a:ext cx="35640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>
                      <a:off x="3635201" y="5652000"/>
                      <a:ext cx="0" cy="144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" name="直接箭头连接符 38"/>
                  <p:cNvCxnSpPr/>
                  <p:nvPr/>
                </p:nvCxnSpPr>
                <p:spPr>
                  <a:xfrm>
                    <a:off x="1872000" y="5796000"/>
                    <a:ext cx="0" cy="249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4122000" y="5652000"/>
                  <a:ext cx="3564000" cy="393200"/>
                  <a:chOff x="4122000" y="5652000"/>
                  <a:chExt cx="3564000" cy="393200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4122000" y="5652000"/>
                    <a:ext cx="3564000" cy="144000"/>
                    <a:chOff x="72000" y="5652000"/>
                    <a:chExt cx="3564000" cy="144000"/>
                  </a:xfrm>
                </p:grpSpPr>
                <p:cxnSp>
                  <p:nvCxnSpPr>
                    <p:cNvPr id="35" name="直接连接符 34"/>
                    <p:cNvCxnSpPr/>
                    <p:nvPr/>
                  </p:nvCxnSpPr>
                  <p:spPr>
                    <a:xfrm>
                      <a:off x="72000" y="5652000"/>
                      <a:ext cx="0" cy="144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接连接符 35"/>
                    <p:cNvCxnSpPr/>
                    <p:nvPr/>
                  </p:nvCxnSpPr>
                  <p:spPr>
                    <a:xfrm>
                      <a:off x="72000" y="5796000"/>
                      <a:ext cx="35640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>
                      <a:off x="3635201" y="5652000"/>
                      <a:ext cx="0" cy="144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直接箭头连接符 33"/>
                  <p:cNvCxnSpPr/>
                  <p:nvPr/>
                </p:nvCxnSpPr>
                <p:spPr>
                  <a:xfrm>
                    <a:off x="5904000" y="5796000"/>
                    <a:ext cx="0" cy="249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文本框 24"/>
              <p:cNvSpPr txBox="1"/>
              <p:nvPr/>
            </p:nvSpPr>
            <p:spPr>
              <a:xfrm>
                <a:off x="2880000" y="343979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十进制小数点</a:t>
                </a:r>
                <a:endParaRPr lang="zh-CN" altLang="en-US" sz="2400" b="1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3888000" y="3847439"/>
                <a:ext cx="0" cy="43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1164114" y="6045200"/>
                <a:ext cx="1332000" cy="46166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 smtClean="0"/>
                  <a:t>整数部分</a:t>
                </a:r>
                <a:endParaRPr lang="zh-CN" altLang="en-US" sz="2400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196114" y="6045199"/>
                <a:ext cx="1332000" cy="461665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 smtClean="0"/>
                  <a:t>小数部分</a:t>
                </a:r>
                <a:endParaRPr lang="zh-CN" altLang="en-US" sz="2400" b="1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844174" y="604519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十进制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0000" y="2110170"/>
              <a:ext cx="7344000" cy="4106863"/>
              <a:chOff x="468313" y="4298950"/>
              <a:chExt cx="7344000" cy="4106863"/>
            </a:xfrm>
          </p:grpSpPr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468313" y="429895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其他进制到十进制的转换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20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68313" y="476640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68313" y="840581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468313" y="429895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2-8</a:t>
            </a:r>
            <a:endParaRPr lang="zh-CN" altLang="en-US" dirty="0"/>
          </a:p>
        </p:txBody>
      </p:sp>
      <p:sp>
        <p:nvSpPr>
          <p:cNvPr id="78" name="内容占位符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下面显示了如何将二进制</a:t>
            </a:r>
            <a:r>
              <a:rPr lang="zh-CN" altLang="en-US" dirty="0" smtClean="0">
                <a:latin typeface="等线" panose="02010600030101010101" pitchFamily="2" charset="-122"/>
              </a:rPr>
              <a:t>数 </a:t>
            </a:r>
            <a:r>
              <a:rPr lang="en-US" altLang="zh-CN" dirty="0" smtClean="0">
                <a:latin typeface="等线" panose="02010600030101010101" pitchFamily="2" charset="-122"/>
              </a:rPr>
              <a:t>(</a:t>
            </a:r>
            <a:r>
              <a:rPr lang="en-US" altLang="zh-CN" dirty="0">
                <a:latin typeface="等线" panose="02010600030101010101" pitchFamily="2" charset="-122"/>
              </a:rPr>
              <a:t>110.11)</a:t>
            </a:r>
            <a:r>
              <a:rPr lang="en-US" altLang="zh-CN" baseline="-25000" dirty="0">
                <a:latin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</a:rPr>
              <a:t>转换</a:t>
            </a:r>
            <a:r>
              <a:rPr lang="zh-CN" altLang="en-US" dirty="0" smtClean="0">
                <a:latin typeface="等线" panose="02010600030101010101" pitchFamily="2" charset="-122"/>
              </a:rPr>
              <a:t>为 </a:t>
            </a:r>
            <a:r>
              <a:rPr lang="en-US" altLang="zh-CN" dirty="0" smtClean="0">
                <a:latin typeface="等线" panose="02010600030101010101" pitchFamily="2" charset="-122"/>
              </a:rPr>
              <a:t>(6.75)</a:t>
            </a:r>
            <a:r>
              <a:rPr lang="en-US" altLang="zh-CN" baseline="-25000" dirty="0" smtClean="0">
                <a:latin typeface="等线" panose="02010600030101010101" pitchFamily="2" charset="-122"/>
              </a:rPr>
              <a:t>10</a:t>
            </a:r>
            <a:r>
              <a:rPr lang="en-US" altLang="zh-CN" dirty="0" smtClean="0">
                <a:latin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717702" y="2576993"/>
            <a:ext cx="7708597" cy="2421276"/>
            <a:chOff x="1179603" y="2942589"/>
            <a:chExt cx="7708597" cy="242127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79603" y="2942589"/>
              <a:ext cx="7708597" cy="1754327"/>
              <a:chOff x="-153078" y="4352924"/>
              <a:chExt cx="7708597" cy="1754327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-153078" y="4352924"/>
                <a:ext cx="7708597" cy="1754327"/>
                <a:chOff x="-352734" y="3205774"/>
                <a:chExt cx="7708597" cy="1754327"/>
              </a:xfrm>
            </p:grpSpPr>
            <p:sp>
              <p:nvSpPr>
                <p:cNvPr id="84" name="文本框 83"/>
                <p:cNvSpPr txBox="1"/>
                <p:nvPr/>
              </p:nvSpPr>
              <p:spPr>
                <a:xfrm>
                  <a:off x="2642966" y="3205774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r>
                    <a:rPr lang="en-US" altLang="zh-CN" sz="2400" b="1" baseline="30000" dirty="0" smtClean="0">
                      <a:latin typeface="+mn-ea"/>
                    </a:rPr>
                    <a:t>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1360004" y="3205775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r>
                    <a:rPr lang="en-US" altLang="zh-CN" sz="2400" b="1" baseline="30000" dirty="0" smtClean="0">
                      <a:latin typeface="+mn-ea"/>
                    </a:rPr>
                    <a:t>2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4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3925931" y="3205775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r>
                    <a:rPr lang="en-US" altLang="zh-CN" sz="2400" b="1" baseline="30000" dirty="0" smtClean="0">
                      <a:latin typeface="+mn-ea"/>
                    </a:rPr>
                    <a:t>0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5208898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r>
                    <a:rPr lang="en-US" altLang="zh-CN" sz="2400" b="1" baseline="30000" dirty="0" smtClean="0">
                      <a:latin typeface="+mn-ea"/>
                    </a:rPr>
                    <a:t>-1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0.5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6491863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r>
                    <a:rPr lang="en-US" altLang="zh-CN" sz="2400" b="1" baseline="30000" dirty="0" smtClean="0">
                      <a:solidFill>
                        <a:prstClr val="black"/>
                      </a:solidFill>
                      <a:latin typeface="等线" panose="02010600030101010101" pitchFamily="2" charset="-122"/>
                    </a:rPr>
                    <a:t>-2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0.25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2187261" y="4457797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3465588" y="4457798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93395" y="4457797"/>
                  <a:ext cx="41549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031519" y="4457799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-352734" y="3205774"/>
                  <a:ext cx="172354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二进制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位置量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各部分结果</a:t>
                  </a:r>
                  <a:endParaRPr lang="zh-CN" altLang="en-US" sz="2400" b="1" dirty="0">
                    <a:latin typeface="+mn-ea"/>
                  </a:endParaRP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5043417" y="4517271"/>
                <a:ext cx="311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•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1179603" y="4902200"/>
              <a:ext cx="200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十进制：</a:t>
              </a:r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6.75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下面显示了如何将十六进制</a:t>
            </a:r>
            <a:r>
              <a:rPr lang="zh-CN" altLang="en-US" dirty="0" smtClean="0">
                <a:latin typeface="等线" panose="02010600030101010101" pitchFamily="2" charset="-122"/>
              </a:rPr>
              <a:t>数 </a:t>
            </a:r>
            <a:r>
              <a:rPr lang="en-US" altLang="zh-CN" dirty="0" smtClean="0">
                <a:latin typeface="等线" panose="02010600030101010101" pitchFamily="2" charset="-122"/>
              </a:rPr>
              <a:t>(1A.23)</a:t>
            </a:r>
            <a:r>
              <a:rPr lang="en-US" altLang="zh-CN" baseline="-25000" dirty="0" smtClean="0">
                <a:latin typeface="等线" panose="02010600030101010101" pitchFamily="2" charset="-122"/>
              </a:rPr>
              <a:t>16</a:t>
            </a:r>
            <a:r>
              <a:rPr lang="zh-CN" altLang="en-US" dirty="0" smtClean="0">
                <a:latin typeface="等线" panose="02010600030101010101" pitchFamily="2" charset="-122"/>
              </a:rPr>
              <a:t>转</a:t>
            </a:r>
            <a:r>
              <a:rPr lang="zh-CN" altLang="en-US" dirty="0">
                <a:latin typeface="等线" panose="02010600030101010101" pitchFamily="2" charset="-122"/>
              </a:rPr>
              <a:t>换为十进制数。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</a:rPr>
              <a:t>这</a:t>
            </a:r>
            <a:r>
              <a:rPr lang="zh-CN" altLang="en-US" dirty="0">
                <a:latin typeface="等线" panose="02010600030101010101" pitchFamily="2" charset="-122"/>
              </a:rPr>
              <a:t>个十进制表示并不精</a:t>
            </a:r>
            <a:r>
              <a:rPr lang="zh-CN" altLang="en-US" dirty="0" smtClean="0">
                <a:latin typeface="等线" panose="02010600030101010101" pitchFamily="2" charset="-122"/>
              </a:rPr>
              <a:t>确，因</a:t>
            </a:r>
            <a:r>
              <a:rPr lang="zh-CN" altLang="en-US" dirty="0">
                <a:latin typeface="等线" panose="02010600030101010101" pitchFamily="2" charset="-122"/>
              </a:rPr>
              <a:t>为</a:t>
            </a:r>
            <a:r>
              <a:rPr lang="en-US" altLang="zh-CN" dirty="0">
                <a:latin typeface="等线" panose="02010600030101010101" pitchFamily="2" charset="-122"/>
              </a:rPr>
              <a:t>3×16</a:t>
            </a:r>
            <a:r>
              <a:rPr lang="en-US" altLang="zh-CN" baseline="30000" dirty="0">
                <a:latin typeface="等线" panose="02010600030101010101" pitchFamily="2" charset="-122"/>
              </a:rPr>
              <a:t>−2</a:t>
            </a:r>
            <a:r>
              <a:rPr lang="en-US" altLang="zh-CN" dirty="0">
                <a:latin typeface="等线" panose="02010600030101010101" pitchFamily="2" charset="-122"/>
              </a:rPr>
              <a:t> = 0.01171875</a:t>
            </a:r>
            <a:r>
              <a:rPr lang="zh-CN" altLang="en-US" dirty="0">
                <a:latin typeface="等线" panose="02010600030101010101" pitchFamily="2" charset="-122"/>
              </a:rPr>
              <a:t>。四舍五入成三位小数 </a:t>
            </a:r>
            <a:r>
              <a:rPr lang="en-US" altLang="zh-CN" dirty="0">
                <a:latin typeface="等线" panose="02010600030101010101" pitchFamily="2" charset="-122"/>
              </a:rPr>
              <a:t>0.012</a:t>
            </a:r>
            <a:r>
              <a:rPr lang="zh-CN" altLang="en-US" dirty="0">
                <a:latin typeface="等线" panose="02010600030101010101" pitchFamily="2" charset="-122"/>
              </a:rPr>
              <a:t>。 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4083" y="2195993"/>
            <a:ext cx="6615835" cy="2468884"/>
            <a:chOff x="1319865" y="2942589"/>
            <a:chExt cx="6615835" cy="2468884"/>
          </a:xfrm>
        </p:grpSpPr>
        <p:grpSp>
          <p:nvGrpSpPr>
            <p:cNvPr id="5" name="组合 4"/>
            <p:cNvGrpSpPr/>
            <p:nvPr/>
          </p:nvGrpSpPr>
          <p:grpSpPr>
            <a:xfrm>
              <a:off x="1319865" y="2942589"/>
              <a:ext cx="6615835" cy="1754327"/>
              <a:chOff x="-12816" y="4352924"/>
              <a:chExt cx="6615835" cy="17543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-12816" y="4352924"/>
                <a:ext cx="6615835" cy="1754327"/>
                <a:chOff x="-212472" y="3205774"/>
                <a:chExt cx="6615835" cy="1754327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1690466" y="3205774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r>
                    <a:rPr lang="en-US" altLang="zh-CN" sz="2400" b="1" baseline="30000" dirty="0" smtClean="0">
                      <a:latin typeface="+mn-ea"/>
                    </a:rPr>
                    <a:t>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2973431" y="3205774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A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r>
                    <a:rPr lang="en-US" altLang="zh-CN" sz="2400" b="1" baseline="30000" dirty="0" smtClean="0">
                      <a:latin typeface="+mn-ea"/>
                    </a:rPr>
                    <a:t>0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10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4256398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r>
                    <a:rPr lang="en-US" altLang="zh-CN" sz="2400" b="1" baseline="30000" dirty="0" smtClean="0">
                      <a:latin typeface="+mn-ea"/>
                    </a:rPr>
                    <a:t>-1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0.125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539363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3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r>
                    <a:rPr lang="en-US" altLang="zh-CN" sz="2400" b="1" baseline="30000" dirty="0" smtClean="0">
                      <a:solidFill>
                        <a:prstClr val="black"/>
                      </a:solidFill>
                      <a:latin typeface="等线" panose="02010600030101010101" pitchFamily="2" charset="-122"/>
                    </a:rPr>
                    <a:t>-2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0.012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516551" y="4457796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840895" y="4457797"/>
                  <a:ext cx="41549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079019" y="4457799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-212472" y="3205774"/>
                  <a:ext cx="172354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十六进制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位置量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各部分结果</a:t>
                  </a:r>
                  <a:endParaRPr lang="zh-CN" altLang="en-US" sz="2400" b="1" dirty="0">
                    <a:latin typeface="+mn-ea"/>
                  </a:endParaRPr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4090917" y="4517271"/>
                <a:ext cx="311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•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19865" y="4949808"/>
              <a:ext cx="2347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十进制：</a:t>
              </a:r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26.137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</a:rPr>
              <a:t>目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通过本章的学习，学生应该能够：</a:t>
            </a:r>
            <a:endParaRPr lang="zh-CN" altLang="en-US" dirty="0">
              <a:ea typeface="+mn-ea"/>
            </a:endParaRPr>
          </a:p>
          <a:p>
            <a:pPr lvl="1"/>
            <a:r>
              <a:rPr lang="zh-CN" altLang="en-US" dirty="0"/>
              <a:t>理解数字系统的概</a:t>
            </a:r>
            <a:r>
              <a:rPr lang="zh-CN" altLang="en-US" dirty="0" smtClean="0"/>
              <a:t>念</a:t>
            </a:r>
            <a:endParaRPr lang="en-US" altLang="en-US" dirty="0" smtClean="0"/>
          </a:p>
          <a:p>
            <a:pPr lvl="1"/>
            <a:r>
              <a:rPr lang="zh-CN" altLang="en-US" dirty="0"/>
              <a:t>区分位置化和非位置化数字系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1"/>
            <a:r>
              <a:rPr lang="zh-CN" altLang="en-US" dirty="0"/>
              <a:t>描述十进制、二进制、十六进制和八进制系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1"/>
            <a:r>
              <a:rPr lang="zh-CN" altLang="en-US" dirty="0"/>
              <a:t>将二进制、八进制或十六进制数字转换为十进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lvl="1"/>
            <a:r>
              <a:rPr lang="zh-CN" altLang="en-US" dirty="0"/>
              <a:t>将十进制数字转化为二进制、八进制或十六进</a:t>
            </a:r>
            <a:r>
              <a:rPr lang="zh-CN" altLang="en-US" dirty="0" smtClean="0"/>
              <a:t>制</a:t>
            </a:r>
            <a:endParaRPr lang="en-US" altLang="en-US" dirty="0" smtClean="0"/>
          </a:p>
          <a:p>
            <a:pPr lvl="1"/>
            <a:r>
              <a:rPr lang="zh-CN" altLang="en-US" dirty="0"/>
              <a:t>将二进制和八进制数字相互转</a:t>
            </a:r>
            <a:r>
              <a:rPr lang="zh-CN" altLang="en-US" dirty="0" smtClean="0"/>
              <a:t>换</a:t>
            </a:r>
            <a:endParaRPr lang="en-US" altLang="zh-CN" dirty="0"/>
          </a:p>
          <a:p>
            <a:pPr lvl="1"/>
            <a:r>
              <a:rPr lang="zh-CN" altLang="en-US" dirty="0"/>
              <a:t>将二进制和十六进制数字相互转换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下面显示了如何将八进制</a:t>
            </a:r>
            <a:r>
              <a:rPr lang="zh-CN" altLang="en-US" dirty="0" smtClean="0">
                <a:ea typeface="+mn-ea"/>
              </a:rPr>
              <a:t>数 </a:t>
            </a:r>
            <a:r>
              <a:rPr lang="en-US" altLang="zh-CN" dirty="0" smtClean="0">
                <a:ea typeface="+mn-ea"/>
              </a:rPr>
              <a:t>(</a:t>
            </a:r>
            <a:r>
              <a:rPr lang="en-US" altLang="zh-CN" dirty="0">
                <a:ea typeface="+mn-ea"/>
              </a:rPr>
              <a:t>23.17)</a:t>
            </a:r>
            <a:r>
              <a:rPr lang="en-US" altLang="zh-CN" baseline="-25000" dirty="0">
                <a:ea typeface="+mn-ea"/>
              </a:rPr>
              <a:t>8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转换为十进制数。</a:t>
            </a:r>
            <a:endParaRPr lang="zh-CN" altLang="en-US" dirty="0"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</a:t>
            </a:r>
            <a:r>
              <a:rPr lang="zh-CN" altLang="en-US" dirty="0"/>
              <a:t>们把 </a:t>
            </a:r>
            <a:r>
              <a:rPr lang="en-US" altLang="zh-CN" dirty="0"/>
              <a:t>7 × 8</a:t>
            </a:r>
            <a:r>
              <a:rPr lang="en-US" altLang="zh-CN" baseline="30000" dirty="0"/>
              <a:t>−2</a:t>
            </a:r>
            <a:r>
              <a:rPr lang="en-US" altLang="zh-CN" dirty="0"/>
              <a:t> = 0.109375 </a:t>
            </a:r>
            <a:r>
              <a:rPr lang="zh-CN" altLang="en-US" dirty="0"/>
              <a:t>四舍五入。所以，在十进制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(</a:t>
            </a:r>
            <a:r>
              <a:rPr lang="en-US" altLang="zh-CN" dirty="0"/>
              <a:t>23.17)</a:t>
            </a:r>
            <a:r>
              <a:rPr lang="en-US" altLang="zh-CN" baseline="-25000" dirty="0"/>
              <a:t>8</a:t>
            </a:r>
            <a:r>
              <a:rPr lang="en-US" altLang="zh-CN" dirty="0"/>
              <a:t> ≈ 19.234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4083" y="2157893"/>
            <a:ext cx="6615835" cy="2468884"/>
            <a:chOff x="1319865" y="2942589"/>
            <a:chExt cx="6615835" cy="2468884"/>
          </a:xfrm>
        </p:grpSpPr>
        <p:grpSp>
          <p:nvGrpSpPr>
            <p:cNvPr id="5" name="组合 4"/>
            <p:cNvGrpSpPr/>
            <p:nvPr/>
          </p:nvGrpSpPr>
          <p:grpSpPr>
            <a:xfrm>
              <a:off x="1319865" y="2942589"/>
              <a:ext cx="6615835" cy="1754327"/>
              <a:chOff x="-12816" y="4352924"/>
              <a:chExt cx="6615835" cy="17543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-12816" y="4352924"/>
                <a:ext cx="6615835" cy="1754327"/>
                <a:chOff x="-212472" y="3205774"/>
                <a:chExt cx="6615835" cy="1754327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1690466" y="3205774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2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8</a:t>
                  </a:r>
                  <a:r>
                    <a:rPr lang="en-US" altLang="zh-CN" sz="2400" b="1" baseline="30000" dirty="0" smtClean="0">
                      <a:latin typeface="+mn-ea"/>
                    </a:rPr>
                    <a:t>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16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2973431" y="3205774"/>
                  <a:ext cx="864000" cy="1754326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3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8</a:t>
                  </a:r>
                  <a:r>
                    <a:rPr lang="en-US" altLang="zh-CN" sz="2400" b="1" baseline="30000" dirty="0" smtClean="0">
                      <a:latin typeface="+mn-ea"/>
                    </a:rPr>
                    <a:t>0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3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4256398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1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8</a:t>
                  </a:r>
                  <a:r>
                    <a:rPr lang="en-US" altLang="zh-CN" sz="2400" b="1" baseline="30000" dirty="0" smtClean="0">
                      <a:latin typeface="+mn-ea"/>
                    </a:rPr>
                    <a:t>-1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0.125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539363" y="3205775"/>
                  <a:ext cx="864000" cy="1754326"/>
                </a:xfrm>
                <a:prstGeom prst="rect">
                  <a:avLst/>
                </a:prstGeom>
                <a:solidFill>
                  <a:srgbClr val="E7E7E8"/>
                </a:solidFill>
              </p:spPr>
              <p:txBody>
                <a:bodyPr wrap="non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7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8</a:t>
                  </a:r>
                  <a:r>
                    <a:rPr lang="en-US" altLang="zh-CN" sz="2400" b="1" baseline="30000" dirty="0" smtClean="0">
                      <a:solidFill>
                        <a:prstClr val="black"/>
                      </a:solidFill>
                      <a:latin typeface="等线" panose="02010600030101010101" pitchFamily="2" charset="-122"/>
                    </a:rPr>
                    <a:t>-2</a:t>
                  </a:r>
                  <a:endParaRPr lang="en-US" altLang="zh-CN" sz="2400" b="1" baseline="30000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latin typeface="+mn-ea"/>
                    </a:rPr>
                    <a:t>0.109</a:t>
                  </a:r>
                  <a:endParaRPr lang="zh-CN" altLang="en-US" sz="2400" b="1" baseline="30000" dirty="0">
                    <a:latin typeface="+mn-ea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516551" y="4457796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840895" y="4457797"/>
                  <a:ext cx="41549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079019" y="4457799"/>
                  <a:ext cx="4924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dirty="0"/>
                    <a:t>＋</a:t>
                  </a:r>
                  <a:endParaRPr lang="zh-CN" altLang="en-US" sz="2400" b="1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-212472" y="3205774"/>
                  <a:ext cx="172354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八进制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位置量</a:t>
                  </a:r>
                  <a:endParaRPr lang="en-US" altLang="zh-CN" sz="2400" b="1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 smtClean="0">
                      <a:latin typeface="+mn-ea"/>
                    </a:rPr>
                    <a:t>各部分结果</a:t>
                  </a:r>
                  <a:endParaRPr lang="zh-CN" altLang="en-US" sz="2400" b="1" dirty="0">
                    <a:latin typeface="+mn-ea"/>
                  </a:endParaRPr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4090917" y="4517271"/>
                <a:ext cx="311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•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19865" y="4949808"/>
              <a:ext cx="2347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十进制：</a:t>
              </a:r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19.234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300"/>
            <a:ext cx="7886700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十进制到其他进制的转换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900000" y="662370"/>
            <a:ext cx="8095115" cy="5999163"/>
            <a:chOff x="900000" y="662370"/>
            <a:chExt cx="8095115" cy="5999163"/>
          </a:xfrm>
        </p:grpSpPr>
        <p:grpSp>
          <p:nvGrpSpPr>
            <p:cNvPr id="8" name="组合 7"/>
            <p:cNvGrpSpPr/>
            <p:nvPr/>
          </p:nvGrpSpPr>
          <p:grpSpPr>
            <a:xfrm>
              <a:off x="900000" y="662370"/>
              <a:ext cx="7344000" cy="5999163"/>
              <a:chOff x="900000" y="2110170"/>
              <a:chExt cx="7344000" cy="5999163"/>
            </a:xfrm>
          </p:grpSpPr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21101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转换整数部分的算法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5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25776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81093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21101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组合 47"/>
            <p:cNvGrpSpPr/>
            <p:nvPr/>
          </p:nvGrpSpPr>
          <p:grpSpPr>
            <a:xfrm>
              <a:off x="990850" y="1302901"/>
              <a:ext cx="8004265" cy="5220000"/>
              <a:chOff x="2070350" y="1302901"/>
              <a:chExt cx="8004265" cy="52200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070350" y="1302901"/>
                <a:ext cx="5004000" cy="5220000"/>
                <a:chOff x="1782000" y="1260000"/>
                <a:chExt cx="5004000" cy="522000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374000" y="1332000"/>
                  <a:ext cx="396000" cy="39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4770000" y="1530000"/>
                  <a:ext cx="4675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/>
              </p:nvGrpSpPr>
              <p:grpSpPr>
                <a:xfrm>
                  <a:off x="5238000" y="1260000"/>
                  <a:ext cx="1548000" cy="540000"/>
                  <a:chOff x="6311900" y="2037598"/>
                  <a:chExt cx="1548000" cy="540000"/>
                </a:xfrm>
              </p:grpSpPr>
              <p:sp>
                <p:nvSpPr>
                  <p:cNvPr id="41" name="剪去单角的矩形 40"/>
                  <p:cNvSpPr/>
                  <p:nvPr/>
                </p:nvSpPr>
                <p:spPr>
                  <a:xfrm>
                    <a:off x="6311900" y="2037598"/>
                    <a:ext cx="1548000" cy="540000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给出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: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源和底</a:t>
                    </a:r>
                    <a:endPara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sp>
                <p:nvSpPr>
                  <p:cNvPr id="42" name="直角三角形 41"/>
                  <p:cNvSpPr/>
                  <p:nvPr/>
                </p:nvSpPr>
                <p:spPr>
                  <a:xfrm>
                    <a:off x="7600350" y="2050300"/>
                    <a:ext cx="230400" cy="2286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3618000" y="2124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9" name="流程图: 可选过程 38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流程图: 可选过程 39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建立一个空目标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" name="直接箭头连接符 14"/>
                <p:cNvCxnSpPr/>
                <p:nvPr/>
              </p:nvCxnSpPr>
              <p:spPr>
                <a:xfrm rot="10800000">
                  <a:off x="4572000" y="1728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 rot="10800000">
                  <a:off x="4572001" y="2700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rot="10800000">
                  <a:off x="4572001" y="3672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10800000">
                  <a:off x="4572001" y="4644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流程图: 决策 18"/>
                <p:cNvSpPr/>
                <p:nvPr/>
              </p:nvSpPr>
              <p:spPr>
                <a:xfrm>
                  <a:off x="4302000" y="5040000"/>
                  <a:ext cx="540000" cy="540000"/>
                </a:xfrm>
                <a:prstGeom prst="flowChartDecision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rot="10800000">
                  <a:off x="4572000" y="5580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组合 20"/>
                <p:cNvGrpSpPr/>
                <p:nvPr/>
              </p:nvGrpSpPr>
              <p:grpSpPr>
                <a:xfrm>
                  <a:off x="4338000" y="5976000"/>
                  <a:ext cx="468000" cy="468000"/>
                  <a:chOff x="4140000" y="5940000"/>
                  <a:chExt cx="468000" cy="468000"/>
                </a:xfrm>
              </p:grpSpPr>
              <p:sp>
                <p:nvSpPr>
                  <p:cNvPr id="37" name="流程图: 接点 36"/>
                  <p:cNvSpPr/>
                  <p:nvPr/>
                </p:nvSpPr>
                <p:spPr>
                  <a:xfrm>
                    <a:off x="4176000" y="5976000"/>
                    <a:ext cx="396000" cy="39600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流程图: 接点 37"/>
                  <p:cNvSpPr/>
                  <p:nvPr/>
                </p:nvSpPr>
                <p:spPr>
                  <a:xfrm>
                    <a:off x="4140000" y="5940000"/>
                    <a:ext cx="468000" cy="468000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2" name="肘形连接符 21"/>
                <p:cNvCxnSpPr/>
                <p:nvPr/>
              </p:nvCxnSpPr>
              <p:spPr>
                <a:xfrm rot="10800000" flipH="1">
                  <a:off x="1800000" y="2898000"/>
                  <a:ext cx="2772000" cy="2412000"/>
                </a:xfrm>
                <a:prstGeom prst="bentConnector3">
                  <a:avLst>
                    <a:gd name="adj1" fmla="val -8194"/>
                  </a:avLst>
                </a:prstGeom>
                <a:ln w="19050">
                  <a:solidFill>
                    <a:schemeClr val="tx1"/>
                  </a:solidFill>
                  <a:headEnd type="none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4806000" y="6210000"/>
                  <a:ext cx="4675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/>
                <p:cNvGrpSpPr/>
                <p:nvPr/>
              </p:nvGrpSpPr>
              <p:grpSpPr>
                <a:xfrm>
                  <a:off x="5274000" y="5940000"/>
                  <a:ext cx="1511300" cy="540000"/>
                  <a:chOff x="6311900" y="2037598"/>
                  <a:chExt cx="1511300" cy="540000"/>
                </a:xfrm>
              </p:grpSpPr>
              <p:sp>
                <p:nvSpPr>
                  <p:cNvPr id="35" name="剪去单角的矩形 34"/>
                  <p:cNvSpPr/>
                  <p:nvPr/>
                </p:nvSpPr>
                <p:spPr>
                  <a:xfrm>
                    <a:off x="6311900" y="2037598"/>
                    <a:ext cx="1511300" cy="540000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+mn-ea"/>
                      </a:rPr>
                      <a:t>返回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  <a:latin typeface="+mn-ea"/>
                      </a:rPr>
                      <a:t>: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+mn-ea"/>
                      </a:rPr>
                      <a:t>目标</a:t>
                    </a:r>
                    <a:endParaRPr lang="zh-CN" altLang="en-US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6" name="直角三角形 35"/>
                  <p:cNvSpPr/>
                  <p:nvPr/>
                </p:nvSpPr>
                <p:spPr>
                  <a:xfrm>
                    <a:off x="7553550" y="2050300"/>
                    <a:ext cx="230400" cy="2286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3618000" y="3096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3" name="流程图: 可选过程 32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用源除以底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618000" y="4068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1" name="流程图: 可选过程 30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流程图: 可选过程 31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将余数插入</a:t>
                    </a:r>
                    <a:endParaRPr lang="en-US" altLang="zh-CN" b="1" dirty="0" smtClean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目标的左边</a:t>
                    </a:r>
                    <a:endPara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1782000" y="5022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29" name="流程图: 可选过程 28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流程图: 可选过程 29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商变成新的源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690000" y="5310000"/>
                  <a:ext cx="61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本框 43"/>
              <p:cNvSpPr txBox="1"/>
              <p:nvPr/>
            </p:nvSpPr>
            <p:spPr>
              <a:xfrm>
                <a:off x="4015617" y="1381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开始</a:t>
                </a:r>
                <a:endParaRPr lang="zh-CN" altLang="en-US" b="1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015617" y="60743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停止</a:t>
                </a:r>
                <a:endParaRPr lang="zh-CN" altLang="en-US" b="1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980733" y="5579219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[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条件为真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]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196630" y="2937240"/>
                <a:ext cx="38779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源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十进制的整数部分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目标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十进制数转换后的整数部分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底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目标底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条件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商为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9351" y="1221170"/>
            <a:ext cx="7485299" cy="4106863"/>
            <a:chOff x="829351" y="1221170"/>
            <a:chExt cx="7485299" cy="4106863"/>
          </a:xfrm>
        </p:grpSpPr>
        <p:grpSp>
          <p:nvGrpSpPr>
            <p:cNvPr id="8" name="组合 7"/>
            <p:cNvGrpSpPr/>
            <p:nvPr/>
          </p:nvGrpSpPr>
          <p:grpSpPr>
            <a:xfrm>
              <a:off x="900000" y="1221170"/>
              <a:ext cx="7344000" cy="4106863"/>
              <a:chOff x="900000" y="2110170"/>
              <a:chExt cx="7344000" cy="4106863"/>
            </a:xfrm>
          </p:grpSpPr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21101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整数部分转换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5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25776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62170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21101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组合 8"/>
            <p:cNvGrpSpPr/>
            <p:nvPr/>
          </p:nvGrpSpPr>
          <p:grpSpPr>
            <a:xfrm>
              <a:off x="829351" y="2155944"/>
              <a:ext cx="7485299" cy="2705628"/>
              <a:chOff x="737000" y="3356737"/>
              <a:chExt cx="7485299" cy="270562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37000" y="3356737"/>
                <a:ext cx="5159319" cy="2705628"/>
                <a:chOff x="2070500" y="3598037"/>
                <a:chExt cx="5159319" cy="2705628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2070500" y="4076196"/>
                  <a:ext cx="5159319" cy="2227469"/>
                  <a:chOff x="864000" y="3415796"/>
                  <a:chExt cx="5159319" cy="2227469"/>
                </a:xfrm>
              </p:grpSpPr>
              <p:cxnSp>
                <p:nvCxnSpPr>
                  <p:cNvPr id="14" name="直接箭头连接符 13"/>
                  <p:cNvCxnSpPr>
                    <a:stCxn id="37" idx="2"/>
                  </p:cNvCxnSpPr>
                  <p:nvPr/>
                </p:nvCxnSpPr>
                <p:spPr>
                  <a:xfrm>
                    <a:off x="5681007" y="4068000"/>
                    <a:ext cx="0" cy="11136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>
                    <a:off x="4762881" y="4068000"/>
                    <a:ext cx="0" cy="11136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箭头连接符 15"/>
                  <p:cNvCxnSpPr/>
                  <p:nvPr/>
                </p:nvCxnSpPr>
                <p:spPr>
                  <a:xfrm>
                    <a:off x="3849858" y="4068000"/>
                    <a:ext cx="0" cy="11136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2029998" y="4068000"/>
                    <a:ext cx="0" cy="11136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748998" y="4386267"/>
                    <a:ext cx="4347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prstClr val="black"/>
                        </a:solidFill>
                        <a:latin typeface="等线" panose="02010600030101010101" pitchFamily="2" charset="-122"/>
                      </a:rPr>
                      <a:t>…</a:t>
                    </a:r>
                    <a:endParaRPr lang="zh-CN" altLang="en-US" dirty="0"/>
                  </a:p>
                </p:txBody>
              </p: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864000" y="3415796"/>
                    <a:ext cx="5159319" cy="2227469"/>
                    <a:chOff x="864000" y="3415796"/>
                    <a:chExt cx="5159319" cy="2227469"/>
                  </a:xfrm>
                </p:grpSpPr>
                <p:grpSp>
                  <p:nvGrpSpPr>
                    <p:cNvPr id="20" name="组合 19"/>
                    <p:cNvGrpSpPr/>
                    <p:nvPr/>
                  </p:nvGrpSpPr>
                  <p:grpSpPr>
                    <a:xfrm>
                      <a:off x="864000" y="3564000"/>
                      <a:ext cx="5159319" cy="2079265"/>
                      <a:chOff x="864000" y="3564000"/>
                      <a:chExt cx="5159319" cy="2079265"/>
                    </a:xfrm>
                  </p:grpSpPr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864000" y="3564000"/>
                        <a:ext cx="504000" cy="504000"/>
                      </a:xfrm>
                      <a:prstGeom prst="rect">
                        <a:avLst/>
                      </a:prstGeom>
                      <a:solidFill>
                        <a:srgbClr val="FFBF0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2400" b="1" dirty="0" smtClean="0">
                            <a:latin typeface="+mn-ea"/>
                          </a:rPr>
                          <a:t>0</a:t>
                        </a:r>
                        <a:endParaRPr lang="zh-CN" altLang="en-US" sz="2400" b="1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34" name="文本框 33"/>
                      <p:cNvSpPr txBox="1"/>
                      <p:nvPr/>
                    </p:nvSpPr>
                    <p:spPr>
                      <a:xfrm>
                        <a:off x="1777998" y="3564000"/>
                        <a:ext cx="504000" cy="50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2400" b="1" dirty="0" smtClean="0">
                            <a:latin typeface="+mn-ea"/>
                          </a:rPr>
                          <a:t>Q</a:t>
                        </a:r>
                        <a:endParaRPr lang="zh-CN" altLang="en-US" sz="2400" b="1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3597858" y="3564000"/>
                        <a:ext cx="504000" cy="50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2400" b="1" dirty="0" smtClean="0">
                            <a:latin typeface="+mn-ea"/>
                          </a:rPr>
                          <a:t>Q</a:t>
                        </a:r>
                        <a:endParaRPr lang="zh-CN" altLang="en-US" sz="2400" b="1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4510881" y="3565266"/>
                        <a:ext cx="504000" cy="50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2400" b="1" dirty="0" smtClean="0">
                            <a:latin typeface="+mn-ea"/>
                          </a:rPr>
                          <a:t>Q</a:t>
                        </a:r>
                        <a:endParaRPr lang="zh-CN" altLang="en-US" sz="2400" b="1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5429007" y="3564000"/>
                        <a:ext cx="504000" cy="50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2400" b="1" dirty="0" smtClean="0">
                            <a:solidFill>
                              <a:schemeClr val="bg1"/>
                            </a:solidFill>
                            <a:latin typeface="+mn-ea"/>
                          </a:rPr>
                          <a:t>S</a:t>
                        </a:r>
                        <a:endParaRPr lang="zh-CN" altLang="en-US" sz="2400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1752598" y="5181600"/>
                        <a:ext cx="4270721" cy="4616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D</a:t>
                        </a:r>
                        <a:r>
                          <a:rPr lang="en-US" altLang="zh-CN" sz="2400" b="1" baseline="-25000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k-1</a:t>
                        </a:r>
                        <a:r>
                          <a:rPr lang="en-US" altLang="zh-CN" sz="24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	</a:t>
                        </a:r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…</a:t>
                        </a:r>
                        <a:r>
                          <a:rPr lang="en-US" altLang="zh-CN" sz="24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	D</a:t>
                        </a:r>
                        <a:r>
                          <a:rPr lang="en-US" altLang="zh-CN" sz="2400" b="1" baseline="-25000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2</a:t>
                        </a:r>
                        <a:r>
                          <a:rPr lang="en-US" altLang="zh-CN" sz="24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	D</a:t>
                        </a:r>
                        <a:r>
                          <a:rPr lang="en-US" altLang="zh-CN" sz="2400" b="1" baseline="-25000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1</a:t>
                        </a:r>
                        <a:r>
                          <a:rPr lang="en-US" altLang="zh-CN" sz="24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	D</a:t>
                        </a:r>
                        <a:r>
                          <a:rPr lang="en-US" altLang="zh-CN" sz="2400" b="1" baseline="-25000" dirty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0</a:t>
                        </a:r>
                        <a:endParaRPr lang="zh-CN" altLang="en-US" sz="2400" b="1" baseline="-25000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2748998" y="3585167"/>
                      <a:ext cx="43473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solidFill>
                            <a:prstClr val="black"/>
                          </a:solidFill>
                          <a:latin typeface="等线" panose="02010600030101010101" pitchFamily="2" charset="-122"/>
                        </a:rPr>
                        <a:t>…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2" name="直接箭头连接符 21"/>
                    <p:cNvCxnSpPr>
                      <a:stCxn id="37" idx="1"/>
                      <a:endCxn id="36" idx="3"/>
                    </p:cNvCxnSpPr>
                    <p:nvPr/>
                  </p:nvCxnSpPr>
                  <p:spPr>
                    <a:xfrm flipH="1">
                      <a:off x="5014881" y="3816000"/>
                      <a:ext cx="414126" cy="126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 flipH="1">
                      <a:off x="4096755" y="3815999"/>
                      <a:ext cx="414126" cy="126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箭头连接符 23"/>
                    <p:cNvCxnSpPr/>
                    <p:nvPr/>
                  </p:nvCxnSpPr>
                  <p:spPr>
                    <a:xfrm flipH="1">
                      <a:off x="3175010" y="3815999"/>
                      <a:ext cx="414126" cy="126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/>
                    <p:cNvCxnSpPr/>
                    <p:nvPr/>
                  </p:nvCxnSpPr>
                  <p:spPr>
                    <a:xfrm flipH="1">
                      <a:off x="2289935" y="3814733"/>
                      <a:ext cx="414126" cy="126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箭头连接符 25"/>
                    <p:cNvCxnSpPr/>
                    <p:nvPr/>
                  </p:nvCxnSpPr>
                  <p:spPr>
                    <a:xfrm flipH="1">
                      <a:off x="1371809" y="3813467"/>
                      <a:ext cx="414126" cy="126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H="1" flipV="1">
                      <a:off x="1777998" y="3415796"/>
                      <a:ext cx="4155010" cy="104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1652972" y="4393967"/>
                      <a:ext cx="3770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3467730" y="4393967"/>
                      <a:ext cx="3770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4385855" y="4393967"/>
                      <a:ext cx="3770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5298877" y="4393967"/>
                      <a:ext cx="3770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368000" y="5181600"/>
                      <a:ext cx="40588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3" name="文本框 12"/>
                <p:cNvSpPr txBox="1"/>
                <p:nvPr/>
              </p:nvSpPr>
              <p:spPr>
                <a:xfrm>
                  <a:off x="4501431" y="3598037"/>
                  <a:ext cx="10711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latin typeface="+mn-ea"/>
                    </a:rPr>
                    <a:t>除以 </a:t>
                  </a:r>
                  <a:r>
                    <a:rPr lang="en-US" altLang="zh-CN" sz="2400" b="1" dirty="0" smtClean="0">
                      <a:latin typeface="+mn-ea"/>
                    </a:rPr>
                    <a:t>b</a:t>
                  </a:r>
                  <a:endParaRPr lang="zh-CN" altLang="en-US" sz="2400" b="1" dirty="0">
                    <a:latin typeface="+mn-ea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6224636" y="4004267"/>
                <a:ext cx="199766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D</a:t>
                </a:r>
                <a:r>
                  <a:rPr lang="en-US" altLang="zh-CN" sz="2400" b="1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：商</a:t>
                </a:r>
                <a:endPara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R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：余数</a:t>
                </a:r>
                <a:endPara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</a:t>
                </a:r>
                <a:r>
                  <a:rPr lang="en-US" altLang="zh-CN" sz="2400" b="1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：源</a:t>
                </a:r>
                <a:endPara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D</a:t>
                </a:r>
                <a:r>
                  <a:rPr lang="en-US" altLang="zh-CN" sz="2400" b="1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：目标</a:t>
                </a:r>
                <a:endPara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D</a:t>
                </a:r>
                <a:r>
                  <a:rPr lang="en-US" altLang="zh-CN" sz="2400" b="1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i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：目标数码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下面演示如何将十进制数 </a:t>
            </a:r>
            <a:r>
              <a:rPr lang="en-US" altLang="zh-CN" dirty="0"/>
              <a:t>35 </a:t>
            </a:r>
            <a:r>
              <a:rPr lang="zh-CN" altLang="en-US" dirty="0"/>
              <a:t>转换为二进制数。 我们从这个十进制数开始，一边连续寻找除以 </a:t>
            </a:r>
            <a:r>
              <a:rPr lang="en-US" altLang="zh-CN" dirty="0"/>
              <a:t>2 </a:t>
            </a:r>
            <a:r>
              <a:rPr lang="zh-CN" altLang="en-US" dirty="0"/>
              <a:t>得到的商和余数，一边左移。结果是 </a:t>
            </a:r>
            <a:r>
              <a:rPr lang="en-US" altLang="zh-CN" dirty="0"/>
              <a:t>35 = (100011)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938315" y="3027631"/>
            <a:ext cx="7267371" cy="1520000"/>
            <a:chOff x="1092025" y="3911599"/>
            <a:chExt cx="7267371" cy="1520000"/>
          </a:xfrm>
        </p:grpSpPr>
        <p:sp>
          <p:nvSpPr>
            <p:cNvPr id="5" name="文本框 4"/>
            <p:cNvSpPr txBox="1"/>
            <p:nvPr/>
          </p:nvSpPr>
          <p:spPr>
            <a:xfrm>
              <a:off x="109202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107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2952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482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6702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8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857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17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04525" y="3911599"/>
              <a:ext cx="504000" cy="50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35</a:t>
              </a:r>
              <a:endPara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51400" y="39412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十进制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1077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2952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8275" y="4948766"/>
              <a:ext cx="469725" cy="461665"/>
            </a:xfrm>
            <a:prstGeom prst="rect">
              <a:avLst/>
            </a:prstGeom>
            <a:solidFill>
              <a:srgbClr val="EFE4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4997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5950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0452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51400" y="494876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二进制</a:t>
              </a:r>
              <a:endParaRPr lang="zh-CN" altLang="en-US" sz="2400" b="1" dirty="0"/>
            </a:p>
          </p:txBody>
        </p:sp>
        <p:cxnSp>
          <p:nvCxnSpPr>
            <p:cNvPr id="21" name="直接箭头连接符 20"/>
            <p:cNvCxnSpPr>
              <a:stCxn id="6" idx="1"/>
              <a:endCxn id="5" idx="3"/>
            </p:cNvCxnSpPr>
            <p:nvPr/>
          </p:nvCxnSpPr>
          <p:spPr>
            <a:xfrm flipH="1">
              <a:off x="159602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2512800" y="4165200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343352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35227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27102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618977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" idx="2"/>
              <a:endCxn id="13" idx="0"/>
            </p:cNvCxnSpPr>
            <p:nvPr/>
          </p:nvCxnSpPr>
          <p:spPr>
            <a:xfrm>
              <a:off x="2262775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181525" y="4417200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4100275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018400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937775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856525" y="4417200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下面演示如何将十进制数 </a:t>
            </a:r>
            <a:r>
              <a:rPr lang="en-US" altLang="zh-CN" dirty="0"/>
              <a:t>126 </a:t>
            </a:r>
            <a:r>
              <a:rPr lang="zh-CN" altLang="en-US" dirty="0"/>
              <a:t>转换为八进制数。 我们一边连续寻找除以 </a:t>
            </a:r>
            <a:r>
              <a:rPr lang="en-US" altLang="zh-CN" dirty="0"/>
              <a:t>8 </a:t>
            </a:r>
            <a:r>
              <a:rPr lang="zh-CN" altLang="en-US" dirty="0"/>
              <a:t>得到的商和余数，一边左移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</a:t>
            </a:r>
            <a:r>
              <a:rPr lang="zh-CN" altLang="en-US" dirty="0"/>
              <a:t>果是 </a:t>
            </a:r>
            <a:r>
              <a:rPr lang="en-US" altLang="zh-CN" dirty="0"/>
              <a:t>126 = (176)</a:t>
            </a:r>
            <a:r>
              <a:rPr lang="en-US" altLang="zh-CN" baseline="-25000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16440" y="2728388"/>
            <a:ext cx="4511121" cy="1520000"/>
            <a:chOff x="3848275" y="3911599"/>
            <a:chExt cx="4511121" cy="1520000"/>
          </a:xfrm>
        </p:grpSpPr>
        <p:sp>
          <p:nvSpPr>
            <p:cNvPr id="9" name="文本框 8"/>
            <p:cNvSpPr txBox="1"/>
            <p:nvPr/>
          </p:nvSpPr>
          <p:spPr>
            <a:xfrm>
              <a:off x="38482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6702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857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15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04525" y="3911599"/>
              <a:ext cx="504000" cy="50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126</a:t>
              </a:r>
              <a:endPara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51400" y="39412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十进制</a:t>
              </a:r>
              <a:endParaRPr lang="zh-CN" altLang="en-US" sz="2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4997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85775" y="4927598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smtClean="0"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60452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51400" y="494876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八进制</a:t>
              </a:r>
              <a:endParaRPr lang="zh-CN" altLang="en-US" sz="2400" b="1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435227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27102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618977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018400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937775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856525" y="4417200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下面演示如何将十进制数 </a:t>
            </a:r>
            <a:r>
              <a:rPr lang="en-US" altLang="zh-CN" dirty="0"/>
              <a:t>126 </a:t>
            </a:r>
            <a:r>
              <a:rPr lang="zh-CN" altLang="en-US" dirty="0"/>
              <a:t>转换为十六进制数。 我们一边连续寻找除以 </a:t>
            </a:r>
            <a:r>
              <a:rPr lang="en-US" altLang="zh-CN" dirty="0"/>
              <a:t>16 </a:t>
            </a:r>
            <a:r>
              <a:rPr lang="zh-CN" altLang="en-US" dirty="0"/>
              <a:t>得到的商和余数，一边左移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</a:t>
            </a:r>
            <a:r>
              <a:rPr lang="zh-CN" altLang="en-US" dirty="0"/>
              <a:t>果是 </a:t>
            </a:r>
            <a:r>
              <a:rPr lang="en-US" altLang="zh-CN" dirty="0"/>
              <a:t>126 = (7E)</a:t>
            </a:r>
            <a:r>
              <a:rPr lang="en-US" altLang="zh-CN" baseline="-25000" dirty="0"/>
              <a:t>16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21927" y="2791888"/>
            <a:ext cx="3900147" cy="1520000"/>
            <a:chOff x="4767025" y="3911599"/>
            <a:chExt cx="3900147" cy="1520000"/>
          </a:xfrm>
        </p:grpSpPr>
        <p:sp>
          <p:nvSpPr>
            <p:cNvPr id="7" name="文本框 6"/>
            <p:cNvSpPr txBox="1"/>
            <p:nvPr/>
          </p:nvSpPr>
          <p:spPr>
            <a:xfrm>
              <a:off x="476702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85775" y="3911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04525" y="3911599"/>
              <a:ext cx="504000" cy="50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126</a:t>
              </a:r>
              <a:endPara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51400" y="39412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十进制</a:t>
              </a:r>
              <a:endParaRPr lang="zh-CN" altLang="en-US" sz="24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85775" y="4927598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4525" y="4927599"/>
              <a:ext cx="504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E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51400" y="49487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十六进制</a:t>
              </a:r>
              <a:endParaRPr lang="zh-CN" altLang="en-US" sz="2400" b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527102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6189775" y="4163599"/>
              <a:ext cx="414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937775" y="4415599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856525" y="4417200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0000" y="598870"/>
            <a:ext cx="7402617" cy="5999163"/>
            <a:chOff x="900000" y="662370"/>
            <a:chExt cx="7402617" cy="5999163"/>
          </a:xfrm>
        </p:grpSpPr>
        <p:grpSp>
          <p:nvGrpSpPr>
            <p:cNvPr id="5" name="组合 4"/>
            <p:cNvGrpSpPr/>
            <p:nvPr/>
          </p:nvGrpSpPr>
          <p:grpSpPr>
            <a:xfrm>
              <a:off x="900000" y="662370"/>
              <a:ext cx="7344000" cy="5999163"/>
              <a:chOff x="900000" y="2110170"/>
              <a:chExt cx="7344000" cy="5999163"/>
            </a:xfrm>
          </p:grpSpPr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21101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转换小数部分的算法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45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25776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81093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21101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组合 5"/>
            <p:cNvGrpSpPr/>
            <p:nvPr/>
          </p:nvGrpSpPr>
          <p:grpSpPr>
            <a:xfrm>
              <a:off x="990850" y="1302901"/>
              <a:ext cx="7311767" cy="5220000"/>
              <a:chOff x="2070350" y="1302901"/>
              <a:chExt cx="7311767" cy="52200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070350" y="1302901"/>
                <a:ext cx="5004000" cy="5220000"/>
                <a:chOff x="1782000" y="1260000"/>
                <a:chExt cx="5004000" cy="5220000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4374000" y="1332000"/>
                  <a:ext cx="396000" cy="39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4770000" y="1530000"/>
                  <a:ext cx="4675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组合 13"/>
                <p:cNvGrpSpPr/>
                <p:nvPr/>
              </p:nvGrpSpPr>
              <p:grpSpPr>
                <a:xfrm>
                  <a:off x="5238000" y="1260000"/>
                  <a:ext cx="1548000" cy="540000"/>
                  <a:chOff x="6311900" y="2037598"/>
                  <a:chExt cx="1548000" cy="540000"/>
                </a:xfrm>
              </p:grpSpPr>
              <p:sp>
                <p:nvSpPr>
                  <p:cNvPr id="42" name="剪去单角的矩形 41"/>
                  <p:cNvSpPr/>
                  <p:nvPr/>
                </p:nvSpPr>
                <p:spPr>
                  <a:xfrm>
                    <a:off x="6311900" y="2037598"/>
                    <a:ext cx="1548000" cy="540000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给出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: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源和底</a:t>
                    </a:r>
                    <a:endPara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sp>
                <p:nvSpPr>
                  <p:cNvPr id="43" name="直角三角形 42"/>
                  <p:cNvSpPr/>
                  <p:nvPr/>
                </p:nvSpPr>
                <p:spPr>
                  <a:xfrm>
                    <a:off x="7600350" y="2050300"/>
                    <a:ext cx="230400" cy="2286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618000" y="2124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40" name="流程图: 可选过程 39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流程图: 可选过程 40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建立一个空目标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" name="直接箭头连接符 15"/>
                <p:cNvCxnSpPr/>
                <p:nvPr/>
              </p:nvCxnSpPr>
              <p:spPr>
                <a:xfrm rot="10800000">
                  <a:off x="4572000" y="1728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rot="10800000">
                  <a:off x="4572001" y="2700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rot="10800000">
                  <a:off x="4572001" y="3672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rot="10800000">
                  <a:off x="4572001" y="4644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流程图: 决策 19"/>
                <p:cNvSpPr/>
                <p:nvPr/>
              </p:nvSpPr>
              <p:spPr>
                <a:xfrm>
                  <a:off x="4302000" y="5040000"/>
                  <a:ext cx="540000" cy="540000"/>
                </a:xfrm>
                <a:prstGeom prst="flowChartDecision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箭头连接符 20"/>
                <p:cNvCxnSpPr/>
                <p:nvPr/>
              </p:nvCxnSpPr>
              <p:spPr>
                <a:xfrm rot="10800000">
                  <a:off x="4572000" y="5580000"/>
                  <a:ext cx="0" cy="39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>
                  <a:off x="4338000" y="5976000"/>
                  <a:ext cx="468000" cy="468000"/>
                  <a:chOff x="4140000" y="5940000"/>
                  <a:chExt cx="468000" cy="468000"/>
                </a:xfrm>
              </p:grpSpPr>
              <p:sp>
                <p:nvSpPr>
                  <p:cNvPr id="38" name="流程图: 接点 37"/>
                  <p:cNvSpPr/>
                  <p:nvPr/>
                </p:nvSpPr>
                <p:spPr>
                  <a:xfrm>
                    <a:off x="4176000" y="5976000"/>
                    <a:ext cx="396000" cy="39600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流程图: 接点 38"/>
                  <p:cNvSpPr/>
                  <p:nvPr/>
                </p:nvSpPr>
                <p:spPr>
                  <a:xfrm>
                    <a:off x="4140000" y="5940000"/>
                    <a:ext cx="468000" cy="468000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3" name="肘形连接符 22"/>
                <p:cNvCxnSpPr/>
                <p:nvPr/>
              </p:nvCxnSpPr>
              <p:spPr>
                <a:xfrm rot="10800000" flipH="1">
                  <a:off x="1800000" y="2898000"/>
                  <a:ext cx="2772000" cy="2412000"/>
                </a:xfrm>
                <a:prstGeom prst="bentConnector3">
                  <a:avLst>
                    <a:gd name="adj1" fmla="val -8194"/>
                  </a:avLst>
                </a:prstGeom>
                <a:ln w="19050">
                  <a:solidFill>
                    <a:schemeClr val="tx1"/>
                  </a:solidFill>
                  <a:headEnd type="none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806000" y="6210000"/>
                  <a:ext cx="4675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/>
                <p:cNvGrpSpPr/>
                <p:nvPr/>
              </p:nvGrpSpPr>
              <p:grpSpPr>
                <a:xfrm>
                  <a:off x="5274000" y="5940000"/>
                  <a:ext cx="1511300" cy="540000"/>
                  <a:chOff x="6311900" y="2037598"/>
                  <a:chExt cx="1511300" cy="540000"/>
                </a:xfrm>
              </p:grpSpPr>
              <p:sp>
                <p:nvSpPr>
                  <p:cNvPr id="36" name="剪去单角的矩形 35"/>
                  <p:cNvSpPr/>
                  <p:nvPr/>
                </p:nvSpPr>
                <p:spPr>
                  <a:xfrm>
                    <a:off x="6311900" y="2037598"/>
                    <a:ext cx="1511300" cy="540000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+mn-ea"/>
                      </a:rPr>
                      <a:t>返回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  <a:latin typeface="+mn-ea"/>
                      </a:rPr>
                      <a:t>: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+mn-ea"/>
                      </a:rPr>
                      <a:t>目标</a:t>
                    </a:r>
                    <a:endParaRPr lang="zh-CN" altLang="en-US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7" name="直角三角形 36"/>
                  <p:cNvSpPr/>
                  <p:nvPr/>
                </p:nvSpPr>
                <p:spPr>
                  <a:xfrm>
                    <a:off x="7553550" y="2050300"/>
                    <a:ext cx="230400" cy="2286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618000" y="3096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用源乘以底，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得到一个结果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618000" y="4068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2" name="流程图: 可选过程 31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流程图: 可选过程 32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结果的整数部分</a:t>
                    </a:r>
                    <a:endParaRPr lang="en-US" altLang="zh-CN" b="1" dirty="0" smtClean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插入目标的右边</a:t>
                    </a:r>
                    <a:endPara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782000" y="5022000"/>
                  <a:ext cx="1908000" cy="576000"/>
                  <a:chOff x="3024000" y="2124000"/>
                  <a:chExt cx="1908000" cy="576000"/>
                </a:xfrm>
              </p:grpSpPr>
              <p:sp>
                <p:nvSpPr>
                  <p:cNvPr id="30" name="流程图: 可选过程 29"/>
                  <p:cNvSpPr/>
                  <p:nvPr/>
                </p:nvSpPr>
                <p:spPr>
                  <a:xfrm>
                    <a:off x="3060000" y="2160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流程图: 可选过程 30"/>
                  <p:cNvSpPr/>
                  <p:nvPr/>
                </p:nvSpPr>
                <p:spPr>
                  <a:xfrm>
                    <a:off x="3024000" y="2124000"/>
                    <a:ext cx="1872000" cy="54000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结果的小数部分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变成新的源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3690000" y="5310000"/>
                  <a:ext cx="61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/>
              <p:cNvSpPr txBox="1"/>
              <p:nvPr/>
            </p:nvSpPr>
            <p:spPr>
              <a:xfrm>
                <a:off x="4015617" y="1381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开始</a:t>
                </a:r>
                <a:endParaRPr lang="zh-CN" altLang="en-US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015617" y="60743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停止</a:t>
                </a:r>
                <a:endParaRPr lang="zh-CN" altLang="en-US" b="1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80733" y="5579219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[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条件为真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]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196630" y="2937240"/>
                <a:ext cx="31854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源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十进制数的小数部分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目标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转换后的小数部分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条件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小数部分为</a:t>
                </a:r>
                <a:r>
                  <a:rPr lang="en-US" altLang="zh-CN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	</a:t>
                </a:r>
                <a:r>
                  <a:rPr lang="zh-CN" altLang="en-US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或者目标位数足够</a:t>
                </a:r>
                <a:endParaRPr lang="zh-CN" alt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组合 201"/>
          <p:cNvGrpSpPr/>
          <p:nvPr/>
        </p:nvGrpSpPr>
        <p:grpSpPr>
          <a:xfrm>
            <a:off x="772768" y="1221170"/>
            <a:ext cx="7598464" cy="4602163"/>
            <a:chOff x="772768" y="1221170"/>
            <a:chExt cx="7598464" cy="4602163"/>
          </a:xfrm>
        </p:grpSpPr>
        <p:grpSp>
          <p:nvGrpSpPr>
            <p:cNvPr id="169" name="组合 168"/>
            <p:cNvGrpSpPr/>
            <p:nvPr/>
          </p:nvGrpSpPr>
          <p:grpSpPr>
            <a:xfrm>
              <a:off x="900000" y="1221170"/>
              <a:ext cx="7344000" cy="4602163"/>
              <a:chOff x="900000" y="1221170"/>
              <a:chExt cx="7344000" cy="4602163"/>
            </a:xfrm>
          </p:grpSpPr>
          <p:sp>
            <p:nvSpPr>
              <p:cNvPr id="165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12211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转换十进制的小数部分到其他进制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166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16886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58233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12211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0" name="组合 169"/>
            <p:cNvGrpSpPr/>
            <p:nvPr/>
          </p:nvGrpSpPr>
          <p:grpSpPr>
            <a:xfrm>
              <a:off x="772768" y="1889244"/>
              <a:ext cx="7598464" cy="3767827"/>
              <a:chOff x="500679" y="2917944"/>
              <a:chExt cx="7598464" cy="3767827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500679" y="2917944"/>
                <a:ext cx="7598464" cy="2705628"/>
                <a:chOff x="1241000" y="3356737"/>
                <a:chExt cx="7598464" cy="2705628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1241000" y="3356737"/>
                  <a:ext cx="5472778" cy="2705628"/>
                  <a:chOff x="2574500" y="3598037"/>
                  <a:chExt cx="5472778" cy="2705628"/>
                </a:xfrm>
              </p:grpSpPr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574500" y="4076196"/>
                    <a:ext cx="5472778" cy="2227469"/>
                    <a:chOff x="1368000" y="3415796"/>
                    <a:chExt cx="5472778" cy="2227469"/>
                  </a:xfrm>
                </p:grpSpPr>
                <p:cxnSp>
                  <p:nvCxnSpPr>
                    <p:cNvPr id="177" name="直接箭头连接符 176"/>
                    <p:cNvCxnSpPr>
                      <a:stCxn id="200" idx="2"/>
                    </p:cNvCxnSpPr>
                    <p:nvPr/>
                  </p:nvCxnSpPr>
                  <p:spPr>
                    <a:xfrm>
                      <a:off x="3865696" y="4068000"/>
                      <a:ext cx="0" cy="1113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直接箭头连接符 177"/>
                    <p:cNvCxnSpPr/>
                    <p:nvPr/>
                  </p:nvCxnSpPr>
                  <p:spPr>
                    <a:xfrm>
                      <a:off x="2962657" y="4066733"/>
                      <a:ext cx="0" cy="1113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直接箭头连接符 178"/>
                    <p:cNvCxnSpPr/>
                    <p:nvPr/>
                  </p:nvCxnSpPr>
                  <p:spPr>
                    <a:xfrm>
                      <a:off x="5648587" y="4068000"/>
                      <a:ext cx="0" cy="1113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箭头连接符 179"/>
                    <p:cNvCxnSpPr/>
                    <p:nvPr/>
                  </p:nvCxnSpPr>
                  <p:spPr>
                    <a:xfrm>
                      <a:off x="2029998" y="4068000"/>
                      <a:ext cx="0" cy="1113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4547723" y="4388672"/>
                      <a:ext cx="43473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solidFill>
                            <a:prstClr val="black"/>
                          </a:solidFill>
                          <a:latin typeface="等线" panose="02010600030101010101" pitchFamily="2" charset="-122"/>
                        </a:rPr>
                        <a:t>…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182" name="组合 181"/>
                    <p:cNvGrpSpPr/>
                    <p:nvPr/>
                  </p:nvGrpSpPr>
                  <p:grpSpPr>
                    <a:xfrm>
                      <a:off x="1368000" y="3415796"/>
                      <a:ext cx="5472778" cy="2227469"/>
                      <a:chOff x="1368000" y="3415796"/>
                      <a:chExt cx="5472778" cy="2227469"/>
                    </a:xfrm>
                  </p:grpSpPr>
                  <p:grpSp>
                    <p:nvGrpSpPr>
                      <p:cNvPr id="183" name="组合 182"/>
                      <p:cNvGrpSpPr/>
                      <p:nvPr/>
                    </p:nvGrpSpPr>
                    <p:grpSpPr>
                      <a:xfrm>
                        <a:off x="1752598" y="3564000"/>
                        <a:ext cx="5088180" cy="2079265"/>
                        <a:chOff x="1752598" y="3564000"/>
                        <a:chExt cx="5088180" cy="2079265"/>
                      </a:xfrm>
                    </p:grpSpPr>
                    <p:sp>
                      <p:nvSpPr>
                        <p:cNvPr id="196" name="文本框 195"/>
                        <p:cNvSpPr txBox="1"/>
                        <p:nvPr/>
                      </p:nvSpPr>
                      <p:spPr>
                        <a:xfrm>
                          <a:off x="6336778" y="3564000"/>
                          <a:ext cx="504000" cy="504000"/>
                        </a:xfrm>
                        <a:prstGeom prst="rect">
                          <a:avLst/>
                        </a:prstGeom>
                        <a:solidFill>
                          <a:srgbClr val="FFBF00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no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ea"/>
                            </a:rPr>
                            <a:t>0</a:t>
                          </a:r>
                          <a:endParaRPr lang="zh-CN" altLang="en-US" sz="2400" b="1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7" name="文本框 196"/>
                        <p:cNvSpPr txBox="1"/>
                        <p:nvPr/>
                      </p:nvSpPr>
                      <p:spPr>
                        <a:xfrm>
                          <a:off x="1777998" y="3564000"/>
                          <a:ext cx="504000" cy="504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no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latin typeface="+mn-ea"/>
                            </a:rPr>
                            <a:t>S</a:t>
                          </a:r>
                          <a:endParaRPr lang="zh-CN" altLang="en-US" sz="2400" b="1" dirty="0">
                            <a:solidFill>
                              <a:schemeClr val="bg1"/>
                            </a:solidFill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8" name="文本框 197"/>
                        <p:cNvSpPr txBox="1"/>
                        <p:nvPr/>
                      </p:nvSpPr>
                      <p:spPr>
                        <a:xfrm>
                          <a:off x="5396587" y="3564000"/>
                          <a:ext cx="504000" cy="504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no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ea"/>
                            </a:rPr>
                            <a:t>F</a:t>
                          </a:r>
                          <a:endParaRPr lang="zh-CN" altLang="en-US" sz="2400" b="1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99" name="文本框 198"/>
                        <p:cNvSpPr txBox="1"/>
                        <p:nvPr/>
                      </p:nvSpPr>
                      <p:spPr>
                        <a:xfrm>
                          <a:off x="2695603" y="3565266"/>
                          <a:ext cx="504000" cy="504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no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ea"/>
                            </a:rPr>
                            <a:t>F</a:t>
                          </a:r>
                          <a:endParaRPr lang="zh-CN" altLang="en-US" sz="2400" b="1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200" name="文本框 199"/>
                        <p:cNvSpPr txBox="1"/>
                        <p:nvPr/>
                      </p:nvSpPr>
                      <p:spPr>
                        <a:xfrm>
                          <a:off x="3613696" y="3564000"/>
                          <a:ext cx="504000" cy="504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no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ea"/>
                            </a:rPr>
                            <a:t>F</a:t>
                          </a:r>
                          <a:endParaRPr lang="zh-CN" altLang="en-US" sz="2400" b="1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201" name="文本框 200"/>
                        <p:cNvSpPr txBox="1"/>
                        <p:nvPr/>
                      </p:nvSpPr>
                      <p:spPr>
                        <a:xfrm>
                          <a:off x="1752598" y="5181600"/>
                          <a:ext cx="4270721" cy="46166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</a:t>
                          </a:r>
                          <a:r>
                            <a:rPr lang="en-US" altLang="zh-CN" sz="2400" b="1" baseline="-250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-1</a:t>
                          </a:r>
                          <a:r>
                            <a:rPr lang="en-US" altLang="zh-CN" sz="2400" b="1" dirty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	</a:t>
                          </a:r>
                          <a:r>
                            <a:rPr lang="en-US" altLang="zh-CN" sz="2400" b="1" dirty="0" smtClean="0">
                              <a:latin typeface="等线" panose="02010600030101010101" pitchFamily="2" charset="-122"/>
                            </a:rPr>
                            <a:t>D</a:t>
                          </a:r>
                          <a:r>
                            <a:rPr lang="en-US" altLang="zh-CN" sz="2400" b="1" baseline="-25000" dirty="0" smtClean="0">
                              <a:latin typeface="等线" panose="02010600030101010101" pitchFamily="2" charset="-122"/>
                            </a:rPr>
                            <a:t>-2</a:t>
                          </a:r>
                          <a:r>
                            <a:rPr lang="en-US" altLang="zh-CN" sz="2400" b="1" dirty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	</a:t>
                          </a:r>
                          <a:r>
                            <a:rPr lang="en-US" altLang="zh-CN" sz="24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</a:t>
                          </a:r>
                          <a:r>
                            <a:rPr lang="en-US" altLang="zh-CN" sz="2400" b="1" baseline="-250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-3</a:t>
                          </a:r>
                          <a:r>
                            <a:rPr lang="en-US" altLang="zh-CN" sz="2400" b="1" dirty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	</a:t>
                          </a:r>
                          <a:r>
                            <a:rPr lang="en-US" altLang="zh-CN" sz="2400" b="1" dirty="0" smtClean="0">
                              <a:latin typeface="等线" panose="02010600030101010101" pitchFamily="2" charset="-122"/>
                            </a:rPr>
                            <a:t>…</a:t>
                          </a:r>
                          <a:r>
                            <a:rPr lang="en-US" altLang="zh-CN" sz="2400" b="1" dirty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	</a:t>
                          </a:r>
                          <a:r>
                            <a:rPr lang="en-US" altLang="zh-CN" sz="24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D</a:t>
                          </a:r>
                          <a:r>
                            <a:rPr lang="en-US" altLang="zh-CN" sz="2400" b="1" baseline="-250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-l</a:t>
                          </a:r>
                          <a:endParaRPr lang="zh-CN" altLang="en-US" sz="2400" b="1" baseline="-250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184" name="文本框 183"/>
                      <p:cNvSpPr txBox="1"/>
                      <p:nvPr/>
                    </p:nvSpPr>
                    <p:spPr>
                      <a:xfrm>
                        <a:off x="4547727" y="3585167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>
                            <a:solidFill>
                              <a:prstClr val="black"/>
                            </a:solidFill>
                            <a:latin typeface="等线" panose="02010600030101010101" pitchFamily="2" charset="-122"/>
                          </a:rPr>
                          <a:t>…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85" name="直接箭头连接符 184"/>
                      <p:cNvCxnSpPr>
                        <a:stCxn id="200" idx="1"/>
                        <a:endCxn id="199" idx="3"/>
                      </p:cNvCxnSpPr>
                      <p:nvPr/>
                    </p:nvCxnSpPr>
                    <p:spPr>
                      <a:xfrm flipH="1">
                        <a:off x="3199603" y="3816000"/>
                        <a:ext cx="414093" cy="126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直接箭头连接符 185"/>
                      <p:cNvCxnSpPr/>
                      <p:nvPr/>
                    </p:nvCxnSpPr>
                    <p:spPr>
                      <a:xfrm flipH="1">
                        <a:off x="4096755" y="3815999"/>
                        <a:ext cx="414126" cy="126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直接箭头连接符 186"/>
                      <p:cNvCxnSpPr/>
                      <p:nvPr/>
                    </p:nvCxnSpPr>
                    <p:spPr>
                      <a:xfrm flipH="1">
                        <a:off x="4973739" y="3815999"/>
                        <a:ext cx="414126" cy="126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直接箭头连接符 187"/>
                      <p:cNvCxnSpPr/>
                      <p:nvPr/>
                    </p:nvCxnSpPr>
                    <p:spPr>
                      <a:xfrm flipH="1">
                        <a:off x="2289935" y="3814733"/>
                        <a:ext cx="414126" cy="126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直接箭头连接符 188"/>
                      <p:cNvCxnSpPr/>
                      <p:nvPr/>
                    </p:nvCxnSpPr>
                    <p:spPr>
                      <a:xfrm flipH="1">
                        <a:off x="5919339" y="3813467"/>
                        <a:ext cx="414126" cy="126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直接箭头连接符 189"/>
                      <p:cNvCxnSpPr/>
                      <p:nvPr/>
                    </p:nvCxnSpPr>
                    <p:spPr>
                      <a:xfrm flipH="1" flipV="1">
                        <a:off x="1777998" y="3415796"/>
                        <a:ext cx="4155010" cy="104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文本框 190"/>
                      <p:cNvSpPr txBox="1"/>
                      <p:nvPr/>
                    </p:nvSpPr>
                    <p:spPr>
                      <a:xfrm>
                        <a:off x="1652972" y="4393967"/>
                        <a:ext cx="2744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I</a:t>
                        </a:r>
                        <a:endPara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92" name="文本框 191"/>
                      <p:cNvSpPr txBox="1"/>
                      <p:nvPr/>
                    </p:nvSpPr>
                    <p:spPr>
                      <a:xfrm>
                        <a:off x="3467730" y="4393967"/>
                        <a:ext cx="2744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I</a:t>
                        </a:r>
                        <a:endPara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93" name="文本框 192"/>
                      <p:cNvSpPr txBox="1"/>
                      <p:nvPr/>
                    </p:nvSpPr>
                    <p:spPr>
                      <a:xfrm>
                        <a:off x="2585631" y="4392700"/>
                        <a:ext cx="2744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I</a:t>
                        </a:r>
                        <a:endPara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94" name="文本框 193"/>
                      <p:cNvSpPr txBox="1"/>
                      <p:nvPr/>
                    </p:nvSpPr>
                    <p:spPr>
                      <a:xfrm>
                        <a:off x="5298877" y="4393967"/>
                        <a:ext cx="2744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I</a:t>
                        </a:r>
                        <a:endPara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95" name="文本框 194"/>
                      <p:cNvSpPr txBox="1"/>
                      <p:nvPr/>
                    </p:nvSpPr>
                    <p:spPr>
                      <a:xfrm>
                        <a:off x="1368000" y="5181600"/>
                        <a:ext cx="40588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D</a:t>
                        </a:r>
                        <a:endParaRPr lang="zh-CN" altLang="en-US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4501431" y="3598037"/>
                    <a:ext cx="10711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+mn-ea"/>
                      </a:rPr>
                      <a:t>乘以 </a:t>
                    </a:r>
                    <a:r>
                      <a:rPr lang="en-US" altLang="zh-CN" sz="2400" b="1" dirty="0" smtClean="0">
                        <a:latin typeface="+mn-ea"/>
                      </a:rPr>
                      <a:t>b</a:t>
                    </a:r>
                    <a:endParaRPr lang="zh-CN" altLang="en-US" sz="24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>
                  <a:off x="6828977" y="4069108"/>
                  <a:ext cx="2010487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I</a:t>
                  </a:r>
                  <a:r>
                    <a:rPr lang="en-US" altLang="zh-CN" sz="2400" b="1" baseline="30000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</a:t>
                  </a:r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：整数部分</a:t>
                  </a:r>
                  <a:endPara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F</a:t>
                  </a:r>
                  <a:r>
                    <a:rPr lang="en-US" altLang="zh-CN" sz="2400" b="1" baseline="-25000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：小数部分</a:t>
                  </a:r>
                  <a:endPara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S</a:t>
                  </a:r>
                  <a:r>
                    <a:rPr lang="en-US" altLang="zh-CN" sz="2400" b="1" baseline="-25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：源</a:t>
                  </a:r>
                  <a:endPara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D</a:t>
                  </a:r>
                  <a:r>
                    <a:rPr lang="en-US" altLang="zh-CN" sz="2400" b="1" baseline="-25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：目标</a:t>
                  </a:r>
                  <a:endPara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D</a:t>
                  </a:r>
                  <a:r>
                    <a:rPr lang="en-US" altLang="zh-CN" sz="2400" b="1" baseline="-25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i</a:t>
                  </a:r>
                  <a:r>
                    <a:rPr lang="zh-CN" altLang="en-US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：目标数码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72" name="文本框 171"/>
              <p:cNvSpPr txBox="1"/>
              <p:nvPr/>
            </p:nvSpPr>
            <p:spPr>
              <a:xfrm>
                <a:off x="785651" y="5854774"/>
                <a:ext cx="51090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注意：小数可能永远不为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endPara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	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当创建了足够的位数后停止。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将十进制</a:t>
            </a:r>
            <a:r>
              <a:rPr lang="zh-CN" altLang="en-US" dirty="0" smtClean="0">
                <a:latin typeface="等线" panose="02010600030101010101" pitchFamily="2" charset="-122"/>
              </a:rPr>
              <a:t>数 </a:t>
            </a:r>
            <a:r>
              <a:rPr lang="en-US" altLang="zh-CN" dirty="0" smtClean="0">
                <a:latin typeface="等线" panose="02010600030101010101" pitchFamily="2" charset="-122"/>
              </a:rPr>
              <a:t>0.625 </a:t>
            </a:r>
            <a:r>
              <a:rPr lang="zh-CN" altLang="en-US" dirty="0" smtClean="0">
                <a:latin typeface="等线" panose="02010600030101010101" pitchFamily="2" charset="-122"/>
              </a:rPr>
              <a:t>转</a:t>
            </a:r>
            <a:r>
              <a:rPr lang="zh-CN" altLang="en-US" dirty="0">
                <a:latin typeface="等线" panose="02010600030101010101" pitchFamily="2" charset="-122"/>
              </a:rPr>
              <a:t>换为二进制数</a:t>
            </a:r>
            <a:r>
              <a:rPr lang="zh-CN" altLang="en-US" dirty="0" smtClean="0">
                <a:latin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latin typeface="等线" panose="02010600030101010101" pitchFamily="2" charset="-122"/>
              </a:rPr>
              <a:t>因</a:t>
            </a:r>
            <a:r>
              <a:rPr lang="zh-CN" altLang="en-US" dirty="0">
                <a:latin typeface="等线" panose="02010600030101010101" pitchFamily="2" charset="-122"/>
              </a:rPr>
              <a:t>为 </a:t>
            </a:r>
            <a:r>
              <a:rPr lang="en-US" altLang="zh-CN" dirty="0">
                <a:latin typeface="等线" panose="02010600030101010101" pitchFamily="2" charset="-122"/>
              </a:rPr>
              <a:t>0.625 = (0.101)</a:t>
            </a:r>
            <a:r>
              <a:rPr lang="en-US" altLang="zh-CN" baseline="-25000" dirty="0">
                <a:latin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</a:rPr>
              <a:t>没有整数部分，所以该例子显示小数部分如何计算。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498303" y="2432731"/>
            <a:ext cx="6147394" cy="1520000"/>
            <a:chOff x="332606" y="2728388"/>
            <a:chExt cx="6147394" cy="1520000"/>
          </a:xfrm>
        </p:grpSpPr>
        <p:grpSp>
          <p:nvGrpSpPr>
            <p:cNvPr id="5" name="组合 4"/>
            <p:cNvGrpSpPr/>
            <p:nvPr/>
          </p:nvGrpSpPr>
          <p:grpSpPr>
            <a:xfrm>
              <a:off x="332606" y="2728388"/>
              <a:ext cx="6147394" cy="1520000"/>
              <a:chOff x="2140887" y="3911599"/>
              <a:chExt cx="6147394" cy="152000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824281" y="3911599"/>
                <a:ext cx="792000" cy="504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625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048281" y="3911599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0.25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272281" y="3911599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0.50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96281" y="3911599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0.00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140887" y="3932121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十进制</a:t>
                </a:r>
                <a:endParaRPr lang="zh-CN" altLang="en-US" sz="2400" b="1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824281" y="4927599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048281" y="4927598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72281" y="4927599"/>
                <a:ext cx="792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140887" y="49508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二进制</a:t>
                </a:r>
                <a:endParaRPr lang="zh-CN" altLang="en-US" sz="2400" b="1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4616281" y="4163599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>
                <a:off x="5840281" y="4163599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>
                <a:off x="7064281" y="4163599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4220281" y="4415599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5444281" y="4415599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6668281" y="4417200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661896" y="3767674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•</a:t>
              </a:r>
              <a:endParaRPr lang="zh-CN" altLang="en-US" b="1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下</a:t>
            </a:r>
            <a:r>
              <a:rPr lang="zh-CN" altLang="en-US" dirty="0" smtClean="0">
                <a:latin typeface="等线" panose="02010600030101010101" pitchFamily="2" charset="-122"/>
              </a:rPr>
              <a:t>面是如</a:t>
            </a:r>
            <a:r>
              <a:rPr lang="zh-CN" altLang="en-US" dirty="0">
                <a:latin typeface="等线" panose="02010600030101010101" pitchFamily="2" charset="-122"/>
              </a:rPr>
              <a:t>何将 </a:t>
            </a:r>
            <a:r>
              <a:rPr lang="en-US" altLang="zh-CN" dirty="0">
                <a:latin typeface="等线" panose="02010600030101010101" pitchFamily="2" charset="-122"/>
              </a:rPr>
              <a:t>0.634 </a:t>
            </a:r>
            <a:r>
              <a:rPr lang="zh-CN" altLang="en-US" dirty="0">
                <a:latin typeface="等线" panose="02010600030101010101" pitchFamily="2" charset="-122"/>
              </a:rPr>
              <a:t>转换为八进制数且精确到</a:t>
            </a:r>
            <a:r>
              <a:rPr lang="en-US" altLang="zh-CN" dirty="0">
                <a:latin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</a:rPr>
              <a:t>位小数</a:t>
            </a:r>
            <a:r>
              <a:rPr lang="zh-CN" altLang="en-US" dirty="0" smtClean="0">
                <a:latin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latin typeface="等线" panose="02010600030101010101" pitchFamily="2" charset="-122"/>
              </a:rPr>
              <a:t>结</a:t>
            </a:r>
            <a:r>
              <a:rPr lang="zh-CN" altLang="en-US" dirty="0">
                <a:latin typeface="等线" panose="02010600030101010101" pitchFamily="2" charset="-122"/>
              </a:rPr>
              <a:t>果是 </a:t>
            </a:r>
            <a:r>
              <a:rPr lang="en-US" altLang="zh-CN" dirty="0">
                <a:latin typeface="等线" panose="02010600030101010101" pitchFamily="2" charset="-122"/>
              </a:rPr>
              <a:t>0.634 = (0.5044)</a:t>
            </a:r>
            <a:r>
              <a:rPr lang="en-US" altLang="zh-CN" baseline="-25000" dirty="0">
                <a:latin typeface="等线" panose="02010600030101010101" pitchFamily="2" charset="-122"/>
              </a:rPr>
              <a:t>8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</a:rPr>
              <a:t>。 </a:t>
            </a:r>
            <a:endParaRPr lang="en-US" altLang="zh-CN" dirty="0" smtClean="0">
              <a:latin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latin typeface="等线" panose="02010600030101010101" pitchFamily="2" charset="-122"/>
              </a:rPr>
              <a:t>注</a:t>
            </a:r>
            <a:r>
              <a:rPr lang="zh-CN" altLang="en-US" dirty="0">
                <a:latin typeface="等线" panose="02010600030101010101" pitchFamily="2" charset="-122"/>
              </a:rPr>
              <a:t>意，以</a:t>
            </a:r>
            <a:r>
              <a:rPr lang="en-US" altLang="zh-CN" dirty="0">
                <a:latin typeface="等线" panose="02010600030101010101" pitchFamily="2" charset="-122"/>
              </a:rPr>
              <a:t>8</a:t>
            </a:r>
            <a:r>
              <a:rPr lang="zh-CN" altLang="en-US" dirty="0">
                <a:latin typeface="等线" panose="02010600030101010101" pitchFamily="2" charset="-122"/>
              </a:rPr>
              <a:t>为底时乘以</a:t>
            </a:r>
            <a:r>
              <a:rPr lang="en-US" altLang="zh-CN" dirty="0">
                <a:latin typeface="等线" panose="02010600030101010101" pitchFamily="2" charset="-122"/>
              </a:rPr>
              <a:t>8</a:t>
            </a:r>
            <a:r>
              <a:rPr lang="zh-CN" altLang="en-US" dirty="0">
                <a:latin typeface="等线" panose="02010600030101010101" pitchFamily="2" charset="-122"/>
              </a:rPr>
              <a:t>（八进制）。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85925" y="2422046"/>
            <a:ext cx="7372150" cy="1520254"/>
            <a:chOff x="425450" y="2612546"/>
            <a:chExt cx="7372150" cy="1520254"/>
          </a:xfrm>
        </p:grpSpPr>
        <p:grpSp>
          <p:nvGrpSpPr>
            <p:cNvPr id="5" name="组合 4"/>
            <p:cNvGrpSpPr/>
            <p:nvPr/>
          </p:nvGrpSpPr>
          <p:grpSpPr>
            <a:xfrm>
              <a:off x="425450" y="2612546"/>
              <a:ext cx="6147394" cy="1520000"/>
              <a:chOff x="332606" y="2728388"/>
              <a:chExt cx="6147394" cy="152000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32606" y="2728388"/>
                <a:ext cx="6147394" cy="1520000"/>
                <a:chOff x="2140887" y="3911599"/>
                <a:chExt cx="6147394" cy="1520000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3824281" y="3911599"/>
                  <a:ext cx="792000" cy="50400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0.634</a:t>
                  </a:r>
                  <a:endParaRPr lang="zh-CN" altLang="en-US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5048281" y="3911599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0.072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6272281" y="3911599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0.576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7496281" y="3911599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0.608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140887" y="3932121"/>
                  <a:ext cx="1107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/>
                    <a:t>十进制</a:t>
                  </a:r>
                  <a:endParaRPr lang="zh-CN" altLang="en-US" sz="2400" b="1" dirty="0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824281" y="4927599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5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048281" y="4927598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0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272281" y="4927599"/>
                  <a:ext cx="792000" cy="504000"/>
                </a:xfrm>
                <a:prstGeom prst="rect">
                  <a:avLst/>
                </a:prstGeom>
                <a:solidFill>
                  <a:srgbClr val="EFE4F0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4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4</a:t>
                  </a:r>
                  <a:endPara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140887" y="4950885"/>
                  <a:ext cx="1107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/>
                    <a:t>八进制</a:t>
                  </a:r>
                  <a:endParaRPr lang="zh-CN" altLang="en-US" sz="2400" b="1" dirty="0"/>
                </a:p>
              </p:txBody>
            </p: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4616281" y="4163599"/>
                  <a:ext cx="43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H="1">
                  <a:off x="5840281" y="4163599"/>
                  <a:ext cx="43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7064281" y="4163599"/>
                  <a:ext cx="43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220281" y="4415599"/>
                  <a:ext cx="0" cy="512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5444281" y="4415599"/>
                  <a:ext cx="0" cy="512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6668281" y="4417200"/>
                  <a:ext cx="0" cy="512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/>
              <p:cNvSpPr txBox="1"/>
              <p:nvPr/>
            </p:nvSpPr>
            <p:spPr>
              <a:xfrm>
                <a:off x="1661896" y="3767674"/>
                <a:ext cx="311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•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005600" y="2613600"/>
              <a:ext cx="792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0.864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81600" y="3628800"/>
              <a:ext cx="792000" cy="504000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6572844" y="2865600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177600" y="3117600"/>
              <a:ext cx="0" cy="5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2.1	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介绍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ea typeface="+mn-ea"/>
              </a:rPr>
              <a:t>数</a:t>
            </a:r>
            <a:r>
              <a:rPr lang="zh-CN" altLang="en-US" dirty="0">
                <a:ea typeface="+mn-ea"/>
              </a:rPr>
              <a:t>字系统定义了如何用不同的符号来表示一个数字。一个数字在不同的系统中可以有不同的表示。例如，数</a:t>
            </a:r>
            <a:r>
              <a:rPr lang="zh-CN" altLang="en-US" dirty="0" smtClean="0">
                <a:ea typeface="+mn-ea"/>
              </a:rPr>
              <a:t>字</a:t>
            </a:r>
            <a:r>
              <a:rPr lang="en-US" altLang="zh-CN" dirty="0" smtClean="0">
                <a:ea typeface="+mn-ea"/>
              </a:rPr>
              <a:t>(2A)</a:t>
            </a:r>
            <a:r>
              <a:rPr lang="en-US" altLang="zh-CN" baseline="-25000" dirty="0" smtClean="0">
                <a:ea typeface="+mn-ea"/>
              </a:rPr>
              <a:t>16</a:t>
            </a:r>
            <a:r>
              <a:rPr lang="zh-CN" altLang="en-US" dirty="0">
                <a:ea typeface="+mn-ea"/>
              </a:rPr>
              <a:t>和</a:t>
            </a:r>
            <a:r>
              <a:rPr lang="en-US" altLang="zh-CN" dirty="0">
                <a:ea typeface="+mn-ea"/>
              </a:rPr>
              <a:t>(52)</a:t>
            </a:r>
            <a:r>
              <a:rPr lang="en-US" altLang="zh-CN" baseline="-25000" dirty="0">
                <a:ea typeface="+mn-ea"/>
              </a:rPr>
              <a:t>8</a:t>
            </a:r>
            <a:r>
              <a:rPr lang="zh-CN" altLang="en-US" dirty="0">
                <a:ea typeface="+mn-ea"/>
              </a:rPr>
              <a:t>都是指同样的数量</a:t>
            </a:r>
            <a:r>
              <a:rPr lang="en-US" altLang="zh-CN" dirty="0">
                <a:ea typeface="+mn-ea"/>
              </a:rPr>
              <a:t>(42)</a:t>
            </a:r>
            <a:r>
              <a:rPr lang="en-US" altLang="zh-CN" baseline="-25000" dirty="0">
                <a:ea typeface="+mn-ea"/>
              </a:rPr>
              <a:t>10</a:t>
            </a:r>
            <a:r>
              <a:rPr lang="zh-CN" altLang="en-US" dirty="0">
                <a:ea typeface="+mn-ea"/>
              </a:rPr>
              <a:t>，但是他们的表示是完全不同的。</a:t>
            </a:r>
            <a:endParaRPr lang="zh-CN" altLang="en-US" dirty="0">
              <a:ea typeface="+mn-ea"/>
            </a:endParaRPr>
          </a:p>
          <a:p>
            <a:r>
              <a:rPr lang="zh-CN" altLang="en-US" dirty="0" smtClean="0">
                <a:ea typeface="+mn-ea"/>
              </a:rPr>
              <a:t> 过</a:t>
            </a:r>
            <a:r>
              <a:rPr lang="zh-CN" altLang="en-US" dirty="0">
                <a:ea typeface="+mn-ea"/>
              </a:rPr>
              <a:t>去一些数字系统已经在广泛使用了，数字系统可以分为两类：位置化系统和非位置化系统。我们的主要目标是讨论位置化数字系统，但也给出非位置化系统的例子。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下面演示如何将十进制数 </a:t>
            </a:r>
            <a:r>
              <a:rPr lang="en-US" altLang="zh-CN" dirty="0">
                <a:ea typeface="+mn-ea"/>
              </a:rPr>
              <a:t>178.6 </a:t>
            </a:r>
            <a:r>
              <a:rPr lang="zh-CN" altLang="en-US" dirty="0">
                <a:ea typeface="+mn-ea"/>
              </a:rPr>
              <a:t>转换为十六进制数且精确到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位小数</a:t>
            </a:r>
            <a:r>
              <a:rPr lang="zh-CN" altLang="en-US" dirty="0" smtClean="0">
                <a:ea typeface="+mn-ea"/>
              </a:rPr>
              <a:t>。</a:t>
            </a:r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结</a:t>
            </a:r>
            <a:r>
              <a:rPr lang="zh-CN" altLang="en-US" dirty="0">
                <a:ea typeface="+mn-ea"/>
              </a:rPr>
              <a:t>果是 </a:t>
            </a:r>
            <a:r>
              <a:rPr lang="en-US" altLang="zh-CN" dirty="0">
                <a:ea typeface="+mn-ea"/>
              </a:rPr>
              <a:t>178.6 = (B2.9)</a:t>
            </a:r>
            <a:r>
              <a:rPr lang="en-US" altLang="zh-CN" baseline="-25000" dirty="0">
                <a:ea typeface="+mn-ea"/>
              </a:rPr>
              <a:t>16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 smtClean="0">
                <a:ea typeface="+mn-ea"/>
              </a:rPr>
              <a:t>。</a:t>
            </a:r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注</a:t>
            </a:r>
            <a:r>
              <a:rPr lang="zh-CN" altLang="en-US" dirty="0">
                <a:ea typeface="+mn-ea"/>
              </a:rPr>
              <a:t>意，以</a:t>
            </a:r>
            <a:r>
              <a:rPr lang="en-US" altLang="zh-CN" dirty="0">
                <a:ea typeface="+mn-ea"/>
              </a:rPr>
              <a:t>16</a:t>
            </a:r>
            <a:r>
              <a:rPr lang="zh-CN" altLang="en-US" dirty="0">
                <a:ea typeface="+mn-ea"/>
              </a:rPr>
              <a:t>为底时除或乘以</a:t>
            </a:r>
            <a:r>
              <a:rPr lang="en-US" altLang="zh-CN" dirty="0">
                <a:ea typeface="+mn-ea"/>
              </a:rPr>
              <a:t>16</a:t>
            </a:r>
            <a:r>
              <a:rPr lang="zh-CN" altLang="en-US" dirty="0">
                <a:ea typeface="+mn-ea"/>
              </a:rPr>
              <a:t>（基于十六进制）。</a:t>
            </a:r>
            <a:endParaRPr lang="zh-CN" altLang="en-US" dirty="0">
              <a:ea typeface="+mn-ea"/>
            </a:endParaRPr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711764" y="2717687"/>
            <a:ext cx="5720472" cy="1520000"/>
            <a:chOff x="1551528" y="2692287"/>
            <a:chExt cx="5720472" cy="1520000"/>
          </a:xfrm>
        </p:grpSpPr>
        <p:grpSp>
          <p:nvGrpSpPr>
            <p:cNvPr id="5" name="组合 4"/>
            <p:cNvGrpSpPr/>
            <p:nvPr/>
          </p:nvGrpSpPr>
          <p:grpSpPr>
            <a:xfrm>
              <a:off x="1551528" y="2692287"/>
              <a:ext cx="3881799" cy="1520000"/>
              <a:chOff x="5207926" y="3911599"/>
              <a:chExt cx="3881799" cy="152000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748225" y="3911599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666975" y="3911599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11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585725" y="3911599"/>
                <a:ext cx="504000" cy="504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178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207926" y="3927927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十进制</a:t>
                </a:r>
                <a:endParaRPr lang="zh-CN" altLang="en-US" sz="2400" b="1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66975" y="4927598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B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585725" y="4927599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07926" y="4948765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十六进制</a:t>
                </a:r>
                <a:endParaRPr lang="zh-CN" altLang="en-US" sz="2400" b="1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7252225" y="4163599"/>
                <a:ext cx="4147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8170975" y="4163599"/>
                <a:ext cx="4147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918975" y="4415599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8837725" y="4417200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5485049" y="2692287"/>
              <a:ext cx="1786951" cy="1519999"/>
              <a:chOff x="5485049" y="2692287"/>
              <a:chExt cx="1786951" cy="1519999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5848076" y="2692800"/>
                <a:ext cx="504000" cy="504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0.6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68000" y="2692287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0.6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48076" y="3708286"/>
                <a:ext cx="504000" cy="504000"/>
              </a:xfrm>
              <a:prstGeom prst="rect">
                <a:avLst/>
              </a:prstGeom>
              <a:solidFill>
                <a:srgbClr val="EFE4F0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9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6352076" y="2944800"/>
                <a:ext cx="41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6102000" y="3196287"/>
                <a:ext cx="0" cy="51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5485049" y="3727162"/>
                <a:ext cx="311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•</a:t>
                </a:r>
                <a:endParaRPr lang="zh-CN" altLang="en-US" b="1" dirty="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将小的十进制数（通常小于</a:t>
            </a:r>
            <a:r>
              <a:rPr lang="en-US" altLang="zh-CN" dirty="0">
                <a:ea typeface="+mn-ea"/>
              </a:rPr>
              <a:t>256</a:t>
            </a:r>
            <a:r>
              <a:rPr lang="zh-CN" altLang="en-US" dirty="0">
                <a:ea typeface="+mn-ea"/>
              </a:rPr>
              <a:t>）转换为二进制数有一个变通的方法，即把这个数分解为下列二进制位置量对应数的和。</a:t>
            </a:r>
            <a:endParaRPr lang="zh-CN" altLang="en-US" dirty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1020" y="3087688"/>
          <a:ext cx="8081960" cy="20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/>
                <a:gridCol w="612000"/>
                <a:gridCol w="208280"/>
                <a:gridCol w="612000"/>
                <a:gridCol w="208280"/>
                <a:gridCol w="612000"/>
                <a:gridCol w="208280"/>
                <a:gridCol w="612000"/>
                <a:gridCol w="208280"/>
                <a:gridCol w="612000"/>
                <a:gridCol w="208280"/>
                <a:gridCol w="612000"/>
                <a:gridCol w="208280"/>
                <a:gridCol w="612000"/>
                <a:gridCol w="208280"/>
                <a:gridCol w="612000"/>
              </a:tblGrid>
              <a:tr h="468000">
                <a:tc row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位置量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aseline="30000" dirty="0" smtClean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</a:tr>
              <a:tr h="468000">
                <a:tc v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十进制 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 =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二进制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当分母是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的幂次时，用类似的方法可以把十进制小数转换为二进制</a:t>
            </a:r>
            <a:r>
              <a:rPr lang="zh-CN" altLang="en-US" dirty="0" smtClean="0">
                <a:ea typeface="+mn-ea"/>
              </a:rPr>
              <a:t>。</a:t>
            </a:r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ea typeface="+mn-ea"/>
              </a:rPr>
              <a:t>   使</a:t>
            </a:r>
            <a:r>
              <a:rPr lang="zh-CN" altLang="en-US" dirty="0">
                <a:ea typeface="+mn-ea"/>
              </a:rPr>
              <a:t>用</a:t>
            </a:r>
            <a:r>
              <a:rPr lang="zh-CN" altLang="en-US" dirty="0" smtClean="0">
                <a:ea typeface="+mn-ea"/>
              </a:rPr>
              <a:t>该方法可</a:t>
            </a:r>
            <a:r>
              <a:rPr lang="zh-CN" altLang="en-US" dirty="0">
                <a:ea typeface="+mn-ea"/>
              </a:rPr>
              <a:t>以转</a:t>
            </a:r>
            <a:r>
              <a:rPr lang="zh-CN" altLang="en-US" dirty="0" smtClean="0">
                <a:ea typeface="+mn-ea"/>
              </a:rPr>
              <a:t>换 </a:t>
            </a:r>
            <a:r>
              <a:rPr lang="en-US" altLang="zh-CN" sz="3600" baseline="30000" dirty="0">
                <a:solidFill>
                  <a:prstClr val="black"/>
                </a:solidFill>
                <a:latin typeface="等线" panose="02010600030101010101" pitchFamily="2" charset="-122"/>
              </a:rPr>
              <a:t>2</a:t>
            </a:r>
            <a:r>
              <a:rPr lang="en-US" altLang="zh-CN" sz="3600" spc="-990" baseline="30000" dirty="0">
                <a:solidFill>
                  <a:prstClr val="black"/>
                </a:solidFill>
                <a:latin typeface="等线" panose="02010600030101010101" pitchFamily="2" charset="-122"/>
              </a:rPr>
              <a:t>7</a:t>
            </a:r>
            <a:r>
              <a:rPr lang="zh-CN" altLang="en-US" spc="-990" dirty="0">
                <a:solidFill>
                  <a:prstClr val="black"/>
                </a:solidFill>
                <a:latin typeface="等线" panose="02010600030101010101" pitchFamily="2" charset="-122"/>
              </a:rPr>
              <a:t>╱</a:t>
            </a:r>
            <a:r>
              <a:rPr lang="en-US" altLang="zh-CN" sz="3600" baseline="-300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64</a:t>
            </a:r>
            <a:r>
              <a:rPr lang="en-US" altLang="zh-CN" dirty="0" smtClean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为二进制数 </a:t>
            </a:r>
            <a:r>
              <a:rPr lang="en-US" altLang="zh-CN" dirty="0">
                <a:ea typeface="+mn-ea"/>
              </a:rPr>
              <a:t>(0.011011)</a:t>
            </a:r>
            <a:r>
              <a:rPr lang="en-US" altLang="zh-CN" baseline="-25000" dirty="0">
                <a:ea typeface="+mn-ea"/>
              </a:rPr>
              <a:t>2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8960" y="2640821"/>
          <a:ext cx="8626080" cy="22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400"/>
                <a:gridCol w="792000"/>
                <a:gridCol w="208280"/>
                <a:gridCol w="792000"/>
                <a:gridCol w="208280"/>
                <a:gridCol w="792000"/>
                <a:gridCol w="208280"/>
                <a:gridCol w="792000"/>
                <a:gridCol w="208280"/>
                <a:gridCol w="792000"/>
                <a:gridCol w="208280"/>
                <a:gridCol w="792000"/>
                <a:gridCol w="208280"/>
                <a:gridCol w="79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位置量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-6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altLang="zh-CN" sz="2000" b="1" kern="1200" baseline="30000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-7</a:t>
                      </a:r>
                      <a:endParaRPr lang="zh-CN" altLang="en-US" sz="2000" b="1" kern="1200" baseline="30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128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0.03125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0.015625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50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0.0078125</a:t>
                      </a:r>
                      <a:endParaRPr lang="zh-CN" altLang="en-US" sz="135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5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十进制 </a:t>
                      </a:r>
                      <a:r>
                        <a:rPr kumimoji="0" lang="en-US" altLang="zh-CN" sz="2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 =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-99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2000" b="1" i="0" u="none" strike="noStrike" kern="1200" cap="none" spc="-99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╱</a:t>
                      </a:r>
                      <a:r>
                        <a:rPr kumimoji="0" lang="en-US" altLang="zh-CN" sz="28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64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二进制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3.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二进制 </a:t>
            </a:r>
            <a:r>
              <a:rPr lang="en-US" altLang="zh-CN" dirty="0" smtClean="0">
                <a:solidFill>
                  <a:srgbClr val="FF0000"/>
                </a:solidFill>
                <a:ea typeface="+mn-ea"/>
              </a:rPr>
              <a:t>━ 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十六进制的转换</a:t>
            </a:r>
            <a:endParaRPr lang="zh-CN" altLang="en-US" dirty="0">
              <a:solidFill>
                <a:srgbClr val="FF0000"/>
              </a:solidFill>
              <a:ea typeface="+mn-ea"/>
            </a:endParaRP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89203" y="1868870"/>
            <a:ext cx="8848195" cy="3890963"/>
            <a:chOff x="389203" y="1868870"/>
            <a:chExt cx="8848195" cy="3890963"/>
          </a:xfrm>
        </p:grpSpPr>
        <p:grpSp>
          <p:nvGrpSpPr>
            <p:cNvPr id="8" name="组合 7"/>
            <p:cNvGrpSpPr/>
            <p:nvPr/>
          </p:nvGrpSpPr>
          <p:grpSpPr>
            <a:xfrm>
              <a:off x="900000" y="1868870"/>
              <a:ext cx="7344000" cy="3890963"/>
              <a:chOff x="900000" y="1221170"/>
              <a:chExt cx="7344000" cy="3890963"/>
            </a:xfrm>
          </p:grpSpPr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12211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二进制与十六进制的相互转换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5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16886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51121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12211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组合 23"/>
            <p:cNvGrpSpPr/>
            <p:nvPr/>
          </p:nvGrpSpPr>
          <p:grpSpPr>
            <a:xfrm>
              <a:off x="389203" y="2847498"/>
              <a:ext cx="8848195" cy="2371659"/>
              <a:chOff x="498475" y="3077118"/>
              <a:chExt cx="8848195" cy="2371659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98475" y="3655879"/>
                <a:ext cx="7435646" cy="1792898"/>
                <a:chOff x="773966" y="2783567"/>
                <a:chExt cx="7435646" cy="1792898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773966" y="2783567"/>
                  <a:ext cx="7435646" cy="461665"/>
                  <a:chOff x="773966" y="2783567"/>
                  <a:chExt cx="7435646" cy="461665"/>
                </a:xfrm>
              </p:grpSpPr>
              <p:sp>
                <p:nvSpPr>
                  <p:cNvPr id="10" name="流程图: 过程 9"/>
                  <p:cNvSpPr/>
                  <p:nvPr/>
                </p:nvSpPr>
                <p:spPr>
                  <a:xfrm>
                    <a:off x="773966" y="2785240"/>
                    <a:ext cx="2318400" cy="459992"/>
                  </a:xfrm>
                  <a:prstGeom prst="flowChartProcess">
                    <a:avLst/>
                  </a:prstGeom>
                  <a:solidFill>
                    <a:srgbClr val="B2E2EE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dist"/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m   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m-1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m-2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m-3</a:t>
                    </a:r>
                    <a:endParaRPr lang="zh-CN" altLang="en-US" b="1" baseline="-25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1" name="流程图: 过程 10"/>
                  <p:cNvSpPr/>
                  <p:nvPr/>
                </p:nvSpPr>
                <p:spPr>
                  <a:xfrm>
                    <a:off x="3527100" y="2785240"/>
                    <a:ext cx="2318400" cy="459992"/>
                  </a:xfrm>
                  <a:prstGeom prst="flowChartProcess">
                    <a:avLst/>
                  </a:prstGeom>
                  <a:solidFill>
                    <a:srgbClr val="B2E2EE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dist"/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7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6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5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4</a:t>
                    </a:r>
                    <a:endParaRPr lang="zh-CN" altLang="en-US" b="1" baseline="-25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2" name="流程图: 过程 11"/>
                  <p:cNvSpPr/>
                  <p:nvPr/>
                </p:nvSpPr>
                <p:spPr>
                  <a:xfrm>
                    <a:off x="5891212" y="2785240"/>
                    <a:ext cx="2318400" cy="459992"/>
                  </a:xfrm>
                  <a:prstGeom prst="flowChartProcess">
                    <a:avLst/>
                  </a:prstGeom>
                  <a:solidFill>
                    <a:srgbClr val="B2E2EE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dist"/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3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2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lang="en-US" altLang="zh-CN" sz="2400" b="1" dirty="0" smtClean="0">
                        <a:solidFill>
                          <a:schemeClr val="tx1"/>
                        </a:solidFill>
                        <a:latin typeface="+mn-ea"/>
                      </a:rPr>
                      <a:t>  B</a:t>
                    </a:r>
                    <a:r>
                      <a:rPr lang="en-US" altLang="zh-CN" b="1" baseline="-25000" dirty="0" smtClean="0">
                        <a:solidFill>
                          <a:schemeClr val="tx1"/>
                        </a:solidFill>
                        <a:latin typeface="+mn-ea"/>
                      </a:rPr>
                      <a:t>0</a:t>
                    </a:r>
                    <a:endParaRPr lang="zh-CN" altLang="en-US" b="1" baseline="-25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092366" y="2783567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prstClr val="black"/>
                        </a:solidFill>
                        <a:latin typeface="等线" panose="02010600030101010101" pitchFamily="2" charset="-122"/>
                      </a:rPr>
                      <a:t>…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5" name="文本框 14"/>
                <p:cNvSpPr txBox="1"/>
                <p:nvPr/>
              </p:nvSpPr>
              <p:spPr>
                <a:xfrm>
                  <a:off x="773966" y="4114800"/>
                  <a:ext cx="7435646" cy="461665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    H</a:t>
                  </a:r>
                  <a:r>
                    <a:rPr lang="en-US" altLang="zh-CN" b="1" baseline="-25000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n</a:t>
                  </a:r>
                  <a:r>
                    <a:rPr lang="en-US" altLang="zh-CN" sz="24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	</a:t>
                  </a:r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    …    H</a:t>
                  </a:r>
                  <a:r>
                    <a:rPr lang="en-US" altLang="zh-CN" b="1" baseline="-25000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1 </a:t>
                  </a:r>
                  <a:r>
                    <a:rPr lang="en-US" altLang="zh-CN" sz="2400" b="1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             H</a:t>
                  </a:r>
                  <a:r>
                    <a:rPr lang="en-US" altLang="zh-CN" b="1" baseline="-25000" dirty="0" smtClean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0</a:t>
                  </a:r>
                  <a:endParaRPr lang="zh-CN" altLang="en-US" b="1" baseline="-25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17" name="直接箭头连接符 16"/>
                <p:cNvCxnSpPr>
                  <a:stCxn id="10" idx="2"/>
                </p:cNvCxnSpPr>
                <p:nvPr/>
              </p:nvCxnSpPr>
              <p:spPr>
                <a:xfrm>
                  <a:off x="1933166" y="3245232"/>
                  <a:ext cx="0" cy="8695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4636400" y="3245232"/>
                  <a:ext cx="0" cy="8695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7048800" y="3245232"/>
                  <a:ext cx="0" cy="8695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/>
              <p:cNvSpPr txBox="1"/>
              <p:nvPr/>
            </p:nvSpPr>
            <p:spPr>
              <a:xfrm>
                <a:off x="7930898" y="365587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2400" b="1" dirty="0" smtClean="0"/>
                  <a:t>二进制</a:t>
                </a:r>
                <a:endParaRPr lang="zh-CN" altLang="en-US" sz="2400" b="1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930898" y="498711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2400" b="1" dirty="0" smtClean="0"/>
                  <a:t>十六进制</a:t>
                </a:r>
                <a:endParaRPr lang="zh-CN" altLang="en-US" sz="2400" b="1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98475" y="3077118"/>
                <a:ext cx="6338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B</a:t>
                </a:r>
                <a:r>
                  <a:rPr lang="en-US" altLang="zh-CN" b="1" baseline="-25000" dirty="0" smtClean="0">
                    <a:latin typeface="+mn-ea"/>
                  </a:rPr>
                  <a:t>i</a:t>
                </a:r>
                <a:r>
                  <a:rPr lang="zh-CN" altLang="en-US" sz="2400" b="1" dirty="0" smtClean="0">
                    <a:latin typeface="+mn-ea"/>
                  </a:rPr>
                  <a:t>：二进制数字</a:t>
                </a:r>
                <a:r>
                  <a:rPr lang="en-US" altLang="zh-CN" sz="2400" b="1" dirty="0" smtClean="0">
                    <a:latin typeface="+mn-ea"/>
                  </a:rPr>
                  <a:t>(</a:t>
                </a:r>
                <a:r>
                  <a:rPr lang="zh-CN" altLang="en-US" sz="2400" b="1" dirty="0" smtClean="0">
                    <a:latin typeface="+mn-ea"/>
                  </a:rPr>
                  <a:t>位</a:t>
                </a:r>
                <a:r>
                  <a:rPr lang="en-US" altLang="zh-CN" sz="2400" b="1" dirty="0" smtClean="0">
                    <a:latin typeface="+mn-ea"/>
                  </a:rPr>
                  <a:t>)		H</a:t>
                </a:r>
                <a:r>
                  <a:rPr lang="en-US" altLang="zh-CN" b="1" baseline="-25000" dirty="0">
                    <a:latin typeface="+mn-ea"/>
                  </a:rPr>
                  <a:t>i</a:t>
                </a:r>
                <a:r>
                  <a:rPr lang="zh-CN" altLang="en-US" sz="2400" b="1" dirty="0" smtClean="0">
                    <a:latin typeface="+mn-ea"/>
                  </a:rPr>
                  <a:t>：十六进制数字</a:t>
                </a:r>
                <a:endParaRPr lang="zh-CN" altLang="en-US" sz="2400" b="1" dirty="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下面演示如何将二进制数 </a:t>
            </a:r>
            <a:r>
              <a:rPr lang="en-US" altLang="en-US" dirty="0">
                <a:latin typeface="等线" panose="02010600030101010101" pitchFamily="2" charset="-122"/>
              </a:rPr>
              <a:t>(10011100010)</a:t>
            </a:r>
            <a:r>
              <a:rPr lang="en-US" altLang="en-US" baseline="-25000" dirty="0">
                <a:latin typeface="等线" panose="02010600030101010101" pitchFamily="2" charset="-122"/>
              </a:rPr>
              <a:t>2 </a:t>
            </a:r>
            <a:r>
              <a:rPr lang="zh-CN" altLang="en-US" dirty="0">
                <a:latin typeface="等线" panose="02010600030101010101" pitchFamily="2" charset="-122"/>
              </a:rPr>
              <a:t>转换为十六进制数</a:t>
            </a:r>
            <a:r>
              <a:rPr lang="zh-CN" altLang="en-US" dirty="0" smtClean="0">
                <a:latin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</a:endParaRPr>
          </a:p>
          <a:p>
            <a:endParaRPr lang="en-US" altLang="en-US" dirty="0"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latin typeface="等线" panose="02010600030101010101" pitchFamily="2" charset="-122"/>
              </a:rPr>
              <a:t>先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将该二进制数排成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位一组的形式：</a:t>
            </a:r>
            <a:endParaRPr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</a:rPr>
              <a:t>100   1110   0010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注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意，最左边一组可能是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位不等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每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位一组转换得到十六进制数：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(4E2)</a:t>
            </a:r>
            <a:r>
              <a:rPr lang="en-US" altLang="en-US" baseline="-25000" dirty="0">
                <a:solidFill>
                  <a:srgbClr val="000000"/>
                </a:solidFill>
                <a:latin typeface="等线" panose="02010600030101010101" pitchFamily="2" charset="-122"/>
              </a:rPr>
              <a:t>16</a:t>
            </a:r>
            <a:endParaRPr lang="en-US" altLang="en-US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与十六进制数 </a:t>
            </a:r>
            <a:r>
              <a:rPr lang="en-US" altLang="en-US" dirty="0">
                <a:latin typeface="等线" panose="02010600030101010101" pitchFamily="2" charset="-122"/>
              </a:rPr>
              <a:t>(24C)</a:t>
            </a:r>
            <a:r>
              <a:rPr lang="en-US" altLang="en-US" baseline="-25000" dirty="0">
                <a:latin typeface="等线" panose="02010600030101010101" pitchFamily="2" charset="-122"/>
              </a:rPr>
              <a:t>16 </a:t>
            </a:r>
            <a:r>
              <a:rPr lang="zh-CN" altLang="en-US" dirty="0">
                <a:latin typeface="等线" panose="02010600030101010101" pitchFamily="2" charset="-122"/>
              </a:rPr>
              <a:t>相等的二进制数是多少？</a:t>
            </a:r>
            <a:endParaRPr lang="en-US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latin typeface="等线" panose="02010600030101010101" pitchFamily="2" charset="-122"/>
              </a:rPr>
              <a:t>将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每个十六进制数字转换成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位一组的二进制数：</a:t>
            </a:r>
            <a:endParaRPr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2 → 0010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，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4 → 0100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以及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 C → 1100</a:t>
            </a:r>
            <a:endParaRPr lang="en-US" altLang="en-US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结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果是 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(001001001100)</a:t>
            </a:r>
            <a:r>
              <a:rPr lang="en-US" altLang="en-US" baseline="-25000" dirty="0">
                <a:solidFill>
                  <a:srgbClr val="000000"/>
                </a:solidFill>
                <a:latin typeface="等线" panose="02010600030101010101" pitchFamily="2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。</a:t>
            </a:r>
            <a:endParaRPr lang="en-US" altLang="en-US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将</a:t>
            </a:r>
            <a:r>
              <a:rPr kumimoji="1" lang="zh-CN" altLang="en-US" dirty="0">
                <a:latin typeface="等线" panose="02010600030101010101" pitchFamily="2" charset="-122"/>
              </a:rPr>
              <a:t>（11000011.10101)</a:t>
            </a:r>
            <a:r>
              <a:rPr kumimoji="1" lang="zh-CN" altLang="en-US" baseline="-14000" dirty="0">
                <a:latin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</a:rPr>
              <a:t>转换为十六进制数。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0       0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 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•   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0       1</a:t>
            </a:r>
            <a:endParaRPr kumimoji="1" lang="en-US" altLang="zh-CN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buNone/>
            </a:pPr>
            <a:endParaRPr kumimoji="1" lang="zh-CN" altLang="en-US" dirty="0" smtClean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          </a:t>
            </a:r>
            <a:r>
              <a:rPr kumimoji="1" lang="en-US" altLang="zh-CN" dirty="0" smtClean="0">
                <a:solidFill>
                  <a:prstClr val="black"/>
                </a:solidFill>
              </a:rPr>
              <a:t>3     •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         1</a:t>
            </a:r>
            <a:endParaRPr kumimoji="1" lang="en-US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buNone/>
            </a:pPr>
            <a:endParaRPr kumimoji="1"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(11000011.10101)</a:t>
            </a:r>
            <a:r>
              <a:rPr kumimoji="1" lang="en-US" altLang="zh-CN" baseline="-1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(C3.A1)</a:t>
            </a:r>
            <a:r>
              <a:rPr kumimoji="1" lang="en-US" altLang="zh-CN" baseline="-1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endParaRPr kumimoji="1" lang="zh-CN" altLang="en-US" baseline="-1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0700" y="271780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</a:rPr>
              <a:t>✘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将</a:t>
            </a:r>
            <a:r>
              <a:rPr kumimoji="1" lang="zh-CN" altLang="en-US" dirty="0">
                <a:latin typeface="等线" panose="02010600030101010101" pitchFamily="2" charset="-122"/>
              </a:rPr>
              <a:t>（11000011.10101)</a:t>
            </a:r>
            <a:r>
              <a:rPr kumimoji="1" lang="zh-CN" altLang="en-US" baseline="-14000" dirty="0">
                <a:latin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</a:rPr>
              <a:t>转换为十六进制数。</a:t>
            </a:r>
            <a:endParaRPr lang="zh-CN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0       0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 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•   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1" lang="zh-CN" altLang="en-US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0       1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000</a:t>
            </a:r>
            <a:endParaRPr kumimoji="1" lang="en-US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buNone/>
            </a:pPr>
            <a:endParaRPr kumimoji="1" lang="zh-CN" altLang="en-US" dirty="0" smtClean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          </a:t>
            </a:r>
            <a:r>
              <a:rPr kumimoji="1" lang="en-US" altLang="zh-CN" dirty="0" smtClean="0">
                <a:solidFill>
                  <a:prstClr val="black"/>
                </a:solidFill>
              </a:rPr>
              <a:t>3     •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          8</a:t>
            </a:r>
            <a:endParaRPr kumimoji="1" lang="en-US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buNone/>
            </a:pPr>
            <a:endParaRPr kumimoji="1"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914400" lvl="2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(11000011.10101)</a:t>
            </a:r>
            <a:r>
              <a:rPr kumimoji="1" lang="en-US" altLang="zh-CN" baseline="-1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</a:t>
            </a:r>
            <a:r>
              <a:rPr kumimoji="1"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C3.A8)</a:t>
            </a:r>
            <a:r>
              <a:rPr kumimoji="1" lang="en-US" altLang="zh-CN" baseline="-14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endParaRPr kumimoji="1" lang="zh-CN" altLang="en-US" baseline="-1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84200"/>
            <a:ext cx="7886700" cy="5587062"/>
          </a:xfrm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</a:rPr>
              <a:t>4.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二进制 </a:t>
            </a:r>
            <a:r>
              <a:rPr lang="en-US" altLang="zh-CN" dirty="0">
                <a:solidFill>
                  <a:srgbClr val="FF0000"/>
                </a:solidFill>
              </a:rPr>
              <a:t>━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八进制的转换</a:t>
            </a:r>
            <a:endParaRPr lang="en-US" altLang="en-US" dirty="0">
              <a:solidFill>
                <a:srgbClr val="FF0000"/>
              </a:solidFill>
              <a:latin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04990" y="1627570"/>
            <a:ext cx="8540419" cy="3890963"/>
            <a:chOff x="504990" y="1627570"/>
            <a:chExt cx="8540419" cy="3890963"/>
          </a:xfrm>
        </p:grpSpPr>
        <p:grpSp>
          <p:nvGrpSpPr>
            <p:cNvPr id="8" name="组合 7"/>
            <p:cNvGrpSpPr/>
            <p:nvPr/>
          </p:nvGrpSpPr>
          <p:grpSpPr>
            <a:xfrm>
              <a:off x="900000" y="1627570"/>
              <a:ext cx="7344000" cy="3890963"/>
              <a:chOff x="900000" y="1868870"/>
              <a:chExt cx="7344000" cy="3890963"/>
            </a:xfrm>
          </p:grpSpPr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00000" y="186887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二进制与八进制的相互转换</a:t>
                </a:r>
                <a:endPara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endParaRPr>
              </a:p>
            </p:txBody>
          </p:sp>
          <p:cxnSp>
            <p:nvCxnSpPr>
              <p:cNvPr id="5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00000" y="233632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900000" y="575983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900000" y="186887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组合 20"/>
            <p:cNvGrpSpPr/>
            <p:nvPr/>
          </p:nvGrpSpPr>
          <p:grpSpPr>
            <a:xfrm>
              <a:off x="504990" y="2621378"/>
              <a:ext cx="8540419" cy="2371659"/>
              <a:chOff x="389203" y="2847498"/>
              <a:chExt cx="8540419" cy="2371659"/>
            </a:xfrm>
          </p:grpSpPr>
          <p:sp>
            <p:nvSpPr>
              <p:cNvPr id="10" name="流程图: 过程 9"/>
              <p:cNvSpPr/>
              <p:nvPr/>
            </p:nvSpPr>
            <p:spPr>
              <a:xfrm>
                <a:off x="389203" y="3427932"/>
                <a:ext cx="2318400" cy="459992"/>
              </a:xfrm>
              <a:prstGeom prst="flowChartProcess">
                <a:avLst/>
              </a:prstGeom>
              <a:solidFill>
                <a:srgbClr val="B2E2EE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m 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m-1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m-2</a:t>
                </a:r>
                <a:endParaRPr lang="zh-CN" altLang="en-US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" name="流程图: 过程 10"/>
              <p:cNvSpPr/>
              <p:nvPr/>
            </p:nvSpPr>
            <p:spPr>
              <a:xfrm>
                <a:off x="3142337" y="3427932"/>
                <a:ext cx="2318400" cy="459992"/>
              </a:xfrm>
              <a:prstGeom prst="flowChartProcess">
                <a:avLst/>
              </a:prstGeom>
              <a:solidFill>
                <a:srgbClr val="B2E2EE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5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  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4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  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流程图: 过程 11"/>
              <p:cNvSpPr/>
              <p:nvPr/>
            </p:nvSpPr>
            <p:spPr>
              <a:xfrm>
                <a:off x="5506449" y="3427932"/>
                <a:ext cx="2318400" cy="459992"/>
              </a:xfrm>
              <a:prstGeom prst="flowChartProcess">
                <a:avLst/>
              </a:prstGeom>
              <a:solidFill>
                <a:srgbClr val="B2E2EE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  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   B</a:t>
                </a:r>
                <a:r>
                  <a:rPr lang="en-US" altLang="zh-CN" b="1" baseline="-25000" dirty="0" smtClean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707603" y="3426259"/>
                <a:ext cx="434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…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89203" y="4757492"/>
                <a:ext cx="7435646" cy="46166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O</a:t>
                </a:r>
                <a:r>
                  <a:rPr lang="en-US" altLang="zh-CN" b="1" baseline="-250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n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	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…    O</a:t>
                </a:r>
                <a:r>
                  <a:rPr lang="en-US" altLang="zh-CN" b="1" baseline="-250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1 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      O</a:t>
                </a:r>
                <a:r>
                  <a:rPr lang="en-US" altLang="zh-CN" b="1" baseline="-250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lang="zh-CN" altLang="en-US" b="1" baseline="-25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10" idx="2"/>
              </p:cNvCxnSpPr>
              <p:nvPr/>
            </p:nvCxnSpPr>
            <p:spPr>
              <a:xfrm>
                <a:off x="1548403" y="3887924"/>
                <a:ext cx="0" cy="8695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4302437" y="3887924"/>
                <a:ext cx="0" cy="8695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6664037" y="3887924"/>
                <a:ext cx="0" cy="8695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7821626" y="342625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2400" b="1" dirty="0" smtClean="0"/>
                  <a:t>二进制</a:t>
                </a:r>
                <a:endParaRPr lang="zh-CN" altLang="en-US" sz="2400" b="1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821626" y="4757492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2400" b="1" dirty="0" smtClean="0"/>
                  <a:t>八进制</a:t>
                </a:r>
                <a:endParaRPr lang="zh-CN" altLang="en-US" sz="2400" b="1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89203" y="2847498"/>
                <a:ext cx="599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B</a:t>
                </a:r>
                <a:r>
                  <a:rPr lang="en-US" altLang="zh-CN" b="1" baseline="-25000" dirty="0" smtClean="0">
                    <a:latin typeface="+mn-ea"/>
                  </a:rPr>
                  <a:t>i</a:t>
                </a:r>
                <a:r>
                  <a:rPr lang="zh-CN" altLang="en-US" sz="2400" b="1" dirty="0" smtClean="0">
                    <a:latin typeface="+mn-ea"/>
                  </a:rPr>
                  <a:t>：二进制数字</a:t>
                </a:r>
                <a:r>
                  <a:rPr lang="en-US" altLang="zh-CN" sz="2400" b="1" dirty="0" smtClean="0">
                    <a:latin typeface="+mn-ea"/>
                  </a:rPr>
                  <a:t>(</a:t>
                </a:r>
                <a:r>
                  <a:rPr lang="zh-CN" altLang="en-US" sz="2400" b="1" dirty="0" smtClean="0">
                    <a:latin typeface="+mn-ea"/>
                  </a:rPr>
                  <a:t>位</a:t>
                </a:r>
                <a:r>
                  <a:rPr lang="en-US" altLang="zh-CN" sz="2400" b="1" dirty="0" smtClean="0">
                    <a:latin typeface="+mn-ea"/>
                  </a:rPr>
                  <a:t>)		O</a:t>
                </a:r>
                <a:r>
                  <a:rPr lang="en-US" altLang="zh-CN" b="1" baseline="-25000" dirty="0" smtClean="0">
                    <a:latin typeface="+mn-ea"/>
                  </a:rPr>
                  <a:t>i</a:t>
                </a:r>
                <a:r>
                  <a:rPr lang="zh-CN" altLang="en-US" sz="2400" b="1" dirty="0" smtClean="0">
                    <a:latin typeface="+mn-ea"/>
                  </a:rPr>
                  <a:t>：八进制数字</a:t>
                </a:r>
                <a:endParaRPr lang="zh-CN" altLang="en-US" sz="2400" b="1" dirty="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下</a:t>
            </a:r>
            <a:r>
              <a:rPr lang="zh-CN" altLang="en-US" dirty="0" smtClean="0">
                <a:latin typeface="等线" panose="02010600030101010101" pitchFamily="2" charset="-122"/>
              </a:rPr>
              <a:t>面是如</a:t>
            </a:r>
            <a:r>
              <a:rPr lang="zh-CN" altLang="en-US" dirty="0">
                <a:latin typeface="等线" panose="02010600030101010101" pitchFamily="2" charset="-122"/>
              </a:rPr>
              <a:t>何将二进制</a:t>
            </a:r>
            <a:r>
              <a:rPr lang="zh-CN" altLang="en-US" dirty="0" smtClean="0">
                <a:latin typeface="等线" panose="02010600030101010101" pitchFamily="2" charset="-122"/>
              </a:rPr>
              <a:t>数 </a:t>
            </a:r>
            <a:r>
              <a:rPr lang="en-US" altLang="en-US" dirty="0" smtClean="0">
                <a:latin typeface="等线" panose="02010600030101010101" pitchFamily="2" charset="-122"/>
              </a:rPr>
              <a:t>(</a:t>
            </a:r>
            <a:r>
              <a:rPr lang="en-US" altLang="en-US" dirty="0">
                <a:latin typeface="等线" panose="02010600030101010101" pitchFamily="2" charset="-122"/>
              </a:rPr>
              <a:t>101110010)</a:t>
            </a:r>
            <a:r>
              <a:rPr lang="en-US" altLang="en-US" baseline="-25000" dirty="0">
                <a:latin typeface="等线" panose="02010600030101010101" pitchFamily="2" charset="-122"/>
              </a:rPr>
              <a:t>2 </a:t>
            </a:r>
            <a:r>
              <a:rPr lang="zh-CN" altLang="en-US" dirty="0">
                <a:latin typeface="等线" panose="02010600030101010101" pitchFamily="2" charset="-122"/>
              </a:rPr>
              <a:t>转换为八进制数。</a:t>
            </a:r>
            <a:endParaRPr lang="en-US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latin typeface="等线" panose="02010600030101010101" pitchFamily="2" charset="-122"/>
              </a:rPr>
              <a:t>先将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该二进制数排成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位一组的形式。</a:t>
            </a:r>
            <a:endParaRPr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</a:rPr>
              <a:t>101     110     010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每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位一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组转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换得到八进制数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：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</a:rPr>
              <a:t>(562)</a:t>
            </a:r>
            <a:r>
              <a:rPr lang="en-US" alt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</a:rPr>
              <a:t>8</a:t>
            </a:r>
            <a:endParaRPr lang="en-US" altLang="en-US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2.2	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位置化数字系统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在位置化数字系统中，数字符号的位置决定了它表示的值。在这个系统中，一个数表示为</a:t>
            </a:r>
            <a:r>
              <a:rPr lang="en-US" altLang="zh-CN" dirty="0">
                <a:ea typeface="+mn-ea"/>
              </a:rPr>
              <a:t>:</a:t>
            </a:r>
            <a:endParaRPr lang="en-US" altLang="zh-CN" dirty="0">
              <a:ea typeface="+mn-ea"/>
            </a:endParaRPr>
          </a:p>
          <a:p>
            <a:pPr marL="0" indent="0" algn="ctr">
              <a:buNone/>
            </a:pPr>
            <a:r>
              <a:rPr lang="en-US" altLang="zh-CN" dirty="0">
                <a:ea typeface="+mn-ea"/>
              </a:rPr>
              <a:t>± ( S</a:t>
            </a:r>
            <a:r>
              <a:rPr lang="en-US" altLang="zh-CN" baseline="-25000" dirty="0">
                <a:ea typeface="+mn-ea"/>
              </a:rPr>
              <a:t>K-1</a:t>
            </a:r>
            <a:r>
              <a:rPr lang="en-US" altLang="zh-CN" dirty="0">
                <a:ea typeface="+mn-ea"/>
              </a:rPr>
              <a:t> … S</a:t>
            </a:r>
            <a:r>
              <a:rPr lang="en-US" altLang="zh-CN" baseline="-25000" dirty="0">
                <a:ea typeface="+mn-ea"/>
              </a:rPr>
              <a:t>2</a:t>
            </a:r>
            <a:r>
              <a:rPr lang="en-US" altLang="zh-CN" dirty="0">
                <a:ea typeface="+mn-ea"/>
              </a:rPr>
              <a:t> S</a:t>
            </a:r>
            <a:r>
              <a:rPr lang="en-US" altLang="zh-CN" baseline="-25000" dirty="0">
                <a:ea typeface="+mn-ea"/>
              </a:rPr>
              <a:t>1</a:t>
            </a:r>
            <a:r>
              <a:rPr lang="en-US" altLang="zh-CN" dirty="0">
                <a:ea typeface="+mn-ea"/>
              </a:rPr>
              <a:t> S</a:t>
            </a:r>
            <a:r>
              <a:rPr lang="en-US" altLang="zh-CN" baseline="-25000" dirty="0">
                <a:ea typeface="+mn-ea"/>
              </a:rPr>
              <a:t>0</a:t>
            </a:r>
            <a:r>
              <a:rPr lang="en-US" altLang="zh-CN" dirty="0">
                <a:ea typeface="+mn-ea"/>
              </a:rPr>
              <a:t> .S</a:t>
            </a:r>
            <a:r>
              <a:rPr lang="en-US" altLang="zh-CN" baseline="-25000" dirty="0">
                <a:ea typeface="+mn-ea"/>
              </a:rPr>
              <a:t>-1</a:t>
            </a:r>
            <a:r>
              <a:rPr lang="en-US" altLang="zh-CN" dirty="0">
                <a:ea typeface="+mn-ea"/>
              </a:rPr>
              <a:t> S</a:t>
            </a:r>
            <a:r>
              <a:rPr lang="en-US" altLang="zh-CN" baseline="-25000" dirty="0">
                <a:ea typeface="+mn-ea"/>
              </a:rPr>
              <a:t>-2</a:t>
            </a:r>
            <a:r>
              <a:rPr lang="en-US" altLang="zh-CN" dirty="0">
                <a:ea typeface="+mn-ea"/>
              </a:rPr>
              <a:t> … S</a:t>
            </a:r>
            <a:r>
              <a:rPr lang="en-US" altLang="zh-CN" baseline="-25000" dirty="0">
                <a:ea typeface="+mn-ea"/>
              </a:rPr>
              <a:t>-L</a:t>
            </a:r>
            <a:r>
              <a:rPr lang="en-US" altLang="zh-CN" dirty="0">
                <a:ea typeface="+mn-ea"/>
              </a:rPr>
              <a:t> )</a:t>
            </a:r>
            <a:r>
              <a:rPr lang="en-US" altLang="zh-CN" baseline="-25000" dirty="0">
                <a:ea typeface="+mn-ea"/>
              </a:rPr>
              <a:t>b</a:t>
            </a:r>
            <a:endParaRPr lang="en-US" altLang="zh-CN" baseline="-25000" dirty="0"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ea typeface="+mn-ea"/>
              </a:rPr>
              <a:t>它的值是：</a:t>
            </a:r>
            <a:endParaRPr lang="zh-CN" altLang="en-US" dirty="0">
              <a:ea typeface="+mn-ea"/>
            </a:endParaRPr>
          </a:p>
          <a:p>
            <a:pPr marL="0" indent="0" algn="ctr">
              <a:buNone/>
            </a:pPr>
            <a:r>
              <a:rPr lang="en-US" altLang="zh-CN" dirty="0">
                <a:ea typeface="+mn-ea"/>
              </a:rPr>
              <a:t>n =  </a:t>
            </a:r>
            <a:r>
              <a:rPr lang="en-US" altLang="zh-CN" dirty="0" smtClean="0">
                <a:ea typeface="+mn-ea"/>
              </a:rPr>
              <a:t>± 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× b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…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× b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0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× b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0</a:t>
            </a:r>
            <a:endParaRPr lang="en-US" altLang="zh-CN" baseline="30000" dirty="0">
              <a:solidFill>
                <a:srgbClr val="C00000"/>
              </a:solidFill>
              <a:ea typeface="+mn-ea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C00000"/>
                </a:solidFill>
                <a:ea typeface="+mn-ea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      </a:t>
            </a:r>
            <a:r>
              <a:rPr lang="zh-CN" altLang="en-US" dirty="0" smtClean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 smtClean="0">
                <a:solidFill>
                  <a:srgbClr val="C00000"/>
                </a:solidFill>
                <a:ea typeface="+mn-ea"/>
              </a:rPr>
              <a:t>-1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× b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-1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-2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× b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-2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…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-L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×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b</a:t>
            </a:r>
            <a:r>
              <a:rPr lang="en-US" altLang="zh-CN" baseline="30000" dirty="0" smtClean="0">
                <a:solidFill>
                  <a:srgbClr val="C00000"/>
                </a:solidFill>
                <a:ea typeface="+mn-ea"/>
              </a:rPr>
              <a:t>-L</a:t>
            </a:r>
            <a:endParaRPr lang="en-US" altLang="zh-CN" dirty="0">
              <a:solidFill>
                <a:srgbClr val="C00000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S</a:t>
            </a:r>
            <a:r>
              <a:rPr lang="zh-CN" altLang="en-US" dirty="0">
                <a:ea typeface="+mn-ea"/>
              </a:rPr>
              <a:t>是符号集，</a:t>
            </a:r>
            <a:r>
              <a:rPr lang="en-US" altLang="zh-CN" dirty="0">
                <a:ea typeface="+mn-ea"/>
              </a:rPr>
              <a:t>b</a:t>
            </a:r>
            <a:r>
              <a:rPr lang="zh-CN" altLang="en-US" dirty="0">
                <a:ea typeface="+mn-ea"/>
              </a:rPr>
              <a:t>是底（或基数）。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将 </a:t>
            </a:r>
            <a:r>
              <a:rPr kumimoji="1"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(11110100.1110111)</a:t>
            </a:r>
            <a:r>
              <a:rPr kumimoji="1" lang="en-US" altLang="zh-CN" baseline="-14000" dirty="0">
                <a:solidFill>
                  <a:srgbClr val="000000"/>
                </a:solidFill>
                <a:latin typeface="等线" panose="02010600030101010101" pitchFamily="2" charset="-12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转换为八进制数。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11  110  100  </a:t>
            </a:r>
            <a:r>
              <a:rPr kumimoji="1" lang="en-US" altLang="zh-CN" dirty="0">
                <a:solidFill>
                  <a:srgbClr val="000000"/>
                </a:solidFill>
              </a:rPr>
              <a:t>•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111  011  10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kumimoji="1" lang="en-US" altLang="zh-CN" dirty="0" smtClean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endParaRPr kumimoji="1" lang="zh-CN" altLang="en-US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 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3    6    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4   </a:t>
            </a:r>
            <a:r>
              <a:rPr kumimoji="1" lang="en-US" altLang="zh-CN" dirty="0">
                <a:solidFill>
                  <a:srgbClr val="000000"/>
                </a:solidFill>
              </a:rPr>
              <a:t>•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7    3    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endParaRPr kumimoji="1" lang="en-US" altLang="zh-CN" dirty="0" smtClean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endParaRPr kumimoji="1" lang="zh-CN" altLang="en-US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11110100.1110111)</a:t>
            </a:r>
            <a:r>
              <a:rPr kumimoji="1" lang="zh-CN" altLang="en-US" baseline="-14000" dirty="0" smtClean="0">
                <a:solidFill>
                  <a:srgbClr val="000000"/>
                </a:solidFill>
                <a:latin typeface="等线" panose="02010600030101010101" pitchFamily="2" charset="-122"/>
              </a:rPr>
              <a:t>2</a:t>
            </a:r>
            <a:r>
              <a:rPr kumimoji="1"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 = (</a:t>
            </a:r>
            <a:r>
              <a:rPr kumimoji="1"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364.734)</a:t>
            </a:r>
            <a:r>
              <a:rPr kumimoji="1" lang="zh-CN" altLang="en-US" baseline="-14000" dirty="0">
                <a:solidFill>
                  <a:srgbClr val="000000"/>
                </a:solidFill>
                <a:latin typeface="等线" panose="02010600030101010101" pitchFamily="2" charset="-122"/>
              </a:rPr>
              <a:t>8</a:t>
            </a:r>
            <a:endParaRPr kumimoji="1" lang="en-US" altLang="zh-CN" baseline="-14000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与八进制数 </a:t>
            </a:r>
            <a:r>
              <a:rPr lang="en-US" altLang="en-US" dirty="0">
                <a:latin typeface="等线" panose="02010600030101010101" pitchFamily="2" charset="-122"/>
              </a:rPr>
              <a:t>(24)</a:t>
            </a:r>
            <a:r>
              <a:rPr lang="en-US" altLang="en-US" baseline="-25000" dirty="0">
                <a:latin typeface="等线" panose="02010600030101010101" pitchFamily="2" charset="-122"/>
              </a:rPr>
              <a:t>8 </a:t>
            </a:r>
            <a:r>
              <a:rPr lang="zh-CN" altLang="en-US" dirty="0">
                <a:latin typeface="等线" panose="02010600030101010101" pitchFamily="2" charset="-122"/>
              </a:rPr>
              <a:t>相等的二进制数是多少？</a:t>
            </a:r>
            <a:endParaRPr lang="en-US" altLang="en-US" dirty="0">
              <a:latin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latin typeface="等线" panose="02010600030101010101" pitchFamily="2" charset="-122"/>
              </a:rPr>
              <a:t>将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</a:rPr>
              <a:t>每个八进制数字写成对等的二进制位组：</a:t>
            </a:r>
            <a:endParaRPr lang="en-US" altLang="zh-CN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2 → 010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，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4 → 100</a:t>
            </a:r>
            <a:endParaRPr lang="en-US" altLang="en-US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</a:rPr>
              <a:t>结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果是 </a:t>
            </a:r>
            <a:r>
              <a:rPr lang="en-US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(010100)</a:t>
            </a:r>
            <a:r>
              <a:rPr lang="en-US" altLang="en-US" baseline="-25000" dirty="0">
                <a:solidFill>
                  <a:srgbClr val="000000"/>
                </a:solidFill>
                <a:latin typeface="等线" panose="02010600030101010101" pitchFamily="2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。</a:t>
            </a:r>
            <a:endParaRPr lang="en-US" altLang="en-US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2300"/>
            <a:ext cx="7886700" cy="5548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</a:rPr>
              <a:t>5.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八进制 </a:t>
            </a:r>
            <a:r>
              <a:rPr lang="en-US" altLang="zh-CN" dirty="0">
                <a:solidFill>
                  <a:srgbClr val="FF0000"/>
                </a:solidFill>
              </a:rPr>
              <a:t>━ 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十六进制的转换</a:t>
            </a:r>
            <a:endParaRPr lang="en-US" altLang="en-US" dirty="0">
              <a:solidFill>
                <a:srgbClr val="FF0000"/>
              </a:solidFill>
              <a:latin typeface="等线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00000" y="1627570"/>
            <a:ext cx="7344000" cy="3890963"/>
            <a:chOff x="900000" y="1627570"/>
            <a:chExt cx="7344000" cy="3890963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900000" y="1627570"/>
              <a:ext cx="7344000" cy="46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400" i="0" dirty="0">
                  <a:solidFill>
                    <a:srgbClr val="FF0000"/>
                  </a:solidFill>
                  <a:latin typeface="等线" panose="02010600030101010101" pitchFamily="2" charset="-122"/>
                </a:rPr>
                <a:t>八进制和十六进制的互换</a:t>
              </a:r>
              <a:endParaRPr lang="zh-CN" altLang="en-US" sz="2400" i="0" dirty="0">
                <a:solidFill>
                  <a:srgbClr val="FF0000"/>
                </a:solidFill>
                <a:latin typeface="等线" panose="02010600030101010101" pitchFamily="2" charset="-122"/>
              </a:endParaRPr>
            </a:p>
          </p:txBody>
        </p:sp>
        <p:cxnSp>
          <p:nvCxnSpPr>
            <p:cNvPr id="5" name="Straight Connector 6"/>
            <p:cNvCxnSpPr>
              <a:cxnSpLocks noChangeShapeType="1"/>
            </p:cNvCxnSpPr>
            <p:nvPr/>
          </p:nvCxnSpPr>
          <p:spPr bwMode="auto">
            <a:xfrm>
              <a:off x="900000" y="2095020"/>
              <a:ext cx="7344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7"/>
            <p:cNvCxnSpPr>
              <a:cxnSpLocks noChangeShapeType="1"/>
            </p:cNvCxnSpPr>
            <p:nvPr/>
          </p:nvCxnSpPr>
          <p:spPr bwMode="auto">
            <a:xfrm>
              <a:off x="900000" y="5518533"/>
              <a:ext cx="73440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8"/>
            <p:cNvCxnSpPr>
              <a:cxnSpLocks noChangeShapeType="1"/>
            </p:cNvCxnSpPr>
            <p:nvPr/>
          </p:nvCxnSpPr>
          <p:spPr bwMode="auto">
            <a:xfrm>
              <a:off x="900000" y="1627570"/>
              <a:ext cx="73440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8" name="组合 97"/>
          <p:cNvGrpSpPr/>
          <p:nvPr/>
        </p:nvGrpSpPr>
        <p:grpSpPr>
          <a:xfrm>
            <a:off x="900000" y="2467754"/>
            <a:ext cx="7594974" cy="2678907"/>
            <a:chOff x="1009650" y="3020324"/>
            <a:chExt cx="7594974" cy="2678907"/>
          </a:xfrm>
        </p:grpSpPr>
        <p:sp>
          <p:nvSpPr>
            <p:cNvPr id="10" name="文本框 9"/>
            <p:cNvSpPr txBox="1"/>
            <p:nvPr/>
          </p:nvSpPr>
          <p:spPr>
            <a:xfrm>
              <a:off x="1011600" y="3020325"/>
              <a:ext cx="6174000" cy="398780"/>
            </a:xfrm>
            <a:prstGeom prst="rect">
              <a:avLst/>
            </a:prstGeom>
            <a:solidFill>
              <a:srgbClr val="B2E2EE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4           1           1           6</a:t>
              </a:r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09650" y="4128918"/>
              <a:ext cx="6172200" cy="39878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1   0   0   0   0   1   0   0   1   1   1   0</a:t>
              </a:r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11600" y="5227200"/>
              <a:ext cx="6174000" cy="460375"/>
            </a:xfrm>
            <a:prstGeom prst="rect">
              <a:avLst/>
            </a:prstGeom>
            <a:solidFill>
              <a:srgbClr val="BFE10E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     </a:t>
              </a:r>
              <a:r>
                <a:rPr lang="en-US" altLang="zh-CN" sz="20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8	               4	           E</a:t>
              </a:r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81850" y="411836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二进制</a:t>
              </a:r>
              <a:endParaRPr lang="zh-CN" altLang="en-US" sz="24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88852" y="302032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八进制</a:t>
              </a:r>
              <a:endParaRPr lang="zh-CN" altLang="en-US" sz="24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88852" y="52375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十六进制</a:t>
              </a:r>
              <a:endParaRPr lang="zh-CN" altLang="en-US" sz="2400" b="1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193800" y="3987800"/>
              <a:ext cx="1066800" cy="108000"/>
              <a:chOff x="1193800" y="3987800"/>
              <a:chExt cx="10668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11938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22606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1193800" y="3988800"/>
                <a:ext cx="10668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2755899" y="3988800"/>
              <a:ext cx="1066800" cy="108000"/>
              <a:chOff x="1193800" y="3987800"/>
              <a:chExt cx="10668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 flipV="1">
                <a:off x="11938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22606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1193800" y="3988800"/>
                <a:ext cx="10668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4356099" y="3987800"/>
              <a:ext cx="1066800" cy="108000"/>
              <a:chOff x="1193800" y="3987800"/>
              <a:chExt cx="10668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V="1">
                <a:off x="11938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22606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V="1">
                <a:off x="1193800" y="3988800"/>
                <a:ext cx="10668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918198" y="3987800"/>
              <a:ext cx="1066800" cy="108000"/>
              <a:chOff x="1193800" y="3987800"/>
              <a:chExt cx="10668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 flipV="1">
                <a:off x="11938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V="1">
                <a:off x="2260600" y="39878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1193800" y="3988800"/>
                <a:ext cx="10668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箭头连接符 76"/>
            <p:cNvCxnSpPr/>
            <p:nvPr/>
          </p:nvCxnSpPr>
          <p:spPr>
            <a:xfrm flipV="1">
              <a:off x="1727200" y="348199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3290400" y="348199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4889499" y="348199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6451598" y="348120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/>
            <p:cNvGrpSpPr/>
            <p:nvPr/>
          </p:nvGrpSpPr>
          <p:grpSpPr>
            <a:xfrm>
              <a:off x="1193800" y="4610100"/>
              <a:ext cx="1562099" cy="109000"/>
              <a:chOff x="1193800" y="4610100"/>
              <a:chExt cx="1562099" cy="109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 flipV="1">
                <a:off x="1195200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2755899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1193800" y="4718100"/>
                <a:ext cx="1562099" cy="1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3314700" y="4610100"/>
              <a:ext cx="1562099" cy="109000"/>
              <a:chOff x="1193800" y="4610100"/>
              <a:chExt cx="1562099" cy="109000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V="1">
                <a:off x="1195200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2755899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V="1">
                <a:off x="1193800" y="4718100"/>
                <a:ext cx="1562099" cy="1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5422899" y="4610100"/>
              <a:ext cx="1562099" cy="109000"/>
              <a:chOff x="1193800" y="4610100"/>
              <a:chExt cx="1562099" cy="109000"/>
            </a:xfrm>
          </p:grpSpPr>
          <p:cxnSp>
            <p:nvCxnSpPr>
              <p:cNvPr id="92" name="直接连接符 91"/>
              <p:cNvCxnSpPr/>
              <p:nvPr/>
            </p:nvCxnSpPr>
            <p:spPr>
              <a:xfrm flipV="1">
                <a:off x="1195200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2755899" y="4610100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1193800" y="4718100"/>
                <a:ext cx="1562099" cy="1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/>
            <p:cNvCxnSpPr/>
            <p:nvPr/>
          </p:nvCxnSpPr>
          <p:spPr>
            <a:xfrm flipV="1">
              <a:off x="1976400" y="471810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V="1">
              <a:off x="4096800" y="471810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V="1">
              <a:off x="6202800" y="4718100"/>
              <a:ext cx="0" cy="5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700"/>
            <a:ext cx="7886700" cy="60315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ea typeface="+mn-ea"/>
              </a:rPr>
              <a:t>数码的数量</a:t>
            </a:r>
            <a:endParaRPr lang="en-US" altLang="zh-CN" dirty="0" smtClean="0">
              <a:solidFill>
                <a:srgbClr val="FF0000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	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X ≥ K × ( lg b</a:t>
            </a:r>
            <a:r>
              <a:rPr lang="en-US" alt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／lg b</a:t>
            </a:r>
            <a:r>
              <a:rPr lang="en-US" alt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)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或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	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X＝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 × ( lg b</a:t>
            </a:r>
            <a:r>
              <a:rPr lang="en-US" altLang="en-US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／lg b</a:t>
            </a:r>
            <a:r>
              <a:rPr lang="en-US" altLang="en-US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 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六位十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进制整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数转换为二进制数，二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进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制数的位数至少是多少？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	K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6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b</a:t>
            </a:r>
            <a:r>
              <a:rPr lang="en-US" altLang="zh-CN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b</a:t>
            </a:r>
            <a:r>
              <a:rPr lang="en-US" altLang="zh-CN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0" lv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	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X＝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 ( lg 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10／lg 2 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endParaRPr lang="en-US" altLang="en-US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＝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× (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／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0.30103)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 ＝20</a:t>
            </a:r>
            <a:endParaRPr lang="en-US" altLang="en-US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最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大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6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位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十进制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数是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999 999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，最大的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20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位二进制数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是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1 048 575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。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19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位二进制数的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最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大值是 </a:t>
            </a:r>
            <a:r>
              <a:rPr lang="en-US" altLang="zh-CN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524 287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。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0" indent="0" algn="ctr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524 287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＜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999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999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＜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1 048 575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72000" y="1827615"/>
            <a:ext cx="7200000" cy="590931"/>
          </a:xfrm>
        </p:spPr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2-25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2.2.1	</a:t>
            </a:r>
            <a:r>
              <a:rPr lang="zh-CN" altLang="en-US" dirty="0">
                <a:solidFill>
                  <a:srgbClr val="FF0000"/>
                </a:solidFill>
              </a:rPr>
              <a:t>十进制系</a:t>
            </a:r>
            <a:r>
              <a:rPr lang="zh-CN" altLang="en-US" dirty="0" smtClean="0">
                <a:solidFill>
                  <a:srgbClr val="FF0000"/>
                </a:solidFill>
              </a:rPr>
              <a:t>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 smtClean="0">
                <a:ea typeface="+mn-ea"/>
              </a:rPr>
              <a:t> 在</a:t>
            </a:r>
            <a:r>
              <a:rPr lang="zh-CN" altLang="en-US" dirty="0">
                <a:ea typeface="+mn-ea"/>
              </a:rPr>
              <a:t>这个系统中，底 </a:t>
            </a:r>
            <a:r>
              <a:rPr lang="en-US" altLang="zh-CN" dirty="0">
                <a:ea typeface="+mn-ea"/>
              </a:rPr>
              <a:t>b = 10</a:t>
            </a:r>
            <a:r>
              <a:rPr lang="zh-CN" altLang="en-US" dirty="0">
                <a:ea typeface="+mn-ea"/>
              </a:rPr>
              <a:t>，我们使用十个符号来表示一个数。</a:t>
            </a:r>
            <a:endParaRPr lang="zh-CN" altLang="en-US" dirty="0">
              <a:ea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US" altLang="zh-CN" dirty="0" smtClean="0">
                <a:ea typeface="+mn-ea"/>
              </a:rPr>
              <a:t>S </a:t>
            </a:r>
            <a:r>
              <a:rPr lang="en-US" altLang="zh-CN" dirty="0">
                <a:ea typeface="+mn-ea"/>
              </a:rPr>
              <a:t>= {0, 1, 2, 3, 4, 5, 6, 7, 8, 9</a:t>
            </a:r>
            <a:r>
              <a:rPr lang="en-US" altLang="zh-CN" dirty="0" smtClean="0">
                <a:ea typeface="+mn-ea"/>
              </a:rPr>
              <a:t>}</a:t>
            </a:r>
            <a:endParaRPr lang="en-US" altLang="zh-CN" dirty="0" smtClean="0">
              <a:ea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整</a:t>
            </a:r>
            <a:r>
              <a:rPr lang="zh-CN" altLang="en-US" dirty="0" smtClean="0">
                <a:solidFill>
                  <a:srgbClr val="FF0000"/>
                </a:solidFill>
                <a:ea typeface="+mn-ea"/>
              </a:rPr>
              <a:t>数</a:t>
            </a:r>
            <a:endParaRPr lang="en-US" altLang="zh-CN" dirty="0">
              <a:solidFill>
                <a:srgbClr val="FF0000"/>
              </a:solidFill>
              <a:ea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prstClr val="black"/>
                </a:solidFill>
                <a:ea typeface="+mn-ea"/>
              </a:rPr>
              <a:t>N =  ± 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× 10</a:t>
            </a:r>
            <a:r>
              <a:rPr lang="en-US" altLang="zh-CN" baseline="30000" dirty="0" smtClean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en-US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× 10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…</a:t>
            </a:r>
            <a:endParaRPr lang="en-US" altLang="zh-CN" dirty="0" smtClean="0">
              <a:solidFill>
                <a:srgbClr val="C00000"/>
              </a:solidFill>
              <a:ea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 smtClean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×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10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× 10</a:t>
            </a:r>
            <a:r>
              <a:rPr lang="en-US" altLang="zh-CN" baseline="30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+mn-ea"/>
              </a:rPr>
              <a:t>＋ 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baseline="-25000" dirty="0" smtClean="0">
                <a:solidFill>
                  <a:srgbClr val="C00000"/>
                </a:solidFill>
                <a:ea typeface="+mn-ea"/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  <a:ea typeface="+mn-ea"/>
              </a:rPr>
              <a:t> × 10</a:t>
            </a:r>
            <a:r>
              <a:rPr lang="en-US" altLang="zh-CN" baseline="30000" dirty="0" smtClean="0">
                <a:solidFill>
                  <a:srgbClr val="C00000"/>
                </a:solidFill>
                <a:ea typeface="+mn-ea"/>
              </a:rPr>
              <a:t>0</a:t>
            </a:r>
            <a:endParaRPr lang="en-US" alt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ea typeface="+mn-ea"/>
            </a:endParaRPr>
          </a:p>
          <a:p>
            <a:pPr marL="0" indent="0">
              <a:buNone/>
            </a:pPr>
            <a:endParaRPr lang="en-US" altLang="zh-CN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4736" y="3917950"/>
            <a:ext cx="8888528" cy="2519363"/>
            <a:chOff x="254736" y="4298950"/>
            <a:chExt cx="8888528" cy="2519363"/>
          </a:xfrm>
        </p:grpSpPr>
        <p:grpSp>
          <p:nvGrpSpPr>
            <p:cNvPr id="10" name="组合 9"/>
            <p:cNvGrpSpPr/>
            <p:nvPr/>
          </p:nvGrpSpPr>
          <p:grpSpPr>
            <a:xfrm>
              <a:off x="900000" y="4298950"/>
              <a:ext cx="7344000" cy="2519363"/>
              <a:chOff x="468313" y="4298950"/>
              <a:chExt cx="7344000" cy="2519363"/>
            </a:xfrm>
          </p:grpSpPr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468313" y="429895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</a:t>
                </a:r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十进制系统中使用位置量表示整数</a:t>
                </a:r>
                <a:endParaRPr lang="en-US" altLang="en-US" sz="2000" i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7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68313" y="476640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68313" y="681831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468313" y="429895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组合 11"/>
            <p:cNvGrpSpPr/>
            <p:nvPr/>
          </p:nvGrpSpPr>
          <p:grpSpPr>
            <a:xfrm>
              <a:off x="254736" y="4883785"/>
              <a:ext cx="8888528" cy="1828106"/>
              <a:chOff x="544000" y="2356485"/>
              <a:chExt cx="8888528" cy="182810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44000" y="3722926"/>
                <a:ext cx="8157600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+mn-ea"/>
                  </a:rPr>
                  <a:t>N=±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k-1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k-2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…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en-US" altLang="zh-CN" sz="2400" b="1" baseline="30000" dirty="0" smtClean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endParaRPr lang="en-US" altLang="en-US" sz="2400" b="1" dirty="0">
                  <a:latin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0885" y="2847340"/>
                <a:ext cx="6802755" cy="3987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+mn-ea"/>
                  </a:rPr>
                  <a:t>   S</a:t>
                </a:r>
                <a:r>
                  <a:rPr lang="en-US" altLang="zh-CN" sz="2000" b="1" baseline="-25000" dirty="0">
                    <a:latin typeface="+mn-ea"/>
                  </a:rPr>
                  <a:t>k-1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k 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1    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   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latin typeface="+mn-ea"/>
                  </a:rPr>
                  <a:t>S</a:t>
                </a:r>
                <a:r>
                  <a:rPr lang="en-US" altLang="zh-CN" sz="2000" b="1" baseline="-25000" dirty="0">
                    <a:latin typeface="+mn-ea"/>
                  </a:rPr>
                  <a:t>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262185" y="2356485"/>
                <a:ext cx="6851015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latin typeface="+mn-ea"/>
                  </a:rPr>
                  <a:t>10</a:t>
                </a:r>
                <a:r>
                  <a:rPr lang="en-US" altLang="zh-CN" sz="2000" b="1" baseline="30000" dirty="0" smtClean="0"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10</a:t>
                </a:r>
                <a:r>
                  <a:rPr lang="en-US" altLang="zh-CN" sz="2000" b="1" baseline="30000" dirty="0" smtClean="0">
                    <a:latin typeface="+mn-ea"/>
                  </a:rPr>
                  <a:t>k-2 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…     </a:t>
                </a:r>
                <a:r>
                  <a:rPr lang="en-US" altLang="zh-CN" sz="2000" b="1" dirty="0" smtClean="0">
                    <a:latin typeface="+mn-ea"/>
                  </a:rPr>
                  <a:t> 10</a:t>
                </a:r>
                <a:r>
                  <a:rPr lang="en-US" altLang="zh-CN" sz="2000" b="1" baseline="30000" dirty="0" smtClean="0"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>
                    <a:latin typeface="+mn-ea"/>
                  </a:rPr>
                  <a:t>10</a:t>
                </a:r>
                <a:r>
                  <a:rPr lang="en-US" altLang="zh-CN" sz="2000" b="1" baseline="30000" dirty="0"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10</a:t>
                </a:r>
                <a:r>
                  <a:rPr lang="en-US" altLang="zh-CN" sz="2000" b="1" baseline="30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8650" y="2845172"/>
                <a:ext cx="397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±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324532" y="372292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值</a:t>
                </a:r>
                <a:endParaRPr lang="zh-CN" altLang="en-US" sz="2400" b="1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324532" y="2845172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数字</a:t>
                </a:r>
                <a:endParaRPr lang="zh-CN" altLang="en-US" sz="2400" b="1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4532" y="23564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位置量</a:t>
                </a:r>
                <a:endParaRPr lang="zh-CN" altLang="en-US" sz="2400" b="1" dirty="0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14224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30099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334000" y="3402400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6426200" y="340620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7505700" y="340057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下面显示了在十进制系统中使用位置量表示整数 </a:t>
            </a:r>
            <a:r>
              <a:rPr lang="en-US" altLang="zh-CN" dirty="0">
                <a:ea typeface="+mn-ea"/>
              </a:rPr>
              <a:t>+224</a:t>
            </a:r>
            <a:r>
              <a:rPr lang="zh-CN" altLang="en-US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ea typeface="+mn-ea"/>
              </a:rPr>
              <a:t>	</a:t>
            </a:r>
            <a:r>
              <a:rPr lang="zh-CN" altLang="en-US" dirty="0" smtClean="0">
                <a:ea typeface="+mn-ea"/>
              </a:rPr>
              <a:t>注</a:t>
            </a:r>
            <a:r>
              <a:rPr lang="zh-CN" altLang="en-US" dirty="0">
                <a:ea typeface="+mn-ea"/>
              </a:rPr>
              <a:t>意，位置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的数字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的值为</a:t>
            </a:r>
            <a:r>
              <a:rPr lang="en-US" altLang="zh-CN" dirty="0">
                <a:ea typeface="+mn-ea"/>
              </a:rPr>
              <a:t>20</a:t>
            </a:r>
            <a:r>
              <a:rPr lang="zh-CN" altLang="en-US" dirty="0">
                <a:ea typeface="+mn-ea"/>
              </a:rPr>
              <a:t>，但位置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的相同数字的值为</a:t>
            </a:r>
            <a:r>
              <a:rPr lang="en-US" altLang="zh-CN" dirty="0">
                <a:ea typeface="+mn-ea"/>
              </a:rPr>
              <a:t>200</a:t>
            </a:r>
            <a:r>
              <a:rPr lang="zh-CN" altLang="en-US" dirty="0">
                <a:ea typeface="+mn-ea"/>
              </a:rPr>
              <a:t>。还要注意，我们通常会省略掉正号，但它实际上是隐含的。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4170" y="2312770"/>
            <a:ext cx="7295660" cy="1754326"/>
            <a:chOff x="1123314" y="2871570"/>
            <a:chExt cx="7295660" cy="1754326"/>
          </a:xfrm>
        </p:grpSpPr>
        <p:sp>
          <p:nvSpPr>
            <p:cNvPr id="5" name="文本框 4"/>
            <p:cNvSpPr txBox="1"/>
            <p:nvPr/>
          </p:nvSpPr>
          <p:spPr>
            <a:xfrm>
              <a:off x="2387600" y="2871570"/>
              <a:ext cx="119616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 × 10</a:t>
              </a:r>
              <a:r>
                <a:rPr lang="en-US" altLang="zh-CN" sz="2400" b="1" baseline="30000" dirty="0" smtClean="0">
                  <a:latin typeface="+mn-ea"/>
                </a:rPr>
                <a:t>2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37113" y="2871570"/>
              <a:ext cx="119616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2 × 10</a:t>
              </a:r>
              <a:r>
                <a:rPr lang="en-US" altLang="zh-CN" sz="2400" b="1" baseline="30000" dirty="0" smtClean="0">
                  <a:latin typeface="+mn-ea"/>
                </a:rPr>
                <a:t>1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86626" y="2871570"/>
              <a:ext cx="119616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4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4 × 10</a:t>
              </a:r>
              <a:r>
                <a:rPr lang="en-US" altLang="zh-CN" sz="2400" b="1" baseline="30000" dirty="0" smtClean="0">
                  <a:latin typeface="+mn-ea"/>
                </a:rPr>
                <a:t>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3314" y="4100729"/>
              <a:ext cx="118654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N  =  +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61504" y="4100729"/>
              <a:ext cx="39786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+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11017" y="4100729"/>
              <a:ext cx="39786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+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10978" y="2871570"/>
              <a:ext cx="1107996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位置量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数字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下面显示了在十进制系统中使用位置量表示整数 </a:t>
            </a:r>
            <a:r>
              <a:rPr lang="en-US" altLang="zh-CN" dirty="0">
                <a:ea typeface="+mn-ea"/>
              </a:rPr>
              <a:t>-7508</a:t>
            </a:r>
            <a:r>
              <a:rPr lang="zh-CN" altLang="en-US" dirty="0">
                <a:ea typeface="+mn-ea"/>
              </a:rPr>
              <a:t>。 我们使用了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10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100</a:t>
            </a:r>
            <a:r>
              <a:rPr lang="zh-CN" altLang="en-US" dirty="0">
                <a:ea typeface="+mn-ea"/>
              </a:rPr>
              <a:t>和</a:t>
            </a:r>
            <a:r>
              <a:rPr lang="en-US" altLang="zh-CN" dirty="0">
                <a:ea typeface="+mn-ea"/>
              </a:rPr>
              <a:t>1000</a:t>
            </a:r>
            <a:r>
              <a:rPr lang="zh-CN" altLang="en-US" dirty="0">
                <a:ea typeface="+mn-ea"/>
              </a:rPr>
              <a:t>来代替</a:t>
            </a:r>
            <a:r>
              <a:rPr lang="en-US" altLang="zh-CN" dirty="0">
                <a:ea typeface="+mn-ea"/>
              </a:rPr>
              <a:t>10</a:t>
            </a:r>
            <a:r>
              <a:rPr lang="zh-CN" altLang="en-US" dirty="0">
                <a:ea typeface="+mn-ea"/>
              </a:rPr>
              <a:t>的幂。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8780" y="2960470"/>
            <a:ext cx="8006440" cy="1754326"/>
            <a:chOff x="665083" y="2960470"/>
            <a:chExt cx="8006440" cy="1754326"/>
          </a:xfrm>
        </p:grpSpPr>
        <p:sp>
          <p:nvSpPr>
            <p:cNvPr id="5" name="文本框 4"/>
            <p:cNvSpPr txBox="1"/>
            <p:nvPr/>
          </p:nvSpPr>
          <p:spPr>
            <a:xfrm>
              <a:off x="1917458" y="2960470"/>
              <a:ext cx="1255472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1000</a:t>
              </a:r>
              <a:endParaRPr lang="en-US" altLang="zh-CN" sz="2400" b="1" baseline="30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7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7×1000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67602" y="2960470"/>
              <a:ext cx="1083951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100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5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5×100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46225" y="2960470"/>
              <a:ext cx="912429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10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0×10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53326" y="2960470"/>
              <a:ext cx="740908" cy="1754326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1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8×1</a:t>
              </a:r>
              <a:endParaRPr lang="zh-CN" altLang="en-US" sz="2400" b="1" baseline="30000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5083" y="4203700"/>
              <a:ext cx="134363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ea"/>
                </a:rPr>
                <a:t>N</a:t>
              </a:r>
              <a:r>
                <a:rPr lang="zh-CN" altLang="en-US" sz="2400" b="1" dirty="0" smtClean="0">
                  <a:latin typeface="+mn-ea"/>
                </a:rPr>
                <a:t>＝－（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72930" y="4204991"/>
              <a:ext cx="4924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58654" y="4203699"/>
              <a:ext cx="4924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3781" y="4203700"/>
              <a:ext cx="4924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b="1" dirty="0"/>
                <a:t>＋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08117" y="4203699"/>
              <a:ext cx="49244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b="1" dirty="0" smtClean="0"/>
                <a:t>）</a:t>
              </a:r>
              <a:endParaRPr lang="zh-CN" altLang="en-US" sz="24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63527" y="2960470"/>
              <a:ext cx="1107996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位置量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数字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600"/>
            <a:ext cx="7886700" cy="476726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2.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实数</a:t>
            </a:r>
            <a:endParaRPr lang="en-US" altLang="en-US" dirty="0">
              <a:solidFill>
                <a:srgbClr val="FF0000"/>
              </a:solidFill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endParaRPr lang="en-US" altLang="zh-CN" dirty="0">
              <a:ea typeface="+mn-ea"/>
            </a:endParaRPr>
          </a:p>
          <a:p>
            <a:endParaRPr lang="en-US" altLang="zh-CN" dirty="0" smtClean="0">
              <a:ea typeface="+mn-ea"/>
            </a:endParaRPr>
          </a:p>
          <a:p>
            <a:pPr marL="0" indent="0">
              <a:buNone/>
            </a:pPr>
            <a:endParaRPr lang="en-US" altLang="zh-CN" dirty="0">
              <a:ea typeface="+mn-ea"/>
            </a:endParaRPr>
          </a:p>
          <a:p>
            <a:r>
              <a:rPr lang="zh-CN" altLang="en-US" dirty="0">
                <a:ea typeface="+mn-ea"/>
              </a:rPr>
              <a:t>下面显示了在十进制系统中使用位置量表</a:t>
            </a:r>
            <a:r>
              <a:rPr lang="zh-CN" altLang="en-US" dirty="0" smtClean="0">
                <a:ea typeface="+mn-ea"/>
              </a:rPr>
              <a:t>示实数</a:t>
            </a:r>
            <a:r>
              <a:rPr lang="en-US" altLang="zh-CN" dirty="0" smtClean="0">
                <a:ea typeface="+mn-ea"/>
              </a:rPr>
              <a:t>+24.13</a:t>
            </a:r>
            <a:r>
              <a:rPr lang="zh-CN" altLang="en-US" dirty="0" smtClean="0">
                <a:ea typeface="+mn-ea"/>
              </a:rPr>
              <a:t>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000" y="2746359"/>
            <a:ext cx="7200000" cy="590931"/>
          </a:xfrm>
        </p:spPr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2-3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000" y="1653857"/>
            <a:ext cx="86220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整数部分</a:t>
            </a:r>
            <a:r>
              <a:rPr lang="en-US" altLang="zh-CN" sz="2400" b="1" dirty="0" smtClean="0">
                <a:latin typeface="+mn-ea"/>
              </a:rPr>
              <a:t>			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小数部分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R=± 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k-1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×10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k-1</a:t>
            </a:r>
            <a:r>
              <a:rPr lang="zh-CN" altLang="en-US" sz="2000" b="1" dirty="0" smtClean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…</a:t>
            </a:r>
            <a:r>
              <a:rPr lang="zh-CN" altLang="en-US" sz="2000" b="1" dirty="0" smtClean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1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×10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B93A3A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B93A3A"/>
                </a:solidFill>
                <a:latin typeface="+mn-ea"/>
              </a:rPr>
              <a:t>0</a:t>
            </a:r>
            <a:r>
              <a:rPr lang="en-US" altLang="zh-CN" sz="2000" b="1" dirty="0" smtClean="0">
                <a:solidFill>
                  <a:srgbClr val="B93A3A"/>
                </a:solidFill>
                <a:latin typeface="+mn-ea"/>
              </a:rPr>
              <a:t>×10</a:t>
            </a:r>
            <a:r>
              <a:rPr lang="en-US" altLang="zh-CN" sz="2000" b="1" baseline="30000" dirty="0" smtClean="0">
                <a:solidFill>
                  <a:srgbClr val="B93A3A"/>
                </a:solidFill>
                <a:latin typeface="+mn-ea"/>
              </a:rPr>
              <a:t>0 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×10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＋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ea"/>
              </a:rPr>
              <a:t>-l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×10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</a:rPr>
              <a:t>-l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8022" y="4269979"/>
            <a:ext cx="7807957" cy="1600923"/>
            <a:chOff x="957807" y="2428479"/>
            <a:chExt cx="7807957" cy="1600923"/>
          </a:xfrm>
        </p:grpSpPr>
        <p:sp>
          <p:nvSpPr>
            <p:cNvPr id="6" name="文本框 5"/>
            <p:cNvSpPr txBox="1"/>
            <p:nvPr/>
          </p:nvSpPr>
          <p:spPr>
            <a:xfrm>
              <a:off x="2129122" y="2428480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等线" panose="02010600030101010101" pitchFamily="2" charset="-122"/>
                </a:rPr>
                <a:t>10</a:t>
              </a:r>
              <a:r>
                <a:rPr lang="en-US" altLang="zh-CN" sz="2400" b="1" baseline="30000" dirty="0">
                  <a:solidFill>
                    <a:prstClr val="black"/>
                  </a:solidFill>
                  <a:latin typeface="等线" panose="02010600030101010101" pitchFamily="2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36060" y="2428480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10</a:t>
              </a:r>
              <a:r>
                <a:rPr lang="en-US" altLang="zh-CN" sz="2400" b="1" baseline="30000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86680" y="2428480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10</a:t>
              </a:r>
              <a:r>
                <a:rPr lang="en-US" altLang="zh-CN" sz="2400" b="1" baseline="30000" dirty="0">
                  <a:solidFill>
                    <a:prstClr val="black"/>
                  </a:solidFill>
                  <a:latin typeface="等线" panose="02010600030101010101" pitchFamily="2" charset="-122"/>
                </a:rPr>
                <a:t>-</a:t>
              </a:r>
              <a:r>
                <a:rPr lang="en-US" altLang="zh-CN" sz="2400" b="1" baseline="30000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92403" y="2428480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10</a:t>
              </a:r>
              <a:r>
                <a:rPr lang="en-US" altLang="zh-CN" sz="2400" b="1" baseline="30000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-2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29122" y="29981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2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32253" y="29981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4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86680" y="29981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1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92403" y="29981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3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81413" y="2998108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•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2129122" y="3567737"/>
              <a:ext cx="912429" cy="461665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latin typeface="+mn-ea"/>
                </a:rPr>
                <a:t>2×10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1551" y="3567737"/>
              <a:ext cx="492443" cy="461665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＋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32253" y="3567737"/>
              <a:ext cx="740908" cy="461665"/>
            </a:xfrm>
            <a:prstGeom prst="rect">
              <a:avLst/>
            </a:prstGeom>
            <a:solidFill>
              <a:srgbClr val="EFE4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4×1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90843" y="356773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等线" panose="02010600030101010101" pitchFamily="2" charset="-122"/>
                </a:rPr>
                <a:t>＋</a:t>
              </a:r>
              <a:endParaRPr lang="zh-CN" altLang="en-US" sz="2400" b="1" dirty="0">
                <a:solidFill>
                  <a:prstClr val="black"/>
                </a:solidFill>
                <a:latin typeface="等线" panose="02010600030101010101" pitchFamily="2" charset="-122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4986680" y="3567736"/>
              <a:ext cx="986167" cy="461665"/>
            </a:xfrm>
            <a:prstGeom prst="rect">
              <a:avLst/>
            </a:prstGeom>
            <a:solidFill>
              <a:srgbClr val="E7E7E8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latin typeface="+mn-ea"/>
                </a:rPr>
                <a:t>1×0.1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72847" y="3567736"/>
              <a:ext cx="577402" cy="461665"/>
            </a:xfrm>
            <a:prstGeom prst="rect">
              <a:avLst/>
            </a:prstGeom>
            <a:solidFill>
              <a:srgbClr val="E7E7E8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＋ 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6492403" y="3567736"/>
              <a:ext cx="1157689" cy="461665"/>
            </a:xfrm>
            <a:prstGeom prst="rect">
              <a:avLst/>
            </a:prstGeom>
            <a:solidFill>
              <a:srgbClr val="E7E7E8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latin typeface="+mn-ea"/>
                </a:rPr>
                <a:t>3×0.01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7657768" y="242847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latin typeface="+mn-ea"/>
                </a:rPr>
                <a:t>位置量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7657768" y="29981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latin typeface="+mn-ea"/>
                </a:rPr>
                <a:t>数字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7660532" y="356773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latin typeface="+mn-ea"/>
                </a:rPr>
                <a:t>值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57807" y="3567735"/>
              <a:ext cx="10679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R =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等线" panose="02010600030101010101" pitchFamily="2" charset="-122"/>
                </a:rPr>
                <a:t>＋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	</a:t>
            </a:r>
            <a:r>
              <a:rPr lang="zh-CN" altLang="en-US" dirty="0" smtClean="0"/>
              <a:t>二进</a:t>
            </a:r>
            <a:r>
              <a:rPr lang="zh-CN" altLang="en-US" dirty="0"/>
              <a:t>制系</a:t>
            </a:r>
            <a:r>
              <a:rPr lang="zh-CN" altLang="en-US" dirty="0" smtClean="0"/>
              <a:t>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+mn-ea"/>
              </a:rPr>
              <a:t>在</a:t>
            </a:r>
            <a:r>
              <a:rPr lang="zh-CN" altLang="en-US" dirty="0">
                <a:ea typeface="+mn-ea"/>
              </a:rPr>
              <a:t>该系统中，底 </a:t>
            </a:r>
            <a:r>
              <a:rPr lang="en-US" altLang="zh-CN" dirty="0">
                <a:ea typeface="+mn-ea"/>
              </a:rPr>
              <a:t>b = 2</a:t>
            </a:r>
            <a:r>
              <a:rPr lang="zh-CN" altLang="en-US" dirty="0">
                <a:ea typeface="+mn-ea"/>
              </a:rPr>
              <a:t>，我们仅使用两个符号 </a:t>
            </a:r>
            <a:r>
              <a:rPr lang="en-US" altLang="zh-CN" dirty="0">
                <a:ea typeface="+mn-ea"/>
              </a:rPr>
              <a:t>S = {0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1}</a:t>
            </a:r>
            <a:r>
              <a:rPr lang="zh-CN" altLang="en-US" dirty="0">
                <a:ea typeface="+mn-ea"/>
              </a:rPr>
              <a:t>来表示一个数。 该系统中的符号通常称为位。</a:t>
            </a:r>
            <a:endParaRPr lang="zh-CN" altLang="en-US" dirty="0">
              <a:ea typeface="+mn-ea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ea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整</a:t>
            </a:r>
            <a:r>
              <a:rPr lang="zh-CN" altLang="en-US" dirty="0" smtClean="0">
                <a:solidFill>
                  <a:srgbClr val="FF0000"/>
                </a:solidFill>
                <a:ea typeface="+mn-ea"/>
              </a:rPr>
              <a:t>数</a:t>
            </a:r>
            <a:endParaRPr lang="en-US" altLang="en-US" dirty="0">
              <a:solidFill>
                <a:srgbClr val="FF0000"/>
              </a:solidFill>
              <a:ea typeface="+mn-ea"/>
            </a:endParaRPr>
          </a:p>
          <a:p>
            <a:pPr marL="0" lvl="0" indent="0"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ea typeface="+mn-ea"/>
              </a:rPr>
              <a:t>N = ± 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k-1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×2</a:t>
            </a:r>
            <a:r>
              <a:rPr lang="en-US" altLang="zh-CN" sz="2000" baseline="30000" dirty="0">
                <a:solidFill>
                  <a:srgbClr val="C00000"/>
                </a:solidFill>
                <a:ea typeface="+mn-ea"/>
              </a:rPr>
              <a:t>k-1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k-2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×2</a:t>
            </a:r>
            <a:r>
              <a:rPr lang="en-US" altLang="zh-CN" sz="2000" baseline="30000" dirty="0">
                <a:solidFill>
                  <a:srgbClr val="C00000"/>
                </a:solidFill>
                <a:ea typeface="+mn-ea"/>
              </a:rPr>
              <a:t>k-2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…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×2</a:t>
            </a:r>
            <a:r>
              <a:rPr lang="en-US" altLang="zh-CN" sz="2000" baseline="30000" dirty="0">
                <a:solidFill>
                  <a:srgbClr val="C00000"/>
                </a:solidFill>
                <a:ea typeface="+mn-ea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×2</a:t>
            </a:r>
            <a:r>
              <a:rPr lang="en-US" altLang="zh-CN" sz="2000" baseline="30000" dirty="0">
                <a:solidFill>
                  <a:srgbClr val="C00000"/>
                </a:solidFill>
                <a:ea typeface="+mn-ea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ea typeface="+mn-ea"/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S</a:t>
            </a:r>
            <a:r>
              <a:rPr lang="en-US" altLang="zh-CN" sz="2000" baseline="-25000" dirty="0">
                <a:solidFill>
                  <a:srgbClr val="C00000"/>
                </a:solidFill>
                <a:ea typeface="+mn-ea"/>
              </a:rPr>
              <a:t>0</a:t>
            </a:r>
            <a:r>
              <a:rPr lang="en-US" altLang="zh-CN" sz="2000" dirty="0">
                <a:solidFill>
                  <a:srgbClr val="C00000"/>
                </a:solidFill>
                <a:ea typeface="+mn-ea"/>
              </a:rPr>
              <a:t>×2</a:t>
            </a:r>
            <a:r>
              <a:rPr lang="en-US" altLang="zh-CN" sz="2000" baseline="30000" dirty="0">
                <a:solidFill>
                  <a:srgbClr val="C00000"/>
                </a:solidFill>
                <a:ea typeface="+mn-ea"/>
              </a:rPr>
              <a:t>0</a:t>
            </a:r>
            <a:endParaRPr lang="en-US" altLang="en-US" dirty="0">
              <a:solidFill>
                <a:srgbClr val="C00000"/>
              </a:solidFill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6" y="3778250"/>
            <a:ext cx="9142528" cy="2519363"/>
            <a:chOff x="736" y="4298950"/>
            <a:chExt cx="9142528" cy="2519363"/>
          </a:xfrm>
        </p:grpSpPr>
        <p:grpSp>
          <p:nvGrpSpPr>
            <p:cNvPr id="12" name="组合 11"/>
            <p:cNvGrpSpPr/>
            <p:nvPr/>
          </p:nvGrpSpPr>
          <p:grpSpPr>
            <a:xfrm>
              <a:off x="900000" y="4298950"/>
              <a:ext cx="7344000" cy="2519363"/>
              <a:chOff x="468313" y="4298950"/>
              <a:chExt cx="7344000" cy="2519363"/>
            </a:xfrm>
          </p:grpSpPr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68313" y="4298950"/>
                <a:ext cx="7344000" cy="46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zh-CN" altLang="en-US" sz="2400" i="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在二进制系统中使用位置量表示整数</a:t>
                </a:r>
                <a:endParaRPr lang="en-US" altLang="en-US" sz="2000" i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27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68313" y="4766400"/>
                <a:ext cx="734400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68313" y="6818313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468313" y="4298950"/>
                <a:ext cx="734400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组合 12"/>
            <p:cNvGrpSpPr/>
            <p:nvPr/>
          </p:nvGrpSpPr>
          <p:grpSpPr>
            <a:xfrm>
              <a:off x="736" y="4883785"/>
              <a:ext cx="9142528" cy="1828106"/>
              <a:chOff x="290000" y="2356485"/>
              <a:chExt cx="9142528" cy="182810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0000" y="3722926"/>
                <a:ext cx="8157600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+mn-ea"/>
                  </a:rPr>
                  <a:t>N=±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2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k-1 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2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k-2  </a:t>
                </a:r>
                <a:r>
                  <a:rPr lang="zh-CN" altLang="en-US" sz="2000" b="1" dirty="0" smtClean="0"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 … 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2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2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zh-CN" altLang="en-US" sz="2000" b="1" dirty="0" smtClean="0"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+mn-ea"/>
                  </a:rPr>
                  <a:t>× 2</a:t>
                </a:r>
                <a:r>
                  <a:rPr lang="en-US" altLang="zh-CN" sz="2000" b="1" baseline="30000" dirty="0" smtClean="0">
                    <a:solidFill>
                      <a:srgbClr val="C00000"/>
                    </a:solidFill>
                    <a:latin typeface="+mn-ea"/>
                  </a:rPr>
                  <a:t>0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endParaRPr lang="en-US" altLang="en-US" sz="2400" b="1" dirty="0"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20762" y="2847152"/>
                <a:ext cx="7092000" cy="3987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1" dirty="0">
                    <a:latin typeface="+mn-ea"/>
                  </a:rPr>
                  <a:t> S</a:t>
                </a:r>
                <a:r>
                  <a:rPr lang="en-US" altLang="zh-CN" sz="2000" b="1" baseline="-25000" dirty="0">
                    <a:latin typeface="+mn-ea"/>
                  </a:rPr>
                  <a:t>k-1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1   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  k-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＋ 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  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  <a:latin typeface="+mn-ea"/>
                  </a:rPr>
                  <a:t>  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2</a:t>
                </a:r>
                <a:r>
                  <a:rPr lang="en-US" altLang="zh-CN" sz="2000" b="1" dirty="0" smtClean="0">
                    <a:solidFill>
                      <a:srgbClr val="FFFF00"/>
                    </a:solidFill>
                    <a:latin typeface="+mn-ea"/>
                  </a:rPr>
                  <a:t>×10 </a:t>
                </a:r>
                <a:r>
                  <a:rPr lang="en-US" altLang="zh-CN" sz="2000" b="1" baseline="30000" dirty="0" smtClean="0">
                    <a:solidFill>
                      <a:srgbClr val="FFFF00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>
                    <a:latin typeface="+mn-ea"/>
                  </a:rPr>
                  <a:t>S</a:t>
                </a:r>
                <a:r>
                  <a:rPr lang="en-US" altLang="zh-CN" sz="2000" b="1" baseline="-25000" dirty="0">
                    <a:latin typeface="+mn-ea"/>
                  </a:rPr>
                  <a:t>1</a:t>
                </a:r>
                <a:r>
                  <a:rPr lang="en-US" altLang="zh-CN" sz="2000" b="1" dirty="0">
                    <a:solidFill>
                      <a:srgbClr val="FFFF00"/>
                    </a:solidFill>
                    <a:latin typeface="+mn-ea"/>
                  </a:rPr>
                  <a:t>×10</a:t>
                </a:r>
                <a:r>
                  <a:rPr lang="en-US" altLang="zh-CN" sz="2000" b="1" baseline="30000" dirty="0">
                    <a:solidFill>
                      <a:srgbClr val="FFFF00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FFFF00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20762" y="2356485"/>
                <a:ext cx="7092000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baseline="30000" dirty="0" smtClean="0"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2</a:t>
                </a:r>
                <a:r>
                  <a:rPr lang="en-US" altLang="zh-CN" sz="2000" b="1" baseline="30000" dirty="0" smtClean="0">
                    <a:latin typeface="+mn-ea"/>
                  </a:rPr>
                  <a:t>k-1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k-2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2</a:t>
                </a:r>
                <a:r>
                  <a:rPr lang="en-US" altLang="zh-CN" sz="2000" b="1" baseline="30000" dirty="0" smtClean="0">
                    <a:latin typeface="+mn-ea"/>
                  </a:rPr>
                  <a:t>k-2 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k-1   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…      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latin typeface="+mn-ea"/>
                  </a:rPr>
                  <a:t>2</a:t>
                </a:r>
                <a:r>
                  <a:rPr lang="en-US" altLang="zh-CN" sz="2000" b="1" baseline="30000" dirty="0" smtClean="0"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2</a:t>
                </a:r>
                <a:r>
                  <a:rPr lang="en-US" altLang="zh-CN" sz="2000" b="1" baseline="30000" dirty="0" smtClean="0"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＋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  <a:r>
                  <a:rPr lang="en-US" altLang="zh-CN" sz="20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×</a:t>
                </a:r>
                <a:r>
                  <a:rPr lang="en-US" altLang="zh-CN" sz="2000" b="1" dirty="0" smtClean="0">
                    <a:latin typeface="+mn-ea"/>
                  </a:rPr>
                  <a:t>  2</a:t>
                </a:r>
                <a:r>
                  <a:rPr lang="en-US" altLang="zh-CN" sz="2000" b="1" baseline="30000" dirty="0" smtClean="0">
                    <a:latin typeface="+mn-ea"/>
                  </a:rPr>
                  <a:t>0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41350" y="2845172"/>
                <a:ext cx="397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±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324532" y="372292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值</a:t>
                </a:r>
                <a:endParaRPr lang="zh-CN" altLang="en-US" sz="2400" b="1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324532" y="2845172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数字</a:t>
                </a:r>
                <a:endParaRPr lang="zh-CN" altLang="en-US" sz="2400" b="1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324532" y="23564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位置量</a:t>
                </a:r>
                <a:endParaRPr lang="zh-CN" altLang="en-US" sz="2400" b="1" dirty="0"/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4224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959100" y="3408437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5397500" y="3402400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578600" y="340620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7823200" y="3400574"/>
                <a:ext cx="0" cy="3634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269de5a-8d96-41d9-bc80-cba88ace8a7b}"/>
</p:tagLst>
</file>

<file path=ppt/tags/tag2.xml><?xml version="1.0" encoding="utf-8"?>
<p:tagLst xmlns:p="http://schemas.openxmlformats.org/presentationml/2006/main">
  <p:tag name="COMMONDATA" val="eyJoZGlkIjoiYzk4ZTNjZmUyYWI0NWEyNGI1ZDQwMjgzY2NmZDQyNWEifQ=="/>
</p:tagLst>
</file>

<file path=ppt/theme/theme1.xml><?xml version="1.0" encoding="utf-8"?>
<a:theme xmlns:a="http://schemas.openxmlformats.org/drawingml/2006/main" name="白色_吉大4：3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白色_吉大4：3主题</Template>
  <TotalTime>0</TotalTime>
  <Words>6405</Words>
  <Application>WPS 演示</Application>
  <PresentationFormat>全屏显示(4:3)</PresentationFormat>
  <Paragraphs>1308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等线 Light</vt:lpstr>
      <vt:lpstr>等线</vt:lpstr>
      <vt:lpstr>Times New Roman</vt:lpstr>
      <vt:lpstr>微软雅黑</vt:lpstr>
      <vt:lpstr>Arial Unicode MS</vt:lpstr>
      <vt:lpstr>Symbol</vt:lpstr>
      <vt:lpstr>华文中宋</vt:lpstr>
      <vt:lpstr>仿宋</vt:lpstr>
      <vt:lpstr>Calibri</vt:lpstr>
      <vt:lpstr>等线</vt:lpstr>
      <vt:lpstr>白色_吉大4：3主题</vt:lpstr>
      <vt:lpstr>PowerPoint 演示文稿</vt:lpstr>
      <vt:lpstr>目标</vt:lpstr>
      <vt:lpstr>2.1	介绍</vt:lpstr>
      <vt:lpstr>2.2	位置化数字系统</vt:lpstr>
      <vt:lpstr>2.2.1	十进制系统</vt:lpstr>
      <vt:lpstr>例 2-1</vt:lpstr>
      <vt:lpstr>例 2-2</vt:lpstr>
      <vt:lpstr>例 2-3</vt:lpstr>
      <vt:lpstr>2.2.2	二进制系统</vt:lpstr>
      <vt:lpstr>例 2-4</vt:lpstr>
      <vt:lpstr>例 2-5</vt:lpstr>
      <vt:lpstr>2.2.3	十六进制系统</vt:lpstr>
      <vt:lpstr>例 2-6</vt:lpstr>
      <vt:lpstr>2.2.4	八进制系统</vt:lpstr>
      <vt:lpstr>例 2-7</vt:lpstr>
      <vt:lpstr>2.2.5	四种位置化数字系统小结</vt:lpstr>
      <vt:lpstr>2.2.6	转换</vt:lpstr>
      <vt:lpstr>例 2-8</vt:lpstr>
      <vt:lpstr>例 2-9</vt:lpstr>
      <vt:lpstr>例 2-10</vt:lpstr>
      <vt:lpstr>PowerPoint 演示文稿</vt:lpstr>
      <vt:lpstr>PowerPoint 演示文稿</vt:lpstr>
      <vt:lpstr>例 2-11</vt:lpstr>
      <vt:lpstr>例 2-12</vt:lpstr>
      <vt:lpstr>例 2-13</vt:lpstr>
      <vt:lpstr>PowerPoint 演示文稿</vt:lpstr>
      <vt:lpstr>PowerPoint 演示文稿</vt:lpstr>
      <vt:lpstr>例 2-14</vt:lpstr>
      <vt:lpstr>例 2-15</vt:lpstr>
      <vt:lpstr>例 2-16</vt:lpstr>
      <vt:lpstr>例 2-17</vt:lpstr>
      <vt:lpstr>例 2-18</vt:lpstr>
      <vt:lpstr>PowerPoint 演示文稿</vt:lpstr>
      <vt:lpstr>例 2-19</vt:lpstr>
      <vt:lpstr>例 2-20</vt:lpstr>
      <vt:lpstr>例 2-21</vt:lpstr>
      <vt:lpstr>例 2-21</vt:lpstr>
      <vt:lpstr>PowerPoint 演示文稿</vt:lpstr>
      <vt:lpstr>例 2-22</vt:lpstr>
      <vt:lpstr>例 2-23</vt:lpstr>
      <vt:lpstr>例 2-24</vt:lpstr>
      <vt:lpstr>PowerPoint 演示文稿</vt:lpstr>
      <vt:lpstr>例 2-25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数字系统</dc:title>
  <dc:creator>π爸</dc:creator>
  <cp:lastModifiedBy>王智</cp:lastModifiedBy>
  <cp:revision>248</cp:revision>
  <dcterms:created xsi:type="dcterms:W3CDTF">2021-10-09T23:37:00Z</dcterms:created>
  <dcterms:modified xsi:type="dcterms:W3CDTF">2022-09-14T05:41:52Z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E68647171046451489BFAF7F66728DA0</vt:lpwstr>
  </property>
  <property fmtid="{D5CDD505-2E9C-101B-9397-08002B2CF9AE}" pid="3" name="KSOProductBuildVer">
    <vt:lpwstr>2052-11.1.0.12358</vt:lpwstr>
  </property>
</Properties>
</file>