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3"/>
  </p:sldMasterIdLst>
  <p:notesMasterIdLst>
    <p:notesMasterId r:id="rId5"/>
  </p:notesMasterIdLst>
  <p:sldIdLst>
    <p:sldId id="983" r:id="rId4"/>
    <p:sldId id="903" r:id="rId6"/>
    <p:sldId id="735" r:id="rId7"/>
    <p:sldId id="911" r:id="rId8"/>
    <p:sldId id="912" r:id="rId9"/>
    <p:sldId id="906" r:id="rId10"/>
    <p:sldId id="915" r:id="rId11"/>
    <p:sldId id="917" r:id="rId12"/>
    <p:sldId id="918" r:id="rId13"/>
    <p:sldId id="919" r:id="rId14"/>
    <p:sldId id="920" r:id="rId15"/>
    <p:sldId id="921" r:id="rId16"/>
    <p:sldId id="984" r:id="rId17"/>
    <p:sldId id="922" r:id="rId18"/>
    <p:sldId id="923" r:id="rId19"/>
    <p:sldId id="924" r:id="rId20"/>
    <p:sldId id="925" r:id="rId21"/>
    <p:sldId id="927" r:id="rId22"/>
    <p:sldId id="982" r:id="rId23"/>
    <p:sldId id="928" r:id="rId24"/>
    <p:sldId id="929" r:id="rId25"/>
    <p:sldId id="930" r:id="rId26"/>
    <p:sldId id="931" r:id="rId27"/>
    <p:sldId id="932" r:id="rId28"/>
    <p:sldId id="933" r:id="rId29"/>
    <p:sldId id="934" r:id="rId30"/>
    <p:sldId id="935" r:id="rId31"/>
    <p:sldId id="936" r:id="rId32"/>
    <p:sldId id="937" r:id="rId33"/>
    <p:sldId id="938" r:id="rId34"/>
    <p:sldId id="939" r:id="rId35"/>
    <p:sldId id="940" r:id="rId36"/>
    <p:sldId id="941" r:id="rId37"/>
    <p:sldId id="942" r:id="rId38"/>
    <p:sldId id="943" r:id="rId39"/>
    <p:sldId id="944" r:id="rId40"/>
    <p:sldId id="945" r:id="rId41"/>
    <p:sldId id="946" r:id="rId42"/>
    <p:sldId id="947" r:id="rId43"/>
    <p:sldId id="948" r:id="rId44"/>
    <p:sldId id="949" r:id="rId45"/>
    <p:sldId id="973" r:id="rId46"/>
    <p:sldId id="950" r:id="rId47"/>
    <p:sldId id="952" r:id="rId48"/>
    <p:sldId id="953" r:id="rId49"/>
    <p:sldId id="954" r:id="rId50"/>
    <p:sldId id="955" r:id="rId51"/>
    <p:sldId id="907" r:id="rId52"/>
    <p:sldId id="958" r:id="rId53"/>
    <p:sldId id="978" r:id="rId54"/>
    <p:sldId id="960" r:id="rId55"/>
    <p:sldId id="908" r:id="rId56"/>
    <p:sldId id="962" r:id="rId57"/>
    <p:sldId id="963" r:id="rId58"/>
    <p:sldId id="965" r:id="rId59"/>
    <p:sldId id="979" r:id="rId60"/>
    <p:sldId id="909" r:id="rId61"/>
    <p:sldId id="980" r:id="rId62"/>
    <p:sldId id="967" r:id="rId63"/>
    <p:sldId id="981" r:id="rId64"/>
    <p:sldId id="968" r:id="rId65"/>
    <p:sldId id="970" r:id="rId66"/>
    <p:sldId id="972" r:id="rId67"/>
    <p:sldId id="910" r:id="rId68"/>
  </p:sldIdLst>
  <p:sldSz cx="9144000" cy="6858000" type="screen4x3"/>
  <p:notesSz cx="6858000" cy="9144000"/>
  <p:custDataLst>
    <p:tags r:id="rId72"/>
  </p:custDataLst>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CCFF99"/>
    <a:srgbClr val="660066"/>
    <a:srgbClr val="00CC00"/>
    <a:srgbClr val="996633"/>
    <a:srgbClr val="6666FF"/>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98" autoAdjust="0"/>
  </p:normalViewPr>
  <p:slideViewPr>
    <p:cSldViewPr>
      <p:cViewPr varScale="1">
        <p:scale>
          <a:sx n="79" d="100"/>
          <a:sy n="79" d="100"/>
        </p:scale>
        <p:origin x="5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2" Type="http://schemas.openxmlformats.org/officeDocument/2006/relationships/tags" Target="tags/tag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3.xml"/><Relationship Id="rId69" Type="http://schemas.openxmlformats.org/officeDocument/2006/relationships/presProps" Target="presProps.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200" b="0" i="0" baseline="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200" b="0" i="0" baseline="0"/>
            </a:lvl1pPr>
          </a:lstStyle>
          <a:p>
            <a:pPr>
              <a:defRPr/>
            </a:pPr>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b="0" i="0" baseline="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b="0" i="0" baseline="0"/>
            </a:lvl1pPr>
          </a:lstStyle>
          <a:p>
            <a:pPr>
              <a:defRPr/>
            </a:pPr>
            <a:fld id="{FCB7F251-7705-4409-B3F8-8695D6F73BB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b="0" i="0" smtClean="0">
                <a:solidFill>
                  <a:srgbClr val="000000"/>
                </a:solidFill>
              </a:rPr>
              <a:t>1.#</a:t>
            </a:r>
            <a:endParaRPr lang="en-US" altLang="en-US" b="0" i="0" smtClean="0">
              <a:solidFill>
                <a:srgbClr val="000000"/>
              </a:solidFill>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388" name="灯片编号占位符 3"/>
          <p:cNvSpPr>
            <a:spLocks noGrp="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DBB87C1-38A1-4287-A422-C53D0203F7D3}" type="slidenum">
              <a:rPr lang="en-US" altLang="zh-CN" sz="1200" b="0" i="0" baseline="0" smtClean="0"/>
            </a:fld>
            <a:endParaRPr lang="en-US" altLang="zh-CN" sz="1200" b="0" i="0" baseline="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6564" name="灯片编号占位符 3"/>
          <p:cNvSpPr>
            <a:spLocks noGrp="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1C62979-3E25-41D0-992F-570A984BC2A2}" type="slidenum">
              <a:rPr lang="en-US" altLang="zh-CN" sz="1200" b="0" i="0" baseline="0" smtClean="0"/>
            </a:fld>
            <a:endParaRPr lang="en-US" altLang="zh-CN" sz="1200" b="0" i="0" baseline="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6" name="Slide Number Placeholder 16"/>
          <p:cNvSpPr>
            <a:spLocks noGrp="1" noChangeArrowheads="1"/>
          </p:cNvSpPr>
          <p:nvPr>
            <p:ph type="sldNum" sz="quarter" idx="12"/>
          </p:nvPr>
        </p:nvSpPr>
        <p:spPr/>
        <p:txBody>
          <a:bodyPr/>
          <a:lstStyle>
            <a:lvl1pPr>
              <a:defRPr/>
            </a:lvl1pPr>
          </a:lstStyle>
          <a:p>
            <a:pPr>
              <a:defRPr/>
            </a:pPr>
            <a:fld id="{3918BBA0-D6D0-4D9E-BA23-0A37CF22656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6" name="Slide Number Placeholder 16"/>
          <p:cNvSpPr>
            <a:spLocks noGrp="1" noChangeArrowheads="1"/>
          </p:cNvSpPr>
          <p:nvPr>
            <p:ph type="sldNum" sz="quarter" idx="12"/>
          </p:nvPr>
        </p:nvSpPr>
        <p:spPr/>
        <p:txBody>
          <a:bodyPr/>
          <a:lstStyle>
            <a:lvl1pPr>
              <a:defRPr/>
            </a:lvl1pPr>
          </a:lstStyle>
          <a:p>
            <a:pPr>
              <a:defRPr/>
            </a:pPr>
            <a:fld id="{C980E3C8-2826-47D0-A421-A3784D09166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6" name="Slide Number Placeholder 16"/>
          <p:cNvSpPr>
            <a:spLocks noGrp="1" noChangeArrowheads="1"/>
          </p:cNvSpPr>
          <p:nvPr>
            <p:ph type="sldNum" sz="quarter" idx="12"/>
          </p:nvPr>
        </p:nvSpPr>
        <p:spPr/>
        <p:txBody>
          <a:bodyPr/>
          <a:lstStyle>
            <a:lvl1pPr>
              <a:defRPr/>
            </a:lvl1pPr>
          </a:lstStyle>
          <a:p>
            <a:pPr>
              <a:defRPr/>
            </a:pPr>
            <a:fld id="{09BCF8BC-33E1-438D-83B0-ED7B32198D9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5400">
                <a:solidFill>
                  <a:srgbClr val="FF0000"/>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3600">
                <a:effectLst>
                  <a:outerShdw blurRad="38100" dist="38100" dir="2700000" algn="tl">
                    <a:srgbClr val="000000">
                      <a:alpha val="43137"/>
                    </a:srgbClr>
                  </a:outerShdw>
                </a:effectLst>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a:defRPr/>
            </a:lvl1pPr>
            <a:lvl2pPr>
              <a:defRPr/>
            </a:lvl2pPr>
            <a:lvl3pPr>
              <a:defRPr/>
            </a:lvl3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solidFill>
                  <a:srgbClr val="FF0000"/>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404000"/>
            <a:ext cx="3886200" cy="4779963"/>
          </a:xfrm>
        </p:spPr>
        <p:txBody>
          <a:bodyPr/>
          <a:lstStyle>
            <a:lvl1pPr>
              <a:defRPr/>
            </a:lvl1pPr>
            <a:lvl2pPr>
              <a:defRPr/>
            </a:lvl2pPr>
            <a:lvl3pPr>
              <a:defRPr/>
            </a:lvl3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
        <p:nvSpPr>
          <p:cNvPr id="4" name="Content Placeholder 3"/>
          <p:cNvSpPr>
            <a:spLocks noGrp="1"/>
          </p:cNvSpPr>
          <p:nvPr>
            <p:ph sz="half" idx="2" hasCustomPrompt="1"/>
          </p:nvPr>
        </p:nvSpPr>
        <p:spPr>
          <a:xfrm>
            <a:off x="4629150" y="1404000"/>
            <a:ext cx="3886200" cy="4779963"/>
          </a:xfrm>
        </p:spPr>
        <p:txBody>
          <a:bodyPr/>
          <a:lstStyle>
            <a:lvl1pPr>
              <a:defRPr/>
            </a:lvl1pPr>
            <a:lvl2pPr>
              <a:defRPr/>
            </a:lvl2pPr>
            <a:lvl3pPr>
              <a:defRPr/>
            </a:lvl3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72000" y="388800"/>
            <a:ext cx="7200000" cy="590931"/>
          </a:xfrm>
        </p:spPr>
        <p:txBody>
          <a:bodyPr>
            <a:noAutofit/>
          </a:bodyPr>
          <a:lstStyle>
            <a:lvl1pPr>
              <a:defRPr>
                <a:solidFill>
                  <a:srgbClr val="FF0000"/>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404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304000"/>
            <a:ext cx="3868340" cy="3852863"/>
          </a:xfrm>
        </p:spPr>
        <p:txBody>
          <a:bodyPr/>
          <a:lstStyle>
            <a:lvl1pPr>
              <a:defRPr/>
            </a:lvl1pPr>
            <a:lvl2pPr>
              <a:defRPr/>
            </a:lvl2pPr>
            <a:lvl3pPr>
              <a:defRPr/>
            </a:lvl3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
        <p:nvSpPr>
          <p:cNvPr id="5" name="Text Placeholder 4"/>
          <p:cNvSpPr>
            <a:spLocks noGrp="1"/>
          </p:cNvSpPr>
          <p:nvPr>
            <p:ph type="body" sz="quarter" idx="3" hasCustomPrompt="1"/>
          </p:nvPr>
        </p:nvSpPr>
        <p:spPr>
          <a:xfrm>
            <a:off x="4629150" y="1404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304000"/>
            <a:ext cx="3887391" cy="3852863"/>
          </a:xfrm>
        </p:spPr>
        <p:txBody>
          <a:bodyPr/>
          <a:lstStyle>
            <a:lvl1pPr>
              <a:defRPr/>
            </a:lvl1pPr>
            <a:lvl2pPr>
              <a:defRPr/>
            </a:lvl2pPr>
            <a:lvl3pPr>
              <a:defRPr/>
            </a:lvl3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6" name="Slide Number Placeholder 16"/>
          <p:cNvSpPr>
            <a:spLocks noGrp="1" noChangeArrowheads="1"/>
          </p:cNvSpPr>
          <p:nvPr>
            <p:ph type="sldNum" sz="quarter" idx="12"/>
          </p:nvPr>
        </p:nvSpPr>
        <p:spPr/>
        <p:txBody>
          <a:bodyPr/>
          <a:lstStyle>
            <a:lvl1pPr>
              <a:defRPr/>
            </a:lvl1pPr>
          </a:lstStyle>
          <a:p>
            <a:pPr>
              <a:defRPr/>
            </a:pPr>
            <a:fld id="{7D434AF2-F7C0-4A65-81BE-E875C1C0216A}"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solidFill>
                  <a:srgbClr val="FF0000"/>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6" name="Slide Number Placeholder 16"/>
          <p:cNvSpPr>
            <a:spLocks noGrp="1" noChangeArrowheads="1"/>
          </p:cNvSpPr>
          <p:nvPr>
            <p:ph type="sldNum" sz="quarter" idx="12"/>
          </p:nvPr>
        </p:nvSpPr>
        <p:spPr/>
        <p:txBody>
          <a:bodyPr/>
          <a:lstStyle>
            <a:lvl1pPr>
              <a:defRPr/>
            </a:lvl1pPr>
          </a:lstStyle>
          <a:p>
            <a:pPr>
              <a:defRPr/>
            </a:pPr>
            <a:fld id="{83B843D5-95BD-4273-BD09-14078E1B337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825625"/>
            <a:ext cx="386715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7" name="Slide Number Placeholder 16"/>
          <p:cNvSpPr>
            <a:spLocks noGrp="1" noChangeArrowheads="1"/>
          </p:cNvSpPr>
          <p:nvPr>
            <p:ph type="sldNum" sz="quarter" idx="12"/>
          </p:nvPr>
        </p:nvSpPr>
        <p:spPr/>
        <p:txBody>
          <a:bodyPr/>
          <a:lstStyle>
            <a:lvl1pPr>
              <a:defRPr/>
            </a:lvl1pPr>
          </a:lstStyle>
          <a:p>
            <a:pPr>
              <a:defRPr/>
            </a:pPr>
            <a:fld id="{1596B800-417B-4AE7-B32D-2A29F4B616B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8"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9" name="Slide Number Placeholder 16"/>
          <p:cNvSpPr>
            <a:spLocks noGrp="1" noChangeArrowheads="1"/>
          </p:cNvSpPr>
          <p:nvPr>
            <p:ph type="sldNum" sz="quarter" idx="12"/>
          </p:nvPr>
        </p:nvSpPr>
        <p:spPr/>
        <p:txBody>
          <a:bodyPr/>
          <a:lstStyle>
            <a:lvl1pPr>
              <a:defRPr/>
            </a:lvl1pPr>
          </a:lstStyle>
          <a:p>
            <a:pPr>
              <a:defRPr/>
            </a:pPr>
            <a:fld id="{C0982EB2-4925-4BC4-86CE-4FB5D932814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4"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5" name="Slide Number Placeholder 16"/>
          <p:cNvSpPr>
            <a:spLocks noGrp="1" noChangeArrowheads="1"/>
          </p:cNvSpPr>
          <p:nvPr>
            <p:ph type="sldNum" sz="quarter" idx="12"/>
          </p:nvPr>
        </p:nvSpPr>
        <p:spPr/>
        <p:txBody>
          <a:bodyPr/>
          <a:lstStyle>
            <a:lvl1pPr>
              <a:defRPr/>
            </a:lvl1pPr>
          </a:lstStyle>
          <a:p>
            <a:pPr>
              <a:defRPr/>
            </a:pPr>
            <a:fld id="{B24442DA-6702-405E-A3E0-64293E7AA0A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3"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4" name="Slide Number Placeholder 16"/>
          <p:cNvSpPr>
            <a:spLocks noGrp="1" noChangeArrowheads="1"/>
          </p:cNvSpPr>
          <p:nvPr>
            <p:ph type="sldNum" sz="quarter" idx="12"/>
          </p:nvPr>
        </p:nvSpPr>
        <p:spPr/>
        <p:txBody>
          <a:bodyPr/>
          <a:lstStyle>
            <a:lvl1pPr>
              <a:defRPr/>
            </a:lvl1pPr>
          </a:lstStyle>
          <a:p>
            <a:pPr>
              <a:defRPr/>
            </a:pPr>
            <a:fld id="{50AF3694-149B-45C3-AAFF-40884CA835B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7" name="Slide Number Placeholder 16"/>
          <p:cNvSpPr>
            <a:spLocks noGrp="1" noChangeArrowheads="1"/>
          </p:cNvSpPr>
          <p:nvPr>
            <p:ph type="sldNum" sz="quarter" idx="12"/>
          </p:nvPr>
        </p:nvSpPr>
        <p:spPr/>
        <p:txBody>
          <a:bodyPr/>
          <a:lstStyle>
            <a:lvl1pPr>
              <a:defRPr/>
            </a:lvl1pPr>
          </a:lstStyle>
          <a:p>
            <a:pPr>
              <a:defRPr/>
            </a:pPr>
            <a:fld id="{394BC6E3-1A97-4298-A62C-F8260536E50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14"/>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15"/>
          <p:cNvSpPr>
            <a:spLocks noGrp="1" noChangeArrowheads="1"/>
          </p:cNvSpPr>
          <p:nvPr>
            <p:ph type="ftr" sz="quarter" idx="11"/>
          </p:nvPr>
        </p:nvSpPr>
        <p:spPr/>
        <p:txBody>
          <a:bodyPr/>
          <a:lstStyle>
            <a:lvl1pPr>
              <a:defRPr/>
            </a:lvl1pPr>
          </a:lstStyle>
          <a:p>
            <a:pPr>
              <a:defRPr/>
            </a:pPr>
            <a:r>
              <a:rPr lang="en-US" altLang="zh-CN"/>
              <a:t>3.#</a:t>
            </a:r>
            <a:endParaRPr lang="en-US" altLang="zh-CN"/>
          </a:p>
        </p:txBody>
      </p:sp>
      <p:sp>
        <p:nvSpPr>
          <p:cNvPr id="7" name="Slide Number Placeholder 16"/>
          <p:cNvSpPr>
            <a:spLocks noGrp="1" noChangeArrowheads="1"/>
          </p:cNvSpPr>
          <p:nvPr>
            <p:ph type="sldNum" sz="quarter" idx="12"/>
          </p:nvPr>
        </p:nvSpPr>
        <p:spPr/>
        <p:txBody>
          <a:bodyPr/>
          <a:lstStyle>
            <a:lvl1pPr>
              <a:defRPr/>
            </a:lvl1pPr>
          </a:lstStyle>
          <a:p>
            <a:pPr>
              <a:defRPr/>
            </a:pPr>
            <a:fld id="{9F626270-FA60-4C61-B34C-453F2A2FCF5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2438400"/>
            <a:ext cx="9009063" cy="1052513"/>
            <a:chOff x="0" y="0"/>
            <a:chExt cx="5675" cy="663"/>
          </a:xfrm>
        </p:grpSpPr>
        <p:grpSp>
          <p:nvGrpSpPr>
            <p:cNvPr id="2056" name="Group 3"/>
            <p:cNvGrpSpPr/>
            <p:nvPr/>
          </p:nvGrpSpPr>
          <p:grpSpPr bwMode="auto">
            <a:xfrm>
              <a:off x="183" y="68"/>
              <a:ext cx="448" cy="299"/>
              <a:chOff x="0" y="0"/>
              <a:chExt cx="624" cy="432"/>
            </a:xfrm>
          </p:grpSpPr>
          <p:sp>
            <p:nvSpPr>
              <p:cNvPr id="205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sp>
            <p:nvSpPr>
              <p:cNvPr id="205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grpSp>
        <p:grpSp>
          <p:nvGrpSpPr>
            <p:cNvPr id="2057" name="Group 6"/>
            <p:cNvGrpSpPr/>
            <p:nvPr/>
          </p:nvGrpSpPr>
          <p:grpSpPr bwMode="auto">
            <a:xfrm>
              <a:off x="261" y="334"/>
              <a:ext cx="465" cy="299"/>
              <a:chOff x="0" y="0"/>
              <a:chExt cx="672" cy="432"/>
            </a:xfrm>
          </p:grpSpPr>
          <p:sp>
            <p:nvSpPr>
              <p:cNvPr id="2055"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sp>
            <p:nvSpPr>
              <p:cNvPr id="2"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grpSp>
        <p:sp>
          <p:nvSpPr>
            <p:cNvPr id="3"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sp>
          <p:nvSpPr>
            <p:cNvPr id="205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sp>
          <p:nvSpPr>
            <p:cNvPr id="205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zh-CN" smtClean="0">
                <a:ea typeface="宋体" panose="02010600030101010101" pitchFamily="2" charset="-122"/>
              </a:endParaRPr>
            </a:p>
          </p:txBody>
        </p:sp>
      </p:grpSp>
      <p:sp>
        <p:nvSpPr>
          <p:cNvPr id="2060"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spcBef>
                <a:spcPct val="50000"/>
              </a:spcBef>
              <a:defRPr/>
            </a:pPr>
            <a:r>
              <a:rPr lang="en-US" altLang="zh-CN" sz="1400" b="0" i="0" baseline="0" smtClean="0">
                <a:latin typeface="McGrawHill-Italic" pitchFamily="2" charset="0"/>
                <a:ea typeface="宋体" panose="02010600030101010101" pitchFamily="2" charset="-122"/>
              </a:rPr>
              <a:t>McGraw-Hill</a:t>
            </a:r>
            <a:endParaRPr lang="en-US" altLang="zh-CN" sz="2400" b="0" i="0" baseline="0" smtClean="0">
              <a:ea typeface="宋体" panose="02010600030101010101" pitchFamily="2" charset="-122"/>
            </a:endParaRPr>
          </a:p>
        </p:txBody>
      </p:sp>
      <p:sp>
        <p:nvSpPr>
          <p:cNvPr id="2061"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r" eaLnBrk="1" hangingPunct="1">
              <a:spcBef>
                <a:spcPct val="50000"/>
              </a:spcBef>
              <a:buFontTx/>
              <a:buChar char="©"/>
              <a:defRPr/>
            </a:pPr>
            <a:r>
              <a:rPr lang="en-US" altLang="zh-CN" sz="1400" b="0" i="0" baseline="0" smtClean="0">
                <a:latin typeface="McGrawHill-Italic" pitchFamily="2" charset="0"/>
                <a:ea typeface="宋体" panose="02010600030101010101" pitchFamily="2" charset="-122"/>
              </a:rPr>
              <a:t>The McGraw-Hill Companies, Inc., 2000</a:t>
            </a:r>
            <a:endParaRPr lang="en-US" altLang="zh-CN" sz="2400" b="0" i="0" baseline="0" smtClean="0">
              <a:ea typeface="宋体" panose="02010600030101010101" pitchFamily="2" charset="-122"/>
            </a:endParaRPr>
          </a:p>
        </p:txBody>
      </p:sp>
      <p:sp>
        <p:nvSpPr>
          <p:cNvPr id="2062" name="Date Placeholder 14"/>
          <p:cNvSpPr>
            <a:spLocks noGrp="1" noChangeArrowheads="1"/>
          </p:cNvSpPr>
          <p:nvPr>
            <p:ph type="dt" sz="half" idx="2"/>
          </p:nvPr>
        </p:nvSpPr>
        <p:spPr bwMode="auto">
          <a:xfrm>
            <a:off x="990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400" b="0" i="0" baseline="0">
                <a:solidFill>
                  <a:schemeClr val="bg2"/>
                </a:solidFill>
                <a:latin typeface="Tahoma" panose="020B0604030504040204" pitchFamily="34" charset="0"/>
                <a:ea typeface="宋体" panose="02010600030101010101" pitchFamily="2" charset="-122"/>
              </a:defRPr>
            </a:lvl1pPr>
          </a:lstStyle>
          <a:p>
            <a:pPr>
              <a:defRPr/>
            </a:pPr>
            <a:endParaRPr lang="en-US" altLang="zh-CN"/>
          </a:p>
        </p:txBody>
      </p:sp>
      <p:sp>
        <p:nvSpPr>
          <p:cNvPr id="2063" name="Footer Placeholder 15"/>
          <p:cNvSpPr>
            <a:spLocks noGrp="1" noChangeArrowheads="1"/>
          </p:cNvSpPr>
          <p:nvPr>
            <p:ph type="ftr" sz="quarter" idx="3"/>
          </p:nvPr>
        </p:nvSpPr>
        <p:spPr bwMode="auto">
          <a:xfrm>
            <a:off x="3429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eaLnBrk="1" hangingPunct="1">
              <a:defRPr sz="1400" b="0" i="0" baseline="0">
                <a:solidFill>
                  <a:schemeClr val="bg2"/>
                </a:solidFill>
                <a:latin typeface="+mn-lt"/>
              </a:defRPr>
            </a:lvl1pPr>
          </a:lstStyle>
          <a:p>
            <a:pPr>
              <a:defRPr/>
            </a:pPr>
            <a:r>
              <a:rPr lang="en-US" altLang="zh-CN"/>
              <a:t>3.#</a:t>
            </a:r>
            <a:endParaRPr lang="en-US" altLang="zh-CN"/>
          </a:p>
        </p:txBody>
      </p:sp>
      <p:sp>
        <p:nvSpPr>
          <p:cNvPr id="2064" name="Slide Number Placeholder 16"/>
          <p:cNvSpPr>
            <a:spLocks noGrp="1" noChangeArrowheads="1"/>
          </p:cNvSpPr>
          <p:nvPr>
            <p:ph type="sldNum" sz="quarter" idx="4"/>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400" b="0" i="0" baseline="0">
                <a:solidFill>
                  <a:schemeClr val="bg2"/>
                </a:solidFill>
                <a:latin typeface="Tahoma" panose="020B0604030504040204" pitchFamily="34" charset="0"/>
                <a:ea typeface="宋体" panose="02010600030101010101" pitchFamily="2" charset="-122"/>
              </a:defRPr>
            </a:lvl1pPr>
          </a:lstStyle>
          <a:p>
            <a:pPr>
              <a:defRPr/>
            </a:pPr>
            <a:fld id="{ABE27F1D-08A8-4BE4-90E7-FC67F166A1B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eaLnBrk="0" fontAlgn="base" hangingPunct="0">
        <a:spcBef>
          <a:spcPct val="0"/>
        </a:spcBef>
        <a:spcAft>
          <a:spcPct val="0"/>
        </a:spcAft>
        <a:defRPr sz="4400">
          <a:solidFill>
            <a:schemeClr val="tx2"/>
          </a:solidFill>
          <a:latin typeface="Tahoma" panose="020B0604030504040204" pitchFamily="34" charset="0"/>
        </a:defRPr>
      </a:lvl6pPr>
      <a:lvl7pPr marL="914400" algn="l" rtl="0" eaLnBrk="0" fontAlgn="base" hangingPunct="0">
        <a:spcBef>
          <a:spcPct val="0"/>
        </a:spcBef>
        <a:spcAft>
          <a:spcPct val="0"/>
        </a:spcAft>
        <a:defRPr sz="4400">
          <a:solidFill>
            <a:schemeClr val="tx2"/>
          </a:solidFill>
          <a:latin typeface="Tahoma" panose="020B0604030504040204" pitchFamily="34" charset="0"/>
        </a:defRPr>
      </a:lvl7pPr>
      <a:lvl8pPr marL="1371600" algn="l" rtl="0" eaLnBrk="0" fontAlgn="base" hangingPunct="0">
        <a:spcBef>
          <a:spcPct val="0"/>
        </a:spcBef>
        <a:spcAft>
          <a:spcPct val="0"/>
        </a:spcAft>
        <a:defRPr sz="4400">
          <a:solidFill>
            <a:schemeClr val="tx2"/>
          </a:solidFill>
          <a:latin typeface="Tahoma" panose="020B0604030504040204" pitchFamily="34" charset="0"/>
        </a:defRPr>
      </a:lvl8pPr>
      <a:lvl9pPr marL="1828800" algn="l" rtl="0" eaLnBrk="0" fontAlgn="base" hangingPunct="0">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2000" y="389542"/>
            <a:ext cx="7200000" cy="590931"/>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404000"/>
            <a:ext cx="7886700" cy="4767262"/>
          </a:xfrm>
          <a:prstGeom prst="rect">
            <a:avLst/>
          </a:prstGeom>
        </p:spPr>
        <p:txBody>
          <a:bodyPr vert="horz" lIns="91440" tIns="45720" rIns="91440" bIns="45720" rtlCol="0">
            <a:noAutofit/>
          </a:bodyPr>
          <a:lstStyle/>
          <a:p>
            <a:pPr lvl="0"/>
            <a:r>
              <a:rPr lang="zh-CN" altLang="en-US" dirty="0" smtClean="0"/>
              <a:t> 编辑母版文本样式</a:t>
            </a:r>
            <a:endParaRPr lang="zh-CN" altLang="en-US" dirty="0" smtClean="0"/>
          </a:p>
          <a:p>
            <a:pPr lvl="1"/>
            <a:r>
              <a:rPr lang="zh-CN" altLang="en-US" dirty="0" smtClean="0"/>
              <a:t> 第二级</a:t>
            </a:r>
            <a:endParaRPr lang="zh-CN" altLang="en-US" dirty="0" smtClean="0"/>
          </a:p>
          <a:p>
            <a:pPr lvl="2"/>
            <a:r>
              <a:rPr lang="zh-CN" altLang="en-US" dirty="0" smtClean="0"/>
              <a:t> 第三级</a:t>
            </a:r>
            <a:endParaRPr lang="en-US" dirty="0"/>
          </a:p>
        </p:txBody>
      </p:sp>
      <p:cxnSp>
        <p:nvCxnSpPr>
          <p:cNvPr id="8" name="直接连接符 7"/>
          <p:cNvCxnSpPr/>
          <p:nvPr/>
        </p:nvCxnSpPr>
        <p:spPr>
          <a:xfrm>
            <a:off x="972000" y="1069373"/>
            <a:ext cx="7200000" cy="0"/>
          </a:xfrm>
          <a:prstGeom prst="line">
            <a:avLst/>
          </a:prstGeom>
          <a:ln w="38100">
            <a:solidFill>
              <a:schemeClr val="bg2"/>
            </a:solidFill>
          </a:ln>
          <a:effectLst>
            <a:outerShdw blurRad="1143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cs typeface="+mj-cs"/>
        </a:defRPr>
      </a:lvl1pPr>
    </p:titleStyle>
    <p:bodyStyle>
      <a:lvl1pPr marL="228600" indent="-228600" algn="l" defTabSz="914400" rtl="0" eaLnBrk="1" latinLnBrk="0" hangingPunct="1">
        <a:lnSpc>
          <a:spcPct val="100000"/>
        </a:lnSpc>
        <a:spcBef>
          <a:spcPts val="0"/>
        </a:spcBef>
        <a:spcAft>
          <a:spcPts val="1200"/>
        </a:spcAft>
        <a:buFont typeface="等线" panose="02010600030101010101" pitchFamily="2" charset="-122"/>
        <a:buChar char="★"/>
        <a:defRPr sz="2400" b="1" kern="1200" baseline="0">
          <a:solidFill>
            <a:schemeClr val="tx1"/>
          </a:solidFill>
          <a:effectLst/>
          <a:latin typeface="+mn-ea"/>
          <a:ea typeface="等线" panose="02010600030101010101" pitchFamily="2" charset="-122"/>
          <a:cs typeface="+mn-cs"/>
        </a:defRPr>
      </a:lvl1pPr>
      <a:lvl2pPr marL="685800" indent="-228600" algn="l" defTabSz="914400" rtl="0" eaLnBrk="1" latinLnBrk="0" hangingPunct="1">
        <a:lnSpc>
          <a:spcPct val="100000"/>
        </a:lnSpc>
        <a:spcBef>
          <a:spcPts val="0"/>
        </a:spcBef>
        <a:spcAft>
          <a:spcPts val="1200"/>
        </a:spcAft>
        <a:buSzPct val="85000"/>
        <a:buFont typeface="等线" panose="02010600030101010101" pitchFamily="2" charset="-122"/>
        <a:buChar char="◆"/>
        <a:defRPr sz="2400" b="1" kern="1200">
          <a:solidFill>
            <a:schemeClr val="tx1"/>
          </a:solidFill>
          <a:effectLst/>
          <a:latin typeface="+mn-ea"/>
          <a:ea typeface="+mn-ea"/>
          <a:cs typeface="+mn-cs"/>
        </a:defRPr>
      </a:lvl2pPr>
      <a:lvl3pPr marL="1143000" indent="-228600" algn="l" defTabSz="914400" rtl="0" eaLnBrk="1" latinLnBrk="0" hangingPunct="1">
        <a:lnSpc>
          <a:spcPct val="100000"/>
        </a:lnSpc>
        <a:spcBef>
          <a:spcPts val="0"/>
        </a:spcBef>
        <a:spcAft>
          <a:spcPts val="1200"/>
        </a:spcAft>
        <a:buSzPct val="70000"/>
        <a:buFont typeface="等线" panose="02010600030101010101" pitchFamily="2" charset="-122"/>
        <a:buChar char="▲"/>
        <a:defRPr sz="2400" b="1" kern="1200">
          <a:solidFill>
            <a:schemeClr val="tx1"/>
          </a:solidFill>
          <a:effectLst/>
          <a:latin typeface="+mn-ea"/>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6.w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5.png"/><Relationship Id="rId1"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47.png"/><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1.png"/><Relationship Id="rId1"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0"/>
            <a:ext cx="9144000" cy="6858000"/>
          </a:xfrm>
          <a:prstGeom prst="rect">
            <a:avLst/>
          </a:prstGeom>
          <a:noFill/>
          <a:ln w="9525">
            <a:solidFill>
              <a:srgbClr val="FFC000"/>
            </a:solidFill>
            <a:rou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a:defRPr/>
            </a:pPr>
            <a:r>
              <a:rPr lang="en-US" altLang="zh-CN" sz="3200" i="0" dirty="0" smtClean="0">
                <a:solidFill>
                  <a:srgbClr val="000000"/>
                </a:solidFill>
                <a:latin typeface="宋体" panose="02010600030101010101" pitchFamily="2" charset="-122"/>
                <a:ea typeface="宋体" panose="02010600030101010101" pitchFamily="2" charset="-122"/>
              </a:rPr>
              <a:t> </a:t>
            </a:r>
            <a:r>
              <a:rPr lang="zh-CN" altLang="en-US" sz="3600" i="0" baseline="0" dirty="0" smtClean="0">
                <a:solidFill>
                  <a:srgbClr val="000000"/>
                </a:solidFill>
                <a:latin typeface="等线 Light" panose="02010600030101010101" pitchFamily="2" charset="-122"/>
                <a:ea typeface="等线 Light" panose="02010600030101010101" pitchFamily="2" charset="-122"/>
              </a:rPr>
              <a:t>第</a:t>
            </a:r>
            <a:r>
              <a:rPr lang="en-US" altLang="zh-CN" sz="3600" i="0" baseline="0" dirty="0" smtClean="0">
                <a:solidFill>
                  <a:srgbClr val="000000"/>
                </a:solidFill>
                <a:latin typeface="等线 Light" panose="02010600030101010101" pitchFamily="2" charset="-122"/>
                <a:ea typeface="等线 Light" panose="02010600030101010101" pitchFamily="2" charset="-122"/>
              </a:rPr>
              <a:t>3</a:t>
            </a:r>
            <a:r>
              <a:rPr lang="zh-CN" altLang="en-US" sz="3600" i="0" baseline="0" dirty="0" smtClean="0">
                <a:solidFill>
                  <a:srgbClr val="000000"/>
                </a:solidFill>
                <a:latin typeface="等线 Light" panose="02010600030101010101" pitchFamily="2" charset="-122"/>
                <a:ea typeface="等线 Light" panose="02010600030101010101" pitchFamily="2" charset="-122"/>
              </a:rPr>
              <a:t>章</a:t>
            </a:r>
            <a:endParaRPr lang="en-US" altLang="zh-CN" sz="3600" i="0" baseline="0" dirty="0" smtClean="0">
              <a:solidFill>
                <a:srgbClr val="000000"/>
              </a:solidFill>
              <a:latin typeface="等线 Light" panose="02010600030101010101" pitchFamily="2" charset="-122"/>
              <a:ea typeface="等线 Light" panose="02010600030101010101" pitchFamily="2" charset="-122"/>
            </a:endParaRPr>
          </a:p>
          <a:p>
            <a:pPr algn="r">
              <a:defRPr/>
            </a:pPr>
            <a:endParaRPr lang="en-US" altLang="zh-CN" sz="4800" i="0" dirty="0" smtClean="0">
              <a:solidFill>
                <a:srgbClr val="000000"/>
              </a:solidFill>
              <a:latin typeface="Arial" panose="020B0604020202020204" pitchFamily="34" charset="0"/>
              <a:ea typeface="宋体" panose="02010600030101010101" pitchFamily="2" charset="-122"/>
            </a:endParaRPr>
          </a:p>
          <a:p>
            <a:pPr algn="ctr" eaLnBrk="1" hangingPunct="1">
              <a:defRPr/>
            </a:pPr>
            <a:endParaRPr lang="en-US" altLang="zh-CN" sz="8100" i="0" baseline="0" dirty="0" smtClean="0">
              <a:solidFill>
                <a:srgbClr val="FF0000"/>
              </a:solidFill>
              <a:effectLst>
                <a:outerShdw blurRad="50800" dist="38100" algn="l" rotWithShape="0">
                  <a:prstClr val="black">
                    <a:alpha val="40000"/>
                  </a:prstClr>
                </a:outerShdw>
              </a:effectLst>
              <a:latin typeface="+mj-ea"/>
              <a:ea typeface="+mj-ea"/>
            </a:endParaRPr>
          </a:p>
          <a:p>
            <a:pPr algn="ctr" eaLnBrk="1" hangingPunct="1">
              <a:defRPr/>
            </a:pPr>
            <a:r>
              <a:rPr lang="zh-CN" altLang="en-US" sz="8100" i="0" baseline="0" dirty="0" smtClean="0">
                <a:solidFill>
                  <a:srgbClr val="FF0000"/>
                </a:solidFill>
                <a:effectLst>
                  <a:outerShdw blurRad="50800" dist="38100" algn="l" rotWithShape="0">
                    <a:prstClr val="black">
                      <a:alpha val="40000"/>
                    </a:prstClr>
                  </a:outerShdw>
                </a:effectLst>
                <a:latin typeface="+mj-ea"/>
                <a:ea typeface="+mj-ea"/>
              </a:rPr>
              <a:t>数</a:t>
            </a:r>
            <a:r>
              <a:rPr lang="zh-CN" altLang="en-US" sz="8100" i="0" baseline="0" dirty="0">
                <a:solidFill>
                  <a:srgbClr val="FF0000"/>
                </a:solidFill>
                <a:effectLst>
                  <a:outerShdw blurRad="50800" dist="38100" algn="l" rotWithShape="0">
                    <a:prstClr val="black">
                      <a:alpha val="40000"/>
                    </a:prstClr>
                  </a:outerShdw>
                </a:effectLst>
                <a:latin typeface="+mj-ea"/>
                <a:ea typeface="+mj-ea"/>
              </a:rPr>
              <a:t>据存储</a:t>
            </a:r>
            <a:endParaRPr lang="en-US" altLang="zh-CN" sz="8100" i="0" baseline="0" dirty="0">
              <a:solidFill>
                <a:srgbClr val="FF0000"/>
              </a:solidFill>
              <a:effectLst>
                <a:outerShdw blurRad="50800" dist="38100" algn="l" rotWithShape="0">
                  <a:prstClr val="black">
                    <a:alpha val="40000"/>
                  </a:prstClr>
                </a:outerShdw>
              </a:effectLst>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3-2</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15363"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将</a:t>
            </a:r>
            <a:r>
              <a:rPr lang="en-US" altLang="zh-CN" sz="2400" i="0" baseline="0">
                <a:latin typeface="宋体" panose="02010600030101010101" pitchFamily="2" charset="-122"/>
                <a:ea typeface="宋体" panose="02010600030101010101" pitchFamily="2" charset="-122"/>
              </a:rPr>
              <a:t>258</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16</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15364" name="Rectangle 4"/>
          <p:cNvSpPr>
            <a:spLocks noChangeArrowheads="1"/>
          </p:cNvSpPr>
          <p:nvPr/>
        </p:nvSpPr>
        <p:spPr bwMode="auto">
          <a:xfrm>
            <a:off x="468313" y="1439863"/>
            <a:ext cx="81724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首先将整数</a:t>
            </a:r>
            <a:r>
              <a:rPr lang="en-US" altLang="zh-CN" sz="2400" i="0" baseline="0" dirty="0">
                <a:latin typeface="宋体" panose="02010600030101010101" pitchFamily="2" charset="-122"/>
                <a:ea typeface="宋体" panose="02010600030101010101" pitchFamily="2" charset="-122"/>
              </a:rPr>
              <a:t>258</a:t>
            </a:r>
            <a:r>
              <a:rPr lang="zh-CN" altLang="en-US" sz="2400" i="0" baseline="0" dirty="0">
                <a:latin typeface="宋体" panose="02010600030101010101" pitchFamily="2" charset="-122"/>
                <a:ea typeface="宋体" panose="02010600030101010101" pitchFamily="2" charset="-122"/>
              </a:rPr>
              <a:t>转变为二进制数</a:t>
            </a:r>
            <a:r>
              <a:rPr lang="en-US" altLang="zh-CN" sz="2400" i="0" baseline="0" dirty="0">
                <a:latin typeface="宋体" panose="02010600030101010101" pitchFamily="2" charset="-122"/>
                <a:ea typeface="宋体" panose="02010600030101010101" pitchFamily="2" charset="-122"/>
              </a:rPr>
              <a:t>(100000010)</a:t>
            </a:r>
            <a:r>
              <a:rPr lang="en-US" altLang="zh-CN" sz="2400" i="0" baseline="-25000" dirty="0">
                <a:latin typeface="宋体" panose="02010600030101010101" pitchFamily="2" charset="-122"/>
                <a:ea typeface="宋体" panose="02010600030101010101" pitchFamily="2" charset="-122"/>
              </a:rPr>
              <a:t>2 </a:t>
            </a:r>
            <a:r>
              <a:rPr lang="zh-CN" altLang="en-US" sz="2400" i="0" baseline="0" dirty="0">
                <a:latin typeface="宋体" panose="02010600030101010101" pitchFamily="2" charset="-122"/>
                <a:ea typeface="宋体" panose="02010600030101010101" pitchFamily="2" charset="-122"/>
              </a:rPr>
              <a:t>。左边添加</a:t>
            </a:r>
            <a:r>
              <a:rPr lang="en-US" altLang="zh-CN" sz="2400" i="0" baseline="0" dirty="0">
                <a:latin typeface="宋体" panose="02010600030101010101" pitchFamily="2" charset="-122"/>
                <a:ea typeface="宋体" panose="02010600030101010101" pitchFamily="2" charset="-122"/>
              </a:rPr>
              <a:t>7</a:t>
            </a:r>
            <a:r>
              <a:rPr lang="zh-CN" altLang="en-US" sz="2400" i="0" baseline="0" dirty="0">
                <a:latin typeface="宋体" panose="02010600030101010101" pitchFamily="2" charset="-122"/>
                <a:ea typeface="宋体" panose="02010600030101010101" pitchFamily="2" charset="-122"/>
              </a:rPr>
              <a:t>个</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使位数为</a:t>
            </a:r>
            <a:r>
              <a:rPr lang="en-US" altLang="zh-CN" sz="2400" i="0" baseline="0" dirty="0">
                <a:latin typeface="宋体" panose="02010600030101010101" pitchFamily="2" charset="-122"/>
                <a:ea typeface="宋体" panose="02010600030101010101" pitchFamily="2" charset="-122"/>
              </a:rPr>
              <a:t>16</a:t>
            </a:r>
            <a:r>
              <a:rPr lang="zh-CN" altLang="en-US" sz="2400" i="0" baseline="0" dirty="0">
                <a:latin typeface="宋体" panose="02010600030101010101" pitchFamily="2" charset="-122"/>
                <a:ea typeface="宋体" panose="02010600030101010101" pitchFamily="2" charset="-122"/>
              </a:rPr>
              <a:t>位</a:t>
            </a:r>
            <a:r>
              <a:rPr lang="en-US" altLang="zh-CN" sz="2400" i="0" baseline="0" dirty="0">
                <a:latin typeface="宋体" panose="02010600030101010101" pitchFamily="2" charset="-122"/>
                <a:ea typeface="宋体" panose="02010600030101010101" pitchFamily="2" charset="-122"/>
              </a:rPr>
              <a:t>,</a:t>
            </a:r>
            <a:r>
              <a:rPr lang="zh-CN" altLang="en-US" sz="2400" i="0" baseline="0" dirty="0">
                <a:latin typeface="宋体" panose="02010600030101010101" pitchFamily="2" charset="-122"/>
                <a:ea typeface="宋体" panose="02010600030101010101" pitchFamily="2" charset="-122"/>
              </a:rPr>
              <a:t>即</a:t>
            </a:r>
            <a:r>
              <a:rPr lang="en-US" altLang="zh-CN" sz="2400" i="0" baseline="0" dirty="0">
                <a:latin typeface="宋体" panose="02010600030101010101" pitchFamily="2" charset="-122"/>
                <a:ea typeface="宋体" panose="02010600030101010101" pitchFamily="2" charset="-122"/>
              </a:rPr>
              <a:t>(0000000100000010)</a:t>
            </a:r>
            <a:r>
              <a:rPr lang="en-US" altLang="zh-CN" sz="2400" i="0" baseline="-25000" dirty="0">
                <a:latin typeface="宋体" panose="02010600030101010101" pitchFamily="2" charset="-122"/>
                <a:ea typeface="宋体" panose="02010600030101010101" pitchFamily="2" charset="-122"/>
              </a:rPr>
              <a:t>2</a:t>
            </a:r>
            <a:r>
              <a:rPr lang="zh-CN" altLang="en-US" sz="2400" i="0" baseline="0" dirty="0">
                <a:latin typeface="宋体" panose="02010600030101010101" pitchFamily="2" charset="-122"/>
                <a:ea typeface="宋体" panose="02010600030101010101" pitchFamily="2" charset="-122"/>
              </a:rPr>
              <a:t>。再将该二进制整数存储在存储单元中。</a:t>
            </a:r>
            <a:endParaRPr lang="en-US" altLang="zh-CN" sz="2400" i="0" baseline="0" dirty="0">
              <a:latin typeface="宋体" panose="02010600030101010101" pitchFamily="2" charset="-122"/>
              <a:ea typeface="宋体" panose="02010600030101010101" pitchFamily="2" charset="-122"/>
            </a:endParaRPr>
          </a:p>
        </p:txBody>
      </p:sp>
      <p:pic>
        <p:nvPicPr>
          <p:cNvPr id="1536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962400"/>
            <a:ext cx="81724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 </a:t>
            </a:r>
            <a:r>
              <a:rPr lang="en-US" altLang="zh-CN" sz="2400" i="0" baseline="0">
                <a:solidFill>
                  <a:schemeClr val="bg1"/>
                </a:solidFill>
                <a:latin typeface="宋体" panose="02010600030101010101" pitchFamily="2" charset="-122"/>
                <a:ea typeface="宋体" panose="02010600030101010101" pitchFamily="2" charset="-122"/>
              </a:rPr>
              <a:t>3-3</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17411" name="Rectangle 3"/>
          <p:cNvSpPr>
            <a:spLocks noChangeArrowheads="1"/>
          </p:cNvSpPr>
          <p:nvPr/>
        </p:nvSpPr>
        <p:spPr bwMode="auto">
          <a:xfrm>
            <a:off x="468313" y="720725"/>
            <a:ext cx="817245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当输出内存中作为无符号整数保存的位串</a:t>
            </a:r>
            <a:r>
              <a:rPr lang="en-US" altLang="zh-CN" sz="2400" i="0" baseline="0">
                <a:latin typeface="宋体" panose="02010600030101010101" pitchFamily="2" charset="-122"/>
                <a:ea typeface="宋体" panose="02010600030101010101" pitchFamily="2" charset="-122"/>
              </a:rPr>
              <a:t>00101011</a:t>
            </a:r>
            <a:r>
              <a:rPr lang="zh-CN" altLang="en-US" sz="2400" i="0" baseline="0">
                <a:latin typeface="宋体" panose="02010600030101010101" pitchFamily="2" charset="-122"/>
                <a:ea typeface="宋体" panose="02010600030101010101" pitchFamily="2" charset="-122"/>
              </a:rPr>
              <a:t>时，从输出设备中返回什么？</a:t>
            </a:r>
            <a:endParaRPr lang="en-US" altLang="zh-CN" sz="2400" i="0" baseline="0">
              <a:latin typeface="宋体" panose="02010600030101010101" pitchFamily="2" charset="-122"/>
              <a:ea typeface="宋体" panose="02010600030101010101" pitchFamily="2" charset="-122"/>
            </a:endParaRPr>
          </a:p>
        </p:txBody>
      </p:sp>
      <p:sp>
        <p:nvSpPr>
          <p:cNvPr id="17412" name="Rectangle 4"/>
          <p:cNvSpPr>
            <a:spLocks noChangeArrowheads="1"/>
          </p:cNvSpPr>
          <p:nvPr/>
        </p:nvSpPr>
        <p:spPr bwMode="auto">
          <a:xfrm>
            <a:off x="468313" y="2339975"/>
            <a:ext cx="81724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使用第</a:t>
            </a:r>
            <a:r>
              <a:rPr lang="en-US" altLang="zh-CN" sz="2400" i="0" baseline="0" dirty="0">
                <a:latin typeface="宋体" panose="02010600030101010101" pitchFamily="2" charset="-122"/>
                <a:ea typeface="宋体" panose="02010600030101010101" pitchFamily="2" charset="-122"/>
              </a:rPr>
              <a:t>2</a:t>
            </a:r>
            <a:r>
              <a:rPr lang="zh-CN" altLang="en-US" sz="2400" i="0" baseline="0" dirty="0">
                <a:latin typeface="宋体" panose="02010600030101010101" pitchFamily="2" charset="-122"/>
                <a:ea typeface="宋体" panose="02010600030101010101" pitchFamily="2" charset="-122"/>
              </a:rPr>
              <a:t>章的解题过程</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这个二进制整数转换为十进制无符号整数</a:t>
            </a:r>
            <a:r>
              <a:rPr lang="en-US" altLang="zh-CN" sz="2400" i="0" baseline="0" dirty="0">
                <a:latin typeface="宋体" panose="02010600030101010101" pitchFamily="2" charset="-122"/>
                <a:ea typeface="宋体" panose="02010600030101010101" pitchFamily="2" charset="-122"/>
              </a:rPr>
              <a:t>43</a:t>
            </a:r>
            <a:r>
              <a:rPr lang="zh-CN" altLang="en-US" sz="2400" i="0" baseline="0" dirty="0">
                <a:latin typeface="宋体" panose="02010600030101010101" pitchFamily="2" charset="-122"/>
                <a:ea typeface="宋体" panose="02010600030101010101" pitchFamily="2" charset="-122"/>
              </a:rPr>
              <a:t>。</a:t>
            </a:r>
            <a:endParaRPr lang="en-US" altLang="zh-CN" sz="2400" i="0" baseline="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468313" y="468313"/>
            <a:ext cx="8172450" cy="1200150"/>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图</a:t>
            </a:r>
            <a:r>
              <a:rPr lang="en-US" altLang="zh-CN" sz="2400" i="0" baseline="0" dirty="0">
                <a:latin typeface="宋体" panose="02010600030101010101" pitchFamily="2" charset="-122"/>
                <a:ea typeface="宋体" panose="02010600030101010101" pitchFamily="2" charset="-122"/>
              </a:rPr>
              <a:t>3-5</a:t>
            </a:r>
            <a:r>
              <a:rPr lang="zh-CN" altLang="en-US" sz="2400" i="0" baseline="0" dirty="0">
                <a:latin typeface="宋体" panose="02010600030101010101" pitchFamily="2" charset="-122"/>
                <a:ea typeface="宋体" panose="02010600030101010101" pitchFamily="2" charset="-122"/>
              </a:rPr>
              <a:t>显示了如果我们在一个仅能保存</a:t>
            </a:r>
            <a:r>
              <a:rPr lang="en-US" altLang="zh-CN" sz="2400" i="0" baseline="0" dirty="0">
                <a:latin typeface="宋体" panose="02010600030101010101" pitchFamily="2" charset="-122"/>
                <a:ea typeface="宋体" panose="02010600030101010101" pitchFamily="2" charset="-122"/>
              </a:rPr>
              <a:t>4</a:t>
            </a:r>
            <a:r>
              <a:rPr lang="zh-CN" altLang="en-US" sz="2400" i="0" baseline="0" dirty="0">
                <a:latin typeface="宋体" panose="02010600030101010101" pitchFamily="2" charset="-122"/>
                <a:ea typeface="宋体" panose="02010600030101010101" pitchFamily="2" charset="-122"/>
              </a:rPr>
              <a:t>位二进制整数的存储单元中保存一个大于</a:t>
            </a:r>
            <a:r>
              <a:rPr lang="en-US" altLang="zh-CN" sz="2400" i="0" baseline="0" dirty="0">
                <a:latin typeface="宋体" panose="02010600030101010101" pitchFamily="2" charset="-122"/>
                <a:ea typeface="宋体" panose="02010600030101010101" pitchFamily="2" charset="-122"/>
              </a:rPr>
              <a:t> 2</a:t>
            </a:r>
            <a:r>
              <a:rPr lang="en-US" altLang="zh-CN" sz="2400" i="0" baseline="30000" dirty="0">
                <a:latin typeface="宋体" panose="02010600030101010101" pitchFamily="2" charset="-122"/>
                <a:ea typeface="宋体" panose="02010600030101010101" pitchFamily="2" charset="-122"/>
              </a:rPr>
              <a:t>4</a:t>
            </a:r>
            <a:r>
              <a:rPr lang="en-US" altLang="zh-CN" sz="2400" i="0" baseline="0" dirty="0">
                <a:latin typeface="宋体" panose="02010600030101010101" pitchFamily="2" charset="-122"/>
                <a:ea typeface="宋体" panose="02010600030101010101" pitchFamily="2" charset="-122"/>
              </a:rPr>
              <a:t> − 1 = 15 </a:t>
            </a:r>
            <a:r>
              <a:rPr lang="zh-CN" altLang="en-US" sz="2400" i="0" baseline="0" dirty="0">
                <a:latin typeface="宋体" panose="02010600030101010101" pitchFamily="2" charset="-122"/>
                <a:ea typeface="宋体" panose="02010600030101010101" pitchFamily="2" charset="-122"/>
              </a:rPr>
              <a:t>的整数会发生什么情况。</a:t>
            </a:r>
            <a:endParaRPr lang="en-US" altLang="zh-CN" sz="2400" i="0" baseline="0" dirty="0">
              <a:latin typeface="宋体" panose="02010600030101010101" pitchFamily="2" charset="-122"/>
              <a:ea typeface="宋体" panose="02010600030101010101" pitchFamily="2" charset="-122"/>
            </a:endParaRPr>
          </a:p>
        </p:txBody>
      </p:sp>
      <p:sp>
        <p:nvSpPr>
          <p:cNvPr id="18435" name="Text Box 6"/>
          <p:cNvSpPr txBox="1">
            <a:spLocks noChangeArrowheads="1"/>
          </p:cNvSpPr>
          <p:nvPr/>
        </p:nvSpPr>
        <p:spPr bwMode="auto">
          <a:xfrm>
            <a:off x="468313" y="190817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3-5	</a:t>
            </a:r>
            <a:r>
              <a:rPr lang="zh-CN" altLang="en-US" sz="2400" i="0" baseline="0">
                <a:solidFill>
                  <a:schemeClr val="folHlink"/>
                </a:solidFill>
                <a:latin typeface="宋体" panose="02010600030101010101" pitchFamily="2" charset="-122"/>
                <a:ea typeface="宋体" panose="02010600030101010101" pitchFamily="2" charset="-122"/>
              </a:rPr>
              <a:t>无符号整数的溢出</a:t>
            </a:r>
            <a:endParaRPr lang="en-US" altLang="zh-CN" sz="2400" i="0" baseline="0">
              <a:solidFill>
                <a:schemeClr val="folHlink"/>
              </a:solidFill>
              <a:latin typeface="宋体" panose="02010600030101010101" pitchFamily="2" charset="-122"/>
              <a:ea typeface="宋体" panose="02010600030101010101" pitchFamily="2" charset="-122"/>
            </a:endParaRPr>
          </a:p>
        </p:txBody>
      </p:sp>
      <p:pic>
        <p:nvPicPr>
          <p:cNvPr id="1843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5763" y="2520950"/>
            <a:ext cx="58308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437" name="Straight Connector 8"/>
          <p:cNvCxnSpPr>
            <a:cxnSpLocks noChangeShapeType="1"/>
          </p:cNvCxnSpPr>
          <p:nvPr/>
        </p:nvCxnSpPr>
        <p:spPr bwMode="auto">
          <a:xfrm>
            <a:off x="468313" y="2411413"/>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8" name="Straight Connector 9"/>
          <p:cNvCxnSpPr>
            <a:cxnSpLocks noChangeShapeType="1"/>
          </p:cNvCxnSpPr>
          <p:nvPr/>
        </p:nvCxnSpPr>
        <p:spPr bwMode="auto">
          <a:xfrm>
            <a:off x="468313" y="648017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 name="Straight Connector 10"/>
          <p:cNvCxnSpPr>
            <a:cxnSpLocks noChangeShapeType="1"/>
          </p:cNvCxnSpPr>
          <p:nvPr/>
        </p:nvCxnSpPr>
        <p:spPr bwMode="auto">
          <a:xfrm>
            <a:off x="468313" y="190817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286000" y="2274838"/>
            <a:ext cx="4572000" cy="2308324"/>
          </a:xfrm>
          <a:prstGeom prst="rect">
            <a:avLst/>
          </a:prstGeom>
        </p:spPr>
        <p:txBody>
          <a:bodyPr>
            <a:spAutoFit/>
          </a:bodyPr>
          <a:lstStyle/>
          <a:p>
            <a:pPr lvl="0" eaLnBrk="1" hangingPunct="1">
              <a:spcBef>
                <a:spcPct val="50000"/>
              </a:spcBef>
            </a:pPr>
            <a:r>
              <a:rPr lang="zh-CN" altLang="en-US" sz="3600" i="0" baseline="0" dirty="0">
                <a:solidFill>
                  <a:srgbClr val="FF00FF"/>
                </a:solidFill>
                <a:ea typeface="宋体" panose="02010600030101010101" pitchFamily="2" charset="-122"/>
              </a:rPr>
              <a:t>应用：</a:t>
            </a:r>
            <a:endParaRPr lang="zh-CN" altLang="en-US" sz="3600" i="0" baseline="0" dirty="0">
              <a:solidFill>
                <a:srgbClr val="FF00FF"/>
              </a:solidFill>
              <a:ea typeface="宋体" panose="02010600030101010101" pitchFamily="2" charset="-122"/>
            </a:endParaRPr>
          </a:p>
          <a:p>
            <a:pPr lvl="0" eaLnBrk="1" hangingPunct="1">
              <a:spcBef>
                <a:spcPct val="50000"/>
              </a:spcBef>
            </a:pPr>
            <a:r>
              <a:rPr lang="en-US" altLang="zh-CN" sz="3600" b="0" i="0" baseline="0" dirty="0">
                <a:solidFill>
                  <a:srgbClr val="000000"/>
                </a:solidFill>
                <a:ea typeface="宋体" panose="02010600030101010101" pitchFamily="2" charset="-122"/>
              </a:rPr>
              <a:t>1.</a:t>
            </a:r>
            <a:r>
              <a:rPr lang="zh-CN" altLang="en-US" sz="3600" b="0" i="0" baseline="0" dirty="0">
                <a:solidFill>
                  <a:srgbClr val="000000"/>
                </a:solidFill>
                <a:ea typeface="宋体" panose="02010600030101010101" pitchFamily="2" charset="-122"/>
              </a:rPr>
              <a:t>计数；</a:t>
            </a:r>
            <a:endParaRPr lang="en-US" altLang="zh-CN" sz="3600" b="0" i="0" baseline="0" dirty="0">
              <a:solidFill>
                <a:srgbClr val="000000"/>
              </a:solidFill>
              <a:ea typeface="宋体" panose="02010600030101010101" pitchFamily="2" charset="-122"/>
            </a:endParaRPr>
          </a:p>
          <a:p>
            <a:pPr lvl="0" eaLnBrk="1" hangingPunct="1">
              <a:spcBef>
                <a:spcPct val="50000"/>
              </a:spcBef>
            </a:pPr>
            <a:r>
              <a:rPr lang="en-US" altLang="zh-CN" sz="3600" b="0" i="0" baseline="0" dirty="0">
                <a:solidFill>
                  <a:srgbClr val="000000"/>
                </a:solidFill>
                <a:ea typeface="宋体" panose="02010600030101010101" pitchFamily="2" charset="-122"/>
              </a:rPr>
              <a:t>2.</a:t>
            </a:r>
            <a:r>
              <a:rPr lang="zh-CN" altLang="en-US" sz="3600" b="0" i="0" baseline="0" dirty="0">
                <a:solidFill>
                  <a:srgbClr val="000000"/>
                </a:solidFill>
                <a:ea typeface="宋体" panose="02010600030101010101" pitchFamily="2" charset="-122"/>
              </a:rPr>
              <a:t>寻址</a:t>
            </a:r>
            <a:r>
              <a:rPr lang="en-US" altLang="zh-CN" sz="3600" b="0" i="0" baseline="0" dirty="0">
                <a:solidFill>
                  <a:srgbClr val="000000"/>
                </a:solidFill>
                <a:ea typeface="宋体" panose="02010600030101010101" pitchFamily="2" charset="-122"/>
              </a:rPr>
              <a:t>;</a:t>
            </a:r>
            <a:endParaRPr lang="en-US" altLang="zh-CN" sz="3600" b="0" i="0" baseline="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a:solidFill>
                  <a:srgbClr val="FF0000"/>
                </a:solidFill>
                <a:ea typeface="宋体" panose="02010600030101010101" pitchFamily="2" charset="-122"/>
              </a:rPr>
              <a:t>2.</a:t>
            </a:r>
            <a:r>
              <a:rPr lang="zh-CN" altLang="en-US" sz="2400" i="0" baseline="0">
                <a:solidFill>
                  <a:srgbClr val="FF0000"/>
                </a:solidFill>
                <a:ea typeface="宋体" panose="02010600030101010101" pitchFamily="2" charset="-122"/>
              </a:rPr>
              <a:t> </a:t>
            </a:r>
            <a:r>
              <a:rPr lang="zh-CN" altLang="en-US" sz="2400" i="0" baseline="0">
                <a:solidFill>
                  <a:srgbClr val="FF0000"/>
                </a:solidFill>
                <a:latin typeface="宋体" panose="02010600030101010101" pitchFamily="2" charset="-122"/>
                <a:ea typeface="宋体" panose="02010600030101010101" pitchFamily="2" charset="-122"/>
              </a:rPr>
              <a:t>原码表示法</a:t>
            </a:r>
            <a:endParaRPr lang="en-US" altLang="zh-CN" sz="2400" i="0" baseline="0">
              <a:solidFill>
                <a:srgbClr val="FF0000"/>
              </a:solidFill>
              <a:latin typeface="宋体" panose="02010600030101010101" pitchFamily="2" charset="-122"/>
              <a:ea typeface="宋体" panose="02010600030101010101" pitchFamily="2" charset="-122"/>
            </a:endParaRPr>
          </a:p>
        </p:txBody>
      </p:sp>
      <p:sp>
        <p:nvSpPr>
          <p:cNvPr id="19459" name="Rectangle 3"/>
          <p:cNvSpPr>
            <a:spLocks noChangeArrowheads="1"/>
          </p:cNvSpPr>
          <p:nvPr/>
        </p:nvSpPr>
        <p:spPr bwMode="auto">
          <a:xfrm>
            <a:off x="468313" y="720725"/>
            <a:ext cx="8172450" cy="2303463"/>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在这种方法中</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适用于表示无符号整数的有效范围 （</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2</a:t>
            </a:r>
            <a:r>
              <a:rPr lang="en-US" altLang="zh-CN" sz="2400" i="0" baseline="30000" dirty="0">
                <a:latin typeface="宋体" panose="02010600030101010101" pitchFamily="2" charset="-122"/>
                <a:ea typeface="宋体" panose="02010600030101010101" pitchFamily="2" charset="-122"/>
              </a:rPr>
              <a:t>n</a:t>
            </a:r>
            <a:r>
              <a:rPr lang="en-US" altLang="zh-CN" sz="2400" i="0" baseline="0" dirty="0">
                <a:latin typeface="宋体" panose="02010600030101010101" pitchFamily="2" charset="-122"/>
                <a:ea typeface="宋体" panose="02010600030101010101" pitchFamily="2" charset="-122"/>
              </a:rPr>
              <a:t> − 1</a:t>
            </a:r>
            <a:r>
              <a:rPr lang="zh-CN" altLang="en-US" sz="2400" i="0" baseline="0" dirty="0">
                <a:latin typeface="宋体" panose="02010600030101010101" pitchFamily="2" charset="-122"/>
                <a:ea typeface="宋体" panose="02010600030101010101" pitchFamily="2" charset="-122"/>
              </a:rPr>
              <a:t>）被分成两个相等的子范围。前半部分表示正整数，后半部分表示负整数。</a:t>
            </a:r>
            <a:endParaRPr lang="en-US" altLang="zh-CN" sz="2400" i="0" baseline="0" dirty="0">
              <a:latin typeface="宋体" panose="02010600030101010101" pitchFamily="2" charset="-122"/>
              <a:ea typeface="宋体" panose="02010600030101010101" pitchFamily="2" charset="-122"/>
            </a:endParaRPr>
          </a:p>
          <a:p>
            <a:pPr algn="ctr">
              <a:lnSpc>
                <a:spcPct val="150000"/>
              </a:lnSpc>
            </a:pPr>
            <a:r>
              <a:rPr lang="zh-CN" altLang="en-US" sz="2400" i="0" baseline="0" dirty="0">
                <a:latin typeface="宋体" panose="02010600030101010101" pitchFamily="2" charset="-122"/>
                <a:ea typeface="宋体" panose="02010600030101010101" pitchFamily="2" charset="-122"/>
              </a:rPr>
              <a:t>取值范围：</a:t>
            </a:r>
            <a:r>
              <a:rPr lang="en-US" altLang="zh-CN" sz="2400" i="0" baseline="0" dirty="0">
                <a:latin typeface="宋体" panose="02010600030101010101" pitchFamily="2" charset="-122"/>
                <a:ea typeface="宋体" panose="02010600030101010101" pitchFamily="2" charset="-122"/>
              </a:rPr>
              <a:t>-</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2</a:t>
            </a:r>
            <a:r>
              <a:rPr lang="en-US" altLang="zh-CN" sz="2400" i="0" baseline="30000" dirty="0">
                <a:latin typeface="宋体" panose="02010600030101010101" pitchFamily="2" charset="-122"/>
                <a:ea typeface="宋体" panose="02010600030101010101" pitchFamily="2" charset="-122"/>
              </a:rPr>
              <a:t>n-1</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2</a:t>
            </a:r>
            <a:r>
              <a:rPr lang="en-US" altLang="zh-CN" sz="2400" i="0" baseline="30000" dirty="0">
                <a:latin typeface="宋体" panose="02010600030101010101" pitchFamily="2" charset="-122"/>
                <a:ea typeface="宋体" panose="02010600030101010101" pitchFamily="2" charset="-122"/>
              </a:rPr>
              <a:t>n-1</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a:t>
            </a:r>
            <a:endParaRPr lang="en-US" altLang="zh-CN" sz="2400" i="0" baseline="0" dirty="0">
              <a:latin typeface="宋体" panose="02010600030101010101" pitchFamily="2" charset="-122"/>
              <a:ea typeface="宋体" panose="02010600030101010101" pitchFamily="2" charset="-122"/>
            </a:endParaRPr>
          </a:p>
        </p:txBody>
      </p:sp>
      <p:sp>
        <p:nvSpPr>
          <p:cNvPr id="19460" name="Text Box 6"/>
          <p:cNvSpPr txBox="1">
            <a:spLocks noChangeArrowheads="1"/>
          </p:cNvSpPr>
          <p:nvPr/>
        </p:nvSpPr>
        <p:spPr bwMode="auto">
          <a:xfrm>
            <a:off x="468313" y="306070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3-6	</a:t>
            </a:r>
            <a:r>
              <a:rPr lang="zh-CN" altLang="en-US" sz="2400" i="0" baseline="0">
                <a:solidFill>
                  <a:schemeClr val="folHlink"/>
                </a:solidFill>
                <a:latin typeface="宋体" panose="02010600030101010101" pitchFamily="2" charset="-122"/>
                <a:ea typeface="宋体" panose="02010600030101010101" pitchFamily="2" charset="-122"/>
              </a:rPr>
              <a:t>原码表示法</a:t>
            </a:r>
            <a:endParaRPr lang="en-US" altLang="zh-CN" sz="2400" i="0" baseline="0">
              <a:solidFill>
                <a:schemeClr val="folHlink"/>
              </a:solidFill>
              <a:latin typeface="宋体" panose="02010600030101010101" pitchFamily="2" charset="-122"/>
              <a:ea typeface="宋体" panose="02010600030101010101" pitchFamily="2" charset="-122"/>
            </a:endParaRPr>
          </a:p>
        </p:txBody>
      </p:sp>
      <p:pic>
        <p:nvPicPr>
          <p:cNvPr id="1946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675" y="3671888"/>
            <a:ext cx="748665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Rectangle 8"/>
          <p:cNvSpPr>
            <a:spLocks noChangeArrowheads="1"/>
          </p:cNvSpPr>
          <p:nvPr/>
        </p:nvSpPr>
        <p:spPr bwMode="auto">
          <a:xfrm>
            <a:off x="468313" y="5075238"/>
            <a:ext cx="8172450" cy="830262"/>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a:latin typeface="宋体" panose="02010600030101010101" pitchFamily="2" charset="-122"/>
                <a:ea typeface="宋体" panose="02010600030101010101" pitchFamily="2" charset="-122"/>
              </a:rPr>
              <a:t>在原码表示法中</a:t>
            </a: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最左边位用于定义整数的符号。</a:t>
            </a:r>
            <a:endParaRPr lang="en-US" altLang="zh-CN" sz="2400" i="0" baseline="0">
              <a:latin typeface="宋体" panose="02010600030101010101" pitchFamily="2" charset="-122"/>
              <a:ea typeface="宋体" panose="02010600030101010101" pitchFamily="2" charset="-122"/>
            </a:endParaRPr>
          </a:p>
          <a:p>
            <a:pPr algn="ctr"/>
            <a:r>
              <a:rPr lang="en-US" altLang="zh-CN" sz="2400" i="0" baseline="0">
                <a:solidFill>
                  <a:schemeClr val="hlink"/>
                </a:solidFill>
                <a:latin typeface="宋体" panose="02010600030101010101" pitchFamily="2" charset="-122"/>
                <a:ea typeface="宋体" panose="02010600030101010101" pitchFamily="2" charset="-122"/>
              </a:rPr>
              <a:t>0 </a:t>
            </a:r>
            <a:r>
              <a:rPr lang="zh-CN" altLang="en-US" sz="2400" i="0" baseline="0">
                <a:latin typeface="宋体" panose="02010600030101010101" pitchFamily="2" charset="-122"/>
                <a:ea typeface="宋体" panose="02010600030101010101" pitchFamily="2" charset="-122"/>
              </a:rPr>
              <a:t>表示是正整数。</a:t>
            </a:r>
            <a:r>
              <a:rPr lang="en-US" altLang="zh-CN" sz="2400" i="0" baseline="0">
                <a:solidFill>
                  <a:schemeClr val="hlink"/>
                </a:solidFill>
                <a:latin typeface="宋体" panose="02010600030101010101" pitchFamily="2" charset="-122"/>
                <a:ea typeface="宋体" panose="02010600030101010101" pitchFamily="2" charset="-122"/>
              </a:rPr>
              <a:t>1 </a:t>
            </a:r>
            <a:r>
              <a:rPr lang="zh-CN" altLang="en-US" sz="2400" i="0" baseline="0">
                <a:latin typeface="宋体" panose="02010600030101010101" pitchFamily="2" charset="-122"/>
                <a:ea typeface="宋体" panose="02010600030101010101" pitchFamily="2" charset="-122"/>
              </a:rPr>
              <a:t>表示是负整数。</a:t>
            </a:r>
            <a:endParaRPr lang="en-US" altLang="zh-CN" sz="2400" i="0" baseline="0">
              <a:latin typeface="宋体" panose="02010600030101010101" pitchFamily="2" charset="-122"/>
              <a:ea typeface="宋体" panose="02010600030101010101" pitchFamily="2" charset="-122"/>
            </a:endParaRPr>
          </a:p>
        </p:txBody>
      </p:sp>
      <p:cxnSp>
        <p:nvCxnSpPr>
          <p:cNvPr id="19463" name="Straight Connector 10"/>
          <p:cNvCxnSpPr>
            <a:cxnSpLocks noChangeShapeType="1"/>
          </p:cNvCxnSpPr>
          <p:nvPr/>
        </p:nvCxnSpPr>
        <p:spPr bwMode="auto">
          <a:xfrm>
            <a:off x="468313" y="356393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4" name="Straight Connector 11"/>
          <p:cNvCxnSpPr>
            <a:cxnSpLocks noChangeShapeType="1"/>
          </p:cNvCxnSpPr>
          <p:nvPr/>
        </p:nvCxnSpPr>
        <p:spPr bwMode="auto">
          <a:xfrm>
            <a:off x="468313" y="42846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5" name="Straight Connector 12"/>
          <p:cNvCxnSpPr>
            <a:cxnSpLocks noChangeShapeType="1"/>
          </p:cNvCxnSpPr>
          <p:nvPr/>
        </p:nvCxnSpPr>
        <p:spPr bwMode="auto">
          <a:xfrm>
            <a:off x="468313" y="3060700"/>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9466"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356100"/>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文本框 1"/>
          <p:cNvSpPr txBox="1">
            <a:spLocks noChangeArrowheads="1"/>
          </p:cNvSpPr>
          <p:nvPr/>
        </p:nvSpPr>
        <p:spPr bwMode="auto">
          <a:xfrm>
            <a:off x="468313" y="6011863"/>
            <a:ext cx="81724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zh-CN" altLang="en-US" sz="2400" i="0" baseline="0">
                <a:solidFill>
                  <a:srgbClr val="000000"/>
                </a:solidFill>
                <a:latin typeface="宋体" panose="02010600030101010101" pitchFamily="2" charset="-122"/>
                <a:ea typeface="宋体" panose="02010600030101010101" pitchFamily="2" charset="-122"/>
              </a:rPr>
              <a:t>在原码表示法中，有两个</a:t>
            </a:r>
            <a:r>
              <a:rPr lang="en-US" altLang="zh-CN" sz="2400" i="0" baseline="0">
                <a:solidFill>
                  <a:srgbClr val="000000"/>
                </a:solidFill>
                <a:latin typeface="宋体" panose="02010600030101010101" pitchFamily="2" charset="-122"/>
                <a:ea typeface="宋体" panose="02010600030101010101" pitchFamily="2" charset="-122"/>
              </a:rPr>
              <a:t>0</a:t>
            </a:r>
            <a:r>
              <a:rPr lang="zh-CN" altLang="en-US" sz="2400" i="0" baseline="0">
                <a:solidFill>
                  <a:srgbClr val="000000"/>
                </a:solidFill>
                <a:latin typeface="宋体" panose="02010600030101010101" pitchFamily="2" charset="-122"/>
                <a:ea typeface="宋体" panose="02010600030101010101" pitchFamily="2" charset="-122"/>
              </a:rPr>
              <a:t>：</a:t>
            </a:r>
            <a:r>
              <a:rPr lang="en-US" altLang="zh-CN" sz="2400" i="0" baseline="0">
                <a:solidFill>
                  <a:srgbClr val="000000"/>
                </a:solidFill>
                <a:latin typeface="宋体" panose="02010600030101010101" pitchFamily="2" charset="-122"/>
                <a:ea typeface="宋体" panose="02010600030101010101" pitchFamily="2" charset="-122"/>
              </a:rPr>
              <a:t>+0</a:t>
            </a:r>
            <a:r>
              <a:rPr lang="zh-CN" altLang="en-US" sz="2400" i="0" baseline="0">
                <a:solidFill>
                  <a:srgbClr val="000000"/>
                </a:solidFill>
                <a:latin typeface="宋体" panose="02010600030101010101" pitchFamily="2" charset="-122"/>
                <a:ea typeface="宋体" panose="02010600030101010101" pitchFamily="2" charset="-122"/>
              </a:rPr>
              <a:t>和</a:t>
            </a:r>
            <a:r>
              <a:rPr lang="en-US" altLang="zh-CN" sz="2400" i="0" baseline="0">
                <a:solidFill>
                  <a:srgbClr val="000000"/>
                </a:solidFill>
                <a:latin typeface="宋体" panose="02010600030101010101" pitchFamily="2" charset="-122"/>
                <a:ea typeface="宋体" panose="02010600030101010101" pitchFamily="2" charset="-122"/>
              </a:rPr>
              <a:t>-0</a:t>
            </a:r>
            <a:r>
              <a:rPr lang="zh-CN" altLang="en-US" sz="2400" i="0" baseline="0">
                <a:solidFill>
                  <a:srgbClr val="000000"/>
                </a:solidFill>
                <a:latin typeface="宋体" panose="02010600030101010101" pitchFamily="2" charset="-122"/>
                <a:ea typeface="宋体" panose="02010600030101010101" pitchFamily="2" charset="-122"/>
              </a:rPr>
              <a:t>。</a:t>
            </a:r>
            <a:endParaRPr lang="en-US" altLang="zh-CN" sz="2400" i="0" baseline="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3-4</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0483"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用原码表示法将</a:t>
            </a:r>
            <a:r>
              <a:rPr lang="en-US" altLang="zh-CN" sz="2400" i="0" baseline="0">
                <a:latin typeface="宋体" panose="02010600030101010101" pitchFamily="2" charset="-122"/>
                <a:ea typeface="宋体" panose="02010600030101010101" pitchFamily="2" charset="-122"/>
              </a:rPr>
              <a:t>+28</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20484" name="Rectangle 4"/>
          <p:cNvSpPr>
            <a:spLocks noChangeArrowheads="1"/>
          </p:cNvSpPr>
          <p:nvPr/>
        </p:nvSpPr>
        <p:spPr bwMode="auto">
          <a:xfrm>
            <a:off x="468313" y="1439863"/>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先把该整数转换为</a:t>
            </a:r>
            <a:r>
              <a:rPr lang="en-US" altLang="zh-CN" sz="2400" i="0" baseline="0" dirty="0">
                <a:latin typeface="宋体" panose="02010600030101010101" pitchFamily="2" charset="-122"/>
                <a:ea typeface="宋体" panose="02010600030101010101" pitchFamily="2" charset="-122"/>
              </a:rPr>
              <a:t>7</a:t>
            </a:r>
            <a:r>
              <a:rPr lang="zh-CN" altLang="en-US" sz="2400" i="0" baseline="0" dirty="0">
                <a:latin typeface="宋体" panose="02010600030101010101" pitchFamily="2" charset="-122"/>
                <a:ea typeface="宋体" panose="02010600030101010101" pitchFamily="2" charset="-122"/>
              </a:rPr>
              <a:t>位的二进制数。最左边位被置为</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即存储为</a:t>
            </a:r>
            <a:r>
              <a:rPr lang="en-US" altLang="zh-CN" sz="2400" i="0" baseline="0" dirty="0">
                <a:latin typeface="宋体" panose="02010600030101010101" pitchFamily="2" charset="-122"/>
                <a:ea typeface="宋体" panose="02010600030101010101" pitchFamily="2" charset="-122"/>
              </a:rPr>
              <a:t>8</a:t>
            </a:r>
            <a:r>
              <a:rPr lang="zh-CN" altLang="en-US" sz="2400" i="0" baseline="0" dirty="0">
                <a:latin typeface="宋体" panose="02010600030101010101" pitchFamily="2" charset="-122"/>
                <a:ea typeface="宋体" panose="02010600030101010101" pitchFamily="2" charset="-122"/>
              </a:rPr>
              <a:t>位数。</a:t>
            </a:r>
            <a:endParaRPr lang="en-US" altLang="zh-CN" sz="2400" i="0" baseline="0" dirty="0">
              <a:latin typeface="宋体" panose="02010600030101010101" pitchFamily="2" charset="-122"/>
              <a:ea typeface="宋体" panose="02010600030101010101" pitchFamily="2" charset="-122"/>
            </a:endParaRPr>
          </a:p>
        </p:txBody>
      </p:sp>
      <p:pic>
        <p:nvPicPr>
          <p:cNvPr id="2048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419475"/>
            <a:ext cx="817245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3-5</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1507"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用原码表示法将</a:t>
            </a:r>
            <a:r>
              <a:rPr lang="en-US" altLang="zh-CN" sz="2400" i="0" baseline="0">
                <a:latin typeface="宋体" panose="02010600030101010101" pitchFamily="2" charset="-122"/>
                <a:ea typeface="宋体" panose="02010600030101010101" pitchFamily="2" charset="-122"/>
              </a:rPr>
              <a:t>-28</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22533" name="Rectangle 4"/>
          <p:cNvSpPr>
            <a:spLocks noChangeArrowheads="1"/>
          </p:cNvSpPr>
          <p:nvPr/>
        </p:nvSpPr>
        <p:spPr bwMode="auto">
          <a:xfrm>
            <a:off x="468313" y="1439863"/>
            <a:ext cx="81724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defRPr/>
            </a:pPr>
            <a:r>
              <a:rPr lang="en-US" altLang="zh-CN" sz="2400" i="0" baseline="0" dirty="0" smtClean="0">
                <a:latin typeface="宋体" panose="02010600030101010101" pitchFamily="2" charset="-122"/>
                <a:ea typeface="宋体" panose="02010600030101010101" pitchFamily="2" charset="-122"/>
              </a:rPr>
              <a:t>	</a:t>
            </a:r>
            <a:r>
              <a:rPr lang="zh-CN" altLang="en-US" sz="2400" i="0" baseline="0" dirty="0" smtClean="0">
                <a:latin typeface="宋体" panose="02010600030101010101" pitchFamily="2" charset="-122"/>
                <a:ea typeface="宋体" panose="02010600030101010101" pitchFamily="2" charset="-122"/>
              </a:rPr>
              <a:t>先把该整数转换为</a:t>
            </a:r>
            <a:r>
              <a:rPr lang="en-US" altLang="zh-CN" sz="2400" i="0" baseline="0" dirty="0" smtClean="0">
                <a:latin typeface="宋体" panose="02010600030101010101" pitchFamily="2" charset="-122"/>
                <a:ea typeface="宋体" panose="02010600030101010101" pitchFamily="2" charset="-122"/>
              </a:rPr>
              <a:t>7</a:t>
            </a:r>
            <a:r>
              <a:rPr lang="zh-CN" altLang="en-US" sz="2400" i="0" baseline="0" dirty="0" smtClean="0">
                <a:latin typeface="宋体" panose="02010600030101010101" pitchFamily="2" charset="-122"/>
                <a:ea typeface="宋体" panose="02010600030101010101" pitchFamily="2" charset="-122"/>
              </a:rPr>
              <a:t>位的二进制数。最左边位被置为</a:t>
            </a:r>
            <a:r>
              <a:rPr lang="en-US" altLang="zh-CN" sz="2400" i="0" baseline="0" dirty="0" smtClean="0">
                <a:latin typeface="宋体" panose="02010600030101010101" pitchFamily="2" charset="-122"/>
                <a:ea typeface="宋体" panose="02010600030101010101" pitchFamily="2" charset="-122"/>
              </a:rPr>
              <a:t>1</a:t>
            </a:r>
            <a:r>
              <a:rPr lang="zh-CN" altLang="en-US" sz="2400" i="0" baseline="0" dirty="0" smtClean="0">
                <a:latin typeface="宋体" panose="02010600030101010101" pitchFamily="2" charset="-122"/>
                <a:ea typeface="宋体" panose="02010600030101010101" pitchFamily="2" charset="-122"/>
              </a:rPr>
              <a:t>，即存储为</a:t>
            </a:r>
            <a:r>
              <a:rPr lang="en-US" altLang="zh-CN" sz="2400" i="0" baseline="0" dirty="0" smtClean="0">
                <a:latin typeface="宋体" panose="02010600030101010101" pitchFamily="2" charset="-122"/>
                <a:ea typeface="宋体" panose="02010600030101010101" pitchFamily="2" charset="-122"/>
              </a:rPr>
              <a:t>8</a:t>
            </a:r>
            <a:r>
              <a:rPr lang="zh-CN" altLang="en-US" sz="2400" i="0" baseline="0" dirty="0" smtClean="0">
                <a:latin typeface="宋体" panose="02010600030101010101" pitchFamily="2" charset="-122"/>
                <a:ea typeface="宋体" panose="02010600030101010101" pitchFamily="2" charset="-122"/>
              </a:rPr>
              <a:t>位数</a:t>
            </a:r>
            <a:r>
              <a:rPr lang="zh-CN" altLang="en-US" sz="2400" b="0" i="0" baseline="0" dirty="0" smtClean="0">
                <a:effectLst>
                  <a:outerShdw blurRad="38100" dist="38100" dir="2700000" algn="tl">
                    <a:srgbClr val="C0C0C0"/>
                  </a:outerShdw>
                </a:effectLst>
                <a:ea typeface="宋体" panose="02010600030101010101" pitchFamily="2" charset="-122"/>
              </a:rPr>
              <a:t>。</a:t>
            </a:r>
            <a:endParaRPr lang="en-US" altLang="zh-CN" sz="2400" b="0" i="0" baseline="0" dirty="0" smtClean="0">
              <a:effectLst>
                <a:outerShdw blurRad="38100" dist="38100" dir="2700000" algn="tl">
                  <a:srgbClr val="C0C0C0"/>
                </a:outerShdw>
              </a:effectLst>
              <a:ea typeface="宋体" panose="02010600030101010101" pitchFamily="2" charset="-122"/>
            </a:endParaRPr>
          </a:p>
        </p:txBody>
      </p:sp>
      <p:pic>
        <p:nvPicPr>
          <p:cNvPr id="2150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419475"/>
            <a:ext cx="817245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3-6</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2531"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将用原码表示法存储的整数</a:t>
            </a:r>
            <a:r>
              <a:rPr lang="en-US" altLang="zh-CN" sz="2400" i="0" baseline="0">
                <a:latin typeface="宋体" panose="02010600030101010101" pitchFamily="2" charset="-122"/>
                <a:ea typeface="宋体" panose="02010600030101010101" pitchFamily="2" charset="-122"/>
              </a:rPr>
              <a:t>01001101</a:t>
            </a:r>
            <a:r>
              <a:rPr lang="zh-CN" altLang="en-US" sz="2400" i="0" baseline="0">
                <a:latin typeface="宋体" panose="02010600030101010101" pitchFamily="2" charset="-122"/>
                <a:ea typeface="宋体" panose="02010600030101010101" pitchFamily="2" charset="-122"/>
              </a:rPr>
              <a:t>复原。</a:t>
            </a:r>
            <a:endParaRPr lang="en-US" altLang="zh-CN" sz="2400" i="0" baseline="0">
              <a:latin typeface="宋体" panose="02010600030101010101" pitchFamily="2" charset="-122"/>
              <a:ea typeface="宋体" panose="02010600030101010101" pitchFamily="2" charset="-122"/>
            </a:endParaRPr>
          </a:p>
        </p:txBody>
      </p:sp>
      <p:sp>
        <p:nvSpPr>
          <p:cNvPr id="22532" name="Rectangle 4"/>
          <p:cNvSpPr>
            <a:spLocks noChangeArrowheads="1"/>
          </p:cNvSpPr>
          <p:nvPr/>
        </p:nvSpPr>
        <p:spPr bwMode="auto">
          <a:xfrm>
            <a:off x="468313" y="1439863"/>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因为最左位为</a:t>
            </a:r>
            <a:r>
              <a:rPr lang="en-US" altLang="zh-CN" sz="2400" i="0" baseline="0">
                <a:latin typeface="宋体" panose="02010600030101010101" pitchFamily="2" charset="-122"/>
                <a:ea typeface="宋体" panose="02010600030101010101" pitchFamily="2" charset="-122"/>
              </a:rPr>
              <a:t>0</a:t>
            </a:r>
            <a:r>
              <a:rPr lang="zh-CN" altLang="en-US" sz="2400" i="0" baseline="0">
                <a:latin typeface="宋体" panose="02010600030101010101" pitchFamily="2" charset="-122"/>
                <a:ea typeface="宋体" panose="02010600030101010101" pitchFamily="2" charset="-122"/>
              </a:rPr>
              <a:t>，所以这个整数为正数。其余位</a:t>
            </a:r>
            <a:r>
              <a:rPr lang="en-US" altLang="zh-CN" sz="2400" i="0" baseline="0">
                <a:latin typeface="宋体" panose="02010600030101010101" pitchFamily="2" charset="-122"/>
                <a:ea typeface="宋体" panose="02010600030101010101" pitchFamily="2" charset="-122"/>
              </a:rPr>
              <a:t>(1001101) </a:t>
            </a:r>
            <a:r>
              <a:rPr lang="zh-CN" altLang="en-US" sz="2400" i="0" baseline="0">
                <a:latin typeface="宋体" panose="02010600030101010101" pitchFamily="2" charset="-122"/>
                <a:ea typeface="宋体" panose="02010600030101010101" pitchFamily="2" charset="-122"/>
              </a:rPr>
              <a:t>转换为十进制是</a:t>
            </a:r>
            <a:r>
              <a:rPr lang="en-US" altLang="zh-CN" sz="2400" i="0" baseline="0">
                <a:latin typeface="宋体" panose="02010600030101010101" pitchFamily="2" charset="-122"/>
                <a:ea typeface="宋体" panose="02010600030101010101" pitchFamily="2" charset="-122"/>
              </a:rPr>
              <a:t>77</a:t>
            </a:r>
            <a:r>
              <a:rPr lang="zh-CN" altLang="en-US" sz="2400" i="0" baseline="0">
                <a:latin typeface="宋体" panose="02010600030101010101" pitchFamily="2" charset="-122"/>
                <a:ea typeface="宋体" panose="02010600030101010101" pitchFamily="2" charset="-122"/>
              </a:rPr>
              <a:t>。添加符号后该整数是 </a:t>
            </a:r>
            <a:r>
              <a:rPr lang="en-US" altLang="zh-CN" sz="2400" i="0" baseline="0">
                <a:latin typeface="宋体" panose="02010600030101010101" pitchFamily="2" charset="-122"/>
                <a:ea typeface="宋体" panose="02010600030101010101" pitchFamily="2" charset="-122"/>
              </a:rPr>
              <a:t>+77</a:t>
            </a:r>
            <a:r>
              <a:rPr lang="zh-CN" altLang="en-US" sz="2400" i="0" baseline="0">
                <a:latin typeface="宋体" panose="02010600030101010101" pitchFamily="2" charset="-122"/>
                <a:ea typeface="宋体" panose="02010600030101010101" pitchFamily="2" charset="-122"/>
              </a:rPr>
              <a:t>。</a:t>
            </a:r>
            <a:endParaRPr lang="en-US" altLang="zh-CN" sz="2400" i="0" baseline="0">
              <a:latin typeface="宋体" panose="02010600030101010101" pitchFamily="2" charset="-122"/>
              <a:ea typeface="宋体" panose="02010600030101010101" pitchFamily="2" charset="-122"/>
            </a:endParaRPr>
          </a:p>
        </p:txBody>
      </p:sp>
      <p:sp>
        <p:nvSpPr>
          <p:cNvPr id="5" name="Text Box 2"/>
          <p:cNvSpPr txBox="1">
            <a:spLocks noChangeArrowheads="1"/>
          </p:cNvSpPr>
          <p:nvPr/>
        </p:nvSpPr>
        <p:spPr bwMode="auto">
          <a:xfrm>
            <a:off x="0" y="3240088"/>
            <a:ext cx="1116013" cy="468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3-7</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468313" y="39592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将用原码表示法表示的整数</a:t>
            </a:r>
            <a:r>
              <a:rPr lang="en-US" altLang="zh-CN" sz="2400" i="0" baseline="0">
                <a:latin typeface="宋体" panose="02010600030101010101" pitchFamily="2" charset="-122"/>
                <a:ea typeface="宋体" panose="02010600030101010101" pitchFamily="2" charset="-122"/>
              </a:rPr>
              <a:t>10100001</a:t>
            </a:r>
            <a:r>
              <a:rPr lang="zh-CN" altLang="en-US" sz="2400" i="0" baseline="0">
                <a:latin typeface="宋体" panose="02010600030101010101" pitchFamily="2" charset="-122"/>
                <a:ea typeface="宋体" panose="02010600030101010101" pitchFamily="2" charset="-122"/>
              </a:rPr>
              <a:t>复原。</a:t>
            </a:r>
            <a:endParaRPr lang="en-US" altLang="zh-CN" sz="2400" i="0" baseline="0">
              <a:latin typeface="宋体" panose="02010600030101010101" pitchFamily="2" charset="-122"/>
              <a:ea typeface="宋体" panose="02010600030101010101" pitchFamily="2" charset="-122"/>
            </a:endParaRPr>
          </a:p>
        </p:txBody>
      </p:sp>
      <p:sp>
        <p:nvSpPr>
          <p:cNvPr id="7" name="Rectangle 4"/>
          <p:cNvSpPr>
            <a:spLocks noChangeArrowheads="1"/>
          </p:cNvSpPr>
          <p:nvPr/>
        </p:nvSpPr>
        <p:spPr bwMode="auto">
          <a:xfrm>
            <a:off x="468313" y="4679950"/>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因为最左位为</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，所以这个整数是负数。其余位</a:t>
            </a:r>
            <a:r>
              <a:rPr lang="en-US" altLang="zh-CN" sz="2400" i="0" baseline="0" dirty="0">
                <a:latin typeface="宋体" panose="02010600030101010101" pitchFamily="2" charset="-122"/>
                <a:ea typeface="宋体" panose="02010600030101010101" pitchFamily="2" charset="-122"/>
              </a:rPr>
              <a:t>(0100001) </a:t>
            </a:r>
            <a:r>
              <a:rPr lang="zh-CN" altLang="en-US" sz="2400" i="0" baseline="0" dirty="0">
                <a:latin typeface="宋体" panose="02010600030101010101" pitchFamily="2" charset="-122"/>
                <a:ea typeface="宋体" panose="02010600030101010101" pitchFamily="2" charset="-122"/>
              </a:rPr>
              <a:t>转换为十进制是</a:t>
            </a:r>
            <a:r>
              <a:rPr lang="en-US" altLang="zh-CN" sz="2400" i="0" baseline="0" dirty="0">
                <a:latin typeface="宋体" panose="02010600030101010101" pitchFamily="2" charset="-122"/>
                <a:ea typeface="宋体" panose="02010600030101010101" pitchFamily="2" charset="-122"/>
              </a:rPr>
              <a:t>33</a:t>
            </a:r>
            <a:r>
              <a:rPr lang="zh-CN" altLang="en-US" sz="2400" i="0" baseline="0" dirty="0">
                <a:latin typeface="宋体" panose="02010600030101010101" pitchFamily="2" charset="-122"/>
                <a:ea typeface="宋体" panose="02010600030101010101" pitchFamily="2" charset="-122"/>
              </a:rPr>
              <a:t>。添加符号后该整数是</a:t>
            </a:r>
            <a:r>
              <a:rPr lang="en-US" altLang="zh-CN" sz="2400" i="0" baseline="0" dirty="0">
                <a:latin typeface="宋体" panose="02010600030101010101" pitchFamily="2" charset="-122"/>
                <a:ea typeface="宋体" panose="02010600030101010101" pitchFamily="2" charset="-122"/>
              </a:rPr>
              <a:t>−33</a:t>
            </a:r>
            <a:r>
              <a:rPr lang="zh-CN" altLang="en-US" sz="2400" i="0" baseline="0" dirty="0">
                <a:latin typeface="宋体" panose="02010600030101010101" pitchFamily="2" charset="-122"/>
                <a:ea typeface="宋体" panose="02010600030101010101" pitchFamily="2" charset="-122"/>
              </a:rPr>
              <a:t>。</a:t>
            </a:r>
            <a:endParaRPr lang="en-US" altLang="zh-CN" sz="2400" i="0" baseline="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68313" y="468313"/>
            <a:ext cx="8172450" cy="830262"/>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图</a:t>
            </a:r>
            <a:r>
              <a:rPr lang="en-US" altLang="zh-CN" sz="2400" i="0" baseline="0" dirty="0">
                <a:latin typeface="宋体" panose="02010600030101010101" pitchFamily="2" charset="-122"/>
                <a:ea typeface="宋体" panose="02010600030101010101" pitchFamily="2" charset="-122"/>
              </a:rPr>
              <a:t>3-7</a:t>
            </a:r>
            <a:r>
              <a:rPr lang="zh-CN" altLang="en-US" sz="2400" i="0" baseline="0" dirty="0">
                <a:latin typeface="宋体" panose="02010600030101010101" pitchFamily="2" charset="-122"/>
                <a:ea typeface="宋体" panose="02010600030101010101" pitchFamily="2" charset="-122"/>
              </a:rPr>
              <a:t>显示了当使用</a:t>
            </a:r>
            <a:r>
              <a:rPr lang="en-US" altLang="zh-CN" sz="2400" i="0" baseline="0" dirty="0">
                <a:latin typeface="宋体" panose="02010600030101010101" pitchFamily="2" charset="-122"/>
                <a:ea typeface="宋体" panose="02010600030101010101" pitchFamily="2" charset="-122"/>
              </a:rPr>
              <a:t>4</a:t>
            </a:r>
            <a:r>
              <a:rPr lang="zh-CN" altLang="en-US" sz="2400" i="0" baseline="0" dirty="0">
                <a:latin typeface="宋体" panose="02010600030101010101" pitchFamily="2" charset="-122"/>
                <a:ea typeface="宋体" panose="02010600030101010101" pitchFamily="2" charset="-122"/>
              </a:rPr>
              <a:t>位存储单元存储一个用原码表示法表示的整数时出现的正负两种溢出。</a:t>
            </a:r>
            <a:r>
              <a:rPr lang="en-US" altLang="zh-CN" sz="2400" i="0" baseline="0" dirty="0">
                <a:latin typeface="宋体" panose="02010600030101010101" pitchFamily="2" charset="-122"/>
                <a:ea typeface="宋体" panose="02010600030101010101" pitchFamily="2" charset="-122"/>
              </a:rPr>
              <a:t> </a:t>
            </a:r>
            <a:endParaRPr lang="en-US" altLang="zh-CN" sz="2400" i="0" baseline="0" dirty="0">
              <a:latin typeface="宋体" panose="02010600030101010101" pitchFamily="2" charset="-122"/>
              <a:ea typeface="宋体" panose="02010600030101010101" pitchFamily="2" charset="-122"/>
            </a:endParaRPr>
          </a:p>
        </p:txBody>
      </p:sp>
      <p:sp>
        <p:nvSpPr>
          <p:cNvPr id="23555" name="Text Box 3"/>
          <p:cNvSpPr txBox="1">
            <a:spLocks noChangeArrowheads="1"/>
          </p:cNvSpPr>
          <p:nvPr/>
        </p:nvSpPr>
        <p:spPr bwMode="auto">
          <a:xfrm>
            <a:off x="468313" y="1439863"/>
            <a:ext cx="45069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folHlink"/>
                </a:solidFill>
                <a:latin typeface="宋体" panose="02010600030101010101" pitchFamily="2" charset="-122"/>
                <a:ea typeface="宋体" panose="02010600030101010101" pitchFamily="2" charset="-122"/>
              </a:rPr>
              <a:t>图</a:t>
            </a:r>
            <a:r>
              <a:rPr lang="en-US" altLang="zh-CN" sz="2400" i="0" baseline="0" dirty="0">
                <a:solidFill>
                  <a:schemeClr val="folHlink"/>
                </a:solidFill>
                <a:latin typeface="宋体" panose="02010600030101010101" pitchFamily="2" charset="-122"/>
                <a:ea typeface="宋体" panose="02010600030101010101" pitchFamily="2" charset="-122"/>
              </a:rPr>
              <a:t> 3-7	</a:t>
            </a:r>
            <a:r>
              <a:rPr lang="zh-CN" altLang="en-US" sz="2400" i="0" baseline="0" dirty="0">
                <a:solidFill>
                  <a:schemeClr val="folHlink"/>
                </a:solidFill>
                <a:latin typeface="宋体" panose="02010600030101010101" pitchFamily="2" charset="-122"/>
                <a:ea typeface="宋体" panose="02010600030101010101" pitchFamily="2" charset="-122"/>
              </a:rPr>
              <a:t>原码表示法的溢出</a:t>
            </a:r>
            <a:endParaRPr lang="en-US" altLang="zh-CN" sz="2400" i="0" baseline="0" dirty="0">
              <a:solidFill>
                <a:schemeClr val="folHlink"/>
              </a:solidFill>
              <a:latin typeface="宋体" panose="02010600030101010101" pitchFamily="2" charset="-122"/>
              <a:ea typeface="宋体" panose="02010600030101010101" pitchFamily="2" charset="-122"/>
            </a:endParaRPr>
          </a:p>
        </p:txBody>
      </p:sp>
      <p:pic>
        <p:nvPicPr>
          <p:cNvPr id="2355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4575" y="2052638"/>
            <a:ext cx="7054850" cy="44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557" name="Straight Connector 5"/>
          <p:cNvCxnSpPr>
            <a:cxnSpLocks noChangeShapeType="1"/>
          </p:cNvCxnSpPr>
          <p:nvPr/>
        </p:nvCxnSpPr>
        <p:spPr bwMode="auto">
          <a:xfrm>
            <a:off x="468313" y="194468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8" name="Straight Connector 6"/>
          <p:cNvCxnSpPr>
            <a:cxnSpLocks noChangeShapeType="1"/>
          </p:cNvCxnSpPr>
          <p:nvPr/>
        </p:nvCxnSpPr>
        <p:spPr bwMode="auto">
          <a:xfrm>
            <a:off x="468313" y="6516688"/>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9" name="Straight Connector 7"/>
          <p:cNvCxnSpPr>
            <a:cxnSpLocks noChangeShapeType="1"/>
          </p:cNvCxnSpPr>
          <p:nvPr/>
        </p:nvCxnSpPr>
        <p:spPr bwMode="auto">
          <a:xfrm>
            <a:off x="468313" y="14398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60475" y="539750"/>
            <a:ext cx="6623050" cy="565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2413" y="1908175"/>
            <a:ext cx="8820150" cy="4662488"/>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spcAft>
                <a:spcPts val="1800"/>
              </a:spcAft>
              <a:buFont typeface="Wingdings" panose="05000000000000000000" pitchFamily="2" charset="2"/>
              <a:buChar char="q"/>
            </a:pPr>
            <a:r>
              <a:rPr lang="zh-CN" altLang="en-US" sz="2400" i="0" baseline="0" dirty="0">
                <a:latin typeface="宋体" panose="02010600030101010101" pitchFamily="2" charset="-122"/>
                <a:ea typeface="宋体" panose="02010600030101010101" pitchFamily="2" charset="-122"/>
              </a:rPr>
              <a:t> 列出在计算机中使用的</a:t>
            </a:r>
            <a:r>
              <a:rPr lang="en-US" altLang="zh-CN" sz="2400" i="0" baseline="0" dirty="0">
                <a:latin typeface="宋体" panose="02010600030101010101" pitchFamily="2" charset="-122"/>
                <a:ea typeface="宋体" panose="02010600030101010101" pitchFamily="2" charset="-122"/>
              </a:rPr>
              <a:t>5</a:t>
            </a:r>
            <a:r>
              <a:rPr lang="zh-CN" altLang="en-US" sz="2400" i="0" baseline="0" dirty="0">
                <a:latin typeface="宋体" panose="02010600030101010101" pitchFamily="2" charset="-122"/>
                <a:ea typeface="宋体" panose="02010600030101010101" pitchFamily="2" charset="-122"/>
              </a:rPr>
              <a:t>种不同的数据类型；</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描述不同类型的数据是如何储存在计算机中的；</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描述整数是如何储存在计算机中的；</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描述浮点数是如何储存在计算机中的；</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描述文本是如何通过各种不同的编码系统存储在计算机中；</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描述音频是如何通过采样、量化和编码存储在计算机中；</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描述图像是如何通过光栅图和矢量图模式存储在计算机中；</a:t>
            </a:r>
            <a:endParaRPr lang="en-US" altLang="zh-CN" sz="2400" i="0" baseline="0" dirty="0">
              <a:latin typeface="宋体" panose="02010600030101010101" pitchFamily="2" charset="-122"/>
              <a:ea typeface="宋体" panose="02010600030101010101" pitchFamily="2" charset="-122"/>
            </a:endParaRPr>
          </a:p>
          <a:p>
            <a:pPr>
              <a:spcAft>
                <a:spcPts val="1800"/>
              </a:spcAft>
              <a:buFont typeface="Wingdings" panose="05000000000000000000" pitchFamily="2" charset="2"/>
              <a:buChar char="q"/>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描述视频如何以图像随时间变化的表示存储在计算机中。</a:t>
            </a:r>
            <a:endParaRPr lang="en-US" altLang="zh-CN" sz="2400" i="0" baseline="0" dirty="0">
              <a:latin typeface="宋体" panose="02010600030101010101" pitchFamily="2" charset="-122"/>
              <a:ea typeface="宋体" panose="02010600030101010101" pitchFamily="2" charset="-122"/>
            </a:endParaRPr>
          </a:p>
        </p:txBody>
      </p:sp>
      <p:sp>
        <p:nvSpPr>
          <p:cNvPr id="7171" name="Rectangle 3"/>
          <p:cNvSpPr>
            <a:spLocks noChangeArrowheads="1"/>
          </p:cNvSpPr>
          <p:nvPr/>
        </p:nvSpPr>
        <p:spPr bwMode="auto">
          <a:xfrm>
            <a:off x="0" y="0"/>
            <a:ext cx="9144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3200" i="0" baseline="0">
                <a:solidFill>
                  <a:schemeClr val="hlink"/>
                </a:solidFill>
                <a:ea typeface="宋体" panose="02010600030101010101" pitchFamily="2" charset="-122"/>
              </a:rPr>
              <a:t>目标</a:t>
            </a:r>
            <a:endParaRPr lang="en-US" altLang="zh-CN" sz="3200" i="0" baseline="0">
              <a:solidFill>
                <a:schemeClr val="hlink"/>
              </a:solidFill>
              <a:ea typeface="宋体" panose="02010600030101010101" pitchFamily="2" charset="-122"/>
            </a:endParaRPr>
          </a:p>
        </p:txBody>
      </p:sp>
      <p:sp>
        <p:nvSpPr>
          <p:cNvPr id="7172" name="Rectangle 22"/>
          <p:cNvSpPr>
            <a:spLocks noChangeArrowheads="1"/>
          </p:cNvSpPr>
          <p:nvPr/>
        </p:nvSpPr>
        <p:spPr bwMode="auto">
          <a:xfrm>
            <a:off x="179388" y="971550"/>
            <a:ext cx="88201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spcAft>
                <a:spcPct val="50000"/>
              </a:spcAft>
            </a:pPr>
            <a:r>
              <a:rPr lang="zh-CN" altLang="en-US" sz="2400" i="0" baseline="0">
                <a:solidFill>
                  <a:srgbClr val="000000"/>
                </a:solidFill>
                <a:latin typeface="宋体" panose="02010600030101010101" pitchFamily="2" charset="-122"/>
                <a:ea typeface="宋体" panose="02010600030101010101" pitchFamily="2" charset="-122"/>
              </a:rPr>
              <a:t>通过</a:t>
            </a:r>
            <a:r>
              <a:rPr lang="en-US" altLang="en-US" sz="2400" i="0" baseline="0">
                <a:solidFill>
                  <a:srgbClr val="000000"/>
                </a:solidFill>
                <a:latin typeface="宋体" panose="02010600030101010101" pitchFamily="2" charset="-122"/>
                <a:ea typeface="宋体" panose="02010600030101010101" pitchFamily="2" charset="-122"/>
              </a:rPr>
              <a:t>本章</a:t>
            </a:r>
            <a:r>
              <a:rPr lang="zh-CN" altLang="en-US" sz="2400" i="0" baseline="0">
                <a:solidFill>
                  <a:srgbClr val="000000"/>
                </a:solidFill>
                <a:latin typeface="宋体" panose="02010600030101010101" pitchFamily="2" charset="-122"/>
                <a:ea typeface="宋体" panose="02010600030101010101" pitchFamily="2" charset="-122"/>
              </a:rPr>
              <a:t>的</a:t>
            </a:r>
            <a:r>
              <a:rPr lang="en-US" altLang="en-US" sz="2400" i="0" baseline="0">
                <a:solidFill>
                  <a:srgbClr val="000000"/>
                </a:solidFill>
                <a:latin typeface="宋体" panose="02010600030101010101" pitchFamily="2" charset="-122"/>
                <a:ea typeface="宋体" panose="02010600030101010101" pitchFamily="2" charset="-122"/>
              </a:rPr>
              <a:t>学习，学生应该能够：</a:t>
            </a:r>
            <a:endParaRPr lang="en-US" altLang="en-US" sz="2400" i="0" baseline="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a:solidFill>
                  <a:srgbClr val="FF0000"/>
                </a:solidFill>
                <a:latin typeface="宋体" panose="02010600030101010101" pitchFamily="2" charset="-122"/>
                <a:ea typeface="宋体" panose="02010600030101010101" pitchFamily="2" charset="-122"/>
              </a:rPr>
              <a:t>3.</a:t>
            </a:r>
            <a:r>
              <a:rPr lang="zh-CN" altLang="en-US" sz="2400" i="0" baseline="0">
                <a:solidFill>
                  <a:srgbClr val="FF0000"/>
                </a:solidFill>
                <a:latin typeface="宋体" panose="02010600030101010101" pitchFamily="2" charset="-122"/>
                <a:ea typeface="宋体" panose="02010600030101010101" pitchFamily="2" charset="-122"/>
              </a:rPr>
              <a:t>补码表示法</a:t>
            </a:r>
            <a:endParaRPr lang="en-US" altLang="zh-CN" sz="2400" i="0" baseline="0">
              <a:solidFill>
                <a:srgbClr val="FF0000"/>
              </a:solidFill>
              <a:latin typeface="宋体" panose="02010600030101010101" pitchFamily="2" charset="-122"/>
              <a:ea typeface="宋体" panose="02010600030101010101" pitchFamily="2" charset="-122"/>
            </a:endParaRPr>
          </a:p>
        </p:txBody>
      </p:sp>
      <p:sp>
        <p:nvSpPr>
          <p:cNvPr id="25603" name="Rectangle 3"/>
          <p:cNvSpPr>
            <a:spLocks noChangeArrowheads="1"/>
          </p:cNvSpPr>
          <p:nvPr/>
        </p:nvSpPr>
        <p:spPr bwMode="auto">
          <a:xfrm>
            <a:off x="468313" y="720725"/>
            <a:ext cx="8172450" cy="4527550"/>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spcBef>
                <a:spcPts val="0"/>
              </a:spcBef>
              <a:spcAft>
                <a:spcPts val="0"/>
              </a:spcAft>
              <a:defRPr/>
            </a:pPr>
            <a:r>
              <a:rPr lang="en-US" altLang="zh-CN" sz="2400" i="0" baseline="0" dirty="0" smtClean="0">
                <a:solidFill>
                  <a:srgbClr val="000000"/>
                </a:solidFill>
                <a:effectLst>
                  <a:outerShdw blurRad="38100" dist="38100" dir="2700000" algn="tl">
                    <a:srgbClr val="FFFFFF"/>
                  </a:outerShdw>
                </a:effectLst>
                <a:latin typeface="Times" panose="02020603050405020304" pitchFamily="18" charset="0"/>
                <a:ea typeface="宋体" panose="02010600030101010101" pitchFamily="2" charset="-122"/>
              </a:rPr>
              <a:t>	</a:t>
            </a:r>
            <a:r>
              <a:rPr lang="zh-CN" altLang="en-US" sz="2400" i="0" baseline="0" dirty="0" smtClean="0">
                <a:solidFill>
                  <a:srgbClr val="000000"/>
                </a:solidFill>
                <a:effectLst>
                  <a:outerShdw blurRad="38100" dist="38100" dir="2700000" algn="tl">
                    <a:srgbClr val="FFFFFF"/>
                  </a:outerShdw>
                </a:effectLst>
                <a:latin typeface="Times" panose="02020603050405020304" pitchFamily="18" charset="0"/>
                <a:ea typeface="宋体" panose="02010600030101010101" pitchFamily="2" charset="-122"/>
              </a:rPr>
              <a:t>今天，在计算机中补码表示法是最常见、最重要、使用最广泛的整数表示法。</a:t>
            </a:r>
            <a:r>
              <a:rPr lang="zh-CN" altLang="en-US" sz="2400" i="0" baseline="0" dirty="0" smtClean="0">
                <a:latin typeface="宋体" panose="02010600030101010101" pitchFamily="2" charset="-122"/>
                <a:ea typeface="宋体" panose="02010600030101010101" pitchFamily="2" charset="-122"/>
              </a:rPr>
              <a:t>几乎所有的计算机都使用补码表示法来存储位于</a:t>
            </a:r>
            <a:r>
              <a:rPr lang="en-US" altLang="zh-CN" sz="2400" i="0" baseline="0" dirty="0" smtClean="0">
                <a:latin typeface="宋体" panose="02010600030101010101" pitchFamily="2" charset="-122"/>
                <a:ea typeface="宋体" panose="02010600030101010101" pitchFamily="2" charset="-122"/>
              </a:rPr>
              <a:t>n</a:t>
            </a:r>
            <a:r>
              <a:rPr lang="zh-CN" altLang="en-US" sz="2400" i="0" baseline="0" dirty="0" smtClean="0">
                <a:latin typeface="宋体" panose="02010600030101010101" pitchFamily="2" charset="-122"/>
                <a:ea typeface="宋体" panose="02010600030101010101" pitchFamily="2" charset="-122"/>
              </a:rPr>
              <a:t>位存储单元中的有符号整数。在这种方法中</a:t>
            </a:r>
            <a:r>
              <a:rPr lang="en-US" altLang="zh-CN" sz="2400" i="0" baseline="0" dirty="0" smtClean="0">
                <a:latin typeface="宋体" panose="02010600030101010101" pitchFamily="2" charset="-122"/>
                <a:ea typeface="宋体" panose="02010600030101010101" pitchFamily="2" charset="-122"/>
              </a:rPr>
              <a:t>, </a:t>
            </a:r>
            <a:r>
              <a:rPr lang="zh-CN" altLang="en-US" sz="2400" i="0" baseline="0" dirty="0" smtClean="0">
                <a:latin typeface="宋体" panose="02010600030101010101" pitchFamily="2" charset="-122"/>
                <a:ea typeface="宋体" panose="02010600030101010101" pitchFamily="2" charset="-122"/>
              </a:rPr>
              <a:t>无符号整数的有效范围</a:t>
            </a:r>
            <a:r>
              <a:rPr lang="en-US" altLang="zh-CN" sz="2400" i="0" baseline="0" dirty="0" smtClean="0">
                <a:latin typeface="宋体" panose="02010600030101010101" pitchFamily="2" charset="-122"/>
                <a:ea typeface="宋体" panose="02010600030101010101" pitchFamily="2" charset="-122"/>
              </a:rPr>
              <a:t>(0 </a:t>
            </a:r>
            <a:r>
              <a:rPr lang="zh-CN" altLang="en-US" sz="2400" i="0" baseline="0" dirty="0" smtClean="0">
                <a:latin typeface="宋体" panose="02010600030101010101" pitchFamily="2" charset="-122"/>
                <a:ea typeface="宋体" panose="02010600030101010101" pitchFamily="2" charset="-122"/>
              </a:rPr>
              <a:t>到</a:t>
            </a:r>
            <a:r>
              <a:rPr lang="en-US" altLang="zh-CN" sz="2400" i="0" baseline="0" dirty="0" smtClean="0">
                <a:latin typeface="宋体" panose="02010600030101010101" pitchFamily="2" charset="-122"/>
                <a:ea typeface="宋体" panose="02010600030101010101" pitchFamily="2" charset="-122"/>
              </a:rPr>
              <a:t> 2</a:t>
            </a:r>
            <a:r>
              <a:rPr lang="en-US" altLang="zh-CN" sz="2400" i="0" baseline="30000" dirty="0" smtClean="0">
                <a:latin typeface="宋体" panose="02010600030101010101" pitchFamily="2" charset="-122"/>
                <a:ea typeface="宋体" panose="02010600030101010101" pitchFamily="2" charset="-122"/>
              </a:rPr>
              <a:t>n</a:t>
            </a:r>
            <a:r>
              <a:rPr lang="en-US" altLang="zh-CN" sz="2400" i="0" baseline="0" dirty="0" smtClean="0">
                <a:latin typeface="宋体" panose="02010600030101010101" pitchFamily="2" charset="-122"/>
                <a:ea typeface="宋体" panose="02010600030101010101" pitchFamily="2" charset="-122"/>
              </a:rPr>
              <a:t> − 1) </a:t>
            </a:r>
            <a:r>
              <a:rPr lang="zh-CN" altLang="en-US" sz="2400" i="0" baseline="0" dirty="0" smtClean="0">
                <a:latin typeface="宋体" panose="02010600030101010101" pitchFamily="2" charset="-122"/>
                <a:ea typeface="宋体" panose="02010600030101010101" pitchFamily="2" charset="-122"/>
              </a:rPr>
              <a:t>被分为两个相等的子范围。第一个子范围用来表示非负整数</a:t>
            </a:r>
            <a:r>
              <a:rPr lang="en-US" altLang="zh-CN" sz="2400" i="0" baseline="0" dirty="0" smtClean="0">
                <a:latin typeface="宋体" panose="02010600030101010101" pitchFamily="2" charset="-122"/>
                <a:ea typeface="宋体" panose="02010600030101010101" pitchFamily="2" charset="-122"/>
              </a:rPr>
              <a:t>, </a:t>
            </a:r>
            <a:r>
              <a:rPr lang="zh-CN" altLang="en-US" sz="2400" i="0" baseline="0" dirty="0" smtClean="0">
                <a:latin typeface="宋体" panose="02010600030101010101" pitchFamily="2" charset="-122"/>
                <a:ea typeface="宋体" panose="02010600030101010101" pitchFamily="2" charset="-122"/>
              </a:rPr>
              <a:t>第二个子范围用来表示负整数。将位模式分配给负和非负（零和正）整数。如图</a:t>
            </a:r>
            <a:r>
              <a:rPr lang="en-US" altLang="zh-CN" sz="2400" i="0" baseline="0" dirty="0" smtClean="0">
                <a:latin typeface="宋体" panose="02010600030101010101" pitchFamily="2" charset="-122"/>
                <a:ea typeface="宋体" panose="02010600030101010101" pitchFamily="2" charset="-122"/>
              </a:rPr>
              <a:t>3-8</a:t>
            </a:r>
            <a:r>
              <a:rPr lang="zh-CN" altLang="en-US" sz="2400" i="0" baseline="0" dirty="0" smtClean="0">
                <a:latin typeface="宋体" panose="02010600030101010101" pitchFamily="2" charset="-122"/>
                <a:ea typeface="宋体" panose="02010600030101010101" pitchFamily="2" charset="-122"/>
              </a:rPr>
              <a:t>所示。</a:t>
            </a:r>
            <a:endParaRPr lang="en-US" altLang="zh-CN" sz="2400" i="0" baseline="0" dirty="0" smtClean="0">
              <a:latin typeface="宋体" panose="02010600030101010101" pitchFamily="2" charset="-122"/>
              <a:ea typeface="宋体" panose="02010600030101010101" pitchFamily="2" charset="-122"/>
            </a:endParaRPr>
          </a:p>
          <a:p>
            <a:pPr algn="ctr">
              <a:lnSpc>
                <a:spcPct val="150000"/>
              </a:lnSpc>
              <a:defRPr/>
            </a:pPr>
            <a:r>
              <a:rPr lang="zh-CN" altLang="en-US" sz="2400" i="0" baseline="0" dirty="0" smtClean="0">
                <a:latin typeface="宋体" panose="02010600030101010101" pitchFamily="2" charset="-122"/>
                <a:ea typeface="宋体" panose="02010600030101010101" pitchFamily="2" charset="-122"/>
              </a:rPr>
              <a:t>取值范围：</a:t>
            </a:r>
            <a:r>
              <a:rPr lang="en-US" altLang="zh-CN" sz="2400" i="0" baseline="0" dirty="0" smtClean="0">
                <a:latin typeface="宋体" panose="02010600030101010101" pitchFamily="2" charset="-122"/>
                <a:ea typeface="宋体" panose="02010600030101010101" pitchFamily="2" charset="-122"/>
              </a:rPr>
              <a:t>-(2</a:t>
            </a:r>
            <a:r>
              <a:rPr lang="en-US" altLang="zh-CN" sz="2400" i="0" baseline="30000" dirty="0" smtClean="0">
                <a:latin typeface="宋体" panose="02010600030101010101" pitchFamily="2" charset="-122"/>
                <a:ea typeface="宋体" panose="02010600030101010101" pitchFamily="2" charset="-122"/>
              </a:rPr>
              <a:t>n-1</a:t>
            </a:r>
            <a:r>
              <a:rPr lang="en-US" altLang="zh-CN" sz="2400" i="0" baseline="0" dirty="0" smtClean="0">
                <a:latin typeface="宋体" panose="02010600030101010101" pitchFamily="2" charset="-122"/>
                <a:ea typeface="宋体" panose="02010600030101010101" pitchFamily="2" charset="-122"/>
              </a:rPr>
              <a:t>)</a:t>
            </a:r>
            <a:r>
              <a:rPr lang="zh-CN" altLang="en-US" sz="2400" i="0" baseline="0" dirty="0" smtClean="0">
                <a:latin typeface="宋体" panose="02010600030101010101" pitchFamily="2" charset="-122"/>
                <a:ea typeface="宋体" panose="02010600030101010101" pitchFamily="2" charset="-122"/>
              </a:rPr>
              <a:t>～</a:t>
            </a:r>
            <a:r>
              <a:rPr lang="en-US" altLang="zh-CN" sz="2400" i="0" baseline="0" dirty="0" smtClean="0">
                <a:latin typeface="宋体" panose="02010600030101010101" pitchFamily="2" charset="-122"/>
                <a:ea typeface="宋体" panose="02010600030101010101" pitchFamily="2" charset="-122"/>
              </a:rPr>
              <a:t>+(2</a:t>
            </a:r>
            <a:r>
              <a:rPr lang="en-US" altLang="zh-CN" sz="2400" i="0" baseline="30000" dirty="0" smtClean="0">
                <a:latin typeface="宋体" panose="02010600030101010101" pitchFamily="2" charset="-122"/>
                <a:ea typeface="宋体" panose="02010600030101010101" pitchFamily="2" charset="-122"/>
              </a:rPr>
              <a:t>n-1</a:t>
            </a:r>
            <a:r>
              <a:rPr lang="en-US" altLang="zh-CN" sz="2400" i="0" baseline="0" dirty="0" smtClean="0">
                <a:latin typeface="宋体" panose="02010600030101010101" pitchFamily="2" charset="-122"/>
                <a:ea typeface="宋体" panose="02010600030101010101" pitchFamily="2" charset="-122"/>
              </a:rPr>
              <a:t>-1)</a:t>
            </a:r>
            <a:endParaRPr lang="en-US" altLang="zh-CN" sz="2400" i="0" baseline="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468313" y="72072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3-8	</a:t>
            </a:r>
            <a:r>
              <a:rPr lang="zh-CN" altLang="en-US" sz="2400" i="0" baseline="0">
                <a:solidFill>
                  <a:schemeClr val="folHlink"/>
                </a:solidFill>
                <a:latin typeface="宋体" panose="02010600030101010101" pitchFamily="2" charset="-122"/>
                <a:ea typeface="宋体" panose="02010600030101010101" pitchFamily="2" charset="-122"/>
              </a:rPr>
              <a:t>补码表示法</a:t>
            </a:r>
            <a:endParaRPr lang="en-US" altLang="zh-CN" sz="2400" i="0" baseline="0">
              <a:solidFill>
                <a:schemeClr val="folHlink"/>
              </a:solidFill>
              <a:latin typeface="宋体" panose="02010600030101010101" pitchFamily="2" charset="-122"/>
              <a:ea typeface="宋体" panose="02010600030101010101" pitchFamily="2" charset="-122"/>
            </a:endParaRPr>
          </a:p>
        </p:txBody>
      </p:sp>
      <p:sp>
        <p:nvSpPr>
          <p:cNvPr id="26627" name="Rectangle 6"/>
          <p:cNvSpPr>
            <a:spLocks noChangeArrowheads="1"/>
          </p:cNvSpPr>
          <p:nvPr/>
        </p:nvSpPr>
        <p:spPr bwMode="auto">
          <a:xfrm>
            <a:off x="468313" y="4572000"/>
            <a:ext cx="8172450" cy="8302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a:latin typeface="宋体" panose="02010600030101010101" pitchFamily="2" charset="-122"/>
                <a:ea typeface="宋体" panose="02010600030101010101" pitchFamily="2" charset="-122"/>
              </a:rPr>
              <a:t>在补码表示法中，最左位决定符号。</a:t>
            </a:r>
            <a:endParaRPr lang="en-US" altLang="zh-CN" sz="2400" i="0" baseline="0">
              <a:latin typeface="宋体" panose="02010600030101010101" pitchFamily="2" charset="-122"/>
              <a:ea typeface="宋体" panose="02010600030101010101" pitchFamily="2" charset="-122"/>
            </a:endParaRPr>
          </a:p>
          <a:p>
            <a:pPr algn="ctr"/>
            <a:r>
              <a:rPr lang="zh-CN" altLang="en-US" sz="2400" i="0" baseline="0">
                <a:latin typeface="宋体" panose="02010600030101010101" pitchFamily="2" charset="-122"/>
                <a:ea typeface="宋体" panose="02010600030101010101" pitchFamily="2" charset="-122"/>
              </a:rPr>
              <a:t>如果是</a:t>
            </a:r>
            <a:r>
              <a:rPr lang="en-US" altLang="zh-CN" sz="2400" i="0" baseline="0">
                <a:solidFill>
                  <a:srgbClr val="FF0000"/>
                </a:solidFill>
                <a:latin typeface="宋体" panose="02010600030101010101" pitchFamily="2" charset="-122"/>
                <a:ea typeface="宋体" panose="02010600030101010101" pitchFamily="2" charset="-122"/>
              </a:rPr>
              <a:t>0</a:t>
            </a:r>
            <a:r>
              <a:rPr lang="zh-CN" altLang="en-US" sz="2400" i="0" baseline="0">
                <a:latin typeface="宋体" panose="02010600030101010101" pitchFamily="2" charset="-122"/>
                <a:ea typeface="宋体" panose="02010600030101010101" pitchFamily="2" charset="-122"/>
              </a:rPr>
              <a:t>，该整数为正。如果是</a:t>
            </a:r>
            <a:r>
              <a:rPr lang="en-US" altLang="zh-CN" sz="2400" i="0" baseline="0">
                <a:solidFill>
                  <a:srgbClr val="FF0000"/>
                </a:solidFill>
                <a:latin typeface="宋体" panose="02010600030101010101" pitchFamily="2" charset="-122"/>
                <a:ea typeface="宋体" panose="02010600030101010101" pitchFamily="2" charset="-122"/>
              </a:rPr>
              <a:t>1</a:t>
            </a:r>
            <a:r>
              <a:rPr lang="zh-CN" altLang="en-US" sz="2400" i="0" baseline="0">
                <a:latin typeface="宋体" panose="02010600030101010101" pitchFamily="2" charset="-122"/>
                <a:ea typeface="宋体" panose="02010600030101010101" pitchFamily="2" charset="-122"/>
              </a:rPr>
              <a:t>，该整数位负。</a:t>
            </a:r>
            <a:endParaRPr lang="en-US" altLang="zh-CN" sz="2400" i="0" baseline="0">
              <a:latin typeface="宋体" panose="02010600030101010101" pitchFamily="2" charset="-122"/>
              <a:ea typeface="宋体" panose="02010600030101010101" pitchFamily="2" charset="-122"/>
            </a:endParaRPr>
          </a:p>
        </p:txBody>
      </p:sp>
      <p:pic>
        <p:nvPicPr>
          <p:cNvPr id="26628"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439863"/>
            <a:ext cx="817245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629" name="Straight Connector 8"/>
          <p:cNvCxnSpPr>
            <a:cxnSpLocks noChangeShapeType="1"/>
          </p:cNvCxnSpPr>
          <p:nvPr/>
        </p:nvCxnSpPr>
        <p:spPr bwMode="auto">
          <a:xfrm>
            <a:off x="468313" y="1223963"/>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0" name="Straight Connector 9"/>
          <p:cNvCxnSpPr>
            <a:cxnSpLocks noChangeShapeType="1"/>
          </p:cNvCxnSpPr>
          <p:nvPr/>
        </p:nvCxnSpPr>
        <p:spPr bwMode="auto">
          <a:xfrm>
            <a:off x="468313" y="3240088"/>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1" name="Straight Connector 10"/>
          <p:cNvCxnSpPr>
            <a:cxnSpLocks noChangeShapeType="1"/>
          </p:cNvCxnSpPr>
          <p:nvPr/>
        </p:nvCxnSpPr>
        <p:spPr bwMode="auto">
          <a:xfrm>
            <a:off x="468313" y="7207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6632"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851275"/>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468313" y="720725"/>
            <a:ext cx="8172450" cy="230695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在深入地讨论这种表示法之前，我们需要介绍两种运算。第一种称为求反运算。该运算可以被应用于所有整数，无论正负。该运算简单反转各个位，即将</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位变为</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位，将</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位变为</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位。</a:t>
            </a:r>
            <a:endParaRPr lang="en-US" altLang="zh-CN" sz="2400" i="0" baseline="0" dirty="0">
              <a:latin typeface="宋体" panose="02010600030101010101" pitchFamily="2" charset="-122"/>
              <a:ea typeface="宋体" panose="02010600030101010101" pitchFamily="2" charset="-122"/>
            </a:endParaRPr>
          </a:p>
        </p:txBody>
      </p:sp>
      <p:sp>
        <p:nvSpPr>
          <p:cNvPr id="27651" name="Text Box 4"/>
          <p:cNvSpPr txBox="1">
            <a:spLocks noChangeArrowheads="1"/>
          </p:cNvSpPr>
          <p:nvPr/>
        </p:nvSpPr>
        <p:spPr bwMode="auto">
          <a:xfrm>
            <a:off x="0" y="3168650"/>
            <a:ext cx="1116013" cy="466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3-8</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7652" name="Rectangle 5"/>
          <p:cNvSpPr>
            <a:spLocks noChangeArrowheads="1"/>
          </p:cNvSpPr>
          <p:nvPr/>
        </p:nvSpPr>
        <p:spPr bwMode="auto">
          <a:xfrm>
            <a:off x="468313" y="3887788"/>
            <a:ext cx="81724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下图显示了我们如何取整数</a:t>
            </a:r>
            <a:r>
              <a:rPr lang="en-US" altLang="zh-CN" sz="2400" i="0" baseline="0">
                <a:latin typeface="宋体" panose="02010600030101010101" pitchFamily="2" charset="-122"/>
                <a:ea typeface="宋体" panose="02010600030101010101" pitchFamily="2" charset="-122"/>
              </a:rPr>
              <a:t>00110110</a:t>
            </a:r>
            <a:r>
              <a:rPr lang="zh-CN" altLang="en-US" sz="2400" i="0" baseline="0">
                <a:latin typeface="宋体" panose="02010600030101010101" pitchFamily="2" charset="-122"/>
                <a:ea typeface="宋体" panose="02010600030101010101" pitchFamily="2" charset="-122"/>
              </a:rPr>
              <a:t>的反码。</a:t>
            </a:r>
            <a:endParaRPr lang="en-US" altLang="zh-CN" sz="2400" i="0" baseline="0">
              <a:latin typeface="宋体" panose="02010600030101010101" pitchFamily="2" charset="-122"/>
              <a:ea typeface="宋体" panose="02010600030101010101" pitchFamily="2" charset="-122"/>
            </a:endParaRPr>
          </a:p>
        </p:txBody>
      </p:sp>
      <p:pic>
        <p:nvPicPr>
          <p:cNvPr id="2765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4679950"/>
            <a:ext cx="80645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3-9</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8675" name="Rectangle 5"/>
          <p:cNvSpPr>
            <a:spLocks noChangeArrowheads="1"/>
          </p:cNvSpPr>
          <p:nvPr/>
        </p:nvSpPr>
        <p:spPr bwMode="auto">
          <a:xfrm>
            <a:off x="468313" y="723900"/>
            <a:ext cx="8172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ea typeface="宋体" panose="02010600030101010101" pitchFamily="2" charset="-122"/>
              </a:rPr>
              <a:t>下图显示了我们通过两次求反运算，可以得到原来的整数。</a:t>
            </a:r>
            <a:endParaRPr lang="en-US" altLang="zh-CN" sz="2400" i="0" baseline="0">
              <a:ea typeface="宋体" panose="02010600030101010101" pitchFamily="2" charset="-122"/>
            </a:endParaRPr>
          </a:p>
        </p:txBody>
      </p:sp>
      <p:pic>
        <p:nvPicPr>
          <p:cNvPr id="2867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800225"/>
            <a:ext cx="817245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468313" y="720725"/>
            <a:ext cx="8172450" cy="1200150"/>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第二种运算称为求补码运算。该运算分为两步。首先我们从右边复制位，直到有</a:t>
            </a:r>
            <a:r>
              <a:rPr lang="en-US" altLang="zh-CN" sz="2400" i="0" baseline="0" dirty="0">
                <a:latin typeface="宋体" panose="02010600030101010101" pitchFamily="2" charset="-122"/>
                <a:ea typeface="宋体" panose="02010600030101010101" pitchFamily="2" charset="-122"/>
              </a:rPr>
              <a:t>1</a:t>
            </a:r>
            <a:r>
              <a:rPr lang="zh-CN" altLang="en-US" sz="2400" i="0" baseline="0" dirty="0">
                <a:latin typeface="宋体" panose="02010600030101010101" pitchFamily="2" charset="-122"/>
                <a:ea typeface="宋体" panose="02010600030101010101" pitchFamily="2" charset="-122"/>
              </a:rPr>
              <a:t>被复制；然后反转其余的位。</a:t>
            </a:r>
            <a:endParaRPr lang="en-US" altLang="zh-CN" sz="2400" i="0" baseline="0" dirty="0">
              <a:latin typeface="宋体" panose="02010600030101010101" pitchFamily="2" charset="-122"/>
              <a:ea typeface="宋体" panose="02010600030101010101" pitchFamily="2" charset="-122"/>
            </a:endParaRPr>
          </a:p>
        </p:txBody>
      </p:sp>
      <p:sp>
        <p:nvSpPr>
          <p:cNvPr id="29699" name="Text Box 4"/>
          <p:cNvSpPr txBox="1">
            <a:spLocks noChangeArrowheads="1"/>
          </p:cNvSpPr>
          <p:nvPr/>
        </p:nvSpPr>
        <p:spPr bwMode="auto">
          <a:xfrm>
            <a:off x="0" y="274320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3-10</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29700" name="Rectangle 5"/>
          <p:cNvSpPr>
            <a:spLocks noChangeArrowheads="1"/>
          </p:cNvSpPr>
          <p:nvPr/>
        </p:nvSpPr>
        <p:spPr bwMode="auto">
          <a:xfrm>
            <a:off x="468313" y="34639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下图显示了如何取整数</a:t>
            </a:r>
            <a:r>
              <a:rPr lang="en-US" altLang="zh-CN" sz="2400" i="0" baseline="0">
                <a:latin typeface="宋体" panose="02010600030101010101" pitchFamily="2" charset="-122"/>
                <a:ea typeface="宋体" panose="02010600030101010101" pitchFamily="2" charset="-122"/>
              </a:rPr>
              <a:t>00110100</a:t>
            </a:r>
            <a:r>
              <a:rPr lang="zh-CN" altLang="en-US" sz="2400" i="0" baseline="0">
                <a:latin typeface="宋体" panose="02010600030101010101" pitchFamily="2" charset="-122"/>
                <a:ea typeface="宋体" panose="02010600030101010101" pitchFamily="2" charset="-122"/>
              </a:rPr>
              <a:t>的补码。</a:t>
            </a:r>
            <a:endParaRPr lang="en-US" altLang="zh-CN" sz="2400" i="0" baseline="0">
              <a:latin typeface="宋体" panose="02010600030101010101" pitchFamily="2" charset="-122"/>
              <a:ea typeface="宋体" panose="02010600030101010101" pitchFamily="2" charset="-122"/>
            </a:endParaRPr>
          </a:p>
        </p:txBody>
      </p:sp>
      <p:pic>
        <p:nvPicPr>
          <p:cNvPr id="2970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4321175"/>
            <a:ext cx="8172450"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970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 </a:t>
            </a:r>
            <a:r>
              <a:rPr lang="en-US" altLang="zh-CN" sz="2400" i="0" baseline="0">
                <a:solidFill>
                  <a:schemeClr val="bg1"/>
                </a:solidFill>
                <a:latin typeface="宋体" panose="02010600030101010101" pitchFamily="2" charset="-122"/>
                <a:ea typeface="宋体" panose="02010600030101010101" pitchFamily="2" charset="-122"/>
              </a:rPr>
              <a:t>3-11</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30723" name="Rectangle 5"/>
          <p:cNvSpPr>
            <a:spLocks noChangeArrowheads="1"/>
          </p:cNvSpPr>
          <p:nvPr/>
        </p:nvSpPr>
        <p:spPr bwMode="auto">
          <a:xfrm>
            <a:off x="468313" y="723900"/>
            <a:ext cx="8172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ea typeface="宋体" panose="02010600030101010101" pitchFamily="2" charset="-122"/>
              </a:rPr>
              <a:t>下图显示了我们通过两次求补码运算，可以得到原来的整数。</a:t>
            </a:r>
            <a:endParaRPr lang="en-US" altLang="zh-CN" sz="2400" i="0" baseline="0">
              <a:ea typeface="宋体" panose="02010600030101010101" pitchFamily="2" charset="-122"/>
            </a:endParaRPr>
          </a:p>
        </p:txBody>
      </p:sp>
      <p:pic>
        <p:nvPicPr>
          <p:cNvPr id="3072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441450"/>
            <a:ext cx="8280400"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8"/>
          <p:cNvSpPr>
            <a:spLocks noChangeArrowheads="1"/>
          </p:cNvSpPr>
          <p:nvPr/>
        </p:nvSpPr>
        <p:spPr bwMode="auto">
          <a:xfrm>
            <a:off x="468313" y="4679950"/>
            <a:ext cx="8172450" cy="8302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a:latin typeface="宋体" panose="02010600030101010101" pitchFamily="2" charset="-122"/>
                <a:ea typeface="宋体" panose="02010600030101010101" pitchFamily="2" charset="-122"/>
              </a:rPr>
              <a:t>另一种进行求补码运算的方法是先对它进行一次求反码运算再加上</a:t>
            </a:r>
            <a:r>
              <a:rPr lang="en-US" altLang="zh-CN" sz="2400" i="0" baseline="0">
                <a:latin typeface="宋体" panose="02010600030101010101" pitchFamily="2" charset="-122"/>
                <a:ea typeface="宋体" panose="02010600030101010101" pitchFamily="2" charset="-122"/>
              </a:rPr>
              <a:t>1</a:t>
            </a:r>
            <a:r>
              <a:rPr lang="zh-CN" altLang="en-US" sz="2400" i="0" baseline="0">
                <a:latin typeface="宋体" panose="02010600030101010101" pitchFamily="2" charset="-122"/>
                <a:ea typeface="宋体" panose="02010600030101010101" pitchFamily="2" charset="-122"/>
              </a:rPr>
              <a:t>得到结果。</a:t>
            </a:r>
            <a:endParaRPr lang="en-US" altLang="zh-CN" sz="2400" i="0" baseline="0">
              <a:latin typeface="宋体" panose="02010600030101010101" pitchFamily="2" charset="-122"/>
              <a:ea typeface="宋体" panose="02010600030101010101" pitchFamily="2" charset="-122"/>
            </a:endParaRPr>
          </a:p>
        </p:txBody>
      </p:sp>
      <p:pic>
        <p:nvPicPr>
          <p:cNvPr id="30726"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959225"/>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3-12</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31747"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用补码表示法将</a:t>
            </a:r>
            <a:r>
              <a:rPr lang="en-US" altLang="zh-CN" sz="2400" i="0" baseline="0">
                <a:latin typeface="宋体" panose="02010600030101010101" pitchFamily="2" charset="-122"/>
                <a:ea typeface="宋体" panose="02010600030101010101" pitchFamily="2" charset="-122"/>
              </a:rPr>
              <a:t>28</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31748" name="Rectangle 9"/>
          <p:cNvSpPr>
            <a:spLocks noChangeArrowheads="1"/>
          </p:cNvSpPr>
          <p:nvPr/>
        </p:nvSpPr>
        <p:spPr bwMode="auto">
          <a:xfrm>
            <a:off x="468313" y="1439863"/>
            <a:ext cx="81724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该整数是正的</a:t>
            </a:r>
            <a:r>
              <a:rPr lang="en-US" altLang="zh-CN" sz="2400" i="0" baseline="0">
                <a:latin typeface="宋体" panose="02010600030101010101" pitchFamily="2" charset="-122"/>
                <a:ea typeface="宋体" panose="02010600030101010101" pitchFamily="2" charset="-122"/>
              </a:rPr>
              <a:t>(</a:t>
            </a:r>
            <a:r>
              <a:rPr lang="zh-CN" altLang="en-US" sz="2400" i="0" baseline="0">
                <a:latin typeface="宋体" panose="02010600030101010101" pitchFamily="2" charset="-122"/>
                <a:ea typeface="宋体" panose="02010600030101010101" pitchFamily="2" charset="-122"/>
              </a:rPr>
              <a:t>无符号意味着正数</a:t>
            </a: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因此将该整数转换为二进制数后无需其他操作。注意将</a:t>
            </a:r>
            <a:r>
              <a:rPr lang="en-US" altLang="zh-CN" sz="2400" i="0" baseline="0">
                <a:latin typeface="宋体" panose="02010600030101010101" pitchFamily="2" charset="-122"/>
                <a:ea typeface="宋体" panose="02010600030101010101" pitchFamily="2" charset="-122"/>
              </a:rPr>
              <a:t>3</a:t>
            </a:r>
            <a:r>
              <a:rPr lang="zh-CN" altLang="en-US" sz="2400" i="0" baseline="0">
                <a:latin typeface="宋体" panose="02010600030101010101" pitchFamily="2" charset="-122"/>
                <a:ea typeface="宋体" panose="02010600030101010101" pitchFamily="2" charset="-122"/>
              </a:rPr>
              <a:t>个</a:t>
            </a:r>
            <a:r>
              <a:rPr lang="en-US" altLang="zh-CN" sz="2400" i="0" baseline="0">
                <a:latin typeface="宋体" panose="02010600030101010101" pitchFamily="2" charset="-122"/>
                <a:ea typeface="宋体" panose="02010600030101010101" pitchFamily="2" charset="-122"/>
              </a:rPr>
              <a:t>0</a:t>
            </a:r>
            <a:r>
              <a:rPr lang="zh-CN" altLang="en-US" sz="2400" i="0" baseline="0">
                <a:latin typeface="宋体" panose="02010600030101010101" pitchFamily="2" charset="-122"/>
                <a:ea typeface="宋体" panose="02010600030101010101" pitchFamily="2" charset="-122"/>
              </a:rPr>
              <a:t>添加到二进制数字的左边使其成为</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a:t>
            </a:r>
            <a:endParaRPr lang="en-US" altLang="zh-CN" sz="2400" i="0" baseline="0">
              <a:latin typeface="宋体" panose="02010600030101010101" pitchFamily="2" charset="-122"/>
              <a:ea typeface="宋体" panose="02010600030101010101" pitchFamily="2" charset="-122"/>
            </a:endParaRPr>
          </a:p>
        </p:txBody>
      </p:sp>
      <p:pic>
        <p:nvPicPr>
          <p:cNvPr id="31749"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600450"/>
            <a:ext cx="8172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3-13</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32771"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用补码表示法将</a:t>
            </a:r>
            <a:r>
              <a:rPr lang="en-US" altLang="zh-CN" sz="2400" i="0" baseline="0">
                <a:latin typeface="宋体" panose="02010600030101010101" pitchFamily="2" charset="-122"/>
                <a:ea typeface="宋体" panose="02010600030101010101" pitchFamily="2" charset="-122"/>
              </a:rPr>
              <a:t>-28</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32772" name="Rectangle 4"/>
          <p:cNvSpPr>
            <a:spLocks noChangeArrowheads="1"/>
          </p:cNvSpPr>
          <p:nvPr/>
        </p:nvSpPr>
        <p:spPr bwMode="auto">
          <a:xfrm>
            <a:off x="468313" y="1439863"/>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ea typeface="宋体" panose="02010600030101010101" pitchFamily="2" charset="-122"/>
              </a:rPr>
              <a:t>	</a:t>
            </a:r>
            <a:r>
              <a:rPr lang="zh-CN" altLang="en-US" sz="2400" i="0" baseline="0" dirty="0">
                <a:ea typeface="宋体" panose="02010600030101010101" pitchFamily="2" charset="-122"/>
              </a:rPr>
              <a:t>该整数是负数，因此在将其转换为二进制后，计算机对其进行求补码运算。</a:t>
            </a:r>
            <a:endParaRPr lang="en-US" altLang="zh-CN" sz="2400" i="0" baseline="0" dirty="0">
              <a:ea typeface="宋体" panose="02010600030101010101" pitchFamily="2" charset="-122"/>
            </a:endParaRPr>
          </a:p>
        </p:txBody>
      </p:sp>
      <p:pic>
        <p:nvPicPr>
          <p:cNvPr id="3277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025775"/>
            <a:ext cx="81724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3-14</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33795" name="Rectangle 3"/>
          <p:cNvSpPr>
            <a:spLocks noChangeArrowheads="1"/>
          </p:cNvSpPr>
          <p:nvPr/>
        </p:nvSpPr>
        <p:spPr bwMode="auto">
          <a:xfrm>
            <a:off x="468313" y="720725"/>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将用补码表示法存储在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位存储单元中的整数</a:t>
            </a:r>
            <a:r>
              <a:rPr lang="en-US" altLang="zh-CN" sz="2400" i="0" baseline="0">
                <a:latin typeface="宋体" panose="02010600030101010101" pitchFamily="2" charset="-122"/>
                <a:ea typeface="宋体" panose="02010600030101010101" pitchFamily="2" charset="-122"/>
              </a:rPr>
              <a:t>00001101</a:t>
            </a:r>
            <a:r>
              <a:rPr lang="zh-CN" altLang="en-US" sz="2400" i="0" baseline="0">
                <a:latin typeface="宋体" panose="02010600030101010101" pitchFamily="2" charset="-122"/>
                <a:ea typeface="宋体" panose="02010600030101010101" pitchFamily="2" charset="-122"/>
              </a:rPr>
              <a:t>还原。</a:t>
            </a:r>
            <a:endParaRPr lang="en-US" altLang="zh-CN" sz="2400" i="0" baseline="0">
              <a:latin typeface="宋体" panose="02010600030101010101" pitchFamily="2" charset="-122"/>
              <a:ea typeface="宋体" panose="02010600030101010101" pitchFamily="2" charset="-122"/>
            </a:endParaRPr>
          </a:p>
        </p:txBody>
      </p:sp>
      <p:sp>
        <p:nvSpPr>
          <p:cNvPr id="33796" name="Rectangle 4"/>
          <p:cNvSpPr>
            <a:spLocks noChangeArrowheads="1"/>
          </p:cNvSpPr>
          <p:nvPr/>
        </p:nvSpPr>
        <p:spPr bwMode="auto">
          <a:xfrm>
            <a:off x="468313" y="2160588"/>
            <a:ext cx="8172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最左位是</a:t>
            </a:r>
            <a:r>
              <a:rPr lang="en-US" altLang="zh-CN" sz="2400" i="0" baseline="0">
                <a:latin typeface="宋体" panose="02010600030101010101" pitchFamily="2" charset="-122"/>
                <a:ea typeface="宋体" panose="02010600030101010101" pitchFamily="2" charset="-122"/>
              </a:rPr>
              <a:t>0</a:t>
            </a:r>
            <a:r>
              <a:rPr lang="zh-CN" altLang="en-US" sz="2400" i="0" baseline="0">
                <a:latin typeface="宋体" panose="02010600030101010101" pitchFamily="2" charset="-122"/>
                <a:ea typeface="宋体" panose="02010600030101010101" pitchFamily="2" charset="-122"/>
              </a:rPr>
              <a:t>，因此符号为正。该整数转变为十进制整数并添加上符号即可。</a:t>
            </a:r>
            <a:endParaRPr lang="en-US" altLang="zh-CN" sz="2400" i="0" baseline="0">
              <a:latin typeface="宋体" panose="02010600030101010101" pitchFamily="2" charset="-122"/>
              <a:ea typeface="宋体" panose="02010600030101010101" pitchFamily="2" charset="-122"/>
            </a:endParaRPr>
          </a:p>
        </p:txBody>
      </p:sp>
      <p:pic>
        <p:nvPicPr>
          <p:cNvPr id="3379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384550"/>
            <a:ext cx="81724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3-15</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34819" name="Rectangle 3"/>
          <p:cNvSpPr>
            <a:spLocks noChangeArrowheads="1"/>
          </p:cNvSpPr>
          <p:nvPr/>
        </p:nvSpPr>
        <p:spPr bwMode="auto">
          <a:xfrm>
            <a:off x="468313" y="720725"/>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将用补码表示法存储在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位存储单元中的整数</a:t>
            </a:r>
            <a:r>
              <a:rPr lang="en-US" altLang="zh-CN" sz="2400" i="0" baseline="0">
                <a:latin typeface="宋体" panose="02010600030101010101" pitchFamily="2" charset="-122"/>
                <a:ea typeface="宋体" panose="02010600030101010101" pitchFamily="2" charset="-122"/>
              </a:rPr>
              <a:t>11100110</a:t>
            </a:r>
            <a:r>
              <a:rPr lang="zh-CN" altLang="en-US" sz="2400" i="0" baseline="0">
                <a:latin typeface="宋体" panose="02010600030101010101" pitchFamily="2" charset="-122"/>
                <a:ea typeface="宋体" panose="02010600030101010101" pitchFamily="2" charset="-122"/>
              </a:rPr>
              <a:t>还原。</a:t>
            </a:r>
            <a:endParaRPr lang="en-US" altLang="zh-CN" sz="2400" i="0" baseline="0">
              <a:latin typeface="宋体" panose="02010600030101010101" pitchFamily="2" charset="-122"/>
              <a:ea typeface="宋体" panose="02010600030101010101" pitchFamily="2" charset="-122"/>
            </a:endParaRPr>
          </a:p>
        </p:txBody>
      </p:sp>
      <p:sp>
        <p:nvSpPr>
          <p:cNvPr id="34820" name="Rectangle 4"/>
          <p:cNvSpPr>
            <a:spLocks noChangeArrowheads="1"/>
          </p:cNvSpPr>
          <p:nvPr/>
        </p:nvSpPr>
        <p:spPr bwMode="auto">
          <a:xfrm>
            <a:off x="468313" y="2160588"/>
            <a:ext cx="8172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最左位为</a:t>
            </a:r>
            <a:r>
              <a:rPr lang="en-US" altLang="zh-CN" sz="2400" i="0" baseline="0">
                <a:latin typeface="宋体" panose="02010600030101010101" pitchFamily="2" charset="-122"/>
                <a:ea typeface="宋体" panose="02010600030101010101" pitchFamily="2" charset="-122"/>
              </a:rPr>
              <a:t>1</a:t>
            </a:r>
            <a:r>
              <a:rPr lang="zh-CN" altLang="en-US" sz="2400" i="0" baseline="0">
                <a:latin typeface="宋体" panose="02010600030101010101" pitchFamily="2" charset="-122"/>
                <a:ea typeface="宋体" panose="02010600030101010101" pitchFamily="2" charset="-122"/>
              </a:rPr>
              <a:t>，因此符合为负。该整数转换为十进制前需要进行求补码运算。</a:t>
            </a:r>
            <a:endParaRPr lang="en-US" altLang="zh-CN" sz="2400" i="0" baseline="0">
              <a:latin typeface="宋体" panose="02010600030101010101" pitchFamily="2" charset="-122"/>
              <a:ea typeface="宋体" panose="02010600030101010101" pitchFamily="2" charset="-122"/>
            </a:endParaRPr>
          </a:p>
        </p:txBody>
      </p:sp>
      <p:pic>
        <p:nvPicPr>
          <p:cNvPr id="3482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384550"/>
            <a:ext cx="817245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0" y="0"/>
            <a:ext cx="9144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a:solidFill>
                  <a:srgbClr val="FF0000"/>
                </a:solidFill>
                <a:latin typeface="宋体" panose="02010600030101010101" pitchFamily="2" charset="-122"/>
                <a:ea typeface="宋体" panose="02010600030101010101" pitchFamily="2" charset="-122"/>
              </a:rPr>
              <a:t>3.1	</a:t>
            </a:r>
            <a:r>
              <a:rPr lang="zh-CN" altLang="en-US" sz="3200" i="0" baseline="0">
                <a:solidFill>
                  <a:srgbClr val="FF0000"/>
                </a:solidFill>
                <a:latin typeface="宋体" panose="02010600030101010101" pitchFamily="2" charset="-122"/>
                <a:ea typeface="宋体" panose="02010600030101010101" pitchFamily="2" charset="-122"/>
              </a:rPr>
              <a:t>引言</a:t>
            </a:r>
            <a:endParaRPr lang="en-US" altLang="zh-CN" sz="3200" i="0" baseline="0">
              <a:solidFill>
                <a:srgbClr val="FF0000"/>
              </a:solidFill>
              <a:latin typeface="宋体" panose="02010600030101010101" pitchFamily="2" charset="-122"/>
              <a:ea typeface="宋体" panose="02010600030101010101" pitchFamily="2" charset="-122"/>
            </a:endParaRPr>
          </a:p>
        </p:txBody>
      </p:sp>
      <p:sp>
        <p:nvSpPr>
          <p:cNvPr id="819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8196" name="Rectangle 5"/>
          <p:cNvSpPr>
            <a:spLocks noChangeArrowheads="1"/>
          </p:cNvSpPr>
          <p:nvPr/>
        </p:nvSpPr>
        <p:spPr bwMode="auto">
          <a:xfrm>
            <a:off x="468313" y="720725"/>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a:latin typeface="宋体" panose="02010600030101010101" pitchFamily="2" charset="-122"/>
                <a:ea typeface="宋体" panose="02010600030101010101" pitchFamily="2" charset="-122"/>
              </a:rPr>
              <a:t>	</a:t>
            </a:r>
            <a:r>
              <a:rPr lang="zh-CN" altLang="en-US" sz="2400" i="0" baseline="0">
                <a:latin typeface="宋体" panose="02010600030101010101" pitchFamily="2" charset="-122"/>
                <a:ea typeface="宋体" panose="02010600030101010101" pitchFamily="2" charset="-122"/>
              </a:rPr>
              <a:t>今天，数据以不同的形式出现，包含数字，文本，音频，图像以及视频。</a:t>
            </a:r>
            <a:r>
              <a:rPr lang="en-US" altLang="zh-CN" sz="2400" i="0" baseline="0">
                <a:latin typeface="宋体" panose="02010600030101010101" pitchFamily="2" charset="-122"/>
                <a:ea typeface="宋体" panose="02010600030101010101" pitchFamily="2" charset="-122"/>
              </a:rPr>
              <a:t>(</a:t>
            </a:r>
            <a:r>
              <a:rPr lang="zh-CN" altLang="en-US" sz="2400" i="0" baseline="0">
                <a:latin typeface="宋体" panose="02010600030101010101" pitchFamily="2" charset="-122"/>
                <a:ea typeface="宋体" panose="02010600030101010101" pitchFamily="2" charset="-122"/>
              </a:rPr>
              <a:t>图</a:t>
            </a:r>
            <a:r>
              <a:rPr lang="en-US" altLang="zh-CN" sz="2400" i="0" baseline="0">
                <a:latin typeface="宋体" panose="02010600030101010101" pitchFamily="2" charset="-122"/>
                <a:ea typeface="宋体" panose="02010600030101010101" pitchFamily="2" charset="-122"/>
              </a:rPr>
              <a:t> 3-1)</a:t>
            </a:r>
            <a:r>
              <a:rPr lang="zh-CN" altLang="en-US" sz="2400" i="0" baseline="0">
                <a:latin typeface="宋体" panose="02010600030101010101" pitchFamily="2" charset="-122"/>
                <a:ea typeface="宋体" panose="02010600030101010101" pitchFamily="2" charset="-122"/>
              </a:rPr>
              <a:t>。</a:t>
            </a:r>
            <a:endParaRPr lang="en-US" altLang="zh-CN" sz="2400" i="0" baseline="0">
              <a:latin typeface="宋体" panose="02010600030101010101" pitchFamily="2" charset="-122"/>
              <a:ea typeface="宋体" panose="02010600030101010101" pitchFamily="2" charset="-122"/>
            </a:endParaRPr>
          </a:p>
        </p:txBody>
      </p:sp>
      <p:sp>
        <p:nvSpPr>
          <p:cNvPr id="8197" name="Text Box 8"/>
          <p:cNvSpPr txBox="1">
            <a:spLocks noChangeArrowheads="1"/>
          </p:cNvSpPr>
          <p:nvPr/>
        </p:nvSpPr>
        <p:spPr bwMode="auto">
          <a:xfrm>
            <a:off x="468313" y="2160588"/>
            <a:ext cx="817245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3-1	</a:t>
            </a:r>
            <a:r>
              <a:rPr lang="zh-CN" altLang="en-US" sz="2400" i="0" baseline="0">
                <a:solidFill>
                  <a:schemeClr val="folHlink"/>
                </a:solidFill>
                <a:latin typeface="宋体" panose="02010600030101010101" pitchFamily="2" charset="-122"/>
                <a:ea typeface="宋体" panose="02010600030101010101" pitchFamily="2" charset="-122"/>
              </a:rPr>
              <a:t>不同类型的数据</a:t>
            </a:r>
            <a:endParaRPr lang="en-US" altLang="zh-CN" sz="2000" i="0" baseline="0">
              <a:latin typeface="宋体" panose="02010600030101010101" pitchFamily="2" charset="-122"/>
              <a:ea typeface="宋体" panose="02010600030101010101" pitchFamily="2" charset="-122"/>
            </a:endParaRPr>
          </a:p>
        </p:txBody>
      </p:sp>
      <p:pic>
        <p:nvPicPr>
          <p:cNvPr id="8198"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879725"/>
            <a:ext cx="6900862"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9" name="Straight Connector 12"/>
          <p:cNvCxnSpPr>
            <a:cxnSpLocks noChangeShapeType="1"/>
          </p:cNvCxnSpPr>
          <p:nvPr/>
        </p:nvCxnSpPr>
        <p:spPr bwMode="auto">
          <a:xfrm>
            <a:off x="468313" y="2663825"/>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0" name="Straight Connector 13"/>
          <p:cNvCxnSpPr>
            <a:cxnSpLocks noChangeShapeType="1"/>
          </p:cNvCxnSpPr>
          <p:nvPr/>
        </p:nvCxnSpPr>
        <p:spPr bwMode="auto">
          <a:xfrm>
            <a:off x="468313" y="45005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 name="Straight Connector 14"/>
          <p:cNvCxnSpPr>
            <a:cxnSpLocks noChangeShapeType="1"/>
          </p:cNvCxnSpPr>
          <p:nvPr/>
        </p:nvCxnSpPr>
        <p:spPr bwMode="auto">
          <a:xfrm>
            <a:off x="468313" y="2160588"/>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2" name="Rectangle 11"/>
          <p:cNvSpPr>
            <a:spLocks noChangeArrowheads="1"/>
          </p:cNvSpPr>
          <p:nvPr/>
        </p:nvSpPr>
        <p:spPr bwMode="auto">
          <a:xfrm>
            <a:off x="468313" y="5508625"/>
            <a:ext cx="8172450" cy="8302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a:ea typeface="宋体" panose="02010600030101010101" pitchFamily="2" charset="-122"/>
              </a:rPr>
              <a:t>在计算机行业中使用术语“多媒体”来定义那些包含数字、文本、音频、图像和视频的信息。</a:t>
            </a:r>
            <a:endParaRPr lang="en-US" altLang="zh-CN" sz="2400" i="0" baseline="0">
              <a:ea typeface="宋体" panose="02010600030101010101" pitchFamily="2" charset="-122"/>
            </a:endParaRPr>
          </a:p>
        </p:txBody>
      </p:sp>
      <p:pic>
        <p:nvPicPr>
          <p:cNvPr id="820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787900"/>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468313" y="1439863"/>
            <a:ext cx="817245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补</a:t>
            </a:r>
            <a:r>
              <a:rPr lang="zh-CN" altLang="en-US" sz="2400" i="0" baseline="0" dirty="0">
                <a:solidFill>
                  <a:srgbClr val="FF0000"/>
                </a:solidFill>
                <a:latin typeface="等线" panose="02010600030101010101" pitchFamily="2" charset="-122"/>
                <a:ea typeface="等线" panose="02010600030101010101" pitchFamily="2" charset="-122"/>
              </a:rPr>
              <a:t>码表示法的溢出</a:t>
            </a:r>
            <a:endParaRPr lang="en-US" altLang="zh-CN" sz="2400" i="0" baseline="0" dirty="0">
              <a:solidFill>
                <a:srgbClr val="FF0000"/>
              </a:solidFill>
              <a:latin typeface="等线" panose="02010600030101010101" pitchFamily="2" charset="-122"/>
              <a:ea typeface="等线" panose="02010600030101010101" pitchFamily="2" charset="-122"/>
            </a:endParaRPr>
          </a:p>
        </p:txBody>
      </p:sp>
      <p:pic>
        <p:nvPicPr>
          <p:cNvPr id="3584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195513"/>
            <a:ext cx="72009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Rectangle 6"/>
          <p:cNvSpPr>
            <a:spLocks noChangeArrowheads="1"/>
          </p:cNvSpPr>
          <p:nvPr/>
        </p:nvSpPr>
        <p:spPr bwMode="auto">
          <a:xfrm>
            <a:off x="468313" y="720725"/>
            <a:ext cx="8172450" cy="466725"/>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dirty="0">
                <a:latin typeface="+mn-ea"/>
              </a:rPr>
              <a:t>补码表示法中只有一个</a:t>
            </a:r>
            <a:r>
              <a:rPr lang="en-US" altLang="zh-CN" sz="2400" i="0" baseline="0" dirty="0">
                <a:latin typeface="+mn-ea"/>
              </a:rPr>
              <a:t>0</a:t>
            </a:r>
            <a:r>
              <a:rPr lang="zh-CN" altLang="en-US" sz="2400" i="0" baseline="0" dirty="0">
                <a:latin typeface="+mn-ea"/>
              </a:rPr>
              <a:t>。</a:t>
            </a:r>
            <a:endParaRPr lang="en-US" altLang="zh-CN" sz="2400" i="0" baseline="0" dirty="0">
              <a:latin typeface="+mn-ea"/>
            </a:endParaRPr>
          </a:p>
        </p:txBody>
      </p:sp>
      <p:cxnSp>
        <p:nvCxnSpPr>
          <p:cNvPr id="35845" name="Straight Connector 8"/>
          <p:cNvCxnSpPr>
            <a:cxnSpLocks noChangeShapeType="1"/>
          </p:cNvCxnSpPr>
          <p:nvPr/>
        </p:nvCxnSpPr>
        <p:spPr bwMode="auto">
          <a:xfrm>
            <a:off x="468313" y="194468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6" name="Straight Connector 9"/>
          <p:cNvCxnSpPr>
            <a:cxnSpLocks noChangeShapeType="1"/>
          </p:cNvCxnSpPr>
          <p:nvPr/>
        </p:nvCxnSpPr>
        <p:spPr bwMode="auto">
          <a:xfrm>
            <a:off x="468313" y="63722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7" name="Straight Connector 10"/>
          <p:cNvCxnSpPr>
            <a:cxnSpLocks noChangeShapeType="1"/>
          </p:cNvCxnSpPr>
          <p:nvPr/>
        </p:nvCxnSpPr>
        <p:spPr bwMode="auto">
          <a:xfrm>
            <a:off x="468313" y="14398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848"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0"/>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mj-ea"/>
                <a:ea typeface="+mj-ea"/>
              </a:rPr>
              <a:t>3.2.2	3</a:t>
            </a:r>
            <a:r>
              <a:rPr lang="zh-CN" altLang="en-US" sz="3200" i="0" baseline="0" dirty="0">
                <a:solidFill>
                  <a:srgbClr val="FF0000"/>
                </a:solidFill>
                <a:latin typeface="+mj-ea"/>
                <a:ea typeface="+mj-ea"/>
              </a:rPr>
              <a:t>种系统的比较</a:t>
            </a:r>
            <a:endParaRPr lang="en-US" altLang="zh-CN" sz="3200" i="0" baseline="0" dirty="0">
              <a:solidFill>
                <a:srgbClr val="FF0000"/>
              </a:solidFill>
              <a:latin typeface="+mj-ea"/>
              <a:ea typeface="+mj-ea"/>
            </a:endParaRPr>
          </a:p>
        </p:txBody>
      </p:sp>
      <p:graphicFrame>
        <p:nvGraphicFramePr>
          <p:cNvPr id="3" name="表格 2"/>
          <p:cNvGraphicFramePr>
            <a:graphicFrameLocks noGrp="1"/>
          </p:cNvGraphicFramePr>
          <p:nvPr/>
        </p:nvGraphicFramePr>
        <p:xfrm>
          <a:off x="1331913" y="838200"/>
          <a:ext cx="6476999" cy="5562594"/>
        </p:xfrm>
        <a:graphic>
          <a:graphicData uri="http://schemas.openxmlformats.org/drawingml/2006/table">
            <a:tbl>
              <a:tblPr/>
              <a:tblGrid>
                <a:gridCol w="1618298"/>
                <a:gridCol w="1619567"/>
                <a:gridCol w="1619567"/>
                <a:gridCol w="1619567"/>
              </a:tblGrid>
              <a:tr h="437417">
                <a:tc gridSpan="4">
                  <a:txBody>
                    <a:bodyPr/>
                    <a:lstStyle/>
                    <a:p>
                      <a:pPr algn="ctr">
                        <a:spcAft>
                          <a:spcPts val="0"/>
                        </a:spcAft>
                      </a:pPr>
                      <a:r>
                        <a:rPr lang="zh-CN" sz="2400" b="1" i="0" kern="1200" baseline="0" dirty="0" smtClean="0">
                          <a:solidFill>
                            <a:srgbClr val="FF0000"/>
                          </a:solidFill>
                          <a:latin typeface="等线" panose="02010600030101010101" pitchFamily="2" charset="-122"/>
                          <a:ea typeface="等线" panose="02010600030101010101" pitchFamily="2" charset="-122"/>
                          <a:cs typeface="+mn-cs"/>
                        </a:rPr>
                        <a:t>整</a:t>
                      </a:r>
                      <a:r>
                        <a:rPr lang="zh-CN" sz="2400" b="1" i="0" kern="1200" baseline="0" dirty="0">
                          <a:solidFill>
                            <a:srgbClr val="FF0000"/>
                          </a:solidFill>
                          <a:latin typeface="等线" panose="02010600030101010101" pitchFamily="2" charset="-122"/>
                          <a:ea typeface="等线" panose="02010600030101010101" pitchFamily="2" charset="-122"/>
                          <a:cs typeface="+mn-cs"/>
                        </a:rPr>
                        <a:t>数表示法小结</a:t>
                      </a:r>
                      <a:endParaRPr lang="zh-CN" sz="2400" b="1" i="0" kern="1200" baseline="0" dirty="0">
                        <a:solidFill>
                          <a:srgbClr val="FF0000"/>
                        </a:solidFill>
                        <a:latin typeface="等线" panose="02010600030101010101" pitchFamily="2" charset="-122"/>
                        <a:ea typeface="等线" panose="02010600030101010101" pitchFamily="2" charset="-122"/>
                        <a:cs typeface="+mn-cs"/>
                      </a:endParaRPr>
                    </a:p>
                  </a:txBody>
                  <a:tcPr marL="64158" marR="64158" marT="0" marB="0" anchor="ctr">
                    <a:lnL>
                      <a:noFill/>
                    </a:lnL>
                    <a:lnR>
                      <a:noFill/>
                    </a:lnR>
                    <a:lnT>
                      <a:noFill/>
                    </a:lnT>
                    <a:lnB w="12700" cap="flat" cmpd="sng" algn="ctr">
                      <a:solidFill>
                        <a:srgbClr val="000000"/>
                      </a:solidFill>
                      <a:prstDash val="solid"/>
                      <a:round/>
                      <a:headEnd type="none" w="med" len="med"/>
                      <a:tailEnd type="none" w="med" len="med"/>
                    </a:lnB>
                  </a:tcPr>
                </a:tc>
                <a:tc hMerge="1">
                  <a:tcPr/>
                </a:tc>
                <a:tc hMerge="1">
                  <a:tcPr/>
                </a:tc>
                <a:tc hMerge="1">
                  <a:tcPr/>
                </a:tc>
              </a:tr>
              <a:tr h="301481">
                <a:tc>
                  <a:txBody>
                    <a:bodyPr/>
                    <a:lstStyle/>
                    <a:p>
                      <a:pPr algn="ct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存储单元的内容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无符</a:t>
                      </a:r>
                      <a:r>
                        <a:rPr lang="zh-CN" sz="1600" b="1" kern="100" dirty="0" smtClean="0">
                          <a:effectLst/>
                          <a:latin typeface="等线" panose="02010600030101010101" pitchFamily="2" charset="-122"/>
                          <a:ea typeface="等线" panose="02010600030101010101" pitchFamily="2" charset="-122"/>
                          <a:cs typeface="Times New Roman" panose="02020603050405020304" pitchFamily="18" charset="0"/>
                        </a:rPr>
                        <a:t>号</a:t>
                      </a:r>
                      <a:r>
                        <a:rPr lang="zh-CN" altLang="en-US" sz="1600" b="1" kern="100" dirty="0" smtClean="0">
                          <a:effectLst/>
                          <a:latin typeface="等线" panose="02010600030101010101" pitchFamily="2" charset="-122"/>
                          <a:ea typeface="等线" panose="02010600030101010101" pitchFamily="2" charset="-122"/>
                          <a:cs typeface="Times New Roman" panose="02020603050405020304" pitchFamily="18" charset="0"/>
                        </a:rPr>
                        <a:t>表示法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spcAft>
                          <a:spcPts val="0"/>
                        </a:spcAft>
                      </a:pPr>
                      <a:r>
                        <a:rPr lang="zh-CN" altLang="en-US" sz="1600" b="1" kern="100" dirty="0" smtClean="0">
                          <a:effectLst/>
                          <a:latin typeface="等线" panose="02010600030101010101" pitchFamily="2" charset="-122"/>
                          <a:ea typeface="等线" panose="02010600030101010101" pitchFamily="2" charset="-122"/>
                          <a:cs typeface="Times New Roman" panose="02020603050405020304" pitchFamily="18" charset="0"/>
                        </a:rPr>
                        <a:t>原码表示法</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spcAft>
                          <a:spcPts val="0"/>
                        </a:spcAft>
                      </a:pPr>
                      <a:r>
                        <a:rPr lang="zh-CN" sz="1600" b="1" kern="100" dirty="0" smtClean="0">
                          <a:effectLst/>
                          <a:latin typeface="等线" panose="02010600030101010101" pitchFamily="2" charset="-122"/>
                          <a:ea typeface="等线" panose="02010600030101010101" pitchFamily="2" charset="-122"/>
                          <a:cs typeface="Times New Roman" panose="02020603050405020304" pitchFamily="18" charset="0"/>
                        </a:rPr>
                        <a:t>补码</a:t>
                      </a:r>
                      <a:r>
                        <a:rPr lang="zh-CN" altLang="en-US" sz="1600" b="1" kern="100" dirty="0" smtClean="0">
                          <a:effectLst/>
                          <a:latin typeface="等线" panose="02010600030101010101" pitchFamily="2" charset="-122"/>
                          <a:ea typeface="等线" panose="02010600030101010101" pitchFamily="2" charset="-122"/>
                          <a:cs typeface="Times New Roman" panose="02020603050405020304" pitchFamily="18" charset="0"/>
                        </a:rPr>
                        <a:t>表示法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0000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0001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a:effectLst/>
                          <a:latin typeface="等线" panose="02010600030101010101" pitchFamily="2" charset="-122"/>
                          <a:ea typeface="等线" panose="02010600030101010101" pitchFamily="2" charset="-122"/>
                          <a:cs typeface="Times New Roman" panose="02020603050405020304" pitchFamily="18" charset="0"/>
                        </a:rPr>
                        <a:t>0010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0011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0100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0101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0110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0111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1000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1001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1010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1011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1100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1101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1110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81">
                <a:tc>
                  <a:txBody>
                    <a:bodyPr/>
                    <a:lstStyle/>
                    <a:p>
                      <a:pPr algn="ctr">
                        <a:spcAft>
                          <a:spcPts val="0"/>
                        </a:spcAft>
                      </a:pPr>
                      <a:r>
                        <a:rPr lang="en-US" sz="1600" b="1" kern="100" dirty="0">
                          <a:effectLst/>
                          <a:latin typeface="等线" panose="02010600030101010101" pitchFamily="2" charset="-122"/>
                          <a:ea typeface="等线" panose="02010600030101010101" pitchFamily="2" charset="-122"/>
                          <a:cs typeface="Times New Roman" panose="02020603050405020304" pitchFamily="18" charset="0"/>
                        </a:rPr>
                        <a:t>1111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95000"/>
                      </a:schemeClr>
                    </a:solidFill>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58" marR="6415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3.2.3	</a:t>
            </a:r>
            <a:r>
              <a:rPr lang="zh-CN" altLang="en-US" sz="3200" i="0" baseline="0" dirty="0">
                <a:solidFill>
                  <a:srgbClr val="FF0000"/>
                </a:solidFill>
                <a:latin typeface="等线 Light" panose="02010600030101010101" pitchFamily="2" charset="-122"/>
                <a:ea typeface="等线 Light" panose="02010600030101010101" pitchFamily="2" charset="-122"/>
              </a:rPr>
              <a:t>实数</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37891" name="Rectangle 3"/>
          <p:cNvSpPr>
            <a:spLocks noChangeArrowheads="1"/>
          </p:cNvSpPr>
          <p:nvPr/>
        </p:nvSpPr>
        <p:spPr bwMode="auto">
          <a:xfrm>
            <a:off x="468313" y="720725"/>
            <a:ext cx="8172450" cy="23082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实数是带有整数部分和小数部分的数字。例如，</a:t>
            </a:r>
            <a:r>
              <a:rPr lang="en-US" altLang="zh-CN" sz="2400" i="0" baseline="0" dirty="0">
                <a:latin typeface="等线" panose="02010600030101010101" pitchFamily="2" charset="-122"/>
                <a:ea typeface="等线" panose="02010600030101010101" pitchFamily="2" charset="-122"/>
              </a:rPr>
              <a:t>23.7</a:t>
            </a:r>
            <a:r>
              <a:rPr lang="zh-CN" altLang="en-US" sz="2400" i="0" baseline="0" dirty="0">
                <a:latin typeface="等线" panose="02010600030101010101" pitchFamily="2" charset="-122"/>
                <a:ea typeface="等线" panose="02010600030101010101" pitchFamily="2" charset="-122"/>
              </a:rPr>
              <a:t>是一个实数</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整数部分是</a:t>
            </a:r>
            <a:r>
              <a:rPr lang="en-US" altLang="zh-CN" sz="2400" i="0" baseline="0" dirty="0">
                <a:latin typeface="等线" panose="02010600030101010101" pitchFamily="2" charset="-122"/>
                <a:ea typeface="等线" panose="02010600030101010101" pitchFamily="2" charset="-122"/>
              </a:rPr>
              <a:t>23</a:t>
            </a:r>
            <a:r>
              <a:rPr lang="zh-CN" altLang="en-US" sz="2400" i="0" baseline="0" dirty="0">
                <a:latin typeface="等线" panose="02010600030101010101" pitchFamily="2" charset="-122"/>
                <a:ea typeface="等线" panose="02010600030101010101" pitchFamily="2" charset="-122"/>
              </a:rPr>
              <a:t>，小数部分是</a:t>
            </a:r>
            <a:r>
              <a:rPr lang="en-US" altLang="zh-CN" sz="2400" i="0" baseline="0" dirty="0">
                <a:latin typeface="等线" panose="02010600030101010101" pitchFamily="2" charset="-122"/>
                <a:ea typeface="等线" panose="02010600030101010101" pitchFamily="2" charset="-122"/>
              </a:rPr>
              <a:t>7/10</a:t>
            </a:r>
            <a:r>
              <a:rPr lang="zh-CN" altLang="en-US" sz="2400" i="0" baseline="0" dirty="0">
                <a:latin typeface="等线" panose="02010600030101010101" pitchFamily="2" charset="-122"/>
                <a:ea typeface="等线" panose="02010600030101010101" pitchFamily="2" charset="-122"/>
              </a:rPr>
              <a:t>。</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尽管定点表示法可以用来表示实数</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但结果不一定准确或者达不到所需要的精度。下面的两个例子说明了原因。</a:t>
            </a:r>
            <a:endParaRPr lang="en-US" altLang="zh-CN" sz="2400" i="0" baseline="0" dirty="0">
              <a:latin typeface="等线" panose="02010600030101010101" pitchFamily="2" charset="-122"/>
              <a:ea typeface="等线" panose="02010600030101010101" pitchFamily="2" charset="-122"/>
            </a:endParaRPr>
          </a:p>
        </p:txBody>
      </p:sp>
      <p:sp>
        <p:nvSpPr>
          <p:cNvPr id="37892" name="Text Box 2"/>
          <p:cNvSpPr txBox="1">
            <a:spLocks noChangeArrowheads="1"/>
          </p:cNvSpPr>
          <p:nvPr/>
        </p:nvSpPr>
        <p:spPr bwMode="auto">
          <a:xfrm>
            <a:off x="0" y="3168650"/>
            <a:ext cx="1260475" cy="466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3-16</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37893" name="Rectangle 3"/>
          <p:cNvSpPr>
            <a:spLocks noChangeArrowheads="1"/>
          </p:cNvSpPr>
          <p:nvPr/>
        </p:nvSpPr>
        <p:spPr bwMode="auto">
          <a:xfrm>
            <a:off x="468313" y="3887788"/>
            <a:ext cx="8172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在十进制系统中</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假定我们用一种小数点右边</a:t>
            </a:r>
            <a:r>
              <a:rPr lang="en-US" altLang="zh-CN" sz="2400" i="0" baseline="0" dirty="0">
                <a:latin typeface="等线" panose="02010600030101010101" pitchFamily="2" charset="-122"/>
                <a:ea typeface="等线" panose="02010600030101010101" pitchFamily="2" charset="-122"/>
              </a:rPr>
              <a:t>2</a:t>
            </a:r>
            <a:r>
              <a:rPr lang="zh-CN" altLang="en-US" sz="2400" i="0" baseline="0" dirty="0">
                <a:latin typeface="等线" panose="02010600030101010101" pitchFamily="2" charset="-122"/>
                <a:ea typeface="等线" panose="02010600030101010101" pitchFamily="2" charset="-122"/>
              </a:rPr>
              <a:t>个数码，左边</a:t>
            </a:r>
            <a:r>
              <a:rPr lang="en-US" altLang="zh-CN" sz="2400" i="0" baseline="0" dirty="0">
                <a:latin typeface="等线" panose="02010600030101010101" pitchFamily="2" charset="-122"/>
                <a:ea typeface="等线" panose="02010600030101010101" pitchFamily="2" charset="-122"/>
              </a:rPr>
              <a:t>14</a:t>
            </a:r>
            <a:r>
              <a:rPr lang="zh-CN" altLang="en-US" sz="2400" i="0" baseline="0" dirty="0">
                <a:latin typeface="等线" panose="02010600030101010101" pitchFamily="2" charset="-122"/>
                <a:ea typeface="等线" panose="02010600030101010101" pitchFamily="2" charset="-122"/>
              </a:rPr>
              <a:t>个数码总共</a:t>
            </a:r>
            <a:r>
              <a:rPr lang="en-US" altLang="zh-CN" sz="2400" i="0" baseline="0" dirty="0">
                <a:latin typeface="等线" panose="02010600030101010101" pitchFamily="2" charset="-122"/>
                <a:ea typeface="等线" panose="02010600030101010101" pitchFamily="2" charset="-122"/>
              </a:rPr>
              <a:t>16</a:t>
            </a:r>
            <a:r>
              <a:rPr lang="zh-CN" altLang="en-US" sz="2400" i="0" baseline="0" dirty="0">
                <a:latin typeface="等线" panose="02010600030101010101" pitchFamily="2" charset="-122"/>
                <a:ea typeface="等线" panose="02010600030101010101" pitchFamily="2" charset="-122"/>
              </a:rPr>
              <a:t>位的定点表示法。如果试图表示十进制实数</a:t>
            </a:r>
            <a:r>
              <a:rPr lang="en-US" altLang="zh-CN" sz="2400" i="0" baseline="0" dirty="0">
                <a:latin typeface="等线" panose="02010600030101010101" pitchFamily="2" charset="-122"/>
                <a:ea typeface="等线" panose="02010600030101010101" pitchFamily="2" charset="-122"/>
              </a:rPr>
              <a:t> 1.00234</a:t>
            </a:r>
            <a:r>
              <a:rPr lang="zh-CN" altLang="en-US" sz="2400" i="0" baseline="0" dirty="0">
                <a:latin typeface="等线" panose="02010600030101010101" pitchFamily="2" charset="-122"/>
                <a:ea typeface="等线" panose="02010600030101010101" pitchFamily="2" charset="-122"/>
              </a:rPr>
              <a:t>，该系统的实数精度就会受损，该系统会将这个数字存储为 </a:t>
            </a:r>
            <a:r>
              <a:rPr lang="en-US" altLang="zh-CN" sz="2400" i="0" baseline="0" dirty="0">
                <a:latin typeface="等线" panose="02010600030101010101" pitchFamily="2" charset="-122"/>
                <a:ea typeface="等线" panose="02010600030101010101" pitchFamily="2" charset="-122"/>
              </a:rPr>
              <a:t>1.00</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6"/>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3-17</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38915" name="Rectangle 7"/>
          <p:cNvSpPr>
            <a:spLocks noChangeArrowheads="1"/>
          </p:cNvSpPr>
          <p:nvPr/>
        </p:nvSpPr>
        <p:spPr bwMode="auto">
          <a:xfrm>
            <a:off x="468313" y="720725"/>
            <a:ext cx="81724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在十进制系统中</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假定我们使用一种小数点右边</a:t>
            </a:r>
            <a:r>
              <a:rPr lang="en-US" altLang="zh-CN" sz="2400" i="0" baseline="0" dirty="0">
                <a:latin typeface="等线" panose="02010600030101010101" pitchFamily="2" charset="-122"/>
                <a:ea typeface="等线" panose="02010600030101010101" pitchFamily="2" charset="-122"/>
              </a:rPr>
              <a:t>6</a:t>
            </a:r>
            <a:r>
              <a:rPr lang="zh-CN" altLang="en-US" sz="2400" i="0" baseline="0" dirty="0">
                <a:latin typeface="等线" panose="02010600030101010101" pitchFamily="2" charset="-122"/>
                <a:ea typeface="等线" panose="02010600030101010101" pitchFamily="2" charset="-122"/>
              </a:rPr>
              <a:t>个数码，左边</a:t>
            </a:r>
            <a:r>
              <a:rPr lang="en-US" altLang="zh-CN" sz="2400" i="0" baseline="0" dirty="0">
                <a:latin typeface="等线" panose="02010600030101010101" pitchFamily="2" charset="-122"/>
                <a:ea typeface="等线" panose="02010600030101010101" pitchFamily="2" charset="-122"/>
              </a:rPr>
              <a:t>10</a:t>
            </a:r>
            <a:r>
              <a:rPr lang="zh-CN" altLang="en-US" sz="2400" i="0" baseline="0" dirty="0">
                <a:latin typeface="等线" panose="02010600030101010101" pitchFamily="2" charset="-122"/>
                <a:ea typeface="等线" panose="02010600030101010101" pitchFamily="2" charset="-122"/>
              </a:rPr>
              <a:t>个数码，总共</a:t>
            </a:r>
            <a:r>
              <a:rPr lang="en-US" altLang="zh-CN" sz="2400" i="0" baseline="0" dirty="0">
                <a:latin typeface="等线" panose="02010600030101010101" pitchFamily="2" charset="-122"/>
                <a:ea typeface="等线" panose="02010600030101010101" pitchFamily="2" charset="-122"/>
              </a:rPr>
              <a:t>16</a:t>
            </a:r>
            <a:r>
              <a:rPr lang="zh-CN" altLang="en-US" sz="2400" i="0" baseline="0" dirty="0">
                <a:latin typeface="等线" panose="02010600030101010101" pitchFamily="2" charset="-122"/>
                <a:ea typeface="等线" panose="02010600030101010101" pitchFamily="2" charset="-122"/>
              </a:rPr>
              <a:t>位的定点表示法。那么如果我们试图表示一个十进制数 </a:t>
            </a:r>
            <a:r>
              <a:rPr lang="en-US" altLang="zh-CN" sz="2400" i="0" baseline="0" dirty="0">
                <a:latin typeface="等线" panose="02010600030101010101" pitchFamily="2" charset="-122"/>
                <a:ea typeface="等线" panose="02010600030101010101" pitchFamily="2" charset="-122"/>
              </a:rPr>
              <a:t>236154302345.00</a:t>
            </a:r>
            <a:r>
              <a:rPr lang="zh-CN" altLang="en-US" sz="2400" i="0" baseline="0" dirty="0">
                <a:latin typeface="等线" panose="02010600030101010101" pitchFamily="2" charset="-122"/>
                <a:ea typeface="等线" panose="02010600030101010101" pitchFamily="2" charset="-122"/>
              </a:rPr>
              <a:t>，该系统的实数精度就会受损。</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该系统将该数字存储为 </a:t>
            </a:r>
            <a:r>
              <a:rPr lang="en-US" altLang="zh-CN" sz="2400" i="0" baseline="0" dirty="0">
                <a:latin typeface="等线" panose="02010600030101010101" pitchFamily="2" charset="-122"/>
                <a:ea typeface="等线" panose="02010600030101010101" pitchFamily="2" charset="-122"/>
              </a:rPr>
              <a:t>6154302345.00</a:t>
            </a:r>
            <a:r>
              <a:rPr lang="zh-CN" altLang="en-US" sz="2400" i="0" baseline="0" dirty="0">
                <a:latin typeface="等线" panose="02010600030101010101" pitchFamily="2" charset="-122"/>
                <a:ea typeface="等线" panose="02010600030101010101" pitchFamily="2" charset="-122"/>
              </a:rPr>
              <a:t>，整数部分比它实际小了很多。</a:t>
            </a:r>
            <a:endParaRPr lang="en-US" altLang="zh-CN" sz="2400" i="0" baseline="0" dirty="0">
              <a:latin typeface="等线" panose="02010600030101010101" pitchFamily="2" charset="-122"/>
              <a:ea typeface="等线" panose="02010600030101010101" pitchFamily="2" charset="-122"/>
            </a:endParaRPr>
          </a:p>
        </p:txBody>
      </p:sp>
      <p:sp>
        <p:nvSpPr>
          <p:cNvPr id="38916" name="Rectangle 4"/>
          <p:cNvSpPr>
            <a:spLocks noChangeArrowheads="1"/>
          </p:cNvSpPr>
          <p:nvPr/>
        </p:nvSpPr>
        <p:spPr bwMode="auto">
          <a:xfrm>
            <a:off x="468313" y="4464050"/>
            <a:ext cx="8172450" cy="8302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dirty="0">
                <a:latin typeface="+mn-ea"/>
              </a:rPr>
              <a:t>带有很大的整数部分或很小的小数部分的实数</a:t>
            </a:r>
            <a:endParaRPr lang="en-US" altLang="zh-CN" sz="2400" i="0" baseline="0" dirty="0">
              <a:latin typeface="+mn-ea"/>
            </a:endParaRPr>
          </a:p>
          <a:p>
            <a:pPr algn="ctr"/>
            <a:r>
              <a:rPr lang="zh-CN" altLang="en-US" sz="2400" i="0" baseline="0" dirty="0">
                <a:latin typeface="+mn-ea"/>
              </a:rPr>
              <a:t>不应该使用定点表示法存储。</a:t>
            </a:r>
            <a:endParaRPr lang="en-US" altLang="zh-CN" sz="2400" i="0" baseline="0" dirty="0">
              <a:latin typeface="+mn-ea"/>
            </a:endParaRPr>
          </a:p>
        </p:txBody>
      </p:sp>
      <p:pic>
        <p:nvPicPr>
          <p:cNvPr id="38917"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743325"/>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1.</a:t>
            </a:r>
            <a:r>
              <a:rPr lang="zh-CN" altLang="en-US" sz="2400" i="0" baseline="0" dirty="0">
                <a:solidFill>
                  <a:srgbClr val="FF0000"/>
                </a:solidFill>
                <a:latin typeface="等线" panose="02010600030101010101" pitchFamily="2" charset="-122"/>
                <a:ea typeface="等线" panose="02010600030101010101" pitchFamily="2" charset="-122"/>
              </a:rPr>
              <a:t>浮点表示法</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
        <p:nvSpPr>
          <p:cNvPr id="39939" name="Rectangle 3"/>
          <p:cNvSpPr>
            <a:spLocks noChangeArrowheads="1"/>
          </p:cNvSpPr>
          <p:nvPr/>
        </p:nvSpPr>
        <p:spPr bwMode="auto">
          <a:xfrm>
            <a:off x="468313" y="720725"/>
            <a:ext cx="8172450" cy="4667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latin typeface="+mn-ea"/>
              </a:rPr>
              <a:t>	</a:t>
            </a:r>
            <a:r>
              <a:rPr lang="zh-CN" altLang="en-US" sz="2400" i="0" baseline="0" dirty="0">
                <a:latin typeface="+mn-ea"/>
              </a:rPr>
              <a:t>维持精度或正确度的解决办法为使用浮点表示法。</a:t>
            </a:r>
            <a:endParaRPr lang="en-US" altLang="zh-CN" sz="2400" i="0" baseline="0" dirty="0">
              <a:latin typeface="+mn-ea"/>
            </a:endParaRPr>
          </a:p>
        </p:txBody>
      </p:sp>
      <p:sp>
        <p:nvSpPr>
          <p:cNvPr id="39940" name="Text Box 7"/>
          <p:cNvSpPr txBox="1">
            <a:spLocks noChangeArrowheads="1"/>
          </p:cNvSpPr>
          <p:nvPr/>
        </p:nvSpPr>
        <p:spPr bwMode="auto">
          <a:xfrm>
            <a:off x="468313" y="1443186"/>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浮</a:t>
            </a:r>
            <a:r>
              <a:rPr lang="zh-CN" altLang="en-US" sz="2400" i="0" baseline="0" dirty="0">
                <a:solidFill>
                  <a:srgbClr val="FF0000"/>
                </a:solidFill>
                <a:latin typeface="等线" panose="02010600030101010101" pitchFamily="2" charset="-122"/>
                <a:ea typeface="等线" panose="02010600030101010101" pitchFamily="2" charset="-122"/>
              </a:rPr>
              <a:t>点表示法中一个实数的三个部分</a:t>
            </a:r>
            <a:endParaRPr lang="en-US" altLang="zh-CN" sz="2400" i="0" baseline="0" dirty="0">
              <a:solidFill>
                <a:srgbClr val="FF0000"/>
              </a:solidFill>
              <a:latin typeface="等线" panose="02010600030101010101" pitchFamily="2" charset="-122"/>
              <a:ea typeface="等线" panose="02010600030101010101" pitchFamily="2" charset="-122"/>
            </a:endParaRPr>
          </a:p>
        </p:txBody>
      </p:sp>
      <p:pic>
        <p:nvPicPr>
          <p:cNvPr id="3994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600" y="2160588"/>
            <a:ext cx="7416800" cy="189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Rectangle 9"/>
          <p:cNvSpPr>
            <a:spLocks noChangeArrowheads="1"/>
          </p:cNvSpPr>
          <p:nvPr/>
        </p:nvSpPr>
        <p:spPr bwMode="auto">
          <a:xfrm>
            <a:off x="468313" y="5219700"/>
            <a:ext cx="8172450" cy="4619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dirty="0">
                <a:latin typeface="+mn-ea"/>
              </a:rPr>
              <a:t>数字的浮点表示法由</a:t>
            </a:r>
            <a:r>
              <a:rPr lang="en-US" altLang="zh-CN" sz="2400" i="0" baseline="0" dirty="0">
                <a:latin typeface="+mn-ea"/>
              </a:rPr>
              <a:t>3</a:t>
            </a:r>
            <a:r>
              <a:rPr lang="zh-CN" altLang="en-US" sz="2400" i="0" baseline="0" dirty="0">
                <a:latin typeface="+mn-ea"/>
              </a:rPr>
              <a:t>部分组成：符号、位移量和定点数。</a:t>
            </a:r>
            <a:endParaRPr lang="en-US" altLang="zh-CN" sz="2400" i="0" baseline="0" dirty="0">
              <a:latin typeface="+mn-ea"/>
            </a:endParaRPr>
          </a:p>
        </p:txBody>
      </p:sp>
      <p:cxnSp>
        <p:nvCxnSpPr>
          <p:cNvPr id="39943" name="Straight Connector 10"/>
          <p:cNvCxnSpPr>
            <a:cxnSpLocks noChangeShapeType="1"/>
          </p:cNvCxnSpPr>
          <p:nvPr/>
        </p:nvCxnSpPr>
        <p:spPr bwMode="auto">
          <a:xfrm>
            <a:off x="468313" y="194468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4" name="Straight Connector 11"/>
          <p:cNvCxnSpPr>
            <a:cxnSpLocks noChangeShapeType="1"/>
          </p:cNvCxnSpPr>
          <p:nvPr/>
        </p:nvCxnSpPr>
        <p:spPr bwMode="auto">
          <a:xfrm>
            <a:off x="468313" y="41767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5" name="Straight Connector 12"/>
          <p:cNvCxnSpPr>
            <a:cxnSpLocks noChangeShapeType="1"/>
          </p:cNvCxnSpPr>
          <p:nvPr/>
        </p:nvCxnSpPr>
        <p:spPr bwMode="auto">
          <a:xfrm>
            <a:off x="468313" y="14398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946"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500563"/>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3-18</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40963" name="Rectangle 3"/>
          <p:cNvSpPr>
            <a:spLocks noChangeArrowheads="1"/>
          </p:cNvSpPr>
          <p:nvPr/>
        </p:nvSpPr>
        <p:spPr bwMode="auto">
          <a:xfrm>
            <a:off x="468313" y="720725"/>
            <a:ext cx="8172450"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zh-CN" altLang="en-US" sz="2400" i="0" baseline="0" dirty="0">
                <a:latin typeface="+mn-ea"/>
              </a:rPr>
              <a:t>下面演示用科学计数法（浮点表示法）表示十进制数</a:t>
            </a:r>
            <a:endParaRPr lang="en-US" altLang="zh-CN" sz="2400" i="0" baseline="0" dirty="0">
              <a:latin typeface="+mn-ea"/>
            </a:endParaRPr>
          </a:p>
          <a:p>
            <a:pPr eaLnBrk="1" hangingPunct="1">
              <a:lnSpc>
                <a:spcPct val="150000"/>
              </a:lnSpc>
            </a:pPr>
            <a:r>
              <a:rPr lang="en-US" altLang="zh-CN" sz="2400" i="0" baseline="0" dirty="0">
                <a:solidFill>
                  <a:srgbClr val="000000"/>
                </a:solidFill>
                <a:latin typeface="+mn-ea"/>
              </a:rPr>
              <a:t>	7 452 000 000 000 000 000 000.00 </a:t>
            </a:r>
            <a:r>
              <a:rPr lang="zh-CN" altLang="en-US" sz="2400" i="0" baseline="0" dirty="0">
                <a:solidFill>
                  <a:srgbClr val="000000"/>
                </a:solidFill>
                <a:latin typeface="+mn-ea"/>
              </a:rPr>
              <a:t>。</a:t>
            </a:r>
            <a:endParaRPr lang="en-US" altLang="zh-CN" sz="2400" i="0" baseline="0" dirty="0">
              <a:latin typeface="+mn-ea"/>
            </a:endParaRPr>
          </a:p>
        </p:txBody>
      </p:sp>
      <p:pic>
        <p:nvPicPr>
          <p:cNvPr id="4096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160588"/>
            <a:ext cx="81724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Rectangle 9"/>
          <p:cNvSpPr>
            <a:spLocks noChangeArrowheads="1"/>
          </p:cNvSpPr>
          <p:nvPr/>
        </p:nvSpPr>
        <p:spPr bwMode="auto">
          <a:xfrm>
            <a:off x="468313" y="3872985"/>
            <a:ext cx="8172450"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这三个部分是：符号（</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）、位移量（</a:t>
            </a:r>
            <a:r>
              <a:rPr lang="en-US" altLang="zh-CN" sz="2400" i="0" baseline="0" dirty="0">
                <a:latin typeface="等线" panose="02010600030101010101" pitchFamily="2" charset="-122"/>
                <a:ea typeface="等线" panose="02010600030101010101" pitchFamily="2" charset="-122"/>
              </a:rPr>
              <a:t>21</a:t>
            </a:r>
            <a:r>
              <a:rPr lang="zh-CN" altLang="en-US" sz="2400" i="0" baseline="0" dirty="0">
                <a:latin typeface="等线" panose="02010600030101010101" pitchFamily="2" charset="-122"/>
                <a:ea typeface="等线" panose="02010600030101010101" pitchFamily="2" charset="-122"/>
              </a:rPr>
              <a:t>）以及定点部分（</a:t>
            </a:r>
            <a:r>
              <a:rPr lang="en-US" altLang="zh-CN" sz="2400" i="0" baseline="0" dirty="0">
                <a:latin typeface="等线" panose="02010600030101010101" pitchFamily="2" charset="-122"/>
                <a:ea typeface="等线" panose="02010600030101010101" pitchFamily="2" charset="-122"/>
              </a:rPr>
              <a:t>7.425</a:t>
            </a:r>
            <a:r>
              <a:rPr lang="zh-CN" altLang="en-US" sz="2400" i="0" baseline="0" dirty="0">
                <a:latin typeface="等线" panose="02010600030101010101" pitchFamily="2" charset="-122"/>
                <a:ea typeface="等线" panose="02010600030101010101" pitchFamily="2" charset="-122"/>
              </a:rPr>
              <a:t>）。注意位移量就是指数。</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3-19</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41987" name="Rectangle 3"/>
          <p:cNvSpPr>
            <a:spLocks noChangeArrowheads="1"/>
          </p:cNvSpPr>
          <p:nvPr/>
        </p:nvSpPr>
        <p:spPr bwMode="auto">
          <a:xfrm>
            <a:off x="468313" y="720725"/>
            <a:ext cx="8172450"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zh-CN" altLang="en-US" sz="2400" i="0" baseline="0" dirty="0">
                <a:latin typeface="等线" panose="02010600030101010101" pitchFamily="2" charset="-122"/>
                <a:ea typeface="等线" panose="02010600030101010101" pitchFamily="2" charset="-122"/>
              </a:rPr>
              <a:t>用科学计数法（浮点表示法）表示数字</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pPr>
            <a:r>
              <a:rPr lang="en-US" altLang="zh-CN" sz="2400" i="0" baseline="0" dirty="0">
                <a:latin typeface="等线" panose="02010600030101010101" pitchFamily="2" charset="-122"/>
                <a:ea typeface="等线" panose="02010600030101010101" pitchFamily="2" charset="-122"/>
              </a:rPr>
              <a:t>	−0.000 000 000 000 023 2 </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41988" name="Rectangle 7"/>
          <p:cNvSpPr>
            <a:spLocks noChangeArrowheads="1"/>
          </p:cNvSpPr>
          <p:nvPr/>
        </p:nvSpPr>
        <p:spPr bwMode="auto">
          <a:xfrm>
            <a:off x="468313" y="4248150"/>
            <a:ext cx="81724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这三个部分是：符号（</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位移量（</a:t>
            </a:r>
            <a:r>
              <a:rPr lang="en-US" altLang="zh-CN" sz="2400" i="0" baseline="0" dirty="0">
                <a:latin typeface="等线" panose="02010600030101010101" pitchFamily="2" charset="-122"/>
                <a:ea typeface="等线" panose="02010600030101010101" pitchFamily="2" charset="-122"/>
              </a:rPr>
              <a:t>-14</a:t>
            </a:r>
            <a:r>
              <a:rPr lang="zh-CN" altLang="en-US" sz="2400" i="0" baseline="0" dirty="0">
                <a:latin typeface="等线" panose="02010600030101010101" pitchFamily="2" charset="-122"/>
                <a:ea typeface="等线" panose="02010600030101010101" pitchFamily="2" charset="-122"/>
              </a:rPr>
              <a:t>）和定点数部分（</a:t>
            </a:r>
            <a:r>
              <a:rPr lang="en-US" altLang="zh-CN" sz="2400" i="0" baseline="0" dirty="0">
                <a:latin typeface="等线" panose="02010600030101010101" pitchFamily="2" charset="-122"/>
                <a:ea typeface="等线" panose="02010600030101010101" pitchFamily="2" charset="-122"/>
              </a:rPr>
              <a:t>2.32</a:t>
            </a:r>
            <a:r>
              <a:rPr lang="zh-CN" altLang="en-US" sz="2400" i="0" baseline="0" dirty="0">
                <a:latin typeface="等线" panose="02010600030101010101" pitchFamily="2" charset="-122"/>
                <a:ea typeface="等线" panose="02010600030101010101" pitchFamily="2" charset="-122"/>
              </a:rPr>
              <a:t>）。注意位移量就是指数。</a:t>
            </a:r>
            <a:endParaRPr lang="en-US" altLang="zh-CN" sz="2400" i="0" baseline="0" dirty="0">
              <a:latin typeface="等线" panose="02010600030101010101" pitchFamily="2" charset="-122"/>
              <a:ea typeface="等线" panose="02010600030101010101" pitchFamily="2" charset="-122"/>
            </a:endParaRPr>
          </a:p>
        </p:txBody>
      </p:sp>
      <p:pic>
        <p:nvPicPr>
          <p:cNvPr id="4198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160588"/>
            <a:ext cx="817245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3-20</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43011" name="Rectangle 3"/>
          <p:cNvSpPr>
            <a:spLocks noChangeArrowheads="1"/>
          </p:cNvSpPr>
          <p:nvPr/>
        </p:nvSpPr>
        <p:spPr bwMode="auto">
          <a:xfrm>
            <a:off x="468313" y="720725"/>
            <a:ext cx="8172450"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zh-CN" altLang="en-US" sz="2400" i="0" baseline="0" dirty="0">
                <a:latin typeface="等线" panose="02010600030101010101" pitchFamily="2" charset="-122"/>
                <a:ea typeface="等线" panose="02010600030101010101" pitchFamily="2" charset="-122"/>
              </a:rPr>
              <a:t>用浮点表示法表示下面的数字</a:t>
            </a:r>
            <a:r>
              <a:rPr lang="en-US" altLang="zh-CN" sz="2400" i="0" baseline="0" dirty="0">
                <a:latin typeface="等线" panose="02010600030101010101" pitchFamily="2" charset="-122"/>
                <a:ea typeface="等线" panose="02010600030101010101" pitchFamily="2" charset="-122"/>
              </a:rPr>
              <a:t>	(101001000000000000000000000000000.00)</a:t>
            </a:r>
            <a:r>
              <a:rPr lang="en-US" altLang="zh-CN" sz="2400" i="0" baseline="-25000" dirty="0">
                <a:latin typeface="等线" panose="02010600030101010101" pitchFamily="2" charset="-122"/>
                <a:ea typeface="等线" panose="02010600030101010101" pitchFamily="2" charset="-122"/>
              </a:rPr>
              <a:t>2 </a:t>
            </a:r>
            <a:r>
              <a:rPr lang="zh-CN" altLang="en-US" sz="2400" i="0" baseline="0" dirty="0">
                <a:latin typeface="等线" panose="02010600030101010101" pitchFamily="2" charset="-122"/>
                <a:ea typeface="等线" panose="02010600030101010101" pitchFamily="2" charset="-122"/>
              </a:rPr>
              <a:t>。 </a:t>
            </a:r>
            <a:endParaRPr lang="en-US" altLang="zh-CN" sz="2400" i="0" baseline="0" dirty="0">
              <a:latin typeface="等线" panose="02010600030101010101" pitchFamily="2" charset="-122"/>
              <a:ea typeface="等线" panose="02010600030101010101" pitchFamily="2" charset="-122"/>
            </a:endParaRPr>
          </a:p>
        </p:txBody>
      </p:sp>
      <p:sp>
        <p:nvSpPr>
          <p:cNvPr id="43012" name="Rectangle 7"/>
          <p:cNvSpPr>
            <a:spLocks noChangeArrowheads="1"/>
          </p:cNvSpPr>
          <p:nvPr/>
        </p:nvSpPr>
        <p:spPr bwMode="auto">
          <a:xfrm>
            <a:off x="468313" y="2160588"/>
            <a:ext cx="8172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dirty="0">
                <a:latin typeface="+mn-ea"/>
              </a:rPr>
              <a:t>	</a:t>
            </a:r>
            <a:r>
              <a:rPr lang="zh-CN" altLang="en-US" sz="2400" i="0" baseline="0" dirty="0">
                <a:latin typeface="+mn-ea"/>
              </a:rPr>
              <a:t>用同前两例一样的方法，小数点左边仅保留一位数字。</a:t>
            </a:r>
            <a:endParaRPr lang="en-US" altLang="zh-CN" sz="2400" i="0" baseline="0" dirty="0">
              <a:latin typeface="+mn-ea"/>
            </a:endParaRPr>
          </a:p>
        </p:txBody>
      </p:sp>
      <p:pic>
        <p:nvPicPr>
          <p:cNvPr id="43013"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240088"/>
            <a:ext cx="81724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3-21</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44035" name="Rectangle 3"/>
          <p:cNvSpPr>
            <a:spLocks noChangeArrowheads="1"/>
          </p:cNvSpPr>
          <p:nvPr/>
        </p:nvSpPr>
        <p:spPr bwMode="auto">
          <a:xfrm>
            <a:off x="468313" y="720725"/>
            <a:ext cx="8172450"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zh-CN" altLang="en-US" sz="2400" i="0" baseline="0" dirty="0">
                <a:latin typeface="等线" panose="02010600030101010101" pitchFamily="2" charset="-122"/>
                <a:ea typeface="等线" panose="02010600030101010101" pitchFamily="2" charset="-122"/>
              </a:rPr>
              <a:t>用浮点表示法表示数字</a:t>
            </a:r>
            <a:r>
              <a:rPr lang="en-US" altLang="zh-CN" sz="2400" i="0" baseline="0" dirty="0">
                <a:latin typeface="等线" panose="02010600030101010101" pitchFamily="2" charset="-122"/>
                <a:ea typeface="等线" panose="02010600030101010101" pitchFamily="2" charset="-122"/>
              </a:rPr>
              <a:t>	−(0.00000000000000000000000101)</a:t>
            </a:r>
            <a:r>
              <a:rPr lang="en-US" altLang="zh-CN" sz="2400" i="0" baseline="-25000" dirty="0">
                <a:latin typeface="等线" panose="02010600030101010101" pitchFamily="2" charset="-122"/>
                <a:ea typeface="等线" panose="02010600030101010101" pitchFamily="2" charset="-122"/>
              </a:rPr>
              <a:t>2</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44036" name="Rectangle 6"/>
          <p:cNvSpPr>
            <a:spLocks noChangeArrowheads="1"/>
          </p:cNvSpPr>
          <p:nvPr/>
        </p:nvSpPr>
        <p:spPr bwMode="auto">
          <a:xfrm>
            <a:off x="468313" y="2160588"/>
            <a:ext cx="8172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dirty="0">
                <a:latin typeface="+mn-ea"/>
              </a:rPr>
              <a:t>	</a:t>
            </a:r>
            <a:r>
              <a:rPr lang="zh-CN" altLang="en-US" sz="2400" i="0" baseline="0" dirty="0">
                <a:latin typeface="+mn-ea"/>
              </a:rPr>
              <a:t>使用前例同样的方法，小数点前仅保留一位数字。</a:t>
            </a:r>
            <a:endParaRPr lang="en-US" altLang="zh-CN" sz="2400" i="0" baseline="0" dirty="0">
              <a:latin typeface="+mn-ea"/>
            </a:endParaRPr>
          </a:p>
        </p:txBody>
      </p:sp>
      <p:pic>
        <p:nvPicPr>
          <p:cNvPr id="44037"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240088"/>
            <a:ext cx="81724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2.</a:t>
            </a:r>
            <a:r>
              <a:rPr lang="zh-CN" altLang="en-US" sz="2400" i="0" baseline="0" dirty="0">
                <a:solidFill>
                  <a:srgbClr val="FF0000"/>
                </a:solidFill>
                <a:latin typeface="等线" panose="02010600030101010101" pitchFamily="2" charset="-122"/>
                <a:ea typeface="等线" panose="02010600030101010101" pitchFamily="2" charset="-122"/>
              </a:rPr>
              <a:t>规范化</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
        <p:nvSpPr>
          <p:cNvPr id="45059" name="Rectangle 3"/>
          <p:cNvSpPr>
            <a:spLocks noChangeArrowheads="1"/>
          </p:cNvSpPr>
          <p:nvPr/>
        </p:nvSpPr>
        <p:spPr bwMode="auto">
          <a:xfrm>
            <a:off x="468313" y="720725"/>
            <a:ext cx="8172450" cy="23082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为了使表示法的固定部分统一</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科学计数法（用于十进制）和浮点表示法（用于二进制）都在小数点左边使用了唯一的非零数码，这称为规范化。</a:t>
            </a:r>
            <a:r>
              <a:rPr lang="en-US" altLang="zh-CN" sz="2400" i="0" baseline="0" dirty="0">
                <a:solidFill>
                  <a:schemeClr val="folHlink"/>
                </a:solidFill>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十进制系统中的数码可能是</a:t>
            </a:r>
            <a:r>
              <a:rPr lang="en-US" altLang="zh-CN" sz="2400" i="0" baseline="0" dirty="0">
                <a:latin typeface="等线" panose="02010600030101010101" pitchFamily="2" charset="-122"/>
                <a:ea typeface="等线" panose="02010600030101010101" pitchFamily="2" charset="-122"/>
              </a:rPr>
              <a:t>1</a:t>
            </a:r>
            <a:r>
              <a:rPr lang="zh-CN" altLang="en-US" sz="2400" i="0" baseline="0" dirty="0">
                <a:latin typeface="等线" panose="02010600030101010101" pitchFamily="2" charset="-122"/>
                <a:ea typeface="等线" panose="02010600030101010101" pitchFamily="2" charset="-122"/>
              </a:rPr>
              <a:t>～</a:t>
            </a:r>
            <a:r>
              <a:rPr lang="en-US" altLang="zh-CN" sz="2400" i="0" baseline="0" dirty="0">
                <a:latin typeface="等线" panose="02010600030101010101" pitchFamily="2" charset="-122"/>
                <a:ea typeface="等线" panose="02010600030101010101" pitchFamily="2" charset="-122"/>
              </a:rPr>
              <a:t>9, </a:t>
            </a:r>
            <a:r>
              <a:rPr lang="zh-CN" altLang="en-US" sz="2400" i="0" baseline="0" dirty="0">
                <a:latin typeface="等线" panose="02010600030101010101" pitchFamily="2" charset="-122"/>
                <a:ea typeface="等线" panose="02010600030101010101" pitchFamily="2" charset="-122"/>
              </a:rPr>
              <a:t>而在二进制系统中数码只能为</a:t>
            </a:r>
            <a:r>
              <a:rPr lang="en-US" altLang="zh-CN" sz="2400" i="0" baseline="0" dirty="0">
                <a:latin typeface="等线" panose="02010600030101010101" pitchFamily="2" charset="-122"/>
                <a:ea typeface="等线" panose="02010600030101010101" pitchFamily="2" charset="-122"/>
              </a:rPr>
              <a:t>1</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pic>
        <p:nvPicPr>
          <p:cNvPr id="45060"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2775" y="3600450"/>
            <a:ext cx="791845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91440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a:solidFill>
                  <a:srgbClr val="FF0000"/>
                </a:solidFill>
                <a:latin typeface="宋体" panose="02010600030101010101" pitchFamily="2" charset="-122"/>
                <a:ea typeface="宋体" panose="02010600030101010101" pitchFamily="2" charset="-122"/>
              </a:rPr>
              <a:t>3.1.1	</a:t>
            </a:r>
            <a:r>
              <a:rPr lang="zh-CN" altLang="en-US" sz="3200" i="0" baseline="0">
                <a:solidFill>
                  <a:srgbClr val="FF0000"/>
                </a:solidFill>
                <a:latin typeface="宋体" panose="02010600030101010101" pitchFamily="2" charset="-122"/>
                <a:ea typeface="宋体" panose="02010600030101010101" pitchFamily="2" charset="-122"/>
              </a:rPr>
              <a:t>计算机中的数据</a:t>
            </a:r>
            <a:endParaRPr lang="en-US" altLang="zh-CN" sz="3200" i="0" baseline="0">
              <a:solidFill>
                <a:srgbClr val="FF0000"/>
              </a:solidFill>
              <a:latin typeface="宋体" panose="02010600030101010101" pitchFamily="2" charset="-122"/>
              <a:ea typeface="宋体" panose="02010600030101010101" pitchFamily="2" charset="-122"/>
            </a:endParaRPr>
          </a:p>
        </p:txBody>
      </p:sp>
      <p:sp>
        <p:nvSpPr>
          <p:cNvPr id="9219" name="Rectangle 3"/>
          <p:cNvSpPr>
            <a:spLocks noChangeArrowheads="1"/>
          </p:cNvSpPr>
          <p:nvPr/>
        </p:nvSpPr>
        <p:spPr bwMode="auto">
          <a:xfrm>
            <a:off x="468313" y="720725"/>
            <a:ext cx="8172450" cy="1763713"/>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b="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所有计算机外部的数据类型的数据都采用统一的数据表示法转换后存入计算机中，当数据从计算机输出时再还原回来。这种通用的格式称为“位模式”</a:t>
            </a:r>
            <a:r>
              <a:rPr lang="zh-CN" altLang="en-US" i="0" baseline="0" dirty="0">
                <a:ea typeface="宋体" panose="02010600030101010101" pitchFamily="2" charset="-122"/>
              </a:rPr>
              <a:t>。</a:t>
            </a:r>
            <a:endParaRPr lang="en-US" altLang="zh-CN" i="0" baseline="0" dirty="0">
              <a:ea typeface="宋体" panose="02010600030101010101" pitchFamily="2" charset="-122"/>
            </a:endParaRPr>
          </a:p>
        </p:txBody>
      </p:sp>
      <p:sp>
        <p:nvSpPr>
          <p:cNvPr id="9220" name="Text Box 8"/>
          <p:cNvSpPr txBox="1">
            <a:spLocks noChangeArrowheads="1"/>
          </p:cNvSpPr>
          <p:nvPr/>
        </p:nvSpPr>
        <p:spPr bwMode="auto">
          <a:xfrm>
            <a:off x="468313" y="478790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3-2	</a:t>
            </a:r>
            <a:r>
              <a:rPr lang="zh-CN" altLang="en-US" sz="2400" i="0" baseline="0">
                <a:solidFill>
                  <a:schemeClr val="folHlink"/>
                </a:solidFill>
                <a:latin typeface="宋体" panose="02010600030101010101" pitchFamily="2" charset="-122"/>
                <a:ea typeface="宋体" panose="02010600030101010101" pitchFamily="2" charset="-122"/>
              </a:rPr>
              <a:t>位模式</a:t>
            </a:r>
            <a:endParaRPr lang="en-US" altLang="zh-CN" sz="2400" i="0" baseline="0">
              <a:solidFill>
                <a:schemeClr val="folHlink"/>
              </a:solidFill>
              <a:latin typeface="宋体" panose="02010600030101010101" pitchFamily="2" charset="-122"/>
              <a:ea typeface="宋体" panose="02010600030101010101" pitchFamily="2" charset="-122"/>
            </a:endParaRPr>
          </a:p>
        </p:txBody>
      </p:sp>
      <p:pic>
        <p:nvPicPr>
          <p:cNvPr id="922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0475" y="5495925"/>
            <a:ext cx="66230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2" name="Straight Connector 6"/>
          <p:cNvCxnSpPr>
            <a:cxnSpLocks noChangeShapeType="1"/>
          </p:cNvCxnSpPr>
          <p:nvPr/>
        </p:nvCxnSpPr>
        <p:spPr bwMode="auto">
          <a:xfrm>
            <a:off x="468313" y="5292725"/>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 name="Straight Connector 7"/>
          <p:cNvCxnSpPr>
            <a:cxnSpLocks noChangeShapeType="1"/>
          </p:cNvCxnSpPr>
          <p:nvPr/>
        </p:nvCxnSpPr>
        <p:spPr bwMode="auto">
          <a:xfrm>
            <a:off x="468313" y="648017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 name="Straight Connector 8"/>
          <p:cNvCxnSpPr>
            <a:cxnSpLocks noChangeShapeType="1"/>
          </p:cNvCxnSpPr>
          <p:nvPr/>
        </p:nvCxnSpPr>
        <p:spPr bwMode="auto">
          <a:xfrm>
            <a:off x="468313" y="4787900"/>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22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2519363"/>
            <a:ext cx="662305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1439863"/>
            <a:ext cx="64801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Rectangle 6"/>
          <p:cNvSpPr>
            <a:spLocks noChangeArrowheads="1"/>
          </p:cNvSpPr>
          <p:nvPr/>
        </p:nvSpPr>
        <p:spPr bwMode="auto">
          <a:xfrm>
            <a:off x="468313" y="5400675"/>
            <a:ext cx="8172450" cy="466725"/>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dirty="0">
                <a:latin typeface="等线" panose="02010600030101010101" pitchFamily="2" charset="-122"/>
                <a:ea typeface="等线" panose="02010600030101010101" pitchFamily="2" charset="-122"/>
              </a:rPr>
              <a:t>注意小数点和小数点左边的位</a:t>
            </a:r>
            <a:r>
              <a:rPr lang="en-US" altLang="zh-CN" sz="2400" i="0" baseline="0" dirty="0">
                <a:latin typeface="等线" panose="02010600030101010101" pitchFamily="2" charset="-122"/>
                <a:ea typeface="等线" panose="02010600030101010101" pitchFamily="2" charset="-122"/>
              </a:rPr>
              <a:t>1</a:t>
            </a:r>
            <a:r>
              <a:rPr lang="zh-CN" altLang="en-US" sz="2400" i="0" baseline="0" dirty="0">
                <a:latin typeface="等线" panose="02010600030101010101" pitchFamily="2" charset="-122"/>
                <a:ea typeface="等线" panose="02010600030101010101" pitchFamily="2" charset="-122"/>
              </a:rPr>
              <a:t>没有储存</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他们是隐含的。</a:t>
            </a:r>
            <a:endParaRPr lang="en-US" altLang="zh-CN" sz="2400" i="0" baseline="0" dirty="0">
              <a:latin typeface="等线" panose="02010600030101010101" pitchFamily="2" charset="-122"/>
              <a:ea typeface="等线" panose="02010600030101010101" pitchFamily="2" charset="-122"/>
            </a:endParaRPr>
          </a:p>
        </p:txBody>
      </p:sp>
      <p:sp>
        <p:nvSpPr>
          <p:cNvPr id="46084" name="文本框 1"/>
          <p:cNvSpPr txBox="1">
            <a:spLocks noChangeArrowheads="1"/>
          </p:cNvSpPr>
          <p:nvPr/>
        </p:nvSpPr>
        <p:spPr bwMode="auto">
          <a:xfrm>
            <a:off x="468313" y="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3.</a:t>
            </a:r>
            <a:r>
              <a:rPr lang="zh-CN" altLang="en-US" sz="2400" i="0" baseline="0" dirty="0">
                <a:solidFill>
                  <a:srgbClr val="FF0000"/>
                </a:solidFill>
                <a:latin typeface="等线" panose="02010600030101010101" pitchFamily="2" charset="-122"/>
                <a:ea typeface="等线" panose="02010600030101010101" pitchFamily="2" charset="-122"/>
              </a:rPr>
              <a:t>符号、指数和尾数</a:t>
            </a:r>
            <a:endParaRPr lang="zh-CN" altLang="en-US" sz="2400" i="0" baseline="0" dirty="0">
              <a:solidFill>
                <a:srgbClr val="FF0000"/>
              </a:solidFill>
              <a:latin typeface="等线" panose="02010600030101010101" pitchFamily="2" charset="-122"/>
              <a:ea typeface="等线" panose="02010600030101010101" pitchFamily="2" charset="-122"/>
            </a:endParaRPr>
          </a:p>
        </p:txBody>
      </p:sp>
      <p:pic>
        <p:nvPicPr>
          <p:cNvPr id="4608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679950"/>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0"/>
          <p:cNvSpPr>
            <a:spLocks noChangeArrowheads="1"/>
          </p:cNvSpPr>
          <p:nvPr/>
        </p:nvSpPr>
        <p:spPr bwMode="auto">
          <a:xfrm>
            <a:off x="468313" y="720725"/>
            <a:ext cx="81724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指数（即显示小数点应该左移或右移多少位的幂次）是有符号的数。尽管可以用补码表示法来存储，但是使用了一种称为余码系统的新的表示法。在余码系统中</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无论是正整数还是负整数都被作为无符号整数存储。为了表示正的或负的整数</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给这个数加上一个正整数（称为偏移量或幻数），将它们统一移到非负的一边。偏移量的值为 </a:t>
            </a:r>
            <a:r>
              <a:rPr lang="en-US" altLang="zh-CN" sz="2400" i="0" baseline="0" dirty="0">
                <a:latin typeface="等线" panose="02010600030101010101" pitchFamily="2" charset="-122"/>
                <a:ea typeface="等线" panose="02010600030101010101" pitchFamily="2" charset="-122"/>
              </a:rPr>
              <a:t>2</a:t>
            </a:r>
            <a:r>
              <a:rPr lang="en-US" altLang="zh-CN" sz="2400" i="0" baseline="30000" dirty="0">
                <a:latin typeface="等线" panose="02010600030101010101" pitchFamily="2" charset="-122"/>
                <a:ea typeface="等线" panose="02010600030101010101" pitchFamily="2" charset="-122"/>
              </a:rPr>
              <a:t>m−1</a:t>
            </a:r>
            <a:r>
              <a:rPr lang="en-US" altLang="zh-CN" sz="2400" i="0" baseline="0" dirty="0">
                <a:latin typeface="等线" panose="02010600030101010101" pitchFamily="2" charset="-122"/>
                <a:ea typeface="等线" panose="02010600030101010101" pitchFamily="2" charset="-122"/>
              </a:rPr>
              <a:t> − 1, m</a:t>
            </a:r>
            <a:r>
              <a:rPr lang="zh-CN" altLang="en-US" sz="2400" i="0" baseline="0" dirty="0">
                <a:latin typeface="等线" panose="02010600030101010101" pitchFamily="2" charset="-122"/>
                <a:ea typeface="等线" panose="02010600030101010101" pitchFamily="2" charset="-122"/>
              </a:rPr>
              <a:t>是内存单元中用于存储指数的位数。</a:t>
            </a:r>
            <a:endParaRPr lang="en-US" altLang="zh-CN" sz="2400" i="0" baseline="0" dirty="0">
              <a:latin typeface="等线" panose="02010600030101010101" pitchFamily="2" charset="-122"/>
              <a:ea typeface="等线" panose="02010600030101010101" pitchFamily="2" charset="-122"/>
            </a:endParaRPr>
          </a:p>
        </p:txBody>
      </p:sp>
      <p:sp>
        <p:nvSpPr>
          <p:cNvPr id="47107" name="Text Box 11"/>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4.</a:t>
            </a:r>
            <a:r>
              <a:rPr lang="zh-CN" altLang="en-US" sz="2400" i="0" baseline="0" dirty="0">
                <a:solidFill>
                  <a:srgbClr val="FF0000"/>
                </a:solidFill>
                <a:latin typeface="等线" panose="02010600030101010101" pitchFamily="2" charset="-122"/>
                <a:ea typeface="等线" panose="02010600030101010101" pitchFamily="2" charset="-122"/>
              </a:rPr>
              <a:t>余码系统</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68313" y="3243411"/>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余</a:t>
            </a:r>
            <a:r>
              <a:rPr lang="zh-CN" altLang="en-US" sz="2400" i="0" baseline="0" dirty="0">
                <a:solidFill>
                  <a:srgbClr val="FF0000"/>
                </a:solidFill>
                <a:latin typeface="等线" panose="02010600030101010101" pitchFamily="2" charset="-122"/>
                <a:ea typeface="等线" panose="02010600030101010101" pitchFamily="2" charset="-122"/>
              </a:rPr>
              <a:t>码表示法中的移位</a:t>
            </a:r>
            <a:endParaRPr lang="en-US" altLang="zh-CN" sz="2400" i="0" baseline="0" dirty="0">
              <a:solidFill>
                <a:srgbClr val="FF0000"/>
              </a:solidFill>
              <a:latin typeface="等线" panose="02010600030101010101" pitchFamily="2" charset="-122"/>
              <a:ea typeface="等线" panose="02010600030101010101" pitchFamily="2" charset="-122"/>
            </a:endParaRPr>
          </a:p>
        </p:txBody>
      </p:sp>
      <p:pic>
        <p:nvPicPr>
          <p:cNvPr id="50179" name="Picture 3"/>
          <p:cNvPicPr>
            <a:picLocks noChangeAspect="1" noChangeArrowheads="1"/>
          </p:cNvPicPr>
          <p:nvPr/>
        </p:nvPicPr>
        <p:blipFill>
          <a:blip r:embed="rId1"/>
          <a:stretch>
            <a:fillRect/>
          </a:stretch>
        </p:blipFill>
        <p:spPr bwMode="auto">
          <a:xfrm>
            <a:off x="720725" y="3959225"/>
            <a:ext cx="7702550" cy="19716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pic>
      <p:sp>
        <p:nvSpPr>
          <p:cNvPr id="48132" name="Text Box 4"/>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3-22</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48133" name="Rectangle 5"/>
          <p:cNvSpPr>
            <a:spLocks noChangeArrowheads="1"/>
          </p:cNvSpPr>
          <p:nvPr/>
        </p:nvSpPr>
        <p:spPr bwMode="auto">
          <a:xfrm>
            <a:off x="468313" y="720725"/>
            <a:ext cx="81724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我们可以使用</a:t>
            </a:r>
            <a:r>
              <a:rPr lang="en-US" altLang="zh-CN" sz="2400" i="0" baseline="0" dirty="0">
                <a:latin typeface="等线" panose="02010600030101010101" pitchFamily="2" charset="-122"/>
                <a:ea typeface="等线" panose="02010600030101010101" pitchFamily="2" charset="-122"/>
              </a:rPr>
              <a:t>4</a:t>
            </a:r>
            <a:r>
              <a:rPr lang="zh-CN" altLang="en-US" sz="2400" i="0" baseline="0" dirty="0">
                <a:latin typeface="等线" panose="02010600030101010101" pitchFamily="2" charset="-122"/>
                <a:ea typeface="等线" panose="02010600030101010101" pitchFamily="2" charset="-122"/>
              </a:rPr>
              <a:t>位存储单元在数字系统中表示</a:t>
            </a:r>
            <a:r>
              <a:rPr lang="en-US" altLang="zh-CN" sz="2400" i="0" baseline="0" dirty="0">
                <a:latin typeface="等线" panose="02010600030101010101" pitchFamily="2" charset="-122"/>
                <a:ea typeface="等线" panose="02010600030101010101" pitchFamily="2" charset="-122"/>
              </a:rPr>
              <a:t>16</a:t>
            </a:r>
            <a:r>
              <a:rPr lang="zh-CN" altLang="en-US" sz="2400" i="0" baseline="0" dirty="0">
                <a:latin typeface="等线" panose="02010600030101010101" pitchFamily="2" charset="-122"/>
                <a:ea typeface="等线" panose="02010600030101010101" pitchFamily="2" charset="-122"/>
              </a:rPr>
              <a:t>个整数。</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如图</a:t>
            </a:r>
            <a:r>
              <a:rPr lang="en-US" altLang="zh-CN" sz="2400" i="0" baseline="0" dirty="0">
                <a:latin typeface="等线" panose="02010600030101010101" pitchFamily="2" charset="-122"/>
                <a:ea typeface="等线" panose="02010600030101010101" pitchFamily="2" charset="-122"/>
              </a:rPr>
              <a:t>3-11</a:t>
            </a:r>
            <a:r>
              <a:rPr lang="zh-CN" altLang="en-US" sz="2400" i="0" baseline="0" dirty="0">
                <a:latin typeface="等线" panose="02010600030101010101" pitchFamily="2" charset="-122"/>
                <a:ea typeface="等线" panose="02010600030101010101" pitchFamily="2" charset="-122"/>
              </a:rPr>
              <a:t>中所示的那样，在该范围内每个整数都被加</a:t>
            </a:r>
            <a:r>
              <a:rPr lang="en-US" altLang="zh-CN" sz="2400" i="0" baseline="0" dirty="0">
                <a:latin typeface="等线" panose="02010600030101010101" pitchFamily="2" charset="-122"/>
                <a:ea typeface="等线" panose="02010600030101010101" pitchFamily="2" charset="-122"/>
              </a:rPr>
              <a:t>7</a:t>
            </a:r>
            <a:r>
              <a:rPr lang="zh-CN" altLang="en-US" sz="2400" i="0" baseline="0" dirty="0">
                <a:latin typeface="等线" panose="02010600030101010101" pitchFamily="2" charset="-122"/>
                <a:ea typeface="等线" panose="02010600030101010101" pitchFamily="2" charset="-122"/>
              </a:rPr>
              <a:t>，可以统一把所有整数向右移，使其均为正数而无需改变这些整数的相对位置，方便两个数的比较和运算。这个新系统被称为余</a:t>
            </a:r>
            <a:r>
              <a:rPr lang="en-US" altLang="zh-CN" sz="2400" i="0" baseline="0" dirty="0">
                <a:latin typeface="等线" panose="02010600030101010101" pitchFamily="2" charset="-122"/>
                <a:ea typeface="等线" panose="02010600030101010101" pitchFamily="2" charset="-122"/>
              </a:rPr>
              <a:t>7</a:t>
            </a:r>
            <a:r>
              <a:rPr lang="zh-CN" altLang="en-US" sz="2400" i="0" baseline="0" dirty="0">
                <a:latin typeface="等线" panose="02010600030101010101" pitchFamily="2" charset="-122"/>
                <a:ea typeface="等线" panose="02010600030101010101" pitchFamily="2" charset="-122"/>
              </a:rPr>
              <a:t>码</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或者偏移量为</a:t>
            </a:r>
            <a:r>
              <a:rPr lang="en-US" altLang="zh-CN" sz="2400" i="0" baseline="0" dirty="0">
                <a:latin typeface="等线" panose="02010600030101010101" pitchFamily="2" charset="-122"/>
                <a:ea typeface="等线" panose="02010600030101010101" pitchFamily="2" charset="-122"/>
              </a:rPr>
              <a:t>7</a:t>
            </a:r>
            <a:r>
              <a:rPr lang="zh-CN" altLang="en-US" sz="2400" i="0" baseline="0" dirty="0">
                <a:latin typeface="等线" panose="02010600030101010101" pitchFamily="2" charset="-122"/>
                <a:ea typeface="等线" panose="02010600030101010101" pitchFamily="2" charset="-122"/>
              </a:rPr>
              <a:t>的偏移表示法。</a:t>
            </a:r>
            <a:endParaRPr lang="en-US" altLang="zh-CN" sz="2400" i="0" baseline="0" dirty="0">
              <a:latin typeface="等线" panose="02010600030101010101" pitchFamily="2" charset="-122"/>
              <a:ea typeface="等线" panose="02010600030101010101" pitchFamily="2" charset="-122"/>
            </a:endParaRPr>
          </a:p>
        </p:txBody>
      </p:sp>
      <p:cxnSp>
        <p:nvCxnSpPr>
          <p:cNvPr id="48134" name="Straight Connector 6"/>
          <p:cNvCxnSpPr>
            <a:cxnSpLocks noChangeShapeType="1"/>
          </p:cNvCxnSpPr>
          <p:nvPr/>
        </p:nvCxnSpPr>
        <p:spPr bwMode="auto">
          <a:xfrm>
            <a:off x="468313" y="3743325"/>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5" name="Straight Connector 7"/>
          <p:cNvCxnSpPr>
            <a:cxnSpLocks noChangeShapeType="1"/>
          </p:cNvCxnSpPr>
          <p:nvPr/>
        </p:nvCxnSpPr>
        <p:spPr bwMode="auto">
          <a:xfrm>
            <a:off x="468313" y="61198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6" name="Straight Connector 8"/>
          <p:cNvCxnSpPr>
            <a:cxnSpLocks noChangeShapeType="1"/>
          </p:cNvCxnSpPr>
          <p:nvPr/>
        </p:nvCxnSpPr>
        <p:spPr bwMode="auto">
          <a:xfrm>
            <a:off x="468313" y="3240088"/>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68313" y="720725"/>
            <a:ext cx="81724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浮</a:t>
            </a:r>
            <a:r>
              <a:rPr lang="zh-CN" altLang="en-US" sz="2400" i="0" baseline="0" dirty="0">
                <a:solidFill>
                  <a:srgbClr val="FF0000"/>
                </a:solidFill>
                <a:latin typeface="等线" panose="02010600030101010101" pitchFamily="2" charset="-122"/>
                <a:ea typeface="等线" panose="02010600030101010101" pitchFamily="2" charset="-122"/>
              </a:rPr>
              <a:t>点表示法的 </a:t>
            </a:r>
            <a:r>
              <a:rPr lang="en-US" altLang="zh-CN" sz="2400" i="0" baseline="0" dirty="0">
                <a:solidFill>
                  <a:srgbClr val="FF0000"/>
                </a:solidFill>
                <a:latin typeface="等线" panose="02010600030101010101" pitchFamily="2" charset="-122"/>
                <a:ea typeface="等线" panose="02010600030101010101" pitchFamily="2" charset="-122"/>
              </a:rPr>
              <a:t>IEEE </a:t>
            </a:r>
            <a:r>
              <a:rPr lang="zh-CN" altLang="en-US" sz="2400" i="0" baseline="0" dirty="0">
                <a:solidFill>
                  <a:srgbClr val="FF0000"/>
                </a:solidFill>
                <a:latin typeface="等线" panose="02010600030101010101" pitchFamily="2" charset="-122"/>
                <a:ea typeface="等线" panose="02010600030101010101" pitchFamily="2" charset="-122"/>
              </a:rPr>
              <a:t>标准</a:t>
            </a:r>
            <a:endParaRPr lang="en-US" altLang="zh-CN" sz="2400" i="0" baseline="0" dirty="0">
              <a:solidFill>
                <a:srgbClr val="FF0000"/>
              </a:solidFill>
              <a:latin typeface="等线" panose="02010600030101010101" pitchFamily="2" charset="-122"/>
              <a:ea typeface="等线" panose="02010600030101010101" pitchFamily="2" charset="-122"/>
            </a:endParaRPr>
          </a:p>
        </p:txBody>
      </p:sp>
      <p:pic>
        <p:nvPicPr>
          <p:cNvPr id="4915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6625" y="1295400"/>
            <a:ext cx="72707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ext Box 5"/>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5. IEEE </a:t>
            </a:r>
            <a:r>
              <a:rPr lang="zh-CN" altLang="en-US" sz="2400" i="0" baseline="0" dirty="0">
                <a:solidFill>
                  <a:srgbClr val="FF0000"/>
                </a:solidFill>
                <a:latin typeface="等线" panose="02010600030101010101" pitchFamily="2" charset="-122"/>
                <a:ea typeface="等线" panose="02010600030101010101" pitchFamily="2" charset="-122"/>
              </a:rPr>
              <a:t>标准</a:t>
            </a:r>
            <a:endParaRPr lang="en-US" altLang="zh-CN" sz="2400" i="0" baseline="0" dirty="0">
              <a:solidFill>
                <a:srgbClr val="FF0000"/>
              </a:solidFill>
              <a:latin typeface="等线" panose="02010600030101010101" pitchFamily="2" charset="-122"/>
              <a:ea typeface="等线" panose="02010600030101010101" pitchFamily="2" charset="-122"/>
            </a:endParaRPr>
          </a:p>
        </p:txBody>
      </p:sp>
      <p:cxnSp>
        <p:nvCxnSpPr>
          <p:cNvPr id="49157" name="Straight Connector 5"/>
          <p:cNvCxnSpPr>
            <a:cxnSpLocks noChangeShapeType="1"/>
          </p:cNvCxnSpPr>
          <p:nvPr/>
        </p:nvCxnSpPr>
        <p:spPr bwMode="auto">
          <a:xfrm>
            <a:off x="468313" y="1223963"/>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8" name="Straight Connector 6"/>
          <p:cNvCxnSpPr>
            <a:cxnSpLocks noChangeShapeType="1"/>
          </p:cNvCxnSpPr>
          <p:nvPr/>
        </p:nvCxnSpPr>
        <p:spPr bwMode="auto">
          <a:xfrm>
            <a:off x="468313" y="43926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9" name="Straight Connector 7"/>
          <p:cNvCxnSpPr>
            <a:cxnSpLocks noChangeShapeType="1"/>
          </p:cNvCxnSpPr>
          <p:nvPr/>
        </p:nvCxnSpPr>
        <p:spPr bwMode="auto">
          <a:xfrm>
            <a:off x="468313" y="7207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
          <p:cNvGraphicFramePr>
            <a:graphicFrameLocks noGrp="1"/>
          </p:cNvGraphicFramePr>
          <p:nvPr/>
        </p:nvGraphicFramePr>
        <p:xfrm>
          <a:off x="925513" y="4679950"/>
          <a:ext cx="7292974" cy="1819288"/>
        </p:xfrm>
        <a:graphic>
          <a:graphicData uri="http://schemas.openxmlformats.org/drawingml/2006/table">
            <a:tbl>
              <a:tblPr>
                <a:tableStyleId>{5C22544A-7EE6-4342-B048-85BDC9FD1C3A}</a:tableStyleId>
              </a:tblPr>
              <a:tblGrid>
                <a:gridCol w="3061868"/>
                <a:gridCol w="2115553"/>
                <a:gridCol w="2115553"/>
              </a:tblGrid>
              <a:tr h="539128">
                <a:tc gridSpan="3">
                  <a:txBody>
                    <a:bodyPr/>
                    <a:lstStyle/>
                    <a:p>
                      <a:pPr marL="0" algn="ctr" defTabSz="914400" rtl="0" eaLnBrk="1" latinLnBrk="0" hangingPunct="1">
                        <a:spcAft>
                          <a:spcPts val="0"/>
                        </a:spcAft>
                      </a:pPr>
                      <a:r>
                        <a:rPr lang="zh-CN" sz="2400" b="1" i="0" kern="1200" baseline="0" dirty="0" smtClean="0">
                          <a:solidFill>
                            <a:srgbClr val="FF0000"/>
                          </a:solidFill>
                          <a:latin typeface="宋体" panose="02010600030101010101" pitchFamily="2" charset="-122"/>
                          <a:ea typeface="宋体" panose="02010600030101010101" pitchFamily="2" charset="-122"/>
                          <a:cs typeface="+mn-cs"/>
                        </a:rPr>
                        <a:t>两种</a:t>
                      </a:r>
                      <a:r>
                        <a:rPr lang="en-US" altLang="zh-CN" sz="2400" b="1" i="0" kern="1200" baseline="0" dirty="0" smtClean="0">
                          <a:solidFill>
                            <a:srgbClr val="FF0000"/>
                          </a:solidFill>
                          <a:latin typeface="宋体" panose="02010600030101010101" pitchFamily="2" charset="-122"/>
                          <a:ea typeface="宋体" panose="02010600030101010101" pitchFamily="2" charset="-122"/>
                          <a:cs typeface="+mn-cs"/>
                        </a:rPr>
                        <a:t> </a:t>
                      </a:r>
                      <a:r>
                        <a:rPr lang="en-US" sz="2400" b="1" i="0" kern="1200" baseline="0" dirty="0" smtClean="0">
                          <a:solidFill>
                            <a:srgbClr val="FF0000"/>
                          </a:solidFill>
                          <a:latin typeface="宋体" panose="02010600030101010101" pitchFamily="2" charset="-122"/>
                          <a:ea typeface="宋体" panose="02010600030101010101" pitchFamily="2" charset="-122"/>
                          <a:cs typeface="+mn-cs"/>
                        </a:rPr>
                        <a:t>IEEE </a:t>
                      </a:r>
                      <a:r>
                        <a:rPr lang="zh-CN" sz="2400" b="1" i="0" kern="1200" baseline="0" dirty="0" smtClean="0">
                          <a:solidFill>
                            <a:srgbClr val="FF0000"/>
                          </a:solidFill>
                          <a:latin typeface="宋体" panose="02010600030101010101" pitchFamily="2" charset="-122"/>
                          <a:ea typeface="宋体" panose="02010600030101010101" pitchFamily="2" charset="-122"/>
                          <a:cs typeface="+mn-cs"/>
                        </a:rPr>
                        <a:t>浮点</a:t>
                      </a:r>
                      <a:r>
                        <a:rPr lang="zh-CN" altLang="en-US" sz="2400" b="1" i="0" kern="1200" baseline="0" dirty="0" smtClean="0">
                          <a:solidFill>
                            <a:srgbClr val="FF0000"/>
                          </a:solidFill>
                          <a:latin typeface="宋体" panose="02010600030101010101" pitchFamily="2" charset="-122"/>
                          <a:ea typeface="宋体" panose="02010600030101010101" pitchFamily="2" charset="-122"/>
                          <a:cs typeface="+mn-cs"/>
                        </a:rPr>
                        <a:t>数</a:t>
                      </a:r>
                      <a:r>
                        <a:rPr lang="zh-CN" sz="2400" b="1" i="0" kern="1200" baseline="0" dirty="0" smtClean="0">
                          <a:solidFill>
                            <a:srgbClr val="FF0000"/>
                          </a:solidFill>
                          <a:latin typeface="宋体" panose="02010600030101010101" pitchFamily="2" charset="-122"/>
                          <a:ea typeface="宋体" panose="02010600030101010101" pitchFamily="2" charset="-122"/>
                          <a:cs typeface="+mn-cs"/>
                        </a:rPr>
                        <a:t>标</a:t>
                      </a:r>
                      <a:r>
                        <a:rPr lang="zh-CN" sz="2400" b="1" i="0" kern="1200" baseline="0" dirty="0">
                          <a:solidFill>
                            <a:srgbClr val="FF0000"/>
                          </a:solidFill>
                          <a:latin typeface="宋体" panose="02010600030101010101" pitchFamily="2" charset="-122"/>
                          <a:ea typeface="宋体" panose="02010600030101010101" pitchFamily="2" charset="-122"/>
                          <a:cs typeface="+mn-cs"/>
                        </a:rPr>
                        <a:t>准</a:t>
                      </a:r>
                      <a:r>
                        <a:rPr lang="zh-CN" sz="2400" b="1" i="0" kern="1200" baseline="0" dirty="0" smtClean="0">
                          <a:solidFill>
                            <a:srgbClr val="FF0000"/>
                          </a:solidFill>
                          <a:latin typeface="宋体" panose="02010600030101010101" pitchFamily="2" charset="-122"/>
                          <a:ea typeface="宋体" panose="02010600030101010101" pitchFamily="2" charset="-122"/>
                          <a:cs typeface="+mn-cs"/>
                        </a:rPr>
                        <a:t>的</a:t>
                      </a:r>
                      <a:r>
                        <a:rPr lang="zh-CN" altLang="en-US" sz="2400" b="1" i="0" kern="1200" baseline="0" dirty="0" smtClean="0">
                          <a:solidFill>
                            <a:srgbClr val="FF0000"/>
                          </a:solidFill>
                          <a:latin typeface="宋体" panose="02010600030101010101" pitchFamily="2" charset="-122"/>
                          <a:ea typeface="宋体" panose="02010600030101010101" pitchFamily="2" charset="-122"/>
                          <a:cs typeface="+mn-cs"/>
                        </a:rPr>
                        <a:t>规范</a:t>
                      </a:r>
                      <a:endParaRPr lang="zh-CN" sz="2400" b="1" i="0" kern="1200" baseline="0" dirty="0">
                        <a:solidFill>
                          <a:srgbClr val="FF0000"/>
                        </a:solidFill>
                        <a:latin typeface="宋体" panose="02010600030101010101" pitchFamily="2" charset="-122"/>
                        <a:ea typeface="宋体" panose="02010600030101010101" pitchFamily="2" charset="-122"/>
                        <a:cs typeface="+mn-cs"/>
                      </a:endParaRPr>
                    </a:p>
                  </a:txBody>
                  <a:tcPr marL="68592" marR="68592" marT="0" marB="0">
                    <a:lnB w="12700" cap="flat" cmpd="sng" algn="ctr">
                      <a:solidFill>
                        <a:schemeClr val="tx1"/>
                      </a:solidFill>
                      <a:prstDash val="solid"/>
                      <a:round/>
                      <a:headEnd type="none" w="med" len="med"/>
                      <a:tailEnd type="none" w="med" len="med"/>
                    </a:lnB>
                    <a:noFill/>
                  </a:tcPr>
                </a:tc>
                <a:tc hMerge="1">
                  <a:tcPr/>
                </a:tc>
                <a:tc hMerge="1">
                  <a:tcPr/>
                </a:tc>
              </a:tr>
              <a:tr h="213358">
                <a:tc>
                  <a:txBody>
                    <a:bodyPr/>
                    <a:lstStyle/>
                    <a:p>
                      <a:pPr algn="ctr">
                        <a:spcAft>
                          <a:spcPts val="0"/>
                        </a:spcAft>
                      </a:pPr>
                      <a:r>
                        <a:rPr lang="zh-CN" sz="1400" b="1" kern="100" dirty="0">
                          <a:effectLst/>
                          <a:latin typeface="等线" panose="02010600030101010101" pitchFamily="2" charset="-122"/>
                          <a:ea typeface="等线" panose="02010600030101010101" pitchFamily="2" charset="-122"/>
                        </a:rPr>
                        <a:t>参</a:t>
                      </a:r>
                      <a:r>
                        <a:rPr lang="en-US" sz="1400" b="1" kern="100" dirty="0">
                          <a:effectLst/>
                          <a:latin typeface="等线" panose="02010600030101010101" pitchFamily="2" charset="-122"/>
                          <a:ea typeface="等线" panose="02010600030101010101" pitchFamily="2" charset="-122"/>
                        </a:rPr>
                        <a:t>      </a:t>
                      </a:r>
                      <a:r>
                        <a:rPr lang="zh-CN" sz="1400" b="1" kern="100" dirty="0">
                          <a:effectLst/>
                          <a:latin typeface="等线" panose="02010600030101010101" pitchFamily="2" charset="-122"/>
                          <a:ea typeface="等线" panose="02010600030101010101" pitchFamily="2" charset="-122"/>
                        </a:rPr>
                        <a:t>数</a:t>
                      </a:r>
                      <a:endParaRPr lang="zh-CN" sz="1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400" b="1" kern="100" dirty="0">
                          <a:effectLst/>
                          <a:latin typeface="等线" panose="02010600030101010101" pitchFamily="2" charset="-122"/>
                          <a:ea typeface="等线" panose="02010600030101010101" pitchFamily="2" charset="-122"/>
                        </a:rPr>
                        <a:t>单  精  度</a:t>
                      </a:r>
                      <a:endParaRPr lang="zh-CN" sz="1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400" b="1" kern="100" dirty="0">
                          <a:effectLst/>
                          <a:latin typeface="等线" panose="02010600030101010101" pitchFamily="2" charset="-122"/>
                          <a:ea typeface="等线" panose="02010600030101010101" pitchFamily="2" charset="-122"/>
                        </a:rPr>
                        <a:t>双  精  度</a:t>
                      </a:r>
                      <a:endParaRPr lang="zh-CN" sz="1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58">
                <a:tc>
                  <a:txBody>
                    <a:bodyPr/>
                    <a:lstStyle/>
                    <a:p>
                      <a:pPr indent="535305" algn="l">
                        <a:spcAft>
                          <a:spcPts val="0"/>
                        </a:spcAft>
                      </a:pPr>
                      <a:r>
                        <a:rPr lang="zh-CN" sz="1400" kern="100" dirty="0">
                          <a:effectLst/>
                          <a:latin typeface="等线" panose="02010600030101010101" pitchFamily="2" charset="-122"/>
                          <a:ea typeface="等线" panose="02010600030101010101" pitchFamily="2" charset="-122"/>
                        </a:rPr>
                        <a:t>内存单元大小（位数）</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a:effectLst/>
                          <a:latin typeface="等线" panose="02010600030101010101" pitchFamily="2" charset="-122"/>
                          <a:ea typeface="等线" panose="02010600030101010101" pitchFamily="2" charset="-122"/>
                        </a:rPr>
                        <a:t>32</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64</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3358">
                <a:tc>
                  <a:txBody>
                    <a:bodyPr/>
                    <a:lstStyle/>
                    <a:p>
                      <a:pPr indent="535305" algn="l">
                        <a:spcAft>
                          <a:spcPts val="0"/>
                        </a:spcAft>
                      </a:pPr>
                      <a:r>
                        <a:rPr lang="zh-CN" sz="1400" kern="100" dirty="0">
                          <a:effectLst/>
                          <a:latin typeface="等线" panose="02010600030101010101" pitchFamily="2" charset="-122"/>
                          <a:ea typeface="等线" panose="02010600030101010101" pitchFamily="2" charset="-122"/>
                        </a:rPr>
                        <a:t>符号位大小（位数）</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1</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1</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3358">
                <a:tc>
                  <a:txBody>
                    <a:bodyPr/>
                    <a:lstStyle/>
                    <a:p>
                      <a:pPr indent="535305" algn="l">
                        <a:spcAft>
                          <a:spcPts val="0"/>
                        </a:spcAft>
                      </a:pPr>
                      <a:r>
                        <a:rPr lang="zh-CN" sz="1400" kern="100" dirty="0">
                          <a:effectLst/>
                          <a:latin typeface="等线" panose="02010600030101010101" pitchFamily="2" charset="-122"/>
                          <a:ea typeface="等线" panose="02010600030101010101" pitchFamily="2" charset="-122"/>
                        </a:rPr>
                        <a:t>指数大小（位数）</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8</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11</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3358">
                <a:tc>
                  <a:txBody>
                    <a:bodyPr/>
                    <a:lstStyle/>
                    <a:p>
                      <a:pPr indent="535305" algn="l">
                        <a:spcAft>
                          <a:spcPts val="0"/>
                        </a:spcAft>
                      </a:pPr>
                      <a:r>
                        <a:rPr lang="zh-CN" sz="1400" kern="100" dirty="0">
                          <a:effectLst/>
                          <a:latin typeface="等线" panose="02010600030101010101" pitchFamily="2" charset="-122"/>
                          <a:ea typeface="等线" panose="02010600030101010101" pitchFamily="2" charset="-122"/>
                        </a:rPr>
                        <a:t>尾数大小</a:t>
                      </a:r>
                      <a:r>
                        <a:rPr lang="zh-CN" sz="1400" kern="100" dirty="0" smtClean="0">
                          <a:effectLst/>
                          <a:latin typeface="等线" panose="02010600030101010101" pitchFamily="2" charset="-122"/>
                          <a:ea typeface="等线" panose="02010600030101010101" pitchFamily="2" charset="-122"/>
                        </a:rPr>
                        <a:t>（</a:t>
                      </a:r>
                      <a:r>
                        <a:rPr lang="zh-CN" altLang="en-US" sz="1400" kern="100" dirty="0" smtClean="0">
                          <a:effectLst/>
                          <a:latin typeface="等线" panose="02010600030101010101" pitchFamily="2" charset="-122"/>
                          <a:ea typeface="等线" panose="02010600030101010101" pitchFamily="2" charset="-122"/>
                        </a:rPr>
                        <a:t>位</a:t>
                      </a:r>
                      <a:r>
                        <a:rPr lang="zh-CN" sz="1400" kern="100" dirty="0" smtClean="0">
                          <a:effectLst/>
                          <a:latin typeface="等线" panose="02010600030101010101" pitchFamily="2" charset="-122"/>
                          <a:ea typeface="等线" panose="02010600030101010101" pitchFamily="2" charset="-122"/>
                        </a:rPr>
                        <a:t>数</a:t>
                      </a:r>
                      <a:r>
                        <a:rPr lang="zh-CN" sz="1400" kern="100" dirty="0">
                          <a:effectLst/>
                          <a:latin typeface="等线" panose="02010600030101010101" pitchFamily="2" charset="-122"/>
                          <a:ea typeface="等线" panose="02010600030101010101" pitchFamily="2" charset="-122"/>
                        </a:rPr>
                        <a: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23</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52</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3358">
                <a:tc>
                  <a:txBody>
                    <a:bodyPr/>
                    <a:lstStyle/>
                    <a:p>
                      <a:pPr indent="535305" algn="l">
                        <a:spcAft>
                          <a:spcPts val="0"/>
                        </a:spcAft>
                      </a:pPr>
                      <a:r>
                        <a:rPr lang="zh-CN" sz="1400" kern="100" dirty="0">
                          <a:effectLst/>
                          <a:latin typeface="等线" panose="02010600030101010101" pitchFamily="2" charset="-122"/>
                          <a:ea typeface="等线" panose="02010600030101010101" pitchFamily="2" charset="-122"/>
                        </a:rPr>
                        <a:t>偏移量（整数）</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127</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00" dirty="0">
                          <a:effectLst/>
                          <a:latin typeface="等线" panose="02010600030101010101" pitchFamily="2" charset="-122"/>
                          <a:ea typeface="等线" panose="02010600030101010101" pitchFamily="2" charset="-122"/>
                        </a:rPr>
                        <a:t>1023</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92" marR="68592"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720725"/>
            <a:ext cx="1260475" cy="466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3-23</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50179" name="Rectangle 3"/>
          <p:cNvSpPr>
            <a:spLocks noChangeArrowheads="1"/>
          </p:cNvSpPr>
          <p:nvPr/>
        </p:nvSpPr>
        <p:spPr bwMode="auto">
          <a:xfrm>
            <a:off x="468313" y="118745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用 </a:t>
            </a:r>
            <a:r>
              <a:rPr lang="en-US" altLang="zh-CN" sz="2400" i="0" baseline="0" dirty="0">
                <a:latin typeface="等线" panose="02010600030101010101" pitchFamily="2" charset="-122"/>
                <a:ea typeface="等线" panose="02010600030101010101" pitchFamily="2" charset="-122"/>
              </a:rPr>
              <a:t>IEEE </a:t>
            </a:r>
            <a:r>
              <a:rPr lang="zh-CN" altLang="en-US" sz="2400" i="0" baseline="0" dirty="0">
                <a:latin typeface="等线" panose="02010600030101010101" pitchFamily="2" charset="-122"/>
                <a:ea typeface="等线" panose="02010600030101010101" pitchFamily="2" charset="-122"/>
              </a:rPr>
              <a:t>单精度格式表示十进制数 </a:t>
            </a:r>
            <a:r>
              <a:rPr lang="en-US" altLang="zh-CN" sz="2400" i="0" baseline="0" dirty="0">
                <a:latin typeface="等线" panose="02010600030101010101" pitchFamily="2" charset="-122"/>
                <a:ea typeface="等线" panose="02010600030101010101" pitchFamily="2" charset="-122"/>
              </a:rPr>
              <a:t>5.75</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50180" name="Rectangle 8"/>
          <p:cNvSpPr>
            <a:spLocks noChangeArrowheads="1"/>
          </p:cNvSpPr>
          <p:nvPr/>
        </p:nvSpPr>
        <p:spPr bwMode="auto">
          <a:xfrm>
            <a:off x="468313" y="1800225"/>
            <a:ext cx="81724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20000"/>
              </a:lnSpc>
              <a:buFontTx/>
              <a:buAutoNum type="alphaLcPeriod"/>
            </a:pPr>
            <a:r>
              <a:rPr lang="zh-CN" altLang="en-US" sz="2400" i="0" baseline="0" dirty="0">
                <a:latin typeface="+mn-ea"/>
              </a:rPr>
              <a:t>符号为正，所以</a:t>
            </a:r>
            <a:r>
              <a:rPr lang="en-US" altLang="zh-CN" sz="2400" i="0" baseline="0" dirty="0">
                <a:latin typeface="+mn-ea"/>
              </a:rPr>
              <a:t> S = 0</a:t>
            </a:r>
            <a:r>
              <a:rPr lang="zh-CN" altLang="en-US" sz="2400" i="0" baseline="0" dirty="0">
                <a:latin typeface="+mn-ea"/>
              </a:rPr>
              <a:t>。</a:t>
            </a:r>
            <a:endParaRPr lang="en-US" altLang="zh-CN" sz="2400" i="0" baseline="0" dirty="0">
              <a:latin typeface="+mn-ea"/>
            </a:endParaRPr>
          </a:p>
          <a:p>
            <a:pPr eaLnBrk="1" hangingPunct="1">
              <a:lnSpc>
                <a:spcPct val="120000"/>
              </a:lnSpc>
              <a:buFontTx/>
              <a:buAutoNum type="alphaLcPeriod"/>
            </a:pPr>
            <a:r>
              <a:rPr lang="zh-CN" altLang="en-US" sz="2400" i="0" baseline="0" dirty="0">
                <a:latin typeface="+mn-ea"/>
              </a:rPr>
              <a:t>十进制转换为二进制：</a:t>
            </a:r>
            <a:r>
              <a:rPr lang="en-US" altLang="zh-CN" sz="2400" i="0" baseline="0" dirty="0">
                <a:latin typeface="+mn-ea"/>
              </a:rPr>
              <a:t>5.75 = (101.11)</a:t>
            </a:r>
            <a:r>
              <a:rPr lang="en-US" altLang="zh-CN" sz="2400" i="0" baseline="-25000" dirty="0">
                <a:latin typeface="+mn-ea"/>
              </a:rPr>
              <a:t>2</a:t>
            </a:r>
            <a:r>
              <a:rPr lang="en-US" altLang="zh-CN" sz="2400" i="0" baseline="0" dirty="0">
                <a:latin typeface="+mn-ea"/>
              </a:rPr>
              <a:t>.</a:t>
            </a:r>
            <a:endParaRPr lang="en-US" altLang="zh-CN" sz="2400" i="0" baseline="0" dirty="0">
              <a:latin typeface="+mn-ea"/>
            </a:endParaRPr>
          </a:p>
          <a:p>
            <a:pPr eaLnBrk="1" hangingPunct="1">
              <a:lnSpc>
                <a:spcPct val="120000"/>
              </a:lnSpc>
              <a:buFontTx/>
              <a:buAutoNum type="alphaLcPeriod"/>
            </a:pPr>
            <a:r>
              <a:rPr lang="zh-CN" altLang="en-US" sz="2400" i="0" baseline="0" dirty="0">
                <a:latin typeface="+mn-ea"/>
              </a:rPr>
              <a:t>规范化</a:t>
            </a:r>
            <a:r>
              <a:rPr lang="en-US" altLang="zh-CN" sz="2400" i="0" baseline="0" dirty="0">
                <a:latin typeface="+mn-ea"/>
              </a:rPr>
              <a:t>: (101.11)</a:t>
            </a:r>
            <a:r>
              <a:rPr lang="en-US" altLang="zh-CN" sz="2400" i="0" baseline="-25000" dirty="0">
                <a:latin typeface="+mn-ea"/>
              </a:rPr>
              <a:t>2</a:t>
            </a:r>
            <a:r>
              <a:rPr lang="en-US" altLang="zh-CN" sz="2400" i="0" baseline="0" dirty="0">
                <a:latin typeface="+mn-ea"/>
              </a:rPr>
              <a:t> = (1.1011)</a:t>
            </a:r>
            <a:r>
              <a:rPr lang="en-US" altLang="zh-CN" sz="2400" i="0" baseline="-25000" dirty="0">
                <a:latin typeface="+mn-ea"/>
              </a:rPr>
              <a:t>2</a:t>
            </a:r>
            <a:r>
              <a:rPr lang="en-US" altLang="zh-CN" sz="2400" i="0" baseline="0" dirty="0">
                <a:latin typeface="+mn-ea"/>
              </a:rPr>
              <a:t> × 2</a:t>
            </a:r>
            <a:r>
              <a:rPr lang="en-US" altLang="zh-CN" sz="2400" i="0" baseline="30000" dirty="0">
                <a:latin typeface="+mn-ea"/>
              </a:rPr>
              <a:t>2</a:t>
            </a:r>
            <a:r>
              <a:rPr lang="en-US" altLang="zh-CN" sz="2400" i="0" baseline="0" dirty="0">
                <a:latin typeface="+mn-ea"/>
              </a:rPr>
              <a:t>.</a:t>
            </a:r>
            <a:endParaRPr lang="en-US" altLang="zh-CN" sz="2400" i="0" baseline="0" dirty="0">
              <a:latin typeface="+mn-ea"/>
            </a:endParaRPr>
          </a:p>
          <a:p>
            <a:pPr eaLnBrk="1" hangingPunct="1">
              <a:lnSpc>
                <a:spcPct val="120000"/>
              </a:lnSpc>
              <a:buFontTx/>
              <a:buAutoNum type="alphaLcPeriod"/>
            </a:pPr>
            <a:r>
              <a:rPr lang="en-US" altLang="zh-CN" sz="2400" i="0" baseline="0" dirty="0">
                <a:latin typeface="+mn-ea"/>
              </a:rPr>
              <a:t>E = 2 + 127 = 129 = (10000001)</a:t>
            </a:r>
            <a:r>
              <a:rPr lang="en-US" altLang="zh-CN" sz="2400" i="0" baseline="-25000" dirty="0">
                <a:latin typeface="+mn-ea"/>
              </a:rPr>
              <a:t>2</a:t>
            </a:r>
            <a:r>
              <a:rPr lang="zh-CN" altLang="en-US" sz="2400" i="0" baseline="-25000" dirty="0">
                <a:latin typeface="+mn-ea"/>
              </a:rPr>
              <a:t>，</a:t>
            </a:r>
            <a:r>
              <a:rPr lang="en-US" altLang="zh-CN" sz="2400" i="0" baseline="0" dirty="0">
                <a:latin typeface="+mn-ea"/>
              </a:rPr>
              <a:t>M = 1011</a:t>
            </a:r>
            <a:r>
              <a:rPr lang="zh-CN" altLang="en-US" sz="2400" i="0" baseline="0" dirty="0">
                <a:latin typeface="+mn-ea"/>
              </a:rPr>
              <a:t>。我们需要在</a:t>
            </a:r>
            <a:r>
              <a:rPr lang="en-US" altLang="zh-CN" sz="2400" i="0" baseline="0" dirty="0">
                <a:latin typeface="+mn-ea"/>
              </a:rPr>
              <a:t>M</a:t>
            </a:r>
            <a:r>
              <a:rPr lang="zh-CN" altLang="en-US" sz="2400" i="0" baseline="0" dirty="0">
                <a:latin typeface="+mn-ea"/>
              </a:rPr>
              <a:t>的右边加上</a:t>
            </a:r>
            <a:r>
              <a:rPr lang="en-US" altLang="zh-CN" sz="2400" i="0" baseline="0" dirty="0">
                <a:latin typeface="+mn-ea"/>
              </a:rPr>
              <a:t>19</a:t>
            </a:r>
            <a:r>
              <a:rPr lang="zh-CN" altLang="en-US" sz="2400" i="0" baseline="0" dirty="0">
                <a:latin typeface="+mn-ea"/>
              </a:rPr>
              <a:t>个</a:t>
            </a:r>
            <a:r>
              <a:rPr lang="en-US" altLang="zh-CN" sz="2400" i="0" baseline="0" dirty="0">
                <a:latin typeface="+mn-ea"/>
              </a:rPr>
              <a:t>0</a:t>
            </a:r>
            <a:r>
              <a:rPr lang="zh-CN" altLang="en-US" sz="2400" i="0" baseline="0" dirty="0">
                <a:latin typeface="+mn-ea"/>
              </a:rPr>
              <a:t>使其变为</a:t>
            </a:r>
            <a:r>
              <a:rPr lang="en-US" altLang="zh-CN" sz="2400" i="0" baseline="0" dirty="0">
                <a:latin typeface="+mn-ea"/>
              </a:rPr>
              <a:t>23</a:t>
            </a:r>
            <a:r>
              <a:rPr lang="zh-CN" altLang="en-US" sz="2400" i="0" baseline="0" dirty="0">
                <a:latin typeface="+mn-ea"/>
              </a:rPr>
              <a:t>位。</a:t>
            </a:r>
            <a:r>
              <a:rPr lang="en-US" altLang="zh-CN" sz="2400" i="0" baseline="0" dirty="0">
                <a:latin typeface="+mn-ea"/>
              </a:rPr>
              <a:t> </a:t>
            </a:r>
            <a:endParaRPr lang="en-US" altLang="zh-CN" sz="2400" i="0" baseline="0" dirty="0">
              <a:latin typeface="+mn-ea"/>
            </a:endParaRPr>
          </a:p>
          <a:p>
            <a:pPr eaLnBrk="1" hangingPunct="1">
              <a:lnSpc>
                <a:spcPct val="120000"/>
              </a:lnSpc>
              <a:buFontTx/>
              <a:buAutoNum type="alphaLcPeriod"/>
            </a:pPr>
            <a:r>
              <a:rPr lang="zh-CN" altLang="en-US" sz="2400" i="0" baseline="0" dirty="0">
                <a:latin typeface="+mn-ea"/>
              </a:rPr>
              <a:t>结果如下所示：</a:t>
            </a:r>
            <a:endParaRPr lang="en-US" altLang="zh-CN" sz="2400" i="0" baseline="0" dirty="0">
              <a:latin typeface="+mn-ea"/>
            </a:endParaRPr>
          </a:p>
        </p:txBody>
      </p:sp>
      <p:pic>
        <p:nvPicPr>
          <p:cNvPr id="5018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0" y="4492625"/>
            <a:ext cx="69850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Rectangle 10"/>
          <p:cNvSpPr>
            <a:spLocks noChangeArrowheads="1"/>
          </p:cNvSpPr>
          <p:nvPr/>
        </p:nvSpPr>
        <p:spPr bwMode="auto">
          <a:xfrm>
            <a:off x="468313" y="554355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存储在计算机中的数字为：</a:t>
            </a:r>
            <a:endParaRPr lang="en-US" altLang="zh-CN" sz="2400" i="0" baseline="0" dirty="0">
              <a:latin typeface="等线" panose="02010600030101010101" pitchFamily="2" charset="-122"/>
              <a:ea typeface="等线" panose="02010600030101010101" pitchFamily="2" charset="-122"/>
            </a:endParaRPr>
          </a:p>
        </p:txBody>
      </p:sp>
      <p:sp>
        <p:nvSpPr>
          <p:cNvPr id="50183" name="Rectangle 11"/>
          <p:cNvSpPr>
            <a:spLocks noChangeArrowheads="1"/>
          </p:cNvSpPr>
          <p:nvPr/>
        </p:nvSpPr>
        <p:spPr bwMode="auto">
          <a:xfrm>
            <a:off x="1751847" y="6086624"/>
            <a:ext cx="5640307" cy="461665"/>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r>
              <a:rPr lang="en-US" altLang="zh-CN" sz="2400" i="0" baseline="0" dirty="0">
                <a:solidFill>
                  <a:schemeClr val="folHlink"/>
                </a:solidFill>
                <a:latin typeface="等线" panose="02010600030101010101" pitchFamily="2" charset="-122"/>
                <a:ea typeface="等线" panose="02010600030101010101" pitchFamily="2" charset="-122"/>
              </a:rPr>
              <a:t>01000000110110000000000000000000</a:t>
            </a:r>
            <a:endParaRPr lang="en-US" altLang="zh-CN" sz="2400" i="0" baseline="0" dirty="0">
              <a:solidFill>
                <a:schemeClr val="folHlink"/>
              </a:solidFill>
              <a:latin typeface="等线" panose="02010600030101010101" pitchFamily="2" charset="-122"/>
              <a:ea typeface="等线" panose="02010600030101010101" pitchFamily="2" charset="-122"/>
            </a:endParaRPr>
          </a:p>
        </p:txBody>
      </p:sp>
      <p:sp>
        <p:nvSpPr>
          <p:cNvPr id="50184" name="文本框 1"/>
          <p:cNvSpPr txBox="1">
            <a:spLocks noChangeArrowheads="1"/>
          </p:cNvSpPr>
          <p:nvPr/>
        </p:nvSpPr>
        <p:spPr bwMode="auto">
          <a:xfrm>
            <a:off x="468313" y="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6. IEEE </a:t>
            </a:r>
            <a:r>
              <a:rPr lang="zh-CN" altLang="en-US" sz="2400" i="0" baseline="0" dirty="0">
                <a:solidFill>
                  <a:srgbClr val="FF0000"/>
                </a:solidFill>
                <a:latin typeface="等线" panose="02010600030101010101" pitchFamily="2" charset="-122"/>
                <a:ea typeface="等线" panose="02010600030101010101" pitchFamily="2" charset="-122"/>
              </a:rPr>
              <a:t>标准浮点数的存储</a:t>
            </a:r>
            <a:endParaRPr lang="zh-CN" altLang="en-US" sz="2400" i="0" baseline="0" dirty="0">
              <a:solidFill>
                <a:srgbClr val="FF0000"/>
              </a:solidFill>
              <a:latin typeface="等线" panose="02010600030101010101" pitchFamily="2" charset="-122"/>
              <a:ea typeface="等线" panose="02010600030101010101" pitchFamily="2" charset="-122"/>
            </a:endParaRPr>
          </a:p>
        </p:txBody>
      </p:sp>
      <p:sp>
        <p:nvSpPr>
          <p:cNvPr id="50185" name="圆角矩形标注 1"/>
          <p:cNvSpPr>
            <a:spLocks noChangeArrowheads="1"/>
          </p:cNvSpPr>
          <p:nvPr/>
        </p:nvSpPr>
        <p:spPr bwMode="auto">
          <a:xfrm>
            <a:off x="7010336" y="5202238"/>
            <a:ext cx="2120964" cy="611187"/>
          </a:xfrm>
          <a:prstGeom prst="wedgeRoundRectCallout">
            <a:avLst>
              <a:gd name="adj1" fmla="val -48176"/>
              <a:gd name="adj2" fmla="val 93597"/>
              <a:gd name="adj3" fmla="val 16667"/>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zh-CN" sz="2400" i="0" baseline="0" dirty="0">
                <a:latin typeface="等线" panose="02010600030101010101" pitchFamily="2" charset="-122"/>
                <a:ea typeface="等线" panose="02010600030101010101" pitchFamily="2" charset="-122"/>
              </a:rPr>
              <a:t>(40D80000)</a:t>
            </a:r>
            <a:r>
              <a:rPr lang="en-US" altLang="zh-CN" sz="2400" i="0" baseline="-25000" dirty="0">
                <a:latin typeface="等线" panose="02010600030101010101" pitchFamily="2" charset="-122"/>
                <a:ea typeface="等线" panose="02010600030101010101" pitchFamily="2" charset="-122"/>
              </a:rPr>
              <a:t>16</a:t>
            </a:r>
            <a:endParaRPr lang="zh-CN" altLang="en-US" sz="2400" i="0" baseline="-250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3-24</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51203"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用 </a:t>
            </a:r>
            <a:r>
              <a:rPr lang="en-US" altLang="zh-CN" sz="2400" i="0" baseline="0" dirty="0">
                <a:latin typeface="等线" panose="02010600030101010101" pitchFamily="2" charset="-122"/>
                <a:ea typeface="等线" panose="02010600030101010101" pitchFamily="2" charset="-122"/>
              </a:rPr>
              <a:t>IEEE </a:t>
            </a:r>
            <a:r>
              <a:rPr lang="zh-CN" altLang="en-US" sz="2400" i="0" baseline="0" dirty="0">
                <a:latin typeface="等线" panose="02010600030101010101" pitchFamily="2" charset="-122"/>
                <a:ea typeface="等线" panose="02010600030101010101" pitchFamily="2" charset="-122"/>
              </a:rPr>
              <a:t>单精度格式表示十进制数 </a:t>
            </a:r>
            <a:r>
              <a:rPr lang="en-US" altLang="zh-CN" sz="2400" i="0" baseline="0" dirty="0">
                <a:latin typeface="等线" panose="02010600030101010101" pitchFamily="2" charset="-122"/>
                <a:ea typeface="等线" panose="02010600030101010101" pitchFamily="2" charset="-122"/>
              </a:rPr>
              <a:t>-161.875</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51204" name="Rectangle 5"/>
          <p:cNvSpPr>
            <a:spLocks noChangeArrowheads="1"/>
          </p:cNvSpPr>
          <p:nvPr/>
        </p:nvSpPr>
        <p:spPr bwMode="auto">
          <a:xfrm>
            <a:off x="468313" y="1295400"/>
            <a:ext cx="844708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符号为负</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所以</a:t>
            </a:r>
            <a:r>
              <a:rPr lang="en-US" altLang="zh-CN" sz="2400" i="0" baseline="0" dirty="0">
                <a:latin typeface="等线" panose="02010600030101010101" pitchFamily="2" charset="-122"/>
                <a:ea typeface="等线" panose="02010600030101010101" pitchFamily="2" charset="-122"/>
              </a:rPr>
              <a:t> S = 1</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十进制转换为二进制：</a:t>
            </a:r>
            <a:r>
              <a:rPr lang="en-US" altLang="zh-CN" sz="2400" i="0" baseline="0" dirty="0">
                <a:latin typeface="等线" panose="02010600030101010101" pitchFamily="2" charset="-122"/>
                <a:ea typeface="等线" panose="02010600030101010101" pitchFamily="2" charset="-122"/>
              </a:rPr>
              <a:t>161.875 = (10100001.111)</a:t>
            </a:r>
            <a:r>
              <a:rPr lang="en-US" altLang="zh-CN" sz="2400" i="0" baseline="-25000" dirty="0">
                <a:latin typeface="等线" panose="02010600030101010101" pitchFamily="2" charset="-122"/>
                <a:ea typeface="等线" panose="02010600030101010101" pitchFamily="2" charset="-122"/>
              </a:rPr>
              <a:t>2 </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规范化</a:t>
            </a:r>
            <a:r>
              <a:rPr lang="en-US" altLang="zh-CN" sz="2400" i="0" baseline="0" dirty="0">
                <a:latin typeface="等线" panose="02010600030101010101" pitchFamily="2" charset="-122"/>
                <a:ea typeface="等线" panose="02010600030101010101" pitchFamily="2" charset="-122"/>
              </a:rPr>
              <a:t>: (10100001.111)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 (1.0100001111)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 2</a:t>
            </a:r>
            <a:r>
              <a:rPr lang="en-US" altLang="zh-CN" sz="2400" i="0" baseline="30000" dirty="0">
                <a:latin typeface="等线" panose="02010600030101010101" pitchFamily="2" charset="-122"/>
                <a:ea typeface="等线" panose="02010600030101010101" pitchFamily="2" charset="-122"/>
              </a:rPr>
              <a:t>7</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en-US" altLang="zh-CN" sz="2400" i="0" baseline="0" dirty="0">
                <a:latin typeface="等线" panose="02010600030101010101" pitchFamily="2" charset="-122"/>
                <a:ea typeface="等线" panose="02010600030101010101" pitchFamily="2" charset="-122"/>
              </a:rPr>
              <a:t>E = 7 + 127 = 134 = (10000110)</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a:t>
            </a:r>
            <a:r>
              <a:rPr lang="en-US" altLang="zh-CN" sz="2400" i="0" baseline="0" dirty="0">
                <a:latin typeface="等线" panose="02010600030101010101" pitchFamily="2" charset="-122"/>
                <a:ea typeface="等线" panose="02010600030101010101" pitchFamily="2" charset="-122"/>
              </a:rPr>
              <a:t>M = (0100001111)</a:t>
            </a:r>
            <a:r>
              <a:rPr lang="en-US" altLang="zh-CN" sz="2400" i="0" baseline="-25000" dirty="0">
                <a:latin typeface="等线" panose="02010600030101010101" pitchFamily="2" charset="-122"/>
                <a:ea typeface="等线" panose="02010600030101010101" pitchFamily="2" charset="-122"/>
              </a:rPr>
              <a:t>2</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结果如下所示：</a:t>
            </a:r>
            <a:endParaRPr lang="en-US" altLang="zh-CN" sz="2400" i="0" baseline="0" dirty="0">
              <a:latin typeface="等线" panose="02010600030101010101" pitchFamily="2" charset="-122"/>
              <a:ea typeface="等线" panose="02010600030101010101" pitchFamily="2" charset="-122"/>
            </a:endParaRPr>
          </a:p>
        </p:txBody>
      </p:sp>
      <p:sp>
        <p:nvSpPr>
          <p:cNvPr id="51205" name="Rectangle 7"/>
          <p:cNvSpPr>
            <a:spLocks noChangeArrowheads="1"/>
          </p:cNvSpPr>
          <p:nvPr/>
        </p:nvSpPr>
        <p:spPr bwMode="auto">
          <a:xfrm>
            <a:off x="468313" y="525145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存储在计算机中的数字为：</a:t>
            </a:r>
            <a:endParaRPr lang="en-US" altLang="zh-CN" sz="2400" i="0" baseline="0" dirty="0">
              <a:latin typeface="等线" panose="02010600030101010101" pitchFamily="2" charset="-122"/>
              <a:ea typeface="等线" panose="02010600030101010101" pitchFamily="2" charset="-122"/>
            </a:endParaRPr>
          </a:p>
        </p:txBody>
      </p:sp>
      <p:sp>
        <p:nvSpPr>
          <p:cNvPr id="51206" name="Rectangle 8"/>
          <p:cNvSpPr>
            <a:spLocks noChangeArrowheads="1"/>
          </p:cNvSpPr>
          <p:nvPr/>
        </p:nvSpPr>
        <p:spPr bwMode="auto">
          <a:xfrm>
            <a:off x="1751847" y="5870724"/>
            <a:ext cx="5640307" cy="461665"/>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r>
              <a:rPr lang="en-US" altLang="zh-CN" sz="2400" i="0" baseline="0" dirty="0">
                <a:solidFill>
                  <a:schemeClr val="folHlink"/>
                </a:solidFill>
                <a:latin typeface="等线" panose="02010600030101010101" pitchFamily="2" charset="-122"/>
                <a:ea typeface="等线" panose="02010600030101010101" pitchFamily="2" charset="-122"/>
              </a:rPr>
              <a:t>11000011010000111100000000000000</a:t>
            </a:r>
            <a:endParaRPr lang="en-US" altLang="zh-CN" sz="2400" i="0" baseline="0" dirty="0">
              <a:solidFill>
                <a:schemeClr val="folHlink"/>
              </a:solidFill>
              <a:latin typeface="等线" panose="02010600030101010101" pitchFamily="2" charset="-122"/>
              <a:ea typeface="等线" panose="02010600030101010101" pitchFamily="2" charset="-122"/>
            </a:endParaRPr>
          </a:p>
        </p:txBody>
      </p:sp>
      <p:pic>
        <p:nvPicPr>
          <p:cNvPr id="51207"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4032250"/>
            <a:ext cx="72009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8" name="圆角矩形标注 8"/>
          <p:cNvSpPr>
            <a:spLocks noChangeArrowheads="1"/>
          </p:cNvSpPr>
          <p:nvPr/>
        </p:nvSpPr>
        <p:spPr bwMode="auto">
          <a:xfrm>
            <a:off x="7010336" y="4945063"/>
            <a:ext cx="2120964" cy="612775"/>
          </a:xfrm>
          <a:prstGeom prst="wedgeRoundRectCallout">
            <a:avLst>
              <a:gd name="adj1" fmla="val -46556"/>
              <a:gd name="adj2" fmla="val 99815"/>
              <a:gd name="adj3" fmla="val 16667"/>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zh-CN" sz="2400" i="0" baseline="0" dirty="0">
                <a:latin typeface="等线" panose="02010600030101010101" pitchFamily="2" charset="-122"/>
                <a:ea typeface="等线" panose="02010600030101010101" pitchFamily="2" charset="-122"/>
              </a:rPr>
              <a:t>(C343C000)</a:t>
            </a:r>
            <a:r>
              <a:rPr lang="en-US" altLang="zh-CN" sz="2400" i="0" baseline="-25000" dirty="0">
                <a:latin typeface="等线" panose="02010600030101010101" pitchFamily="2" charset="-122"/>
                <a:ea typeface="等线" panose="02010600030101010101" pitchFamily="2" charset="-122"/>
              </a:rPr>
              <a:t>16</a:t>
            </a:r>
            <a:endParaRPr lang="zh-CN" altLang="en-US" sz="2400" i="0" baseline="-250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1260475"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3-25</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52227"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用 </a:t>
            </a:r>
            <a:r>
              <a:rPr lang="en-US" altLang="zh-CN" sz="2400" i="0" baseline="0" dirty="0">
                <a:latin typeface="等线" panose="02010600030101010101" pitchFamily="2" charset="-122"/>
                <a:ea typeface="等线" panose="02010600030101010101" pitchFamily="2" charset="-122"/>
              </a:rPr>
              <a:t>IEEE </a:t>
            </a:r>
            <a:r>
              <a:rPr lang="zh-CN" altLang="en-US" sz="2400" i="0" baseline="0" dirty="0">
                <a:latin typeface="等线" panose="02010600030101010101" pitchFamily="2" charset="-122"/>
                <a:ea typeface="等线" panose="02010600030101010101" pitchFamily="2" charset="-122"/>
              </a:rPr>
              <a:t>单精度格式表示十进制数 </a:t>
            </a:r>
            <a:r>
              <a:rPr lang="en-US" altLang="zh-CN" sz="2400" i="0" baseline="0" dirty="0">
                <a:latin typeface="等线" panose="02010600030101010101" pitchFamily="2" charset="-122"/>
                <a:ea typeface="等线" panose="02010600030101010101" pitchFamily="2" charset="-122"/>
              </a:rPr>
              <a:t>-0.0234375</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52228" name="Rectangle 5"/>
          <p:cNvSpPr>
            <a:spLocks noChangeArrowheads="1"/>
          </p:cNvSpPr>
          <p:nvPr/>
        </p:nvSpPr>
        <p:spPr bwMode="auto">
          <a:xfrm>
            <a:off x="468313" y="1295400"/>
            <a:ext cx="8172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buFontTx/>
              <a:buAutoNum type="alphaLcPeriod"/>
            </a:pPr>
            <a:r>
              <a:rPr lang="en-US" altLang="zh-CN" sz="2400" i="0" baseline="0" dirty="0">
                <a:latin typeface="等线" panose="02010600030101010101" pitchFamily="2" charset="-122"/>
                <a:ea typeface="等线" panose="02010600030101010101" pitchFamily="2" charset="-122"/>
              </a:rPr>
              <a:t>S = 1</a:t>
            </a:r>
            <a:r>
              <a:rPr lang="zh-CN" altLang="en-US" sz="2400" i="0" baseline="0" dirty="0">
                <a:latin typeface="等线" panose="02010600030101010101" pitchFamily="2" charset="-122"/>
                <a:ea typeface="等线" panose="02010600030101010101" pitchFamily="2" charset="-122"/>
              </a:rPr>
              <a:t>（该数字为负）。</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十进制转换为二进制：</a:t>
            </a:r>
            <a:r>
              <a:rPr lang="en-US" altLang="zh-CN" sz="2400" i="0" baseline="0" dirty="0">
                <a:latin typeface="等线" panose="02010600030101010101" pitchFamily="2" charset="-122"/>
                <a:ea typeface="等线" panose="02010600030101010101" pitchFamily="2" charset="-122"/>
              </a:rPr>
              <a:t>0.0234375 = (0.0000011)</a:t>
            </a:r>
            <a:r>
              <a:rPr lang="en-US" altLang="zh-CN" sz="2400" i="0" baseline="-25000" dirty="0">
                <a:latin typeface="等线" panose="02010600030101010101" pitchFamily="2" charset="-122"/>
                <a:ea typeface="等线" panose="02010600030101010101" pitchFamily="2" charset="-122"/>
              </a:rPr>
              <a:t>2 </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规范化</a:t>
            </a:r>
            <a:r>
              <a:rPr lang="en-US" altLang="zh-CN" sz="2400" i="0" baseline="0" dirty="0">
                <a:latin typeface="等线" panose="02010600030101010101" pitchFamily="2" charset="-122"/>
                <a:ea typeface="等线" panose="02010600030101010101" pitchFamily="2" charset="-122"/>
              </a:rPr>
              <a:t>: (0.0000011)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 (1.1)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 2</a:t>
            </a:r>
            <a:r>
              <a:rPr lang="en-US" altLang="zh-CN" sz="2400" i="0" baseline="30000" dirty="0">
                <a:latin typeface="等线" panose="02010600030101010101" pitchFamily="2" charset="-122"/>
                <a:ea typeface="等线" panose="02010600030101010101" pitchFamily="2" charset="-122"/>
              </a:rPr>
              <a:t>−6</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en-US" altLang="zh-CN" sz="2400" i="0" baseline="0" dirty="0">
                <a:latin typeface="等线" panose="02010600030101010101" pitchFamily="2" charset="-122"/>
                <a:ea typeface="等线" panose="02010600030101010101" pitchFamily="2" charset="-122"/>
              </a:rPr>
              <a:t>E = –6 + 127 = 121 = (01111001)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a:t>
            </a:r>
            <a:r>
              <a:rPr lang="en-US" altLang="zh-CN" sz="2400" i="0" baseline="0" dirty="0">
                <a:latin typeface="等线" panose="02010600030101010101" pitchFamily="2" charset="-122"/>
                <a:ea typeface="等线" panose="02010600030101010101" pitchFamily="2" charset="-122"/>
              </a:rPr>
              <a:t>M = (1)</a:t>
            </a:r>
            <a:r>
              <a:rPr lang="en-US" altLang="zh-CN" sz="2400" i="0" baseline="-25000" dirty="0">
                <a:latin typeface="等线" panose="02010600030101010101" pitchFamily="2" charset="-122"/>
                <a:ea typeface="等线" panose="02010600030101010101" pitchFamily="2" charset="-122"/>
              </a:rPr>
              <a:t>2 </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50000"/>
              </a:lnSpc>
              <a:buFontTx/>
              <a:buAutoNum type="alphaLcPeriod"/>
            </a:pPr>
            <a:r>
              <a:rPr lang="zh-CN" altLang="en-US" sz="2400" i="0" baseline="0" dirty="0">
                <a:latin typeface="等线" panose="02010600030101010101" pitchFamily="2" charset="-122"/>
                <a:ea typeface="等线" panose="02010600030101010101" pitchFamily="2" charset="-122"/>
              </a:rPr>
              <a:t>结果如下所示：</a:t>
            </a:r>
            <a:endParaRPr lang="en-US" altLang="zh-CN" sz="2400" i="0" baseline="0" dirty="0">
              <a:latin typeface="等线" panose="02010600030101010101" pitchFamily="2" charset="-122"/>
              <a:ea typeface="等线" panose="02010600030101010101" pitchFamily="2" charset="-122"/>
            </a:endParaRPr>
          </a:p>
        </p:txBody>
      </p:sp>
      <p:sp>
        <p:nvSpPr>
          <p:cNvPr id="52229" name="Rectangle 6"/>
          <p:cNvSpPr>
            <a:spLocks noChangeArrowheads="1"/>
          </p:cNvSpPr>
          <p:nvPr/>
        </p:nvSpPr>
        <p:spPr bwMode="auto">
          <a:xfrm>
            <a:off x="468313" y="5256213"/>
            <a:ext cx="81724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存储在计算机中的数字为：</a:t>
            </a:r>
            <a:endParaRPr lang="en-US" altLang="zh-CN" sz="2400" i="0" baseline="0" dirty="0">
              <a:latin typeface="等线" panose="02010600030101010101" pitchFamily="2" charset="-122"/>
              <a:ea typeface="等线" panose="02010600030101010101" pitchFamily="2" charset="-122"/>
            </a:endParaRPr>
          </a:p>
        </p:txBody>
      </p:sp>
      <p:sp>
        <p:nvSpPr>
          <p:cNvPr id="52230" name="Rectangle 7"/>
          <p:cNvSpPr>
            <a:spLocks noChangeArrowheads="1"/>
          </p:cNvSpPr>
          <p:nvPr/>
        </p:nvSpPr>
        <p:spPr bwMode="auto">
          <a:xfrm>
            <a:off x="1732004" y="5870724"/>
            <a:ext cx="5679993" cy="461665"/>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r>
              <a:rPr lang="en-US" altLang="zh-CN" sz="2400" i="0" baseline="0" dirty="0">
                <a:solidFill>
                  <a:schemeClr val="folHlink"/>
                </a:solidFill>
                <a:latin typeface="等线" panose="02010600030101010101" pitchFamily="2" charset="-122"/>
                <a:ea typeface="等线" panose="02010600030101010101" pitchFamily="2" charset="-122"/>
              </a:rPr>
              <a:t>10111100110000000000000000000000</a:t>
            </a:r>
            <a:endParaRPr lang="en-US" altLang="zh-CN" sz="2400" i="0" baseline="0" dirty="0">
              <a:solidFill>
                <a:schemeClr val="folHlink"/>
              </a:solidFill>
              <a:latin typeface="等线" panose="02010600030101010101" pitchFamily="2" charset="-122"/>
              <a:ea typeface="等线" panose="02010600030101010101" pitchFamily="2" charset="-122"/>
            </a:endParaRPr>
          </a:p>
        </p:txBody>
      </p:sp>
      <p:pic>
        <p:nvPicPr>
          <p:cNvPr id="5223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4068763"/>
            <a:ext cx="720090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2" name="圆角矩形标注 7"/>
          <p:cNvSpPr>
            <a:spLocks noChangeArrowheads="1"/>
          </p:cNvSpPr>
          <p:nvPr/>
        </p:nvSpPr>
        <p:spPr bwMode="auto">
          <a:xfrm>
            <a:off x="6934138" y="4945063"/>
            <a:ext cx="2197163" cy="612775"/>
          </a:xfrm>
          <a:prstGeom prst="wedgeRoundRectCallout">
            <a:avLst>
              <a:gd name="adj1" fmla="val -49727"/>
              <a:gd name="adj2" fmla="val 95667"/>
              <a:gd name="adj3" fmla="val 16667"/>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zh-CN" sz="2400" i="0" baseline="0" dirty="0">
                <a:latin typeface="宋体" panose="02010600030101010101" pitchFamily="2" charset="-122"/>
                <a:ea typeface="宋体" panose="02010600030101010101" pitchFamily="2" charset="-122"/>
              </a:rPr>
              <a:t>(</a:t>
            </a:r>
            <a:r>
              <a:rPr lang="en-US" altLang="zh-CN" sz="2400" i="0" baseline="0" dirty="0">
                <a:latin typeface="等线" panose="02010600030101010101" pitchFamily="2" charset="-122"/>
                <a:ea typeface="等线" panose="02010600030101010101" pitchFamily="2" charset="-122"/>
              </a:rPr>
              <a:t>BCC00000)</a:t>
            </a:r>
            <a:r>
              <a:rPr lang="en-US" altLang="zh-CN" sz="2400" i="0" baseline="-25000" dirty="0">
                <a:latin typeface="等线" panose="02010600030101010101" pitchFamily="2" charset="-122"/>
                <a:ea typeface="等线" panose="02010600030101010101" pitchFamily="2" charset="-122"/>
              </a:rPr>
              <a:t>16</a:t>
            </a:r>
            <a:endParaRPr lang="zh-CN" altLang="en-US" sz="2400" i="0" baseline="-250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720725"/>
            <a:ext cx="1260475" cy="466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a:solidFill>
                  <a:schemeClr val="bg1"/>
                </a:solidFill>
                <a:latin typeface="等线" panose="02010600030101010101" pitchFamily="2" charset="-122"/>
                <a:ea typeface="等线" panose="02010600030101010101" pitchFamily="2" charset="-122"/>
              </a:rPr>
              <a:t>例</a:t>
            </a:r>
            <a:r>
              <a:rPr lang="en-US" altLang="zh-CN" sz="2400" i="0" baseline="0" dirty="0">
                <a:solidFill>
                  <a:schemeClr val="bg1"/>
                </a:solidFill>
                <a:latin typeface="等线" panose="02010600030101010101" pitchFamily="2" charset="-122"/>
                <a:ea typeface="等线" panose="02010600030101010101" pitchFamily="2" charset="-122"/>
              </a:rPr>
              <a:t> 3-26</a:t>
            </a:r>
            <a:endParaRPr lang="en-US" altLang="zh-CN" sz="2000" baseline="0" dirty="0">
              <a:solidFill>
                <a:schemeClr val="bg1"/>
              </a:solidFill>
              <a:latin typeface="等线" panose="02010600030101010101" pitchFamily="2" charset="-122"/>
              <a:ea typeface="等线" panose="02010600030101010101" pitchFamily="2" charset="-122"/>
            </a:endParaRPr>
          </a:p>
        </p:txBody>
      </p:sp>
      <p:sp>
        <p:nvSpPr>
          <p:cNvPr id="53251" name="Rectangle 3"/>
          <p:cNvSpPr>
            <a:spLocks noChangeArrowheads="1"/>
          </p:cNvSpPr>
          <p:nvPr/>
        </p:nvSpPr>
        <p:spPr bwMode="auto">
          <a:xfrm>
            <a:off x="468313" y="1352941"/>
            <a:ext cx="8172450" cy="95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2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位模式 </a:t>
            </a:r>
            <a:r>
              <a:rPr lang="en-US" altLang="zh-CN" sz="2400" i="0" baseline="0" dirty="0">
                <a:latin typeface="等线" panose="02010600030101010101" pitchFamily="2" charset="-122"/>
                <a:ea typeface="等线" panose="02010600030101010101" pitchFamily="2" charset="-122"/>
              </a:rPr>
              <a:t>(11001010000000000111000100001111)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以</a:t>
            </a:r>
            <a:r>
              <a:rPr lang="en-US" altLang="zh-CN" sz="2400" i="0" baseline="0" dirty="0">
                <a:latin typeface="等线" panose="02010600030101010101" pitchFamily="2" charset="-122"/>
                <a:ea typeface="等线" panose="02010600030101010101" pitchFamily="2" charset="-122"/>
              </a:rPr>
              <a:t>IEEE </a:t>
            </a:r>
            <a:r>
              <a:rPr lang="zh-CN" altLang="en-US" sz="2400" i="0" baseline="0" dirty="0">
                <a:latin typeface="等线" panose="02010600030101010101" pitchFamily="2" charset="-122"/>
                <a:ea typeface="等线" panose="02010600030101010101" pitchFamily="2" charset="-122"/>
              </a:rPr>
              <a:t>单精度格式存储，将其还原为十进制数。</a:t>
            </a:r>
            <a:endParaRPr lang="en-US" altLang="zh-CN" sz="2400" i="0" baseline="0" dirty="0">
              <a:latin typeface="等线" panose="02010600030101010101" pitchFamily="2" charset="-122"/>
              <a:ea typeface="等线" panose="02010600030101010101" pitchFamily="2" charset="-122"/>
            </a:endParaRPr>
          </a:p>
        </p:txBody>
      </p:sp>
      <p:sp>
        <p:nvSpPr>
          <p:cNvPr id="53252" name="Rectangle 5"/>
          <p:cNvSpPr>
            <a:spLocks noChangeArrowheads="1"/>
          </p:cNvSpPr>
          <p:nvPr/>
        </p:nvSpPr>
        <p:spPr bwMode="auto">
          <a:xfrm>
            <a:off x="468313" y="2519363"/>
            <a:ext cx="81724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buFontTx/>
              <a:buAutoNum type="alphaLcPeriod"/>
            </a:pPr>
            <a:r>
              <a:rPr lang="zh-CN" altLang="en-US" sz="2400" i="0" baseline="0" dirty="0">
                <a:latin typeface="等线" panose="02010600030101010101" pitchFamily="2" charset="-122"/>
                <a:ea typeface="等线" panose="02010600030101010101" pitchFamily="2" charset="-122"/>
              </a:rPr>
              <a:t>首位代表</a:t>
            </a:r>
            <a:r>
              <a:rPr lang="en-US" altLang="zh-CN" sz="2400" i="0" baseline="0" dirty="0">
                <a:latin typeface="等线" panose="02010600030101010101" pitchFamily="2" charset="-122"/>
                <a:ea typeface="等线" panose="02010600030101010101" pitchFamily="2" charset="-122"/>
              </a:rPr>
              <a:t>S</a:t>
            </a:r>
            <a:r>
              <a:rPr lang="zh-CN" altLang="en-US" sz="2400" i="0" baseline="0" dirty="0">
                <a:latin typeface="等线" panose="02010600030101010101" pitchFamily="2" charset="-122"/>
                <a:ea typeface="等线" panose="02010600030101010101" pitchFamily="2" charset="-122"/>
              </a:rPr>
              <a:t>，接下来的</a:t>
            </a:r>
            <a:r>
              <a:rPr lang="en-US" altLang="zh-CN" sz="2400" i="0" baseline="0" dirty="0">
                <a:latin typeface="等线" panose="02010600030101010101" pitchFamily="2" charset="-122"/>
                <a:ea typeface="等线" panose="02010600030101010101" pitchFamily="2" charset="-122"/>
              </a:rPr>
              <a:t>8</a:t>
            </a:r>
            <a:r>
              <a:rPr lang="zh-CN" altLang="en-US" sz="2400" i="0" baseline="0" dirty="0">
                <a:latin typeface="等线" panose="02010600030101010101" pitchFamily="2" charset="-122"/>
                <a:ea typeface="等线" panose="02010600030101010101" pitchFamily="2" charset="-122"/>
              </a:rPr>
              <a:t>位代表</a:t>
            </a:r>
            <a:r>
              <a:rPr lang="en-US" altLang="zh-CN" sz="2400" i="0" baseline="0" dirty="0">
                <a:latin typeface="等线" panose="02010600030101010101" pitchFamily="2" charset="-122"/>
                <a:ea typeface="等线" panose="02010600030101010101" pitchFamily="2" charset="-122"/>
              </a:rPr>
              <a:t>E</a:t>
            </a:r>
            <a:r>
              <a:rPr lang="zh-CN" altLang="en-US" sz="2400" i="0" baseline="0" dirty="0">
                <a:latin typeface="等线" panose="02010600030101010101" pitchFamily="2" charset="-122"/>
                <a:ea typeface="等线" panose="02010600030101010101" pitchFamily="2" charset="-122"/>
              </a:rPr>
              <a:t>，余下的</a:t>
            </a:r>
            <a:r>
              <a:rPr lang="en-US" altLang="zh-CN" sz="2400" i="0" baseline="0" dirty="0">
                <a:latin typeface="等线" panose="02010600030101010101" pitchFamily="2" charset="-122"/>
                <a:ea typeface="等线" panose="02010600030101010101" pitchFamily="2" charset="-122"/>
              </a:rPr>
              <a:t>23</a:t>
            </a:r>
            <a:r>
              <a:rPr lang="zh-CN" altLang="en-US" sz="2400" i="0" baseline="0" dirty="0">
                <a:latin typeface="等线" panose="02010600030101010101" pitchFamily="2" charset="-122"/>
                <a:ea typeface="等线" panose="02010600030101010101" pitchFamily="2" charset="-122"/>
              </a:rPr>
              <a:t>位代表</a:t>
            </a:r>
            <a:r>
              <a:rPr lang="en-US" altLang="zh-CN" sz="2400" i="0" baseline="0" dirty="0">
                <a:latin typeface="等线" panose="02010600030101010101" pitchFamily="2" charset="-122"/>
                <a:ea typeface="等线" panose="02010600030101010101" pitchFamily="2" charset="-122"/>
              </a:rPr>
              <a:t>M</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pic>
        <p:nvPicPr>
          <p:cNvPr id="53253"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4325" y="2927350"/>
            <a:ext cx="59753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Rectangle 11"/>
          <p:cNvSpPr>
            <a:spLocks noChangeArrowheads="1"/>
          </p:cNvSpPr>
          <p:nvPr/>
        </p:nvSpPr>
        <p:spPr bwMode="auto">
          <a:xfrm>
            <a:off x="468313" y="3830638"/>
            <a:ext cx="81724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符号为负。</a:t>
            </a:r>
            <a:endParaRPr lang="en-US" altLang="zh-CN" sz="2400" i="0" baseline="0" dirty="0">
              <a:latin typeface="等线" panose="02010600030101010101" pitchFamily="2" charset="-122"/>
              <a:ea typeface="等线" panose="02010600030101010101" pitchFamily="2" charset="-122"/>
            </a:endParaRPr>
          </a:p>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位移量 </a:t>
            </a:r>
            <a:r>
              <a:rPr lang="en-US" altLang="zh-CN" sz="2400" i="0" baseline="0" dirty="0">
                <a:latin typeface="等线" panose="02010600030101010101" pitchFamily="2" charset="-122"/>
                <a:ea typeface="等线" panose="02010600030101010101" pitchFamily="2" charset="-122"/>
              </a:rPr>
              <a:t>= E − 127 = 148 − 127 = 21</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去规范化得到</a:t>
            </a:r>
            <a:r>
              <a:rPr lang="en-US" altLang="zh-CN" sz="2400" i="0" baseline="0" dirty="0">
                <a:latin typeface="等线" panose="02010600030101010101" pitchFamily="2" charset="-122"/>
                <a:ea typeface="等线" panose="02010600030101010101" pitchFamily="2" charset="-122"/>
              </a:rPr>
              <a:t>(1.00000000111000100001111)</a:t>
            </a:r>
            <a:r>
              <a:rPr lang="en-US" altLang="zh-CN" sz="2400" i="0" baseline="-25000" dirty="0">
                <a:latin typeface="等线" panose="02010600030101010101" pitchFamily="2" charset="-122"/>
                <a:ea typeface="等线" panose="02010600030101010101" pitchFamily="2" charset="-122"/>
              </a:rPr>
              <a:t>2</a:t>
            </a:r>
            <a:r>
              <a:rPr lang="en-US" altLang="zh-CN" sz="2400" i="0" baseline="0" dirty="0">
                <a:latin typeface="等线" panose="02010600030101010101" pitchFamily="2" charset="-122"/>
                <a:ea typeface="等线" panose="02010600030101010101" pitchFamily="2" charset="-122"/>
              </a:rPr>
              <a:t> × 2</a:t>
            </a:r>
            <a:r>
              <a:rPr lang="en-US" altLang="zh-CN" sz="2400" i="0" baseline="30000" dirty="0">
                <a:latin typeface="等线" panose="02010600030101010101" pitchFamily="2" charset="-122"/>
                <a:ea typeface="等线" panose="02010600030101010101" pitchFamily="2" charset="-122"/>
              </a:rPr>
              <a:t>21</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二进制数为</a:t>
            </a:r>
            <a:r>
              <a:rPr lang="en-US" altLang="zh-CN" sz="2400" i="0" baseline="0" dirty="0">
                <a:latin typeface="等线" panose="02010600030101010101" pitchFamily="2" charset="-122"/>
                <a:ea typeface="等线" panose="02010600030101010101" pitchFamily="2" charset="-122"/>
              </a:rPr>
              <a:t>(1000000001110001000011.11)</a:t>
            </a:r>
            <a:r>
              <a:rPr lang="en-US" altLang="zh-CN" sz="2400" i="0" baseline="-25000" dirty="0">
                <a:latin typeface="等线" panose="02010600030101010101" pitchFamily="2" charset="-122"/>
                <a:ea typeface="等线" panose="02010600030101010101" pitchFamily="2" charset="-122"/>
              </a:rPr>
              <a:t>2 </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转换为十进制数 </a:t>
            </a:r>
            <a:r>
              <a:rPr lang="en-US" altLang="zh-CN" sz="2400" i="0" baseline="0" dirty="0">
                <a:latin typeface="等线" panose="02010600030101010101" pitchFamily="2" charset="-122"/>
                <a:ea typeface="等线" panose="02010600030101010101" pitchFamily="2" charset="-122"/>
              </a:rPr>
              <a:t>2104378.75</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a:p>
            <a:pPr eaLnBrk="1" hangingPunct="1">
              <a:lnSpc>
                <a:spcPct val="120000"/>
              </a:lnSpc>
              <a:buFontTx/>
              <a:buAutoNum type="alphaLcPeriod" startAt="2"/>
            </a:pPr>
            <a:r>
              <a:rPr lang="zh-CN" altLang="en-US" sz="2400" i="0" baseline="0" dirty="0">
                <a:latin typeface="等线" panose="02010600030101010101" pitchFamily="2" charset="-122"/>
                <a:ea typeface="等线" panose="02010600030101010101" pitchFamily="2" charset="-122"/>
              </a:rPr>
              <a:t>结果是 </a:t>
            </a:r>
            <a:r>
              <a:rPr lang="en-US" altLang="zh-CN" sz="2400" i="0" baseline="0" dirty="0">
                <a:latin typeface="等线" panose="02010600030101010101" pitchFamily="2" charset="-122"/>
                <a:ea typeface="等线" panose="02010600030101010101" pitchFamily="2" charset="-122"/>
              </a:rPr>
              <a:t>−2104378.75</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
        <p:nvSpPr>
          <p:cNvPr id="53255" name="文本框 1"/>
          <p:cNvSpPr txBox="1">
            <a:spLocks noChangeArrowheads="1"/>
          </p:cNvSpPr>
          <p:nvPr/>
        </p:nvSpPr>
        <p:spPr bwMode="auto">
          <a:xfrm>
            <a:off x="468313" y="0"/>
            <a:ext cx="81724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7.</a:t>
            </a:r>
            <a:r>
              <a:rPr lang="zh-CN" altLang="en-US" sz="2400" i="0" baseline="0" dirty="0">
                <a:solidFill>
                  <a:srgbClr val="FF0000"/>
                </a:solidFill>
                <a:latin typeface="等线" panose="02010600030101010101" pitchFamily="2" charset="-122"/>
                <a:ea typeface="等线" panose="02010600030101010101" pitchFamily="2" charset="-122"/>
              </a:rPr>
              <a:t>将存储为 </a:t>
            </a:r>
            <a:r>
              <a:rPr lang="en-US" altLang="zh-CN" sz="2400" i="0" baseline="0" dirty="0">
                <a:solidFill>
                  <a:srgbClr val="FF0000"/>
                </a:solidFill>
                <a:latin typeface="等线" panose="02010600030101010101" pitchFamily="2" charset="-122"/>
                <a:ea typeface="等线" panose="02010600030101010101" pitchFamily="2" charset="-122"/>
              </a:rPr>
              <a:t>IEEE </a:t>
            </a:r>
            <a:r>
              <a:rPr lang="zh-CN" altLang="en-US" sz="2400" i="0" baseline="0" dirty="0">
                <a:solidFill>
                  <a:srgbClr val="FF0000"/>
                </a:solidFill>
                <a:latin typeface="等线" panose="02010600030101010101" pitchFamily="2" charset="-122"/>
                <a:ea typeface="等线" panose="02010600030101010101" pitchFamily="2" charset="-122"/>
              </a:rPr>
              <a:t>标准的浮点数还原</a:t>
            </a:r>
            <a:endParaRPr lang="zh-CN" altLang="en-US" sz="2400" i="0" baseline="0" dirty="0">
              <a:solidFill>
                <a:srgbClr val="FF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0" y="679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3.3	</a:t>
            </a:r>
            <a:r>
              <a:rPr lang="zh-CN" altLang="en-US" sz="3200" i="0" baseline="0" dirty="0">
                <a:solidFill>
                  <a:srgbClr val="FF0000"/>
                </a:solidFill>
                <a:latin typeface="等线 Light" panose="02010600030101010101" pitchFamily="2" charset="-122"/>
                <a:ea typeface="等线 Light" panose="02010600030101010101" pitchFamily="2" charset="-122"/>
              </a:rPr>
              <a:t>存储文本</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5427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54276" name="Rectangle 5"/>
          <p:cNvSpPr>
            <a:spLocks noChangeArrowheads="1"/>
          </p:cNvSpPr>
          <p:nvPr/>
        </p:nvSpPr>
        <p:spPr bwMode="auto">
          <a:xfrm>
            <a:off x="468313" y="720725"/>
            <a:ext cx="81724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在任何语言中，文本的片段是用来表示该语言中某个意思的一系列的符号。例如，在英语中使用</a:t>
            </a:r>
            <a:r>
              <a:rPr lang="en-US" altLang="zh-CN" sz="2400" i="0" baseline="0" dirty="0">
                <a:latin typeface="等线" panose="02010600030101010101" pitchFamily="2" charset="-122"/>
                <a:ea typeface="等线" panose="02010600030101010101" pitchFamily="2" charset="-122"/>
              </a:rPr>
              <a:t>26</a:t>
            </a:r>
            <a:r>
              <a:rPr lang="zh-CN" altLang="en-US" sz="2400" i="0" baseline="0" dirty="0">
                <a:latin typeface="等线" panose="02010600030101010101" pitchFamily="2" charset="-122"/>
                <a:ea typeface="等线" panose="02010600030101010101" pitchFamily="2" charset="-122"/>
              </a:rPr>
              <a:t>个符号（</a:t>
            </a:r>
            <a:r>
              <a:rPr lang="en-US" altLang="zh-CN" sz="2400" i="0" baseline="0" dirty="0">
                <a:latin typeface="等线" panose="02010600030101010101" pitchFamily="2" charset="-122"/>
                <a:ea typeface="等线" panose="02010600030101010101" pitchFamily="2" charset="-122"/>
              </a:rPr>
              <a:t>A,B,C,…,Z</a:t>
            </a:r>
            <a:r>
              <a:rPr lang="zh-CN" altLang="en-US" sz="2400" i="0" baseline="0" dirty="0">
                <a:latin typeface="等线" panose="02010600030101010101" pitchFamily="2" charset="-122"/>
                <a:ea typeface="等线" panose="02010600030101010101" pitchFamily="2" charset="-122"/>
              </a:rPr>
              <a:t>）来表示大写字母，</a:t>
            </a:r>
            <a:r>
              <a:rPr lang="en-US" altLang="zh-CN" sz="2400" i="0" baseline="0" dirty="0">
                <a:latin typeface="等线" panose="02010600030101010101" pitchFamily="2" charset="-122"/>
                <a:ea typeface="等线" panose="02010600030101010101" pitchFamily="2" charset="-122"/>
              </a:rPr>
              <a:t>26</a:t>
            </a:r>
            <a:r>
              <a:rPr lang="zh-CN" altLang="en-US" sz="2400" i="0" baseline="0" dirty="0">
                <a:latin typeface="等线" panose="02010600030101010101" pitchFamily="2" charset="-122"/>
                <a:ea typeface="等线" panose="02010600030101010101" pitchFamily="2" charset="-122"/>
              </a:rPr>
              <a:t>个符号（</a:t>
            </a:r>
            <a:r>
              <a:rPr lang="en-US" altLang="zh-CN" sz="2400" i="0" baseline="0" dirty="0" err="1">
                <a:latin typeface="等线" panose="02010600030101010101" pitchFamily="2" charset="-122"/>
                <a:ea typeface="等线" panose="02010600030101010101" pitchFamily="2" charset="-122"/>
              </a:rPr>
              <a:t>a,b,c</a:t>
            </a:r>
            <a:r>
              <a:rPr lang="en-US" altLang="zh-CN" sz="2400" i="0" baseline="0" dirty="0">
                <a:latin typeface="等线" panose="02010600030101010101" pitchFamily="2" charset="-122"/>
                <a:ea typeface="等线" panose="02010600030101010101" pitchFamily="2" charset="-122"/>
              </a:rPr>
              <a:t>,…,z</a:t>
            </a:r>
            <a:r>
              <a:rPr lang="zh-CN" altLang="en-US" sz="2400" i="0" baseline="0" dirty="0">
                <a:latin typeface="等线" panose="02010600030101010101" pitchFamily="2" charset="-122"/>
                <a:ea typeface="等线" panose="02010600030101010101" pitchFamily="2" charset="-122"/>
              </a:rPr>
              <a:t>）来表示小写字母，</a:t>
            </a:r>
            <a:r>
              <a:rPr lang="en-US" altLang="zh-CN" sz="2400" i="0" baseline="0" dirty="0">
                <a:latin typeface="等线" panose="02010600030101010101" pitchFamily="2" charset="-122"/>
                <a:ea typeface="等线" panose="02010600030101010101" pitchFamily="2" charset="-122"/>
              </a:rPr>
              <a:t>10</a:t>
            </a:r>
            <a:r>
              <a:rPr lang="zh-CN" altLang="en-US" sz="2400" i="0" baseline="0" dirty="0">
                <a:latin typeface="等线" panose="02010600030101010101" pitchFamily="2" charset="-122"/>
                <a:ea typeface="等线" panose="02010600030101010101" pitchFamily="2" charset="-122"/>
              </a:rPr>
              <a:t>个符号（</a:t>
            </a:r>
            <a:r>
              <a:rPr lang="en-US" altLang="zh-CN" sz="2400" i="0" baseline="0" dirty="0">
                <a:latin typeface="等线" panose="02010600030101010101" pitchFamily="2" charset="-122"/>
                <a:ea typeface="等线" panose="02010600030101010101" pitchFamily="2" charset="-122"/>
              </a:rPr>
              <a:t>0,1,2,…,9</a:t>
            </a:r>
            <a:r>
              <a:rPr lang="zh-CN" altLang="en-US" sz="2400" i="0" baseline="0" dirty="0">
                <a:latin typeface="等线" panose="02010600030101010101" pitchFamily="2" charset="-122"/>
                <a:ea typeface="等线" panose="02010600030101010101" pitchFamily="2" charset="-122"/>
              </a:rPr>
              <a:t>）来表示数字字符</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以及符号（</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）来表示标点。另外一些符号（如空格、换行和制表符）被用于文本的对齐和可读性。</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468313" y="287972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使</a:t>
            </a:r>
            <a:r>
              <a:rPr lang="zh-CN" altLang="en-US" sz="2400" i="0" baseline="0" dirty="0">
                <a:solidFill>
                  <a:srgbClr val="FF0000"/>
                </a:solidFill>
                <a:latin typeface="等线" panose="02010600030101010101" pitchFamily="2" charset="-122"/>
                <a:ea typeface="等线" panose="02010600030101010101" pitchFamily="2" charset="-122"/>
              </a:rPr>
              <a:t>用位模式表示符号</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
        <p:nvSpPr>
          <p:cNvPr id="55299" name="Rectangle 6"/>
          <p:cNvSpPr>
            <a:spLocks noChangeArrowheads="1"/>
          </p:cNvSpPr>
          <p:nvPr/>
        </p:nvSpPr>
        <p:spPr bwMode="auto">
          <a:xfrm>
            <a:off x="468313" y="677000"/>
            <a:ext cx="8172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我们可以用位模式来表示任何一个符号。换句话说，像“</a:t>
            </a:r>
            <a:r>
              <a:rPr lang="en-US" altLang="zh-CN" sz="2400" i="0" baseline="0" dirty="0">
                <a:latin typeface="等线" panose="02010600030101010101" pitchFamily="2" charset="-122"/>
                <a:ea typeface="等线" panose="02010600030101010101" pitchFamily="2" charset="-122"/>
              </a:rPr>
              <a:t>CATS</a:t>
            </a:r>
            <a:r>
              <a:rPr lang="zh-CN" altLang="en-US" sz="2400" i="0" baseline="0" dirty="0">
                <a:latin typeface="等线" panose="02010600030101010101" pitchFamily="2" charset="-122"/>
                <a:ea typeface="等线" panose="02010600030101010101" pitchFamily="2" charset="-122"/>
              </a:rPr>
              <a:t>”这样由四个符号组成的文本可以用四个</a:t>
            </a:r>
            <a:r>
              <a:rPr lang="en-US" altLang="zh-CN" sz="2400" i="0" baseline="0" dirty="0">
                <a:latin typeface="等线" panose="02010600030101010101" pitchFamily="2" charset="-122"/>
                <a:ea typeface="等线" panose="02010600030101010101" pitchFamily="2" charset="-122"/>
              </a:rPr>
              <a:t>n</a:t>
            </a:r>
            <a:r>
              <a:rPr lang="zh-CN" altLang="en-US" sz="2400" i="0" baseline="0" dirty="0">
                <a:latin typeface="等线" panose="02010600030101010101" pitchFamily="2" charset="-122"/>
                <a:ea typeface="等线" panose="02010600030101010101" pitchFamily="2" charset="-122"/>
              </a:rPr>
              <a:t>位模式表示</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每个位模式定义一个单独的符</a:t>
            </a:r>
            <a:r>
              <a:rPr lang="zh-CN" altLang="en-US" sz="2400" i="0" baseline="0" dirty="0" smtClean="0">
                <a:latin typeface="等线" panose="02010600030101010101" pitchFamily="2" charset="-122"/>
                <a:ea typeface="等线" panose="02010600030101010101" pitchFamily="2" charset="-122"/>
              </a:rPr>
              <a:t>号。</a:t>
            </a:r>
            <a:endParaRPr lang="en-US" altLang="zh-CN" sz="2400" i="0" baseline="0" dirty="0">
              <a:latin typeface="等线" panose="02010600030101010101" pitchFamily="2" charset="-122"/>
              <a:ea typeface="等线" panose="02010600030101010101" pitchFamily="2" charset="-122"/>
            </a:endParaRPr>
          </a:p>
        </p:txBody>
      </p:sp>
      <p:pic>
        <p:nvPicPr>
          <p:cNvPr id="5530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3600450"/>
            <a:ext cx="80645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5301" name="Straight Connector 5"/>
          <p:cNvCxnSpPr>
            <a:cxnSpLocks noChangeShapeType="1"/>
          </p:cNvCxnSpPr>
          <p:nvPr/>
        </p:nvCxnSpPr>
        <p:spPr bwMode="auto">
          <a:xfrm>
            <a:off x="468313" y="3384550"/>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2" name="Straight Connector 6"/>
          <p:cNvCxnSpPr>
            <a:cxnSpLocks noChangeShapeType="1"/>
          </p:cNvCxnSpPr>
          <p:nvPr/>
        </p:nvCxnSpPr>
        <p:spPr bwMode="auto">
          <a:xfrm>
            <a:off x="468313" y="52562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3" name="Straight Connector 7"/>
          <p:cNvCxnSpPr>
            <a:cxnSpLocks noChangeShapeType="1"/>
          </p:cNvCxnSpPr>
          <p:nvPr/>
        </p:nvCxnSpPr>
        <p:spPr bwMode="auto">
          <a:xfrm>
            <a:off x="468313" y="28797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468313" y="2627313"/>
            <a:ext cx="81724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3-3	</a:t>
            </a:r>
            <a:r>
              <a:rPr lang="zh-CN" altLang="en-US" sz="2400" i="0" baseline="0">
                <a:solidFill>
                  <a:schemeClr val="folHlink"/>
                </a:solidFill>
                <a:latin typeface="宋体" panose="02010600030101010101" pitchFamily="2" charset="-122"/>
                <a:ea typeface="宋体" panose="02010600030101010101" pitchFamily="2" charset="-122"/>
              </a:rPr>
              <a:t>不同数据类型的存储</a:t>
            </a:r>
            <a:endParaRPr lang="en-US" altLang="zh-CN" sz="2400" i="0" baseline="0">
              <a:solidFill>
                <a:schemeClr val="folHlink"/>
              </a:solidFill>
              <a:latin typeface="宋体" panose="02010600030101010101" pitchFamily="2" charset="-122"/>
              <a:ea typeface="宋体" panose="02010600030101010101" pitchFamily="2" charset="-122"/>
            </a:endParaRPr>
          </a:p>
        </p:txBody>
      </p:sp>
      <p:pic>
        <p:nvPicPr>
          <p:cNvPr id="1024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863" y="3240088"/>
            <a:ext cx="626427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44" name="Straight Connector 4"/>
          <p:cNvCxnSpPr>
            <a:cxnSpLocks noChangeShapeType="1"/>
          </p:cNvCxnSpPr>
          <p:nvPr/>
        </p:nvCxnSpPr>
        <p:spPr bwMode="auto">
          <a:xfrm>
            <a:off x="468313" y="313213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5" name="Straight Connector 5"/>
          <p:cNvCxnSpPr>
            <a:cxnSpLocks noChangeShapeType="1"/>
          </p:cNvCxnSpPr>
          <p:nvPr/>
        </p:nvCxnSpPr>
        <p:spPr bwMode="auto">
          <a:xfrm>
            <a:off x="468313" y="65516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6" name="Straight Connector 6"/>
          <p:cNvCxnSpPr>
            <a:cxnSpLocks noChangeShapeType="1"/>
          </p:cNvCxnSpPr>
          <p:nvPr/>
        </p:nvCxnSpPr>
        <p:spPr bwMode="auto">
          <a:xfrm>
            <a:off x="468313" y="26273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7" name="矩形 1"/>
          <p:cNvSpPr>
            <a:spLocks noChangeArrowheads="1"/>
          </p:cNvSpPr>
          <p:nvPr/>
        </p:nvSpPr>
        <p:spPr bwMode="auto">
          <a:xfrm>
            <a:off x="468313" y="468313"/>
            <a:ext cx="81724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spcBef>
                <a:spcPct val="50000"/>
              </a:spcBef>
            </a:pPr>
            <a:r>
              <a:rPr lang="zh-CN" altLang="en-US" sz="2400" i="0" baseline="0">
                <a:solidFill>
                  <a:srgbClr val="000000"/>
                </a:solidFill>
                <a:latin typeface="宋体" panose="02010600030101010101" pitchFamily="2" charset="-122"/>
                <a:ea typeface="宋体" panose="02010600030101010101" pitchFamily="2" charset="-122"/>
              </a:rPr>
              <a:t>长度为</a:t>
            </a:r>
            <a:r>
              <a:rPr lang="en-US" altLang="zh-CN" sz="2400" i="0" baseline="0">
                <a:solidFill>
                  <a:srgbClr val="000000"/>
                </a:solidFill>
                <a:latin typeface="宋体" panose="02010600030101010101" pitchFamily="2" charset="-122"/>
                <a:ea typeface="宋体" panose="02010600030101010101" pitchFamily="2" charset="-122"/>
              </a:rPr>
              <a:t>8</a:t>
            </a:r>
            <a:r>
              <a:rPr lang="zh-CN" altLang="en-US" sz="2400" i="0" baseline="0">
                <a:solidFill>
                  <a:srgbClr val="000000"/>
                </a:solidFill>
                <a:latin typeface="宋体" panose="02010600030101010101" pitchFamily="2" charset="-122"/>
                <a:ea typeface="宋体" panose="02010600030101010101" pitchFamily="2" charset="-122"/>
              </a:rPr>
              <a:t>的位模式被称为一个字节（</a:t>
            </a:r>
            <a:r>
              <a:rPr lang="en-US" altLang="zh-CN" sz="2400" i="0" baseline="0">
                <a:solidFill>
                  <a:srgbClr val="000000"/>
                </a:solidFill>
                <a:latin typeface="宋体" panose="02010600030101010101" pitchFamily="2" charset="-122"/>
                <a:ea typeface="宋体" panose="02010600030101010101" pitchFamily="2" charset="-122"/>
              </a:rPr>
              <a:t>byte</a:t>
            </a:r>
            <a:r>
              <a:rPr lang="zh-CN" altLang="en-US" sz="2400" i="0" baseline="0">
                <a:solidFill>
                  <a:srgbClr val="000000"/>
                </a:solidFill>
                <a:latin typeface="宋体" panose="02010600030101010101" pitchFamily="2" charset="-122"/>
                <a:ea typeface="宋体" panose="02010600030101010101" pitchFamily="2" charset="-122"/>
              </a:rPr>
              <a:t>）。</a:t>
            </a:r>
            <a:endParaRPr lang="en-US" altLang="zh-CN" sz="2400" i="0" baseline="0">
              <a:solidFill>
                <a:srgbClr val="000000"/>
              </a:solidFill>
              <a:latin typeface="宋体" panose="02010600030101010101" pitchFamily="2" charset="-122"/>
              <a:ea typeface="宋体" panose="02010600030101010101" pitchFamily="2" charset="-122"/>
            </a:endParaRPr>
          </a:p>
          <a:p>
            <a:pPr eaLnBrk="1" hangingPunct="1">
              <a:spcBef>
                <a:spcPct val="50000"/>
              </a:spcBef>
            </a:pPr>
            <a:r>
              <a:rPr lang="en-US" altLang="zh-CN" sz="2400" i="0" baseline="0">
                <a:solidFill>
                  <a:srgbClr val="000000"/>
                </a:solidFill>
                <a:latin typeface="宋体" panose="02010600030101010101" pitchFamily="2" charset="-122"/>
                <a:ea typeface="宋体" panose="02010600030101010101" pitchFamily="2" charset="-122"/>
              </a:rPr>
              <a:t>1 KB = 2</a:t>
            </a:r>
            <a:r>
              <a:rPr lang="en-US" altLang="zh-CN" sz="2400" i="0" baseline="30000">
                <a:solidFill>
                  <a:srgbClr val="000000"/>
                </a:solidFill>
                <a:latin typeface="宋体" panose="02010600030101010101" pitchFamily="2" charset="-122"/>
                <a:ea typeface="宋体" panose="02010600030101010101" pitchFamily="2" charset="-122"/>
              </a:rPr>
              <a:t>10 </a:t>
            </a:r>
            <a:r>
              <a:rPr lang="en-US" altLang="zh-CN" sz="2400" i="0" baseline="0">
                <a:solidFill>
                  <a:srgbClr val="000000"/>
                </a:solidFill>
                <a:latin typeface="宋体" panose="02010600030101010101" pitchFamily="2" charset="-122"/>
                <a:ea typeface="宋体" panose="02010600030101010101" pitchFamily="2" charset="-122"/>
              </a:rPr>
              <a:t>B = 1024 byte</a:t>
            </a:r>
            <a:endParaRPr lang="zh-CN" altLang="en-US" sz="2400" i="0" baseline="0">
              <a:solidFill>
                <a:srgbClr val="000000"/>
              </a:solidFill>
              <a:latin typeface="宋体" panose="02010600030101010101" pitchFamily="2" charset="-122"/>
              <a:ea typeface="宋体" panose="02010600030101010101" pitchFamily="2" charset="-122"/>
            </a:endParaRPr>
          </a:p>
          <a:p>
            <a:pPr eaLnBrk="1" hangingPunct="1">
              <a:spcBef>
                <a:spcPct val="50000"/>
              </a:spcBef>
            </a:pPr>
            <a:r>
              <a:rPr lang="en-US" altLang="zh-CN" sz="2400" i="0" baseline="0">
                <a:solidFill>
                  <a:srgbClr val="000000"/>
                </a:solidFill>
                <a:latin typeface="宋体" panose="02010600030101010101" pitchFamily="2" charset="-122"/>
                <a:ea typeface="宋体" panose="02010600030101010101" pitchFamily="2" charset="-122"/>
              </a:rPr>
              <a:t>1 MB = 1024 KB = 2</a:t>
            </a:r>
            <a:r>
              <a:rPr lang="en-US" altLang="zh-CN" sz="2400" i="0" baseline="30000">
                <a:solidFill>
                  <a:srgbClr val="000000"/>
                </a:solidFill>
                <a:latin typeface="宋体" panose="02010600030101010101" pitchFamily="2" charset="-122"/>
                <a:ea typeface="宋体" panose="02010600030101010101" pitchFamily="2" charset="-122"/>
              </a:rPr>
              <a:t>10</a:t>
            </a:r>
            <a:r>
              <a:rPr lang="en-US" altLang="zh-CN" sz="2400" i="0" baseline="0">
                <a:solidFill>
                  <a:srgbClr val="000000"/>
                </a:solidFill>
                <a:latin typeface="宋体" panose="02010600030101010101" pitchFamily="2" charset="-122"/>
                <a:ea typeface="宋体" panose="02010600030101010101" pitchFamily="2" charset="-122"/>
              </a:rPr>
              <a:t>2</a:t>
            </a:r>
            <a:r>
              <a:rPr lang="en-US" altLang="zh-CN" sz="2400" i="0" baseline="30000">
                <a:solidFill>
                  <a:srgbClr val="000000"/>
                </a:solidFill>
                <a:latin typeface="宋体" panose="02010600030101010101" pitchFamily="2" charset="-122"/>
                <a:ea typeface="宋体" panose="02010600030101010101" pitchFamily="2" charset="-122"/>
              </a:rPr>
              <a:t>10</a:t>
            </a:r>
            <a:r>
              <a:rPr lang="en-US" altLang="zh-CN" sz="2400" i="0" baseline="0">
                <a:solidFill>
                  <a:srgbClr val="000000"/>
                </a:solidFill>
                <a:latin typeface="宋体" panose="02010600030101010101" pitchFamily="2" charset="-122"/>
                <a:ea typeface="宋体" panose="02010600030101010101" pitchFamily="2" charset="-122"/>
              </a:rPr>
              <a:t> byte</a:t>
            </a:r>
            <a:endParaRPr lang="en-US" altLang="zh-CN" sz="2400" i="0" baseline="0">
              <a:solidFill>
                <a:srgbClr val="000000"/>
              </a:solidFill>
              <a:latin typeface="宋体" panose="02010600030101010101" pitchFamily="2" charset="-122"/>
              <a:ea typeface="宋体" panose="02010600030101010101" pitchFamily="2" charset="-122"/>
            </a:endParaRPr>
          </a:p>
          <a:p>
            <a:pPr eaLnBrk="1" hangingPunct="1">
              <a:spcBef>
                <a:spcPct val="50000"/>
              </a:spcBef>
            </a:pPr>
            <a:r>
              <a:rPr lang="en-US" altLang="zh-CN" sz="2400" i="0" baseline="0">
                <a:solidFill>
                  <a:srgbClr val="000000"/>
                </a:solidFill>
                <a:latin typeface="宋体" panose="02010600030101010101" pitchFamily="2" charset="-122"/>
                <a:ea typeface="宋体" panose="02010600030101010101" pitchFamily="2" charset="-122"/>
              </a:rPr>
              <a:t>1 GB = 1024 MB = 2</a:t>
            </a:r>
            <a:r>
              <a:rPr lang="en-US" altLang="zh-CN" sz="2400" i="0" baseline="30000">
                <a:solidFill>
                  <a:srgbClr val="000000"/>
                </a:solidFill>
                <a:latin typeface="宋体" panose="02010600030101010101" pitchFamily="2" charset="-122"/>
                <a:ea typeface="宋体" panose="02010600030101010101" pitchFamily="2" charset="-122"/>
              </a:rPr>
              <a:t>10</a:t>
            </a:r>
            <a:r>
              <a:rPr lang="en-US" altLang="zh-CN" sz="2400" i="0" baseline="0">
                <a:solidFill>
                  <a:srgbClr val="000000"/>
                </a:solidFill>
                <a:latin typeface="宋体" panose="02010600030101010101" pitchFamily="2" charset="-122"/>
                <a:ea typeface="宋体" panose="02010600030101010101" pitchFamily="2" charset="-122"/>
              </a:rPr>
              <a:t>2</a:t>
            </a:r>
            <a:r>
              <a:rPr lang="en-US" altLang="zh-CN" sz="2400" i="0" baseline="30000">
                <a:solidFill>
                  <a:srgbClr val="000000"/>
                </a:solidFill>
                <a:latin typeface="宋体" panose="02010600030101010101" pitchFamily="2" charset="-122"/>
                <a:ea typeface="宋体" panose="02010600030101010101" pitchFamily="2" charset="-122"/>
              </a:rPr>
              <a:t>10</a:t>
            </a:r>
            <a:r>
              <a:rPr lang="en-US" altLang="zh-CN" sz="2400" i="0" baseline="0">
                <a:solidFill>
                  <a:srgbClr val="000000"/>
                </a:solidFill>
                <a:latin typeface="宋体" panose="02010600030101010101" pitchFamily="2" charset="-122"/>
                <a:ea typeface="宋体" panose="02010600030101010101" pitchFamily="2" charset="-122"/>
              </a:rPr>
              <a:t>2</a:t>
            </a:r>
            <a:r>
              <a:rPr lang="en-US" altLang="zh-CN" sz="2400" i="0" baseline="30000">
                <a:solidFill>
                  <a:srgbClr val="000000"/>
                </a:solidFill>
                <a:latin typeface="宋体" panose="02010600030101010101" pitchFamily="2" charset="-122"/>
                <a:ea typeface="宋体" panose="02010600030101010101" pitchFamily="2" charset="-122"/>
              </a:rPr>
              <a:t>10</a:t>
            </a:r>
            <a:r>
              <a:rPr lang="en-US" altLang="zh-CN" sz="2400" i="0" baseline="0">
                <a:solidFill>
                  <a:srgbClr val="000000"/>
                </a:solidFill>
                <a:latin typeface="宋体" panose="02010600030101010101" pitchFamily="2" charset="-122"/>
                <a:ea typeface="宋体" panose="02010600030101010101" pitchFamily="2" charset="-122"/>
              </a:rPr>
              <a:t> byte</a:t>
            </a:r>
            <a:endParaRPr lang="zh-CN" altLang="en-US" sz="2400" i="0" baseline="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971550" y="2519363"/>
          <a:ext cx="7200900" cy="3127377"/>
        </p:xfrm>
        <a:graphic>
          <a:graphicData uri="http://schemas.openxmlformats.org/drawingml/2006/table">
            <a:tbl>
              <a:tblPr/>
              <a:tblGrid>
                <a:gridCol w="1800225"/>
                <a:gridCol w="1800225"/>
                <a:gridCol w="1800225"/>
                <a:gridCol w="1800225"/>
              </a:tblGrid>
              <a:tr h="767092">
                <a:tc gridSpan="4">
                  <a:txBody>
                    <a:bodyPr/>
                    <a:lstStyle/>
                    <a:p>
                      <a:pPr algn="ctr">
                        <a:spcAft>
                          <a:spcPts val="0"/>
                        </a:spcAft>
                      </a:pPr>
                      <a:r>
                        <a:rPr lang="zh-CN" sz="2400" b="1" i="0" kern="1200" baseline="0" dirty="0" smtClean="0">
                          <a:solidFill>
                            <a:srgbClr val="FF0000"/>
                          </a:solidFill>
                          <a:latin typeface="等线" panose="02010600030101010101" pitchFamily="2" charset="-122"/>
                          <a:ea typeface="等线" panose="02010600030101010101" pitchFamily="2" charset="-122"/>
                          <a:cs typeface="+mn-cs"/>
                        </a:rPr>
                        <a:t>符</a:t>
                      </a:r>
                      <a:r>
                        <a:rPr lang="zh-CN" sz="2400" b="1" i="0" kern="1200" baseline="0" dirty="0">
                          <a:solidFill>
                            <a:srgbClr val="FF0000"/>
                          </a:solidFill>
                          <a:latin typeface="等线" panose="02010600030101010101" pitchFamily="2" charset="-122"/>
                          <a:ea typeface="等线" panose="02010600030101010101" pitchFamily="2" charset="-122"/>
                          <a:cs typeface="+mn-cs"/>
                        </a:rPr>
                        <a:t>号数量和位模式长度的关系</a:t>
                      </a:r>
                      <a:endParaRPr lang="zh-CN" sz="2400" b="1" i="0" kern="1200" baseline="0" dirty="0">
                        <a:solidFill>
                          <a:srgbClr val="FF0000"/>
                        </a:solidFill>
                        <a:latin typeface="等线" panose="02010600030101010101" pitchFamily="2" charset="-122"/>
                        <a:ea typeface="等线" panose="02010600030101010101" pitchFamily="2" charset="-122"/>
                        <a:cs typeface="+mn-cs"/>
                      </a:endParaRPr>
                    </a:p>
                  </a:txBody>
                  <a:tcPr marL="68589" marR="68589" marT="0" marB="0" anchor="ctr">
                    <a:lnL>
                      <a:noFill/>
                    </a:lnL>
                    <a:lnR>
                      <a:noFill/>
                    </a:lnR>
                    <a:lnT>
                      <a:noFill/>
                    </a:lnT>
                    <a:lnB w="28575" cap="flat" cmpd="sng" algn="ctr">
                      <a:solidFill>
                        <a:srgbClr val="000000"/>
                      </a:solidFill>
                      <a:prstDash val="solid"/>
                      <a:round/>
                      <a:headEnd type="none" w="med" len="med"/>
                      <a:tailEnd type="none" w="med" len="med"/>
                    </a:lnB>
                  </a:tcPr>
                </a:tc>
                <a:tc hMerge="1">
                  <a:tcPr/>
                </a:tc>
                <a:tc hMerge="1">
                  <a:tcPr/>
                </a:tc>
                <a:tc hMerge="1">
                  <a:tcPr/>
                </a:tc>
              </a:tr>
              <a:tr h="472057">
                <a:tc>
                  <a:txBody>
                    <a:bodyPr/>
                    <a:lstStyle/>
                    <a:p>
                      <a:pPr algn="ctr">
                        <a:spcAft>
                          <a:spcPts val="0"/>
                        </a:spcAft>
                      </a:pP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符</a:t>
                      </a:r>
                      <a:r>
                        <a:rPr lang="zh-CN" sz="1600" b="1" kern="100" dirty="0" smtClean="0">
                          <a:effectLst/>
                          <a:latin typeface="等线" panose="02010600030101010101" pitchFamily="2" charset="-122"/>
                          <a:ea typeface="宋体" panose="02010600030101010101" pitchFamily="2" charset="-122"/>
                          <a:cs typeface="Times New Roman" panose="02020603050405020304" pitchFamily="18" charset="0"/>
                        </a:rPr>
                        <a:t>号数</a:t>
                      </a: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位</a:t>
                      </a:r>
                      <a:r>
                        <a:rPr lang="zh-CN" sz="1600" b="1" kern="100" dirty="0" smtClean="0">
                          <a:effectLst/>
                          <a:latin typeface="等线" panose="02010600030101010101" pitchFamily="2" charset="-122"/>
                          <a:ea typeface="宋体" panose="02010600030101010101" pitchFamily="2" charset="-122"/>
                          <a:cs typeface="Times New Roman" panose="02020603050405020304" pitchFamily="18" charset="0"/>
                        </a:rPr>
                        <a:t>模式长</a:t>
                      </a: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度</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符</a:t>
                      </a:r>
                      <a:r>
                        <a:rPr lang="zh-CN" sz="1600" b="1" kern="100" dirty="0" smtClean="0">
                          <a:effectLst/>
                          <a:latin typeface="等线" panose="02010600030101010101" pitchFamily="2" charset="-122"/>
                          <a:ea typeface="宋体" panose="02010600030101010101" pitchFamily="2" charset="-122"/>
                          <a:cs typeface="Times New Roman" panose="02020603050405020304" pitchFamily="18" charset="0"/>
                        </a:rPr>
                        <a:t>号数</a:t>
                      </a: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位模</a:t>
                      </a:r>
                      <a:r>
                        <a:rPr lang="zh-CN" sz="1600" b="1" kern="100" dirty="0" smtClean="0">
                          <a:effectLst/>
                          <a:latin typeface="等线" panose="02010600030101010101" pitchFamily="2" charset="-122"/>
                          <a:ea typeface="宋体" panose="02010600030101010101" pitchFamily="2" charset="-122"/>
                          <a:cs typeface="Times New Roman" panose="02020603050405020304" pitchFamily="18" charset="0"/>
                        </a:rPr>
                        <a:t>式长</a:t>
                      </a:r>
                      <a:r>
                        <a:rPr lang="zh-CN" sz="1600" b="1" kern="100" dirty="0">
                          <a:effectLst/>
                          <a:latin typeface="等线" panose="02010600030101010101" pitchFamily="2" charset="-122"/>
                          <a:ea typeface="宋体" panose="02010600030101010101" pitchFamily="2" charset="-122"/>
                          <a:cs typeface="Times New Roman" panose="02020603050405020304" pitchFamily="18" charset="0"/>
                        </a:rPr>
                        <a:t>度</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057">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128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7</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057">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256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057">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smtClean="0">
                          <a:effectLst/>
                          <a:latin typeface="宋体" panose="02010600030101010101" pitchFamily="2" charset="-122"/>
                          <a:ea typeface="等线" panose="02010600030101010101" pitchFamily="2" charset="-122"/>
                          <a:cs typeface="Times New Roman" panose="02020603050405020304" pitchFamily="18" charset="0"/>
                        </a:rPr>
                        <a:t>65 536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16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057">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16</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smtClean="0">
                          <a:effectLst/>
                          <a:latin typeface="宋体" panose="02010600030101010101" pitchFamily="2" charset="-122"/>
                          <a:ea typeface="等线" panose="02010600030101010101" pitchFamily="2" charset="-122"/>
                          <a:cs typeface="Times New Roman" panose="02020603050405020304" pitchFamily="18" charset="0"/>
                        </a:rPr>
                        <a:t>4 294 967 296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32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9" marR="6858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56353" name="文本框 2"/>
          <p:cNvSpPr txBox="1">
            <a:spLocks noChangeArrowheads="1"/>
          </p:cNvSpPr>
          <p:nvPr/>
        </p:nvSpPr>
        <p:spPr bwMode="auto">
          <a:xfrm>
            <a:off x="468313" y="720725"/>
            <a:ext cx="8172450" cy="169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在一种语言中，表示某一符号的位模式长度，取决于该语言集中到底有多少个不同的符号。符号数量和位模式长度之间的关系是对数关系。</a:t>
            </a:r>
            <a:endParaRPr lang="zh-CN" altLang="en-US"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3.3.1	</a:t>
            </a:r>
            <a:r>
              <a:rPr lang="zh-CN" altLang="en-US" sz="3200" i="0" baseline="0" dirty="0">
                <a:solidFill>
                  <a:srgbClr val="FF0000"/>
                </a:solidFill>
                <a:latin typeface="等线 Light" panose="02010600030101010101" pitchFamily="2" charset="-122"/>
                <a:ea typeface="等线 Light" panose="02010600030101010101" pitchFamily="2" charset="-122"/>
              </a:rPr>
              <a:t>代码</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57347" name="Rectangle 6"/>
          <p:cNvSpPr>
            <a:spLocks noChangeArrowheads="1"/>
          </p:cNvSpPr>
          <p:nvPr/>
        </p:nvSpPr>
        <p:spPr bwMode="auto">
          <a:xfrm>
            <a:off x="468313" y="720725"/>
            <a:ext cx="8172450"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en-US" altLang="zh-CN" sz="2400" i="0" baseline="0" dirty="0">
                <a:solidFill>
                  <a:srgbClr val="FF0000"/>
                </a:solidFill>
                <a:latin typeface="等线" panose="02010600030101010101" pitchFamily="2" charset="-122"/>
                <a:ea typeface="等线" panose="02010600030101010101" pitchFamily="2" charset="-122"/>
              </a:rPr>
              <a:t>1.ASCII</a:t>
            </a:r>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32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32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endParaRPr lang="en-US" altLang="zh-CN" sz="2400" i="0" baseline="0" dirty="0">
              <a:solidFill>
                <a:srgbClr val="FF0000"/>
              </a:solidFill>
              <a:latin typeface="等线" panose="02010600030101010101" pitchFamily="2" charset="-122"/>
              <a:ea typeface="等线" panose="02010600030101010101" pitchFamily="2" charset="-122"/>
            </a:endParaRPr>
          </a:p>
          <a:p>
            <a:pPr eaLnBrk="1" hangingPunct="1"/>
            <a:r>
              <a:rPr lang="en-US" altLang="zh-CN" sz="2400" i="0" baseline="0" dirty="0">
                <a:solidFill>
                  <a:srgbClr val="FF0000"/>
                </a:solidFill>
                <a:latin typeface="等线" panose="02010600030101010101" pitchFamily="2" charset="-122"/>
                <a:ea typeface="等线" panose="02010600030101010101" pitchFamily="2" charset="-122"/>
              </a:rPr>
              <a:t>2.Unicode	</a:t>
            </a:r>
            <a:r>
              <a:rPr lang="zh-CN" altLang="en-US" sz="2400" i="0" baseline="0" dirty="0">
                <a:latin typeface="等线" panose="02010600030101010101" pitchFamily="2" charset="-122"/>
                <a:ea typeface="等线" panose="02010600030101010101" pitchFamily="2" charset="-122"/>
              </a:rPr>
              <a:t>见附录</a:t>
            </a:r>
            <a:r>
              <a:rPr lang="en-US" altLang="zh-CN" sz="2400" i="0" baseline="0" dirty="0">
                <a:latin typeface="等线" panose="02010600030101010101" pitchFamily="2" charset="-122"/>
                <a:ea typeface="等线" panose="02010600030101010101" pitchFamily="2" charset="-122"/>
              </a:rPr>
              <a:t>A</a:t>
            </a:r>
            <a:endParaRPr lang="en-US" altLang="zh-CN" sz="2400" i="0" baseline="0" dirty="0">
              <a:latin typeface="等线" panose="02010600030101010101" pitchFamily="2" charset="-122"/>
              <a:ea typeface="等线" panose="02010600030101010101" pitchFamily="2" charset="-122"/>
            </a:endParaRPr>
          </a:p>
        </p:txBody>
      </p:sp>
      <p:pic>
        <p:nvPicPr>
          <p:cNvPr id="5734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11300" y="1187450"/>
            <a:ext cx="67691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0" y="679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smtClean="0">
                <a:solidFill>
                  <a:srgbClr val="FF0000"/>
                </a:solidFill>
                <a:latin typeface="等线 Light" panose="02010600030101010101" pitchFamily="2" charset="-122"/>
                <a:ea typeface="等线 Light" panose="02010600030101010101" pitchFamily="2" charset="-122"/>
              </a:rPr>
              <a:t>3.4	</a:t>
            </a:r>
            <a:r>
              <a:rPr lang="zh-CN" altLang="en-US" sz="3200" i="0" baseline="0" dirty="0" smtClean="0">
                <a:solidFill>
                  <a:srgbClr val="FF0000"/>
                </a:solidFill>
                <a:latin typeface="等线 Light" panose="02010600030101010101" pitchFamily="2" charset="-122"/>
                <a:ea typeface="等线 Light" panose="02010600030101010101" pitchFamily="2" charset="-122"/>
              </a:rPr>
              <a:t>存</a:t>
            </a:r>
            <a:r>
              <a:rPr lang="zh-CN" altLang="en-US" sz="3200" i="0" baseline="0" dirty="0">
                <a:solidFill>
                  <a:srgbClr val="FF0000"/>
                </a:solidFill>
                <a:latin typeface="等线 Light" panose="02010600030101010101" pitchFamily="2" charset="-122"/>
                <a:ea typeface="等线 Light" panose="02010600030101010101" pitchFamily="2" charset="-122"/>
              </a:rPr>
              <a:t>储音频</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5837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58372" name="Rectangle 6"/>
          <p:cNvSpPr>
            <a:spLocks noChangeArrowheads="1"/>
          </p:cNvSpPr>
          <p:nvPr/>
        </p:nvSpPr>
        <p:spPr bwMode="auto">
          <a:xfrm>
            <a:off x="468313" y="720725"/>
            <a:ext cx="817245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4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音频是声音或音乐的表现形式，在本质上与我们目前讨论过的数字和文本是不同的。文本由可数的实体（文字）组成：我们可以数出文本中的文字数量。文本是数字数据的一个例子。相反，音频是不可数的。音频是模拟数据的例子。</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即使我们能够在一段时间内测量它的所有值</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也不能将其全部存储在计算机内存中</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因为可能需要无限数量的内存单元。</a:t>
            </a:r>
            <a:endParaRPr lang="en-US" altLang="zh-CN" sz="2400" i="0" baseline="0" dirty="0">
              <a:latin typeface="等线" panose="02010600030101010101" pitchFamily="2" charset="-122"/>
              <a:ea typeface="等线" panose="02010600030101010101" pitchFamily="2" charset="-122"/>
            </a:endParaRPr>
          </a:p>
        </p:txBody>
      </p:sp>
      <p:cxnSp>
        <p:nvCxnSpPr>
          <p:cNvPr id="58373" name="Straight Connector 6"/>
          <p:cNvCxnSpPr>
            <a:cxnSpLocks noChangeShapeType="1"/>
          </p:cNvCxnSpPr>
          <p:nvPr/>
        </p:nvCxnSpPr>
        <p:spPr bwMode="auto">
          <a:xfrm>
            <a:off x="468313" y="39592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74" name="Text Box 9"/>
          <p:cNvSpPr txBox="1">
            <a:spLocks noChangeArrowheads="1"/>
          </p:cNvSpPr>
          <p:nvPr/>
        </p:nvSpPr>
        <p:spPr bwMode="auto">
          <a:xfrm>
            <a:off x="468313" y="395922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一</a:t>
            </a:r>
            <a:r>
              <a:rPr lang="zh-CN" altLang="en-US" sz="2400" i="0" baseline="0" dirty="0">
                <a:solidFill>
                  <a:srgbClr val="FF0000"/>
                </a:solidFill>
                <a:latin typeface="等线" panose="02010600030101010101" pitchFamily="2" charset="-122"/>
                <a:ea typeface="等线" panose="02010600030101010101" pitchFamily="2" charset="-122"/>
              </a:rPr>
              <a:t>个音频信号</a:t>
            </a:r>
            <a:endParaRPr lang="en-US" altLang="zh-CN" sz="2400" i="0" baseline="0" dirty="0">
              <a:solidFill>
                <a:srgbClr val="FF0000"/>
              </a:solidFill>
              <a:latin typeface="等线" panose="02010600030101010101" pitchFamily="2" charset="-122"/>
              <a:ea typeface="等线" panose="02010600030101010101" pitchFamily="2" charset="-122"/>
            </a:endParaRPr>
          </a:p>
        </p:txBody>
      </p:sp>
      <p:cxnSp>
        <p:nvCxnSpPr>
          <p:cNvPr id="58375" name="Straight Connector 4"/>
          <p:cNvCxnSpPr>
            <a:cxnSpLocks noChangeShapeType="1"/>
          </p:cNvCxnSpPr>
          <p:nvPr/>
        </p:nvCxnSpPr>
        <p:spPr bwMode="auto">
          <a:xfrm>
            <a:off x="468313" y="4464050"/>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376"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725" y="4500563"/>
            <a:ext cx="7702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8377" name="Straight Connector 5"/>
          <p:cNvCxnSpPr>
            <a:cxnSpLocks noChangeShapeType="1"/>
          </p:cNvCxnSpPr>
          <p:nvPr/>
        </p:nvCxnSpPr>
        <p:spPr bwMode="auto">
          <a:xfrm>
            <a:off x="468313" y="6553200"/>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smtClean="0">
                <a:solidFill>
                  <a:srgbClr val="FF0000"/>
                </a:solidFill>
                <a:latin typeface="等线 Light" panose="02010600030101010101" pitchFamily="2" charset="-122"/>
                <a:ea typeface="等线 Light" panose="02010600030101010101" pitchFamily="2" charset="-122"/>
              </a:rPr>
              <a:t>3.4.1	</a:t>
            </a:r>
            <a:r>
              <a:rPr lang="zh-CN" altLang="en-US" sz="3200" i="0" baseline="0" dirty="0" smtClean="0">
                <a:solidFill>
                  <a:srgbClr val="FF0000"/>
                </a:solidFill>
                <a:latin typeface="等线 Light" panose="02010600030101010101" pitchFamily="2" charset="-122"/>
                <a:ea typeface="等线 Light" panose="02010600030101010101" pitchFamily="2" charset="-122"/>
              </a:rPr>
              <a:t>采</a:t>
            </a:r>
            <a:r>
              <a:rPr lang="zh-CN" altLang="en-US" sz="3200" i="0" baseline="0" dirty="0">
                <a:solidFill>
                  <a:srgbClr val="FF0000"/>
                </a:solidFill>
                <a:latin typeface="等线 Light" panose="02010600030101010101" pitchFamily="2" charset="-122"/>
                <a:ea typeface="等线 Light" panose="02010600030101010101" pitchFamily="2" charset="-122"/>
              </a:rPr>
              <a:t>样</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59395" name="Rectangle 3"/>
          <p:cNvSpPr>
            <a:spLocks noChangeArrowheads="1"/>
          </p:cNvSpPr>
          <p:nvPr/>
        </p:nvSpPr>
        <p:spPr bwMode="auto">
          <a:xfrm>
            <a:off x="468313" y="720725"/>
            <a:ext cx="8172450" cy="1754188"/>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如果不能记录一段间隔的音频信号的所有值，我们至少可以记录其中的一部分。采样是指以相等的时间间隔，测量模拟信号的值并记录下来。</a:t>
            </a:r>
            <a:endParaRPr lang="en-US" altLang="zh-CN" sz="2400" i="0" baseline="0" dirty="0">
              <a:latin typeface="等线" panose="02010600030101010101" pitchFamily="2" charset="-122"/>
              <a:ea typeface="等线" panose="02010600030101010101" pitchFamily="2" charset="-122"/>
            </a:endParaRPr>
          </a:p>
        </p:txBody>
      </p:sp>
      <p:sp>
        <p:nvSpPr>
          <p:cNvPr id="59396" name="Text Box 8"/>
          <p:cNvSpPr txBox="1">
            <a:spLocks noChangeArrowheads="1"/>
          </p:cNvSpPr>
          <p:nvPr/>
        </p:nvSpPr>
        <p:spPr bwMode="auto">
          <a:xfrm>
            <a:off x="468313" y="2735263"/>
            <a:ext cx="817245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等线" panose="02010600030101010101" pitchFamily="2" charset="-122"/>
                <a:ea typeface="等线" panose="02010600030101010101" pitchFamily="2" charset="-122"/>
              </a:rPr>
              <a:t>一</a:t>
            </a:r>
            <a:r>
              <a:rPr lang="zh-CN" altLang="en-US" sz="2400" i="0" baseline="0" dirty="0">
                <a:solidFill>
                  <a:srgbClr val="FF0000"/>
                </a:solidFill>
                <a:latin typeface="等线" panose="02010600030101010101" pitchFamily="2" charset="-122"/>
                <a:ea typeface="等线" panose="02010600030101010101" pitchFamily="2" charset="-122"/>
              </a:rPr>
              <a:t>个音频信号的采样</a:t>
            </a:r>
            <a:endParaRPr lang="en-US" altLang="zh-CN" sz="2400" i="0" baseline="0" dirty="0">
              <a:solidFill>
                <a:srgbClr val="FF0000"/>
              </a:solidFill>
              <a:latin typeface="等线" panose="02010600030101010101" pitchFamily="2" charset="-122"/>
              <a:ea typeface="等线" panose="02010600030101010101" pitchFamily="2" charset="-122"/>
            </a:endParaRPr>
          </a:p>
        </p:txBody>
      </p:sp>
      <p:pic>
        <p:nvPicPr>
          <p:cNvPr id="59397"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725" y="3311525"/>
            <a:ext cx="7702550"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398" name="Straight Connector 6"/>
          <p:cNvCxnSpPr>
            <a:cxnSpLocks noChangeShapeType="1"/>
          </p:cNvCxnSpPr>
          <p:nvPr/>
        </p:nvCxnSpPr>
        <p:spPr bwMode="auto">
          <a:xfrm>
            <a:off x="468313" y="3240088"/>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Straight Connector 7"/>
          <p:cNvCxnSpPr>
            <a:cxnSpLocks noChangeShapeType="1"/>
          </p:cNvCxnSpPr>
          <p:nvPr/>
        </p:nvCxnSpPr>
        <p:spPr bwMode="auto">
          <a:xfrm>
            <a:off x="468313" y="547211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0" name="Straight Connector 8"/>
          <p:cNvCxnSpPr>
            <a:cxnSpLocks noChangeShapeType="1"/>
          </p:cNvCxnSpPr>
          <p:nvPr/>
        </p:nvCxnSpPr>
        <p:spPr bwMode="auto">
          <a:xfrm>
            <a:off x="468313" y="2735263"/>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3.4.2  </a:t>
            </a:r>
            <a:r>
              <a:rPr lang="zh-CN" altLang="en-US" sz="3200" i="0" baseline="0" dirty="0">
                <a:solidFill>
                  <a:srgbClr val="FF0000"/>
                </a:solidFill>
                <a:latin typeface="等线 Light" panose="02010600030101010101" pitchFamily="2" charset="-122"/>
                <a:ea typeface="等线 Light" panose="02010600030101010101" pitchFamily="2" charset="-122"/>
              </a:rPr>
              <a:t>量化</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60419" name="Rectangle 3"/>
          <p:cNvSpPr>
            <a:spLocks noChangeArrowheads="1"/>
          </p:cNvSpPr>
          <p:nvPr/>
        </p:nvSpPr>
        <p:spPr bwMode="auto">
          <a:xfrm>
            <a:off x="468313" y="720725"/>
            <a:ext cx="8172450" cy="3416300"/>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每秒</a:t>
            </a:r>
            <a:r>
              <a:rPr lang="en-US" altLang="zh-CN" sz="2400" i="0" baseline="0" dirty="0">
                <a:latin typeface="等线" panose="02010600030101010101" pitchFamily="2" charset="-122"/>
                <a:ea typeface="等线" panose="02010600030101010101" pitchFamily="2" charset="-122"/>
              </a:rPr>
              <a:t>40000</a:t>
            </a:r>
            <a:r>
              <a:rPr lang="zh-CN" altLang="en-US" sz="2400" i="0" baseline="0" dirty="0">
                <a:latin typeface="等线" panose="02010600030101010101" pitchFamily="2" charset="-122"/>
                <a:ea typeface="等线" panose="02010600030101010101" pitchFamily="2" charset="-122"/>
              </a:rPr>
              <a:t>个样本的采样率对重现音频信号来说足够好了。从每个样本测量来的值均为实数。这意味着要为每一秒的样本存储</a:t>
            </a:r>
            <a:r>
              <a:rPr lang="en-US" altLang="zh-CN" sz="2400" i="0" baseline="0" dirty="0">
                <a:latin typeface="等线" panose="02010600030101010101" pitchFamily="2" charset="-122"/>
                <a:ea typeface="等线" panose="02010600030101010101" pitchFamily="2" charset="-122"/>
              </a:rPr>
              <a:t>40000</a:t>
            </a:r>
            <a:r>
              <a:rPr lang="zh-CN" altLang="en-US" sz="2400" i="0" baseline="0" dirty="0">
                <a:latin typeface="等线" panose="02010600030101010101" pitchFamily="2" charset="-122"/>
                <a:ea typeface="等线" panose="02010600030101010101" pitchFamily="2" charset="-122"/>
              </a:rPr>
              <a:t>个实数值。但是，为每个样本使用一个无符号整数（位模式）会更简单。量化指的是将样本的值截取为最接近的整数值的过程。例如，如果实际值是</a:t>
            </a:r>
            <a:r>
              <a:rPr lang="en-US" altLang="zh-CN" sz="2400" i="0" baseline="0" dirty="0">
                <a:latin typeface="等线" panose="02010600030101010101" pitchFamily="2" charset="-122"/>
                <a:ea typeface="等线" panose="02010600030101010101" pitchFamily="2" charset="-122"/>
              </a:rPr>
              <a:t>17.2</a:t>
            </a:r>
            <a:r>
              <a:rPr lang="zh-CN" altLang="en-US" sz="2400" i="0" baseline="0" dirty="0">
                <a:latin typeface="等线" panose="02010600030101010101" pitchFamily="2" charset="-122"/>
                <a:ea typeface="等线" panose="02010600030101010101" pitchFamily="2" charset="-122"/>
              </a:rPr>
              <a:t>，它可四舍五入为</a:t>
            </a:r>
            <a:r>
              <a:rPr lang="en-US" altLang="zh-CN" sz="2400" i="0" baseline="0" dirty="0">
                <a:latin typeface="等线" panose="02010600030101010101" pitchFamily="2" charset="-122"/>
                <a:ea typeface="等线" panose="02010600030101010101" pitchFamily="2" charset="-122"/>
              </a:rPr>
              <a:t>17</a:t>
            </a:r>
            <a:r>
              <a:rPr lang="zh-CN" altLang="en-US" sz="2400" i="0" baseline="0" dirty="0">
                <a:latin typeface="等线" panose="02010600030101010101" pitchFamily="2" charset="-122"/>
                <a:ea typeface="等线" panose="02010600030101010101" pitchFamily="2" charset="-122"/>
              </a:rPr>
              <a:t>；如果真实值是</a:t>
            </a:r>
            <a:r>
              <a:rPr lang="en-US" altLang="zh-CN" sz="2400" i="0" baseline="0" dirty="0">
                <a:latin typeface="等线" panose="02010600030101010101" pitchFamily="2" charset="-122"/>
                <a:ea typeface="等线" panose="02010600030101010101" pitchFamily="2" charset="-122"/>
              </a:rPr>
              <a:t>17.7</a:t>
            </a:r>
            <a:r>
              <a:rPr lang="zh-CN" altLang="en-US" sz="2400" i="0" baseline="0" dirty="0">
                <a:latin typeface="等线" panose="02010600030101010101" pitchFamily="2" charset="-122"/>
                <a:ea typeface="等线" panose="02010600030101010101" pitchFamily="2" charset="-122"/>
              </a:rPr>
              <a:t>，就可四舍五入为</a:t>
            </a:r>
            <a:r>
              <a:rPr lang="en-US" altLang="zh-CN" sz="2400" i="0" baseline="0" dirty="0">
                <a:latin typeface="等线" panose="02010600030101010101" pitchFamily="2" charset="-122"/>
                <a:ea typeface="等线" panose="02010600030101010101" pitchFamily="2" charset="-122"/>
              </a:rPr>
              <a:t>18</a:t>
            </a:r>
            <a:r>
              <a:rPr lang="zh-CN" altLang="en-US" sz="2400" i="0" baseline="0" dirty="0">
                <a:latin typeface="等线" panose="02010600030101010101" pitchFamily="2" charset="-122"/>
                <a:ea typeface="等线" panose="02010600030101010101" pitchFamily="2" charset="-122"/>
              </a:rPr>
              <a:t>。</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3.4.3	</a:t>
            </a:r>
            <a:r>
              <a:rPr lang="zh-CN" altLang="en-US" sz="3200" i="0" baseline="0" dirty="0">
                <a:solidFill>
                  <a:srgbClr val="FF0000"/>
                </a:solidFill>
                <a:latin typeface="等线 Light" panose="02010600030101010101" pitchFamily="2" charset="-122"/>
                <a:ea typeface="等线 Light" panose="02010600030101010101" pitchFamily="2" charset="-122"/>
              </a:rPr>
              <a:t>编码</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61443" name="Rectangle 3"/>
          <p:cNvSpPr>
            <a:spLocks noChangeArrowheads="1"/>
          </p:cNvSpPr>
          <p:nvPr/>
        </p:nvSpPr>
        <p:spPr bwMode="auto">
          <a:xfrm>
            <a:off x="468313" y="720725"/>
            <a:ext cx="8172450" cy="1144031"/>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量化的样本值需要被编码为位模式。有些系统为样本赋正值或负值，有些仅移动曲线到正的区间从而只赋正值。</a:t>
            </a:r>
            <a:endParaRPr lang="en-US" altLang="zh-CN" sz="2400" i="0" baseline="0" dirty="0">
              <a:latin typeface="等线" panose="02010600030101010101" pitchFamily="2" charset="-122"/>
              <a:ea typeface="等线" panose="02010600030101010101" pitchFamily="2" charset="-122"/>
            </a:endParaRPr>
          </a:p>
        </p:txBody>
      </p:sp>
      <p:pic>
        <p:nvPicPr>
          <p:cNvPr id="6144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0725" y="2016125"/>
            <a:ext cx="770255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468313" y="720725"/>
            <a:ext cx="81724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solidFill>
                  <a:srgbClr val="000000"/>
                </a:solidFill>
                <a:latin typeface="等线" panose="02010600030101010101" pitchFamily="2" charset="-122"/>
                <a:ea typeface="等线" panose="02010600030101010101" pitchFamily="2" charset="-122"/>
              </a:rPr>
              <a:t>	</a:t>
            </a:r>
            <a:r>
              <a:rPr lang="zh-CN" altLang="en-US" sz="2400" i="0" baseline="0" dirty="0">
                <a:solidFill>
                  <a:srgbClr val="000000"/>
                </a:solidFill>
                <a:latin typeface="等线" panose="02010600030101010101" pitchFamily="2" charset="-122"/>
                <a:ea typeface="等线" panose="02010600030101010101" pitchFamily="2" charset="-122"/>
              </a:rPr>
              <a:t>每样本的位数量有时称为</a:t>
            </a:r>
            <a:r>
              <a:rPr lang="zh-CN" altLang="en-US" sz="2400" i="0" baseline="0" dirty="0">
                <a:solidFill>
                  <a:srgbClr val="3333CC"/>
                </a:solidFill>
                <a:latin typeface="等线" panose="02010600030101010101" pitchFamily="2" charset="-122"/>
                <a:ea typeface="等线" panose="02010600030101010101" pitchFamily="2" charset="-122"/>
              </a:rPr>
              <a:t>位深度</a:t>
            </a:r>
            <a:r>
              <a:rPr lang="zh-CN" altLang="en-US" sz="2400" i="0" baseline="0" dirty="0">
                <a:solidFill>
                  <a:srgbClr val="000000"/>
                </a:solidFill>
                <a:latin typeface="等线" panose="02010600030101010101" pitchFamily="2" charset="-122"/>
                <a:ea typeface="等线" panose="02010600030101010101" pitchFamily="2" charset="-122"/>
              </a:rPr>
              <a:t>。如果位深度为 </a:t>
            </a:r>
            <a:r>
              <a:rPr lang="en-US" altLang="zh-CN" sz="2400" i="0" baseline="0" dirty="0">
                <a:solidFill>
                  <a:srgbClr val="000000"/>
                </a:solidFill>
                <a:latin typeface="等线" panose="02010600030101010101" pitchFamily="2" charset="-122"/>
                <a:ea typeface="等线" panose="02010600030101010101" pitchFamily="2" charset="-122"/>
              </a:rPr>
              <a:t>B</a:t>
            </a:r>
            <a:r>
              <a:rPr lang="zh-CN" altLang="en-US" sz="2400" i="0" baseline="0" dirty="0">
                <a:solidFill>
                  <a:srgbClr val="000000"/>
                </a:solidFill>
                <a:latin typeface="等线" panose="02010600030101010101" pitchFamily="2" charset="-122"/>
                <a:ea typeface="等线" panose="02010600030101010101" pitchFamily="2" charset="-122"/>
              </a:rPr>
              <a:t>，每秒的样本数为 </a:t>
            </a:r>
            <a:r>
              <a:rPr lang="en-US" altLang="zh-CN" sz="2400" i="0" baseline="0" dirty="0">
                <a:solidFill>
                  <a:srgbClr val="000000"/>
                </a:solidFill>
                <a:latin typeface="等线" panose="02010600030101010101" pitchFamily="2" charset="-122"/>
                <a:ea typeface="等线" panose="02010600030101010101" pitchFamily="2" charset="-122"/>
              </a:rPr>
              <a:t>S</a:t>
            </a:r>
            <a:r>
              <a:rPr lang="zh-CN" altLang="en-US" sz="2400" i="0" baseline="0" dirty="0">
                <a:solidFill>
                  <a:srgbClr val="000000"/>
                </a:solidFill>
                <a:latin typeface="等线" panose="02010600030101010101" pitchFamily="2" charset="-122"/>
                <a:ea typeface="等线" panose="02010600030101010101" pitchFamily="2" charset="-122"/>
              </a:rPr>
              <a:t>，我们需要为每秒的音频存储 </a:t>
            </a:r>
            <a:r>
              <a:rPr lang="en-US" altLang="zh-CN" sz="2400" i="0" baseline="0" dirty="0">
                <a:solidFill>
                  <a:srgbClr val="000000"/>
                </a:solidFill>
                <a:latin typeface="等线" panose="02010600030101010101" pitchFamily="2" charset="-122"/>
                <a:ea typeface="等线" panose="02010600030101010101" pitchFamily="2" charset="-122"/>
              </a:rPr>
              <a:t>S×B </a:t>
            </a:r>
            <a:r>
              <a:rPr lang="zh-CN" altLang="en-US" sz="2400" i="0" baseline="0" dirty="0">
                <a:solidFill>
                  <a:srgbClr val="000000"/>
                </a:solidFill>
                <a:latin typeface="等线" panose="02010600030101010101" pitchFamily="2" charset="-122"/>
                <a:ea typeface="等线" panose="02010600030101010101" pitchFamily="2" charset="-122"/>
              </a:rPr>
              <a:t>位。该乘积有时被称为</a:t>
            </a:r>
            <a:r>
              <a:rPr lang="zh-CN" altLang="en-US" sz="2400" i="0" baseline="0" dirty="0">
                <a:solidFill>
                  <a:srgbClr val="3333CC"/>
                </a:solidFill>
                <a:latin typeface="等线" panose="02010600030101010101" pitchFamily="2" charset="-122"/>
                <a:ea typeface="等线" panose="02010600030101010101" pitchFamily="2" charset="-122"/>
              </a:rPr>
              <a:t>位率 </a:t>
            </a:r>
            <a:r>
              <a:rPr lang="en-US" altLang="zh-CN" sz="2400" i="0" baseline="0" dirty="0">
                <a:solidFill>
                  <a:srgbClr val="000000"/>
                </a:solidFill>
                <a:latin typeface="等线" panose="02010600030101010101" pitchFamily="2" charset="-122"/>
                <a:ea typeface="等线" panose="02010600030101010101" pitchFamily="2" charset="-122"/>
              </a:rPr>
              <a:t>R</a:t>
            </a:r>
            <a:r>
              <a:rPr lang="zh-CN" altLang="en-US" sz="2400" i="0" baseline="0" dirty="0">
                <a:solidFill>
                  <a:srgbClr val="000000"/>
                </a:solidFill>
                <a:latin typeface="等线" panose="02010600030101010101" pitchFamily="2" charset="-122"/>
                <a:ea typeface="等线" panose="02010600030101010101" pitchFamily="2" charset="-122"/>
              </a:rPr>
              <a:t>。例如，如果我们每秒采集</a:t>
            </a:r>
            <a:r>
              <a:rPr lang="en-US" altLang="zh-CN" sz="2400" i="0" baseline="0" dirty="0">
                <a:solidFill>
                  <a:srgbClr val="000000"/>
                </a:solidFill>
                <a:latin typeface="等线" panose="02010600030101010101" pitchFamily="2" charset="-122"/>
                <a:ea typeface="等线" panose="02010600030101010101" pitchFamily="2" charset="-122"/>
              </a:rPr>
              <a:t>40 000</a:t>
            </a:r>
            <a:r>
              <a:rPr lang="zh-CN" altLang="en-US" sz="2400" i="0" baseline="0" dirty="0">
                <a:solidFill>
                  <a:srgbClr val="000000"/>
                </a:solidFill>
                <a:latin typeface="等线" panose="02010600030101010101" pitchFamily="2" charset="-122"/>
                <a:ea typeface="等线" panose="02010600030101010101" pitchFamily="2" charset="-122"/>
              </a:rPr>
              <a:t>个样本并且每个样本含有</a:t>
            </a:r>
            <a:r>
              <a:rPr lang="en-US" altLang="zh-CN" sz="2400" i="0" baseline="0" dirty="0">
                <a:solidFill>
                  <a:srgbClr val="000000"/>
                </a:solidFill>
                <a:latin typeface="等线" panose="02010600030101010101" pitchFamily="2" charset="-122"/>
                <a:ea typeface="等线" panose="02010600030101010101" pitchFamily="2" charset="-122"/>
              </a:rPr>
              <a:t>16</a:t>
            </a:r>
            <a:r>
              <a:rPr lang="zh-CN" altLang="en-US" sz="2400" i="0" baseline="0" dirty="0">
                <a:solidFill>
                  <a:srgbClr val="000000"/>
                </a:solidFill>
                <a:latin typeface="等线" panose="02010600030101010101" pitchFamily="2" charset="-122"/>
                <a:ea typeface="等线" panose="02010600030101010101" pitchFamily="2" charset="-122"/>
              </a:rPr>
              <a:t>位，位率为：</a:t>
            </a:r>
            <a:endParaRPr lang="en-US" altLang="zh-CN" sz="2400" i="0" baseline="0" dirty="0">
              <a:solidFill>
                <a:srgbClr val="000000"/>
              </a:solidFill>
              <a:latin typeface="等线" panose="02010600030101010101" pitchFamily="2" charset="-122"/>
              <a:ea typeface="等线" panose="02010600030101010101" pitchFamily="2" charset="-122"/>
            </a:endParaRPr>
          </a:p>
          <a:p>
            <a:pPr algn="ctr"/>
            <a:r>
              <a:rPr lang="en-US" altLang="zh-CN" sz="2400" i="0" baseline="0" dirty="0">
                <a:solidFill>
                  <a:srgbClr val="3333CC"/>
                </a:solidFill>
                <a:latin typeface="等线" panose="02010600030101010101" pitchFamily="2" charset="-122"/>
                <a:ea typeface="等线" panose="02010600030101010101" pitchFamily="2" charset="-122"/>
              </a:rPr>
              <a:t>R = 40 000 × 16 = 640 000 b/s = 640 </a:t>
            </a:r>
            <a:r>
              <a:rPr lang="en-US" altLang="zh-CN" sz="2400" i="0" baseline="0" dirty="0" smtClean="0">
                <a:solidFill>
                  <a:srgbClr val="3333CC"/>
                </a:solidFill>
                <a:latin typeface="等线" panose="02010600030101010101" pitchFamily="2" charset="-122"/>
                <a:ea typeface="等线" panose="02010600030101010101" pitchFamily="2" charset="-122"/>
              </a:rPr>
              <a:t>Kb/s</a:t>
            </a:r>
            <a:endParaRPr lang="en-US" altLang="zh-CN" sz="2400" i="0" baseline="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0" y="679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3.5	</a:t>
            </a:r>
            <a:r>
              <a:rPr lang="zh-CN" altLang="en-US" sz="3200" i="0" baseline="0" dirty="0">
                <a:solidFill>
                  <a:srgbClr val="FF0000"/>
                </a:solidFill>
                <a:latin typeface="等线 Light" panose="02010600030101010101" pitchFamily="2" charset="-122"/>
                <a:ea typeface="等线 Light" panose="02010600030101010101" pitchFamily="2" charset="-122"/>
              </a:rPr>
              <a:t>存储图像</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6349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63492" name="Rectangle 5"/>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dirty="0">
                <a:latin typeface="等线" panose="02010600030101010101" pitchFamily="2" charset="-122"/>
                <a:ea typeface="等线" panose="02010600030101010101" pitchFamily="2" charset="-122"/>
              </a:rPr>
              <a:t>图像在计算机中的存储使用了两种技术：光栅图和矢量图。</a:t>
            </a:r>
            <a:endParaRPr lang="en-US" altLang="zh-CN" sz="2400" i="0" baseline="0" dirty="0">
              <a:latin typeface="等线" panose="02010600030101010101" pitchFamily="2" charset="-122"/>
              <a:ea typeface="等线" panose="02010600030101010101" pitchFamily="2" charset="-122"/>
            </a:endParaRPr>
          </a:p>
        </p:txBody>
      </p:sp>
      <p:pic>
        <p:nvPicPr>
          <p:cNvPr id="6349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1331913"/>
            <a:ext cx="575945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743325"/>
            <a:ext cx="817245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fade">
                                      <p:cBhvr>
                                        <p:cTn id="7" dur="1000"/>
                                        <p:tgtEl>
                                          <p:spTgt spid="63494"/>
                                        </p:tgtEl>
                                      </p:cBhvr>
                                    </p:animEffect>
                                    <p:anim calcmode="lin" valueType="num">
                                      <p:cBhvr>
                                        <p:cTn id="8" dur="1000" fill="hold"/>
                                        <p:tgtEl>
                                          <p:spTgt spid="63494"/>
                                        </p:tgtEl>
                                        <p:attrNameLst>
                                          <p:attrName>ppt_x</p:attrName>
                                        </p:attrNameLst>
                                      </p:cBhvr>
                                      <p:tavLst>
                                        <p:tav tm="0">
                                          <p:val>
                                            <p:strVal val="#ppt_x"/>
                                          </p:val>
                                        </p:tav>
                                        <p:tav tm="100000">
                                          <p:val>
                                            <p:strVal val="#ppt_x"/>
                                          </p:val>
                                        </p:tav>
                                      </p:tavLst>
                                    </p:anim>
                                    <p:anim calcmode="lin" valueType="num">
                                      <p:cBhvr>
                                        <p:cTn id="9" dur="1000" fill="hold"/>
                                        <p:tgtEl>
                                          <p:spTgt spid="634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6"/>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3.5.1	</a:t>
            </a:r>
            <a:r>
              <a:rPr lang="zh-CN" altLang="en-US" sz="3200" i="0" baseline="0" dirty="0">
                <a:solidFill>
                  <a:srgbClr val="FF0000"/>
                </a:solidFill>
                <a:latin typeface="等线 Light" panose="02010600030101010101" pitchFamily="2" charset="-122"/>
                <a:ea typeface="等线 Light" panose="02010600030101010101" pitchFamily="2" charset="-122"/>
              </a:rPr>
              <a:t>光栅图</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64515" name="Rectangle 7"/>
          <p:cNvSpPr>
            <a:spLocks noChangeArrowheads="1"/>
          </p:cNvSpPr>
          <p:nvPr/>
        </p:nvSpPr>
        <p:spPr bwMode="auto">
          <a:xfrm>
            <a:off x="468313" y="720725"/>
            <a:ext cx="8172450" cy="2630592"/>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4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当我们需要存储模拟图像（如照片）的时候，使用光栅图（位图）。照片由模拟数据组成</a:t>
            </a: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类似于音频信息。区别是数据密度（色彩）随空间变化，而不是随时间变化。这意味着数据需要采样。这种情况下采样通常被称为扫描。样本被称为像素。</a:t>
            </a:r>
            <a:r>
              <a:rPr lang="en-US" altLang="zh-CN" sz="2400" i="0" baseline="0" dirty="0">
                <a:latin typeface="等线" panose="02010600030101010101" pitchFamily="2" charset="-122"/>
                <a:ea typeface="等线" panose="02010600030101010101" pitchFamily="2" charset="-122"/>
              </a:rPr>
              <a:t> </a:t>
            </a:r>
            <a:endParaRPr lang="en-US" altLang="zh-CN" sz="2400" i="0" baseline="0" dirty="0">
              <a:latin typeface="等线" panose="02010600030101010101" pitchFamily="2" charset="-122"/>
              <a:ea typeface="等线" panose="02010600030101010101" pitchFamily="2" charset="-122"/>
            </a:endParaRPr>
          </a:p>
        </p:txBody>
      </p:sp>
      <p:sp>
        <p:nvSpPr>
          <p:cNvPr id="64516" name="Text Box 2"/>
          <p:cNvSpPr txBox="1">
            <a:spLocks noChangeArrowheads="1"/>
          </p:cNvSpPr>
          <p:nvPr/>
        </p:nvSpPr>
        <p:spPr bwMode="auto">
          <a:xfrm>
            <a:off x="468313" y="341947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1.</a:t>
            </a:r>
            <a:r>
              <a:rPr lang="zh-CN" altLang="en-US" sz="2400" i="0" baseline="0" dirty="0">
                <a:solidFill>
                  <a:srgbClr val="FF0000"/>
                </a:solidFill>
                <a:latin typeface="等线" panose="02010600030101010101" pitchFamily="2" charset="-122"/>
                <a:ea typeface="等线" panose="02010600030101010101" pitchFamily="2" charset="-122"/>
              </a:rPr>
              <a:t>分辨率</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
        <p:nvSpPr>
          <p:cNvPr id="64517" name="Rectangle 3"/>
          <p:cNvSpPr>
            <a:spLocks noChangeArrowheads="1"/>
          </p:cNvSpPr>
          <p:nvPr/>
        </p:nvSpPr>
        <p:spPr bwMode="auto">
          <a:xfrm>
            <a:off x="468313" y="3887788"/>
            <a:ext cx="8172450" cy="2630592"/>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4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同音频采样一样，在图像扫描中我们要决定对于每英寸的方块或线条需要记录多少个像素。在图像处理中的扫描率称为分辨率。图像被分成由像素组成的矩阵，每个像素是一个小点，像素的大小取决于分辨率。如果分辨率足够高，人眼不会看出在重现图像中的不连续。</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60588" y="360363"/>
            <a:ext cx="48228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3"/>
          <p:cNvSpPr txBox="1">
            <a:spLocks noChangeArrowheads="1"/>
          </p:cNvSpPr>
          <p:nvPr/>
        </p:nvSpPr>
        <p:spPr bwMode="auto">
          <a:xfrm>
            <a:off x="468313" y="3816350"/>
            <a:ext cx="38163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在</a:t>
            </a:r>
            <a:r>
              <a:rPr lang="en-US" altLang="zh-CN" sz="2400" i="0" baseline="0" dirty="0">
                <a:latin typeface="等线" panose="02010600030101010101" pitchFamily="2" charset="-122"/>
                <a:ea typeface="等线" panose="02010600030101010101" pitchFamily="2" charset="-122"/>
              </a:rPr>
              <a:t>256</a:t>
            </a:r>
            <a:r>
              <a:rPr lang="zh-CN" altLang="en-US" sz="2400" i="0" baseline="0" dirty="0">
                <a:latin typeface="等线" panose="02010600030101010101" pitchFamily="2" charset="-122"/>
                <a:ea typeface="等线" panose="02010600030101010101" pitchFamily="2" charset="-122"/>
              </a:rPr>
              <a:t>灰度图形中，每个像素可以是白色、黑色或</a:t>
            </a:r>
            <a:r>
              <a:rPr lang="en-US" altLang="zh-CN" sz="2400" i="0" baseline="0" dirty="0">
                <a:latin typeface="等线" panose="02010600030101010101" pitchFamily="2" charset="-122"/>
                <a:ea typeface="等线" panose="02010600030101010101" pitchFamily="2" charset="-122"/>
              </a:rPr>
              <a:t>254</a:t>
            </a:r>
            <a:r>
              <a:rPr lang="zh-CN" altLang="en-US" sz="2400" i="0" baseline="0" dirty="0">
                <a:latin typeface="等线" panose="02010600030101010101" pitchFamily="2" charset="-122"/>
                <a:ea typeface="等线" panose="02010600030101010101" pitchFamily="2" charset="-122"/>
              </a:rPr>
              <a:t>种灰度中的一种</a:t>
            </a:r>
            <a:r>
              <a:rPr lang="en-US" altLang="zh-CN" sz="2400" i="0" baseline="0" dirty="0">
                <a:latin typeface="等线" panose="02010600030101010101" pitchFamily="2" charset="-122"/>
                <a:ea typeface="等线" panose="02010600030101010101" pitchFamily="2" charset="-122"/>
              </a:rPr>
              <a:t>,</a:t>
            </a:r>
            <a:r>
              <a:rPr lang="zh-CN" altLang="en-US" sz="2400" i="0" baseline="0" dirty="0">
                <a:latin typeface="等线" panose="02010600030101010101" pitchFamily="2" charset="-122"/>
                <a:ea typeface="等线" panose="02010600030101010101" pitchFamily="2" charset="-122"/>
              </a:rPr>
              <a:t>总共</a:t>
            </a:r>
            <a:r>
              <a:rPr lang="en-US" altLang="zh-CN" sz="2400" i="0" baseline="0" dirty="0">
                <a:latin typeface="等线" panose="02010600030101010101" pitchFamily="2" charset="-122"/>
                <a:ea typeface="等线" panose="02010600030101010101" pitchFamily="2" charset="-122"/>
              </a:rPr>
              <a:t>256</a:t>
            </a:r>
            <a:r>
              <a:rPr lang="zh-CN" altLang="en-US" sz="2400" i="0" baseline="0" dirty="0">
                <a:latin typeface="等线" panose="02010600030101010101" pitchFamily="2" charset="-122"/>
                <a:ea typeface="等线" panose="02010600030101010101" pitchFamily="2" charset="-122"/>
              </a:rPr>
              <a:t>种不同的可能性。</a:t>
            </a:r>
            <a:endParaRPr lang="en-US" altLang="zh-CN" sz="2400" i="0" baseline="0" dirty="0">
              <a:latin typeface="等线" panose="02010600030101010101" pitchFamily="2" charset="-122"/>
              <a:ea typeface="等线" panose="02010600030101010101" pitchFamily="2" charset="-122"/>
            </a:endParaRPr>
          </a:p>
        </p:txBody>
      </p:sp>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348038"/>
            <a:ext cx="4535487"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0" y="0"/>
            <a:ext cx="9144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a:solidFill>
                  <a:srgbClr val="FF0000"/>
                </a:solidFill>
                <a:latin typeface="宋体" panose="02010600030101010101" pitchFamily="2" charset="-122"/>
                <a:ea typeface="宋体" panose="02010600030101010101" pitchFamily="2" charset="-122"/>
              </a:rPr>
              <a:t>3.2	</a:t>
            </a:r>
            <a:r>
              <a:rPr lang="zh-CN" altLang="en-US" sz="3200" i="0" baseline="0">
                <a:solidFill>
                  <a:srgbClr val="FF0000"/>
                </a:solidFill>
                <a:latin typeface="宋体" panose="02010600030101010101" pitchFamily="2" charset="-122"/>
                <a:ea typeface="宋体" panose="02010600030101010101" pitchFamily="2" charset="-122"/>
              </a:rPr>
              <a:t>存储数字</a:t>
            </a:r>
            <a:endParaRPr lang="en-US" altLang="zh-CN" sz="3200" i="0" baseline="0">
              <a:solidFill>
                <a:srgbClr val="FF0000"/>
              </a:solidFill>
              <a:latin typeface="宋体" panose="02010600030101010101" pitchFamily="2" charset="-122"/>
              <a:ea typeface="宋体" panose="02010600030101010101" pitchFamily="2" charset="-122"/>
            </a:endParaRPr>
          </a:p>
        </p:txBody>
      </p:sp>
      <p:sp>
        <p:nvSpPr>
          <p:cNvPr id="1126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12293" name="Rectangle 5"/>
          <p:cNvSpPr>
            <a:spLocks noChangeArrowheads="1"/>
          </p:cNvSpPr>
          <p:nvPr/>
        </p:nvSpPr>
        <p:spPr bwMode="auto">
          <a:xfrm>
            <a:off x="468313" y="720725"/>
            <a:ext cx="817245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defRPr/>
            </a:pPr>
            <a:r>
              <a:rPr lang="en-US" altLang="zh-CN" b="0" i="0" baseline="0" dirty="0" smtClean="0">
                <a:effectLst>
                  <a:outerShdw blurRad="38100" dist="38100" dir="2700000" algn="tl">
                    <a:srgbClr val="C0C0C0"/>
                  </a:outerShdw>
                </a:effectLst>
                <a:ea typeface="宋体" panose="02010600030101010101" pitchFamily="2" charset="-122"/>
              </a:rPr>
              <a:t>	</a:t>
            </a:r>
            <a:r>
              <a:rPr lang="zh-CN" altLang="en-US" sz="2400" i="0" baseline="0" dirty="0" smtClean="0">
                <a:latin typeface="宋体" panose="02010600030101010101" pitchFamily="2" charset="-122"/>
                <a:ea typeface="宋体" panose="02010600030101010101" pitchFamily="2" charset="-122"/>
              </a:rPr>
              <a:t>在被存储进计算机内存之前，数</a:t>
            </a:r>
            <a:r>
              <a:rPr lang="zh-CN" altLang="en-US" sz="2400" i="0" baseline="0" dirty="0">
                <a:latin typeface="宋体" panose="02010600030101010101" pitchFamily="2" charset="-122"/>
                <a:ea typeface="宋体" panose="02010600030101010101" pitchFamily="2" charset="-122"/>
              </a:rPr>
              <a:t>字</a:t>
            </a:r>
            <a:r>
              <a:rPr lang="zh-CN" altLang="en-US" sz="2400" i="0" baseline="0" dirty="0" smtClean="0">
                <a:latin typeface="宋体" panose="02010600030101010101" pitchFamily="2" charset="-122"/>
                <a:ea typeface="宋体" panose="02010600030101010101" pitchFamily="2" charset="-122"/>
              </a:rPr>
              <a:t>会被转换为二进制系统，如第</a:t>
            </a:r>
            <a:r>
              <a:rPr lang="en-US" altLang="zh-CN" sz="2400" i="0" baseline="0" dirty="0" smtClean="0">
                <a:latin typeface="宋体" panose="02010600030101010101" pitchFamily="2" charset="-122"/>
                <a:ea typeface="宋体" panose="02010600030101010101" pitchFamily="2" charset="-122"/>
              </a:rPr>
              <a:t>2</a:t>
            </a:r>
            <a:r>
              <a:rPr lang="zh-CN" altLang="en-US" sz="2400" i="0" baseline="0" dirty="0" smtClean="0">
                <a:latin typeface="宋体" panose="02010600030101010101" pitchFamily="2" charset="-122"/>
                <a:ea typeface="宋体" panose="02010600030101010101" pitchFamily="2" charset="-122"/>
              </a:rPr>
              <a:t>章所述。</a:t>
            </a:r>
            <a:r>
              <a:rPr lang="en-US" altLang="zh-CN" sz="2400" i="0" baseline="0" dirty="0" smtClean="0">
                <a:latin typeface="宋体" panose="02010600030101010101" pitchFamily="2" charset="-122"/>
                <a:ea typeface="宋体" panose="02010600030101010101" pitchFamily="2" charset="-122"/>
              </a:rPr>
              <a:t> </a:t>
            </a:r>
            <a:r>
              <a:rPr lang="zh-CN" altLang="en-US" sz="2400" i="0" baseline="0" dirty="0" smtClean="0">
                <a:latin typeface="宋体" panose="02010600030101010101" pitchFamily="2" charset="-122"/>
                <a:ea typeface="宋体" panose="02010600030101010101" pitchFamily="2" charset="-122"/>
              </a:rPr>
              <a:t>但是这里还有两个问题需要被解决：</a:t>
            </a:r>
            <a:endParaRPr lang="en-US" altLang="zh-CN" sz="2400" i="0" baseline="0" dirty="0" smtClean="0">
              <a:latin typeface="宋体" panose="02010600030101010101" pitchFamily="2" charset="-122"/>
              <a:ea typeface="宋体" panose="02010600030101010101" pitchFamily="2" charset="-122"/>
            </a:endParaRPr>
          </a:p>
          <a:p>
            <a:pPr eaLnBrk="1" hangingPunct="1">
              <a:lnSpc>
                <a:spcPct val="150000"/>
              </a:lnSpc>
              <a:defRPr/>
            </a:pPr>
            <a:endParaRPr lang="en-US" altLang="zh-CN" sz="2400" i="0" baseline="0" dirty="0" smtClean="0">
              <a:latin typeface="宋体" panose="02010600030101010101" pitchFamily="2" charset="-122"/>
              <a:ea typeface="宋体" panose="02010600030101010101" pitchFamily="2" charset="-122"/>
            </a:endParaRPr>
          </a:p>
          <a:p>
            <a:pPr algn="just" eaLnBrk="1" hangingPunct="1">
              <a:lnSpc>
                <a:spcPct val="150000"/>
              </a:lnSpc>
              <a:buFontTx/>
              <a:buAutoNum type="arabicPeriod"/>
              <a:defRPr/>
            </a:pPr>
            <a:r>
              <a:rPr lang="zh-CN" altLang="en-US" sz="2400" i="0" baseline="0" dirty="0">
                <a:solidFill>
                  <a:srgbClr val="000000"/>
                </a:solidFill>
                <a:latin typeface="宋体" panose="02010600030101010101" pitchFamily="2" charset="-122"/>
                <a:ea typeface="宋体" panose="02010600030101010101" pitchFamily="2" charset="-122"/>
              </a:rPr>
              <a:t>如何存储数字的符号。</a:t>
            </a:r>
            <a:endParaRPr lang="en-US" altLang="zh-CN" sz="2400" i="0" baseline="0" dirty="0">
              <a:solidFill>
                <a:srgbClr val="000000"/>
              </a:solidFill>
              <a:latin typeface="宋体" panose="02010600030101010101" pitchFamily="2" charset="-122"/>
              <a:ea typeface="宋体" panose="02010600030101010101" pitchFamily="2" charset="-122"/>
            </a:endParaRPr>
          </a:p>
          <a:p>
            <a:pPr algn="just" eaLnBrk="1" hangingPunct="1">
              <a:lnSpc>
                <a:spcPct val="150000"/>
              </a:lnSpc>
              <a:buFontTx/>
              <a:buAutoNum type="arabicPeriod"/>
              <a:defRPr/>
            </a:pPr>
            <a:r>
              <a:rPr lang="zh-CN" altLang="en-US" sz="2400" i="0" baseline="0" dirty="0">
                <a:solidFill>
                  <a:srgbClr val="000000"/>
                </a:solidFill>
                <a:latin typeface="宋体" panose="02010600030101010101" pitchFamily="2" charset="-122"/>
                <a:ea typeface="宋体" panose="02010600030101010101" pitchFamily="2" charset="-122"/>
              </a:rPr>
              <a:t>如何显示小数点</a:t>
            </a:r>
            <a:r>
              <a:rPr lang="zh-CN" altLang="en-US" sz="2400" i="0" baseline="0" dirty="0" smtClean="0">
                <a:solidFill>
                  <a:srgbClr val="000000"/>
                </a:solidFill>
                <a:latin typeface="宋体" panose="02010600030101010101" pitchFamily="2" charset="-122"/>
                <a:ea typeface="宋体" panose="02010600030101010101" pitchFamily="2" charset="-122"/>
              </a:rPr>
              <a:t>。</a:t>
            </a:r>
            <a:endParaRPr lang="en-US" altLang="zh-CN" b="0" i="0" baseline="0" dirty="0" smtClean="0">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468313" y="468313"/>
            <a:ext cx="817245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dirty="0">
                <a:solidFill>
                  <a:srgbClr val="FF0000"/>
                </a:solidFill>
                <a:latin typeface="等线" panose="02010600030101010101" pitchFamily="2" charset="-122"/>
                <a:ea typeface="等线" panose="02010600030101010101" pitchFamily="2" charset="-122"/>
              </a:rPr>
              <a:t>2.</a:t>
            </a:r>
            <a:r>
              <a:rPr lang="zh-CN" altLang="en-US" sz="2400" i="0" baseline="0" dirty="0">
                <a:solidFill>
                  <a:srgbClr val="FF0000"/>
                </a:solidFill>
                <a:latin typeface="等线" panose="02010600030101010101" pitchFamily="2" charset="-122"/>
                <a:ea typeface="等线" panose="02010600030101010101" pitchFamily="2" charset="-122"/>
              </a:rPr>
              <a:t>色彩深度</a:t>
            </a:r>
            <a:endParaRPr lang="en-US" altLang="zh-CN" sz="2400" i="0" baseline="0" dirty="0">
              <a:solidFill>
                <a:srgbClr val="FF0000"/>
              </a:solidFill>
              <a:latin typeface="等线" panose="02010600030101010101" pitchFamily="2" charset="-122"/>
              <a:ea typeface="等线" panose="02010600030101010101" pitchFamily="2" charset="-122"/>
            </a:endParaRPr>
          </a:p>
        </p:txBody>
      </p:sp>
      <p:sp>
        <p:nvSpPr>
          <p:cNvPr id="67587" name="Rectangle 5"/>
          <p:cNvSpPr>
            <a:spLocks noChangeArrowheads="1"/>
          </p:cNvSpPr>
          <p:nvPr/>
        </p:nvSpPr>
        <p:spPr bwMode="auto">
          <a:xfrm>
            <a:off x="468313" y="936625"/>
            <a:ext cx="8172450" cy="2862263"/>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用来表示像素的位模式位数，即色彩深度，取决于像素的颜色是如何由不同的编码技术来处理的。对颜色的感知是通过眼睛对光线的响应。眼睛中存在不同类型的感光细胞：一些响应红、绿、蓝三原色（也叫</a:t>
            </a:r>
            <a:r>
              <a:rPr lang="en-US" altLang="zh-CN" sz="2400" i="0" baseline="0" dirty="0">
                <a:latin typeface="等线" panose="02010600030101010101" pitchFamily="2" charset="-122"/>
                <a:ea typeface="等线" panose="02010600030101010101" pitchFamily="2" charset="-122"/>
              </a:rPr>
              <a:t>RGB</a:t>
            </a:r>
            <a:r>
              <a:rPr lang="zh-CN" altLang="en-US" sz="2400" i="0" baseline="0" dirty="0">
                <a:latin typeface="等线" panose="02010600030101010101" pitchFamily="2" charset="-122"/>
                <a:ea typeface="等线" panose="02010600030101010101" pitchFamily="2" charset="-122"/>
              </a:rPr>
              <a:t>），而另一些仅仅响应光的强度。</a:t>
            </a:r>
            <a:endParaRPr lang="en-US" altLang="zh-CN" sz="2400" i="0" baseline="0" dirty="0">
              <a:latin typeface="等线" panose="02010600030101010101" pitchFamily="2" charset="-122"/>
              <a:ea typeface="等线" panose="02010600030101010101" pitchFamily="2" charset="-122"/>
            </a:endParaRPr>
          </a:p>
        </p:txBody>
      </p:sp>
      <p:pic>
        <p:nvPicPr>
          <p:cNvPr id="6758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6350" y="3455988"/>
            <a:ext cx="4643438"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3"/>
          <p:cNvSpPr>
            <a:spLocks noChangeArrowheads="1"/>
          </p:cNvSpPr>
          <p:nvPr/>
        </p:nvSpPr>
        <p:spPr bwMode="auto">
          <a:xfrm>
            <a:off x="468313" y="3816350"/>
            <a:ext cx="3240087" cy="23082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一种像素编码技术被称为</a:t>
            </a:r>
            <a:r>
              <a:rPr lang="zh-CN" altLang="en-US" sz="2400" i="0" baseline="0" dirty="0">
                <a:solidFill>
                  <a:srgbClr val="FF0000"/>
                </a:solidFill>
                <a:latin typeface="等线" panose="02010600030101010101" pitchFamily="2" charset="-122"/>
                <a:ea typeface="等线" panose="02010600030101010101" pitchFamily="2" charset="-122"/>
              </a:rPr>
              <a:t>真彩色</a:t>
            </a:r>
            <a:r>
              <a:rPr lang="zh-CN" altLang="en-US" sz="2400" i="0" baseline="0" dirty="0">
                <a:latin typeface="等线" panose="02010600030101010101" pitchFamily="2" charset="-122"/>
                <a:ea typeface="等线" panose="02010600030101010101" pitchFamily="2" charset="-122"/>
              </a:rPr>
              <a:t>，它使用</a:t>
            </a:r>
            <a:r>
              <a:rPr lang="en-US" altLang="zh-CN" sz="2400" i="0" baseline="0" dirty="0">
                <a:latin typeface="等线" panose="02010600030101010101" pitchFamily="2" charset="-122"/>
                <a:ea typeface="等线" panose="02010600030101010101" pitchFamily="2" charset="-122"/>
              </a:rPr>
              <a:t>24</a:t>
            </a:r>
            <a:r>
              <a:rPr lang="zh-CN" altLang="en-US" sz="2400" i="0" baseline="0" dirty="0">
                <a:latin typeface="等线" panose="02010600030101010101" pitchFamily="2" charset="-122"/>
                <a:ea typeface="等线" panose="02010600030101010101" pitchFamily="2" charset="-122"/>
              </a:rPr>
              <a:t>位来编码一个像素。</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971550" y="468313"/>
          <a:ext cx="7200904" cy="2078037"/>
        </p:xfrm>
        <a:graphic>
          <a:graphicData uri="http://schemas.openxmlformats.org/drawingml/2006/table">
            <a:tbl>
              <a:tblPr/>
              <a:tblGrid>
                <a:gridCol w="900113"/>
                <a:gridCol w="900113"/>
                <a:gridCol w="900113"/>
                <a:gridCol w="900113"/>
                <a:gridCol w="900113"/>
                <a:gridCol w="900113"/>
                <a:gridCol w="900113"/>
                <a:gridCol w="900113"/>
              </a:tblGrid>
              <a:tr h="553897">
                <a:tc gridSpan="8">
                  <a:txBody>
                    <a:bodyPr/>
                    <a:lstStyle/>
                    <a:p>
                      <a:pPr algn="ctr">
                        <a:spcAft>
                          <a:spcPts val="0"/>
                        </a:spcAft>
                      </a:pPr>
                      <a:r>
                        <a:rPr lang="zh-CN" sz="2400" b="1" i="0" kern="1200" baseline="0" dirty="0" smtClean="0">
                          <a:solidFill>
                            <a:srgbClr val="FF0000"/>
                          </a:solidFill>
                          <a:latin typeface="等线" panose="02010600030101010101" pitchFamily="2" charset="-122"/>
                          <a:ea typeface="等线" panose="02010600030101010101" pitchFamily="2" charset="-122"/>
                          <a:cs typeface="+mn-cs"/>
                        </a:rPr>
                        <a:t>一</a:t>
                      </a:r>
                      <a:r>
                        <a:rPr lang="zh-CN" sz="2400" b="1" i="0" kern="1200" baseline="0" dirty="0">
                          <a:solidFill>
                            <a:srgbClr val="FF0000"/>
                          </a:solidFill>
                          <a:latin typeface="等线" panose="02010600030101010101" pitchFamily="2" charset="-122"/>
                          <a:ea typeface="等线" panose="02010600030101010101" pitchFamily="2" charset="-122"/>
                          <a:cs typeface="+mn-cs"/>
                        </a:rPr>
                        <a:t>些用真彩色定义的颜色</a:t>
                      </a:r>
                      <a:endParaRPr lang="zh-CN" sz="2400" b="1" i="0" kern="1200" baseline="0" dirty="0">
                        <a:solidFill>
                          <a:srgbClr val="FF0000"/>
                        </a:solidFill>
                        <a:latin typeface="等线" panose="02010600030101010101" pitchFamily="2" charset="-122"/>
                        <a:ea typeface="等线" panose="02010600030101010101" pitchFamily="2" charset="-122"/>
                        <a:cs typeface="+mn-cs"/>
                      </a:endParaRPr>
                    </a:p>
                  </a:txBody>
                  <a:tcPr marL="68586" marR="68586" marT="0" marB="0" anchor="ctr">
                    <a:lnL>
                      <a:noFill/>
                    </a:lnL>
                    <a:lnR>
                      <a:noFill/>
                    </a:lnR>
                    <a:lnT>
                      <a:noFill/>
                    </a:lnT>
                    <a:lnB w="28575"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r>
              <a:tr h="304828">
                <a:tc>
                  <a:txBody>
                    <a:bodyPr/>
                    <a:lstStyle/>
                    <a:p>
                      <a:pPr algn="ct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颜  色</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红</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绿</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蓝</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颜</a:t>
                      </a:r>
                      <a:r>
                        <a:rPr lang="en-US" sz="1600" b="1" kern="100">
                          <a:effectLst/>
                          <a:latin typeface="等线" panose="02010600030101010101" pitchFamily="2" charset="-122"/>
                          <a:ea typeface="等线" panose="02010600030101010101" pitchFamily="2" charset="-122"/>
                          <a:cs typeface="Times New Roman" panose="02020603050405020304" pitchFamily="18" charset="0"/>
                        </a:rPr>
                        <a:t>  </a:t>
                      </a:r>
                      <a:r>
                        <a:rPr lang="zh-CN" sz="1600" b="1" kern="100">
                          <a:effectLst/>
                          <a:latin typeface="等线" panose="02010600030101010101" pitchFamily="2" charset="-122"/>
                          <a:ea typeface="等线" panose="02010600030101010101" pitchFamily="2" charset="-122"/>
                          <a:cs typeface="Times New Roman" panose="02020603050405020304" pitchFamily="18" charset="0"/>
                        </a:rPr>
                        <a:t>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红</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绿</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蓝</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28">
                <a:tc>
                  <a:txBody>
                    <a:bodyPr/>
                    <a:lstStyle/>
                    <a:p>
                      <a:pPr algn="ct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黑  色</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黄</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色</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28">
                <a:tc>
                  <a:txBody>
                    <a:bodyPr/>
                    <a:lstStyle/>
                    <a:p>
                      <a:pPr algn="ct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红  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青</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色</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28">
                <a:tc>
                  <a:txBody>
                    <a:bodyPr/>
                    <a:lstStyle/>
                    <a:p>
                      <a:pPr algn="ct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绿  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紫红色</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28">
                <a:tc>
                  <a:txBody>
                    <a:bodyPr/>
                    <a:lstStyle/>
                    <a:p>
                      <a:pPr algn="ct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蓝  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白</a:t>
                      </a:r>
                      <a:r>
                        <a:rPr lang="en-US" sz="1600" kern="100">
                          <a:effectLst/>
                          <a:latin typeface="等线" panose="02010600030101010101" pitchFamily="2" charset="-122"/>
                          <a:ea typeface="等线" panose="02010600030101010101" pitchFamily="2" charset="-122"/>
                          <a:cs typeface="Times New Roman" panose="02020603050405020304" pitchFamily="18" charset="0"/>
                        </a:rPr>
                        <a:t>  </a:t>
                      </a:r>
                      <a:r>
                        <a:rPr lang="zh-CN" sz="1600" kern="100">
                          <a:effectLst/>
                          <a:latin typeface="等线" panose="02010600030101010101" pitchFamily="2" charset="-122"/>
                          <a:ea typeface="等线" panose="02010600030101010101" pitchFamily="2" charset="-122"/>
                          <a:cs typeface="Times New Roman" panose="02020603050405020304" pitchFamily="18" charset="0"/>
                        </a:rPr>
                        <a:t>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255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68665" name="Text Box 5"/>
          <p:cNvSpPr txBox="1">
            <a:spLocks noChangeArrowheads="1"/>
          </p:cNvSpPr>
          <p:nvPr/>
        </p:nvSpPr>
        <p:spPr bwMode="auto">
          <a:xfrm>
            <a:off x="3563938" y="2771775"/>
            <a:ext cx="50768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dirty="0" smtClean="0">
                <a:solidFill>
                  <a:srgbClr val="FF0000"/>
                </a:solidFill>
                <a:latin typeface="宋体" panose="02010600030101010101" pitchFamily="2" charset="-122"/>
                <a:ea typeface="宋体" panose="02010600030101010101" pitchFamily="2" charset="-122"/>
              </a:rPr>
              <a:t>索</a:t>
            </a:r>
            <a:r>
              <a:rPr lang="zh-CN" altLang="en-US" sz="2400" i="0" baseline="0" dirty="0">
                <a:solidFill>
                  <a:srgbClr val="FF0000"/>
                </a:solidFill>
                <a:latin typeface="宋体" panose="02010600030101010101" pitchFamily="2" charset="-122"/>
                <a:ea typeface="宋体" panose="02010600030101010101" pitchFamily="2" charset="-122"/>
              </a:rPr>
              <a:t>引色与真彩色的关系</a:t>
            </a:r>
            <a:endParaRPr lang="en-US" altLang="zh-CN" sz="2400" i="0" baseline="0" dirty="0">
              <a:solidFill>
                <a:srgbClr val="FF0000"/>
              </a:solidFill>
              <a:latin typeface="宋体" panose="02010600030101010101" pitchFamily="2" charset="-122"/>
              <a:ea typeface="宋体" panose="02010600030101010101" pitchFamily="2" charset="-122"/>
            </a:endParaRPr>
          </a:p>
        </p:txBody>
      </p:sp>
      <p:pic>
        <p:nvPicPr>
          <p:cNvPr id="6866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4300" y="3455988"/>
            <a:ext cx="4716463"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667" name="Straight Connector 6"/>
          <p:cNvCxnSpPr>
            <a:cxnSpLocks noChangeShapeType="1"/>
          </p:cNvCxnSpPr>
          <p:nvPr/>
        </p:nvCxnSpPr>
        <p:spPr bwMode="auto">
          <a:xfrm>
            <a:off x="3563938" y="3276600"/>
            <a:ext cx="507682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68" name="Straight Connector 7"/>
          <p:cNvCxnSpPr>
            <a:cxnSpLocks noChangeShapeType="1"/>
          </p:cNvCxnSpPr>
          <p:nvPr/>
        </p:nvCxnSpPr>
        <p:spPr bwMode="auto">
          <a:xfrm>
            <a:off x="3563938" y="6443663"/>
            <a:ext cx="5076825"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69" name="Straight Connector 8"/>
          <p:cNvCxnSpPr>
            <a:cxnSpLocks noChangeShapeType="1"/>
          </p:cNvCxnSpPr>
          <p:nvPr/>
        </p:nvCxnSpPr>
        <p:spPr bwMode="auto">
          <a:xfrm>
            <a:off x="3563938" y="2771775"/>
            <a:ext cx="5076825"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70" name="Rectangle 3"/>
          <p:cNvSpPr>
            <a:spLocks noChangeArrowheads="1"/>
          </p:cNvSpPr>
          <p:nvPr/>
        </p:nvSpPr>
        <p:spPr bwMode="auto">
          <a:xfrm>
            <a:off x="468313" y="3095625"/>
            <a:ext cx="3060700" cy="28060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真彩色技术使用了超过</a:t>
            </a:r>
            <a:r>
              <a:rPr lang="en-US" altLang="zh-CN" sz="2400" i="0" baseline="0" dirty="0">
                <a:latin typeface="等线" panose="02010600030101010101" pitchFamily="2" charset="-122"/>
                <a:ea typeface="等线" panose="02010600030101010101" pitchFamily="2" charset="-122"/>
              </a:rPr>
              <a:t>1600</a:t>
            </a:r>
            <a:r>
              <a:rPr lang="zh-CN" altLang="en-US" sz="2400" i="0" baseline="0" dirty="0">
                <a:latin typeface="等线" panose="02010600030101010101" pitchFamily="2" charset="-122"/>
                <a:ea typeface="等线" panose="02010600030101010101" pitchFamily="2" charset="-122"/>
              </a:rPr>
              <a:t>万种的颜色。</a:t>
            </a:r>
            <a:r>
              <a:rPr lang="zh-CN" altLang="en-US" sz="2400" i="0" baseline="0" dirty="0">
                <a:solidFill>
                  <a:srgbClr val="FF0000"/>
                </a:solidFill>
                <a:latin typeface="等线" panose="02010600030101010101" pitchFamily="2" charset="-122"/>
                <a:ea typeface="等线" panose="02010600030101010101" pitchFamily="2" charset="-122"/>
              </a:rPr>
              <a:t>索引色</a:t>
            </a:r>
            <a:r>
              <a:rPr lang="zh-CN" altLang="en-US" sz="2400" i="0" baseline="0" dirty="0">
                <a:latin typeface="等线" panose="02010600030101010101" pitchFamily="2" charset="-122"/>
                <a:ea typeface="等线" panose="02010600030101010101" pitchFamily="2" charset="-122"/>
              </a:rPr>
              <a:t>（或调色板色）技术仅使用其中的一部分。</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468313" y="720725"/>
            <a:ext cx="8172450" cy="1754188"/>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例如，一个数码相机要用几乎三百万个像素拍摄一张</a:t>
            </a:r>
            <a:r>
              <a:rPr lang="en-US" altLang="zh-CN" sz="2400" i="0" baseline="0" dirty="0">
                <a:latin typeface="等线" panose="02010600030101010101" pitchFamily="2" charset="-122"/>
                <a:ea typeface="等线" panose="02010600030101010101" pitchFamily="2" charset="-122"/>
              </a:rPr>
              <a:t>3×5</a:t>
            </a:r>
            <a:r>
              <a:rPr lang="zh-CN" altLang="en-US" sz="2400" i="0" baseline="0" dirty="0">
                <a:latin typeface="等线" panose="02010600030101010101" pitchFamily="2" charset="-122"/>
                <a:ea typeface="等线" panose="02010600030101010101" pitchFamily="2" charset="-122"/>
              </a:rPr>
              <a:t>英寸的照片。下面显示了使用不同技术方案存储照片所需要存储的位数。</a:t>
            </a:r>
            <a:endParaRPr lang="en-US" altLang="zh-CN" sz="2400" i="0" baseline="0" dirty="0">
              <a:latin typeface="等线" panose="02010600030101010101" pitchFamily="2" charset="-122"/>
              <a:ea typeface="等线" panose="02010600030101010101" pitchFamily="2" charset="-122"/>
            </a:endParaRPr>
          </a:p>
        </p:txBody>
      </p:sp>
      <p:pic>
        <p:nvPicPr>
          <p:cNvPr id="6963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519363"/>
            <a:ext cx="817245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600450"/>
            <a:ext cx="58007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67975"/>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3.5.2	</a:t>
            </a:r>
            <a:r>
              <a:rPr lang="zh-CN" altLang="en-US" sz="3200" i="0" baseline="0" dirty="0">
                <a:solidFill>
                  <a:srgbClr val="FF0000"/>
                </a:solidFill>
                <a:latin typeface="等线 Light" panose="02010600030101010101" pitchFamily="2" charset="-122"/>
                <a:ea typeface="等线 Light" panose="02010600030101010101" pitchFamily="2" charset="-122"/>
              </a:rPr>
              <a:t>矢量图</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71683" name="Rectangle 3"/>
          <p:cNvSpPr>
            <a:spLocks noChangeArrowheads="1"/>
          </p:cNvSpPr>
          <p:nvPr/>
        </p:nvSpPr>
        <p:spPr bwMode="auto">
          <a:xfrm>
            <a:off x="468313" y="720725"/>
            <a:ext cx="8172450" cy="6130011"/>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等线" panose="02010600030101010101" pitchFamily="2" charset="-122"/>
                <a:ea typeface="等线" panose="02010600030101010101" pitchFamily="2" charset="-122"/>
              </a:rPr>
              <a:t>	</a:t>
            </a:r>
            <a:r>
              <a:rPr lang="zh-CN" altLang="en-US" sz="2400" i="0" baseline="0" dirty="0">
                <a:latin typeface="等线" panose="02010600030101010101" pitchFamily="2" charset="-122"/>
                <a:ea typeface="等线" panose="02010600030101010101" pitchFamily="2" charset="-122"/>
              </a:rPr>
              <a:t>光栅图有两个缺点：文件体积太大和重新调整图像大小很麻烦。放大光栅图意味着扩大像素，因此图像放大后看起来很粗糙。但是</a:t>
            </a:r>
            <a:r>
              <a:rPr lang="zh-CN" altLang="en-US" sz="2400" i="0" baseline="0" dirty="0">
                <a:solidFill>
                  <a:schemeClr val="folHlink"/>
                </a:solidFill>
                <a:latin typeface="等线" panose="02010600030101010101" pitchFamily="2" charset="-122"/>
                <a:ea typeface="等线" panose="02010600030101010101" pitchFamily="2" charset="-122"/>
              </a:rPr>
              <a:t>矢量图</a:t>
            </a:r>
            <a:r>
              <a:rPr lang="zh-CN" altLang="en-US" sz="2400" i="0" baseline="0" dirty="0">
                <a:latin typeface="等线" panose="02010600030101010101" pitchFamily="2" charset="-122"/>
                <a:ea typeface="等线" panose="02010600030101010101" pitchFamily="2" charset="-122"/>
              </a:rPr>
              <a:t>图像编码方法并不存储每一个像素的位模式。一个图像被分解成几何图形（例如线段、矩形或圆形）的组合。每个几何图形都由数学公式表达。矢量图是由定义如何绘制这些图形的一系列命令构成的。</a:t>
            </a:r>
            <a:endParaRPr lang="en-US" altLang="zh-CN" sz="2400" i="0" baseline="0" dirty="0">
              <a:latin typeface="等线" panose="02010600030101010101" pitchFamily="2" charset="-122"/>
              <a:ea typeface="等线" panose="02010600030101010101" pitchFamily="2" charset="-122"/>
            </a:endParaRPr>
          </a:p>
          <a:p>
            <a:pPr>
              <a:lnSpc>
                <a:spcPct val="150000"/>
              </a:lnSpc>
            </a:pPr>
            <a:r>
              <a:rPr lang="zh-CN" altLang="en-US" sz="2400" i="0" baseline="0" dirty="0">
                <a:latin typeface="等线" panose="02010600030101010101" pitchFamily="2" charset="-122"/>
                <a:ea typeface="等线" panose="02010600030101010101" pitchFamily="2" charset="-122"/>
              </a:rPr>
              <a:t>例如考虑半径为</a:t>
            </a:r>
            <a:r>
              <a:rPr lang="en-US" altLang="zh-CN" sz="2400" i="0" baseline="0" dirty="0">
                <a:latin typeface="等线" panose="02010600030101010101" pitchFamily="2" charset="-122"/>
                <a:ea typeface="等线" panose="02010600030101010101" pitchFamily="2" charset="-122"/>
              </a:rPr>
              <a:t>r</a:t>
            </a:r>
            <a:r>
              <a:rPr lang="zh-CN" altLang="en-US" sz="2400" i="0" baseline="0" dirty="0">
                <a:latin typeface="等线" panose="02010600030101010101" pitchFamily="2" charset="-122"/>
                <a:ea typeface="等线" panose="02010600030101010101" pitchFamily="2" charset="-122"/>
              </a:rPr>
              <a:t>的圆，程序绘制该圆所需主要信息如下：</a:t>
            </a:r>
            <a:endParaRPr lang="en-US" altLang="zh-CN" sz="2400" i="0" baseline="0" dirty="0">
              <a:latin typeface="等线" panose="02010600030101010101" pitchFamily="2" charset="-122"/>
              <a:ea typeface="等线" panose="02010600030101010101" pitchFamily="2" charset="-122"/>
            </a:endParaRPr>
          </a:p>
          <a:p>
            <a:pPr>
              <a:lnSpc>
                <a:spcPct val="150000"/>
              </a:lnSpc>
            </a:pPr>
            <a:r>
              <a:rPr lang="en-US" altLang="zh-CN" sz="2400" i="0" baseline="0" dirty="0">
                <a:latin typeface="等线" panose="02010600030101010101" pitchFamily="2" charset="-122"/>
                <a:ea typeface="等线" panose="02010600030101010101" pitchFamily="2" charset="-122"/>
              </a:rPr>
              <a:t>	1.</a:t>
            </a:r>
            <a:r>
              <a:rPr lang="zh-CN" altLang="en-US" sz="2400" i="0" baseline="0" dirty="0">
                <a:latin typeface="等线" panose="02010600030101010101" pitchFamily="2" charset="-122"/>
                <a:ea typeface="等线" panose="02010600030101010101" pitchFamily="2" charset="-122"/>
              </a:rPr>
              <a:t>半径</a:t>
            </a:r>
            <a:r>
              <a:rPr lang="en-US" altLang="zh-CN" sz="2400" i="0" baseline="0" dirty="0">
                <a:latin typeface="等线" panose="02010600030101010101" pitchFamily="2" charset="-122"/>
                <a:ea typeface="等线" panose="02010600030101010101" pitchFamily="2" charset="-122"/>
              </a:rPr>
              <a:t>r</a:t>
            </a:r>
            <a:r>
              <a:rPr lang="zh-CN" altLang="en-US" sz="2400" i="0" baseline="0" dirty="0">
                <a:latin typeface="等线" panose="02010600030101010101" pitchFamily="2" charset="-122"/>
                <a:ea typeface="等线" panose="02010600030101010101" pitchFamily="2" charset="-122"/>
              </a:rPr>
              <a:t>和圆方程。</a:t>
            </a:r>
            <a:endParaRPr lang="en-US" altLang="zh-CN" sz="2400" i="0" baseline="0" dirty="0">
              <a:latin typeface="等线" panose="02010600030101010101" pitchFamily="2" charset="-122"/>
              <a:ea typeface="等线" panose="02010600030101010101" pitchFamily="2" charset="-122"/>
            </a:endParaRPr>
          </a:p>
          <a:p>
            <a:pPr>
              <a:lnSpc>
                <a:spcPct val="150000"/>
              </a:lnSpc>
            </a:pPr>
            <a:r>
              <a:rPr lang="en-US" altLang="zh-CN" sz="2400" i="0" baseline="0" dirty="0">
                <a:latin typeface="等线" panose="02010600030101010101" pitchFamily="2" charset="-122"/>
                <a:ea typeface="等线" panose="02010600030101010101" pitchFamily="2" charset="-122"/>
              </a:rPr>
              <a:t>	2.</a:t>
            </a:r>
            <a:r>
              <a:rPr lang="zh-CN" altLang="en-US" sz="2400" i="0" baseline="0" dirty="0">
                <a:latin typeface="等线" panose="02010600030101010101" pitchFamily="2" charset="-122"/>
                <a:ea typeface="等线" panose="02010600030101010101" pitchFamily="2" charset="-122"/>
              </a:rPr>
              <a:t>圆心的位置。</a:t>
            </a:r>
            <a:endParaRPr lang="en-US" altLang="zh-CN" sz="2400" i="0" baseline="0" dirty="0">
              <a:latin typeface="等线" panose="02010600030101010101" pitchFamily="2" charset="-122"/>
              <a:ea typeface="等线" panose="02010600030101010101" pitchFamily="2" charset="-122"/>
            </a:endParaRPr>
          </a:p>
          <a:p>
            <a:pPr>
              <a:lnSpc>
                <a:spcPct val="150000"/>
              </a:lnSpc>
            </a:pPr>
            <a:r>
              <a:rPr lang="en-US" altLang="zh-CN" sz="2400" i="0" baseline="0" dirty="0">
                <a:latin typeface="等线" panose="02010600030101010101" pitchFamily="2" charset="-122"/>
                <a:ea typeface="等线" panose="02010600030101010101" pitchFamily="2" charset="-122"/>
              </a:rPr>
              <a:t>	3.</a:t>
            </a:r>
            <a:r>
              <a:rPr lang="zh-CN" altLang="en-US" sz="2400" i="0" baseline="0" dirty="0">
                <a:latin typeface="等线" panose="02010600030101010101" pitchFamily="2" charset="-122"/>
                <a:ea typeface="等线" panose="02010600030101010101" pitchFamily="2" charset="-122"/>
              </a:rPr>
              <a:t>绘制的线型和颜色。</a:t>
            </a:r>
            <a:endParaRPr lang="en-US" altLang="zh-CN" sz="2400" i="0" baseline="0" dirty="0">
              <a:latin typeface="等线" panose="02010600030101010101" pitchFamily="2" charset="-122"/>
              <a:ea typeface="等线" panose="02010600030101010101" pitchFamily="2" charset="-122"/>
            </a:endParaRPr>
          </a:p>
          <a:p>
            <a:pPr>
              <a:lnSpc>
                <a:spcPct val="150000"/>
              </a:lnSpc>
            </a:pPr>
            <a:r>
              <a:rPr lang="en-US" altLang="zh-CN" sz="2400" i="0" baseline="0" dirty="0">
                <a:latin typeface="等线" panose="02010600030101010101" pitchFamily="2" charset="-122"/>
                <a:ea typeface="等线" panose="02010600030101010101" pitchFamily="2" charset="-122"/>
              </a:rPr>
              <a:t>	4.</a:t>
            </a:r>
            <a:r>
              <a:rPr lang="zh-CN" altLang="en-US" sz="2400" i="0" baseline="0" dirty="0">
                <a:latin typeface="等线" panose="02010600030101010101" pitchFamily="2" charset="-122"/>
                <a:ea typeface="等线" panose="02010600030101010101" pitchFamily="2" charset="-122"/>
              </a:rPr>
              <a:t>填充的类型和颜色。</a:t>
            </a:r>
            <a:endParaRPr lang="en-US" altLang="zh-CN" sz="2400" i="0" baseline="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0" y="6797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dirty="0">
                <a:solidFill>
                  <a:srgbClr val="FF0000"/>
                </a:solidFill>
                <a:latin typeface="等线 Light" panose="02010600030101010101" pitchFamily="2" charset="-122"/>
                <a:ea typeface="等线 Light" panose="02010600030101010101" pitchFamily="2" charset="-122"/>
              </a:rPr>
              <a:t>3.6	</a:t>
            </a:r>
            <a:r>
              <a:rPr lang="zh-CN" altLang="en-US" sz="3200" i="0" baseline="0" dirty="0">
                <a:solidFill>
                  <a:srgbClr val="FF0000"/>
                </a:solidFill>
                <a:latin typeface="等线 Light" panose="02010600030101010101" pitchFamily="2" charset="-122"/>
                <a:ea typeface="等线 Light" panose="02010600030101010101" pitchFamily="2" charset="-122"/>
              </a:rPr>
              <a:t>存储视频</a:t>
            </a:r>
            <a:endParaRPr lang="en-US" altLang="zh-CN" sz="3200" i="0" baseline="0" dirty="0">
              <a:solidFill>
                <a:srgbClr val="FF0000"/>
              </a:solidFill>
              <a:latin typeface="等线 Light" panose="02010600030101010101" pitchFamily="2" charset="-122"/>
              <a:ea typeface="等线 Light" panose="02010600030101010101" pitchFamily="2" charset="-122"/>
            </a:endParaRPr>
          </a:p>
        </p:txBody>
      </p:sp>
      <p:sp>
        <p:nvSpPr>
          <p:cNvPr id="7270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zh-CN" sz="1800" i="0" baseline="0">
              <a:ea typeface="宋体" panose="02010600030101010101" pitchFamily="2" charset="-122"/>
            </a:endParaRPr>
          </a:p>
        </p:txBody>
      </p:sp>
      <p:sp>
        <p:nvSpPr>
          <p:cNvPr id="72708" name="Rectangle 5"/>
          <p:cNvSpPr>
            <a:spLocks noChangeArrowheads="1"/>
          </p:cNvSpPr>
          <p:nvPr/>
        </p:nvSpPr>
        <p:spPr bwMode="auto">
          <a:xfrm>
            <a:off x="468313" y="720725"/>
            <a:ext cx="81724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solidFill>
                  <a:schemeClr val="folHlink"/>
                </a:solidFill>
                <a:latin typeface="等线" panose="02010600030101010101" pitchFamily="2" charset="-122"/>
                <a:ea typeface="等线" panose="02010600030101010101" pitchFamily="2" charset="-122"/>
              </a:rPr>
              <a:t>	</a:t>
            </a:r>
            <a:r>
              <a:rPr lang="zh-CN" altLang="en-US" sz="2400" i="0" baseline="0" dirty="0">
                <a:solidFill>
                  <a:schemeClr val="folHlink"/>
                </a:solidFill>
                <a:latin typeface="等线" panose="02010600030101010101" pitchFamily="2" charset="-122"/>
                <a:ea typeface="等线" panose="02010600030101010101" pitchFamily="2" charset="-122"/>
              </a:rPr>
              <a:t>视频</a:t>
            </a:r>
            <a:r>
              <a:rPr lang="zh-CN" altLang="en-US" sz="2400" i="0" baseline="0" dirty="0">
                <a:latin typeface="等线" panose="02010600030101010101" pitchFamily="2" charset="-122"/>
                <a:ea typeface="等线" panose="02010600030101010101" pitchFamily="2" charset="-122"/>
              </a:rPr>
              <a:t>是图像（</a:t>
            </a:r>
            <a:r>
              <a:rPr lang="zh-CN" altLang="en-US" sz="2400" i="0" baseline="0" dirty="0">
                <a:solidFill>
                  <a:schemeClr val="folHlink"/>
                </a:solidFill>
                <a:latin typeface="等线" panose="02010600030101010101" pitchFamily="2" charset="-122"/>
                <a:ea typeface="等线" panose="02010600030101010101" pitchFamily="2" charset="-122"/>
              </a:rPr>
              <a:t>帧</a:t>
            </a:r>
            <a:r>
              <a:rPr lang="zh-CN" altLang="en-US" sz="2400" i="0" baseline="0" dirty="0">
                <a:latin typeface="等线" panose="02010600030101010101" pitchFamily="2" charset="-122"/>
                <a:ea typeface="等线" panose="02010600030101010101" pitchFamily="2" charset="-122"/>
              </a:rPr>
              <a:t>）在时间上的表示。一部电影就是由一系列的帧一张接一张地播放而形成运动的图像。换言之，视频是图像信息随空间和时间变化的表现。因此，如果我们知道如何在计算机中存储图像，我们也就知道了如何存储视频：每一幅图像或帧被转化成一系列的位模式并加以存储，这些图像组合起来就可以表示视频。</a:t>
            </a:r>
            <a:endParaRPr lang="en-US" altLang="zh-CN" sz="2400" i="0" baseline="0" dirty="0">
              <a:latin typeface="等线" panose="02010600030101010101" pitchFamily="2" charset="-122"/>
              <a:ea typeface="等线" panose="02010600030101010101" pitchFamily="2" charset="-122"/>
            </a:endParaRPr>
          </a:p>
        </p:txBody>
      </p:sp>
      <p:sp>
        <p:nvSpPr>
          <p:cNvPr id="72709" name="Rectangle 6"/>
          <p:cNvSpPr>
            <a:spLocks noChangeArrowheads="1"/>
          </p:cNvSpPr>
          <p:nvPr/>
        </p:nvSpPr>
        <p:spPr bwMode="auto">
          <a:xfrm>
            <a:off x="468313" y="5040313"/>
            <a:ext cx="8172450" cy="468312"/>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dirty="0">
                <a:latin typeface="等线" panose="02010600030101010101" pitchFamily="2" charset="-122"/>
                <a:ea typeface="等线" panose="02010600030101010101" pitchFamily="2" charset="-122"/>
              </a:rPr>
              <a:t> 参见第</a:t>
            </a:r>
            <a:r>
              <a:rPr lang="en-US" altLang="zh-CN" sz="2400" i="0" baseline="0" dirty="0">
                <a:latin typeface="等线" panose="02010600030101010101" pitchFamily="2" charset="-122"/>
                <a:ea typeface="等线" panose="02010600030101010101" pitchFamily="2" charset="-122"/>
              </a:rPr>
              <a:t>15</a:t>
            </a:r>
            <a:r>
              <a:rPr lang="zh-CN" altLang="en-US" sz="2400" i="0" baseline="0" dirty="0">
                <a:latin typeface="等线" panose="02010600030101010101" pitchFamily="2" charset="-122"/>
                <a:ea typeface="等线" panose="02010600030101010101" pitchFamily="2" charset="-122"/>
              </a:rPr>
              <a:t>章中的视频压缩</a:t>
            </a:r>
            <a:endParaRPr lang="en-US" altLang="zh-CN" sz="2400" i="0" baseline="0" dirty="0">
              <a:latin typeface="等线" panose="02010600030101010101" pitchFamily="2" charset="-122"/>
              <a:ea typeface="等线" panose="02010600030101010101" pitchFamily="2" charset="-122"/>
            </a:endParaRPr>
          </a:p>
        </p:txBody>
      </p:sp>
      <p:sp>
        <p:nvSpPr>
          <p:cNvPr id="72710" name="Text Box 9"/>
          <p:cNvSpPr txBox="1">
            <a:spLocks noChangeArrowheads="1"/>
          </p:cNvSpPr>
          <p:nvPr/>
        </p:nvSpPr>
        <p:spPr bwMode="auto">
          <a:xfrm>
            <a:off x="460375" y="5257800"/>
            <a:ext cx="2714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i="0" baseline="0">
                <a:solidFill>
                  <a:schemeClr val="hlink"/>
                </a:solidFill>
                <a:latin typeface="Franklin Gothic Demi" pitchFamily="2" charset="0"/>
                <a:ea typeface="宋体" panose="02010600030101010101" pitchFamily="2" charset="-122"/>
              </a:rPr>
              <a:t> </a:t>
            </a:r>
            <a:endParaRPr lang="en-US" altLang="zh-CN" sz="3200" i="0" baseline="0">
              <a:solidFill>
                <a:schemeClr val="hlink"/>
              </a:solidFill>
              <a:latin typeface="Franklin Gothic Demi" pitchFamily="2" charset="0"/>
              <a:ea typeface="宋体" panose="02010600030101010101" pitchFamily="2" charset="-122"/>
            </a:endParaRPr>
          </a:p>
        </p:txBody>
      </p:sp>
      <p:pic>
        <p:nvPicPr>
          <p:cNvPr id="727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8313" y="4319588"/>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91440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3200" i="0" baseline="0">
                <a:solidFill>
                  <a:srgbClr val="FF0000"/>
                </a:solidFill>
                <a:latin typeface="宋体" panose="02010600030101010101" pitchFamily="2" charset="-122"/>
                <a:ea typeface="宋体" panose="02010600030101010101" pitchFamily="2" charset="-122"/>
              </a:rPr>
              <a:t>3.2.1	</a:t>
            </a:r>
            <a:r>
              <a:rPr lang="zh-CN" altLang="en-US" sz="3200" i="0" baseline="0">
                <a:solidFill>
                  <a:srgbClr val="FF0000"/>
                </a:solidFill>
                <a:latin typeface="宋体" panose="02010600030101010101" pitchFamily="2" charset="-122"/>
                <a:ea typeface="宋体" panose="02010600030101010101" pitchFamily="2" charset="-122"/>
              </a:rPr>
              <a:t>存储整数</a:t>
            </a:r>
            <a:endParaRPr lang="en-US" altLang="zh-CN" sz="3200" i="0" baseline="0">
              <a:solidFill>
                <a:srgbClr val="FF0000"/>
              </a:solidFill>
              <a:latin typeface="宋体" panose="02010600030101010101" pitchFamily="2" charset="-122"/>
              <a:ea typeface="宋体" panose="02010600030101010101" pitchFamily="2" charset="-122"/>
            </a:endParaRPr>
          </a:p>
        </p:txBody>
      </p:sp>
      <p:sp>
        <p:nvSpPr>
          <p:cNvPr id="12291" name="Rectangle 3"/>
          <p:cNvSpPr>
            <a:spLocks noChangeArrowheads="1"/>
          </p:cNvSpPr>
          <p:nvPr/>
        </p:nvSpPr>
        <p:spPr bwMode="auto">
          <a:xfrm>
            <a:off x="468313" y="720725"/>
            <a:ext cx="8172450" cy="2774950"/>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整数是所有自然数和它们的负数</a:t>
            </a:r>
            <a:r>
              <a:rPr lang="en-US" altLang="zh-CN" sz="2400" i="0" baseline="0" dirty="0">
                <a:latin typeface="宋体" panose="02010600030101010101" pitchFamily="2" charset="-122"/>
                <a:ea typeface="宋体" panose="02010600030101010101" pitchFamily="2" charset="-122"/>
              </a:rPr>
              <a:t>(</a:t>
            </a:r>
            <a:r>
              <a:rPr lang="zh-CN" altLang="en-US" sz="2400" i="0" baseline="0" dirty="0">
                <a:latin typeface="宋体" panose="02010600030101010101" pitchFamily="2" charset="-122"/>
                <a:ea typeface="宋体" panose="02010600030101010101" pitchFamily="2" charset="-122"/>
              </a:rPr>
              <a:t>没有小数部分的数字</a:t>
            </a:r>
            <a:r>
              <a:rPr lang="en-US" altLang="zh-CN" sz="2400" i="0" baseline="0" dirty="0">
                <a:latin typeface="宋体" panose="02010600030101010101" pitchFamily="2" charset="-122"/>
                <a:ea typeface="宋体" panose="02010600030101010101" pitchFamily="2" charset="-122"/>
              </a:rPr>
              <a:t>)</a:t>
            </a:r>
            <a:r>
              <a:rPr lang="zh-CN" altLang="en-US" sz="2400" i="0" baseline="0" dirty="0">
                <a:latin typeface="宋体" panose="02010600030101010101" pitchFamily="2" charset="-122"/>
                <a:ea typeface="宋体" panose="02010600030101010101" pitchFamily="2" charset="-122"/>
              </a:rPr>
              <a:t>。例如，</a:t>
            </a:r>
            <a:r>
              <a:rPr lang="en-US" altLang="zh-CN" sz="2400" i="0" baseline="0" dirty="0">
                <a:latin typeface="宋体" panose="02010600030101010101" pitchFamily="2" charset="-122"/>
                <a:ea typeface="宋体" panose="02010600030101010101" pitchFamily="2" charset="-122"/>
              </a:rPr>
              <a:t>134</a:t>
            </a:r>
            <a:r>
              <a:rPr lang="zh-CN" altLang="en-US" sz="2400" i="0" baseline="0" dirty="0">
                <a:latin typeface="宋体" panose="02010600030101010101" pitchFamily="2" charset="-122"/>
                <a:ea typeface="宋体" panose="02010600030101010101" pitchFamily="2" charset="-122"/>
              </a:rPr>
              <a:t>和</a:t>
            </a:r>
            <a:r>
              <a:rPr lang="en-US" altLang="zh-CN" sz="2400" i="0" baseline="0" dirty="0">
                <a:latin typeface="宋体" panose="02010600030101010101" pitchFamily="2" charset="-122"/>
                <a:ea typeface="宋体" panose="02010600030101010101" pitchFamily="2" charset="-122"/>
              </a:rPr>
              <a:t>-125</a:t>
            </a:r>
            <a:r>
              <a:rPr lang="zh-CN" altLang="en-US" sz="2400" i="0" baseline="0" dirty="0">
                <a:latin typeface="宋体" panose="02010600030101010101" pitchFamily="2" charset="-122"/>
                <a:ea typeface="宋体" panose="02010600030101010101" pitchFamily="2" charset="-122"/>
              </a:rPr>
              <a:t>是整数，而</a:t>
            </a:r>
            <a:r>
              <a:rPr lang="en-US" altLang="zh-CN" sz="2400" i="0" baseline="0" dirty="0">
                <a:latin typeface="宋体" panose="02010600030101010101" pitchFamily="2" charset="-122"/>
                <a:ea typeface="宋体" panose="02010600030101010101" pitchFamily="2" charset="-122"/>
              </a:rPr>
              <a:t>134.23</a:t>
            </a:r>
            <a:r>
              <a:rPr lang="zh-CN" altLang="en-US" sz="2400" i="0" baseline="0" dirty="0">
                <a:latin typeface="宋体" panose="02010600030101010101" pitchFamily="2" charset="-122"/>
                <a:ea typeface="宋体" panose="02010600030101010101" pitchFamily="2" charset="-122"/>
              </a:rPr>
              <a:t>和</a:t>
            </a:r>
            <a:r>
              <a:rPr lang="en-US" altLang="zh-CN" sz="2400" i="0" baseline="0" dirty="0">
                <a:latin typeface="宋体" panose="02010600030101010101" pitchFamily="2" charset="-122"/>
                <a:ea typeface="宋体" panose="02010600030101010101" pitchFamily="2" charset="-122"/>
              </a:rPr>
              <a:t>-0.235</a:t>
            </a:r>
            <a:r>
              <a:rPr lang="zh-CN" altLang="en-US" sz="2400" i="0" baseline="0" dirty="0">
                <a:latin typeface="宋体" panose="02010600030101010101" pitchFamily="2" charset="-122"/>
                <a:ea typeface="宋体" panose="02010600030101010101" pitchFamily="2" charset="-122"/>
              </a:rPr>
              <a:t>则不是。整数可以被认为是小数点位置固定的数字</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小数点固定在最右边。由于这个原因</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定点表示法被用来存储整数</a:t>
            </a:r>
            <a:r>
              <a:rPr lang="en-US" altLang="zh-CN" sz="2400" i="0" baseline="0" dirty="0">
                <a:latin typeface="宋体" panose="02010600030101010101" pitchFamily="2" charset="-122"/>
                <a:ea typeface="宋体" panose="02010600030101010101" pitchFamily="2" charset="-122"/>
              </a:rPr>
              <a:t>,</a:t>
            </a:r>
            <a:r>
              <a:rPr lang="zh-CN" altLang="en-US" sz="2400" i="0" baseline="0" dirty="0">
                <a:latin typeface="宋体" panose="02010600030101010101" pitchFamily="2" charset="-122"/>
                <a:ea typeface="宋体" panose="02010600030101010101" pitchFamily="2" charset="-122"/>
              </a:rPr>
              <a:t>如图</a:t>
            </a:r>
            <a:r>
              <a:rPr lang="en-US" altLang="zh-CN" sz="2400" i="0" baseline="0" dirty="0">
                <a:latin typeface="宋体" panose="02010600030101010101" pitchFamily="2" charset="-122"/>
                <a:ea typeface="宋体" panose="02010600030101010101" pitchFamily="2" charset="-122"/>
              </a:rPr>
              <a:t>3-4</a:t>
            </a:r>
            <a:r>
              <a:rPr lang="zh-CN" altLang="en-US" sz="2400" i="0" baseline="0" dirty="0">
                <a:latin typeface="宋体" panose="02010600030101010101" pitchFamily="2" charset="-122"/>
                <a:ea typeface="宋体" panose="02010600030101010101" pitchFamily="2" charset="-122"/>
              </a:rPr>
              <a:t>所示。在这种表示法中，小数点是被假定的，并不存储。</a:t>
            </a:r>
            <a:endParaRPr lang="en-US" altLang="zh-CN" sz="2400" i="0" baseline="0" dirty="0">
              <a:latin typeface="宋体" panose="02010600030101010101" pitchFamily="2" charset="-122"/>
              <a:ea typeface="宋体" panose="02010600030101010101" pitchFamily="2" charset="-122"/>
            </a:endParaRPr>
          </a:p>
        </p:txBody>
      </p:sp>
      <p:cxnSp>
        <p:nvCxnSpPr>
          <p:cNvPr id="12292" name="Straight Connector 10"/>
          <p:cNvCxnSpPr>
            <a:cxnSpLocks noChangeShapeType="1"/>
          </p:cNvCxnSpPr>
          <p:nvPr/>
        </p:nvCxnSpPr>
        <p:spPr bwMode="auto">
          <a:xfrm>
            <a:off x="468313" y="3527425"/>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3" name="Text Box 4"/>
          <p:cNvSpPr txBox="1">
            <a:spLocks noChangeArrowheads="1"/>
          </p:cNvSpPr>
          <p:nvPr/>
        </p:nvSpPr>
        <p:spPr bwMode="auto">
          <a:xfrm>
            <a:off x="468313" y="3527425"/>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folHlink"/>
                </a:solidFill>
                <a:latin typeface="宋体" panose="02010600030101010101" pitchFamily="2" charset="-122"/>
                <a:ea typeface="宋体" panose="02010600030101010101" pitchFamily="2" charset="-122"/>
              </a:rPr>
              <a:t>图</a:t>
            </a:r>
            <a:r>
              <a:rPr lang="en-US" altLang="zh-CN" sz="2400" i="0" baseline="0">
                <a:solidFill>
                  <a:schemeClr val="folHlink"/>
                </a:solidFill>
                <a:latin typeface="宋体" panose="02010600030101010101" pitchFamily="2" charset="-122"/>
                <a:ea typeface="宋体" panose="02010600030101010101" pitchFamily="2" charset="-122"/>
              </a:rPr>
              <a:t> 3-4	</a:t>
            </a:r>
            <a:r>
              <a:rPr lang="zh-CN" altLang="en-US" sz="2400" i="0" baseline="0">
                <a:solidFill>
                  <a:schemeClr val="folHlink"/>
                </a:solidFill>
                <a:latin typeface="宋体" panose="02010600030101010101" pitchFamily="2" charset="-122"/>
                <a:ea typeface="宋体" panose="02010600030101010101" pitchFamily="2" charset="-122"/>
              </a:rPr>
              <a:t>整数的定点表示法</a:t>
            </a:r>
            <a:endParaRPr lang="en-US" altLang="zh-CN" sz="2400" i="0" baseline="0">
              <a:solidFill>
                <a:schemeClr val="folHlink"/>
              </a:solidFill>
              <a:latin typeface="宋体" panose="02010600030101010101" pitchFamily="2" charset="-122"/>
              <a:ea typeface="宋体" panose="02010600030101010101" pitchFamily="2" charset="-122"/>
            </a:endParaRPr>
          </a:p>
        </p:txBody>
      </p:sp>
      <p:cxnSp>
        <p:nvCxnSpPr>
          <p:cNvPr id="12294" name="Straight Connector 8"/>
          <p:cNvCxnSpPr>
            <a:cxnSpLocks noChangeShapeType="1"/>
          </p:cNvCxnSpPr>
          <p:nvPr/>
        </p:nvCxnSpPr>
        <p:spPr bwMode="auto">
          <a:xfrm>
            <a:off x="468313" y="4032250"/>
            <a:ext cx="817245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4252913"/>
            <a:ext cx="7559675"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96" name="Straight Connector 9"/>
          <p:cNvCxnSpPr>
            <a:cxnSpLocks noChangeShapeType="1"/>
          </p:cNvCxnSpPr>
          <p:nvPr/>
        </p:nvCxnSpPr>
        <p:spPr bwMode="auto">
          <a:xfrm>
            <a:off x="468313" y="5543550"/>
            <a:ext cx="8172450"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7" name="Rectangle 6"/>
          <p:cNvSpPr>
            <a:spLocks noChangeArrowheads="1"/>
          </p:cNvSpPr>
          <p:nvPr/>
        </p:nvSpPr>
        <p:spPr bwMode="auto">
          <a:xfrm>
            <a:off x="468313" y="6191250"/>
            <a:ext cx="8172450" cy="461963"/>
          </a:xfrm>
          <a:prstGeom prst="rect">
            <a:avLst/>
          </a:prstGeom>
          <a:solidFill>
            <a:srgbClr val="99FF33"/>
          </a:solidFill>
          <a:ln w="76200">
            <a:solidFill>
              <a:srgbClr val="00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zh-CN" altLang="en-US" sz="2400" i="0" baseline="0">
                <a:ea typeface="宋体" panose="02010600030101010101" pitchFamily="2" charset="-122"/>
              </a:rPr>
              <a:t>整数通常使用定点表示法存储在内存中。</a:t>
            </a:r>
            <a:endParaRPr lang="en-US" altLang="zh-CN" sz="2400" i="0" baseline="0">
              <a:ea typeface="宋体" panose="02010600030101010101" pitchFamily="2" charset="-122"/>
            </a:endParaRPr>
          </a:p>
        </p:txBody>
      </p:sp>
      <p:pic>
        <p:nvPicPr>
          <p:cNvPr id="12298"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472113"/>
            <a:ext cx="71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8313" y="0"/>
            <a:ext cx="81724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zh-CN" sz="2400" i="0" baseline="0">
                <a:solidFill>
                  <a:srgbClr val="FF0000"/>
                </a:solidFill>
                <a:latin typeface="宋体" panose="02010600030101010101" pitchFamily="2" charset="-122"/>
                <a:ea typeface="宋体" panose="02010600030101010101" pitchFamily="2" charset="-122"/>
              </a:rPr>
              <a:t>1.</a:t>
            </a:r>
            <a:r>
              <a:rPr lang="zh-CN" altLang="en-US" sz="2400" i="0" baseline="0">
                <a:solidFill>
                  <a:srgbClr val="FF0000"/>
                </a:solidFill>
                <a:latin typeface="宋体" panose="02010600030101010101" pitchFamily="2" charset="-122"/>
                <a:ea typeface="宋体" panose="02010600030101010101" pitchFamily="2" charset="-122"/>
              </a:rPr>
              <a:t>无符号表示法</a:t>
            </a:r>
            <a:endParaRPr lang="en-US" altLang="zh-CN" sz="2400" i="0" baseline="0">
              <a:solidFill>
                <a:srgbClr val="FF0000"/>
              </a:solidFill>
              <a:latin typeface="宋体" panose="02010600030101010101" pitchFamily="2" charset="-122"/>
              <a:ea typeface="宋体" panose="02010600030101010101" pitchFamily="2" charset="-122"/>
            </a:endParaRPr>
          </a:p>
        </p:txBody>
      </p:sp>
      <p:sp>
        <p:nvSpPr>
          <p:cNvPr id="13315" name="Rectangle 3"/>
          <p:cNvSpPr>
            <a:spLocks noChangeArrowheads="1"/>
          </p:cNvSpPr>
          <p:nvPr/>
        </p:nvSpPr>
        <p:spPr bwMode="auto">
          <a:xfrm>
            <a:off x="468313" y="720725"/>
            <a:ext cx="8172450" cy="5076825"/>
          </a:xfrm>
          <a:prstGeom prst="rect">
            <a:avLst/>
          </a:prstGeom>
          <a:noFill/>
          <a:ln>
            <a:noFill/>
          </a:ln>
          <a:effec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无符号整数是只包含</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和正数的非负整数。它的取值范围在</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到正无穷大之间。通常，计算机都定义了一个被称为最大无符号整数的常量。</a:t>
            </a:r>
            <a:endParaRPr lang="en-US" altLang="zh-CN" sz="2400" i="0" baseline="0" dirty="0">
              <a:latin typeface="宋体" panose="02010600030101010101" pitchFamily="2" charset="-122"/>
              <a:ea typeface="宋体" panose="02010600030101010101" pitchFamily="2" charset="-122"/>
            </a:endParaRPr>
          </a:p>
          <a:p>
            <a:pPr algn="ctr">
              <a:lnSpc>
                <a:spcPct val="150000"/>
              </a:lnSpc>
            </a:pPr>
            <a:r>
              <a:rPr lang="zh-CN" altLang="en-US" sz="2400" i="0" baseline="0" dirty="0">
                <a:latin typeface="宋体" panose="02010600030101010101" pitchFamily="2" charset="-122"/>
                <a:ea typeface="宋体" panose="02010600030101010101" pitchFamily="2" charset="-122"/>
              </a:rPr>
              <a:t>取值范围：</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a:t>
            </a:r>
            <a:r>
              <a:rPr lang="en-US" altLang="zh-CN" sz="2400" i="0" baseline="0" dirty="0">
                <a:latin typeface="宋体" panose="02010600030101010101" pitchFamily="2" charset="-122"/>
                <a:ea typeface="宋体" panose="02010600030101010101" pitchFamily="2" charset="-122"/>
              </a:rPr>
              <a:t>(2</a:t>
            </a:r>
            <a:r>
              <a:rPr lang="en-US" altLang="zh-CN" sz="2400" i="0" baseline="30000" dirty="0">
                <a:latin typeface="宋体" panose="02010600030101010101" pitchFamily="2" charset="-122"/>
                <a:ea typeface="宋体" panose="02010600030101010101" pitchFamily="2" charset="-122"/>
              </a:rPr>
              <a:t>n</a:t>
            </a:r>
            <a:r>
              <a:rPr lang="en-US" altLang="zh-CN" sz="2400" i="0" baseline="0" dirty="0">
                <a:latin typeface="宋体" panose="02010600030101010101" pitchFamily="2" charset="-122"/>
                <a:ea typeface="宋体" panose="02010600030101010101" pitchFamily="2" charset="-122"/>
              </a:rPr>
              <a:t>-1)</a:t>
            </a:r>
            <a:endParaRPr lang="en-US" altLang="zh-CN" sz="2400" i="0" baseline="0" dirty="0">
              <a:latin typeface="宋体" panose="02010600030101010101" pitchFamily="2" charset="-122"/>
              <a:ea typeface="宋体" panose="02010600030101010101" pitchFamily="2" charset="-122"/>
            </a:endParaRPr>
          </a:p>
          <a:p>
            <a:pPr algn="ctr">
              <a:lnSpc>
                <a:spcPct val="150000"/>
              </a:lnSpc>
            </a:pPr>
            <a:endParaRPr lang="en-US" altLang="zh-CN" sz="2400" i="0" baseline="0" dirty="0">
              <a:latin typeface="宋体" panose="02010600030101010101" pitchFamily="2" charset="-122"/>
              <a:ea typeface="宋体" panose="02010600030101010101" pitchFamily="2" charset="-122"/>
            </a:endParaRPr>
          </a:p>
          <a:p>
            <a:pPr>
              <a:lnSpc>
                <a:spcPct val="150000"/>
              </a:lnSpc>
            </a:pPr>
            <a:r>
              <a:rPr lang="zh-CN" altLang="en-US" sz="2400" i="0" baseline="0" dirty="0">
                <a:solidFill>
                  <a:srgbClr val="000000"/>
                </a:solidFill>
                <a:latin typeface="宋体" panose="02010600030101010101" pitchFamily="2" charset="-122"/>
                <a:ea typeface="宋体" panose="02010600030101010101" pitchFamily="2" charset="-122"/>
              </a:rPr>
              <a:t>输入设备存储无符号整数的过程如下：</a:t>
            </a:r>
            <a:endParaRPr lang="en-US" altLang="zh-CN" sz="2400" i="0" baseline="0" dirty="0">
              <a:solidFill>
                <a:srgbClr val="000000"/>
              </a:solidFill>
              <a:latin typeface="宋体" panose="02010600030101010101" pitchFamily="2" charset="-122"/>
              <a:ea typeface="宋体" panose="02010600030101010101" pitchFamily="2" charset="-122"/>
            </a:endParaRPr>
          </a:p>
          <a:p>
            <a:pPr>
              <a:lnSpc>
                <a:spcPct val="150000"/>
              </a:lnSpc>
              <a:buFontTx/>
              <a:buAutoNum type="arabicPeriod"/>
            </a:pPr>
            <a:r>
              <a:rPr lang="zh-CN" altLang="en-US" sz="2400" i="0" baseline="0" dirty="0">
                <a:solidFill>
                  <a:srgbClr val="000000"/>
                </a:solidFill>
                <a:latin typeface="宋体" panose="02010600030101010101" pitchFamily="2" charset="-122"/>
                <a:ea typeface="宋体" panose="02010600030101010101" pitchFamily="2" charset="-122"/>
              </a:rPr>
              <a:t>将整数转变为二进制。</a:t>
            </a:r>
            <a:endParaRPr lang="en-US" altLang="zh-CN" sz="2400" i="0" baseline="0" dirty="0">
              <a:solidFill>
                <a:srgbClr val="000000"/>
              </a:solidFill>
              <a:latin typeface="宋体" panose="02010600030101010101" pitchFamily="2" charset="-122"/>
              <a:ea typeface="宋体" panose="02010600030101010101" pitchFamily="2" charset="-122"/>
            </a:endParaRPr>
          </a:p>
          <a:p>
            <a:pPr>
              <a:lnSpc>
                <a:spcPct val="150000"/>
              </a:lnSpc>
              <a:buFontTx/>
              <a:buAutoNum type="arabicPeriod"/>
            </a:pPr>
            <a:r>
              <a:rPr lang="zh-CN" altLang="en-US" sz="2400" i="0" baseline="0" dirty="0">
                <a:solidFill>
                  <a:srgbClr val="000000"/>
                </a:solidFill>
                <a:latin typeface="宋体" panose="02010600030101010101" pitchFamily="2" charset="-122"/>
                <a:ea typeface="宋体" panose="02010600030101010101" pitchFamily="2" charset="-122"/>
              </a:rPr>
              <a:t>如果二进制位数小于 </a:t>
            </a:r>
            <a:r>
              <a:rPr lang="en-US" altLang="zh-CN" sz="2400" i="0" baseline="0" dirty="0">
                <a:solidFill>
                  <a:srgbClr val="000000"/>
                </a:solidFill>
                <a:latin typeface="宋体" panose="02010600030101010101" pitchFamily="2" charset="-122"/>
                <a:ea typeface="宋体" panose="02010600030101010101" pitchFamily="2" charset="-122"/>
              </a:rPr>
              <a:t>n </a:t>
            </a:r>
            <a:r>
              <a:rPr lang="zh-CN" altLang="en-US" sz="2400" i="0" baseline="0" dirty="0">
                <a:solidFill>
                  <a:srgbClr val="000000"/>
                </a:solidFill>
                <a:latin typeface="宋体" panose="02010600030101010101" pitchFamily="2" charset="-122"/>
                <a:ea typeface="宋体" panose="02010600030101010101" pitchFamily="2" charset="-122"/>
              </a:rPr>
              <a:t>位，则在二进制数的左边补</a:t>
            </a:r>
            <a:r>
              <a:rPr lang="en-US" altLang="zh-CN" sz="2400" i="0" baseline="0" dirty="0">
                <a:solidFill>
                  <a:srgbClr val="000000"/>
                </a:solidFill>
                <a:latin typeface="宋体" panose="02010600030101010101" pitchFamily="2" charset="-122"/>
                <a:ea typeface="宋体" panose="02010600030101010101" pitchFamily="2" charset="-122"/>
              </a:rPr>
              <a:t>0</a:t>
            </a:r>
            <a:r>
              <a:rPr lang="zh-CN" altLang="en-US" sz="2400" i="0" baseline="0" dirty="0">
                <a:solidFill>
                  <a:srgbClr val="000000"/>
                </a:solidFill>
                <a:latin typeface="宋体" panose="02010600030101010101" pitchFamily="2" charset="-122"/>
                <a:ea typeface="宋体" panose="02010600030101010101" pitchFamily="2" charset="-122"/>
              </a:rPr>
              <a:t>，使其总位数为 </a:t>
            </a:r>
            <a:r>
              <a:rPr lang="en-US" altLang="zh-CN" sz="2400" i="0" baseline="0" dirty="0">
                <a:solidFill>
                  <a:srgbClr val="000000"/>
                </a:solidFill>
                <a:latin typeface="宋体" panose="02010600030101010101" pitchFamily="2" charset="-122"/>
                <a:ea typeface="宋体" panose="02010600030101010101" pitchFamily="2" charset="-122"/>
              </a:rPr>
              <a:t>n </a:t>
            </a:r>
            <a:r>
              <a:rPr lang="zh-CN" altLang="en-US" sz="2400" i="0" baseline="0" dirty="0">
                <a:solidFill>
                  <a:srgbClr val="000000"/>
                </a:solidFill>
                <a:latin typeface="宋体" panose="02010600030101010101" pitchFamily="2" charset="-122"/>
                <a:ea typeface="宋体" panose="02010600030101010101" pitchFamily="2" charset="-122"/>
              </a:rPr>
              <a:t>位。如果位数大于 </a:t>
            </a:r>
            <a:r>
              <a:rPr lang="en-US" altLang="zh-CN" sz="2400" i="0" baseline="0" dirty="0">
                <a:solidFill>
                  <a:srgbClr val="000000"/>
                </a:solidFill>
                <a:latin typeface="宋体" panose="02010600030101010101" pitchFamily="2" charset="-122"/>
                <a:ea typeface="宋体" panose="02010600030101010101" pitchFamily="2" charset="-122"/>
              </a:rPr>
              <a:t>n</a:t>
            </a:r>
            <a:r>
              <a:rPr lang="zh-CN" altLang="en-US" sz="2400" i="0" baseline="0" dirty="0">
                <a:solidFill>
                  <a:srgbClr val="000000"/>
                </a:solidFill>
                <a:latin typeface="宋体" panose="02010600030101010101" pitchFamily="2" charset="-122"/>
                <a:ea typeface="宋体" panose="02010600030101010101" pitchFamily="2" charset="-122"/>
              </a:rPr>
              <a:t>，则导致溢出。</a:t>
            </a:r>
            <a:endParaRPr lang="en-US" altLang="zh-CN" sz="2400" i="0" baseline="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0"/>
            <a:ext cx="1116013" cy="468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zh-CN" altLang="en-US" sz="2400" i="0" baseline="0">
                <a:solidFill>
                  <a:schemeClr val="bg1"/>
                </a:solidFill>
                <a:latin typeface="宋体" panose="02010600030101010101" pitchFamily="2" charset="-122"/>
                <a:ea typeface="宋体" panose="02010600030101010101" pitchFamily="2" charset="-122"/>
              </a:rPr>
              <a:t>例</a:t>
            </a:r>
            <a:r>
              <a:rPr lang="en-US" altLang="zh-CN" sz="2400" i="0" baseline="0">
                <a:solidFill>
                  <a:schemeClr val="bg1"/>
                </a:solidFill>
                <a:latin typeface="宋体" panose="02010600030101010101" pitchFamily="2" charset="-122"/>
                <a:ea typeface="宋体" panose="02010600030101010101" pitchFamily="2" charset="-122"/>
              </a:rPr>
              <a:t> 3-1</a:t>
            </a:r>
            <a:endParaRPr lang="en-US" altLang="zh-CN" sz="2000" baseline="0">
              <a:solidFill>
                <a:schemeClr val="bg1"/>
              </a:solidFill>
              <a:latin typeface="宋体" panose="02010600030101010101" pitchFamily="2" charset="-122"/>
              <a:ea typeface="宋体" panose="02010600030101010101" pitchFamily="2" charset="-122"/>
            </a:endParaRPr>
          </a:p>
        </p:txBody>
      </p:sp>
      <p:sp>
        <p:nvSpPr>
          <p:cNvPr id="14339" name="Rectangle 3"/>
          <p:cNvSpPr>
            <a:spLocks noChangeArrowheads="1"/>
          </p:cNvSpPr>
          <p:nvPr/>
        </p:nvSpPr>
        <p:spPr bwMode="auto">
          <a:xfrm>
            <a:off x="468313" y="720725"/>
            <a:ext cx="8172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r>
              <a:rPr lang="zh-CN" altLang="en-US" sz="2400" i="0" baseline="0">
                <a:latin typeface="宋体" panose="02010600030101010101" pitchFamily="2" charset="-122"/>
                <a:ea typeface="宋体" panose="02010600030101010101" pitchFamily="2" charset="-122"/>
              </a:rPr>
              <a:t>使用无符号表示法将</a:t>
            </a:r>
            <a:r>
              <a:rPr lang="en-US" altLang="zh-CN" sz="2400" i="0" baseline="0">
                <a:latin typeface="宋体" panose="02010600030101010101" pitchFamily="2" charset="-122"/>
                <a:ea typeface="宋体" panose="02010600030101010101" pitchFamily="2" charset="-122"/>
              </a:rPr>
              <a:t>7</a:t>
            </a:r>
            <a:r>
              <a:rPr lang="zh-CN" altLang="en-US" sz="2400" i="0" baseline="0">
                <a:latin typeface="宋体" panose="02010600030101010101" pitchFamily="2" charset="-122"/>
                <a:ea typeface="宋体" panose="02010600030101010101" pitchFamily="2" charset="-122"/>
              </a:rPr>
              <a:t>存储在</a:t>
            </a:r>
            <a:r>
              <a:rPr lang="en-US" altLang="zh-CN" sz="2400" i="0" baseline="0">
                <a:latin typeface="宋体" panose="02010600030101010101" pitchFamily="2" charset="-122"/>
                <a:ea typeface="宋体" panose="02010600030101010101" pitchFamily="2" charset="-122"/>
              </a:rPr>
              <a:t>8</a:t>
            </a:r>
            <a:r>
              <a:rPr lang="zh-CN" altLang="en-US" sz="2400" i="0" baseline="0">
                <a:latin typeface="宋体" panose="02010600030101010101" pitchFamily="2" charset="-122"/>
                <a:ea typeface="宋体" panose="02010600030101010101" pitchFamily="2" charset="-122"/>
              </a:rPr>
              <a:t>位存储单元中。</a:t>
            </a:r>
            <a:endParaRPr lang="en-US" altLang="zh-CN" sz="2400" i="0" baseline="0">
              <a:latin typeface="宋体" panose="02010600030101010101" pitchFamily="2" charset="-122"/>
              <a:ea typeface="宋体" panose="02010600030101010101" pitchFamily="2" charset="-122"/>
            </a:endParaRPr>
          </a:p>
        </p:txBody>
      </p:sp>
      <p:sp>
        <p:nvSpPr>
          <p:cNvPr id="14340" name="Rectangle 4"/>
          <p:cNvSpPr>
            <a:spLocks noChangeArrowheads="1"/>
          </p:cNvSpPr>
          <p:nvPr/>
        </p:nvSpPr>
        <p:spPr bwMode="auto">
          <a:xfrm>
            <a:off x="468313" y="1439863"/>
            <a:ext cx="8172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lnSpc>
                <a:spcPct val="150000"/>
              </a:lnSpc>
            </a:pP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首先将整数</a:t>
            </a:r>
            <a:r>
              <a:rPr lang="en-US" altLang="zh-CN" sz="2400" i="0" baseline="0" dirty="0">
                <a:latin typeface="宋体" panose="02010600030101010101" pitchFamily="2" charset="-122"/>
                <a:ea typeface="宋体" panose="02010600030101010101" pitchFamily="2" charset="-122"/>
              </a:rPr>
              <a:t>7</a:t>
            </a:r>
            <a:r>
              <a:rPr lang="zh-CN" altLang="en-US" sz="2400" i="0" baseline="0" dirty="0">
                <a:latin typeface="宋体" panose="02010600030101010101" pitchFamily="2" charset="-122"/>
                <a:ea typeface="宋体" panose="02010600030101010101" pitchFamily="2" charset="-122"/>
              </a:rPr>
              <a:t>转换为二进制数</a:t>
            </a:r>
            <a:r>
              <a:rPr lang="en-US" altLang="zh-CN" sz="2400" i="0" baseline="0" dirty="0">
                <a:latin typeface="宋体" panose="02010600030101010101" pitchFamily="2" charset="-122"/>
                <a:ea typeface="宋体" panose="02010600030101010101" pitchFamily="2" charset="-122"/>
              </a:rPr>
              <a:t>(111)</a:t>
            </a:r>
            <a:r>
              <a:rPr lang="en-US" altLang="zh-CN" sz="2400" i="0" baseline="-25000" dirty="0">
                <a:latin typeface="宋体" panose="02010600030101010101" pitchFamily="2" charset="-122"/>
                <a:ea typeface="宋体" panose="02010600030101010101" pitchFamily="2" charset="-122"/>
              </a:rPr>
              <a:t>2</a:t>
            </a:r>
            <a:r>
              <a:rPr lang="zh-CN" altLang="en-US" sz="2400" i="0" baseline="0" dirty="0">
                <a:latin typeface="宋体" panose="02010600030101010101" pitchFamily="2" charset="-122"/>
                <a:ea typeface="宋体" panose="02010600030101010101" pitchFamily="2" charset="-122"/>
              </a:rPr>
              <a:t>。左边添加</a:t>
            </a:r>
            <a:r>
              <a:rPr lang="en-US" altLang="zh-CN" sz="2400" i="0" baseline="0" dirty="0">
                <a:latin typeface="宋体" panose="02010600030101010101" pitchFamily="2" charset="-122"/>
                <a:ea typeface="宋体" panose="02010600030101010101" pitchFamily="2" charset="-122"/>
              </a:rPr>
              <a:t>5</a:t>
            </a:r>
            <a:r>
              <a:rPr lang="zh-CN" altLang="en-US" sz="2400" i="0" baseline="0" dirty="0">
                <a:latin typeface="宋体" panose="02010600030101010101" pitchFamily="2" charset="-122"/>
                <a:ea typeface="宋体" panose="02010600030101010101" pitchFamily="2" charset="-122"/>
              </a:rPr>
              <a:t>个</a:t>
            </a:r>
            <a:r>
              <a:rPr lang="en-US" altLang="zh-CN" sz="2400" i="0" baseline="0" dirty="0">
                <a:latin typeface="宋体" panose="02010600030101010101" pitchFamily="2" charset="-122"/>
                <a:ea typeface="宋体" panose="02010600030101010101" pitchFamily="2" charset="-122"/>
              </a:rPr>
              <a:t>0</a:t>
            </a:r>
            <a:r>
              <a:rPr lang="zh-CN" altLang="en-US" sz="2400" i="0" baseline="0" dirty="0">
                <a:latin typeface="宋体" panose="02010600030101010101" pitchFamily="2" charset="-122"/>
                <a:ea typeface="宋体" panose="02010600030101010101" pitchFamily="2" charset="-122"/>
              </a:rPr>
              <a:t>使总的位数为</a:t>
            </a:r>
            <a:r>
              <a:rPr lang="en-US" altLang="zh-CN" sz="2400" i="0" baseline="0" dirty="0">
                <a:latin typeface="宋体" panose="02010600030101010101" pitchFamily="2" charset="-122"/>
                <a:ea typeface="宋体" panose="02010600030101010101" pitchFamily="2" charset="-122"/>
              </a:rPr>
              <a:t>8</a:t>
            </a:r>
            <a:r>
              <a:rPr lang="zh-CN" altLang="en-US" sz="2400" i="0" baseline="0" dirty="0">
                <a:latin typeface="宋体" panose="02010600030101010101" pitchFamily="2" charset="-122"/>
                <a:ea typeface="宋体" panose="02010600030101010101" pitchFamily="2" charset="-122"/>
              </a:rPr>
              <a:t>位，即</a:t>
            </a:r>
            <a:r>
              <a:rPr lang="en-US" altLang="zh-CN" sz="2400" i="0" baseline="0" dirty="0">
                <a:latin typeface="宋体" panose="02010600030101010101" pitchFamily="2" charset="-122"/>
                <a:ea typeface="宋体" panose="02010600030101010101" pitchFamily="2" charset="-122"/>
              </a:rPr>
              <a:t>(00000111)</a:t>
            </a:r>
            <a:r>
              <a:rPr lang="en-US" altLang="zh-CN" sz="2400" i="0" baseline="-25000" dirty="0">
                <a:latin typeface="宋体" panose="02010600030101010101" pitchFamily="2" charset="-122"/>
                <a:ea typeface="宋体" panose="02010600030101010101" pitchFamily="2" charset="-122"/>
              </a:rPr>
              <a:t>2</a:t>
            </a:r>
            <a:r>
              <a:rPr lang="zh-CN" altLang="en-US" sz="2400" i="0" baseline="0" dirty="0">
                <a:latin typeface="宋体" panose="02010600030101010101" pitchFamily="2" charset="-122"/>
                <a:ea typeface="宋体" panose="02010600030101010101" pitchFamily="2" charset="-122"/>
              </a:rPr>
              <a:t>。再将该数被保存在存储单元中。</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注意下标</a:t>
            </a:r>
            <a:r>
              <a:rPr lang="en-US" altLang="zh-CN" sz="2400" i="0" baseline="0" dirty="0">
                <a:latin typeface="宋体" panose="02010600030101010101" pitchFamily="2" charset="-122"/>
                <a:ea typeface="宋体" panose="02010600030101010101" pitchFamily="2" charset="-122"/>
              </a:rPr>
              <a:t>2</a:t>
            </a:r>
            <a:r>
              <a:rPr lang="zh-CN" altLang="en-US" sz="2400" i="0" baseline="0" dirty="0">
                <a:latin typeface="宋体" panose="02010600030101010101" pitchFamily="2" charset="-122"/>
                <a:ea typeface="宋体" panose="02010600030101010101" pitchFamily="2" charset="-122"/>
              </a:rPr>
              <a:t>是表示该整数为二进制整数</a:t>
            </a:r>
            <a:r>
              <a:rPr lang="en-US" altLang="zh-CN" sz="2400" i="0" baseline="0" dirty="0">
                <a:latin typeface="宋体" panose="02010600030101010101" pitchFamily="2" charset="-122"/>
                <a:ea typeface="宋体" panose="02010600030101010101" pitchFamily="2" charset="-122"/>
              </a:rPr>
              <a:t>, </a:t>
            </a:r>
            <a:r>
              <a:rPr lang="zh-CN" altLang="en-US" sz="2400" i="0" baseline="0" dirty="0">
                <a:latin typeface="宋体" panose="02010600030101010101" pitchFamily="2" charset="-122"/>
                <a:ea typeface="宋体" panose="02010600030101010101" pitchFamily="2" charset="-122"/>
              </a:rPr>
              <a:t>这个下标不会存储在计算机中。</a:t>
            </a:r>
            <a:endParaRPr lang="en-US" altLang="zh-CN" sz="2400" i="0" baseline="0" dirty="0">
              <a:latin typeface="宋体" panose="02010600030101010101" pitchFamily="2" charset="-122"/>
              <a:ea typeface="宋体" panose="02010600030101010101" pitchFamily="2" charset="-122"/>
            </a:endParaRPr>
          </a:p>
        </p:txBody>
      </p:sp>
      <p:pic>
        <p:nvPicPr>
          <p:cNvPr id="1434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4140200"/>
            <a:ext cx="8172450"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zk4ZTNjZmUyYWI0NWEyNGI1ZDQwMjgzY2NmZDQyNWEifQ=="/>
</p:tagLst>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白色_吉大4：3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7579</Words>
  <Application>WPS 演示</Application>
  <PresentationFormat>全屏显示(4:3)</PresentationFormat>
  <Paragraphs>750</Paragraphs>
  <Slides>64</Slides>
  <Notes>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64</vt:i4>
      </vt:variant>
    </vt:vector>
  </HeadingPairs>
  <TitlesOfParts>
    <vt:vector size="79" baseType="lpstr">
      <vt:lpstr>Arial</vt:lpstr>
      <vt:lpstr>宋体</vt:lpstr>
      <vt:lpstr>Wingdings</vt:lpstr>
      <vt:lpstr>Times New Roman</vt:lpstr>
      <vt:lpstr>McGrawHill-Italic</vt:lpstr>
      <vt:lpstr>Segoe Print</vt:lpstr>
      <vt:lpstr>Tahoma</vt:lpstr>
      <vt:lpstr>等线 Light</vt:lpstr>
      <vt:lpstr>等线</vt:lpstr>
      <vt:lpstr>微软雅黑</vt:lpstr>
      <vt:lpstr>Arial Unicode MS</vt:lpstr>
      <vt:lpstr>Times</vt:lpstr>
      <vt:lpstr>Franklin Gothic Demi</vt:lpstr>
      <vt:lpstr>1_Blends</vt:lpstr>
      <vt:lpstr>白色_吉大4：3主题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数据存储</dc:title>
  <dc:creator>π爸</dc:creator>
  <cp:lastModifiedBy>王智</cp:lastModifiedBy>
  <cp:revision>671</cp:revision>
  <cp:lastPrinted>2411-12-30T00:00:00Z</cp:lastPrinted>
  <dcterms:created xsi:type="dcterms:W3CDTF">2000-01-15T04:50:00Z</dcterms:created>
  <dcterms:modified xsi:type="dcterms:W3CDTF">2022-09-21T04:55:27Z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324371175C4A434BB86EEEE1929AA7F8</vt:lpwstr>
  </property>
</Properties>
</file>