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707" r:id="rId2"/>
  </p:sldMasterIdLst>
  <p:notesMasterIdLst>
    <p:notesMasterId r:id="rId42"/>
  </p:notesMasterIdLst>
  <p:sldIdLst>
    <p:sldId id="949" r:id="rId3"/>
    <p:sldId id="950" r:id="rId4"/>
    <p:sldId id="535" r:id="rId5"/>
    <p:sldId id="901" r:id="rId6"/>
    <p:sldId id="902" r:id="rId7"/>
    <p:sldId id="903" r:id="rId8"/>
    <p:sldId id="904" r:id="rId9"/>
    <p:sldId id="905" r:id="rId10"/>
    <p:sldId id="906" r:id="rId11"/>
    <p:sldId id="907" r:id="rId12"/>
    <p:sldId id="908" r:id="rId13"/>
    <p:sldId id="909" r:id="rId14"/>
    <p:sldId id="910" r:id="rId15"/>
    <p:sldId id="911" r:id="rId16"/>
    <p:sldId id="912" r:id="rId17"/>
    <p:sldId id="954" r:id="rId18"/>
    <p:sldId id="913" r:id="rId19"/>
    <p:sldId id="914" r:id="rId20"/>
    <p:sldId id="915" r:id="rId21"/>
    <p:sldId id="896" r:id="rId22"/>
    <p:sldId id="917" r:id="rId23"/>
    <p:sldId id="919" r:id="rId24"/>
    <p:sldId id="921" r:id="rId25"/>
    <p:sldId id="922" r:id="rId26"/>
    <p:sldId id="923" r:id="rId27"/>
    <p:sldId id="924" r:id="rId28"/>
    <p:sldId id="925" r:id="rId29"/>
    <p:sldId id="897" r:id="rId30"/>
    <p:sldId id="899" r:id="rId31"/>
    <p:sldId id="927" r:id="rId32"/>
    <p:sldId id="928" r:id="rId33"/>
    <p:sldId id="929" r:id="rId34"/>
    <p:sldId id="930" r:id="rId35"/>
    <p:sldId id="931" r:id="rId36"/>
    <p:sldId id="932" r:id="rId37"/>
    <p:sldId id="952" r:id="rId38"/>
    <p:sldId id="938" r:id="rId39"/>
    <p:sldId id="953" r:id="rId40"/>
    <p:sldId id="951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 baseline="-2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 baseline="-2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 baseline="-2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 baseline="-2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 baseline="-2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 baseline="-2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 baseline="-2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 baseline="-2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 baseline="-2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>
      <p:cViewPr varScale="1">
        <p:scale>
          <a:sx n="75" d="100"/>
          <a:sy n="75" d="100"/>
        </p:scale>
        <p:origin x="54" y="366"/>
      </p:cViewPr>
      <p:guideLst>
        <p:guide orient="horz" pos="2160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 noTextEdit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                                </a:t>
            </a:r>
          </a:p>
          <a:p>
            <a:pPr lvl="1"/>
            <a:r>
              <a:rPr lang="en-US" altLang="zh-CN" noProof="0" smtClean="0"/>
              <a:t>            </a:t>
            </a:r>
          </a:p>
          <a:p>
            <a:pPr lvl="2"/>
            <a:r>
              <a:rPr lang="en-US" altLang="zh-CN" noProof="0" smtClean="0"/>
              <a:t>           </a:t>
            </a:r>
          </a:p>
          <a:p>
            <a:pPr lvl="3"/>
            <a:r>
              <a:rPr lang="en-US" altLang="zh-CN" noProof="0" smtClean="0"/>
              <a:t>            </a:t>
            </a:r>
          </a:p>
          <a:p>
            <a:pPr lvl="4"/>
            <a:r>
              <a:rPr lang="en-US" altLang="zh-CN" noProof="0" smtClean="0"/>
              <a:t>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baseline="0"/>
            </a:lvl1pPr>
          </a:lstStyle>
          <a:p>
            <a:pPr>
              <a:defRPr/>
            </a:pPr>
            <a:fld id="{52CFA887-E985-4395-B8C6-B05A9B1FE6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ctr" latinLnBrk="1" hangingPunct="0">
      <a:spcBef>
        <a:spcPct val="30000"/>
      </a:spcBef>
      <a:spcAft>
        <a:spcPct val="0"/>
      </a:spcAft>
      <a:defRPr sz="1200" b="1" i="1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algn="l" rtl="0" eaLnBrk="0" fontAlgn="ctr" latinLnBrk="1" hangingPunct="0">
      <a:spcBef>
        <a:spcPct val="30000"/>
      </a:spcBef>
      <a:spcAft>
        <a:spcPct val="0"/>
      </a:spcAft>
      <a:defRPr sz="1200" b="1" i="1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algn="l" rtl="0" eaLnBrk="0" fontAlgn="ctr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algn="l" rtl="0" eaLnBrk="0" fontAlgn="ctr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algn="l" rtl="0" eaLnBrk="0" fontAlgn="ctr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baseline="0" smtClean="0">
                <a:solidFill>
                  <a:srgbClr val="000000"/>
                </a:solidFill>
              </a:rPr>
              <a:t>1.#</a:t>
            </a:r>
          </a:p>
        </p:txBody>
      </p:sp>
      <p:sp>
        <p:nvSpPr>
          <p:cNvPr id="61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灯片编号占位符 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4.</a:t>
            </a:r>
            <a:fld id="{F156121B-06BB-4A92-A4DB-C0EF1F0D6C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64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4.</a:t>
            </a:r>
            <a:fld id="{FC013D92-0609-434C-8867-ED43DE959F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44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4.</a:t>
            </a:r>
            <a:fld id="{8DC4D18E-ADA2-4287-B916-F8F7BF78DC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73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400"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4099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 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8195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400"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177300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404000"/>
            <a:ext cx="3886200" cy="4779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 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404000"/>
            <a:ext cx="3886200" cy="4779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 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070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00" y="388800"/>
            <a:ext cx="7200000" cy="590931"/>
          </a:xfrm>
        </p:spPr>
        <p:txBody>
          <a:bodyPr>
            <a:no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400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304000"/>
            <a:ext cx="3868340" cy="38528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 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400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304000"/>
            <a:ext cx="3887391" cy="38528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 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629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158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2534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600"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 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70864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4.</a:t>
            </a:r>
            <a:fld id="{ECD80C90-7D81-47AA-8D4A-32814881AB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7061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600"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375622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331693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101437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4.</a:t>
            </a:r>
            <a:fld id="{83B222DB-CCD7-4682-A30B-3433484956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33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4.</a:t>
            </a:r>
            <a:fld id="{01FC1880-BE6C-401A-883E-D6D5F59BB9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34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4.</a:t>
            </a:r>
            <a:fld id="{FB5FC945-112C-42D7-9EFC-5ADD825B5C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09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4.</a:t>
            </a:r>
            <a:fld id="{9711BA6A-293B-42AB-A032-156376329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674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4.</a:t>
            </a:r>
            <a:fld id="{2AB3F00F-F12C-4B54-BFA7-916DAC39ED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25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4.</a:t>
            </a:r>
            <a:fld id="{C5949E92-7E8E-4EA9-88C7-5010E7CEFA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1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4.</a:t>
            </a:r>
            <a:fld id="{BF574A4C-4C34-4DA0-827F-D41B7DAF84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20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2052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059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zh-CN" smtClean="0">
                  <a:ea typeface="宋体" panose="02010600030101010101" pitchFamily="2" charset="-122"/>
                </a:endParaRPr>
              </a:p>
            </p:txBody>
          </p:sp>
          <p:sp>
            <p:nvSpPr>
              <p:cNvPr id="2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zh-CN" smtClean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53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057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zh-CN" smtClean="0"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Rectangle 9"/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zh-CN" smtClean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54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zh-CN" smtClean="0">
                <a:ea typeface="宋体" panose="02010600030101010101" pitchFamily="2" charset="-122"/>
              </a:endParaRPr>
            </a:p>
          </p:txBody>
        </p:sp>
        <p:sp>
          <p:nvSpPr>
            <p:cNvPr id="2055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zh-CN" smtClean="0">
                <a:ea typeface="宋体" panose="02010600030101010101" pitchFamily="2" charset="-122"/>
              </a:endParaRPr>
            </a:p>
          </p:txBody>
        </p:sp>
        <p:sp>
          <p:nvSpPr>
            <p:cNvPr id="2056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zh-CN" smtClean="0">
                <a:ea typeface="宋体" panose="02010600030101010101" pitchFamily="2" charset="-122"/>
              </a:endParaRPr>
            </a:p>
          </p:txBody>
        </p:sp>
      </p:grpSp>
      <p:sp>
        <p:nvSpPr>
          <p:cNvPr id="2060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4.</a:t>
            </a:r>
            <a:fld id="{17F68941-A445-4ED0-8402-5D42939D52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ctr" latinLnBrk="1" hangingPunct="0">
        <a:spcBef>
          <a:spcPct val="0"/>
        </a:spcBef>
        <a:spcAft>
          <a:spcPct val="0"/>
        </a:spcAft>
        <a:defRPr sz="4400" b="1" i="1" u="sng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ctr" latinLnBrk="1" hangingPunct="0">
        <a:spcBef>
          <a:spcPct val="0"/>
        </a:spcBef>
        <a:spcAft>
          <a:spcPct val="0"/>
        </a:spcAft>
        <a:defRPr sz="4400" b="1" i="1" u="sng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ctr" latinLnBrk="1" hangingPunct="0">
        <a:spcBef>
          <a:spcPct val="0"/>
        </a:spcBef>
        <a:spcAft>
          <a:spcPct val="0"/>
        </a:spcAft>
        <a:defRPr sz="4400" b="1" i="1" u="sng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ctr" latinLnBrk="1" hangingPunct="0">
        <a:spcBef>
          <a:spcPct val="0"/>
        </a:spcBef>
        <a:spcAft>
          <a:spcPct val="0"/>
        </a:spcAft>
        <a:defRPr sz="4400" b="1" i="1" u="sng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ctr" latinLnBrk="1" hangingPunct="0">
        <a:spcBef>
          <a:spcPct val="0"/>
        </a:spcBef>
        <a:spcAft>
          <a:spcPct val="0"/>
        </a:spcAft>
        <a:defRPr sz="4400" b="1" i="1" u="sng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0" fontAlgn="ctr" latinLnBrk="1" hangingPunct="0">
        <a:spcBef>
          <a:spcPct val="0"/>
        </a:spcBef>
        <a:spcAft>
          <a:spcPct val="0"/>
        </a:spcAft>
        <a:defRPr sz="4400" b="1" i="1" u="sng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0" fontAlgn="ctr" latinLnBrk="1" hangingPunct="0">
        <a:spcBef>
          <a:spcPct val="0"/>
        </a:spcBef>
        <a:spcAft>
          <a:spcPct val="0"/>
        </a:spcAft>
        <a:defRPr sz="4400" b="1" i="1" u="sng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0" fontAlgn="ctr" latinLnBrk="1" hangingPunct="0">
        <a:spcBef>
          <a:spcPct val="0"/>
        </a:spcBef>
        <a:spcAft>
          <a:spcPct val="0"/>
        </a:spcAft>
        <a:defRPr sz="4400" b="1" i="1" u="sng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0" fontAlgn="ctr" latinLnBrk="1" hangingPunct="0">
        <a:spcBef>
          <a:spcPct val="0"/>
        </a:spcBef>
        <a:spcAft>
          <a:spcPct val="0"/>
        </a:spcAft>
        <a:defRPr sz="4400" b="1" i="1" u="sng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ctr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Arial Unicode MS"/>
        <a:buChar char="n"/>
        <a:defRPr sz="3200" b="1" i="1" u="sng" kern="1200">
          <a:solidFill>
            <a:schemeClr val="bg1"/>
          </a:solidFill>
          <a:latin typeface="+mn-lt"/>
          <a:ea typeface="+mn-ea"/>
          <a:cs typeface="+mn-cs"/>
        </a:defRPr>
      </a:lvl1pPr>
      <a:lvl2pPr marL="342900" indent="-342900" algn="l" rtl="0" eaLnBrk="0" fontAlgn="ctr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Arial Unicode MS"/>
        <a:buChar char="n"/>
        <a:defRPr sz="3200" b="1" i="1" u="sng" kern="1200">
          <a:solidFill>
            <a:schemeClr val="bg1"/>
          </a:solidFill>
          <a:latin typeface="+mn-lt"/>
          <a:ea typeface="+mn-ea"/>
          <a:cs typeface="+mn-cs"/>
        </a:defRPr>
      </a:lvl2pPr>
      <a:lvl3pPr marL="342900" indent="-342900" algn="l" rtl="0" eaLnBrk="0" fontAlgn="ctr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Arial Unicode MS"/>
        <a:buChar char="n"/>
        <a:defRPr sz="3200" kern="1200">
          <a:solidFill>
            <a:schemeClr val="bg1"/>
          </a:solidFill>
          <a:latin typeface="+mn-lt"/>
          <a:ea typeface="Wingdings" panose="05000000000000000000" pitchFamily="2" charset="2"/>
          <a:cs typeface="Wingdings" panose="05000000000000000000" pitchFamily="2" charset="2"/>
        </a:defRPr>
      </a:lvl3pPr>
      <a:lvl4pPr marL="1143000" indent="-228600" algn="l" rtl="0" eaLnBrk="0" fontAlgn="ctr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Arial Unicode MS"/>
        <a:buChar char="n"/>
        <a:defRPr sz="2400" kern="1200">
          <a:solidFill>
            <a:schemeClr val="bg1"/>
          </a:solidFill>
          <a:latin typeface="+mn-lt"/>
          <a:ea typeface="Wingdings" panose="05000000000000000000" pitchFamily="2" charset="2"/>
          <a:cs typeface="Wingdings" panose="05000000000000000000" pitchFamily="2" charset="2"/>
        </a:defRPr>
      </a:lvl4pPr>
      <a:lvl5pPr marL="1600200" indent="-228600" algn="l" rtl="0" eaLnBrk="0" fontAlgn="ctr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 Unicode MS"/>
        <a:buChar char="n"/>
        <a:defRPr sz="2000" kern="1200">
          <a:solidFill>
            <a:schemeClr val="bg1"/>
          </a:solidFill>
          <a:latin typeface="+mn-lt"/>
          <a:ea typeface="Wingdings" panose="05000000000000000000" pitchFamily="2" charset="2"/>
          <a:cs typeface="Wingdings" panose="05000000000000000000" pitchFamily="2" charset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2000" y="389542"/>
            <a:ext cx="72000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04000"/>
            <a:ext cx="7886700" cy="476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 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972000" y="1069373"/>
            <a:ext cx="7200000" cy="0"/>
          </a:xfrm>
          <a:prstGeom prst="line">
            <a:avLst/>
          </a:prstGeom>
          <a:ln w="38100">
            <a:solidFill>
              <a:schemeClr val="bg2"/>
            </a:solidFill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25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等线 Light" panose="02010600030101010101" pitchFamily="2" charset="-122"/>
          <a:ea typeface="等线 Light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等线" panose="02010600030101010101" pitchFamily="2" charset="-122"/>
        <a:buChar char="★"/>
        <a:defRPr sz="2400" b="1" kern="1200" baseline="0">
          <a:solidFill>
            <a:schemeClr val="tx1"/>
          </a:solidFill>
          <a:effectLst/>
          <a:latin typeface="+mn-ea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85000"/>
        <a:buFont typeface="等线" panose="02010600030101010101" pitchFamily="2" charset="-122"/>
        <a:buChar char="◆"/>
        <a:defRPr sz="2400" b="1" kern="1200">
          <a:solidFill>
            <a:schemeClr val="tx1"/>
          </a:solidFill>
          <a:effectLst/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70000"/>
        <a:buFont typeface="等线" panose="02010600030101010101" pitchFamily="2" charset="-122"/>
        <a:buChar char="▲"/>
        <a:defRPr sz="2400" b="1" kern="1200">
          <a:solidFill>
            <a:schemeClr val="tx1"/>
          </a:solidFill>
          <a:effectLst/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US" altLang="zh-CN" sz="3600" baseline="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sz="3600" baseline="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第</a:t>
            </a:r>
            <a:r>
              <a:rPr lang="en-US" altLang="zh-CN" sz="3600" baseline="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</a:t>
            </a:r>
            <a:r>
              <a:rPr lang="zh-CN" altLang="en-US" sz="3600" baseline="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章</a:t>
            </a:r>
            <a:endParaRPr lang="en-US" altLang="zh-CN" sz="3600" baseline="0" dirty="0" smtClean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r">
              <a:defRPr/>
            </a:pPr>
            <a:endParaRPr lang="en-US" altLang="zh-CN" sz="3600" i="1" baseline="0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defRPr/>
            </a:pPr>
            <a:endParaRPr lang="en-US" altLang="zh-CN" sz="8100" baseline="0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8100" baseline="0" dirty="0" smtClean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数据运算</a:t>
            </a:r>
            <a:endParaRPr lang="en-US" altLang="zh-CN" sz="9600" i="1" baseline="0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20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4.1.2	模式</a:t>
            </a:r>
            <a:r>
              <a:rPr lang="zh-CN" altLang="en-US" sz="320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层次上</a:t>
            </a:r>
            <a:r>
              <a:rPr lang="en-US" altLang="zh-CN" sz="320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的逻辑操作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2308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相同的四个运算符（NOT、AND、OR和XOR）可以应用于n位模式。其效果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就是：对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NOT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运算来说，把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每个运算符应用于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每个位；对于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其他三个运算符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来说，把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每个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运算符应用于相应的位对。</a:t>
            </a:r>
            <a:endParaRPr lang="en-US" altLang="zh-CN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5364" name="组合 1"/>
          <p:cNvGrpSpPr>
            <a:grpSpLocks/>
          </p:cNvGrpSpPr>
          <p:nvPr/>
        </p:nvGrpSpPr>
        <p:grpSpPr bwMode="auto">
          <a:xfrm>
            <a:off x="468313" y="3419475"/>
            <a:ext cx="8172450" cy="2663825"/>
            <a:chOff x="468313" y="3419475"/>
            <a:chExt cx="8172450" cy="2663825"/>
          </a:xfrm>
        </p:grpSpPr>
        <p:pic>
          <p:nvPicPr>
            <p:cNvPr id="15365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4140200"/>
              <a:ext cx="7918450" cy="175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" name="Text Box 9"/>
            <p:cNvSpPr txBox="1">
              <a:spLocks noChangeArrowheads="1"/>
            </p:cNvSpPr>
            <p:nvPr/>
          </p:nvSpPr>
          <p:spPr bwMode="auto">
            <a:xfrm>
              <a:off x="468313" y="3419475"/>
              <a:ext cx="8172450" cy="46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baseline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图</a:t>
              </a:r>
              <a:r>
                <a:rPr lang="en-US" altLang="zh-CN" baseline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4-2	应用于位模式的逻辑运算符</a:t>
              </a:r>
            </a:p>
          </p:txBody>
        </p:sp>
        <p:cxnSp>
          <p:nvCxnSpPr>
            <p:cNvPr id="15367" name="Straight Connector 6"/>
            <p:cNvCxnSpPr>
              <a:cxnSpLocks noChangeShapeType="1"/>
            </p:cNvCxnSpPr>
            <p:nvPr/>
          </p:nvCxnSpPr>
          <p:spPr bwMode="auto">
            <a:xfrm>
              <a:off x="468313" y="3924300"/>
              <a:ext cx="817245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8" name="Straight Connector 7"/>
            <p:cNvCxnSpPr>
              <a:cxnSpLocks noChangeShapeType="1"/>
            </p:cNvCxnSpPr>
            <p:nvPr/>
          </p:nvCxnSpPr>
          <p:spPr bwMode="auto">
            <a:xfrm>
              <a:off x="468313" y="3419475"/>
              <a:ext cx="81724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9" name="Straight Connector 8"/>
            <p:cNvCxnSpPr>
              <a:cxnSpLocks noChangeShapeType="1"/>
            </p:cNvCxnSpPr>
            <p:nvPr/>
          </p:nvCxnSpPr>
          <p:spPr bwMode="auto">
            <a:xfrm>
              <a:off x="468313" y="6083300"/>
              <a:ext cx="81724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468313" y="720725"/>
            <a:ext cx="46370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位模式 10011000 使用NOT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（非）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运算符。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468313" y="2519363"/>
            <a:ext cx="8172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如下所示。注意，NOT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（非）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运算符将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每个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 0 更改为 1，将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每个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 1 更改为 0。</a:t>
            </a: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319588"/>
            <a:ext cx="7200900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0"/>
            <a:ext cx="1116013" cy="468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4-3</a:t>
            </a:r>
          </a:p>
        </p:txBody>
      </p:sp>
      <p:pic>
        <p:nvPicPr>
          <p:cNvPr id="1639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0"/>
            <a:ext cx="2217737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468313" y="720725"/>
            <a:ext cx="543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位模式 10011000 和 00101010 使用AND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（与）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运算符。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468313" y="2519363"/>
            <a:ext cx="817245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如下所示。注意，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只有输入中相应的位都为 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输出中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才为 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1。</a:t>
            </a:r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319588"/>
            <a:ext cx="720090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0"/>
            <a:ext cx="1116013" cy="468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4-4</a:t>
            </a:r>
          </a:p>
        </p:txBody>
      </p:sp>
      <p:pic>
        <p:nvPicPr>
          <p:cNvPr id="1741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0"/>
            <a:ext cx="2217737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468313" y="720725"/>
            <a:ext cx="543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位模式 10011001 和 00101110 使用OR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（或）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运算符。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468313" y="2519363"/>
            <a:ext cx="817245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如下所示。注意，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只有输入中相应的位都为 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输出中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才为 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0。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319588"/>
            <a:ext cx="720090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0"/>
            <a:ext cx="1116013" cy="468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4-5</a:t>
            </a:r>
          </a:p>
        </p:txBody>
      </p:sp>
      <p:pic>
        <p:nvPicPr>
          <p:cNvPr id="1843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0"/>
            <a:ext cx="2217737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468313" y="720725"/>
            <a:ext cx="543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对位模式 10011001 和 00101110 使用XOR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异或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运算符。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468313" y="2519363"/>
            <a:ext cx="817245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如下所示。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比较本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的结果与上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的结果，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唯一的区别是当输入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中相应的位都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为1时，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输出中的位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为0。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319588"/>
            <a:ext cx="7200900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0"/>
            <a:ext cx="1116013" cy="468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4-6</a:t>
            </a:r>
          </a:p>
        </p:txBody>
      </p:sp>
      <p:pic>
        <p:nvPicPr>
          <p:cNvPr id="1946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0"/>
            <a:ext cx="2217737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39703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aseline="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en-US" altLang="zh-CN" baseline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我们将用于修改另一个位模式指定位的位模式称为掩码（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Mask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掩码通过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AND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（与）、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OR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（或）和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XOR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（异或）运算，可以复位、置位和反转另一位模式的指定位。</a:t>
            </a:r>
            <a:endParaRPr lang="en-US" altLang="zh-CN" baseline="0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baseline="0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复位</a:t>
            </a:r>
            <a:r>
              <a:rPr lang="en-US" altLang="zh-CN" baseline="0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（AND）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baseline="0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置</a:t>
            </a:r>
            <a:r>
              <a:rPr lang="zh-CN" altLang="en-US" baseline="0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baseline="0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（OR）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baseline="0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</a:t>
            </a:r>
            <a:r>
              <a:rPr lang="en-US" altLang="zh-CN" baseline="0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转（XOR</a:t>
            </a:r>
            <a:r>
              <a:rPr lang="en-US" altLang="zh-CN" baseline="0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48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4824413"/>
            <a:ext cx="51117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2"/>
          <p:cNvGrpSpPr>
            <a:grpSpLocks/>
          </p:cNvGrpSpPr>
          <p:nvPr/>
        </p:nvGrpSpPr>
        <p:grpSpPr bwMode="auto">
          <a:xfrm>
            <a:off x="468313" y="468313"/>
            <a:ext cx="8172450" cy="2016125"/>
            <a:chOff x="468313" y="468313"/>
            <a:chExt cx="8172450" cy="2016125"/>
          </a:xfrm>
        </p:grpSpPr>
        <p:sp>
          <p:nvSpPr>
            <p:cNvPr id="4" name="文本框 3"/>
            <p:cNvSpPr txBox="1"/>
            <p:nvPr/>
          </p:nvSpPr>
          <p:spPr>
            <a:xfrm>
              <a:off x="468313" y="468313"/>
              <a:ext cx="8172450" cy="468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pPr marL="0" lvl="1" algn="ctr">
                <a:spcAft>
                  <a:spcPts val="0"/>
                </a:spcAft>
                <a:defRPr/>
              </a:pPr>
              <a:r>
                <a:rPr lang="zh-CN" altLang="en-US" baseline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复位</a:t>
              </a:r>
              <a:r>
                <a:rPr lang="en-US" altLang="zh-CN" baseline="0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		</a:t>
              </a:r>
              <a:r>
                <a:rPr lang="en-US" altLang="zh-CN" baseline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 AND 0 → 0	x AND 1 → x </a:t>
              </a:r>
              <a:endParaRPr lang="en-US" altLang="zh-CN" baseline="0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1514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588" y="1008063"/>
              <a:ext cx="4968875" cy="147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07" name="组合 5"/>
          <p:cNvGrpSpPr>
            <a:grpSpLocks/>
          </p:cNvGrpSpPr>
          <p:nvPr/>
        </p:nvGrpSpPr>
        <p:grpSpPr bwMode="auto">
          <a:xfrm>
            <a:off x="468313" y="2519363"/>
            <a:ext cx="8172450" cy="2016125"/>
            <a:chOff x="468313" y="2519363"/>
            <a:chExt cx="8172450" cy="2016125"/>
          </a:xfrm>
        </p:grpSpPr>
        <p:sp>
          <p:nvSpPr>
            <p:cNvPr id="5" name="文本框 4"/>
            <p:cNvSpPr txBox="1"/>
            <p:nvPr/>
          </p:nvSpPr>
          <p:spPr>
            <a:xfrm>
              <a:off x="468313" y="2519363"/>
              <a:ext cx="8172450" cy="468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pPr marL="0" lvl="1" algn="ctr">
                <a:spcAft>
                  <a:spcPts val="0"/>
                </a:spcAft>
                <a:defRPr/>
              </a:pPr>
              <a:r>
                <a:rPr lang="en-US" altLang="zh-CN" baseline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置</a:t>
              </a:r>
              <a:r>
                <a:rPr lang="zh-CN" altLang="en-US" baseline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位</a:t>
              </a:r>
              <a:r>
                <a:rPr lang="en-US" altLang="zh-CN" baseline="0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		</a:t>
              </a:r>
              <a:r>
                <a:rPr lang="en-US" altLang="zh-CN" baseline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 OR 1  → 1	x OR 0 → x</a:t>
              </a:r>
              <a:endParaRPr lang="en-US" altLang="zh-CN" baseline="0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1512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588" y="3060700"/>
              <a:ext cx="4968875" cy="147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08" name="组合 6"/>
          <p:cNvGrpSpPr>
            <a:grpSpLocks/>
          </p:cNvGrpSpPr>
          <p:nvPr/>
        </p:nvGrpSpPr>
        <p:grpSpPr bwMode="auto">
          <a:xfrm>
            <a:off x="533400" y="4572000"/>
            <a:ext cx="8172450" cy="2016125"/>
            <a:chOff x="533400" y="4572000"/>
            <a:chExt cx="8172450" cy="2016125"/>
          </a:xfrm>
        </p:grpSpPr>
        <p:sp>
          <p:nvSpPr>
            <p:cNvPr id="2" name="矩形 1"/>
            <p:cNvSpPr/>
            <p:nvPr/>
          </p:nvSpPr>
          <p:spPr>
            <a:xfrm>
              <a:off x="533400" y="4572000"/>
              <a:ext cx="8172450" cy="46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pPr marL="0" lvl="1" algn="ctr">
                <a:spcAft>
                  <a:spcPts val="0"/>
                </a:spcAft>
                <a:defRPr/>
              </a:pPr>
              <a:r>
                <a:rPr lang="zh-CN" altLang="en-US" baseline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反</a:t>
              </a:r>
              <a:r>
                <a:rPr lang="en-US" altLang="zh-CN" baseline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转</a:t>
              </a:r>
              <a:r>
                <a:rPr lang="en-US" altLang="zh-CN" baseline="0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	   </a:t>
              </a:r>
              <a:r>
                <a:rPr lang="en-US" altLang="zh-CN" baseline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 XOR 1 → NOT x    </a:t>
              </a:r>
              <a:r>
                <a:rPr lang="en-US" altLang="zh-CN" baseline="0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en-US" altLang="zh-CN" baseline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XOR 0 → x</a:t>
              </a:r>
              <a:endPara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1510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588" y="5111750"/>
              <a:ext cx="4968875" cy="147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使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用掩码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复位一个位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模式最左边的5位。用 10100110 测试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掩码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468313" y="2160588"/>
            <a:ext cx="8172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掩码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是 00000111。应用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掩码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的结果是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baseline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40088"/>
            <a:ext cx="720090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0"/>
            <a:ext cx="1116013" cy="468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4-7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	使用掩码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将一个位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模式最左边5位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置位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。用 10100110 测试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掩码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468313" y="2160588"/>
            <a:ext cx="8172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掩码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是 11111000。应用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掩码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的结果是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baseline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40088"/>
            <a:ext cx="72009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0"/>
            <a:ext cx="1116013" cy="468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4-8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	使用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掩码反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转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一个位模式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最左边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5位。用 10100110 测试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掩码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468313" y="2160588"/>
            <a:ext cx="8172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掩码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是 11111000。应用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掩码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的结果是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baseline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40088"/>
            <a:ext cx="7200900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0"/>
            <a:ext cx="1116013" cy="468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4-9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50000"/>
              </a:spcAft>
            </a:pPr>
            <a:r>
              <a:rPr lang="zh-CN" altLang="en-US" sz="3200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79388" y="971550"/>
            <a:ext cx="882015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50000"/>
              </a:spcAft>
            </a:pPr>
            <a:r>
              <a:rPr lang="zh-CN" altLang="en-US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en-US" baseline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本章</a:t>
            </a:r>
            <a:r>
              <a:rPr lang="zh-CN" altLang="en-US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en-US" baseline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学习，学生应该能够</a:t>
            </a:r>
            <a:r>
              <a:rPr lang="en-US" altLang="en-US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grpSp>
        <p:nvGrpSpPr>
          <p:cNvPr id="7172" name="组合 1"/>
          <p:cNvGrpSpPr>
            <a:grpSpLocks/>
          </p:cNvGrpSpPr>
          <p:nvPr/>
        </p:nvGrpSpPr>
        <p:grpSpPr bwMode="auto">
          <a:xfrm>
            <a:off x="252413" y="2087563"/>
            <a:ext cx="8820150" cy="3924300"/>
            <a:chOff x="252413" y="2087563"/>
            <a:chExt cx="8820150" cy="3924300"/>
          </a:xfrm>
        </p:grpSpPr>
        <p:sp>
          <p:nvSpPr>
            <p:cNvPr id="7173" name="Rectangle 2"/>
            <p:cNvSpPr>
              <a:spLocks noChangeArrowheads="1"/>
            </p:cNvSpPr>
            <p:nvPr/>
          </p:nvSpPr>
          <p:spPr bwMode="auto">
            <a:xfrm>
              <a:off x="252413" y="2087563"/>
              <a:ext cx="8820150" cy="4683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Aft>
                  <a:spcPct val="50000"/>
                </a:spcAft>
                <a:buFont typeface="Wingdings" panose="05000000000000000000" pitchFamily="2" charset="2"/>
                <a:buChar char="q"/>
              </a:pPr>
              <a:r>
                <a:rPr lang="zh-CN" altLang="en-US" baseline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列出在数据上进行的三类操作；</a:t>
              </a:r>
            </a:p>
          </p:txBody>
        </p:sp>
        <p:sp>
          <p:nvSpPr>
            <p:cNvPr id="7174" name="Rectangle 2"/>
            <p:cNvSpPr>
              <a:spLocks noChangeArrowheads="1"/>
            </p:cNvSpPr>
            <p:nvPr/>
          </p:nvSpPr>
          <p:spPr bwMode="auto">
            <a:xfrm>
              <a:off x="252413" y="2663825"/>
              <a:ext cx="8820150" cy="4683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Aft>
                  <a:spcPct val="50000"/>
                </a:spcAft>
                <a:buFont typeface="Wingdings" panose="05000000000000000000" pitchFamily="2" charset="2"/>
                <a:buChar char="q"/>
              </a:pPr>
              <a:r>
                <a:rPr lang="zh-CN" altLang="en-US" baseline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位模式执行一元和二元逻辑运算；</a:t>
              </a:r>
            </a:p>
          </p:txBody>
        </p:sp>
        <p:sp>
          <p:nvSpPr>
            <p:cNvPr id="7175" name="Rectangle 2"/>
            <p:cNvSpPr>
              <a:spLocks noChangeArrowheads="1"/>
            </p:cNvSpPr>
            <p:nvPr/>
          </p:nvSpPr>
          <p:spPr bwMode="auto">
            <a:xfrm>
              <a:off x="252413" y="3240088"/>
              <a:ext cx="8820150" cy="4683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Aft>
                  <a:spcPct val="50000"/>
                </a:spcAft>
                <a:buFont typeface="Wingdings" panose="05000000000000000000" pitchFamily="2" charset="2"/>
                <a:buChar char="q"/>
              </a:pPr>
              <a:r>
                <a:rPr lang="en-US" altLang="zh-CN" baseline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baseline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区分逻辑移位运算和算术移位运算；</a:t>
              </a:r>
            </a:p>
          </p:txBody>
        </p:sp>
        <p:sp>
          <p:nvSpPr>
            <p:cNvPr id="7176" name="Rectangle 2"/>
            <p:cNvSpPr>
              <a:spLocks noChangeArrowheads="1"/>
            </p:cNvSpPr>
            <p:nvPr/>
          </p:nvSpPr>
          <p:spPr bwMode="auto">
            <a:xfrm>
              <a:off x="252413" y="3816350"/>
              <a:ext cx="8820150" cy="4683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Aft>
                  <a:spcPct val="50000"/>
                </a:spcAft>
                <a:buFont typeface="Wingdings" panose="05000000000000000000" pitchFamily="2" charset="2"/>
                <a:buChar char="q"/>
              </a:pPr>
              <a:r>
                <a:rPr lang="en-US" altLang="zh-CN" baseline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baseline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对位模式执行逻辑移位运算；</a:t>
              </a:r>
            </a:p>
          </p:txBody>
        </p:sp>
        <p:sp>
          <p:nvSpPr>
            <p:cNvPr id="7177" name="Rectangle 2"/>
            <p:cNvSpPr>
              <a:spLocks noChangeArrowheads="1"/>
            </p:cNvSpPr>
            <p:nvPr/>
          </p:nvSpPr>
          <p:spPr bwMode="auto">
            <a:xfrm>
              <a:off x="252413" y="4967288"/>
              <a:ext cx="8820150" cy="4683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Aft>
                  <a:spcPct val="50000"/>
                </a:spcAft>
                <a:buFont typeface="Wingdings" panose="05000000000000000000" pitchFamily="2" charset="2"/>
                <a:buChar char="q"/>
              </a:pPr>
              <a:r>
                <a:rPr lang="en-US" altLang="zh-CN" baseline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baseline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当整数以</a:t>
              </a:r>
              <a:r>
                <a:rPr lang="en-US" altLang="zh-CN" baseline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baseline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进制补码格式存储时，对其进行算术运算；</a:t>
              </a:r>
            </a:p>
          </p:txBody>
        </p:sp>
        <p:sp>
          <p:nvSpPr>
            <p:cNvPr id="7178" name="Rectangle 2"/>
            <p:cNvSpPr>
              <a:spLocks noChangeArrowheads="1"/>
            </p:cNvSpPr>
            <p:nvPr/>
          </p:nvSpPr>
          <p:spPr bwMode="auto">
            <a:xfrm>
              <a:off x="252413" y="5543550"/>
              <a:ext cx="8820150" cy="4683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Aft>
                  <a:spcPct val="50000"/>
                </a:spcAft>
                <a:buFont typeface="Wingdings" panose="05000000000000000000" pitchFamily="2" charset="2"/>
                <a:buChar char="q"/>
              </a:pPr>
              <a:r>
                <a:rPr lang="en-US" altLang="zh-CN" baseline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当</a:t>
              </a:r>
              <a:r>
                <a:rPr lang="zh-CN" altLang="en-US" baseline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实数</a:t>
              </a:r>
              <a:r>
                <a:rPr lang="en-US" altLang="zh-CN" baseline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以</a:t>
              </a:r>
              <a:r>
                <a:rPr lang="zh-CN" altLang="en-US" baseline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浮点数</a:t>
              </a:r>
              <a:r>
                <a:rPr lang="en-US" altLang="zh-CN" baseline="0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格式存储时，对其执行加减运算</a:t>
              </a:r>
              <a:r>
                <a:rPr lang="en-US" altLang="zh-CN" baseline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</a:p>
          </p:txBody>
        </p:sp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252413" y="4392613"/>
              <a:ext cx="8820150" cy="4667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Aft>
                  <a:spcPct val="50000"/>
                </a:spcAft>
                <a:buFont typeface="Wingdings" panose="05000000000000000000" pitchFamily="2" charset="2"/>
                <a:buChar char="q"/>
                <a:defRPr/>
              </a:pPr>
              <a:r>
                <a:rPr lang="en-US" altLang="zh-CN" baseline="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baseline="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了解逻辑和移位运算的一些应用</a:t>
              </a:r>
              <a:r>
                <a:rPr lang="en-US" altLang="zh-CN" baseline="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baseline="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置</a:t>
              </a:r>
              <a:r>
                <a:rPr lang="zh-CN" altLang="en-US" spc="-300" baseline="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位、复</a:t>
              </a:r>
              <a:r>
                <a:rPr lang="zh-CN" altLang="en-US" baseline="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位和指定位翻转</a:t>
              </a:r>
              <a:r>
                <a:rPr lang="en-US" altLang="zh-CN" baseline="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zh-CN" altLang="en-US" baseline="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；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20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4.2	</a:t>
            </a:r>
            <a:r>
              <a:rPr lang="zh-CN" altLang="en-US" sz="320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移位运算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CN" sz="1800" baseline="0">
              <a:ea typeface="宋体" panose="02010600030101010101" pitchFamily="2" charset="-122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468313" y="720725"/>
            <a:ext cx="81724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	移位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移动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位，改变位的位置。它们可以向左或向右移动位。我们可以将移位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分为两类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逻辑移位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和算术移位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0" y="2663825"/>
            <a:ext cx="9144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20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4.2.1	逻辑移位</a:t>
            </a:r>
            <a:r>
              <a:rPr lang="zh-CN" altLang="en-US" sz="320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endParaRPr lang="en-US" altLang="zh-CN" sz="3200" baseline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468313" y="3384550"/>
            <a:ext cx="8172450" cy="29543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移位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可能会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改变带符号位的位模式最左位（符号位）的值。而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逻辑移位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用于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对不带符号位的位模式进行移位操作。有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两种逻辑移位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如下所述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altLang="zh-CN" baseline="0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逻辑移位</a:t>
            </a:r>
            <a:endParaRPr lang="en-US" altLang="zh-CN" baseline="0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altLang="zh-CN" baseline="0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循环移位</a:t>
            </a:r>
            <a:endParaRPr lang="en-US" altLang="zh-CN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1"/>
          <p:cNvGrpSpPr>
            <a:grpSpLocks/>
          </p:cNvGrpSpPr>
          <p:nvPr/>
        </p:nvGrpSpPr>
        <p:grpSpPr bwMode="auto">
          <a:xfrm>
            <a:off x="468313" y="720725"/>
            <a:ext cx="8172450" cy="1871663"/>
            <a:chOff x="468313" y="720725"/>
            <a:chExt cx="8172450" cy="1871663"/>
          </a:xfrm>
        </p:grpSpPr>
        <p:sp>
          <p:nvSpPr>
            <p:cNvPr id="26631" name="Text Box 4"/>
            <p:cNvSpPr txBox="1">
              <a:spLocks noChangeArrowheads="1"/>
            </p:cNvSpPr>
            <p:nvPr/>
          </p:nvSpPr>
          <p:spPr bwMode="auto">
            <a:xfrm>
              <a:off x="468313" y="720725"/>
              <a:ext cx="817245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baseline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图</a:t>
              </a:r>
              <a:r>
                <a:rPr lang="en-US" altLang="zh-CN" baseline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4-3	逻辑移位</a:t>
              </a:r>
              <a:r>
                <a:rPr lang="zh-CN" altLang="en-US" baseline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运算</a:t>
              </a:r>
              <a:endParaRPr lang="en-US" altLang="zh-CN" baseline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663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1368425"/>
              <a:ext cx="8064500" cy="1147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6633" name="Straight Connector 4"/>
            <p:cNvCxnSpPr>
              <a:cxnSpLocks noChangeShapeType="1"/>
            </p:cNvCxnSpPr>
            <p:nvPr/>
          </p:nvCxnSpPr>
          <p:spPr bwMode="auto">
            <a:xfrm>
              <a:off x="468313" y="1223963"/>
              <a:ext cx="817245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4" name="Straight Connector 5"/>
            <p:cNvCxnSpPr>
              <a:cxnSpLocks noChangeShapeType="1"/>
            </p:cNvCxnSpPr>
            <p:nvPr/>
          </p:nvCxnSpPr>
          <p:spPr bwMode="auto">
            <a:xfrm>
              <a:off x="468313" y="720725"/>
              <a:ext cx="81724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5" name="Straight Connector 6"/>
            <p:cNvCxnSpPr>
              <a:cxnSpLocks noChangeShapeType="1"/>
            </p:cNvCxnSpPr>
            <p:nvPr/>
          </p:nvCxnSpPr>
          <p:spPr bwMode="auto">
            <a:xfrm>
              <a:off x="468313" y="2592388"/>
              <a:ext cx="81724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2735263"/>
            <a:ext cx="1260475" cy="4683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4-10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68313" y="3455988"/>
            <a:ext cx="817245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对位模式 10011000 使用逻辑左移位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468313" y="4140200"/>
            <a:ext cx="817245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如下所示。最左位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被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丢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弃，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最右位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补充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26630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4787900"/>
            <a:ext cx="66230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1"/>
          <p:cNvGrpSpPr>
            <a:grpSpLocks/>
          </p:cNvGrpSpPr>
          <p:nvPr/>
        </p:nvGrpSpPr>
        <p:grpSpPr bwMode="auto">
          <a:xfrm>
            <a:off x="468313" y="720725"/>
            <a:ext cx="8172450" cy="1871663"/>
            <a:chOff x="468313" y="720725"/>
            <a:chExt cx="8172450" cy="1871663"/>
          </a:xfrm>
        </p:grpSpPr>
        <p:sp>
          <p:nvSpPr>
            <p:cNvPr id="27655" name="Text Box 2"/>
            <p:cNvSpPr txBox="1">
              <a:spLocks noChangeArrowheads="1"/>
            </p:cNvSpPr>
            <p:nvPr/>
          </p:nvSpPr>
          <p:spPr bwMode="auto">
            <a:xfrm>
              <a:off x="468313" y="720725"/>
              <a:ext cx="817245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baseline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图</a:t>
              </a:r>
              <a:r>
                <a:rPr lang="en-US" altLang="zh-CN" baseline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4-4	循环移位</a:t>
              </a:r>
              <a:r>
                <a:rPr lang="zh-CN" altLang="en-US" baseline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运算</a:t>
              </a:r>
              <a:endParaRPr lang="en-US" altLang="zh-CN" baseline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765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1368425"/>
              <a:ext cx="8064500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7657" name="Straight Connector 4"/>
            <p:cNvCxnSpPr>
              <a:cxnSpLocks noChangeShapeType="1"/>
            </p:cNvCxnSpPr>
            <p:nvPr/>
          </p:nvCxnSpPr>
          <p:spPr bwMode="auto">
            <a:xfrm>
              <a:off x="468313" y="1223963"/>
              <a:ext cx="817245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8" name="Straight Connector 5"/>
            <p:cNvCxnSpPr>
              <a:cxnSpLocks noChangeShapeType="1"/>
            </p:cNvCxnSpPr>
            <p:nvPr/>
          </p:nvCxnSpPr>
          <p:spPr bwMode="auto">
            <a:xfrm>
              <a:off x="468313" y="720725"/>
              <a:ext cx="81724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9" name="Straight Connector 6"/>
            <p:cNvCxnSpPr>
              <a:cxnSpLocks noChangeShapeType="1"/>
            </p:cNvCxnSpPr>
            <p:nvPr/>
          </p:nvCxnSpPr>
          <p:spPr bwMode="auto">
            <a:xfrm>
              <a:off x="468313" y="2592388"/>
              <a:ext cx="81724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68313" y="3455988"/>
            <a:ext cx="817245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对位模式 10011000 使用循环左移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735263"/>
            <a:ext cx="1260475" cy="4683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4-11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468313" y="4140200"/>
            <a:ext cx="817245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如下所示。最左位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被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成为最右位。</a:t>
            </a:r>
          </a:p>
        </p:txBody>
      </p:sp>
      <p:pic>
        <p:nvPicPr>
          <p:cNvPr id="2765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4787900"/>
            <a:ext cx="6623050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20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4.2.2	算术移位</a:t>
            </a:r>
            <a:r>
              <a:rPr lang="zh-CN" altLang="en-US" sz="320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endParaRPr lang="en-US" altLang="zh-CN" sz="3200" baseline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468313" y="720725"/>
            <a:ext cx="8172450" cy="1754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算术移位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假定位模式是一个补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码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格式的有符号整数。算术右移位用于将整数除以2，而算术左移位用于将整数乘以2。</a:t>
            </a:r>
          </a:p>
        </p:txBody>
      </p:sp>
      <p:grpSp>
        <p:nvGrpSpPr>
          <p:cNvPr id="28676" name="组合 1"/>
          <p:cNvGrpSpPr>
            <a:grpSpLocks/>
          </p:cNvGrpSpPr>
          <p:nvPr/>
        </p:nvGrpSpPr>
        <p:grpSpPr bwMode="auto">
          <a:xfrm>
            <a:off x="468313" y="2663825"/>
            <a:ext cx="8172450" cy="1944688"/>
            <a:chOff x="468313" y="2663825"/>
            <a:chExt cx="8172450" cy="1944688"/>
          </a:xfrm>
        </p:grpSpPr>
        <p:sp>
          <p:nvSpPr>
            <p:cNvPr id="28677" name="Text Box 6"/>
            <p:cNvSpPr txBox="1">
              <a:spLocks noChangeArrowheads="1"/>
            </p:cNvSpPr>
            <p:nvPr/>
          </p:nvSpPr>
          <p:spPr bwMode="auto">
            <a:xfrm>
              <a:off x="468313" y="2663825"/>
              <a:ext cx="8172450" cy="46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baseline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图</a:t>
              </a:r>
              <a:r>
                <a:rPr lang="en-US" altLang="zh-CN" baseline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4-5	算术移位</a:t>
              </a:r>
              <a:r>
                <a:rPr lang="zh-CN" altLang="en-US" baseline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运算</a:t>
              </a:r>
              <a:endParaRPr lang="en-US" altLang="zh-CN" baseline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867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3311525"/>
              <a:ext cx="7918450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8679" name="Straight Connector 7"/>
            <p:cNvCxnSpPr>
              <a:cxnSpLocks noChangeShapeType="1"/>
            </p:cNvCxnSpPr>
            <p:nvPr/>
          </p:nvCxnSpPr>
          <p:spPr bwMode="auto">
            <a:xfrm>
              <a:off x="468313" y="3168650"/>
              <a:ext cx="817245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0" name="Straight Connector 8"/>
            <p:cNvCxnSpPr>
              <a:cxnSpLocks noChangeShapeType="1"/>
            </p:cNvCxnSpPr>
            <p:nvPr/>
          </p:nvCxnSpPr>
          <p:spPr bwMode="auto">
            <a:xfrm>
              <a:off x="468313" y="2663825"/>
              <a:ext cx="81724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1" name="Straight Connector 9"/>
            <p:cNvCxnSpPr>
              <a:cxnSpLocks noChangeShapeType="1"/>
            </p:cNvCxnSpPr>
            <p:nvPr/>
          </p:nvCxnSpPr>
          <p:spPr bwMode="auto">
            <a:xfrm>
              <a:off x="468313" y="4608513"/>
              <a:ext cx="81724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表示补码格式整数的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位模式 10011001 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进行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算术右移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468313" y="1439863"/>
            <a:ext cx="817245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如下所示。最左位被保留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同时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被复制到它右边的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相邻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9700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879725"/>
            <a:ext cx="62642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1"/>
          <p:cNvSpPr>
            <a:spLocks noChangeArrowheads="1"/>
          </p:cNvSpPr>
          <p:nvPr/>
        </p:nvSpPr>
        <p:spPr bwMode="auto">
          <a:xfrm>
            <a:off x="468313" y="4319588"/>
            <a:ext cx="8172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原数是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 -103，而新数是 -52，是将 -103 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除以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 2 后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取整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的结果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0" y="0"/>
            <a:ext cx="1260475" cy="468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4-12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表示补码格式整数的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位模式 11011001 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进行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算术左移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运算。</a:t>
            </a:r>
            <a:endParaRPr lang="en-US" altLang="zh-CN" baseline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468313" y="1800225"/>
            <a:ext cx="817245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如下所示。最左位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被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丢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弃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，最右位插入 0。</a:t>
            </a:r>
          </a:p>
        </p:txBody>
      </p:sp>
      <p:sp>
        <p:nvSpPr>
          <p:cNvPr id="30724" name="Rectangle 7"/>
          <p:cNvSpPr>
            <a:spLocks noChangeArrowheads="1"/>
          </p:cNvSpPr>
          <p:nvPr/>
        </p:nvSpPr>
        <p:spPr bwMode="auto">
          <a:xfrm>
            <a:off x="468313" y="4319588"/>
            <a:ext cx="8172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	原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数为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 -39，新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数为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 -78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，是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原数乘以2。未发生下溢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，结果有效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0725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19363"/>
            <a:ext cx="66230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0" y="0"/>
            <a:ext cx="1260475" cy="468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4-13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表示补码格式整数的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位模式 01111111 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进行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算术左移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468313" y="1800225"/>
            <a:ext cx="817245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如下所示。最左位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被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丢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弃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，最右位插入 0。</a:t>
            </a: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468313" y="4319588"/>
            <a:ext cx="81724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	原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是127，新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是-2。发生了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上溢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，结果无效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预期的答案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127 × 2 = 254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不能用8位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模式表示。</a:t>
            </a:r>
          </a:p>
        </p:txBody>
      </p:sp>
      <p:pic>
        <p:nvPicPr>
          <p:cNvPr id="3174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19363"/>
            <a:ext cx="648017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Text Box 2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6200"/>
            <a:ext cx="127793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0" y="0"/>
            <a:ext cx="1260475" cy="468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4-14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结合逻辑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和逻辑移位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位模式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进行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一些操作。假设我们在决策过程中需要使用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模式的第三位（右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起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）。想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判断该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位是0还是1。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判断过程如下所示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468313" y="5040313"/>
            <a:ext cx="8172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	如果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是无符号整数1，则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该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位为1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如果结果是无符号整数0，则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该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位为0。</a:t>
            </a:r>
          </a:p>
        </p:txBody>
      </p:sp>
      <p:pic>
        <p:nvPicPr>
          <p:cNvPr id="32772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519363"/>
            <a:ext cx="720090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0"/>
            <a:ext cx="1260475" cy="468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4-15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20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4.3	算术运算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CN" sz="1800" baseline="0">
              <a:ea typeface="宋体" panose="02010600030101010101" pitchFamily="2" charset="-122"/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468313" y="720725"/>
            <a:ext cx="8172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算术运算包括加、减、乘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除。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适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用于整数和浮点数。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0" y="1439863"/>
            <a:ext cx="9144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20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4.3.1	整数的算术运算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468313" y="2160588"/>
            <a:ext cx="8172450" cy="22209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所有的算术运算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（如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加、减、乘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除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都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适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于整数。尽管整数的乘法（除法）可以用重复加（减）来实现，但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这是个低效的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过程。有更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高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效的乘法和除法程序，如Booth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算法。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但这些超出了本书的范围，我们只讨论整数的加减法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ChangeArrowheads="1"/>
          </p:cNvSpPr>
          <p:nvPr/>
        </p:nvSpPr>
        <p:spPr bwMode="auto">
          <a:xfrm>
            <a:off x="468313" y="0"/>
            <a:ext cx="8172450" cy="1754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补码表示的二进制</a:t>
            </a:r>
            <a:r>
              <a:rPr lang="en-US" altLang="zh-CN" baseline="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整数</a:t>
            </a:r>
            <a:r>
              <a:rPr lang="zh-CN" altLang="en-US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的加减运算</a:t>
            </a:r>
            <a:endParaRPr lang="en-US" altLang="zh-CN" baseline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1">
              <a:lnSpc>
                <a:spcPct val="150000"/>
              </a:lnSpc>
            </a:pP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遇到减法运算时，计算机简单地将其改为加法运算，但对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减数进行求补运算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481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00225"/>
            <a:ext cx="72009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矩形 2"/>
          <p:cNvSpPr>
            <a:spLocks noChangeArrowheads="1"/>
          </p:cNvSpPr>
          <p:nvPr/>
        </p:nvSpPr>
        <p:spPr bwMode="auto">
          <a:xfrm>
            <a:off x="468313" y="3024188"/>
            <a:ext cx="81724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所以我们只需讨论加法。补码表示的二进制整数相加时，对应列相加，进位被加到下一列上，最左列相加后如有进位，就被舍弃。每列相加时，如前列没有进位，就只有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位相加；如有前列传来的进位，则有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位相加。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28788" y="5400675"/>
          <a:ext cx="5688014" cy="1097280"/>
        </p:xfrm>
        <a:graphic>
          <a:graphicData uri="http://schemas.openxmlformats.org/drawingml/2006/table">
            <a:tbl>
              <a:tblPr/>
              <a:tblGrid>
                <a:gridCol w="1115633">
                  <a:extLst>
                    <a:ext uri="{9D8B030D-6E8A-4147-A177-3AD203B41FA5}">
                      <a16:colId xmlns:a16="http://schemas.microsoft.com/office/drawing/2014/main" val="698744421"/>
                    </a:ext>
                  </a:extLst>
                </a:gridCol>
                <a:gridCol w="864187">
                  <a:extLst>
                    <a:ext uri="{9D8B030D-6E8A-4147-A177-3AD203B41FA5}">
                      <a16:colId xmlns:a16="http://schemas.microsoft.com/office/drawing/2014/main" val="3112826960"/>
                    </a:ext>
                  </a:extLst>
                </a:gridCol>
                <a:gridCol w="864187">
                  <a:extLst>
                    <a:ext uri="{9D8B030D-6E8A-4147-A177-3AD203B41FA5}">
                      <a16:colId xmlns:a16="http://schemas.microsoft.com/office/drawing/2014/main" val="2416161748"/>
                    </a:ext>
                  </a:extLst>
                </a:gridCol>
                <a:gridCol w="1115633">
                  <a:extLst>
                    <a:ext uri="{9D8B030D-6E8A-4147-A177-3AD203B41FA5}">
                      <a16:colId xmlns:a16="http://schemas.microsoft.com/office/drawing/2014/main" val="1188978141"/>
                    </a:ext>
                  </a:extLst>
                </a:gridCol>
                <a:gridCol w="864187">
                  <a:extLst>
                    <a:ext uri="{9D8B030D-6E8A-4147-A177-3AD203B41FA5}">
                      <a16:colId xmlns:a16="http://schemas.microsoft.com/office/drawing/2014/main" val="2124660703"/>
                    </a:ext>
                  </a:extLst>
                </a:gridCol>
                <a:gridCol w="864187">
                  <a:extLst>
                    <a:ext uri="{9D8B030D-6E8A-4147-A177-3AD203B41FA5}">
                      <a16:colId xmlns:a16="http://schemas.microsoft.com/office/drawing/2014/main" val="3064638464"/>
                    </a:ext>
                  </a:extLst>
                </a:gridCol>
              </a:tblGrid>
              <a:tr h="365654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200" dirty="0">
                          <a:solidFill>
                            <a:srgbClr val="33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表</a:t>
                      </a:r>
                      <a:r>
                        <a:rPr lang="en-US" sz="2400" b="1" kern="1200" dirty="0">
                          <a:solidFill>
                            <a:srgbClr val="33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sz="2400" b="1" kern="1200" dirty="0" smtClean="0">
                          <a:solidFill>
                            <a:srgbClr val="33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4-1  </a:t>
                      </a:r>
                      <a:r>
                        <a:rPr lang="zh-CN" altLang="en-US" sz="2400" b="1" kern="1200" dirty="0" smtClean="0">
                          <a:solidFill>
                            <a:srgbClr val="33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每</a:t>
                      </a:r>
                      <a:r>
                        <a:rPr lang="zh-CN" sz="2400" b="1" kern="1200" dirty="0" smtClean="0">
                          <a:solidFill>
                            <a:srgbClr val="33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列</a:t>
                      </a:r>
                      <a:r>
                        <a:rPr lang="zh-CN" sz="2400" b="1" kern="1200" dirty="0">
                          <a:solidFill>
                            <a:srgbClr val="33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相加的结果和进位</a:t>
                      </a:r>
                      <a:endParaRPr lang="zh-CN" sz="1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58461"/>
                  </a:ext>
                </a:extLst>
              </a:tr>
              <a:tr h="243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每列</a:t>
                      </a:r>
                      <a:endParaRPr lang="zh-CN" sz="1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进位</a:t>
                      </a:r>
                      <a:endParaRPr lang="zh-CN" sz="1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每列</a:t>
                      </a:r>
                      <a:endParaRPr lang="zh-CN" sz="1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进位</a:t>
                      </a:r>
                      <a:endParaRPr lang="zh-CN" sz="1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zh-CN" sz="1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38158"/>
                  </a:ext>
                </a:extLst>
              </a:tr>
              <a:tr h="243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318463"/>
                  </a:ext>
                </a:extLst>
              </a:tr>
              <a:tr h="243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30473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20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4.1	逻辑运算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CN" sz="1800" baseline="0">
              <a:ea typeface="宋体" panose="02010600030101010101" pitchFamily="2" charset="-122"/>
            </a:endParaRP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468313" y="720725"/>
            <a:ext cx="8172450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	在第3章中，我们讨论了计算机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的数据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以位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的形式存储的事实。逻辑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是指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那些应用于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一个模式的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个位上或两个模式中的对应位上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相同基本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。这意味着我们可以在位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层次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和模式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层次上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定义逻辑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。模式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层次上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的逻辑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是n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个位层次上的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相同类型逻辑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运算，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其中n是模式中的位数。</a:t>
            </a:r>
          </a:p>
        </p:txBody>
      </p:sp>
      <p:pic>
        <p:nvPicPr>
          <p:cNvPr id="819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4140200"/>
            <a:ext cx="6432550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组合 1"/>
          <p:cNvGrpSpPr>
            <a:grpSpLocks/>
          </p:cNvGrpSpPr>
          <p:nvPr/>
        </p:nvGrpSpPr>
        <p:grpSpPr bwMode="auto">
          <a:xfrm>
            <a:off x="468313" y="468313"/>
            <a:ext cx="8172450" cy="5975350"/>
            <a:chOff x="468313" y="468313"/>
            <a:chExt cx="8172450" cy="5975350"/>
          </a:xfrm>
        </p:grpSpPr>
        <p:sp>
          <p:nvSpPr>
            <p:cNvPr id="35843" name="Text Box 5"/>
            <p:cNvSpPr txBox="1">
              <a:spLocks noChangeArrowheads="1"/>
            </p:cNvSpPr>
            <p:nvPr/>
          </p:nvSpPr>
          <p:spPr bwMode="auto">
            <a:xfrm>
              <a:off x="468313" y="468313"/>
              <a:ext cx="8172450" cy="46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baseline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图</a:t>
              </a:r>
              <a:r>
                <a:rPr lang="en-US" altLang="zh-CN" baseline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4-6	</a:t>
              </a:r>
              <a:r>
                <a:rPr lang="zh-CN" altLang="en-US" baseline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补码表示的二进制</a:t>
              </a:r>
              <a:r>
                <a:rPr lang="en-US" altLang="zh-CN" baseline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整数</a:t>
              </a:r>
              <a:r>
                <a:rPr lang="zh-CN" altLang="en-US" baseline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的加减运算</a:t>
              </a:r>
              <a:endParaRPr lang="en-US" altLang="zh-CN" baseline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5844" name="Straight Connector 4"/>
            <p:cNvCxnSpPr>
              <a:cxnSpLocks noChangeShapeType="1"/>
            </p:cNvCxnSpPr>
            <p:nvPr/>
          </p:nvCxnSpPr>
          <p:spPr bwMode="auto">
            <a:xfrm>
              <a:off x="468313" y="971550"/>
              <a:ext cx="817245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5" name="Straight Connector 5"/>
            <p:cNvCxnSpPr>
              <a:cxnSpLocks noChangeShapeType="1"/>
            </p:cNvCxnSpPr>
            <p:nvPr/>
          </p:nvCxnSpPr>
          <p:spPr bwMode="auto">
            <a:xfrm>
              <a:off x="468313" y="468313"/>
              <a:ext cx="81724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6" name="Straight Connector 6"/>
            <p:cNvCxnSpPr>
              <a:cxnSpLocks noChangeShapeType="1"/>
            </p:cNvCxnSpPr>
            <p:nvPr/>
          </p:nvCxnSpPr>
          <p:spPr bwMode="auto">
            <a:xfrm>
              <a:off x="468313" y="6443663"/>
              <a:ext cx="81724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5847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450" y="1187450"/>
              <a:ext cx="7200900" cy="5045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A 和 B 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是用补码表示的二进制整数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。将 B 加到 A 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A = (00010001)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	B = (00010110)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468313" y="2519363"/>
            <a:ext cx="817245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加法运算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。	(+17) + (+22) = (+39)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aseline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686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40088"/>
            <a:ext cx="64801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0"/>
            <a:ext cx="1260475" cy="468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4-16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A 和 B 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是用补码表示的二进制整数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。将 B 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加到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 A 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A = (00011000)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	B = (11101111)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468313" y="2519363"/>
            <a:ext cx="817245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加法运算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。	(+24) + (-17) = (+7)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aseline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78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40088"/>
            <a:ext cx="6480175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0"/>
            <a:ext cx="1260475" cy="468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4-17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A 和 B 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是用补码表示的二进制整数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 A 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中减去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 B。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(00011000)</a:t>
            </a:r>
            <a:r>
              <a:rPr lang="en-US" altLang="zh-CN" baseline="-25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B = (11101111)</a:t>
            </a:r>
            <a:r>
              <a:rPr lang="en-US" altLang="zh-CN" baseline="-25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468313" y="2519363"/>
            <a:ext cx="817245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减法运算。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	(+24) - (-17) = (+41)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aseline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891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40088"/>
            <a:ext cx="72009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0"/>
            <a:ext cx="1260475" cy="468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4-18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和 B </a:t>
            </a:r>
            <a:r>
              <a:rPr lang="zh-CN" altLang="en-US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是用补码表示的二进制整数</a:t>
            </a:r>
            <a:r>
              <a:rPr lang="en-US" altLang="zh-CN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 </a:t>
            </a:r>
            <a:r>
              <a:rPr lang="zh-CN" altLang="en-US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中减去</a:t>
            </a:r>
            <a:r>
              <a:rPr lang="en-US" altLang="zh-CN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B。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(11011101)</a:t>
            </a:r>
            <a:r>
              <a:rPr lang="en-US" altLang="zh-CN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B = (00010100)</a:t>
            </a:r>
            <a:r>
              <a:rPr lang="en-US" altLang="zh-CN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468313" y="2519363"/>
            <a:ext cx="817245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减法运算。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	(-35) - (+20) = (-55)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aseline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994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40088"/>
            <a:ext cx="7200900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0"/>
            <a:ext cx="1260475" cy="468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4-19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和 B </a:t>
            </a:r>
            <a:r>
              <a:rPr lang="zh-CN" altLang="en-US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是用补码表示的二进制整数</a:t>
            </a:r>
            <a:r>
              <a:rPr lang="en-US" altLang="zh-CN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。将 B 加到 A </a:t>
            </a:r>
            <a:r>
              <a:rPr lang="zh-CN" altLang="en-US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(01111111)</a:t>
            </a:r>
            <a:r>
              <a:rPr lang="en-US" altLang="zh-CN" baseline="-25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B = (00000011)</a:t>
            </a:r>
            <a:r>
              <a:rPr lang="en-US" altLang="zh-CN" baseline="-25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baseline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468313" y="2160588"/>
            <a:ext cx="8172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baseline="0">
                <a:ea typeface="宋体" panose="02010600030101010101" pitchFamily="2" charset="-122"/>
              </a:rPr>
              <a:t>加法运算。</a:t>
            </a:r>
            <a:endParaRPr lang="en-US" altLang="zh-CN" baseline="0">
              <a:ea typeface="宋体" panose="02010600030101010101" pitchFamily="2" charset="-122"/>
            </a:endParaRPr>
          </a:p>
        </p:txBody>
      </p:sp>
      <p:pic>
        <p:nvPicPr>
          <p:cNvPr id="4096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879725"/>
            <a:ext cx="6985000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10"/>
          <p:cNvSpPr>
            <a:spLocks noChangeArrowheads="1"/>
          </p:cNvSpPr>
          <p:nvPr/>
        </p:nvSpPr>
        <p:spPr bwMode="auto">
          <a:xfrm>
            <a:off x="468313" y="5040313"/>
            <a:ext cx="81724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结果是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-126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，而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预期答案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（127+3=+130）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。产生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错误是由于+130不在-128到+127的8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位补码表示取值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范围内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，导致了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溢出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aseline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0"/>
            <a:ext cx="1260475" cy="468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4-20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1"/>
          <p:cNvSpPr>
            <a:spLocks noChangeArrowheads="1"/>
          </p:cNvSpPr>
          <p:nvPr/>
        </p:nvSpPr>
        <p:spPr bwMode="auto">
          <a:xfrm>
            <a:off x="468313" y="720725"/>
            <a:ext cx="81724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spcAft>
                <a:spcPts val="650"/>
              </a:spcAft>
            </a:pP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补码表示的整数的取值范围：</a:t>
            </a:r>
          </a:p>
          <a:p>
            <a:pPr algn="ctr">
              <a:spcBef>
                <a:spcPts val="700"/>
              </a:spcBef>
              <a:spcAft>
                <a:spcPts val="650"/>
              </a:spcAft>
            </a:pP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）～ 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700"/>
              </a:spcBef>
              <a:spcAft>
                <a:spcPts val="650"/>
              </a:spcAft>
            </a:pPr>
            <a:r>
              <a:rPr lang="zh-CN" altLang="en-US" baseline="0" dirty="0">
                <a:solidFill>
                  <a:srgbClr val="000000"/>
                </a:solidFill>
                <a:ea typeface="宋体" panose="02010600030101010101" pitchFamily="2" charset="-122"/>
              </a:rPr>
              <a:t>当试图存储超出取值范围的数时发生会发生溢出错误。</a:t>
            </a:r>
            <a:endParaRPr lang="en-US" altLang="zh-CN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000" y="2880000"/>
            <a:ext cx="8172000" cy="830997"/>
          </a:xfrm>
          <a:prstGeom prst="rect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contourClr>
              <a:srgbClr val="FFFFFF"/>
            </a:contourClr>
          </a:sp3d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baseline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在计算机上进行算术运算时，每个数和结果都应该位于计算机能表示的数的取值范围之内。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20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4.3.2	</a:t>
            </a:r>
            <a:r>
              <a:rPr lang="zh-CN" altLang="en-US" sz="320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实数的算术运算</a:t>
            </a:r>
          </a:p>
        </p:txBody>
      </p:sp>
      <p:sp>
        <p:nvSpPr>
          <p:cNvPr id="43011" name="矩形 1"/>
          <p:cNvSpPr>
            <a:spLocks noChangeArrowheads="1"/>
          </p:cNvSpPr>
          <p:nvPr/>
        </p:nvSpPr>
        <p:spPr bwMode="auto">
          <a:xfrm>
            <a:off x="468313" y="720725"/>
            <a:ext cx="817245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与整数的算术运算类似，我们只简单的讨论实数的</a:t>
            </a:r>
            <a:r>
              <a:rPr lang="zh-CN" altLang="en-US" baseline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加减运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算。当实数以 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IEEE 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格式存储时，浮点数的加减运算非常复杂精细。在这我们不能涵盖所有细节和特殊案例，只给出整体概念。</a:t>
            </a:r>
            <a:endParaRPr lang="en-US" altLang="zh-CN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1"/>
          <p:cNvSpPr>
            <a:spLocks noChangeArrowheads="1"/>
          </p:cNvSpPr>
          <p:nvPr/>
        </p:nvSpPr>
        <p:spPr bwMode="auto">
          <a:xfrm>
            <a:off x="468313" y="0"/>
            <a:ext cx="8172450" cy="674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28700" indent="-4572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1.浮点数</a:t>
            </a:r>
            <a:r>
              <a:rPr lang="zh-CN" altLang="en-US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表示的</a:t>
            </a:r>
            <a:r>
              <a:rPr lang="en-US" altLang="zh-CN" baseline="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实数的加减法</a:t>
            </a:r>
            <a:endParaRPr lang="en-US" altLang="zh-CN" baseline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baseline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在小数点对齐后</a:t>
            </a:r>
            <a:r>
              <a:rPr lang="en-US" altLang="zh-CN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实数的加减法归纳为</a:t>
            </a:r>
            <a:r>
              <a:rPr lang="en-US" altLang="zh-CN" baseline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符号</a:t>
            </a:r>
            <a:r>
              <a:rPr lang="zh-CN" altLang="en-US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加绝对值</a:t>
            </a:r>
            <a:r>
              <a:rPr lang="en-US" altLang="zh-CN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aseline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符号和尾数的组合</a:t>
            </a:r>
            <a:r>
              <a:rPr lang="en-US" altLang="zh-CN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表示的</a:t>
            </a:r>
            <a:r>
              <a:rPr lang="en-US" altLang="zh-CN" baseline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两个整数的加减法</a:t>
            </a:r>
            <a:r>
              <a:rPr lang="en-US" altLang="zh-CN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检查符号。</a:t>
            </a:r>
            <a:endParaRPr lang="en-US" altLang="zh-CN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AutoNum type="alphaLcPeriod"/>
            </a:pP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如果符号相同，两数相加，且结果使用同一符号。</a:t>
            </a:r>
            <a:endParaRPr lang="en-US" altLang="zh-CN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AutoNum type="alphaLcPeriod"/>
            </a:pP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如果符号不同，比较两数的绝对值，用大的绝对值减去小的绝对值，结果使用绝对值大的数的符号。</a:t>
            </a:r>
            <a:endParaRPr lang="en-US" altLang="zh-CN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移动小数点使指数部分相同：如果指数不同，向左移动指数较小的数的小数点，使指数相同。</a:t>
            </a:r>
            <a:endParaRPr lang="en-US" altLang="zh-CN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对都由整数部分（指数大的数为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、指数小的数为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）和小数部分（尾数）构成的两数进行加减运算。</a:t>
            </a:r>
            <a:endParaRPr lang="en-US" altLang="zh-CN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规范化结果，转换为 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IEEE 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格式。</a:t>
            </a:r>
            <a:endParaRPr lang="en-US" altLang="zh-CN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将下面两个浮点数相加</a:t>
            </a:r>
            <a:r>
              <a:rPr lang="en-US" altLang="zh-CN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0 10000100 10110000000000000000000</a:t>
            </a:r>
            <a:br>
              <a:rPr lang="en-US" altLang="zh-CN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0 10000010 01100000000000000000000</a:t>
            </a: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468313" y="2519363"/>
            <a:ext cx="81724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两数的指数分别为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。所以数字为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		+2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× 1.1011 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+2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 × 1.011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移动小数点使两数的指数相同以对齐尾数，增加较小的指数：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		(+2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× 1.1011) + (+2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 × 0.01011)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		→ +2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5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10.00001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规范化后得到：</a:t>
            </a:r>
            <a:endParaRPr lang="en-US" altLang="zh-CN" baseline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		+2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 × 1.000001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存储为单精度格式：</a:t>
            </a:r>
            <a:endParaRPr lang="en-US" altLang="zh-CN" baseline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		0 10000101 00000100000000000000000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1260475" cy="468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4-21</a:t>
            </a:r>
          </a:p>
        </p:txBody>
      </p:sp>
      <p:sp>
        <p:nvSpPr>
          <p:cNvPr id="5" name="圆角矩形标注 1"/>
          <p:cNvSpPr>
            <a:spLocks noChangeArrowheads="1"/>
          </p:cNvSpPr>
          <p:nvPr/>
        </p:nvSpPr>
        <p:spPr bwMode="auto">
          <a:xfrm>
            <a:off x="7467600" y="4932363"/>
            <a:ext cx="1663700" cy="611187"/>
          </a:xfrm>
          <a:prstGeom prst="wedgeRoundRectCallout">
            <a:avLst>
              <a:gd name="adj1" fmla="val -48176"/>
              <a:gd name="adj2" fmla="val 93597"/>
              <a:gd name="adj3" fmla="val 16667"/>
            </a:avLst>
          </a:prstGeom>
          <a:solidFill>
            <a:srgbClr val="00E4A8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i="0" kern="0" baseline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42820000H</a:t>
            </a:r>
            <a:endParaRPr lang="zh-CN" altLang="en-US" sz="2400" i="0" kern="0" baseline="-250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20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4.1.1	位</a:t>
            </a:r>
            <a:r>
              <a:rPr lang="zh-CN" altLang="en-US" sz="320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层次上的</a:t>
            </a:r>
            <a:r>
              <a:rPr lang="en-US" altLang="zh-CN" sz="3200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逻辑运算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468313" y="720725"/>
            <a:ext cx="8172450" cy="39703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位可以取两个值之一：0或1。如果我们将0解释为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假（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，将1解释为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真（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我们可以应用布尔代数中定义的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来操作位。布尔代数是为纪念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乔治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布尔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而命名的，属于一个特殊的数学领域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逻辑。附录E中简要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了布尔代数及其在计算机逻辑电路构建中的应用。在本节中，我们将简要介绍用于操作位的四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种运算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：NOT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（非）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、AND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（与）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、OR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（或）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和XOR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（异或）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"/>
          <p:cNvGrpSpPr>
            <a:grpSpLocks/>
          </p:cNvGrpSpPr>
          <p:nvPr/>
        </p:nvGrpSpPr>
        <p:grpSpPr bwMode="auto">
          <a:xfrm>
            <a:off x="468313" y="468313"/>
            <a:ext cx="8172450" cy="6011862"/>
            <a:chOff x="468313" y="468313"/>
            <a:chExt cx="8172450" cy="6011862"/>
          </a:xfrm>
        </p:grpSpPr>
        <p:sp>
          <p:nvSpPr>
            <p:cNvPr id="10243" name="Text Box 8"/>
            <p:cNvSpPr txBox="1">
              <a:spLocks noChangeArrowheads="1"/>
            </p:cNvSpPr>
            <p:nvPr/>
          </p:nvSpPr>
          <p:spPr bwMode="auto">
            <a:xfrm>
              <a:off x="468313" y="468313"/>
              <a:ext cx="8172450" cy="46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baseline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图 </a:t>
              </a:r>
              <a:r>
                <a:rPr lang="en-US" altLang="zh-CN" baseline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4-1	位</a:t>
              </a:r>
              <a:r>
                <a:rPr lang="zh-CN" altLang="en-US" baseline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层次上的</a:t>
              </a:r>
              <a:r>
                <a:rPr lang="en-US" altLang="zh-CN" baseline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逻辑运算</a:t>
              </a:r>
            </a:p>
          </p:txBody>
        </p:sp>
        <p:pic>
          <p:nvPicPr>
            <p:cNvPr id="10244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1187450"/>
              <a:ext cx="7200900" cy="5176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245" name="Straight Connector 4"/>
            <p:cNvCxnSpPr>
              <a:cxnSpLocks noChangeShapeType="1"/>
            </p:cNvCxnSpPr>
            <p:nvPr/>
          </p:nvCxnSpPr>
          <p:spPr bwMode="auto">
            <a:xfrm>
              <a:off x="468313" y="971550"/>
              <a:ext cx="817245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6" name="Straight Connector 6"/>
            <p:cNvCxnSpPr>
              <a:cxnSpLocks noChangeShapeType="1"/>
            </p:cNvCxnSpPr>
            <p:nvPr/>
          </p:nvCxnSpPr>
          <p:spPr bwMode="auto">
            <a:xfrm>
              <a:off x="468313" y="468313"/>
              <a:ext cx="81724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7" name="Straight Connector 7"/>
            <p:cNvCxnSpPr>
              <a:cxnSpLocks noChangeShapeType="1"/>
            </p:cNvCxnSpPr>
            <p:nvPr/>
          </p:nvCxnSpPr>
          <p:spPr bwMode="auto">
            <a:xfrm>
              <a:off x="468313" y="6480175"/>
              <a:ext cx="81724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ChangeArrowheads="1"/>
          </p:cNvSpPr>
          <p:nvPr/>
        </p:nvSpPr>
        <p:spPr bwMode="auto">
          <a:xfrm>
            <a:off x="468313" y="720725"/>
            <a:ext cx="8172450" cy="1568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非（</a:t>
            </a:r>
            <a:r>
              <a:rPr lang="en-US" altLang="zh-CN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NOT</a:t>
            </a:r>
            <a:r>
              <a:rPr lang="zh-CN" altLang="en-US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	NOT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（非）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运算符是一元运算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（单目运算）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符：只接受一个输入。输出位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位相反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468313" y="2505075"/>
            <a:ext cx="8172450" cy="2124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与（</a:t>
            </a:r>
            <a:r>
              <a:rPr lang="en-US" altLang="zh-CN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</a:t>
            </a:r>
            <a:r>
              <a:rPr lang="zh-CN" altLang="en-US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	AND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（与）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运算符是二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元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（双目运算）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符：它接受两个输入。如果输入均为1，则输出位为1；在其他三种情况下，输出位为0。</a:t>
            </a:r>
          </a:p>
        </p:txBody>
      </p:sp>
      <p:sp>
        <p:nvSpPr>
          <p:cNvPr id="11268" name="Rectangle 15"/>
          <p:cNvSpPr>
            <a:spLocks noChangeArrowheads="1"/>
          </p:cNvSpPr>
          <p:nvPr/>
        </p:nvSpPr>
        <p:spPr bwMode="auto">
          <a:xfrm>
            <a:off x="468313" y="4629150"/>
            <a:ext cx="8172450" cy="468313"/>
          </a:xfrm>
          <a:prstGeom prst="rect">
            <a:avLst/>
          </a:prstGeom>
          <a:solidFill>
            <a:srgbClr val="D9D9D9"/>
          </a:solidFill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 x = 0或1     x AND 0 → 0     0 AND x →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21224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或（</a:t>
            </a:r>
            <a:r>
              <a:rPr lang="en-US" altLang="zh-CN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</a:t>
            </a:r>
            <a:r>
              <a:rPr lang="zh-CN" altLang="en-US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	OR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（或）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运算符是二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元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（双目运算）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符：它接受两个输入。如果输入均为0，则输出位为0；在其他情况下，输出位为1。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468313" y="3527425"/>
            <a:ext cx="8172450" cy="15700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异或（</a:t>
            </a:r>
            <a:r>
              <a:rPr lang="en-US" altLang="zh-CN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XOR</a:t>
            </a:r>
            <a:r>
              <a:rPr lang="zh-CN" altLang="en-US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	XOR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异或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运算符是二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元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（双目运算）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符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。当输入相同时，输出位为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；当输入不同时，输出位为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1。</a:t>
            </a: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468313" y="2843213"/>
            <a:ext cx="8172450" cy="468312"/>
          </a:xfrm>
          <a:prstGeom prst="rect">
            <a:avLst/>
          </a:prstGeom>
          <a:solidFill>
            <a:srgbClr val="D9D9D9"/>
          </a:solidFill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对于 x = 0或1     x OR 1 → 1     1 OR x → 1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468313" y="5097463"/>
            <a:ext cx="8172450" cy="468312"/>
          </a:xfrm>
          <a:prstGeom prst="rect">
            <a:avLst/>
          </a:prstGeom>
          <a:solidFill>
            <a:srgbClr val="D9D9D9"/>
          </a:solidFill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对于 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x = 0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1   x XOR 1 → NOT x   1 XOR x → NOT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在英语中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连词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or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baseline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有时表示或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aseline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有时表示</a:t>
            </a:r>
            <a:r>
              <a:rPr lang="zh-CN" altLang="en-US" baseline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异</a:t>
            </a:r>
            <a:r>
              <a:rPr lang="en-US" altLang="zh-CN" baseline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468313" y="1439863"/>
            <a:ext cx="817245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100000"/>
              </a:spcAft>
              <a:buFontTx/>
              <a:buAutoNum type="alphaLcPeriod"/>
            </a:pP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en-US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 wish to have a car or a house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这句话使用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的“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or</a:t>
            </a:r>
            <a:r>
              <a:rPr lang="zh-CN" altLang="en-US" baseline="0" dirty="0">
                <a:latin typeface="宋体" panose="02010600030101010101" pitchFamily="2" charset="-122"/>
                <a:ea typeface="宋体" panose="02010600030101010101" pitchFamily="2" charset="-122"/>
              </a:rPr>
              <a:t>”有包含性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en-US" altLang="zh-CN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我希望有一辆车、一栋房子，或两者兼而有之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Aft>
                <a:spcPct val="100000"/>
              </a:spcAft>
              <a:buFont typeface="Tahoma" panose="020B0604030504040204" pitchFamily="34" charset="0"/>
              <a:buAutoNum type="alphaLcPeriod" startAt="2"/>
            </a:pPr>
            <a:r>
              <a:rPr lang="zh-CN" altLang="en-US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en-US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Today is either Monday or Tuesday</a:t>
            </a:r>
            <a:r>
              <a:rPr lang="zh-CN" altLang="en-US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baseline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这句话使用</a:t>
            </a:r>
            <a:r>
              <a:rPr lang="zh-CN" altLang="en-US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的“</a:t>
            </a:r>
            <a:r>
              <a:rPr lang="en-US" altLang="zh-CN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</a:t>
            </a:r>
            <a:r>
              <a:rPr lang="zh-CN" altLang="en-US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”有排他性</a:t>
            </a:r>
            <a:r>
              <a:rPr lang="en-US" altLang="en-US" b="0" baseline="0" dirty="0">
                <a:solidFill>
                  <a:srgbClr val="000000"/>
                </a:solidFill>
              </a:rPr>
              <a:t>—</a:t>
            </a:r>
            <a:r>
              <a:rPr lang="en-US" altLang="zh-CN" baseline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今天</a:t>
            </a:r>
            <a:r>
              <a:rPr lang="zh-CN" altLang="en-US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en-US" altLang="zh-CN" baseline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是星期一或星期二，但不能两者都是</a:t>
            </a:r>
            <a:r>
              <a:rPr lang="en-US" altLang="zh-CN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0"/>
            <a:ext cx="1116013" cy="468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	XOR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（异或）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运算符实际上不是一个新运算符。我们可以用其他三个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运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算符来模拟它。以下两个表达式是等价的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aseline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468313" y="2519363"/>
            <a:ext cx="8172450" cy="4683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baseline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 XOR y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 ↔ [x AND (NOT y)] OR [(NOT x) AND y]</a:t>
            </a: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468313" y="3586163"/>
            <a:ext cx="817245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如果我们</a:t>
            </a:r>
            <a:r>
              <a:rPr lang="zh-CN" altLang="en-US" baseline="0">
                <a:latin typeface="宋体" panose="02010600030101010101" pitchFamily="2" charset="-122"/>
                <a:ea typeface="宋体" panose="02010600030101010101" pitchFamily="2" charset="-122"/>
              </a:rPr>
              <a:t>给出这两个表达式的</a:t>
            </a:r>
            <a:r>
              <a:rPr lang="en-US" altLang="zh-CN" baseline="0">
                <a:latin typeface="宋体" panose="02010600030101010101" pitchFamily="2" charset="-122"/>
                <a:ea typeface="宋体" panose="02010600030101010101" pitchFamily="2" charset="-122"/>
              </a:rPr>
              <a:t>真值表，就可以证明等价性。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0"/>
            <a:ext cx="1116013" cy="468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i="0" kern="0" baseline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4-2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1" i="0" u="none" strike="noStrike" cap="none" normalizeH="0" baseline="-2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1" i="0" u="none" strike="noStrike" cap="none" normalizeH="0" baseline="-2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白色_吉大4：3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白色_吉大4：3主题" id="{AAD15525-0233-4B8E-93B3-EBE5CF8A1BAE}" vid="{4ED60F66-CC6B-4200-8183-F1132BD7DF27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157270537</TotalTime>
  <Pages>0</Pages>
  <Words>935</Words>
  <Characters>0</Characters>
  <Application>Microsoft Office PowerPoint</Application>
  <DocSecurity>0</DocSecurity>
  <PresentationFormat>全屏显示(4:3)</PresentationFormat>
  <Lines>0</Lines>
  <Paragraphs>176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Arial Unicode MS</vt:lpstr>
      <vt:lpstr>等线</vt:lpstr>
      <vt:lpstr>等线 Light</vt:lpstr>
      <vt:lpstr>宋体</vt:lpstr>
      <vt:lpstr>Arial</vt:lpstr>
      <vt:lpstr>Tahoma</vt:lpstr>
      <vt:lpstr>Times New Roman</vt:lpstr>
      <vt:lpstr>Wingdings</vt:lpstr>
      <vt:lpstr>1_Blends</vt:lpstr>
      <vt:lpstr>白色_吉大4：3主题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吉林大学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数据运算</dc:title>
  <dc:subject/>
  <dc:creator>π爸</dc:creator>
  <cp:keywords/>
  <dc:description/>
  <cp:lastModifiedBy>PI Home</cp:lastModifiedBy>
  <cp:revision>535</cp:revision>
  <cp:lastPrinted>1899-12-30T00:00:00Z</cp:lastPrinted>
  <dcterms:created xsi:type="dcterms:W3CDTF">2000-01-15T04:50:39Z</dcterms:created>
  <dcterms:modified xsi:type="dcterms:W3CDTF">2021-11-16T02:32:05Z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