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707" r:id="rId2"/>
  </p:sldMasterIdLst>
  <p:notesMasterIdLst>
    <p:notesMasterId r:id="rId51"/>
  </p:notesMasterIdLst>
  <p:sldIdLst>
    <p:sldId id="893" r:id="rId3"/>
    <p:sldId id="810" r:id="rId4"/>
    <p:sldId id="818" r:id="rId5"/>
    <p:sldId id="535" r:id="rId6"/>
    <p:sldId id="819" r:id="rId7"/>
    <p:sldId id="812" r:id="rId8"/>
    <p:sldId id="824" r:id="rId9"/>
    <p:sldId id="826" r:id="rId10"/>
    <p:sldId id="827" r:id="rId11"/>
    <p:sldId id="828" r:id="rId12"/>
    <p:sldId id="829" r:id="rId13"/>
    <p:sldId id="813" r:id="rId14"/>
    <p:sldId id="831" r:id="rId15"/>
    <p:sldId id="890" r:id="rId16"/>
    <p:sldId id="834" r:id="rId17"/>
    <p:sldId id="837" r:id="rId18"/>
    <p:sldId id="838" r:id="rId19"/>
    <p:sldId id="844" r:id="rId20"/>
    <p:sldId id="841" r:id="rId21"/>
    <p:sldId id="845" r:id="rId22"/>
    <p:sldId id="846" r:id="rId23"/>
    <p:sldId id="847" r:id="rId24"/>
    <p:sldId id="848" r:id="rId25"/>
    <p:sldId id="850" r:id="rId26"/>
    <p:sldId id="815" r:id="rId27"/>
    <p:sldId id="853" r:id="rId28"/>
    <p:sldId id="854" r:id="rId29"/>
    <p:sldId id="855" r:id="rId30"/>
    <p:sldId id="857" r:id="rId31"/>
    <p:sldId id="856" r:id="rId32"/>
    <p:sldId id="816" r:id="rId33"/>
    <p:sldId id="860" r:id="rId34"/>
    <p:sldId id="862" r:id="rId35"/>
    <p:sldId id="863" r:id="rId36"/>
    <p:sldId id="865" r:id="rId37"/>
    <p:sldId id="817" r:id="rId38"/>
    <p:sldId id="820" r:id="rId39"/>
    <p:sldId id="870" r:id="rId40"/>
    <p:sldId id="871" r:id="rId41"/>
    <p:sldId id="872" r:id="rId42"/>
    <p:sldId id="874" r:id="rId43"/>
    <p:sldId id="875" r:id="rId44"/>
    <p:sldId id="876" r:id="rId45"/>
    <p:sldId id="877" r:id="rId46"/>
    <p:sldId id="878" r:id="rId47"/>
    <p:sldId id="879" r:id="rId48"/>
    <p:sldId id="880" r:id="rId49"/>
    <p:sldId id="89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3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 noTextEdit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                                </a:t>
            </a:r>
          </a:p>
          <a:p>
            <a:pPr lvl="1"/>
            <a:r>
              <a:rPr lang="en-US" altLang="zh-CN" noProof="0" smtClean="0"/>
              <a:t>            </a:t>
            </a:r>
          </a:p>
          <a:p>
            <a:pPr lvl="2"/>
            <a:r>
              <a:rPr lang="en-US" altLang="zh-CN" noProof="0" smtClean="0"/>
              <a:t>           </a:t>
            </a:r>
          </a:p>
          <a:p>
            <a:pPr lvl="3"/>
            <a:r>
              <a:rPr lang="en-US" altLang="zh-CN" noProof="0" smtClean="0"/>
              <a:t>            </a:t>
            </a:r>
          </a:p>
          <a:p>
            <a:pPr lvl="4"/>
            <a:r>
              <a:rPr lang="en-US" altLang="zh-CN" noProof="0" smtClean="0"/>
              <a:t>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fld id="{6B5D30FF-EE55-44FF-B1E1-97134C4512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ctr" latinLnBrk="1" hangingPunct="0">
      <a:spcBef>
        <a:spcPct val="30000"/>
      </a:spcBef>
      <a:spcAft>
        <a:spcPct val="0"/>
      </a:spcAft>
      <a:defRPr sz="1200" b="1" i="1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algn="l" rtl="0" eaLnBrk="0" fontAlgn="ctr" latinLnBrk="1" hangingPunct="0">
      <a:spcBef>
        <a:spcPct val="30000"/>
      </a:spcBef>
      <a:spcAft>
        <a:spcPct val="0"/>
      </a:spcAft>
      <a:defRPr sz="1200" b="1" i="1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algn="l" rtl="0" eaLnBrk="0" fontAlgn="ctr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algn="l" rtl="0" eaLnBrk="0" fontAlgn="ctr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algn="l" rtl="0" eaLnBrk="0" fontAlgn="ctr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3CB83B-7CA5-47B4-977A-49E696E5A944}" type="slidenum">
              <a:rPr lang="en-US" altLang="zh-CN" sz="1200" b="0" i="0" baseline="0" smtClean="0"/>
              <a:pPr/>
              <a:t>28</a:t>
            </a:fld>
            <a:endParaRPr lang="en-US" altLang="zh-CN" sz="1200" b="0" i="0" baseline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A3C4C-5A6C-4D3B-BDEB-A34608FD6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38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FC464-0346-4063-ABA2-514E613C9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FFD56-5299-48BF-A595-A18D1323B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14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0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6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39236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7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88800"/>
            <a:ext cx="7200000" cy="590931"/>
          </a:xfrm>
        </p:spPr>
        <p:txBody>
          <a:bodyPr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4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304000"/>
            <a:ext cx="3868340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4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304000"/>
            <a:ext cx="3887391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30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890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9706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81931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6DBB5-CD7C-4599-9725-2D49E51CE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68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45494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96186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46985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ABB8-7554-4F08-8866-1F596306A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85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4920F-F88D-404B-87D7-157A9B90E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8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EAA77-670B-4757-BC0C-2354FAB9E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6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C7AF-8546-41B0-9651-0D9A8A833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32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85B98-4F34-4FF4-8FE1-108470D56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3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BDE23-A149-4856-89BD-2FBAF3572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2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ECB55-DC00-4153-AEF8-7F7F97B6A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1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zh-CN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2051" name="Text Box 17"/>
          <p:cNvSpPr txBox="1">
            <a:spLocks noChangeArrowheads="1"/>
          </p:cNvSpPr>
          <p:nvPr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0" i="0" baseline="0" smtClean="0">
                <a:latin typeface="McGrawHill-Italic" pitchFamily="2" charset="0"/>
                <a:ea typeface="宋体" panose="02010600030101010101" pitchFamily="2" charset="-122"/>
              </a:rPr>
              <a:t>McGraw-Hill</a:t>
            </a:r>
            <a:endParaRPr lang="en-US" altLang="zh-CN" b="0" i="0" baseline="0" smtClean="0">
              <a:ea typeface="宋体" panose="02010600030101010101" pitchFamily="2" charset="-122"/>
            </a:endParaRPr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zh-CN" sz="1400" b="0" i="0" baseline="0" smtClean="0">
                <a:latin typeface="McGrawHill-Italic" pitchFamily="2" charset="0"/>
                <a:ea typeface="宋体" panose="02010600030101010101" pitchFamily="2" charset="-122"/>
              </a:rPr>
              <a:t>The McGraw-Hill Companies, Inc., 2000</a:t>
            </a:r>
            <a:endParaRPr lang="en-US" altLang="zh-CN" b="0" i="0" baseline="0" smtClean="0">
              <a:ea typeface="宋体" panose="02010600030101010101" pitchFamily="2" charset="-122"/>
            </a:endParaRPr>
          </a:p>
        </p:txBody>
      </p:sp>
      <p:sp>
        <p:nvSpPr>
          <p:cNvPr id="2062" name="Date Placeholder 1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3" name="Footer Placeholder 1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4" name="Slide Number Placeholder 1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66795B-388A-4991-9BA1-C7C22B540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ctr" latinLnBrk="1" hangingPunct="0">
        <a:spcBef>
          <a:spcPct val="0"/>
        </a:spcBef>
        <a:spcAft>
          <a:spcPct val="0"/>
        </a:spcAft>
        <a:defRPr sz="4400" b="1" i="1" u="sng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0" fontAlgn="ctr" latinLnBrk="1" hangingPunct="0">
        <a:spcBef>
          <a:spcPct val="0"/>
        </a:spcBef>
        <a:spcAft>
          <a:spcPct val="0"/>
        </a:spcAft>
        <a:defRPr sz="4400" b="1" i="1" u="sng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i="1" u="sng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3429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i="1" u="sng" kern="1200">
          <a:solidFill>
            <a:schemeClr val="bg1"/>
          </a:solidFill>
          <a:latin typeface="+mn-lt"/>
          <a:ea typeface="+mn-ea"/>
          <a:cs typeface="+mn-cs"/>
        </a:defRPr>
      </a:lvl2pPr>
      <a:lvl3pPr marL="342900" indent="-3429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bg1"/>
          </a:solidFill>
          <a:latin typeface="+mn-lt"/>
          <a:ea typeface="Wingdings" panose="05000000000000000000" pitchFamily="2" charset="2"/>
          <a:cs typeface="Wingdings" panose="05000000000000000000" pitchFamily="2" charset="2"/>
        </a:defRPr>
      </a:lvl3pPr>
      <a:lvl4pPr marL="1143000" indent="-228600" algn="l" rtl="0" eaLnBrk="0" fontAlgn="ctr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bg1"/>
          </a:solidFill>
          <a:latin typeface="+mn-lt"/>
          <a:ea typeface="Wingdings" panose="05000000000000000000" pitchFamily="2" charset="2"/>
          <a:cs typeface="Wingdings" panose="05000000000000000000" pitchFamily="2" charset="2"/>
        </a:defRPr>
      </a:lvl4pPr>
      <a:lvl5pPr marL="1600200" indent="-228600" algn="l" rtl="0" eaLnBrk="0" fontAlgn="ctr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Wingdings" panose="05000000000000000000" pitchFamily="2" charset="2"/>
          <a:cs typeface="Wingdings" panose="05000000000000000000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389542"/>
            <a:ext cx="720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4000"/>
            <a:ext cx="7886700" cy="476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 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2000" y="1069373"/>
            <a:ext cx="7200000" cy="0"/>
          </a:xfrm>
          <a:prstGeom prst="line">
            <a:avLst/>
          </a:prstGeom>
          <a:ln w="38100">
            <a:solidFill>
              <a:schemeClr val="bg2"/>
            </a:solidFill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1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等线" panose="02010600030101010101" pitchFamily="2" charset="-122"/>
        <a:buChar char="★"/>
        <a:defRPr sz="2400" b="1" kern="1200" baseline="0">
          <a:solidFill>
            <a:schemeClr val="tx1"/>
          </a:solidFill>
          <a:effectLst/>
          <a:latin typeface="+mn-ea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85000"/>
        <a:buFont typeface="等线" panose="02010600030101010101" pitchFamily="2" charset="-122"/>
        <a:buChar char="◆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70000"/>
        <a:buFont typeface="等线" panose="02010600030101010101" pitchFamily="2" charset="-122"/>
        <a:buChar char="▲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3200" i="0" baseline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i="0" baseline="0" dirty="0" smtClean="0">
                <a:solidFill>
                  <a:srgbClr val="000000"/>
                </a:solidFill>
                <a:latin typeface="+mj-ea"/>
                <a:ea typeface="+mj-ea"/>
              </a:rPr>
              <a:t>第</a:t>
            </a:r>
            <a:r>
              <a:rPr lang="en-US" altLang="zh-CN" sz="3200" i="0" baseline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zh-CN" altLang="en-US" sz="3200" i="0" baseline="0" dirty="0" smtClean="0">
                <a:solidFill>
                  <a:srgbClr val="000000"/>
                </a:solidFill>
                <a:latin typeface="+mj-ea"/>
                <a:ea typeface="+mj-ea"/>
              </a:rPr>
              <a:t>章</a:t>
            </a:r>
            <a:endParaRPr lang="en-US" altLang="zh-CN" sz="3200" i="0" baseline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r">
              <a:defRPr/>
            </a:pPr>
            <a:endParaRPr lang="en-US" altLang="zh-CN" sz="3200" i="0" baseline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8100" i="0" baseline="0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8100" i="0" baseline="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计算机组成</a:t>
            </a:r>
            <a:endParaRPr lang="en-US" altLang="zh-CN" sz="8100" i="0" baseline="0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9600" i="0" baseline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3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5.3.3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存储器的层次结构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236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+mn-ea"/>
              </a:rPr>
              <a:t>	</a:t>
            </a:r>
            <a:r>
              <a:rPr lang="zh-CN" altLang="en-US" i="0" baseline="0" dirty="0">
                <a:latin typeface="+mn-ea"/>
              </a:rPr>
              <a:t>计算机用户需要许多存储器，尤其是速度快且价格低廉的存储器。但这种要求并不总能得到满足。存取速度快的存储器通常都不便宜。因此需要寻找一种折中办法。解决的办法就是采用分级存储。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8313" y="3168650"/>
            <a:ext cx="8172450" cy="3419475"/>
            <a:chOff x="467999" y="2880000"/>
            <a:chExt cx="8172001" cy="3420000"/>
          </a:xfrm>
        </p:grpSpPr>
        <p:sp>
          <p:nvSpPr>
            <p:cNvPr id="15365" name="Text Box 8"/>
            <p:cNvSpPr txBox="1">
              <a:spLocks noChangeArrowheads="1"/>
            </p:cNvSpPr>
            <p:nvPr/>
          </p:nvSpPr>
          <p:spPr bwMode="auto">
            <a:xfrm>
              <a:off x="468000" y="288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储器的层次结构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1536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000" y="3420000"/>
              <a:ext cx="5616000" cy="286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367" name="Straight Connector 6"/>
            <p:cNvCxnSpPr>
              <a:cxnSpLocks noChangeShapeType="1"/>
            </p:cNvCxnSpPr>
            <p:nvPr/>
          </p:nvCxnSpPr>
          <p:spPr bwMode="auto">
            <a:xfrm>
              <a:off x="468000" y="338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7"/>
            <p:cNvCxnSpPr>
              <a:cxnSpLocks noChangeShapeType="1"/>
            </p:cNvCxnSpPr>
            <p:nvPr/>
          </p:nvCxnSpPr>
          <p:spPr bwMode="auto">
            <a:xfrm>
              <a:off x="468000" y="288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8"/>
            <p:cNvCxnSpPr>
              <a:cxnSpLocks noChangeShapeType="1"/>
            </p:cNvCxnSpPr>
            <p:nvPr/>
          </p:nvCxnSpPr>
          <p:spPr bwMode="auto">
            <a:xfrm>
              <a:off x="467999" y="630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5.3.4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高速缓存存储器（</a:t>
            </a:r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Cache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高速缓冲存储器的存取速度要比主存快，但是比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及其内部的寄存器要慢。高速缓冲存储器通常容量较小，且被置于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和主存之间。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8313" y="2735263"/>
            <a:ext cx="8172450" cy="3421062"/>
            <a:chOff x="468000" y="2735999"/>
            <a:chExt cx="8172000" cy="3420001"/>
          </a:xfrm>
        </p:grpSpPr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468000" y="2735999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</a:t>
              </a:r>
              <a:r>
                <a:rPr lang="zh-CN" altLang="en-US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速缓存存储器（</a:t>
              </a:r>
              <a:r>
                <a:rPr lang="en-US" altLang="zh-CN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r>
                <a:rPr lang="zh-CN" altLang="en-US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000" i="0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000" y="3384000"/>
              <a:ext cx="6264000" cy="262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391" name="Straight Connector 6"/>
            <p:cNvCxnSpPr>
              <a:cxnSpLocks noChangeShapeType="1"/>
            </p:cNvCxnSpPr>
            <p:nvPr/>
          </p:nvCxnSpPr>
          <p:spPr bwMode="auto">
            <a:xfrm>
              <a:off x="468000" y="3240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Straight Connector 7"/>
            <p:cNvCxnSpPr>
              <a:cxnSpLocks noChangeShapeType="1"/>
            </p:cNvCxnSpPr>
            <p:nvPr/>
          </p:nvCxnSpPr>
          <p:spPr bwMode="auto">
            <a:xfrm>
              <a:off x="468000" y="273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Straight Connector 8"/>
            <p:cNvCxnSpPr>
              <a:cxnSpLocks noChangeShapeType="1"/>
            </p:cNvCxnSpPr>
            <p:nvPr/>
          </p:nvCxnSpPr>
          <p:spPr bwMode="auto">
            <a:xfrm>
              <a:off x="468000" y="615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5.4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输入</a:t>
            </a:r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输出子系统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i="0" baseline="0">
              <a:ea typeface="宋体" panose="02010600030101010101" pitchFamily="2" charset="-122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计算机中的第三个子系统是被称为输入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输出子系统的设备集合。这个子系统可以使计算机与外界通信，并在断电的情况下存储程序和数据。输入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输出设备可以分为两大类：非存储设备和存储设备。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3276491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5.4.1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非存储设备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8313" y="3959225"/>
            <a:ext cx="8172450" cy="225202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非存储设备使得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内存可以与外界通信，但它们不能存储信息。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键盘和监视器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打印机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5148263"/>
            <a:ext cx="46101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5.4.2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存储设备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尽管存储设备被归类为输入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输出设备，但它可以存储大量的信息以备后用。它们要比主存便宜得多，而且存储的信息也不易丢失（即使断电信息也不会丢失）。有时称它们为辅助存储设备，通常有磁介质和光介质两类。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8313" y="3240088"/>
            <a:ext cx="4248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磁介质存储设备</a:t>
            </a:r>
            <a:endParaRPr lang="en-US" altLang="zh-CN" i="0" baseline="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磁介质存储设备使用磁性来存储数据。利用磁能的变化来表示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或者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384550"/>
            <a:ext cx="40544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8313" y="3419475"/>
            <a:ext cx="8172450" cy="3240088"/>
            <a:chOff x="468000" y="1440000"/>
            <a:chExt cx="8172000" cy="3240000"/>
          </a:xfrm>
        </p:grpSpPr>
        <p:sp>
          <p:nvSpPr>
            <p:cNvPr id="19465" name="Text Box 4"/>
            <p:cNvSpPr txBox="1">
              <a:spLocks noChangeArrowheads="1"/>
            </p:cNvSpPr>
            <p:nvPr/>
          </p:nvSpPr>
          <p:spPr bwMode="auto">
            <a:xfrm>
              <a:off x="468000" y="144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磁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带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1946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00" y="2052000"/>
              <a:ext cx="7920000" cy="252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467" name="Straight Connector 4"/>
            <p:cNvCxnSpPr>
              <a:cxnSpLocks noChangeShapeType="1"/>
            </p:cNvCxnSpPr>
            <p:nvPr/>
          </p:nvCxnSpPr>
          <p:spPr bwMode="auto">
            <a:xfrm>
              <a:off x="468000" y="19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Straight Connector 5"/>
            <p:cNvCxnSpPr>
              <a:cxnSpLocks noChangeShapeType="1"/>
            </p:cNvCxnSpPr>
            <p:nvPr/>
          </p:nvCxnSpPr>
          <p:spPr bwMode="auto">
            <a:xfrm>
              <a:off x="468000" y="14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Straight Connector 6"/>
            <p:cNvCxnSpPr>
              <a:cxnSpLocks noChangeShapeType="1"/>
            </p:cNvCxnSpPr>
            <p:nvPr/>
          </p:nvCxnSpPr>
          <p:spPr bwMode="auto">
            <a:xfrm>
              <a:off x="468000" y="468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59" name="组合 16"/>
          <p:cNvGrpSpPr>
            <a:grpSpLocks/>
          </p:cNvGrpSpPr>
          <p:nvPr/>
        </p:nvGrpSpPr>
        <p:grpSpPr bwMode="auto">
          <a:xfrm>
            <a:off x="468313" y="252413"/>
            <a:ext cx="8172450" cy="2879725"/>
            <a:chOff x="468000" y="720000"/>
            <a:chExt cx="8172000" cy="2880000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磁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盘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00" y="1332002"/>
              <a:ext cx="7920000" cy="2152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462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3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Straight Connector 6"/>
            <p:cNvCxnSpPr>
              <a:cxnSpLocks noChangeShapeType="1"/>
            </p:cNvCxnSpPr>
            <p:nvPr/>
          </p:nvCxnSpPr>
          <p:spPr bwMode="auto">
            <a:xfrm>
              <a:off x="468000" y="360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>
            <a:grpSpLocks/>
          </p:cNvGrpSpPr>
          <p:nvPr/>
        </p:nvGrpSpPr>
        <p:grpSpPr bwMode="auto">
          <a:xfrm>
            <a:off x="468313" y="720725"/>
            <a:ext cx="8172450" cy="5867400"/>
            <a:chOff x="468000" y="720000"/>
            <a:chExt cx="8172000" cy="5868000"/>
          </a:xfrm>
        </p:grpSpPr>
        <p:sp>
          <p:nvSpPr>
            <p:cNvPr id="20484" name="Text Box 2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CD-ROM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（只读光盘）的制作和使用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2048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000" y="1404000"/>
              <a:ext cx="5040000" cy="504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486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7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8" name="Straight Connector 6"/>
            <p:cNvCxnSpPr>
              <a:cxnSpLocks noChangeShapeType="1"/>
            </p:cNvCxnSpPr>
            <p:nvPr/>
          </p:nvCxnSpPr>
          <p:spPr bwMode="auto">
            <a:xfrm>
              <a:off x="468000" y="6588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8313" y="0"/>
            <a:ext cx="81724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光存储设备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>
            <a:grpSpLocks/>
          </p:cNvGrpSpPr>
          <p:nvPr/>
        </p:nvGrpSpPr>
        <p:grpSpPr bwMode="auto">
          <a:xfrm>
            <a:off x="381000" y="720725"/>
            <a:ext cx="8259763" cy="4138613"/>
            <a:chOff x="381000" y="720000"/>
            <a:chExt cx="8259000" cy="4140000"/>
          </a:xfrm>
        </p:grpSpPr>
        <p:sp>
          <p:nvSpPr>
            <p:cNvPr id="21507" name="Text Box 2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制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作 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CD-R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（可刻录光盘</a:t>
              </a:r>
              <a:r>
                <a:rPr lang="zh-CN" altLang="en-US" sz="2000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</a:p>
          </p:txBody>
        </p:sp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00" y="1440000"/>
              <a:ext cx="6984000" cy="3179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509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0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1" name="Straight Connector 6"/>
            <p:cNvCxnSpPr>
              <a:cxnSpLocks noChangeShapeType="1"/>
            </p:cNvCxnSpPr>
            <p:nvPr/>
          </p:nvCxnSpPr>
          <p:spPr bwMode="auto">
            <a:xfrm>
              <a:off x="381000" y="4860000"/>
              <a:ext cx="80232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468313" y="720725"/>
            <a:ext cx="8172450" cy="4138613"/>
            <a:chOff x="468000" y="720000"/>
            <a:chExt cx="8172000" cy="4140000"/>
          </a:xfrm>
        </p:grpSpPr>
        <p:sp>
          <p:nvSpPr>
            <p:cNvPr id="22531" name="Text Box 2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制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作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CD-RW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（可重写光盘</a:t>
              </a:r>
              <a:r>
                <a:rPr lang="zh-CN" altLang="en-US" sz="2000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en-US" altLang="zh-CN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00" y="1440000"/>
              <a:ext cx="6984000" cy="320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533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5" name="Straight Connector 6"/>
            <p:cNvCxnSpPr>
              <a:cxnSpLocks noChangeShapeType="1"/>
            </p:cNvCxnSpPr>
            <p:nvPr/>
          </p:nvCxnSpPr>
          <p:spPr bwMode="auto">
            <a:xfrm>
              <a:off x="468000" y="48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+mj-ea"/>
                <a:ea typeface="+mj-ea"/>
              </a:rPr>
              <a:t>5.5	</a:t>
            </a:r>
            <a:r>
              <a:rPr lang="zh-CN" altLang="en-US" sz="3600" i="0" baseline="0" dirty="0">
                <a:solidFill>
                  <a:srgbClr val="FF0000"/>
                </a:solidFill>
                <a:latin typeface="+mj-ea"/>
                <a:ea typeface="+mj-ea"/>
              </a:rPr>
              <a:t>子系统的互连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1166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5.5.1	CPU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和存储器的连接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8313" y="1800225"/>
            <a:ext cx="8172450" cy="11440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和存储器之间通常由称为总线的三组线路连接在一起，它们分别是：数据总线、地址总线和控制总线。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68313" y="3240088"/>
            <a:ext cx="8172450" cy="2700337"/>
            <a:chOff x="468000" y="2159999"/>
            <a:chExt cx="8172000" cy="2700001"/>
          </a:xfrm>
        </p:grpSpPr>
        <p:sp>
          <p:nvSpPr>
            <p:cNvPr id="23558" name="Text Box 4"/>
            <p:cNvSpPr txBox="1">
              <a:spLocks noChangeArrowheads="1"/>
            </p:cNvSpPr>
            <p:nvPr/>
          </p:nvSpPr>
          <p:spPr bwMode="auto">
            <a:xfrm>
              <a:off x="468000" y="2159999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</a:t>
              </a:r>
              <a:r>
                <a:rPr lang="zh-CN" altLang="en-US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用三种总线连接</a:t>
              </a:r>
              <a:r>
                <a:rPr lang="en-US" altLang="zh-CN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r>
                <a:rPr lang="zh-CN" altLang="en-US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和存储器</a:t>
              </a:r>
              <a:endParaRPr lang="zh-CN" altLang="en-US" sz="2000" i="0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355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00" y="2880000"/>
              <a:ext cx="8064000" cy="181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560" name="Straight Connector 6"/>
            <p:cNvCxnSpPr>
              <a:cxnSpLocks noChangeShapeType="1"/>
            </p:cNvCxnSpPr>
            <p:nvPr/>
          </p:nvCxnSpPr>
          <p:spPr bwMode="auto">
            <a:xfrm>
              <a:off x="468000" y="26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Straight Connector 7"/>
            <p:cNvCxnSpPr>
              <a:cxnSpLocks noChangeShapeType="1"/>
            </p:cNvCxnSpPr>
            <p:nvPr/>
          </p:nvCxnSpPr>
          <p:spPr bwMode="auto">
            <a:xfrm>
              <a:off x="468000" y="21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Straight Connector 8"/>
            <p:cNvCxnSpPr>
              <a:cxnSpLocks noChangeShapeType="1"/>
            </p:cNvCxnSpPr>
            <p:nvPr/>
          </p:nvCxnSpPr>
          <p:spPr bwMode="auto">
            <a:xfrm>
              <a:off x="468000" y="48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5.5.2	I/O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设备的连接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设备的运行速度比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和内存要慢得多。因此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设备不能直接与三总线相连。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设备是通过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控制器（接口）连接到总线上。每个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设备都有一个特定的控制器。</a:t>
            </a:r>
          </a:p>
        </p:txBody>
      </p:sp>
      <p:grpSp>
        <p:nvGrpSpPr>
          <p:cNvPr id="24580" name="组合 4"/>
          <p:cNvGrpSpPr>
            <a:grpSpLocks/>
          </p:cNvGrpSpPr>
          <p:nvPr/>
        </p:nvGrpSpPr>
        <p:grpSpPr bwMode="auto">
          <a:xfrm>
            <a:off x="468313" y="2663825"/>
            <a:ext cx="8172450" cy="3779838"/>
            <a:chOff x="468000" y="1080000"/>
            <a:chExt cx="8172000" cy="3780000"/>
          </a:xfrm>
        </p:grpSpPr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468000" y="108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I/O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设备与总线的连接</a:t>
              </a:r>
            </a:p>
          </p:txBody>
        </p:sp>
        <p:pic>
          <p:nvPicPr>
            <p:cNvPr id="2458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000" y="1692000"/>
              <a:ext cx="7344000" cy="3093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583" name="Straight Connector 4"/>
            <p:cNvCxnSpPr>
              <a:cxnSpLocks noChangeShapeType="1"/>
            </p:cNvCxnSpPr>
            <p:nvPr/>
          </p:nvCxnSpPr>
          <p:spPr bwMode="auto">
            <a:xfrm>
              <a:off x="468000" y="158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4" name="Straight Connector 5"/>
            <p:cNvCxnSpPr>
              <a:cxnSpLocks noChangeShapeType="1"/>
            </p:cNvCxnSpPr>
            <p:nvPr/>
          </p:nvCxnSpPr>
          <p:spPr bwMode="auto">
            <a:xfrm>
              <a:off x="468000" y="108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5" name="Straight Connector 6"/>
            <p:cNvCxnSpPr>
              <a:cxnSpLocks noChangeShapeType="1"/>
            </p:cNvCxnSpPr>
            <p:nvPr/>
          </p:nvCxnSpPr>
          <p:spPr bwMode="auto">
            <a:xfrm>
              <a:off x="468000" y="48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2413" y="2087563"/>
            <a:ext cx="8820150" cy="4684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列出计算机的三个子系统；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描述计算机中央处理单元（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）的作用；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描述典型计算机中的指令周期：取指令、译码和执行指令；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描述主存和它的地址空间；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定义输入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输出子系统；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了解子系统互连；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描述输入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输出寻址的不同方法。；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区分设计计算机体系结构的两种主要趋势；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1200"/>
              </a:spcAft>
            </a:pPr>
            <a:endParaRPr lang="zh-CN" altLang="en-US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目标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388" y="971550"/>
            <a:ext cx="88201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通过本章的学习，学生应该能够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>
            <a:grpSpLocks/>
          </p:cNvGrpSpPr>
          <p:nvPr/>
        </p:nvGrpSpPr>
        <p:grpSpPr bwMode="auto">
          <a:xfrm>
            <a:off x="468313" y="720725"/>
            <a:ext cx="8172450" cy="5038725"/>
            <a:chOff x="468000" y="720000"/>
            <a:chExt cx="8172000" cy="5040000"/>
          </a:xfrm>
        </p:grpSpPr>
        <p:sp>
          <p:nvSpPr>
            <p:cNvPr id="25603" name="Text Box 4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SCSI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（小型计算机系统接口）控制器</a:t>
              </a:r>
            </a:p>
          </p:txBody>
        </p:sp>
        <p:pic>
          <p:nvPicPr>
            <p:cNvPr id="2560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00" y="1440000"/>
              <a:ext cx="8064000" cy="410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05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6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7" name="Straight Connector 6"/>
            <p:cNvCxnSpPr>
              <a:cxnSpLocks noChangeShapeType="1"/>
            </p:cNvCxnSpPr>
            <p:nvPr/>
          </p:nvCxnSpPr>
          <p:spPr bwMode="auto">
            <a:xfrm>
              <a:off x="468000" y="57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1"/>
          <p:cNvGrpSpPr>
            <a:grpSpLocks/>
          </p:cNvGrpSpPr>
          <p:nvPr/>
        </p:nvGrpSpPr>
        <p:grpSpPr bwMode="auto">
          <a:xfrm>
            <a:off x="468313" y="720725"/>
            <a:ext cx="8172450" cy="5075238"/>
            <a:chOff x="468000" y="720000"/>
            <a:chExt cx="8172000" cy="5076000"/>
          </a:xfrm>
        </p:grpSpPr>
        <p:sp>
          <p:nvSpPr>
            <p:cNvPr id="26627" name="Text Box 2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火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线（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1394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）控制器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00" y="1440003"/>
              <a:ext cx="7704000" cy="4147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629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0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1" name="Straight Connector 6"/>
            <p:cNvCxnSpPr>
              <a:cxnSpLocks noChangeShapeType="1"/>
            </p:cNvCxnSpPr>
            <p:nvPr/>
          </p:nvCxnSpPr>
          <p:spPr bwMode="auto">
            <a:xfrm>
              <a:off x="468000" y="579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>
            <a:grpSpLocks/>
          </p:cNvGrpSpPr>
          <p:nvPr/>
        </p:nvGrpSpPr>
        <p:grpSpPr bwMode="auto">
          <a:xfrm>
            <a:off x="468313" y="720725"/>
            <a:ext cx="8172450" cy="5722938"/>
            <a:chOff x="467999" y="720000"/>
            <a:chExt cx="8172001" cy="5724000"/>
          </a:xfrm>
        </p:grpSpPr>
        <p:sp>
          <p:nvSpPr>
            <p:cNvPr id="27651" name="Text Box 2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USB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（通用串行总线）控制器</a:t>
              </a:r>
            </a:p>
          </p:txBody>
        </p:sp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000" y="1332000"/>
              <a:ext cx="7344000" cy="503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653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4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5" name="Straight Connector 6"/>
            <p:cNvCxnSpPr>
              <a:cxnSpLocks noChangeShapeType="1"/>
            </p:cNvCxnSpPr>
            <p:nvPr/>
          </p:nvCxnSpPr>
          <p:spPr bwMode="auto">
            <a:xfrm>
              <a:off x="467999" y="6444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5.5.3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输入</a:t>
            </a:r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输出设备的寻址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8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使用相同的总线在主存和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I/0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设备之间读写数据。</a:t>
            </a:r>
          </a:p>
        </p:txBody>
      </p:sp>
      <p:grpSp>
        <p:nvGrpSpPr>
          <p:cNvPr id="28676" name="组合 1"/>
          <p:cNvGrpSpPr>
            <a:grpSpLocks/>
          </p:cNvGrpSpPr>
          <p:nvPr/>
        </p:nvGrpSpPr>
        <p:grpSpPr bwMode="auto">
          <a:xfrm>
            <a:off x="468313" y="2160588"/>
            <a:ext cx="8172450" cy="4319587"/>
            <a:chOff x="467999" y="720000"/>
            <a:chExt cx="8172001" cy="4320000"/>
          </a:xfrm>
        </p:grpSpPr>
        <p:sp>
          <p:nvSpPr>
            <p:cNvPr id="28678" name="Text Box 2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I/O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独立寻址</a:t>
              </a:r>
            </a:p>
          </p:txBody>
        </p:sp>
        <p:pic>
          <p:nvPicPr>
            <p:cNvPr id="2867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00" y="1332000"/>
              <a:ext cx="8064000" cy="361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80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Straight Connector 6"/>
            <p:cNvCxnSpPr>
              <a:cxnSpLocks noChangeShapeType="1"/>
            </p:cNvCxnSpPr>
            <p:nvPr/>
          </p:nvCxnSpPr>
          <p:spPr bwMode="auto">
            <a:xfrm>
              <a:off x="467999" y="50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77" name="文本框 2"/>
          <p:cNvSpPr txBox="1">
            <a:spLocks noChangeArrowheads="1"/>
          </p:cNvSpPr>
          <p:nvPr/>
        </p:nvSpPr>
        <p:spPr bwMode="auto">
          <a:xfrm>
            <a:off x="468313" y="1439863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1.I/O</a:t>
            </a:r>
            <a:r>
              <a:rPr lang="zh-CN" altLang="en-US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独立寻址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2"/>
          <p:cNvGrpSpPr>
            <a:grpSpLocks/>
          </p:cNvGrpSpPr>
          <p:nvPr/>
        </p:nvGrpSpPr>
        <p:grpSpPr bwMode="auto">
          <a:xfrm>
            <a:off x="468313" y="1584325"/>
            <a:ext cx="8172450" cy="4211638"/>
            <a:chOff x="468000" y="1584000"/>
            <a:chExt cx="8172000" cy="4212000"/>
          </a:xfrm>
        </p:grpSpPr>
        <p:sp>
          <p:nvSpPr>
            <p:cNvPr id="29700" name="Text Box 2"/>
            <p:cNvSpPr txBox="1">
              <a:spLocks noChangeArrowheads="1"/>
            </p:cNvSpPr>
            <p:nvPr/>
          </p:nvSpPr>
          <p:spPr bwMode="auto">
            <a:xfrm>
              <a:off x="468000" y="1584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I/O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存储器映射寻址</a:t>
              </a:r>
            </a:p>
          </p:txBody>
        </p:sp>
        <p:pic>
          <p:nvPicPr>
            <p:cNvPr id="2970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00" y="2196000"/>
              <a:ext cx="8064000" cy="350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702" name="Straight Connector 4"/>
            <p:cNvCxnSpPr>
              <a:cxnSpLocks noChangeShapeType="1"/>
            </p:cNvCxnSpPr>
            <p:nvPr/>
          </p:nvCxnSpPr>
          <p:spPr bwMode="auto">
            <a:xfrm>
              <a:off x="468000" y="2088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3" name="Straight Connector 5"/>
            <p:cNvCxnSpPr>
              <a:cxnSpLocks noChangeShapeType="1"/>
            </p:cNvCxnSpPr>
            <p:nvPr/>
          </p:nvCxnSpPr>
          <p:spPr bwMode="auto">
            <a:xfrm>
              <a:off x="468000" y="1584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4" name="Straight Connector 6"/>
            <p:cNvCxnSpPr>
              <a:cxnSpLocks noChangeShapeType="1"/>
            </p:cNvCxnSpPr>
            <p:nvPr/>
          </p:nvCxnSpPr>
          <p:spPr bwMode="auto">
            <a:xfrm>
              <a:off x="468000" y="579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2.I/O</a:t>
            </a:r>
            <a:r>
              <a:rPr lang="zh-CN" altLang="en-US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存储器映射寻址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5.6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程序执行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计算机使用称为程序的一系列指令来处理数据。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47706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5.6.1  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机器周期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8313" y="2160588"/>
            <a:ext cx="8172450" cy="466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利用重复的机器周期来执行程序中的指令。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68313" y="2879725"/>
            <a:ext cx="8172450" cy="3529013"/>
            <a:chOff x="468000" y="2520000"/>
            <a:chExt cx="8172000" cy="3528000"/>
          </a:xfrm>
        </p:grpSpPr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468000" y="25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器周期的步骤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3072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83" y="3132000"/>
              <a:ext cx="7702833" cy="2848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729" name="Straight Connector 6"/>
            <p:cNvCxnSpPr>
              <a:cxnSpLocks noChangeShapeType="1"/>
            </p:cNvCxnSpPr>
            <p:nvPr/>
          </p:nvCxnSpPr>
          <p:spPr bwMode="auto">
            <a:xfrm>
              <a:off x="468000" y="30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0" name="Straight Connector 7"/>
            <p:cNvCxnSpPr>
              <a:cxnSpLocks noChangeShapeType="1"/>
            </p:cNvCxnSpPr>
            <p:nvPr/>
          </p:nvCxnSpPr>
          <p:spPr bwMode="auto">
            <a:xfrm>
              <a:off x="468000" y="25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8"/>
            <p:cNvCxnSpPr>
              <a:cxnSpLocks noChangeShapeType="1"/>
            </p:cNvCxnSpPr>
            <p:nvPr/>
          </p:nvCxnSpPr>
          <p:spPr bwMode="auto">
            <a:xfrm>
              <a:off x="468000" y="6048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5.6.2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输入</a:t>
            </a:r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输出操作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338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设备的运行速度比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和内存慢得多，在它们之间交换数据时，两者的运行需要同步。有三种同步方法：程序控制输入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输出、中断控制输入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DMA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（直接存储器存取）。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algn="just">
              <a:spcAft>
                <a:spcPct val="500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程序控制输入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algn="just">
              <a:spcAft>
                <a:spcPct val="500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中断控制输入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algn="just">
              <a:spcAft>
                <a:spcPct val="500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直接存储器存取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(DMA)</a:t>
            </a:r>
            <a:endParaRPr lang="zh-CN" altLang="en-US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"/>
          <p:cNvGrpSpPr>
            <a:grpSpLocks/>
          </p:cNvGrpSpPr>
          <p:nvPr/>
        </p:nvGrpSpPr>
        <p:grpSpPr bwMode="auto">
          <a:xfrm>
            <a:off x="468313" y="539750"/>
            <a:ext cx="8172450" cy="5832475"/>
            <a:chOff x="468000" y="540000"/>
            <a:chExt cx="8172000" cy="5832000"/>
          </a:xfrm>
        </p:grpSpPr>
        <p:sp>
          <p:nvSpPr>
            <p:cNvPr id="32771" name="Text Box 4"/>
            <p:cNvSpPr txBox="1">
              <a:spLocks noChangeArrowheads="1"/>
            </p:cNvSpPr>
            <p:nvPr/>
          </p:nvSpPr>
          <p:spPr bwMode="auto">
            <a:xfrm>
              <a:off x="468000" y="540000"/>
              <a:ext cx="817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程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序控制输入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/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输出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3277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000" y="1188000"/>
              <a:ext cx="5400000" cy="5074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773" name="Straight Connector 4"/>
            <p:cNvCxnSpPr>
              <a:cxnSpLocks noChangeShapeType="1"/>
            </p:cNvCxnSpPr>
            <p:nvPr/>
          </p:nvCxnSpPr>
          <p:spPr bwMode="auto">
            <a:xfrm>
              <a:off x="468000" y="10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4" name="Straight Connector 5"/>
            <p:cNvCxnSpPr>
              <a:cxnSpLocks noChangeShapeType="1"/>
            </p:cNvCxnSpPr>
            <p:nvPr/>
          </p:nvCxnSpPr>
          <p:spPr bwMode="auto">
            <a:xfrm>
              <a:off x="468000" y="5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5" name="Straight Connector 6"/>
            <p:cNvCxnSpPr>
              <a:cxnSpLocks noChangeShapeType="1"/>
            </p:cNvCxnSpPr>
            <p:nvPr/>
          </p:nvCxnSpPr>
          <p:spPr bwMode="auto">
            <a:xfrm>
              <a:off x="468000" y="6372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1"/>
          <p:cNvGrpSpPr>
            <a:grpSpLocks/>
          </p:cNvGrpSpPr>
          <p:nvPr/>
        </p:nvGrpSpPr>
        <p:grpSpPr bwMode="auto">
          <a:xfrm>
            <a:off x="468313" y="539750"/>
            <a:ext cx="8172450" cy="5219700"/>
            <a:chOff x="468000" y="540000"/>
            <a:chExt cx="8172000" cy="5220000"/>
          </a:xfrm>
        </p:grpSpPr>
        <p:sp>
          <p:nvSpPr>
            <p:cNvPr id="33795" name="Text Box 2"/>
            <p:cNvSpPr txBox="1">
              <a:spLocks noChangeArrowheads="1"/>
            </p:cNvSpPr>
            <p:nvPr/>
          </p:nvSpPr>
          <p:spPr bwMode="auto">
            <a:xfrm>
              <a:off x="468000" y="54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断控制输入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/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输出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337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00" y="1188000"/>
              <a:ext cx="5904000" cy="442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797" name="Straight Connector 4"/>
            <p:cNvCxnSpPr>
              <a:cxnSpLocks noChangeShapeType="1"/>
            </p:cNvCxnSpPr>
            <p:nvPr/>
          </p:nvCxnSpPr>
          <p:spPr bwMode="auto">
            <a:xfrm>
              <a:off x="468000" y="10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98" name="Straight Connector 5"/>
            <p:cNvCxnSpPr>
              <a:cxnSpLocks noChangeShapeType="1"/>
            </p:cNvCxnSpPr>
            <p:nvPr/>
          </p:nvCxnSpPr>
          <p:spPr bwMode="auto">
            <a:xfrm>
              <a:off x="468000" y="5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99" name="Straight Connector 6"/>
            <p:cNvCxnSpPr>
              <a:cxnSpLocks noChangeShapeType="1"/>
            </p:cNvCxnSpPr>
            <p:nvPr/>
          </p:nvCxnSpPr>
          <p:spPr bwMode="auto">
            <a:xfrm>
              <a:off x="468000" y="57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1"/>
          <p:cNvGrpSpPr>
            <a:grpSpLocks/>
          </p:cNvGrpSpPr>
          <p:nvPr/>
        </p:nvGrpSpPr>
        <p:grpSpPr bwMode="auto">
          <a:xfrm>
            <a:off x="468313" y="539750"/>
            <a:ext cx="8172450" cy="5940425"/>
            <a:chOff x="468000" y="539999"/>
            <a:chExt cx="8172000" cy="5940001"/>
          </a:xfrm>
        </p:grpSpPr>
        <p:sp>
          <p:nvSpPr>
            <p:cNvPr id="35843" name="Text Box 2"/>
            <p:cNvSpPr txBox="1">
              <a:spLocks noChangeArrowheads="1"/>
            </p:cNvSpPr>
            <p:nvPr/>
          </p:nvSpPr>
          <p:spPr bwMode="auto">
            <a:xfrm>
              <a:off x="468000" y="539999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DMA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输入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/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输出</a:t>
              </a:r>
            </a:p>
          </p:txBody>
        </p:sp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000" y="1152000"/>
              <a:ext cx="4824000" cy="5259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5845" name="Straight Connector 4"/>
            <p:cNvCxnSpPr>
              <a:cxnSpLocks noChangeShapeType="1"/>
            </p:cNvCxnSpPr>
            <p:nvPr/>
          </p:nvCxnSpPr>
          <p:spPr bwMode="auto">
            <a:xfrm>
              <a:off x="468000" y="10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Straight Connector 5"/>
            <p:cNvCxnSpPr>
              <a:cxnSpLocks noChangeShapeType="1"/>
            </p:cNvCxnSpPr>
            <p:nvPr/>
          </p:nvCxnSpPr>
          <p:spPr bwMode="auto">
            <a:xfrm>
              <a:off x="468000" y="5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Straight Connector 6"/>
            <p:cNvCxnSpPr>
              <a:cxnSpLocks noChangeShapeType="1"/>
            </p:cNvCxnSpPr>
            <p:nvPr/>
          </p:nvCxnSpPr>
          <p:spPr bwMode="auto">
            <a:xfrm>
              <a:off x="468000" y="648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68313" y="720725"/>
            <a:ext cx="8172450" cy="114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计算机的组成部件可以分成三大类：中央处理单元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）、主存储器和输入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输出子系统。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5.1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引言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8313" y="2160588"/>
            <a:ext cx="8172450" cy="3959225"/>
            <a:chOff x="468000" y="2160000"/>
            <a:chExt cx="8172000" cy="3960000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68000" y="216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计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算机硬件（子系统）</a:t>
              </a:r>
            </a:p>
          </p:txBody>
        </p:sp>
        <p:cxnSp>
          <p:nvCxnSpPr>
            <p:cNvPr id="8198" name="Straight Connector 5"/>
            <p:cNvCxnSpPr>
              <a:cxnSpLocks noChangeShapeType="1"/>
            </p:cNvCxnSpPr>
            <p:nvPr/>
          </p:nvCxnSpPr>
          <p:spPr bwMode="auto">
            <a:xfrm>
              <a:off x="468000" y="26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Straight Connector 6"/>
            <p:cNvCxnSpPr>
              <a:cxnSpLocks noChangeShapeType="1"/>
            </p:cNvCxnSpPr>
            <p:nvPr/>
          </p:nvCxnSpPr>
          <p:spPr bwMode="auto">
            <a:xfrm>
              <a:off x="468000" y="21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Straight Connector 7"/>
            <p:cNvCxnSpPr>
              <a:cxnSpLocks noChangeShapeType="1"/>
            </p:cNvCxnSpPr>
            <p:nvPr/>
          </p:nvCxnSpPr>
          <p:spPr bwMode="auto">
            <a:xfrm>
              <a:off x="468000" y="61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20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742" y="2880000"/>
              <a:ext cx="6122174" cy="307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"/>
          <p:cNvGrpSpPr>
            <a:grpSpLocks/>
          </p:cNvGrpSpPr>
          <p:nvPr/>
        </p:nvGrpSpPr>
        <p:grpSpPr bwMode="auto">
          <a:xfrm>
            <a:off x="468313" y="539750"/>
            <a:ext cx="8172450" cy="5003800"/>
            <a:chOff x="468000" y="539999"/>
            <a:chExt cx="8172000" cy="5004001"/>
          </a:xfrm>
        </p:grpSpPr>
        <p:sp>
          <p:nvSpPr>
            <p:cNvPr id="36867" name="Text Box 2"/>
            <p:cNvSpPr txBox="1">
              <a:spLocks noChangeArrowheads="1"/>
            </p:cNvSpPr>
            <p:nvPr/>
          </p:nvSpPr>
          <p:spPr bwMode="auto">
            <a:xfrm>
              <a:off x="468000" y="539999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DMA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和总线的连接</a:t>
              </a:r>
            </a:p>
          </p:txBody>
        </p:sp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00" y="1188000"/>
              <a:ext cx="8064000" cy="4236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69" name="Straight Connector 4"/>
            <p:cNvCxnSpPr>
              <a:cxnSpLocks noChangeShapeType="1"/>
            </p:cNvCxnSpPr>
            <p:nvPr/>
          </p:nvCxnSpPr>
          <p:spPr bwMode="auto">
            <a:xfrm>
              <a:off x="468000" y="10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Straight Connector 5"/>
            <p:cNvCxnSpPr>
              <a:cxnSpLocks noChangeShapeType="1"/>
            </p:cNvCxnSpPr>
            <p:nvPr/>
          </p:nvCxnSpPr>
          <p:spPr bwMode="auto">
            <a:xfrm>
              <a:off x="468000" y="5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Straight Connector 6"/>
            <p:cNvCxnSpPr>
              <a:cxnSpLocks noChangeShapeType="1"/>
            </p:cNvCxnSpPr>
            <p:nvPr/>
          </p:nvCxnSpPr>
          <p:spPr bwMode="auto">
            <a:xfrm>
              <a:off x="468000" y="5544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5.7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不同的体系结构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i="0" baseline="0">
              <a:ea typeface="宋体" panose="02010600030101010101" pitchFamily="2" charset="-122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0" y="787906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5.7.1	CISC</a:t>
            </a:r>
            <a:r>
              <a:rPr lang="zh-CN" altLang="en-US" sz="32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（复杂指令集计算机）</a:t>
            </a:r>
            <a:endParaRPr lang="en-US" altLang="zh-CN" sz="3200" i="0" baseline="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468313" y="1439863"/>
            <a:ext cx="8172450" cy="225202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CISC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体系结构的设计策略是使用大量的指令，包括复杂指令。基于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CISC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体系结构的计算机编程相比其他体系结构要容易得多，因为每一项简单或复杂的任务都有一条对应的指令。程序员不必编写一组指令来完成一项复杂的任务。</a:t>
            </a:r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0" y="38113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5.7.2	RISC</a:t>
            </a:r>
            <a:r>
              <a:rPr lang="zh-CN" altLang="en-US" sz="32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（精简指令集计算机）</a:t>
            </a:r>
            <a:endParaRPr lang="en-US" altLang="zh-CN" sz="3200" i="0" baseline="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7895" name="Rectangle 3"/>
          <p:cNvSpPr>
            <a:spLocks noChangeArrowheads="1"/>
          </p:cNvSpPr>
          <p:nvPr/>
        </p:nvSpPr>
        <p:spPr bwMode="auto">
          <a:xfrm>
            <a:off x="468313" y="4464050"/>
            <a:ext cx="817245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RISC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体系结构的设计策略是使用少量的指令完成最少的简单操作。复杂指令用简单指令子集模拟，因此基于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RISC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体系结构的程序设计相比其他体系结构要更难、更费时。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5.7.3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流水线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计算机用取指令、译码和执行这三步执行每条指令。以前每条指令的这三步需要串行完成。现在使用流水线技术改善吞吐量。其思路是如果控制单元能同时完成机器周期中的三或两步，下一条指令就可以在前一条指令完成前开始。</a:t>
            </a:r>
          </a:p>
        </p:txBody>
      </p:sp>
      <p:grpSp>
        <p:nvGrpSpPr>
          <p:cNvPr id="38916" name="组合 1"/>
          <p:cNvGrpSpPr>
            <a:grpSpLocks/>
          </p:cNvGrpSpPr>
          <p:nvPr/>
        </p:nvGrpSpPr>
        <p:grpSpPr bwMode="auto">
          <a:xfrm>
            <a:off x="468313" y="3240088"/>
            <a:ext cx="8172450" cy="3095625"/>
            <a:chOff x="468313" y="3132138"/>
            <a:chExt cx="8172450" cy="3095862"/>
          </a:xfrm>
        </p:grpSpPr>
        <p:sp>
          <p:nvSpPr>
            <p:cNvPr id="38917" name="Text Box 2"/>
            <p:cNvSpPr txBox="1">
              <a:spLocks noChangeArrowheads="1"/>
            </p:cNvSpPr>
            <p:nvPr/>
          </p:nvSpPr>
          <p:spPr bwMode="auto">
            <a:xfrm>
              <a:off x="468313" y="3132138"/>
              <a:ext cx="8172450" cy="46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流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水线</a:t>
              </a:r>
            </a:p>
          </p:txBody>
        </p:sp>
        <p:pic>
          <p:nvPicPr>
            <p:cNvPr id="389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78" y="3744000"/>
              <a:ext cx="8064444" cy="242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8919" name="Straight Connector 4"/>
            <p:cNvCxnSpPr>
              <a:cxnSpLocks noChangeShapeType="1"/>
            </p:cNvCxnSpPr>
            <p:nvPr/>
          </p:nvCxnSpPr>
          <p:spPr bwMode="auto">
            <a:xfrm>
              <a:off x="468313" y="3636056"/>
              <a:ext cx="81724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0" name="Straight Connector 5"/>
            <p:cNvCxnSpPr>
              <a:cxnSpLocks noChangeShapeType="1"/>
            </p:cNvCxnSpPr>
            <p:nvPr/>
          </p:nvCxnSpPr>
          <p:spPr bwMode="auto">
            <a:xfrm>
              <a:off x="468313" y="3132138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1" name="Straight Connector 6"/>
            <p:cNvCxnSpPr>
              <a:cxnSpLocks noChangeShapeType="1"/>
            </p:cNvCxnSpPr>
            <p:nvPr/>
          </p:nvCxnSpPr>
          <p:spPr bwMode="auto">
            <a:xfrm>
              <a:off x="468313" y="6228000"/>
              <a:ext cx="81724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5.7.4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并行处理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+mn-ea"/>
              </a:rPr>
              <a:t>	</a:t>
            </a:r>
            <a:r>
              <a:rPr lang="zh-CN" altLang="en-US" i="0" baseline="0" dirty="0">
                <a:latin typeface="+mn-ea"/>
              </a:rPr>
              <a:t>传统上计算机只有单个控制单元、单个</a:t>
            </a:r>
            <a:r>
              <a:rPr lang="en-US" altLang="zh-CN" i="0" baseline="0" dirty="0">
                <a:latin typeface="+mn-ea"/>
              </a:rPr>
              <a:t>ALU</a:t>
            </a:r>
            <a:r>
              <a:rPr lang="zh-CN" altLang="en-US" i="0" baseline="0" dirty="0">
                <a:latin typeface="+mn-ea"/>
              </a:rPr>
              <a:t>和单个内存单元。随着技术进步和硬件成本的下降，现在计算机可以具有多个控制单元、多个</a:t>
            </a:r>
            <a:r>
              <a:rPr lang="en-US" altLang="zh-CN" i="0" baseline="0" dirty="0">
                <a:latin typeface="+mn-ea"/>
              </a:rPr>
              <a:t>ALU</a:t>
            </a:r>
            <a:r>
              <a:rPr lang="zh-CN" altLang="en-US" i="0" baseline="0" dirty="0">
                <a:latin typeface="+mn-ea"/>
              </a:rPr>
              <a:t>和多个内存单元，采用并行处理技术。像流水线一样，并行处理能提高吞吐量。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8313" y="3240088"/>
            <a:ext cx="8172450" cy="2987675"/>
            <a:chOff x="468000" y="3240000"/>
            <a:chExt cx="8172000" cy="2988000"/>
          </a:xfrm>
        </p:grpSpPr>
        <p:pic>
          <p:nvPicPr>
            <p:cNvPr id="39941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0" y="3888000"/>
              <a:ext cx="5544000" cy="2233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Text Box 9"/>
            <p:cNvSpPr txBox="1">
              <a:spLocks noChangeArrowheads="1"/>
            </p:cNvSpPr>
            <p:nvPr/>
          </p:nvSpPr>
          <p:spPr bwMode="auto">
            <a:xfrm>
              <a:off x="468000" y="324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计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算机组织的分类</a:t>
              </a:r>
            </a:p>
          </p:txBody>
        </p:sp>
        <p:cxnSp>
          <p:nvCxnSpPr>
            <p:cNvPr id="39943" name="Straight Connector 6"/>
            <p:cNvCxnSpPr>
              <a:cxnSpLocks noChangeShapeType="1"/>
            </p:cNvCxnSpPr>
            <p:nvPr/>
          </p:nvCxnSpPr>
          <p:spPr bwMode="auto">
            <a:xfrm>
              <a:off x="468000" y="37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4" name="Straight Connector 7"/>
            <p:cNvCxnSpPr>
              <a:cxnSpLocks noChangeShapeType="1"/>
            </p:cNvCxnSpPr>
            <p:nvPr/>
          </p:nvCxnSpPr>
          <p:spPr bwMode="auto">
            <a:xfrm>
              <a:off x="468000" y="32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5" name="Straight Connector 8"/>
            <p:cNvCxnSpPr>
              <a:cxnSpLocks noChangeShapeType="1"/>
            </p:cNvCxnSpPr>
            <p:nvPr/>
          </p:nvCxnSpPr>
          <p:spPr bwMode="auto">
            <a:xfrm>
              <a:off x="468000" y="6228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1"/>
          <p:cNvGrpSpPr>
            <a:grpSpLocks/>
          </p:cNvGrpSpPr>
          <p:nvPr/>
        </p:nvGrpSpPr>
        <p:grpSpPr bwMode="auto">
          <a:xfrm>
            <a:off x="468313" y="252413"/>
            <a:ext cx="8172450" cy="2519362"/>
            <a:chOff x="468000" y="540000"/>
            <a:chExt cx="8172000" cy="2520000"/>
          </a:xfrm>
        </p:grpSpPr>
        <p:sp>
          <p:nvSpPr>
            <p:cNvPr id="40969" name="Text Box 2"/>
            <p:cNvSpPr txBox="1">
              <a:spLocks noChangeArrowheads="1"/>
            </p:cNvSpPr>
            <p:nvPr/>
          </p:nvSpPr>
          <p:spPr bwMode="auto">
            <a:xfrm>
              <a:off x="468000" y="54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SISD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组织</a:t>
              </a:r>
            </a:p>
          </p:txBody>
        </p:sp>
        <p:pic>
          <p:nvPicPr>
            <p:cNvPr id="4097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116003"/>
              <a:ext cx="7200000" cy="191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971" name="Straight Connector 4"/>
            <p:cNvCxnSpPr>
              <a:cxnSpLocks noChangeShapeType="1"/>
            </p:cNvCxnSpPr>
            <p:nvPr/>
          </p:nvCxnSpPr>
          <p:spPr bwMode="auto">
            <a:xfrm>
              <a:off x="468000" y="10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Straight Connector 5"/>
            <p:cNvCxnSpPr>
              <a:cxnSpLocks noChangeShapeType="1"/>
            </p:cNvCxnSpPr>
            <p:nvPr/>
          </p:nvCxnSpPr>
          <p:spPr bwMode="auto">
            <a:xfrm>
              <a:off x="468000" y="5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Straight Connector 6"/>
            <p:cNvCxnSpPr>
              <a:cxnSpLocks noChangeShapeType="1"/>
            </p:cNvCxnSpPr>
            <p:nvPr/>
          </p:nvCxnSpPr>
          <p:spPr bwMode="auto">
            <a:xfrm>
              <a:off x="468000" y="30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8313" y="3095625"/>
            <a:ext cx="8172450" cy="3636963"/>
            <a:chOff x="468000" y="3240000"/>
            <a:chExt cx="8172000" cy="3636000"/>
          </a:xfrm>
        </p:grpSpPr>
        <p:sp>
          <p:nvSpPr>
            <p:cNvPr id="40964" name="Text Box 2"/>
            <p:cNvSpPr txBox="1">
              <a:spLocks noChangeArrowheads="1"/>
            </p:cNvSpPr>
            <p:nvPr/>
          </p:nvSpPr>
          <p:spPr bwMode="auto">
            <a:xfrm>
              <a:off x="468000" y="324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SIMD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组织</a:t>
              </a:r>
            </a:p>
          </p:txBody>
        </p:sp>
        <p:pic>
          <p:nvPicPr>
            <p:cNvPr id="4096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00" y="3816000"/>
              <a:ext cx="7704000" cy="303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966" name="Straight Connector 4"/>
            <p:cNvCxnSpPr>
              <a:cxnSpLocks noChangeShapeType="1"/>
            </p:cNvCxnSpPr>
            <p:nvPr/>
          </p:nvCxnSpPr>
          <p:spPr bwMode="auto">
            <a:xfrm>
              <a:off x="468000" y="374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7" name="Straight Connector 5"/>
            <p:cNvCxnSpPr>
              <a:cxnSpLocks noChangeShapeType="1"/>
            </p:cNvCxnSpPr>
            <p:nvPr/>
          </p:nvCxnSpPr>
          <p:spPr bwMode="auto">
            <a:xfrm>
              <a:off x="468000" y="324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8" name="Straight Connector 6"/>
            <p:cNvCxnSpPr>
              <a:cxnSpLocks noChangeShapeType="1"/>
            </p:cNvCxnSpPr>
            <p:nvPr/>
          </p:nvCxnSpPr>
          <p:spPr bwMode="auto">
            <a:xfrm>
              <a:off x="468000" y="687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4"/>
          <p:cNvGrpSpPr>
            <a:grpSpLocks/>
          </p:cNvGrpSpPr>
          <p:nvPr/>
        </p:nvGrpSpPr>
        <p:grpSpPr bwMode="auto">
          <a:xfrm>
            <a:off x="468313" y="252413"/>
            <a:ext cx="8172450" cy="2951162"/>
            <a:chOff x="468000" y="252000"/>
            <a:chExt cx="8172000" cy="2952000"/>
          </a:xfrm>
        </p:grpSpPr>
        <p:sp>
          <p:nvSpPr>
            <p:cNvPr id="41993" name="Text Box 2"/>
            <p:cNvSpPr txBox="1">
              <a:spLocks noChangeArrowheads="1"/>
            </p:cNvSpPr>
            <p:nvPr/>
          </p:nvSpPr>
          <p:spPr bwMode="auto">
            <a:xfrm>
              <a:off x="468000" y="252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MISD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组织</a:t>
              </a:r>
            </a:p>
          </p:txBody>
        </p:sp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000" y="828000"/>
              <a:ext cx="4104000" cy="234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995" name="Straight Connector 4"/>
            <p:cNvCxnSpPr>
              <a:cxnSpLocks noChangeShapeType="1"/>
            </p:cNvCxnSpPr>
            <p:nvPr/>
          </p:nvCxnSpPr>
          <p:spPr bwMode="auto">
            <a:xfrm>
              <a:off x="468000" y="756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Straight Connector 5"/>
            <p:cNvCxnSpPr>
              <a:cxnSpLocks noChangeShapeType="1"/>
            </p:cNvCxnSpPr>
            <p:nvPr/>
          </p:nvCxnSpPr>
          <p:spPr bwMode="auto">
            <a:xfrm>
              <a:off x="468000" y="252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Straight Connector 6"/>
            <p:cNvCxnSpPr>
              <a:cxnSpLocks noChangeShapeType="1"/>
            </p:cNvCxnSpPr>
            <p:nvPr/>
          </p:nvCxnSpPr>
          <p:spPr bwMode="auto">
            <a:xfrm>
              <a:off x="468000" y="3204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86314" y="3581396"/>
            <a:ext cx="8172450" cy="2952750"/>
            <a:chOff x="468000" y="3564000"/>
            <a:chExt cx="8172000" cy="2952000"/>
          </a:xfrm>
        </p:grpSpPr>
        <p:sp>
          <p:nvSpPr>
            <p:cNvPr id="41988" name="Text Box 2"/>
            <p:cNvSpPr txBox="1">
              <a:spLocks noChangeArrowheads="1"/>
            </p:cNvSpPr>
            <p:nvPr/>
          </p:nvSpPr>
          <p:spPr bwMode="auto">
            <a:xfrm>
              <a:off x="468000" y="3564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MIMD 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组织</a:t>
              </a:r>
            </a:p>
          </p:txBody>
        </p:sp>
        <p:pic>
          <p:nvPicPr>
            <p:cNvPr id="4198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00" y="4140000"/>
              <a:ext cx="7704000" cy="2322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990" name="Straight Connector 4"/>
            <p:cNvCxnSpPr>
              <a:cxnSpLocks noChangeShapeType="1"/>
            </p:cNvCxnSpPr>
            <p:nvPr/>
          </p:nvCxnSpPr>
          <p:spPr bwMode="auto">
            <a:xfrm>
              <a:off x="468000" y="4068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1" name="Straight Connector 5"/>
            <p:cNvCxnSpPr>
              <a:cxnSpLocks noChangeShapeType="1"/>
            </p:cNvCxnSpPr>
            <p:nvPr/>
          </p:nvCxnSpPr>
          <p:spPr bwMode="auto">
            <a:xfrm>
              <a:off x="468000" y="3564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2" name="Straight Connector 6"/>
            <p:cNvCxnSpPr>
              <a:cxnSpLocks noChangeShapeType="1"/>
            </p:cNvCxnSpPr>
            <p:nvPr/>
          </p:nvCxnSpPr>
          <p:spPr bwMode="auto">
            <a:xfrm>
              <a:off x="468000" y="651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5.8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简单计算机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i="0" baseline="0">
              <a:ea typeface="宋体" panose="02010600030101010101" pitchFamily="2" charset="-122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用一台简单计算机说明计算机的体系结构及其指令处理。</a:t>
            </a:r>
          </a:p>
        </p:txBody>
      </p:sp>
      <p:grpSp>
        <p:nvGrpSpPr>
          <p:cNvPr id="43013" name="组合 5"/>
          <p:cNvGrpSpPr>
            <a:grpSpLocks/>
          </p:cNvGrpSpPr>
          <p:nvPr/>
        </p:nvGrpSpPr>
        <p:grpSpPr bwMode="auto">
          <a:xfrm>
            <a:off x="468313" y="1331913"/>
            <a:ext cx="8172450" cy="5292725"/>
            <a:chOff x="468000" y="179999"/>
            <a:chExt cx="8172000" cy="5292001"/>
          </a:xfrm>
        </p:grpSpPr>
        <p:sp>
          <p:nvSpPr>
            <p:cNvPr id="43014" name="Text Box 2"/>
            <p:cNvSpPr txBox="1">
              <a:spLocks noChangeArrowheads="1"/>
            </p:cNvSpPr>
            <p:nvPr/>
          </p:nvSpPr>
          <p:spPr bwMode="auto">
            <a:xfrm>
              <a:off x="468000" y="179999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简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单计算机的组成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4301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000" y="756010"/>
              <a:ext cx="6264000" cy="467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016" name="Straight Connector 4"/>
            <p:cNvCxnSpPr>
              <a:cxnSpLocks noChangeShapeType="1"/>
            </p:cNvCxnSpPr>
            <p:nvPr/>
          </p:nvCxnSpPr>
          <p:spPr bwMode="auto">
            <a:xfrm>
              <a:off x="468000" y="68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7" name="Straight Connector 5"/>
            <p:cNvCxnSpPr>
              <a:cxnSpLocks noChangeShapeType="1"/>
            </p:cNvCxnSpPr>
            <p:nvPr/>
          </p:nvCxnSpPr>
          <p:spPr bwMode="auto">
            <a:xfrm>
              <a:off x="468000" y="18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8" name="Straight Connector 6"/>
            <p:cNvCxnSpPr>
              <a:cxnSpLocks noChangeShapeType="1"/>
            </p:cNvCxnSpPr>
            <p:nvPr/>
          </p:nvCxnSpPr>
          <p:spPr bwMode="auto">
            <a:xfrm>
              <a:off x="468000" y="5472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468313" y="179388"/>
            <a:ext cx="8172450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这个简单计算机的</a:t>
            </a:r>
            <a:r>
              <a:rPr lang="zh-CN" altLang="en-US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指令集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具有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条指令，我们只使用其中的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条。每条指令由两部分构成：操作码和操作数。操作码指明对操作数执行操作的类型。每条指令由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位组成，被分成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位的域。最左边域的内容为操作码，其他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个域内容为操作数或操作数的地址。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4035" name="组合 4"/>
          <p:cNvGrpSpPr>
            <a:grpSpLocks/>
          </p:cNvGrpSpPr>
          <p:nvPr/>
        </p:nvGrpSpPr>
        <p:grpSpPr bwMode="auto">
          <a:xfrm>
            <a:off x="468313" y="3168650"/>
            <a:ext cx="8172450" cy="3473450"/>
            <a:chOff x="468000" y="576000"/>
            <a:chExt cx="8172000" cy="3474090"/>
          </a:xfrm>
        </p:grpSpPr>
        <p:sp>
          <p:nvSpPr>
            <p:cNvPr id="44036" name="Text Box 2"/>
            <p:cNvSpPr txBox="1">
              <a:spLocks noChangeArrowheads="1"/>
            </p:cNvSpPr>
            <p:nvPr/>
          </p:nvSpPr>
          <p:spPr bwMode="auto">
            <a:xfrm>
              <a:off x="468000" y="576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格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式和不同指令类型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4403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000" y="1152005"/>
              <a:ext cx="7344000" cy="285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4038" name="Straight Connector 4"/>
            <p:cNvCxnSpPr>
              <a:cxnSpLocks noChangeShapeType="1"/>
            </p:cNvCxnSpPr>
            <p:nvPr/>
          </p:nvCxnSpPr>
          <p:spPr bwMode="auto">
            <a:xfrm>
              <a:off x="468000" y="1080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39" name="Straight Connector 5"/>
            <p:cNvCxnSpPr>
              <a:cxnSpLocks noChangeShapeType="1"/>
            </p:cNvCxnSpPr>
            <p:nvPr/>
          </p:nvCxnSpPr>
          <p:spPr bwMode="auto">
            <a:xfrm>
              <a:off x="468000" y="57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0" name="Straight Connector 6"/>
            <p:cNvCxnSpPr>
              <a:cxnSpLocks noChangeShapeType="1"/>
            </p:cNvCxnSpPr>
            <p:nvPr/>
          </p:nvCxnSpPr>
          <p:spPr bwMode="auto">
            <a:xfrm>
              <a:off x="468000" y="405009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1"/>
          <p:cNvGrpSpPr>
            <a:grpSpLocks/>
          </p:cNvGrpSpPr>
          <p:nvPr/>
        </p:nvGrpSpPr>
        <p:grpSpPr bwMode="auto">
          <a:xfrm>
            <a:off x="360363" y="144463"/>
            <a:ext cx="8423275" cy="6329362"/>
            <a:chOff x="360363" y="144463"/>
            <a:chExt cx="8423275" cy="6329571"/>
          </a:xfrm>
        </p:grpSpPr>
        <p:sp>
          <p:nvSpPr>
            <p:cNvPr id="45059" name="文本框 1"/>
            <p:cNvSpPr txBox="1">
              <a:spLocks noChangeArrowheads="1"/>
            </p:cNvSpPr>
            <p:nvPr/>
          </p:nvSpPr>
          <p:spPr bwMode="auto">
            <a:xfrm>
              <a:off x="2177788" y="144463"/>
              <a:ext cx="4788426" cy="46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简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单计算机的指令表</a:t>
              </a:r>
            </a:p>
          </p:txBody>
        </p:sp>
        <p:pic>
          <p:nvPicPr>
            <p:cNvPr id="45060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3" y="612000"/>
              <a:ext cx="8423275" cy="586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5724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我们举例说明简单计算机中两个整数相加的指令处理过程。这个操作表示为：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 = A + B</a:t>
            </a:r>
          </a:p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假定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A=161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B=254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，则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C=415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。其中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分别存储在地址为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(40)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(41)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的内存单元中，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将被存储在内存单元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(42)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中。这三个存储单元的内容用十六进制表示为：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(00A1)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(00FE)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(019F)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ADDI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指令完成这个操作，这个指令要求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被装入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的寄存器中。结果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需要从寄存器写到内存中。因此，完成这个加法操作的简单程序需要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条指令。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5.2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中央处理单元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169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中央处理单元（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）用于数据的运算。在大多数体系结构中，它有三个组成部分：算术逻辑单元（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ALU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）、控制单元和寄存器组。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i="0" baseline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8313" y="2519363"/>
            <a:ext cx="8172450" cy="3997325"/>
            <a:chOff x="468000" y="2520000"/>
            <a:chExt cx="8172000" cy="3996000"/>
          </a:xfrm>
        </p:grpSpPr>
        <p:sp>
          <p:nvSpPr>
            <p:cNvPr id="9222" name="Text Box 8"/>
            <p:cNvSpPr txBox="1">
              <a:spLocks noChangeArrowheads="1"/>
            </p:cNvSpPr>
            <p:nvPr/>
          </p:nvSpPr>
          <p:spPr bwMode="auto">
            <a:xfrm>
              <a:off x="468000" y="2520000"/>
              <a:ext cx="8171999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央处理单元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(CPU)</a:t>
              </a:r>
            </a:p>
          </p:txBody>
        </p:sp>
        <p:cxnSp>
          <p:nvCxnSpPr>
            <p:cNvPr id="9223" name="Straight Connector 6"/>
            <p:cNvCxnSpPr>
              <a:cxnSpLocks noChangeShapeType="1"/>
            </p:cNvCxnSpPr>
            <p:nvPr/>
          </p:nvCxnSpPr>
          <p:spPr bwMode="auto">
            <a:xfrm>
              <a:off x="468000" y="30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4" name="Straight Connector 7"/>
            <p:cNvCxnSpPr>
              <a:cxnSpLocks noChangeShapeType="1"/>
            </p:cNvCxnSpPr>
            <p:nvPr/>
          </p:nvCxnSpPr>
          <p:spPr bwMode="auto">
            <a:xfrm>
              <a:off x="468000" y="25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5" name="Straight Connector 8"/>
            <p:cNvCxnSpPr>
              <a:cxnSpLocks noChangeShapeType="1"/>
            </p:cNvCxnSpPr>
            <p:nvPr/>
          </p:nvCxnSpPr>
          <p:spPr bwMode="auto">
            <a:xfrm>
              <a:off x="468000" y="651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922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00" y="3132000"/>
              <a:ext cx="3744000" cy="328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168650"/>
            <a:ext cx="817245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8"/>
          <p:cNvSpPr>
            <a:spLocks noChangeArrowheads="1"/>
          </p:cNvSpPr>
          <p:nvPr/>
        </p:nvSpPr>
        <p:spPr bwMode="auto">
          <a:xfrm>
            <a:off x="468313" y="2519363"/>
            <a:ext cx="8172450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在简单计算机的语言中，这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条指令编码为：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68313"/>
            <a:ext cx="8172450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文本框 1"/>
          <p:cNvSpPr txBox="1">
            <a:spLocks noChangeArrowheads="1"/>
          </p:cNvSpPr>
          <p:nvPr/>
        </p:nvSpPr>
        <p:spPr bwMode="auto">
          <a:xfrm>
            <a:off x="468313" y="6119813"/>
            <a:ext cx="6832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这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条指令代码存储在内存单元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(00)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(04)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组合 1"/>
          <p:cNvGrpSpPr>
            <a:grpSpLocks/>
          </p:cNvGrpSpPr>
          <p:nvPr/>
        </p:nvGrpSpPr>
        <p:grpSpPr bwMode="auto">
          <a:xfrm>
            <a:off x="468313" y="360363"/>
            <a:ext cx="8172450" cy="5975350"/>
            <a:chOff x="468000" y="360000"/>
            <a:chExt cx="8172000" cy="5976000"/>
          </a:xfrm>
        </p:grpSpPr>
        <p:sp>
          <p:nvSpPr>
            <p:cNvPr id="48131" name="Text Box 2"/>
            <p:cNvSpPr txBox="1">
              <a:spLocks noChangeArrowheads="1"/>
            </p:cNvSpPr>
            <p:nvPr/>
          </p:nvSpPr>
          <p:spPr bwMode="auto">
            <a:xfrm>
              <a:off x="468000" y="36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器周期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的状态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4813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00" y="972000"/>
              <a:ext cx="7560000" cy="528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133" name="Straight Connector 4"/>
            <p:cNvCxnSpPr>
              <a:cxnSpLocks noChangeShapeType="1"/>
            </p:cNvCxnSpPr>
            <p:nvPr/>
          </p:nvCxnSpPr>
          <p:spPr bwMode="auto">
            <a:xfrm>
              <a:off x="468000" y="8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4" name="Straight Connector 5"/>
            <p:cNvCxnSpPr>
              <a:cxnSpLocks noChangeShapeType="1"/>
            </p:cNvCxnSpPr>
            <p:nvPr/>
          </p:nvCxnSpPr>
          <p:spPr bwMode="auto">
            <a:xfrm>
              <a:off x="468000" y="3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5" name="Straight Connector 6"/>
            <p:cNvCxnSpPr>
              <a:cxnSpLocks noChangeShapeType="1"/>
            </p:cNvCxnSpPr>
            <p:nvPr/>
          </p:nvCxnSpPr>
          <p:spPr bwMode="auto">
            <a:xfrm>
              <a:off x="468000" y="6336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组合 1"/>
          <p:cNvGrpSpPr>
            <a:grpSpLocks/>
          </p:cNvGrpSpPr>
          <p:nvPr/>
        </p:nvGrpSpPr>
        <p:grpSpPr bwMode="auto">
          <a:xfrm>
            <a:off x="468313" y="360363"/>
            <a:ext cx="8172450" cy="6191250"/>
            <a:chOff x="467999" y="360000"/>
            <a:chExt cx="8172001" cy="6192000"/>
          </a:xfrm>
        </p:grpSpPr>
        <p:sp>
          <p:nvSpPr>
            <p:cNvPr id="49155" name="Text Box 2"/>
            <p:cNvSpPr txBox="1">
              <a:spLocks noChangeArrowheads="1"/>
            </p:cNvSpPr>
            <p:nvPr/>
          </p:nvSpPr>
          <p:spPr bwMode="auto">
            <a:xfrm>
              <a:off x="468000" y="36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器周期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的状态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4915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00" y="972000"/>
              <a:ext cx="7560000" cy="5536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157" name="Straight Connector 4"/>
            <p:cNvCxnSpPr>
              <a:cxnSpLocks noChangeShapeType="1"/>
            </p:cNvCxnSpPr>
            <p:nvPr/>
          </p:nvCxnSpPr>
          <p:spPr bwMode="auto">
            <a:xfrm>
              <a:off x="468000" y="8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58" name="Straight Connector 5"/>
            <p:cNvCxnSpPr>
              <a:cxnSpLocks noChangeShapeType="1"/>
            </p:cNvCxnSpPr>
            <p:nvPr/>
          </p:nvCxnSpPr>
          <p:spPr bwMode="auto">
            <a:xfrm>
              <a:off x="468000" y="3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59" name="Straight Connector 6"/>
            <p:cNvCxnSpPr>
              <a:cxnSpLocks noChangeShapeType="1"/>
            </p:cNvCxnSpPr>
            <p:nvPr/>
          </p:nvCxnSpPr>
          <p:spPr bwMode="auto">
            <a:xfrm>
              <a:off x="467999" y="6552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组合 1"/>
          <p:cNvGrpSpPr>
            <a:grpSpLocks/>
          </p:cNvGrpSpPr>
          <p:nvPr/>
        </p:nvGrpSpPr>
        <p:grpSpPr bwMode="auto">
          <a:xfrm>
            <a:off x="468313" y="360363"/>
            <a:ext cx="8172450" cy="6191250"/>
            <a:chOff x="468000" y="360000"/>
            <a:chExt cx="8172000" cy="6192000"/>
          </a:xfrm>
        </p:grpSpPr>
        <p:sp>
          <p:nvSpPr>
            <p:cNvPr id="50179" name="Text Box 2"/>
            <p:cNvSpPr txBox="1">
              <a:spLocks noChangeArrowheads="1"/>
            </p:cNvSpPr>
            <p:nvPr/>
          </p:nvSpPr>
          <p:spPr bwMode="auto">
            <a:xfrm>
              <a:off x="468000" y="36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器周期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的状态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00" y="972000"/>
              <a:ext cx="7560000" cy="5536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181" name="Straight Connector 4"/>
            <p:cNvCxnSpPr>
              <a:cxnSpLocks noChangeShapeType="1"/>
            </p:cNvCxnSpPr>
            <p:nvPr/>
          </p:nvCxnSpPr>
          <p:spPr bwMode="auto">
            <a:xfrm>
              <a:off x="468000" y="8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2" name="Straight Connector 5"/>
            <p:cNvCxnSpPr>
              <a:cxnSpLocks noChangeShapeType="1"/>
            </p:cNvCxnSpPr>
            <p:nvPr/>
          </p:nvCxnSpPr>
          <p:spPr bwMode="auto">
            <a:xfrm>
              <a:off x="468000" y="3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3" name="Straight Connector 6"/>
            <p:cNvCxnSpPr>
              <a:cxnSpLocks noChangeShapeType="1"/>
            </p:cNvCxnSpPr>
            <p:nvPr/>
          </p:nvCxnSpPr>
          <p:spPr bwMode="auto">
            <a:xfrm>
              <a:off x="468000" y="6552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组合 1"/>
          <p:cNvGrpSpPr>
            <a:grpSpLocks/>
          </p:cNvGrpSpPr>
          <p:nvPr/>
        </p:nvGrpSpPr>
        <p:grpSpPr bwMode="auto">
          <a:xfrm>
            <a:off x="468313" y="360363"/>
            <a:ext cx="8172450" cy="6191250"/>
            <a:chOff x="468000" y="360000"/>
            <a:chExt cx="8172000" cy="6192000"/>
          </a:xfrm>
        </p:grpSpPr>
        <p:sp>
          <p:nvSpPr>
            <p:cNvPr id="51203" name="Text Box 2"/>
            <p:cNvSpPr txBox="1">
              <a:spLocks noChangeArrowheads="1"/>
            </p:cNvSpPr>
            <p:nvPr/>
          </p:nvSpPr>
          <p:spPr bwMode="auto">
            <a:xfrm>
              <a:off x="468000" y="36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器周期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的状态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5120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00" y="972000"/>
              <a:ext cx="7560000" cy="554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205" name="Straight Connector 4"/>
            <p:cNvCxnSpPr>
              <a:cxnSpLocks noChangeShapeType="1"/>
            </p:cNvCxnSpPr>
            <p:nvPr/>
          </p:nvCxnSpPr>
          <p:spPr bwMode="auto">
            <a:xfrm>
              <a:off x="468000" y="8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6" name="Straight Connector 5"/>
            <p:cNvCxnSpPr>
              <a:cxnSpLocks noChangeShapeType="1"/>
            </p:cNvCxnSpPr>
            <p:nvPr/>
          </p:nvCxnSpPr>
          <p:spPr bwMode="auto">
            <a:xfrm>
              <a:off x="468000" y="3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7" name="Straight Connector 6"/>
            <p:cNvCxnSpPr>
              <a:cxnSpLocks noChangeShapeType="1"/>
            </p:cNvCxnSpPr>
            <p:nvPr/>
          </p:nvCxnSpPr>
          <p:spPr bwMode="auto">
            <a:xfrm>
              <a:off x="468000" y="6552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1"/>
          <p:cNvGrpSpPr>
            <a:grpSpLocks/>
          </p:cNvGrpSpPr>
          <p:nvPr/>
        </p:nvGrpSpPr>
        <p:grpSpPr bwMode="auto">
          <a:xfrm>
            <a:off x="468313" y="360363"/>
            <a:ext cx="8172450" cy="5940425"/>
            <a:chOff x="468000" y="360000"/>
            <a:chExt cx="8172000" cy="5940000"/>
          </a:xfrm>
        </p:grpSpPr>
        <p:sp>
          <p:nvSpPr>
            <p:cNvPr id="52227" name="Text Box 2"/>
            <p:cNvSpPr txBox="1">
              <a:spLocks noChangeArrowheads="1"/>
            </p:cNvSpPr>
            <p:nvPr/>
          </p:nvSpPr>
          <p:spPr bwMode="auto">
            <a:xfrm>
              <a:off x="468000" y="36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器周期</a:t>
              </a:r>
              <a:r>
                <a:rPr lang="en-US" altLang="zh-CN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5</a:t>
              </a:r>
              <a:r>
                <a:rPr lang="zh-CN" altLang="en-US" i="0" baseline="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的状态</a:t>
              </a:r>
              <a:endParaRPr lang="zh-CN" altLang="en-US" sz="2000" i="0" baseline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5222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00" y="972000"/>
              <a:ext cx="7560000" cy="523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2229" name="Straight Connector 4"/>
            <p:cNvCxnSpPr>
              <a:cxnSpLocks noChangeShapeType="1"/>
            </p:cNvCxnSpPr>
            <p:nvPr/>
          </p:nvCxnSpPr>
          <p:spPr bwMode="auto">
            <a:xfrm>
              <a:off x="468000" y="86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0" name="Straight Connector 5"/>
            <p:cNvCxnSpPr>
              <a:cxnSpLocks noChangeShapeType="1"/>
            </p:cNvCxnSpPr>
            <p:nvPr/>
          </p:nvCxnSpPr>
          <p:spPr bwMode="auto">
            <a:xfrm>
              <a:off x="468000" y="3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1" name="Straight Connector 6"/>
            <p:cNvCxnSpPr>
              <a:cxnSpLocks noChangeShapeType="1"/>
            </p:cNvCxnSpPr>
            <p:nvPr/>
          </p:nvCxnSpPr>
          <p:spPr bwMode="auto">
            <a:xfrm>
              <a:off x="468000" y="630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16980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如果使用键盘向这个简单计算机中输入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，并通过监视器显示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。需要修改前面的程序，添加输入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输出操作。</a:t>
            </a:r>
          </a:p>
        </p:txBody>
      </p:sp>
      <p:pic>
        <p:nvPicPr>
          <p:cNvPr id="53251" name="Group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60588"/>
            <a:ext cx="81724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文本框 1"/>
          <p:cNvSpPr txBox="1">
            <a:spLocks noChangeArrowheads="1"/>
          </p:cNvSpPr>
          <p:nvPr/>
        </p:nvSpPr>
        <p:spPr bwMode="auto">
          <a:xfrm>
            <a:off x="468313" y="5400675"/>
            <a:ext cx="6546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其中第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步为输入操作，第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步为输出操作。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ChangeArrowheads="1"/>
          </p:cNvSpPr>
          <p:nvPr/>
        </p:nvSpPr>
        <p:spPr bwMode="auto">
          <a:xfrm>
            <a:off x="468313" y="720725"/>
            <a:ext cx="8172450" cy="2236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简单计算机外设采用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存储器映射寻址，键盘地址为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(FE)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，监视器地址为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(FF)</a:t>
            </a:r>
            <a:r>
              <a:rPr lang="en-US" altLang="zh-CN" i="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，使用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LOAD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STORE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指令通过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设备输入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输出数据。前面程序中添加的输入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输出操作如下：</a:t>
            </a:r>
            <a:endParaRPr lang="zh-CN" altLang="en-US" sz="2800" b="0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240088"/>
            <a:ext cx="81724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6000" y="4680000"/>
            <a:ext cx="8172000" cy="830997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输</a:t>
            </a:r>
            <a:r>
              <a:rPr lang="zh-CN" altLang="en-US" i="0" baseline="0" dirty="0">
                <a:solidFill>
                  <a:srgbClr val="FFFFFF"/>
                </a:solidFill>
                <a:latin typeface="+mn-ea"/>
              </a:rPr>
              <a:t>入操</a:t>
            </a: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作应该总是从</a:t>
            </a:r>
            <a:r>
              <a:rPr lang="zh-CN" altLang="en-US" i="0" baseline="0" dirty="0">
                <a:solidFill>
                  <a:srgbClr val="FFFFFF"/>
                </a:solidFill>
                <a:latin typeface="+mn-ea"/>
              </a:rPr>
              <a:t>输入设备</a:t>
            </a: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读数据到内存；</a:t>
            </a:r>
            <a:endParaRPr lang="en-US" altLang="zh-CN" i="0" baseline="0" dirty="0" smtClean="0">
              <a:solidFill>
                <a:srgbClr val="FFFFFF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输</a:t>
            </a:r>
            <a:r>
              <a:rPr lang="zh-CN" altLang="en-US" i="0" baseline="0" dirty="0">
                <a:solidFill>
                  <a:srgbClr val="FFFFFF"/>
                </a:solidFill>
                <a:latin typeface="+mn-ea"/>
              </a:rPr>
              <a:t>出操</a:t>
            </a: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作应该总是从</a:t>
            </a:r>
            <a:r>
              <a:rPr lang="zh-CN" altLang="en-US" i="0" baseline="0" dirty="0">
                <a:solidFill>
                  <a:srgbClr val="FFFFFF"/>
                </a:solidFill>
                <a:latin typeface="+mn-ea"/>
              </a:rPr>
              <a:t>内存</a:t>
            </a: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写数据到输</a:t>
            </a:r>
            <a:r>
              <a:rPr lang="zh-CN" altLang="en-US" i="0" baseline="0" dirty="0">
                <a:solidFill>
                  <a:srgbClr val="FFFFFF"/>
                </a:solidFill>
                <a:latin typeface="+mn-ea"/>
              </a:rPr>
              <a:t>出设</a:t>
            </a:r>
            <a:r>
              <a:rPr lang="zh-CN" altLang="en-US" i="0" baseline="0" dirty="0" smtClean="0">
                <a:solidFill>
                  <a:srgbClr val="FFFFFF"/>
                </a:solidFill>
                <a:latin typeface="+mn-ea"/>
              </a:rPr>
              <a:t>备。 </a:t>
            </a:r>
            <a:endParaRPr lang="en-US" altLang="zh-CN" i="0" baseline="0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组合 3"/>
          <p:cNvGrpSpPr>
            <a:grpSpLocks/>
          </p:cNvGrpSpPr>
          <p:nvPr/>
        </p:nvGrpSpPr>
        <p:grpSpPr bwMode="auto">
          <a:xfrm>
            <a:off x="468313" y="252413"/>
            <a:ext cx="8189912" cy="6359525"/>
            <a:chOff x="468000" y="252000"/>
            <a:chExt cx="8190000" cy="6359160"/>
          </a:xfrm>
        </p:grpSpPr>
        <p:pic>
          <p:nvPicPr>
            <p:cNvPr id="55299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0" y="720000"/>
              <a:ext cx="8172000" cy="589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0" name="文本框 2"/>
            <p:cNvSpPr txBox="1">
              <a:spLocks noChangeArrowheads="1"/>
            </p:cNvSpPr>
            <p:nvPr/>
          </p:nvSpPr>
          <p:spPr bwMode="auto">
            <a:xfrm>
              <a:off x="468000" y="252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修改后程序的指令编码为：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5.2.1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算术逻辑单元（</a:t>
            </a:r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ALU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en-US" altLang="zh-CN" sz="3600" i="0" baseline="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算术逻辑单元（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ALU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）对数据进行逻辑、移位和算术运算。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3277285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5.2.2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寄存器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313" y="3959225"/>
            <a:ext cx="8172450" cy="2862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寄存器是用来存放临时数据的高速独立的存储单元。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的运算离不开大量寄存器的使用。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数据寄存器：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R1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R2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…… Rn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指令寄存器：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IR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程序计数器：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PC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13325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5.2.3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控制单元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313" y="2016125"/>
            <a:ext cx="8172450" cy="11440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控制单元控制各个子系统的操作。控制是通过从控制单元向其他子系统发送信号来实现的。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5.3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主存储器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800" i="0" baseline="0">
              <a:ea typeface="宋体" panose="02010600030101010101" pitchFamily="2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68313" y="720725"/>
            <a:ext cx="81724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主存储器是存储单元的集合，每一个存储单元都有唯一的标识，称为地址。数据以字为单位在内存中传入和传出。字可以是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位、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位、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位，甚至有时是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位（还在增长）。</a:t>
            </a:r>
          </a:p>
        </p:txBody>
      </p:sp>
      <p:grpSp>
        <p:nvGrpSpPr>
          <p:cNvPr id="11269" name="组合 5"/>
          <p:cNvGrpSpPr>
            <a:grpSpLocks/>
          </p:cNvGrpSpPr>
          <p:nvPr/>
        </p:nvGrpSpPr>
        <p:grpSpPr bwMode="auto">
          <a:xfrm>
            <a:off x="468313" y="2879725"/>
            <a:ext cx="8172450" cy="3240088"/>
            <a:chOff x="468000" y="720000"/>
            <a:chExt cx="8172000" cy="3240000"/>
          </a:xfrm>
        </p:grpSpPr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468000" y="720000"/>
              <a:ext cx="8172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i="0" baseline="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</a:t>
              </a:r>
              <a:r>
                <a:rPr lang="zh-CN" altLang="en-US" i="0" baseline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存储器</a:t>
              </a:r>
            </a:p>
          </p:txBody>
        </p:sp>
        <p:pic>
          <p:nvPicPr>
            <p:cNvPr id="1127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00" y="1440000"/>
              <a:ext cx="7704000" cy="2455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272" name="Straight Connector 4"/>
            <p:cNvCxnSpPr>
              <a:cxnSpLocks noChangeShapeType="1"/>
            </p:cNvCxnSpPr>
            <p:nvPr/>
          </p:nvCxnSpPr>
          <p:spPr bwMode="auto">
            <a:xfrm>
              <a:off x="468000" y="1224000"/>
              <a:ext cx="8172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3" name="Straight Connector 5"/>
            <p:cNvCxnSpPr>
              <a:cxnSpLocks noChangeShapeType="1"/>
            </p:cNvCxnSpPr>
            <p:nvPr/>
          </p:nvCxnSpPr>
          <p:spPr bwMode="auto">
            <a:xfrm>
              <a:off x="468000" y="72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4" name="Straight Connector 6"/>
            <p:cNvCxnSpPr>
              <a:cxnSpLocks noChangeShapeType="1"/>
            </p:cNvCxnSpPr>
            <p:nvPr/>
          </p:nvCxnSpPr>
          <p:spPr bwMode="auto">
            <a:xfrm>
              <a:off x="468000" y="3960000"/>
              <a:ext cx="817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5.3.1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地址空间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2862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在存储器中存取每个字都要有相应的标识符。尽管程序员使用一个名称来标识一个字（或一组字的集合），但在硬件层面上，每个字都是通过地址来标识的。在存储器中可唯一标识地址的单元总数称为地址空间。例如，一个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64KB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、字长为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字节的内存的地址空间范围为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65 535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9944"/>
              </p:ext>
            </p:extLst>
          </p:nvPr>
        </p:nvGraphicFramePr>
        <p:xfrm>
          <a:off x="1079500" y="3708400"/>
          <a:ext cx="6985001" cy="2743200"/>
        </p:xfrm>
        <a:graphic>
          <a:graphicData uri="http://schemas.openxmlformats.org/drawingml/2006/table">
            <a:tbl>
              <a:tblPr firstRow="1" bandRow="1"/>
              <a:tblGrid>
                <a:gridCol w="2340401">
                  <a:extLst>
                    <a:ext uri="{9D8B030D-6E8A-4147-A177-3AD203B41FA5}">
                      <a16:colId xmlns:a16="http://schemas.microsoft.com/office/drawing/2014/main" val="4291362573"/>
                    </a:ext>
                  </a:extLst>
                </a:gridCol>
                <a:gridCol w="2340401">
                  <a:extLst>
                    <a:ext uri="{9D8B030D-6E8A-4147-A177-3AD203B41FA5}">
                      <a16:colId xmlns:a16="http://schemas.microsoft.com/office/drawing/2014/main" val="885640150"/>
                    </a:ext>
                  </a:extLst>
                </a:gridCol>
                <a:gridCol w="2304199">
                  <a:extLst>
                    <a:ext uri="{9D8B030D-6E8A-4147-A177-3AD203B41FA5}">
                      <a16:colId xmlns:a16="http://schemas.microsoft.com/office/drawing/2014/main" val="3716457829"/>
                    </a:ext>
                  </a:extLst>
                </a:gridCol>
              </a:tblGrid>
              <a:tr h="4318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200" dirty="0" smtClean="0">
                          <a:solidFill>
                            <a:srgbClr val="3333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存</a:t>
                      </a:r>
                      <a:r>
                        <a:rPr lang="zh-CN" sz="2400" b="1" kern="1200" dirty="0">
                          <a:solidFill>
                            <a:srgbClr val="3333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储单位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08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单位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字节数的准确值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近似值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141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千字节（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KB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 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24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兆字节（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MB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 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5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千兆字节（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GB</a:t>
                      </a:r>
                      <a:r>
                        <a:rPr lang="zh-CN" sz="2400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30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9 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43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兆兆字节（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TB</a:t>
                      </a:r>
                      <a:r>
                        <a:rPr lang="zh-CN" sz="2400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40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r>
                        <a:rPr lang="zh-CN" sz="24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6180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0" y="863600"/>
            <a:ext cx="8640763" cy="2222500"/>
            <a:chOff x="120" y="0"/>
            <a:chExt cx="8639880" cy="2222326"/>
          </a:xfrm>
        </p:grpSpPr>
        <p:sp>
          <p:nvSpPr>
            <p:cNvPr id="13321" name="Rectangle 3"/>
            <p:cNvSpPr>
              <a:spLocks noChangeArrowheads="1"/>
            </p:cNvSpPr>
            <p:nvPr/>
          </p:nvSpPr>
          <p:spPr bwMode="auto">
            <a:xfrm>
              <a:off x="468000" y="468000"/>
              <a:ext cx="8172000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	</a:t>
              </a:r>
              <a:r>
                <a:rPr lang="zh-CN" altLang="en-US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一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台计算机有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32MB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内存。寻址一个字节需要多少位？</a:t>
              </a:r>
              <a:endPara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	</a:t>
              </a:r>
              <a:r>
                <a:rPr lang="zh-CN" altLang="en-US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内存容量是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32MB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，即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25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5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×2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20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）字节。所以需要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log</a:t>
              </a:r>
              <a:r>
                <a:rPr lang="en-US" altLang="zh-CN" i="0" baseline="-2500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25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25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）位来标识一个字节。</a:t>
              </a: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20" y="0"/>
              <a:ext cx="1115899" cy="468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i="0" kern="0" baseline="0" dirty="0" smtClean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</a:t>
              </a:r>
              <a:r>
                <a:rPr lang="en-US" altLang="en-US" i="0" kern="0" baseline="0" dirty="0" smtClean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5-1</a:t>
              </a: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86000" y="252000"/>
            <a:ext cx="8172000" cy="468000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700"/>
              </a:spcBef>
              <a:spcAft>
                <a:spcPts val="650"/>
              </a:spcAft>
              <a:defRPr/>
            </a:pPr>
            <a:r>
              <a:rPr lang="zh-CN" altLang="en-US" i="0" baseline="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内存地</a:t>
            </a:r>
            <a:r>
              <a:rPr lang="zh-CN" altLang="en-US" i="0" baseline="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址用无符号二进制整数表示。</a:t>
            </a:r>
            <a:endParaRPr lang="en-US" altLang="zh-CN" i="0" baseline="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3348038"/>
            <a:ext cx="8640763" cy="3330575"/>
            <a:chOff x="0" y="2880000"/>
            <a:chExt cx="8640000" cy="333032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68000" y="3348000"/>
              <a:ext cx="8172000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	</a:t>
              </a:r>
              <a:r>
                <a:rPr lang="zh-CN" altLang="en-US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一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台计算机有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128MB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内存，字长为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8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字节。寻址内存中一个字需要多少位？</a:t>
              </a:r>
              <a:endPara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	</a:t>
              </a:r>
              <a:r>
                <a:rPr lang="zh-CN" altLang="en-US" i="0" baseline="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内存容量是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128MB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，即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27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字节。每个字是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8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）字节，意味着内存中可以存储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24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个字，所以需要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log</a:t>
              </a:r>
              <a:r>
                <a:rPr lang="en-US" altLang="zh-CN" i="0" baseline="-2500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r>
                <a:rPr lang="en-US" altLang="zh-CN" i="0" dirty="0">
                  <a:latin typeface="等线" panose="02010600030101010101" pitchFamily="2" charset="-122"/>
                  <a:ea typeface="等线" panose="02010600030101010101" pitchFamily="2" charset="-122"/>
                </a:rPr>
                <a:t>24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24</a:t>
              </a:r>
              <a:r>
                <a:rPr lang="zh-CN" altLang="en-US" i="0" baseline="0" dirty="0">
                  <a:latin typeface="等线" panose="02010600030101010101" pitchFamily="2" charset="-122"/>
                  <a:ea typeface="等线" panose="02010600030101010101" pitchFamily="2" charset="-122"/>
                </a:rPr>
                <a:t>）位来标识一个字。</a:t>
              </a: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0" y="2880000"/>
              <a:ext cx="1115914" cy="468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i="0" kern="0" baseline="0" dirty="0" smtClean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</a:t>
              </a:r>
              <a:r>
                <a:rPr lang="en-US" altLang="en-US" i="0" kern="0" baseline="0" dirty="0" smtClean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5-2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3719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5.3.2	</a:t>
            </a:r>
            <a:r>
              <a:rPr lang="zh-CN" altLang="en-US" sz="3600" i="0" baseline="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存储器的类型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8313" y="720725"/>
            <a:ext cx="8172450" cy="466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主要有两种类型的存储器：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RAM 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ROM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8313" y="1439863"/>
            <a:ext cx="8172450" cy="1865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RAM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（随机存取存储器）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SRAM——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静态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RAM</a:t>
            </a:r>
          </a:p>
          <a:p>
            <a:pPr lvl="1">
              <a:lnSpc>
                <a:spcPct val="15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DRAM——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动态</a:t>
            </a: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RAM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68313" y="3600450"/>
            <a:ext cx="8172450" cy="2528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ROM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（只读存储器）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PROM——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可编程只读存储器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EPROM——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可擦除可编程只读存储器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altLang="zh-CN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 EEPROM——</a:t>
            </a:r>
            <a:r>
              <a:rPr lang="zh-CN" altLang="en-US" i="0" baseline="0" dirty="0">
                <a:latin typeface="等线" panose="02010600030101010101" pitchFamily="2" charset="-122"/>
                <a:ea typeface="等线" panose="02010600030101010101" pitchFamily="2" charset="-122"/>
              </a:rPr>
              <a:t>电可擦除可编程只读存储器</a:t>
            </a:r>
            <a:endParaRPr lang="en-US" altLang="zh-CN" i="0" baseline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1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1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色_吉大4：3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白色_吉大4：3主题" id="{AAD15525-0233-4B8E-93B3-EBE5CF8A1BAE}" vid="{4ED60F66-CC6B-4200-8183-F1132BD7DF27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157274490</TotalTime>
  <Pages>0</Pages>
  <Words>891</Words>
  <Characters>0</Characters>
  <Application>Microsoft Office PowerPoint</Application>
  <DocSecurity>0</DocSecurity>
  <PresentationFormat>全屏显示(4:3)</PresentationFormat>
  <Lines>0</Lines>
  <Paragraphs>158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McGrawHill-Italic</vt:lpstr>
      <vt:lpstr>等线</vt:lpstr>
      <vt:lpstr>等线 Light</vt:lpstr>
      <vt:lpstr>宋体</vt:lpstr>
      <vt:lpstr>Arial</vt:lpstr>
      <vt:lpstr>Tahoma</vt:lpstr>
      <vt:lpstr>Times New Roman</vt:lpstr>
      <vt:lpstr>Wingdings</vt:lpstr>
      <vt:lpstr>1_Blends</vt:lpstr>
      <vt:lpstr>白色_吉大4：3主题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吉林大学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</dc:title>
  <dc:subject/>
  <dc:creator>π爸</dc:creator>
  <cp:keywords/>
  <dc:description/>
  <cp:lastModifiedBy>PI Home</cp:lastModifiedBy>
  <cp:revision>505</cp:revision>
  <cp:lastPrinted>1899-12-30T00:00:00Z</cp:lastPrinted>
  <dcterms:created xsi:type="dcterms:W3CDTF">2000-01-15T04:50:39Z</dcterms:created>
  <dcterms:modified xsi:type="dcterms:W3CDTF">2021-11-16T02:31:43Z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