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1" r:id="rId1"/>
  </p:sldMasterIdLst>
  <p:notesMasterIdLst>
    <p:notesMasterId r:id="rId32"/>
  </p:notesMasterIdLst>
  <p:handoutMasterIdLst>
    <p:handoutMasterId r:id="rId33"/>
  </p:handoutMasterIdLst>
  <p:sldIdLst>
    <p:sldId id="934" r:id="rId2"/>
    <p:sldId id="835" r:id="rId3"/>
    <p:sldId id="748" r:id="rId4"/>
    <p:sldId id="845" r:id="rId5"/>
    <p:sldId id="846" r:id="rId6"/>
    <p:sldId id="904" r:id="rId7"/>
    <p:sldId id="935" r:id="rId8"/>
    <p:sldId id="906" r:id="rId9"/>
    <p:sldId id="907" r:id="rId10"/>
    <p:sldId id="908" r:id="rId11"/>
    <p:sldId id="909" r:id="rId12"/>
    <p:sldId id="927" r:id="rId13"/>
    <p:sldId id="913" r:id="rId14"/>
    <p:sldId id="912" r:id="rId15"/>
    <p:sldId id="911" r:id="rId16"/>
    <p:sldId id="916" r:id="rId17"/>
    <p:sldId id="915" r:id="rId18"/>
    <p:sldId id="914" r:id="rId19"/>
    <p:sldId id="921" r:id="rId20"/>
    <p:sldId id="920" r:id="rId21"/>
    <p:sldId id="919" r:id="rId22"/>
    <p:sldId id="918" r:id="rId23"/>
    <p:sldId id="932" r:id="rId24"/>
    <p:sldId id="928" r:id="rId25"/>
    <p:sldId id="929" r:id="rId26"/>
    <p:sldId id="917" r:id="rId27"/>
    <p:sldId id="923" r:id="rId28"/>
    <p:sldId id="930" r:id="rId29"/>
    <p:sldId id="931" r:id="rId30"/>
    <p:sldId id="933" r:id="rId31"/>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3366FF"/>
    <a:srgbClr val="660066"/>
    <a:srgbClr val="00CC00"/>
    <a:srgbClr val="996633"/>
    <a:srgbClr val="6666FF"/>
    <a:srgbClr val="CCFF9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2489" autoAdjust="0"/>
  </p:normalViewPr>
  <p:slideViewPr>
    <p:cSldViewPr>
      <p:cViewPr varScale="1">
        <p:scale>
          <a:sx n="78" d="100"/>
          <a:sy n="78" d="100"/>
        </p:scale>
        <p:origin x="96"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672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92672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en-US"/>
          </a:p>
        </p:txBody>
      </p:sp>
      <p:sp>
        <p:nvSpPr>
          <p:cNvPr id="92672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92672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C3A9580E-B3A8-472D-85E8-9B9F68A6B67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606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85606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5606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5607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85607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F00ACE2F-62E7-4C46-A900-65C269153D1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5400">
                <a:solidFill>
                  <a:srgbClr val="FF0000"/>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3600">
                <a:effectLst>
                  <a:outerShdw blurRad="38100" dist="38100" dir="2700000" algn="tl">
                    <a:srgbClr val="000000">
                      <a:alpha val="43137"/>
                    </a:srgbClr>
                  </a:outerShdw>
                </a:effectLst>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Tree>
    <p:extLst>
      <p:ext uri="{BB962C8B-B14F-4D97-AF65-F5344CB8AC3E}">
        <p14:creationId xmlns:p14="http://schemas.microsoft.com/office/powerpoint/2010/main" val="637320424"/>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p:txBody>
      </p:sp>
    </p:spTree>
    <p:extLst>
      <p:ext uri="{BB962C8B-B14F-4D97-AF65-F5344CB8AC3E}">
        <p14:creationId xmlns:p14="http://schemas.microsoft.com/office/powerpoint/2010/main" val="3640469146"/>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defRPr>
                <a:solidFill>
                  <a:srgbClr val="FF0000"/>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p:txBody>
      </p:sp>
    </p:spTree>
    <p:extLst>
      <p:ext uri="{BB962C8B-B14F-4D97-AF65-F5344CB8AC3E}">
        <p14:creationId xmlns:p14="http://schemas.microsoft.com/office/powerpoint/2010/main" val="834800558"/>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lvl1pPr>
              <a:defRPr/>
            </a:lvl1pPr>
            <a:lvl2pPr>
              <a:defRPr/>
            </a:lvl2pPr>
            <a:lvl3pPr>
              <a:defRPr/>
            </a:lvl3p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spTree>
    <p:extLst>
      <p:ext uri="{BB962C8B-B14F-4D97-AF65-F5344CB8AC3E}">
        <p14:creationId xmlns:p14="http://schemas.microsoft.com/office/powerpoint/2010/main" val="3998906025"/>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solidFill>
                  <a:srgbClr val="FF0000"/>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Tree>
    <p:extLst>
      <p:ext uri="{BB962C8B-B14F-4D97-AF65-F5344CB8AC3E}">
        <p14:creationId xmlns:p14="http://schemas.microsoft.com/office/powerpoint/2010/main" val="1014740761"/>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28650" y="1404000"/>
            <a:ext cx="3886200" cy="4779963"/>
          </a:xfrm>
        </p:spPr>
        <p:txBody>
          <a:bodyPr/>
          <a:lstStyle>
            <a:lvl1pPr>
              <a:defRPr/>
            </a:lvl1pPr>
            <a:lvl2pPr>
              <a:defRPr/>
            </a:lvl2pPr>
            <a:lvl3pPr>
              <a:defRPr/>
            </a:lvl3p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sp>
        <p:nvSpPr>
          <p:cNvPr id="4" name="Content Placeholder 3"/>
          <p:cNvSpPr>
            <a:spLocks noGrp="1"/>
          </p:cNvSpPr>
          <p:nvPr>
            <p:ph sz="half" idx="2" hasCustomPrompt="1"/>
          </p:nvPr>
        </p:nvSpPr>
        <p:spPr>
          <a:xfrm>
            <a:off x="4629150" y="1404000"/>
            <a:ext cx="3886200" cy="4779963"/>
          </a:xfrm>
        </p:spPr>
        <p:txBody>
          <a:bodyPr/>
          <a:lstStyle>
            <a:lvl1pPr>
              <a:defRPr/>
            </a:lvl1pPr>
            <a:lvl2pPr>
              <a:defRPr/>
            </a:lvl2pPr>
            <a:lvl3pPr>
              <a:defRPr/>
            </a:lvl3p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spTree>
    <p:extLst>
      <p:ext uri="{BB962C8B-B14F-4D97-AF65-F5344CB8AC3E}">
        <p14:creationId xmlns:p14="http://schemas.microsoft.com/office/powerpoint/2010/main" val="4247490696"/>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72000" y="388800"/>
            <a:ext cx="7200000" cy="590931"/>
          </a:xfrm>
        </p:spPr>
        <p:txBody>
          <a:bodyPr>
            <a:noAutofit/>
          </a:bodyPr>
          <a:lstStyle>
            <a:lvl1pPr>
              <a:defRPr>
                <a:solidFill>
                  <a:srgbClr val="FF0000"/>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404000"/>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629842" y="2304000"/>
            <a:ext cx="3868340" cy="3852863"/>
          </a:xfrm>
        </p:spPr>
        <p:txBody>
          <a:bodyPr/>
          <a:lstStyle>
            <a:lvl1pPr>
              <a:defRPr/>
            </a:lvl1pPr>
            <a:lvl2pPr>
              <a:defRPr/>
            </a:lvl2pPr>
            <a:lvl3pPr>
              <a:defRPr/>
            </a:lvl3p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sp>
        <p:nvSpPr>
          <p:cNvPr id="5" name="Text Placeholder 4"/>
          <p:cNvSpPr>
            <a:spLocks noGrp="1"/>
          </p:cNvSpPr>
          <p:nvPr>
            <p:ph type="body" sz="quarter" idx="3"/>
          </p:nvPr>
        </p:nvSpPr>
        <p:spPr>
          <a:xfrm>
            <a:off x="4629150" y="1404000"/>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4629150" y="2304000"/>
            <a:ext cx="3887391" cy="3852863"/>
          </a:xfrm>
        </p:spPr>
        <p:txBody>
          <a:bodyPr/>
          <a:lstStyle>
            <a:lvl1pPr>
              <a:defRPr/>
            </a:lvl1pPr>
            <a:lvl2pPr>
              <a:defRPr/>
            </a:lvl2pPr>
            <a:lvl3pPr>
              <a:defRPr/>
            </a:lvl3p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spTree>
    <p:extLst>
      <p:ext uri="{BB962C8B-B14F-4D97-AF65-F5344CB8AC3E}">
        <p14:creationId xmlns:p14="http://schemas.microsoft.com/office/powerpoint/2010/main" val="3799450989"/>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436961830"/>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8659810"/>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600">
                <a:solidFill>
                  <a:srgbClr val="FF0000"/>
                </a:solidFill>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349454753"/>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600">
                <a:solidFill>
                  <a:srgbClr val="FF0000"/>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617395671"/>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2000" y="389542"/>
            <a:ext cx="7200000" cy="590931"/>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404000"/>
            <a:ext cx="7886700" cy="4767262"/>
          </a:xfrm>
          <a:prstGeom prst="rect">
            <a:avLst/>
          </a:prstGeom>
        </p:spPr>
        <p:txBody>
          <a:bodyPr vert="horz" lIns="91440" tIns="45720" rIns="91440" bIns="45720" rtlCol="0">
            <a:noAutofit/>
          </a:body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cxnSp>
        <p:nvCxnSpPr>
          <p:cNvPr id="8" name="直接连接符 7"/>
          <p:cNvCxnSpPr/>
          <p:nvPr/>
        </p:nvCxnSpPr>
        <p:spPr>
          <a:xfrm>
            <a:off x="972000" y="1069373"/>
            <a:ext cx="7200000" cy="0"/>
          </a:xfrm>
          <a:prstGeom prst="line">
            <a:avLst/>
          </a:prstGeom>
          <a:ln w="38100">
            <a:solidFill>
              <a:schemeClr val="bg2"/>
            </a:solidFill>
          </a:ln>
          <a:effectLst>
            <a:outerShdw blurRad="1143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4495042"/>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rgbClr val="FF0000"/>
          </a:solidFill>
          <a:effectLst>
            <a:outerShdw blurRad="38100" dist="38100" dir="2700000" algn="tl">
              <a:srgbClr val="000000">
                <a:alpha val="43137"/>
              </a:srgbClr>
            </a:outerShdw>
          </a:effectLst>
          <a:latin typeface="等线 Light" panose="02010600030101010101" pitchFamily="2" charset="-122"/>
          <a:ea typeface="等线 Light" panose="02010600030101010101" pitchFamily="2" charset="-122"/>
          <a:cs typeface="+mj-cs"/>
        </a:defRPr>
      </a:lvl1pPr>
    </p:titleStyle>
    <p:bodyStyle>
      <a:lvl1pPr marL="228600" indent="-228600" algn="l" defTabSz="914400" rtl="0" eaLnBrk="1" latinLnBrk="0" hangingPunct="1">
        <a:lnSpc>
          <a:spcPct val="100000"/>
        </a:lnSpc>
        <a:spcBef>
          <a:spcPts val="0"/>
        </a:spcBef>
        <a:spcAft>
          <a:spcPts val="1200"/>
        </a:spcAft>
        <a:buFont typeface="等线" panose="02010600030101010101" pitchFamily="2" charset="-122"/>
        <a:buChar char="★"/>
        <a:defRPr sz="2400" b="1" kern="1200" baseline="0">
          <a:solidFill>
            <a:schemeClr val="tx1"/>
          </a:solidFill>
          <a:effectLst/>
          <a:latin typeface="+mn-ea"/>
          <a:ea typeface="等线" panose="02010600030101010101" pitchFamily="2" charset="-122"/>
          <a:cs typeface="+mn-cs"/>
        </a:defRPr>
      </a:lvl1pPr>
      <a:lvl2pPr marL="685800" indent="-228600" algn="l" defTabSz="914400" rtl="0" eaLnBrk="1" latinLnBrk="0" hangingPunct="1">
        <a:lnSpc>
          <a:spcPct val="100000"/>
        </a:lnSpc>
        <a:spcBef>
          <a:spcPts val="0"/>
        </a:spcBef>
        <a:spcAft>
          <a:spcPts val="1200"/>
        </a:spcAft>
        <a:buSzPct val="85000"/>
        <a:buFont typeface="等线" panose="02010600030101010101" pitchFamily="2" charset="-122"/>
        <a:buChar char="◆"/>
        <a:defRPr sz="2400" b="1" kern="1200">
          <a:solidFill>
            <a:schemeClr val="tx1"/>
          </a:solidFill>
          <a:effectLst/>
          <a:latin typeface="+mn-ea"/>
          <a:ea typeface="+mn-ea"/>
          <a:cs typeface="+mn-cs"/>
        </a:defRPr>
      </a:lvl2pPr>
      <a:lvl3pPr marL="1143000" indent="-228600" algn="l" defTabSz="914400" rtl="0" eaLnBrk="1" latinLnBrk="0" hangingPunct="1">
        <a:lnSpc>
          <a:spcPct val="100000"/>
        </a:lnSpc>
        <a:spcBef>
          <a:spcPts val="0"/>
        </a:spcBef>
        <a:spcAft>
          <a:spcPts val="1200"/>
        </a:spcAft>
        <a:buSzPct val="70000"/>
        <a:buFont typeface="等线" panose="02010600030101010101" pitchFamily="2" charset="-122"/>
        <a:buChar char="▲"/>
        <a:defRPr sz="2400" b="1" kern="1200">
          <a:solidFill>
            <a:schemeClr val="tx1"/>
          </a:solidFill>
          <a:effectLst/>
          <a:latin typeface="+mn-ea"/>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2400" b="1" kern="1200">
          <a:solidFill>
            <a:schemeClr val="tx1"/>
          </a:solidFill>
          <a:latin typeface="+mn-ea"/>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2400" b="1"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858000"/>
          </a:xfrm>
          <a:prstGeom prst="rect">
            <a:avLst/>
          </a:prstGeom>
          <a:noFill/>
          <a:ln w="9525">
            <a:solidFill>
              <a:srgbClr val="FFC000"/>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defRPr/>
            </a:pPr>
            <a:r>
              <a:rPr lang="zh-CN" altLang="en-US" sz="3600" dirty="0" smtClean="0">
                <a:solidFill>
                  <a:srgbClr val="000000"/>
                </a:solidFill>
                <a:latin typeface="+mj-ea"/>
                <a:ea typeface="+mj-ea"/>
              </a:rPr>
              <a:t>第</a:t>
            </a:r>
            <a:r>
              <a:rPr lang="en-US" altLang="zh-CN" sz="3600" dirty="0" smtClean="0">
                <a:solidFill>
                  <a:srgbClr val="000000"/>
                </a:solidFill>
                <a:latin typeface="+mj-ea"/>
                <a:ea typeface="+mj-ea"/>
              </a:rPr>
              <a:t>6</a:t>
            </a:r>
            <a:r>
              <a:rPr lang="zh-CN" altLang="en-US" sz="3600" dirty="0" smtClean="0">
                <a:solidFill>
                  <a:srgbClr val="000000"/>
                </a:solidFill>
                <a:latin typeface="+mj-ea"/>
                <a:ea typeface="+mj-ea"/>
              </a:rPr>
              <a:t>章</a:t>
            </a:r>
            <a:endParaRPr lang="en-US" altLang="zh-CN" sz="3600" dirty="0" smtClean="0">
              <a:solidFill>
                <a:srgbClr val="000000"/>
              </a:solidFill>
              <a:latin typeface="+mj-ea"/>
              <a:ea typeface="+mj-ea"/>
            </a:endParaRPr>
          </a:p>
          <a:p>
            <a:pPr algn="ctr">
              <a:defRPr/>
            </a:pPr>
            <a:endParaRPr lang="en-US" altLang="zh-CN" sz="8100" dirty="0" smtClean="0">
              <a:solidFill>
                <a:srgbClr val="000000"/>
              </a:solidFill>
              <a:latin typeface="+mj-ea"/>
              <a:ea typeface="+mj-ea"/>
            </a:endParaRPr>
          </a:p>
          <a:p>
            <a:pPr algn="ctr">
              <a:defRPr/>
            </a:pPr>
            <a:r>
              <a:rPr lang="zh-CN" altLang="en-US" sz="8100" dirty="0" smtClean="0">
                <a:solidFill>
                  <a:srgbClr val="FF0000"/>
                </a:solidFill>
                <a:effectLst>
                  <a:outerShdw blurRad="50800" dist="38100" algn="l" rotWithShape="0">
                    <a:prstClr val="black">
                      <a:alpha val="40000"/>
                    </a:prstClr>
                  </a:outerShdw>
                </a:effectLst>
                <a:latin typeface="+mj-ea"/>
                <a:ea typeface="+mj-ea"/>
              </a:rPr>
              <a:t>计算机网络</a:t>
            </a:r>
            <a:endParaRPr lang="en-US" altLang="zh-CN" sz="8100" dirty="0" smtClean="0">
              <a:solidFill>
                <a:srgbClr val="FF0000"/>
              </a:solidFill>
              <a:effectLst>
                <a:outerShdw blurRad="50800" dist="38100" algn="l" rotWithShape="0">
                  <a:prstClr val="black">
                    <a:alpha val="40000"/>
                  </a:prstClr>
                </a:outerShdw>
              </a:effectLst>
              <a:latin typeface="+mj-ea"/>
              <a:ea typeface="+mj-ea"/>
            </a:endParaRPr>
          </a:p>
          <a:p>
            <a:pPr algn="ctr">
              <a:defRPr/>
            </a:pPr>
            <a:r>
              <a:rPr lang="zh-CN" altLang="en-US" sz="8100" dirty="0" smtClean="0">
                <a:solidFill>
                  <a:srgbClr val="FF0000"/>
                </a:solidFill>
                <a:effectLst>
                  <a:outerShdw blurRad="50800" dist="38100" algn="l" rotWithShape="0">
                    <a:prstClr val="black">
                      <a:alpha val="40000"/>
                    </a:prstClr>
                  </a:outerShdw>
                </a:effectLst>
                <a:latin typeface="+mj-ea"/>
                <a:ea typeface="+mj-ea"/>
              </a:rPr>
              <a:t>和因特网</a:t>
            </a:r>
            <a:endParaRPr lang="en-US" altLang="zh-CN" sz="8100" dirty="0" smtClean="0">
              <a:solidFill>
                <a:srgbClr val="FF0000"/>
              </a:solidFill>
              <a:effectLst>
                <a:outerShdw blurRad="50800" dist="38100" algn="l" rotWithShape="0">
                  <a:prstClr val="black">
                    <a:alpha val="40000"/>
                  </a:prstClr>
                </a:outerShdw>
              </a:effectLst>
              <a:latin typeface="+mj-ea"/>
              <a:ea typeface="+mj-ea"/>
            </a:endParaRPr>
          </a:p>
        </p:txBody>
      </p:sp>
    </p:spTree>
    <p:extLst>
      <p:ext uri="{BB962C8B-B14F-4D97-AF65-F5344CB8AC3E}">
        <p14:creationId xmlns:p14="http://schemas.microsoft.com/office/powerpoint/2010/main" val="1997522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16"/>
          <p:cNvSpPr>
            <a:spLocks noChangeArrowheads="1"/>
          </p:cNvSpPr>
          <p:nvPr/>
        </p:nvSpPr>
        <p:spPr bwMode="auto">
          <a:xfrm>
            <a:off x="933450" y="344269"/>
            <a:ext cx="72771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Bef>
                <a:spcPct val="20000"/>
              </a:spcBef>
            </a:pPr>
            <a:r>
              <a:rPr lang="zh-CN" altLang="en-US" sz="3600" dirty="0" smtClean="0">
                <a:solidFill>
                  <a:srgbClr val="FF0000"/>
                </a:solidFill>
                <a:latin typeface="等线 Light" panose="02010600030101010101" pitchFamily="2" charset="-122"/>
                <a:ea typeface="等线 Light" panose="02010600030101010101" pitchFamily="2" charset="-122"/>
              </a:rPr>
              <a:t>局域网拓</a:t>
            </a:r>
            <a:r>
              <a:rPr lang="zh-CN" altLang="en-US" sz="3600" dirty="0">
                <a:solidFill>
                  <a:srgbClr val="FF0000"/>
                </a:solidFill>
                <a:latin typeface="等线 Light" panose="02010600030101010101" pitchFamily="2" charset="-122"/>
                <a:ea typeface="等线 Light" panose="02010600030101010101" pitchFamily="2" charset="-122"/>
              </a:rPr>
              <a:t>扑结构</a:t>
            </a:r>
            <a:endParaRPr lang="en-US" altLang="zh-CN" sz="3600" dirty="0">
              <a:solidFill>
                <a:srgbClr val="FF0000"/>
              </a:solidFill>
              <a:latin typeface="等线 Light" panose="02010600030101010101" pitchFamily="2" charset="-122"/>
              <a:ea typeface="等线 Light" panose="02010600030101010101" pitchFamily="2" charset="-122"/>
            </a:endParaRPr>
          </a:p>
        </p:txBody>
      </p:sp>
      <p:pic>
        <p:nvPicPr>
          <p:cNvPr id="2048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0000" y="1205514"/>
            <a:ext cx="5684000" cy="5576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1009650" y="344269"/>
            <a:ext cx="7124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3600" dirty="0">
                <a:solidFill>
                  <a:srgbClr val="FF0000"/>
                </a:solidFill>
                <a:latin typeface="等线 Light" panose="02010600030101010101" pitchFamily="2" charset="-122"/>
                <a:ea typeface="等线 Light" panose="02010600030101010101" pitchFamily="2" charset="-122"/>
              </a:rPr>
              <a:t>网络连接设备</a:t>
            </a:r>
            <a:endParaRPr lang="en-US" altLang="zh-CN" sz="3600" dirty="0">
              <a:solidFill>
                <a:srgbClr val="FF0000"/>
              </a:solidFill>
              <a:latin typeface="等线 Light" panose="02010600030101010101" pitchFamily="2" charset="-122"/>
              <a:ea typeface="等线 Light" panose="02010600030101010101" pitchFamily="2" charset="-122"/>
            </a:endParaRPr>
          </a:p>
        </p:txBody>
      </p:sp>
      <p:pic>
        <p:nvPicPr>
          <p:cNvPr id="2150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313" y="1233487"/>
            <a:ext cx="8461375"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19200"/>
            <a:ext cx="8785225"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838200" y="757128"/>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3600" dirty="0">
                <a:solidFill>
                  <a:srgbClr val="FF0000"/>
                </a:solidFill>
                <a:latin typeface="等线 Light" panose="02010600030101010101" pitchFamily="2" charset="-122"/>
                <a:ea typeface="等线 Light" panose="02010600030101010101" pitchFamily="2" charset="-122"/>
              </a:rPr>
              <a:t>计算机网络的工作模式</a:t>
            </a:r>
          </a:p>
        </p:txBody>
      </p:sp>
      <p:pic>
        <p:nvPicPr>
          <p:cNvPr id="2355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19250"/>
            <a:ext cx="7450138"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2"/>
          <p:cNvSpPr>
            <a:spLocks noChangeArrowheads="1"/>
          </p:cNvSpPr>
          <p:nvPr/>
        </p:nvSpPr>
        <p:spPr bwMode="auto">
          <a:xfrm>
            <a:off x="468313" y="1493838"/>
            <a:ext cx="3889375"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dirty="0">
                <a:latin typeface="等线" panose="02010600030101010101" pitchFamily="2" charset="-122"/>
                <a:ea typeface="等线" panose="02010600030101010101" pitchFamily="2" charset="-122"/>
              </a:rPr>
              <a:t>1.</a:t>
            </a:r>
            <a:r>
              <a:rPr lang="zh-CN" altLang="en-US" sz="2400" dirty="0">
                <a:latin typeface="等线" panose="02010600030101010101" pitchFamily="2" charset="-122"/>
                <a:ea typeface="等线" panose="02010600030101010101" pitchFamily="2" charset="-122"/>
              </a:rPr>
              <a:t>客户-服务器模型</a:t>
            </a:r>
            <a:r>
              <a:rPr lang="en-US" altLang="zh-CN" sz="2400" dirty="0">
                <a:latin typeface="等线" panose="02010600030101010101" pitchFamily="2" charset="-122"/>
                <a:ea typeface="等线" panose="02010600030101010101" pitchFamily="2" charset="-122"/>
              </a:rPr>
              <a:t>(C/S)</a:t>
            </a:r>
            <a:endParaRPr lang="zh-CN" altLang="en-US" sz="2400" dirty="0">
              <a:latin typeface="等线" panose="02010600030101010101" pitchFamily="2" charset="-122"/>
              <a:ea typeface="等线" panose="02010600030101010101" pitchFamily="2" charset="-122"/>
            </a:endParaRPr>
          </a:p>
        </p:txBody>
      </p:sp>
      <p:sp>
        <p:nvSpPr>
          <p:cNvPr id="6" name="Rectangle 12"/>
          <p:cNvSpPr>
            <a:spLocks noChangeArrowheads="1"/>
          </p:cNvSpPr>
          <p:nvPr/>
        </p:nvSpPr>
        <p:spPr bwMode="auto">
          <a:xfrm>
            <a:off x="468313" y="5432425"/>
            <a:ext cx="748982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dirty="0">
                <a:latin typeface="等线" panose="02010600030101010101" pitchFamily="2" charset="-122"/>
                <a:ea typeface="等线" panose="02010600030101010101" pitchFamily="2" charset="-122"/>
              </a:rPr>
              <a:t>2.</a:t>
            </a:r>
            <a:r>
              <a:rPr lang="zh-CN" altLang="en-US" sz="2400" dirty="0">
                <a:latin typeface="等线" panose="02010600030101010101" pitchFamily="2" charset="-122"/>
                <a:ea typeface="等线" panose="02010600030101010101" pitchFamily="2" charset="-122"/>
              </a:rPr>
              <a:t>浏览器-服务器模型</a:t>
            </a:r>
            <a:r>
              <a:rPr lang="en-US" altLang="zh-CN" sz="2400" dirty="0">
                <a:latin typeface="等线" panose="02010600030101010101" pitchFamily="2" charset="-122"/>
                <a:ea typeface="等线" panose="02010600030101010101" pitchFamily="2" charset="-122"/>
              </a:rPr>
              <a:t>(B/S)</a:t>
            </a:r>
            <a:r>
              <a:rPr lang="zh-CN" altLang="en-US" sz="2400" dirty="0">
                <a:latin typeface="等线" panose="02010600030101010101" pitchFamily="2" charset="-122"/>
                <a:ea typeface="等线" panose="02010600030101010101" pitchFamily="2" charset="-122"/>
              </a:rPr>
              <a:t>： 最主要的应用</a:t>
            </a:r>
          </a:p>
        </p:txBody>
      </p:sp>
      <p:sp>
        <p:nvSpPr>
          <p:cNvPr id="7" name="Rectangle 12"/>
          <p:cNvSpPr>
            <a:spLocks noChangeArrowheads="1"/>
          </p:cNvSpPr>
          <p:nvPr/>
        </p:nvSpPr>
        <p:spPr bwMode="auto">
          <a:xfrm>
            <a:off x="468313" y="6008688"/>
            <a:ext cx="338455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dirty="0">
                <a:latin typeface="等线" panose="02010600030101010101" pitchFamily="2" charset="-122"/>
                <a:ea typeface="等线" panose="02010600030101010101" pitchFamily="2" charset="-122"/>
              </a:rPr>
              <a:t>3.</a:t>
            </a:r>
            <a:r>
              <a:rPr lang="zh-CN" altLang="en-US" sz="2400" dirty="0">
                <a:latin typeface="等线" panose="02010600030101010101" pitchFamily="2" charset="-122"/>
                <a:ea typeface="等线" panose="02010600030101010101" pitchFamily="2" charset="-122"/>
              </a:rPr>
              <a:t>对等模型 </a:t>
            </a:r>
            <a:r>
              <a:rPr lang="en-US" altLang="zh-CN" sz="2400" dirty="0">
                <a:latin typeface="等线" panose="02010600030101010101" pitchFamily="2" charset="-122"/>
                <a:ea typeface="等线" panose="02010600030101010101" pitchFamily="2" charset="-122"/>
              </a:rPr>
              <a:t>(P2P)</a:t>
            </a:r>
            <a:endParaRPr lang="zh-CN" altLang="en-US" sz="2400" dirty="0">
              <a:latin typeface="等线" panose="02010600030101010101" pitchFamily="2" charset="-122"/>
              <a:ea typeface="等线" panose="02010600030101010101" pitchFamily="2" charset="-122"/>
            </a:endParaRPr>
          </a:p>
        </p:txBody>
      </p:sp>
      <p:sp>
        <p:nvSpPr>
          <p:cNvPr id="23559" name="Text Box 4"/>
          <p:cNvSpPr txBox="1">
            <a:spLocks noChangeArrowheads="1"/>
          </p:cNvSpPr>
          <p:nvPr/>
        </p:nvSpPr>
        <p:spPr bwMode="auto">
          <a:xfrm>
            <a:off x="1219200" y="37197"/>
            <a:ext cx="670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3600" dirty="0">
                <a:solidFill>
                  <a:srgbClr val="FF0000"/>
                </a:solidFill>
                <a:latin typeface="等线 Light" panose="02010600030101010101" pitchFamily="2" charset="-122"/>
                <a:ea typeface="等线 Light" panose="02010600030101010101" pitchFamily="2" charset="-122"/>
              </a:rPr>
              <a:t>应用层</a:t>
            </a:r>
            <a:endParaRPr lang="en-US" altLang="zh-CN" sz="3600" dirty="0">
              <a:solidFill>
                <a:srgbClr val="FF0000"/>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7"/>
          <p:cNvSpPr txBox="1">
            <a:spLocks noChangeArrowheads="1"/>
          </p:cNvSpPr>
          <p:nvPr/>
        </p:nvSpPr>
        <p:spPr bwMode="auto">
          <a:xfrm>
            <a:off x="952500" y="344269"/>
            <a:ext cx="7239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3600" dirty="0">
                <a:solidFill>
                  <a:srgbClr val="FF0000"/>
                </a:solidFill>
                <a:latin typeface="等线 Light" panose="02010600030101010101" pitchFamily="2" charset="-122"/>
                <a:ea typeface="等线 Light" panose="02010600030101010101" pitchFamily="2" charset="-122"/>
              </a:rPr>
              <a:t>应用层协议 </a:t>
            </a:r>
            <a:r>
              <a:rPr lang="en-US" altLang="zh-CN" sz="3600" dirty="0">
                <a:solidFill>
                  <a:srgbClr val="FF0000"/>
                </a:solidFill>
                <a:latin typeface="等线 Light" panose="02010600030101010101" pitchFamily="2" charset="-122"/>
                <a:ea typeface="等线 Light" panose="02010600030101010101" pitchFamily="2" charset="-122"/>
              </a:rPr>
              <a:t>FTP</a:t>
            </a:r>
          </a:p>
        </p:txBody>
      </p:sp>
      <p:pic>
        <p:nvPicPr>
          <p:cNvPr id="2457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204912"/>
            <a:ext cx="8115300"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Rectangle 13"/>
          <p:cNvSpPr>
            <a:spLocks noChangeArrowheads="1"/>
          </p:cNvSpPr>
          <p:nvPr/>
        </p:nvSpPr>
        <p:spPr bwMode="auto">
          <a:xfrm>
            <a:off x="468313" y="5256213"/>
            <a:ext cx="84597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dirty="0">
                <a:latin typeface="等线" panose="02010600030101010101" pitchFamily="2" charset="-122"/>
                <a:ea typeface="等线" panose="02010600030101010101" pitchFamily="2" charset="-122"/>
              </a:rPr>
              <a:t>FTP</a:t>
            </a:r>
            <a:r>
              <a:rPr lang="en-US" altLang="zh-CN" sz="2400" dirty="0">
                <a:solidFill>
                  <a:schemeClr val="accent2"/>
                </a:solidFill>
                <a:latin typeface="等线" panose="02010600030101010101" pitchFamily="2" charset="-122"/>
                <a:ea typeface="等线" panose="02010600030101010101" pitchFamily="2" charset="-122"/>
              </a:rPr>
              <a:t> </a:t>
            </a:r>
            <a:r>
              <a:rPr lang="en-US" altLang="zh-CN" sz="24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文件传输协议): </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互联网上用于从一台机器向另一台机器传送文件的标准协议。</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1143000" y="344269"/>
            <a:ext cx="6858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3600" dirty="0">
                <a:solidFill>
                  <a:srgbClr val="FF0000"/>
                </a:solidFill>
                <a:latin typeface="等线 Light" panose="02010600030101010101" pitchFamily="2" charset="-122"/>
                <a:ea typeface="等线 Light" panose="02010600030101010101" pitchFamily="2" charset="-122"/>
              </a:rPr>
              <a:t>电子邮件</a:t>
            </a:r>
            <a:endParaRPr lang="en-US" altLang="zh-CN" sz="3600" dirty="0">
              <a:solidFill>
                <a:srgbClr val="FF0000"/>
              </a:solidFill>
              <a:latin typeface="等线 Light" panose="02010600030101010101" pitchFamily="2" charset="-122"/>
              <a:ea typeface="等线 Light" panose="02010600030101010101" pitchFamily="2" charset="-122"/>
            </a:endParaRPr>
          </a:p>
        </p:txBody>
      </p:sp>
      <p:pic>
        <p:nvPicPr>
          <p:cNvPr id="2560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7150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181100"/>
            <a:ext cx="8128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矩形 2"/>
          <p:cNvSpPr>
            <a:spLocks noChangeArrowheads="1"/>
          </p:cNvSpPr>
          <p:nvPr/>
        </p:nvSpPr>
        <p:spPr bwMode="auto">
          <a:xfrm>
            <a:off x="952500" y="344269"/>
            <a:ext cx="7239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3600" dirty="0">
                <a:solidFill>
                  <a:srgbClr val="FF0000"/>
                </a:solidFill>
                <a:latin typeface="等线 Light" panose="02010600030101010101" pitchFamily="2" charset="-122"/>
                <a:ea typeface="等线 Light" panose="02010600030101010101" pitchFamily="2" charset="-122"/>
              </a:rPr>
              <a:t>TELNET </a:t>
            </a:r>
            <a:r>
              <a:rPr lang="zh-CN" altLang="en-US" sz="3600" dirty="0">
                <a:solidFill>
                  <a:srgbClr val="FF0000"/>
                </a:solidFill>
                <a:latin typeface="等线 Light" panose="02010600030101010101" pitchFamily="2" charset="-122"/>
                <a:ea typeface="等线 Light" panose="02010600030101010101" pitchFamily="2" charset="-122"/>
              </a:rPr>
              <a:t>远程登录</a:t>
            </a:r>
            <a:endParaRPr lang="en-US" altLang="zh-CN" sz="3600" dirty="0">
              <a:solidFill>
                <a:srgbClr val="FF0000"/>
              </a:solidFill>
              <a:latin typeface="等线 Light" panose="02010600030101010101" pitchFamily="2" charset="-122"/>
              <a:ea typeface="等线 Light" panose="02010600030101010101" pitchFamily="2" charset="-122"/>
            </a:endParaRPr>
          </a:p>
        </p:txBody>
      </p:sp>
      <p:pic>
        <p:nvPicPr>
          <p:cNvPr id="2662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295400"/>
            <a:ext cx="877887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9"/>
          <p:cNvSpPr>
            <a:spLocks noChangeArrowheads="1"/>
          </p:cNvSpPr>
          <p:nvPr/>
        </p:nvSpPr>
        <p:spPr bwMode="auto">
          <a:xfrm>
            <a:off x="250825" y="5040313"/>
            <a:ext cx="864235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dirty="0">
                <a:solidFill>
                  <a:srgbClr val="FF0000"/>
                </a:solidFill>
                <a:latin typeface="等线" panose="02010600030101010101" pitchFamily="2" charset="-122"/>
                <a:ea typeface="等线" panose="02010600030101010101" pitchFamily="2" charset="-122"/>
              </a:rPr>
              <a:t>TELNET</a:t>
            </a:r>
            <a:r>
              <a:rPr lang="zh-CN" altLang="en-US" sz="2400" dirty="0">
                <a:latin typeface="等线" panose="02010600030101010101" pitchFamily="2" charset="-122"/>
                <a:ea typeface="等线" panose="02010600030101010101" pitchFamily="2" charset="-122"/>
              </a:rPr>
              <a:t>：互联网上允许用户登录到远程计算机并可访问远程系统的一个通用的客户-服务器应用程序。</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14"/>
          <p:cNvSpPr>
            <a:spLocks noChangeArrowheads="1"/>
          </p:cNvSpPr>
          <p:nvPr/>
        </p:nvSpPr>
        <p:spPr bwMode="auto">
          <a:xfrm>
            <a:off x="468313" y="1164292"/>
            <a:ext cx="8172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Bef>
                <a:spcPct val="20000"/>
              </a:spcBef>
            </a:pPr>
            <a:r>
              <a:rPr lang="en-US" altLang="zh-CN" sz="2400" dirty="0">
                <a:solidFill>
                  <a:srgbClr val="FF0000"/>
                </a:solidFill>
                <a:latin typeface="+mn-ea"/>
              </a:rPr>
              <a:t>URL</a:t>
            </a:r>
            <a:r>
              <a:rPr lang="zh-CN" altLang="en-US" sz="2400" dirty="0">
                <a:solidFill>
                  <a:srgbClr val="FF0000"/>
                </a:solidFill>
                <a:latin typeface="+mn-ea"/>
              </a:rPr>
              <a:t>：</a:t>
            </a:r>
            <a:r>
              <a:rPr lang="en-US" altLang="zh-CN" sz="2400" dirty="0">
                <a:solidFill>
                  <a:srgbClr val="FF0000"/>
                </a:solidFill>
                <a:latin typeface="+mn-ea"/>
              </a:rPr>
              <a:t>	</a:t>
            </a:r>
            <a:r>
              <a:rPr lang="zh-CN" altLang="en-US" sz="2400" dirty="0">
                <a:latin typeface="+mn-ea"/>
              </a:rPr>
              <a:t>统一资源定位器。是一个特殊地址。是在互联网上用</a:t>
            </a:r>
            <a:r>
              <a:rPr lang="en-US" altLang="zh-CN" sz="2400" dirty="0">
                <a:latin typeface="+mn-ea"/>
              </a:rPr>
              <a:t>	</a:t>
            </a:r>
            <a:r>
              <a:rPr lang="zh-CN" altLang="en-US" sz="2400" dirty="0">
                <a:latin typeface="+mn-ea"/>
              </a:rPr>
              <a:t>于指定信息的标准标识符。</a:t>
            </a:r>
          </a:p>
        </p:txBody>
      </p:sp>
      <p:sp>
        <p:nvSpPr>
          <p:cNvPr id="27651" name="矩形 1"/>
          <p:cNvSpPr>
            <a:spLocks noChangeArrowheads="1"/>
          </p:cNvSpPr>
          <p:nvPr/>
        </p:nvSpPr>
        <p:spPr bwMode="auto">
          <a:xfrm>
            <a:off x="814785" y="344269"/>
            <a:ext cx="75144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3600" dirty="0">
                <a:solidFill>
                  <a:srgbClr val="FF0000"/>
                </a:solidFill>
                <a:latin typeface="等线 Light" panose="02010600030101010101" pitchFamily="2" charset="-122"/>
                <a:ea typeface="等线 Light" panose="02010600030101010101" pitchFamily="2" charset="-122"/>
              </a:rPr>
              <a:t>统一资源定位器</a:t>
            </a:r>
          </a:p>
        </p:txBody>
      </p:sp>
      <p:pic>
        <p:nvPicPr>
          <p:cNvPr id="2765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43792"/>
            <a:ext cx="86868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3" name="Text Box 8"/>
          <p:cNvSpPr txBox="1">
            <a:spLocks noChangeArrowheads="1"/>
          </p:cNvSpPr>
          <p:nvPr/>
        </p:nvSpPr>
        <p:spPr bwMode="auto">
          <a:xfrm>
            <a:off x="468313" y="2999442"/>
            <a:ext cx="817245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Bef>
                <a:spcPts val="1200"/>
              </a:spcBef>
            </a:pPr>
            <a:r>
              <a:rPr lang="en-US" altLang="zh-CN" sz="2400" dirty="0">
                <a:latin typeface="等线" panose="02010600030101010101" pitchFamily="2" charset="-122"/>
                <a:ea typeface="等线" panose="02010600030101010101" pitchFamily="2" charset="-122"/>
              </a:rPr>
              <a:t>Method:</a:t>
            </a:r>
            <a:r>
              <a:rPr lang="zh-CN" altLang="en-US" sz="2400" dirty="0">
                <a:latin typeface="等线" panose="02010600030101010101" pitchFamily="2" charset="-122"/>
                <a:ea typeface="等线" panose="02010600030101010101" pitchFamily="2" charset="-122"/>
              </a:rPr>
              <a:t>协议类型。</a:t>
            </a:r>
            <a:endParaRPr lang="en-US" altLang="zh-CN" sz="2400" dirty="0">
              <a:latin typeface="等线" panose="02010600030101010101" pitchFamily="2" charset="-122"/>
              <a:ea typeface="等线" panose="02010600030101010101" pitchFamily="2" charset="-122"/>
            </a:endParaRPr>
          </a:p>
          <a:p>
            <a:pPr>
              <a:spcBef>
                <a:spcPts val="1200"/>
              </a:spcBef>
            </a:pPr>
            <a:r>
              <a:rPr lang="en-US" altLang="zh-CN" sz="2400" dirty="0">
                <a:latin typeface="等线" panose="02010600030101010101" pitchFamily="2" charset="-122"/>
                <a:ea typeface="等线" panose="02010600030101010101" pitchFamily="2" charset="-122"/>
              </a:rPr>
              <a:t>host:</a:t>
            </a:r>
            <a:r>
              <a:rPr lang="zh-CN" altLang="en-US" sz="2400" dirty="0">
                <a:latin typeface="等线" panose="02010600030101010101" pitchFamily="2" charset="-122"/>
                <a:ea typeface="等线" panose="02010600030101010101" pitchFamily="2" charset="-122"/>
              </a:rPr>
              <a:t>存储信息的计算机。</a:t>
            </a:r>
          </a:p>
          <a:p>
            <a:pPr>
              <a:spcBef>
                <a:spcPts val="1200"/>
              </a:spcBef>
            </a:pPr>
            <a:r>
              <a:rPr lang="en-US" altLang="zh-CN" sz="2400" dirty="0">
                <a:latin typeface="等线" panose="02010600030101010101" pitchFamily="2" charset="-122"/>
                <a:ea typeface="等线" panose="02010600030101010101" pitchFamily="2" charset="-122"/>
              </a:rPr>
              <a:t>port:</a:t>
            </a:r>
            <a:r>
              <a:rPr lang="zh-CN" altLang="en-US" sz="2400" dirty="0">
                <a:latin typeface="等线" panose="02010600030101010101" pitchFamily="2" charset="-122"/>
                <a:ea typeface="等线" panose="02010600030101010101" pitchFamily="2" charset="-122"/>
              </a:rPr>
              <a:t>服务器的端口，是可选的。</a:t>
            </a:r>
          </a:p>
          <a:p>
            <a:pPr>
              <a:spcBef>
                <a:spcPts val="1200"/>
              </a:spcBef>
            </a:pPr>
            <a:r>
              <a:rPr lang="en-US" altLang="zh-CN" sz="2400" dirty="0">
                <a:latin typeface="等线" panose="02010600030101010101" pitchFamily="2" charset="-122"/>
                <a:ea typeface="等线" panose="02010600030101010101" pitchFamily="2" charset="-122"/>
              </a:rPr>
              <a:t>path:</a:t>
            </a:r>
            <a:r>
              <a:rPr lang="zh-CN" altLang="en-US" sz="2400" dirty="0">
                <a:latin typeface="等线" panose="02010600030101010101" pitchFamily="2" charset="-122"/>
                <a:ea typeface="等线" panose="02010600030101010101" pitchFamily="2" charset="-122"/>
              </a:rPr>
              <a:t>存储信息的文件的路径。</a:t>
            </a:r>
          </a:p>
        </p:txBody>
      </p:sp>
      <p:sp>
        <p:nvSpPr>
          <p:cNvPr id="27654" name="Text Box 9"/>
          <p:cNvSpPr txBox="1">
            <a:spLocks noChangeArrowheads="1"/>
          </p:cNvSpPr>
          <p:nvPr/>
        </p:nvSpPr>
        <p:spPr bwMode="auto">
          <a:xfrm>
            <a:off x="1277938" y="5267980"/>
            <a:ext cx="6588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spcBef>
                <a:spcPct val="50000"/>
              </a:spcBef>
            </a:pPr>
            <a:r>
              <a:rPr lang="en-US" altLang="zh-CN" sz="2800" dirty="0">
                <a:solidFill>
                  <a:srgbClr val="FF0000"/>
                </a:solidFill>
                <a:latin typeface="等线" panose="02010600030101010101" pitchFamily="2" charset="-122"/>
                <a:ea typeface="等线" panose="02010600030101010101" pitchFamily="2" charset="-122"/>
              </a:rPr>
              <a:t>http://www.jlu.edu.cn/new1.html</a:t>
            </a:r>
          </a:p>
        </p:txBody>
      </p:sp>
      <p:sp>
        <p:nvSpPr>
          <p:cNvPr id="27655" name="Rectangle 13"/>
          <p:cNvSpPr>
            <a:spLocks noChangeArrowheads="1"/>
          </p:cNvSpPr>
          <p:nvPr/>
        </p:nvSpPr>
        <p:spPr bwMode="auto">
          <a:xfrm>
            <a:off x="623888" y="5875338"/>
            <a:ext cx="5472112" cy="83026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dirty="0">
                <a:latin typeface="+mn-ea"/>
              </a:rPr>
              <a:t>HTTP</a:t>
            </a:r>
            <a:r>
              <a:rPr lang="zh-CN" altLang="en-US" sz="2400" dirty="0">
                <a:latin typeface="+mn-ea"/>
              </a:rPr>
              <a:t>：超文本传输协议</a:t>
            </a:r>
            <a:endParaRPr lang="en-US" altLang="zh-CN" sz="2400" dirty="0">
              <a:latin typeface="+mn-ea"/>
            </a:endParaRPr>
          </a:p>
          <a:p>
            <a:r>
              <a:rPr lang="zh-CN" altLang="en-US" sz="2400" dirty="0">
                <a:latin typeface="+mn-ea"/>
              </a:rPr>
              <a:t>用来在万维网上访问和传输文档的协议</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1028700" y="344269"/>
            <a:ext cx="708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3600" dirty="0">
                <a:solidFill>
                  <a:srgbClr val="FF0000"/>
                </a:solidFill>
                <a:latin typeface="等线 Light" panose="02010600030101010101" pitchFamily="2" charset="-122"/>
                <a:ea typeface="等线 Light" panose="02010600030101010101" pitchFamily="2" charset="-122"/>
              </a:rPr>
              <a:t>WEB</a:t>
            </a:r>
            <a:r>
              <a:rPr lang="zh-CN" altLang="en-US" sz="3600" dirty="0">
                <a:solidFill>
                  <a:srgbClr val="FF0000"/>
                </a:solidFill>
                <a:latin typeface="等线 Light" panose="02010600030101010101" pitchFamily="2" charset="-122"/>
                <a:ea typeface="等线 Light" panose="02010600030101010101" pitchFamily="2" charset="-122"/>
              </a:rPr>
              <a:t>文档</a:t>
            </a:r>
            <a:endParaRPr lang="en-US" altLang="zh-CN" sz="3600" dirty="0">
              <a:solidFill>
                <a:srgbClr val="FF0000"/>
              </a:solidFill>
              <a:latin typeface="等线 Light" panose="02010600030101010101" pitchFamily="2" charset="-122"/>
              <a:ea typeface="等线 Light" panose="02010600030101010101" pitchFamily="2" charset="-122"/>
            </a:endParaRPr>
          </a:p>
        </p:txBody>
      </p:sp>
      <p:pic>
        <p:nvPicPr>
          <p:cNvPr id="2867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00200"/>
            <a:ext cx="8353425"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8"/>
          <p:cNvSpPr>
            <a:spLocks noChangeArrowheads="1"/>
          </p:cNvSpPr>
          <p:nvPr/>
        </p:nvSpPr>
        <p:spPr bwMode="auto">
          <a:xfrm>
            <a:off x="228600" y="4860925"/>
            <a:ext cx="2489886" cy="101566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000" dirty="0">
                <a:solidFill>
                  <a:srgbClr val="FF0066"/>
                </a:solidFill>
                <a:latin typeface="等线" panose="02010600030101010101" pitchFamily="2" charset="-122"/>
                <a:ea typeface="等线" panose="02010600030101010101" pitchFamily="2" charset="-122"/>
              </a:rPr>
              <a:t>静态文档：</a:t>
            </a:r>
            <a:r>
              <a:rPr lang="zh-CN" altLang="en-US" sz="2000" dirty="0">
                <a:latin typeface="等线" panose="02010600030101010101" pitchFamily="2" charset="-122"/>
                <a:ea typeface="等线" panose="02010600030101010101" pitchFamily="2" charset="-122"/>
              </a:rPr>
              <a:t>有固定的内容，在服务器端生成，且只能被复制</a:t>
            </a:r>
          </a:p>
        </p:txBody>
      </p:sp>
      <p:sp>
        <p:nvSpPr>
          <p:cNvPr id="28677" name="Rectangle 9"/>
          <p:cNvSpPr>
            <a:spLocks noChangeArrowheads="1"/>
          </p:cNvSpPr>
          <p:nvPr/>
        </p:nvSpPr>
        <p:spPr bwMode="auto">
          <a:xfrm>
            <a:off x="3330575" y="4860925"/>
            <a:ext cx="2482850" cy="16922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000" dirty="0">
                <a:solidFill>
                  <a:srgbClr val="FF0066"/>
                </a:solidFill>
                <a:latin typeface="等线" panose="02010600030101010101" pitchFamily="2" charset="-122"/>
                <a:ea typeface="等线" panose="02010600030101010101" pitchFamily="2" charset="-122"/>
              </a:rPr>
              <a:t>动态文档：</a:t>
            </a:r>
            <a:r>
              <a:rPr lang="zh-CN" altLang="en-US" sz="2000" dirty="0">
                <a:latin typeface="等线" panose="02010600030101010101" pitchFamily="2" charset="-122"/>
                <a:ea typeface="等线" panose="02010600030101010101" pitchFamily="2" charset="-122"/>
              </a:rPr>
              <a:t>驻留在服务器端的程序，当浏览器发送请求，服务器就运行该程序，并将结果返回给浏览器</a:t>
            </a:r>
          </a:p>
        </p:txBody>
      </p:sp>
      <p:sp>
        <p:nvSpPr>
          <p:cNvPr id="28678" name="Rectangle 10"/>
          <p:cNvSpPr>
            <a:spLocks noChangeArrowheads="1"/>
          </p:cNvSpPr>
          <p:nvPr/>
        </p:nvSpPr>
        <p:spPr bwMode="auto">
          <a:xfrm>
            <a:off x="6430963" y="4860925"/>
            <a:ext cx="2484437" cy="16922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000" dirty="0">
                <a:solidFill>
                  <a:srgbClr val="FF0066"/>
                </a:solidFill>
                <a:latin typeface="等线" panose="02010600030101010101" pitchFamily="2" charset="-122"/>
                <a:ea typeface="等线" panose="02010600030101010101" pitchFamily="2" charset="-122"/>
              </a:rPr>
              <a:t>活动文档：</a:t>
            </a:r>
            <a:r>
              <a:rPr lang="zh-CN" altLang="en-US" sz="2000" dirty="0">
                <a:latin typeface="等线" panose="02010600030101010101" pitchFamily="2" charset="-122"/>
                <a:ea typeface="等线" panose="02010600030101010101" pitchFamily="2" charset="-122"/>
              </a:rPr>
              <a:t>不能在服务器端运行的程序。需要先将程序发送到浏览器端，然后再运行</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txBox="1">
            <a:spLocks noChangeArrowheads="1"/>
          </p:cNvSpPr>
          <p:nvPr/>
        </p:nvSpPr>
        <p:spPr bwMode="auto">
          <a:xfrm>
            <a:off x="914400" y="117475"/>
            <a:ext cx="7315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r>
              <a:rPr lang="zh-CN" altLang="en-US" sz="3600" dirty="0">
                <a:solidFill>
                  <a:srgbClr val="FF0000"/>
                </a:solidFill>
                <a:latin typeface="等线 Light" panose="02010600030101010101" pitchFamily="2" charset="-122"/>
                <a:ea typeface="等线 Light" panose="02010600030101010101" pitchFamily="2" charset="-122"/>
              </a:rPr>
              <a:t>域名系统 </a:t>
            </a:r>
            <a:r>
              <a:rPr lang="en-US" altLang="zh-CN" sz="3600" dirty="0">
                <a:solidFill>
                  <a:srgbClr val="FF0000"/>
                </a:solidFill>
                <a:latin typeface="等线 Light" panose="02010600030101010101" pitchFamily="2" charset="-122"/>
                <a:ea typeface="等线 Light" panose="02010600030101010101" pitchFamily="2" charset="-122"/>
              </a:rPr>
              <a:t>DNS</a:t>
            </a:r>
            <a:endParaRPr lang="zh-CN" altLang="en-US" sz="3600" dirty="0">
              <a:solidFill>
                <a:srgbClr val="FF0000"/>
              </a:solidFill>
              <a:latin typeface="等线 Light" panose="02010600030101010101" pitchFamily="2" charset="-122"/>
              <a:ea typeface="等线 Light" panose="02010600030101010101" pitchFamily="2" charset="-122"/>
            </a:endParaRPr>
          </a:p>
        </p:txBody>
      </p:sp>
      <p:sp>
        <p:nvSpPr>
          <p:cNvPr id="29699" name="Rectangle 3"/>
          <p:cNvSpPr txBox="1">
            <a:spLocks noChangeArrowheads="1"/>
          </p:cNvSpPr>
          <p:nvPr/>
        </p:nvSpPr>
        <p:spPr bwMode="auto">
          <a:xfrm>
            <a:off x="485775" y="838200"/>
            <a:ext cx="8172450"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spcAft>
                <a:spcPts val="2400"/>
              </a:spcAft>
              <a:buClr>
                <a:schemeClr val="folHlink"/>
              </a:buClr>
              <a:buSzPct val="60000"/>
              <a:buFont typeface="Wingdings" panose="05000000000000000000" pitchFamily="2" charset="2"/>
              <a:buChar char="n"/>
              <a:defRPr/>
            </a:pPr>
            <a:r>
              <a:rPr lang="zh-CN" altLang="en-US" sz="2400" dirty="0" smtClean="0">
                <a:latin typeface="等线" panose="02010600030101010101" pitchFamily="2" charset="-122"/>
                <a:ea typeface="等线" panose="02010600030101010101" pitchFamily="2" charset="-122"/>
              </a:rPr>
              <a:t>域名只是个逻辑概念，</a:t>
            </a:r>
            <a:r>
              <a:rPr lang="zh-CN" altLang="en-US" sz="2400" dirty="0" smtClean="0">
                <a:solidFill>
                  <a:schemeClr val="hlink"/>
                </a:solidFill>
                <a:latin typeface="等线" panose="02010600030101010101" pitchFamily="2" charset="-122"/>
                <a:ea typeface="等线" panose="02010600030101010101" pitchFamily="2" charset="-122"/>
              </a:rPr>
              <a:t>域名系统</a:t>
            </a:r>
            <a:r>
              <a:rPr lang="en-US" altLang="zh-CN" sz="2400" dirty="0" smtClean="0">
                <a:latin typeface="等线" panose="02010600030101010101" pitchFamily="2" charset="-122"/>
                <a:ea typeface="等线" panose="02010600030101010101" pitchFamily="2" charset="-122"/>
              </a:rPr>
              <a:t>DNS(Domain Name System), </a:t>
            </a:r>
            <a:r>
              <a:rPr lang="zh-CN" altLang="en-US" sz="2400" dirty="0" smtClean="0">
                <a:latin typeface="等线" panose="02010600030101010101" pitchFamily="2" charset="-122"/>
                <a:ea typeface="等线" panose="02010600030101010101" pitchFamily="2" charset="-122"/>
              </a:rPr>
              <a:t>域名有助于记忆。</a:t>
            </a:r>
            <a:endParaRPr lang="en-US" altLang="zh-CN" sz="2400" dirty="0" smtClean="0">
              <a:latin typeface="等线" panose="02010600030101010101" pitchFamily="2" charset="-122"/>
              <a:ea typeface="等线" panose="02010600030101010101" pitchFamily="2" charset="-122"/>
            </a:endParaRPr>
          </a:p>
          <a:p>
            <a:pPr eaLnBrk="1" hangingPunct="1">
              <a:spcAft>
                <a:spcPts val="2400"/>
              </a:spcAft>
              <a:buClr>
                <a:schemeClr val="folHlink"/>
              </a:buClr>
              <a:buSzPct val="60000"/>
              <a:buFont typeface="Wingdings" panose="05000000000000000000" pitchFamily="2" charset="2"/>
              <a:buChar char="n"/>
              <a:defRPr/>
            </a:pPr>
            <a:r>
              <a:rPr lang="zh-CN" altLang="en-US" sz="2400" dirty="0" smtClean="0">
                <a:latin typeface="等线" panose="02010600030101010101" pitchFamily="2" charset="-122"/>
                <a:ea typeface="等线" panose="02010600030101010101" pitchFamily="2" charset="-122"/>
              </a:rPr>
              <a:t>因特网采用了层次树状结构的命名方法。使用</a:t>
            </a:r>
            <a:r>
              <a:rPr lang="zh-CN" altLang="en-US" sz="2400" dirty="0" smtClean="0">
                <a:solidFill>
                  <a:schemeClr val="hlink"/>
                </a:solidFill>
                <a:latin typeface="等线" panose="02010600030101010101" pitchFamily="2" charset="-122"/>
                <a:ea typeface="等线" panose="02010600030101010101" pitchFamily="2" charset="-122"/>
              </a:rPr>
              <a:t>分布式</a:t>
            </a:r>
            <a:r>
              <a:rPr lang="zh-CN" altLang="en-US" sz="2400" dirty="0" smtClean="0">
                <a:latin typeface="等线" panose="02010600030101010101" pitchFamily="2" charset="-122"/>
                <a:ea typeface="等线" panose="02010600030101010101" pitchFamily="2" charset="-122"/>
              </a:rPr>
              <a:t>的域名系统</a:t>
            </a:r>
            <a:r>
              <a:rPr lang="en-US" altLang="zh-CN" sz="2400" dirty="0" smtClean="0">
                <a:latin typeface="等线" panose="02010600030101010101" pitchFamily="2" charset="-122"/>
                <a:ea typeface="等线" panose="02010600030101010101" pitchFamily="2" charset="-122"/>
              </a:rPr>
              <a:t>DNS, </a:t>
            </a:r>
            <a:r>
              <a:rPr lang="zh-CN" altLang="en-US" sz="2400" dirty="0" smtClean="0">
                <a:latin typeface="等线" panose="02010600030101010101" pitchFamily="2" charset="-122"/>
                <a:ea typeface="等线" panose="02010600030101010101" pitchFamily="2" charset="-122"/>
              </a:rPr>
              <a:t>名字到</a:t>
            </a:r>
            <a:r>
              <a:rPr lang="en-US" altLang="zh-CN" sz="2400" dirty="0" smtClean="0">
                <a:latin typeface="等线" panose="02010600030101010101" pitchFamily="2" charset="-122"/>
                <a:ea typeface="等线" panose="02010600030101010101" pitchFamily="2" charset="-122"/>
              </a:rPr>
              <a:t>IP</a:t>
            </a:r>
            <a:r>
              <a:rPr lang="zh-CN" altLang="en-US" sz="2400" dirty="0" smtClean="0">
                <a:latin typeface="等线" panose="02010600030101010101" pitchFamily="2" charset="-122"/>
                <a:ea typeface="等线" panose="02010600030101010101" pitchFamily="2" charset="-122"/>
              </a:rPr>
              <a:t>地址的解析是由若干个域名服务器程序完成的。</a:t>
            </a:r>
            <a:endParaRPr lang="en-US" altLang="zh-CN" sz="2400" dirty="0" smtClean="0">
              <a:latin typeface="等线" panose="02010600030101010101" pitchFamily="2" charset="-122"/>
              <a:ea typeface="等线" panose="02010600030101010101" pitchFamily="2" charset="-122"/>
            </a:endParaRPr>
          </a:p>
          <a:p>
            <a:pPr eaLnBrk="1" hangingPunct="1">
              <a:spcAft>
                <a:spcPts val="2400"/>
              </a:spcAft>
              <a:buClr>
                <a:schemeClr val="folHlink"/>
              </a:buClr>
              <a:buSzPct val="60000"/>
              <a:buFont typeface="Wingdings" panose="05000000000000000000" pitchFamily="2" charset="2"/>
              <a:buChar char="n"/>
              <a:defRPr/>
            </a:pPr>
            <a:endParaRPr lang="en-US" altLang="zh-CN" sz="2400" dirty="0" smtClean="0">
              <a:latin typeface="等线" panose="02010600030101010101" pitchFamily="2" charset="-122"/>
              <a:ea typeface="等线" panose="02010600030101010101" pitchFamily="2" charset="-122"/>
            </a:endParaRPr>
          </a:p>
          <a:p>
            <a:pPr marL="0" indent="0" eaLnBrk="1" hangingPunct="1">
              <a:spcAft>
                <a:spcPts val="2400"/>
              </a:spcAft>
              <a:buClr>
                <a:schemeClr val="folHlink"/>
              </a:buClr>
              <a:buSzPct val="60000"/>
              <a:defRPr/>
            </a:pPr>
            <a:endParaRPr lang="en-US" altLang="zh-CN" sz="2400" dirty="0" smtClean="0">
              <a:latin typeface="等线" panose="02010600030101010101" pitchFamily="2" charset="-122"/>
              <a:ea typeface="等线" panose="02010600030101010101" pitchFamily="2" charset="-122"/>
            </a:endParaRPr>
          </a:p>
          <a:p>
            <a:pPr marL="0" indent="0" eaLnBrk="1" hangingPunct="1">
              <a:spcAft>
                <a:spcPts val="2400"/>
              </a:spcAft>
              <a:buClr>
                <a:schemeClr val="folHlink"/>
              </a:buClr>
              <a:buSzPct val="60000"/>
              <a:defRPr/>
            </a:pPr>
            <a:endParaRPr lang="en-US" altLang="zh-CN" sz="2400" dirty="0" smtClean="0">
              <a:latin typeface="等线" panose="02010600030101010101" pitchFamily="2" charset="-122"/>
              <a:ea typeface="等线" panose="02010600030101010101" pitchFamily="2" charset="-122"/>
            </a:endParaRPr>
          </a:p>
          <a:p>
            <a:pPr eaLnBrk="1" hangingPunct="1">
              <a:spcAft>
                <a:spcPts val="2400"/>
              </a:spcAft>
              <a:buClr>
                <a:schemeClr val="folHlink"/>
              </a:buClr>
              <a:buSzPct val="60000"/>
              <a:buFont typeface="Wingdings" panose="05000000000000000000" pitchFamily="2" charset="2"/>
              <a:buChar char="n"/>
              <a:defRPr/>
            </a:pPr>
            <a:r>
              <a:rPr lang="zh-CN" altLang="en-US" sz="2400" dirty="0" smtClean="0">
                <a:latin typeface="等线" panose="02010600030101010101" pitchFamily="2" charset="-122"/>
                <a:ea typeface="等线" panose="02010600030101010101" pitchFamily="2" charset="-122"/>
              </a:rPr>
              <a:t>域名的结构由标号序列组成，各标号之间用</a:t>
            </a:r>
            <a:r>
              <a:rPr lang="zh-CN" altLang="en-US" sz="2400" dirty="0" smtClean="0">
                <a:solidFill>
                  <a:schemeClr val="hlink"/>
                </a:solidFill>
                <a:latin typeface="等线" panose="02010600030101010101" pitchFamily="2" charset="-122"/>
                <a:ea typeface="等线" panose="02010600030101010101" pitchFamily="2" charset="-122"/>
              </a:rPr>
              <a:t>点</a:t>
            </a:r>
            <a:r>
              <a:rPr lang="zh-CN" altLang="en-US" sz="2400" dirty="0" smtClean="0">
                <a:latin typeface="等线" panose="02010600030101010101" pitchFamily="2" charset="-122"/>
                <a:ea typeface="等线" panose="02010600030101010101" pitchFamily="2" charset="-122"/>
              </a:rPr>
              <a:t>隔开。</a:t>
            </a:r>
          </a:p>
        </p:txBody>
      </p:sp>
      <p:sp>
        <p:nvSpPr>
          <p:cNvPr id="29700" name="Rectangle 4"/>
          <p:cNvSpPr>
            <a:spLocks noChangeArrowheads="1"/>
          </p:cNvSpPr>
          <p:nvPr/>
        </p:nvSpPr>
        <p:spPr bwMode="auto">
          <a:xfrm>
            <a:off x="1066800" y="5789612"/>
            <a:ext cx="6811963" cy="763588"/>
          </a:xfrm>
          <a:prstGeom prst="rect">
            <a:avLst/>
          </a:prstGeom>
          <a:solidFill>
            <a:srgbClr val="FFFFCC"/>
          </a:solidFill>
          <a:ln w="28575">
            <a:solidFill>
              <a:srgbClr val="333399"/>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r>
              <a:rPr lang="zh-CN" altLang="en-US" dirty="0">
                <a:latin typeface="+mn-ea"/>
              </a:rPr>
              <a:t> </a:t>
            </a:r>
            <a:r>
              <a:rPr lang="en-US" altLang="zh-CN" dirty="0">
                <a:latin typeface="+mn-ea"/>
              </a:rPr>
              <a:t>… . </a:t>
            </a:r>
            <a:r>
              <a:rPr lang="zh-CN" altLang="en-US" dirty="0">
                <a:latin typeface="+mn-ea"/>
              </a:rPr>
              <a:t>三级域名 </a:t>
            </a:r>
            <a:r>
              <a:rPr lang="en-US" altLang="zh-CN" dirty="0">
                <a:latin typeface="+mn-ea"/>
              </a:rPr>
              <a:t>. </a:t>
            </a:r>
            <a:r>
              <a:rPr lang="zh-CN" altLang="en-US" dirty="0">
                <a:latin typeface="+mn-ea"/>
              </a:rPr>
              <a:t>二级域名 </a:t>
            </a:r>
            <a:r>
              <a:rPr lang="en-US" altLang="zh-CN" dirty="0">
                <a:latin typeface="+mn-ea"/>
              </a:rPr>
              <a:t>. </a:t>
            </a:r>
            <a:r>
              <a:rPr lang="zh-CN" altLang="en-US" dirty="0">
                <a:latin typeface="+mn-ea"/>
              </a:rPr>
              <a:t>顶级域名</a:t>
            </a:r>
          </a:p>
        </p:txBody>
      </p:sp>
      <p:pic>
        <p:nvPicPr>
          <p:cNvPr id="2970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748327"/>
            <a:ext cx="5277337" cy="253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685800" y="360362"/>
            <a:ext cx="7772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3600" dirty="0">
                <a:solidFill>
                  <a:srgbClr val="FF0000"/>
                </a:solidFill>
                <a:latin typeface="等线 Light" panose="02010600030101010101" pitchFamily="2" charset="-122"/>
                <a:ea typeface="等线 Light" panose="02010600030101010101" pitchFamily="2" charset="-122"/>
              </a:rPr>
              <a:t>目标</a:t>
            </a:r>
            <a:endParaRPr lang="en-US" altLang="en-US" sz="3600" dirty="0">
              <a:solidFill>
                <a:srgbClr val="FF0000"/>
              </a:solidFill>
              <a:latin typeface="等线 Light" panose="02010600030101010101" pitchFamily="2" charset="-122"/>
              <a:ea typeface="等线 Light" panose="02010600030101010101" pitchFamily="2" charset="-122"/>
            </a:endParaRPr>
          </a:p>
        </p:txBody>
      </p:sp>
      <p:sp>
        <p:nvSpPr>
          <p:cNvPr id="8195" name="Rectangle 4"/>
          <p:cNvSpPr>
            <a:spLocks noChangeArrowheads="1"/>
          </p:cNvSpPr>
          <p:nvPr/>
        </p:nvSpPr>
        <p:spPr bwMode="auto">
          <a:xfrm>
            <a:off x="538163" y="1151389"/>
            <a:ext cx="80676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ct val="50000"/>
              </a:spcAft>
            </a:pPr>
            <a:r>
              <a:rPr lang="zh-CN" altLang="en-US" sz="2400" dirty="0">
                <a:latin typeface="等线" panose="02010600030101010101" pitchFamily="2" charset="-122"/>
                <a:ea typeface="等线" panose="02010600030101010101" pitchFamily="2" charset="-122"/>
              </a:rPr>
              <a:t>通过本章学习，学生应该能够：</a:t>
            </a:r>
            <a:endParaRPr lang="en-US" altLang="en-US" sz="2400" dirty="0">
              <a:latin typeface="等线" panose="02010600030101010101" pitchFamily="2" charset="-122"/>
              <a:ea typeface="等线" panose="02010600030101010101" pitchFamily="2" charset="-122"/>
            </a:endParaRPr>
          </a:p>
        </p:txBody>
      </p:sp>
      <p:sp>
        <p:nvSpPr>
          <p:cNvPr id="8196" name="Rectangle 2"/>
          <p:cNvSpPr>
            <a:spLocks noChangeArrowheads="1"/>
          </p:cNvSpPr>
          <p:nvPr/>
        </p:nvSpPr>
        <p:spPr bwMode="auto">
          <a:xfrm>
            <a:off x="611982" y="2087563"/>
            <a:ext cx="7920037" cy="3970318"/>
          </a:xfrm>
          <a:prstGeom prst="rect">
            <a:avLst/>
          </a:prstGeom>
          <a:noFill/>
          <a:ln>
            <a:noFill/>
          </a:ln>
          <a:effectLs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nSpc>
                <a:spcPct val="150000"/>
              </a:lnSpc>
              <a:buFont typeface="Wingdings" panose="05000000000000000000" pitchFamily="2" charset="2"/>
              <a:buChar char="q"/>
            </a:pPr>
            <a:r>
              <a:rPr lang="zh-CN" altLang="en-US" sz="2400" dirty="0">
                <a:latin typeface="等线" panose="02010600030101010101" pitchFamily="2" charset="-122"/>
                <a:ea typeface="等线" panose="02010600030101010101" pitchFamily="2" charset="-122"/>
              </a:rPr>
              <a:t> 描述局域网和广域网（</a:t>
            </a:r>
            <a:r>
              <a:rPr lang="en-US" altLang="zh-CN" sz="2400" dirty="0">
                <a:latin typeface="等线" panose="02010600030101010101" pitchFamily="2" charset="-122"/>
                <a:ea typeface="等线" panose="02010600030101010101" pitchFamily="2" charset="-122"/>
              </a:rPr>
              <a:t>LAN</a:t>
            </a:r>
            <a:r>
              <a:rPr lang="zh-CN" altLang="en-US" sz="2400" dirty="0">
                <a:latin typeface="等线" panose="02010600030101010101" pitchFamily="2" charset="-122"/>
                <a:ea typeface="等线" panose="02010600030101010101" pitchFamily="2" charset="-122"/>
              </a:rPr>
              <a:t>和</a:t>
            </a:r>
            <a:r>
              <a:rPr lang="en-US" altLang="zh-CN" sz="2400" dirty="0">
                <a:latin typeface="等线" panose="02010600030101010101" pitchFamily="2" charset="-122"/>
                <a:ea typeface="等线" panose="02010600030101010101" pitchFamily="2" charset="-122"/>
              </a:rPr>
              <a:t>WAN</a:t>
            </a:r>
            <a:r>
              <a:rPr lang="zh-CN" altLang="en-US" sz="2400" dirty="0">
                <a:latin typeface="等线" panose="02010600030101010101" pitchFamily="2" charset="-122"/>
                <a:ea typeface="等线" panose="02010600030101010101" pitchFamily="2" charset="-122"/>
              </a:rPr>
              <a:t>）；</a:t>
            </a:r>
            <a:endParaRPr lang="en-US" altLang="zh-CN" sz="2400"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q"/>
            </a:pPr>
            <a:r>
              <a:rPr lang="zh-CN" altLang="en-US" sz="2400" dirty="0">
                <a:latin typeface="等线" panose="02010600030101010101" pitchFamily="2" charset="-122"/>
                <a:ea typeface="等线" panose="02010600030101010101" pitchFamily="2" charset="-122"/>
              </a:rPr>
              <a:t> 区分因特网与互联网；</a:t>
            </a:r>
            <a:endParaRPr lang="en-US" altLang="zh-CN" sz="2400"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q"/>
            </a:pPr>
            <a:r>
              <a:rPr lang="zh-CN" altLang="en-US" sz="2400" dirty="0">
                <a:latin typeface="等线" panose="02010600030101010101" pitchFamily="2" charset="-122"/>
                <a:ea typeface="等线" panose="02010600030101010101" pitchFamily="2" charset="-122"/>
              </a:rPr>
              <a:t> 网络协议与协议分层；</a:t>
            </a:r>
          </a:p>
          <a:p>
            <a:pPr>
              <a:lnSpc>
                <a:spcPct val="150000"/>
              </a:lnSpc>
              <a:buFont typeface="Wingdings" panose="05000000000000000000" pitchFamily="2" charset="2"/>
              <a:buChar char="q"/>
            </a:pPr>
            <a:r>
              <a:rPr lang="zh-CN" altLang="en-US" sz="2400" dirty="0">
                <a:latin typeface="等线" panose="02010600030101010101" pitchFamily="2" charset="-122"/>
                <a:ea typeface="等线" panose="02010600030101010101" pitchFamily="2" charset="-122"/>
              </a:rPr>
              <a:t> 描述</a:t>
            </a:r>
            <a:r>
              <a:rPr lang="en-US" altLang="zh-CN" sz="2400" dirty="0">
                <a:latin typeface="等线" panose="02010600030101010101" pitchFamily="2" charset="-122"/>
                <a:ea typeface="等线" panose="02010600030101010101" pitchFamily="2" charset="-122"/>
              </a:rPr>
              <a:t>TCP/IP</a:t>
            </a:r>
            <a:r>
              <a:rPr lang="zh-CN" altLang="en-US" sz="2400" dirty="0">
                <a:latin typeface="等线" panose="02010600030101010101" pitchFamily="2" charset="-122"/>
                <a:ea typeface="等线" panose="02010600030101010101" pitchFamily="2" charset="-122"/>
              </a:rPr>
              <a:t>协议族；</a:t>
            </a:r>
          </a:p>
          <a:p>
            <a:pPr>
              <a:lnSpc>
                <a:spcPct val="150000"/>
              </a:lnSpc>
              <a:buFont typeface="Wingdings" panose="05000000000000000000" pitchFamily="2" charset="2"/>
              <a:buChar char="q"/>
            </a:pPr>
            <a:r>
              <a:rPr lang="zh-CN" altLang="en-US" sz="2400" dirty="0">
                <a:latin typeface="等线" panose="02010600030101010101" pitchFamily="2" charset="-122"/>
                <a:ea typeface="等线" panose="02010600030101010101" pitchFamily="2" charset="-122"/>
              </a:rPr>
              <a:t> 定义</a:t>
            </a:r>
            <a:r>
              <a:rPr lang="en-US" altLang="zh-CN" sz="2400" dirty="0">
                <a:latin typeface="等线" panose="02010600030101010101" pitchFamily="2" charset="-122"/>
                <a:ea typeface="等线" panose="02010600030101010101" pitchFamily="2" charset="-122"/>
              </a:rPr>
              <a:t>TCP/IP</a:t>
            </a:r>
            <a:r>
              <a:rPr lang="zh-CN" altLang="en-US" sz="2400" dirty="0">
                <a:latin typeface="等线" panose="02010600030101010101" pitchFamily="2" charset="-122"/>
                <a:ea typeface="等线" panose="02010600030101010101" pitchFamily="2" charset="-122"/>
              </a:rPr>
              <a:t>协议中的各层以及它们的关系；</a:t>
            </a:r>
          </a:p>
          <a:p>
            <a:pPr>
              <a:lnSpc>
                <a:spcPct val="150000"/>
              </a:lnSpc>
              <a:buFont typeface="Wingdings" panose="05000000000000000000" pitchFamily="2" charset="2"/>
              <a:buChar char="q"/>
            </a:pPr>
            <a:r>
              <a:rPr lang="zh-CN" altLang="en-US" sz="2400" dirty="0">
                <a:latin typeface="等线" panose="02010600030101010101" pitchFamily="2" charset="-122"/>
                <a:ea typeface="等线" panose="02010600030101010101" pitchFamily="2" charset="-122"/>
              </a:rPr>
              <a:t> 网络各层提供的服务</a:t>
            </a:r>
            <a:r>
              <a:rPr lang="zh-CN" altLang="en-US" sz="2400" dirty="0" smtClean="0">
                <a:latin typeface="等线" panose="02010600030101010101" pitchFamily="2" charset="-122"/>
                <a:ea typeface="等线" panose="02010600030101010101" pitchFamily="2" charset="-122"/>
              </a:rPr>
              <a:t>；</a:t>
            </a:r>
          </a:p>
          <a:p>
            <a:pPr>
              <a:lnSpc>
                <a:spcPct val="150000"/>
              </a:lnSpc>
              <a:buFont typeface="Wingdings" panose="05000000000000000000" pitchFamily="2" charset="2"/>
              <a:buChar char="q"/>
            </a:pPr>
            <a:r>
              <a:rPr lang="zh-CN" altLang="en-US" sz="2400" dirty="0" smtClean="0">
                <a:latin typeface="等线" panose="02010600030101010101" pitchFamily="2" charset="-122"/>
                <a:ea typeface="等线" panose="02010600030101010101" pitchFamily="2" charset="-122"/>
              </a:rPr>
              <a:t> 描述在计算机网络中使用的不同传输介质。</a:t>
            </a:r>
            <a:endParaRPr lang="en-US" altLang="en-US" sz="240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876300" y="269875"/>
            <a:ext cx="7391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r>
              <a:rPr lang="zh-CN" altLang="en-US" sz="3600" dirty="0">
                <a:solidFill>
                  <a:srgbClr val="FF0000"/>
                </a:solidFill>
                <a:latin typeface="等线 Light" panose="02010600030101010101" pitchFamily="2" charset="-122"/>
                <a:ea typeface="等线 Light" panose="02010600030101010101" pitchFamily="2" charset="-122"/>
              </a:rPr>
              <a:t>顶级域名 </a:t>
            </a:r>
            <a:r>
              <a:rPr lang="en-US" altLang="zh-CN" sz="3600" dirty="0">
                <a:solidFill>
                  <a:srgbClr val="FF0000"/>
                </a:solidFill>
                <a:latin typeface="等线 Light" panose="02010600030101010101" pitchFamily="2" charset="-122"/>
                <a:ea typeface="等线 Light" panose="02010600030101010101" pitchFamily="2" charset="-122"/>
              </a:rPr>
              <a:t>TLD(Top Level Domain)</a:t>
            </a:r>
          </a:p>
        </p:txBody>
      </p:sp>
      <p:sp>
        <p:nvSpPr>
          <p:cNvPr id="30723" name="Rectangle 64"/>
          <p:cNvSpPr txBox="1">
            <a:spLocks noChangeArrowheads="1"/>
          </p:cNvSpPr>
          <p:nvPr/>
        </p:nvSpPr>
        <p:spPr bwMode="auto">
          <a:xfrm>
            <a:off x="468313" y="1296987"/>
            <a:ext cx="8172450" cy="518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spcAft>
                <a:spcPts val="2400"/>
              </a:spcAft>
              <a:buClr>
                <a:schemeClr val="folHlink"/>
              </a:buClr>
              <a:buSzPct val="60000"/>
              <a:buFont typeface="Wingdings" panose="05000000000000000000" pitchFamily="2" charset="2"/>
              <a:buNone/>
            </a:pP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1</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国家顶级域名 </a:t>
            </a:r>
            <a:r>
              <a:rPr lang="en-US" altLang="zh-CN" sz="2400" dirty="0" err="1">
                <a:latin typeface="等线" panose="02010600030101010101" pitchFamily="2" charset="-122"/>
                <a:ea typeface="等线" panose="02010600030101010101" pitchFamily="2" charset="-122"/>
              </a:rPr>
              <a:t>nTLD</a:t>
            </a:r>
            <a:r>
              <a:rPr lang="zh-CN" altLang="en-US" sz="2400" dirty="0">
                <a:latin typeface="等线" panose="02010600030101010101" pitchFamily="2" charset="-122"/>
                <a:ea typeface="等线" panose="02010600030101010101" pitchFamily="2" charset="-122"/>
              </a:rPr>
              <a:t>：如</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cn</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表示中国，</a:t>
            </a:r>
            <a:r>
              <a:rPr lang="en-US" altLang="zh-CN" sz="2400" dirty="0">
                <a:latin typeface="等线" panose="02010600030101010101" pitchFamily="2" charset="-122"/>
                <a:ea typeface="等线" panose="02010600030101010101" pitchFamily="2" charset="-122"/>
              </a:rPr>
              <a:t>.us </a:t>
            </a:r>
            <a:r>
              <a:rPr lang="zh-CN" altLang="en-US" sz="2400" dirty="0">
                <a:latin typeface="等线" panose="02010600030101010101" pitchFamily="2" charset="-122"/>
                <a:ea typeface="等线" panose="02010600030101010101" pitchFamily="2" charset="-122"/>
              </a:rPr>
              <a:t>表示美</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国，</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uk</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表示英国，等等。</a:t>
            </a:r>
          </a:p>
          <a:p>
            <a:pPr eaLnBrk="1" hangingPunct="1">
              <a:lnSpc>
                <a:spcPct val="90000"/>
              </a:lnSpc>
              <a:spcAft>
                <a:spcPts val="1200"/>
              </a:spcAft>
              <a:buClr>
                <a:schemeClr val="folHlink"/>
              </a:buClr>
              <a:buSzPct val="60000"/>
              <a:buFont typeface="Wingdings" panose="05000000000000000000" pitchFamily="2" charset="2"/>
              <a:buNone/>
            </a:pP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2</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通用顶级域名 </a:t>
            </a:r>
            <a:r>
              <a:rPr lang="en-US" altLang="zh-CN" sz="2400" dirty="0" err="1">
                <a:latin typeface="等线" panose="02010600030101010101" pitchFamily="2" charset="-122"/>
                <a:ea typeface="等线" panose="02010600030101010101" pitchFamily="2" charset="-122"/>
              </a:rPr>
              <a:t>gTLD</a:t>
            </a:r>
            <a:r>
              <a:rPr lang="zh-CN" altLang="en-US" sz="2400" dirty="0">
                <a:latin typeface="等线" panose="02010600030101010101" pitchFamily="2" charset="-122"/>
                <a:ea typeface="等线" panose="02010600030101010101" pitchFamily="2" charset="-122"/>
              </a:rPr>
              <a:t>：最早的顶级域名是：</a:t>
            </a:r>
          </a:p>
          <a:p>
            <a:pPr lvl="1" eaLnBrk="1" hangingPunct="1">
              <a:spcAft>
                <a:spcPts val="600"/>
              </a:spcAft>
              <a:buClr>
                <a:schemeClr val="hlink"/>
              </a:buClr>
              <a:buSzPct val="55000"/>
              <a:buFont typeface="Wingdings" panose="05000000000000000000" pitchFamily="2" charset="2"/>
              <a:buNone/>
            </a:pPr>
            <a:r>
              <a:rPr lang="zh-CN" altLang="en-US" sz="2400" dirty="0">
                <a:latin typeface="等线" panose="02010600030101010101" pitchFamily="2" charset="-122"/>
                <a:ea typeface="等线" panose="02010600030101010101" pitchFamily="2" charset="-122"/>
              </a:rPr>
              <a:t>    </a:t>
            </a:r>
            <a:r>
              <a:rPr lang="en-US" altLang="zh-CN" sz="2400" dirty="0">
                <a:latin typeface="等线" panose="02010600030101010101" pitchFamily="2" charset="-122"/>
                <a:ea typeface="等线" panose="02010600030101010101" pitchFamily="2" charset="-122"/>
              </a:rPr>
              <a:t>.com	</a:t>
            </a:r>
            <a:r>
              <a:rPr lang="zh-CN" altLang="en-US" sz="2400" dirty="0">
                <a:latin typeface="等线" panose="02010600030101010101" pitchFamily="2" charset="-122"/>
                <a:ea typeface="等线" panose="02010600030101010101" pitchFamily="2" charset="-122"/>
              </a:rPr>
              <a:t>（公司和企业）</a:t>
            </a:r>
          </a:p>
          <a:p>
            <a:pPr lvl="1" eaLnBrk="1" hangingPunct="1">
              <a:spcAft>
                <a:spcPts val="600"/>
              </a:spcAft>
              <a:buClr>
                <a:schemeClr val="hlink"/>
              </a:buClr>
              <a:buSzPct val="55000"/>
              <a:buFont typeface="Wingdings" panose="05000000000000000000" pitchFamily="2" charset="2"/>
              <a:buNone/>
            </a:pPr>
            <a:r>
              <a:rPr lang="zh-CN" altLang="en-US" sz="2400" dirty="0">
                <a:latin typeface="等线" panose="02010600030101010101" pitchFamily="2" charset="-122"/>
                <a:ea typeface="等线" panose="02010600030101010101" pitchFamily="2" charset="-122"/>
              </a:rPr>
              <a:t>    </a:t>
            </a:r>
            <a:r>
              <a:rPr lang="en-US" altLang="zh-CN" sz="2400" dirty="0" err="1">
                <a:latin typeface="等线" panose="02010600030101010101" pitchFamily="2" charset="-122"/>
                <a:ea typeface="等线" panose="02010600030101010101" pitchFamily="2" charset="-122"/>
              </a:rPr>
              <a:t>.net</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（网络服务机构）</a:t>
            </a:r>
          </a:p>
          <a:p>
            <a:pPr lvl="1" eaLnBrk="1" hangingPunct="1">
              <a:spcAft>
                <a:spcPts val="600"/>
              </a:spcAft>
              <a:buClr>
                <a:schemeClr val="hlink"/>
              </a:buClr>
              <a:buSzPct val="55000"/>
              <a:buFont typeface="Wingdings" panose="05000000000000000000" pitchFamily="2" charset="2"/>
              <a:buNone/>
            </a:pPr>
            <a:r>
              <a:rPr lang="zh-CN" altLang="en-US" sz="2400" dirty="0">
                <a:latin typeface="等线" panose="02010600030101010101" pitchFamily="2" charset="-122"/>
                <a:ea typeface="等线" panose="02010600030101010101" pitchFamily="2" charset="-122"/>
              </a:rPr>
              <a:t>    </a:t>
            </a:r>
            <a:r>
              <a:rPr lang="en-US" altLang="zh-CN" sz="2400" dirty="0">
                <a:latin typeface="等线" panose="02010600030101010101" pitchFamily="2" charset="-122"/>
                <a:ea typeface="等线" panose="02010600030101010101" pitchFamily="2" charset="-122"/>
              </a:rPr>
              <a:t>.org	</a:t>
            </a:r>
            <a:r>
              <a:rPr lang="zh-CN" altLang="en-US" sz="2400" dirty="0">
                <a:latin typeface="等线" panose="02010600030101010101" pitchFamily="2" charset="-122"/>
                <a:ea typeface="等线" panose="02010600030101010101" pitchFamily="2" charset="-122"/>
              </a:rPr>
              <a:t>（非赢利性组织）</a:t>
            </a:r>
          </a:p>
          <a:p>
            <a:pPr lvl="1" eaLnBrk="1" hangingPunct="1">
              <a:spcAft>
                <a:spcPts val="600"/>
              </a:spcAft>
              <a:buClr>
                <a:schemeClr val="hlink"/>
              </a:buClr>
              <a:buSzPct val="55000"/>
              <a:buFont typeface="Wingdings" panose="05000000000000000000" pitchFamily="2" charset="2"/>
              <a:buNone/>
            </a:pPr>
            <a:r>
              <a:rPr lang="zh-CN" altLang="en-US" sz="2400" dirty="0">
                <a:latin typeface="等线" panose="02010600030101010101" pitchFamily="2" charset="-122"/>
                <a:ea typeface="等线" panose="02010600030101010101" pitchFamily="2" charset="-122"/>
              </a:rPr>
              <a:t>    </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edu</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（教育机构）</a:t>
            </a:r>
          </a:p>
          <a:p>
            <a:pPr lvl="1" eaLnBrk="1" hangingPunct="1">
              <a:spcAft>
                <a:spcPts val="600"/>
              </a:spcAft>
              <a:buClr>
                <a:schemeClr val="hlink"/>
              </a:buClr>
              <a:buSzPct val="55000"/>
              <a:buFont typeface="Wingdings" panose="05000000000000000000" pitchFamily="2" charset="2"/>
              <a:buNone/>
            </a:pPr>
            <a:r>
              <a:rPr lang="zh-CN" altLang="en-US" sz="2400" dirty="0">
                <a:latin typeface="等线" panose="02010600030101010101" pitchFamily="2" charset="-122"/>
                <a:ea typeface="等线" panose="02010600030101010101" pitchFamily="2" charset="-122"/>
              </a:rPr>
              <a:t>    </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gov</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（政府部门）</a:t>
            </a:r>
          </a:p>
          <a:p>
            <a:pPr lvl="1" eaLnBrk="1" hangingPunct="1">
              <a:spcAft>
                <a:spcPts val="600"/>
              </a:spcAft>
              <a:buClr>
                <a:schemeClr val="hlink"/>
              </a:buClr>
              <a:buSzPct val="55000"/>
              <a:buFont typeface="Wingdings" panose="05000000000000000000" pitchFamily="2" charset="2"/>
              <a:buNone/>
            </a:pPr>
            <a:r>
              <a:rPr lang="zh-CN" altLang="en-US" sz="2400" dirty="0">
                <a:latin typeface="等线" panose="02010600030101010101" pitchFamily="2" charset="-122"/>
                <a:ea typeface="等线" panose="02010600030101010101" pitchFamily="2" charset="-122"/>
              </a:rPr>
              <a:t>    </a:t>
            </a:r>
            <a:r>
              <a:rPr lang="en-US" altLang="zh-CN" sz="2400" dirty="0">
                <a:latin typeface="等线" panose="02010600030101010101" pitchFamily="2" charset="-122"/>
                <a:ea typeface="等线" panose="02010600030101010101" pitchFamily="2" charset="-122"/>
              </a:rPr>
              <a:t>.mil	</a:t>
            </a:r>
            <a:r>
              <a:rPr lang="zh-CN" altLang="en-US" sz="2400" dirty="0">
                <a:latin typeface="等线" panose="02010600030101010101" pitchFamily="2" charset="-122"/>
                <a:ea typeface="等线" panose="02010600030101010101" pitchFamily="2" charset="-122"/>
              </a:rPr>
              <a:t>（军事部门）</a:t>
            </a:r>
          </a:p>
          <a:p>
            <a:pPr lvl="1" eaLnBrk="1" hangingPunct="1">
              <a:spcAft>
                <a:spcPts val="600"/>
              </a:spcAft>
              <a:buClr>
                <a:schemeClr val="hlink"/>
              </a:buClr>
              <a:buSzPct val="55000"/>
              <a:buFont typeface="Wingdings" panose="05000000000000000000" pitchFamily="2" charset="2"/>
              <a:buNone/>
            </a:pPr>
            <a:r>
              <a:rPr lang="zh-CN" altLang="en-US" sz="2400" dirty="0">
                <a:latin typeface="等线" panose="02010600030101010101" pitchFamily="2" charset="-122"/>
                <a:ea typeface="等线" panose="02010600030101010101" pitchFamily="2" charset="-122"/>
              </a:rPr>
              <a:t>    </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int</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（国际组织）</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46" name="图片 1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516062"/>
            <a:ext cx="817245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4"/>
          <p:cNvSpPr txBox="1">
            <a:spLocks noChangeArrowheads="1"/>
          </p:cNvSpPr>
          <p:nvPr/>
        </p:nvSpPr>
        <p:spPr bwMode="auto">
          <a:xfrm>
            <a:off x="952500" y="269875"/>
            <a:ext cx="7239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r>
              <a:rPr lang="zh-CN" altLang="en-US" sz="3600" dirty="0">
                <a:solidFill>
                  <a:srgbClr val="FF0000"/>
                </a:solidFill>
                <a:latin typeface="等线 Light" panose="02010600030101010101" pitchFamily="2" charset="-122"/>
                <a:ea typeface="等线 Light" panose="02010600030101010101" pitchFamily="2" charset="-122"/>
              </a:rPr>
              <a:t>因特网的域名空间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txBox="1">
            <a:spLocks noChangeArrowheads="1"/>
          </p:cNvSpPr>
          <p:nvPr/>
        </p:nvSpPr>
        <p:spPr bwMode="auto">
          <a:xfrm>
            <a:off x="1104900" y="269875"/>
            <a:ext cx="6934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r>
              <a:rPr lang="zh-CN" altLang="en-US" sz="3600" dirty="0">
                <a:solidFill>
                  <a:srgbClr val="FF0000"/>
                </a:solidFill>
                <a:latin typeface="等线 Light" panose="02010600030101010101" pitchFamily="2" charset="-122"/>
                <a:ea typeface="等线 Light" panose="02010600030101010101" pitchFamily="2" charset="-122"/>
              </a:rPr>
              <a:t>传输层</a:t>
            </a:r>
          </a:p>
        </p:txBody>
      </p:sp>
      <p:sp>
        <p:nvSpPr>
          <p:cNvPr id="32771" name="Rectangle 3"/>
          <p:cNvSpPr txBox="1">
            <a:spLocks noChangeArrowheads="1"/>
          </p:cNvSpPr>
          <p:nvPr/>
        </p:nvSpPr>
        <p:spPr bwMode="auto">
          <a:xfrm>
            <a:off x="485775" y="1447800"/>
            <a:ext cx="8172450"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spcAft>
                <a:spcPts val="2400"/>
              </a:spcAft>
              <a:buClr>
                <a:schemeClr val="folHlink"/>
              </a:buClr>
              <a:buSzPct val="60000"/>
              <a:buFont typeface="Wingdings" panose="05000000000000000000" pitchFamily="2" charset="2"/>
              <a:buChar char="n"/>
            </a:pPr>
            <a:r>
              <a:rPr lang="zh-CN" altLang="en-US" sz="2400" dirty="0">
                <a:latin typeface="等线" panose="02010600030101010101" pitchFamily="2" charset="-122"/>
                <a:ea typeface="等线" panose="02010600030101010101" pitchFamily="2" charset="-122"/>
              </a:rPr>
              <a:t>运输层为</a:t>
            </a:r>
            <a:r>
              <a:rPr lang="zh-CN" altLang="en-US" sz="2400" dirty="0">
                <a:solidFill>
                  <a:schemeClr val="hlink"/>
                </a:solidFill>
                <a:latin typeface="等线" panose="02010600030101010101" pitchFamily="2" charset="-122"/>
                <a:ea typeface="等线" panose="02010600030101010101" pitchFamily="2" charset="-122"/>
              </a:rPr>
              <a:t>应用进程之间</a:t>
            </a:r>
            <a:r>
              <a:rPr lang="zh-CN" altLang="en-US" sz="2400" dirty="0">
                <a:latin typeface="等线" panose="02010600030101010101" pitchFamily="2" charset="-122"/>
                <a:ea typeface="等线" panose="02010600030101010101" pitchFamily="2" charset="-122"/>
              </a:rPr>
              <a:t>提供</a:t>
            </a:r>
            <a:r>
              <a:rPr lang="zh-CN" altLang="en-US" sz="2400" dirty="0">
                <a:solidFill>
                  <a:schemeClr val="hlink"/>
                </a:solidFill>
                <a:latin typeface="等线" panose="02010600030101010101" pitchFamily="2" charset="-122"/>
                <a:ea typeface="等线" panose="02010600030101010101" pitchFamily="2" charset="-122"/>
              </a:rPr>
              <a:t>端到端的</a:t>
            </a:r>
            <a:r>
              <a:rPr lang="zh-CN" altLang="en-US" sz="2400" dirty="0">
                <a:latin typeface="等线" panose="02010600030101010101" pitchFamily="2" charset="-122"/>
                <a:ea typeface="等线" panose="02010600030101010101" pitchFamily="2" charset="-122"/>
              </a:rPr>
              <a:t>逻辑通信（但网络层是为</a:t>
            </a:r>
            <a:r>
              <a:rPr lang="zh-CN" altLang="en-US" sz="2400" dirty="0">
                <a:solidFill>
                  <a:schemeClr val="hlink"/>
                </a:solidFill>
                <a:latin typeface="等线" panose="02010600030101010101" pitchFamily="2" charset="-122"/>
                <a:ea typeface="等线" panose="02010600030101010101" pitchFamily="2" charset="-122"/>
              </a:rPr>
              <a:t>主机之间</a:t>
            </a:r>
            <a:r>
              <a:rPr lang="zh-CN" altLang="en-US" sz="2400" dirty="0">
                <a:latin typeface="等线" panose="02010600030101010101" pitchFamily="2" charset="-122"/>
                <a:ea typeface="等线" panose="02010600030101010101" pitchFamily="2" charset="-122"/>
              </a:rPr>
              <a:t>提供逻辑通信）。</a:t>
            </a:r>
          </a:p>
          <a:p>
            <a:pPr eaLnBrk="1" hangingPunct="1">
              <a:spcAft>
                <a:spcPts val="2400"/>
              </a:spcAft>
              <a:buClr>
                <a:schemeClr val="folHlink"/>
              </a:buClr>
              <a:buSzPct val="60000"/>
              <a:buFont typeface="Wingdings" panose="05000000000000000000" pitchFamily="2" charset="2"/>
              <a:buChar char="n"/>
            </a:pPr>
            <a:r>
              <a:rPr lang="zh-CN" altLang="en-US" sz="2400" dirty="0">
                <a:latin typeface="等线" panose="02010600030101010101" pitchFamily="2" charset="-122"/>
                <a:ea typeface="等线" panose="02010600030101010101" pitchFamily="2" charset="-122"/>
              </a:rPr>
              <a:t>运输层还要对收到的报文进行差错检测。</a:t>
            </a:r>
          </a:p>
          <a:p>
            <a:pPr eaLnBrk="1" hangingPunct="1">
              <a:spcAft>
                <a:spcPts val="600"/>
              </a:spcAft>
              <a:buClr>
                <a:schemeClr val="folHlink"/>
              </a:buClr>
              <a:buSzPct val="60000"/>
              <a:buFont typeface="Wingdings" panose="05000000000000000000" pitchFamily="2" charset="2"/>
              <a:buChar char="n"/>
            </a:pPr>
            <a:r>
              <a:rPr lang="zh-CN" altLang="en-US" sz="2400" dirty="0">
                <a:latin typeface="等线" panose="02010600030101010101" pitchFamily="2" charset="-122"/>
                <a:ea typeface="等线" panose="02010600030101010101" pitchFamily="2" charset="-122"/>
              </a:rPr>
              <a:t>运输层需要有两种不同的运输协议：</a:t>
            </a:r>
            <a:endParaRPr lang="en-US" altLang="zh-CN" sz="2400" dirty="0">
              <a:latin typeface="等线" panose="02010600030101010101" pitchFamily="2" charset="-122"/>
              <a:ea typeface="等线" panose="02010600030101010101" pitchFamily="2" charset="-122"/>
            </a:endParaRPr>
          </a:p>
          <a:p>
            <a:pPr lvl="1" eaLnBrk="1" hangingPunct="1">
              <a:spcBef>
                <a:spcPct val="20000"/>
              </a:spcBef>
              <a:buClr>
                <a:schemeClr val="hlink"/>
              </a:buClr>
              <a:buSzPct val="55000"/>
              <a:buFont typeface="Wingdings" panose="05000000000000000000" pitchFamily="2" charset="2"/>
              <a:buChar char="n"/>
            </a:pPr>
            <a:r>
              <a:rPr lang="zh-CN" altLang="en-US" sz="2400" dirty="0">
                <a:latin typeface="等线" panose="02010600030101010101" pitchFamily="2" charset="-122"/>
                <a:ea typeface="等线" panose="02010600030101010101" pitchFamily="2" charset="-122"/>
              </a:rPr>
              <a:t>传输控制协议 </a:t>
            </a:r>
            <a:r>
              <a:rPr lang="en-US" altLang="zh-CN" sz="2400" dirty="0">
                <a:latin typeface="等线" panose="02010600030101010101" pitchFamily="2" charset="-122"/>
                <a:ea typeface="等线" panose="02010600030101010101" pitchFamily="2" charset="-122"/>
              </a:rPr>
              <a:t>TCP</a:t>
            </a:r>
          </a:p>
          <a:p>
            <a:pPr lvl="2" eaLnBrk="1" hangingPunct="1">
              <a:spcAft>
                <a:spcPts val="600"/>
              </a:spcAft>
              <a:buClr>
                <a:schemeClr val="folHlink"/>
              </a:buClr>
              <a:buSzPct val="50000"/>
              <a:buFont typeface="Wingdings" panose="05000000000000000000" pitchFamily="2" charset="2"/>
              <a:buChar char="n"/>
            </a:pPr>
            <a:r>
              <a:rPr lang="en-US" altLang="zh-CN" sz="2400" dirty="0">
                <a:latin typeface="等线" panose="02010600030101010101" pitchFamily="2" charset="-122"/>
                <a:ea typeface="等线" panose="02010600030101010101" pitchFamily="2" charset="-122"/>
              </a:rPr>
              <a:t>TCP</a:t>
            </a:r>
            <a:r>
              <a:rPr lang="zh-CN" altLang="en-US" sz="2400" dirty="0">
                <a:latin typeface="等线" panose="02010600030101010101" pitchFamily="2" charset="-122"/>
                <a:ea typeface="等线" panose="02010600030101010101" pitchFamily="2" charset="-122"/>
              </a:rPr>
              <a:t>是面向连接的：相当于一条全双工的</a:t>
            </a:r>
            <a:r>
              <a:rPr lang="zh-CN" altLang="en-US" sz="2400" dirty="0">
                <a:solidFill>
                  <a:schemeClr val="hlink"/>
                </a:solidFill>
                <a:latin typeface="等线" panose="02010600030101010101" pitchFamily="2" charset="-122"/>
                <a:ea typeface="等线" panose="02010600030101010101" pitchFamily="2" charset="-122"/>
              </a:rPr>
              <a:t>可靠信道</a:t>
            </a:r>
            <a:endParaRPr lang="en-US" altLang="zh-CN" sz="2400" dirty="0">
              <a:solidFill>
                <a:schemeClr val="hlink"/>
              </a:solidFill>
              <a:latin typeface="等线" panose="02010600030101010101" pitchFamily="2" charset="-122"/>
              <a:ea typeface="等线" panose="02010600030101010101" pitchFamily="2" charset="-122"/>
            </a:endParaRPr>
          </a:p>
          <a:p>
            <a:pPr lvl="1" eaLnBrk="1" hangingPunct="1">
              <a:spcBef>
                <a:spcPct val="20000"/>
              </a:spcBef>
              <a:buClr>
                <a:schemeClr val="hlink"/>
              </a:buClr>
              <a:buSzPct val="55000"/>
              <a:buFont typeface="Wingdings" panose="05000000000000000000" pitchFamily="2" charset="2"/>
              <a:buChar char="n"/>
            </a:pPr>
            <a:r>
              <a:rPr lang="zh-CN" altLang="en-US" sz="2400" dirty="0">
                <a:latin typeface="等线" panose="02010600030101010101" pitchFamily="2" charset="-122"/>
                <a:ea typeface="等线" panose="02010600030101010101" pitchFamily="2" charset="-122"/>
              </a:rPr>
              <a:t>用户数据报协议 </a:t>
            </a:r>
            <a:r>
              <a:rPr lang="en-US" altLang="zh-CN" sz="2400" dirty="0">
                <a:latin typeface="等线" panose="02010600030101010101" pitchFamily="2" charset="-122"/>
                <a:ea typeface="等线" panose="02010600030101010101" pitchFamily="2" charset="-122"/>
              </a:rPr>
              <a:t>UDP</a:t>
            </a:r>
          </a:p>
          <a:p>
            <a:pPr lvl="2" eaLnBrk="1" hangingPunct="1">
              <a:spcAft>
                <a:spcPts val="2400"/>
              </a:spcAft>
              <a:buClr>
                <a:schemeClr val="folHlink"/>
              </a:buClr>
              <a:buSzPct val="50000"/>
              <a:buFont typeface="Wingdings" panose="05000000000000000000" pitchFamily="2" charset="2"/>
              <a:buChar char="n"/>
            </a:pPr>
            <a:r>
              <a:rPr lang="en-US" altLang="zh-CN" sz="2400" dirty="0">
                <a:latin typeface="等线" panose="02010600030101010101" pitchFamily="2" charset="-122"/>
                <a:ea typeface="等线" panose="02010600030101010101" pitchFamily="2" charset="-122"/>
              </a:rPr>
              <a:t>UDP</a:t>
            </a:r>
            <a:r>
              <a:rPr lang="zh-CN" altLang="en-US" sz="2400" dirty="0">
                <a:latin typeface="等线" panose="02010600030101010101" pitchFamily="2" charset="-122"/>
                <a:ea typeface="等线" panose="02010600030101010101" pitchFamily="2" charset="-122"/>
              </a:rPr>
              <a:t>是无连接的：通信信道是一条</a:t>
            </a:r>
            <a:r>
              <a:rPr lang="zh-CN" altLang="en-US" sz="2400" dirty="0">
                <a:solidFill>
                  <a:schemeClr val="hlink"/>
                </a:solidFill>
                <a:latin typeface="等线" panose="02010600030101010101" pitchFamily="2" charset="-122"/>
                <a:ea typeface="等线" panose="02010600030101010101" pitchFamily="2" charset="-122"/>
              </a:rPr>
              <a:t>不可靠信道</a:t>
            </a:r>
            <a:endParaRPr lang="en-US" altLang="zh-CN" sz="2400" dirty="0">
              <a:solidFill>
                <a:schemeClr val="hlink"/>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79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365" y="2895599"/>
            <a:ext cx="8451270" cy="210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矩形 3"/>
          <p:cNvSpPr>
            <a:spLocks noChangeArrowheads="1"/>
          </p:cNvSpPr>
          <p:nvPr/>
        </p:nvSpPr>
        <p:spPr bwMode="auto">
          <a:xfrm>
            <a:off x="800100" y="1149350"/>
            <a:ext cx="75438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spcAft>
                <a:spcPts val="600"/>
              </a:spcAft>
              <a:buClr>
                <a:srgbClr val="3333CC"/>
              </a:buClr>
              <a:buSzPct val="60000"/>
              <a:buFont typeface="Wingdings" panose="05000000000000000000" pitchFamily="2" charset="2"/>
              <a:buChar char="n"/>
            </a:pPr>
            <a:r>
              <a:rPr lang="zh-CN" altLang="en-US" sz="2400" dirty="0">
                <a:solidFill>
                  <a:srgbClr val="000000"/>
                </a:solidFill>
                <a:latin typeface="等线" panose="02010600030101010101" pitchFamily="2" charset="-122"/>
                <a:ea typeface="等线" panose="02010600030101010101" pitchFamily="2" charset="-122"/>
              </a:rPr>
              <a:t>运输层使用</a:t>
            </a:r>
            <a:r>
              <a:rPr lang="zh-CN" altLang="en-US" sz="2400" dirty="0">
                <a:solidFill>
                  <a:srgbClr val="FF0000"/>
                </a:solidFill>
                <a:latin typeface="等线" panose="02010600030101010101" pitchFamily="2" charset="-122"/>
                <a:ea typeface="等线" panose="02010600030101010101" pitchFamily="2" charset="-122"/>
              </a:rPr>
              <a:t>协议端口号</a:t>
            </a:r>
            <a:r>
              <a:rPr lang="zh-CN" altLang="en-US" sz="2400" dirty="0">
                <a:solidFill>
                  <a:srgbClr val="000000"/>
                </a:solidFill>
                <a:latin typeface="等线" panose="02010600030101010101" pitchFamily="2" charset="-122"/>
                <a:ea typeface="等线" panose="02010600030101010101" pitchFamily="2" charset="-122"/>
              </a:rPr>
              <a:t>，通常简称为</a:t>
            </a:r>
            <a:r>
              <a:rPr lang="zh-CN" altLang="en-US" sz="2400" dirty="0">
                <a:solidFill>
                  <a:srgbClr val="FF0000"/>
                </a:solidFill>
                <a:latin typeface="等线" panose="02010600030101010101" pitchFamily="2" charset="-122"/>
                <a:ea typeface="等线" panose="02010600030101010101" pitchFamily="2" charset="-122"/>
              </a:rPr>
              <a:t>端口</a:t>
            </a:r>
            <a:r>
              <a:rPr lang="en-US" altLang="zh-CN" sz="2400" dirty="0">
                <a:solidFill>
                  <a:srgbClr val="000000"/>
                </a:solidFill>
                <a:latin typeface="等线" panose="02010600030101010101" pitchFamily="2" charset="-122"/>
                <a:ea typeface="等线" panose="02010600030101010101" pitchFamily="2" charset="-122"/>
              </a:rPr>
              <a:t>(port)</a:t>
            </a:r>
            <a:r>
              <a:rPr lang="zh-CN" altLang="en-US" sz="2400" dirty="0">
                <a:solidFill>
                  <a:srgbClr val="000000"/>
                </a:solidFill>
                <a:latin typeface="等线" panose="02010600030101010101" pitchFamily="2" charset="-122"/>
                <a:ea typeface="等线" panose="02010600030101010101" pitchFamily="2" charset="-122"/>
              </a:rPr>
              <a:t>。</a:t>
            </a:r>
            <a:endParaRPr lang="en-US" altLang="zh-CN" sz="2400" dirty="0">
              <a:solidFill>
                <a:srgbClr val="000000"/>
              </a:solidFill>
              <a:latin typeface="等线" panose="02010600030101010101" pitchFamily="2" charset="-122"/>
              <a:ea typeface="等线" panose="02010600030101010101" pitchFamily="2" charset="-122"/>
            </a:endParaRPr>
          </a:p>
          <a:p>
            <a:pPr lvl="1" eaLnBrk="1" hangingPunct="1">
              <a:spcAft>
                <a:spcPts val="600"/>
              </a:spcAft>
              <a:buClr>
                <a:srgbClr val="FF0000"/>
              </a:buClr>
              <a:buSzPct val="55000"/>
              <a:buFont typeface="Wingdings" panose="05000000000000000000" pitchFamily="2" charset="2"/>
              <a:buChar char="n"/>
            </a:pPr>
            <a:r>
              <a:rPr lang="zh-CN" altLang="en-US" sz="2400" dirty="0">
                <a:solidFill>
                  <a:srgbClr val="000000"/>
                </a:solidFill>
                <a:latin typeface="等线" panose="02010600030101010101" pitchFamily="2" charset="-122"/>
                <a:ea typeface="等线" panose="02010600030101010101" pitchFamily="2" charset="-122"/>
              </a:rPr>
              <a:t>端口用一个</a:t>
            </a:r>
            <a:r>
              <a:rPr lang="en-US" altLang="zh-CN" sz="2400" dirty="0">
                <a:solidFill>
                  <a:srgbClr val="000000"/>
                </a:solidFill>
                <a:latin typeface="等线" panose="02010600030101010101" pitchFamily="2" charset="-122"/>
                <a:ea typeface="等线" panose="02010600030101010101" pitchFamily="2" charset="-122"/>
              </a:rPr>
              <a:t>16</a:t>
            </a:r>
            <a:r>
              <a:rPr lang="zh-CN" altLang="en-US" sz="2400" dirty="0">
                <a:solidFill>
                  <a:srgbClr val="000000"/>
                </a:solidFill>
                <a:latin typeface="等线" panose="02010600030101010101" pitchFamily="2" charset="-122"/>
                <a:ea typeface="等线" panose="02010600030101010101" pitchFamily="2" charset="-122"/>
              </a:rPr>
              <a:t>位二进制位进行标志。</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272381" y="190500"/>
            <a:ext cx="6599238" cy="781050"/>
          </a:xfrm>
          <a:noFill/>
          <a:ln>
            <a:no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zh-CN" sz="3600" b="1" dirty="0" smtClean="0">
                <a:effectLst/>
                <a:latin typeface="等线" panose="02010600030101010101" pitchFamily="2" charset="-122"/>
                <a:ea typeface="等线" panose="02010600030101010101" pitchFamily="2" charset="-122"/>
              </a:rPr>
              <a:t> TCP</a:t>
            </a:r>
            <a:r>
              <a:rPr lang="zh-CN" altLang="en-US" sz="3600" b="1" dirty="0" smtClean="0">
                <a:effectLst/>
                <a:latin typeface="等线" panose="02010600030101010101" pitchFamily="2" charset="-122"/>
                <a:ea typeface="等线" panose="02010600030101010101" pitchFamily="2" charset="-122"/>
              </a:rPr>
              <a:t>段结构 </a:t>
            </a:r>
            <a:endParaRPr lang="en-US" altLang="zh-CN" sz="3600" b="1" dirty="0" smtClean="0">
              <a:effectLst/>
              <a:latin typeface="等线" panose="02010600030101010101" pitchFamily="2" charset="-122"/>
              <a:ea typeface="等线" panose="02010600030101010101" pitchFamily="2" charset="-122"/>
            </a:endParaRPr>
          </a:p>
        </p:txBody>
      </p:sp>
      <p:grpSp>
        <p:nvGrpSpPr>
          <p:cNvPr id="34819" name="Group 3"/>
          <p:cNvGrpSpPr>
            <a:grpSpLocks/>
          </p:cNvGrpSpPr>
          <p:nvPr/>
        </p:nvGrpSpPr>
        <p:grpSpPr bwMode="auto">
          <a:xfrm>
            <a:off x="2789238" y="1127125"/>
            <a:ext cx="3979862" cy="5307013"/>
            <a:chOff x="2837" y="674"/>
            <a:chExt cx="2507" cy="3343"/>
          </a:xfrm>
        </p:grpSpPr>
        <p:sp>
          <p:nvSpPr>
            <p:cNvPr id="34836" name="Rectangle 5"/>
            <p:cNvSpPr>
              <a:spLocks noChangeArrowheads="1"/>
            </p:cNvSpPr>
            <p:nvPr/>
          </p:nvSpPr>
          <p:spPr bwMode="auto">
            <a:xfrm>
              <a:off x="2851" y="990"/>
              <a:ext cx="2489" cy="3027"/>
            </a:xfrm>
            <a:prstGeom prst="rect">
              <a:avLst/>
            </a:prstGeom>
            <a:no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34837" name="Text Box 6"/>
            <p:cNvSpPr txBox="1">
              <a:spLocks noChangeArrowheads="1"/>
            </p:cNvSpPr>
            <p:nvPr/>
          </p:nvSpPr>
          <p:spPr bwMode="auto">
            <a:xfrm>
              <a:off x="3152" y="1000"/>
              <a:ext cx="62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源端口号</a:t>
              </a:r>
            </a:p>
          </p:txBody>
        </p:sp>
        <p:sp>
          <p:nvSpPr>
            <p:cNvPr id="34838" name="Text Box 7"/>
            <p:cNvSpPr txBox="1">
              <a:spLocks noChangeArrowheads="1"/>
            </p:cNvSpPr>
            <p:nvPr/>
          </p:nvSpPr>
          <p:spPr bwMode="auto">
            <a:xfrm>
              <a:off x="4322" y="1000"/>
              <a:ext cx="75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目的端口号</a:t>
              </a:r>
            </a:p>
          </p:txBody>
        </p:sp>
        <p:sp>
          <p:nvSpPr>
            <p:cNvPr id="34839" name="Line 8"/>
            <p:cNvSpPr>
              <a:spLocks noChangeShapeType="1"/>
            </p:cNvSpPr>
            <p:nvPr/>
          </p:nvSpPr>
          <p:spPr bwMode="auto">
            <a:xfrm>
              <a:off x="2853" y="1226"/>
              <a:ext cx="2486" cy="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0" name="Line 9"/>
            <p:cNvSpPr>
              <a:spLocks noChangeShapeType="1"/>
            </p:cNvSpPr>
            <p:nvPr/>
          </p:nvSpPr>
          <p:spPr bwMode="auto">
            <a:xfrm flipV="1">
              <a:off x="2849" y="1465"/>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1" name="Line 10"/>
            <p:cNvSpPr>
              <a:spLocks noChangeShapeType="1"/>
            </p:cNvSpPr>
            <p:nvPr/>
          </p:nvSpPr>
          <p:spPr bwMode="auto">
            <a:xfrm flipV="1">
              <a:off x="4075" y="990"/>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2" name="Text Box 11"/>
            <p:cNvSpPr txBox="1">
              <a:spLocks noChangeArrowheads="1"/>
            </p:cNvSpPr>
            <p:nvPr/>
          </p:nvSpPr>
          <p:spPr bwMode="auto">
            <a:xfrm>
              <a:off x="3844" y="674"/>
              <a:ext cx="42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zh-CN" sz="1600" dirty="0">
                  <a:solidFill>
                    <a:srgbClr val="000000"/>
                  </a:solidFill>
                  <a:latin typeface="等线" panose="02010600030101010101" pitchFamily="2" charset="-122"/>
                  <a:ea typeface="等线" panose="02010600030101010101" pitchFamily="2" charset="-122"/>
                </a:rPr>
                <a:t>32 </a:t>
              </a:r>
              <a:r>
                <a:rPr lang="zh-CN" altLang="en-US" sz="1600" dirty="0">
                  <a:solidFill>
                    <a:srgbClr val="000000"/>
                  </a:solidFill>
                  <a:latin typeface="等线" panose="02010600030101010101" pitchFamily="2" charset="-122"/>
                  <a:ea typeface="等线" panose="02010600030101010101" pitchFamily="2" charset="-122"/>
                </a:rPr>
                <a:t>位</a:t>
              </a:r>
            </a:p>
          </p:txBody>
        </p:sp>
        <p:sp>
          <p:nvSpPr>
            <p:cNvPr id="34843" name="Line 12"/>
            <p:cNvSpPr>
              <a:spLocks noChangeShapeType="1"/>
            </p:cNvSpPr>
            <p:nvPr/>
          </p:nvSpPr>
          <p:spPr bwMode="auto">
            <a:xfrm>
              <a:off x="4417" y="811"/>
              <a:ext cx="899" cy="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4" name="Line 13"/>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5" name="Text Box 14"/>
            <p:cNvSpPr txBox="1">
              <a:spLocks noChangeArrowheads="1"/>
            </p:cNvSpPr>
            <p:nvPr/>
          </p:nvSpPr>
          <p:spPr bwMode="auto">
            <a:xfrm>
              <a:off x="3469" y="2873"/>
              <a:ext cx="92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应用数据 </a:t>
              </a:r>
            </a:p>
            <a:p>
              <a:pPr algn="ctr"/>
              <a:r>
                <a:rPr lang="zh-CN" altLang="en-US" sz="1600" dirty="0">
                  <a:solidFill>
                    <a:srgbClr val="000000"/>
                  </a:solidFill>
                  <a:latin typeface="等线" panose="02010600030101010101" pitchFamily="2" charset="-122"/>
                  <a:ea typeface="等线" panose="02010600030101010101" pitchFamily="2" charset="-122"/>
                </a:rPr>
                <a:t>（可变长度） </a:t>
              </a:r>
              <a:endParaRPr lang="en-US" altLang="zh-CN" sz="1600" dirty="0">
                <a:solidFill>
                  <a:srgbClr val="000000"/>
                </a:solidFill>
                <a:latin typeface="等线" panose="02010600030101010101" pitchFamily="2" charset="-122"/>
                <a:ea typeface="等线" panose="02010600030101010101" pitchFamily="2" charset="-122"/>
              </a:endParaRPr>
            </a:p>
          </p:txBody>
        </p:sp>
        <p:sp>
          <p:nvSpPr>
            <p:cNvPr id="34846" name="Text Box 15"/>
            <p:cNvSpPr txBox="1">
              <a:spLocks noChangeArrowheads="1"/>
            </p:cNvSpPr>
            <p:nvPr/>
          </p:nvSpPr>
          <p:spPr bwMode="auto">
            <a:xfrm>
              <a:off x="3250" y="1240"/>
              <a:ext cx="156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序号</a:t>
              </a:r>
            </a:p>
          </p:txBody>
        </p:sp>
        <p:sp>
          <p:nvSpPr>
            <p:cNvPr id="34847" name="Line 16"/>
            <p:cNvSpPr>
              <a:spLocks noChangeShapeType="1"/>
            </p:cNvSpPr>
            <p:nvPr/>
          </p:nvSpPr>
          <p:spPr bwMode="auto">
            <a:xfrm flipV="1">
              <a:off x="2855" y="1705"/>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8" name="Text Box 17"/>
            <p:cNvSpPr txBox="1">
              <a:spLocks noChangeArrowheads="1"/>
            </p:cNvSpPr>
            <p:nvPr/>
          </p:nvSpPr>
          <p:spPr bwMode="auto">
            <a:xfrm>
              <a:off x="2998" y="1480"/>
              <a:ext cx="214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确认号</a:t>
              </a:r>
            </a:p>
          </p:txBody>
        </p:sp>
        <p:sp>
          <p:nvSpPr>
            <p:cNvPr id="34849" name="Line 18"/>
            <p:cNvSpPr>
              <a:spLocks noChangeShapeType="1"/>
            </p:cNvSpPr>
            <p:nvPr/>
          </p:nvSpPr>
          <p:spPr bwMode="auto">
            <a:xfrm flipV="1">
              <a:off x="2852" y="1954"/>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0" name="Line 19"/>
            <p:cNvSpPr>
              <a:spLocks noChangeShapeType="1"/>
            </p:cNvSpPr>
            <p:nvPr/>
          </p:nvSpPr>
          <p:spPr bwMode="auto">
            <a:xfrm flipV="1">
              <a:off x="2849" y="2200"/>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1" name="Line 20"/>
            <p:cNvSpPr>
              <a:spLocks noChangeShapeType="1"/>
            </p:cNvSpPr>
            <p:nvPr/>
          </p:nvSpPr>
          <p:spPr bwMode="auto">
            <a:xfrm flipV="1">
              <a:off x="2849" y="2554"/>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2" name="Line 21"/>
            <p:cNvSpPr>
              <a:spLocks noChangeShapeType="1"/>
            </p:cNvSpPr>
            <p:nvPr/>
          </p:nvSpPr>
          <p:spPr bwMode="auto">
            <a:xfrm flipH="1" flipV="1">
              <a:off x="4084" y="1707"/>
              <a:ext cx="3" cy="4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3" name="Text Box 22"/>
            <p:cNvSpPr txBox="1">
              <a:spLocks noChangeArrowheads="1"/>
            </p:cNvSpPr>
            <p:nvPr/>
          </p:nvSpPr>
          <p:spPr bwMode="auto">
            <a:xfrm>
              <a:off x="4384" y="1717"/>
              <a:ext cx="62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接收窗口</a:t>
              </a:r>
            </a:p>
          </p:txBody>
        </p:sp>
        <p:sp>
          <p:nvSpPr>
            <p:cNvPr id="34854" name="Text Box 23"/>
            <p:cNvSpPr txBox="1">
              <a:spLocks noChangeArrowheads="1"/>
            </p:cNvSpPr>
            <p:nvPr/>
          </p:nvSpPr>
          <p:spPr bwMode="auto">
            <a:xfrm>
              <a:off x="4296" y="1966"/>
              <a:ext cx="88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紧急数据指针</a:t>
              </a:r>
            </a:p>
          </p:txBody>
        </p:sp>
        <p:sp>
          <p:nvSpPr>
            <p:cNvPr id="34855" name="Text Box 24"/>
            <p:cNvSpPr txBox="1">
              <a:spLocks noChangeArrowheads="1"/>
            </p:cNvSpPr>
            <p:nvPr/>
          </p:nvSpPr>
          <p:spPr bwMode="auto">
            <a:xfrm>
              <a:off x="3214" y="1954"/>
              <a:ext cx="50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b="0">
                  <a:solidFill>
                    <a:srgbClr val="000000"/>
                  </a:solidFill>
                  <a:latin typeface="Comic Sans MS" panose="030F0702030302020204" pitchFamily="66" charset="0"/>
                  <a:ea typeface="宋体" panose="02010600030101010101" pitchFamily="2" charset="-122"/>
                </a:rPr>
                <a:t>检查和</a:t>
              </a:r>
              <a:endParaRPr lang="zh-CN" altLang="en-US" sz="1600" b="0">
                <a:solidFill>
                  <a:srgbClr val="000000"/>
                </a:solidFill>
                <a:latin typeface="Times New Roman" panose="02020603050405020304" pitchFamily="18" charset="0"/>
                <a:ea typeface="宋体" panose="02010600030101010101" pitchFamily="2" charset="-122"/>
              </a:endParaRPr>
            </a:p>
          </p:txBody>
        </p:sp>
        <p:sp>
          <p:nvSpPr>
            <p:cNvPr id="34856" name="Text Box 25"/>
            <p:cNvSpPr txBox="1">
              <a:spLocks noChangeArrowheads="1"/>
            </p:cNvSpPr>
            <p:nvPr/>
          </p:nvSpPr>
          <p:spPr bwMode="auto">
            <a:xfrm>
              <a:off x="3935" y="1730"/>
              <a:ext cx="19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zh-CN" sz="1600" b="0">
                  <a:solidFill>
                    <a:srgbClr val="000000"/>
                  </a:solidFill>
                  <a:latin typeface="Comic Sans MS" panose="030F0702030302020204" pitchFamily="66" charset="0"/>
                  <a:ea typeface="宋体" panose="02010600030101010101" pitchFamily="2" charset="-122"/>
                </a:rPr>
                <a:t>F</a:t>
              </a:r>
              <a:endParaRPr lang="en-US" altLang="zh-CN" sz="2400" b="0">
                <a:solidFill>
                  <a:srgbClr val="000000"/>
                </a:solidFill>
                <a:latin typeface="Times New Roman" panose="02020603050405020304" pitchFamily="18" charset="0"/>
                <a:ea typeface="宋体" panose="02010600030101010101" pitchFamily="2" charset="-122"/>
              </a:endParaRPr>
            </a:p>
          </p:txBody>
        </p:sp>
        <p:sp>
          <p:nvSpPr>
            <p:cNvPr id="34857" name="Line 26"/>
            <p:cNvSpPr>
              <a:spLocks noChangeShapeType="1"/>
            </p:cNvSpPr>
            <p:nvPr/>
          </p:nvSpPr>
          <p:spPr bwMode="auto">
            <a:xfrm flipV="1">
              <a:off x="3985" y="1701"/>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8" name="Line 27"/>
            <p:cNvSpPr>
              <a:spLocks noChangeShapeType="1"/>
            </p:cNvSpPr>
            <p:nvPr/>
          </p:nvSpPr>
          <p:spPr bwMode="auto">
            <a:xfrm flipV="1">
              <a:off x="3883"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9" name="Line 28"/>
            <p:cNvSpPr>
              <a:spLocks noChangeShapeType="1"/>
            </p:cNvSpPr>
            <p:nvPr/>
          </p:nvSpPr>
          <p:spPr bwMode="auto">
            <a:xfrm flipV="1">
              <a:off x="3778"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0" name="Line 29"/>
            <p:cNvSpPr>
              <a:spLocks noChangeShapeType="1"/>
            </p:cNvSpPr>
            <p:nvPr/>
          </p:nvSpPr>
          <p:spPr bwMode="auto">
            <a:xfrm flipV="1">
              <a:off x="3676" y="1707"/>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1" name="Line 30"/>
            <p:cNvSpPr>
              <a:spLocks noChangeShapeType="1"/>
            </p:cNvSpPr>
            <p:nvPr/>
          </p:nvSpPr>
          <p:spPr bwMode="auto">
            <a:xfrm flipV="1">
              <a:off x="3577"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2" name="Line 31"/>
            <p:cNvSpPr>
              <a:spLocks noChangeShapeType="1"/>
            </p:cNvSpPr>
            <p:nvPr/>
          </p:nvSpPr>
          <p:spPr bwMode="auto">
            <a:xfrm flipV="1">
              <a:off x="3469" y="1710"/>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3" name="Text Box 32"/>
            <p:cNvSpPr txBox="1">
              <a:spLocks noChangeArrowheads="1"/>
            </p:cNvSpPr>
            <p:nvPr/>
          </p:nvSpPr>
          <p:spPr bwMode="auto">
            <a:xfrm>
              <a:off x="3828" y="1727"/>
              <a:ext cx="2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zh-CN" sz="1600" b="0">
                  <a:solidFill>
                    <a:srgbClr val="000000"/>
                  </a:solidFill>
                  <a:latin typeface="Comic Sans MS" panose="030F0702030302020204" pitchFamily="66" charset="0"/>
                  <a:ea typeface="宋体" panose="02010600030101010101" pitchFamily="2" charset="-122"/>
                </a:rPr>
                <a:t>S</a:t>
              </a:r>
              <a:endParaRPr lang="en-US" altLang="zh-CN" sz="2400" b="0">
                <a:solidFill>
                  <a:srgbClr val="000000"/>
                </a:solidFill>
                <a:latin typeface="Times New Roman" panose="02020603050405020304" pitchFamily="18" charset="0"/>
                <a:ea typeface="宋体" panose="02010600030101010101" pitchFamily="2" charset="-122"/>
              </a:endParaRPr>
            </a:p>
          </p:txBody>
        </p:sp>
        <p:sp>
          <p:nvSpPr>
            <p:cNvPr id="34864" name="Text Box 33"/>
            <p:cNvSpPr txBox="1">
              <a:spLocks noChangeArrowheads="1"/>
            </p:cNvSpPr>
            <p:nvPr/>
          </p:nvSpPr>
          <p:spPr bwMode="auto">
            <a:xfrm>
              <a:off x="3727" y="1727"/>
              <a:ext cx="19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zh-CN" sz="1600" b="0">
                  <a:solidFill>
                    <a:srgbClr val="000000"/>
                  </a:solidFill>
                  <a:latin typeface="Comic Sans MS" panose="030F0702030302020204" pitchFamily="66" charset="0"/>
                  <a:ea typeface="宋体" panose="02010600030101010101" pitchFamily="2" charset="-122"/>
                </a:rPr>
                <a:t>R</a:t>
              </a:r>
              <a:endParaRPr lang="en-US" altLang="zh-CN" sz="2400" b="0">
                <a:solidFill>
                  <a:srgbClr val="000000"/>
                </a:solidFill>
                <a:latin typeface="Times New Roman" panose="02020603050405020304" pitchFamily="18" charset="0"/>
                <a:ea typeface="宋体" panose="02010600030101010101" pitchFamily="2" charset="-122"/>
              </a:endParaRPr>
            </a:p>
          </p:txBody>
        </p:sp>
        <p:sp>
          <p:nvSpPr>
            <p:cNvPr id="34865" name="Text Box 34"/>
            <p:cNvSpPr txBox="1">
              <a:spLocks noChangeArrowheads="1"/>
            </p:cNvSpPr>
            <p:nvPr/>
          </p:nvSpPr>
          <p:spPr bwMode="auto">
            <a:xfrm>
              <a:off x="3628" y="1724"/>
              <a:ext cx="18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zh-CN" sz="1600" b="0">
                  <a:solidFill>
                    <a:srgbClr val="000000"/>
                  </a:solidFill>
                  <a:latin typeface="Comic Sans MS" panose="030F0702030302020204" pitchFamily="66" charset="0"/>
                  <a:ea typeface="宋体" panose="02010600030101010101" pitchFamily="2" charset="-122"/>
                </a:rPr>
                <a:t>P</a:t>
              </a:r>
              <a:endParaRPr lang="en-US" altLang="zh-CN" sz="2400" b="0">
                <a:solidFill>
                  <a:srgbClr val="000000"/>
                </a:solidFill>
                <a:latin typeface="Times New Roman" panose="02020603050405020304" pitchFamily="18" charset="0"/>
                <a:ea typeface="宋体" panose="02010600030101010101" pitchFamily="2" charset="-122"/>
              </a:endParaRPr>
            </a:p>
          </p:txBody>
        </p:sp>
        <p:sp>
          <p:nvSpPr>
            <p:cNvPr id="34866" name="Text Box 35"/>
            <p:cNvSpPr txBox="1">
              <a:spLocks noChangeArrowheads="1"/>
            </p:cNvSpPr>
            <p:nvPr/>
          </p:nvSpPr>
          <p:spPr bwMode="auto">
            <a:xfrm>
              <a:off x="3519" y="1724"/>
              <a:ext cx="21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zh-CN" sz="1600" b="0">
                  <a:solidFill>
                    <a:srgbClr val="000000"/>
                  </a:solidFill>
                  <a:latin typeface="Comic Sans MS" panose="030F0702030302020204" pitchFamily="66" charset="0"/>
                  <a:ea typeface="宋体" panose="02010600030101010101" pitchFamily="2" charset="-122"/>
                </a:rPr>
                <a:t>A</a:t>
              </a:r>
              <a:endParaRPr lang="en-US" altLang="zh-CN" sz="2400" b="0">
                <a:solidFill>
                  <a:srgbClr val="000000"/>
                </a:solidFill>
                <a:latin typeface="Times New Roman" panose="02020603050405020304" pitchFamily="18" charset="0"/>
                <a:ea typeface="宋体" panose="02010600030101010101" pitchFamily="2" charset="-122"/>
              </a:endParaRPr>
            </a:p>
          </p:txBody>
        </p:sp>
        <p:sp>
          <p:nvSpPr>
            <p:cNvPr id="34867" name="Text Box 36"/>
            <p:cNvSpPr txBox="1">
              <a:spLocks noChangeArrowheads="1"/>
            </p:cNvSpPr>
            <p:nvPr/>
          </p:nvSpPr>
          <p:spPr bwMode="auto">
            <a:xfrm>
              <a:off x="3417" y="1724"/>
              <a:ext cx="21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zh-CN" sz="1600" b="0">
                  <a:solidFill>
                    <a:srgbClr val="000000"/>
                  </a:solidFill>
                  <a:latin typeface="Comic Sans MS" panose="030F0702030302020204" pitchFamily="66" charset="0"/>
                  <a:ea typeface="宋体" panose="02010600030101010101" pitchFamily="2" charset="-122"/>
                </a:rPr>
                <a:t>U</a:t>
              </a:r>
              <a:endParaRPr lang="en-US" altLang="zh-CN" sz="2400" b="0">
                <a:solidFill>
                  <a:srgbClr val="000000"/>
                </a:solidFill>
                <a:latin typeface="Times New Roman" panose="02020603050405020304" pitchFamily="18" charset="0"/>
                <a:ea typeface="宋体" panose="02010600030101010101" pitchFamily="2" charset="-122"/>
              </a:endParaRPr>
            </a:p>
          </p:txBody>
        </p:sp>
        <p:sp>
          <p:nvSpPr>
            <p:cNvPr id="34868" name="Text Box 37"/>
            <p:cNvSpPr txBox="1">
              <a:spLocks noChangeArrowheads="1"/>
            </p:cNvSpPr>
            <p:nvPr/>
          </p:nvSpPr>
          <p:spPr bwMode="auto">
            <a:xfrm>
              <a:off x="2846" y="1673"/>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200" dirty="0">
                  <a:solidFill>
                    <a:srgbClr val="000000"/>
                  </a:solidFill>
                  <a:latin typeface="等线" panose="02010600030101010101" pitchFamily="2" charset="-122"/>
                  <a:ea typeface="等线" panose="02010600030101010101" pitchFamily="2" charset="-122"/>
                </a:rPr>
                <a:t>头部</a:t>
              </a:r>
            </a:p>
            <a:p>
              <a:pPr algn="ctr"/>
              <a:r>
                <a:rPr lang="zh-CN" altLang="en-US" sz="1200" dirty="0">
                  <a:solidFill>
                    <a:srgbClr val="000000"/>
                  </a:solidFill>
                  <a:latin typeface="等线" panose="02010600030101010101" pitchFamily="2" charset="-122"/>
                  <a:ea typeface="等线" panose="02010600030101010101" pitchFamily="2" charset="-122"/>
                </a:rPr>
                <a:t>长度</a:t>
              </a:r>
            </a:p>
          </p:txBody>
        </p:sp>
        <p:sp>
          <p:nvSpPr>
            <p:cNvPr id="34869" name="Text Box 38"/>
            <p:cNvSpPr txBox="1">
              <a:spLocks noChangeArrowheads="1"/>
            </p:cNvSpPr>
            <p:nvPr/>
          </p:nvSpPr>
          <p:spPr bwMode="auto">
            <a:xfrm>
              <a:off x="3145" y="1705"/>
              <a:ext cx="30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lang="zh-CN" altLang="en-US" sz="800" dirty="0">
                <a:solidFill>
                  <a:srgbClr val="000000"/>
                </a:solidFill>
                <a:latin typeface="等线" panose="02010600030101010101" pitchFamily="2" charset="-122"/>
                <a:ea typeface="等线" panose="02010600030101010101" pitchFamily="2" charset="-122"/>
              </a:endParaRPr>
            </a:p>
            <a:p>
              <a:pPr algn="ctr"/>
              <a:r>
                <a:rPr lang="zh-CN" altLang="en-US" sz="1200" dirty="0">
                  <a:solidFill>
                    <a:srgbClr val="000000"/>
                  </a:solidFill>
                  <a:latin typeface="等线" panose="02010600030101010101" pitchFamily="2" charset="-122"/>
                  <a:ea typeface="等线" panose="02010600030101010101" pitchFamily="2" charset="-122"/>
                </a:rPr>
                <a:t>未用</a:t>
              </a:r>
            </a:p>
          </p:txBody>
        </p:sp>
        <p:sp>
          <p:nvSpPr>
            <p:cNvPr id="34870" name="Line 39"/>
            <p:cNvSpPr>
              <a:spLocks noChangeShapeType="1"/>
            </p:cNvSpPr>
            <p:nvPr/>
          </p:nvSpPr>
          <p:spPr bwMode="auto">
            <a:xfrm flipV="1">
              <a:off x="3151"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1" name="Text Box 40"/>
            <p:cNvSpPr txBox="1">
              <a:spLocks noChangeArrowheads="1"/>
            </p:cNvSpPr>
            <p:nvPr/>
          </p:nvSpPr>
          <p:spPr bwMode="auto">
            <a:xfrm>
              <a:off x="3574" y="2296"/>
              <a:ext cx="10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选项 </a:t>
              </a:r>
              <a:r>
                <a:rPr lang="en-US" altLang="zh-CN" sz="1600" dirty="0">
                  <a:solidFill>
                    <a:srgbClr val="000000"/>
                  </a:solidFill>
                  <a:latin typeface="等线" panose="02010600030101010101" pitchFamily="2" charset="-122"/>
                  <a:ea typeface="等线" panose="02010600030101010101" pitchFamily="2" charset="-122"/>
                </a:rPr>
                <a:t>(</a:t>
              </a:r>
              <a:r>
                <a:rPr lang="zh-CN" altLang="en-US" sz="1600" dirty="0">
                  <a:solidFill>
                    <a:srgbClr val="000000"/>
                  </a:solidFill>
                  <a:latin typeface="等线" panose="02010600030101010101" pitchFamily="2" charset="-122"/>
                  <a:ea typeface="等线" panose="02010600030101010101" pitchFamily="2" charset="-122"/>
                </a:rPr>
                <a:t>可变长度</a:t>
              </a:r>
              <a:r>
                <a:rPr lang="en-US" altLang="zh-CN" sz="1600" dirty="0">
                  <a:solidFill>
                    <a:srgbClr val="000000"/>
                  </a:solidFill>
                  <a:latin typeface="等线" panose="02010600030101010101" pitchFamily="2" charset="-122"/>
                  <a:ea typeface="等线" panose="02010600030101010101" pitchFamily="2" charset="-122"/>
                </a:rPr>
                <a:t>)</a:t>
              </a:r>
            </a:p>
          </p:txBody>
        </p:sp>
      </p:grpSp>
      <p:sp>
        <p:nvSpPr>
          <p:cNvPr id="34820" name="Text Box 41"/>
          <p:cNvSpPr txBox="1">
            <a:spLocks noChangeArrowheads="1"/>
          </p:cNvSpPr>
          <p:nvPr/>
        </p:nvSpPr>
        <p:spPr bwMode="auto">
          <a:xfrm>
            <a:off x="827088" y="1412875"/>
            <a:ext cx="1614487"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eaLnBrk="1" hangingPunct="1"/>
            <a:r>
              <a:rPr lang="en-US" altLang="zh-CN" sz="1600" dirty="0">
                <a:solidFill>
                  <a:srgbClr val="000000"/>
                </a:solidFill>
                <a:latin typeface="等线" panose="02010600030101010101" pitchFamily="2" charset="-122"/>
                <a:ea typeface="等线" panose="02010600030101010101" pitchFamily="2" charset="-122"/>
              </a:rPr>
              <a:t>URG</a:t>
            </a:r>
            <a:r>
              <a:rPr lang="zh-CN" altLang="en-US" sz="1600" dirty="0">
                <a:solidFill>
                  <a:srgbClr val="000000"/>
                </a:solidFill>
                <a:latin typeface="等线" panose="02010600030101010101" pitchFamily="2" charset="-122"/>
                <a:ea typeface="等线" panose="02010600030101010101" pitchFamily="2" charset="-122"/>
              </a:rPr>
              <a:t>：紧急数据</a:t>
            </a:r>
          </a:p>
          <a:p>
            <a:pPr algn="r" eaLnBrk="1" hangingPunct="1"/>
            <a:r>
              <a:rPr lang="en-US" altLang="zh-CN" sz="1600" dirty="0">
                <a:solidFill>
                  <a:srgbClr val="000000"/>
                </a:solidFill>
                <a:latin typeface="等线" panose="02010600030101010101" pitchFamily="2" charset="-122"/>
                <a:ea typeface="等线" panose="02010600030101010101" pitchFamily="2" charset="-122"/>
              </a:rPr>
              <a:t>(</a:t>
            </a:r>
            <a:r>
              <a:rPr lang="zh-CN" altLang="en-US" sz="1600" dirty="0">
                <a:solidFill>
                  <a:srgbClr val="000000"/>
                </a:solidFill>
                <a:latin typeface="等线" panose="02010600030101010101" pitchFamily="2" charset="-122"/>
                <a:ea typeface="等线" panose="02010600030101010101" pitchFamily="2" charset="-122"/>
              </a:rPr>
              <a:t>一般不使用</a:t>
            </a:r>
            <a:r>
              <a:rPr lang="en-US" altLang="zh-CN" sz="1600" dirty="0">
                <a:solidFill>
                  <a:srgbClr val="000000"/>
                </a:solidFill>
                <a:latin typeface="等线" panose="02010600030101010101" pitchFamily="2" charset="-122"/>
                <a:ea typeface="等线" panose="02010600030101010101" pitchFamily="2" charset="-122"/>
              </a:rPr>
              <a:t>)</a:t>
            </a:r>
          </a:p>
          <a:p>
            <a:pPr algn="r" eaLnBrk="1" hangingPunct="1"/>
            <a:endParaRPr lang="en-US" altLang="zh-CN" sz="1600" dirty="0">
              <a:solidFill>
                <a:srgbClr val="000000"/>
              </a:solidFill>
              <a:latin typeface="Times New Roman" panose="02020603050405020304" pitchFamily="18" charset="0"/>
              <a:ea typeface="宋体" panose="02010600030101010101" pitchFamily="2" charset="-122"/>
            </a:endParaRPr>
          </a:p>
        </p:txBody>
      </p:sp>
      <p:sp>
        <p:nvSpPr>
          <p:cNvPr id="34821" name="Text Box 42"/>
          <p:cNvSpPr txBox="1">
            <a:spLocks noChangeArrowheads="1"/>
          </p:cNvSpPr>
          <p:nvPr/>
        </p:nvSpPr>
        <p:spPr bwMode="auto">
          <a:xfrm>
            <a:off x="1116013" y="2276475"/>
            <a:ext cx="13096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en-US" altLang="zh-CN" sz="1600" dirty="0">
                <a:solidFill>
                  <a:srgbClr val="000000"/>
                </a:solidFill>
                <a:latin typeface="等线 Light" panose="02010600030101010101" pitchFamily="2" charset="-122"/>
                <a:ea typeface="等线 Light" panose="02010600030101010101" pitchFamily="2" charset="-122"/>
              </a:rPr>
              <a:t>ACK: </a:t>
            </a:r>
            <a:r>
              <a:rPr lang="zh-CN" altLang="en-US" sz="1600" dirty="0">
                <a:solidFill>
                  <a:srgbClr val="000000"/>
                </a:solidFill>
                <a:latin typeface="等线 Light" panose="02010600030101010101" pitchFamily="2" charset="-122"/>
                <a:ea typeface="等线 Light" panose="02010600030101010101" pitchFamily="2" charset="-122"/>
              </a:rPr>
              <a:t>确认位</a:t>
            </a:r>
          </a:p>
        </p:txBody>
      </p:sp>
      <p:sp>
        <p:nvSpPr>
          <p:cNvPr id="34822" name="Text Box 43"/>
          <p:cNvSpPr txBox="1">
            <a:spLocks noChangeArrowheads="1"/>
          </p:cNvSpPr>
          <p:nvPr/>
        </p:nvSpPr>
        <p:spPr bwMode="auto">
          <a:xfrm>
            <a:off x="569913" y="2855913"/>
            <a:ext cx="18669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en-US" altLang="zh-CN" sz="1600" dirty="0">
                <a:solidFill>
                  <a:srgbClr val="000000"/>
                </a:solidFill>
                <a:latin typeface="等线" panose="02010600030101010101" pitchFamily="2" charset="-122"/>
                <a:ea typeface="等线" panose="02010600030101010101" pitchFamily="2" charset="-122"/>
              </a:rPr>
              <a:t>PSH:</a:t>
            </a:r>
            <a:r>
              <a:rPr lang="zh-CN" altLang="en-US" sz="1600" dirty="0">
                <a:solidFill>
                  <a:srgbClr val="000000"/>
                </a:solidFill>
                <a:latin typeface="等线" panose="02010600030101010101" pitchFamily="2" charset="-122"/>
                <a:ea typeface="等线" panose="02010600030101010101" pitchFamily="2" charset="-122"/>
              </a:rPr>
              <a:t>立即推送数据</a:t>
            </a:r>
            <a:endParaRPr lang="en-US" altLang="zh-CN" sz="1600" dirty="0">
              <a:solidFill>
                <a:srgbClr val="000000"/>
              </a:solidFill>
              <a:latin typeface="等线" panose="02010600030101010101" pitchFamily="2" charset="-122"/>
              <a:ea typeface="等线" panose="02010600030101010101" pitchFamily="2" charset="-122"/>
            </a:endParaRPr>
          </a:p>
          <a:p>
            <a:pPr algn="r"/>
            <a:r>
              <a:rPr lang="en-US" altLang="zh-CN" sz="1600" dirty="0">
                <a:solidFill>
                  <a:srgbClr val="000000"/>
                </a:solidFill>
                <a:latin typeface="等线" panose="02010600030101010101" pitchFamily="2" charset="-122"/>
                <a:ea typeface="等线" panose="02010600030101010101" pitchFamily="2" charset="-122"/>
              </a:rPr>
              <a:t>(</a:t>
            </a:r>
            <a:r>
              <a:rPr lang="zh-CN" altLang="en-US" sz="1600" dirty="0">
                <a:solidFill>
                  <a:srgbClr val="000000"/>
                </a:solidFill>
                <a:latin typeface="等线" panose="02010600030101010101" pitchFamily="2" charset="-122"/>
                <a:ea typeface="等线" panose="02010600030101010101" pitchFamily="2" charset="-122"/>
              </a:rPr>
              <a:t>一般不使用</a:t>
            </a:r>
            <a:r>
              <a:rPr lang="en-US" altLang="zh-CN" sz="1600" dirty="0">
                <a:solidFill>
                  <a:srgbClr val="000000"/>
                </a:solidFill>
                <a:latin typeface="等线" panose="02010600030101010101" pitchFamily="2" charset="-122"/>
                <a:ea typeface="等线" panose="02010600030101010101" pitchFamily="2" charset="-122"/>
              </a:rPr>
              <a:t>)</a:t>
            </a:r>
          </a:p>
        </p:txBody>
      </p:sp>
      <p:sp>
        <p:nvSpPr>
          <p:cNvPr id="34823" name="Text Box 44"/>
          <p:cNvSpPr txBox="1">
            <a:spLocks noChangeArrowheads="1"/>
          </p:cNvSpPr>
          <p:nvPr/>
        </p:nvSpPr>
        <p:spPr bwMode="auto">
          <a:xfrm>
            <a:off x="744538" y="3656013"/>
            <a:ext cx="17113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en-US" altLang="zh-CN" sz="1600" dirty="0">
                <a:solidFill>
                  <a:srgbClr val="000000"/>
                </a:solidFill>
                <a:latin typeface="等线" panose="02010600030101010101" pitchFamily="2" charset="-122"/>
                <a:ea typeface="等线" panose="02010600030101010101" pitchFamily="2" charset="-122"/>
              </a:rPr>
              <a:t>RST, SYN, FIN:</a:t>
            </a:r>
          </a:p>
          <a:p>
            <a:pPr algn="r"/>
            <a:r>
              <a:rPr lang="zh-CN" altLang="en-US" sz="1600" dirty="0">
                <a:solidFill>
                  <a:srgbClr val="000000"/>
                </a:solidFill>
                <a:latin typeface="等线" panose="02010600030101010101" pitchFamily="2" charset="-122"/>
                <a:ea typeface="等线" panose="02010600030101010101" pitchFamily="2" charset="-122"/>
              </a:rPr>
              <a:t>连接建立和拆除</a:t>
            </a:r>
          </a:p>
          <a:p>
            <a:pPr algn="r"/>
            <a:endParaRPr lang="en-US" altLang="zh-CN" sz="1600" dirty="0">
              <a:solidFill>
                <a:srgbClr val="000000"/>
              </a:solidFill>
              <a:latin typeface="等线" panose="02010600030101010101" pitchFamily="2" charset="-122"/>
              <a:ea typeface="等线" panose="02010600030101010101" pitchFamily="2" charset="-122"/>
            </a:endParaRPr>
          </a:p>
        </p:txBody>
      </p:sp>
      <p:sp>
        <p:nvSpPr>
          <p:cNvPr id="34824" name="Line 45"/>
          <p:cNvSpPr>
            <a:spLocks noChangeShapeType="1"/>
          </p:cNvSpPr>
          <p:nvPr/>
        </p:nvSpPr>
        <p:spPr bwMode="auto">
          <a:xfrm>
            <a:off x="2371725" y="1800225"/>
            <a:ext cx="1495425" cy="9620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5" name="Line 46"/>
          <p:cNvSpPr>
            <a:spLocks noChangeShapeType="1"/>
          </p:cNvSpPr>
          <p:nvPr/>
        </p:nvSpPr>
        <p:spPr bwMode="auto">
          <a:xfrm>
            <a:off x="2343150" y="2476500"/>
            <a:ext cx="1647825" cy="3524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6" name="Line 47"/>
          <p:cNvSpPr>
            <a:spLocks noChangeShapeType="1"/>
          </p:cNvSpPr>
          <p:nvPr/>
        </p:nvSpPr>
        <p:spPr bwMode="auto">
          <a:xfrm flipV="1">
            <a:off x="2352675" y="2828925"/>
            <a:ext cx="1838325" cy="457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7" name="Freeform 48"/>
          <p:cNvSpPr>
            <a:spLocks/>
          </p:cNvSpPr>
          <p:nvPr/>
        </p:nvSpPr>
        <p:spPr bwMode="auto">
          <a:xfrm>
            <a:off x="2390775" y="3105150"/>
            <a:ext cx="2314575" cy="704850"/>
          </a:xfrm>
          <a:custGeom>
            <a:avLst/>
            <a:gdLst>
              <a:gd name="T0" fmla="*/ 0 w 1458"/>
              <a:gd name="T1" fmla="*/ 2147483646 h 444"/>
              <a:gd name="T2" fmla="*/ 2147483646 w 1458"/>
              <a:gd name="T3" fmla="*/ 0 h 444"/>
              <a:gd name="T4" fmla="*/ 2147483646 w 1458"/>
              <a:gd name="T5" fmla="*/ 2147483646 h 444"/>
              <a:gd name="T6" fmla="*/ 0 60000 65536"/>
              <a:gd name="T7" fmla="*/ 0 60000 65536"/>
              <a:gd name="T8" fmla="*/ 0 60000 65536"/>
            </a:gdLst>
            <a:ahLst/>
            <a:cxnLst>
              <a:cxn ang="T6">
                <a:pos x="T0" y="T1"/>
              </a:cxn>
              <a:cxn ang="T7">
                <a:pos x="T2" y="T3"/>
              </a:cxn>
              <a:cxn ang="T8">
                <a:pos x="T4" y="T5"/>
              </a:cxn>
            </a:cxnLst>
            <a:rect l="0" t="0" r="r" b="b"/>
            <a:pathLst>
              <a:path w="1458" h="444">
                <a:moveTo>
                  <a:pt x="0" y="444"/>
                </a:moveTo>
                <a:lnTo>
                  <a:pt x="1248" y="0"/>
                </a:lnTo>
                <a:lnTo>
                  <a:pt x="1458" y="6"/>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8" name="Text Box 49"/>
          <p:cNvSpPr txBox="1">
            <a:spLocks noChangeArrowheads="1"/>
          </p:cNvSpPr>
          <p:nvPr/>
        </p:nvSpPr>
        <p:spPr bwMode="auto">
          <a:xfrm>
            <a:off x="7380288" y="3213100"/>
            <a:ext cx="16065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zh-CN" altLang="en-US" sz="1600" dirty="0">
                <a:solidFill>
                  <a:srgbClr val="000000"/>
                </a:solidFill>
                <a:latin typeface="等线" panose="02010600030101010101" pitchFamily="2" charset="-122"/>
                <a:ea typeface="等线" panose="02010600030101010101" pitchFamily="2" charset="-122"/>
              </a:rPr>
              <a:t>接收方愿意接收</a:t>
            </a:r>
          </a:p>
          <a:p>
            <a:pPr algn="r"/>
            <a:r>
              <a:rPr lang="zh-CN" altLang="en-US" sz="1600" dirty="0">
                <a:solidFill>
                  <a:srgbClr val="000000"/>
                </a:solidFill>
                <a:latin typeface="等线" panose="02010600030101010101" pitchFamily="2" charset="-122"/>
                <a:ea typeface="等线" panose="02010600030101010101" pitchFamily="2" charset="-122"/>
              </a:rPr>
              <a:t>的字节数量</a:t>
            </a:r>
          </a:p>
        </p:txBody>
      </p:sp>
      <p:sp>
        <p:nvSpPr>
          <p:cNvPr id="34829" name="Text Box 50"/>
          <p:cNvSpPr txBox="1">
            <a:spLocks noChangeArrowheads="1"/>
          </p:cNvSpPr>
          <p:nvPr/>
        </p:nvSpPr>
        <p:spPr bwMode="auto">
          <a:xfrm>
            <a:off x="7132638" y="1535113"/>
            <a:ext cx="16065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zh-CN" altLang="en-US" sz="1600" dirty="0">
                <a:solidFill>
                  <a:srgbClr val="000000"/>
                </a:solidFill>
                <a:latin typeface="等线" panose="02010600030101010101" pitchFamily="2" charset="-122"/>
                <a:ea typeface="等线" panose="02010600030101010101" pitchFamily="2" charset="-122"/>
              </a:rPr>
              <a:t>按数据字节计数</a:t>
            </a:r>
          </a:p>
          <a:p>
            <a:pPr algn="r"/>
            <a:r>
              <a:rPr lang="en-US" altLang="zh-CN" sz="1600" dirty="0">
                <a:solidFill>
                  <a:srgbClr val="000000"/>
                </a:solidFill>
                <a:latin typeface="等线" panose="02010600030101010101" pitchFamily="2" charset="-122"/>
                <a:ea typeface="等线" panose="02010600030101010101" pitchFamily="2" charset="-122"/>
              </a:rPr>
              <a:t>(</a:t>
            </a:r>
            <a:r>
              <a:rPr lang="zh-CN" altLang="en-US" sz="1600" dirty="0">
                <a:solidFill>
                  <a:srgbClr val="000000"/>
                </a:solidFill>
                <a:latin typeface="等线" panose="02010600030101010101" pitchFamily="2" charset="-122"/>
                <a:ea typeface="等线" panose="02010600030101010101" pitchFamily="2" charset="-122"/>
              </a:rPr>
              <a:t>不是段</a:t>
            </a:r>
            <a:r>
              <a:rPr lang="en-US" altLang="zh-CN" sz="1600" dirty="0">
                <a:solidFill>
                  <a:srgbClr val="000000"/>
                </a:solidFill>
                <a:latin typeface="等线" panose="02010600030101010101" pitchFamily="2" charset="-122"/>
                <a:ea typeface="等线" panose="02010600030101010101" pitchFamily="2" charset="-122"/>
              </a:rPr>
              <a:t>!</a:t>
            </a:r>
            <a:r>
              <a:rPr lang="zh-CN" altLang="en-US" sz="1600" dirty="0">
                <a:solidFill>
                  <a:srgbClr val="000000"/>
                </a:solidFill>
                <a:latin typeface="等线" panose="02010600030101010101" pitchFamily="2" charset="-122"/>
                <a:ea typeface="等线" panose="02010600030101010101" pitchFamily="2" charset="-122"/>
              </a:rPr>
              <a:t> </a:t>
            </a:r>
            <a:r>
              <a:rPr lang="en-US" altLang="zh-CN" sz="1600" dirty="0">
                <a:solidFill>
                  <a:srgbClr val="000000"/>
                </a:solidFill>
                <a:latin typeface="等线" panose="02010600030101010101" pitchFamily="2" charset="-122"/>
                <a:ea typeface="等线" panose="02010600030101010101" pitchFamily="2" charset="-122"/>
              </a:rPr>
              <a:t>)</a:t>
            </a:r>
          </a:p>
        </p:txBody>
      </p:sp>
      <p:sp>
        <p:nvSpPr>
          <p:cNvPr id="34830" name="Text Box 51"/>
          <p:cNvSpPr txBox="1">
            <a:spLocks noChangeArrowheads="1"/>
          </p:cNvSpPr>
          <p:nvPr/>
        </p:nvSpPr>
        <p:spPr bwMode="auto">
          <a:xfrm>
            <a:off x="944563" y="4973638"/>
            <a:ext cx="14033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zh-CN" altLang="en-US" sz="1600" dirty="0">
                <a:solidFill>
                  <a:srgbClr val="000000"/>
                </a:solidFill>
                <a:latin typeface="等线" panose="02010600030101010101" pitchFamily="2" charset="-122"/>
                <a:ea typeface="等线" panose="02010600030101010101" pitchFamily="2" charset="-122"/>
              </a:rPr>
              <a:t>因特网检查和</a:t>
            </a:r>
          </a:p>
        </p:txBody>
      </p:sp>
      <p:sp>
        <p:nvSpPr>
          <p:cNvPr id="34831" name="Line 52"/>
          <p:cNvSpPr>
            <a:spLocks noChangeShapeType="1"/>
          </p:cNvSpPr>
          <p:nvPr/>
        </p:nvSpPr>
        <p:spPr bwMode="auto">
          <a:xfrm flipV="1">
            <a:off x="2266950" y="3429000"/>
            <a:ext cx="2105025" cy="1981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2" name="Line 53"/>
          <p:cNvSpPr>
            <a:spLocks noChangeShapeType="1"/>
          </p:cNvSpPr>
          <p:nvPr/>
        </p:nvSpPr>
        <p:spPr bwMode="auto">
          <a:xfrm flipH="1" flipV="1">
            <a:off x="6686550" y="3019425"/>
            <a:ext cx="809625" cy="4667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3" name="Line 54"/>
          <p:cNvSpPr>
            <a:spLocks noChangeShapeType="1"/>
          </p:cNvSpPr>
          <p:nvPr/>
        </p:nvSpPr>
        <p:spPr bwMode="auto">
          <a:xfrm flipH="1">
            <a:off x="6619875" y="1724025"/>
            <a:ext cx="552450" cy="8858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4" name="Line 55"/>
          <p:cNvSpPr>
            <a:spLocks noChangeShapeType="1"/>
          </p:cNvSpPr>
          <p:nvPr/>
        </p:nvSpPr>
        <p:spPr bwMode="auto">
          <a:xfrm flipH="1">
            <a:off x="6581775" y="1714500"/>
            <a:ext cx="571500" cy="5238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533400" y="457200"/>
            <a:ext cx="8343900" cy="914400"/>
          </a:xfrm>
          <a:noFill/>
          <a:ln>
            <a:no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zh-CN" sz="3600" b="1" dirty="0" smtClean="0">
                <a:effectLst/>
                <a:latin typeface="等线" panose="02010600030101010101" pitchFamily="2" charset="-122"/>
                <a:ea typeface="等线" panose="02010600030101010101" pitchFamily="2" charset="-122"/>
              </a:rPr>
              <a:t> UDP</a:t>
            </a:r>
            <a:r>
              <a:rPr lang="zh-CN" altLang="en-US" sz="3600" b="1" dirty="0" smtClean="0">
                <a:effectLst/>
                <a:latin typeface="等线" panose="02010600030101010101" pitchFamily="2" charset="-122"/>
                <a:ea typeface="等线" panose="02010600030101010101" pitchFamily="2" charset="-122"/>
              </a:rPr>
              <a:t>段结构</a:t>
            </a:r>
            <a:endParaRPr lang="en-US" altLang="zh-CN" sz="3600" b="1" dirty="0" smtClean="0">
              <a:effectLst/>
              <a:latin typeface="等线" panose="02010600030101010101" pitchFamily="2" charset="-122"/>
              <a:ea typeface="等线" panose="02010600030101010101" pitchFamily="2" charset="-122"/>
            </a:endParaRPr>
          </a:p>
        </p:txBody>
      </p:sp>
      <p:sp>
        <p:nvSpPr>
          <p:cNvPr id="35844" name="Rectangle 4"/>
          <p:cNvSpPr>
            <a:spLocks noChangeArrowheads="1"/>
          </p:cNvSpPr>
          <p:nvPr/>
        </p:nvSpPr>
        <p:spPr bwMode="auto">
          <a:xfrm>
            <a:off x="3287713" y="2203450"/>
            <a:ext cx="3324225" cy="3200400"/>
          </a:xfrm>
          <a:prstGeom prst="rect">
            <a:avLst/>
          </a:prstGeom>
          <a:noFill/>
          <a:ln w="19050">
            <a:solidFill>
              <a:schemeClr val="tx1"/>
            </a:solidFill>
            <a:miter lim="800000"/>
            <a:headEnd/>
            <a:tailEnd/>
          </a:ln>
          <a:effectLs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35845" name="Text Box 5"/>
          <p:cNvSpPr txBox="1">
            <a:spLocks noChangeArrowheads="1"/>
          </p:cNvSpPr>
          <p:nvPr/>
        </p:nvSpPr>
        <p:spPr bwMode="auto">
          <a:xfrm>
            <a:off x="3611563" y="2233613"/>
            <a:ext cx="996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源端口号</a:t>
            </a:r>
          </a:p>
        </p:txBody>
      </p:sp>
      <p:sp>
        <p:nvSpPr>
          <p:cNvPr id="35846" name="Text Box 6"/>
          <p:cNvSpPr txBox="1">
            <a:spLocks noChangeArrowheads="1"/>
          </p:cNvSpPr>
          <p:nvPr/>
        </p:nvSpPr>
        <p:spPr bwMode="auto">
          <a:xfrm>
            <a:off x="5176838" y="2233613"/>
            <a:ext cx="1200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目的端口号</a:t>
            </a:r>
          </a:p>
        </p:txBody>
      </p:sp>
      <p:sp>
        <p:nvSpPr>
          <p:cNvPr id="35847" name="Line 7"/>
          <p:cNvSpPr>
            <a:spLocks noChangeShapeType="1"/>
          </p:cNvSpPr>
          <p:nvPr/>
        </p:nvSpPr>
        <p:spPr bwMode="auto">
          <a:xfrm flipV="1">
            <a:off x="3278188" y="2603500"/>
            <a:ext cx="33289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8" name="Line 8"/>
          <p:cNvSpPr>
            <a:spLocks noChangeShapeType="1"/>
          </p:cNvSpPr>
          <p:nvPr/>
        </p:nvSpPr>
        <p:spPr bwMode="auto">
          <a:xfrm flipV="1">
            <a:off x="3268663" y="3003550"/>
            <a:ext cx="3324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9" name="Line 9"/>
          <p:cNvSpPr>
            <a:spLocks noChangeShapeType="1"/>
          </p:cNvSpPr>
          <p:nvPr/>
        </p:nvSpPr>
        <p:spPr bwMode="auto">
          <a:xfrm flipV="1">
            <a:off x="4926013" y="2203450"/>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0" name="Text Box 10"/>
          <p:cNvSpPr txBox="1">
            <a:spLocks noChangeArrowheads="1"/>
          </p:cNvSpPr>
          <p:nvPr/>
        </p:nvSpPr>
        <p:spPr bwMode="auto">
          <a:xfrm>
            <a:off x="4563821" y="1797050"/>
            <a:ext cx="67358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zh-CN" sz="1600" dirty="0">
                <a:solidFill>
                  <a:srgbClr val="000000"/>
                </a:solidFill>
                <a:latin typeface="等线" panose="02010600030101010101" pitchFamily="2" charset="-122"/>
                <a:ea typeface="等线" panose="02010600030101010101" pitchFamily="2" charset="-122"/>
              </a:rPr>
              <a:t>32 </a:t>
            </a:r>
            <a:r>
              <a:rPr lang="zh-CN" altLang="en-US" sz="1600" dirty="0">
                <a:solidFill>
                  <a:srgbClr val="000000"/>
                </a:solidFill>
                <a:latin typeface="等线" panose="02010600030101010101" pitchFamily="2" charset="-122"/>
                <a:ea typeface="等线" panose="02010600030101010101" pitchFamily="2" charset="-122"/>
              </a:rPr>
              <a:t>位</a:t>
            </a:r>
          </a:p>
        </p:txBody>
      </p:sp>
      <p:sp>
        <p:nvSpPr>
          <p:cNvPr id="35851" name="Line 11"/>
          <p:cNvSpPr>
            <a:spLocks noChangeShapeType="1"/>
          </p:cNvSpPr>
          <p:nvPr/>
        </p:nvSpPr>
        <p:spPr bwMode="auto">
          <a:xfrm>
            <a:off x="5383213" y="1970088"/>
            <a:ext cx="1200150" cy="47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2" name="Line 12"/>
          <p:cNvSpPr>
            <a:spLocks noChangeShapeType="1"/>
          </p:cNvSpPr>
          <p:nvPr/>
        </p:nvSpPr>
        <p:spPr bwMode="auto">
          <a:xfrm rot="10800000">
            <a:off x="3273425" y="1979613"/>
            <a:ext cx="112871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3" name="Text Box 13"/>
          <p:cNvSpPr txBox="1">
            <a:spLocks noChangeArrowheads="1"/>
          </p:cNvSpPr>
          <p:nvPr/>
        </p:nvSpPr>
        <p:spPr bwMode="auto">
          <a:xfrm>
            <a:off x="4365625" y="3733800"/>
            <a:ext cx="10572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应用数据</a:t>
            </a:r>
            <a:r>
              <a:rPr lang="en-US" altLang="zh-CN" sz="1600" dirty="0">
                <a:solidFill>
                  <a:srgbClr val="000000"/>
                </a:solidFill>
                <a:latin typeface="等线" panose="02010600030101010101" pitchFamily="2" charset="-122"/>
                <a:ea typeface="等线" panose="02010600030101010101" pitchFamily="2" charset="-122"/>
              </a:rPr>
              <a:t> </a:t>
            </a:r>
          </a:p>
          <a:p>
            <a:pPr algn="ctr"/>
            <a:r>
              <a:rPr lang="en-US" altLang="zh-CN" sz="1600" dirty="0">
                <a:solidFill>
                  <a:srgbClr val="000000"/>
                </a:solidFill>
                <a:latin typeface="等线" panose="02010600030101010101" pitchFamily="2" charset="-122"/>
                <a:ea typeface="等线" panose="02010600030101010101" pitchFamily="2" charset="-122"/>
              </a:rPr>
              <a:t>(</a:t>
            </a:r>
            <a:r>
              <a:rPr lang="zh-CN" altLang="en-US" sz="1600" dirty="0">
                <a:solidFill>
                  <a:srgbClr val="000000"/>
                </a:solidFill>
                <a:latin typeface="等线" panose="02010600030101010101" pitchFamily="2" charset="-122"/>
                <a:ea typeface="等线" panose="02010600030101010101" pitchFamily="2" charset="-122"/>
              </a:rPr>
              <a:t>报文</a:t>
            </a:r>
            <a:r>
              <a:rPr lang="en-US" altLang="zh-CN" sz="1600" dirty="0">
                <a:solidFill>
                  <a:srgbClr val="000000"/>
                </a:solidFill>
                <a:latin typeface="等线" panose="02010600030101010101" pitchFamily="2" charset="-122"/>
                <a:ea typeface="等线" panose="02010600030101010101" pitchFamily="2" charset="-122"/>
              </a:rPr>
              <a:t>)</a:t>
            </a:r>
          </a:p>
        </p:txBody>
      </p:sp>
      <p:sp>
        <p:nvSpPr>
          <p:cNvPr id="35854" name="Line 15"/>
          <p:cNvSpPr>
            <a:spLocks noChangeShapeType="1"/>
          </p:cNvSpPr>
          <p:nvPr/>
        </p:nvSpPr>
        <p:spPr bwMode="auto">
          <a:xfrm flipV="1">
            <a:off x="4926013" y="2613025"/>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5" name="Text Box 16"/>
          <p:cNvSpPr txBox="1">
            <a:spLocks noChangeArrowheads="1"/>
          </p:cNvSpPr>
          <p:nvPr/>
        </p:nvSpPr>
        <p:spPr bwMode="auto">
          <a:xfrm>
            <a:off x="3783013" y="2624138"/>
            <a:ext cx="5905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长度</a:t>
            </a:r>
          </a:p>
        </p:txBody>
      </p:sp>
      <p:sp>
        <p:nvSpPr>
          <p:cNvPr id="35856" name="Text Box 17"/>
          <p:cNvSpPr txBox="1">
            <a:spLocks noChangeArrowheads="1"/>
          </p:cNvSpPr>
          <p:nvPr/>
        </p:nvSpPr>
        <p:spPr bwMode="auto">
          <a:xfrm>
            <a:off x="5407025" y="2614613"/>
            <a:ext cx="7937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检查和</a:t>
            </a:r>
          </a:p>
        </p:txBody>
      </p:sp>
      <p:sp>
        <p:nvSpPr>
          <p:cNvPr id="35857" name="Text Box 18"/>
          <p:cNvSpPr txBox="1">
            <a:spLocks noChangeArrowheads="1"/>
          </p:cNvSpPr>
          <p:nvPr/>
        </p:nvSpPr>
        <p:spPr bwMode="auto">
          <a:xfrm>
            <a:off x="477306" y="2341563"/>
            <a:ext cx="264848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zh-CN" altLang="en-US" sz="1600" dirty="0">
                <a:solidFill>
                  <a:srgbClr val="000000"/>
                </a:solidFill>
                <a:latin typeface="等线" panose="02010600030101010101" pitchFamily="2" charset="-122"/>
                <a:ea typeface="等线" panose="02010600030101010101" pitchFamily="2" charset="-122"/>
              </a:rPr>
              <a:t>包括头部在内的</a:t>
            </a:r>
            <a:r>
              <a:rPr lang="en-US" altLang="zh-CN" sz="1600" dirty="0">
                <a:solidFill>
                  <a:srgbClr val="000000"/>
                </a:solidFill>
                <a:latin typeface="等线" panose="02010600030101010101" pitchFamily="2" charset="-122"/>
                <a:ea typeface="等线" panose="02010600030101010101" pitchFamily="2" charset="-122"/>
              </a:rPr>
              <a:t>UDP</a:t>
            </a:r>
            <a:r>
              <a:rPr lang="zh-CN" altLang="en-US" sz="1600" dirty="0">
                <a:solidFill>
                  <a:srgbClr val="000000"/>
                </a:solidFill>
                <a:latin typeface="等线" panose="02010600030101010101" pitchFamily="2" charset="-122"/>
                <a:ea typeface="等线" panose="02010600030101010101" pitchFamily="2" charset="-122"/>
              </a:rPr>
              <a:t>段长度</a:t>
            </a:r>
          </a:p>
          <a:p>
            <a:pPr algn="r"/>
            <a:r>
              <a:rPr lang="en-US" altLang="zh-CN" sz="1600" dirty="0">
                <a:solidFill>
                  <a:srgbClr val="000000"/>
                </a:solidFill>
                <a:latin typeface="等线" panose="02010600030101010101" pitchFamily="2" charset="-122"/>
                <a:ea typeface="等线" panose="02010600030101010101" pitchFamily="2" charset="-122"/>
              </a:rPr>
              <a:t>(</a:t>
            </a:r>
            <a:r>
              <a:rPr lang="zh-CN" altLang="en-US" sz="1600" dirty="0">
                <a:solidFill>
                  <a:srgbClr val="000000"/>
                </a:solidFill>
                <a:latin typeface="等线" panose="02010600030101010101" pitchFamily="2" charset="-122"/>
                <a:ea typeface="等线" panose="02010600030101010101" pitchFamily="2" charset="-122"/>
              </a:rPr>
              <a:t>以字节为单位</a:t>
            </a:r>
            <a:r>
              <a:rPr lang="en-US" altLang="zh-CN" sz="1600" dirty="0">
                <a:solidFill>
                  <a:srgbClr val="000000"/>
                </a:solidFill>
                <a:latin typeface="等线" panose="02010600030101010101" pitchFamily="2" charset="-122"/>
                <a:ea typeface="等线" panose="02010600030101010101" pitchFamily="2" charset="-122"/>
              </a:rPr>
              <a:t>)</a:t>
            </a:r>
          </a:p>
        </p:txBody>
      </p:sp>
      <p:sp>
        <p:nvSpPr>
          <p:cNvPr id="35858" name="Line 19"/>
          <p:cNvSpPr>
            <a:spLocks noChangeShapeType="1"/>
          </p:cNvSpPr>
          <p:nvPr/>
        </p:nvSpPr>
        <p:spPr bwMode="auto">
          <a:xfrm>
            <a:off x="3001963" y="2651125"/>
            <a:ext cx="714375" cy="1428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txBox="1">
            <a:spLocks noChangeArrowheads="1"/>
          </p:cNvSpPr>
          <p:nvPr/>
        </p:nvSpPr>
        <p:spPr bwMode="auto">
          <a:xfrm>
            <a:off x="1219200" y="346075"/>
            <a:ext cx="6705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r>
              <a:rPr lang="zh-CN" altLang="en-US" sz="3600" dirty="0">
                <a:solidFill>
                  <a:srgbClr val="FF0000"/>
                </a:solidFill>
                <a:latin typeface="等线 Light" panose="02010600030101010101" pitchFamily="2" charset="-122"/>
                <a:ea typeface="等线 Light" panose="02010600030101010101" pitchFamily="2" charset="-122"/>
              </a:rPr>
              <a:t>网络层</a:t>
            </a:r>
          </a:p>
        </p:txBody>
      </p:sp>
      <p:sp>
        <p:nvSpPr>
          <p:cNvPr id="36867" name="Rectangle 3"/>
          <p:cNvSpPr txBox="1">
            <a:spLocks noChangeArrowheads="1"/>
          </p:cNvSpPr>
          <p:nvPr/>
        </p:nvSpPr>
        <p:spPr bwMode="auto">
          <a:xfrm>
            <a:off x="468313" y="1163637"/>
            <a:ext cx="817245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spcAft>
                <a:spcPts val="1800"/>
              </a:spcAft>
              <a:buClr>
                <a:schemeClr val="folHlink"/>
              </a:buClr>
              <a:buSzPct val="60000"/>
              <a:buFont typeface="Wingdings" panose="05000000000000000000" pitchFamily="2" charset="2"/>
              <a:buChar char="n"/>
            </a:pPr>
            <a:r>
              <a:rPr lang="zh-CN" altLang="en-US" sz="2400" dirty="0">
                <a:latin typeface="等线" panose="02010600030101010101" pitchFamily="2" charset="-122"/>
                <a:ea typeface="等线" panose="02010600030101010101" pitchFamily="2" charset="-122"/>
              </a:rPr>
              <a:t>网络层负责源到目的地的数据包发送。</a:t>
            </a:r>
            <a:endParaRPr lang="en-US" altLang="zh-CN" sz="2400" dirty="0">
              <a:latin typeface="等线" panose="02010600030101010101" pitchFamily="2" charset="-122"/>
              <a:ea typeface="等线" panose="02010600030101010101" pitchFamily="2" charset="-122"/>
            </a:endParaRPr>
          </a:p>
          <a:p>
            <a:pPr eaLnBrk="1" hangingPunct="1">
              <a:spcAft>
                <a:spcPts val="1800"/>
              </a:spcAft>
              <a:buClr>
                <a:schemeClr val="folHlink"/>
              </a:buClr>
              <a:buSzPct val="60000"/>
              <a:buFont typeface="Wingdings" panose="05000000000000000000" pitchFamily="2" charset="2"/>
              <a:buChar char="n"/>
            </a:pPr>
            <a:r>
              <a:rPr lang="zh-CN" altLang="en-US" sz="2400" dirty="0">
                <a:latin typeface="等线" panose="02010600030101010101" pitchFamily="2" charset="-122"/>
                <a:ea typeface="等线" panose="02010600030101010101" pitchFamily="2" charset="-122"/>
              </a:rPr>
              <a:t>根据数据包的逻辑(网络层)地址为其选择路由(</a:t>
            </a:r>
            <a:r>
              <a:rPr lang="en-US" altLang="zh-CN" sz="2400" dirty="0">
                <a:latin typeface="等线" panose="02010600030101010101" pitchFamily="2" charset="-122"/>
                <a:ea typeface="等线" panose="02010600030101010101" pitchFamily="2" charset="-122"/>
              </a:rPr>
              <a:t>route)。</a:t>
            </a:r>
          </a:p>
          <a:p>
            <a:pPr eaLnBrk="1" hangingPunct="1">
              <a:spcAft>
                <a:spcPts val="1800"/>
              </a:spcAft>
              <a:buClr>
                <a:schemeClr val="folHlink"/>
              </a:buClr>
              <a:buSzPct val="60000"/>
              <a:buFont typeface="Wingdings" panose="05000000000000000000" pitchFamily="2" charset="2"/>
              <a:buChar char="n"/>
            </a:pPr>
            <a:r>
              <a:rPr lang="en-US" altLang="zh-CN" sz="2400" dirty="0">
                <a:latin typeface="等线" panose="02010600030101010101" pitchFamily="2" charset="-122"/>
                <a:ea typeface="等线" panose="02010600030101010101" pitchFamily="2" charset="-122"/>
              </a:rPr>
              <a:t>router</a:t>
            </a:r>
            <a:r>
              <a:rPr lang="zh-CN" altLang="en-US" sz="2400" dirty="0">
                <a:latin typeface="等线" panose="02010600030101010101" pitchFamily="2" charset="-122"/>
                <a:ea typeface="等线" panose="02010600030101010101" pitchFamily="2" charset="-122"/>
              </a:rPr>
              <a:t>可以连接两个独立的网络而形成交互式网络</a:t>
            </a:r>
            <a:r>
              <a:rPr lang="en-US" altLang="zh-CN" sz="2400" dirty="0">
                <a:latin typeface="等线" panose="02010600030101010101" pitchFamily="2" charset="-122"/>
                <a:ea typeface="等线" panose="02010600030101010101" pitchFamily="2" charset="-122"/>
              </a:rPr>
              <a:t>。</a:t>
            </a:r>
            <a:endParaRPr lang="zh-CN" altLang="en-US" sz="2400" dirty="0">
              <a:latin typeface="等线" panose="02010600030101010101" pitchFamily="2" charset="-122"/>
              <a:ea typeface="等线" panose="02010600030101010101" pitchFamily="2" charset="-122"/>
            </a:endParaRPr>
          </a:p>
        </p:txBody>
      </p:sp>
      <p:pic>
        <p:nvPicPr>
          <p:cNvPr id="3686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363" y="3251200"/>
            <a:ext cx="816927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3"/>
          <p:cNvSpPr txBox="1">
            <a:spLocks noChangeArrowheads="1"/>
          </p:cNvSpPr>
          <p:nvPr/>
        </p:nvSpPr>
        <p:spPr bwMode="auto">
          <a:xfrm>
            <a:off x="468313" y="1185862"/>
            <a:ext cx="8172450"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ts val="600"/>
              </a:spcAft>
              <a:buClr>
                <a:srgbClr val="FF0000"/>
              </a:buClr>
              <a:buSzPct val="75000"/>
              <a:buFont typeface="Wingdings" panose="05000000000000000000" pitchFamily="2" charset="2"/>
              <a:buChar char="Ø"/>
            </a:pPr>
            <a:r>
              <a:rPr lang="en-US" altLang="zh-CN" sz="2400" dirty="0">
                <a:latin typeface="等线" panose="02010600030101010101" pitchFamily="2" charset="-122"/>
                <a:ea typeface="等线" panose="02010600030101010101" pitchFamily="2" charset="-122"/>
              </a:rPr>
              <a:t>IP</a:t>
            </a:r>
            <a:r>
              <a:rPr lang="zh-CN" altLang="en-US" sz="2400" dirty="0">
                <a:latin typeface="等线" panose="02010600030101010101" pitchFamily="2" charset="-122"/>
                <a:ea typeface="等线" panose="02010600030101010101" pitchFamily="2" charset="-122"/>
              </a:rPr>
              <a:t>地址的组成：是一种逻辑地址，由两个部分组成：</a:t>
            </a:r>
            <a:endParaRPr lang="en-US" altLang="zh-CN" sz="2400" dirty="0">
              <a:latin typeface="等线" panose="02010600030101010101" pitchFamily="2" charset="-122"/>
              <a:ea typeface="等线" panose="02010600030101010101" pitchFamily="2" charset="-122"/>
            </a:endParaRPr>
          </a:p>
          <a:p>
            <a:pPr lvl="1">
              <a:spcBef>
                <a:spcPts val="600"/>
              </a:spcBef>
              <a:buClr>
                <a:schemeClr val="hlink"/>
              </a:buClr>
              <a:buSzPct val="60000"/>
              <a:buFont typeface="Arial" panose="020B0604020202020204" pitchFamily="34" charset="0"/>
              <a:buChar char="•"/>
            </a:pPr>
            <a:r>
              <a:rPr lang="zh-CN" altLang="en-US" sz="2400" dirty="0">
                <a:latin typeface="等线" panose="02010600030101010101" pitchFamily="2" charset="-122"/>
                <a:ea typeface="等线" panose="02010600030101010101" pitchFamily="2" charset="-122"/>
              </a:rPr>
              <a:t>网络标识（</a:t>
            </a:r>
            <a:r>
              <a:rPr lang="en-US" altLang="zh-CN" sz="2400" dirty="0">
                <a:latin typeface="等线" panose="02010600030101010101" pitchFamily="2" charset="-122"/>
                <a:ea typeface="等线" panose="02010600030101010101" pitchFamily="2" charset="-122"/>
              </a:rPr>
              <a:t>net id</a:t>
            </a:r>
            <a:r>
              <a:rPr lang="zh-CN" altLang="en-US" sz="2400" dirty="0">
                <a:latin typeface="等线" panose="02010600030101010101" pitchFamily="2" charset="-122"/>
                <a:ea typeface="等线" panose="02010600030101010101" pitchFamily="2" charset="-122"/>
              </a:rPr>
              <a:t>）：用于区分不同的网络</a:t>
            </a:r>
            <a:endParaRPr lang="en-US" altLang="zh-CN" sz="2400" dirty="0">
              <a:latin typeface="等线" panose="02010600030101010101" pitchFamily="2" charset="-122"/>
              <a:ea typeface="等线" panose="02010600030101010101" pitchFamily="2" charset="-122"/>
            </a:endParaRPr>
          </a:p>
          <a:p>
            <a:pPr lvl="1">
              <a:spcAft>
                <a:spcPts val="1800"/>
              </a:spcAft>
              <a:buClr>
                <a:schemeClr val="hlink"/>
              </a:buClr>
              <a:buSzPct val="60000"/>
              <a:buFont typeface="Arial" panose="020B0604020202020204" pitchFamily="34" charset="0"/>
              <a:buChar char="•"/>
            </a:pPr>
            <a:r>
              <a:rPr lang="zh-CN" altLang="en-US" sz="2400" dirty="0">
                <a:latin typeface="等线" panose="02010600030101010101" pitchFamily="2" charset="-122"/>
                <a:ea typeface="等线" panose="02010600030101010101" pitchFamily="2" charset="-122"/>
              </a:rPr>
              <a:t>主机标识（</a:t>
            </a:r>
            <a:r>
              <a:rPr lang="en-US" altLang="zh-CN" sz="2400" dirty="0">
                <a:latin typeface="等线" panose="02010600030101010101" pitchFamily="2" charset="-122"/>
                <a:ea typeface="等线" panose="02010600030101010101" pitchFamily="2" charset="-122"/>
              </a:rPr>
              <a:t>host id</a:t>
            </a:r>
            <a:r>
              <a:rPr lang="zh-CN" altLang="en-US" sz="2400" dirty="0">
                <a:latin typeface="等线" panose="02010600030101010101" pitchFamily="2" charset="-122"/>
                <a:ea typeface="等线" panose="02010600030101010101" pitchFamily="2" charset="-122"/>
              </a:rPr>
              <a:t>）：用于在一个网络中区分主机</a:t>
            </a:r>
            <a:endParaRPr lang="en-US" altLang="zh-CN" sz="2400" dirty="0">
              <a:latin typeface="等线" panose="02010600030101010101" pitchFamily="2" charset="-122"/>
              <a:ea typeface="等线" panose="02010600030101010101" pitchFamily="2" charset="-122"/>
            </a:endParaRPr>
          </a:p>
          <a:p>
            <a:pPr>
              <a:spcBef>
                <a:spcPts val="600"/>
              </a:spcBef>
              <a:buClr>
                <a:srgbClr val="FF0000"/>
              </a:buClr>
              <a:buSzPct val="75000"/>
              <a:buFont typeface="Wingdings" panose="05000000000000000000" pitchFamily="2" charset="2"/>
              <a:buChar char="Ø"/>
            </a:pPr>
            <a:r>
              <a:rPr lang="zh-CN" altLang="en-US" sz="2400" dirty="0">
                <a:latin typeface="等线" panose="02010600030101010101" pitchFamily="2" charset="-122"/>
                <a:ea typeface="等线" panose="02010600030101010101" pitchFamily="2" charset="-122"/>
              </a:rPr>
              <a:t> </a:t>
            </a:r>
            <a:r>
              <a:rPr lang="en-US" altLang="zh-CN" sz="2400" dirty="0">
                <a:latin typeface="等线" panose="02010600030101010101" pitchFamily="2" charset="-122"/>
                <a:ea typeface="等线" panose="02010600030101010101" pitchFamily="2" charset="-122"/>
              </a:rPr>
              <a:t>IP</a:t>
            </a:r>
            <a:r>
              <a:rPr lang="zh-CN" altLang="en-US" sz="2400" dirty="0">
                <a:latin typeface="等线" panose="02010600030101010101" pitchFamily="2" charset="-122"/>
                <a:ea typeface="等线" panose="02010600030101010101" pitchFamily="2" charset="-122"/>
              </a:rPr>
              <a:t>地址的表示：</a:t>
            </a:r>
            <a:r>
              <a:rPr lang="zh-CN" altLang="en-US" sz="2400" dirty="0">
                <a:solidFill>
                  <a:srgbClr val="FF0000"/>
                </a:solidFill>
                <a:latin typeface="等线" panose="02010600030101010101" pitchFamily="2" charset="-122"/>
                <a:ea typeface="等线" panose="02010600030101010101" pitchFamily="2" charset="-122"/>
              </a:rPr>
              <a:t>点分十进制标记法</a:t>
            </a:r>
            <a:endParaRPr lang="en-US" altLang="zh-CN" sz="2400" dirty="0">
              <a:latin typeface="等线" panose="02010600030101010101" pitchFamily="2" charset="-122"/>
              <a:ea typeface="等线" panose="02010600030101010101" pitchFamily="2" charset="-122"/>
            </a:endParaRPr>
          </a:p>
        </p:txBody>
      </p:sp>
      <p:sp>
        <p:nvSpPr>
          <p:cNvPr id="37891" name="Text Box 4"/>
          <p:cNvSpPr txBox="1">
            <a:spLocks noChangeArrowheads="1"/>
          </p:cNvSpPr>
          <p:nvPr/>
        </p:nvSpPr>
        <p:spPr bwMode="auto">
          <a:xfrm>
            <a:off x="952500" y="420469"/>
            <a:ext cx="7239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3600" dirty="0">
                <a:solidFill>
                  <a:srgbClr val="FF0000"/>
                </a:solidFill>
                <a:latin typeface="等线 Light" panose="02010600030101010101" pitchFamily="2" charset="-122"/>
                <a:ea typeface="等线 Light" panose="02010600030101010101" pitchFamily="2" charset="-122"/>
              </a:rPr>
              <a:t>IPv4 </a:t>
            </a:r>
            <a:r>
              <a:rPr lang="zh-CN" altLang="en-US" sz="3600" dirty="0">
                <a:solidFill>
                  <a:srgbClr val="FF0000"/>
                </a:solidFill>
                <a:latin typeface="等线 Light" panose="02010600030101010101" pitchFamily="2" charset="-122"/>
                <a:ea typeface="等线 Light" panose="02010600030101010101" pitchFamily="2" charset="-122"/>
              </a:rPr>
              <a:t>地址</a:t>
            </a:r>
            <a:endParaRPr lang="en-US" altLang="zh-CN" sz="3600" dirty="0">
              <a:solidFill>
                <a:srgbClr val="FF0000"/>
              </a:solidFill>
              <a:latin typeface="等线 Light" panose="02010600030101010101" pitchFamily="2" charset="-122"/>
              <a:ea typeface="等线 Light" panose="02010600030101010101" pitchFamily="2" charset="-122"/>
            </a:endParaRPr>
          </a:p>
        </p:txBody>
      </p:sp>
      <p:pic>
        <p:nvPicPr>
          <p:cNvPr id="3789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73425"/>
            <a:ext cx="8534400"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685800" y="258763"/>
            <a:ext cx="7772400" cy="781050"/>
          </a:xfrm>
          <a:noFill/>
          <a:ln>
            <a:no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zh-CN" sz="3600" b="1" dirty="0" smtClean="0">
                <a:effectLst/>
                <a:latin typeface="等线" panose="02010600030101010101" pitchFamily="2" charset="-122"/>
                <a:ea typeface="等线" panose="02010600030101010101" pitchFamily="2" charset="-122"/>
              </a:rPr>
              <a:t> IPv4</a:t>
            </a:r>
            <a:r>
              <a:rPr lang="zh-CN" altLang="en-US" sz="3600" b="1" dirty="0" smtClean="0">
                <a:effectLst/>
                <a:latin typeface="等线" panose="02010600030101010101" pitchFamily="2" charset="-122"/>
                <a:ea typeface="等线" panose="02010600030101010101" pitchFamily="2" charset="-122"/>
              </a:rPr>
              <a:t>数据报格式 </a:t>
            </a:r>
            <a:endParaRPr lang="en-US" altLang="zh-CN" sz="3600" b="1" dirty="0" smtClean="0">
              <a:effectLst/>
              <a:latin typeface="等线" panose="02010600030101010101" pitchFamily="2" charset="-122"/>
              <a:ea typeface="等线" panose="02010600030101010101" pitchFamily="2" charset="-122"/>
            </a:endParaRPr>
          </a:p>
        </p:txBody>
      </p:sp>
      <p:grpSp>
        <p:nvGrpSpPr>
          <p:cNvPr id="40963" name="Group 3"/>
          <p:cNvGrpSpPr>
            <a:grpSpLocks/>
          </p:cNvGrpSpPr>
          <p:nvPr/>
        </p:nvGrpSpPr>
        <p:grpSpPr bwMode="auto">
          <a:xfrm>
            <a:off x="250825" y="981075"/>
            <a:ext cx="8609013" cy="5502275"/>
            <a:chOff x="153" y="581"/>
            <a:chExt cx="5423" cy="3466"/>
          </a:xfrm>
        </p:grpSpPr>
        <p:sp>
          <p:nvSpPr>
            <p:cNvPr id="40965" name="Rectangle 5"/>
            <p:cNvSpPr>
              <a:spLocks noChangeArrowheads="1"/>
            </p:cNvSpPr>
            <p:nvPr/>
          </p:nvSpPr>
          <p:spPr bwMode="auto">
            <a:xfrm>
              <a:off x="1765" y="1020"/>
              <a:ext cx="2489" cy="3027"/>
            </a:xfrm>
            <a:prstGeom prst="rect">
              <a:avLst/>
            </a:prstGeom>
            <a:no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40966" name="Text Box 6"/>
            <p:cNvSpPr txBox="1">
              <a:spLocks noChangeArrowheads="1"/>
            </p:cNvSpPr>
            <p:nvPr/>
          </p:nvSpPr>
          <p:spPr bwMode="auto">
            <a:xfrm>
              <a:off x="1711" y="1066"/>
              <a:ext cx="37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版本</a:t>
              </a:r>
            </a:p>
          </p:txBody>
        </p:sp>
        <p:sp>
          <p:nvSpPr>
            <p:cNvPr id="40967" name="Text Box 7"/>
            <p:cNvSpPr txBox="1">
              <a:spLocks noChangeArrowheads="1"/>
            </p:cNvSpPr>
            <p:nvPr/>
          </p:nvSpPr>
          <p:spPr bwMode="auto">
            <a:xfrm>
              <a:off x="3381" y="1088"/>
              <a:ext cx="37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长度</a:t>
              </a:r>
            </a:p>
          </p:txBody>
        </p:sp>
        <p:sp>
          <p:nvSpPr>
            <p:cNvPr id="40968" name="Line 8"/>
            <p:cNvSpPr>
              <a:spLocks noChangeShapeType="1"/>
            </p:cNvSpPr>
            <p:nvPr/>
          </p:nvSpPr>
          <p:spPr bwMode="auto">
            <a:xfrm>
              <a:off x="1773" y="1346"/>
              <a:ext cx="2486" cy="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9" name="Line 9"/>
            <p:cNvSpPr>
              <a:spLocks noChangeShapeType="1"/>
            </p:cNvSpPr>
            <p:nvPr/>
          </p:nvSpPr>
          <p:spPr bwMode="auto">
            <a:xfrm flipH="1" flipV="1">
              <a:off x="2995" y="1026"/>
              <a:ext cx="0" cy="3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0" name="Text Box 10"/>
            <p:cNvSpPr txBox="1">
              <a:spLocks noChangeArrowheads="1"/>
            </p:cNvSpPr>
            <p:nvPr/>
          </p:nvSpPr>
          <p:spPr bwMode="auto">
            <a:xfrm>
              <a:off x="2783" y="710"/>
              <a:ext cx="389"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zh-CN" sz="1600" dirty="0">
                  <a:solidFill>
                    <a:srgbClr val="000000"/>
                  </a:solidFill>
                  <a:latin typeface="等线" panose="02010600030101010101" pitchFamily="2" charset="-122"/>
                  <a:ea typeface="等线" panose="02010600030101010101" pitchFamily="2" charset="-122"/>
                </a:rPr>
                <a:t>32</a:t>
              </a:r>
              <a:r>
                <a:rPr lang="zh-CN" altLang="en-US" sz="1600" dirty="0">
                  <a:solidFill>
                    <a:srgbClr val="000000"/>
                  </a:solidFill>
                  <a:latin typeface="等线" panose="02010600030101010101" pitchFamily="2" charset="-122"/>
                  <a:ea typeface="等线" panose="02010600030101010101" pitchFamily="2" charset="-122"/>
                </a:rPr>
                <a:t>位</a:t>
              </a:r>
            </a:p>
          </p:txBody>
        </p:sp>
        <p:sp>
          <p:nvSpPr>
            <p:cNvPr id="40971" name="Line 11"/>
            <p:cNvSpPr>
              <a:spLocks noChangeShapeType="1"/>
            </p:cNvSpPr>
            <p:nvPr/>
          </p:nvSpPr>
          <p:spPr bwMode="auto">
            <a:xfrm>
              <a:off x="3337" y="847"/>
              <a:ext cx="899" cy="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2" name="Line 12"/>
            <p:cNvSpPr>
              <a:spLocks noChangeShapeType="1"/>
            </p:cNvSpPr>
            <p:nvPr/>
          </p:nvSpPr>
          <p:spPr bwMode="auto">
            <a:xfrm rot="10800000">
              <a:off x="1757" y="854"/>
              <a:ext cx="84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3" name="Text Box 13"/>
            <p:cNvSpPr txBox="1">
              <a:spLocks noChangeArrowheads="1"/>
            </p:cNvSpPr>
            <p:nvPr/>
          </p:nvSpPr>
          <p:spPr bwMode="auto">
            <a:xfrm>
              <a:off x="2626" y="3081"/>
              <a:ext cx="803" cy="6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数据</a:t>
              </a:r>
            </a:p>
            <a:p>
              <a:pPr algn="ctr"/>
              <a:r>
                <a:rPr lang="en-US" altLang="zh-CN" sz="1600" dirty="0">
                  <a:solidFill>
                    <a:srgbClr val="000000"/>
                  </a:solidFill>
                  <a:latin typeface="等线" panose="02010600030101010101" pitchFamily="2" charset="-122"/>
                  <a:ea typeface="等线" panose="02010600030101010101" pitchFamily="2" charset="-122"/>
                </a:rPr>
                <a:t>(</a:t>
              </a:r>
              <a:r>
                <a:rPr lang="zh-CN" altLang="en-US" sz="1600" dirty="0">
                  <a:solidFill>
                    <a:srgbClr val="000000"/>
                  </a:solidFill>
                  <a:latin typeface="等线" panose="02010600030101010101" pitchFamily="2" charset="-122"/>
                  <a:ea typeface="等线" panose="02010600030101010101" pitchFamily="2" charset="-122"/>
                </a:rPr>
                <a:t>可变长度，</a:t>
              </a:r>
            </a:p>
            <a:p>
              <a:pPr algn="ctr"/>
              <a:r>
                <a:rPr lang="zh-CN" altLang="en-US" sz="1600" dirty="0">
                  <a:solidFill>
                    <a:srgbClr val="000000"/>
                  </a:solidFill>
                  <a:latin typeface="等线" panose="02010600030101010101" pitchFamily="2" charset="-122"/>
                  <a:ea typeface="等线" panose="02010600030101010101" pitchFamily="2" charset="-122"/>
                </a:rPr>
                <a:t>通常是</a:t>
              </a:r>
              <a:r>
                <a:rPr lang="en-US" altLang="zh-CN" sz="1600" dirty="0">
                  <a:solidFill>
                    <a:srgbClr val="000000"/>
                  </a:solidFill>
                  <a:latin typeface="等线" panose="02010600030101010101" pitchFamily="2" charset="-122"/>
                  <a:ea typeface="等线" panose="02010600030101010101" pitchFamily="2" charset="-122"/>
                </a:rPr>
                <a:t>TCP</a:t>
              </a:r>
            </a:p>
            <a:p>
              <a:pPr algn="ctr"/>
              <a:r>
                <a:rPr lang="zh-CN" altLang="en-US" sz="1600" dirty="0">
                  <a:solidFill>
                    <a:srgbClr val="000000"/>
                  </a:solidFill>
                  <a:latin typeface="等线" panose="02010600030101010101" pitchFamily="2" charset="-122"/>
                  <a:ea typeface="等线" panose="02010600030101010101" pitchFamily="2" charset="-122"/>
                </a:rPr>
                <a:t>或</a:t>
              </a:r>
              <a:r>
                <a:rPr lang="en-US" altLang="zh-CN" sz="1600" dirty="0">
                  <a:solidFill>
                    <a:srgbClr val="000000"/>
                  </a:solidFill>
                  <a:latin typeface="等线" panose="02010600030101010101" pitchFamily="2" charset="-122"/>
                  <a:ea typeface="等线" panose="02010600030101010101" pitchFamily="2" charset="-122"/>
                </a:rPr>
                <a:t>UDP</a:t>
              </a:r>
              <a:r>
                <a:rPr lang="zh-CN" altLang="en-US" sz="1600" dirty="0">
                  <a:solidFill>
                    <a:srgbClr val="000000"/>
                  </a:solidFill>
                  <a:latin typeface="等线" panose="02010600030101010101" pitchFamily="2" charset="-122"/>
                  <a:ea typeface="等线" panose="02010600030101010101" pitchFamily="2" charset="-122"/>
                </a:rPr>
                <a:t>段</a:t>
              </a:r>
              <a:r>
                <a:rPr lang="en-US" altLang="zh-CN" sz="1600" dirty="0">
                  <a:solidFill>
                    <a:srgbClr val="000000"/>
                  </a:solidFill>
                  <a:latin typeface="等线" panose="02010600030101010101" pitchFamily="2" charset="-122"/>
                  <a:ea typeface="等线" panose="02010600030101010101" pitchFamily="2" charset="-122"/>
                </a:rPr>
                <a:t>)</a:t>
              </a:r>
            </a:p>
          </p:txBody>
        </p:sp>
        <p:sp>
          <p:nvSpPr>
            <p:cNvPr id="40974" name="Text Box 14"/>
            <p:cNvSpPr txBox="1">
              <a:spLocks noChangeArrowheads="1"/>
            </p:cNvSpPr>
            <p:nvPr/>
          </p:nvSpPr>
          <p:spPr bwMode="auto">
            <a:xfrm>
              <a:off x="1714" y="1405"/>
              <a:ext cx="135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zh-CN" sz="1600" dirty="0">
                  <a:solidFill>
                    <a:srgbClr val="000000"/>
                  </a:solidFill>
                  <a:latin typeface="等线" panose="02010600030101010101" pitchFamily="2" charset="-122"/>
                  <a:ea typeface="等线" panose="02010600030101010101" pitchFamily="2" charset="-122"/>
                </a:rPr>
                <a:t>16</a:t>
              </a:r>
              <a:r>
                <a:rPr lang="zh-CN" altLang="en-US" sz="1600" dirty="0">
                  <a:solidFill>
                    <a:srgbClr val="000000"/>
                  </a:solidFill>
                  <a:latin typeface="等线" panose="02010600030101010101" pitchFamily="2" charset="-122"/>
                  <a:ea typeface="等线" panose="02010600030101010101" pitchFamily="2" charset="-122"/>
                </a:rPr>
                <a:t>位标识</a:t>
              </a:r>
            </a:p>
          </p:txBody>
        </p:sp>
        <p:sp>
          <p:nvSpPr>
            <p:cNvPr id="40975" name="Line 15"/>
            <p:cNvSpPr>
              <a:spLocks noChangeShapeType="1"/>
            </p:cNvSpPr>
            <p:nvPr/>
          </p:nvSpPr>
          <p:spPr bwMode="auto">
            <a:xfrm flipV="1">
              <a:off x="1769" y="2290"/>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6" name="Line 16"/>
            <p:cNvSpPr>
              <a:spLocks noChangeShapeType="1"/>
            </p:cNvSpPr>
            <p:nvPr/>
          </p:nvSpPr>
          <p:spPr bwMode="auto">
            <a:xfrm flipV="1">
              <a:off x="1769" y="2590"/>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7" name="Text Box 17"/>
            <p:cNvSpPr txBox="1">
              <a:spLocks noChangeArrowheads="1"/>
            </p:cNvSpPr>
            <p:nvPr/>
          </p:nvSpPr>
          <p:spPr bwMode="auto">
            <a:xfrm>
              <a:off x="3270" y="1718"/>
              <a:ext cx="76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smtClean="0">
                  <a:solidFill>
                    <a:srgbClr val="000000"/>
                  </a:solidFill>
                  <a:latin typeface="等线" panose="02010600030101010101" pitchFamily="2" charset="-122"/>
                  <a:ea typeface="等线" panose="02010600030101010101" pitchFamily="2" charset="-122"/>
                </a:rPr>
                <a:t>头</a:t>
              </a:r>
              <a:r>
                <a:rPr lang="zh-CN" altLang="en-US" sz="1600" dirty="0">
                  <a:solidFill>
                    <a:srgbClr val="000000"/>
                  </a:solidFill>
                  <a:latin typeface="等线" panose="02010600030101010101" pitchFamily="2" charset="-122"/>
                  <a:ea typeface="等线" panose="02010600030101010101" pitchFamily="2" charset="-122"/>
                </a:rPr>
                <a:t>部检查和</a:t>
              </a:r>
            </a:p>
          </p:txBody>
        </p:sp>
        <p:sp>
          <p:nvSpPr>
            <p:cNvPr id="40978" name="Text Box 18"/>
            <p:cNvSpPr txBox="1">
              <a:spLocks noChangeArrowheads="1"/>
            </p:cNvSpPr>
            <p:nvPr/>
          </p:nvSpPr>
          <p:spPr bwMode="auto">
            <a:xfrm>
              <a:off x="1880" y="1728"/>
              <a:ext cx="37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smtClean="0">
                  <a:solidFill>
                    <a:srgbClr val="000000"/>
                  </a:solidFill>
                  <a:latin typeface="等线" panose="02010600030101010101" pitchFamily="2" charset="-122"/>
                  <a:ea typeface="等线" panose="02010600030101010101" pitchFamily="2" charset="-122"/>
                </a:rPr>
                <a:t>寿命</a:t>
              </a:r>
              <a:endParaRPr lang="zh-CN" altLang="en-US" sz="1600" dirty="0">
                <a:solidFill>
                  <a:srgbClr val="000000"/>
                </a:solidFill>
                <a:latin typeface="等线" panose="02010600030101010101" pitchFamily="2" charset="-122"/>
                <a:ea typeface="等线" panose="02010600030101010101" pitchFamily="2" charset="-122"/>
              </a:endParaRPr>
            </a:p>
          </p:txBody>
        </p:sp>
        <p:sp>
          <p:nvSpPr>
            <p:cNvPr id="40979" name="Text Box 19"/>
            <p:cNvSpPr txBox="1">
              <a:spLocks noChangeArrowheads="1"/>
            </p:cNvSpPr>
            <p:nvPr/>
          </p:nvSpPr>
          <p:spPr bwMode="auto">
            <a:xfrm>
              <a:off x="2528" y="2027"/>
              <a:ext cx="92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zh-CN" sz="1600" dirty="0">
                  <a:solidFill>
                    <a:srgbClr val="000000"/>
                  </a:solidFill>
                  <a:latin typeface="等线" panose="02010600030101010101" pitchFamily="2" charset="-122"/>
                  <a:ea typeface="等线" panose="02010600030101010101" pitchFamily="2" charset="-122"/>
                </a:rPr>
                <a:t>32</a:t>
              </a:r>
              <a:r>
                <a:rPr lang="zh-CN" altLang="en-US" sz="1600" dirty="0">
                  <a:solidFill>
                    <a:srgbClr val="000000"/>
                  </a:solidFill>
                  <a:latin typeface="等线" panose="02010600030101010101" pitchFamily="2" charset="-122"/>
                  <a:ea typeface="等线" panose="02010600030101010101" pitchFamily="2" charset="-122"/>
                </a:rPr>
                <a:t>位源</a:t>
              </a:r>
              <a:r>
                <a:rPr lang="en-US" altLang="zh-CN" sz="1600" dirty="0">
                  <a:solidFill>
                    <a:srgbClr val="000000"/>
                  </a:solidFill>
                  <a:latin typeface="等线" panose="02010600030101010101" pitchFamily="2" charset="-122"/>
                  <a:ea typeface="等线" panose="02010600030101010101" pitchFamily="2" charset="-122"/>
                </a:rPr>
                <a:t>IP</a:t>
              </a:r>
              <a:r>
                <a:rPr lang="zh-CN" altLang="en-US" sz="1600" dirty="0">
                  <a:solidFill>
                    <a:srgbClr val="000000"/>
                  </a:solidFill>
                  <a:latin typeface="等线" panose="02010600030101010101" pitchFamily="2" charset="-122"/>
                  <a:ea typeface="等线" panose="02010600030101010101" pitchFamily="2" charset="-122"/>
                </a:rPr>
                <a:t>地址</a:t>
              </a:r>
            </a:p>
          </p:txBody>
        </p:sp>
        <p:sp>
          <p:nvSpPr>
            <p:cNvPr id="40980" name="Text Box 20"/>
            <p:cNvSpPr txBox="1">
              <a:spLocks noChangeArrowheads="1"/>
            </p:cNvSpPr>
            <p:nvPr/>
          </p:nvSpPr>
          <p:spPr bwMode="auto">
            <a:xfrm>
              <a:off x="513" y="581"/>
              <a:ext cx="10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en-US" altLang="zh-CN" sz="1800" dirty="0">
                  <a:solidFill>
                    <a:srgbClr val="000000"/>
                  </a:solidFill>
                  <a:latin typeface="等线" panose="02010600030101010101" pitchFamily="2" charset="-122"/>
                  <a:ea typeface="等线" panose="02010600030101010101" pitchFamily="2" charset="-122"/>
                </a:rPr>
                <a:t> IP</a:t>
              </a:r>
              <a:r>
                <a:rPr lang="zh-CN" altLang="en-US" sz="1800" dirty="0">
                  <a:solidFill>
                    <a:srgbClr val="000000"/>
                  </a:solidFill>
                  <a:latin typeface="等线" panose="02010600030101010101" pitchFamily="2" charset="-122"/>
                  <a:ea typeface="等线" panose="02010600030101010101" pitchFamily="2" charset="-122"/>
                </a:rPr>
                <a:t>协议版本号</a:t>
              </a:r>
              <a:r>
                <a:rPr lang="zh-CN" altLang="en-US" sz="2400" dirty="0">
                  <a:solidFill>
                    <a:srgbClr val="000000"/>
                  </a:solidFill>
                  <a:latin typeface="等线" panose="02010600030101010101" pitchFamily="2" charset="-122"/>
                  <a:ea typeface="等线" panose="02010600030101010101" pitchFamily="2" charset="-122"/>
                </a:rPr>
                <a:t> </a:t>
              </a:r>
              <a:endParaRPr lang="en-US" altLang="zh-CN" sz="2400" dirty="0">
                <a:solidFill>
                  <a:srgbClr val="000000"/>
                </a:solidFill>
                <a:latin typeface="等线" panose="02010600030101010101" pitchFamily="2" charset="-122"/>
                <a:ea typeface="等线" panose="02010600030101010101" pitchFamily="2" charset="-122"/>
              </a:endParaRPr>
            </a:p>
          </p:txBody>
        </p:sp>
        <p:sp>
          <p:nvSpPr>
            <p:cNvPr id="40981" name="Text Box 21"/>
            <p:cNvSpPr txBox="1">
              <a:spLocks noChangeArrowheads="1"/>
            </p:cNvSpPr>
            <p:nvPr/>
          </p:nvSpPr>
          <p:spPr bwMode="auto">
            <a:xfrm>
              <a:off x="882" y="962"/>
              <a:ext cx="69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zh-CN" altLang="en-US" sz="1800" dirty="0">
                  <a:solidFill>
                    <a:srgbClr val="000000"/>
                  </a:solidFill>
                  <a:latin typeface="等线" panose="02010600030101010101" pitchFamily="2" charset="-122"/>
                  <a:ea typeface="等线" panose="02010600030101010101" pitchFamily="2" charset="-122"/>
                </a:rPr>
                <a:t>头部长度</a:t>
              </a:r>
            </a:p>
            <a:p>
              <a:pPr algn="r"/>
              <a:r>
                <a:rPr lang="en-US" altLang="zh-CN" sz="1800" dirty="0">
                  <a:solidFill>
                    <a:srgbClr val="000000"/>
                  </a:solidFill>
                  <a:latin typeface="等线" panose="02010600030101010101" pitchFamily="2" charset="-122"/>
                  <a:ea typeface="等线" panose="02010600030101010101" pitchFamily="2" charset="-122"/>
                </a:rPr>
                <a:t> (</a:t>
              </a:r>
              <a:r>
                <a:rPr lang="zh-CN" altLang="en-US" sz="1800" dirty="0">
                  <a:solidFill>
                    <a:srgbClr val="000000"/>
                  </a:solidFill>
                  <a:latin typeface="等线" panose="02010600030101010101" pitchFamily="2" charset="-122"/>
                  <a:ea typeface="等线" panose="02010600030101010101" pitchFamily="2" charset="-122"/>
                </a:rPr>
                <a:t>字节</a:t>
              </a:r>
              <a:r>
                <a:rPr lang="en-US" altLang="zh-CN" sz="1800" dirty="0">
                  <a:solidFill>
                    <a:srgbClr val="000000"/>
                  </a:solidFill>
                  <a:latin typeface="等线" panose="02010600030101010101" pitchFamily="2" charset="-122"/>
                  <a:ea typeface="等线" panose="02010600030101010101" pitchFamily="2" charset="-122"/>
                </a:rPr>
                <a:t>)</a:t>
              </a:r>
            </a:p>
          </p:txBody>
        </p:sp>
        <p:sp>
          <p:nvSpPr>
            <p:cNvPr id="40982" name="Text Box 22"/>
            <p:cNvSpPr txBox="1">
              <a:spLocks noChangeArrowheads="1"/>
            </p:cNvSpPr>
            <p:nvPr/>
          </p:nvSpPr>
          <p:spPr bwMode="auto">
            <a:xfrm>
              <a:off x="356" y="1592"/>
              <a:ext cx="1377"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zh-CN" altLang="en-US" sz="1800" dirty="0">
                  <a:solidFill>
                    <a:srgbClr val="000000"/>
                  </a:solidFill>
                  <a:latin typeface="等线" panose="02010600030101010101" pitchFamily="2" charset="-122"/>
                  <a:ea typeface="等线" panose="02010600030101010101" pitchFamily="2" charset="-122"/>
                </a:rPr>
                <a:t>寿命：剩余跃点</a:t>
              </a:r>
            </a:p>
            <a:p>
              <a:pPr algn="r"/>
              <a:r>
                <a:rPr lang="en-US" altLang="zh-CN" sz="1800" dirty="0">
                  <a:solidFill>
                    <a:srgbClr val="000000"/>
                  </a:solidFill>
                  <a:latin typeface="等线" panose="02010600030101010101" pitchFamily="2" charset="-122"/>
                  <a:ea typeface="等线" panose="02010600030101010101" pitchFamily="2" charset="-122"/>
                </a:rPr>
                <a:t>(</a:t>
              </a:r>
              <a:r>
                <a:rPr lang="zh-CN" altLang="en-US" sz="1800" dirty="0">
                  <a:solidFill>
                    <a:srgbClr val="000000"/>
                  </a:solidFill>
                  <a:latin typeface="等线" panose="02010600030101010101" pitchFamily="2" charset="-122"/>
                  <a:ea typeface="等线" panose="02010600030101010101" pitchFamily="2" charset="-122"/>
                </a:rPr>
                <a:t>在每个路由器递减</a:t>
              </a:r>
              <a:r>
                <a:rPr lang="en-US" altLang="zh-CN" sz="1800" dirty="0">
                  <a:solidFill>
                    <a:srgbClr val="000000"/>
                  </a:solidFill>
                  <a:latin typeface="等线" panose="02010600030101010101" pitchFamily="2" charset="-122"/>
                  <a:ea typeface="等线" panose="02010600030101010101" pitchFamily="2" charset="-122"/>
                </a:rPr>
                <a:t>)</a:t>
              </a:r>
            </a:p>
          </p:txBody>
        </p:sp>
        <p:sp>
          <p:nvSpPr>
            <p:cNvPr id="40983" name="Line 23"/>
            <p:cNvSpPr>
              <a:spLocks noChangeShapeType="1"/>
            </p:cNvSpPr>
            <p:nvPr/>
          </p:nvSpPr>
          <p:spPr bwMode="auto">
            <a:xfrm>
              <a:off x="1512" y="834"/>
              <a:ext cx="333" cy="291"/>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4" name="Line 24"/>
            <p:cNvSpPr>
              <a:spLocks noChangeShapeType="1"/>
            </p:cNvSpPr>
            <p:nvPr/>
          </p:nvSpPr>
          <p:spPr bwMode="auto">
            <a:xfrm>
              <a:off x="1530" y="1185"/>
              <a:ext cx="570" cy="9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5" name="Text Box 25"/>
            <p:cNvSpPr txBox="1">
              <a:spLocks noChangeArrowheads="1"/>
            </p:cNvSpPr>
            <p:nvPr/>
          </p:nvSpPr>
          <p:spPr bwMode="auto">
            <a:xfrm>
              <a:off x="4452" y="1202"/>
              <a:ext cx="1124"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sz="1800" b="0" dirty="0">
                <a:solidFill>
                  <a:srgbClr val="000000"/>
                </a:solidFill>
                <a:latin typeface="Comic Sans MS" panose="030F0702030302020204" pitchFamily="66" charset="0"/>
                <a:ea typeface="宋体" panose="02010600030101010101" pitchFamily="2" charset="-122"/>
              </a:endParaRPr>
            </a:p>
            <a:p>
              <a:r>
                <a:rPr lang="zh-CN" altLang="en-US" sz="1800" dirty="0">
                  <a:solidFill>
                    <a:srgbClr val="000000"/>
                  </a:solidFill>
                  <a:latin typeface="等线" panose="02010600030101010101" pitchFamily="2" charset="-122"/>
                  <a:ea typeface="等线" panose="02010600030101010101" pitchFamily="2" charset="-122"/>
                </a:rPr>
                <a:t>用于分片和重组</a:t>
              </a:r>
            </a:p>
          </p:txBody>
        </p:sp>
        <p:sp>
          <p:nvSpPr>
            <p:cNvPr id="40986" name="Text Box 26"/>
            <p:cNvSpPr txBox="1">
              <a:spLocks noChangeArrowheads="1"/>
            </p:cNvSpPr>
            <p:nvPr/>
          </p:nvSpPr>
          <p:spPr bwMode="auto">
            <a:xfrm>
              <a:off x="4433" y="752"/>
              <a:ext cx="87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zh-CN" altLang="en-US" sz="1800" dirty="0">
                  <a:solidFill>
                    <a:srgbClr val="000000"/>
                  </a:solidFill>
                  <a:latin typeface="等线" panose="02010600030101010101" pitchFamily="2" charset="-122"/>
                  <a:ea typeface="等线" panose="02010600030101010101" pitchFamily="2" charset="-122"/>
                </a:rPr>
                <a:t>数据报长度 </a:t>
              </a:r>
            </a:p>
            <a:p>
              <a:pPr algn="r"/>
              <a:r>
                <a:rPr lang="en-US" altLang="zh-CN" sz="1800" dirty="0">
                  <a:solidFill>
                    <a:srgbClr val="000000"/>
                  </a:solidFill>
                  <a:latin typeface="等线" panose="02010600030101010101" pitchFamily="2" charset="-122"/>
                  <a:ea typeface="等线" panose="02010600030101010101" pitchFamily="2" charset="-122"/>
                </a:rPr>
                <a:t>(</a:t>
              </a:r>
              <a:r>
                <a:rPr lang="zh-CN" altLang="en-US" sz="1800" dirty="0">
                  <a:solidFill>
                    <a:srgbClr val="000000"/>
                  </a:solidFill>
                  <a:latin typeface="等线" panose="02010600030101010101" pitchFamily="2" charset="-122"/>
                  <a:ea typeface="等线" panose="02010600030101010101" pitchFamily="2" charset="-122"/>
                </a:rPr>
                <a:t>字节</a:t>
              </a:r>
              <a:r>
                <a:rPr lang="en-US" altLang="zh-CN" sz="1800" dirty="0">
                  <a:solidFill>
                    <a:srgbClr val="000000"/>
                  </a:solidFill>
                  <a:latin typeface="等线" panose="02010600030101010101" pitchFamily="2" charset="-122"/>
                  <a:ea typeface="等线" panose="02010600030101010101" pitchFamily="2" charset="-122"/>
                </a:rPr>
                <a:t>)</a:t>
              </a:r>
            </a:p>
          </p:txBody>
        </p:sp>
        <p:sp>
          <p:nvSpPr>
            <p:cNvPr id="40987" name="Text Box 27"/>
            <p:cNvSpPr txBox="1">
              <a:spLocks noChangeArrowheads="1"/>
            </p:cNvSpPr>
            <p:nvPr/>
          </p:nvSpPr>
          <p:spPr bwMode="auto">
            <a:xfrm>
              <a:off x="153" y="2396"/>
              <a:ext cx="141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zh-CN" altLang="en-US" sz="1800" dirty="0">
                  <a:solidFill>
                    <a:srgbClr val="000000"/>
                  </a:solidFill>
                  <a:latin typeface="等线" panose="02010600030101010101" pitchFamily="2" charset="-122"/>
                  <a:ea typeface="等线" panose="02010600030101010101" pitchFamily="2" charset="-122"/>
                </a:rPr>
                <a:t>将有效载荷传递到的</a:t>
              </a:r>
            </a:p>
            <a:p>
              <a:pPr algn="r"/>
              <a:r>
                <a:rPr lang="zh-CN" altLang="en-US" sz="1800" dirty="0">
                  <a:solidFill>
                    <a:srgbClr val="000000"/>
                  </a:solidFill>
                  <a:latin typeface="等线" panose="02010600030101010101" pitchFamily="2" charset="-122"/>
                  <a:ea typeface="等线" panose="02010600030101010101" pitchFamily="2" charset="-122"/>
                </a:rPr>
                <a:t>上层协议</a:t>
              </a:r>
              <a:endParaRPr lang="en-US" altLang="zh-CN" sz="1800" dirty="0">
                <a:solidFill>
                  <a:srgbClr val="000000"/>
                </a:solidFill>
                <a:latin typeface="等线" panose="02010600030101010101" pitchFamily="2" charset="-122"/>
                <a:ea typeface="等线" panose="02010600030101010101" pitchFamily="2" charset="-122"/>
              </a:endParaRPr>
            </a:p>
          </p:txBody>
        </p:sp>
        <p:sp>
          <p:nvSpPr>
            <p:cNvPr id="40988" name="Line 28"/>
            <p:cNvSpPr>
              <a:spLocks noChangeShapeType="1"/>
            </p:cNvSpPr>
            <p:nvPr/>
          </p:nvSpPr>
          <p:spPr bwMode="auto">
            <a:xfrm flipV="1">
              <a:off x="1602" y="1806"/>
              <a:ext cx="924" cy="70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9" name="Line 29"/>
            <p:cNvSpPr>
              <a:spLocks noChangeShapeType="1"/>
            </p:cNvSpPr>
            <p:nvPr/>
          </p:nvSpPr>
          <p:spPr bwMode="auto">
            <a:xfrm flipH="1">
              <a:off x="3228" y="1500"/>
              <a:ext cx="1284" cy="12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0" name="Line 30"/>
            <p:cNvSpPr>
              <a:spLocks noChangeShapeType="1"/>
            </p:cNvSpPr>
            <p:nvPr/>
          </p:nvSpPr>
          <p:spPr bwMode="auto">
            <a:xfrm flipH="1">
              <a:off x="4098" y="954"/>
              <a:ext cx="402" cy="25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1" name="Text Box 31"/>
            <p:cNvSpPr txBox="1">
              <a:spLocks noChangeArrowheads="1"/>
            </p:cNvSpPr>
            <p:nvPr/>
          </p:nvSpPr>
          <p:spPr bwMode="auto">
            <a:xfrm>
              <a:off x="2058" y="1000"/>
              <a:ext cx="372"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头部</a:t>
              </a:r>
            </a:p>
            <a:p>
              <a:pPr algn="ctr"/>
              <a:r>
                <a:rPr lang="zh-CN" altLang="en-US" sz="1600" dirty="0">
                  <a:solidFill>
                    <a:srgbClr val="000000"/>
                  </a:solidFill>
                  <a:latin typeface="等线" panose="02010600030101010101" pitchFamily="2" charset="-122"/>
                  <a:ea typeface="等线" panose="02010600030101010101" pitchFamily="2" charset="-122"/>
                </a:rPr>
                <a:t>长度</a:t>
              </a:r>
            </a:p>
          </p:txBody>
        </p:sp>
        <p:sp>
          <p:nvSpPr>
            <p:cNvPr id="40992" name="Text Box 32"/>
            <p:cNvSpPr txBox="1">
              <a:spLocks noChangeArrowheads="1"/>
            </p:cNvSpPr>
            <p:nvPr/>
          </p:nvSpPr>
          <p:spPr bwMode="auto">
            <a:xfrm>
              <a:off x="2531" y="994"/>
              <a:ext cx="372"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服务</a:t>
              </a:r>
            </a:p>
            <a:p>
              <a:pPr algn="ctr"/>
              <a:r>
                <a:rPr lang="zh-CN" altLang="en-US" sz="1600" dirty="0">
                  <a:solidFill>
                    <a:srgbClr val="000000"/>
                  </a:solidFill>
                  <a:latin typeface="等线" panose="02010600030101010101" pitchFamily="2" charset="-122"/>
                  <a:ea typeface="等线" panose="02010600030101010101" pitchFamily="2" charset="-122"/>
                </a:rPr>
                <a:t>类型</a:t>
              </a:r>
            </a:p>
          </p:txBody>
        </p:sp>
        <p:sp>
          <p:nvSpPr>
            <p:cNvPr id="40993" name="Line 33"/>
            <p:cNvSpPr>
              <a:spLocks noChangeShapeType="1"/>
            </p:cNvSpPr>
            <p:nvPr/>
          </p:nvSpPr>
          <p:spPr bwMode="auto">
            <a:xfrm flipH="1" flipV="1">
              <a:off x="2431" y="1023"/>
              <a:ext cx="0" cy="3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4" name="Line 34"/>
            <p:cNvSpPr>
              <a:spLocks noChangeShapeType="1"/>
            </p:cNvSpPr>
            <p:nvPr/>
          </p:nvSpPr>
          <p:spPr bwMode="auto">
            <a:xfrm flipH="1" flipV="1">
              <a:off x="2044" y="1029"/>
              <a:ext cx="0" cy="3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5" name="Text Box 35"/>
            <p:cNvSpPr txBox="1">
              <a:spLocks noChangeArrowheads="1"/>
            </p:cNvSpPr>
            <p:nvPr/>
          </p:nvSpPr>
          <p:spPr bwMode="auto">
            <a:xfrm>
              <a:off x="912" y="1310"/>
              <a:ext cx="6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zh-CN" altLang="en-US" sz="1800" dirty="0">
                  <a:solidFill>
                    <a:srgbClr val="000000"/>
                  </a:solidFill>
                  <a:latin typeface="等线" panose="02010600030101010101" pitchFamily="2" charset="-122"/>
                  <a:ea typeface="等线" panose="02010600030101010101" pitchFamily="2" charset="-122"/>
                </a:rPr>
                <a:t>服务</a:t>
              </a:r>
              <a:r>
                <a:rPr lang="zh-CN" altLang="zh-CN" sz="1800" dirty="0">
                  <a:solidFill>
                    <a:srgbClr val="000000"/>
                  </a:solidFill>
                  <a:latin typeface="等线" panose="02010600030101010101" pitchFamily="2" charset="-122"/>
                  <a:ea typeface="等线" panose="02010600030101010101" pitchFamily="2" charset="-122"/>
                </a:rPr>
                <a:t>类型</a:t>
              </a:r>
              <a:endParaRPr lang="en-US" altLang="zh-CN" sz="1800" dirty="0">
                <a:solidFill>
                  <a:srgbClr val="000000"/>
                </a:solidFill>
                <a:latin typeface="等线" panose="02010600030101010101" pitchFamily="2" charset="-122"/>
                <a:ea typeface="等线" panose="02010600030101010101" pitchFamily="2" charset="-122"/>
              </a:endParaRPr>
            </a:p>
          </p:txBody>
        </p:sp>
        <p:sp>
          <p:nvSpPr>
            <p:cNvPr id="40996" name="Line 36"/>
            <p:cNvSpPr>
              <a:spLocks noChangeShapeType="1"/>
            </p:cNvSpPr>
            <p:nvPr/>
          </p:nvSpPr>
          <p:spPr bwMode="auto">
            <a:xfrm flipV="1">
              <a:off x="1542" y="1194"/>
              <a:ext cx="966" cy="261"/>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7" name="Line 37"/>
            <p:cNvSpPr>
              <a:spLocks noChangeShapeType="1"/>
            </p:cNvSpPr>
            <p:nvPr/>
          </p:nvSpPr>
          <p:spPr bwMode="auto">
            <a:xfrm flipH="1" flipV="1">
              <a:off x="2995" y="1350"/>
              <a:ext cx="0" cy="3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8" name="Text Box 38"/>
            <p:cNvSpPr txBox="1">
              <a:spLocks noChangeArrowheads="1"/>
            </p:cNvSpPr>
            <p:nvPr/>
          </p:nvSpPr>
          <p:spPr bwMode="auto">
            <a:xfrm>
              <a:off x="2902" y="1399"/>
              <a:ext cx="48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标志</a:t>
              </a:r>
            </a:p>
          </p:txBody>
        </p:sp>
        <p:sp>
          <p:nvSpPr>
            <p:cNvPr id="40999" name="Line 39"/>
            <p:cNvSpPr>
              <a:spLocks noChangeShapeType="1"/>
            </p:cNvSpPr>
            <p:nvPr/>
          </p:nvSpPr>
          <p:spPr bwMode="auto">
            <a:xfrm flipH="1" flipV="1">
              <a:off x="3289" y="1344"/>
              <a:ext cx="0" cy="3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0" name="Text Box 40"/>
            <p:cNvSpPr txBox="1">
              <a:spLocks noChangeArrowheads="1"/>
            </p:cNvSpPr>
            <p:nvPr/>
          </p:nvSpPr>
          <p:spPr bwMode="auto">
            <a:xfrm>
              <a:off x="3316" y="1315"/>
              <a:ext cx="90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lang="zh-CN" altLang="en-US" sz="800" b="0" dirty="0">
                <a:solidFill>
                  <a:srgbClr val="000000"/>
                </a:solidFill>
                <a:latin typeface="Comic Sans MS" panose="030F0702030302020204" pitchFamily="66" charset="0"/>
                <a:ea typeface="宋体" panose="02010600030101010101" pitchFamily="2" charset="-122"/>
              </a:endParaRPr>
            </a:p>
            <a:p>
              <a:pPr algn="ctr"/>
              <a:r>
                <a:rPr lang="zh-CN" altLang="en-US" sz="1600" dirty="0">
                  <a:solidFill>
                    <a:srgbClr val="000000"/>
                  </a:solidFill>
                  <a:latin typeface="等线" panose="02010600030101010101" pitchFamily="2" charset="-122"/>
                  <a:ea typeface="等线" panose="02010600030101010101" pitchFamily="2" charset="-122"/>
                </a:rPr>
                <a:t>分段偏移</a:t>
              </a:r>
            </a:p>
          </p:txBody>
        </p:sp>
        <p:sp>
          <p:nvSpPr>
            <p:cNvPr id="41001" name="Line 41"/>
            <p:cNvSpPr>
              <a:spLocks noChangeShapeType="1"/>
            </p:cNvSpPr>
            <p:nvPr/>
          </p:nvSpPr>
          <p:spPr bwMode="auto">
            <a:xfrm flipH="1" flipV="1">
              <a:off x="4086" y="1434"/>
              <a:ext cx="414" cy="7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2" name="Line 42"/>
            <p:cNvSpPr>
              <a:spLocks noChangeShapeType="1"/>
            </p:cNvSpPr>
            <p:nvPr/>
          </p:nvSpPr>
          <p:spPr bwMode="auto">
            <a:xfrm flipH="1">
              <a:off x="2904" y="1506"/>
              <a:ext cx="1584" cy="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3" name="Line 43"/>
            <p:cNvSpPr>
              <a:spLocks noChangeShapeType="1"/>
            </p:cNvSpPr>
            <p:nvPr/>
          </p:nvSpPr>
          <p:spPr bwMode="auto">
            <a:xfrm flipV="1">
              <a:off x="1769" y="1666"/>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4" name="Line 44"/>
            <p:cNvSpPr>
              <a:spLocks noChangeShapeType="1"/>
            </p:cNvSpPr>
            <p:nvPr/>
          </p:nvSpPr>
          <p:spPr bwMode="auto">
            <a:xfrm flipH="1" flipV="1">
              <a:off x="2995" y="1668"/>
              <a:ext cx="0" cy="3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5" name="Line 45"/>
            <p:cNvSpPr>
              <a:spLocks noChangeShapeType="1"/>
            </p:cNvSpPr>
            <p:nvPr/>
          </p:nvSpPr>
          <p:spPr bwMode="auto">
            <a:xfrm flipV="1">
              <a:off x="1757" y="1990"/>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6" name="Text Box 46"/>
            <p:cNvSpPr txBox="1">
              <a:spLocks noChangeArrowheads="1"/>
            </p:cNvSpPr>
            <p:nvPr/>
          </p:nvSpPr>
          <p:spPr bwMode="auto">
            <a:xfrm>
              <a:off x="2509" y="1643"/>
              <a:ext cx="372"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上层</a:t>
              </a:r>
            </a:p>
            <a:p>
              <a:pPr algn="ctr"/>
              <a:r>
                <a:rPr lang="zh-CN" altLang="en-US" sz="1600" dirty="0">
                  <a:solidFill>
                    <a:srgbClr val="000000"/>
                  </a:solidFill>
                  <a:latin typeface="等线" panose="02010600030101010101" pitchFamily="2" charset="-122"/>
                  <a:ea typeface="等线" panose="02010600030101010101" pitchFamily="2" charset="-122"/>
                </a:rPr>
                <a:t>协议</a:t>
              </a:r>
            </a:p>
          </p:txBody>
        </p:sp>
        <p:sp>
          <p:nvSpPr>
            <p:cNvPr id="41007" name="Line 47"/>
            <p:cNvSpPr>
              <a:spLocks noChangeShapeType="1"/>
            </p:cNvSpPr>
            <p:nvPr/>
          </p:nvSpPr>
          <p:spPr bwMode="auto">
            <a:xfrm flipH="1" flipV="1">
              <a:off x="2395" y="1674"/>
              <a:ext cx="0" cy="3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8" name="Line 48"/>
            <p:cNvSpPr>
              <a:spLocks noChangeShapeType="1"/>
            </p:cNvSpPr>
            <p:nvPr/>
          </p:nvSpPr>
          <p:spPr bwMode="auto">
            <a:xfrm>
              <a:off x="1590" y="1785"/>
              <a:ext cx="348" cy="5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9" name="Text Box 49"/>
            <p:cNvSpPr txBox="1">
              <a:spLocks noChangeArrowheads="1"/>
            </p:cNvSpPr>
            <p:nvPr/>
          </p:nvSpPr>
          <p:spPr bwMode="auto">
            <a:xfrm>
              <a:off x="2489" y="2338"/>
              <a:ext cx="104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zh-CN" sz="1600" dirty="0">
                  <a:solidFill>
                    <a:srgbClr val="000000"/>
                  </a:solidFill>
                  <a:latin typeface="等线" panose="02010600030101010101" pitchFamily="2" charset="-122"/>
                  <a:ea typeface="等线" panose="02010600030101010101" pitchFamily="2" charset="-122"/>
                </a:rPr>
                <a:t>32</a:t>
              </a:r>
              <a:r>
                <a:rPr lang="zh-CN" altLang="en-US" sz="1600" dirty="0">
                  <a:solidFill>
                    <a:srgbClr val="000000"/>
                  </a:solidFill>
                  <a:latin typeface="等线" panose="02010600030101010101" pitchFamily="2" charset="-122"/>
                  <a:ea typeface="等线" panose="02010600030101010101" pitchFamily="2" charset="-122"/>
                </a:rPr>
                <a:t>位目的</a:t>
              </a:r>
              <a:r>
                <a:rPr lang="en-US" altLang="zh-CN" sz="1600" dirty="0">
                  <a:solidFill>
                    <a:srgbClr val="000000"/>
                  </a:solidFill>
                  <a:latin typeface="等线" panose="02010600030101010101" pitchFamily="2" charset="-122"/>
                  <a:ea typeface="等线" panose="02010600030101010101" pitchFamily="2" charset="-122"/>
                </a:rPr>
                <a:t>IP</a:t>
              </a:r>
              <a:r>
                <a:rPr lang="zh-CN" altLang="en-US" sz="1600" dirty="0">
                  <a:solidFill>
                    <a:srgbClr val="000000"/>
                  </a:solidFill>
                  <a:latin typeface="等线" panose="02010600030101010101" pitchFamily="2" charset="-122"/>
                  <a:ea typeface="等线" panose="02010600030101010101" pitchFamily="2" charset="-122"/>
                </a:rPr>
                <a:t>地址</a:t>
              </a:r>
            </a:p>
          </p:txBody>
        </p:sp>
        <p:sp>
          <p:nvSpPr>
            <p:cNvPr id="41010" name="Line 50"/>
            <p:cNvSpPr>
              <a:spLocks noChangeShapeType="1"/>
            </p:cNvSpPr>
            <p:nvPr/>
          </p:nvSpPr>
          <p:spPr bwMode="auto">
            <a:xfrm flipV="1">
              <a:off x="1769" y="2872"/>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1" name="Text Box 51"/>
            <p:cNvSpPr txBox="1">
              <a:spLocks noChangeArrowheads="1"/>
            </p:cNvSpPr>
            <p:nvPr/>
          </p:nvSpPr>
          <p:spPr bwMode="auto">
            <a:xfrm>
              <a:off x="2415" y="2631"/>
              <a:ext cx="11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zh-CN" altLang="en-US" sz="1600" dirty="0">
                  <a:solidFill>
                    <a:srgbClr val="000000"/>
                  </a:solidFill>
                  <a:latin typeface="等线" panose="02010600030101010101" pitchFamily="2" charset="-122"/>
                  <a:ea typeface="等线" panose="02010600030101010101" pitchFamily="2" charset="-122"/>
                </a:rPr>
                <a:t>选项 </a:t>
              </a:r>
              <a:r>
                <a:rPr lang="en-US" altLang="zh-CN" sz="1600" dirty="0">
                  <a:solidFill>
                    <a:srgbClr val="000000"/>
                  </a:solidFill>
                  <a:latin typeface="等线" panose="02010600030101010101" pitchFamily="2" charset="-122"/>
                  <a:ea typeface="等线" panose="02010600030101010101" pitchFamily="2" charset="-122"/>
                </a:rPr>
                <a:t>(</a:t>
              </a:r>
              <a:r>
                <a:rPr lang="zh-CN" altLang="en-US" sz="1600" dirty="0">
                  <a:solidFill>
                    <a:srgbClr val="000000"/>
                  </a:solidFill>
                  <a:latin typeface="等线" panose="02010600030101010101" pitchFamily="2" charset="-122"/>
                  <a:ea typeface="等线" panose="02010600030101010101" pitchFamily="2" charset="-122"/>
                </a:rPr>
                <a:t>如果有的话</a:t>
              </a:r>
              <a:r>
                <a:rPr lang="en-US" altLang="zh-CN" sz="1600" dirty="0">
                  <a:solidFill>
                    <a:srgbClr val="000000"/>
                  </a:solidFill>
                  <a:latin typeface="等线" panose="02010600030101010101" pitchFamily="2" charset="-122"/>
                  <a:ea typeface="等线" panose="02010600030101010101" pitchFamily="2" charset="-122"/>
                </a:rPr>
                <a:t>)</a:t>
              </a:r>
            </a:p>
          </p:txBody>
        </p:sp>
        <p:sp>
          <p:nvSpPr>
            <p:cNvPr id="41012" name="Text Box 52"/>
            <p:cNvSpPr txBox="1">
              <a:spLocks noChangeArrowheads="1"/>
            </p:cNvSpPr>
            <p:nvPr/>
          </p:nvSpPr>
          <p:spPr bwMode="auto">
            <a:xfrm>
              <a:off x="4380" y="2598"/>
              <a:ext cx="1175"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1800" dirty="0">
                  <a:solidFill>
                    <a:srgbClr val="000000"/>
                  </a:solidFill>
                  <a:latin typeface="等线" panose="02010600030101010101" pitchFamily="2" charset="-122"/>
                  <a:ea typeface="等线" panose="02010600030101010101" pitchFamily="2" charset="-122"/>
                </a:rPr>
                <a:t> </a:t>
              </a:r>
              <a:r>
                <a:rPr lang="zh-CN" altLang="en-US" sz="1800" dirty="0">
                  <a:solidFill>
                    <a:srgbClr val="000000"/>
                  </a:solidFill>
                  <a:latin typeface="等线" panose="02010600030101010101" pitchFamily="2" charset="-122"/>
                  <a:ea typeface="等线" panose="02010600030101010101" pitchFamily="2" charset="-122"/>
                </a:rPr>
                <a:t>例如，时间戳，</a:t>
              </a:r>
            </a:p>
            <a:p>
              <a:r>
                <a:rPr lang="zh-CN" altLang="en-US" sz="1800" dirty="0">
                  <a:solidFill>
                    <a:srgbClr val="000000"/>
                  </a:solidFill>
                  <a:latin typeface="等线" panose="02010600030101010101" pitchFamily="2" charset="-122"/>
                  <a:ea typeface="等线" panose="02010600030101010101" pitchFamily="2" charset="-122"/>
                </a:rPr>
                <a:t>记录路由信息，</a:t>
              </a:r>
            </a:p>
            <a:p>
              <a:r>
                <a:rPr lang="zh-CN" altLang="en-US" sz="1800" dirty="0">
                  <a:solidFill>
                    <a:srgbClr val="000000"/>
                  </a:solidFill>
                  <a:latin typeface="等线" panose="02010600030101010101" pitchFamily="2" charset="-122"/>
                  <a:ea typeface="等线" panose="02010600030101010101" pitchFamily="2" charset="-122"/>
                </a:rPr>
                <a:t>定义要访问的</a:t>
              </a:r>
            </a:p>
            <a:p>
              <a:r>
                <a:rPr lang="zh-CN" altLang="en-US" sz="1800" dirty="0">
                  <a:solidFill>
                    <a:srgbClr val="000000"/>
                  </a:solidFill>
                  <a:latin typeface="等线" panose="02010600030101010101" pitchFamily="2" charset="-122"/>
                  <a:ea typeface="等线" panose="02010600030101010101" pitchFamily="2" charset="-122"/>
                </a:rPr>
                <a:t>路由器等。</a:t>
              </a:r>
              <a:r>
                <a:rPr lang="zh-CN" altLang="en-US" sz="1800" b="0" dirty="0">
                  <a:solidFill>
                    <a:srgbClr val="000000"/>
                  </a:solidFill>
                  <a:latin typeface="Times New Roman" panose="02020603050405020304" pitchFamily="18" charset="0"/>
                  <a:ea typeface="宋体" panose="02010600030101010101" pitchFamily="2" charset="-122"/>
                </a:rPr>
                <a:t> </a:t>
              </a:r>
              <a:endParaRPr lang="en-US" altLang="zh-CN" sz="1800" b="0" dirty="0">
                <a:solidFill>
                  <a:srgbClr val="000000"/>
                </a:solidFill>
                <a:latin typeface="Times New Roman" panose="02020603050405020304" pitchFamily="18" charset="0"/>
                <a:ea typeface="宋体" panose="02010600030101010101" pitchFamily="2" charset="-122"/>
              </a:endParaRPr>
            </a:p>
          </p:txBody>
        </p:sp>
        <p:sp>
          <p:nvSpPr>
            <p:cNvPr id="41013" name="Line 53"/>
            <p:cNvSpPr>
              <a:spLocks noChangeShapeType="1"/>
            </p:cNvSpPr>
            <p:nvPr/>
          </p:nvSpPr>
          <p:spPr bwMode="auto">
            <a:xfrm flipH="1">
              <a:off x="3900" y="2736"/>
              <a:ext cx="516" cy="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457200" y="457200"/>
            <a:ext cx="8229600" cy="960438"/>
          </a:xfrm>
          <a:noFill/>
          <a:ln>
            <a:no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zh-CN" sz="3600" b="1" dirty="0" smtClean="0">
                <a:effectLst/>
                <a:latin typeface="等线" panose="02010600030101010101" pitchFamily="2" charset="-122"/>
                <a:ea typeface="等线" panose="02010600030101010101" pitchFamily="2" charset="-122"/>
              </a:rPr>
              <a:t> IPv6</a:t>
            </a:r>
            <a:r>
              <a:rPr lang="zh-CN" altLang="en-US" sz="3600" b="1" dirty="0" smtClean="0">
                <a:effectLst/>
                <a:latin typeface="等线" panose="02010600030101010101" pitchFamily="2" charset="-122"/>
                <a:ea typeface="等线" panose="02010600030101010101" pitchFamily="2" charset="-122"/>
              </a:rPr>
              <a:t>数据报格式 </a:t>
            </a:r>
            <a:endParaRPr lang="en-US" altLang="zh-CN" sz="3600" b="1" dirty="0" smtClean="0">
              <a:effectLst/>
              <a:latin typeface="等线" panose="02010600030101010101" pitchFamily="2" charset="-122"/>
              <a:ea typeface="等线" panose="02010600030101010101" pitchFamily="2" charset="-122"/>
            </a:endParaRPr>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133600"/>
            <a:ext cx="4865687"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基本概</a:t>
            </a:r>
            <a:r>
              <a:rPr lang="zh-CN" altLang="en-US" dirty="0" smtClean="0">
                <a:effectLst/>
              </a:rPr>
              <a:t>念</a:t>
            </a:r>
            <a:endParaRPr lang="zh-CN" altLang="en-US" dirty="0">
              <a:effectLst/>
            </a:endParaRPr>
          </a:p>
        </p:txBody>
      </p:sp>
      <p:sp>
        <p:nvSpPr>
          <p:cNvPr id="3" name="内容占位符 2"/>
          <p:cNvSpPr>
            <a:spLocks noGrp="1"/>
          </p:cNvSpPr>
          <p:nvPr>
            <p:ph idx="1"/>
          </p:nvPr>
        </p:nvSpPr>
        <p:spPr>
          <a:xfrm>
            <a:off x="628650" y="1600200"/>
            <a:ext cx="7886700" cy="4767262"/>
          </a:xfrm>
        </p:spPr>
        <p:txBody>
          <a:bodyPr/>
          <a:lstStyle/>
          <a:p>
            <a:pPr>
              <a:spcAft>
                <a:spcPts val="2400"/>
              </a:spcAft>
              <a:buClr>
                <a:schemeClr val="folHlink"/>
              </a:buClr>
              <a:buSzPct val="60000"/>
              <a:buFont typeface="Wingdings" panose="05000000000000000000" pitchFamily="2" charset="2"/>
              <a:buChar char="n"/>
            </a:pPr>
            <a:r>
              <a:rPr lang="zh-CN" altLang="en-US" dirty="0"/>
              <a:t>计算机网络：通过不同的传输介质（如电线、电缆等）连接起来的设备组合。</a:t>
            </a:r>
          </a:p>
          <a:p>
            <a:pPr>
              <a:spcAft>
                <a:spcPts val="2400"/>
              </a:spcAft>
              <a:buClr>
                <a:schemeClr val="folHlink"/>
              </a:buClr>
              <a:buSzPct val="60000"/>
              <a:buFont typeface="Wingdings" panose="05000000000000000000" pitchFamily="2" charset="2"/>
              <a:buChar char="n"/>
            </a:pPr>
            <a:r>
              <a:rPr lang="zh-CN" altLang="en-US" dirty="0"/>
              <a:t>模型 :由标准化组织制定的用于网络设计的指南。</a:t>
            </a:r>
            <a:endParaRPr lang="en-US" altLang="zh-CN" dirty="0"/>
          </a:p>
          <a:p>
            <a:pPr>
              <a:spcAft>
                <a:spcPts val="2400"/>
              </a:spcAft>
              <a:buClr>
                <a:schemeClr val="folHlink"/>
              </a:buClr>
              <a:buSzPct val="60000"/>
              <a:buFont typeface="Wingdings" panose="05000000000000000000" pitchFamily="2" charset="2"/>
              <a:buChar char="n"/>
            </a:pPr>
            <a:r>
              <a:rPr lang="zh-CN" altLang="en-US" dirty="0"/>
              <a:t>协议:用于控制网络间不同设备间交互的一套规则。</a:t>
            </a:r>
            <a:endParaRPr lang="en-US" altLang="zh-CN" dirty="0"/>
          </a:p>
          <a:p>
            <a:pPr>
              <a:spcAft>
                <a:spcPts val="2400"/>
              </a:spcAft>
              <a:buClr>
                <a:schemeClr val="folHlink"/>
              </a:buClr>
              <a:buSzPct val="60000"/>
              <a:buFont typeface="Wingdings" panose="05000000000000000000" pitchFamily="2" charset="2"/>
              <a:buChar char="n"/>
            </a:pPr>
            <a:r>
              <a:rPr lang="en-US" altLang="zh-CN" dirty="0">
                <a:solidFill>
                  <a:srgbClr val="FF0000"/>
                </a:solidFill>
              </a:rPr>
              <a:t>ISP</a:t>
            </a:r>
            <a:r>
              <a:rPr lang="en-US" altLang="zh-CN" dirty="0">
                <a:solidFill>
                  <a:schemeClr val="accent2"/>
                </a:solidFill>
              </a:rPr>
              <a:t> </a:t>
            </a:r>
            <a:r>
              <a:rPr lang="en-US" altLang="zh-CN" dirty="0"/>
              <a:t>(Internet service provider)：</a:t>
            </a:r>
            <a:r>
              <a:rPr lang="zh-CN" altLang="en-US" dirty="0"/>
              <a:t>互联网服务供应商</a:t>
            </a:r>
          </a:p>
          <a:p>
            <a:pPr>
              <a:spcAft>
                <a:spcPts val="2400"/>
              </a:spcAft>
              <a:buClr>
                <a:schemeClr val="folHlink"/>
              </a:buClr>
              <a:buSzPct val="60000"/>
              <a:buFont typeface="Wingdings" panose="05000000000000000000" pitchFamily="2" charset="2"/>
              <a:buChar char="n"/>
            </a:pPr>
            <a:r>
              <a:rPr lang="en-US" altLang="zh-CN" dirty="0">
                <a:solidFill>
                  <a:srgbClr val="FF0000"/>
                </a:solidFill>
              </a:rPr>
              <a:t>ICP </a:t>
            </a:r>
            <a:r>
              <a:rPr lang="en-US" altLang="zh-CN" dirty="0"/>
              <a:t>(Internet content provider)：</a:t>
            </a:r>
            <a:r>
              <a:rPr lang="zh-CN" altLang="en-US" dirty="0"/>
              <a:t>互联网内容提供</a:t>
            </a:r>
            <a:r>
              <a:rPr lang="zh-CN" altLang="en-US" dirty="0" smtClean="0"/>
              <a:t>商</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301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775" y="3295650"/>
            <a:ext cx="81724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 Box 4"/>
          <p:cNvSpPr txBox="1">
            <a:spLocks noChangeArrowheads="1"/>
          </p:cNvSpPr>
          <p:nvPr/>
        </p:nvSpPr>
        <p:spPr bwMode="auto">
          <a:xfrm>
            <a:off x="1333500" y="344269"/>
            <a:ext cx="647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3600" dirty="0">
                <a:solidFill>
                  <a:srgbClr val="FF0000"/>
                </a:solidFill>
                <a:latin typeface="等线 Light" panose="02010600030101010101" pitchFamily="2" charset="-122"/>
                <a:ea typeface="等线 Light" panose="02010600030101010101" pitchFamily="2" charset="-122"/>
              </a:rPr>
              <a:t>数据链路层</a:t>
            </a:r>
            <a:endParaRPr lang="en-US" altLang="zh-CN" sz="3600" dirty="0">
              <a:solidFill>
                <a:srgbClr val="FF0000"/>
              </a:solidFill>
              <a:latin typeface="等线 Light" panose="02010600030101010101" pitchFamily="2" charset="-122"/>
              <a:ea typeface="等线 Light" panose="02010600030101010101" pitchFamily="2" charset="-122"/>
            </a:endParaRPr>
          </a:p>
        </p:txBody>
      </p:sp>
      <p:sp>
        <p:nvSpPr>
          <p:cNvPr id="43012" name="文本框 5"/>
          <p:cNvSpPr txBox="1">
            <a:spLocks noChangeArrowheads="1"/>
          </p:cNvSpPr>
          <p:nvPr/>
        </p:nvSpPr>
        <p:spPr bwMode="auto">
          <a:xfrm>
            <a:off x="454883" y="990600"/>
            <a:ext cx="8458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nSpc>
                <a:spcPct val="150000"/>
              </a:lnSpc>
              <a:buClr>
                <a:srgbClr val="00B050"/>
              </a:buClr>
              <a:buFont typeface="Wingdings" panose="05000000000000000000" pitchFamily="2" charset="2"/>
              <a:buChar char="ü"/>
            </a:pPr>
            <a:r>
              <a:rPr lang="zh-CN" altLang="en-US" sz="2400" dirty="0">
                <a:solidFill>
                  <a:srgbClr val="000000"/>
                </a:solidFill>
                <a:latin typeface="等线" panose="02010600030101010101" pitchFamily="2" charset="-122"/>
                <a:ea typeface="等线" panose="02010600030101010101" pitchFamily="2" charset="-122"/>
              </a:rPr>
              <a:t>数据链路层负责数据帧的节点到节点的发送。</a:t>
            </a:r>
            <a:endParaRPr lang="en-US" altLang="zh-CN" sz="2400" dirty="0">
              <a:solidFill>
                <a:srgbClr val="000000"/>
              </a:solidFill>
              <a:latin typeface="等线" panose="02010600030101010101" pitchFamily="2" charset="-122"/>
              <a:ea typeface="等线" panose="02010600030101010101" pitchFamily="2" charset="-122"/>
            </a:endParaRPr>
          </a:p>
          <a:p>
            <a:pPr>
              <a:lnSpc>
                <a:spcPct val="150000"/>
              </a:lnSpc>
              <a:buClr>
                <a:srgbClr val="00B050"/>
              </a:buClr>
              <a:buFont typeface="Wingdings" panose="05000000000000000000" pitchFamily="2" charset="2"/>
              <a:buChar char="ü"/>
            </a:pPr>
            <a:r>
              <a:rPr lang="zh-CN" altLang="en-US" sz="2400" dirty="0">
                <a:solidFill>
                  <a:srgbClr val="000000"/>
                </a:solidFill>
                <a:latin typeface="等线" panose="02010600030101010101" pitchFamily="2" charset="-122"/>
                <a:ea typeface="等线" panose="02010600030101010101" pitchFamily="2" charset="-122"/>
              </a:rPr>
              <a:t>帧每经过一个节点，帧中封装的源物理地址会被改为本节点的物理地址，目的物理地址被改为下一节点的物理地址。</a:t>
            </a:r>
            <a:endParaRPr lang="en-US" altLang="zh-CN" sz="2400" dirty="0">
              <a:solidFill>
                <a:srgbClr val="000000"/>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effectLst/>
              </a:rPr>
              <a:t>internet</a:t>
            </a:r>
            <a:r>
              <a:rPr lang="zh-CN" altLang="en-US" dirty="0">
                <a:effectLst/>
              </a:rPr>
              <a:t>、</a:t>
            </a:r>
            <a:r>
              <a:rPr lang="en-US" altLang="zh-CN" dirty="0" smtClean="0">
                <a:effectLst/>
              </a:rPr>
              <a:t>Internet</a:t>
            </a:r>
            <a:r>
              <a:rPr lang="zh-CN" altLang="en-US" dirty="0" smtClean="0">
                <a:effectLst/>
              </a:rPr>
              <a:t>和</a:t>
            </a:r>
            <a:r>
              <a:rPr lang="en-US" altLang="zh-CN" dirty="0" smtClean="0">
                <a:effectLst/>
              </a:rPr>
              <a:t>www</a:t>
            </a:r>
            <a:endParaRPr lang="zh-CN" altLang="en-US" dirty="0">
              <a:effectLst/>
            </a:endParaRPr>
          </a:p>
        </p:txBody>
      </p:sp>
      <p:sp>
        <p:nvSpPr>
          <p:cNvPr id="4" name="内容占位符 3"/>
          <p:cNvSpPr>
            <a:spLocks noGrp="1"/>
          </p:cNvSpPr>
          <p:nvPr>
            <p:ph idx="1"/>
          </p:nvPr>
        </p:nvSpPr>
        <p:spPr>
          <a:xfrm>
            <a:off x="628650" y="1143000"/>
            <a:ext cx="7886700" cy="4767262"/>
          </a:xfrm>
        </p:spPr>
        <p:txBody>
          <a:bodyPr/>
          <a:lstStyle/>
          <a:p>
            <a:pPr marL="342900" indent="-342900">
              <a:spcAft>
                <a:spcPts val="2400"/>
              </a:spcAft>
              <a:buClr>
                <a:srgbClr val="FF0066"/>
              </a:buClr>
              <a:buSzPct val="75000"/>
              <a:buFont typeface="Wingdings" panose="05000000000000000000" pitchFamily="2" charset="2"/>
              <a:buChar char="Ø"/>
              <a:defRPr/>
            </a:pPr>
            <a:r>
              <a:rPr lang="zh-CN" altLang="en-US" kern="0" dirty="0" smtClean="0">
                <a:solidFill>
                  <a:srgbClr val="080808"/>
                </a:solidFill>
                <a:latin typeface="等线" panose="02010600030101010101" pitchFamily="2" charset="-122"/>
              </a:rPr>
              <a:t>互联网（</a:t>
            </a:r>
            <a:r>
              <a:rPr lang="en-US" altLang="zh-CN" kern="0" dirty="0" smtClean="0">
                <a:solidFill>
                  <a:srgbClr val="080808"/>
                </a:solidFill>
                <a:latin typeface="等线" panose="02010600030101010101" pitchFamily="2" charset="-122"/>
              </a:rPr>
              <a:t>internet</a:t>
            </a:r>
            <a:r>
              <a:rPr lang="zh-CN" altLang="en-US" kern="0" dirty="0" smtClean="0">
                <a:solidFill>
                  <a:srgbClr val="080808"/>
                </a:solidFill>
                <a:latin typeface="等线" panose="02010600030101010101" pitchFamily="2" charset="-122"/>
              </a:rPr>
              <a:t>）：泛指一般的互连网（网际网）。</a:t>
            </a:r>
            <a:endParaRPr lang="en-US" altLang="zh-CN" kern="0" dirty="0" smtClean="0">
              <a:solidFill>
                <a:srgbClr val="080808"/>
              </a:solidFill>
              <a:latin typeface="等线" panose="02010600030101010101" pitchFamily="2" charset="-122"/>
            </a:endParaRPr>
          </a:p>
          <a:p>
            <a:pPr marL="342900" indent="-342900">
              <a:spcAft>
                <a:spcPts val="2400"/>
              </a:spcAft>
              <a:buClr>
                <a:srgbClr val="FF0066"/>
              </a:buClr>
              <a:buSzPct val="75000"/>
              <a:buFont typeface="Wingdings" panose="05000000000000000000" pitchFamily="2" charset="2"/>
              <a:buChar char="Ø"/>
              <a:defRPr/>
            </a:pPr>
            <a:r>
              <a:rPr lang="zh-CN" altLang="en-US" kern="0" dirty="0">
                <a:solidFill>
                  <a:srgbClr val="080808"/>
                </a:solidFill>
              </a:rPr>
              <a:t>因特网（</a:t>
            </a:r>
            <a:r>
              <a:rPr lang="en-US" altLang="zh-CN" kern="0" dirty="0">
                <a:solidFill>
                  <a:srgbClr val="080808"/>
                </a:solidFill>
              </a:rPr>
              <a:t>Internet</a:t>
            </a:r>
            <a:r>
              <a:rPr lang="zh-CN" altLang="en-US" kern="0" dirty="0">
                <a:solidFill>
                  <a:srgbClr val="080808"/>
                </a:solidFill>
              </a:rPr>
              <a:t>）：泛指“全世界”各国家用</a:t>
            </a:r>
            <a:r>
              <a:rPr lang="en-US" altLang="zh-CN" kern="0" dirty="0">
                <a:solidFill>
                  <a:srgbClr val="080808"/>
                </a:solidFill>
              </a:rPr>
              <a:t>TCP/IP</a:t>
            </a:r>
            <a:r>
              <a:rPr lang="zh-CN" altLang="en-US" kern="0" dirty="0">
                <a:solidFill>
                  <a:srgbClr val="080808"/>
                </a:solidFill>
              </a:rPr>
              <a:t>通讯协议所建立的各种网络（范围包括全世界而不单指某一地）</a:t>
            </a:r>
            <a:r>
              <a:rPr lang="zh-CN" altLang="en-US" kern="0" dirty="0" smtClean="0">
                <a:solidFill>
                  <a:srgbClr val="080808"/>
                </a:solidFill>
              </a:rPr>
              <a:t>。</a:t>
            </a:r>
            <a:endParaRPr lang="zh-CN" altLang="en-US" kern="0" dirty="0" smtClean="0">
              <a:solidFill>
                <a:srgbClr val="080808"/>
              </a:solidFill>
              <a:latin typeface="等线" panose="02010600030101010101" pitchFamily="2" charset="-122"/>
            </a:endParaRPr>
          </a:p>
          <a:p>
            <a:pPr marL="342900" indent="-342900">
              <a:spcAft>
                <a:spcPts val="2400"/>
              </a:spcAft>
              <a:buClr>
                <a:srgbClr val="FF0066"/>
              </a:buClr>
              <a:buSzPct val="75000"/>
              <a:buFont typeface="Wingdings" panose="05000000000000000000" pitchFamily="2" charset="2"/>
              <a:buChar char="Ø"/>
              <a:defRPr/>
            </a:pPr>
            <a:r>
              <a:rPr lang="en-US" altLang="zh-CN" kern="0" dirty="0" smtClean="0">
                <a:solidFill>
                  <a:srgbClr val="080808"/>
                </a:solidFill>
                <a:latin typeface="等线" panose="02010600030101010101" pitchFamily="2" charset="-122"/>
              </a:rPr>
              <a:t>WWW</a:t>
            </a:r>
            <a:r>
              <a:rPr lang="zh-CN" altLang="en-US" kern="0" dirty="0">
                <a:solidFill>
                  <a:srgbClr val="080808"/>
                </a:solidFill>
                <a:latin typeface="等线" panose="02010600030101010101" pitchFamily="2" charset="-122"/>
              </a:rPr>
              <a:t>（</a:t>
            </a:r>
            <a:r>
              <a:rPr lang="en-US" altLang="zh-CN" kern="0" dirty="0">
                <a:solidFill>
                  <a:srgbClr val="080808"/>
                </a:solidFill>
                <a:latin typeface="等线" panose="02010600030101010101" pitchFamily="2" charset="-122"/>
              </a:rPr>
              <a:t>world wide web</a:t>
            </a:r>
            <a:r>
              <a:rPr lang="zh-CN" altLang="en-US" kern="0" dirty="0">
                <a:solidFill>
                  <a:srgbClr val="080808"/>
                </a:solidFill>
                <a:latin typeface="等线" panose="02010600030101010101" pitchFamily="2" charset="-122"/>
              </a:rPr>
              <a:t>）万维网：</a:t>
            </a:r>
          </a:p>
          <a:p>
            <a:pPr marL="742950" lvl="1" indent="-285750">
              <a:spcAft>
                <a:spcPts val="2400"/>
              </a:spcAft>
              <a:buClr>
                <a:srgbClr val="FF0066"/>
              </a:buClr>
              <a:buSzPct val="60000"/>
              <a:buFont typeface="Wingdings" panose="05000000000000000000" pitchFamily="2" charset="2"/>
              <a:buChar char="Ø"/>
              <a:defRPr/>
            </a:pPr>
            <a:r>
              <a:rPr lang="en-US" altLang="zh-CN" kern="0" dirty="0">
                <a:solidFill>
                  <a:srgbClr val="080808"/>
                </a:solidFill>
                <a:latin typeface="等线" panose="02010600030101010101" pitchFamily="2" charset="-122"/>
                <a:ea typeface="等线" panose="02010600030101010101" pitchFamily="2" charset="-122"/>
              </a:rPr>
              <a:t>WWW</a:t>
            </a:r>
            <a:r>
              <a:rPr lang="zh-CN" altLang="en-US" kern="0" dirty="0">
                <a:solidFill>
                  <a:srgbClr val="080808"/>
                </a:solidFill>
                <a:latin typeface="等线" panose="02010600030101010101" pitchFamily="2" charset="-122"/>
                <a:ea typeface="等线" panose="02010600030101010101" pitchFamily="2" charset="-122"/>
              </a:rPr>
              <a:t>是</a:t>
            </a:r>
            <a:r>
              <a:rPr lang="en-US" altLang="zh-CN" kern="0" dirty="0">
                <a:solidFill>
                  <a:srgbClr val="080808"/>
                </a:solidFill>
                <a:latin typeface="等线" panose="02010600030101010101" pitchFamily="2" charset="-122"/>
                <a:ea typeface="等线" panose="02010600030101010101" pitchFamily="2" charset="-122"/>
              </a:rPr>
              <a:t>Internet</a:t>
            </a:r>
            <a:r>
              <a:rPr lang="zh-CN" altLang="en-US" kern="0" dirty="0">
                <a:solidFill>
                  <a:srgbClr val="080808"/>
                </a:solidFill>
                <a:latin typeface="等线" panose="02010600030101010101" pitchFamily="2" charset="-122"/>
                <a:ea typeface="等线" panose="02010600030101010101" pitchFamily="2" charset="-122"/>
              </a:rPr>
              <a:t>上一种的信息传播方式。</a:t>
            </a:r>
            <a:endParaRPr lang="en-US" altLang="zh-CN" kern="0" dirty="0">
              <a:solidFill>
                <a:srgbClr val="080808"/>
              </a:solidFill>
              <a:latin typeface="等线" panose="02010600030101010101" pitchFamily="2" charset="-122"/>
              <a:ea typeface="等线" panose="02010600030101010101" pitchFamily="2" charset="-122"/>
            </a:endParaRPr>
          </a:p>
          <a:p>
            <a:pPr marL="742950" lvl="1" indent="-285750">
              <a:spcAft>
                <a:spcPts val="2400"/>
              </a:spcAft>
              <a:buClr>
                <a:srgbClr val="FF0066"/>
              </a:buClr>
              <a:buSzPct val="60000"/>
              <a:buFont typeface="Wingdings" panose="05000000000000000000" pitchFamily="2" charset="2"/>
              <a:buChar char="Ø"/>
              <a:defRPr/>
            </a:pPr>
            <a:r>
              <a:rPr lang="zh-CN" altLang="en-US" kern="0" dirty="0">
                <a:solidFill>
                  <a:srgbClr val="080808"/>
                </a:solidFill>
                <a:latin typeface="等线" panose="02010600030101010101" pitchFamily="2" charset="-122"/>
                <a:ea typeface="等线" panose="02010600030101010101" pitchFamily="2" charset="-122"/>
              </a:rPr>
              <a:t>制定了一套标准的、易为人们掌握的超文本标记语言</a:t>
            </a:r>
            <a:r>
              <a:rPr lang="en-US" altLang="zh-CN" kern="0" dirty="0">
                <a:solidFill>
                  <a:srgbClr val="080808"/>
                </a:solidFill>
                <a:latin typeface="等线" panose="02010600030101010101" pitchFamily="2" charset="-122"/>
                <a:ea typeface="等线" panose="02010600030101010101" pitchFamily="2" charset="-122"/>
              </a:rPr>
              <a:t>HTML</a:t>
            </a:r>
            <a:r>
              <a:rPr lang="zh-CN" altLang="en-US" kern="0" dirty="0">
                <a:solidFill>
                  <a:srgbClr val="080808"/>
                </a:solidFill>
                <a:latin typeface="等线" panose="02010600030101010101" pitchFamily="2" charset="-122"/>
                <a:ea typeface="等线" panose="02010600030101010101" pitchFamily="2" charset="-122"/>
              </a:rPr>
              <a:t>、统一资源定位器</a:t>
            </a:r>
            <a:r>
              <a:rPr lang="en-US" altLang="zh-CN" kern="0" dirty="0">
                <a:solidFill>
                  <a:srgbClr val="080808"/>
                </a:solidFill>
                <a:latin typeface="等线" panose="02010600030101010101" pitchFamily="2" charset="-122"/>
                <a:ea typeface="等线" panose="02010600030101010101" pitchFamily="2" charset="-122"/>
              </a:rPr>
              <a:t>URL</a:t>
            </a:r>
            <a:r>
              <a:rPr lang="zh-CN" altLang="en-US" kern="0" dirty="0">
                <a:solidFill>
                  <a:srgbClr val="080808"/>
                </a:solidFill>
                <a:latin typeface="等线" panose="02010600030101010101" pitchFamily="2" charset="-122"/>
                <a:ea typeface="等线" panose="02010600030101010101" pitchFamily="2" charset="-122"/>
              </a:rPr>
              <a:t>和超文本传送协议</a:t>
            </a:r>
            <a:r>
              <a:rPr lang="en-US" altLang="zh-CN" kern="0" dirty="0">
                <a:solidFill>
                  <a:srgbClr val="080808"/>
                </a:solidFill>
                <a:latin typeface="等线" panose="02010600030101010101" pitchFamily="2" charset="-122"/>
                <a:ea typeface="等线" panose="02010600030101010101" pitchFamily="2" charset="-122"/>
              </a:rPr>
              <a:t>HTTP</a:t>
            </a:r>
            <a:r>
              <a:rPr lang="zh-CN" altLang="en-US" kern="0" dirty="0">
                <a:solidFill>
                  <a:srgbClr val="080808"/>
                </a:solidFill>
                <a:latin typeface="等线" panose="02010600030101010101" pitchFamily="2" charset="-122"/>
                <a:ea typeface="等线" panose="02010600030101010101" pitchFamily="2" charset="-122"/>
              </a:rPr>
              <a:t>。</a:t>
            </a:r>
          </a:p>
          <a:p>
            <a:pPr marL="0" lvl="1">
              <a:spcAft>
                <a:spcPts val="2400"/>
              </a:spcAft>
              <a:buClr>
                <a:srgbClr val="FF0066"/>
              </a:buClr>
              <a:buSzPct val="60000"/>
              <a:defRPr/>
            </a:pPr>
            <a:r>
              <a:rPr lang="zh-CN" altLang="en-US" kern="0" dirty="0">
                <a:solidFill>
                  <a:srgbClr val="080808"/>
                </a:solidFill>
                <a:latin typeface="等线" panose="02010600030101010101" pitchFamily="2" charset="-122"/>
                <a:ea typeface="等线" panose="02010600030101010101" pitchFamily="2" charset="-122"/>
              </a:rPr>
              <a:t>因特网所提供的网络服务很多，其中包含了万维网服务，还有其他像</a:t>
            </a:r>
            <a:r>
              <a:rPr lang="en-US" altLang="zh-CN" kern="0" dirty="0">
                <a:solidFill>
                  <a:srgbClr val="080808"/>
                </a:solidFill>
                <a:latin typeface="等线" panose="02010600030101010101" pitchFamily="2" charset="-122"/>
                <a:ea typeface="等线" panose="02010600030101010101" pitchFamily="2" charset="-122"/>
              </a:rPr>
              <a:t>ftp</a:t>
            </a:r>
            <a:r>
              <a:rPr lang="zh-CN" altLang="en-US" kern="0" dirty="0">
                <a:solidFill>
                  <a:srgbClr val="080808"/>
                </a:solidFill>
                <a:latin typeface="等线" panose="02010600030101010101" pitchFamily="2" charset="-122"/>
                <a:ea typeface="等线" panose="02010600030101010101" pitchFamily="2" charset="-122"/>
              </a:rPr>
              <a:t>、</a:t>
            </a:r>
            <a:r>
              <a:rPr lang="en-US" altLang="zh-CN" kern="0" dirty="0">
                <a:solidFill>
                  <a:srgbClr val="080808"/>
                </a:solidFill>
                <a:latin typeface="等线" panose="02010600030101010101" pitchFamily="2" charset="-122"/>
                <a:ea typeface="等线" panose="02010600030101010101" pitchFamily="2" charset="-122"/>
              </a:rPr>
              <a:t>telnet</a:t>
            </a:r>
            <a:r>
              <a:rPr lang="zh-CN" altLang="en-US" kern="0" dirty="0">
                <a:solidFill>
                  <a:srgbClr val="080808"/>
                </a:solidFill>
                <a:latin typeface="等线" panose="02010600030101010101" pitchFamily="2" charset="-122"/>
                <a:ea typeface="等线" panose="02010600030101010101" pitchFamily="2" charset="-122"/>
              </a:rPr>
              <a:t>等。</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079500"/>
            <a:ext cx="8172450"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9"/>
          <p:cNvSpPr>
            <a:spLocks noChangeArrowheads="1"/>
          </p:cNvSpPr>
          <p:nvPr/>
        </p:nvSpPr>
        <p:spPr bwMode="auto">
          <a:xfrm>
            <a:off x="468313" y="4140200"/>
            <a:ext cx="2232025" cy="19431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000" dirty="0">
                <a:latin typeface="Times New Roman" panose="02020603050405020304" pitchFamily="18" charset="0"/>
                <a:ea typeface="宋体" panose="02010600030101010101" pitchFamily="2" charset="-122"/>
              </a:rPr>
              <a:t>局域网：通过传输介质连接起来的计算机及其外围设备的组合。</a:t>
            </a:r>
          </a:p>
        </p:txBody>
      </p:sp>
      <p:sp>
        <p:nvSpPr>
          <p:cNvPr id="14341" name="Rectangle 10"/>
          <p:cNvSpPr>
            <a:spLocks noChangeArrowheads="1"/>
          </p:cNvSpPr>
          <p:nvPr/>
        </p:nvSpPr>
        <p:spPr bwMode="auto">
          <a:xfrm>
            <a:off x="3186113" y="4140200"/>
            <a:ext cx="2771775" cy="19431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000" dirty="0">
                <a:latin typeface="Times New Roman" panose="02020603050405020304" pitchFamily="18" charset="0"/>
                <a:ea typeface="宋体" panose="02010600030101010101" pitchFamily="2" charset="-122"/>
              </a:rPr>
              <a:t>城域网：通常使用公用通信公司提供的服务，如电话公司。覆盖镇或城市，并向个人用户或组织提供服务。</a:t>
            </a:r>
          </a:p>
        </p:txBody>
      </p:sp>
      <p:sp>
        <p:nvSpPr>
          <p:cNvPr id="14342" name="Rectangle 11"/>
          <p:cNvSpPr>
            <a:spLocks noChangeArrowheads="1"/>
          </p:cNvSpPr>
          <p:nvPr/>
        </p:nvSpPr>
        <p:spPr bwMode="auto">
          <a:xfrm>
            <a:off x="6450013" y="4140200"/>
            <a:ext cx="2232025" cy="19431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000" dirty="0">
                <a:latin typeface="Times New Roman" panose="02020603050405020304" pitchFamily="18" charset="0"/>
                <a:ea typeface="宋体" panose="02010600030101010101" pitchFamily="2" charset="-122"/>
              </a:rPr>
              <a:t>广域网：覆盖大范围（州、国家和世界）的个人计算机或局域网的连接。由公用通讯公司安装和运营。</a:t>
            </a:r>
          </a:p>
        </p:txBody>
      </p:sp>
      <p:sp>
        <p:nvSpPr>
          <p:cNvPr id="2" name="标题 1"/>
          <p:cNvSpPr>
            <a:spLocks noGrp="1"/>
          </p:cNvSpPr>
          <p:nvPr>
            <p:ph type="title"/>
          </p:nvPr>
        </p:nvSpPr>
        <p:spPr/>
        <p:txBody>
          <a:bodyPr/>
          <a:lstStyle/>
          <a:p>
            <a:r>
              <a:rPr lang="zh-CN" altLang="en-US" dirty="0">
                <a:effectLst/>
              </a:rPr>
              <a:t>网络分</a:t>
            </a:r>
            <a:r>
              <a:rPr lang="zh-CN" altLang="en-US" dirty="0" smtClean="0">
                <a:effectLst/>
              </a:rPr>
              <a:t>类</a:t>
            </a:r>
            <a:endParaRPr lang="zh-CN" altLang="en-US" dirty="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3"/>
          <p:cNvSpPr txBox="1">
            <a:spLocks noChangeArrowheads="1"/>
          </p:cNvSpPr>
          <p:nvPr/>
        </p:nvSpPr>
        <p:spPr bwMode="auto">
          <a:xfrm>
            <a:off x="468313" y="1150937"/>
            <a:ext cx="8172450" cy="435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ts val="1200"/>
              </a:spcAft>
              <a:buClr>
                <a:srgbClr val="FF0000"/>
              </a:buClr>
              <a:buSzPct val="75000"/>
              <a:buFont typeface="Wingdings" panose="05000000000000000000" pitchFamily="2" charset="2"/>
              <a:buChar char="Ø"/>
            </a:pPr>
            <a:r>
              <a:rPr lang="zh-CN" altLang="en-US" sz="2400" dirty="0">
                <a:latin typeface="等线" panose="02010600030101010101" pitchFamily="2" charset="-122"/>
                <a:ea typeface="等线" panose="02010600030101010101" pitchFamily="2" charset="-122"/>
              </a:rPr>
              <a:t>网络协议为计算机网络中进行数据交换而建立的规则、标准或约定的集合。</a:t>
            </a:r>
          </a:p>
          <a:p>
            <a:pPr>
              <a:spcAft>
                <a:spcPts val="1200"/>
              </a:spcAft>
              <a:buClr>
                <a:srgbClr val="FF0000"/>
              </a:buClr>
              <a:buSzPct val="75000"/>
              <a:buFont typeface="Wingdings" panose="05000000000000000000" pitchFamily="2" charset="2"/>
              <a:buChar char="Ø"/>
            </a:pPr>
            <a:r>
              <a:rPr lang="zh-CN" altLang="en-US" sz="2400" dirty="0">
                <a:latin typeface="等线" panose="02010600030101010101" pitchFamily="2" charset="-122"/>
                <a:ea typeface="等线" panose="02010600030101010101" pitchFamily="2" charset="-122"/>
              </a:rPr>
              <a:t>协议三要素</a:t>
            </a:r>
            <a:endParaRPr lang="en-US" altLang="zh-CN" sz="2400" dirty="0">
              <a:latin typeface="等线" panose="02010600030101010101" pitchFamily="2" charset="-122"/>
              <a:ea typeface="等线" panose="02010600030101010101" pitchFamily="2" charset="-122"/>
            </a:endParaRPr>
          </a:p>
          <a:p>
            <a:pPr lvl="1">
              <a:spcAft>
                <a:spcPts val="600"/>
              </a:spcAft>
              <a:buClr>
                <a:schemeClr val="hlink"/>
              </a:buClr>
              <a:buSzPct val="60000"/>
              <a:buFont typeface="Wingdings" panose="05000000000000000000" pitchFamily="2" charset="2"/>
              <a:buChar char="Ø"/>
            </a:pPr>
            <a:r>
              <a:rPr lang="zh-CN" altLang="en-US" sz="2400" dirty="0">
                <a:solidFill>
                  <a:srgbClr val="FF0000"/>
                </a:solidFill>
                <a:latin typeface="等线" panose="02010600030101010101" pitchFamily="2" charset="-122"/>
                <a:ea typeface="等线" panose="02010600030101010101" pitchFamily="2" charset="-122"/>
              </a:rPr>
              <a:t>语法：</a:t>
            </a:r>
            <a:r>
              <a:rPr lang="zh-CN" altLang="en-US" sz="2400" dirty="0">
                <a:latin typeface="等线" panose="02010600030101010101" pitchFamily="2" charset="-122"/>
                <a:ea typeface="等线" panose="02010600030101010101" pitchFamily="2" charset="-122"/>
              </a:rPr>
              <a:t>表示怎么做</a:t>
            </a:r>
            <a:endParaRPr lang="en-US" altLang="zh-CN" sz="2400" dirty="0">
              <a:solidFill>
                <a:srgbClr val="FF0000"/>
              </a:solidFill>
              <a:latin typeface="等线" panose="02010600030101010101" pitchFamily="2" charset="-122"/>
              <a:ea typeface="等线" panose="02010600030101010101" pitchFamily="2" charset="-122"/>
            </a:endParaRPr>
          </a:p>
          <a:p>
            <a:pPr lvl="2">
              <a:spcAft>
                <a:spcPts val="1200"/>
              </a:spcAft>
              <a:buClr>
                <a:schemeClr val="folHlink"/>
              </a:buClr>
              <a:buSzPct val="90000"/>
              <a:buFont typeface="Wingdings" panose="05000000000000000000" pitchFamily="2" charset="2"/>
              <a:buChar char="Ø"/>
            </a:pPr>
            <a:r>
              <a:rPr lang="zh-CN" altLang="en-US" sz="2400" dirty="0">
                <a:latin typeface="等线" panose="02010600030101010101" pitchFamily="2" charset="-122"/>
                <a:ea typeface="等线" panose="02010600030101010101" pitchFamily="2" charset="-122"/>
              </a:rPr>
              <a:t>用户数据与控制信息的结构与格式语义。</a:t>
            </a:r>
            <a:endParaRPr lang="en-US" altLang="zh-CN" sz="2400" dirty="0">
              <a:latin typeface="等线" panose="02010600030101010101" pitchFamily="2" charset="-122"/>
              <a:ea typeface="等线" panose="02010600030101010101" pitchFamily="2" charset="-122"/>
            </a:endParaRPr>
          </a:p>
          <a:p>
            <a:pPr lvl="1">
              <a:spcAft>
                <a:spcPts val="600"/>
              </a:spcAft>
              <a:buClr>
                <a:schemeClr val="hlink"/>
              </a:buClr>
              <a:buSzPct val="60000"/>
              <a:buFont typeface="Wingdings" panose="05000000000000000000" pitchFamily="2" charset="2"/>
              <a:buChar char="Ø"/>
            </a:pPr>
            <a:r>
              <a:rPr lang="zh-CN" altLang="en-US" sz="2400" dirty="0">
                <a:solidFill>
                  <a:srgbClr val="FF0000"/>
                </a:solidFill>
                <a:latin typeface="等线" panose="02010600030101010101" pitchFamily="2" charset="-122"/>
                <a:ea typeface="等线" panose="02010600030101010101" pitchFamily="2" charset="-122"/>
              </a:rPr>
              <a:t>语义：</a:t>
            </a:r>
            <a:r>
              <a:rPr lang="zh-CN" altLang="en-US" sz="2400" dirty="0">
                <a:latin typeface="等线" panose="02010600030101010101" pitchFamily="2" charset="-122"/>
                <a:ea typeface="等线" panose="02010600030101010101" pitchFamily="2" charset="-122"/>
              </a:rPr>
              <a:t>表示要做什么</a:t>
            </a:r>
            <a:endParaRPr lang="en-US" altLang="zh-CN" sz="2400" dirty="0">
              <a:latin typeface="等线" panose="02010600030101010101" pitchFamily="2" charset="-122"/>
              <a:ea typeface="等线" panose="02010600030101010101" pitchFamily="2" charset="-122"/>
            </a:endParaRPr>
          </a:p>
          <a:p>
            <a:pPr lvl="2">
              <a:spcAft>
                <a:spcPts val="1200"/>
              </a:spcAft>
              <a:buClr>
                <a:schemeClr val="folHlink"/>
              </a:buClr>
              <a:buSzPct val="90000"/>
              <a:buFont typeface="Wingdings" panose="05000000000000000000" pitchFamily="2" charset="2"/>
              <a:buChar char="Ø"/>
            </a:pPr>
            <a:r>
              <a:rPr lang="zh-CN" altLang="en-US" sz="2400" dirty="0">
                <a:latin typeface="等线" panose="02010600030101010101" pitchFamily="2" charset="-122"/>
                <a:ea typeface="等线" panose="02010600030101010101" pitchFamily="2" charset="-122"/>
              </a:rPr>
              <a:t>解释控制信息各部分的意义，做出什么样的响应。</a:t>
            </a:r>
          </a:p>
          <a:p>
            <a:pPr lvl="1">
              <a:spcAft>
                <a:spcPts val="600"/>
              </a:spcAft>
              <a:buClr>
                <a:schemeClr val="hlink"/>
              </a:buClr>
              <a:buSzPct val="60000"/>
              <a:buFont typeface="Wingdings" panose="05000000000000000000" pitchFamily="2" charset="2"/>
              <a:buChar char="Ø"/>
            </a:pPr>
            <a:r>
              <a:rPr lang="zh-CN" altLang="en-US" sz="2400" dirty="0">
                <a:solidFill>
                  <a:srgbClr val="FF0000"/>
                </a:solidFill>
                <a:latin typeface="等线" panose="02010600030101010101" pitchFamily="2" charset="-122"/>
                <a:ea typeface="等线" panose="02010600030101010101" pitchFamily="2" charset="-122"/>
              </a:rPr>
              <a:t>时序：</a:t>
            </a:r>
            <a:r>
              <a:rPr lang="zh-CN" altLang="en-US" sz="2400" dirty="0">
                <a:latin typeface="等线" panose="02010600030101010101" pitchFamily="2" charset="-122"/>
                <a:ea typeface="等线" panose="02010600030101010101" pitchFamily="2" charset="-122"/>
              </a:rPr>
              <a:t>表示做的顺序</a:t>
            </a:r>
            <a:endParaRPr lang="en-US" altLang="zh-CN" sz="2400" dirty="0">
              <a:latin typeface="等线" panose="02010600030101010101" pitchFamily="2" charset="-122"/>
              <a:ea typeface="等线" panose="02010600030101010101" pitchFamily="2" charset="-122"/>
            </a:endParaRPr>
          </a:p>
          <a:p>
            <a:pPr lvl="2">
              <a:spcAft>
                <a:spcPts val="1200"/>
              </a:spcAft>
              <a:buClr>
                <a:schemeClr val="folHlink"/>
              </a:buClr>
              <a:buSzPct val="90000"/>
              <a:buFont typeface="Wingdings" panose="05000000000000000000" pitchFamily="2" charset="2"/>
              <a:buChar char="Ø"/>
            </a:pPr>
            <a:r>
              <a:rPr lang="zh-CN" altLang="en-US" sz="2400" dirty="0">
                <a:latin typeface="等线" panose="02010600030101010101" pitchFamily="2" charset="-122"/>
                <a:ea typeface="等线" panose="02010600030101010101" pitchFamily="2" charset="-122"/>
              </a:rPr>
              <a:t>对事件发生顺序的详细说明（也称为“同步”）。</a:t>
            </a:r>
            <a:endParaRPr lang="en-US" altLang="zh-CN" sz="2400" dirty="0">
              <a:latin typeface="等线" panose="02010600030101010101" pitchFamily="2" charset="-122"/>
              <a:ea typeface="等线" panose="02010600030101010101" pitchFamily="2" charset="-122"/>
            </a:endParaRPr>
          </a:p>
        </p:txBody>
      </p:sp>
      <p:sp>
        <p:nvSpPr>
          <p:cNvPr id="16387" name="Text Box 4"/>
          <p:cNvSpPr txBox="1">
            <a:spLocks noChangeArrowheads="1"/>
          </p:cNvSpPr>
          <p:nvPr/>
        </p:nvSpPr>
        <p:spPr bwMode="auto">
          <a:xfrm>
            <a:off x="1028700" y="344269"/>
            <a:ext cx="708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3600" dirty="0">
                <a:solidFill>
                  <a:srgbClr val="FF0000"/>
                </a:solidFill>
                <a:latin typeface="等线 Light" panose="02010600030101010101" pitchFamily="2" charset="-122"/>
                <a:ea typeface="等线 Light" panose="02010600030101010101" pitchFamily="2" charset="-122"/>
              </a:rPr>
              <a:t>网络协议</a:t>
            </a:r>
            <a:endParaRPr lang="en-US" altLang="zh-CN" sz="3600" dirty="0">
              <a:solidFill>
                <a:srgbClr val="FF0000"/>
              </a:solidFill>
              <a:latin typeface="等线 Light" panose="02010600030101010101" pitchFamily="2" charset="-122"/>
              <a:ea typeface="等线 Light" panose="02010600030101010101" pitchFamily="2" charset="-122"/>
            </a:endParaRPr>
          </a:p>
        </p:txBody>
      </p:sp>
      <p:sp>
        <p:nvSpPr>
          <p:cNvPr id="16388" name="Rectangle 97"/>
          <p:cNvSpPr>
            <a:spLocks noChangeArrowheads="1"/>
          </p:cNvSpPr>
          <p:nvPr/>
        </p:nvSpPr>
        <p:spPr bwMode="auto">
          <a:xfrm>
            <a:off x="179388" y="5722937"/>
            <a:ext cx="8785225"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ts val="600"/>
              </a:spcAft>
            </a:pPr>
            <a:r>
              <a:rPr lang="zh-CN" altLang="en-US" sz="2400" dirty="0">
                <a:solidFill>
                  <a:srgbClr val="333399"/>
                </a:solidFill>
                <a:latin typeface="等线" panose="02010600030101010101" pitchFamily="2" charset="-122"/>
                <a:ea typeface="等线" panose="02010600030101010101" pitchFamily="2" charset="-122"/>
              </a:rPr>
              <a:t>协议是“</a:t>
            </a:r>
            <a:r>
              <a:rPr lang="zh-CN" altLang="en-US" sz="2400" dirty="0">
                <a:solidFill>
                  <a:srgbClr val="FF0000"/>
                </a:solidFill>
                <a:latin typeface="等线" panose="02010600030101010101" pitchFamily="2" charset="-122"/>
                <a:ea typeface="等线" panose="02010600030101010101" pitchFamily="2" charset="-122"/>
              </a:rPr>
              <a:t>水平的</a:t>
            </a:r>
            <a:r>
              <a:rPr lang="zh-CN" altLang="en-US" sz="2400" dirty="0">
                <a:solidFill>
                  <a:srgbClr val="333399"/>
                </a:solidFill>
                <a:latin typeface="等线" panose="02010600030101010101" pitchFamily="2" charset="-122"/>
                <a:ea typeface="等线" panose="02010600030101010101" pitchFamily="2" charset="-122"/>
              </a:rPr>
              <a:t>”：协议是控制对等实体之间通信的规则。</a:t>
            </a:r>
          </a:p>
          <a:p>
            <a:pPr>
              <a:spcAft>
                <a:spcPts val="600"/>
              </a:spcAft>
            </a:pPr>
            <a:r>
              <a:rPr lang="zh-CN" altLang="en-US" sz="2400" dirty="0">
                <a:solidFill>
                  <a:srgbClr val="333399"/>
                </a:solidFill>
                <a:latin typeface="等线" panose="02010600030101010101" pitchFamily="2" charset="-122"/>
                <a:ea typeface="等线" panose="02010600030101010101" pitchFamily="2" charset="-122"/>
              </a:rPr>
              <a:t>服务是“</a:t>
            </a:r>
            <a:r>
              <a:rPr lang="zh-CN" altLang="en-US" sz="2400" dirty="0">
                <a:solidFill>
                  <a:srgbClr val="FF0000"/>
                </a:solidFill>
                <a:latin typeface="等线" panose="02010600030101010101" pitchFamily="2" charset="-122"/>
                <a:ea typeface="等线" panose="02010600030101010101" pitchFamily="2" charset="-122"/>
              </a:rPr>
              <a:t>垂直的</a:t>
            </a:r>
            <a:r>
              <a:rPr lang="zh-CN" altLang="en-US" sz="2400" dirty="0">
                <a:solidFill>
                  <a:srgbClr val="333399"/>
                </a:solidFill>
                <a:latin typeface="等线" panose="02010600030101010101" pitchFamily="2" charset="-122"/>
                <a:ea typeface="等线" panose="02010600030101010101" pitchFamily="2" charset="-122"/>
              </a:rPr>
              <a:t>”：服务是由下层向上层通过层间接口提供的。</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Text Box 1028"/>
          <p:cNvSpPr txBox="1">
            <a:spLocks noChangeArrowheads="1"/>
          </p:cNvSpPr>
          <p:nvPr/>
        </p:nvSpPr>
        <p:spPr bwMode="auto">
          <a:xfrm>
            <a:off x="4067175" y="0"/>
            <a:ext cx="1700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accent2"/>
                </a:solidFill>
                <a:ea typeface="宋体" panose="02010600030101010101" pitchFamily="2" charset="-122"/>
              </a:rPr>
              <a:t>OSI</a:t>
            </a:r>
            <a:r>
              <a:rPr lang="zh-CN" altLang="en-US" sz="3200" b="1">
                <a:solidFill>
                  <a:schemeClr val="accent2"/>
                </a:solidFill>
                <a:ea typeface="宋体" panose="02010600030101010101" pitchFamily="2" charset="-122"/>
              </a:rPr>
              <a:t>模型</a:t>
            </a:r>
          </a:p>
        </p:txBody>
      </p:sp>
      <p:pic>
        <p:nvPicPr>
          <p:cNvPr id="52232" name="Picture 1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363" y="685800"/>
            <a:ext cx="5862637"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3" name="Rectangle 1033"/>
          <p:cNvSpPr>
            <a:spLocks noChangeArrowheads="1"/>
          </p:cNvSpPr>
          <p:nvPr/>
        </p:nvSpPr>
        <p:spPr bwMode="auto">
          <a:xfrm>
            <a:off x="228600" y="152400"/>
            <a:ext cx="3228975" cy="6506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latin typeface="+mn-ea"/>
              </a:rPr>
              <a:t>OSI</a:t>
            </a:r>
            <a:r>
              <a:rPr lang="zh-CN" altLang="en-US" dirty="0">
                <a:latin typeface="+mn-ea"/>
              </a:rPr>
              <a:t>模型有7层：</a:t>
            </a:r>
          </a:p>
          <a:p>
            <a:pPr>
              <a:lnSpc>
                <a:spcPct val="130000"/>
              </a:lnSpc>
            </a:pPr>
            <a:r>
              <a:rPr lang="zh-CN" altLang="en-US" b="1" dirty="0">
                <a:solidFill>
                  <a:schemeClr val="accent2"/>
                </a:solidFill>
                <a:latin typeface="+mn-ea"/>
              </a:rPr>
              <a:t>应用层</a:t>
            </a:r>
          </a:p>
          <a:p>
            <a:pPr>
              <a:lnSpc>
                <a:spcPct val="130000"/>
              </a:lnSpc>
            </a:pPr>
            <a:endParaRPr lang="zh-CN" altLang="en-US" sz="1200" b="1" dirty="0">
              <a:solidFill>
                <a:schemeClr val="accent2"/>
              </a:solidFill>
              <a:latin typeface="+mn-ea"/>
            </a:endParaRPr>
          </a:p>
          <a:p>
            <a:pPr>
              <a:lnSpc>
                <a:spcPct val="130000"/>
              </a:lnSpc>
            </a:pPr>
            <a:r>
              <a:rPr lang="zh-CN" altLang="en-US" b="1" dirty="0" smtClean="0">
                <a:solidFill>
                  <a:schemeClr val="accent2"/>
                </a:solidFill>
                <a:latin typeface="+mn-ea"/>
              </a:rPr>
              <a:t>表</a:t>
            </a:r>
            <a:r>
              <a:rPr lang="zh-CN" altLang="en-US" b="1" dirty="0">
                <a:solidFill>
                  <a:schemeClr val="accent2"/>
                </a:solidFill>
                <a:latin typeface="+mn-ea"/>
              </a:rPr>
              <a:t>示</a:t>
            </a:r>
            <a:r>
              <a:rPr lang="zh-CN" altLang="en-US" b="1" dirty="0" smtClean="0">
                <a:solidFill>
                  <a:schemeClr val="accent2"/>
                </a:solidFill>
                <a:latin typeface="+mn-ea"/>
              </a:rPr>
              <a:t>层</a:t>
            </a:r>
            <a:endParaRPr lang="en-US" altLang="zh-CN" b="1" dirty="0" smtClean="0">
              <a:solidFill>
                <a:schemeClr val="accent2"/>
              </a:solidFill>
              <a:latin typeface="+mn-ea"/>
            </a:endParaRPr>
          </a:p>
          <a:p>
            <a:pPr>
              <a:lnSpc>
                <a:spcPct val="130000"/>
              </a:lnSpc>
            </a:pPr>
            <a:endParaRPr lang="zh-CN" altLang="en-US" sz="1200" dirty="0">
              <a:solidFill>
                <a:schemeClr val="accent2"/>
              </a:solidFill>
              <a:latin typeface="+mn-ea"/>
            </a:endParaRPr>
          </a:p>
          <a:p>
            <a:pPr>
              <a:lnSpc>
                <a:spcPct val="130000"/>
              </a:lnSpc>
            </a:pPr>
            <a:r>
              <a:rPr lang="zh-CN" altLang="en-US" b="1" dirty="0">
                <a:solidFill>
                  <a:schemeClr val="accent2"/>
                </a:solidFill>
                <a:latin typeface="+mn-ea"/>
              </a:rPr>
              <a:t>会话层</a:t>
            </a:r>
          </a:p>
          <a:p>
            <a:pPr>
              <a:lnSpc>
                <a:spcPct val="130000"/>
              </a:lnSpc>
            </a:pPr>
            <a:endParaRPr lang="zh-CN" altLang="en-US" sz="1200" b="1" dirty="0">
              <a:solidFill>
                <a:schemeClr val="accent2"/>
              </a:solidFill>
              <a:latin typeface="+mn-ea"/>
            </a:endParaRPr>
          </a:p>
          <a:p>
            <a:pPr>
              <a:lnSpc>
                <a:spcPct val="130000"/>
              </a:lnSpc>
            </a:pPr>
            <a:r>
              <a:rPr lang="zh-CN" altLang="en-US" b="1" dirty="0" smtClean="0">
                <a:solidFill>
                  <a:schemeClr val="accent2"/>
                </a:solidFill>
                <a:latin typeface="+mn-ea"/>
              </a:rPr>
              <a:t>传</a:t>
            </a:r>
            <a:r>
              <a:rPr lang="zh-CN" altLang="en-US" b="1" dirty="0">
                <a:solidFill>
                  <a:schemeClr val="accent2"/>
                </a:solidFill>
                <a:latin typeface="+mn-ea"/>
              </a:rPr>
              <a:t>输层</a:t>
            </a:r>
          </a:p>
          <a:p>
            <a:pPr>
              <a:lnSpc>
                <a:spcPct val="130000"/>
              </a:lnSpc>
            </a:pPr>
            <a:endParaRPr lang="zh-CN" altLang="en-US" sz="1200" b="1" dirty="0">
              <a:solidFill>
                <a:schemeClr val="accent2"/>
              </a:solidFill>
              <a:latin typeface="+mn-ea"/>
            </a:endParaRPr>
          </a:p>
          <a:p>
            <a:pPr>
              <a:lnSpc>
                <a:spcPct val="130000"/>
              </a:lnSpc>
            </a:pPr>
            <a:r>
              <a:rPr lang="zh-CN" altLang="en-US" b="1" dirty="0" smtClean="0">
                <a:solidFill>
                  <a:schemeClr val="accent2"/>
                </a:solidFill>
                <a:latin typeface="+mn-ea"/>
              </a:rPr>
              <a:t>网</a:t>
            </a:r>
            <a:r>
              <a:rPr lang="zh-CN" altLang="en-US" b="1" dirty="0">
                <a:solidFill>
                  <a:schemeClr val="accent2"/>
                </a:solidFill>
                <a:latin typeface="+mn-ea"/>
              </a:rPr>
              <a:t>络层</a:t>
            </a:r>
          </a:p>
          <a:p>
            <a:pPr>
              <a:lnSpc>
                <a:spcPct val="130000"/>
              </a:lnSpc>
            </a:pPr>
            <a:endParaRPr lang="zh-CN" altLang="en-US" sz="1200" b="1" dirty="0">
              <a:solidFill>
                <a:schemeClr val="accent2"/>
              </a:solidFill>
              <a:latin typeface="+mn-ea"/>
            </a:endParaRPr>
          </a:p>
          <a:p>
            <a:pPr>
              <a:lnSpc>
                <a:spcPct val="130000"/>
              </a:lnSpc>
            </a:pPr>
            <a:r>
              <a:rPr lang="zh-CN" altLang="en-US" b="1" dirty="0" smtClean="0">
                <a:solidFill>
                  <a:schemeClr val="accent2"/>
                </a:solidFill>
                <a:latin typeface="+mn-ea"/>
              </a:rPr>
              <a:t>数</a:t>
            </a:r>
            <a:r>
              <a:rPr lang="zh-CN" altLang="en-US" b="1" dirty="0">
                <a:solidFill>
                  <a:schemeClr val="accent2"/>
                </a:solidFill>
                <a:latin typeface="+mn-ea"/>
              </a:rPr>
              <a:t>据链路层</a:t>
            </a:r>
          </a:p>
          <a:p>
            <a:pPr>
              <a:lnSpc>
                <a:spcPct val="130000"/>
              </a:lnSpc>
            </a:pPr>
            <a:endParaRPr lang="zh-CN" altLang="en-US" sz="1200" dirty="0">
              <a:latin typeface="+mn-ea"/>
            </a:endParaRPr>
          </a:p>
          <a:p>
            <a:pPr>
              <a:lnSpc>
                <a:spcPct val="130000"/>
              </a:lnSpc>
            </a:pPr>
            <a:r>
              <a:rPr lang="zh-CN" altLang="en-US" b="1" dirty="0" smtClean="0">
                <a:solidFill>
                  <a:schemeClr val="accent2"/>
                </a:solidFill>
                <a:latin typeface="+mn-ea"/>
              </a:rPr>
              <a:t>物</a:t>
            </a:r>
            <a:r>
              <a:rPr lang="zh-CN" altLang="en-US" b="1" dirty="0">
                <a:solidFill>
                  <a:schemeClr val="accent2"/>
                </a:solidFill>
                <a:latin typeface="+mn-ea"/>
              </a:rPr>
              <a:t>理层</a:t>
            </a:r>
          </a:p>
        </p:txBody>
      </p:sp>
    </p:spTree>
    <p:extLst>
      <p:ext uri="{BB962C8B-B14F-4D97-AF65-F5344CB8AC3E}">
        <p14:creationId xmlns:p14="http://schemas.microsoft.com/office/powerpoint/2010/main" val="138204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028700" y="420469"/>
            <a:ext cx="708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3600" dirty="0">
                <a:solidFill>
                  <a:srgbClr val="FF0000"/>
                </a:solidFill>
                <a:latin typeface="等线 Light" panose="02010600030101010101" pitchFamily="2" charset="-122"/>
                <a:ea typeface="等线 Light" panose="02010600030101010101" pitchFamily="2" charset="-122"/>
              </a:rPr>
              <a:t>TCP/IP</a:t>
            </a:r>
            <a:r>
              <a:rPr lang="zh-CN" altLang="en-US" sz="3600" dirty="0">
                <a:solidFill>
                  <a:srgbClr val="FF0000"/>
                </a:solidFill>
                <a:latin typeface="等线 Light" panose="02010600030101010101" pitchFamily="2" charset="-122"/>
                <a:ea typeface="等线 Light" panose="02010600030101010101" pitchFamily="2" charset="-122"/>
              </a:rPr>
              <a:t>协议的层次结构</a:t>
            </a:r>
            <a:endParaRPr lang="en-US" altLang="zh-CN" sz="3600" dirty="0">
              <a:solidFill>
                <a:srgbClr val="FF0000"/>
              </a:solidFill>
              <a:latin typeface="等线 Light" panose="02010600030101010101" pitchFamily="2" charset="-122"/>
              <a:ea typeface="等线 Light" panose="02010600030101010101" pitchFamily="2" charset="-122"/>
            </a:endParaRPr>
          </a:p>
        </p:txBody>
      </p:sp>
      <p:grpSp>
        <p:nvGrpSpPr>
          <p:cNvPr id="2" name="组合 1"/>
          <p:cNvGrpSpPr/>
          <p:nvPr/>
        </p:nvGrpSpPr>
        <p:grpSpPr>
          <a:xfrm>
            <a:off x="402989" y="1295400"/>
            <a:ext cx="8338022" cy="4886633"/>
            <a:chOff x="302741" y="1024364"/>
            <a:chExt cx="8338022" cy="4886633"/>
          </a:xfrm>
        </p:grpSpPr>
        <p:sp>
          <p:nvSpPr>
            <p:cNvPr id="18" name="Rectangle 9"/>
            <p:cNvSpPr>
              <a:spLocks noChangeArrowheads="1"/>
            </p:cNvSpPr>
            <p:nvPr/>
          </p:nvSpPr>
          <p:spPr bwMode="auto">
            <a:xfrm>
              <a:off x="4319587" y="4583239"/>
              <a:ext cx="4321175" cy="1016000"/>
            </a:xfrm>
            <a:prstGeom prst="rect">
              <a:avLst/>
            </a:prstGeom>
            <a:solidFill>
              <a:srgbClr val="0039AC">
                <a:lumMod val="60000"/>
                <a:lumOff val="40000"/>
              </a:srgbClr>
            </a:solidFill>
            <a:ln w="9525">
              <a:solidFill>
                <a:srgbClr val="FFFF99"/>
              </a:solidFill>
              <a:miter lim="800000"/>
              <a:headEnd/>
              <a:tailEnd/>
            </a:ln>
            <a:effectLst/>
          </p:spPr>
          <p:txBody>
            <a:bodyPr>
              <a:spAutoFit/>
            </a:bodyPr>
            <a:lstStyle>
              <a:lvl1pPr>
                <a:spcBef>
                  <a:spcPct val="25000"/>
                </a:spcBef>
                <a:spcAft>
                  <a:spcPct val="10000"/>
                </a:spcAft>
                <a:buClr>
                  <a:srgbClr val="FF0000"/>
                </a:buClr>
                <a:buSzPct val="75000"/>
                <a:buFont typeface="Wingdings" panose="05000000000000000000" pitchFamily="2" charset="2"/>
                <a:buChar char="Ì"/>
                <a:defRPr sz="2800">
                  <a:solidFill>
                    <a:schemeClr val="tx1"/>
                  </a:solidFill>
                  <a:latin typeface="Arial" panose="020B0604020202020204" pitchFamily="34" charset="0"/>
                  <a:ea typeface="宋体" panose="02010600030101010101" pitchFamily="2" charset="-122"/>
                </a:defRPr>
              </a:lvl1pPr>
              <a:lvl2pPr marL="742950" indent="-285750">
                <a:spcBef>
                  <a:spcPct val="25000"/>
                </a:spcBef>
                <a:spcAft>
                  <a:spcPct val="10000"/>
                </a:spcAft>
                <a:buClr>
                  <a:schemeClr val="hlink"/>
                </a:buClr>
                <a:buSzPct val="60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5000"/>
                </a:spcBef>
                <a:spcAft>
                  <a:spcPct val="1000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ct val="0"/>
                </a:spcAft>
                <a:buClrTx/>
                <a:buSzTx/>
                <a:buFontTx/>
                <a:buNone/>
                <a:defRPr/>
              </a:pPr>
              <a:r>
                <a:rPr lang="zh-CN" altLang="en-US" sz="2000" b="0" kern="0" dirty="0" smtClean="0">
                  <a:solidFill>
                    <a:srgbClr val="FFFF99">
                      <a:lumMod val="75000"/>
                    </a:srgbClr>
                  </a:solidFill>
                  <a:latin typeface="等线" panose="02010600030101010101" pitchFamily="2" charset="-122"/>
                  <a:ea typeface="等线" panose="02010600030101010101" pitchFamily="2" charset="-122"/>
                </a:rPr>
                <a:t>网络访问层(物理层和数据链路层)：</a:t>
              </a:r>
              <a:r>
                <a:rPr lang="en-US" altLang="zh-CN" sz="2000" b="0" kern="0" dirty="0" smtClean="0">
                  <a:solidFill>
                    <a:srgbClr val="FFFF99">
                      <a:lumMod val="75000"/>
                    </a:srgbClr>
                  </a:solidFill>
                  <a:latin typeface="等线" panose="02010600030101010101" pitchFamily="2" charset="-122"/>
                  <a:ea typeface="等线" panose="02010600030101010101" pitchFamily="2" charset="-122"/>
                </a:rPr>
                <a:t>TCP/IP</a:t>
              </a:r>
              <a:r>
                <a:rPr lang="zh-CN" altLang="en-US" sz="2000" b="0" kern="0" dirty="0" smtClean="0">
                  <a:solidFill>
                    <a:srgbClr val="FFFF99">
                      <a:lumMod val="75000"/>
                    </a:srgbClr>
                  </a:solidFill>
                  <a:latin typeface="等线" panose="02010600030101010101" pitchFamily="2" charset="-122"/>
                  <a:ea typeface="等线" panose="02010600030101010101" pitchFamily="2" charset="-122"/>
                </a:rPr>
                <a:t>没有定义特殊的协议，支持所有标准和专有的协议</a:t>
              </a:r>
            </a:p>
          </p:txBody>
        </p:sp>
        <p:sp>
          <p:nvSpPr>
            <p:cNvPr id="19" name="Rectangle 10"/>
            <p:cNvSpPr>
              <a:spLocks noChangeArrowheads="1"/>
            </p:cNvSpPr>
            <p:nvPr/>
          </p:nvSpPr>
          <p:spPr bwMode="auto">
            <a:xfrm>
              <a:off x="4319587" y="3090862"/>
              <a:ext cx="4321175" cy="1016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000" b="0" dirty="0">
                  <a:solidFill>
                    <a:srgbClr val="3477FF"/>
                  </a:solidFill>
                  <a:latin typeface="等线" panose="02010600030101010101" pitchFamily="2" charset="-122"/>
                  <a:ea typeface="等线" panose="02010600030101010101" pitchFamily="2" charset="-122"/>
                </a:rPr>
                <a:t>IP datagram</a:t>
              </a:r>
              <a:r>
                <a:rPr lang="zh-CN" altLang="en-US" sz="2000" b="0" dirty="0">
                  <a:solidFill>
                    <a:srgbClr val="3477FF"/>
                  </a:solidFill>
                  <a:latin typeface="等线" panose="02010600030101010101" pitchFamily="2" charset="-122"/>
                  <a:ea typeface="等线" panose="02010600030101010101" pitchFamily="2" charset="-122"/>
                </a:rPr>
                <a:t>：在</a:t>
              </a:r>
              <a:r>
                <a:rPr lang="en-US" altLang="zh-CN" sz="2000" b="0" dirty="0">
                  <a:solidFill>
                    <a:srgbClr val="3477FF"/>
                  </a:solidFill>
                  <a:latin typeface="等线" panose="02010600030101010101" pitchFamily="2" charset="-122"/>
                  <a:ea typeface="等线" panose="02010600030101010101" pitchFamily="2" charset="-122"/>
                </a:rPr>
                <a:t>IP</a:t>
              </a:r>
              <a:r>
                <a:rPr lang="zh-CN" altLang="en-US" sz="2000" b="0" dirty="0">
                  <a:solidFill>
                    <a:srgbClr val="3477FF"/>
                  </a:solidFill>
                  <a:latin typeface="等线" panose="02010600030101010101" pitchFamily="2" charset="-122"/>
                  <a:ea typeface="等线" panose="02010600030101010101" pitchFamily="2" charset="-122"/>
                </a:rPr>
                <a:t>层的数据单元</a:t>
              </a:r>
              <a:endParaRPr lang="en-US" altLang="zh-CN" sz="2000" b="0" dirty="0">
                <a:solidFill>
                  <a:srgbClr val="3477FF"/>
                </a:solidFill>
                <a:latin typeface="等线" panose="02010600030101010101" pitchFamily="2" charset="-122"/>
                <a:ea typeface="等线" panose="02010600030101010101" pitchFamily="2" charset="-122"/>
              </a:endParaRPr>
            </a:p>
            <a:p>
              <a:r>
                <a:rPr lang="en-US" altLang="zh-CN" sz="2000" b="0" dirty="0">
                  <a:solidFill>
                    <a:srgbClr val="3477FF"/>
                  </a:solidFill>
                  <a:latin typeface="等线" panose="02010600030101010101" pitchFamily="2" charset="-122"/>
                  <a:ea typeface="等线" panose="02010600030101010101" pitchFamily="2" charset="-122"/>
                </a:rPr>
                <a:t>IP address</a:t>
              </a:r>
              <a:r>
                <a:rPr lang="zh-CN" altLang="en-US" sz="2000" b="0" dirty="0">
                  <a:solidFill>
                    <a:srgbClr val="3477FF"/>
                  </a:solidFill>
                  <a:latin typeface="等线" panose="02010600030101010101" pitchFamily="2" charset="-122"/>
                  <a:ea typeface="等线" panose="02010600030101010101" pitchFamily="2" charset="-122"/>
                </a:rPr>
                <a:t>：互联网上每台计算机拥有的唯一的国际地址</a:t>
              </a:r>
            </a:p>
          </p:txBody>
        </p:sp>
        <p:sp>
          <p:nvSpPr>
            <p:cNvPr id="20" name="文本框 19"/>
            <p:cNvSpPr txBox="1"/>
            <p:nvPr/>
          </p:nvSpPr>
          <p:spPr>
            <a:xfrm>
              <a:off x="1944688" y="5237025"/>
              <a:ext cx="2339975" cy="523220"/>
            </a:xfrm>
            <a:prstGeom prst="rect">
              <a:avLst/>
            </a:prstGeom>
            <a:solidFill>
              <a:srgbClr val="080808">
                <a:lumMod val="90000"/>
                <a:lumOff val="10000"/>
              </a:srgbClr>
            </a:solidFill>
          </p:spPr>
          <p:txBody>
            <a:bodyPr anchor="ctr">
              <a:spAutoFit/>
            </a:bodyPr>
            <a:lstStyle/>
            <a:p>
              <a:pPr eaLnBrk="1" fontAlgn="auto" hangingPunct="1">
                <a:spcBef>
                  <a:spcPts val="0"/>
                </a:spcBef>
                <a:spcAft>
                  <a:spcPts val="0"/>
                </a:spcAft>
                <a:defRPr/>
              </a:pPr>
              <a:r>
                <a:rPr lang="en-US" altLang="zh-CN" sz="2800" kern="0" dirty="0">
                  <a:solidFill>
                    <a:srgbClr val="FFFFFF"/>
                  </a:solidFill>
                  <a:latin typeface="等线" panose="02010600030101010101" pitchFamily="2" charset="-122"/>
                  <a:ea typeface="等线" panose="02010600030101010101" pitchFamily="2" charset="-122"/>
                </a:rPr>
                <a:t>1.</a:t>
              </a:r>
              <a:r>
                <a:rPr lang="zh-CN" altLang="en-US" sz="2800" kern="0" dirty="0">
                  <a:solidFill>
                    <a:srgbClr val="FFFFFF"/>
                  </a:solidFill>
                  <a:latin typeface="等线" panose="02010600030101010101" pitchFamily="2" charset="-122"/>
                  <a:ea typeface="等线" panose="02010600030101010101" pitchFamily="2" charset="-122"/>
                </a:rPr>
                <a:t>物理层</a:t>
              </a:r>
            </a:p>
          </p:txBody>
        </p:sp>
        <p:sp>
          <p:nvSpPr>
            <p:cNvPr id="21" name="文本框 20"/>
            <p:cNvSpPr txBox="1"/>
            <p:nvPr/>
          </p:nvSpPr>
          <p:spPr>
            <a:xfrm>
              <a:off x="1944688" y="4418341"/>
              <a:ext cx="2339975" cy="523220"/>
            </a:xfrm>
            <a:prstGeom prst="rect">
              <a:avLst/>
            </a:prstGeom>
            <a:solidFill>
              <a:srgbClr val="080808">
                <a:lumMod val="90000"/>
                <a:lumOff val="10000"/>
              </a:srgbClr>
            </a:solidFill>
          </p:spPr>
          <p:txBody>
            <a:bodyPr anchor="ctr">
              <a:spAutoFit/>
            </a:bodyPr>
            <a:lstStyle/>
            <a:p>
              <a:pPr eaLnBrk="1" fontAlgn="auto" hangingPunct="1">
                <a:spcBef>
                  <a:spcPts val="0"/>
                </a:spcBef>
                <a:spcAft>
                  <a:spcPts val="0"/>
                </a:spcAft>
                <a:defRPr/>
              </a:pPr>
              <a:r>
                <a:rPr lang="en-US" altLang="zh-CN" sz="2800" kern="0" dirty="0">
                  <a:solidFill>
                    <a:srgbClr val="FFFFFF"/>
                  </a:solidFill>
                  <a:latin typeface="等线" panose="02010600030101010101" pitchFamily="2" charset="-122"/>
                  <a:ea typeface="等线" panose="02010600030101010101" pitchFamily="2" charset="-122"/>
                </a:rPr>
                <a:t>2.</a:t>
              </a:r>
              <a:r>
                <a:rPr lang="zh-CN" altLang="en-US" sz="2800" kern="0" dirty="0">
                  <a:solidFill>
                    <a:srgbClr val="FFFFFF"/>
                  </a:solidFill>
                  <a:latin typeface="等线" panose="02010600030101010101" pitchFamily="2" charset="-122"/>
                  <a:ea typeface="等线" panose="02010600030101010101" pitchFamily="2" charset="-122"/>
                </a:rPr>
                <a:t>数据链路层</a:t>
              </a:r>
            </a:p>
          </p:txBody>
        </p:sp>
        <p:sp>
          <p:nvSpPr>
            <p:cNvPr id="22" name="文本框 21"/>
            <p:cNvSpPr txBox="1"/>
            <p:nvPr/>
          </p:nvSpPr>
          <p:spPr>
            <a:xfrm>
              <a:off x="1944688" y="3338047"/>
              <a:ext cx="2339975" cy="523220"/>
            </a:xfrm>
            <a:prstGeom prst="rect">
              <a:avLst/>
            </a:prstGeom>
            <a:solidFill>
              <a:srgbClr val="080808">
                <a:lumMod val="90000"/>
                <a:lumOff val="10000"/>
              </a:srgbClr>
            </a:solidFill>
          </p:spPr>
          <p:txBody>
            <a:bodyPr anchor="ctr">
              <a:spAutoFit/>
            </a:bodyPr>
            <a:lstStyle/>
            <a:p>
              <a:pPr eaLnBrk="1" fontAlgn="auto" hangingPunct="1">
                <a:spcBef>
                  <a:spcPts val="0"/>
                </a:spcBef>
                <a:spcAft>
                  <a:spcPts val="0"/>
                </a:spcAft>
                <a:defRPr/>
              </a:pPr>
              <a:r>
                <a:rPr lang="en-US" altLang="zh-CN" sz="2800" kern="0" dirty="0">
                  <a:solidFill>
                    <a:srgbClr val="FFFFFF"/>
                  </a:solidFill>
                  <a:latin typeface="等线" panose="02010600030101010101" pitchFamily="2" charset="-122"/>
                  <a:ea typeface="等线" panose="02010600030101010101" pitchFamily="2" charset="-122"/>
                </a:rPr>
                <a:t>3.</a:t>
              </a:r>
              <a:r>
                <a:rPr lang="zh-CN" altLang="en-US" sz="2800" kern="0" dirty="0">
                  <a:solidFill>
                    <a:srgbClr val="FFFFFF"/>
                  </a:solidFill>
                  <a:latin typeface="等线" panose="02010600030101010101" pitchFamily="2" charset="-122"/>
                  <a:ea typeface="等线" panose="02010600030101010101" pitchFamily="2" charset="-122"/>
                </a:rPr>
                <a:t>网络层</a:t>
              </a:r>
            </a:p>
          </p:txBody>
        </p:sp>
        <p:sp>
          <p:nvSpPr>
            <p:cNvPr id="23" name="文本框 22"/>
            <p:cNvSpPr txBox="1"/>
            <p:nvPr/>
          </p:nvSpPr>
          <p:spPr>
            <a:xfrm>
              <a:off x="1944688" y="2258547"/>
              <a:ext cx="2339975" cy="523220"/>
            </a:xfrm>
            <a:prstGeom prst="rect">
              <a:avLst/>
            </a:prstGeom>
            <a:solidFill>
              <a:srgbClr val="080808">
                <a:lumMod val="90000"/>
                <a:lumOff val="10000"/>
              </a:srgbClr>
            </a:solidFill>
          </p:spPr>
          <p:txBody>
            <a:bodyPr anchor="ctr">
              <a:spAutoFit/>
            </a:bodyPr>
            <a:lstStyle/>
            <a:p>
              <a:pPr eaLnBrk="1" fontAlgn="auto" hangingPunct="1">
                <a:spcBef>
                  <a:spcPts val="0"/>
                </a:spcBef>
                <a:spcAft>
                  <a:spcPts val="0"/>
                </a:spcAft>
                <a:defRPr/>
              </a:pPr>
              <a:r>
                <a:rPr lang="en-US" altLang="zh-CN" sz="2800" kern="0" dirty="0">
                  <a:solidFill>
                    <a:srgbClr val="FFFFFF"/>
                  </a:solidFill>
                  <a:latin typeface="等线" panose="02010600030101010101" pitchFamily="2" charset="-122"/>
                  <a:ea typeface="等线" panose="02010600030101010101" pitchFamily="2" charset="-122"/>
                </a:rPr>
                <a:t>4.</a:t>
              </a:r>
              <a:r>
                <a:rPr lang="zh-CN" altLang="en-US" sz="2800" kern="0" dirty="0">
                  <a:solidFill>
                    <a:srgbClr val="FFFFFF"/>
                  </a:solidFill>
                  <a:latin typeface="等线" panose="02010600030101010101" pitchFamily="2" charset="-122"/>
                  <a:ea typeface="等线" panose="02010600030101010101" pitchFamily="2" charset="-122"/>
                </a:rPr>
                <a:t>运输层</a:t>
              </a:r>
            </a:p>
          </p:txBody>
        </p:sp>
        <p:sp>
          <p:nvSpPr>
            <p:cNvPr id="24" name="文本框 23"/>
            <p:cNvSpPr txBox="1"/>
            <p:nvPr/>
          </p:nvSpPr>
          <p:spPr>
            <a:xfrm>
              <a:off x="1944688" y="1178253"/>
              <a:ext cx="2339975" cy="523220"/>
            </a:xfrm>
            <a:prstGeom prst="rect">
              <a:avLst/>
            </a:prstGeom>
            <a:solidFill>
              <a:srgbClr val="080808">
                <a:lumMod val="90000"/>
                <a:lumOff val="10000"/>
              </a:srgbClr>
            </a:solidFill>
          </p:spPr>
          <p:txBody>
            <a:bodyPr anchor="ctr">
              <a:spAutoFit/>
            </a:bodyPr>
            <a:lstStyle/>
            <a:p>
              <a:pPr eaLnBrk="1" fontAlgn="auto" hangingPunct="1">
                <a:spcBef>
                  <a:spcPts val="0"/>
                </a:spcBef>
                <a:spcAft>
                  <a:spcPts val="0"/>
                </a:spcAft>
                <a:defRPr/>
              </a:pPr>
              <a:r>
                <a:rPr lang="en-US" altLang="zh-CN" sz="2800" kern="0" dirty="0">
                  <a:solidFill>
                    <a:srgbClr val="FFFFFF"/>
                  </a:solidFill>
                  <a:latin typeface="等线" panose="02010600030101010101" pitchFamily="2" charset="-122"/>
                  <a:ea typeface="等线" panose="02010600030101010101" pitchFamily="2" charset="-122"/>
                </a:rPr>
                <a:t>5.</a:t>
              </a:r>
              <a:r>
                <a:rPr lang="zh-CN" altLang="en-US" sz="2800" kern="0" dirty="0">
                  <a:solidFill>
                    <a:srgbClr val="FFFFFF"/>
                  </a:solidFill>
                  <a:latin typeface="等线" panose="02010600030101010101" pitchFamily="2" charset="-122"/>
                  <a:ea typeface="等线" panose="02010600030101010101" pitchFamily="2" charset="-122"/>
                </a:rPr>
                <a:t>应用层</a:t>
              </a:r>
            </a:p>
          </p:txBody>
        </p:sp>
        <p:sp>
          <p:nvSpPr>
            <p:cNvPr id="25" name="Rectangle 11"/>
            <p:cNvSpPr>
              <a:spLocks noChangeArrowheads="1"/>
            </p:cNvSpPr>
            <p:nvPr/>
          </p:nvSpPr>
          <p:spPr bwMode="auto">
            <a:xfrm>
              <a:off x="4319588" y="2153895"/>
              <a:ext cx="4321175" cy="7080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000" b="0" dirty="0">
                  <a:solidFill>
                    <a:srgbClr val="080808"/>
                  </a:solidFill>
                  <a:latin typeface="等线" panose="02010600030101010101" pitchFamily="2" charset="-122"/>
                  <a:ea typeface="等线" panose="02010600030101010101" pitchFamily="2" charset="-122"/>
                </a:rPr>
                <a:t>TCP</a:t>
              </a:r>
              <a:r>
                <a:rPr lang="zh-CN" altLang="en-US" sz="2000" b="0" dirty="0">
                  <a:solidFill>
                    <a:srgbClr val="080808"/>
                  </a:solidFill>
                  <a:latin typeface="等线" panose="02010600030101010101" pitchFamily="2" charset="-122"/>
                  <a:ea typeface="等线" panose="02010600030101010101" pitchFamily="2" charset="-122"/>
                </a:rPr>
                <a:t>：传输控制协议</a:t>
              </a:r>
            </a:p>
            <a:p>
              <a:r>
                <a:rPr lang="en-US" altLang="zh-CN" sz="2000" b="0" dirty="0">
                  <a:solidFill>
                    <a:srgbClr val="080808"/>
                  </a:solidFill>
                  <a:latin typeface="等线" panose="02010600030101010101" pitchFamily="2" charset="-122"/>
                  <a:ea typeface="等线" panose="02010600030101010101" pitchFamily="2" charset="-122"/>
                </a:rPr>
                <a:t>UDP：</a:t>
              </a:r>
              <a:r>
                <a:rPr lang="zh-CN" altLang="en-US" sz="2000" b="0" dirty="0">
                  <a:solidFill>
                    <a:srgbClr val="080808"/>
                  </a:solidFill>
                  <a:latin typeface="等线" panose="02010600030101010101" pitchFamily="2" charset="-122"/>
                  <a:ea typeface="等线" panose="02010600030101010101" pitchFamily="2" charset="-122"/>
                </a:rPr>
                <a:t>用户数据报协议</a:t>
              </a:r>
            </a:p>
          </p:txBody>
        </p:sp>
        <p:sp>
          <p:nvSpPr>
            <p:cNvPr id="26" name="Rectangle 10"/>
            <p:cNvSpPr>
              <a:spLocks noChangeArrowheads="1"/>
            </p:cNvSpPr>
            <p:nvPr/>
          </p:nvSpPr>
          <p:spPr bwMode="auto">
            <a:xfrm>
              <a:off x="4319588" y="1239808"/>
              <a:ext cx="4321175" cy="40011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000" b="0" dirty="0">
                  <a:solidFill>
                    <a:srgbClr val="3477FF"/>
                  </a:solidFill>
                  <a:latin typeface="等线" panose="02010600030101010101" pitchFamily="2" charset="-122"/>
                  <a:ea typeface="等线" panose="02010600030101010101" pitchFamily="2" charset="-122"/>
                </a:rPr>
                <a:t>HTTP</a:t>
              </a:r>
              <a:r>
                <a:rPr lang="zh-CN" altLang="en-US" sz="2000" b="0" dirty="0">
                  <a:solidFill>
                    <a:srgbClr val="3477FF"/>
                  </a:solidFill>
                  <a:latin typeface="等线" panose="02010600030101010101" pitchFamily="2" charset="-122"/>
                  <a:ea typeface="等线" panose="02010600030101010101" pitchFamily="2" charset="-122"/>
                </a:rPr>
                <a:t>、</a:t>
              </a:r>
              <a:r>
                <a:rPr lang="en-US" altLang="zh-CN" sz="2000" b="0" dirty="0">
                  <a:solidFill>
                    <a:srgbClr val="3477FF"/>
                  </a:solidFill>
                  <a:latin typeface="等线" panose="02010600030101010101" pitchFamily="2" charset="-122"/>
                  <a:ea typeface="等线" panose="02010600030101010101" pitchFamily="2" charset="-122"/>
                </a:rPr>
                <a:t>FTP</a:t>
              </a:r>
              <a:r>
                <a:rPr lang="zh-CN" altLang="en-US" sz="2000" b="0" dirty="0">
                  <a:solidFill>
                    <a:srgbClr val="3477FF"/>
                  </a:solidFill>
                  <a:latin typeface="等线" panose="02010600030101010101" pitchFamily="2" charset="-122"/>
                  <a:ea typeface="等线" panose="02010600030101010101" pitchFamily="2" charset="-122"/>
                </a:rPr>
                <a:t>、</a:t>
              </a:r>
              <a:r>
                <a:rPr lang="en-US" altLang="zh-CN" sz="2000" b="0" dirty="0">
                  <a:solidFill>
                    <a:srgbClr val="3477FF"/>
                  </a:solidFill>
                  <a:latin typeface="等线" panose="02010600030101010101" pitchFamily="2" charset="-122"/>
                  <a:ea typeface="等线" panose="02010600030101010101" pitchFamily="2" charset="-122"/>
                </a:rPr>
                <a:t>SMTP</a:t>
              </a:r>
              <a:r>
                <a:rPr lang="zh-CN" altLang="en-US" sz="2000" b="0" dirty="0">
                  <a:solidFill>
                    <a:srgbClr val="3477FF"/>
                  </a:solidFill>
                  <a:latin typeface="等线" panose="02010600030101010101" pitchFamily="2" charset="-122"/>
                  <a:ea typeface="等线" panose="02010600030101010101" pitchFamily="2" charset="-122"/>
                </a:rPr>
                <a:t>、</a:t>
              </a:r>
              <a:r>
                <a:rPr lang="en-US" altLang="zh-CN" sz="2000" b="0" dirty="0">
                  <a:solidFill>
                    <a:srgbClr val="3477FF"/>
                  </a:solidFill>
                  <a:latin typeface="等线" panose="02010600030101010101" pitchFamily="2" charset="-122"/>
                  <a:ea typeface="等线" panose="02010600030101010101" pitchFamily="2" charset="-122"/>
                </a:rPr>
                <a:t>DNS</a:t>
              </a:r>
              <a:r>
                <a:rPr lang="zh-CN" altLang="en-US" sz="2000" b="0" dirty="0">
                  <a:solidFill>
                    <a:srgbClr val="3477FF"/>
                  </a:solidFill>
                  <a:latin typeface="等线" panose="02010600030101010101" pitchFamily="2" charset="-122"/>
                  <a:ea typeface="等线" panose="02010600030101010101" pitchFamily="2" charset="-122"/>
                </a:rPr>
                <a:t>、</a:t>
              </a:r>
              <a:r>
                <a:rPr lang="en-US" altLang="zh-CN" sz="2000" b="0" dirty="0">
                  <a:solidFill>
                    <a:srgbClr val="3477FF"/>
                  </a:solidFill>
                  <a:latin typeface="等线" panose="02010600030101010101" pitchFamily="2" charset="-122"/>
                  <a:ea typeface="等线" panose="02010600030101010101" pitchFamily="2" charset="-122"/>
                </a:rPr>
                <a:t>Telnet</a:t>
              </a:r>
              <a:endParaRPr lang="zh-CN" altLang="en-US" sz="2000" b="0" dirty="0">
                <a:solidFill>
                  <a:srgbClr val="3477FF"/>
                </a:solidFill>
                <a:latin typeface="等线" panose="02010600030101010101" pitchFamily="2" charset="-122"/>
                <a:ea typeface="等线" panose="02010600030101010101" pitchFamily="2" charset="-122"/>
              </a:endParaRPr>
            </a:p>
          </p:txBody>
        </p:sp>
        <p:sp>
          <p:nvSpPr>
            <p:cNvPr id="18444" name="Rectangle 1062"/>
            <p:cNvSpPr>
              <a:spLocks noChangeArrowheads="1"/>
            </p:cNvSpPr>
            <p:nvPr/>
          </p:nvSpPr>
          <p:spPr bwMode="auto">
            <a:xfrm>
              <a:off x="302741" y="1024364"/>
              <a:ext cx="16033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400" dirty="0">
                  <a:solidFill>
                    <a:srgbClr val="080808"/>
                  </a:solidFill>
                  <a:latin typeface="等线" panose="02010600030101010101" pitchFamily="2" charset="-122"/>
                  <a:ea typeface="等线" panose="02010600030101010101" pitchFamily="2" charset="-122"/>
                </a:rPr>
                <a:t>报文</a:t>
              </a:r>
            </a:p>
            <a:p>
              <a:r>
                <a:rPr lang="en-US" altLang="zh-CN" sz="2400" dirty="0">
                  <a:solidFill>
                    <a:srgbClr val="080808"/>
                  </a:solidFill>
                  <a:latin typeface="等线" panose="02010600030101010101" pitchFamily="2" charset="-122"/>
                  <a:ea typeface="等线" panose="02010600030101010101" pitchFamily="2" charset="-122"/>
                </a:rPr>
                <a:t>Message</a:t>
              </a:r>
            </a:p>
          </p:txBody>
        </p:sp>
        <p:sp>
          <p:nvSpPr>
            <p:cNvPr id="18445" name="Rectangle 1064"/>
            <p:cNvSpPr>
              <a:spLocks noChangeArrowheads="1"/>
            </p:cNvSpPr>
            <p:nvPr/>
          </p:nvSpPr>
          <p:spPr bwMode="auto">
            <a:xfrm>
              <a:off x="302741" y="2092408"/>
              <a:ext cx="16033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400" dirty="0">
                  <a:solidFill>
                    <a:srgbClr val="080808"/>
                  </a:solidFill>
                  <a:latin typeface="等线" panose="02010600030101010101" pitchFamily="2" charset="-122"/>
                  <a:ea typeface="等线" panose="02010600030101010101" pitchFamily="2" charset="-122"/>
                </a:rPr>
                <a:t>报文段</a:t>
              </a:r>
              <a:endParaRPr lang="en-US" altLang="zh-CN" sz="2400" dirty="0">
                <a:solidFill>
                  <a:srgbClr val="080808"/>
                </a:solidFill>
                <a:latin typeface="等线" panose="02010600030101010101" pitchFamily="2" charset="-122"/>
                <a:ea typeface="等线" panose="02010600030101010101" pitchFamily="2" charset="-122"/>
              </a:endParaRPr>
            </a:p>
            <a:p>
              <a:r>
                <a:rPr lang="en-US" altLang="zh-CN" sz="2400" dirty="0">
                  <a:solidFill>
                    <a:srgbClr val="080808"/>
                  </a:solidFill>
                  <a:latin typeface="等线" panose="02010600030101010101" pitchFamily="2" charset="-122"/>
                  <a:ea typeface="等线" panose="02010600030101010101" pitchFamily="2" charset="-122"/>
                </a:rPr>
                <a:t>Segment</a:t>
              </a:r>
            </a:p>
          </p:txBody>
        </p:sp>
        <p:sp>
          <p:nvSpPr>
            <p:cNvPr id="18446" name="Rectangle 1035"/>
            <p:cNvSpPr>
              <a:spLocks noChangeArrowheads="1"/>
            </p:cNvSpPr>
            <p:nvPr/>
          </p:nvSpPr>
          <p:spPr bwMode="auto">
            <a:xfrm>
              <a:off x="302741" y="3183364"/>
              <a:ext cx="16033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400" dirty="0">
                  <a:solidFill>
                    <a:srgbClr val="080808"/>
                  </a:solidFill>
                  <a:latin typeface="等线" panose="02010600030101010101" pitchFamily="2" charset="-122"/>
                  <a:ea typeface="等线" panose="02010600030101010101" pitchFamily="2" charset="-122"/>
                </a:rPr>
                <a:t>数据报：</a:t>
              </a:r>
              <a:r>
                <a:rPr lang="en-US" altLang="zh-CN" sz="2400" dirty="0">
                  <a:solidFill>
                    <a:srgbClr val="080808"/>
                  </a:solidFill>
                  <a:latin typeface="等线" panose="02010600030101010101" pitchFamily="2" charset="-122"/>
                  <a:ea typeface="等线" panose="02010600030101010101" pitchFamily="2" charset="-122"/>
                </a:rPr>
                <a:t>Datagram</a:t>
              </a:r>
              <a:endParaRPr lang="zh-CN" altLang="en-US" sz="2400" dirty="0">
                <a:solidFill>
                  <a:srgbClr val="080808"/>
                </a:solidFill>
                <a:latin typeface="等线" panose="02010600030101010101" pitchFamily="2" charset="-122"/>
                <a:ea typeface="等线" panose="02010600030101010101" pitchFamily="2" charset="-122"/>
              </a:endParaRPr>
            </a:p>
          </p:txBody>
        </p:sp>
        <p:sp>
          <p:nvSpPr>
            <p:cNvPr id="18447" name="Rectangle 1033"/>
            <p:cNvSpPr>
              <a:spLocks noChangeArrowheads="1"/>
            </p:cNvSpPr>
            <p:nvPr/>
          </p:nvSpPr>
          <p:spPr bwMode="auto">
            <a:xfrm>
              <a:off x="305357" y="4260242"/>
              <a:ext cx="16033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400" dirty="0">
                  <a:solidFill>
                    <a:srgbClr val="080808"/>
                  </a:solidFill>
                  <a:latin typeface="等线" panose="02010600030101010101" pitchFamily="2" charset="-122"/>
                  <a:ea typeface="等线" panose="02010600030101010101" pitchFamily="2" charset="-122"/>
                </a:rPr>
                <a:t>帧：</a:t>
              </a:r>
              <a:endParaRPr lang="en-US" altLang="zh-CN" sz="2400" dirty="0">
                <a:solidFill>
                  <a:srgbClr val="080808"/>
                </a:solidFill>
                <a:latin typeface="等线" panose="02010600030101010101" pitchFamily="2" charset="-122"/>
                <a:ea typeface="等线" panose="02010600030101010101" pitchFamily="2" charset="-122"/>
              </a:endParaRPr>
            </a:p>
            <a:p>
              <a:r>
                <a:rPr lang="en-US" altLang="zh-CN" sz="2400" dirty="0">
                  <a:solidFill>
                    <a:srgbClr val="080808"/>
                  </a:solidFill>
                  <a:latin typeface="等线" panose="02010600030101010101" pitchFamily="2" charset="-122"/>
                  <a:ea typeface="等线" panose="02010600030101010101" pitchFamily="2" charset="-122"/>
                </a:rPr>
                <a:t>Frame</a:t>
              </a:r>
              <a:endParaRPr lang="zh-CN" altLang="en-US" sz="2400" dirty="0">
                <a:solidFill>
                  <a:srgbClr val="080808"/>
                </a:solidFill>
                <a:latin typeface="等线" panose="02010600030101010101" pitchFamily="2" charset="-122"/>
                <a:ea typeface="等线" panose="02010600030101010101" pitchFamily="2" charset="-122"/>
              </a:endParaRPr>
            </a:p>
          </p:txBody>
        </p:sp>
        <p:sp>
          <p:nvSpPr>
            <p:cNvPr id="18448" name="Rectangle 1034"/>
            <p:cNvSpPr>
              <a:spLocks noChangeArrowheads="1"/>
            </p:cNvSpPr>
            <p:nvPr/>
          </p:nvSpPr>
          <p:spPr bwMode="auto">
            <a:xfrm>
              <a:off x="302741" y="5080000"/>
              <a:ext cx="16033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400" dirty="0">
                  <a:solidFill>
                    <a:srgbClr val="080808"/>
                  </a:solidFill>
                  <a:latin typeface="等线" panose="02010600030101010101" pitchFamily="2" charset="-122"/>
                  <a:ea typeface="等线" panose="02010600030101010101" pitchFamily="2" charset="-122"/>
                </a:rPr>
                <a:t>比特流：</a:t>
              </a:r>
              <a:endParaRPr lang="en-US" altLang="zh-CN" sz="2400" dirty="0">
                <a:solidFill>
                  <a:srgbClr val="080808"/>
                </a:solidFill>
                <a:latin typeface="等线" panose="02010600030101010101" pitchFamily="2" charset="-122"/>
                <a:ea typeface="等线" panose="02010600030101010101" pitchFamily="2" charset="-122"/>
              </a:endParaRPr>
            </a:p>
            <a:p>
              <a:r>
                <a:rPr lang="en-US" altLang="zh-CN" sz="2400" dirty="0">
                  <a:solidFill>
                    <a:srgbClr val="080808"/>
                  </a:solidFill>
                  <a:latin typeface="等线" panose="02010600030101010101" pitchFamily="2" charset="-122"/>
                  <a:ea typeface="等线" panose="02010600030101010101" pitchFamily="2" charset="-122"/>
                </a:rPr>
                <a:t>Bits</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AutoShape 2"/>
          <p:cNvSpPr>
            <a:spLocks noChangeArrowheads="1"/>
          </p:cNvSpPr>
          <p:nvPr/>
        </p:nvSpPr>
        <p:spPr bwMode="auto">
          <a:xfrm rot="-5400000">
            <a:off x="4228306" y="1304132"/>
            <a:ext cx="614363" cy="8712200"/>
          </a:xfrm>
          <a:prstGeom prst="can">
            <a:avLst>
              <a:gd name="adj" fmla="val 42608"/>
            </a:avLst>
          </a:prstGeom>
          <a:gradFill rotWithShape="0">
            <a:gsLst>
              <a:gs pos="0">
                <a:srgbClr val="ACACAC"/>
              </a:gs>
              <a:gs pos="50000">
                <a:srgbClr val="EAEAEA"/>
              </a:gs>
              <a:gs pos="100000">
                <a:srgbClr val="ACACAC"/>
              </a:gs>
            </a:gsLst>
            <a:lin ang="5400000" scaled="1"/>
          </a:gradFill>
          <a:ln w="19050">
            <a:solidFill>
              <a:srgbClr val="000000"/>
            </a:solidFill>
            <a:round/>
            <a:headEnd type="none" w="sm" len="lg"/>
            <a:tailEnd type="none" w="sm" len="lg"/>
          </a:ln>
        </p:spPr>
        <p:txBody>
          <a:bodyPr rot="10800000"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lang="zh-CN" altLang="zh-CN">
              <a:solidFill>
                <a:srgbClr val="C0C0C0"/>
              </a:solidFill>
              <a:latin typeface="Times New Roman" panose="02020603050405020304" pitchFamily="18" charset="0"/>
              <a:ea typeface="黑体" panose="02010609060101010101" pitchFamily="49" charset="-122"/>
            </a:endParaRPr>
          </a:p>
        </p:txBody>
      </p:sp>
      <p:sp>
        <p:nvSpPr>
          <p:cNvPr id="19459" name="AutoShape 3"/>
          <p:cNvSpPr>
            <a:spLocks noChangeArrowheads="1"/>
          </p:cNvSpPr>
          <p:nvPr/>
        </p:nvSpPr>
        <p:spPr bwMode="auto">
          <a:xfrm>
            <a:off x="611188" y="2105025"/>
            <a:ext cx="812800" cy="3276600"/>
          </a:xfrm>
          <a:prstGeom prst="cube">
            <a:avLst>
              <a:gd name="adj" fmla="val 10764"/>
            </a:avLst>
          </a:prstGeom>
          <a:solidFill>
            <a:schemeClr val="bg1"/>
          </a:solidFill>
          <a:ln w="19050">
            <a:solidFill>
              <a:schemeClr val="tx1"/>
            </a:solidFill>
            <a:miter lim="800000"/>
            <a:headEnd type="none" w="sm" len="lg"/>
            <a:tailEnd type="none" w="sm" len="lg"/>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60" name="Text Box 4"/>
          <p:cNvSpPr txBox="1">
            <a:spLocks noChangeArrowheads="1"/>
          </p:cNvSpPr>
          <p:nvPr/>
        </p:nvSpPr>
        <p:spPr bwMode="auto">
          <a:xfrm>
            <a:off x="852488" y="235585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5</a:t>
            </a:r>
          </a:p>
        </p:txBody>
      </p:sp>
      <p:sp>
        <p:nvSpPr>
          <p:cNvPr id="19461" name="Text Box 5"/>
          <p:cNvSpPr txBox="1">
            <a:spLocks noChangeArrowheads="1"/>
          </p:cNvSpPr>
          <p:nvPr/>
        </p:nvSpPr>
        <p:spPr bwMode="auto">
          <a:xfrm>
            <a:off x="852488" y="304165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4</a:t>
            </a:r>
          </a:p>
        </p:txBody>
      </p:sp>
      <p:sp>
        <p:nvSpPr>
          <p:cNvPr id="19462" name="Text Box 6"/>
          <p:cNvSpPr txBox="1">
            <a:spLocks noChangeArrowheads="1"/>
          </p:cNvSpPr>
          <p:nvPr/>
        </p:nvSpPr>
        <p:spPr bwMode="auto">
          <a:xfrm>
            <a:off x="852488" y="365125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3</a:t>
            </a:r>
          </a:p>
        </p:txBody>
      </p:sp>
      <p:sp>
        <p:nvSpPr>
          <p:cNvPr id="19463" name="Text Box 7"/>
          <p:cNvSpPr txBox="1">
            <a:spLocks noChangeArrowheads="1"/>
          </p:cNvSpPr>
          <p:nvPr/>
        </p:nvSpPr>
        <p:spPr bwMode="auto">
          <a:xfrm>
            <a:off x="852488" y="4262438"/>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2</a:t>
            </a:r>
          </a:p>
        </p:txBody>
      </p:sp>
      <p:sp>
        <p:nvSpPr>
          <p:cNvPr id="19464" name="Text Box 8"/>
          <p:cNvSpPr txBox="1">
            <a:spLocks noChangeArrowheads="1"/>
          </p:cNvSpPr>
          <p:nvPr/>
        </p:nvSpPr>
        <p:spPr bwMode="auto">
          <a:xfrm>
            <a:off x="852488" y="4881563"/>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1</a:t>
            </a:r>
          </a:p>
        </p:txBody>
      </p:sp>
      <p:sp>
        <p:nvSpPr>
          <p:cNvPr id="19465" name="Freeform 9"/>
          <p:cNvSpPr>
            <a:spLocks/>
          </p:cNvSpPr>
          <p:nvPr/>
        </p:nvSpPr>
        <p:spPr bwMode="auto">
          <a:xfrm>
            <a:off x="611188" y="2762250"/>
            <a:ext cx="822325" cy="66675"/>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66" name="Freeform 10"/>
          <p:cNvSpPr>
            <a:spLocks/>
          </p:cNvSpPr>
          <p:nvPr/>
        </p:nvSpPr>
        <p:spPr bwMode="auto">
          <a:xfrm>
            <a:off x="620713" y="3390900"/>
            <a:ext cx="822325" cy="66675"/>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67" name="Freeform 11"/>
          <p:cNvSpPr>
            <a:spLocks/>
          </p:cNvSpPr>
          <p:nvPr/>
        </p:nvSpPr>
        <p:spPr bwMode="auto">
          <a:xfrm>
            <a:off x="600075" y="4019550"/>
            <a:ext cx="842963" cy="6667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68" name="Freeform 12"/>
          <p:cNvSpPr>
            <a:spLocks/>
          </p:cNvSpPr>
          <p:nvPr/>
        </p:nvSpPr>
        <p:spPr bwMode="auto">
          <a:xfrm>
            <a:off x="600075" y="4667250"/>
            <a:ext cx="833438" cy="6667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69" name="AutoShape 13"/>
          <p:cNvSpPr>
            <a:spLocks noChangeArrowheads="1"/>
          </p:cNvSpPr>
          <p:nvPr/>
        </p:nvSpPr>
        <p:spPr bwMode="auto">
          <a:xfrm rot="10800000">
            <a:off x="723900" y="4619625"/>
            <a:ext cx="190500" cy="433388"/>
          </a:xfrm>
          <a:prstGeom prst="upArrow">
            <a:avLst>
              <a:gd name="adj1" fmla="val 50000"/>
              <a:gd name="adj2" fmla="val 55116"/>
            </a:avLst>
          </a:prstGeom>
          <a:solidFill>
            <a:srgbClr val="FF3300"/>
          </a:solidFill>
          <a:ln w="12700">
            <a:solidFill>
              <a:schemeClr val="tx1"/>
            </a:solidFill>
            <a:miter lim="800000"/>
            <a:headEnd/>
            <a:tailEnd/>
          </a:ln>
        </p:spPr>
        <p:txBody>
          <a:bodyPr rot="10800000" vert="eaVert"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70" name="AutoShape 14"/>
          <p:cNvSpPr>
            <a:spLocks noChangeArrowheads="1"/>
          </p:cNvSpPr>
          <p:nvPr/>
        </p:nvSpPr>
        <p:spPr bwMode="auto">
          <a:xfrm rot="10800000">
            <a:off x="723900" y="3971925"/>
            <a:ext cx="190500" cy="433388"/>
          </a:xfrm>
          <a:prstGeom prst="upArrow">
            <a:avLst>
              <a:gd name="adj1" fmla="val 50000"/>
              <a:gd name="adj2" fmla="val 55116"/>
            </a:avLst>
          </a:prstGeom>
          <a:solidFill>
            <a:srgbClr val="FF3300"/>
          </a:solidFill>
          <a:ln w="12700">
            <a:solidFill>
              <a:schemeClr val="tx1"/>
            </a:solidFill>
            <a:miter lim="800000"/>
            <a:headEnd/>
            <a:tailEnd/>
          </a:ln>
        </p:spPr>
        <p:txBody>
          <a:bodyPr rot="10800000" vert="eaVert"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71" name="AutoShape 15"/>
          <p:cNvSpPr>
            <a:spLocks noChangeArrowheads="1"/>
          </p:cNvSpPr>
          <p:nvPr/>
        </p:nvSpPr>
        <p:spPr bwMode="auto">
          <a:xfrm rot="10800000">
            <a:off x="725488" y="3273425"/>
            <a:ext cx="192087" cy="431800"/>
          </a:xfrm>
          <a:prstGeom prst="upArrow">
            <a:avLst>
              <a:gd name="adj1" fmla="val 50000"/>
              <a:gd name="adj2" fmla="val 54461"/>
            </a:avLst>
          </a:prstGeom>
          <a:solidFill>
            <a:srgbClr val="FF3300"/>
          </a:solidFill>
          <a:ln w="12700">
            <a:solidFill>
              <a:schemeClr val="tx1"/>
            </a:solidFill>
            <a:miter lim="800000"/>
            <a:headEnd/>
            <a:tailEnd/>
          </a:ln>
        </p:spPr>
        <p:txBody>
          <a:bodyPr rot="10800000" vert="eaVert"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72" name="AutoShape 16"/>
          <p:cNvSpPr>
            <a:spLocks noChangeArrowheads="1"/>
          </p:cNvSpPr>
          <p:nvPr/>
        </p:nvSpPr>
        <p:spPr bwMode="auto">
          <a:xfrm rot="10800000">
            <a:off x="725488" y="2662238"/>
            <a:ext cx="192087" cy="433387"/>
          </a:xfrm>
          <a:prstGeom prst="upArrow">
            <a:avLst>
              <a:gd name="adj1" fmla="val 50000"/>
              <a:gd name="adj2" fmla="val 54661"/>
            </a:avLst>
          </a:prstGeom>
          <a:solidFill>
            <a:srgbClr val="FF3300"/>
          </a:solidFill>
          <a:ln w="12700">
            <a:solidFill>
              <a:schemeClr val="tx1"/>
            </a:solidFill>
            <a:miter lim="800000"/>
            <a:headEnd/>
            <a:tailEnd/>
          </a:ln>
        </p:spPr>
        <p:txBody>
          <a:bodyPr rot="10800000" vert="eaVert"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73" name="AutoShape 17"/>
          <p:cNvSpPr>
            <a:spLocks noChangeArrowheads="1"/>
          </p:cNvSpPr>
          <p:nvPr/>
        </p:nvSpPr>
        <p:spPr bwMode="auto">
          <a:xfrm>
            <a:off x="7737475" y="2066925"/>
            <a:ext cx="811213" cy="3314700"/>
          </a:xfrm>
          <a:prstGeom prst="cube">
            <a:avLst>
              <a:gd name="adj" fmla="val 10764"/>
            </a:avLst>
          </a:prstGeom>
          <a:solidFill>
            <a:schemeClr val="bg1"/>
          </a:solidFill>
          <a:ln w="19050">
            <a:solidFill>
              <a:schemeClr val="tx1"/>
            </a:solidFill>
            <a:miter lim="800000"/>
            <a:headEnd type="none" w="sm" len="lg"/>
            <a:tailEnd type="none" w="sm" len="lg"/>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74" name="Text Box 18"/>
          <p:cNvSpPr txBox="1">
            <a:spLocks noChangeArrowheads="1"/>
          </p:cNvSpPr>
          <p:nvPr/>
        </p:nvSpPr>
        <p:spPr bwMode="auto">
          <a:xfrm>
            <a:off x="7773988" y="231775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5</a:t>
            </a:r>
          </a:p>
        </p:txBody>
      </p:sp>
      <p:sp>
        <p:nvSpPr>
          <p:cNvPr id="19475" name="Text Box 19"/>
          <p:cNvSpPr txBox="1">
            <a:spLocks noChangeArrowheads="1"/>
          </p:cNvSpPr>
          <p:nvPr/>
        </p:nvSpPr>
        <p:spPr bwMode="auto">
          <a:xfrm>
            <a:off x="7773988" y="300355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4</a:t>
            </a:r>
          </a:p>
        </p:txBody>
      </p:sp>
      <p:sp>
        <p:nvSpPr>
          <p:cNvPr id="19476" name="Text Box 20"/>
          <p:cNvSpPr txBox="1">
            <a:spLocks noChangeArrowheads="1"/>
          </p:cNvSpPr>
          <p:nvPr/>
        </p:nvSpPr>
        <p:spPr bwMode="auto">
          <a:xfrm>
            <a:off x="7773988" y="361315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3</a:t>
            </a:r>
          </a:p>
        </p:txBody>
      </p:sp>
      <p:sp>
        <p:nvSpPr>
          <p:cNvPr id="19477" name="Text Box 21"/>
          <p:cNvSpPr txBox="1">
            <a:spLocks noChangeArrowheads="1"/>
          </p:cNvSpPr>
          <p:nvPr/>
        </p:nvSpPr>
        <p:spPr bwMode="auto">
          <a:xfrm>
            <a:off x="7773988" y="4224338"/>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2</a:t>
            </a:r>
          </a:p>
        </p:txBody>
      </p:sp>
      <p:sp>
        <p:nvSpPr>
          <p:cNvPr id="19478" name="Text Box 22"/>
          <p:cNvSpPr txBox="1">
            <a:spLocks noChangeArrowheads="1"/>
          </p:cNvSpPr>
          <p:nvPr/>
        </p:nvSpPr>
        <p:spPr bwMode="auto">
          <a:xfrm>
            <a:off x="7773988" y="4843463"/>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1</a:t>
            </a:r>
          </a:p>
        </p:txBody>
      </p:sp>
      <p:sp>
        <p:nvSpPr>
          <p:cNvPr id="19479" name="Freeform 23"/>
          <p:cNvSpPr>
            <a:spLocks/>
          </p:cNvSpPr>
          <p:nvPr/>
        </p:nvSpPr>
        <p:spPr bwMode="auto">
          <a:xfrm>
            <a:off x="7737475" y="2724150"/>
            <a:ext cx="820738" cy="66675"/>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0" name="Freeform 24"/>
          <p:cNvSpPr>
            <a:spLocks/>
          </p:cNvSpPr>
          <p:nvPr/>
        </p:nvSpPr>
        <p:spPr bwMode="auto">
          <a:xfrm>
            <a:off x="7747000" y="3352800"/>
            <a:ext cx="820738" cy="66675"/>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1" name="Freeform 25"/>
          <p:cNvSpPr>
            <a:spLocks/>
          </p:cNvSpPr>
          <p:nvPr/>
        </p:nvSpPr>
        <p:spPr bwMode="auto">
          <a:xfrm>
            <a:off x="7724775" y="3981450"/>
            <a:ext cx="842963" cy="6667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2" name="Freeform 26"/>
          <p:cNvSpPr>
            <a:spLocks/>
          </p:cNvSpPr>
          <p:nvPr/>
        </p:nvSpPr>
        <p:spPr bwMode="auto">
          <a:xfrm>
            <a:off x="7724775" y="4629150"/>
            <a:ext cx="833438" cy="6667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3" name="AutoShape 27"/>
          <p:cNvSpPr>
            <a:spLocks noChangeArrowheads="1"/>
          </p:cNvSpPr>
          <p:nvPr/>
        </p:nvSpPr>
        <p:spPr bwMode="auto">
          <a:xfrm rot="10800000" flipV="1">
            <a:off x="8143875" y="4543425"/>
            <a:ext cx="190500" cy="433388"/>
          </a:xfrm>
          <a:prstGeom prst="upArrow">
            <a:avLst>
              <a:gd name="adj1" fmla="val 50000"/>
              <a:gd name="adj2" fmla="val 55116"/>
            </a:avLst>
          </a:prstGeom>
          <a:solidFill>
            <a:srgbClr val="FF3300"/>
          </a:solidFill>
          <a:ln w="12700">
            <a:solidFill>
              <a:schemeClr val="tx1"/>
            </a:solidFill>
            <a:miter lim="800000"/>
            <a:headEnd/>
            <a:tailEnd/>
          </a:ln>
        </p:spPr>
        <p:txBody>
          <a:bodyPr vert="eaVert"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84" name="AutoShape 28"/>
          <p:cNvSpPr>
            <a:spLocks noChangeArrowheads="1"/>
          </p:cNvSpPr>
          <p:nvPr/>
        </p:nvSpPr>
        <p:spPr bwMode="auto">
          <a:xfrm rot="10800000" flipV="1">
            <a:off x="8143875" y="3857625"/>
            <a:ext cx="190500" cy="433388"/>
          </a:xfrm>
          <a:prstGeom prst="upArrow">
            <a:avLst>
              <a:gd name="adj1" fmla="val 50000"/>
              <a:gd name="adj2" fmla="val 55116"/>
            </a:avLst>
          </a:prstGeom>
          <a:solidFill>
            <a:srgbClr val="FF3300"/>
          </a:solidFill>
          <a:ln w="12700">
            <a:solidFill>
              <a:schemeClr val="tx1"/>
            </a:solidFill>
            <a:miter lim="800000"/>
            <a:headEnd/>
            <a:tailEnd/>
          </a:ln>
        </p:spPr>
        <p:txBody>
          <a:bodyPr vert="eaVert"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85" name="AutoShape 29"/>
          <p:cNvSpPr>
            <a:spLocks noChangeArrowheads="1"/>
          </p:cNvSpPr>
          <p:nvPr/>
        </p:nvSpPr>
        <p:spPr bwMode="auto">
          <a:xfrm rot="10800000" flipV="1">
            <a:off x="8145463" y="3195638"/>
            <a:ext cx="192087" cy="431800"/>
          </a:xfrm>
          <a:prstGeom prst="upArrow">
            <a:avLst>
              <a:gd name="adj1" fmla="val 50000"/>
              <a:gd name="adj2" fmla="val 54461"/>
            </a:avLst>
          </a:prstGeom>
          <a:solidFill>
            <a:srgbClr val="FF3300"/>
          </a:solidFill>
          <a:ln w="12700">
            <a:solidFill>
              <a:schemeClr val="tx1"/>
            </a:solidFill>
            <a:miter lim="800000"/>
            <a:headEnd/>
            <a:tailEnd/>
          </a:ln>
        </p:spPr>
        <p:txBody>
          <a:bodyPr vert="eaVert"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86" name="AutoShape 30"/>
          <p:cNvSpPr>
            <a:spLocks noChangeArrowheads="1"/>
          </p:cNvSpPr>
          <p:nvPr/>
        </p:nvSpPr>
        <p:spPr bwMode="auto">
          <a:xfrm rot="10800000" flipV="1">
            <a:off x="8145463" y="2547938"/>
            <a:ext cx="192087" cy="433387"/>
          </a:xfrm>
          <a:prstGeom prst="upArrow">
            <a:avLst>
              <a:gd name="adj1" fmla="val 50000"/>
              <a:gd name="adj2" fmla="val 54661"/>
            </a:avLst>
          </a:prstGeom>
          <a:solidFill>
            <a:srgbClr val="FF3300"/>
          </a:solidFill>
          <a:ln w="12700">
            <a:solidFill>
              <a:schemeClr val="tx1"/>
            </a:solidFill>
            <a:miter lim="800000"/>
            <a:headEnd/>
            <a:tailEnd/>
          </a:ln>
        </p:spPr>
        <p:txBody>
          <a:bodyPr vert="eaVert"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87" name="Line 31"/>
          <p:cNvSpPr>
            <a:spLocks noChangeShapeType="1"/>
          </p:cNvSpPr>
          <p:nvPr/>
        </p:nvSpPr>
        <p:spPr bwMode="auto">
          <a:xfrm>
            <a:off x="1358900" y="3771900"/>
            <a:ext cx="6375400" cy="0"/>
          </a:xfrm>
          <a:prstGeom prst="line">
            <a:avLst/>
          </a:prstGeom>
          <a:noFill/>
          <a:ln w="38100" cap="rnd">
            <a:solidFill>
              <a:srgbClr val="000000"/>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8" name="Rectangle 32"/>
          <p:cNvSpPr>
            <a:spLocks noChangeArrowheads="1"/>
          </p:cNvSpPr>
          <p:nvPr/>
        </p:nvSpPr>
        <p:spPr bwMode="auto">
          <a:xfrm>
            <a:off x="2457450" y="3562350"/>
            <a:ext cx="4060825" cy="387350"/>
          </a:xfrm>
          <a:prstGeom prst="rect">
            <a:avLst/>
          </a:prstGeom>
          <a:solidFill>
            <a:schemeClr val="bg1"/>
          </a:solidFill>
          <a:ln w="19050">
            <a:solidFill>
              <a:schemeClr val="tx1"/>
            </a:solidFill>
            <a:miter lim="800000"/>
            <a:headEnd type="none" w="sm" len="lg"/>
            <a:tailEnd type="none" w="sm" len="lg"/>
          </a:ln>
        </p:spPr>
        <p:txBody>
          <a:bodyPr wrap="none" anchor="ct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kumimoji="1" lang="zh-CN" altLang="zh-CN" sz="1600" b="0">
              <a:solidFill>
                <a:srgbClr val="080808"/>
              </a:solidFill>
              <a:latin typeface="Times New Roman" panose="02020603050405020304" pitchFamily="18" charset="0"/>
              <a:ea typeface="宋体" panose="02010600030101010101" pitchFamily="2" charset="-122"/>
            </a:endParaRPr>
          </a:p>
        </p:txBody>
      </p:sp>
      <p:sp>
        <p:nvSpPr>
          <p:cNvPr id="19489" name="Text Box 33"/>
          <p:cNvSpPr txBox="1">
            <a:spLocks noChangeArrowheads="1"/>
          </p:cNvSpPr>
          <p:nvPr/>
        </p:nvSpPr>
        <p:spPr bwMode="auto">
          <a:xfrm>
            <a:off x="2578100" y="3594100"/>
            <a:ext cx="4106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H</a:t>
            </a:r>
            <a:r>
              <a:rPr kumimoji="1" lang="en-US" altLang="zh-CN" sz="1600" baseline="-25000" dirty="0">
                <a:solidFill>
                  <a:srgbClr val="080808"/>
                </a:solidFill>
                <a:latin typeface="等线" panose="02010600030101010101" pitchFamily="2" charset="-122"/>
                <a:ea typeface="等线" panose="02010600030101010101" pitchFamily="2" charset="-122"/>
              </a:rPr>
              <a:t>3</a:t>
            </a:r>
          </a:p>
        </p:txBody>
      </p:sp>
      <p:sp>
        <p:nvSpPr>
          <p:cNvPr id="19490" name="Line 34"/>
          <p:cNvSpPr>
            <a:spLocks noChangeShapeType="1"/>
          </p:cNvSpPr>
          <p:nvPr/>
        </p:nvSpPr>
        <p:spPr bwMode="auto">
          <a:xfrm>
            <a:off x="1374775" y="5014913"/>
            <a:ext cx="6326188" cy="0"/>
          </a:xfrm>
          <a:prstGeom prst="line">
            <a:avLst/>
          </a:prstGeom>
          <a:noFill/>
          <a:ln w="38100" cap="rnd">
            <a:solidFill>
              <a:srgbClr val="000000"/>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1" name="Line 35"/>
          <p:cNvSpPr>
            <a:spLocks noChangeShapeType="1"/>
          </p:cNvSpPr>
          <p:nvPr/>
        </p:nvSpPr>
        <p:spPr bwMode="auto">
          <a:xfrm>
            <a:off x="1379538" y="4411663"/>
            <a:ext cx="6337300" cy="0"/>
          </a:xfrm>
          <a:prstGeom prst="line">
            <a:avLst/>
          </a:prstGeom>
          <a:noFill/>
          <a:ln w="38100" cap="rnd">
            <a:solidFill>
              <a:srgbClr val="000000"/>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2" name="Line 36"/>
          <p:cNvSpPr>
            <a:spLocks noChangeShapeType="1"/>
          </p:cNvSpPr>
          <p:nvPr/>
        </p:nvSpPr>
        <p:spPr bwMode="auto">
          <a:xfrm>
            <a:off x="1371600" y="3132138"/>
            <a:ext cx="6362700" cy="0"/>
          </a:xfrm>
          <a:prstGeom prst="line">
            <a:avLst/>
          </a:prstGeom>
          <a:noFill/>
          <a:ln w="38100" cap="rnd">
            <a:solidFill>
              <a:srgbClr val="000000"/>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3" name="Line 37"/>
          <p:cNvSpPr>
            <a:spLocks noChangeShapeType="1"/>
          </p:cNvSpPr>
          <p:nvPr/>
        </p:nvSpPr>
        <p:spPr bwMode="auto">
          <a:xfrm>
            <a:off x="1373188" y="2509838"/>
            <a:ext cx="6362700" cy="0"/>
          </a:xfrm>
          <a:prstGeom prst="line">
            <a:avLst/>
          </a:prstGeom>
          <a:noFill/>
          <a:ln w="38100" cap="rnd">
            <a:solidFill>
              <a:srgbClr val="000000"/>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4" name="Rectangle 38"/>
          <p:cNvSpPr>
            <a:spLocks noChangeArrowheads="1"/>
          </p:cNvSpPr>
          <p:nvPr/>
        </p:nvSpPr>
        <p:spPr bwMode="auto">
          <a:xfrm>
            <a:off x="2014538" y="4837113"/>
            <a:ext cx="5021262" cy="392112"/>
          </a:xfrm>
          <a:prstGeom prst="rect">
            <a:avLst/>
          </a:prstGeom>
          <a:solidFill>
            <a:schemeClr val="bg1"/>
          </a:solidFill>
          <a:ln w="19050">
            <a:solidFill>
              <a:schemeClr val="tx1"/>
            </a:solidFill>
            <a:miter lim="800000"/>
            <a:headEnd type="none" w="sm" len="lg"/>
            <a:tailEnd type="none" w="sm" len="lg"/>
          </a:ln>
        </p:spPr>
        <p:txBody>
          <a:bodyPr wrap="none" anchor="ct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kumimoji="1" lang="zh-CN" altLang="zh-CN" sz="1600" b="0">
              <a:solidFill>
                <a:srgbClr val="080808"/>
              </a:solidFill>
              <a:latin typeface="Times New Roman" panose="02020603050405020304" pitchFamily="18" charset="0"/>
              <a:ea typeface="宋体" panose="02010600030101010101" pitchFamily="2" charset="-122"/>
            </a:endParaRPr>
          </a:p>
        </p:txBody>
      </p:sp>
      <p:sp>
        <p:nvSpPr>
          <p:cNvPr id="19495" name="AutoShape 39"/>
          <p:cNvSpPr>
            <a:spLocks noChangeArrowheads="1"/>
          </p:cNvSpPr>
          <p:nvPr/>
        </p:nvSpPr>
        <p:spPr bwMode="auto">
          <a:xfrm rot="5400000">
            <a:off x="1445419" y="5420519"/>
            <a:ext cx="196850" cy="382588"/>
          </a:xfrm>
          <a:prstGeom prst="upArrow">
            <a:avLst>
              <a:gd name="adj1" fmla="val 50000"/>
              <a:gd name="adj2" fmla="val 50145"/>
            </a:avLst>
          </a:prstGeom>
          <a:solidFill>
            <a:srgbClr val="FF3300"/>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96" name="AutoShape 40"/>
          <p:cNvSpPr>
            <a:spLocks noChangeArrowheads="1"/>
          </p:cNvSpPr>
          <p:nvPr/>
        </p:nvSpPr>
        <p:spPr bwMode="auto">
          <a:xfrm rot="5400000">
            <a:off x="2160588" y="5424488"/>
            <a:ext cx="196850" cy="381000"/>
          </a:xfrm>
          <a:prstGeom prst="upArrow">
            <a:avLst>
              <a:gd name="adj1" fmla="val 50000"/>
              <a:gd name="adj2" fmla="val 49937"/>
            </a:avLst>
          </a:prstGeom>
          <a:solidFill>
            <a:srgbClr val="FF3300"/>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97" name="AutoShape 41"/>
          <p:cNvSpPr>
            <a:spLocks noChangeArrowheads="1"/>
          </p:cNvSpPr>
          <p:nvPr/>
        </p:nvSpPr>
        <p:spPr bwMode="auto">
          <a:xfrm rot="5400000">
            <a:off x="7387431" y="5422107"/>
            <a:ext cx="200025" cy="382588"/>
          </a:xfrm>
          <a:prstGeom prst="upArrow">
            <a:avLst>
              <a:gd name="adj1" fmla="val 50000"/>
              <a:gd name="adj2" fmla="val 49349"/>
            </a:avLst>
          </a:prstGeom>
          <a:solidFill>
            <a:srgbClr val="FF3300"/>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98" name="AutoShape 42"/>
          <p:cNvSpPr>
            <a:spLocks noChangeArrowheads="1"/>
          </p:cNvSpPr>
          <p:nvPr/>
        </p:nvSpPr>
        <p:spPr bwMode="auto">
          <a:xfrm rot="5400000">
            <a:off x="6638925" y="5424488"/>
            <a:ext cx="196850" cy="381000"/>
          </a:xfrm>
          <a:prstGeom prst="upArrow">
            <a:avLst>
              <a:gd name="adj1" fmla="val 50000"/>
              <a:gd name="adj2" fmla="val 49937"/>
            </a:avLst>
          </a:prstGeom>
          <a:solidFill>
            <a:srgbClr val="FF3300"/>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499" name="AutoShape 43"/>
          <p:cNvSpPr>
            <a:spLocks noChangeArrowheads="1"/>
          </p:cNvSpPr>
          <p:nvPr/>
        </p:nvSpPr>
        <p:spPr bwMode="auto">
          <a:xfrm flipV="1">
            <a:off x="769938" y="5273675"/>
            <a:ext cx="382587" cy="395288"/>
          </a:xfrm>
          <a:custGeom>
            <a:avLst/>
            <a:gdLst>
              <a:gd name="T0" fmla="*/ 0 w 21600"/>
              <a:gd name="T1" fmla="*/ 0 h 21600"/>
              <a:gd name="T2" fmla="*/ 0 w 21600"/>
              <a:gd name="T3" fmla="*/ 0 h 21600"/>
              <a:gd name="T4" fmla="*/ 0 w 21600"/>
              <a:gd name="T5" fmla="*/ 2147483646 h 21600"/>
              <a:gd name="T6" fmla="*/ 2147483646 w 21600"/>
              <a:gd name="T7" fmla="*/ 0 h 21600"/>
              <a:gd name="T8" fmla="*/ 17694720 60000 65536"/>
              <a:gd name="T9" fmla="*/ 5898240 60000 65536"/>
              <a:gd name="T10" fmla="*/ 5898240 60000 65536"/>
              <a:gd name="T11" fmla="*/ 0 60000 65536"/>
              <a:gd name="T12" fmla="*/ 12405 w 21600"/>
              <a:gd name="T13" fmla="*/ 2949 h 21600"/>
              <a:gd name="T14" fmla="*/ 18217 w 21600"/>
              <a:gd name="T15" fmla="*/ 928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3300"/>
          </a:solidFill>
          <a:ln w="12700">
            <a:solidFill>
              <a:schemeClr val="tx1"/>
            </a:solidFill>
            <a:miter lim="800000"/>
            <a:headEnd/>
            <a:tailEnd/>
          </a:ln>
        </p:spPr>
        <p:txBody>
          <a:bodyPr rot="10800000" wrap="none" anchor="ctr"/>
          <a:lstStyle/>
          <a:p>
            <a:endParaRPr lang="zh-CN" altLang="en-US"/>
          </a:p>
        </p:txBody>
      </p:sp>
      <p:sp>
        <p:nvSpPr>
          <p:cNvPr id="19500" name="Text Box 44"/>
          <p:cNvSpPr txBox="1">
            <a:spLocks noChangeArrowheads="1"/>
          </p:cNvSpPr>
          <p:nvPr/>
        </p:nvSpPr>
        <p:spPr bwMode="auto">
          <a:xfrm>
            <a:off x="3408363" y="5443538"/>
            <a:ext cx="18822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zh-CN" altLang="en-US" sz="1800" dirty="0">
                <a:solidFill>
                  <a:srgbClr val="080808"/>
                </a:solidFill>
                <a:latin typeface="等线" panose="02010600030101010101" pitchFamily="2" charset="-122"/>
                <a:ea typeface="等线" panose="02010600030101010101" pitchFamily="2" charset="-122"/>
              </a:rPr>
              <a:t>物 理 传 输 媒 体</a:t>
            </a:r>
          </a:p>
        </p:txBody>
      </p:sp>
      <p:sp>
        <p:nvSpPr>
          <p:cNvPr id="19501" name="AutoShape 45"/>
          <p:cNvSpPr>
            <a:spLocks noChangeArrowheads="1"/>
          </p:cNvSpPr>
          <p:nvPr/>
        </p:nvSpPr>
        <p:spPr bwMode="auto">
          <a:xfrm rot="5400000">
            <a:off x="2914650" y="5424488"/>
            <a:ext cx="196850" cy="381000"/>
          </a:xfrm>
          <a:prstGeom prst="upArrow">
            <a:avLst>
              <a:gd name="adj1" fmla="val 50000"/>
              <a:gd name="adj2" fmla="val 49937"/>
            </a:avLst>
          </a:prstGeom>
          <a:solidFill>
            <a:srgbClr val="FF3300"/>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502" name="AutoShape 46"/>
          <p:cNvSpPr>
            <a:spLocks noChangeArrowheads="1"/>
          </p:cNvSpPr>
          <p:nvPr/>
        </p:nvSpPr>
        <p:spPr bwMode="auto">
          <a:xfrm rot="5400000">
            <a:off x="5843588" y="5424488"/>
            <a:ext cx="196850" cy="381000"/>
          </a:xfrm>
          <a:prstGeom prst="upArrow">
            <a:avLst>
              <a:gd name="adj1" fmla="val 50000"/>
              <a:gd name="adj2" fmla="val 49937"/>
            </a:avLst>
          </a:prstGeom>
          <a:solidFill>
            <a:srgbClr val="FF3300"/>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503" name="AutoShape 47"/>
          <p:cNvSpPr>
            <a:spLocks noChangeArrowheads="1"/>
          </p:cNvSpPr>
          <p:nvPr/>
        </p:nvSpPr>
        <p:spPr bwMode="auto">
          <a:xfrm rot="5400000" flipH="1">
            <a:off x="7927975" y="5237163"/>
            <a:ext cx="395287" cy="382588"/>
          </a:xfrm>
          <a:custGeom>
            <a:avLst/>
            <a:gdLst>
              <a:gd name="T0" fmla="*/ 0 w 21600"/>
              <a:gd name="T1" fmla="*/ 0 h 21600"/>
              <a:gd name="T2" fmla="*/ 0 w 21600"/>
              <a:gd name="T3" fmla="*/ 0 h 21600"/>
              <a:gd name="T4" fmla="*/ 0 w 21600"/>
              <a:gd name="T5" fmla="*/ 2147483646 h 21600"/>
              <a:gd name="T6" fmla="*/ 2147483646 w 21600"/>
              <a:gd name="T7" fmla="*/ 0 h 21600"/>
              <a:gd name="T8" fmla="*/ 17694720 60000 65536"/>
              <a:gd name="T9" fmla="*/ 5898240 60000 65536"/>
              <a:gd name="T10" fmla="*/ 5898240 60000 65536"/>
              <a:gd name="T11" fmla="*/ 0 60000 65536"/>
              <a:gd name="T12" fmla="*/ 12405 w 21600"/>
              <a:gd name="T13" fmla="*/ 2949 h 21600"/>
              <a:gd name="T14" fmla="*/ 18217 w 21600"/>
              <a:gd name="T15" fmla="*/ 928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3300"/>
          </a:solidFill>
          <a:ln w="12700">
            <a:solidFill>
              <a:schemeClr val="tx1"/>
            </a:solidFill>
            <a:miter lim="800000"/>
            <a:headEnd/>
            <a:tailEnd/>
          </a:ln>
        </p:spPr>
        <p:txBody>
          <a:bodyPr rot="10800000" vert="eaVert" wrap="none" anchor="ctr"/>
          <a:lstStyle/>
          <a:p>
            <a:endParaRPr lang="zh-CN" altLang="en-US"/>
          </a:p>
        </p:txBody>
      </p:sp>
      <p:sp>
        <p:nvSpPr>
          <p:cNvPr id="19504" name="Rectangle 48"/>
          <p:cNvSpPr>
            <a:spLocks noChangeArrowheads="1"/>
          </p:cNvSpPr>
          <p:nvPr/>
        </p:nvSpPr>
        <p:spPr bwMode="auto">
          <a:xfrm>
            <a:off x="2014538" y="4238625"/>
            <a:ext cx="5021262" cy="381000"/>
          </a:xfrm>
          <a:prstGeom prst="rect">
            <a:avLst/>
          </a:prstGeom>
          <a:solidFill>
            <a:schemeClr val="bg1"/>
          </a:solidFill>
          <a:ln w="19050">
            <a:solidFill>
              <a:schemeClr val="tx1"/>
            </a:solidFill>
            <a:miter lim="800000"/>
            <a:headEnd type="none" w="sm" len="lg"/>
            <a:tailEnd type="none" w="sm" len="lg"/>
          </a:ln>
        </p:spPr>
        <p:txBody>
          <a:bodyPr wrap="none" anchor="ct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kumimoji="1" lang="zh-CN" altLang="zh-CN" sz="1600" b="0">
              <a:solidFill>
                <a:srgbClr val="080808"/>
              </a:solidFill>
              <a:latin typeface="Times New Roman" panose="02020603050405020304" pitchFamily="18" charset="0"/>
              <a:ea typeface="宋体" panose="02010600030101010101" pitchFamily="2" charset="-122"/>
            </a:endParaRPr>
          </a:p>
        </p:txBody>
      </p:sp>
      <p:sp>
        <p:nvSpPr>
          <p:cNvPr id="19505" name="Rectangle 49"/>
          <p:cNvSpPr>
            <a:spLocks noChangeArrowheads="1"/>
          </p:cNvSpPr>
          <p:nvPr/>
        </p:nvSpPr>
        <p:spPr bwMode="auto">
          <a:xfrm>
            <a:off x="3038475" y="2943225"/>
            <a:ext cx="3479800" cy="387350"/>
          </a:xfrm>
          <a:prstGeom prst="rect">
            <a:avLst/>
          </a:prstGeom>
          <a:solidFill>
            <a:schemeClr val="bg1"/>
          </a:solidFill>
          <a:ln w="19050">
            <a:solidFill>
              <a:schemeClr val="tx1"/>
            </a:solidFill>
            <a:miter lim="800000"/>
            <a:headEnd type="none" w="sm" len="lg"/>
            <a:tailEnd type="none" w="sm" len="lg"/>
          </a:ln>
        </p:spPr>
        <p:txBody>
          <a:bodyPr wrap="none" anchor="ct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kumimoji="1" lang="zh-CN" altLang="zh-CN" sz="1600" b="0">
              <a:solidFill>
                <a:srgbClr val="080808"/>
              </a:solidFill>
              <a:latin typeface="Times New Roman" panose="02020603050405020304" pitchFamily="18" charset="0"/>
              <a:ea typeface="宋体" panose="02010600030101010101" pitchFamily="2" charset="-122"/>
            </a:endParaRPr>
          </a:p>
        </p:txBody>
      </p:sp>
      <p:sp>
        <p:nvSpPr>
          <p:cNvPr id="19506" name="Rectangle 50"/>
          <p:cNvSpPr>
            <a:spLocks noChangeArrowheads="1"/>
          </p:cNvSpPr>
          <p:nvPr/>
        </p:nvSpPr>
        <p:spPr bwMode="auto">
          <a:xfrm>
            <a:off x="3490913" y="2333625"/>
            <a:ext cx="3027362" cy="387350"/>
          </a:xfrm>
          <a:prstGeom prst="rect">
            <a:avLst/>
          </a:prstGeom>
          <a:solidFill>
            <a:schemeClr val="bg1"/>
          </a:solidFill>
          <a:ln w="19050">
            <a:solidFill>
              <a:schemeClr val="tx1"/>
            </a:solidFill>
            <a:miter lim="800000"/>
            <a:headEnd type="none" w="sm" len="lg"/>
            <a:tailEnd type="none" w="sm" len="lg"/>
          </a:ln>
        </p:spPr>
        <p:txBody>
          <a:bodyPr wrap="none" anchor="ct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kumimoji="1" lang="zh-CN" altLang="zh-CN" sz="1600" b="0">
              <a:solidFill>
                <a:srgbClr val="080808"/>
              </a:solidFill>
              <a:latin typeface="Times New Roman" panose="02020603050405020304" pitchFamily="18" charset="0"/>
              <a:ea typeface="宋体" panose="02010600030101010101" pitchFamily="2" charset="-122"/>
            </a:endParaRPr>
          </a:p>
        </p:txBody>
      </p:sp>
      <p:sp>
        <p:nvSpPr>
          <p:cNvPr id="19507" name="Line 51"/>
          <p:cNvSpPr>
            <a:spLocks noChangeShapeType="1"/>
          </p:cNvSpPr>
          <p:nvPr/>
        </p:nvSpPr>
        <p:spPr bwMode="auto">
          <a:xfrm>
            <a:off x="4008438" y="2333625"/>
            <a:ext cx="0" cy="38100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8" name="Line 52"/>
          <p:cNvSpPr>
            <a:spLocks noChangeShapeType="1"/>
          </p:cNvSpPr>
          <p:nvPr/>
        </p:nvSpPr>
        <p:spPr bwMode="auto">
          <a:xfrm>
            <a:off x="3490913" y="2943225"/>
            <a:ext cx="0" cy="38100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9" name="Line 53"/>
          <p:cNvSpPr>
            <a:spLocks noChangeShapeType="1"/>
          </p:cNvSpPr>
          <p:nvPr/>
        </p:nvSpPr>
        <p:spPr bwMode="auto">
          <a:xfrm>
            <a:off x="3048000" y="3573463"/>
            <a:ext cx="0" cy="38100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0" name="Line 54"/>
          <p:cNvSpPr>
            <a:spLocks noChangeShapeType="1"/>
          </p:cNvSpPr>
          <p:nvPr/>
        </p:nvSpPr>
        <p:spPr bwMode="auto">
          <a:xfrm>
            <a:off x="2457450" y="4238625"/>
            <a:ext cx="0" cy="38100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1" name="Line 55"/>
          <p:cNvSpPr>
            <a:spLocks noChangeShapeType="1"/>
          </p:cNvSpPr>
          <p:nvPr/>
        </p:nvSpPr>
        <p:spPr bwMode="auto">
          <a:xfrm>
            <a:off x="6518275" y="4238625"/>
            <a:ext cx="0" cy="38100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2" name="Text Box 56"/>
          <p:cNvSpPr txBox="1">
            <a:spLocks noChangeArrowheads="1"/>
          </p:cNvSpPr>
          <p:nvPr/>
        </p:nvSpPr>
        <p:spPr bwMode="auto">
          <a:xfrm>
            <a:off x="4556125" y="2365375"/>
            <a:ext cx="13420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zh-CN" altLang="en-US" sz="1600" dirty="0">
                <a:solidFill>
                  <a:srgbClr val="080808"/>
                </a:solidFill>
                <a:latin typeface="等线" panose="02010600030101010101" pitchFamily="2" charset="-122"/>
                <a:ea typeface="等线" panose="02010600030101010101" pitchFamily="2" charset="-122"/>
              </a:rPr>
              <a:t>数  据  部  分</a:t>
            </a:r>
          </a:p>
        </p:txBody>
      </p:sp>
      <p:sp>
        <p:nvSpPr>
          <p:cNvPr id="19513" name="Text Box 57"/>
          <p:cNvSpPr txBox="1">
            <a:spLocks noChangeArrowheads="1"/>
          </p:cNvSpPr>
          <p:nvPr/>
        </p:nvSpPr>
        <p:spPr bwMode="auto">
          <a:xfrm>
            <a:off x="4235450" y="3000375"/>
            <a:ext cx="15103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zh-CN" altLang="en-US" sz="1600" dirty="0">
                <a:solidFill>
                  <a:srgbClr val="080808"/>
                </a:solidFill>
                <a:latin typeface="等线" panose="02010600030101010101" pitchFamily="2" charset="-122"/>
                <a:ea typeface="等线" panose="02010600030101010101" pitchFamily="2" charset="-122"/>
              </a:rPr>
              <a:t>数   据   部   分</a:t>
            </a:r>
          </a:p>
        </p:txBody>
      </p:sp>
      <p:sp>
        <p:nvSpPr>
          <p:cNvPr id="19514" name="Text Box 58"/>
          <p:cNvSpPr txBox="1">
            <a:spLocks noChangeArrowheads="1"/>
          </p:cNvSpPr>
          <p:nvPr/>
        </p:nvSpPr>
        <p:spPr bwMode="auto">
          <a:xfrm>
            <a:off x="3852863" y="3603625"/>
            <a:ext cx="1790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zh-CN" altLang="en-US" sz="1600" dirty="0">
                <a:solidFill>
                  <a:srgbClr val="080808"/>
                </a:solidFill>
                <a:latin typeface="等线" panose="02010600030101010101" pitchFamily="2" charset="-122"/>
                <a:ea typeface="等线" panose="02010600030101010101" pitchFamily="2" charset="-122"/>
              </a:rPr>
              <a:t>数     据     部    分</a:t>
            </a:r>
          </a:p>
        </p:txBody>
      </p:sp>
      <p:sp>
        <p:nvSpPr>
          <p:cNvPr id="19515" name="Text Box 59"/>
          <p:cNvSpPr txBox="1">
            <a:spLocks noChangeArrowheads="1"/>
          </p:cNvSpPr>
          <p:nvPr/>
        </p:nvSpPr>
        <p:spPr bwMode="auto">
          <a:xfrm>
            <a:off x="3541713" y="4283075"/>
            <a:ext cx="20152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zh-CN" altLang="en-US" sz="1600" dirty="0">
                <a:solidFill>
                  <a:srgbClr val="080808"/>
                </a:solidFill>
                <a:latin typeface="等线" panose="02010600030101010101" pitchFamily="2" charset="-122"/>
                <a:ea typeface="等线" panose="02010600030101010101" pitchFamily="2" charset="-122"/>
              </a:rPr>
              <a:t>数      据      部      分</a:t>
            </a:r>
          </a:p>
        </p:txBody>
      </p:sp>
      <p:sp>
        <p:nvSpPr>
          <p:cNvPr id="19516" name="Text Box 60"/>
          <p:cNvSpPr txBox="1">
            <a:spLocks noChangeArrowheads="1"/>
          </p:cNvSpPr>
          <p:nvPr/>
        </p:nvSpPr>
        <p:spPr bwMode="auto">
          <a:xfrm>
            <a:off x="2014538" y="4897438"/>
            <a:ext cx="5160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10100110100101     </a:t>
            </a:r>
            <a:r>
              <a:rPr kumimoji="1" lang="en-US" altLang="zh-CN" sz="1600" dirty="0" smtClean="0">
                <a:solidFill>
                  <a:srgbClr val="080808"/>
                </a:solidFill>
                <a:latin typeface="等线" panose="02010600030101010101" pitchFamily="2" charset="-122"/>
                <a:ea typeface="等线" panose="02010600030101010101" pitchFamily="2" charset="-122"/>
              </a:rPr>
              <a:t>  </a:t>
            </a:r>
            <a:r>
              <a:rPr kumimoji="1" lang="zh-CN" altLang="en-US" sz="1600" dirty="0" smtClean="0">
                <a:solidFill>
                  <a:srgbClr val="080808"/>
                </a:solidFill>
                <a:latin typeface="等线" panose="02010600030101010101" pitchFamily="2" charset="-122"/>
                <a:ea typeface="等线" panose="02010600030101010101" pitchFamily="2" charset="-122"/>
              </a:rPr>
              <a:t>比     </a:t>
            </a:r>
            <a:r>
              <a:rPr kumimoji="1" lang="zh-CN" altLang="en-US" sz="1600" dirty="0">
                <a:solidFill>
                  <a:srgbClr val="080808"/>
                </a:solidFill>
                <a:latin typeface="等线" panose="02010600030101010101" pitchFamily="2" charset="-122"/>
                <a:ea typeface="等线" panose="02010600030101010101" pitchFamily="2" charset="-122"/>
              </a:rPr>
              <a:t>特   </a:t>
            </a:r>
            <a:r>
              <a:rPr kumimoji="1" lang="zh-CN" altLang="en-US" sz="1600" dirty="0" smtClean="0">
                <a:solidFill>
                  <a:srgbClr val="080808"/>
                </a:solidFill>
                <a:latin typeface="等线" panose="02010600030101010101" pitchFamily="2" charset="-122"/>
                <a:ea typeface="等线" panose="02010600030101010101" pitchFamily="2" charset="-122"/>
              </a:rPr>
              <a:t>  流        </a:t>
            </a:r>
            <a:r>
              <a:rPr kumimoji="1" lang="en-US" altLang="zh-CN" sz="1600" dirty="0">
                <a:solidFill>
                  <a:srgbClr val="080808"/>
                </a:solidFill>
                <a:latin typeface="等线" panose="02010600030101010101" pitchFamily="2" charset="-122"/>
                <a:ea typeface="等线" panose="02010600030101010101" pitchFamily="2" charset="-122"/>
              </a:rPr>
              <a:t>11 010111010</a:t>
            </a:r>
          </a:p>
        </p:txBody>
      </p:sp>
      <p:sp>
        <p:nvSpPr>
          <p:cNvPr id="19517" name="Text Box 61"/>
          <p:cNvSpPr txBox="1">
            <a:spLocks noChangeArrowheads="1"/>
          </p:cNvSpPr>
          <p:nvPr/>
        </p:nvSpPr>
        <p:spPr bwMode="auto">
          <a:xfrm>
            <a:off x="6583363" y="4264025"/>
            <a:ext cx="3738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T</a:t>
            </a:r>
            <a:r>
              <a:rPr kumimoji="1" lang="en-US" altLang="zh-CN" sz="1600" baseline="-25000" dirty="0">
                <a:solidFill>
                  <a:srgbClr val="080808"/>
                </a:solidFill>
                <a:latin typeface="等线" panose="02010600030101010101" pitchFamily="2" charset="-122"/>
                <a:ea typeface="等线" panose="02010600030101010101" pitchFamily="2" charset="-122"/>
              </a:rPr>
              <a:t>2</a:t>
            </a:r>
          </a:p>
        </p:txBody>
      </p:sp>
      <p:sp>
        <p:nvSpPr>
          <p:cNvPr id="19518" name="Text Box 62"/>
          <p:cNvSpPr txBox="1">
            <a:spLocks noChangeArrowheads="1"/>
          </p:cNvSpPr>
          <p:nvPr/>
        </p:nvSpPr>
        <p:spPr bwMode="auto">
          <a:xfrm>
            <a:off x="549275" y="1163638"/>
            <a:ext cx="1074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zh-CN" altLang="en-US" sz="1800" dirty="0">
                <a:solidFill>
                  <a:srgbClr val="080808"/>
                </a:solidFill>
                <a:latin typeface="等线" panose="02010600030101010101" pitchFamily="2" charset="-122"/>
                <a:ea typeface="等线" panose="02010600030101010101" pitchFamily="2" charset="-122"/>
              </a:rPr>
              <a:t>计算机 </a:t>
            </a:r>
            <a:r>
              <a:rPr kumimoji="1" lang="en-US" altLang="zh-CN" sz="1800" dirty="0">
                <a:solidFill>
                  <a:srgbClr val="080808"/>
                </a:solidFill>
                <a:latin typeface="等线" panose="02010600030101010101" pitchFamily="2" charset="-122"/>
                <a:ea typeface="等线" panose="02010600030101010101" pitchFamily="2" charset="-122"/>
              </a:rPr>
              <a:t>1</a:t>
            </a:r>
          </a:p>
        </p:txBody>
      </p:sp>
      <p:sp>
        <p:nvSpPr>
          <p:cNvPr id="19519" name="Text Box 64"/>
          <p:cNvSpPr txBox="1">
            <a:spLocks noChangeArrowheads="1"/>
          </p:cNvSpPr>
          <p:nvPr/>
        </p:nvSpPr>
        <p:spPr bwMode="auto">
          <a:xfrm>
            <a:off x="3554413" y="2368550"/>
            <a:ext cx="4106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H</a:t>
            </a:r>
            <a:r>
              <a:rPr kumimoji="1" lang="en-US" altLang="zh-CN" sz="1600" baseline="-25000" dirty="0">
                <a:solidFill>
                  <a:srgbClr val="080808"/>
                </a:solidFill>
                <a:latin typeface="等线" panose="02010600030101010101" pitchFamily="2" charset="-122"/>
                <a:ea typeface="等线" panose="02010600030101010101" pitchFamily="2" charset="-122"/>
              </a:rPr>
              <a:t>5</a:t>
            </a:r>
            <a:endParaRPr kumimoji="1" lang="en-US" altLang="zh-CN" sz="1600" dirty="0">
              <a:solidFill>
                <a:srgbClr val="080808"/>
              </a:solidFill>
              <a:latin typeface="等线" panose="02010600030101010101" pitchFamily="2" charset="-122"/>
              <a:ea typeface="等线" panose="02010600030101010101" pitchFamily="2" charset="-122"/>
            </a:endParaRPr>
          </a:p>
        </p:txBody>
      </p:sp>
      <p:sp>
        <p:nvSpPr>
          <p:cNvPr id="19520" name="Text Box 65"/>
          <p:cNvSpPr txBox="1">
            <a:spLocks noChangeArrowheads="1"/>
          </p:cNvSpPr>
          <p:nvPr/>
        </p:nvSpPr>
        <p:spPr bwMode="auto">
          <a:xfrm>
            <a:off x="3086100" y="2965450"/>
            <a:ext cx="4106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H</a:t>
            </a:r>
            <a:r>
              <a:rPr kumimoji="1" lang="en-US" altLang="zh-CN" sz="1600" baseline="-25000" dirty="0">
                <a:solidFill>
                  <a:srgbClr val="080808"/>
                </a:solidFill>
                <a:latin typeface="等线" panose="02010600030101010101" pitchFamily="2" charset="-122"/>
                <a:ea typeface="等线" panose="02010600030101010101" pitchFamily="2" charset="-122"/>
              </a:rPr>
              <a:t>4</a:t>
            </a:r>
          </a:p>
        </p:txBody>
      </p:sp>
      <p:sp>
        <p:nvSpPr>
          <p:cNvPr id="19521" name="Text Box 66"/>
          <p:cNvSpPr txBox="1">
            <a:spLocks noChangeArrowheads="1"/>
          </p:cNvSpPr>
          <p:nvPr/>
        </p:nvSpPr>
        <p:spPr bwMode="auto">
          <a:xfrm>
            <a:off x="2051050" y="4244975"/>
            <a:ext cx="4106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H</a:t>
            </a:r>
            <a:r>
              <a:rPr kumimoji="1" lang="en-US" altLang="zh-CN" sz="1600" baseline="-25000" dirty="0">
                <a:solidFill>
                  <a:srgbClr val="080808"/>
                </a:solidFill>
                <a:latin typeface="等线" panose="02010600030101010101" pitchFamily="2" charset="-122"/>
                <a:ea typeface="等线" panose="02010600030101010101" pitchFamily="2" charset="-122"/>
              </a:rPr>
              <a:t>2</a:t>
            </a:r>
          </a:p>
        </p:txBody>
      </p:sp>
      <p:sp>
        <p:nvSpPr>
          <p:cNvPr id="19522" name="Text Box 67"/>
          <p:cNvSpPr txBox="1">
            <a:spLocks noChangeArrowheads="1"/>
          </p:cNvSpPr>
          <p:nvPr/>
        </p:nvSpPr>
        <p:spPr bwMode="auto">
          <a:xfrm>
            <a:off x="2827338" y="1901825"/>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zh-CN" altLang="en-US" sz="1800" dirty="0">
                <a:solidFill>
                  <a:srgbClr val="080808"/>
                </a:solidFill>
                <a:latin typeface="等线" panose="02010600030101010101" pitchFamily="2" charset="-122"/>
                <a:ea typeface="等线" panose="02010600030101010101" pitchFamily="2" charset="-122"/>
              </a:rPr>
              <a:t>首部</a:t>
            </a:r>
          </a:p>
        </p:txBody>
      </p:sp>
      <p:sp>
        <p:nvSpPr>
          <p:cNvPr id="19523" name="Line 68"/>
          <p:cNvSpPr>
            <a:spLocks noChangeShapeType="1"/>
          </p:cNvSpPr>
          <p:nvPr/>
        </p:nvSpPr>
        <p:spPr bwMode="auto">
          <a:xfrm>
            <a:off x="3143250" y="2197100"/>
            <a:ext cx="369888" cy="231775"/>
          </a:xfrm>
          <a:prstGeom prst="line">
            <a:avLst/>
          </a:prstGeom>
          <a:noFill/>
          <a:ln w="12700">
            <a:solidFill>
              <a:srgbClr val="000000"/>
            </a:solidFill>
            <a:round/>
            <a:headEnd type="none" w="sm" len="lg"/>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4" name="Text Box 69"/>
          <p:cNvSpPr txBox="1">
            <a:spLocks noChangeArrowheads="1"/>
          </p:cNvSpPr>
          <p:nvPr/>
        </p:nvSpPr>
        <p:spPr bwMode="auto">
          <a:xfrm>
            <a:off x="6740525" y="3730625"/>
            <a:ext cx="620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zh-CN" altLang="en-US" sz="1800" b="0">
                <a:solidFill>
                  <a:srgbClr val="080808"/>
                </a:solidFill>
                <a:latin typeface="黑体" panose="02010609060101010101" pitchFamily="49" charset="-122"/>
                <a:ea typeface="黑体" panose="02010609060101010101" pitchFamily="49" charset="-122"/>
              </a:rPr>
              <a:t>尾部</a:t>
            </a:r>
          </a:p>
        </p:txBody>
      </p:sp>
      <p:sp>
        <p:nvSpPr>
          <p:cNvPr id="19525" name="Line 70"/>
          <p:cNvSpPr>
            <a:spLocks noChangeShapeType="1"/>
          </p:cNvSpPr>
          <p:nvPr/>
        </p:nvSpPr>
        <p:spPr bwMode="auto">
          <a:xfrm flipH="1">
            <a:off x="6813550" y="4010025"/>
            <a:ext cx="222250" cy="228600"/>
          </a:xfrm>
          <a:prstGeom prst="line">
            <a:avLst/>
          </a:prstGeom>
          <a:noFill/>
          <a:ln w="12700">
            <a:solidFill>
              <a:srgbClr val="000000"/>
            </a:solidFill>
            <a:round/>
            <a:headEnd type="none" w="sm" len="lg"/>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6" name="Text Box 71"/>
          <p:cNvSpPr txBox="1">
            <a:spLocks noChangeArrowheads="1"/>
          </p:cNvSpPr>
          <p:nvPr/>
        </p:nvSpPr>
        <p:spPr bwMode="auto">
          <a:xfrm>
            <a:off x="5257800" y="4845050"/>
            <a:ext cx="374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Times New Roman" panose="02020603050405020304" pitchFamily="18" charset="0"/>
                <a:ea typeface="宋体" panose="02010600030101010101" pitchFamily="2" charset="-122"/>
              </a:rPr>
              <a:t>…</a:t>
            </a:r>
          </a:p>
        </p:txBody>
      </p:sp>
      <p:sp>
        <p:nvSpPr>
          <p:cNvPr id="19527" name="Text Box 72"/>
          <p:cNvSpPr txBox="1">
            <a:spLocks noChangeArrowheads="1"/>
          </p:cNvSpPr>
          <p:nvPr/>
        </p:nvSpPr>
        <p:spPr bwMode="auto">
          <a:xfrm>
            <a:off x="3663950" y="4846638"/>
            <a:ext cx="374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smtClean="0">
                <a:solidFill>
                  <a:srgbClr val="080808"/>
                </a:solidFill>
                <a:latin typeface="Times New Roman" panose="02020603050405020304" pitchFamily="18" charset="0"/>
                <a:ea typeface="宋体" panose="02010600030101010101" pitchFamily="2" charset="-122"/>
              </a:rPr>
              <a:t>…</a:t>
            </a:r>
            <a:endParaRPr kumimoji="1" lang="en-US" altLang="zh-CN" sz="1600" dirty="0">
              <a:solidFill>
                <a:srgbClr val="080808"/>
              </a:solidFill>
              <a:latin typeface="Times New Roman" panose="02020603050405020304" pitchFamily="18" charset="0"/>
              <a:ea typeface="宋体" panose="02010600030101010101" pitchFamily="2" charset="-122"/>
            </a:endParaRPr>
          </a:p>
        </p:txBody>
      </p:sp>
      <p:sp>
        <p:nvSpPr>
          <p:cNvPr id="19528" name="AutoShape 73"/>
          <p:cNvSpPr>
            <a:spLocks noChangeArrowheads="1"/>
          </p:cNvSpPr>
          <p:nvPr/>
        </p:nvSpPr>
        <p:spPr bwMode="auto">
          <a:xfrm>
            <a:off x="7880350" y="1524000"/>
            <a:ext cx="665163" cy="609600"/>
          </a:xfrm>
          <a:prstGeom prst="cube">
            <a:avLst>
              <a:gd name="adj" fmla="val 17593"/>
            </a:avLst>
          </a:prstGeom>
          <a:solidFill>
            <a:schemeClr val="bg1"/>
          </a:solidFill>
          <a:ln w="19050">
            <a:solidFill>
              <a:schemeClr val="tx1"/>
            </a:solidFill>
            <a:miter lim="800000"/>
            <a:headEnd type="none" w="sm" len="lg"/>
            <a:tailEnd type="none" w="sm" len="lg"/>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529" name="Text Box 74"/>
          <p:cNvSpPr txBox="1">
            <a:spLocks noChangeArrowheads="1"/>
          </p:cNvSpPr>
          <p:nvPr/>
        </p:nvSpPr>
        <p:spPr bwMode="auto">
          <a:xfrm>
            <a:off x="7939088" y="1695450"/>
            <a:ext cx="5180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AP</a:t>
            </a:r>
            <a:r>
              <a:rPr kumimoji="1" lang="en-US" altLang="zh-CN" sz="1600" baseline="-25000" dirty="0">
                <a:solidFill>
                  <a:srgbClr val="080808"/>
                </a:solidFill>
                <a:latin typeface="等线" panose="02010600030101010101" pitchFamily="2" charset="-122"/>
                <a:ea typeface="等线" panose="02010600030101010101" pitchFamily="2" charset="-122"/>
              </a:rPr>
              <a:t>2</a:t>
            </a:r>
          </a:p>
        </p:txBody>
      </p:sp>
      <p:sp>
        <p:nvSpPr>
          <p:cNvPr id="19530" name="AutoShape 75"/>
          <p:cNvSpPr>
            <a:spLocks noChangeArrowheads="1"/>
          </p:cNvSpPr>
          <p:nvPr/>
        </p:nvSpPr>
        <p:spPr bwMode="auto">
          <a:xfrm>
            <a:off x="8148638" y="2014538"/>
            <a:ext cx="190500" cy="395287"/>
          </a:xfrm>
          <a:prstGeom prst="upArrow">
            <a:avLst>
              <a:gd name="adj1" fmla="val 50000"/>
              <a:gd name="adj2" fmla="val 50271"/>
            </a:avLst>
          </a:prstGeom>
          <a:solidFill>
            <a:srgbClr val="FF3300"/>
          </a:solidFill>
          <a:ln w="12700">
            <a:solidFill>
              <a:schemeClr val="tx1"/>
            </a:solidFill>
            <a:miter lim="800000"/>
            <a:headEnd/>
            <a:tailEnd/>
          </a:ln>
        </p:spPr>
        <p:txBody>
          <a:bodyPr vert="eaVert"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531" name="AutoShape 76"/>
          <p:cNvSpPr>
            <a:spLocks noChangeArrowheads="1"/>
          </p:cNvSpPr>
          <p:nvPr/>
        </p:nvSpPr>
        <p:spPr bwMode="auto">
          <a:xfrm>
            <a:off x="615950" y="1571625"/>
            <a:ext cx="665163" cy="609600"/>
          </a:xfrm>
          <a:prstGeom prst="cube">
            <a:avLst>
              <a:gd name="adj" fmla="val 17593"/>
            </a:avLst>
          </a:prstGeom>
          <a:solidFill>
            <a:schemeClr val="bg1"/>
          </a:solidFill>
          <a:ln w="19050">
            <a:solidFill>
              <a:schemeClr val="tx1"/>
            </a:solidFill>
            <a:miter lim="800000"/>
            <a:headEnd type="none" w="sm" len="lg"/>
            <a:tailEnd type="none" w="sm" len="lg"/>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532" name="Text Box 77"/>
          <p:cNvSpPr txBox="1">
            <a:spLocks noChangeArrowheads="1"/>
          </p:cNvSpPr>
          <p:nvPr/>
        </p:nvSpPr>
        <p:spPr bwMode="auto">
          <a:xfrm>
            <a:off x="636588" y="1758950"/>
            <a:ext cx="5180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en-US" altLang="zh-CN" sz="1600" dirty="0">
                <a:solidFill>
                  <a:srgbClr val="080808"/>
                </a:solidFill>
                <a:latin typeface="等线" panose="02010600030101010101" pitchFamily="2" charset="-122"/>
                <a:ea typeface="等线" panose="02010600030101010101" pitchFamily="2" charset="-122"/>
              </a:rPr>
              <a:t>AP</a:t>
            </a:r>
            <a:r>
              <a:rPr kumimoji="1" lang="en-US" altLang="zh-CN" sz="1600" baseline="-25000" dirty="0">
                <a:solidFill>
                  <a:srgbClr val="080808"/>
                </a:solidFill>
                <a:latin typeface="等线" panose="02010600030101010101" pitchFamily="2" charset="-122"/>
                <a:ea typeface="等线" panose="02010600030101010101" pitchFamily="2" charset="-122"/>
              </a:rPr>
              <a:t>1</a:t>
            </a:r>
            <a:endParaRPr kumimoji="1" lang="en-US" altLang="zh-CN" sz="1600" dirty="0">
              <a:solidFill>
                <a:srgbClr val="080808"/>
              </a:solidFill>
              <a:latin typeface="等线" panose="02010600030101010101" pitchFamily="2" charset="-122"/>
              <a:ea typeface="等线" panose="02010600030101010101" pitchFamily="2" charset="-122"/>
            </a:endParaRPr>
          </a:p>
        </p:txBody>
      </p:sp>
      <p:sp>
        <p:nvSpPr>
          <p:cNvPr id="19533" name="AutoShape 78"/>
          <p:cNvSpPr>
            <a:spLocks noChangeArrowheads="1"/>
          </p:cNvSpPr>
          <p:nvPr/>
        </p:nvSpPr>
        <p:spPr bwMode="auto">
          <a:xfrm flipV="1">
            <a:off x="728663" y="2090738"/>
            <a:ext cx="190500" cy="395287"/>
          </a:xfrm>
          <a:prstGeom prst="upArrow">
            <a:avLst>
              <a:gd name="adj1" fmla="val 50000"/>
              <a:gd name="adj2" fmla="val 50271"/>
            </a:avLst>
          </a:prstGeom>
          <a:solidFill>
            <a:srgbClr val="FF3300"/>
          </a:solidFill>
          <a:ln w="12700">
            <a:solidFill>
              <a:schemeClr val="tx1"/>
            </a:solidFill>
            <a:miter lim="800000"/>
            <a:headEnd/>
            <a:tailEnd/>
          </a:ln>
        </p:spPr>
        <p:txBody>
          <a:bodyPr rot="10800000" vert="eaVert"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solidFill>
                <a:srgbClr val="080808"/>
              </a:solidFill>
              <a:latin typeface="Times New Roman" panose="02020603050405020304" pitchFamily="18" charset="0"/>
              <a:ea typeface="黑体" panose="02010609060101010101" pitchFamily="49" charset="-122"/>
            </a:endParaRPr>
          </a:p>
        </p:txBody>
      </p:sp>
      <p:sp>
        <p:nvSpPr>
          <p:cNvPr id="19534" name="Line 79"/>
          <p:cNvSpPr>
            <a:spLocks noChangeShapeType="1"/>
          </p:cNvSpPr>
          <p:nvPr/>
        </p:nvSpPr>
        <p:spPr bwMode="auto">
          <a:xfrm>
            <a:off x="1158875" y="1925638"/>
            <a:ext cx="6745288" cy="0"/>
          </a:xfrm>
          <a:prstGeom prst="line">
            <a:avLst/>
          </a:prstGeom>
          <a:noFill/>
          <a:ln w="38100" cap="rnd">
            <a:solidFill>
              <a:srgbClr val="000000"/>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5" name="Rectangle 80"/>
          <p:cNvSpPr>
            <a:spLocks noChangeArrowheads="1"/>
          </p:cNvSpPr>
          <p:nvPr/>
        </p:nvSpPr>
        <p:spPr bwMode="auto">
          <a:xfrm>
            <a:off x="4000500" y="1703388"/>
            <a:ext cx="2517775" cy="387350"/>
          </a:xfrm>
          <a:prstGeom prst="rect">
            <a:avLst/>
          </a:prstGeom>
          <a:solidFill>
            <a:schemeClr val="bg1"/>
          </a:solidFill>
          <a:ln w="19050">
            <a:solidFill>
              <a:schemeClr val="tx1"/>
            </a:solidFill>
            <a:miter lim="800000"/>
            <a:headEnd type="none" w="sm" len="lg"/>
            <a:tailEnd type="none" w="sm" len="lg"/>
          </a:ln>
        </p:spPr>
        <p:txBody>
          <a:bodyPr wrap="none" anchor="ct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kumimoji="1" lang="zh-CN" altLang="zh-CN" sz="1600" b="0">
              <a:solidFill>
                <a:srgbClr val="080808"/>
              </a:solidFill>
              <a:latin typeface="Times New Roman" panose="02020603050405020304" pitchFamily="18" charset="0"/>
              <a:ea typeface="宋体" panose="02010600030101010101" pitchFamily="2" charset="-122"/>
            </a:endParaRPr>
          </a:p>
        </p:txBody>
      </p:sp>
      <p:sp>
        <p:nvSpPr>
          <p:cNvPr id="19536" name="Text Box 81"/>
          <p:cNvSpPr txBox="1">
            <a:spLocks noChangeArrowheads="1"/>
          </p:cNvSpPr>
          <p:nvPr/>
        </p:nvSpPr>
        <p:spPr bwMode="auto">
          <a:xfrm>
            <a:off x="4379913" y="1720850"/>
            <a:ext cx="16962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zh-CN" altLang="en-US" sz="1600" dirty="0">
                <a:solidFill>
                  <a:srgbClr val="080808"/>
                </a:solidFill>
                <a:latin typeface="等线" panose="02010600030101010101" pitchFamily="2" charset="-122"/>
                <a:ea typeface="等线" panose="02010600030101010101" pitchFamily="2" charset="-122"/>
              </a:rPr>
              <a:t>应 用 程 序 数 据</a:t>
            </a:r>
          </a:p>
        </p:txBody>
      </p:sp>
      <p:sp>
        <p:nvSpPr>
          <p:cNvPr id="19537" name="Line 82"/>
          <p:cNvSpPr>
            <a:spLocks noChangeShapeType="1"/>
          </p:cNvSpPr>
          <p:nvPr/>
        </p:nvSpPr>
        <p:spPr bwMode="auto">
          <a:xfrm>
            <a:off x="4008438" y="2105025"/>
            <a:ext cx="0" cy="228600"/>
          </a:xfrm>
          <a:prstGeom prst="line">
            <a:avLst/>
          </a:prstGeom>
          <a:noFill/>
          <a:ln w="12700" cap="rnd">
            <a:solidFill>
              <a:schemeClr val="tx1"/>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9538" name="Line 83"/>
          <p:cNvSpPr>
            <a:spLocks noChangeShapeType="1"/>
          </p:cNvSpPr>
          <p:nvPr/>
        </p:nvSpPr>
        <p:spPr bwMode="auto">
          <a:xfrm>
            <a:off x="6518275" y="2105025"/>
            <a:ext cx="0" cy="228600"/>
          </a:xfrm>
          <a:prstGeom prst="line">
            <a:avLst/>
          </a:prstGeom>
          <a:noFill/>
          <a:ln w="12700" cap="rnd">
            <a:solidFill>
              <a:schemeClr val="tx1"/>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9539" name="Line 84"/>
          <p:cNvSpPr>
            <a:spLocks noChangeShapeType="1"/>
          </p:cNvSpPr>
          <p:nvPr/>
        </p:nvSpPr>
        <p:spPr bwMode="auto">
          <a:xfrm>
            <a:off x="6518275" y="2714625"/>
            <a:ext cx="0" cy="228600"/>
          </a:xfrm>
          <a:prstGeom prst="line">
            <a:avLst/>
          </a:prstGeom>
          <a:noFill/>
          <a:ln w="12700" cap="rnd">
            <a:solidFill>
              <a:schemeClr val="tx1"/>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9540" name="Line 85"/>
          <p:cNvSpPr>
            <a:spLocks noChangeShapeType="1"/>
          </p:cNvSpPr>
          <p:nvPr/>
        </p:nvSpPr>
        <p:spPr bwMode="auto">
          <a:xfrm>
            <a:off x="6518275" y="3324225"/>
            <a:ext cx="0" cy="228600"/>
          </a:xfrm>
          <a:prstGeom prst="line">
            <a:avLst/>
          </a:prstGeom>
          <a:noFill/>
          <a:ln w="12700" cap="rnd">
            <a:solidFill>
              <a:schemeClr val="tx1"/>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9541" name="Line 86"/>
          <p:cNvSpPr>
            <a:spLocks noChangeShapeType="1"/>
          </p:cNvSpPr>
          <p:nvPr/>
        </p:nvSpPr>
        <p:spPr bwMode="auto">
          <a:xfrm>
            <a:off x="3490913" y="2714625"/>
            <a:ext cx="0" cy="228600"/>
          </a:xfrm>
          <a:prstGeom prst="line">
            <a:avLst/>
          </a:prstGeom>
          <a:noFill/>
          <a:ln w="12700" cap="rnd">
            <a:solidFill>
              <a:schemeClr val="tx1"/>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9542" name="Line 87"/>
          <p:cNvSpPr>
            <a:spLocks noChangeShapeType="1"/>
          </p:cNvSpPr>
          <p:nvPr/>
        </p:nvSpPr>
        <p:spPr bwMode="auto">
          <a:xfrm>
            <a:off x="3048000" y="3324225"/>
            <a:ext cx="0" cy="228600"/>
          </a:xfrm>
          <a:prstGeom prst="line">
            <a:avLst/>
          </a:prstGeom>
          <a:noFill/>
          <a:ln w="12700" cap="rnd">
            <a:solidFill>
              <a:schemeClr val="tx1"/>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9543" name="Line 88"/>
          <p:cNvSpPr>
            <a:spLocks noChangeShapeType="1"/>
          </p:cNvSpPr>
          <p:nvPr/>
        </p:nvSpPr>
        <p:spPr bwMode="auto">
          <a:xfrm>
            <a:off x="6518275" y="3933825"/>
            <a:ext cx="0" cy="304800"/>
          </a:xfrm>
          <a:prstGeom prst="line">
            <a:avLst/>
          </a:prstGeom>
          <a:noFill/>
          <a:ln w="12700" cap="rnd">
            <a:solidFill>
              <a:schemeClr val="tx1"/>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9544" name="Line 89"/>
          <p:cNvSpPr>
            <a:spLocks noChangeShapeType="1"/>
          </p:cNvSpPr>
          <p:nvPr/>
        </p:nvSpPr>
        <p:spPr bwMode="auto">
          <a:xfrm>
            <a:off x="2457450" y="3933825"/>
            <a:ext cx="0" cy="304800"/>
          </a:xfrm>
          <a:prstGeom prst="line">
            <a:avLst/>
          </a:prstGeom>
          <a:noFill/>
          <a:ln w="12700" cap="rnd">
            <a:solidFill>
              <a:schemeClr val="tx1"/>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9545" name="Line 90"/>
          <p:cNvSpPr>
            <a:spLocks noChangeShapeType="1"/>
          </p:cNvSpPr>
          <p:nvPr/>
        </p:nvSpPr>
        <p:spPr bwMode="auto">
          <a:xfrm>
            <a:off x="7035800" y="4619625"/>
            <a:ext cx="0" cy="228600"/>
          </a:xfrm>
          <a:prstGeom prst="line">
            <a:avLst/>
          </a:prstGeom>
          <a:noFill/>
          <a:ln w="12700" cap="rnd">
            <a:solidFill>
              <a:schemeClr val="tx1"/>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9546" name="Line 91"/>
          <p:cNvSpPr>
            <a:spLocks noChangeShapeType="1"/>
          </p:cNvSpPr>
          <p:nvPr/>
        </p:nvSpPr>
        <p:spPr bwMode="auto">
          <a:xfrm>
            <a:off x="2014538" y="4619625"/>
            <a:ext cx="0" cy="228600"/>
          </a:xfrm>
          <a:prstGeom prst="line">
            <a:avLst/>
          </a:prstGeom>
          <a:noFill/>
          <a:ln w="12700" cap="rnd">
            <a:solidFill>
              <a:schemeClr val="tx1"/>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9547" name="Text Box 63"/>
          <p:cNvSpPr txBox="1">
            <a:spLocks noChangeArrowheads="1"/>
          </p:cNvSpPr>
          <p:nvPr/>
        </p:nvSpPr>
        <p:spPr bwMode="auto">
          <a:xfrm>
            <a:off x="7754938" y="1125538"/>
            <a:ext cx="1068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a:defRPr sz="3200" b="1">
                <a:solidFill>
                  <a:schemeClr val="tx1"/>
                </a:solidFill>
                <a:latin typeface="Arial" panose="020B0604020202020204" pitchFamily="34" charset="0"/>
              </a:defRPr>
            </a:lvl1pPr>
            <a:lvl2pPr marL="742950" indent="-285750" defTabSz="762000">
              <a:defRPr sz="3200" b="1">
                <a:solidFill>
                  <a:schemeClr val="tx1"/>
                </a:solidFill>
                <a:latin typeface="Arial" panose="020B0604020202020204" pitchFamily="34" charset="0"/>
              </a:defRPr>
            </a:lvl2pPr>
            <a:lvl3pPr marL="1143000" indent="-228600" defTabSz="762000">
              <a:defRPr sz="3200" b="1">
                <a:solidFill>
                  <a:schemeClr val="tx1"/>
                </a:solidFill>
                <a:latin typeface="Arial" panose="020B0604020202020204" pitchFamily="34" charset="0"/>
              </a:defRPr>
            </a:lvl3pPr>
            <a:lvl4pPr marL="1600200" indent="-228600" defTabSz="762000">
              <a:defRPr sz="3200" b="1">
                <a:solidFill>
                  <a:schemeClr val="tx1"/>
                </a:solidFill>
                <a:latin typeface="Arial" panose="020B0604020202020204" pitchFamily="34" charset="0"/>
              </a:defRPr>
            </a:lvl4pPr>
            <a:lvl5pPr marL="2057400" indent="-228600" defTabSz="762000">
              <a:defRPr sz="3200"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b="1">
                <a:solidFill>
                  <a:schemeClr val="tx1"/>
                </a:solidFill>
                <a:latin typeface="Arial" panose="020B0604020202020204" pitchFamily="34" charset="0"/>
              </a:defRPr>
            </a:lvl9pPr>
          </a:lstStyle>
          <a:p>
            <a:r>
              <a:rPr kumimoji="1" lang="zh-CN" altLang="en-US" sz="1800" dirty="0">
                <a:solidFill>
                  <a:srgbClr val="080808"/>
                </a:solidFill>
                <a:latin typeface="等线" panose="02010600030101010101" pitchFamily="2" charset="-122"/>
                <a:ea typeface="等线" panose="02010600030101010101" pitchFamily="2" charset="-122"/>
              </a:rPr>
              <a:t>计算机 </a:t>
            </a:r>
            <a:r>
              <a:rPr kumimoji="1" lang="en-US" altLang="zh-CN" sz="1800" dirty="0">
                <a:solidFill>
                  <a:srgbClr val="080808"/>
                </a:solidFill>
                <a:latin typeface="等线" panose="02010600030101010101" pitchFamily="2" charset="-122"/>
                <a:ea typeface="等线" panose="02010600030101010101" pitchFamily="2" charset="-122"/>
              </a:rPr>
              <a:t>2</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白色_吉大4：3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白色_吉大4：3主题" id="{AAD15525-0233-4B8E-93B3-EBE5CF8A1BAE}" vid="{4ED60F66-CC6B-4200-8183-F1132BD7DF2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白色_吉大4：3主题</Template>
  <TotalTime>10820</TotalTime>
  <Words>2232</Words>
  <Application>Microsoft Office PowerPoint</Application>
  <PresentationFormat>全屏显示(4:3)</PresentationFormat>
  <Paragraphs>258</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等线</vt:lpstr>
      <vt:lpstr>等线 Light</vt:lpstr>
      <vt:lpstr>黑体</vt:lpstr>
      <vt:lpstr>宋体</vt:lpstr>
      <vt:lpstr>Arial</vt:lpstr>
      <vt:lpstr>Comic Sans MS</vt:lpstr>
      <vt:lpstr>Times New Roman</vt:lpstr>
      <vt:lpstr>Wingdings</vt:lpstr>
      <vt:lpstr>白色_吉大4：3主题</vt:lpstr>
      <vt:lpstr>PowerPoint 演示文稿</vt:lpstr>
      <vt:lpstr>PowerPoint 演示文稿</vt:lpstr>
      <vt:lpstr>基本概念</vt:lpstr>
      <vt:lpstr>internet、Internet和www</vt:lpstr>
      <vt:lpstr>网络分类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TCP段结构 </vt:lpstr>
      <vt:lpstr> UDP段结构</vt:lpstr>
      <vt:lpstr>PowerPoint 演示文稿</vt:lpstr>
      <vt:lpstr>PowerPoint 演示文稿</vt:lpstr>
      <vt:lpstr> IPv4数据报格式 </vt:lpstr>
      <vt:lpstr> IPv6数据报格式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PI Home</cp:lastModifiedBy>
  <cp:revision>362</cp:revision>
  <dcterms:created xsi:type="dcterms:W3CDTF">2000-01-15T04:50:39Z</dcterms:created>
  <dcterms:modified xsi:type="dcterms:W3CDTF">2021-11-16T02:36:29Z</dcterms:modified>
</cp:coreProperties>
</file>