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"/>
  </p:notesMasterIdLst>
  <p:sldIdLst>
    <p:sldId id="980" r:id="rId3"/>
    <p:sldId id="777" r:id="rId4"/>
    <p:sldId id="976" r:id="rId6"/>
    <p:sldId id="927" r:id="rId7"/>
    <p:sldId id="945" r:id="rId8"/>
    <p:sldId id="946" r:id="rId9"/>
    <p:sldId id="947" r:id="rId10"/>
    <p:sldId id="948" r:id="rId11"/>
    <p:sldId id="949" r:id="rId12"/>
    <p:sldId id="950" r:id="rId13"/>
    <p:sldId id="951" r:id="rId14"/>
    <p:sldId id="953" r:id="rId15"/>
    <p:sldId id="954" r:id="rId16"/>
    <p:sldId id="970" r:id="rId17"/>
    <p:sldId id="971" r:id="rId18"/>
    <p:sldId id="972" r:id="rId19"/>
    <p:sldId id="962" r:id="rId20"/>
    <p:sldId id="955" r:id="rId21"/>
    <p:sldId id="928" r:id="rId22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53C"/>
    <a:srgbClr val="C92F46"/>
    <a:srgbClr val="C82E45"/>
    <a:srgbClr val="660066"/>
    <a:srgbClr val="00CC00"/>
    <a:srgbClr val="996633"/>
    <a:srgbClr val="66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7" autoAdjust="0"/>
    <p:restoredTop sz="94711" autoAdjust="0"/>
  </p:normalViewPr>
  <p:slideViewPr>
    <p:cSldViewPr>
      <p:cViewPr varScale="1">
        <p:scale>
          <a:sx n="91" d="100"/>
          <a:sy n="91" d="100"/>
        </p:scale>
        <p:origin x="6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8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 smtClean="0"/>
              <a:t>Click to edit Master text styles</a:t>
            </a:r>
            <a:endParaRPr lang="en-US" altLang="en-US" noProof="0" smtClean="0"/>
          </a:p>
          <a:p>
            <a:pPr lvl="1"/>
            <a:r>
              <a:rPr lang="en-US" altLang="en-US" noProof="0" smtClean="0"/>
              <a:t>Second level</a:t>
            </a:r>
            <a:endParaRPr lang="en-US" altLang="en-US" noProof="0" smtClean="0"/>
          </a:p>
          <a:p>
            <a:pPr lvl="2"/>
            <a:r>
              <a:rPr lang="en-US" altLang="en-US" noProof="0" smtClean="0"/>
              <a:t>Third level</a:t>
            </a:r>
            <a:endParaRPr lang="en-US" altLang="en-US" noProof="0" smtClean="0"/>
          </a:p>
          <a:p>
            <a:pPr lvl="3"/>
            <a:r>
              <a:rPr lang="en-US" altLang="en-US" noProof="0" smtClean="0"/>
              <a:t>Fourth level</a:t>
            </a:r>
            <a:endParaRPr lang="en-US" altLang="en-US" noProof="0" smtClean="0"/>
          </a:p>
          <a:p>
            <a:pPr lvl="4"/>
            <a:r>
              <a:rPr lang="en-US" altLang="en-US" noProof="0" smtClean="0"/>
              <a:t>Fifth level</a:t>
            </a:r>
            <a:endParaRPr lang="en-US" altLang="en-US" noProof="0" smtClean="0"/>
          </a:p>
        </p:txBody>
      </p:sp>
      <p:sp>
        <p:nvSpPr>
          <p:cNvPr id="888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88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18D4A23-838E-490D-9963-A1F8D572395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A17143-2F26-4345-83BB-09FD7A2C2525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E7A81E-AB49-45AF-974C-674670839FBC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05AD04-DB57-4290-B232-D490F6C4033C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D81F89-0EE1-4668-ACFB-FEC555440BAE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1AE73B9-F8B7-4F4F-B04A-3D0071660C01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5368B3-961A-45B8-89B9-3925E146BB96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7EEA4B-4F43-423B-955A-BCAEC1DCA719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D664BC-427B-4CEB-8DE6-CDB3F25B6CAC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98C449-7555-43AC-8E5D-2A2537CBB17C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F0AC55-6F10-4B65-83E2-10A22B651819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DE2152-3F27-4152-ACBB-C0A12976CD29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686D79-BB03-4BB3-BF14-6A0CFCF2FF53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AB2D8C-DCF5-4C17-B915-2807124101AC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681B33-998F-41AA-84F0-F144251AE2AA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9FCB41-6EB3-44B8-BF45-DDC46042BBD7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B93C2A-AE7A-4C54-B49E-CAD0CF6C0A63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A694CC-E296-4A61-A244-99AEBF08F247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474260-435D-424C-BDE1-E9DB4061409F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4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404000"/>
            <a:ext cx="3886200" cy="4779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404000"/>
            <a:ext cx="3886200" cy="4779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388800"/>
            <a:ext cx="7200000" cy="590931"/>
          </a:xfrm>
        </p:spPr>
        <p:txBody>
          <a:bodyPr>
            <a:no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4040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304000"/>
            <a:ext cx="3868340" cy="38528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4040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304000"/>
            <a:ext cx="3887391" cy="38528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000" y="389542"/>
            <a:ext cx="72000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4000"/>
            <a:ext cx="7886700" cy="476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 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72000" y="1069373"/>
            <a:ext cx="7200000" cy="0"/>
          </a:xfrm>
          <a:prstGeom prst="line">
            <a:avLst/>
          </a:prstGeom>
          <a:ln w="38100">
            <a:solidFill>
              <a:schemeClr val="bg2"/>
            </a:solidFill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等线 Light" panose="02010600030101010101" pitchFamily="2" charset="-122"/>
          <a:ea typeface="等线 Light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等线" panose="02010600030101010101" pitchFamily="2" charset="-122"/>
        <a:buChar char="★"/>
        <a:defRPr sz="2400" b="1" kern="1200" baseline="0">
          <a:solidFill>
            <a:schemeClr val="tx1"/>
          </a:solidFill>
          <a:effectLst/>
          <a:latin typeface="+mn-ea"/>
          <a:ea typeface="等线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85000"/>
        <a:buFont typeface="等线" panose="02010600030101010101" pitchFamily="2" charset="-122"/>
        <a:buChar char="◆"/>
        <a:defRPr sz="2400" b="1" kern="120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70000"/>
        <a:buFont typeface="等线" panose="02010600030101010101" pitchFamily="2" charset="-122"/>
        <a:buChar char="▲"/>
        <a:defRPr sz="2400" b="1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FFC000"/>
            </a:solidFill>
            <a:round/>
          </a:ln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i="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i="0" dirty="0" smtClean="0">
                <a:solidFill>
                  <a:srgbClr val="000000"/>
                </a:solidFill>
                <a:latin typeface="+mj-ea"/>
                <a:ea typeface="+mj-ea"/>
              </a:rPr>
              <a:t>第</a:t>
            </a:r>
            <a:r>
              <a:rPr lang="en-US" altLang="zh-CN" sz="3600" i="0" dirty="0" smtClean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zh-CN" altLang="en-US" sz="3600" i="0" dirty="0" smtClean="0">
                <a:solidFill>
                  <a:srgbClr val="000000"/>
                </a:solidFill>
                <a:latin typeface="+mj-ea"/>
                <a:ea typeface="+mj-ea"/>
              </a:rPr>
              <a:t>章</a:t>
            </a:r>
            <a:endParaRPr lang="en-US" altLang="zh-CN" sz="3600" i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r">
              <a:defRPr/>
            </a:pPr>
            <a:endParaRPr lang="en-US" altLang="zh-CN" i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>
              <a:defRPr/>
            </a:pPr>
            <a:endParaRPr lang="en-US" altLang="zh-CN" sz="8100" i="0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 algn="ctr">
              <a:defRPr/>
            </a:pPr>
            <a:r>
              <a:rPr lang="zh-CN" altLang="en-US" sz="8100" i="0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操作系统</a:t>
            </a:r>
            <a:endParaRPr lang="en-US" altLang="zh-CN" sz="9600" i="0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auto">
          <a:xfrm>
            <a:off x="762000" y="456883"/>
            <a:ext cx="7620000" cy="5789930"/>
            <a:chOff x="762600" y="457676"/>
            <a:chExt cx="7618800" cy="5790650"/>
          </a:xfrm>
        </p:grpSpPr>
        <p:sp>
          <p:nvSpPr>
            <p:cNvPr id="33795" name="Text Box 2"/>
            <p:cNvSpPr txBox="1">
              <a:spLocks noChangeArrowheads="1"/>
            </p:cNvSpPr>
            <p:nvPr/>
          </p:nvSpPr>
          <p:spPr bwMode="auto">
            <a:xfrm>
              <a:off x="762600" y="457676"/>
              <a:ext cx="76188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请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求分页调度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3796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667" y="1152000"/>
              <a:ext cx="6666667" cy="5047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3797" name="Straight Connector 4"/>
            <p:cNvCxnSpPr>
              <a:cxnSpLocks noChangeShapeType="1"/>
            </p:cNvCxnSpPr>
            <p:nvPr/>
          </p:nvCxnSpPr>
          <p:spPr bwMode="auto">
            <a:xfrm>
              <a:off x="763200" y="1080000"/>
              <a:ext cx="7617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99" name="Straight Connector 6"/>
            <p:cNvCxnSpPr>
              <a:cxnSpLocks noChangeShapeType="1"/>
            </p:cNvCxnSpPr>
            <p:nvPr/>
          </p:nvCxnSpPr>
          <p:spPr bwMode="auto">
            <a:xfrm>
              <a:off x="763200" y="6248326"/>
              <a:ext cx="7617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auto">
          <a:xfrm>
            <a:off x="763588" y="1066800"/>
            <a:ext cx="7616825" cy="4610100"/>
            <a:chOff x="763200" y="647701"/>
            <a:chExt cx="7617600" cy="4610051"/>
          </a:xfrm>
        </p:grpSpPr>
        <p:sp>
          <p:nvSpPr>
            <p:cNvPr id="35843" name="Text Box 2"/>
            <p:cNvSpPr txBox="1">
              <a:spLocks noChangeArrowheads="1"/>
            </p:cNvSpPr>
            <p:nvPr/>
          </p:nvSpPr>
          <p:spPr bwMode="auto">
            <a:xfrm>
              <a:off x="763200" y="647701"/>
              <a:ext cx="7617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请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求分段调度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667" y="1348275"/>
              <a:ext cx="6666667" cy="3809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5845" name="Straight Connector 4"/>
            <p:cNvCxnSpPr>
              <a:cxnSpLocks noChangeShapeType="1"/>
            </p:cNvCxnSpPr>
            <p:nvPr/>
          </p:nvCxnSpPr>
          <p:spPr bwMode="auto">
            <a:xfrm>
              <a:off x="763200" y="1231200"/>
              <a:ext cx="7617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7" name="Straight Connector 6"/>
            <p:cNvCxnSpPr>
              <a:cxnSpLocks noChangeShapeType="1"/>
            </p:cNvCxnSpPr>
            <p:nvPr/>
          </p:nvCxnSpPr>
          <p:spPr bwMode="auto">
            <a:xfrm>
              <a:off x="763200" y="5257752"/>
              <a:ext cx="7617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1" name="组合 2"/>
          <p:cNvGrpSpPr/>
          <p:nvPr/>
        </p:nvGrpSpPr>
        <p:grpSpPr bwMode="auto">
          <a:xfrm>
            <a:off x="762724" y="903936"/>
            <a:ext cx="7618552" cy="5050129"/>
            <a:chOff x="763200" y="2971812"/>
            <a:chExt cx="7617600" cy="5049996"/>
          </a:xfrm>
        </p:grpSpPr>
        <p:pic>
          <p:nvPicPr>
            <p:cNvPr id="37892" name="图片 1" descr="C:\Users\Pi\Desktop\图片1.png图片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21693" y="3592800"/>
              <a:ext cx="6300614" cy="4429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3" name="Text Box 2"/>
            <p:cNvSpPr txBox="1">
              <a:spLocks noChangeArrowheads="1"/>
            </p:cNvSpPr>
            <p:nvPr/>
          </p:nvSpPr>
          <p:spPr bwMode="auto">
            <a:xfrm>
              <a:off x="763200" y="2971812"/>
              <a:ext cx="7617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虚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拟内存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-1905" y="380683"/>
            <a:ext cx="9144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进程管理器</a:t>
            </a:r>
            <a:endParaRPr lang="en-US" altLang="zh-CN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Group 1"/>
          <p:cNvGrpSpPr/>
          <p:nvPr/>
        </p:nvGrpSpPr>
        <p:grpSpPr bwMode="auto">
          <a:xfrm>
            <a:off x="761683" y="1066800"/>
            <a:ext cx="7616825" cy="5367338"/>
            <a:chOff x="763200" y="608400"/>
            <a:chExt cx="7617600" cy="5367600"/>
          </a:xfrm>
        </p:grpSpPr>
        <p:sp>
          <p:nvSpPr>
            <p:cNvPr id="39941" name="Text Box 4"/>
            <p:cNvSpPr txBox="1">
              <a:spLocks noChangeArrowheads="1"/>
            </p:cNvSpPr>
            <p:nvPr/>
          </p:nvSpPr>
          <p:spPr bwMode="auto">
            <a:xfrm>
              <a:off x="763200" y="608400"/>
              <a:ext cx="7617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程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序、作业和进程分界状态图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9942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667" y="1172139"/>
              <a:ext cx="6666667" cy="476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9943" name="Straight Connector 4"/>
            <p:cNvCxnSpPr>
              <a:cxnSpLocks noChangeShapeType="1"/>
            </p:cNvCxnSpPr>
            <p:nvPr/>
          </p:nvCxnSpPr>
          <p:spPr bwMode="auto">
            <a:xfrm>
              <a:off x="763200" y="1076400"/>
              <a:ext cx="7617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5" name="Straight Connector 6"/>
            <p:cNvCxnSpPr>
              <a:cxnSpLocks noChangeShapeType="1"/>
            </p:cNvCxnSpPr>
            <p:nvPr/>
          </p:nvCxnSpPr>
          <p:spPr bwMode="auto">
            <a:xfrm>
              <a:off x="763200" y="5976000"/>
              <a:ext cx="7617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762089" y="145098"/>
            <a:ext cx="7616965" cy="3069874"/>
            <a:chOff x="764470" y="2369841"/>
            <a:chExt cx="7617600" cy="3069439"/>
          </a:xfrm>
        </p:grpSpPr>
        <p:sp>
          <p:nvSpPr>
            <p:cNvPr id="41994" name="Text Box 4"/>
            <p:cNvSpPr txBox="1">
              <a:spLocks noChangeArrowheads="1"/>
            </p:cNvSpPr>
            <p:nvPr/>
          </p:nvSpPr>
          <p:spPr bwMode="auto">
            <a:xfrm>
              <a:off x="764470" y="2369841"/>
              <a:ext cx="7617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作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业调度器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41993" name="图片 2" descr="C:\Users\Pi\Desktop\图片1.png图片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07424" y="2986940"/>
              <a:ext cx="6334550" cy="2452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"/>
          <p:cNvGrpSpPr/>
          <p:nvPr/>
        </p:nvGrpSpPr>
        <p:grpSpPr bwMode="auto">
          <a:xfrm>
            <a:off x="762407" y="3657283"/>
            <a:ext cx="7618552" cy="2750461"/>
            <a:chOff x="763200" y="2134907"/>
            <a:chExt cx="7617600" cy="2749797"/>
          </a:xfrm>
        </p:grpSpPr>
        <p:sp>
          <p:nvSpPr>
            <p:cNvPr id="41989" name="Text Box 2"/>
            <p:cNvSpPr txBox="1">
              <a:spLocks noChangeArrowheads="1"/>
            </p:cNvSpPr>
            <p:nvPr/>
          </p:nvSpPr>
          <p:spPr bwMode="auto">
            <a:xfrm>
              <a:off x="763200" y="2134907"/>
              <a:ext cx="7617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进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程调度器</a:t>
              </a:r>
              <a:endParaRPr lang="en-US" altLang="en-US" sz="20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41990" name="Picture 3" descr="C:\Users\Pi\Desktop\图片2.png图片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6018" y="2754000"/>
              <a:ext cx="6332597" cy="2130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271841" y="533400"/>
            <a:ext cx="8600318" cy="4216187"/>
            <a:chOff x="272378" y="2803816"/>
            <a:chExt cx="8599244" cy="4215292"/>
          </a:xfrm>
        </p:grpSpPr>
        <p:sp>
          <p:nvSpPr>
            <p:cNvPr id="44036" name="Text Box 2"/>
            <p:cNvSpPr txBox="1">
              <a:spLocks noChangeArrowheads="1"/>
            </p:cNvSpPr>
            <p:nvPr/>
          </p:nvSpPr>
          <p:spPr bwMode="auto">
            <a:xfrm>
              <a:off x="763200" y="2803816"/>
              <a:ext cx="7617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进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程管理队列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44038" name="图片 1" descr="C:\Users\Pi\Desktop\图片1.png图片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72378" y="3348000"/>
              <a:ext cx="8599244" cy="367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1092518" y="5181600"/>
            <a:ext cx="69589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队列：等待列表。</a:t>
            </a:r>
            <a:endParaRPr lang="zh-CN" altLang="en-US" sz="24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作业控制块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JCB：保存作业信息。</a:t>
            </a:r>
            <a:endParaRPr lang="zh-CN" altLang="en-US" sz="24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进程控制块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PCB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：保存进程信息。</a:t>
            </a:r>
            <a:endParaRPr lang="zh-CN" altLang="en-US" sz="2400" b="1" i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485775" y="449263"/>
            <a:ext cx="817245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进程同步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死锁和饿死</a:t>
            </a:r>
            <a:endParaRPr lang="zh-CN" altLang="en-US" sz="2400" b="1" i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Group 1"/>
          <p:cNvGrpSpPr/>
          <p:nvPr/>
        </p:nvGrpSpPr>
        <p:grpSpPr bwMode="auto">
          <a:xfrm>
            <a:off x="763588" y="1056640"/>
            <a:ext cx="7616825" cy="2971800"/>
            <a:chOff x="790187" y="457200"/>
            <a:chExt cx="7617600" cy="2971800"/>
          </a:xfrm>
        </p:grpSpPr>
        <p:sp>
          <p:nvSpPr>
            <p:cNvPr id="46084" name="Text Box 2"/>
            <p:cNvSpPr txBox="1">
              <a:spLocks noChangeArrowheads="1"/>
            </p:cNvSpPr>
            <p:nvPr/>
          </p:nvSpPr>
          <p:spPr bwMode="auto">
            <a:xfrm>
              <a:off x="790188" y="457200"/>
              <a:ext cx="7617599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死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锁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46085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5654" y="1082962"/>
              <a:ext cx="6666667" cy="2285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086" name="Straight Connector 8"/>
            <p:cNvCxnSpPr>
              <a:cxnSpLocks noChangeShapeType="1"/>
            </p:cNvCxnSpPr>
            <p:nvPr/>
          </p:nvCxnSpPr>
          <p:spPr bwMode="auto">
            <a:xfrm>
              <a:off x="790187" y="1000800"/>
              <a:ext cx="7617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88" name="Straight Connector 10"/>
            <p:cNvCxnSpPr>
              <a:cxnSpLocks noChangeShapeType="1"/>
            </p:cNvCxnSpPr>
            <p:nvPr/>
          </p:nvCxnSpPr>
          <p:spPr bwMode="auto">
            <a:xfrm>
              <a:off x="790187" y="3429000"/>
              <a:ext cx="7617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6000" y="4343424"/>
            <a:ext cx="8172000" cy="461665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>
            <a:spAutoFit/>
          </a:bodyPr>
          <a:lstStyle>
            <a:lvl1pPr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i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当操作系统没有对进程的资源进行限制时将会发生死锁。</a:t>
            </a:r>
            <a:endParaRPr lang="zh-CN" altLang="en-US" sz="2400" b="1" i="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1093" y="5257800"/>
            <a:ext cx="69018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zh-CN" altLang="en-US" sz="24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发生</a:t>
            </a:r>
            <a:r>
              <a:rPr lang="zh-CN" altLang="en-US" sz="24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死锁的四个必要条件</a:t>
            </a:r>
            <a:r>
              <a:rPr lang="zh-CN" sz="24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>
              <a:buNone/>
            </a:pPr>
            <a:r>
              <a:rPr lang="zh-CN" altLang="en-US" sz="24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互斥、资源占有、不可抢占和循环等待</a:t>
            </a:r>
            <a:endParaRPr lang="zh-CN" altLang="en-US" sz="24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auto">
          <a:xfrm>
            <a:off x="762000" y="609600"/>
            <a:ext cx="7620000" cy="4645025"/>
            <a:chOff x="762476" y="149236"/>
            <a:chExt cx="7619048" cy="4644402"/>
          </a:xfrm>
        </p:grpSpPr>
        <p:sp>
          <p:nvSpPr>
            <p:cNvPr id="50179" name="Text Box 2"/>
            <p:cNvSpPr txBox="1">
              <a:spLocks noChangeArrowheads="1"/>
            </p:cNvSpPr>
            <p:nvPr/>
          </p:nvSpPr>
          <p:spPr bwMode="auto">
            <a:xfrm>
              <a:off x="763200" y="149236"/>
              <a:ext cx="7617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饥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饿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0180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76" y="698400"/>
              <a:ext cx="7619048" cy="4095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486000" y="5486547"/>
            <a:ext cx="8172000" cy="830997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lvl1pPr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2400" b="1" i="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饥饿是</a:t>
            </a:r>
            <a:r>
              <a:rPr lang="zh-CN" altLang="en-US" sz="2400" b="1" i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死锁</a:t>
            </a:r>
            <a:r>
              <a:rPr lang="en-US" altLang="en-US" sz="2400" b="1" i="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的反面。当操作系统对进程施加</a:t>
            </a:r>
            <a:endParaRPr lang="en-US" altLang="en-US" sz="2400" b="1" i="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en-US" sz="2400" b="1" i="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过多的资源限制时</a:t>
            </a:r>
            <a:r>
              <a:rPr lang="en-US" altLang="en-US" sz="2400" b="1" i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i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可能</a:t>
            </a:r>
            <a:r>
              <a:rPr lang="en-US" altLang="en-US" sz="2400" b="1" i="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会发生这种情况</a:t>
            </a:r>
            <a:r>
              <a:rPr lang="en-US" altLang="en-US" sz="2400" b="1" i="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en-US" sz="2400" b="1" i="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485775" y="1871345"/>
            <a:ext cx="8172450" cy="8299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rPr>
              <a:t>设备管理器负责访问输入</a:t>
            </a:r>
            <a:r>
              <a:rPr lang="en-US" altLang="en-US" sz="2400" b="1" i="0" dirty="0"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rPr>
              <a:t>输出设备。设备管理器需要确保有效地使用输入</a:t>
            </a:r>
            <a:r>
              <a:rPr lang="en-US" altLang="zh-CN" sz="2400" b="1" i="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rPr>
              <a:t>输出设备。</a:t>
            </a:r>
            <a:endParaRPr lang="en-US" altLang="en-US" sz="24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8" name="矩形 1"/>
          <p:cNvSpPr>
            <a:spLocks noChangeArrowheads="1"/>
          </p:cNvSpPr>
          <p:nvPr/>
        </p:nvSpPr>
        <p:spPr bwMode="auto">
          <a:xfrm>
            <a:off x="0" y="1219200"/>
            <a:ext cx="9144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设备管理器</a:t>
            </a:r>
            <a:endParaRPr lang="en-US" altLang="zh-CN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3581400"/>
            <a:ext cx="9144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文件管理器</a:t>
            </a:r>
            <a:endParaRPr lang="zh-CN" altLang="en-US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58775" y="4106545"/>
            <a:ext cx="817245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rPr>
              <a:t>文件管理器控制对文件的访问。</a:t>
            </a:r>
            <a:endParaRPr lang="en-US" altLang="en-US" sz="24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273050" y="4097020"/>
            <a:ext cx="8597900" cy="26708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你使用过什么操作系统？</a:t>
            </a:r>
            <a:endParaRPr lang="zh-CN" altLang="en-US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zh-CN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听说过openEuler和OpenHarmony吗？</a:t>
            </a:r>
            <a:endParaRPr lang="zh-CN" altLang="zh-CN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0" y="363697"/>
            <a:ext cx="9144000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流行操作系统</a:t>
            </a:r>
            <a:endParaRPr lang="zh-CN" altLang="en-US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UNIX</a:t>
            </a:r>
            <a:r>
              <a:rPr lang="zh-CN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Linux</a:t>
            </a:r>
            <a:r>
              <a:rPr lang="zh-CN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Windows</a:t>
            </a:r>
            <a:endParaRPr lang="en-US" altLang="en-US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endParaRPr lang="en-US" altLang="en-US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r>
              <a:rPr lang="en-US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和iOS</a:t>
            </a:r>
            <a:endParaRPr lang="zh-CN" altLang="en-US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en-US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 b="1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 b="1" i="0">
              <a:latin typeface="Times New Roman" panose="02020603050405020304" pitchFamily="18" charset="0"/>
            </a:endParaRPr>
          </a:p>
        </p:txBody>
      </p:sp>
      <p:grpSp>
        <p:nvGrpSpPr>
          <p:cNvPr id="10" name="Group 1"/>
          <p:cNvGrpSpPr/>
          <p:nvPr/>
        </p:nvGrpSpPr>
        <p:grpSpPr bwMode="auto">
          <a:xfrm>
            <a:off x="763588" y="1219041"/>
            <a:ext cx="7616825" cy="4122737"/>
            <a:chOff x="763200" y="304791"/>
            <a:chExt cx="7617600" cy="4123209"/>
          </a:xfrm>
        </p:grpSpPr>
        <p:sp>
          <p:nvSpPr>
            <p:cNvPr id="9222" name="Text Box 2"/>
            <p:cNvSpPr txBox="1">
              <a:spLocks noChangeArrowheads="1"/>
            </p:cNvSpPr>
            <p:nvPr/>
          </p:nvSpPr>
          <p:spPr bwMode="auto">
            <a:xfrm>
              <a:off x="3706129" y="304791"/>
              <a:ext cx="1731740" cy="461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计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算机系统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9223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38709" y="972000"/>
              <a:ext cx="6666582" cy="3333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224" name="Straight Connector 4"/>
            <p:cNvCxnSpPr>
              <a:cxnSpLocks noChangeShapeType="1"/>
            </p:cNvCxnSpPr>
            <p:nvPr/>
          </p:nvCxnSpPr>
          <p:spPr bwMode="auto">
            <a:xfrm>
              <a:off x="763200" y="849600"/>
              <a:ext cx="7617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6" name="Straight Connector 6"/>
            <p:cNvCxnSpPr>
              <a:cxnSpLocks noChangeShapeType="1"/>
            </p:cNvCxnSpPr>
            <p:nvPr/>
          </p:nvCxnSpPr>
          <p:spPr bwMode="auto">
            <a:xfrm>
              <a:off x="763200" y="4428000"/>
              <a:ext cx="7617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6635" y="609400"/>
            <a:ext cx="8172000" cy="1200329"/>
          </a:xfrm>
          <a:prstGeom prst="rect">
            <a:avLst/>
          </a:prstGeom>
          <a:solidFill>
            <a:srgbClr val="FF0000"/>
          </a:solidFill>
          <a:ln w="762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>
            <a:lvl1pPr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2400" b="1" i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操作系统是计算机硬件和用户（程序或人）之间的</a:t>
            </a:r>
            <a:endParaRPr lang="en-US" altLang="zh-CN" sz="2400" b="1" i="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zh-CN" altLang="en-US" sz="2400" b="1" i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一个接口，它使得其他程</a:t>
            </a:r>
            <a:r>
              <a:rPr lang="zh-CN" altLang="en-US" sz="2400" b="1" i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序</a:t>
            </a:r>
            <a:r>
              <a:rPr lang="zh-CN" altLang="en-US" sz="2400" b="1" i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更加方便有效地运行，</a:t>
            </a:r>
            <a:endParaRPr lang="en-US" altLang="zh-CN" sz="2400" b="1" i="0" dirty="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zh-CN" altLang="en-US" sz="2400" b="1" i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并能够方便的对计算机硬件和软件资源进行访问。</a:t>
            </a:r>
            <a:endParaRPr lang="en-US" altLang="en-US" sz="2400" b="1" i="0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4518" name="图片 645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7757" t="25999" r="34758" b="22000"/>
          <a:stretch>
            <a:fillRect/>
          </a:stretch>
        </p:blipFill>
        <p:spPr>
          <a:xfrm>
            <a:off x="4267200" y="1981200"/>
            <a:ext cx="4724400" cy="464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05435" y="3352483"/>
            <a:ext cx="8172450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3429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600"/>
              </a:spcAft>
              <a:defRPr/>
            </a:pPr>
            <a:r>
              <a:rPr lang="zh-CN" altLang="en-US" sz="2400" b="1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操作系统的两个主要设计目标：</a:t>
            </a:r>
            <a:endParaRPr lang="en-US" altLang="en-US" sz="2400" b="1" i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zh-CN" altLang="en-US" sz="2400" b="1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i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有效地使用硬件。</a:t>
            </a:r>
            <a:endParaRPr lang="en-US" altLang="zh-CN" sz="2400" b="1" i="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zh-CN" altLang="en-US" sz="2400" b="1" i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容易地调用资源。</a:t>
            </a:r>
            <a:endParaRPr lang="en-US" altLang="en-US" sz="2400" b="1" i="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 b="1" i="0">
              <a:latin typeface="Times New Roman" panose="02020603050405020304" pitchFamily="18" charset="0"/>
            </a:endParaRPr>
          </a:p>
        </p:txBody>
      </p:sp>
      <p:grpSp>
        <p:nvGrpSpPr>
          <p:cNvPr id="5" name="Group 1"/>
          <p:cNvGrpSpPr/>
          <p:nvPr/>
        </p:nvGrpSpPr>
        <p:grpSpPr bwMode="auto">
          <a:xfrm>
            <a:off x="516180" y="1364309"/>
            <a:ext cx="8111639" cy="4129382"/>
            <a:chOff x="523837" y="593150"/>
            <a:chExt cx="8110626" cy="4127899"/>
          </a:xfrm>
        </p:grpSpPr>
        <p:sp>
          <p:nvSpPr>
            <p:cNvPr id="19462" name="Text Box 2"/>
            <p:cNvSpPr txBox="1">
              <a:spLocks noChangeArrowheads="1"/>
            </p:cNvSpPr>
            <p:nvPr/>
          </p:nvSpPr>
          <p:spPr bwMode="auto">
            <a:xfrm>
              <a:off x="3094795" y="593150"/>
              <a:ext cx="2968712" cy="46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操</a:t>
              </a:r>
              <a:r>
                <a:rPr lang="zh-CN" altLang="en-US" sz="2400" b="1" i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作系统的组成部分</a:t>
              </a:r>
              <a:endParaRPr lang="zh-CN" altLang="en-US" sz="24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9463" name="Picture 4" descr="C:\Users\Pi\Desktop\图片1.png图片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23837" y="1231200"/>
              <a:ext cx="8110626" cy="3489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1"/>
          <p:cNvGrpSpPr/>
          <p:nvPr/>
        </p:nvGrpSpPr>
        <p:grpSpPr bwMode="auto">
          <a:xfrm>
            <a:off x="762000" y="1438162"/>
            <a:ext cx="7695100" cy="4301920"/>
            <a:chOff x="534500" y="2991049"/>
            <a:chExt cx="7693787" cy="4302170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610687" y="2991049"/>
              <a:ext cx="7617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单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道程序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3557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942" y="3774219"/>
              <a:ext cx="2596717" cy="351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558" name="Straight Connector 6"/>
            <p:cNvCxnSpPr>
              <a:cxnSpLocks noChangeShapeType="1"/>
            </p:cNvCxnSpPr>
            <p:nvPr/>
          </p:nvCxnSpPr>
          <p:spPr bwMode="auto">
            <a:xfrm flipV="1">
              <a:off x="534500" y="3586072"/>
              <a:ext cx="7617600" cy="633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0" name="Straight Connector 8"/>
            <p:cNvCxnSpPr>
              <a:cxnSpLocks noChangeShapeType="1"/>
            </p:cNvCxnSpPr>
            <p:nvPr/>
          </p:nvCxnSpPr>
          <p:spPr bwMode="auto">
            <a:xfrm>
              <a:off x="535600" y="7293219"/>
              <a:ext cx="7617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35" y="533400"/>
            <a:ext cx="9144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内存管理器</a:t>
            </a:r>
            <a:r>
              <a:rPr lang="en-US" altLang="en-US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en-US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Group 1"/>
          <p:cNvGrpSpPr/>
          <p:nvPr/>
        </p:nvGrpSpPr>
        <p:grpSpPr bwMode="auto">
          <a:xfrm>
            <a:off x="763588" y="609283"/>
            <a:ext cx="7616825" cy="4879975"/>
            <a:chOff x="743732" y="2438404"/>
            <a:chExt cx="7617600" cy="4879746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743732" y="2438404"/>
              <a:ext cx="76175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道程序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5605" name="Picture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096" y="3134153"/>
              <a:ext cx="2650872" cy="40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606" name="Straight Connector 6"/>
            <p:cNvCxnSpPr>
              <a:cxnSpLocks noChangeShapeType="1"/>
            </p:cNvCxnSpPr>
            <p:nvPr/>
          </p:nvCxnSpPr>
          <p:spPr bwMode="auto">
            <a:xfrm>
              <a:off x="743732" y="2984071"/>
              <a:ext cx="7617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8" name="Straight Connector 8"/>
            <p:cNvCxnSpPr>
              <a:cxnSpLocks noChangeShapeType="1"/>
            </p:cNvCxnSpPr>
            <p:nvPr/>
          </p:nvCxnSpPr>
          <p:spPr bwMode="auto">
            <a:xfrm>
              <a:off x="743732" y="7318150"/>
              <a:ext cx="7617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文本框 1"/>
          <p:cNvSpPr txBox="1"/>
          <p:nvPr/>
        </p:nvSpPr>
        <p:spPr>
          <a:xfrm>
            <a:off x="822325" y="5562600"/>
            <a:ext cx="74987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分时：资源可以被不同作业共享，每个程序都分到一段时间来使用资源。</a:t>
            </a:r>
            <a:endParaRPr lang="zh-CN" altLang="en-US" sz="2400" b="1" i="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auto">
          <a:xfrm>
            <a:off x="763588" y="1447800"/>
            <a:ext cx="7616825" cy="3238500"/>
            <a:chOff x="763200" y="1562101"/>
            <a:chExt cx="7617600" cy="3238463"/>
          </a:xfrm>
        </p:grpSpPr>
        <p:sp>
          <p:nvSpPr>
            <p:cNvPr id="27651" name="Text Box 2"/>
            <p:cNvSpPr txBox="1">
              <a:spLocks noChangeArrowheads="1"/>
            </p:cNvSpPr>
            <p:nvPr/>
          </p:nvSpPr>
          <p:spPr bwMode="auto">
            <a:xfrm>
              <a:off x="763200" y="1562101"/>
              <a:ext cx="7617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道程序的类型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7652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667" y="2362202"/>
              <a:ext cx="6666667" cy="2285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653" name="Straight Connector 4"/>
            <p:cNvCxnSpPr>
              <a:cxnSpLocks noChangeShapeType="1"/>
            </p:cNvCxnSpPr>
            <p:nvPr/>
          </p:nvCxnSpPr>
          <p:spPr bwMode="auto">
            <a:xfrm>
              <a:off x="763200" y="2145600"/>
              <a:ext cx="7617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5" name="Straight Connector 6"/>
            <p:cNvCxnSpPr>
              <a:cxnSpLocks noChangeShapeType="1"/>
            </p:cNvCxnSpPr>
            <p:nvPr/>
          </p:nvCxnSpPr>
          <p:spPr bwMode="auto">
            <a:xfrm>
              <a:off x="763200" y="4800564"/>
              <a:ext cx="7617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auto">
          <a:xfrm>
            <a:off x="558084" y="1142831"/>
            <a:ext cx="8027833" cy="3768429"/>
            <a:chOff x="558585" y="1299186"/>
            <a:chExt cx="8026830" cy="3769829"/>
          </a:xfrm>
        </p:grpSpPr>
        <p:sp>
          <p:nvSpPr>
            <p:cNvPr id="29699" name="Text Box 2"/>
            <p:cNvSpPr txBox="1">
              <a:spLocks noChangeArrowheads="1"/>
            </p:cNvSpPr>
            <p:nvPr/>
          </p:nvSpPr>
          <p:spPr bwMode="auto">
            <a:xfrm>
              <a:off x="763200" y="1299186"/>
              <a:ext cx="7617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分</a:t>
              </a:r>
              <a:r>
                <a:rPr lang="zh-CN" altLang="en-US" sz="24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区调度</a:t>
              </a:r>
              <a:endParaRPr lang="zh-CN" altLang="en-US" sz="2400" b="1" i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9700" name="Picture 4" descr="C:\Users\Pi\Desktop\图片1.png图片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58585" y="1872000"/>
              <a:ext cx="8026830" cy="3197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auto">
          <a:xfrm>
            <a:off x="763588" y="456883"/>
            <a:ext cx="7616825" cy="5843905"/>
            <a:chOff x="763200" y="403657"/>
            <a:chExt cx="7617600" cy="5844669"/>
          </a:xfrm>
        </p:grpSpPr>
        <p:sp>
          <p:nvSpPr>
            <p:cNvPr id="31747" name="Text Box 2"/>
            <p:cNvSpPr txBox="1">
              <a:spLocks noChangeArrowheads="1"/>
            </p:cNvSpPr>
            <p:nvPr/>
          </p:nvSpPr>
          <p:spPr bwMode="auto">
            <a:xfrm>
              <a:off x="763200" y="403657"/>
              <a:ext cx="7617599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400" b="1" i="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分</a:t>
              </a:r>
              <a:r>
                <a:rPr lang="zh-CN" altLang="en-US" sz="24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页调度</a:t>
              </a:r>
              <a:endParaRPr lang="zh-CN" altLang="en-US" sz="2400" b="1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31748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667" y="1080000"/>
              <a:ext cx="6666667" cy="5047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749" name="Straight Connector 4"/>
            <p:cNvCxnSpPr>
              <a:cxnSpLocks noChangeShapeType="1"/>
            </p:cNvCxnSpPr>
            <p:nvPr/>
          </p:nvCxnSpPr>
          <p:spPr bwMode="auto">
            <a:xfrm>
              <a:off x="763200" y="972000"/>
              <a:ext cx="7617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1" name="Straight Connector 6"/>
            <p:cNvCxnSpPr>
              <a:cxnSpLocks noChangeShapeType="1"/>
            </p:cNvCxnSpPr>
            <p:nvPr/>
          </p:nvCxnSpPr>
          <p:spPr bwMode="auto">
            <a:xfrm>
              <a:off x="763200" y="6248326"/>
              <a:ext cx="7617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320,&quot;width&quot;:7440}"/>
</p:tagLst>
</file>

<file path=ppt/tags/tag2.xml><?xml version="1.0" encoding="utf-8"?>
<p:tagLst xmlns:p="http://schemas.openxmlformats.org/presentationml/2006/main">
  <p:tag name="KSO_WPP_MARK_KEY" val="2a969c69-4605-4ec9-9b43-c23fb9f29391"/>
  <p:tag name="COMMONDATA" val="eyJoZGlkIjoiYzk4ZTNjZmUyYWI0NWEyNGI1ZDQwMjgzY2NmZDQyNWEifQ=="/>
</p:tagLst>
</file>

<file path=ppt/theme/theme1.xml><?xml version="1.0" encoding="utf-8"?>
<a:theme xmlns:a="http://schemas.openxmlformats.org/drawingml/2006/main" name="白色_吉大4：3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白色_吉大4：3主题</Template>
  <TotalTime>0</TotalTime>
  <Words>523</Words>
  <Application>WPS 演示</Application>
  <PresentationFormat>全屏显示(4:3)</PresentationFormat>
  <Paragraphs>84</Paragraphs>
  <Slides>19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等线 Light</vt:lpstr>
      <vt:lpstr>等线</vt:lpstr>
      <vt:lpstr>Times New Roman</vt:lpstr>
      <vt:lpstr>微软雅黑</vt:lpstr>
      <vt:lpstr>Arial Unicode MS</vt:lpstr>
      <vt:lpstr>Calibri</vt:lpstr>
      <vt:lpstr>MS PGothic</vt:lpstr>
      <vt:lpstr>新宋体</vt:lpstr>
      <vt:lpstr>楷体</vt:lpstr>
      <vt:lpstr>黑体</vt:lpstr>
      <vt:lpstr>方正粗黑宋简体</vt:lpstr>
      <vt:lpstr>等线</vt:lpstr>
      <vt:lpstr>白色_吉大4：3主题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吉林大学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</dc:title>
  <dc:creator>π爸</dc:creator>
  <cp:lastModifiedBy>王智</cp:lastModifiedBy>
  <cp:revision>418</cp:revision>
  <dcterms:created xsi:type="dcterms:W3CDTF">2000-01-15T04:50:00Z</dcterms:created>
  <dcterms:modified xsi:type="dcterms:W3CDTF">2022-10-19T10:37:42Z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EB753C65E5AB4AAEB951084DE6790EA1</vt:lpwstr>
  </property>
</Properties>
</file>