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8" r:id="rId3"/>
    <p:sldId id="256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68" r:id="rId17"/>
    <p:sldId id="271" r:id="rId18"/>
    <p:sldId id="273" r:id="rId19"/>
    <p:sldId id="272" r:id="rId20"/>
    <p:sldId id="275" r:id="rId21"/>
    <p:sldId id="274" r:id="rId22"/>
    <p:sldId id="278" r:id="rId23"/>
    <p:sldId id="277" r:id="rId24"/>
    <p:sldId id="276" r:id="rId25"/>
    <p:sldId id="280" r:id="rId26"/>
    <p:sldId id="281" r:id="rId27"/>
    <p:sldId id="282" r:id="rId28"/>
    <p:sldId id="283" r:id="rId29"/>
    <p:sldId id="279" r:id="rId30"/>
    <p:sldId id="285" r:id="rId31"/>
    <p:sldId id="284" r:id="rId32"/>
    <p:sldId id="289" r:id="rId33"/>
    <p:sldId id="290" r:id="rId34"/>
    <p:sldId id="291" r:id="rId35"/>
    <p:sldId id="288" r:id="rId36"/>
    <p:sldId id="294" r:id="rId37"/>
    <p:sldId id="293" r:id="rId38"/>
    <p:sldId id="295" r:id="rId39"/>
    <p:sldId id="296" r:id="rId40"/>
    <p:sldId id="292" r:id="rId41"/>
    <p:sldId id="298" r:id="rId42"/>
    <p:sldId id="299" r:id="rId43"/>
    <p:sldId id="300" r:id="rId44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76"/>
      </p:cViewPr>
      <p:guideLst>
        <p:guide orient="horz" pos="2159"/>
        <p:guide pos="28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106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7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3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8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9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算</a:t>
            </a:r>
            <a:r>
              <a:rPr lang="en-US" altLang="zh-CN"/>
              <a:t>  </a:t>
            </a:r>
            <a:r>
              <a:rPr lang="zh-CN" altLang="en-US"/>
              <a:t>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基本算法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排序——插入排序</a:t>
            </a:r>
            <a:endParaRPr lang="zh-CN" altLang="en-US"/>
          </a:p>
        </p:txBody>
      </p:sp>
      <p:pic>
        <p:nvPicPr>
          <p:cNvPr id="8" name="内容占位符 7" descr="图片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000" y="2082225"/>
            <a:ext cx="7920000" cy="26935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基本算法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查找——顺序查找</a:t>
            </a:r>
            <a:endParaRPr lang="zh-CN" altLang="en-US"/>
          </a:p>
        </p:txBody>
      </p:sp>
      <p:pic>
        <p:nvPicPr>
          <p:cNvPr id="8" name="内容占位符 7" descr="F:\temp\图片10.png图片10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863215" y="60"/>
            <a:ext cx="5328000" cy="436637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图片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15" y="3729355"/>
            <a:ext cx="5328000" cy="312888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基本算法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查找——折半查找</a:t>
            </a:r>
            <a:endParaRPr lang="zh-CN" altLang="en-US"/>
          </a:p>
        </p:txBody>
      </p:sp>
      <p:pic>
        <p:nvPicPr>
          <p:cNvPr id="8" name="内容占位符 7" descr="F:\temp\图片12.png图片12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3030538" y="286832"/>
            <a:ext cx="5652000" cy="628433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迭代</a:t>
            </a:r>
            <a:endParaRPr lang="zh-CN" altLang="en-US"/>
          </a:p>
        </p:txBody>
      </p:sp>
      <p:pic>
        <p:nvPicPr>
          <p:cNvPr id="15" name="内容占位符 14" descr="图片1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86000" y="1811020"/>
            <a:ext cx="6372000" cy="1384471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3"/>
          <p:cNvSpPr>
            <a:spLocks noGrp="1"/>
          </p:cNvSpPr>
          <p:nvPr/>
        </p:nvSpPr>
        <p:spPr>
          <a:xfrm>
            <a:off x="1577023" y="3376930"/>
            <a:ext cx="5989955" cy="3564255"/>
          </a:xfrm>
          <a:prstGeom prst="rect">
            <a:avLst/>
          </a:prstGeom>
        </p:spPr>
        <p:txBody>
          <a:bodyPr vert="horz" lIns="101600" tIns="0" rIns="82550" bIns="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+mn-ea"/>
              </a:rPr>
              <a:t>Factorial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+mn-ea"/>
              </a:rPr>
              <a:t>Input:</a:t>
            </a:r>
            <a:r>
              <a:rPr lang="en-US" altLang="zh-CN" dirty="0">
                <a:sym typeface="+mn-ea"/>
              </a:rPr>
              <a:t> A positive integer </a:t>
            </a:r>
            <a:r>
              <a:rPr lang="en-US" altLang="zh-CN" dirty="0" err="1">
                <a:sym typeface="+mn-ea"/>
              </a:rPr>
              <a:t>num</a:t>
            </a:r>
            <a:endParaRPr lang="en-US" altLang="zh-CN" dirty="0"/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en-US" altLang="zh-CN" dirty="0">
                <a:sym typeface="+mn-ea"/>
              </a:rPr>
              <a:t>Set FN to 1</a:t>
            </a:r>
            <a:endParaRPr lang="en-US" altLang="zh-CN" dirty="0"/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en-US" altLang="zh-CN" dirty="0">
                <a:sym typeface="+mn-ea"/>
              </a:rPr>
              <a:t>Set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to 1</a:t>
            </a:r>
            <a:endParaRPr lang="en-US" altLang="zh-CN" dirty="0"/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en-US" altLang="zh-CN" dirty="0">
                <a:sym typeface="+mn-ea"/>
              </a:rPr>
              <a:t>while 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is less than or equal to </a:t>
            </a:r>
            <a:r>
              <a:rPr lang="en-US" altLang="zh-CN" dirty="0" err="1">
                <a:sym typeface="+mn-ea"/>
              </a:rPr>
              <a:t>num</a:t>
            </a:r>
            <a:r>
              <a:rPr lang="en-US" altLang="zh-CN" dirty="0">
                <a:sym typeface="+mn-ea"/>
              </a:rPr>
              <a:t>)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 3.1  Set FN to FN × </a:t>
            </a:r>
            <a:r>
              <a:rPr lang="en-US" altLang="zh-CN" dirty="0" err="1">
                <a:sym typeface="+mn-ea"/>
              </a:rPr>
              <a:t>i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 3.2  Increment </a:t>
            </a:r>
            <a:r>
              <a:rPr lang="en-US" altLang="zh-CN" dirty="0" err="1">
                <a:sym typeface="+mn-ea"/>
              </a:rPr>
              <a:t>i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End while</a:t>
            </a:r>
            <a:endParaRPr lang="en-US" altLang="zh-CN" dirty="0"/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en-US" altLang="zh-CN" dirty="0">
                <a:sym typeface="+mn-ea"/>
              </a:rPr>
              <a:t>Return FN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+mn-ea"/>
              </a:rPr>
              <a:t>End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8" name="内容占位符 7" descr="图片1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83460" y="1811020"/>
            <a:ext cx="6372000" cy="136337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3"/>
          <p:cNvSpPr>
            <a:spLocks noGrp="1"/>
          </p:cNvSpPr>
          <p:nvPr/>
        </p:nvSpPr>
        <p:spPr>
          <a:xfrm>
            <a:off x="1577023" y="3376930"/>
            <a:ext cx="5989955" cy="356425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+mn-ea"/>
              </a:rPr>
              <a:t>Factorial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+mn-ea"/>
              </a:rPr>
              <a:t>Input:</a:t>
            </a:r>
            <a:r>
              <a:rPr lang="en-US" altLang="zh-CN" dirty="0">
                <a:sym typeface="+mn-ea"/>
              </a:rPr>
              <a:t> A positive integer </a:t>
            </a:r>
            <a:r>
              <a:rPr lang="en-US" altLang="zh-CN" dirty="0" err="1">
                <a:sym typeface="+mn-ea"/>
              </a:rPr>
              <a:t>num</a:t>
            </a:r>
            <a:endParaRPr lang="en-US" altLang="zh-CN" dirty="0"/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en-US" altLang="zh-CN" dirty="0">
                <a:sym typeface="+mn-ea"/>
              </a:rPr>
              <a:t>if (</a:t>
            </a:r>
            <a:r>
              <a:rPr lang="en-US" altLang="zh-CN" dirty="0" err="1">
                <a:sym typeface="+mn-ea"/>
              </a:rPr>
              <a:t>num</a:t>
            </a:r>
            <a:r>
              <a:rPr lang="en-US" altLang="zh-CN" dirty="0">
                <a:sym typeface="+mn-ea"/>
              </a:rPr>
              <a:t> is equal to 0)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then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1.1 return 1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else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1.2 return </a:t>
            </a:r>
            <a:r>
              <a:rPr lang="en-US" altLang="zh-CN" dirty="0" err="1">
                <a:sym typeface="+mn-ea"/>
              </a:rPr>
              <a:t>num</a:t>
            </a:r>
            <a:r>
              <a:rPr lang="en-US" altLang="zh-CN" dirty="0">
                <a:sym typeface="+mn-ea"/>
              </a:rPr>
              <a:t> × Factorial (</a:t>
            </a:r>
            <a:r>
              <a:rPr lang="en-US" altLang="zh-CN" dirty="0" err="1">
                <a:sym typeface="+mn-ea"/>
              </a:rPr>
              <a:t>num</a:t>
            </a:r>
            <a:r>
              <a:rPr lang="en-US" altLang="zh-CN" dirty="0">
                <a:sym typeface="+mn-ea"/>
              </a:rPr>
              <a:t> – 1) 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End if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+mn-ea"/>
              </a:rPr>
              <a:t>End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阶乘问题中的递归分解步</a:t>
            </a:r>
            <a:r>
              <a:rPr lang="zh-CN" altLang="en-US" dirty="0" smtClean="0">
                <a:sym typeface="+mn-ea"/>
              </a:rPr>
              <a:t>骤</a:t>
            </a:r>
            <a:endParaRPr lang="zh-CN" altLang="en-US"/>
          </a:p>
        </p:txBody>
      </p:sp>
      <p:pic>
        <p:nvPicPr>
          <p:cNvPr id="8" name="内容占位符 7" descr="图片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8000" y="2339472"/>
            <a:ext cx="7308000" cy="3093456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程序设计语言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黑体" panose="02010609060101010101" charset="-122"/>
                <a:sym typeface="+mn-ea"/>
              </a:rPr>
              <a:t>计算机语言（Computer language）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470" y="1490345"/>
            <a:ext cx="8227060" cy="1356995"/>
          </a:xfrm>
        </p:spPr>
        <p:txBody>
          <a:bodyPr/>
          <a:p>
            <a:pPr marL="457200" lvl="1" indent="0">
              <a:buNone/>
            </a:pPr>
            <a:r>
              <a:rPr lang="en-US" altLang="zh-CN" sz="1775">
                <a:cs typeface="黑体" panose="02010609060101010101" charset="-122"/>
                <a:sym typeface="+mn-ea"/>
              </a:rPr>
              <a:t>    </a:t>
            </a:r>
            <a:r>
              <a:rPr lang="zh-CN" altLang="en-US" sz="1775">
                <a:cs typeface="黑体" panose="02010609060101010101" charset="-122"/>
                <a:sym typeface="+mn-ea"/>
              </a:rPr>
              <a:t>根据预先定义的规则（语法syntax）而写出的预定语句的结合，这些语句组成程序。</a:t>
            </a:r>
            <a:endParaRPr lang="zh-CN" altLang="en-US" sz="177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图片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00" y="3023870"/>
            <a:ext cx="8640000" cy="2365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黑体" panose="02010609060101010101" charset="-122"/>
                <a:sym typeface="+mn-ea"/>
              </a:rPr>
              <a:t>机器语言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cs typeface="黑体" panose="02010609060101010101" charset="-122"/>
                <a:sym typeface="+mn-ea"/>
              </a:rPr>
              <a:t>由“0”和“1”的字符串组成。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13" name="内容占位符 12" descr="图片2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2000" y="1811050"/>
            <a:ext cx="7020000" cy="367799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5115" y="5666252"/>
            <a:ext cx="7769469" cy="583565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b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计算机唯一识别的语言是</a:t>
            </a:r>
            <a:r>
              <a:rPr lang="zh-CN" altLang="en-US" b="0" u="sng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机器语言</a:t>
            </a:r>
            <a:r>
              <a:rPr lang="zh-CN" altLang="en-US" b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 </a:t>
            </a:r>
            <a:endParaRPr lang="en-US" altLang="en-US" b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符号语言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835" y="1429385"/>
            <a:ext cx="2067560" cy="381635"/>
          </a:xfrm>
        </p:spPr>
        <p:txBody>
          <a:bodyPr>
            <a:noAutofit/>
          </a:bodyPr>
          <a:p>
            <a:r>
              <a:rPr lang="zh-CN" altLang="en-US">
                <a:sym typeface="+mn-ea"/>
              </a:rPr>
              <a:t>符号语言使用符号来表示各种机器语言指令，符号语言也称为汇编语言。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8660" y="3385820"/>
            <a:ext cx="1953895" cy="27851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 b="1" spc="200">
                <a:cs typeface="黑体" panose="02010609060101010101" charset="-122"/>
                <a:sym typeface="+mn-ea"/>
              </a:rPr>
              <a:t>assembler(汇编程序):将符号代码翻译为机器语言的特定程序。</a:t>
            </a:r>
            <a:endParaRPr lang="zh-CN" altLang="en-US" sz="2000">
              <a:cs typeface="黑体" panose="0201060906010101010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图片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60" y="1543685"/>
            <a:ext cx="5904000" cy="477054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192530"/>
            <a:ext cx="5448300" cy="2809875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21153" y="4348901"/>
            <a:ext cx="7502769" cy="953135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800" b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算法是一组明确步骤的有序集合，它产生结果并在有限的时间内终止。</a:t>
            </a:r>
            <a:endParaRPr lang="en-US" altLang="en-US" sz="2800" b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055" y="5648960"/>
            <a:ext cx="7503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良好的定义、明确的步骤、产生结果、在有限时间内终止</a:t>
            </a:r>
            <a:endParaRPr lang="zh-CN" altLang="en-US" sz="2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高级语言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565" y="1429385"/>
            <a:ext cx="3773170" cy="118681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高级语言可以使程序员避免考虑硬件。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565" y="2230755"/>
            <a:ext cx="2697480" cy="4018915"/>
          </a:xfrm>
        </p:spPr>
        <p:txBody>
          <a:bodyPr/>
          <a:p>
            <a:pPr>
              <a:buFontTx/>
              <a:buNone/>
            </a:pPr>
            <a:r>
              <a:rPr lang="en-US" altLang="zh-CN" sz="2000" b="1">
                <a:cs typeface="黑体" panose="02010609060101010101" charset="-122"/>
                <a:sym typeface="+mn-ea"/>
              </a:rPr>
              <a:t>compilation(</a:t>
            </a:r>
            <a:r>
              <a:rPr lang="zh-CN" altLang="en-US" sz="2000" b="1">
                <a:cs typeface="黑体" panose="02010609060101010101" charset="-122"/>
                <a:sym typeface="+mn-ea"/>
              </a:rPr>
              <a:t>编译):高级语言转化为机器语言的过程。</a:t>
            </a:r>
            <a:endParaRPr lang="zh-CN" altLang="en-US" sz="2000" b="1">
              <a:cs typeface="黑体" panose="02010609060101010101" charset="-122"/>
            </a:endParaRPr>
          </a:p>
          <a:p>
            <a:pPr>
              <a:buFontTx/>
              <a:buNone/>
            </a:pPr>
            <a:r>
              <a:rPr lang="zh-CN" altLang="en-US" sz="2000" b="1">
                <a:cs typeface="黑体" panose="02010609060101010101" charset="-122"/>
                <a:sym typeface="+mn-ea"/>
              </a:rPr>
              <a:t>  </a:t>
            </a:r>
            <a:r>
              <a:rPr lang="en-US" altLang="zh-CN" sz="2000" b="1">
                <a:cs typeface="黑体" panose="02010609060101010101" charset="-122"/>
                <a:sym typeface="+mn-ea"/>
              </a:rPr>
              <a:t>Basic、Pascal、C、C++、Java</a:t>
            </a:r>
            <a:endParaRPr lang="en-US" altLang="zh-CN" sz="2000" b="1">
              <a:cs typeface="黑体" panose="02010609060101010101" charset="-122"/>
            </a:endParaRPr>
          </a:p>
          <a:p>
            <a:endParaRPr lang="zh-CN" altLang="en-US" sz="2000" b="1">
              <a:cs typeface="黑体" panose="02010609060101010101" charset="-122"/>
            </a:endParaRPr>
          </a:p>
        </p:txBody>
      </p:sp>
      <p:pic>
        <p:nvPicPr>
          <p:cNvPr id="8" name="内容占位符 7" descr="F:\temp\图片2.png图片2"/>
          <p:cNvPicPr>
            <a:picLocks noChangeAspect="1"/>
          </p:cNvPicPr>
          <p:nvPr>
            <p:ph sz="quarter" idx="4"/>
          </p:nvPr>
        </p:nvPicPr>
        <p:blipFill>
          <a:blip r:embed="rId1"/>
          <a:srcRect/>
          <a:stretch>
            <a:fillRect/>
          </a:stretch>
        </p:blipFill>
        <p:spPr>
          <a:xfrm>
            <a:off x="3154045" y="2230958"/>
            <a:ext cx="5628872" cy="3528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翻译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b="1" dirty="0">
                <a:sym typeface="+mn-ea"/>
              </a:rPr>
              <a:t>有两种方法用于将源程序翻译成可执行的机器语言：编译和解释。</a:t>
            </a:r>
            <a:endParaRPr lang="en-US" altLang="zh-CN" b="1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编译：</a:t>
            </a:r>
            <a:r>
              <a:rPr lang="zh-CN" altLang="en-US" b="1" dirty="0">
                <a:sym typeface="+mn-ea"/>
              </a:rPr>
              <a:t>编译程序通常把整个源程序翻译成目标程序</a:t>
            </a:r>
            <a:endParaRPr lang="en-US" altLang="zh-CN" b="1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解释：</a:t>
            </a:r>
            <a:r>
              <a:rPr lang="zh-CN" altLang="en-US" b="1" dirty="0">
                <a:sym typeface="+mn-ea"/>
              </a:rPr>
              <a:t>指把源程序中的每一行翻译成目标程序中相应的行，并执行它的过程。</a:t>
            </a:r>
            <a:endParaRPr lang="en-US" altLang="en-US" b="1" dirty="0"/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ym typeface="+mn-ea"/>
              </a:rPr>
              <a:t>编译和解释的不同在于：</a:t>
            </a:r>
            <a:endParaRPr lang="en-US" altLang="zh-CN" sz="1800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编译</a:t>
            </a:r>
            <a:r>
              <a:rPr lang="zh-CN" altLang="en-US" sz="1800" b="1" dirty="0">
                <a:sym typeface="+mn-ea"/>
              </a:rPr>
              <a:t>在执行前翻译整个源代码</a:t>
            </a:r>
            <a:endParaRPr lang="en-US" altLang="zh-CN" sz="1800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解释</a:t>
            </a:r>
            <a:r>
              <a:rPr lang="zh-CN" altLang="en-US" sz="1800" b="1" dirty="0">
                <a:sym typeface="+mn-ea"/>
              </a:rPr>
              <a:t>一次只翻译和执行源代码中的一行。</a:t>
            </a:r>
            <a:endParaRPr lang="en-US" altLang="zh-CN" sz="1800" b="1" dirty="0"/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ym typeface="+mn-ea"/>
              </a:rPr>
              <a:t>但是，两种方法都遵循相同的翻译过程。</a:t>
            </a:r>
            <a:endParaRPr lang="zh-CN" altLang="en-US" b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构建程序</a:t>
            </a:r>
            <a:endParaRPr lang="zh-CN" altLang="en-US"/>
          </a:p>
        </p:txBody>
      </p:sp>
      <p:pic>
        <p:nvPicPr>
          <p:cNvPr id="9" name="内容占位符 8" descr="图片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2000" y="1490345"/>
            <a:ext cx="7200000" cy="5036306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软件工程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软件生命周期</a:t>
            </a:r>
            <a:endParaRPr lang="zh-CN" altLang="en-US"/>
          </a:p>
        </p:txBody>
      </p:sp>
      <p:pic>
        <p:nvPicPr>
          <p:cNvPr id="5" name="内容占位符 4" descr="图片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0620" y="398141"/>
            <a:ext cx="2880000" cy="60616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开发过程</a:t>
            </a:r>
            <a:endParaRPr lang="zh-CN" altLang="en-US"/>
          </a:p>
        </p:txBody>
      </p:sp>
      <p:pic>
        <p:nvPicPr>
          <p:cNvPr id="5" name="内容占位符 4" descr="图片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788" y="2299335"/>
            <a:ext cx="8226425" cy="225933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瀑布模型</a:t>
            </a:r>
            <a:endParaRPr lang="zh-CN" altLang="en-US"/>
          </a:p>
        </p:txBody>
      </p:sp>
      <p:pic>
        <p:nvPicPr>
          <p:cNvPr id="6" name="内容占位符 5" descr="图片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2143760"/>
            <a:ext cx="8226425" cy="34512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增量模型</a:t>
            </a:r>
            <a:endParaRPr lang="zh-CN" altLang="en-US"/>
          </a:p>
        </p:txBody>
      </p:sp>
      <p:pic>
        <p:nvPicPr>
          <p:cNvPr id="5" name="内容占位符 4" descr="图片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6000" y="1662253"/>
            <a:ext cx="7272000" cy="353349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软件质量</a:t>
            </a:r>
            <a:endParaRPr lang="zh-CN" altLang="en-US"/>
          </a:p>
        </p:txBody>
      </p:sp>
      <p:pic>
        <p:nvPicPr>
          <p:cNvPr id="5" name="内容占位符 4" descr="F:\temp\图片29.png图片29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28345" y="1490345"/>
            <a:ext cx="7687310" cy="47593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软件测试</a:t>
            </a:r>
            <a:endParaRPr lang="zh-CN" altLang="en-US"/>
          </a:p>
        </p:txBody>
      </p:sp>
      <p:pic>
        <p:nvPicPr>
          <p:cNvPr id="5" name="内容占位符 4" descr="图片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872615"/>
            <a:ext cx="8226425" cy="399351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三种结构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图片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686" y="2457000"/>
            <a:ext cx="8520629" cy="1980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/>
              <a:t>用户文档：传统上称为用户手册的文档</a:t>
            </a:r>
            <a:endParaRPr lang="zh-CN" altLang="en-US" sz="2000" b="1"/>
          </a:p>
          <a:p>
            <a:r>
              <a:rPr lang="zh-CN" altLang="en-US" sz="2000" b="1"/>
              <a:t>系统文档：定义软件本身。是为了让原始开发人员之外的人能够维护和修改软件包。</a:t>
            </a:r>
            <a:endParaRPr lang="zh-CN" altLang="en-US" sz="2000" b="1"/>
          </a:p>
          <a:p>
            <a:r>
              <a:rPr lang="zh-CN" altLang="en-US" sz="2000" b="1"/>
              <a:t>技术文档：描述了软件系统的安装和服务。</a:t>
            </a:r>
            <a:endParaRPr lang="zh-CN" altLang="en-US" sz="2000" b="1"/>
          </a:p>
          <a:p>
            <a:pPr marL="0" indent="457200">
              <a:buNone/>
            </a:pPr>
            <a:r>
              <a:rPr lang="zh-CN" altLang="en-US" sz="2000" b="1"/>
              <a:t>安装文档：描述软件如何安装在每台计算机上。</a:t>
            </a:r>
            <a:endParaRPr lang="zh-CN" altLang="en-US" sz="2000" b="1"/>
          </a:p>
          <a:p>
            <a:pPr marL="0" indent="457200">
              <a:buNone/>
            </a:pPr>
            <a:r>
              <a:rPr lang="zh-CN" altLang="en-US" sz="2000" b="1"/>
              <a:t>服务文档：描述系统应该如何维护和更新。</a:t>
            </a:r>
            <a:endParaRPr lang="zh-CN" altLang="en-US" sz="20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1008771" y="5583555"/>
            <a:ext cx="7121770" cy="521970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文档是一个持续的过程。</a:t>
            </a:r>
            <a:endParaRPr lang="en-US" altLang="en-US" sz="28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</a:t>
            </a:r>
            <a:endParaRPr lang="zh-CN" altLang="en-US"/>
          </a:p>
        </p:txBody>
      </p:sp>
      <p:pic>
        <p:nvPicPr>
          <p:cNvPr id="5" name="内容占位符 4" descr="F:\temp\图片1.png图片1"/>
          <p:cNvPicPr>
            <a:picLocks noChangeAspect="1"/>
          </p:cNvPicPr>
          <p:nvPr>
            <p:ph idx="1"/>
          </p:nvPr>
        </p:nvPicPr>
        <p:blipFill>
          <a:blip r:embed="rId1">
            <a:lum bright="100000" contrast="100000"/>
          </a:blip>
          <a:srcRect/>
          <a:stretch>
            <a:fillRect/>
          </a:stretch>
        </p:blipFill>
        <p:spPr>
          <a:xfrm>
            <a:off x="459423" y="1516698"/>
            <a:ext cx="8225155" cy="38246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记录</a:t>
            </a:r>
            <a:endParaRPr lang="zh-CN" altLang="en-US"/>
          </a:p>
        </p:txBody>
      </p:sp>
      <p:pic>
        <p:nvPicPr>
          <p:cNvPr id="5" name="内容占位符 4" descr="F:\temp\图片2.png图片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9105" y="2098675"/>
            <a:ext cx="8225790" cy="26606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</a:t>
            </a:r>
            <a:endParaRPr lang="zh-CN" altLang="en-US"/>
          </a:p>
        </p:txBody>
      </p:sp>
      <p:pic>
        <p:nvPicPr>
          <p:cNvPr id="5" name="内容占位符 4" descr="F:\temp\图片3.png图片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9423" y="2394585"/>
            <a:ext cx="8225155" cy="206883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插入</a:t>
            </a:r>
            <a:endParaRPr lang="zh-CN" altLang="en-US"/>
          </a:p>
        </p:txBody>
      </p:sp>
      <p:pic>
        <p:nvPicPr>
          <p:cNvPr id="9" name="内容占位符 8" descr="F:\temp\图片4.png图片4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12000" y="2925128"/>
            <a:ext cx="7920000" cy="100774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删除</a:t>
            </a:r>
            <a:endParaRPr lang="zh-CN" altLang="en-US"/>
          </a:p>
        </p:txBody>
      </p:sp>
      <p:pic>
        <p:nvPicPr>
          <p:cNvPr id="9" name="内容占位符 8" descr="F:\temp\图片5.png图片5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72000" y="2667361"/>
            <a:ext cx="9000000" cy="15232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抽象数据类型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pic>
        <p:nvPicPr>
          <p:cNvPr id="10" name="内容占位符 9" descr="F:\temp\图片6.png图片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8788" y="2250123"/>
            <a:ext cx="8226425" cy="235775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pic>
        <p:nvPicPr>
          <p:cNvPr id="5" name="内容占位符 4" descr="F:\temp\图片7.png图片7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9105" y="2635568"/>
            <a:ext cx="8225790" cy="15868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算法表示：</a:t>
            </a:r>
            <a:r>
              <a:rPr lang="zh-CN" dirty="0">
                <a:sym typeface="+mn-ea"/>
              </a:rPr>
              <a:t>流程图</a:t>
            </a:r>
            <a:endParaRPr 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432" y="1557000"/>
            <a:ext cx="7933135" cy="374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</a:t>
            </a:r>
            <a:endParaRPr lang="zh-CN" altLang="en-US"/>
          </a:p>
        </p:txBody>
      </p:sp>
      <p:pic>
        <p:nvPicPr>
          <p:cNvPr id="5" name="内容占位符 4" descr="F:\temp\图片8.png图片8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9423" y="2401570"/>
            <a:ext cx="8225155" cy="20548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endParaRPr lang="zh-CN" altLang="en-US"/>
          </a:p>
        </p:txBody>
      </p:sp>
      <p:pic>
        <p:nvPicPr>
          <p:cNvPr id="5" name="内容占位符 4" descr="F:\temp\图片1.png图片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2000" y="1600155"/>
            <a:ext cx="7920000" cy="365769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</a:t>
            </a:r>
            <a:endParaRPr lang="en-US" altLang="zh-CN"/>
          </a:p>
        </p:txBody>
      </p:sp>
      <p:pic>
        <p:nvPicPr>
          <p:cNvPr id="5" name="内容占位符 4" descr="F:\temp\图片10.png图片1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9105" y="1976755"/>
            <a:ext cx="8225790" cy="290449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算法表示：</a:t>
            </a:r>
            <a:r>
              <a:rPr lang="zh-CN" dirty="0">
                <a:sym typeface="+mn-ea"/>
              </a:rPr>
              <a:t>伪代码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76" y="1611000"/>
            <a:ext cx="8462649" cy="363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基本算法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220" b="1" spc="200">
                <a:sym typeface="+mn-ea"/>
              </a:rPr>
              <a:t>找最大(小)值</a:t>
            </a:r>
            <a:endParaRPr lang="zh-CN" altLang="en-US" sz="2220" b="1" spc="200">
              <a:sym typeface="+mn-ea"/>
            </a:endParaRP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b="1" kern="0" spc="0" noProof="0" dirty="0" err="1" smtClean="0">
              <a:ln>
                <a:noFill/>
              </a:ln>
              <a:solidFill>
                <a:srgbClr val="FFFF00"/>
              </a:solidFill>
              <a:effectLst/>
              <a:uLn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marR="0" lvl="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spc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1" kern="0" spc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FindLargest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spc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Input:</a:t>
            </a:r>
            <a:r>
              <a:rPr lang="en-US" altLang="zh-CN" sz="2000" kern="0" spc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 list of positive integers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    Set Largest to 0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    while (more integers)</a:t>
            </a:r>
            <a:b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2.1  if (the integer is greater than Largest)</a:t>
            </a:r>
            <a:b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then</a:t>
            </a:r>
            <a:b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2.1.1  Set largest to the value of the integer</a:t>
            </a:r>
            <a:b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End if</a:t>
            </a:r>
            <a:b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End while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    Return Largest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spc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b="1" kern="0" spc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End</a:t>
            </a:r>
            <a:endParaRPr lang="en-US" altLang="zh-CN" sz="2000" b="1" kern="0" spc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基本算</a:t>
            </a:r>
            <a:r>
              <a:rPr lang="zh-CN" altLang="en-US" dirty="0" smtClean="0">
                <a:sym typeface="+mn-ea"/>
              </a:rPr>
              <a:t>法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求和</a:t>
            </a:r>
            <a:endParaRPr lang="zh-CN" altLang="en-US"/>
          </a:p>
        </p:txBody>
      </p:sp>
      <p:pic>
        <p:nvPicPr>
          <p:cNvPr id="11" name="内容占位符 10" descr="图片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0330" y="1854200"/>
            <a:ext cx="2178685" cy="439547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乘积</a:t>
            </a:r>
            <a:endParaRPr lang="zh-CN" altLang="en-US"/>
          </a:p>
        </p:txBody>
      </p:sp>
      <p:pic>
        <p:nvPicPr>
          <p:cNvPr id="12" name="内容占位符 11" descr="图片5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86730" y="1854200"/>
            <a:ext cx="2186305" cy="439547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基本算法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排序——选择排序</a:t>
            </a:r>
            <a:endParaRPr lang="zh-CN" altLang="en-US"/>
          </a:p>
        </p:txBody>
      </p:sp>
      <p:pic>
        <p:nvPicPr>
          <p:cNvPr id="17" name="内容占位符 16" descr="图片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000" y="2305640"/>
            <a:ext cx="7920000" cy="2246721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基本算法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排序——冒泡排序</a:t>
            </a:r>
            <a:endParaRPr lang="zh-CN" altLang="en-US"/>
          </a:p>
        </p:txBody>
      </p:sp>
      <p:pic>
        <p:nvPicPr>
          <p:cNvPr id="8" name="内容占位符 7" descr="图片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000" y="2227820"/>
            <a:ext cx="7920000" cy="2402361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06.xml><?xml version="1.0" encoding="utf-8"?>
<p:tagLst xmlns:p="http://schemas.openxmlformats.org/presentationml/2006/main">
  <p:tag name="COMMONDATA" val="eyJoZGlkIjoiYzk4ZTNjZmUyYWI0NWEyNGI1ZDQwMjgzY2NmZDQyNWEifQ=="/>
  <p:tag name="KSO_WPP_MARK_KEY" val="2db80007-9304-4264-bb75-f0082b55d74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4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3346,&quot;width&quot;:14399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heme/theme1.xml><?xml version="1.0" encoding="utf-8"?>
<a:theme xmlns:a="http://schemas.openxmlformats.org/drawingml/2006/main" name="Office 主题​​">
  <a:themeElements>
    <a:clrScheme name="空白演示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演示</Application>
  <PresentationFormat>宽屏</PresentationFormat>
  <Paragraphs>251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黑体</vt:lpstr>
      <vt:lpstr>Wingdings</vt:lpstr>
      <vt:lpstr>Times New Roman</vt:lpstr>
      <vt:lpstr>微软雅黑</vt:lpstr>
      <vt:lpstr>Arial Unicode MS</vt:lpstr>
      <vt:lpstr>Calibri</vt:lpstr>
      <vt:lpstr>Office 主题​​</vt:lpstr>
      <vt:lpstr>算  法</vt:lpstr>
      <vt:lpstr>定义</vt:lpstr>
      <vt:lpstr>三种结构</vt:lpstr>
      <vt:lpstr>算法表示：流程图</vt:lpstr>
      <vt:lpstr>算法表示：伪代码</vt:lpstr>
      <vt:lpstr>基本算法</vt:lpstr>
      <vt:lpstr>基本算法</vt:lpstr>
      <vt:lpstr>基本算法</vt:lpstr>
      <vt:lpstr>基本算法</vt:lpstr>
      <vt:lpstr>基本算法</vt:lpstr>
      <vt:lpstr>基本算法</vt:lpstr>
      <vt:lpstr>基本算法</vt:lpstr>
      <vt:lpstr>递归</vt:lpstr>
      <vt:lpstr>递归</vt:lpstr>
      <vt:lpstr>递归</vt:lpstr>
      <vt:lpstr>程序设计语言</vt:lpstr>
      <vt:lpstr>计算机语言（Computer language）</vt:lpstr>
      <vt:lpstr>机器语言</vt:lpstr>
      <vt:lpstr>符号语言</vt:lpstr>
      <vt:lpstr>高级语言</vt:lpstr>
      <vt:lpstr>翻译</vt:lpstr>
      <vt:lpstr>构建程序</vt:lpstr>
      <vt:lpstr>软件工程</vt:lpstr>
      <vt:lpstr>软件生命周期</vt:lpstr>
      <vt:lpstr>开发过程</vt:lpstr>
      <vt:lpstr>瀑布模型</vt:lpstr>
      <vt:lpstr>增量模型</vt:lpstr>
      <vt:lpstr>软件质量</vt:lpstr>
      <vt:lpstr>软件测试</vt:lpstr>
      <vt:lpstr>文档</vt:lpstr>
      <vt:lpstr>数据结构</vt:lpstr>
      <vt:lpstr>数组</vt:lpstr>
      <vt:lpstr>记录</vt:lpstr>
      <vt:lpstr>链表</vt:lpstr>
      <vt:lpstr>链表</vt:lpstr>
      <vt:lpstr>链表</vt:lpstr>
      <vt:lpstr>抽象数据类型</vt:lpstr>
      <vt:lpstr>栈</vt:lpstr>
      <vt:lpstr>队列</vt:lpstr>
      <vt:lpstr>树</vt:lpstr>
      <vt:lpstr>二叉树</vt:lpstr>
      <vt:lpstr>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王智</cp:lastModifiedBy>
  <cp:revision>257</cp:revision>
  <dcterms:created xsi:type="dcterms:W3CDTF">2019-06-19T02:08:00Z</dcterms:created>
  <dcterms:modified xsi:type="dcterms:W3CDTF">2022-10-26T13:19:33Z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A48F5497CF8A4511BE139EFB4CFCC62D</vt:lpwstr>
  </property>
</Properties>
</file>