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5" r:id="rId2"/>
  </p:sldMasterIdLst>
  <p:notesMasterIdLst>
    <p:notesMasterId r:id="rId14"/>
  </p:notesMasterIdLst>
  <p:handoutMasterIdLst>
    <p:handoutMasterId r:id="rId15"/>
  </p:handoutMasterIdLst>
  <p:sldIdLst>
    <p:sldId id="315" r:id="rId3"/>
    <p:sldId id="274" r:id="rId4"/>
    <p:sldId id="277" r:id="rId5"/>
    <p:sldId id="280" r:id="rId6"/>
    <p:sldId id="275" r:id="rId7"/>
    <p:sldId id="276" r:id="rId8"/>
    <p:sldId id="569" r:id="rId9"/>
    <p:sldId id="570" r:id="rId10"/>
    <p:sldId id="573" r:id="rId11"/>
    <p:sldId id="574" r:id="rId12"/>
    <p:sldId id="298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71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C3FF"/>
    <a:srgbClr val="5359A7"/>
    <a:srgbClr val="A0E13B"/>
    <a:srgbClr val="B8E4CB"/>
    <a:srgbClr val="FFFFFF"/>
    <a:srgbClr val="FFC000"/>
    <a:srgbClr val="FCBA7A"/>
    <a:srgbClr val="D9D52B"/>
    <a:srgbClr val="BDA643"/>
    <a:srgbClr val="DD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63" autoAdjust="0"/>
    <p:restoredTop sz="94660"/>
  </p:normalViewPr>
  <p:slideViewPr>
    <p:cSldViewPr>
      <p:cViewPr varScale="1">
        <p:scale>
          <a:sx n="88" d="100"/>
          <a:sy n="88" d="100"/>
        </p:scale>
        <p:origin x="398" y="31"/>
      </p:cViewPr>
      <p:guideLst>
        <p:guide orient="horz" pos="528"/>
        <p:guide pos="71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1623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19739-270D-492B-B0D9-42CA138F9A59}" type="datetimeFigureOut">
              <a:rPr lang="en-IN" smtClean="0"/>
              <a:t>02-07-2020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EA3E0-8C15-486E-BE00-D0540E018469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2742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7" y="3733800"/>
            <a:ext cx="10947565" cy="2137870"/>
          </a:xfrm>
        </p:spPr>
        <p:txBody>
          <a:bodyPr lIns="0" tIns="0" rIns="0" bIns="0" anchor="b" anchorCtr="0">
            <a:noAutofit/>
          </a:bodyPr>
          <a:lstStyle>
            <a:lvl1pPr algn="ctr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890D-2794-4869-A814-BD4C7B9CFCE3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A9B9-B780-4194-954C-A7535CD4C989}" type="datetime1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9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660519"/>
            <a:ext cx="3960971" cy="79522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752600"/>
            <a:ext cx="3960971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665" y="6248400"/>
            <a:ext cx="379572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970906" y="6342065"/>
            <a:ext cx="92075" cy="211138"/>
          </a:xfrm>
          <a:custGeom>
            <a:avLst/>
            <a:gdLst>
              <a:gd name="T0" fmla="*/ 15 w 23"/>
              <a:gd name="T1" fmla="*/ 17 h 51"/>
              <a:gd name="T2" fmla="*/ 15 w 23"/>
              <a:gd name="T3" fmla="*/ 12 h 51"/>
              <a:gd name="T4" fmla="*/ 16 w 23"/>
              <a:gd name="T5" fmla="*/ 11 h 51"/>
              <a:gd name="T6" fmla="*/ 16 w 23"/>
              <a:gd name="T7" fmla="*/ 10 h 51"/>
              <a:gd name="T8" fmla="*/ 17 w 23"/>
              <a:gd name="T9" fmla="*/ 9 h 51"/>
              <a:gd name="T10" fmla="*/ 19 w 23"/>
              <a:gd name="T11" fmla="*/ 9 h 51"/>
              <a:gd name="T12" fmla="*/ 23 w 23"/>
              <a:gd name="T13" fmla="*/ 9 h 51"/>
              <a:gd name="T14" fmla="*/ 23 w 23"/>
              <a:gd name="T15" fmla="*/ 0 h 51"/>
              <a:gd name="T16" fmla="*/ 16 w 23"/>
              <a:gd name="T17" fmla="*/ 0 h 51"/>
              <a:gd name="T18" fmla="*/ 8 w 23"/>
              <a:gd name="T19" fmla="*/ 3 h 51"/>
              <a:gd name="T20" fmla="*/ 5 w 23"/>
              <a:gd name="T21" fmla="*/ 11 h 51"/>
              <a:gd name="T22" fmla="*/ 5 w 23"/>
              <a:gd name="T23" fmla="*/ 17 h 51"/>
              <a:gd name="T24" fmla="*/ 0 w 23"/>
              <a:gd name="T25" fmla="*/ 17 h 51"/>
              <a:gd name="T26" fmla="*/ 0 w 23"/>
              <a:gd name="T27" fmla="*/ 25 h 51"/>
              <a:gd name="T28" fmla="*/ 5 w 23"/>
              <a:gd name="T29" fmla="*/ 25 h 51"/>
              <a:gd name="T30" fmla="*/ 5 w 23"/>
              <a:gd name="T31" fmla="*/ 51 h 51"/>
              <a:gd name="T32" fmla="*/ 15 w 23"/>
              <a:gd name="T33" fmla="*/ 51 h 51"/>
              <a:gd name="T34" fmla="*/ 15 w 23"/>
              <a:gd name="T35" fmla="*/ 25 h 51"/>
              <a:gd name="T36" fmla="*/ 23 w 23"/>
              <a:gd name="T37" fmla="*/ 25 h 51"/>
              <a:gd name="T38" fmla="*/ 23 w 23"/>
              <a:gd name="T39" fmla="*/ 17 h 51"/>
              <a:gd name="T40" fmla="*/ 15 w 23"/>
              <a:gd name="T41" fmla="*/ 17 h 51"/>
              <a:gd name="T42" fmla="*/ 15 w 23"/>
              <a:gd name="T43" fmla="*/ 17 h 51"/>
              <a:gd name="T44" fmla="*/ 15 w 23"/>
              <a:gd name="T45" fmla="*/ 1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" h="51">
                <a:moveTo>
                  <a:pt x="15" y="17"/>
                </a:moveTo>
                <a:cubicBezTo>
                  <a:pt x="15" y="12"/>
                  <a:pt x="15" y="12"/>
                  <a:pt x="15" y="12"/>
                </a:cubicBezTo>
                <a:cubicBezTo>
                  <a:pt x="15" y="11"/>
                  <a:pt x="16" y="11"/>
                  <a:pt x="16" y="11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9"/>
                  <a:pt x="17" y="9"/>
                  <a:pt x="17" y="9"/>
                </a:cubicBezTo>
                <a:cubicBezTo>
                  <a:pt x="18" y="9"/>
                  <a:pt x="18" y="9"/>
                  <a:pt x="19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2" y="0"/>
                  <a:pt x="9" y="1"/>
                  <a:pt x="8" y="3"/>
                </a:cubicBezTo>
                <a:cubicBezTo>
                  <a:pt x="6" y="5"/>
                  <a:pt x="5" y="7"/>
                  <a:pt x="5" y="11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5"/>
                  <a:pt x="0" y="25"/>
                  <a:pt x="0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51"/>
                  <a:pt x="5" y="51"/>
                  <a:pt x="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25"/>
                  <a:pt x="15" y="25"/>
                  <a:pt x="15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17"/>
                  <a:pt x="23" y="17"/>
                  <a:pt x="23" y="17"/>
                </a:cubicBezTo>
                <a:lnTo>
                  <a:pt x="15" y="17"/>
                </a:lnTo>
                <a:close/>
                <a:moveTo>
                  <a:pt x="15" y="17"/>
                </a:moveTo>
                <a:cubicBezTo>
                  <a:pt x="15" y="17"/>
                  <a:pt x="15" y="17"/>
                  <a:pt x="15" y="17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39373" y="6342065"/>
            <a:ext cx="217488" cy="211139"/>
            <a:chOff x="2152650" y="4338637"/>
            <a:chExt cx="217488" cy="211139"/>
          </a:xfrm>
          <a:solidFill>
            <a:schemeClr val="bg1">
              <a:alpha val="50000"/>
            </a:schemeClr>
          </a:solidFill>
        </p:grpSpPr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2157413" y="4405313"/>
              <a:ext cx="44450" cy="1444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2225675" y="4405313"/>
              <a:ext cx="144463" cy="144463"/>
            </a:xfrm>
            <a:custGeom>
              <a:avLst/>
              <a:gdLst>
                <a:gd name="T0" fmla="*/ 32 w 36"/>
                <a:gd name="T1" fmla="*/ 3 h 35"/>
                <a:gd name="T2" fmla="*/ 22 w 36"/>
                <a:gd name="T3" fmla="*/ 0 h 35"/>
                <a:gd name="T4" fmla="*/ 18 w 36"/>
                <a:gd name="T5" fmla="*/ 0 h 35"/>
                <a:gd name="T6" fmla="*/ 15 w 36"/>
                <a:gd name="T7" fmla="*/ 2 h 35"/>
                <a:gd name="T8" fmla="*/ 13 w 36"/>
                <a:gd name="T9" fmla="*/ 3 h 35"/>
                <a:gd name="T10" fmla="*/ 12 w 36"/>
                <a:gd name="T11" fmla="*/ 5 h 35"/>
                <a:gd name="T12" fmla="*/ 12 w 36"/>
                <a:gd name="T13" fmla="*/ 0 h 35"/>
                <a:gd name="T14" fmla="*/ 0 w 36"/>
                <a:gd name="T15" fmla="*/ 0 h 35"/>
                <a:gd name="T16" fmla="*/ 0 w 36"/>
                <a:gd name="T17" fmla="*/ 2 h 35"/>
                <a:gd name="T18" fmla="*/ 0 w 36"/>
                <a:gd name="T19" fmla="*/ 12 h 35"/>
                <a:gd name="T20" fmla="*/ 0 w 36"/>
                <a:gd name="T21" fmla="*/ 35 h 35"/>
                <a:gd name="T22" fmla="*/ 12 w 36"/>
                <a:gd name="T23" fmla="*/ 35 h 35"/>
                <a:gd name="T24" fmla="*/ 12 w 36"/>
                <a:gd name="T25" fmla="*/ 16 h 35"/>
                <a:gd name="T26" fmla="*/ 12 w 36"/>
                <a:gd name="T27" fmla="*/ 13 h 35"/>
                <a:gd name="T28" fmla="*/ 15 w 36"/>
                <a:gd name="T29" fmla="*/ 10 h 35"/>
                <a:gd name="T30" fmla="*/ 18 w 36"/>
                <a:gd name="T31" fmla="*/ 9 h 35"/>
                <a:gd name="T32" fmla="*/ 23 w 36"/>
                <a:gd name="T33" fmla="*/ 11 h 35"/>
                <a:gd name="T34" fmla="*/ 24 w 36"/>
                <a:gd name="T35" fmla="*/ 16 h 35"/>
                <a:gd name="T36" fmla="*/ 24 w 36"/>
                <a:gd name="T37" fmla="*/ 35 h 35"/>
                <a:gd name="T38" fmla="*/ 36 w 36"/>
                <a:gd name="T39" fmla="*/ 35 h 35"/>
                <a:gd name="T40" fmla="*/ 36 w 36"/>
                <a:gd name="T41" fmla="*/ 15 h 35"/>
                <a:gd name="T42" fmla="*/ 32 w 36"/>
                <a:gd name="T43" fmla="*/ 3 h 35"/>
                <a:gd name="T44" fmla="*/ 32 w 36"/>
                <a:gd name="T45" fmla="*/ 3 h 35"/>
                <a:gd name="T46" fmla="*/ 32 w 36"/>
                <a:gd name="T4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35">
                  <a:moveTo>
                    <a:pt x="32" y="3"/>
                  </a:moveTo>
                  <a:cubicBezTo>
                    <a:pt x="29" y="1"/>
                    <a:pt x="26" y="0"/>
                    <a:pt x="22" y="0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7" y="0"/>
                    <a:pt x="16" y="1"/>
                    <a:pt x="15" y="2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13" y="4"/>
                    <a:pt x="12" y="5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7"/>
                    <a:pt x="0" y="12"/>
                  </a:cubicBezTo>
                  <a:cubicBezTo>
                    <a:pt x="0" y="18"/>
                    <a:pt x="0" y="26"/>
                    <a:pt x="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4"/>
                    <a:pt x="12" y="14"/>
                    <a:pt x="12" y="13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20" y="9"/>
                    <a:pt x="22" y="9"/>
                    <a:pt x="23" y="11"/>
                  </a:cubicBezTo>
                  <a:cubicBezTo>
                    <a:pt x="24" y="12"/>
                    <a:pt x="24" y="14"/>
                    <a:pt x="24" y="1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0"/>
                    <a:pt x="34" y="6"/>
                    <a:pt x="32" y="3"/>
                  </a:cubicBezTo>
                  <a:close/>
                  <a:moveTo>
                    <a:pt x="32" y="3"/>
                  </a:moveTo>
                  <a:cubicBezTo>
                    <a:pt x="32" y="3"/>
                    <a:pt x="32" y="3"/>
                    <a:pt x="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2152650" y="4338637"/>
              <a:ext cx="52388" cy="50800"/>
            </a:xfrm>
            <a:custGeom>
              <a:avLst/>
              <a:gdLst>
                <a:gd name="T0" fmla="*/ 6 w 13"/>
                <a:gd name="T1" fmla="*/ 0 h 12"/>
                <a:gd name="T2" fmla="*/ 2 w 13"/>
                <a:gd name="T3" fmla="*/ 1 h 12"/>
                <a:gd name="T4" fmla="*/ 0 w 13"/>
                <a:gd name="T5" fmla="*/ 6 h 12"/>
                <a:gd name="T6" fmla="*/ 2 w 13"/>
                <a:gd name="T7" fmla="*/ 10 h 12"/>
                <a:gd name="T8" fmla="*/ 6 w 13"/>
                <a:gd name="T9" fmla="*/ 12 h 12"/>
                <a:gd name="T10" fmla="*/ 6 w 13"/>
                <a:gd name="T11" fmla="*/ 12 h 12"/>
                <a:gd name="T12" fmla="*/ 11 w 13"/>
                <a:gd name="T13" fmla="*/ 10 h 12"/>
                <a:gd name="T14" fmla="*/ 13 w 13"/>
                <a:gd name="T15" fmla="*/ 6 h 12"/>
                <a:gd name="T16" fmla="*/ 11 w 13"/>
                <a:gd name="T17" fmla="*/ 1 h 12"/>
                <a:gd name="T18" fmla="*/ 6 w 13"/>
                <a:gd name="T19" fmla="*/ 0 h 12"/>
                <a:gd name="T20" fmla="*/ 6 w 13"/>
                <a:gd name="T21" fmla="*/ 0 h 12"/>
                <a:gd name="T22" fmla="*/ 6 w 13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9"/>
                    <a:pt x="2" y="10"/>
                  </a:cubicBezTo>
                  <a:cubicBezTo>
                    <a:pt x="3" y="11"/>
                    <a:pt x="4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2"/>
                    <a:pt x="10" y="11"/>
                    <a:pt x="11" y="10"/>
                  </a:cubicBezTo>
                  <a:cubicBezTo>
                    <a:pt x="12" y="9"/>
                    <a:pt x="13" y="7"/>
                    <a:pt x="13" y="6"/>
                  </a:cubicBezTo>
                  <a:cubicBezTo>
                    <a:pt x="13" y="4"/>
                    <a:pt x="12" y="2"/>
                    <a:pt x="11" y="1"/>
                  </a:cubicBezTo>
                  <a:cubicBezTo>
                    <a:pt x="10" y="0"/>
                    <a:pt x="8" y="0"/>
                    <a:pt x="6" y="0"/>
                  </a:cubicBezTo>
                  <a:close/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0" name="Freeform 19"/>
          <p:cNvSpPr>
            <a:spLocks noEditPoints="1"/>
          </p:cNvSpPr>
          <p:nvPr userDrawn="1"/>
        </p:nvSpPr>
        <p:spPr bwMode="auto">
          <a:xfrm>
            <a:off x="590647" y="6352384"/>
            <a:ext cx="233363" cy="190500"/>
          </a:xfrm>
          <a:custGeom>
            <a:avLst/>
            <a:gdLst>
              <a:gd name="T0" fmla="*/ 51 w 58"/>
              <a:gd name="T1" fmla="*/ 7 h 46"/>
              <a:gd name="T2" fmla="*/ 56 w 58"/>
              <a:gd name="T3" fmla="*/ 1 h 46"/>
              <a:gd name="T4" fmla="*/ 49 w 58"/>
              <a:gd name="T5" fmla="*/ 3 h 46"/>
              <a:gd name="T6" fmla="*/ 40 w 58"/>
              <a:gd name="T7" fmla="*/ 0 h 46"/>
              <a:gd name="T8" fmla="*/ 32 w 58"/>
              <a:gd name="T9" fmla="*/ 3 h 46"/>
              <a:gd name="T10" fmla="*/ 28 w 58"/>
              <a:gd name="T11" fmla="*/ 12 h 46"/>
              <a:gd name="T12" fmla="*/ 29 w 58"/>
              <a:gd name="T13" fmla="*/ 14 h 46"/>
              <a:gd name="T14" fmla="*/ 4 w 58"/>
              <a:gd name="T15" fmla="*/ 2 h 46"/>
              <a:gd name="T16" fmla="*/ 3 w 58"/>
              <a:gd name="T17" fmla="*/ 8 h 46"/>
              <a:gd name="T18" fmla="*/ 8 w 58"/>
              <a:gd name="T19" fmla="*/ 18 h 46"/>
              <a:gd name="T20" fmla="*/ 3 w 58"/>
              <a:gd name="T21" fmla="*/ 16 h 46"/>
              <a:gd name="T22" fmla="*/ 5 w 58"/>
              <a:gd name="T23" fmla="*/ 24 h 46"/>
              <a:gd name="T24" fmla="*/ 12 w 58"/>
              <a:gd name="T25" fmla="*/ 28 h 46"/>
              <a:gd name="T26" fmla="*/ 9 w 58"/>
              <a:gd name="T27" fmla="*/ 28 h 46"/>
              <a:gd name="T28" fmla="*/ 7 w 58"/>
              <a:gd name="T29" fmla="*/ 28 h 46"/>
              <a:gd name="T30" fmla="*/ 11 w 58"/>
              <a:gd name="T31" fmla="*/ 34 h 46"/>
              <a:gd name="T32" fmla="*/ 18 w 58"/>
              <a:gd name="T33" fmla="*/ 36 h 46"/>
              <a:gd name="T34" fmla="*/ 3 w 58"/>
              <a:gd name="T35" fmla="*/ 41 h 46"/>
              <a:gd name="T36" fmla="*/ 0 w 58"/>
              <a:gd name="T37" fmla="*/ 41 h 46"/>
              <a:gd name="T38" fmla="*/ 19 w 58"/>
              <a:gd name="T39" fmla="*/ 46 h 46"/>
              <a:gd name="T40" fmla="*/ 37 w 58"/>
              <a:gd name="T41" fmla="*/ 41 h 46"/>
              <a:gd name="T42" fmla="*/ 48 w 58"/>
              <a:gd name="T43" fmla="*/ 29 h 46"/>
              <a:gd name="T44" fmla="*/ 52 w 58"/>
              <a:gd name="T45" fmla="*/ 13 h 46"/>
              <a:gd name="T46" fmla="*/ 52 w 58"/>
              <a:gd name="T47" fmla="*/ 11 h 46"/>
              <a:gd name="T48" fmla="*/ 58 w 58"/>
              <a:gd name="T49" fmla="*/ 5 h 46"/>
              <a:gd name="T50" fmla="*/ 51 w 58"/>
              <a:gd name="T51" fmla="*/ 7 h 46"/>
              <a:gd name="T52" fmla="*/ 51 w 58"/>
              <a:gd name="T53" fmla="*/ 7 h 46"/>
              <a:gd name="T54" fmla="*/ 51 w 58"/>
              <a:gd name="T55" fmla="*/ 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" h="46">
                <a:moveTo>
                  <a:pt x="51" y="7"/>
                </a:moveTo>
                <a:cubicBezTo>
                  <a:pt x="54" y="6"/>
                  <a:pt x="56" y="3"/>
                  <a:pt x="56" y="1"/>
                </a:cubicBezTo>
                <a:cubicBezTo>
                  <a:pt x="54" y="2"/>
                  <a:pt x="51" y="3"/>
                  <a:pt x="49" y="3"/>
                </a:cubicBezTo>
                <a:cubicBezTo>
                  <a:pt x="47" y="1"/>
                  <a:pt x="44" y="0"/>
                  <a:pt x="40" y="0"/>
                </a:cubicBezTo>
                <a:cubicBezTo>
                  <a:pt x="37" y="0"/>
                  <a:pt x="34" y="1"/>
                  <a:pt x="32" y="3"/>
                </a:cubicBezTo>
                <a:cubicBezTo>
                  <a:pt x="30" y="6"/>
                  <a:pt x="28" y="8"/>
                  <a:pt x="28" y="12"/>
                </a:cubicBezTo>
                <a:cubicBezTo>
                  <a:pt x="28" y="13"/>
                  <a:pt x="29" y="13"/>
                  <a:pt x="29" y="14"/>
                </a:cubicBezTo>
                <a:cubicBezTo>
                  <a:pt x="19" y="14"/>
                  <a:pt x="11" y="10"/>
                  <a:pt x="4" y="2"/>
                </a:cubicBezTo>
                <a:cubicBezTo>
                  <a:pt x="3" y="4"/>
                  <a:pt x="3" y="6"/>
                  <a:pt x="3" y="8"/>
                </a:cubicBezTo>
                <a:cubicBezTo>
                  <a:pt x="3" y="12"/>
                  <a:pt x="5" y="15"/>
                  <a:pt x="8" y="18"/>
                </a:cubicBezTo>
                <a:cubicBezTo>
                  <a:pt x="6" y="18"/>
                  <a:pt x="4" y="17"/>
                  <a:pt x="3" y="16"/>
                </a:cubicBezTo>
                <a:cubicBezTo>
                  <a:pt x="3" y="19"/>
                  <a:pt x="4" y="22"/>
                  <a:pt x="5" y="24"/>
                </a:cubicBezTo>
                <a:cubicBezTo>
                  <a:pt x="7" y="26"/>
                  <a:pt x="9" y="27"/>
                  <a:pt x="12" y="28"/>
                </a:cubicBezTo>
                <a:cubicBezTo>
                  <a:pt x="11" y="28"/>
                  <a:pt x="10" y="28"/>
                  <a:pt x="9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8" y="30"/>
                  <a:pt x="9" y="32"/>
                  <a:pt x="11" y="34"/>
                </a:cubicBezTo>
                <a:cubicBezTo>
                  <a:pt x="13" y="35"/>
                  <a:pt x="15" y="36"/>
                  <a:pt x="18" y="36"/>
                </a:cubicBezTo>
                <a:cubicBezTo>
                  <a:pt x="14" y="40"/>
                  <a:pt x="9" y="41"/>
                  <a:pt x="3" y="41"/>
                </a:cubicBezTo>
                <a:cubicBezTo>
                  <a:pt x="2" y="41"/>
                  <a:pt x="1" y="41"/>
                  <a:pt x="0" y="41"/>
                </a:cubicBezTo>
                <a:cubicBezTo>
                  <a:pt x="6" y="45"/>
                  <a:pt x="12" y="46"/>
                  <a:pt x="19" y="46"/>
                </a:cubicBezTo>
                <a:cubicBezTo>
                  <a:pt x="25" y="46"/>
                  <a:pt x="31" y="45"/>
                  <a:pt x="37" y="41"/>
                </a:cubicBezTo>
                <a:cubicBezTo>
                  <a:pt x="42" y="38"/>
                  <a:pt x="46" y="34"/>
                  <a:pt x="48" y="29"/>
                </a:cubicBezTo>
                <a:cubicBezTo>
                  <a:pt x="51" y="24"/>
                  <a:pt x="52" y="18"/>
                  <a:pt x="52" y="13"/>
                </a:cubicBezTo>
                <a:cubicBezTo>
                  <a:pt x="52" y="11"/>
                  <a:pt x="52" y="11"/>
                  <a:pt x="52" y="11"/>
                </a:cubicBezTo>
                <a:cubicBezTo>
                  <a:pt x="55" y="10"/>
                  <a:pt x="56" y="8"/>
                  <a:pt x="58" y="5"/>
                </a:cubicBezTo>
                <a:cubicBezTo>
                  <a:pt x="56" y="6"/>
                  <a:pt x="54" y="7"/>
                  <a:pt x="51" y="7"/>
                </a:cubicBezTo>
                <a:close/>
                <a:moveTo>
                  <a:pt x="51" y="7"/>
                </a:moveTo>
                <a:cubicBezTo>
                  <a:pt x="51" y="7"/>
                  <a:pt x="51" y="7"/>
                  <a:pt x="51" y="7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248400"/>
            <a:ext cx="2844059" cy="365125"/>
          </a:xfrm>
        </p:spPr>
        <p:txBody>
          <a:bodyPr/>
          <a:lstStyle/>
          <a:p>
            <a:fld id="{CEDAEF63-FBF5-4459-BC63-41A148B09500}" type="datetime1">
              <a:rPr lang="en-US" smtClean="0"/>
              <a:t>7/2/2020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91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ECC6-BEB7-4907-9764-D34007944226}" type="datetime1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auto">
          <a:xfrm>
            <a:off x="970906" y="6342065"/>
            <a:ext cx="92075" cy="211138"/>
          </a:xfrm>
          <a:custGeom>
            <a:avLst/>
            <a:gdLst>
              <a:gd name="T0" fmla="*/ 15 w 23"/>
              <a:gd name="T1" fmla="*/ 17 h 51"/>
              <a:gd name="T2" fmla="*/ 15 w 23"/>
              <a:gd name="T3" fmla="*/ 12 h 51"/>
              <a:gd name="T4" fmla="*/ 16 w 23"/>
              <a:gd name="T5" fmla="*/ 11 h 51"/>
              <a:gd name="T6" fmla="*/ 16 w 23"/>
              <a:gd name="T7" fmla="*/ 10 h 51"/>
              <a:gd name="T8" fmla="*/ 17 w 23"/>
              <a:gd name="T9" fmla="*/ 9 h 51"/>
              <a:gd name="T10" fmla="*/ 19 w 23"/>
              <a:gd name="T11" fmla="*/ 9 h 51"/>
              <a:gd name="T12" fmla="*/ 23 w 23"/>
              <a:gd name="T13" fmla="*/ 9 h 51"/>
              <a:gd name="T14" fmla="*/ 23 w 23"/>
              <a:gd name="T15" fmla="*/ 0 h 51"/>
              <a:gd name="T16" fmla="*/ 16 w 23"/>
              <a:gd name="T17" fmla="*/ 0 h 51"/>
              <a:gd name="T18" fmla="*/ 8 w 23"/>
              <a:gd name="T19" fmla="*/ 3 h 51"/>
              <a:gd name="T20" fmla="*/ 5 w 23"/>
              <a:gd name="T21" fmla="*/ 11 h 51"/>
              <a:gd name="T22" fmla="*/ 5 w 23"/>
              <a:gd name="T23" fmla="*/ 17 h 51"/>
              <a:gd name="T24" fmla="*/ 0 w 23"/>
              <a:gd name="T25" fmla="*/ 17 h 51"/>
              <a:gd name="T26" fmla="*/ 0 w 23"/>
              <a:gd name="T27" fmla="*/ 25 h 51"/>
              <a:gd name="T28" fmla="*/ 5 w 23"/>
              <a:gd name="T29" fmla="*/ 25 h 51"/>
              <a:gd name="T30" fmla="*/ 5 w 23"/>
              <a:gd name="T31" fmla="*/ 51 h 51"/>
              <a:gd name="T32" fmla="*/ 15 w 23"/>
              <a:gd name="T33" fmla="*/ 51 h 51"/>
              <a:gd name="T34" fmla="*/ 15 w 23"/>
              <a:gd name="T35" fmla="*/ 25 h 51"/>
              <a:gd name="T36" fmla="*/ 23 w 23"/>
              <a:gd name="T37" fmla="*/ 25 h 51"/>
              <a:gd name="T38" fmla="*/ 23 w 23"/>
              <a:gd name="T39" fmla="*/ 17 h 51"/>
              <a:gd name="T40" fmla="*/ 15 w 23"/>
              <a:gd name="T41" fmla="*/ 17 h 51"/>
              <a:gd name="T42" fmla="*/ 15 w 23"/>
              <a:gd name="T43" fmla="*/ 17 h 51"/>
              <a:gd name="T44" fmla="*/ 15 w 23"/>
              <a:gd name="T45" fmla="*/ 1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" h="51">
                <a:moveTo>
                  <a:pt x="15" y="17"/>
                </a:moveTo>
                <a:cubicBezTo>
                  <a:pt x="15" y="12"/>
                  <a:pt x="15" y="12"/>
                  <a:pt x="15" y="12"/>
                </a:cubicBezTo>
                <a:cubicBezTo>
                  <a:pt x="15" y="11"/>
                  <a:pt x="16" y="11"/>
                  <a:pt x="16" y="11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9"/>
                  <a:pt x="17" y="9"/>
                  <a:pt x="17" y="9"/>
                </a:cubicBezTo>
                <a:cubicBezTo>
                  <a:pt x="18" y="9"/>
                  <a:pt x="18" y="9"/>
                  <a:pt x="19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2" y="0"/>
                  <a:pt x="9" y="1"/>
                  <a:pt x="8" y="3"/>
                </a:cubicBezTo>
                <a:cubicBezTo>
                  <a:pt x="6" y="5"/>
                  <a:pt x="5" y="7"/>
                  <a:pt x="5" y="11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5"/>
                  <a:pt x="0" y="25"/>
                  <a:pt x="0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51"/>
                  <a:pt x="5" y="51"/>
                  <a:pt x="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25"/>
                  <a:pt x="15" y="25"/>
                  <a:pt x="15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17"/>
                  <a:pt x="23" y="17"/>
                  <a:pt x="23" y="17"/>
                </a:cubicBezTo>
                <a:lnTo>
                  <a:pt x="15" y="17"/>
                </a:lnTo>
                <a:close/>
                <a:moveTo>
                  <a:pt x="15" y="17"/>
                </a:moveTo>
                <a:cubicBezTo>
                  <a:pt x="15" y="17"/>
                  <a:pt x="15" y="17"/>
                  <a:pt x="15" y="17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239373" y="6342065"/>
            <a:ext cx="217488" cy="211139"/>
            <a:chOff x="2152650" y="4338637"/>
            <a:chExt cx="217488" cy="211139"/>
          </a:xfrm>
          <a:solidFill>
            <a:schemeClr val="bg1">
              <a:alpha val="50000"/>
            </a:schemeClr>
          </a:solidFill>
        </p:grpSpPr>
        <p:sp>
          <p:nvSpPr>
            <p:cNvPr id="17" name="Rectangle 6"/>
            <p:cNvSpPr>
              <a:spLocks noChangeArrowheads="1"/>
            </p:cNvSpPr>
            <p:nvPr userDrawn="1"/>
          </p:nvSpPr>
          <p:spPr bwMode="auto">
            <a:xfrm>
              <a:off x="2157413" y="4405313"/>
              <a:ext cx="44450" cy="1444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225675" y="4405313"/>
              <a:ext cx="144463" cy="144463"/>
            </a:xfrm>
            <a:custGeom>
              <a:avLst/>
              <a:gdLst>
                <a:gd name="T0" fmla="*/ 32 w 36"/>
                <a:gd name="T1" fmla="*/ 3 h 35"/>
                <a:gd name="T2" fmla="*/ 22 w 36"/>
                <a:gd name="T3" fmla="*/ 0 h 35"/>
                <a:gd name="T4" fmla="*/ 18 w 36"/>
                <a:gd name="T5" fmla="*/ 0 h 35"/>
                <a:gd name="T6" fmla="*/ 15 w 36"/>
                <a:gd name="T7" fmla="*/ 2 h 35"/>
                <a:gd name="T8" fmla="*/ 13 w 36"/>
                <a:gd name="T9" fmla="*/ 3 h 35"/>
                <a:gd name="T10" fmla="*/ 12 w 36"/>
                <a:gd name="T11" fmla="*/ 5 h 35"/>
                <a:gd name="T12" fmla="*/ 12 w 36"/>
                <a:gd name="T13" fmla="*/ 0 h 35"/>
                <a:gd name="T14" fmla="*/ 0 w 36"/>
                <a:gd name="T15" fmla="*/ 0 h 35"/>
                <a:gd name="T16" fmla="*/ 0 w 36"/>
                <a:gd name="T17" fmla="*/ 2 h 35"/>
                <a:gd name="T18" fmla="*/ 0 w 36"/>
                <a:gd name="T19" fmla="*/ 12 h 35"/>
                <a:gd name="T20" fmla="*/ 0 w 36"/>
                <a:gd name="T21" fmla="*/ 35 h 35"/>
                <a:gd name="T22" fmla="*/ 12 w 36"/>
                <a:gd name="T23" fmla="*/ 35 h 35"/>
                <a:gd name="T24" fmla="*/ 12 w 36"/>
                <a:gd name="T25" fmla="*/ 16 h 35"/>
                <a:gd name="T26" fmla="*/ 12 w 36"/>
                <a:gd name="T27" fmla="*/ 13 h 35"/>
                <a:gd name="T28" fmla="*/ 15 w 36"/>
                <a:gd name="T29" fmla="*/ 10 h 35"/>
                <a:gd name="T30" fmla="*/ 18 w 36"/>
                <a:gd name="T31" fmla="*/ 9 h 35"/>
                <a:gd name="T32" fmla="*/ 23 w 36"/>
                <a:gd name="T33" fmla="*/ 11 h 35"/>
                <a:gd name="T34" fmla="*/ 24 w 36"/>
                <a:gd name="T35" fmla="*/ 16 h 35"/>
                <a:gd name="T36" fmla="*/ 24 w 36"/>
                <a:gd name="T37" fmla="*/ 35 h 35"/>
                <a:gd name="T38" fmla="*/ 36 w 36"/>
                <a:gd name="T39" fmla="*/ 35 h 35"/>
                <a:gd name="T40" fmla="*/ 36 w 36"/>
                <a:gd name="T41" fmla="*/ 15 h 35"/>
                <a:gd name="T42" fmla="*/ 32 w 36"/>
                <a:gd name="T43" fmla="*/ 3 h 35"/>
                <a:gd name="T44" fmla="*/ 32 w 36"/>
                <a:gd name="T45" fmla="*/ 3 h 35"/>
                <a:gd name="T46" fmla="*/ 32 w 36"/>
                <a:gd name="T4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35">
                  <a:moveTo>
                    <a:pt x="32" y="3"/>
                  </a:moveTo>
                  <a:cubicBezTo>
                    <a:pt x="29" y="1"/>
                    <a:pt x="26" y="0"/>
                    <a:pt x="22" y="0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7" y="0"/>
                    <a:pt x="16" y="1"/>
                    <a:pt x="15" y="2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13" y="4"/>
                    <a:pt x="12" y="5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7"/>
                    <a:pt x="0" y="12"/>
                  </a:cubicBezTo>
                  <a:cubicBezTo>
                    <a:pt x="0" y="18"/>
                    <a:pt x="0" y="26"/>
                    <a:pt x="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4"/>
                    <a:pt x="12" y="14"/>
                    <a:pt x="12" y="13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20" y="9"/>
                    <a:pt x="22" y="9"/>
                    <a:pt x="23" y="11"/>
                  </a:cubicBezTo>
                  <a:cubicBezTo>
                    <a:pt x="24" y="12"/>
                    <a:pt x="24" y="14"/>
                    <a:pt x="24" y="1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0"/>
                    <a:pt x="34" y="6"/>
                    <a:pt x="32" y="3"/>
                  </a:cubicBezTo>
                  <a:close/>
                  <a:moveTo>
                    <a:pt x="32" y="3"/>
                  </a:moveTo>
                  <a:cubicBezTo>
                    <a:pt x="32" y="3"/>
                    <a:pt x="32" y="3"/>
                    <a:pt x="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2152650" y="4338637"/>
              <a:ext cx="52388" cy="50800"/>
            </a:xfrm>
            <a:custGeom>
              <a:avLst/>
              <a:gdLst>
                <a:gd name="T0" fmla="*/ 6 w 13"/>
                <a:gd name="T1" fmla="*/ 0 h 12"/>
                <a:gd name="T2" fmla="*/ 2 w 13"/>
                <a:gd name="T3" fmla="*/ 1 h 12"/>
                <a:gd name="T4" fmla="*/ 0 w 13"/>
                <a:gd name="T5" fmla="*/ 6 h 12"/>
                <a:gd name="T6" fmla="*/ 2 w 13"/>
                <a:gd name="T7" fmla="*/ 10 h 12"/>
                <a:gd name="T8" fmla="*/ 6 w 13"/>
                <a:gd name="T9" fmla="*/ 12 h 12"/>
                <a:gd name="T10" fmla="*/ 6 w 13"/>
                <a:gd name="T11" fmla="*/ 12 h 12"/>
                <a:gd name="T12" fmla="*/ 11 w 13"/>
                <a:gd name="T13" fmla="*/ 10 h 12"/>
                <a:gd name="T14" fmla="*/ 13 w 13"/>
                <a:gd name="T15" fmla="*/ 6 h 12"/>
                <a:gd name="T16" fmla="*/ 11 w 13"/>
                <a:gd name="T17" fmla="*/ 1 h 12"/>
                <a:gd name="T18" fmla="*/ 6 w 13"/>
                <a:gd name="T19" fmla="*/ 0 h 12"/>
                <a:gd name="T20" fmla="*/ 6 w 13"/>
                <a:gd name="T21" fmla="*/ 0 h 12"/>
                <a:gd name="T22" fmla="*/ 6 w 13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9"/>
                    <a:pt x="2" y="10"/>
                  </a:cubicBezTo>
                  <a:cubicBezTo>
                    <a:pt x="3" y="11"/>
                    <a:pt x="4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2"/>
                    <a:pt x="10" y="11"/>
                    <a:pt x="11" y="10"/>
                  </a:cubicBezTo>
                  <a:cubicBezTo>
                    <a:pt x="12" y="9"/>
                    <a:pt x="13" y="7"/>
                    <a:pt x="13" y="6"/>
                  </a:cubicBezTo>
                  <a:cubicBezTo>
                    <a:pt x="13" y="4"/>
                    <a:pt x="12" y="2"/>
                    <a:pt x="11" y="1"/>
                  </a:cubicBezTo>
                  <a:cubicBezTo>
                    <a:pt x="10" y="0"/>
                    <a:pt x="8" y="0"/>
                    <a:pt x="6" y="0"/>
                  </a:cubicBezTo>
                  <a:close/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0" name="Freeform 9"/>
          <p:cNvSpPr>
            <a:spLocks noEditPoints="1"/>
          </p:cNvSpPr>
          <p:nvPr userDrawn="1"/>
        </p:nvSpPr>
        <p:spPr bwMode="auto">
          <a:xfrm>
            <a:off x="590647" y="6352384"/>
            <a:ext cx="233363" cy="190500"/>
          </a:xfrm>
          <a:custGeom>
            <a:avLst/>
            <a:gdLst>
              <a:gd name="T0" fmla="*/ 51 w 58"/>
              <a:gd name="T1" fmla="*/ 7 h 46"/>
              <a:gd name="T2" fmla="*/ 56 w 58"/>
              <a:gd name="T3" fmla="*/ 1 h 46"/>
              <a:gd name="T4" fmla="*/ 49 w 58"/>
              <a:gd name="T5" fmla="*/ 3 h 46"/>
              <a:gd name="T6" fmla="*/ 40 w 58"/>
              <a:gd name="T7" fmla="*/ 0 h 46"/>
              <a:gd name="T8" fmla="*/ 32 w 58"/>
              <a:gd name="T9" fmla="*/ 3 h 46"/>
              <a:gd name="T10" fmla="*/ 28 w 58"/>
              <a:gd name="T11" fmla="*/ 12 h 46"/>
              <a:gd name="T12" fmla="*/ 29 w 58"/>
              <a:gd name="T13" fmla="*/ 14 h 46"/>
              <a:gd name="T14" fmla="*/ 4 w 58"/>
              <a:gd name="T15" fmla="*/ 2 h 46"/>
              <a:gd name="T16" fmla="*/ 3 w 58"/>
              <a:gd name="T17" fmla="*/ 8 h 46"/>
              <a:gd name="T18" fmla="*/ 8 w 58"/>
              <a:gd name="T19" fmla="*/ 18 h 46"/>
              <a:gd name="T20" fmla="*/ 3 w 58"/>
              <a:gd name="T21" fmla="*/ 16 h 46"/>
              <a:gd name="T22" fmla="*/ 5 w 58"/>
              <a:gd name="T23" fmla="*/ 24 h 46"/>
              <a:gd name="T24" fmla="*/ 12 w 58"/>
              <a:gd name="T25" fmla="*/ 28 h 46"/>
              <a:gd name="T26" fmla="*/ 9 w 58"/>
              <a:gd name="T27" fmla="*/ 28 h 46"/>
              <a:gd name="T28" fmla="*/ 7 w 58"/>
              <a:gd name="T29" fmla="*/ 28 h 46"/>
              <a:gd name="T30" fmla="*/ 11 w 58"/>
              <a:gd name="T31" fmla="*/ 34 h 46"/>
              <a:gd name="T32" fmla="*/ 18 w 58"/>
              <a:gd name="T33" fmla="*/ 36 h 46"/>
              <a:gd name="T34" fmla="*/ 3 w 58"/>
              <a:gd name="T35" fmla="*/ 41 h 46"/>
              <a:gd name="T36" fmla="*/ 0 w 58"/>
              <a:gd name="T37" fmla="*/ 41 h 46"/>
              <a:gd name="T38" fmla="*/ 19 w 58"/>
              <a:gd name="T39" fmla="*/ 46 h 46"/>
              <a:gd name="T40" fmla="*/ 37 w 58"/>
              <a:gd name="T41" fmla="*/ 41 h 46"/>
              <a:gd name="T42" fmla="*/ 48 w 58"/>
              <a:gd name="T43" fmla="*/ 29 h 46"/>
              <a:gd name="T44" fmla="*/ 52 w 58"/>
              <a:gd name="T45" fmla="*/ 13 h 46"/>
              <a:gd name="T46" fmla="*/ 52 w 58"/>
              <a:gd name="T47" fmla="*/ 11 h 46"/>
              <a:gd name="T48" fmla="*/ 58 w 58"/>
              <a:gd name="T49" fmla="*/ 5 h 46"/>
              <a:gd name="T50" fmla="*/ 51 w 58"/>
              <a:gd name="T51" fmla="*/ 7 h 46"/>
              <a:gd name="T52" fmla="*/ 51 w 58"/>
              <a:gd name="T53" fmla="*/ 7 h 46"/>
              <a:gd name="T54" fmla="*/ 51 w 58"/>
              <a:gd name="T55" fmla="*/ 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" h="46">
                <a:moveTo>
                  <a:pt x="51" y="7"/>
                </a:moveTo>
                <a:cubicBezTo>
                  <a:pt x="54" y="6"/>
                  <a:pt x="56" y="3"/>
                  <a:pt x="56" y="1"/>
                </a:cubicBezTo>
                <a:cubicBezTo>
                  <a:pt x="54" y="2"/>
                  <a:pt x="51" y="3"/>
                  <a:pt x="49" y="3"/>
                </a:cubicBezTo>
                <a:cubicBezTo>
                  <a:pt x="47" y="1"/>
                  <a:pt x="44" y="0"/>
                  <a:pt x="40" y="0"/>
                </a:cubicBezTo>
                <a:cubicBezTo>
                  <a:pt x="37" y="0"/>
                  <a:pt x="34" y="1"/>
                  <a:pt x="32" y="3"/>
                </a:cubicBezTo>
                <a:cubicBezTo>
                  <a:pt x="30" y="6"/>
                  <a:pt x="28" y="8"/>
                  <a:pt x="28" y="12"/>
                </a:cubicBezTo>
                <a:cubicBezTo>
                  <a:pt x="28" y="13"/>
                  <a:pt x="29" y="13"/>
                  <a:pt x="29" y="14"/>
                </a:cubicBezTo>
                <a:cubicBezTo>
                  <a:pt x="19" y="14"/>
                  <a:pt x="11" y="10"/>
                  <a:pt x="4" y="2"/>
                </a:cubicBezTo>
                <a:cubicBezTo>
                  <a:pt x="3" y="4"/>
                  <a:pt x="3" y="6"/>
                  <a:pt x="3" y="8"/>
                </a:cubicBezTo>
                <a:cubicBezTo>
                  <a:pt x="3" y="12"/>
                  <a:pt x="5" y="15"/>
                  <a:pt x="8" y="18"/>
                </a:cubicBezTo>
                <a:cubicBezTo>
                  <a:pt x="6" y="18"/>
                  <a:pt x="4" y="17"/>
                  <a:pt x="3" y="16"/>
                </a:cubicBezTo>
                <a:cubicBezTo>
                  <a:pt x="3" y="19"/>
                  <a:pt x="4" y="22"/>
                  <a:pt x="5" y="24"/>
                </a:cubicBezTo>
                <a:cubicBezTo>
                  <a:pt x="7" y="26"/>
                  <a:pt x="9" y="27"/>
                  <a:pt x="12" y="28"/>
                </a:cubicBezTo>
                <a:cubicBezTo>
                  <a:pt x="11" y="28"/>
                  <a:pt x="10" y="28"/>
                  <a:pt x="9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8" y="30"/>
                  <a:pt x="9" y="32"/>
                  <a:pt x="11" y="34"/>
                </a:cubicBezTo>
                <a:cubicBezTo>
                  <a:pt x="13" y="35"/>
                  <a:pt x="15" y="36"/>
                  <a:pt x="18" y="36"/>
                </a:cubicBezTo>
                <a:cubicBezTo>
                  <a:pt x="14" y="40"/>
                  <a:pt x="9" y="41"/>
                  <a:pt x="3" y="41"/>
                </a:cubicBezTo>
                <a:cubicBezTo>
                  <a:pt x="2" y="41"/>
                  <a:pt x="1" y="41"/>
                  <a:pt x="0" y="41"/>
                </a:cubicBezTo>
                <a:cubicBezTo>
                  <a:pt x="6" y="45"/>
                  <a:pt x="12" y="46"/>
                  <a:pt x="19" y="46"/>
                </a:cubicBezTo>
                <a:cubicBezTo>
                  <a:pt x="25" y="46"/>
                  <a:pt x="31" y="45"/>
                  <a:pt x="37" y="41"/>
                </a:cubicBezTo>
                <a:cubicBezTo>
                  <a:pt x="42" y="38"/>
                  <a:pt x="46" y="34"/>
                  <a:pt x="48" y="29"/>
                </a:cubicBezTo>
                <a:cubicBezTo>
                  <a:pt x="51" y="24"/>
                  <a:pt x="52" y="18"/>
                  <a:pt x="52" y="13"/>
                </a:cubicBezTo>
                <a:cubicBezTo>
                  <a:pt x="52" y="11"/>
                  <a:pt x="52" y="11"/>
                  <a:pt x="52" y="11"/>
                </a:cubicBezTo>
                <a:cubicBezTo>
                  <a:pt x="55" y="10"/>
                  <a:pt x="56" y="8"/>
                  <a:pt x="58" y="5"/>
                </a:cubicBezTo>
                <a:cubicBezTo>
                  <a:pt x="56" y="6"/>
                  <a:pt x="54" y="7"/>
                  <a:pt x="51" y="7"/>
                </a:cubicBezTo>
                <a:close/>
                <a:moveTo>
                  <a:pt x="51" y="7"/>
                </a:moveTo>
                <a:cubicBezTo>
                  <a:pt x="51" y="7"/>
                  <a:pt x="51" y="7"/>
                  <a:pt x="51" y="7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665" y="6248400"/>
            <a:ext cx="379572" cy="365125"/>
          </a:xfrm>
          <a:solidFill>
            <a:schemeClr val="accent3">
              <a:alpha val="5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03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AF6C-3552-4908-B2F1-45F9137198C6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54226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EF63-FBF5-4459-BC63-41A148B09500}" type="datetime1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accent3">
              <a:alpha val="5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37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58C6-F89F-4C17-9A61-D187F67C24C3}" type="datetime1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1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DC30-E445-48ED-81E5-7D5AEA542724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A9B9-B780-4194-954C-A7535CD4C989}" type="datetime1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660519"/>
            <a:ext cx="3960971" cy="79522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752600"/>
            <a:ext cx="3960971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665" y="6248400"/>
            <a:ext cx="379572" cy="365125"/>
          </a:xfrm>
        </p:spPr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5" name="Freeform 5"/>
          <p:cNvSpPr>
            <a:spLocks noEditPoints="1"/>
          </p:cNvSpPr>
          <p:nvPr userDrawn="1"/>
        </p:nvSpPr>
        <p:spPr bwMode="auto">
          <a:xfrm>
            <a:off x="970906" y="6342065"/>
            <a:ext cx="92075" cy="211138"/>
          </a:xfrm>
          <a:custGeom>
            <a:avLst/>
            <a:gdLst>
              <a:gd name="T0" fmla="*/ 15 w 23"/>
              <a:gd name="T1" fmla="*/ 17 h 51"/>
              <a:gd name="T2" fmla="*/ 15 w 23"/>
              <a:gd name="T3" fmla="*/ 12 h 51"/>
              <a:gd name="T4" fmla="*/ 16 w 23"/>
              <a:gd name="T5" fmla="*/ 11 h 51"/>
              <a:gd name="T6" fmla="*/ 16 w 23"/>
              <a:gd name="T7" fmla="*/ 10 h 51"/>
              <a:gd name="T8" fmla="*/ 17 w 23"/>
              <a:gd name="T9" fmla="*/ 9 h 51"/>
              <a:gd name="T10" fmla="*/ 19 w 23"/>
              <a:gd name="T11" fmla="*/ 9 h 51"/>
              <a:gd name="T12" fmla="*/ 23 w 23"/>
              <a:gd name="T13" fmla="*/ 9 h 51"/>
              <a:gd name="T14" fmla="*/ 23 w 23"/>
              <a:gd name="T15" fmla="*/ 0 h 51"/>
              <a:gd name="T16" fmla="*/ 16 w 23"/>
              <a:gd name="T17" fmla="*/ 0 h 51"/>
              <a:gd name="T18" fmla="*/ 8 w 23"/>
              <a:gd name="T19" fmla="*/ 3 h 51"/>
              <a:gd name="T20" fmla="*/ 5 w 23"/>
              <a:gd name="T21" fmla="*/ 11 h 51"/>
              <a:gd name="T22" fmla="*/ 5 w 23"/>
              <a:gd name="T23" fmla="*/ 17 h 51"/>
              <a:gd name="T24" fmla="*/ 0 w 23"/>
              <a:gd name="T25" fmla="*/ 17 h 51"/>
              <a:gd name="T26" fmla="*/ 0 w 23"/>
              <a:gd name="T27" fmla="*/ 25 h 51"/>
              <a:gd name="T28" fmla="*/ 5 w 23"/>
              <a:gd name="T29" fmla="*/ 25 h 51"/>
              <a:gd name="T30" fmla="*/ 5 w 23"/>
              <a:gd name="T31" fmla="*/ 51 h 51"/>
              <a:gd name="T32" fmla="*/ 15 w 23"/>
              <a:gd name="T33" fmla="*/ 51 h 51"/>
              <a:gd name="T34" fmla="*/ 15 w 23"/>
              <a:gd name="T35" fmla="*/ 25 h 51"/>
              <a:gd name="T36" fmla="*/ 23 w 23"/>
              <a:gd name="T37" fmla="*/ 25 h 51"/>
              <a:gd name="T38" fmla="*/ 23 w 23"/>
              <a:gd name="T39" fmla="*/ 17 h 51"/>
              <a:gd name="T40" fmla="*/ 15 w 23"/>
              <a:gd name="T41" fmla="*/ 17 h 51"/>
              <a:gd name="T42" fmla="*/ 15 w 23"/>
              <a:gd name="T43" fmla="*/ 17 h 51"/>
              <a:gd name="T44" fmla="*/ 15 w 23"/>
              <a:gd name="T45" fmla="*/ 1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" h="51">
                <a:moveTo>
                  <a:pt x="15" y="17"/>
                </a:moveTo>
                <a:cubicBezTo>
                  <a:pt x="15" y="12"/>
                  <a:pt x="15" y="12"/>
                  <a:pt x="15" y="12"/>
                </a:cubicBezTo>
                <a:cubicBezTo>
                  <a:pt x="15" y="11"/>
                  <a:pt x="16" y="11"/>
                  <a:pt x="16" y="11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9"/>
                  <a:pt x="17" y="9"/>
                  <a:pt x="17" y="9"/>
                </a:cubicBezTo>
                <a:cubicBezTo>
                  <a:pt x="18" y="9"/>
                  <a:pt x="18" y="9"/>
                  <a:pt x="19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2" y="0"/>
                  <a:pt x="9" y="1"/>
                  <a:pt x="8" y="3"/>
                </a:cubicBezTo>
                <a:cubicBezTo>
                  <a:pt x="6" y="5"/>
                  <a:pt x="5" y="7"/>
                  <a:pt x="5" y="11"/>
                </a:cubicBezTo>
                <a:cubicBezTo>
                  <a:pt x="5" y="17"/>
                  <a:pt x="5" y="17"/>
                  <a:pt x="5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5"/>
                  <a:pt x="0" y="25"/>
                  <a:pt x="0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51"/>
                  <a:pt x="5" y="51"/>
                  <a:pt x="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25"/>
                  <a:pt x="15" y="25"/>
                  <a:pt x="15" y="25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17"/>
                  <a:pt x="23" y="17"/>
                  <a:pt x="23" y="17"/>
                </a:cubicBezTo>
                <a:lnTo>
                  <a:pt x="15" y="17"/>
                </a:lnTo>
                <a:close/>
                <a:moveTo>
                  <a:pt x="15" y="17"/>
                </a:moveTo>
                <a:cubicBezTo>
                  <a:pt x="15" y="17"/>
                  <a:pt x="15" y="17"/>
                  <a:pt x="15" y="17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39373" y="6342065"/>
            <a:ext cx="217488" cy="211139"/>
            <a:chOff x="2152650" y="4338637"/>
            <a:chExt cx="217488" cy="211139"/>
          </a:xfrm>
          <a:solidFill>
            <a:schemeClr val="bg1">
              <a:alpha val="50000"/>
            </a:schemeClr>
          </a:solidFill>
        </p:grpSpPr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2157413" y="4405313"/>
              <a:ext cx="44450" cy="14446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2225675" y="4405313"/>
              <a:ext cx="144463" cy="144463"/>
            </a:xfrm>
            <a:custGeom>
              <a:avLst/>
              <a:gdLst>
                <a:gd name="T0" fmla="*/ 32 w 36"/>
                <a:gd name="T1" fmla="*/ 3 h 35"/>
                <a:gd name="T2" fmla="*/ 22 w 36"/>
                <a:gd name="T3" fmla="*/ 0 h 35"/>
                <a:gd name="T4" fmla="*/ 18 w 36"/>
                <a:gd name="T5" fmla="*/ 0 h 35"/>
                <a:gd name="T6" fmla="*/ 15 w 36"/>
                <a:gd name="T7" fmla="*/ 2 h 35"/>
                <a:gd name="T8" fmla="*/ 13 w 36"/>
                <a:gd name="T9" fmla="*/ 3 h 35"/>
                <a:gd name="T10" fmla="*/ 12 w 36"/>
                <a:gd name="T11" fmla="*/ 5 h 35"/>
                <a:gd name="T12" fmla="*/ 12 w 36"/>
                <a:gd name="T13" fmla="*/ 0 h 35"/>
                <a:gd name="T14" fmla="*/ 0 w 36"/>
                <a:gd name="T15" fmla="*/ 0 h 35"/>
                <a:gd name="T16" fmla="*/ 0 w 36"/>
                <a:gd name="T17" fmla="*/ 2 h 35"/>
                <a:gd name="T18" fmla="*/ 0 w 36"/>
                <a:gd name="T19" fmla="*/ 12 h 35"/>
                <a:gd name="T20" fmla="*/ 0 w 36"/>
                <a:gd name="T21" fmla="*/ 35 h 35"/>
                <a:gd name="T22" fmla="*/ 12 w 36"/>
                <a:gd name="T23" fmla="*/ 35 h 35"/>
                <a:gd name="T24" fmla="*/ 12 w 36"/>
                <a:gd name="T25" fmla="*/ 16 h 35"/>
                <a:gd name="T26" fmla="*/ 12 w 36"/>
                <a:gd name="T27" fmla="*/ 13 h 35"/>
                <a:gd name="T28" fmla="*/ 15 w 36"/>
                <a:gd name="T29" fmla="*/ 10 h 35"/>
                <a:gd name="T30" fmla="*/ 18 w 36"/>
                <a:gd name="T31" fmla="*/ 9 h 35"/>
                <a:gd name="T32" fmla="*/ 23 w 36"/>
                <a:gd name="T33" fmla="*/ 11 h 35"/>
                <a:gd name="T34" fmla="*/ 24 w 36"/>
                <a:gd name="T35" fmla="*/ 16 h 35"/>
                <a:gd name="T36" fmla="*/ 24 w 36"/>
                <a:gd name="T37" fmla="*/ 35 h 35"/>
                <a:gd name="T38" fmla="*/ 36 w 36"/>
                <a:gd name="T39" fmla="*/ 35 h 35"/>
                <a:gd name="T40" fmla="*/ 36 w 36"/>
                <a:gd name="T41" fmla="*/ 15 h 35"/>
                <a:gd name="T42" fmla="*/ 32 w 36"/>
                <a:gd name="T43" fmla="*/ 3 h 35"/>
                <a:gd name="T44" fmla="*/ 32 w 36"/>
                <a:gd name="T45" fmla="*/ 3 h 35"/>
                <a:gd name="T46" fmla="*/ 32 w 36"/>
                <a:gd name="T4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35">
                  <a:moveTo>
                    <a:pt x="32" y="3"/>
                  </a:moveTo>
                  <a:cubicBezTo>
                    <a:pt x="29" y="1"/>
                    <a:pt x="26" y="0"/>
                    <a:pt x="22" y="0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7" y="0"/>
                    <a:pt x="16" y="1"/>
                    <a:pt x="15" y="2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13" y="4"/>
                    <a:pt x="12" y="5"/>
                    <a:pt x="12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7"/>
                    <a:pt x="0" y="12"/>
                  </a:cubicBezTo>
                  <a:cubicBezTo>
                    <a:pt x="0" y="18"/>
                    <a:pt x="0" y="26"/>
                    <a:pt x="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4"/>
                    <a:pt x="12" y="14"/>
                    <a:pt x="12" y="13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20" y="9"/>
                    <a:pt x="22" y="9"/>
                    <a:pt x="23" y="11"/>
                  </a:cubicBezTo>
                  <a:cubicBezTo>
                    <a:pt x="24" y="12"/>
                    <a:pt x="24" y="14"/>
                    <a:pt x="24" y="1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0"/>
                    <a:pt x="34" y="6"/>
                    <a:pt x="32" y="3"/>
                  </a:cubicBezTo>
                  <a:close/>
                  <a:moveTo>
                    <a:pt x="32" y="3"/>
                  </a:moveTo>
                  <a:cubicBezTo>
                    <a:pt x="32" y="3"/>
                    <a:pt x="32" y="3"/>
                    <a:pt x="32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2152650" y="4338637"/>
              <a:ext cx="52388" cy="50800"/>
            </a:xfrm>
            <a:custGeom>
              <a:avLst/>
              <a:gdLst>
                <a:gd name="T0" fmla="*/ 6 w 13"/>
                <a:gd name="T1" fmla="*/ 0 h 12"/>
                <a:gd name="T2" fmla="*/ 2 w 13"/>
                <a:gd name="T3" fmla="*/ 1 h 12"/>
                <a:gd name="T4" fmla="*/ 0 w 13"/>
                <a:gd name="T5" fmla="*/ 6 h 12"/>
                <a:gd name="T6" fmla="*/ 2 w 13"/>
                <a:gd name="T7" fmla="*/ 10 h 12"/>
                <a:gd name="T8" fmla="*/ 6 w 13"/>
                <a:gd name="T9" fmla="*/ 12 h 12"/>
                <a:gd name="T10" fmla="*/ 6 w 13"/>
                <a:gd name="T11" fmla="*/ 12 h 12"/>
                <a:gd name="T12" fmla="*/ 11 w 13"/>
                <a:gd name="T13" fmla="*/ 10 h 12"/>
                <a:gd name="T14" fmla="*/ 13 w 13"/>
                <a:gd name="T15" fmla="*/ 6 h 12"/>
                <a:gd name="T16" fmla="*/ 11 w 13"/>
                <a:gd name="T17" fmla="*/ 1 h 12"/>
                <a:gd name="T18" fmla="*/ 6 w 13"/>
                <a:gd name="T19" fmla="*/ 0 h 12"/>
                <a:gd name="T20" fmla="*/ 6 w 13"/>
                <a:gd name="T21" fmla="*/ 0 h 12"/>
                <a:gd name="T22" fmla="*/ 6 w 13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7"/>
                    <a:pt x="0" y="9"/>
                    <a:pt x="2" y="10"/>
                  </a:cubicBezTo>
                  <a:cubicBezTo>
                    <a:pt x="3" y="11"/>
                    <a:pt x="4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2"/>
                    <a:pt x="10" y="11"/>
                    <a:pt x="11" y="10"/>
                  </a:cubicBezTo>
                  <a:cubicBezTo>
                    <a:pt x="12" y="9"/>
                    <a:pt x="13" y="7"/>
                    <a:pt x="13" y="6"/>
                  </a:cubicBezTo>
                  <a:cubicBezTo>
                    <a:pt x="13" y="4"/>
                    <a:pt x="12" y="2"/>
                    <a:pt x="11" y="1"/>
                  </a:cubicBezTo>
                  <a:cubicBezTo>
                    <a:pt x="10" y="0"/>
                    <a:pt x="8" y="0"/>
                    <a:pt x="6" y="0"/>
                  </a:cubicBezTo>
                  <a:close/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0" name="Freeform 19"/>
          <p:cNvSpPr>
            <a:spLocks noEditPoints="1"/>
          </p:cNvSpPr>
          <p:nvPr userDrawn="1"/>
        </p:nvSpPr>
        <p:spPr bwMode="auto">
          <a:xfrm>
            <a:off x="590647" y="6352384"/>
            <a:ext cx="233363" cy="190500"/>
          </a:xfrm>
          <a:custGeom>
            <a:avLst/>
            <a:gdLst>
              <a:gd name="T0" fmla="*/ 51 w 58"/>
              <a:gd name="T1" fmla="*/ 7 h 46"/>
              <a:gd name="T2" fmla="*/ 56 w 58"/>
              <a:gd name="T3" fmla="*/ 1 h 46"/>
              <a:gd name="T4" fmla="*/ 49 w 58"/>
              <a:gd name="T5" fmla="*/ 3 h 46"/>
              <a:gd name="T6" fmla="*/ 40 w 58"/>
              <a:gd name="T7" fmla="*/ 0 h 46"/>
              <a:gd name="T8" fmla="*/ 32 w 58"/>
              <a:gd name="T9" fmla="*/ 3 h 46"/>
              <a:gd name="T10" fmla="*/ 28 w 58"/>
              <a:gd name="T11" fmla="*/ 12 h 46"/>
              <a:gd name="T12" fmla="*/ 29 w 58"/>
              <a:gd name="T13" fmla="*/ 14 h 46"/>
              <a:gd name="T14" fmla="*/ 4 w 58"/>
              <a:gd name="T15" fmla="*/ 2 h 46"/>
              <a:gd name="T16" fmla="*/ 3 w 58"/>
              <a:gd name="T17" fmla="*/ 8 h 46"/>
              <a:gd name="T18" fmla="*/ 8 w 58"/>
              <a:gd name="T19" fmla="*/ 18 h 46"/>
              <a:gd name="T20" fmla="*/ 3 w 58"/>
              <a:gd name="T21" fmla="*/ 16 h 46"/>
              <a:gd name="T22" fmla="*/ 5 w 58"/>
              <a:gd name="T23" fmla="*/ 24 h 46"/>
              <a:gd name="T24" fmla="*/ 12 w 58"/>
              <a:gd name="T25" fmla="*/ 28 h 46"/>
              <a:gd name="T26" fmla="*/ 9 w 58"/>
              <a:gd name="T27" fmla="*/ 28 h 46"/>
              <a:gd name="T28" fmla="*/ 7 w 58"/>
              <a:gd name="T29" fmla="*/ 28 h 46"/>
              <a:gd name="T30" fmla="*/ 11 w 58"/>
              <a:gd name="T31" fmla="*/ 34 h 46"/>
              <a:gd name="T32" fmla="*/ 18 w 58"/>
              <a:gd name="T33" fmla="*/ 36 h 46"/>
              <a:gd name="T34" fmla="*/ 3 w 58"/>
              <a:gd name="T35" fmla="*/ 41 h 46"/>
              <a:gd name="T36" fmla="*/ 0 w 58"/>
              <a:gd name="T37" fmla="*/ 41 h 46"/>
              <a:gd name="T38" fmla="*/ 19 w 58"/>
              <a:gd name="T39" fmla="*/ 46 h 46"/>
              <a:gd name="T40" fmla="*/ 37 w 58"/>
              <a:gd name="T41" fmla="*/ 41 h 46"/>
              <a:gd name="T42" fmla="*/ 48 w 58"/>
              <a:gd name="T43" fmla="*/ 29 h 46"/>
              <a:gd name="T44" fmla="*/ 52 w 58"/>
              <a:gd name="T45" fmla="*/ 13 h 46"/>
              <a:gd name="T46" fmla="*/ 52 w 58"/>
              <a:gd name="T47" fmla="*/ 11 h 46"/>
              <a:gd name="T48" fmla="*/ 58 w 58"/>
              <a:gd name="T49" fmla="*/ 5 h 46"/>
              <a:gd name="T50" fmla="*/ 51 w 58"/>
              <a:gd name="T51" fmla="*/ 7 h 46"/>
              <a:gd name="T52" fmla="*/ 51 w 58"/>
              <a:gd name="T53" fmla="*/ 7 h 46"/>
              <a:gd name="T54" fmla="*/ 51 w 58"/>
              <a:gd name="T55" fmla="*/ 7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" h="46">
                <a:moveTo>
                  <a:pt x="51" y="7"/>
                </a:moveTo>
                <a:cubicBezTo>
                  <a:pt x="54" y="6"/>
                  <a:pt x="56" y="3"/>
                  <a:pt x="56" y="1"/>
                </a:cubicBezTo>
                <a:cubicBezTo>
                  <a:pt x="54" y="2"/>
                  <a:pt x="51" y="3"/>
                  <a:pt x="49" y="3"/>
                </a:cubicBezTo>
                <a:cubicBezTo>
                  <a:pt x="47" y="1"/>
                  <a:pt x="44" y="0"/>
                  <a:pt x="40" y="0"/>
                </a:cubicBezTo>
                <a:cubicBezTo>
                  <a:pt x="37" y="0"/>
                  <a:pt x="34" y="1"/>
                  <a:pt x="32" y="3"/>
                </a:cubicBezTo>
                <a:cubicBezTo>
                  <a:pt x="30" y="6"/>
                  <a:pt x="28" y="8"/>
                  <a:pt x="28" y="12"/>
                </a:cubicBezTo>
                <a:cubicBezTo>
                  <a:pt x="28" y="13"/>
                  <a:pt x="29" y="13"/>
                  <a:pt x="29" y="14"/>
                </a:cubicBezTo>
                <a:cubicBezTo>
                  <a:pt x="19" y="14"/>
                  <a:pt x="11" y="10"/>
                  <a:pt x="4" y="2"/>
                </a:cubicBezTo>
                <a:cubicBezTo>
                  <a:pt x="3" y="4"/>
                  <a:pt x="3" y="6"/>
                  <a:pt x="3" y="8"/>
                </a:cubicBezTo>
                <a:cubicBezTo>
                  <a:pt x="3" y="12"/>
                  <a:pt x="5" y="15"/>
                  <a:pt x="8" y="18"/>
                </a:cubicBezTo>
                <a:cubicBezTo>
                  <a:pt x="6" y="18"/>
                  <a:pt x="4" y="17"/>
                  <a:pt x="3" y="16"/>
                </a:cubicBezTo>
                <a:cubicBezTo>
                  <a:pt x="3" y="19"/>
                  <a:pt x="4" y="22"/>
                  <a:pt x="5" y="24"/>
                </a:cubicBezTo>
                <a:cubicBezTo>
                  <a:pt x="7" y="26"/>
                  <a:pt x="9" y="27"/>
                  <a:pt x="12" y="28"/>
                </a:cubicBezTo>
                <a:cubicBezTo>
                  <a:pt x="11" y="28"/>
                  <a:pt x="10" y="28"/>
                  <a:pt x="9" y="28"/>
                </a:cubicBezTo>
                <a:cubicBezTo>
                  <a:pt x="8" y="28"/>
                  <a:pt x="7" y="28"/>
                  <a:pt x="7" y="28"/>
                </a:cubicBezTo>
                <a:cubicBezTo>
                  <a:pt x="8" y="30"/>
                  <a:pt x="9" y="32"/>
                  <a:pt x="11" y="34"/>
                </a:cubicBezTo>
                <a:cubicBezTo>
                  <a:pt x="13" y="35"/>
                  <a:pt x="15" y="36"/>
                  <a:pt x="18" y="36"/>
                </a:cubicBezTo>
                <a:cubicBezTo>
                  <a:pt x="14" y="40"/>
                  <a:pt x="9" y="41"/>
                  <a:pt x="3" y="41"/>
                </a:cubicBezTo>
                <a:cubicBezTo>
                  <a:pt x="2" y="41"/>
                  <a:pt x="1" y="41"/>
                  <a:pt x="0" y="41"/>
                </a:cubicBezTo>
                <a:cubicBezTo>
                  <a:pt x="6" y="45"/>
                  <a:pt x="12" y="46"/>
                  <a:pt x="19" y="46"/>
                </a:cubicBezTo>
                <a:cubicBezTo>
                  <a:pt x="25" y="46"/>
                  <a:pt x="31" y="45"/>
                  <a:pt x="37" y="41"/>
                </a:cubicBezTo>
                <a:cubicBezTo>
                  <a:pt x="42" y="38"/>
                  <a:pt x="46" y="34"/>
                  <a:pt x="48" y="29"/>
                </a:cubicBezTo>
                <a:cubicBezTo>
                  <a:pt x="51" y="24"/>
                  <a:pt x="52" y="18"/>
                  <a:pt x="52" y="13"/>
                </a:cubicBezTo>
                <a:cubicBezTo>
                  <a:pt x="52" y="11"/>
                  <a:pt x="52" y="11"/>
                  <a:pt x="52" y="11"/>
                </a:cubicBezTo>
                <a:cubicBezTo>
                  <a:pt x="55" y="10"/>
                  <a:pt x="56" y="8"/>
                  <a:pt x="58" y="5"/>
                </a:cubicBezTo>
                <a:cubicBezTo>
                  <a:pt x="56" y="6"/>
                  <a:pt x="54" y="7"/>
                  <a:pt x="51" y="7"/>
                </a:cubicBezTo>
                <a:close/>
                <a:moveTo>
                  <a:pt x="51" y="7"/>
                </a:moveTo>
                <a:cubicBezTo>
                  <a:pt x="51" y="7"/>
                  <a:pt x="51" y="7"/>
                  <a:pt x="51" y="7"/>
                </a:cubicBezTo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41" y="6248400"/>
            <a:ext cx="2844059" cy="365125"/>
          </a:xfrm>
        </p:spPr>
        <p:txBody>
          <a:bodyPr/>
          <a:lstStyle/>
          <a:p>
            <a:fld id="{CEDAEF63-FBF5-4459-BC63-41A148B09500}" type="datetime1">
              <a:rPr lang="en-US" smtClean="0"/>
              <a:t>7/2/2020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665" y="6248400"/>
            <a:ext cx="379572" cy="365125"/>
          </a:xfrm>
          <a:solidFill>
            <a:schemeClr val="accent3">
              <a:alpha val="5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88586" y="4648200"/>
            <a:ext cx="2844059" cy="365125"/>
          </a:xfrm>
        </p:spPr>
        <p:txBody>
          <a:bodyPr/>
          <a:lstStyle/>
          <a:p>
            <a:fld id="{BA66AF6C-3552-4908-B2F1-45F9137198C6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8456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09634" y="6352384"/>
            <a:ext cx="2844059" cy="365125"/>
          </a:xfrm>
        </p:spPr>
        <p:txBody>
          <a:bodyPr/>
          <a:lstStyle/>
          <a:p>
            <a:fld id="{CEDAEF63-FBF5-4459-BC63-41A148B09500}" type="datetime1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accent3">
              <a:alpha val="5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7" y="3733800"/>
            <a:ext cx="10947565" cy="2137870"/>
          </a:xfrm>
        </p:spPr>
        <p:txBody>
          <a:bodyPr lIns="0" tIns="0" rIns="0" bIns="0" anchor="b" anchorCtr="0">
            <a:noAutofit/>
          </a:bodyPr>
          <a:lstStyle>
            <a:lvl1pPr algn="ctr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890D-2794-4869-A814-BD4C7B9CFCE3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5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DC30-E445-48ED-81E5-7D5AEA542724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2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248400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6AF6C-3552-4908-B2F1-45F9137198C6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248400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7665" y="6248400"/>
            <a:ext cx="379572" cy="36512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64" r:id="rId4"/>
    <p:sldLayoutId id="2147483654" r:id="rId5"/>
    <p:sldLayoutId id="2147483663" r:id="rId6"/>
    <p:sldLayoutId id="2147483655" r:id="rId7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248400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6AF6C-3552-4908-B2F1-45F9137198C6}" type="datetime1">
              <a:rPr lang="en-US" smtClean="0"/>
              <a:t>7/2/2020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248400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07665" y="6248400"/>
            <a:ext cx="379572" cy="365125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5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fkehren/302512329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hyperlink" Target="https://opendata-ajuntament.barcelona.cat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7447" y="4038600"/>
            <a:ext cx="10947565" cy="1833070"/>
          </a:xfrm>
        </p:spPr>
        <p:txBody>
          <a:bodyPr>
            <a:normAutofit/>
          </a:bodyPr>
          <a:lstStyle/>
          <a:p>
            <a:pPr algn="ctr"/>
            <a:r>
              <a:rPr lang="en-IN" sz="3100" b="1" dirty="0">
                <a:solidFill>
                  <a:schemeClr val="bg1"/>
                </a:solidFill>
              </a:rPr>
              <a:t>Transportation Dataset Analysis</a:t>
            </a:r>
            <a:br>
              <a:rPr lang="en-IN" sz="4800" b="1" dirty="0">
                <a:solidFill>
                  <a:schemeClr val="bg1"/>
                </a:solidFill>
              </a:rPr>
            </a:br>
            <a:br>
              <a:rPr lang="en-IN" sz="4800" b="1" dirty="0">
                <a:solidFill>
                  <a:schemeClr val="bg1"/>
                </a:solidFill>
              </a:rPr>
            </a:br>
            <a:r>
              <a:rPr lang="en-US" altLang="zh-CN" sz="2200" b="1" dirty="0">
                <a:solidFill>
                  <a:schemeClr val="bg1"/>
                </a:solidFill>
              </a:rPr>
              <a:t>3</a:t>
            </a:r>
            <a:r>
              <a:rPr lang="en-US" altLang="zh-CN" sz="2200" b="1" baseline="30000" dirty="0">
                <a:solidFill>
                  <a:schemeClr val="bg1"/>
                </a:solidFill>
              </a:rPr>
              <a:t>rd</a:t>
            </a:r>
            <a:r>
              <a:rPr lang="zh-CN" altLang="en-US" sz="2200" b="1" dirty="0">
                <a:solidFill>
                  <a:schemeClr val="bg1"/>
                </a:solidFill>
              </a:rPr>
              <a:t> </a:t>
            </a:r>
            <a:r>
              <a:rPr lang="en-US" altLang="zh-CN" sz="2200" b="1" dirty="0">
                <a:solidFill>
                  <a:schemeClr val="bg1"/>
                </a:solidFill>
              </a:rPr>
              <a:t>June</a:t>
            </a:r>
            <a:r>
              <a:rPr lang="zh-CN" altLang="en-US" sz="2200" b="1" dirty="0">
                <a:solidFill>
                  <a:schemeClr val="bg1"/>
                </a:solidFill>
              </a:rPr>
              <a:t> </a:t>
            </a:r>
            <a:r>
              <a:rPr lang="en-US" altLang="zh-CN" sz="2200" b="1" dirty="0">
                <a:solidFill>
                  <a:schemeClr val="bg1"/>
                </a:solidFill>
              </a:rPr>
              <a:t>2020</a:t>
            </a:r>
            <a:r>
              <a:rPr lang="zh-CN" altLang="en-US" sz="2200" b="1" dirty="0">
                <a:solidFill>
                  <a:schemeClr val="bg1"/>
                </a:solidFill>
              </a:rPr>
              <a:t>     </a:t>
            </a:r>
            <a:r>
              <a:rPr lang="en-US" altLang="zh-CN" sz="2200" b="1" dirty="0">
                <a:solidFill>
                  <a:schemeClr val="bg1"/>
                </a:solidFill>
              </a:rPr>
              <a:t>Barcelona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C3E922-A0C1-492C-A021-B838BE58B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381000"/>
            <a:ext cx="26384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40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16AACA18-CE99-41FC-B92F-CCF0CF5157D2}"/>
              </a:ext>
            </a:extLst>
          </p:cNvPr>
          <p:cNvSpPr txBox="1">
            <a:spLocks/>
          </p:cNvSpPr>
          <p:nvPr/>
        </p:nvSpPr>
        <p:spPr>
          <a:xfrm>
            <a:off x="2970212" y="203319"/>
            <a:ext cx="8313537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  <a:defRPr/>
            </a:pP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– Challenges Encountered &amp; Key Learnings</a:t>
            </a:r>
          </a:p>
        </p:txBody>
      </p:sp>
      <p:graphicFrame>
        <p:nvGraphicFramePr>
          <p:cNvPr id="49" name="Table 6">
            <a:extLst>
              <a:ext uri="{FF2B5EF4-FFF2-40B4-BE49-F238E27FC236}">
                <a16:creationId xmlns:a16="http://schemas.microsoft.com/office/drawing/2014/main" id="{245A6B3C-2902-471C-A356-E940A0E86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87349"/>
              </p:ext>
            </p:extLst>
          </p:nvPr>
        </p:nvGraphicFramePr>
        <p:xfrm>
          <a:off x="836612" y="1371600"/>
          <a:ext cx="109728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23154717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74001675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635573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Caused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2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Lose overview (</a:t>
                      </a:r>
                      <a:r>
                        <a:rPr lang="en-US" sz="2000" dirty="0" err="1"/>
                        <a:t>Jupyter</a:t>
                      </a:r>
                      <a:r>
                        <a:rPr lang="en-US" sz="2000" dirty="0"/>
                        <a:t> Notebook)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 datasets, four different parts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Organize Notebook with Markdown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685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Repeat entire code because of mistake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Wrong expectation of meaning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More time to plan before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8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Having a clear vision of the question to 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Lack of familiarity with data analytics, unsure about what could be done with our data-skills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Deciding on questions at the beginning of the analysis. How to do it will come during. “Can-do” </a:t>
                      </a:r>
                      <a:r>
                        <a:rPr lang="en-US" sz="2000" dirty="0" err="1"/>
                        <a:t>actitude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5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Difficulty to choose most representative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Overthinking </a:t>
                      </a:r>
                      <a:r>
                        <a:rPr lang="en-US" sz="2000" dirty="0" err="1"/>
                        <a:t>dataframe</a:t>
                      </a:r>
                      <a:r>
                        <a:rPr lang="en-US" sz="2000" dirty="0"/>
                        <a:t> manipulations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Keep analysis simple, then build up complexity once you understand the nature of your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596147"/>
                  </a:ext>
                </a:extLst>
              </a:tr>
            </a:tbl>
          </a:graphicData>
        </a:graphic>
      </p:graphicFrame>
      <p:pic>
        <p:nvPicPr>
          <p:cNvPr id="54" name="Picture 8" descr="quest Icon 909406">
            <a:extLst>
              <a:ext uri="{FF2B5EF4-FFF2-40B4-BE49-F238E27FC236}">
                <a16:creationId xmlns:a16="http://schemas.microsoft.com/office/drawing/2014/main" id="{6D55FC32-EFD7-461A-9CC0-B88A4DEC3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4271" y="3330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9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bg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7"/>
          <p:cNvSpPr>
            <a:spLocks/>
          </p:cNvSpPr>
          <p:nvPr/>
        </p:nvSpPr>
        <p:spPr bwMode="auto">
          <a:xfrm>
            <a:off x="1092588" y="4724400"/>
            <a:ext cx="10003648" cy="731318"/>
          </a:xfrm>
          <a:custGeom>
            <a:avLst/>
            <a:gdLst>
              <a:gd name="T0" fmla="*/ 4608 w 4976"/>
              <a:gd name="T1" fmla="*/ 1691 h 1691"/>
              <a:gd name="T2" fmla="*/ 0 w 4976"/>
              <a:gd name="T3" fmla="*/ 1691 h 1691"/>
              <a:gd name="T4" fmla="*/ 368 w 4976"/>
              <a:gd name="T5" fmla="*/ 0 h 1691"/>
              <a:gd name="T6" fmla="*/ 4976 w 4976"/>
              <a:gd name="T7" fmla="*/ 0 h 1691"/>
              <a:gd name="T8" fmla="*/ 4608 w 4976"/>
              <a:gd name="T9" fmla="*/ 1691 h 1691"/>
              <a:gd name="connsiteX0" fmla="*/ 8695 w 9435"/>
              <a:gd name="connsiteY0" fmla="*/ 10000 h 10046"/>
              <a:gd name="connsiteX1" fmla="*/ 0 w 9435"/>
              <a:gd name="connsiteY1" fmla="*/ 10046 h 10046"/>
              <a:gd name="connsiteX2" fmla="*/ 175 w 9435"/>
              <a:gd name="connsiteY2" fmla="*/ 0 h 10046"/>
              <a:gd name="connsiteX3" fmla="*/ 9435 w 9435"/>
              <a:gd name="connsiteY3" fmla="*/ 0 h 10046"/>
              <a:gd name="connsiteX4" fmla="*/ 8695 w 9435"/>
              <a:gd name="connsiteY4" fmla="*/ 10000 h 10046"/>
              <a:gd name="connsiteX0" fmla="*/ 9216 w 9400"/>
              <a:gd name="connsiteY0" fmla="*/ 10000 h 10046"/>
              <a:gd name="connsiteX1" fmla="*/ 0 w 9400"/>
              <a:gd name="connsiteY1" fmla="*/ 10046 h 10046"/>
              <a:gd name="connsiteX2" fmla="*/ 185 w 9400"/>
              <a:gd name="connsiteY2" fmla="*/ 46 h 10046"/>
              <a:gd name="connsiteX3" fmla="*/ 9400 w 9400"/>
              <a:gd name="connsiteY3" fmla="*/ 0 h 10046"/>
              <a:gd name="connsiteX4" fmla="*/ 9216 w 9400"/>
              <a:gd name="connsiteY4" fmla="*/ 10000 h 10046"/>
              <a:gd name="connsiteX0" fmla="*/ 9804 w 10000"/>
              <a:gd name="connsiteY0" fmla="*/ 9954 h 10000"/>
              <a:gd name="connsiteX1" fmla="*/ 0 w 10000"/>
              <a:gd name="connsiteY1" fmla="*/ 10000 h 10000"/>
              <a:gd name="connsiteX2" fmla="*/ 197 w 10000"/>
              <a:gd name="connsiteY2" fmla="*/ 46 h 10000"/>
              <a:gd name="connsiteX3" fmla="*/ 10000 w 10000"/>
              <a:gd name="connsiteY3" fmla="*/ 0 h 10000"/>
              <a:gd name="connsiteX4" fmla="*/ 9804 w 10000"/>
              <a:gd name="connsiteY4" fmla="*/ 995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804" y="9954"/>
                </a:moveTo>
                <a:lnTo>
                  <a:pt x="0" y="10000"/>
                </a:lnTo>
                <a:cubicBezTo>
                  <a:pt x="65" y="6681"/>
                  <a:pt x="132" y="3365"/>
                  <a:pt x="197" y="46"/>
                </a:cubicBezTo>
                <a:lnTo>
                  <a:pt x="10000" y="0"/>
                </a:lnTo>
                <a:cubicBezTo>
                  <a:pt x="9935" y="3318"/>
                  <a:pt x="9869" y="6636"/>
                  <a:pt x="9804" y="9954"/>
                </a:cubicBezTo>
                <a:close/>
              </a:path>
            </a:pathLst>
          </a:custGeom>
          <a:solidFill>
            <a:srgbClr val="32C3FF"/>
          </a:solidFill>
          <a:ln>
            <a:noFill/>
          </a:ln>
          <a:effectLst/>
        </p:spPr>
        <p:txBody>
          <a:bodyPr vert="horz" wrap="square" lIns="1080000" tIns="45720" rIns="1080000" bIns="45720" numCol="1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200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11712" y="1374775"/>
            <a:ext cx="393700" cy="836613"/>
          </a:xfrm>
          <a:custGeom>
            <a:avLst/>
            <a:gdLst>
              <a:gd name="T0" fmla="*/ 85 w 248"/>
              <a:gd name="T1" fmla="*/ 78 h 527"/>
              <a:gd name="T2" fmla="*/ 0 w 248"/>
              <a:gd name="T3" fmla="*/ 78 h 527"/>
              <a:gd name="T4" fmla="*/ 0 w 248"/>
              <a:gd name="T5" fmla="*/ 0 h 527"/>
              <a:gd name="T6" fmla="*/ 248 w 248"/>
              <a:gd name="T7" fmla="*/ 0 h 527"/>
              <a:gd name="T8" fmla="*/ 248 w 248"/>
              <a:gd name="T9" fmla="*/ 78 h 527"/>
              <a:gd name="T10" fmla="*/ 164 w 248"/>
              <a:gd name="T11" fmla="*/ 78 h 527"/>
              <a:gd name="T12" fmla="*/ 164 w 248"/>
              <a:gd name="T13" fmla="*/ 527 h 527"/>
              <a:gd name="T14" fmla="*/ 85 w 248"/>
              <a:gd name="T15" fmla="*/ 527 h 527"/>
              <a:gd name="T16" fmla="*/ 85 w 248"/>
              <a:gd name="T17" fmla="*/ 78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8" h="527">
                <a:moveTo>
                  <a:pt x="85" y="78"/>
                </a:moveTo>
                <a:lnTo>
                  <a:pt x="0" y="78"/>
                </a:lnTo>
                <a:lnTo>
                  <a:pt x="0" y="0"/>
                </a:lnTo>
                <a:lnTo>
                  <a:pt x="248" y="0"/>
                </a:lnTo>
                <a:lnTo>
                  <a:pt x="248" y="78"/>
                </a:lnTo>
                <a:lnTo>
                  <a:pt x="164" y="78"/>
                </a:lnTo>
                <a:lnTo>
                  <a:pt x="164" y="527"/>
                </a:lnTo>
                <a:lnTo>
                  <a:pt x="85" y="527"/>
                </a:lnTo>
                <a:lnTo>
                  <a:pt x="85" y="78"/>
                </a:lnTo>
                <a:close/>
              </a:path>
            </a:pathLst>
          </a:custGeom>
          <a:solidFill>
            <a:srgbClr val="32C3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307012" y="1374775"/>
            <a:ext cx="406400" cy="836613"/>
          </a:xfrm>
          <a:custGeom>
            <a:avLst/>
            <a:gdLst>
              <a:gd name="T0" fmla="*/ 79 w 256"/>
              <a:gd name="T1" fmla="*/ 304 h 527"/>
              <a:gd name="T2" fmla="*/ 79 w 256"/>
              <a:gd name="T3" fmla="*/ 527 h 527"/>
              <a:gd name="T4" fmla="*/ 0 w 256"/>
              <a:gd name="T5" fmla="*/ 527 h 527"/>
              <a:gd name="T6" fmla="*/ 0 w 256"/>
              <a:gd name="T7" fmla="*/ 0 h 527"/>
              <a:gd name="T8" fmla="*/ 79 w 256"/>
              <a:gd name="T9" fmla="*/ 0 h 527"/>
              <a:gd name="T10" fmla="*/ 79 w 256"/>
              <a:gd name="T11" fmla="*/ 223 h 527"/>
              <a:gd name="T12" fmla="*/ 177 w 256"/>
              <a:gd name="T13" fmla="*/ 223 h 527"/>
              <a:gd name="T14" fmla="*/ 177 w 256"/>
              <a:gd name="T15" fmla="*/ 0 h 527"/>
              <a:gd name="T16" fmla="*/ 256 w 256"/>
              <a:gd name="T17" fmla="*/ 0 h 527"/>
              <a:gd name="T18" fmla="*/ 256 w 256"/>
              <a:gd name="T19" fmla="*/ 527 h 527"/>
              <a:gd name="T20" fmla="*/ 177 w 256"/>
              <a:gd name="T21" fmla="*/ 527 h 527"/>
              <a:gd name="T22" fmla="*/ 177 w 256"/>
              <a:gd name="T23" fmla="*/ 304 h 527"/>
              <a:gd name="T24" fmla="*/ 79 w 256"/>
              <a:gd name="T25" fmla="*/ 304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6" h="527">
                <a:moveTo>
                  <a:pt x="79" y="304"/>
                </a:moveTo>
                <a:lnTo>
                  <a:pt x="79" y="527"/>
                </a:lnTo>
                <a:lnTo>
                  <a:pt x="0" y="527"/>
                </a:lnTo>
                <a:lnTo>
                  <a:pt x="0" y="0"/>
                </a:lnTo>
                <a:lnTo>
                  <a:pt x="79" y="0"/>
                </a:lnTo>
                <a:lnTo>
                  <a:pt x="79" y="223"/>
                </a:lnTo>
                <a:lnTo>
                  <a:pt x="177" y="223"/>
                </a:lnTo>
                <a:lnTo>
                  <a:pt x="177" y="0"/>
                </a:lnTo>
                <a:lnTo>
                  <a:pt x="256" y="0"/>
                </a:lnTo>
                <a:lnTo>
                  <a:pt x="256" y="527"/>
                </a:lnTo>
                <a:lnTo>
                  <a:pt x="177" y="527"/>
                </a:lnTo>
                <a:lnTo>
                  <a:pt x="177" y="304"/>
                </a:lnTo>
                <a:lnTo>
                  <a:pt x="79" y="304"/>
                </a:lnTo>
                <a:close/>
              </a:path>
            </a:pathLst>
          </a:custGeom>
          <a:solidFill>
            <a:srgbClr val="32C3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5818187" y="1374775"/>
            <a:ext cx="457200" cy="836613"/>
          </a:xfrm>
          <a:custGeom>
            <a:avLst/>
            <a:gdLst>
              <a:gd name="T0" fmla="*/ 104 w 288"/>
              <a:gd name="T1" fmla="*/ 405 h 527"/>
              <a:gd name="T2" fmla="*/ 83 w 288"/>
              <a:gd name="T3" fmla="*/ 527 h 527"/>
              <a:gd name="T4" fmla="*/ 0 w 288"/>
              <a:gd name="T5" fmla="*/ 527 h 527"/>
              <a:gd name="T6" fmla="*/ 90 w 288"/>
              <a:gd name="T7" fmla="*/ 0 h 527"/>
              <a:gd name="T8" fmla="*/ 199 w 288"/>
              <a:gd name="T9" fmla="*/ 0 h 527"/>
              <a:gd name="T10" fmla="*/ 288 w 288"/>
              <a:gd name="T11" fmla="*/ 527 h 527"/>
              <a:gd name="T12" fmla="*/ 205 w 288"/>
              <a:gd name="T13" fmla="*/ 527 h 527"/>
              <a:gd name="T14" fmla="*/ 186 w 288"/>
              <a:gd name="T15" fmla="*/ 405 h 527"/>
              <a:gd name="T16" fmla="*/ 104 w 288"/>
              <a:gd name="T17" fmla="*/ 405 h 527"/>
              <a:gd name="T18" fmla="*/ 145 w 288"/>
              <a:gd name="T19" fmla="*/ 120 h 527"/>
              <a:gd name="T20" fmla="*/ 115 w 288"/>
              <a:gd name="T21" fmla="*/ 328 h 527"/>
              <a:gd name="T22" fmla="*/ 175 w 288"/>
              <a:gd name="T23" fmla="*/ 328 h 527"/>
              <a:gd name="T24" fmla="*/ 145 w 288"/>
              <a:gd name="T25" fmla="*/ 120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8" h="527">
                <a:moveTo>
                  <a:pt x="104" y="405"/>
                </a:moveTo>
                <a:lnTo>
                  <a:pt x="83" y="527"/>
                </a:lnTo>
                <a:lnTo>
                  <a:pt x="0" y="527"/>
                </a:lnTo>
                <a:lnTo>
                  <a:pt x="90" y="0"/>
                </a:lnTo>
                <a:lnTo>
                  <a:pt x="199" y="0"/>
                </a:lnTo>
                <a:lnTo>
                  <a:pt x="288" y="527"/>
                </a:lnTo>
                <a:lnTo>
                  <a:pt x="205" y="527"/>
                </a:lnTo>
                <a:lnTo>
                  <a:pt x="186" y="405"/>
                </a:lnTo>
                <a:lnTo>
                  <a:pt x="104" y="405"/>
                </a:lnTo>
                <a:close/>
                <a:moveTo>
                  <a:pt x="145" y="120"/>
                </a:moveTo>
                <a:lnTo>
                  <a:pt x="115" y="328"/>
                </a:lnTo>
                <a:lnTo>
                  <a:pt x="175" y="328"/>
                </a:lnTo>
                <a:lnTo>
                  <a:pt x="145" y="120"/>
                </a:lnTo>
                <a:close/>
              </a:path>
            </a:pathLst>
          </a:custGeom>
          <a:solidFill>
            <a:srgbClr val="32C3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383337" y="1371600"/>
            <a:ext cx="434975" cy="839788"/>
          </a:xfrm>
          <a:custGeom>
            <a:avLst/>
            <a:gdLst>
              <a:gd name="T0" fmla="*/ 90 w 274"/>
              <a:gd name="T1" fmla="*/ 0 h 529"/>
              <a:gd name="T2" fmla="*/ 195 w 274"/>
              <a:gd name="T3" fmla="*/ 356 h 529"/>
              <a:gd name="T4" fmla="*/ 195 w 274"/>
              <a:gd name="T5" fmla="*/ 0 h 529"/>
              <a:gd name="T6" fmla="*/ 274 w 274"/>
              <a:gd name="T7" fmla="*/ 0 h 529"/>
              <a:gd name="T8" fmla="*/ 274 w 274"/>
              <a:gd name="T9" fmla="*/ 529 h 529"/>
              <a:gd name="T10" fmla="*/ 190 w 274"/>
              <a:gd name="T11" fmla="*/ 529 h 529"/>
              <a:gd name="T12" fmla="*/ 79 w 274"/>
              <a:gd name="T13" fmla="*/ 191 h 529"/>
              <a:gd name="T14" fmla="*/ 79 w 274"/>
              <a:gd name="T15" fmla="*/ 529 h 529"/>
              <a:gd name="T16" fmla="*/ 0 w 274"/>
              <a:gd name="T17" fmla="*/ 529 h 529"/>
              <a:gd name="T18" fmla="*/ 0 w 274"/>
              <a:gd name="T19" fmla="*/ 0 h 529"/>
              <a:gd name="T20" fmla="*/ 90 w 274"/>
              <a:gd name="T21" fmla="*/ 0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4" h="529">
                <a:moveTo>
                  <a:pt x="90" y="0"/>
                </a:moveTo>
                <a:lnTo>
                  <a:pt x="195" y="356"/>
                </a:lnTo>
                <a:lnTo>
                  <a:pt x="195" y="0"/>
                </a:lnTo>
                <a:lnTo>
                  <a:pt x="274" y="0"/>
                </a:lnTo>
                <a:lnTo>
                  <a:pt x="274" y="529"/>
                </a:lnTo>
                <a:lnTo>
                  <a:pt x="190" y="529"/>
                </a:lnTo>
                <a:lnTo>
                  <a:pt x="79" y="191"/>
                </a:lnTo>
                <a:lnTo>
                  <a:pt x="79" y="529"/>
                </a:lnTo>
                <a:lnTo>
                  <a:pt x="0" y="529"/>
                </a:lnTo>
                <a:lnTo>
                  <a:pt x="0" y="0"/>
                </a:lnTo>
                <a:lnTo>
                  <a:pt x="90" y="0"/>
                </a:lnTo>
                <a:close/>
              </a:path>
            </a:pathLst>
          </a:custGeom>
          <a:solidFill>
            <a:srgbClr val="32C3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6932612" y="1371600"/>
            <a:ext cx="444500" cy="839788"/>
          </a:xfrm>
          <a:custGeom>
            <a:avLst/>
            <a:gdLst>
              <a:gd name="T0" fmla="*/ 79 w 280"/>
              <a:gd name="T1" fmla="*/ 362 h 529"/>
              <a:gd name="T2" fmla="*/ 79 w 280"/>
              <a:gd name="T3" fmla="*/ 529 h 529"/>
              <a:gd name="T4" fmla="*/ 0 w 280"/>
              <a:gd name="T5" fmla="*/ 529 h 529"/>
              <a:gd name="T6" fmla="*/ 0 w 280"/>
              <a:gd name="T7" fmla="*/ 0 h 529"/>
              <a:gd name="T8" fmla="*/ 79 w 280"/>
              <a:gd name="T9" fmla="*/ 0 h 529"/>
              <a:gd name="T10" fmla="*/ 79 w 280"/>
              <a:gd name="T11" fmla="*/ 189 h 529"/>
              <a:gd name="T12" fmla="*/ 177 w 280"/>
              <a:gd name="T13" fmla="*/ 0 h 529"/>
              <a:gd name="T14" fmla="*/ 261 w 280"/>
              <a:gd name="T15" fmla="*/ 0 h 529"/>
              <a:gd name="T16" fmla="*/ 152 w 280"/>
              <a:gd name="T17" fmla="*/ 216 h 529"/>
              <a:gd name="T18" fmla="*/ 280 w 280"/>
              <a:gd name="T19" fmla="*/ 529 h 529"/>
              <a:gd name="T20" fmla="*/ 188 w 280"/>
              <a:gd name="T21" fmla="*/ 529 h 529"/>
              <a:gd name="T22" fmla="*/ 103 w 280"/>
              <a:gd name="T23" fmla="*/ 315 h 529"/>
              <a:gd name="T24" fmla="*/ 79 w 280"/>
              <a:gd name="T25" fmla="*/ 362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0" h="529">
                <a:moveTo>
                  <a:pt x="79" y="362"/>
                </a:moveTo>
                <a:lnTo>
                  <a:pt x="79" y="529"/>
                </a:lnTo>
                <a:lnTo>
                  <a:pt x="0" y="529"/>
                </a:lnTo>
                <a:lnTo>
                  <a:pt x="0" y="0"/>
                </a:lnTo>
                <a:lnTo>
                  <a:pt x="79" y="0"/>
                </a:lnTo>
                <a:lnTo>
                  <a:pt x="79" y="189"/>
                </a:lnTo>
                <a:lnTo>
                  <a:pt x="177" y="0"/>
                </a:lnTo>
                <a:lnTo>
                  <a:pt x="261" y="0"/>
                </a:lnTo>
                <a:lnTo>
                  <a:pt x="152" y="216"/>
                </a:lnTo>
                <a:lnTo>
                  <a:pt x="280" y="529"/>
                </a:lnTo>
                <a:lnTo>
                  <a:pt x="188" y="529"/>
                </a:lnTo>
                <a:lnTo>
                  <a:pt x="103" y="315"/>
                </a:lnTo>
                <a:lnTo>
                  <a:pt x="79" y="362"/>
                </a:lnTo>
                <a:close/>
              </a:path>
            </a:pathLst>
          </a:custGeom>
          <a:solidFill>
            <a:srgbClr val="32C3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4841875" y="2392363"/>
            <a:ext cx="815975" cy="1463675"/>
          </a:xfrm>
          <a:custGeom>
            <a:avLst/>
            <a:gdLst>
              <a:gd name="T0" fmla="*/ 188 w 514"/>
              <a:gd name="T1" fmla="*/ 535 h 922"/>
              <a:gd name="T2" fmla="*/ 0 w 514"/>
              <a:gd name="T3" fmla="*/ 0 h 922"/>
              <a:gd name="T4" fmla="*/ 154 w 514"/>
              <a:gd name="T5" fmla="*/ 0 h 922"/>
              <a:gd name="T6" fmla="*/ 258 w 514"/>
              <a:gd name="T7" fmla="*/ 331 h 922"/>
              <a:gd name="T8" fmla="*/ 359 w 514"/>
              <a:gd name="T9" fmla="*/ 0 h 922"/>
              <a:gd name="T10" fmla="*/ 514 w 514"/>
              <a:gd name="T11" fmla="*/ 0 h 922"/>
              <a:gd name="T12" fmla="*/ 327 w 514"/>
              <a:gd name="T13" fmla="*/ 535 h 922"/>
              <a:gd name="T14" fmla="*/ 327 w 514"/>
              <a:gd name="T15" fmla="*/ 922 h 922"/>
              <a:gd name="T16" fmla="*/ 188 w 514"/>
              <a:gd name="T17" fmla="*/ 922 h 922"/>
              <a:gd name="T18" fmla="*/ 188 w 514"/>
              <a:gd name="T19" fmla="*/ 535 h 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4" h="922">
                <a:moveTo>
                  <a:pt x="188" y="535"/>
                </a:moveTo>
                <a:lnTo>
                  <a:pt x="0" y="0"/>
                </a:lnTo>
                <a:lnTo>
                  <a:pt x="154" y="0"/>
                </a:lnTo>
                <a:lnTo>
                  <a:pt x="258" y="331"/>
                </a:lnTo>
                <a:lnTo>
                  <a:pt x="359" y="0"/>
                </a:lnTo>
                <a:lnTo>
                  <a:pt x="514" y="0"/>
                </a:lnTo>
                <a:lnTo>
                  <a:pt x="327" y="535"/>
                </a:lnTo>
                <a:lnTo>
                  <a:pt x="327" y="922"/>
                </a:lnTo>
                <a:lnTo>
                  <a:pt x="188" y="922"/>
                </a:lnTo>
                <a:lnTo>
                  <a:pt x="188" y="5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/>
              </a:solidFill>
            </a:endParaRPr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5753100" y="2374900"/>
            <a:ext cx="701675" cy="1498600"/>
          </a:xfrm>
          <a:custGeom>
            <a:avLst/>
            <a:gdLst>
              <a:gd name="T0" fmla="*/ 118 w 235"/>
              <a:gd name="T1" fmla="*/ 0 h 503"/>
              <a:gd name="T2" fmla="*/ 201 w 235"/>
              <a:gd name="T3" fmla="*/ 34 h 503"/>
              <a:gd name="T4" fmla="*/ 235 w 235"/>
              <a:gd name="T5" fmla="*/ 117 h 503"/>
              <a:gd name="T6" fmla="*/ 235 w 235"/>
              <a:gd name="T7" fmla="*/ 385 h 503"/>
              <a:gd name="T8" fmla="*/ 201 w 235"/>
              <a:gd name="T9" fmla="*/ 469 h 503"/>
              <a:gd name="T10" fmla="*/ 118 w 235"/>
              <a:gd name="T11" fmla="*/ 503 h 503"/>
              <a:gd name="T12" fmla="*/ 34 w 235"/>
              <a:gd name="T13" fmla="*/ 469 h 503"/>
              <a:gd name="T14" fmla="*/ 0 w 235"/>
              <a:gd name="T15" fmla="*/ 385 h 503"/>
              <a:gd name="T16" fmla="*/ 0 w 235"/>
              <a:gd name="T17" fmla="*/ 117 h 503"/>
              <a:gd name="T18" fmla="*/ 35 w 235"/>
              <a:gd name="T19" fmla="*/ 34 h 503"/>
              <a:gd name="T20" fmla="*/ 118 w 235"/>
              <a:gd name="T21" fmla="*/ 0 h 503"/>
              <a:gd name="T22" fmla="*/ 158 w 235"/>
              <a:gd name="T23" fmla="*/ 116 h 503"/>
              <a:gd name="T24" fmla="*/ 146 w 235"/>
              <a:gd name="T25" fmla="*/ 86 h 503"/>
              <a:gd name="T26" fmla="*/ 116 w 235"/>
              <a:gd name="T27" fmla="*/ 73 h 503"/>
              <a:gd name="T28" fmla="*/ 85 w 235"/>
              <a:gd name="T29" fmla="*/ 86 h 503"/>
              <a:gd name="T30" fmla="*/ 73 w 235"/>
              <a:gd name="T31" fmla="*/ 116 h 503"/>
              <a:gd name="T32" fmla="*/ 73 w 235"/>
              <a:gd name="T33" fmla="*/ 385 h 503"/>
              <a:gd name="T34" fmla="*/ 85 w 235"/>
              <a:gd name="T35" fmla="*/ 415 h 503"/>
              <a:gd name="T36" fmla="*/ 116 w 235"/>
              <a:gd name="T37" fmla="*/ 427 h 503"/>
              <a:gd name="T38" fmla="*/ 146 w 235"/>
              <a:gd name="T39" fmla="*/ 415 h 503"/>
              <a:gd name="T40" fmla="*/ 158 w 235"/>
              <a:gd name="T41" fmla="*/ 385 h 503"/>
              <a:gd name="T42" fmla="*/ 158 w 235"/>
              <a:gd name="T43" fmla="*/ 116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5" h="503">
                <a:moveTo>
                  <a:pt x="118" y="0"/>
                </a:moveTo>
                <a:cubicBezTo>
                  <a:pt x="150" y="0"/>
                  <a:pt x="178" y="11"/>
                  <a:pt x="201" y="34"/>
                </a:cubicBezTo>
                <a:cubicBezTo>
                  <a:pt x="224" y="57"/>
                  <a:pt x="235" y="85"/>
                  <a:pt x="235" y="117"/>
                </a:cubicBezTo>
                <a:cubicBezTo>
                  <a:pt x="235" y="385"/>
                  <a:pt x="235" y="385"/>
                  <a:pt x="235" y="385"/>
                </a:cubicBezTo>
                <a:cubicBezTo>
                  <a:pt x="235" y="418"/>
                  <a:pt x="224" y="446"/>
                  <a:pt x="201" y="469"/>
                </a:cubicBezTo>
                <a:cubicBezTo>
                  <a:pt x="178" y="492"/>
                  <a:pt x="150" y="503"/>
                  <a:pt x="118" y="503"/>
                </a:cubicBezTo>
                <a:cubicBezTo>
                  <a:pt x="85" y="503"/>
                  <a:pt x="57" y="492"/>
                  <a:pt x="34" y="469"/>
                </a:cubicBezTo>
                <a:cubicBezTo>
                  <a:pt x="12" y="446"/>
                  <a:pt x="0" y="418"/>
                  <a:pt x="0" y="385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85"/>
                  <a:pt x="12" y="57"/>
                  <a:pt x="35" y="34"/>
                </a:cubicBezTo>
                <a:cubicBezTo>
                  <a:pt x="58" y="11"/>
                  <a:pt x="85" y="0"/>
                  <a:pt x="118" y="0"/>
                </a:cubicBezTo>
                <a:close/>
                <a:moveTo>
                  <a:pt x="158" y="116"/>
                </a:moveTo>
                <a:cubicBezTo>
                  <a:pt x="158" y="104"/>
                  <a:pt x="154" y="94"/>
                  <a:pt x="146" y="86"/>
                </a:cubicBezTo>
                <a:cubicBezTo>
                  <a:pt x="137" y="78"/>
                  <a:pt x="127" y="73"/>
                  <a:pt x="116" y="73"/>
                </a:cubicBezTo>
                <a:cubicBezTo>
                  <a:pt x="104" y="73"/>
                  <a:pt x="94" y="78"/>
                  <a:pt x="85" y="86"/>
                </a:cubicBezTo>
                <a:cubicBezTo>
                  <a:pt x="77" y="94"/>
                  <a:pt x="73" y="104"/>
                  <a:pt x="73" y="116"/>
                </a:cubicBezTo>
                <a:cubicBezTo>
                  <a:pt x="73" y="385"/>
                  <a:pt x="73" y="385"/>
                  <a:pt x="73" y="385"/>
                </a:cubicBezTo>
                <a:cubicBezTo>
                  <a:pt x="73" y="396"/>
                  <a:pt x="77" y="406"/>
                  <a:pt x="85" y="415"/>
                </a:cubicBezTo>
                <a:cubicBezTo>
                  <a:pt x="94" y="423"/>
                  <a:pt x="104" y="427"/>
                  <a:pt x="116" y="427"/>
                </a:cubicBezTo>
                <a:cubicBezTo>
                  <a:pt x="127" y="427"/>
                  <a:pt x="137" y="423"/>
                  <a:pt x="146" y="415"/>
                </a:cubicBezTo>
                <a:cubicBezTo>
                  <a:pt x="154" y="406"/>
                  <a:pt x="158" y="396"/>
                  <a:pt x="158" y="385"/>
                </a:cubicBezTo>
                <a:lnTo>
                  <a:pt x="158" y="1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/>
              </a:solidFill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645275" y="2392363"/>
            <a:ext cx="701675" cy="1481138"/>
          </a:xfrm>
          <a:custGeom>
            <a:avLst/>
            <a:gdLst>
              <a:gd name="T0" fmla="*/ 118 w 235"/>
              <a:gd name="T1" fmla="*/ 497 h 497"/>
              <a:gd name="T2" fmla="*/ 35 w 235"/>
              <a:gd name="T3" fmla="*/ 463 h 497"/>
              <a:gd name="T4" fmla="*/ 0 w 235"/>
              <a:gd name="T5" fmla="*/ 380 h 497"/>
              <a:gd name="T6" fmla="*/ 0 w 235"/>
              <a:gd name="T7" fmla="*/ 0 h 497"/>
              <a:gd name="T8" fmla="*/ 73 w 235"/>
              <a:gd name="T9" fmla="*/ 0 h 497"/>
              <a:gd name="T10" fmla="*/ 73 w 235"/>
              <a:gd name="T11" fmla="*/ 379 h 497"/>
              <a:gd name="T12" fmla="*/ 86 w 235"/>
              <a:gd name="T13" fmla="*/ 409 h 497"/>
              <a:gd name="T14" fmla="*/ 116 w 235"/>
              <a:gd name="T15" fmla="*/ 421 h 497"/>
              <a:gd name="T16" fmla="*/ 146 w 235"/>
              <a:gd name="T17" fmla="*/ 409 h 497"/>
              <a:gd name="T18" fmla="*/ 158 w 235"/>
              <a:gd name="T19" fmla="*/ 379 h 497"/>
              <a:gd name="T20" fmla="*/ 158 w 235"/>
              <a:gd name="T21" fmla="*/ 0 h 497"/>
              <a:gd name="T22" fmla="*/ 235 w 235"/>
              <a:gd name="T23" fmla="*/ 0 h 497"/>
              <a:gd name="T24" fmla="*/ 235 w 235"/>
              <a:gd name="T25" fmla="*/ 380 h 497"/>
              <a:gd name="T26" fmla="*/ 201 w 235"/>
              <a:gd name="T27" fmla="*/ 463 h 497"/>
              <a:gd name="T28" fmla="*/ 118 w 235"/>
              <a:gd name="T29" fmla="*/ 497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5" h="497">
                <a:moveTo>
                  <a:pt x="118" y="497"/>
                </a:moveTo>
                <a:cubicBezTo>
                  <a:pt x="85" y="497"/>
                  <a:pt x="57" y="485"/>
                  <a:pt x="35" y="463"/>
                </a:cubicBezTo>
                <a:cubicBezTo>
                  <a:pt x="12" y="440"/>
                  <a:pt x="0" y="412"/>
                  <a:pt x="0" y="380"/>
                </a:cubicBezTo>
                <a:cubicBezTo>
                  <a:pt x="0" y="0"/>
                  <a:pt x="0" y="0"/>
                  <a:pt x="0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79"/>
                  <a:pt x="73" y="379"/>
                  <a:pt x="73" y="379"/>
                </a:cubicBezTo>
                <a:cubicBezTo>
                  <a:pt x="73" y="391"/>
                  <a:pt x="77" y="401"/>
                  <a:pt x="86" y="409"/>
                </a:cubicBezTo>
                <a:cubicBezTo>
                  <a:pt x="94" y="417"/>
                  <a:pt x="104" y="421"/>
                  <a:pt x="116" y="421"/>
                </a:cubicBezTo>
                <a:cubicBezTo>
                  <a:pt x="127" y="421"/>
                  <a:pt x="137" y="417"/>
                  <a:pt x="146" y="409"/>
                </a:cubicBezTo>
                <a:cubicBezTo>
                  <a:pt x="154" y="401"/>
                  <a:pt x="158" y="391"/>
                  <a:pt x="158" y="379"/>
                </a:cubicBezTo>
                <a:cubicBezTo>
                  <a:pt x="158" y="0"/>
                  <a:pt x="158" y="0"/>
                  <a:pt x="158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35" y="380"/>
                  <a:pt x="235" y="380"/>
                  <a:pt x="235" y="380"/>
                </a:cubicBezTo>
                <a:cubicBezTo>
                  <a:pt x="235" y="413"/>
                  <a:pt x="224" y="441"/>
                  <a:pt x="201" y="463"/>
                </a:cubicBezTo>
                <a:cubicBezTo>
                  <a:pt x="178" y="485"/>
                  <a:pt x="150" y="497"/>
                  <a:pt x="118" y="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50855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-24788"/>
            <a:ext cx="12188825" cy="2996588"/>
          </a:xfrm>
          <a:prstGeom prst="rect">
            <a:avLst/>
          </a:prstGeom>
          <a:solidFill>
            <a:srgbClr val="32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</a:rPr>
              <a:t>Our Team </a:t>
            </a:r>
          </a:p>
        </p:txBody>
      </p:sp>
      <p:sp>
        <p:nvSpPr>
          <p:cNvPr id="3" name="Oval 2"/>
          <p:cNvSpPr/>
          <p:nvPr/>
        </p:nvSpPr>
        <p:spPr>
          <a:xfrm>
            <a:off x="2038802" y="1956536"/>
            <a:ext cx="1923784" cy="1923784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53975">
            <a:solidFill>
              <a:srgbClr val="32C3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8139020" y="1956536"/>
            <a:ext cx="1923784" cy="192378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53975">
            <a:solidFill>
              <a:srgbClr val="32C3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773876" y="4579753"/>
            <a:ext cx="24536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Analyst Wannabe</a:t>
            </a:r>
            <a:r>
              <a:rPr lang="en-US" sz="1400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data-driven and creative in the face of uncertainty.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64377" y="4118248"/>
            <a:ext cx="2072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Felipe Hayashi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75612" y="4580957"/>
            <a:ext cx="2149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Engineer,</a:t>
            </a:r>
          </a:p>
          <a:p>
            <a:pPr algn="ctr"/>
            <a:r>
              <a:rPr lang="en-US" sz="1400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Want to contribute in the energy transition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75612" y="4118248"/>
            <a:ext cx="2072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Sanders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Roos</a:t>
            </a:r>
            <a:endParaRPr 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2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88" y="0"/>
            <a:ext cx="12188825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6000"/>
                </a:schemeClr>
              </a:gs>
              <a:gs pos="100000">
                <a:srgbClr val="32C3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</a:rPr>
              <a:t>Agenda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9298" y="1828800"/>
            <a:ext cx="7250228" cy="41457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– Executive Summary</a:t>
            </a:r>
          </a:p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– Data sources</a:t>
            </a:r>
          </a:p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– Data Wrangling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– Main Insights</a:t>
            </a:r>
          </a:p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– Unanswered Questions</a:t>
            </a:r>
          </a:p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r>
              <a:rPr lang="en-US" sz="18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– Main learnings</a:t>
            </a:r>
          </a:p>
          <a:p>
            <a:pPr algn="ctr">
              <a:lnSpc>
                <a:spcPct val="90000"/>
              </a:lnSpc>
              <a:spcBef>
                <a:spcPts val="1500"/>
              </a:spcBef>
              <a:spcAft>
                <a:spcPts val="1500"/>
              </a:spcAft>
              <a:buSzPct val="100000"/>
            </a:pPr>
            <a:endParaRPr lang="en-US" sz="1800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69579" y="1656202"/>
            <a:ext cx="7149947" cy="2544897"/>
            <a:chOff x="2569579" y="2291508"/>
            <a:chExt cx="7149947" cy="25448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569579" y="2291508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569579" y="2930486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569579" y="3558448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569579" y="4186409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569579" y="4836405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8">
            <a:extLst>
              <a:ext uri="{FF2B5EF4-FFF2-40B4-BE49-F238E27FC236}">
                <a16:creationId xmlns:a16="http://schemas.microsoft.com/office/drawing/2014/main" id="{E38FF162-3252-4255-9FA6-9632E0A52E65}"/>
              </a:ext>
            </a:extLst>
          </p:cNvPr>
          <p:cNvGrpSpPr/>
          <p:nvPr/>
        </p:nvGrpSpPr>
        <p:grpSpPr>
          <a:xfrm>
            <a:off x="2569579" y="2923142"/>
            <a:ext cx="7149947" cy="2544897"/>
            <a:chOff x="2569579" y="2291508"/>
            <a:chExt cx="7149947" cy="2544897"/>
          </a:xfrm>
        </p:grpSpPr>
        <p:cxnSp>
          <p:nvCxnSpPr>
            <p:cNvPr id="17" name="Straight Connector 9">
              <a:extLst>
                <a:ext uri="{FF2B5EF4-FFF2-40B4-BE49-F238E27FC236}">
                  <a16:creationId xmlns:a16="http://schemas.microsoft.com/office/drawing/2014/main" id="{E7C1C0C8-4E95-472A-B5B1-0A3729CAFF53}"/>
                </a:ext>
              </a:extLst>
            </p:cNvPr>
            <p:cNvCxnSpPr/>
            <p:nvPr/>
          </p:nvCxnSpPr>
          <p:spPr>
            <a:xfrm>
              <a:off x="2569579" y="2291508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1">
              <a:extLst>
                <a:ext uri="{FF2B5EF4-FFF2-40B4-BE49-F238E27FC236}">
                  <a16:creationId xmlns:a16="http://schemas.microsoft.com/office/drawing/2014/main" id="{71ED1D84-E7DF-46E8-AF0D-3AA87BF5A890}"/>
                </a:ext>
              </a:extLst>
            </p:cNvPr>
            <p:cNvCxnSpPr/>
            <p:nvPr/>
          </p:nvCxnSpPr>
          <p:spPr>
            <a:xfrm>
              <a:off x="2569579" y="2930486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2">
              <a:extLst>
                <a:ext uri="{FF2B5EF4-FFF2-40B4-BE49-F238E27FC236}">
                  <a16:creationId xmlns:a16="http://schemas.microsoft.com/office/drawing/2014/main" id="{43385336-80B5-4C10-9643-C84EAE99CA23}"/>
                </a:ext>
              </a:extLst>
            </p:cNvPr>
            <p:cNvCxnSpPr/>
            <p:nvPr/>
          </p:nvCxnSpPr>
          <p:spPr>
            <a:xfrm>
              <a:off x="2569579" y="3558448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3">
              <a:extLst>
                <a:ext uri="{FF2B5EF4-FFF2-40B4-BE49-F238E27FC236}">
                  <a16:creationId xmlns:a16="http://schemas.microsoft.com/office/drawing/2014/main" id="{4457E7AE-AE2C-4E57-B836-0F1DD908F451}"/>
                </a:ext>
              </a:extLst>
            </p:cNvPr>
            <p:cNvCxnSpPr/>
            <p:nvPr/>
          </p:nvCxnSpPr>
          <p:spPr>
            <a:xfrm>
              <a:off x="2569579" y="4186409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4">
              <a:extLst>
                <a:ext uri="{FF2B5EF4-FFF2-40B4-BE49-F238E27FC236}">
                  <a16:creationId xmlns:a16="http://schemas.microsoft.com/office/drawing/2014/main" id="{56B206C0-4EB9-43CC-9DC1-4FE4F2AF1067}"/>
                </a:ext>
              </a:extLst>
            </p:cNvPr>
            <p:cNvCxnSpPr/>
            <p:nvPr/>
          </p:nvCxnSpPr>
          <p:spPr>
            <a:xfrm>
              <a:off x="2569579" y="4836405"/>
              <a:ext cx="7149947" cy="0"/>
            </a:xfrm>
            <a:prstGeom prst="line">
              <a:avLst/>
            </a:prstGeom>
            <a:ln>
              <a:solidFill>
                <a:schemeClr val="bg1">
                  <a:alpha val="27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928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66437" y="922405"/>
            <a:ext cx="4237375" cy="18651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Executive </a:t>
            </a:r>
          </a:p>
          <a:p>
            <a:pPr marL="0" marR="0" lvl="0" indent="0" algn="l" defTabSz="121898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-300" normalizeH="0" baseline="0" noProof="0" dirty="0">
                <a:ln>
                  <a:noFill/>
                </a:ln>
                <a:solidFill>
                  <a:srgbClr val="5359A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Summary</a:t>
            </a:r>
            <a:endParaRPr kumimoji="0" lang="en-IN" sz="7200" b="1" i="0" u="none" strike="noStrike" kern="1200" cap="none" spc="-300" normalizeH="0" baseline="0" noProof="0" dirty="0">
              <a:ln>
                <a:noFill/>
              </a:ln>
              <a:solidFill>
                <a:srgbClr val="5359A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6437" y="2986314"/>
            <a:ext cx="4389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Our </a:t>
            </a:r>
            <a:r>
              <a:rPr lang="en-US" sz="20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ain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goal is to practice a thorough Data-Analysis workflow, which involves: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01289" y="665205"/>
            <a:ext cx="4691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Data Sources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01289" y="1986256"/>
            <a:ext cx="4463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2 - Data Wrangling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01289" y="329409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3 - Insights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01289" y="4463319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4 - Identifying Challenges/Next </a:t>
            </a:r>
            <a:r>
              <a:rPr lang="en-IN" sz="20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I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teps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937087D-CADD-42AB-A88F-8DAFFA0B7EF5}"/>
              </a:ext>
            </a:extLst>
          </p:cNvPr>
          <p:cNvGrpSpPr/>
          <p:nvPr/>
        </p:nvGrpSpPr>
        <p:grpSpPr>
          <a:xfrm>
            <a:off x="6172360" y="364517"/>
            <a:ext cx="1001486" cy="1001486"/>
            <a:chOff x="6172360" y="364517"/>
            <a:chExt cx="1001486" cy="1001486"/>
          </a:xfrm>
        </p:grpSpPr>
        <p:sp>
          <p:nvSpPr>
            <p:cNvPr id="3" name="Oval 2"/>
            <p:cNvSpPr/>
            <p:nvPr/>
          </p:nvSpPr>
          <p:spPr>
            <a:xfrm>
              <a:off x="6172360" y="364517"/>
              <a:ext cx="1001486" cy="10014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2050" name="Picture 2" descr="data source Icon 1630980">
              <a:extLst>
                <a:ext uri="{FF2B5EF4-FFF2-40B4-BE49-F238E27FC236}">
                  <a16:creationId xmlns:a16="http://schemas.microsoft.com/office/drawing/2014/main" id="{71F25A4F-F2F2-46DE-A2D6-92194C669C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6403" y="598560"/>
              <a:ext cx="53340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C4DE00C-9C8E-4C45-9E9A-8499D6EE72DB}"/>
              </a:ext>
            </a:extLst>
          </p:cNvPr>
          <p:cNvGrpSpPr/>
          <p:nvPr/>
        </p:nvGrpSpPr>
        <p:grpSpPr>
          <a:xfrm>
            <a:off x="6172360" y="1681851"/>
            <a:ext cx="1001486" cy="1001486"/>
            <a:chOff x="6172360" y="1709508"/>
            <a:chExt cx="1001486" cy="1001486"/>
          </a:xfrm>
        </p:grpSpPr>
        <p:sp>
          <p:nvSpPr>
            <p:cNvPr id="4" name="Oval 3"/>
            <p:cNvSpPr/>
            <p:nvPr/>
          </p:nvSpPr>
          <p:spPr>
            <a:xfrm>
              <a:off x="6172360" y="1709508"/>
              <a:ext cx="1001486" cy="10014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2052" name="Picture 4" descr="Data transformation Icon 986782">
              <a:extLst>
                <a:ext uri="{FF2B5EF4-FFF2-40B4-BE49-F238E27FC236}">
                  <a16:creationId xmlns:a16="http://schemas.microsoft.com/office/drawing/2014/main" id="{35BFAC19-F3D2-467F-97E6-494BA1D72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3103" y="1940251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D99FB4B3-E6E4-409E-823C-CABD00D82264}"/>
              </a:ext>
            </a:extLst>
          </p:cNvPr>
          <p:cNvGrpSpPr/>
          <p:nvPr/>
        </p:nvGrpSpPr>
        <p:grpSpPr>
          <a:xfrm>
            <a:off x="6172360" y="2999185"/>
            <a:ext cx="1001486" cy="1001486"/>
            <a:chOff x="6172360" y="3054499"/>
            <a:chExt cx="1001486" cy="1001486"/>
          </a:xfrm>
        </p:grpSpPr>
        <p:sp>
          <p:nvSpPr>
            <p:cNvPr id="5" name="Oval 4"/>
            <p:cNvSpPr/>
            <p:nvPr/>
          </p:nvSpPr>
          <p:spPr>
            <a:xfrm>
              <a:off x="6172360" y="3054499"/>
              <a:ext cx="1001486" cy="10014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2054" name="Picture 6" descr="Idea Icon 1754160">
              <a:extLst>
                <a:ext uri="{FF2B5EF4-FFF2-40B4-BE49-F238E27FC236}">
                  <a16:creationId xmlns:a16="http://schemas.microsoft.com/office/drawing/2014/main" id="{7FF1576C-61B5-42E1-BF71-AC458C1169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4772" y="3285242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5FDFEF9D-0B63-457A-A3E6-0F9162A8DDA2}"/>
              </a:ext>
            </a:extLst>
          </p:cNvPr>
          <p:cNvGrpSpPr/>
          <p:nvPr/>
        </p:nvGrpSpPr>
        <p:grpSpPr>
          <a:xfrm>
            <a:off x="6172360" y="4316519"/>
            <a:ext cx="1001486" cy="1001486"/>
            <a:chOff x="6172360" y="4401626"/>
            <a:chExt cx="1001486" cy="1001486"/>
          </a:xfrm>
        </p:grpSpPr>
        <p:sp>
          <p:nvSpPr>
            <p:cNvPr id="6" name="Oval 5"/>
            <p:cNvSpPr/>
            <p:nvPr/>
          </p:nvSpPr>
          <p:spPr>
            <a:xfrm>
              <a:off x="6172360" y="4401626"/>
              <a:ext cx="1001486" cy="10014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2056" name="Picture 8" descr="quest Icon 909406">
              <a:extLst>
                <a:ext uri="{FF2B5EF4-FFF2-40B4-BE49-F238E27FC236}">
                  <a16:creationId xmlns:a16="http://schemas.microsoft.com/office/drawing/2014/main" id="{61BC81F6-087B-469C-9634-D528815F92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9803" y="4632369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Oval 5">
            <a:extLst>
              <a:ext uri="{FF2B5EF4-FFF2-40B4-BE49-F238E27FC236}">
                <a16:creationId xmlns:a16="http://schemas.microsoft.com/office/drawing/2014/main" id="{4D6C6BFE-0310-4756-9900-5FF5F8BB5B11}"/>
              </a:ext>
            </a:extLst>
          </p:cNvPr>
          <p:cNvSpPr/>
          <p:nvPr/>
        </p:nvSpPr>
        <p:spPr>
          <a:xfrm>
            <a:off x="6172360" y="5633855"/>
            <a:ext cx="1001486" cy="1001486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C0C8C036-A03E-41B2-B236-73D1D8854639}"/>
              </a:ext>
            </a:extLst>
          </p:cNvPr>
          <p:cNvSpPr txBox="1"/>
          <p:nvPr/>
        </p:nvSpPr>
        <p:spPr>
          <a:xfrm>
            <a:off x="7401289" y="5934543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5 - Learn!</a:t>
            </a:r>
          </a:p>
        </p:txBody>
      </p:sp>
      <p:pic>
        <p:nvPicPr>
          <p:cNvPr id="2058" name="Picture 10" descr="Learning Icon 130909">
            <a:extLst>
              <a:ext uri="{FF2B5EF4-FFF2-40B4-BE49-F238E27FC236}">
                <a16:creationId xmlns:a16="http://schemas.microsoft.com/office/drawing/2014/main" id="{CBE64126-235E-4E5E-9019-0514CA5FF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803" y="586459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83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56212" y="0"/>
            <a:ext cx="6932613" cy="6858000"/>
          </a:xfrm>
          <a:prstGeom prst="rect">
            <a:avLst/>
          </a:prstGeom>
          <a:gradFill>
            <a:gsLst>
              <a:gs pos="0">
                <a:srgbClr val="32C3FF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637212" y="1219200"/>
            <a:ext cx="6324600" cy="25908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Dataset: Transportation related accidents in Barcelona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Source: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https://opendata-ajuntament.barcelona.cat/</a:t>
            </a:r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Historical Data: 2016 and 2017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Numerical Data: Accidents, Victims, Light Injuries, Serious Injuries, Deaths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Categorical data: Neighborhood, District, Time of the day(ordinal)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47469-0E0D-46E8-A4FF-842DE831776C}"/>
              </a:ext>
            </a:extLst>
          </p:cNvPr>
          <p:cNvSpPr txBox="1"/>
          <p:nvPr/>
        </p:nvSpPr>
        <p:spPr>
          <a:xfrm>
            <a:off x="-12320" y="6626627"/>
            <a:ext cx="464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Fuente: </a:t>
            </a:r>
            <a:r>
              <a:rPr lang="en-GB" sz="1200" dirty="0" err="1">
                <a:solidFill>
                  <a:schemeClr val="bg1"/>
                </a:solidFill>
              </a:rPr>
              <a:t>Observatorio</a:t>
            </a:r>
            <a:r>
              <a:rPr lang="en-GB" sz="1200" dirty="0">
                <a:solidFill>
                  <a:schemeClr val="bg1"/>
                </a:solidFill>
              </a:rPr>
              <a:t> Sectorial DBK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EC19C91D-A183-4FEE-9FD3-090D48BE439F}"/>
              </a:ext>
            </a:extLst>
          </p:cNvPr>
          <p:cNvSpPr txBox="1">
            <a:spLocks/>
          </p:cNvSpPr>
          <p:nvPr/>
        </p:nvSpPr>
        <p:spPr>
          <a:xfrm>
            <a:off x="6372183" y="203319"/>
            <a:ext cx="4911566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  <a:defRPr/>
            </a:pP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Data Sources</a:t>
            </a:r>
          </a:p>
        </p:txBody>
      </p:sp>
      <p:pic>
        <p:nvPicPr>
          <p:cNvPr id="8" name="Picture 2" descr="data source Icon 1630980">
            <a:extLst>
              <a:ext uri="{FF2B5EF4-FFF2-40B4-BE49-F238E27FC236}">
                <a16:creationId xmlns:a16="http://schemas.microsoft.com/office/drawing/2014/main" id="{58689A3C-2187-480D-A028-8134C8D39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8412" y="28728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 source Icon 1630980">
            <a:extLst>
              <a:ext uri="{FF2B5EF4-FFF2-40B4-BE49-F238E27FC236}">
                <a16:creationId xmlns:a16="http://schemas.microsoft.com/office/drawing/2014/main" id="{96235071-351E-4994-B745-4FEC725E0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8412" y="28728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347820D-AA42-4862-B3D6-4669C6AE8219}"/>
              </a:ext>
            </a:extLst>
          </p:cNvPr>
          <p:cNvSpPr txBox="1">
            <a:spLocks/>
          </p:cNvSpPr>
          <p:nvPr/>
        </p:nvSpPr>
        <p:spPr>
          <a:xfrm>
            <a:off x="5637212" y="3819842"/>
            <a:ext cx="6324600" cy="2590800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Dataset: Motorbikes registered in Barcelona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Source: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https://opendata-ajuntament.barcelona.cat/</a:t>
            </a:r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Historical Data: 2016 and 2017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Numerical Data: Number of motorbikes registered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Categorical data: Neighborhood, District, displacement capacity(cc)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59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16AACA18-CE99-41FC-B92F-CCF0CF5157D2}"/>
              </a:ext>
            </a:extLst>
          </p:cNvPr>
          <p:cNvSpPr txBox="1">
            <a:spLocks/>
          </p:cNvSpPr>
          <p:nvPr/>
        </p:nvSpPr>
        <p:spPr>
          <a:xfrm>
            <a:off x="6372183" y="203319"/>
            <a:ext cx="4911566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  <a:defRPr/>
            </a:pP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– Data Wrangling</a:t>
            </a:r>
          </a:p>
        </p:txBody>
      </p:sp>
      <p:pic>
        <p:nvPicPr>
          <p:cNvPr id="25" name="Picture 4" descr="Data transformation Icon 986782">
            <a:extLst>
              <a:ext uri="{FF2B5EF4-FFF2-40B4-BE49-F238E27FC236}">
                <a16:creationId xmlns:a16="http://schemas.microsoft.com/office/drawing/2014/main" id="{4C2C1990-C953-4B9F-8A23-A5CA9857A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8413" y="298200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F128BA7D-444F-4A7A-BDBD-4B405CA60A05}"/>
              </a:ext>
            </a:extLst>
          </p:cNvPr>
          <p:cNvSpPr txBox="1">
            <a:spLocks/>
          </p:cNvSpPr>
          <p:nvPr/>
        </p:nvSpPr>
        <p:spPr>
          <a:xfrm>
            <a:off x="455612" y="609600"/>
            <a:ext cx="10439400" cy="5867400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CLEANING: 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Fortunately the data had no empty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 the other hand it was necessary to translate columns and values to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GROUPING &amp; AGGREGATION: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used grouping for the Accidents Dataset by “District”, our objective was was to aggregate data to subgroups large sample size in order to remain representative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Alternatively for the Motorbikes we used the “</a:t>
            </a:r>
            <a:r>
              <a:rPr lang="en-US" dirty="0" err="1">
                <a:solidFill>
                  <a:schemeClr val="bg1"/>
                </a:solidFill>
              </a:rPr>
              <a:t>pivot_table</a:t>
            </a:r>
            <a:r>
              <a:rPr lang="en-US" dirty="0">
                <a:solidFill>
                  <a:schemeClr val="bg1"/>
                </a:solidFill>
              </a:rPr>
              <a:t>” function in order to “one-hot code” the bike potency(cc) category into numbers that could be aggregated by “District”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F42EA8C-E10C-4507-8B7F-251398CEB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012" y="1500276"/>
            <a:ext cx="2286000" cy="85878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07906A-2BEA-448A-ADAB-60C01BEF6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4612" y="1371600"/>
            <a:ext cx="2003300" cy="107218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62F0A31-A62D-44D8-96A0-796E90404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012" y="3090065"/>
            <a:ext cx="6475412" cy="56753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81408B-8CBF-445E-8E5D-3A34393238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812" y="4957921"/>
            <a:ext cx="4552950" cy="223679"/>
          </a:xfrm>
          <a:prstGeom prst="rect">
            <a:avLst/>
          </a:prstGeom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BAC3B483-B510-4ABF-A75C-85D1553C4ADF}"/>
              </a:ext>
            </a:extLst>
          </p:cNvPr>
          <p:cNvSpPr/>
          <p:nvPr/>
        </p:nvSpPr>
        <p:spPr>
          <a:xfrm>
            <a:off x="3503612" y="1828800"/>
            <a:ext cx="228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D9AADA2-D0CE-46C7-8492-2F3E872C35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812" y="5908199"/>
            <a:ext cx="8837612" cy="45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16AACA18-CE99-41FC-B92F-CCF0CF5157D2}"/>
              </a:ext>
            </a:extLst>
          </p:cNvPr>
          <p:cNvSpPr txBox="1">
            <a:spLocks/>
          </p:cNvSpPr>
          <p:nvPr/>
        </p:nvSpPr>
        <p:spPr>
          <a:xfrm>
            <a:off x="6372183" y="203319"/>
            <a:ext cx="4911566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  <a:defRPr/>
            </a:pP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– Insights </a:t>
            </a: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1/3)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F128BA7D-444F-4A7A-BDBD-4B405CA60A05}"/>
              </a:ext>
            </a:extLst>
          </p:cNvPr>
          <p:cNvSpPr txBox="1">
            <a:spLocks/>
          </p:cNvSpPr>
          <p:nvPr/>
        </p:nvSpPr>
        <p:spPr>
          <a:xfrm>
            <a:off x="455612" y="457200"/>
            <a:ext cx="10439400" cy="2590800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After merging the two datasets the Result was the Following Table*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" name="Picture 6" descr="Idea Icon 1754160">
            <a:extLst>
              <a:ext uri="{FF2B5EF4-FFF2-40B4-BE49-F238E27FC236}">
                <a16:creationId xmlns:a16="http://schemas.microsoft.com/office/drawing/2014/main" id="{E2267AAE-D806-4C3E-B5F7-3A4B45FF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213" y="28885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395641E-8AF2-4672-99AE-53EB00015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162" y="990600"/>
            <a:ext cx="8620501" cy="3552756"/>
          </a:xfrm>
          <a:prstGeom prst="rect">
            <a:avLst/>
          </a:prstGeom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C78E2D28-750C-4199-88CC-262442276FBC}"/>
              </a:ext>
            </a:extLst>
          </p:cNvPr>
          <p:cNvSpPr txBox="1"/>
          <p:nvPr/>
        </p:nvSpPr>
        <p:spPr>
          <a:xfrm>
            <a:off x="-12320" y="6626627"/>
            <a:ext cx="464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*2016 Dataset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43C229E1-CD48-4C76-B9B7-B489AEFA1B77}"/>
              </a:ext>
            </a:extLst>
          </p:cNvPr>
          <p:cNvSpPr txBox="1">
            <a:spLocks/>
          </p:cNvSpPr>
          <p:nvPr/>
        </p:nvSpPr>
        <p:spPr>
          <a:xfrm>
            <a:off x="455612" y="4572000"/>
            <a:ext cx="10439400" cy="1902227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Questions raised: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 the total number of bikes has influence on the number of accidents?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 they power/size of the bike correlates with accidents? What about deaths?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BBC4773A-8196-4FB2-BC57-52FB989AD0F4}"/>
              </a:ext>
            </a:extLst>
          </p:cNvPr>
          <p:cNvSpPr txBox="1">
            <a:spLocks/>
          </p:cNvSpPr>
          <p:nvPr/>
        </p:nvSpPr>
        <p:spPr>
          <a:xfrm>
            <a:off x="455612" y="5667207"/>
            <a:ext cx="10439400" cy="809794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Hypothesis: We assumed for the purpose of the analysis that the Motorbikes registered to a district is representative of the number of bikes actively cruising in that area during any given day (No seasonality)</a:t>
            </a: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16AACA18-CE99-41FC-B92F-CCF0CF5157D2}"/>
              </a:ext>
            </a:extLst>
          </p:cNvPr>
          <p:cNvSpPr txBox="1">
            <a:spLocks/>
          </p:cNvSpPr>
          <p:nvPr/>
        </p:nvSpPr>
        <p:spPr>
          <a:xfrm>
            <a:off x="6372183" y="203319"/>
            <a:ext cx="4911566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  <a:defRPr/>
            </a:pP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– Insights </a:t>
            </a: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2/3)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F128BA7D-444F-4A7A-BDBD-4B405CA60A05}"/>
              </a:ext>
            </a:extLst>
          </p:cNvPr>
          <p:cNvSpPr txBox="1">
            <a:spLocks/>
          </p:cNvSpPr>
          <p:nvPr/>
        </p:nvSpPr>
        <p:spPr>
          <a:xfrm>
            <a:off x="473841" y="854492"/>
            <a:ext cx="10439400" cy="595058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Using the correlation function we got to unexpected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" name="Picture 6" descr="Idea Icon 1754160">
            <a:extLst>
              <a:ext uri="{FF2B5EF4-FFF2-40B4-BE49-F238E27FC236}">
                <a16:creationId xmlns:a16="http://schemas.microsoft.com/office/drawing/2014/main" id="{E2267AAE-D806-4C3E-B5F7-3A4B45FF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213" y="28885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C78E2D28-750C-4199-88CC-262442276FBC}"/>
              </a:ext>
            </a:extLst>
          </p:cNvPr>
          <p:cNvSpPr txBox="1"/>
          <p:nvPr/>
        </p:nvSpPr>
        <p:spPr>
          <a:xfrm>
            <a:off x="-12320" y="6626627"/>
            <a:ext cx="464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*2016 Dataset</a:t>
            </a:r>
          </a:p>
        </p:txBody>
      </p:sp>
      <p:sp>
        <p:nvSpPr>
          <p:cNvPr id="9" name="Arrow: Right 22">
            <a:extLst>
              <a:ext uri="{FF2B5EF4-FFF2-40B4-BE49-F238E27FC236}">
                <a16:creationId xmlns:a16="http://schemas.microsoft.com/office/drawing/2014/main" id="{F80E181E-A051-41D4-8688-5BE763E0B5CD}"/>
              </a:ext>
            </a:extLst>
          </p:cNvPr>
          <p:cNvSpPr/>
          <p:nvPr/>
        </p:nvSpPr>
        <p:spPr>
          <a:xfrm>
            <a:off x="6780212" y="4177694"/>
            <a:ext cx="609600" cy="495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C1FD7C17-C3DA-40C6-9BD7-5F6E2639E6F8}"/>
              </a:ext>
            </a:extLst>
          </p:cNvPr>
          <p:cNvSpPr/>
          <p:nvPr/>
        </p:nvSpPr>
        <p:spPr>
          <a:xfrm>
            <a:off x="571377" y="2175164"/>
            <a:ext cx="1910390" cy="4124036"/>
          </a:xfrm>
          <a:prstGeom prst="roundRect">
            <a:avLst>
              <a:gd name="adj" fmla="val 31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74B9D71E-60F9-43C6-BB5F-F3A81791639A}"/>
              </a:ext>
            </a:extLst>
          </p:cNvPr>
          <p:cNvSpPr/>
          <p:nvPr/>
        </p:nvSpPr>
        <p:spPr>
          <a:xfrm>
            <a:off x="2589212" y="2175164"/>
            <a:ext cx="1910390" cy="4124036"/>
          </a:xfrm>
          <a:prstGeom prst="roundRect">
            <a:avLst>
              <a:gd name="adj" fmla="val 2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3">
            <a:extLst>
              <a:ext uri="{FF2B5EF4-FFF2-40B4-BE49-F238E27FC236}">
                <a16:creationId xmlns:a16="http://schemas.microsoft.com/office/drawing/2014/main" id="{628F6A48-6A11-4A15-B622-50670ABDD574}"/>
              </a:ext>
            </a:extLst>
          </p:cNvPr>
          <p:cNvSpPr/>
          <p:nvPr/>
        </p:nvSpPr>
        <p:spPr>
          <a:xfrm>
            <a:off x="2992723" y="2735185"/>
            <a:ext cx="1205592" cy="120752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96461DDF-BDD9-4EBE-ACE7-1F26C240F3A1}"/>
              </a:ext>
            </a:extLst>
          </p:cNvPr>
          <p:cNvSpPr/>
          <p:nvPr/>
        </p:nvSpPr>
        <p:spPr>
          <a:xfrm>
            <a:off x="2742435" y="2313022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Accidents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61A6ECB1-4A23-4C87-95AC-1016EE546D16}"/>
              </a:ext>
            </a:extLst>
          </p:cNvPr>
          <p:cNvSpPr/>
          <p:nvPr/>
        </p:nvSpPr>
        <p:spPr>
          <a:xfrm>
            <a:off x="2589212" y="4030541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0E991FF2-6BC0-40C3-BB95-598865B2B19A}"/>
              </a:ext>
            </a:extLst>
          </p:cNvPr>
          <p:cNvSpPr/>
          <p:nvPr/>
        </p:nvSpPr>
        <p:spPr>
          <a:xfrm>
            <a:off x="2589212" y="4776837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A22E88BF-FA46-4365-882B-F3078A438FF4}"/>
              </a:ext>
            </a:extLst>
          </p:cNvPr>
          <p:cNvSpPr/>
          <p:nvPr/>
        </p:nvSpPr>
        <p:spPr>
          <a:xfrm>
            <a:off x="2589212" y="5523132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37A4EF19-6FFF-481F-962C-7EF014BF4BD8}"/>
              </a:ext>
            </a:extLst>
          </p:cNvPr>
          <p:cNvSpPr/>
          <p:nvPr/>
        </p:nvSpPr>
        <p:spPr>
          <a:xfrm>
            <a:off x="4641222" y="2175164"/>
            <a:ext cx="1910390" cy="4124036"/>
          </a:xfrm>
          <a:prstGeom prst="roundRect">
            <a:avLst>
              <a:gd name="adj" fmla="val 29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6">
            <a:extLst>
              <a:ext uri="{FF2B5EF4-FFF2-40B4-BE49-F238E27FC236}">
                <a16:creationId xmlns:a16="http://schemas.microsoft.com/office/drawing/2014/main" id="{1FE62856-7451-4DE3-8D7B-77E266062823}"/>
              </a:ext>
            </a:extLst>
          </p:cNvPr>
          <p:cNvSpPr/>
          <p:nvPr/>
        </p:nvSpPr>
        <p:spPr>
          <a:xfrm>
            <a:off x="5044733" y="2735185"/>
            <a:ext cx="1205592" cy="1207520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18">
            <a:extLst>
              <a:ext uri="{FF2B5EF4-FFF2-40B4-BE49-F238E27FC236}">
                <a16:creationId xmlns:a16="http://schemas.microsoft.com/office/drawing/2014/main" id="{821F399A-53CD-4125-B102-7516788AA890}"/>
              </a:ext>
            </a:extLst>
          </p:cNvPr>
          <p:cNvSpPr/>
          <p:nvPr/>
        </p:nvSpPr>
        <p:spPr>
          <a:xfrm>
            <a:off x="4794445" y="2313022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Deaths</a:t>
            </a:r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C561AC-5AE5-4388-ACC3-CA7BD4EC7D59}"/>
              </a:ext>
            </a:extLst>
          </p:cNvPr>
          <p:cNvSpPr/>
          <p:nvPr/>
        </p:nvSpPr>
        <p:spPr>
          <a:xfrm>
            <a:off x="4641222" y="4030541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1B49A38E-7570-433D-B879-DF4F8594B050}"/>
              </a:ext>
            </a:extLst>
          </p:cNvPr>
          <p:cNvSpPr/>
          <p:nvPr/>
        </p:nvSpPr>
        <p:spPr>
          <a:xfrm>
            <a:off x="4641222" y="4776837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55B2B1F6-02A1-4CAA-90EB-165E4A55862F}"/>
              </a:ext>
            </a:extLst>
          </p:cNvPr>
          <p:cNvSpPr/>
          <p:nvPr/>
        </p:nvSpPr>
        <p:spPr>
          <a:xfrm>
            <a:off x="4641222" y="5523132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43">
            <a:extLst>
              <a:ext uri="{FF2B5EF4-FFF2-40B4-BE49-F238E27FC236}">
                <a16:creationId xmlns:a16="http://schemas.microsoft.com/office/drawing/2014/main" id="{F4E6D801-44CD-41DB-88D1-3AA142F98469}"/>
              </a:ext>
            </a:extLst>
          </p:cNvPr>
          <p:cNvSpPr/>
          <p:nvPr/>
        </p:nvSpPr>
        <p:spPr>
          <a:xfrm>
            <a:off x="571377" y="4030541"/>
            <a:ext cx="1910390" cy="369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1</a:t>
            </a:r>
            <a:r>
              <a:rPr lang="en-IN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st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0" name="Rectangle 44">
            <a:extLst>
              <a:ext uri="{FF2B5EF4-FFF2-40B4-BE49-F238E27FC236}">
                <a16:creationId xmlns:a16="http://schemas.microsoft.com/office/drawing/2014/main" id="{1F079E8C-BA06-4EC0-A2A4-6ACEC9242E59}"/>
              </a:ext>
            </a:extLst>
          </p:cNvPr>
          <p:cNvSpPr/>
          <p:nvPr/>
        </p:nvSpPr>
        <p:spPr>
          <a:xfrm>
            <a:off x="571377" y="4776837"/>
            <a:ext cx="1910390" cy="369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8th</a:t>
            </a:r>
          </a:p>
        </p:txBody>
      </p:sp>
      <p:sp>
        <p:nvSpPr>
          <p:cNvPr id="31" name="Rectangle 45">
            <a:extLst>
              <a:ext uri="{FF2B5EF4-FFF2-40B4-BE49-F238E27FC236}">
                <a16:creationId xmlns:a16="http://schemas.microsoft.com/office/drawing/2014/main" id="{687D3FEA-5F1A-4CB2-8030-F7E81AC14EE3}"/>
              </a:ext>
            </a:extLst>
          </p:cNvPr>
          <p:cNvSpPr/>
          <p:nvPr/>
        </p:nvSpPr>
        <p:spPr>
          <a:xfrm>
            <a:off x="571377" y="5523132"/>
            <a:ext cx="1910390" cy="369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Highest Correlation</a:t>
            </a:r>
          </a:p>
        </p:txBody>
      </p:sp>
      <p:sp>
        <p:nvSpPr>
          <p:cNvPr id="32" name="Freeform 27">
            <a:extLst>
              <a:ext uri="{FF2B5EF4-FFF2-40B4-BE49-F238E27FC236}">
                <a16:creationId xmlns:a16="http://schemas.microsoft.com/office/drawing/2014/main" id="{B8C3C360-1269-4EF8-A711-50B27323EE66}"/>
              </a:ext>
            </a:extLst>
          </p:cNvPr>
          <p:cNvSpPr>
            <a:spLocks noEditPoints="1"/>
          </p:cNvSpPr>
          <p:nvPr/>
        </p:nvSpPr>
        <p:spPr bwMode="auto">
          <a:xfrm>
            <a:off x="1257930" y="2862294"/>
            <a:ext cx="669664" cy="702033"/>
          </a:xfrm>
          <a:custGeom>
            <a:avLst/>
            <a:gdLst>
              <a:gd name="T0" fmla="*/ 5158 w 6506"/>
              <a:gd name="T1" fmla="*/ 1032 h 5279"/>
              <a:gd name="T2" fmla="*/ 5072 w 6506"/>
              <a:gd name="T3" fmla="*/ 1484 h 5279"/>
              <a:gd name="T4" fmla="*/ 4929 w 6506"/>
              <a:gd name="T5" fmla="*/ 1943 h 5279"/>
              <a:gd name="T6" fmla="*/ 4751 w 6506"/>
              <a:gd name="T7" fmla="*/ 2325 h 5279"/>
              <a:gd name="T8" fmla="*/ 5070 w 6506"/>
              <a:gd name="T9" fmla="*/ 2278 h 5279"/>
              <a:gd name="T10" fmla="*/ 5347 w 6506"/>
              <a:gd name="T11" fmla="*/ 2158 h 5279"/>
              <a:gd name="T12" fmla="*/ 5584 w 6506"/>
              <a:gd name="T13" fmla="*/ 1967 h 5279"/>
              <a:gd name="T14" fmla="*/ 5773 w 6506"/>
              <a:gd name="T15" fmla="*/ 1713 h 5279"/>
              <a:gd name="T16" fmla="*/ 5907 w 6506"/>
              <a:gd name="T17" fmla="*/ 1430 h 5279"/>
              <a:gd name="T18" fmla="*/ 5994 w 6506"/>
              <a:gd name="T19" fmla="*/ 1150 h 5279"/>
              <a:gd name="T20" fmla="*/ 6046 w 6506"/>
              <a:gd name="T21" fmla="*/ 895 h 5279"/>
              <a:gd name="T22" fmla="*/ 5189 w 6506"/>
              <a:gd name="T23" fmla="*/ 752 h 5279"/>
              <a:gd name="T24" fmla="*/ 460 w 6506"/>
              <a:gd name="T25" fmla="*/ 895 h 5279"/>
              <a:gd name="T26" fmla="*/ 512 w 6506"/>
              <a:gd name="T27" fmla="*/ 1150 h 5279"/>
              <a:gd name="T28" fmla="*/ 600 w 6506"/>
              <a:gd name="T29" fmla="*/ 1430 h 5279"/>
              <a:gd name="T30" fmla="*/ 733 w 6506"/>
              <a:gd name="T31" fmla="*/ 1713 h 5279"/>
              <a:gd name="T32" fmla="*/ 922 w 6506"/>
              <a:gd name="T33" fmla="*/ 1967 h 5279"/>
              <a:gd name="T34" fmla="*/ 1159 w 6506"/>
              <a:gd name="T35" fmla="*/ 2158 h 5279"/>
              <a:gd name="T36" fmla="*/ 1436 w 6506"/>
              <a:gd name="T37" fmla="*/ 2278 h 5279"/>
              <a:gd name="T38" fmla="*/ 1755 w 6506"/>
              <a:gd name="T39" fmla="*/ 2325 h 5279"/>
              <a:gd name="T40" fmla="*/ 1578 w 6506"/>
              <a:gd name="T41" fmla="*/ 1943 h 5279"/>
              <a:gd name="T42" fmla="*/ 1434 w 6506"/>
              <a:gd name="T43" fmla="*/ 1484 h 5279"/>
              <a:gd name="T44" fmla="*/ 1349 w 6506"/>
              <a:gd name="T45" fmla="*/ 1032 h 5279"/>
              <a:gd name="T46" fmla="*/ 440 w 6506"/>
              <a:gd name="T47" fmla="*/ 752 h 5279"/>
              <a:gd name="T48" fmla="*/ 5211 w 6506"/>
              <a:gd name="T49" fmla="*/ 2 h 5279"/>
              <a:gd name="T50" fmla="*/ 5213 w 6506"/>
              <a:gd name="T51" fmla="*/ 52 h 5279"/>
              <a:gd name="T52" fmla="*/ 5215 w 6506"/>
              <a:gd name="T53" fmla="*/ 191 h 5279"/>
              <a:gd name="T54" fmla="*/ 6506 w 6506"/>
              <a:gd name="T55" fmla="*/ 326 h 5279"/>
              <a:gd name="T56" fmla="*/ 6506 w 6506"/>
              <a:gd name="T57" fmla="*/ 579 h 5279"/>
              <a:gd name="T58" fmla="*/ 6496 w 6506"/>
              <a:gd name="T59" fmla="*/ 722 h 5279"/>
              <a:gd name="T60" fmla="*/ 6470 w 6506"/>
              <a:gd name="T61" fmla="*/ 949 h 5279"/>
              <a:gd name="T62" fmla="*/ 6413 w 6506"/>
              <a:gd name="T63" fmla="*/ 1231 h 5279"/>
              <a:gd name="T64" fmla="*/ 6319 w 6506"/>
              <a:gd name="T65" fmla="*/ 1548 h 5279"/>
              <a:gd name="T66" fmla="*/ 6172 w 6506"/>
              <a:gd name="T67" fmla="*/ 1870 h 5279"/>
              <a:gd name="T68" fmla="*/ 5966 w 6506"/>
              <a:gd name="T69" fmla="*/ 2176 h 5279"/>
              <a:gd name="T70" fmla="*/ 5689 w 6506"/>
              <a:gd name="T71" fmla="*/ 2441 h 5279"/>
              <a:gd name="T72" fmla="*/ 5355 w 6506"/>
              <a:gd name="T73" fmla="*/ 2630 h 5279"/>
              <a:gd name="T74" fmla="*/ 4972 w 6506"/>
              <a:gd name="T75" fmla="*/ 2733 h 5279"/>
              <a:gd name="T76" fmla="*/ 4594 w 6506"/>
              <a:gd name="T77" fmla="*/ 2749 h 5279"/>
              <a:gd name="T78" fmla="*/ 4299 w 6506"/>
              <a:gd name="T79" fmla="*/ 2976 h 5279"/>
              <a:gd name="T80" fmla="*/ 3984 w 6506"/>
              <a:gd name="T81" fmla="*/ 3252 h 5279"/>
              <a:gd name="T82" fmla="*/ 3640 w 6506"/>
              <a:gd name="T83" fmla="*/ 3433 h 5279"/>
              <a:gd name="T84" fmla="*/ 4580 w 6506"/>
              <a:gd name="T85" fmla="*/ 4951 h 5279"/>
              <a:gd name="T86" fmla="*/ 1616 w 6506"/>
              <a:gd name="T87" fmla="*/ 5279 h 5279"/>
              <a:gd name="T88" fmla="*/ 1926 w 6506"/>
              <a:gd name="T89" fmla="*/ 4366 h 5279"/>
              <a:gd name="T90" fmla="*/ 2747 w 6506"/>
              <a:gd name="T91" fmla="*/ 3383 h 5279"/>
              <a:gd name="T92" fmla="*/ 2412 w 6506"/>
              <a:gd name="T93" fmla="*/ 3169 h 5279"/>
              <a:gd name="T94" fmla="*/ 2108 w 6506"/>
              <a:gd name="T95" fmla="*/ 2864 h 5279"/>
              <a:gd name="T96" fmla="*/ 1813 w 6506"/>
              <a:gd name="T97" fmla="*/ 2753 h 5279"/>
              <a:gd name="T98" fmla="*/ 1400 w 6506"/>
              <a:gd name="T99" fmla="*/ 2709 h 5279"/>
              <a:gd name="T100" fmla="*/ 1034 w 6506"/>
              <a:gd name="T101" fmla="*/ 2576 h 5279"/>
              <a:gd name="T102" fmla="*/ 715 w 6506"/>
              <a:gd name="T103" fmla="*/ 2359 h 5279"/>
              <a:gd name="T104" fmla="*/ 464 w 6506"/>
              <a:gd name="T105" fmla="*/ 2077 h 5279"/>
              <a:gd name="T106" fmla="*/ 279 w 6506"/>
              <a:gd name="T107" fmla="*/ 1762 h 5279"/>
              <a:gd name="T108" fmla="*/ 151 w 6506"/>
              <a:gd name="T109" fmla="*/ 1440 h 5279"/>
              <a:gd name="T110" fmla="*/ 70 w 6506"/>
              <a:gd name="T111" fmla="*/ 1132 h 5279"/>
              <a:gd name="T112" fmla="*/ 24 w 6506"/>
              <a:gd name="T113" fmla="*/ 865 h 5279"/>
              <a:gd name="T114" fmla="*/ 4 w 6506"/>
              <a:gd name="T115" fmla="*/ 664 h 5279"/>
              <a:gd name="T116" fmla="*/ 0 w 6506"/>
              <a:gd name="T117" fmla="*/ 553 h 5279"/>
              <a:gd name="T118" fmla="*/ 1291 w 6506"/>
              <a:gd name="T119" fmla="*/ 326 h 5279"/>
              <a:gd name="T120" fmla="*/ 1291 w 6506"/>
              <a:gd name="T121" fmla="*/ 135 h 5279"/>
              <a:gd name="T122" fmla="*/ 1293 w 6506"/>
              <a:gd name="T123" fmla="*/ 24 h 5279"/>
              <a:gd name="T124" fmla="*/ 3243 w 6506"/>
              <a:gd name="T125" fmla="*/ 0 h 5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506" h="5279">
                <a:moveTo>
                  <a:pt x="5189" y="752"/>
                </a:moveTo>
                <a:lnTo>
                  <a:pt x="5176" y="889"/>
                </a:lnTo>
                <a:lnTo>
                  <a:pt x="5158" y="1032"/>
                </a:lnTo>
                <a:lnTo>
                  <a:pt x="5136" y="1180"/>
                </a:lnTo>
                <a:lnTo>
                  <a:pt x="5106" y="1331"/>
                </a:lnTo>
                <a:lnTo>
                  <a:pt x="5072" y="1484"/>
                </a:lnTo>
                <a:lnTo>
                  <a:pt x="5032" y="1639"/>
                </a:lnTo>
                <a:lnTo>
                  <a:pt x="4984" y="1792"/>
                </a:lnTo>
                <a:lnTo>
                  <a:pt x="4929" y="1943"/>
                </a:lnTo>
                <a:lnTo>
                  <a:pt x="4867" y="2093"/>
                </a:lnTo>
                <a:lnTo>
                  <a:pt x="4809" y="2210"/>
                </a:lnTo>
                <a:lnTo>
                  <a:pt x="4751" y="2325"/>
                </a:lnTo>
                <a:lnTo>
                  <a:pt x="4861" y="2317"/>
                </a:lnTo>
                <a:lnTo>
                  <a:pt x="4968" y="2301"/>
                </a:lnTo>
                <a:lnTo>
                  <a:pt x="5070" y="2278"/>
                </a:lnTo>
                <a:lnTo>
                  <a:pt x="5166" y="2246"/>
                </a:lnTo>
                <a:lnTo>
                  <a:pt x="5259" y="2206"/>
                </a:lnTo>
                <a:lnTo>
                  <a:pt x="5347" y="2158"/>
                </a:lnTo>
                <a:lnTo>
                  <a:pt x="5429" y="2105"/>
                </a:lnTo>
                <a:lnTo>
                  <a:pt x="5506" y="2041"/>
                </a:lnTo>
                <a:lnTo>
                  <a:pt x="5584" y="1967"/>
                </a:lnTo>
                <a:lnTo>
                  <a:pt x="5654" y="1886"/>
                </a:lnTo>
                <a:lnTo>
                  <a:pt x="5717" y="1802"/>
                </a:lnTo>
                <a:lnTo>
                  <a:pt x="5773" y="1713"/>
                </a:lnTo>
                <a:lnTo>
                  <a:pt x="5823" y="1619"/>
                </a:lnTo>
                <a:lnTo>
                  <a:pt x="5869" y="1526"/>
                </a:lnTo>
                <a:lnTo>
                  <a:pt x="5907" y="1430"/>
                </a:lnTo>
                <a:lnTo>
                  <a:pt x="5941" y="1337"/>
                </a:lnTo>
                <a:lnTo>
                  <a:pt x="5970" y="1241"/>
                </a:lnTo>
                <a:lnTo>
                  <a:pt x="5994" y="1150"/>
                </a:lnTo>
                <a:lnTo>
                  <a:pt x="6016" y="1060"/>
                </a:lnTo>
                <a:lnTo>
                  <a:pt x="6032" y="975"/>
                </a:lnTo>
                <a:lnTo>
                  <a:pt x="6046" y="895"/>
                </a:lnTo>
                <a:lnTo>
                  <a:pt x="6058" y="820"/>
                </a:lnTo>
                <a:lnTo>
                  <a:pt x="6066" y="752"/>
                </a:lnTo>
                <a:lnTo>
                  <a:pt x="5189" y="752"/>
                </a:lnTo>
                <a:close/>
                <a:moveTo>
                  <a:pt x="440" y="752"/>
                </a:moveTo>
                <a:lnTo>
                  <a:pt x="448" y="820"/>
                </a:lnTo>
                <a:lnTo>
                  <a:pt x="460" y="895"/>
                </a:lnTo>
                <a:lnTo>
                  <a:pt x="474" y="975"/>
                </a:lnTo>
                <a:lnTo>
                  <a:pt x="490" y="1060"/>
                </a:lnTo>
                <a:lnTo>
                  <a:pt x="512" y="1150"/>
                </a:lnTo>
                <a:lnTo>
                  <a:pt x="536" y="1241"/>
                </a:lnTo>
                <a:lnTo>
                  <a:pt x="566" y="1337"/>
                </a:lnTo>
                <a:lnTo>
                  <a:pt x="600" y="1430"/>
                </a:lnTo>
                <a:lnTo>
                  <a:pt x="639" y="1526"/>
                </a:lnTo>
                <a:lnTo>
                  <a:pt x="683" y="1619"/>
                </a:lnTo>
                <a:lnTo>
                  <a:pt x="733" y="1713"/>
                </a:lnTo>
                <a:lnTo>
                  <a:pt x="789" y="1802"/>
                </a:lnTo>
                <a:lnTo>
                  <a:pt x="853" y="1886"/>
                </a:lnTo>
                <a:lnTo>
                  <a:pt x="922" y="1967"/>
                </a:lnTo>
                <a:lnTo>
                  <a:pt x="1000" y="2041"/>
                </a:lnTo>
                <a:lnTo>
                  <a:pt x="1078" y="2105"/>
                </a:lnTo>
                <a:lnTo>
                  <a:pt x="1159" y="2158"/>
                </a:lnTo>
                <a:lnTo>
                  <a:pt x="1247" y="2206"/>
                </a:lnTo>
                <a:lnTo>
                  <a:pt x="1341" y="2246"/>
                </a:lnTo>
                <a:lnTo>
                  <a:pt x="1436" y="2278"/>
                </a:lnTo>
                <a:lnTo>
                  <a:pt x="1538" y="2301"/>
                </a:lnTo>
                <a:lnTo>
                  <a:pt x="1645" y="2317"/>
                </a:lnTo>
                <a:lnTo>
                  <a:pt x="1755" y="2325"/>
                </a:lnTo>
                <a:lnTo>
                  <a:pt x="1697" y="2210"/>
                </a:lnTo>
                <a:lnTo>
                  <a:pt x="1640" y="2093"/>
                </a:lnTo>
                <a:lnTo>
                  <a:pt x="1578" y="1943"/>
                </a:lnTo>
                <a:lnTo>
                  <a:pt x="1522" y="1792"/>
                </a:lnTo>
                <a:lnTo>
                  <a:pt x="1474" y="1639"/>
                </a:lnTo>
                <a:lnTo>
                  <a:pt x="1434" y="1484"/>
                </a:lnTo>
                <a:lnTo>
                  <a:pt x="1400" y="1331"/>
                </a:lnTo>
                <a:lnTo>
                  <a:pt x="1373" y="1180"/>
                </a:lnTo>
                <a:lnTo>
                  <a:pt x="1349" y="1032"/>
                </a:lnTo>
                <a:lnTo>
                  <a:pt x="1331" y="889"/>
                </a:lnTo>
                <a:lnTo>
                  <a:pt x="1317" y="752"/>
                </a:lnTo>
                <a:lnTo>
                  <a:pt x="440" y="752"/>
                </a:lnTo>
                <a:close/>
                <a:moveTo>
                  <a:pt x="3243" y="0"/>
                </a:moveTo>
                <a:lnTo>
                  <a:pt x="3263" y="0"/>
                </a:lnTo>
                <a:lnTo>
                  <a:pt x="5211" y="2"/>
                </a:lnTo>
                <a:lnTo>
                  <a:pt x="5211" y="8"/>
                </a:lnTo>
                <a:lnTo>
                  <a:pt x="5213" y="24"/>
                </a:lnTo>
                <a:lnTo>
                  <a:pt x="5213" y="52"/>
                </a:lnTo>
                <a:lnTo>
                  <a:pt x="5215" y="90"/>
                </a:lnTo>
                <a:lnTo>
                  <a:pt x="5215" y="135"/>
                </a:lnTo>
                <a:lnTo>
                  <a:pt x="5215" y="191"/>
                </a:lnTo>
                <a:lnTo>
                  <a:pt x="5215" y="255"/>
                </a:lnTo>
                <a:lnTo>
                  <a:pt x="5215" y="326"/>
                </a:lnTo>
                <a:lnTo>
                  <a:pt x="6506" y="326"/>
                </a:lnTo>
                <a:lnTo>
                  <a:pt x="6506" y="539"/>
                </a:lnTo>
                <a:lnTo>
                  <a:pt x="6506" y="553"/>
                </a:lnTo>
                <a:lnTo>
                  <a:pt x="6506" y="579"/>
                </a:lnTo>
                <a:lnTo>
                  <a:pt x="6504" y="617"/>
                </a:lnTo>
                <a:lnTo>
                  <a:pt x="6500" y="664"/>
                </a:lnTo>
                <a:lnTo>
                  <a:pt x="6496" y="722"/>
                </a:lnTo>
                <a:lnTo>
                  <a:pt x="6490" y="790"/>
                </a:lnTo>
                <a:lnTo>
                  <a:pt x="6482" y="865"/>
                </a:lnTo>
                <a:lnTo>
                  <a:pt x="6470" y="949"/>
                </a:lnTo>
                <a:lnTo>
                  <a:pt x="6454" y="1038"/>
                </a:lnTo>
                <a:lnTo>
                  <a:pt x="6437" y="1132"/>
                </a:lnTo>
                <a:lnTo>
                  <a:pt x="6413" y="1231"/>
                </a:lnTo>
                <a:lnTo>
                  <a:pt x="6387" y="1335"/>
                </a:lnTo>
                <a:lnTo>
                  <a:pt x="6355" y="1440"/>
                </a:lnTo>
                <a:lnTo>
                  <a:pt x="6319" y="1548"/>
                </a:lnTo>
                <a:lnTo>
                  <a:pt x="6275" y="1655"/>
                </a:lnTo>
                <a:lnTo>
                  <a:pt x="6227" y="1762"/>
                </a:lnTo>
                <a:lnTo>
                  <a:pt x="6172" y="1870"/>
                </a:lnTo>
                <a:lnTo>
                  <a:pt x="6112" y="1975"/>
                </a:lnTo>
                <a:lnTo>
                  <a:pt x="6042" y="2077"/>
                </a:lnTo>
                <a:lnTo>
                  <a:pt x="5966" y="2176"/>
                </a:lnTo>
                <a:lnTo>
                  <a:pt x="5883" y="2270"/>
                </a:lnTo>
                <a:lnTo>
                  <a:pt x="5791" y="2359"/>
                </a:lnTo>
                <a:lnTo>
                  <a:pt x="5689" y="2441"/>
                </a:lnTo>
                <a:lnTo>
                  <a:pt x="5584" y="2514"/>
                </a:lnTo>
                <a:lnTo>
                  <a:pt x="5470" y="2576"/>
                </a:lnTo>
                <a:lnTo>
                  <a:pt x="5355" y="2630"/>
                </a:lnTo>
                <a:lnTo>
                  <a:pt x="5233" y="2673"/>
                </a:lnTo>
                <a:lnTo>
                  <a:pt x="5106" y="2707"/>
                </a:lnTo>
                <a:lnTo>
                  <a:pt x="4972" y="2733"/>
                </a:lnTo>
                <a:lnTo>
                  <a:pt x="4835" y="2747"/>
                </a:lnTo>
                <a:lnTo>
                  <a:pt x="4693" y="2753"/>
                </a:lnTo>
                <a:lnTo>
                  <a:pt x="4594" y="2749"/>
                </a:lnTo>
                <a:lnTo>
                  <a:pt x="4492" y="2743"/>
                </a:lnTo>
                <a:lnTo>
                  <a:pt x="4399" y="2864"/>
                </a:lnTo>
                <a:lnTo>
                  <a:pt x="4299" y="2976"/>
                </a:lnTo>
                <a:lnTo>
                  <a:pt x="4197" y="3077"/>
                </a:lnTo>
                <a:lnTo>
                  <a:pt x="4094" y="3171"/>
                </a:lnTo>
                <a:lnTo>
                  <a:pt x="3984" y="3252"/>
                </a:lnTo>
                <a:lnTo>
                  <a:pt x="3873" y="3324"/>
                </a:lnTo>
                <a:lnTo>
                  <a:pt x="3757" y="3383"/>
                </a:lnTo>
                <a:lnTo>
                  <a:pt x="3640" y="3433"/>
                </a:lnTo>
                <a:lnTo>
                  <a:pt x="3640" y="4366"/>
                </a:lnTo>
                <a:lnTo>
                  <a:pt x="4580" y="4366"/>
                </a:lnTo>
                <a:lnTo>
                  <a:pt x="4580" y="4951"/>
                </a:lnTo>
                <a:lnTo>
                  <a:pt x="4891" y="4951"/>
                </a:lnTo>
                <a:lnTo>
                  <a:pt x="4891" y="5279"/>
                </a:lnTo>
                <a:lnTo>
                  <a:pt x="1616" y="5279"/>
                </a:lnTo>
                <a:lnTo>
                  <a:pt x="1616" y="4951"/>
                </a:lnTo>
                <a:lnTo>
                  <a:pt x="1926" y="4951"/>
                </a:lnTo>
                <a:lnTo>
                  <a:pt x="1926" y="4366"/>
                </a:lnTo>
                <a:lnTo>
                  <a:pt x="2867" y="4366"/>
                </a:lnTo>
                <a:lnTo>
                  <a:pt x="2867" y="3433"/>
                </a:lnTo>
                <a:lnTo>
                  <a:pt x="2747" y="3383"/>
                </a:lnTo>
                <a:lnTo>
                  <a:pt x="2632" y="3322"/>
                </a:lnTo>
                <a:lnTo>
                  <a:pt x="2520" y="3252"/>
                </a:lnTo>
                <a:lnTo>
                  <a:pt x="2412" y="3169"/>
                </a:lnTo>
                <a:lnTo>
                  <a:pt x="2307" y="3077"/>
                </a:lnTo>
                <a:lnTo>
                  <a:pt x="2207" y="2976"/>
                </a:lnTo>
                <a:lnTo>
                  <a:pt x="2108" y="2864"/>
                </a:lnTo>
                <a:lnTo>
                  <a:pt x="2014" y="2743"/>
                </a:lnTo>
                <a:lnTo>
                  <a:pt x="1912" y="2749"/>
                </a:lnTo>
                <a:lnTo>
                  <a:pt x="1813" y="2753"/>
                </a:lnTo>
                <a:lnTo>
                  <a:pt x="1671" y="2747"/>
                </a:lnTo>
                <a:lnTo>
                  <a:pt x="1534" y="2733"/>
                </a:lnTo>
                <a:lnTo>
                  <a:pt x="1400" y="2709"/>
                </a:lnTo>
                <a:lnTo>
                  <a:pt x="1273" y="2673"/>
                </a:lnTo>
                <a:lnTo>
                  <a:pt x="1151" y="2630"/>
                </a:lnTo>
                <a:lnTo>
                  <a:pt x="1034" y="2576"/>
                </a:lnTo>
                <a:lnTo>
                  <a:pt x="922" y="2514"/>
                </a:lnTo>
                <a:lnTo>
                  <a:pt x="817" y="2441"/>
                </a:lnTo>
                <a:lnTo>
                  <a:pt x="715" y="2359"/>
                </a:lnTo>
                <a:lnTo>
                  <a:pt x="624" y="2270"/>
                </a:lnTo>
                <a:lnTo>
                  <a:pt x="540" y="2176"/>
                </a:lnTo>
                <a:lnTo>
                  <a:pt x="464" y="2077"/>
                </a:lnTo>
                <a:lnTo>
                  <a:pt x="394" y="1975"/>
                </a:lnTo>
                <a:lnTo>
                  <a:pt x="335" y="1870"/>
                </a:lnTo>
                <a:lnTo>
                  <a:pt x="279" y="1762"/>
                </a:lnTo>
                <a:lnTo>
                  <a:pt x="231" y="1655"/>
                </a:lnTo>
                <a:lnTo>
                  <a:pt x="187" y="1548"/>
                </a:lnTo>
                <a:lnTo>
                  <a:pt x="151" y="1440"/>
                </a:lnTo>
                <a:lnTo>
                  <a:pt x="120" y="1335"/>
                </a:lnTo>
                <a:lnTo>
                  <a:pt x="92" y="1231"/>
                </a:lnTo>
                <a:lnTo>
                  <a:pt x="70" y="1132"/>
                </a:lnTo>
                <a:lnTo>
                  <a:pt x="52" y="1038"/>
                </a:lnTo>
                <a:lnTo>
                  <a:pt x="36" y="949"/>
                </a:lnTo>
                <a:lnTo>
                  <a:pt x="24" y="865"/>
                </a:lnTo>
                <a:lnTo>
                  <a:pt x="16" y="790"/>
                </a:lnTo>
                <a:lnTo>
                  <a:pt x="10" y="722"/>
                </a:lnTo>
                <a:lnTo>
                  <a:pt x="4" y="664"/>
                </a:lnTo>
                <a:lnTo>
                  <a:pt x="2" y="617"/>
                </a:lnTo>
                <a:lnTo>
                  <a:pt x="0" y="579"/>
                </a:lnTo>
                <a:lnTo>
                  <a:pt x="0" y="553"/>
                </a:lnTo>
                <a:lnTo>
                  <a:pt x="0" y="539"/>
                </a:lnTo>
                <a:lnTo>
                  <a:pt x="0" y="326"/>
                </a:lnTo>
                <a:lnTo>
                  <a:pt x="1291" y="326"/>
                </a:lnTo>
                <a:lnTo>
                  <a:pt x="1291" y="255"/>
                </a:lnTo>
                <a:lnTo>
                  <a:pt x="1291" y="191"/>
                </a:lnTo>
                <a:lnTo>
                  <a:pt x="1291" y="135"/>
                </a:lnTo>
                <a:lnTo>
                  <a:pt x="1291" y="90"/>
                </a:lnTo>
                <a:lnTo>
                  <a:pt x="1293" y="52"/>
                </a:lnTo>
                <a:lnTo>
                  <a:pt x="1293" y="24"/>
                </a:lnTo>
                <a:lnTo>
                  <a:pt x="1295" y="8"/>
                </a:lnTo>
                <a:lnTo>
                  <a:pt x="1295" y="2"/>
                </a:lnTo>
                <a:lnTo>
                  <a:pt x="324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TextBox 47">
            <a:extLst>
              <a:ext uri="{FF2B5EF4-FFF2-40B4-BE49-F238E27FC236}">
                <a16:creationId xmlns:a16="http://schemas.microsoft.com/office/drawing/2014/main" id="{78FEA69F-6496-4638-B949-2D73C7602CBF}"/>
              </a:ext>
            </a:extLst>
          </p:cNvPr>
          <p:cNvSpPr txBox="1"/>
          <p:nvPr/>
        </p:nvSpPr>
        <p:spPr>
          <a:xfrm>
            <a:off x="2604270" y="4025966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750 – 1200 cc</a:t>
            </a:r>
          </a:p>
        </p:txBody>
      </p:sp>
      <p:sp>
        <p:nvSpPr>
          <p:cNvPr id="34" name="TextBox 48">
            <a:extLst>
              <a:ext uri="{FF2B5EF4-FFF2-40B4-BE49-F238E27FC236}">
                <a16:creationId xmlns:a16="http://schemas.microsoft.com/office/drawing/2014/main" id="{8CE7A2EA-DF77-48B8-80AF-90964D2A4E07}"/>
              </a:ext>
            </a:extLst>
          </p:cNvPr>
          <p:cNvSpPr txBox="1"/>
          <p:nvPr/>
        </p:nvSpPr>
        <p:spPr>
          <a:xfrm>
            <a:off x="571309" y="4429655"/>
            <a:ext cx="19104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2</a:t>
            </a:r>
            <a:r>
              <a:rPr lang="en-IN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nd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6" name="TextBox 50">
            <a:extLst>
              <a:ext uri="{FF2B5EF4-FFF2-40B4-BE49-F238E27FC236}">
                <a16:creationId xmlns:a16="http://schemas.microsoft.com/office/drawing/2014/main" id="{9F17FBB6-8B6F-4268-807D-AF8B7D2B0580}"/>
              </a:ext>
            </a:extLst>
          </p:cNvPr>
          <p:cNvSpPr txBox="1"/>
          <p:nvPr/>
        </p:nvSpPr>
        <p:spPr>
          <a:xfrm>
            <a:off x="571309" y="5898238"/>
            <a:ext cx="19104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Lowest Correlation</a:t>
            </a:r>
          </a:p>
        </p:txBody>
      </p:sp>
      <p:sp>
        <p:nvSpPr>
          <p:cNvPr id="37" name="TextBox 51">
            <a:extLst>
              <a:ext uri="{FF2B5EF4-FFF2-40B4-BE49-F238E27FC236}">
                <a16:creationId xmlns:a16="http://schemas.microsoft.com/office/drawing/2014/main" id="{5E48179D-6328-474E-8475-08F14B52C6B4}"/>
              </a:ext>
            </a:extLst>
          </p:cNvPr>
          <p:cNvSpPr txBox="1"/>
          <p:nvPr/>
        </p:nvSpPr>
        <p:spPr>
          <a:xfrm>
            <a:off x="2616216" y="4397599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501 – 750 cc</a:t>
            </a:r>
          </a:p>
        </p:txBody>
      </p:sp>
      <p:sp>
        <p:nvSpPr>
          <p:cNvPr id="38" name="TextBox 52">
            <a:extLst>
              <a:ext uri="{FF2B5EF4-FFF2-40B4-BE49-F238E27FC236}">
                <a16:creationId xmlns:a16="http://schemas.microsoft.com/office/drawing/2014/main" id="{909DA34D-294C-43E3-9C37-7E78D18B3126}"/>
              </a:ext>
            </a:extLst>
          </p:cNvPr>
          <p:cNvSpPr txBox="1"/>
          <p:nvPr/>
        </p:nvSpPr>
        <p:spPr>
          <a:xfrm>
            <a:off x="2622189" y="4769232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301 – 500 cc</a:t>
            </a:r>
          </a:p>
        </p:txBody>
      </p:sp>
      <p:sp>
        <p:nvSpPr>
          <p:cNvPr id="39" name="TextBox 53">
            <a:extLst>
              <a:ext uri="{FF2B5EF4-FFF2-40B4-BE49-F238E27FC236}">
                <a16:creationId xmlns:a16="http://schemas.microsoft.com/office/drawing/2014/main" id="{A4F3D0FE-5A11-46F0-B860-FFBEB1E30010}"/>
              </a:ext>
            </a:extLst>
          </p:cNvPr>
          <p:cNvSpPr txBox="1"/>
          <p:nvPr/>
        </p:nvSpPr>
        <p:spPr>
          <a:xfrm>
            <a:off x="2610243" y="5140865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35 - 75cc </a:t>
            </a:r>
          </a:p>
        </p:txBody>
      </p:sp>
      <p:sp>
        <p:nvSpPr>
          <p:cNvPr id="40" name="TextBox 54">
            <a:extLst>
              <a:ext uri="{FF2B5EF4-FFF2-40B4-BE49-F238E27FC236}">
                <a16:creationId xmlns:a16="http://schemas.microsoft.com/office/drawing/2014/main" id="{EBE83701-5CAD-4100-AE91-24F9F0FDF5AC}"/>
              </a:ext>
            </a:extLst>
          </p:cNvPr>
          <p:cNvSpPr txBox="1"/>
          <p:nvPr/>
        </p:nvSpPr>
        <p:spPr>
          <a:xfrm>
            <a:off x="4635467" y="4014497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35 - 75cc </a:t>
            </a:r>
          </a:p>
        </p:txBody>
      </p:sp>
      <p:sp>
        <p:nvSpPr>
          <p:cNvPr id="41" name="TextBox 55">
            <a:extLst>
              <a:ext uri="{FF2B5EF4-FFF2-40B4-BE49-F238E27FC236}">
                <a16:creationId xmlns:a16="http://schemas.microsoft.com/office/drawing/2014/main" id="{6BFEEB05-D280-4EE1-80B3-AFB69131AC7C}"/>
              </a:ext>
            </a:extLst>
          </p:cNvPr>
          <p:cNvSpPr txBox="1"/>
          <p:nvPr/>
        </p:nvSpPr>
        <p:spPr>
          <a:xfrm>
            <a:off x="4647413" y="4387852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126 – 200 cc</a:t>
            </a:r>
          </a:p>
        </p:txBody>
      </p:sp>
      <p:sp>
        <p:nvSpPr>
          <p:cNvPr id="42" name="TextBox 56">
            <a:extLst>
              <a:ext uri="{FF2B5EF4-FFF2-40B4-BE49-F238E27FC236}">
                <a16:creationId xmlns:a16="http://schemas.microsoft.com/office/drawing/2014/main" id="{83BD73B7-5CD6-4AE8-ADB3-B0FF44497B37}"/>
              </a:ext>
            </a:extLst>
          </p:cNvPr>
          <p:cNvSpPr txBox="1"/>
          <p:nvPr/>
        </p:nvSpPr>
        <p:spPr>
          <a:xfrm>
            <a:off x="4653386" y="4761207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750 – 1200 cc</a:t>
            </a:r>
          </a:p>
        </p:txBody>
      </p:sp>
      <p:sp>
        <p:nvSpPr>
          <p:cNvPr id="43" name="TextBox 57">
            <a:extLst>
              <a:ext uri="{FF2B5EF4-FFF2-40B4-BE49-F238E27FC236}">
                <a16:creationId xmlns:a16="http://schemas.microsoft.com/office/drawing/2014/main" id="{08CC561C-BD2E-4D5A-BF0A-0099C444C385}"/>
              </a:ext>
            </a:extLst>
          </p:cNvPr>
          <p:cNvSpPr txBox="1"/>
          <p:nvPr/>
        </p:nvSpPr>
        <p:spPr>
          <a:xfrm>
            <a:off x="4641440" y="5134563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501 – 750 cc</a:t>
            </a:r>
          </a:p>
        </p:txBody>
      </p:sp>
      <p:sp>
        <p:nvSpPr>
          <p:cNvPr id="44" name="TextBox 66">
            <a:extLst>
              <a:ext uri="{FF2B5EF4-FFF2-40B4-BE49-F238E27FC236}">
                <a16:creationId xmlns:a16="http://schemas.microsoft.com/office/drawing/2014/main" id="{5E8C3B6A-59CC-49E3-9B46-1DE2B6EDD4F6}"/>
              </a:ext>
            </a:extLst>
          </p:cNvPr>
          <p:cNvSpPr txBox="1"/>
          <p:nvPr/>
        </p:nvSpPr>
        <p:spPr>
          <a:xfrm>
            <a:off x="2628161" y="5512499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88%</a:t>
            </a:r>
            <a:endParaRPr lang="en-IN" sz="2000" b="1" dirty="0">
              <a:solidFill>
                <a:schemeClr val="bg1"/>
              </a:solidFill>
              <a:latin typeface="Source Sans Pro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45" name="TextBox 67">
            <a:extLst>
              <a:ext uri="{FF2B5EF4-FFF2-40B4-BE49-F238E27FC236}">
                <a16:creationId xmlns:a16="http://schemas.microsoft.com/office/drawing/2014/main" id="{94BE5582-9368-4CB4-B9F4-95FC12302C0B}"/>
              </a:ext>
            </a:extLst>
          </p:cNvPr>
          <p:cNvSpPr txBox="1"/>
          <p:nvPr/>
        </p:nvSpPr>
        <p:spPr>
          <a:xfrm>
            <a:off x="4659358" y="5501030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73%</a:t>
            </a:r>
          </a:p>
        </p:txBody>
      </p:sp>
      <p:sp>
        <p:nvSpPr>
          <p:cNvPr id="46" name="TextBox 70">
            <a:extLst>
              <a:ext uri="{FF2B5EF4-FFF2-40B4-BE49-F238E27FC236}">
                <a16:creationId xmlns:a16="http://schemas.microsoft.com/office/drawing/2014/main" id="{C8B835F9-D92D-4A6A-8619-A8BDBBF7DBCC}"/>
              </a:ext>
            </a:extLst>
          </p:cNvPr>
          <p:cNvSpPr txBox="1"/>
          <p:nvPr/>
        </p:nvSpPr>
        <p:spPr>
          <a:xfrm>
            <a:off x="2628161" y="5891859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58%</a:t>
            </a:r>
          </a:p>
        </p:txBody>
      </p:sp>
      <p:sp>
        <p:nvSpPr>
          <p:cNvPr id="47" name="TextBox 71">
            <a:extLst>
              <a:ext uri="{FF2B5EF4-FFF2-40B4-BE49-F238E27FC236}">
                <a16:creationId xmlns:a16="http://schemas.microsoft.com/office/drawing/2014/main" id="{4672B786-EA2E-4244-8F11-66302F07CBB0}"/>
              </a:ext>
            </a:extLst>
          </p:cNvPr>
          <p:cNvSpPr txBox="1"/>
          <p:nvPr/>
        </p:nvSpPr>
        <p:spPr>
          <a:xfrm>
            <a:off x="4659358" y="5880390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53%</a:t>
            </a:r>
          </a:p>
        </p:txBody>
      </p:sp>
      <p:sp>
        <p:nvSpPr>
          <p:cNvPr id="48" name="TextBox 49">
            <a:extLst>
              <a:ext uri="{FF2B5EF4-FFF2-40B4-BE49-F238E27FC236}">
                <a16:creationId xmlns:a16="http://schemas.microsoft.com/office/drawing/2014/main" id="{FC07483E-6F53-493F-A1BE-EBE9FAE5AF9B}"/>
              </a:ext>
            </a:extLst>
          </p:cNvPr>
          <p:cNvSpPr txBox="1"/>
          <p:nvPr/>
        </p:nvSpPr>
        <p:spPr>
          <a:xfrm>
            <a:off x="473841" y="5160731"/>
            <a:ext cx="210485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9th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50" name="Rectangle 13">
            <a:extLst>
              <a:ext uri="{FF2B5EF4-FFF2-40B4-BE49-F238E27FC236}">
                <a16:creationId xmlns:a16="http://schemas.microsoft.com/office/drawing/2014/main" id="{C0474C14-37C9-4D4D-A8A6-3BAA1A2D076E}"/>
              </a:ext>
            </a:extLst>
          </p:cNvPr>
          <p:cNvSpPr/>
          <p:nvPr/>
        </p:nvSpPr>
        <p:spPr>
          <a:xfrm>
            <a:off x="8213637" y="2209800"/>
            <a:ext cx="3276600" cy="43018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15F139ED-213A-44CC-B50D-2D36CEBD8874}"/>
              </a:ext>
            </a:extLst>
          </p:cNvPr>
          <p:cNvSpPr txBox="1"/>
          <p:nvPr/>
        </p:nvSpPr>
        <p:spPr>
          <a:xfrm>
            <a:off x="8899437" y="15957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Hypothesis</a:t>
            </a:r>
          </a:p>
        </p:txBody>
      </p:sp>
      <p:cxnSp>
        <p:nvCxnSpPr>
          <p:cNvPr id="52" name="Straight Connector 28">
            <a:extLst>
              <a:ext uri="{FF2B5EF4-FFF2-40B4-BE49-F238E27FC236}">
                <a16:creationId xmlns:a16="http://schemas.microsoft.com/office/drawing/2014/main" id="{02C9D412-3854-4FB6-B423-52885E6E36A1}"/>
              </a:ext>
            </a:extLst>
          </p:cNvPr>
          <p:cNvCxnSpPr>
            <a:cxnSpLocks/>
          </p:cNvCxnSpPr>
          <p:nvPr/>
        </p:nvCxnSpPr>
        <p:spPr>
          <a:xfrm>
            <a:off x="8213637" y="4365569"/>
            <a:ext cx="3276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4">
            <a:extLst>
              <a:ext uri="{FF2B5EF4-FFF2-40B4-BE49-F238E27FC236}">
                <a16:creationId xmlns:a16="http://schemas.microsoft.com/office/drawing/2014/main" id="{3B6301D9-4C98-4EB9-8EF3-16D5750415E9}"/>
              </a:ext>
            </a:extLst>
          </p:cNvPr>
          <p:cNvSpPr txBox="1">
            <a:spLocks/>
          </p:cNvSpPr>
          <p:nvPr/>
        </p:nvSpPr>
        <p:spPr>
          <a:xfrm>
            <a:off x="8373899" y="2760116"/>
            <a:ext cx="2903337" cy="1055137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Youths are less prudent so when they have an accident it is more likely to be serious/fatal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5" name="Rounded Rectangle 18">
            <a:extLst>
              <a:ext uri="{FF2B5EF4-FFF2-40B4-BE49-F238E27FC236}">
                <a16:creationId xmlns:a16="http://schemas.microsoft.com/office/drawing/2014/main" id="{5422429B-26E7-4FBE-A6B3-1BB2FAF38F34}"/>
              </a:ext>
            </a:extLst>
          </p:cNvPr>
          <p:cNvSpPr/>
          <p:nvPr/>
        </p:nvSpPr>
        <p:spPr>
          <a:xfrm>
            <a:off x="9035814" y="2305269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Deaths</a:t>
            </a:r>
          </a:p>
        </p:txBody>
      </p:sp>
      <p:sp>
        <p:nvSpPr>
          <p:cNvPr id="56" name="Rounded Rectangle 13">
            <a:extLst>
              <a:ext uri="{FF2B5EF4-FFF2-40B4-BE49-F238E27FC236}">
                <a16:creationId xmlns:a16="http://schemas.microsoft.com/office/drawing/2014/main" id="{91147439-AF93-4BEB-B825-7E041624A9F4}"/>
              </a:ext>
            </a:extLst>
          </p:cNvPr>
          <p:cNvSpPr/>
          <p:nvPr/>
        </p:nvSpPr>
        <p:spPr>
          <a:xfrm>
            <a:off x="9009444" y="4504149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Accidents</a:t>
            </a:r>
          </a:p>
        </p:txBody>
      </p:sp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0183A1A4-AE41-4569-9A65-9F9567B4DDAA}"/>
              </a:ext>
            </a:extLst>
          </p:cNvPr>
          <p:cNvSpPr txBox="1">
            <a:spLocks/>
          </p:cNvSpPr>
          <p:nvPr/>
        </p:nvSpPr>
        <p:spPr>
          <a:xfrm>
            <a:off x="8400267" y="4896063"/>
            <a:ext cx="2903337" cy="1055137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Big bikes are harder to control, more risky. Not necessarily fatal, riders are more experience (A2 </a:t>
            </a:r>
            <a:r>
              <a:rPr lang="en-US" dirty="0" err="1">
                <a:solidFill>
                  <a:schemeClr val="bg1"/>
                </a:solidFill>
              </a:rPr>
              <a:t>liscence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8" name="Rounded Rectangle 13">
            <a:extLst>
              <a:ext uri="{FF2B5EF4-FFF2-40B4-BE49-F238E27FC236}">
                <a16:creationId xmlns:a16="http://schemas.microsoft.com/office/drawing/2014/main" id="{0F40A4D8-3C70-4C2F-B735-2C17883DD393}"/>
              </a:ext>
            </a:extLst>
          </p:cNvPr>
          <p:cNvSpPr/>
          <p:nvPr/>
        </p:nvSpPr>
        <p:spPr>
          <a:xfrm>
            <a:off x="591028" y="1774882"/>
            <a:ext cx="5960584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 Correlation of Deaths/Accidents vs. Bike Category</a:t>
            </a:r>
          </a:p>
        </p:txBody>
      </p:sp>
    </p:spTree>
    <p:extLst>
      <p:ext uri="{BB962C8B-B14F-4D97-AF65-F5344CB8AC3E}">
        <p14:creationId xmlns:p14="http://schemas.microsoft.com/office/powerpoint/2010/main" val="316084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C3FF"/>
            </a:gs>
            <a:gs pos="10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16AACA18-CE99-41FC-B92F-CCF0CF5157D2}"/>
              </a:ext>
            </a:extLst>
          </p:cNvPr>
          <p:cNvSpPr txBox="1">
            <a:spLocks/>
          </p:cNvSpPr>
          <p:nvPr/>
        </p:nvSpPr>
        <p:spPr>
          <a:xfrm>
            <a:off x="6372183" y="203319"/>
            <a:ext cx="4911566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>
              <a:spcBef>
                <a:spcPts val="0"/>
              </a:spcBef>
              <a:defRPr/>
            </a:pP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– Insights </a:t>
            </a:r>
            <a:r>
              <a:rPr lang="en-US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3/3)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F128BA7D-444F-4A7A-BDBD-4B405CA60A05}"/>
              </a:ext>
            </a:extLst>
          </p:cNvPr>
          <p:cNvSpPr txBox="1">
            <a:spLocks/>
          </p:cNvSpPr>
          <p:nvPr/>
        </p:nvSpPr>
        <p:spPr>
          <a:xfrm>
            <a:off x="473841" y="854492"/>
            <a:ext cx="10439400" cy="595058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By subtracting 2017 dataset from 2016 we had another point of view based on yearly increase of bikes and accidents by </a:t>
            </a:r>
            <a:r>
              <a:rPr lang="en-US" dirty="0" err="1">
                <a:solidFill>
                  <a:schemeClr val="bg1"/>
                </a:solidFill>
              </a:rPr>
              <a:t>neighbourhodd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" name="Picture 6" descr="Idea Icon 1754160">
            <a:extLst>
              <a:ext uri="{FF2B5EF4-FFF2-40B4-BE49-F238E27FC236}">
                <a16:creationId xmlns:a16="http://schemas.microsoft.com/office/drawing/2014/main" id="{E2267AAE-D806-4C3E-B5F7-3A4B45FF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213" y="28885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22">
            <a:extLst>
              <a:ext uri="{FF2B5EF4-FFF2-40B4-BE49-F238E27FC236}">
                <a16:creationId xmlns:a16="http://schemas.microsoft.com/office/drawing/2014/main" id="{F80E181E-A051-41D4-8688-5BE763E0B5CD}"/>
              </a:ext>
            </a:extLst>
          </p:cNvPr>
          <p:cNvSpPr/>
          <p:nvPr/>
        </p:nvSpPr>
        <p:spPr>
          <a:xfrm>
            <a:off x="6780212" y="4177694"/>
            <a:ext cx="609600" cy="495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C1FD7C17-C3DA-40C6-9BD7-5F6E2639E6F8}"/>
              </a:ext>
            </a:extLst>
          </p:cNvPr>
          <p:cNvSpPr/>
          <p:nvPr/>
        </p:nvSpPr>
        <p:spPr>
          <a:xfrm>
            <a:off x="571377" y="2175164"/>
            <a:ext cx="1910390" cy="4124036"/>
          </a:xfrm>
          <a:prstGeom prst="roundRect">
            <a:avLst>
              <a:gd name="adj" fmla="val 31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74B9D71E-60F9-43C6-BB5F-F3A81791639A}"/>
              </a:ext>
            </a:extLst>
          </p:cNvPr>
          <p:cNvSpPr/>
          <p:nvPr/>
        </p:nvSpPr>
        <p:spPr>
          <a:xfrm>
            <a:off x="2589212" y="2175164"/>
            <a:ext cx="1910390" cy="4124036"/>
          </a:xfrm>
          <a:prstGeom prst="roundRect">
            <a:avLst>
              <a:gd name="adj" fmla="val 24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3">
            <a:extLst>
              <a:ext uri="{FF2B5EF4-FFF2-40B4-BE49-F238E27FC236}">
                <a16:creationId xmlns:a16="http://schemas.microsoft.com/office/drawing/2014/main" id="{628F6A48-6A11-4A15-B622-50670ABDD574}"/>
              </a:ext>
            </a:extLst>
          </p:cNvPr>
          <p:cNvSpPr/>
          <p:nvPr/>
        </p:nvSpPr>
        <p:spPr>
          <a:xfrm>
            <a:off x="3097341" y="2839970"/>
            <a:ext cx="996357" cy="99795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96461DDF-BDD9-4EBE-ACE7-1F26C240F3A1}"/>
              </a:ext>
            </a:extLst>
          </p:cNvPr>
          <p:cNvSpPr/>
          <p:nvPr/>
        </p:nvSpPr>
        <p:spPr>
          <a:xfrm>
            <a:off x="2742435" y="2313022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1600" b="1" dirty="0">
                <a:solidFill>
                  <a:prstClr val="white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By District</a:t>
            </a: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61A6ECB1-4A23-4C87-95AC-1016EE546D16}"/>
              </a:ext>
            </a:extLst>
          </p:cNvPr>
          <p:cNvSpPr/>
          <p:nvPr/>
        </p:nvSpPr>
        <p:spPr>
          <a:xfrm>
            <a:off x="2589212" y="4030541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0E991FF2-6BC0-40C3-BB95-598865B2B19A}"/>
              </a:ext>
            </a:extLst>
          </p:cNvPr>
          <p:cNvSpPr/>
          <p:nvPr/>
        </p:nvSpPr>
        <p:spPr>
          <a:xfrm>
            <a:off x="2589212" y="4776837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A22E88BF-FA46-4365-882B-F3078A438FF4}"/>
              </a:ext>
            </a:extLst>
          </p:cNvPr>
          <p:cNvSpPr/>
          <p:nvPr/>
        </p:nvSpPr>
        <p:spPr>
          <a:xfrm>
            <a:off x="2589212" y="5523132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37A4EF19-6FFF-481F-962C-7EF014BF4BD8}"/>
              </a:ext>
            </a:extLst>
          </p:cNvPr>
          <p:cNvSpPr/>
          <p:nvPr/>
        </p:nvSpPr>
        <p:spPr>
          <a:xfrm>
            <a:off x="4641222" y="2175164"/>
            <a:ext cx="1910390" cy="4124036"/>
          </a:xfrm>
          <a:prstGeom prst="roundRect">
            <a:avLst>
              <a:gd name="adj" fmla="val 29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6">
            <a:extLst>
              <a:ext uri="{FF2B5EF4-FFF2-40B4-BE49-F238E27FC236}">
                <a16:creationId xmlns:a16="http://schemas.microsoft.com/office/drawing/2014/main" id="{1FE62856-7451-4DE3-8D7B-77E266062823}"/>
              </a:ext>
            </a:extLst>
          </p:cNvPr>
          <p:cNvSpPr/>
          <p:nvPr/>
        </p:nvSpPr>
        <p:spPr>
          <a:xfrm>
            <a:off x="5149351" y="2839970"/>
            <a:ext cx="996357" cy="997950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18">
            <a:extLst>
              <a:ext uri="{FF2B5EF4-FFF2-40B4-BE49-F238E27FC236}">
                <a16:creationId xmlns:a16="http://schemas.microsoft.com/office/drawing/2014/main" id="{821F399A-53CD-4125-B102-7516788AA890}"/>
              </a:ext>
            </a:extLst>
          </p:cNvPr>
          <p:cNvSpPr/>
          <p:nvPr/>
        </p:nvSpPr>
        <p:spPr>
          <a:xfrm>
            <a:off x="4794445" y="2313022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prstClr val="white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By Motorbike</a:t>
            </a:r>
            <a:endParaRPr lang="en-IN" sz="1800" b="1" dirty="0">
              <a:solidFill>
                <a:prstClr val="white"/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C561AC-5AE5-4388-ACC3-CA7BD4EC7D59}"/>
              </a:ext>
            </a:extLst>
          </p:cNvPr>
          <p:cNvSpPr/>
          <p:nvPr/>
        </p:nvSpPr>
        <p:spPr>
          <a:xfrm>
            <a:off x="4641222" y="4030541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1B49A38E-7570-433D-B879-DF4F8594B050}"/>
              </a:ext>
            </a:extLst>
          </p:cNvPr>
          <p:cNvSpPr/>
          <p:nvPr/>
        </p:nvSpPr>
        <p:spPr>
          <a:xfrm>
            <a:off x="4641222" y="4776837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55B2B1F6-02A1-4CAA-90EB-165E4A55862F}"/>
              </a:ext>
            </a:extLst>
          </p:cNvPr>
          <p:cNvSpPr/>
          <p:nvPr/>
        </p:nvSpPr>
        <p:spPr>
          <a:xfrm>
            <a:off x="4641222" y="5523132"/>
            <a:ext cx="1910390" cy="36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43">
            <a:extLst>
              <a:ext uri="{FF2B5EF4-FFF2-40B4-BE49-F238E27FC236}">
                <a16:creationId xmlns:a16="http://schemas.microsoft.com/office/drawing/2014/main" id="{F4E6D801-44CD-41DB-88D1-3AA142F98469}"/>
              </a:ext>
            </a:extLst>
          </p:cNvPr>
          <p:cNvSpPr/>
          <p:nvPr/>
        </p:nvSpPr>
        <p:spPr>
          <a:xfrm>
            <a:off x="571377" y="4030541"/>
            <a:ext cx="1910390" cy="369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1</a:t>
            </a:r>
            <a:r>
              <a:rPr lang="en-IN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st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0" name="Rectangle 44">
            <a:extLst>
              <a:ext uri="{FF2B5EF4-FFF2-40B4-BE49-F238E27FC236}">
                <a16:creationId xmlns:a16="http://schemas.microsoft.com/office/drawing/2014/main" id="{1F079E8C-BA06-4EC0-A2A4-6ACEC9242E59}"/>
              </a:ext>
            </a:extLst>
          </p:cNvPr>
          <p:cNvSpPr/>
          <p:nvPr/>
        </p:nvSpPr>
        <p:spPr>
          <a:xfrm>
            <a:off x="571377" y="4776837"/>
            <a:ext cx="1910390" cy="369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3rd</a:t>
            </a:r>
          </a:p>
        </p:txBody>
      </p:sp>
      <p:sp>
        <p:nvSpPr>
          <p:cNvPr id="31" name="Rectangle 45">
            <a:extLst>
              <a:ext uri="{FF2B5EF4-FFF2-40B4-BE49-F238E27FC236}">
                <a16:creationId xmlns:a16="http://schemas.microsoft.com/office/drawing/2014/main" id="{687D3FEA-5F1A-4CB2-8030-F7E81AC14EE3}"/>
              </a:ext>
            </a:extLst>
          </p:cNvPr>
          <p:cNvSpPr/>
          <p:nvPr/>
        </p:nvSpPr>
        <p:spPr>
          <a:xfrm>
            <a:off x="571377" y="5523132"/>
            <a:ext cx="1910390" cy="369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Highest Correlation</a:t>
            </a:r>
          </a:p>
        </p:txBody>
      </p:sp>
      <p:sp>
        <p:nvSpPr>
          <p:cNvPr id="32" name="Freeform 27">
            <a:extLst>
              <a:ext uri="{FF2B5EF4-FFF2-40B4-BE49-F238E27FC236}">
                <a16:creationId xmlns:a16="http://schemas.microsoft.com/office/drawing/2014/main" id="{B8C3C360-1269-4EF8-A711-50B27323EE66}"/>
              </a:ext>
            </a:extLst>
          </p:cNvPr>
          <p:cNvSpPr>
            <a:spLocks noEditPoints="1"/>
          </p:cNvSpPr>
          <p:nvPr/>
        </p:nvSpPr>
        <p:spPr bwMode="auto">
          <a:xfrm>
            <a:off x="1257930" y="2862294"/>
            <a:ext cx="669664" cy="702033"/>
          </a:xfrm>
          <a:custGeom>
            <a:avLst/>
            <a:gdLst>
              <a:gd name="T0" fmla="*/ 5158 w 6506"/>
              <a:gd name="T1" fmla="*/ 1032 h 5279"/>
              <a:gd name="T2" fmla="*/ 5072 w 6506"/>
              <a:gd name="T3" fmla="*/ 1484 h 5279"/>
              <a:gd name="T4" fmla="*/ 4929 w 6506"/>
              <a:gd name="T5" fmla="*/ 1943 h 5279"/>
              <a:gd name="T6" fmla="*/ 4751 w 6506"/>
              <a:gd name="T7" fmla="*/ 2325 h 5279"/>
              <a:gd name="T8" fmla="*/ 5070 w 6506"/>
              <a:gd name="T9" fmla="*/ 2278 h 5279"/>
              <a:gd name="T10" fmla="*/ 5347 w 6506"/>
              <a:gd name="T11" fmla="*/ 2158 h 5279"/>
              <a:gd name="T12" fmla="*/ 5584 w 6506"/>
              <a:gd name="T13" fmla="*/ 1967 h 5279"/>
              <a:gd name="T14" fmla="*/ 5773 w 6506"/>
              <a:gd name="T15" fmla="*/ 1713 h 5279"/>
              <a:gd name="T16" fmla="*/ 5907 w 6506"/>
              <a:gd name="T17" fmla="*/ 1430 h 5279"/>
              <a:gd name="T18" fmla="*/ 5994 w 6506"/>
              <a:gd name="T19" fmla="*/ 1150 h 5279"/>
              <a:gd name="T20" fmla="*/ 6046 w 6506"/>
              <a:gd name="T21" fmla="*/ 895 h 5279"/>
              <a:gd name="T22" fmla="*/ 5189 w 6506"/>
              <a:gd name="T23" fmla="*/ 752 h 5279"/>
              <a:gd name="T24" fmla="*/ 460 w 6506"/>
              <a:gd name="T25" fmla="*/ 895 h 5279"/>
              <a:gd name="T26" fmla="*/ 512 w 6506"/>
              <a:gd name="T27" fmla="*/ 1150 h 5279"/>
              <a:gd name="T28" fmla="*/ 600 w 6506"/>
              <a:gd name="T29" fmla="*/ 1430 h 5279"/>
              <a:gd name="T30" fmla="*/ 733 w 6506"/>
              <a:gd name="T31" fmla="*/ 1713 h 5279"/>
              <a:gd name="T32" fmla="*/ 922 w 6506"/>
              <a:gd name="T33" fmla="*/ 1967 h 5279"/>
              <a:gd name="T34" fmla="*/ 1159 w 6506"/>
              <a:gd name="T35" fmla="*/ 2158 h 5279"/>
              <a:gd name="T36" fmla="*/ 1436 w 6506"/>
              <a:gd name="T37" fmla="*/ 2278 h 5279"/>
              <a:gd name="T38" fmla="*/ 1755 w 6506"/>
              <a:gd name="T39" fmla="*/ 2325 h 5279"/>
              <a:gd name="T40" fmla="*/ 1578 w 6506"/>
              <a:gd name="T41" fmla="*/ 1943 h 5279"/>
              <a:gd name="T42" fmla="*/ 1434 w 6506"/>
              <a:gd name="T43" fmla="*/ 1484 h 5279"/>
              <a:gd name="T44" fmla="*/ 1349 w 6506"/>
              <a:gd name="T45" fmla="*/ 1032 h 5279"/>
              <a:gd name="T46" fmla="*/ 440 w 6506"/>
              <a:gd name="T47" fmla="*/ 752 h 5279"/>
              <a:gd name="T48" fmla="*/ 5211 w 6506"/>
              <a:gd name="T49" fmla="*/ 2 h 5279"/>
              <a:gd name="T50" fmla="*/ 5213 w 6506"/>
              <a:gd name="T51" fmla="*/ 52 h 5279"/>
              <a:gd name="T52" fmla="*/ 5215 w 6506"/>
              <a:gd name="T53" fmla="*/ 191 h 5279"/>
              <a:gd name="T54" fmla="*/ 6506 w 6506"/>
              <a:gd name="T55" fmla="*/ 326 h 5279"/>
              <a:gd name="T56" fmla="*/ 6506 w 6506"/>
              <a:gd name="T57" fmla="*/ 579 h 5279"/>
              <a:gd name="T58" fmla="*/ 6496 w 6506"/>
              <a:gd name="T59" fmla="*/ 722 h 5279"/>
              <a:gd name="T60" fmla="*/ 6470 w 6506"/>
              <a:gd name="T61" fmla="*/ 949 h 5279"/>
              <a:gd name="T62" fmla="*/ 6413 w 6506"/>
              <a:gd name="T63" fmla="*/ 1231 h 5279"/>
              <a:gd name="T64" fmla="*/ 6319 w 6506"/>
              <a:gd name="T65" fmla="*/ 1548 h 5279"/>
              <a:gd name="T66" fmla="*/ 6172 w 6506"/>
              <a:gd name="T67" fmla="*/ 1870 h 5279"/>
              <a:gd name="T68" fmla="*/ 5966 w 6506"/>
              <a:gd name="T69" fmla="*/ 2176 h 5279"/>
              <a:gd name="T70" fmla="*/ 5689 w 6506"/>
              <a:gd name="T71" fmla="*/ 2441 h 5279"/>
              <a:gd name="T72" fmla="*/ 5355 w 6506"/>
              <a:gd name="T73" fmla="*/ 2630 h 5279"/>
              <a:gd name="T74" fmla="*/ 4972 w 6506"/>
              <a:gd name="T75" fmla="*/ 2733 h 5279"/>
              <a:gd name="T76" fmla="*/ 4594 w 6506"/>
              <a:gd name="T77" fmla="*/ 2749 h 5279"/>
              <a:gd name="T78" fmla="*/ 4299 w 6506"/>
              <a:gd name="T79" fmla="*/ 2976 h 5279"/>
              <a:gd name="T80" fmla="*/ 3984 w 6506"/>
              <a:gd name="T81" fmla="*/ 3252 h 5279"/>
              <a:gd name="T82" fmla="*/ 3640 w 6506"/>
              <a:gd name="T83" fmla="*/ 3433 h 5279"/>
              <a:gd name="T84" fmla="*/ 4580 w 6506"/>
              <a:gd name="T85" fmla="*/ 4951 h 5279"/>
              <a:gd name="T86" fmla="*/ 1616 w 6506"/>
              <a:gd name="T87" fmla="*/ 5279 h 5279"/>
              <a:gd name="T88" fmla="*/ 1926 w 6506"/>
              <a:gd name="T89" fmla="*/ 4366 h 5279"/>
              <a:gd name="T90" fmla="*/ 2747 w 6506"/>
              <a:gd name="T91" fmla="*/ 3383 h 5279"/>
              <a:gd name="T92" fmla="*/ 2412 w 6506"/>
              <a:gd name="T93" fmla="*/ 3169 h 5279"/>
              <a:gd name="T94" fmla="*/ 2108 w 6506"/>
              <a:gd name="T95" fmla="*/ 2864 h 5279"/>
              <a:gd name="T96" fmla="*/ 1813 w 6506"/>
              <a:gd name="T97" fmla="*/ 2753 h 5279"/>
              <a:gd name="T98" fmla="*/ 1400 w 6506"/>
              <a:gd name="T99" fmla="*/ 2709 h 5279"/>
              <a:gd name="T100" fmla="*/ 1034 w 6506"/>
              <a:gd name="T101" fmla="*/ 2576 h 5279"/>
              <a:gd name="T102" fmla="*/ 715 w 6506"/>
              <a:gd name="T103" fmla="*/ 2359 h 5279"/>
              <a:gd name="T104" fmla="*/ 464 w 6506"/>
              <a:gd name="T105" fmla="*/ 2077 h 5279"/>
              <a:gd name="T106" fmla="*/ 279 w 6506"/>
              <a:gd name="T107" fmla="*/ 1762 h 5279"/>
              <a:gd name="T108" fmla="*/ 151 w 6506"/>
              <a:gd name="T109" fmla="*/ 1440 h 5279"/>
              <a:gd name="T110" fmla="*/ 70 w 6506"/>
              <a:gd name="T111" fmla="*/ 1132 h 5279"/>
              <a:gd name="T112" fmla="*/ 24 w 6506"/>
              <a:gd name="T113" fmla="*/ 865 h 5279"/>
              <a:gd name="T114" fmla="*/ 4 w 6506"/>
              <a:gd name="T115" fmla="*/ 664 h 5279"/>
              <a:gd name="T116" fmla="*/ 0 w 6506"/>
              <a:gd name="T117" fmla="*/ 553 h 5279"/>
              <a:gd name="T118" fmla="*/ 1291 w 6506"/>
              <a:gd name="T119" fmla="*/ 326 h 5279"/>
              <a:gd name="T120" fmla="*/ 1291 w 6506"/>
              <a:gd name="T121" fmla="*/ 135 h 5279"/>
              <a:gd name="T122" fmla="*/ 1293 w 6506"/>
              <a:gd name="T123" fmla="*/ 24 h 5279"/>
              <a:gd name="T124" fmla="*/ 3243 w 6506"/>
              <a:gd name="T125" fmla="*/ 0 h 5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506" h="5279">
                <a:moveTo>
                  <a:pt x="5189" y="752"/>
                </a:moveTo>
                <a:lnTo>
                  <a:pt x="5176" y="889"/>
                </a:lnTo>
                <a:lnTo>
                  <a:pt x="5158" y="1032"/>
                </a:lnTo>
                <a:lnTo>
                  <a:pt x="5136" y="1180"/>
                </a:lnTo>
                <a:lnTo>
                  <a:pt x="5106" y="1331"/>
                </a:lnTo>
                <a:lnTo>
                  <a:pt x="5072" y="1484"/>
                </a:lnTo>
                <a:lnTo>
                  <a:pt x="5032" y="1639"/>
                </a:lnTo>
                <a:lnTo>
                  <a:pt x="4984" y="1792"/>
                </a:lnTo>
                <a:lnTo>
                  <a:pt x="4929" y="1943"/>
                </a:lnTo>
                <a:lnTo>
                  <a:pt x="4867" y="2093"/>
                </a:lnTo>
                <a:lnTo>
                  <a:pt x="4809" y="2210"/>
                </a:lnTo>
                <a:lnTo>
                  <a:pt x="4751" y="2325"/>
                </a:lnTo>
                <a:lnTo>
                  <a:pt x="4861" y="2317"/>
                </a:lnTo>
                <a:lnTo>
                  <a:pt x="4968" y="2301"/>
                </a:lnTo>
                <a:lnTo>
                  <a:pt x="5070" y="2278"/>
                </a:lnTo>
                <a:lnTo>
                  <a:pt x="5166" y="2246"/>
                </a:lnTo>
                <a:lnTo>
                  <a:pt x="5259" y="2206"/>
                </a:lnTo>
                <a:lnTo>
                  <a:pt x="5347" y="2158"/>
                </a:lnTo>
                <a:lnTo>
                  <a:pt x="5429" y="2105"/>
                </a:lnTo>
                <a:lnTo>
                  <a:pt x="5506" y="2041"/>
                </a:lnTo>
                <a:lnTo>
                  <a:pt x="5584" y="1967"/>
                </a:lnTo>
                <a:lnTo>
                  <a:pt x="5654" y="1886"/>
                </a:lnTo>
                <a:lnTo>
                  <a:pt x="5717" y="1802"/>
                </a:lnTo>
                <a:lnTo>
                  <a:pt x="5773" y="1713"/>
                </a:lnTo>
                <a:lnTo>
                  <a:pt x="5823" y="1619"/>
                </a:lnTo>
                <a:lnTo>
                  <a:pt x="5869" y="1526"/>
                </a:lnTo>
                <a:lnTo>
                  <a:pt x="5907" y="1430"/>
                </a:lnTo>
                <a:lnTo>
                  <a:pt x="5941" y="1337"/>
                </a:lnTo>
                <a:lnTo>
                  <a:pt x="5970" y="1241"/>
                </a:lnTo>
                <a:lnTo>
                  <a:pt x="5994" y="1150"/>
                </a:lnTo>
                <a:lnTo>
                  <a:pt x="6016" y="1060"/>
                </a:lnTo>
                <a:lnTo>
                  <a:pt x="6032" y="975"/>
                </a:lnTo>
                <a:lnTo>
                  <a:pt x="6046" y="895"/>
                </a:lnTo>
                <a:lnTo>
                  <a:pt x="6058" y="820"/>
                </a:lnTo>
                <a:lnTo>
                  <a:pt x="6066" y="752"/>
                </a:lnTo>
                <a:lnTo>
                  <a:pt x="5189" y="752"/>
                </a:lnTo>
                <a:close/>
                <a:moveTo>
                  <a:pt x="440" y="752"/>
                </a:moveTo>
                <a:lnTo>
                  <a:pt x="448" y="820"/>
                </a:lnTo>
                <a:lnTo>
                  <a:pt x="460" y="895"/>
                </a:lnTo>
                <a:lnTo>
                  <a:pt x="474" y="975"/>
                </a:lnTo>
                <a:lnTo>
                  <a:pt x="490" y="1060"/>
                </a:lnTo>
                <a:lnTo>
                  <a:pt x="512" y="1150"/>
                </a:lnTo>
                <a:lnTo>
                  <a:pt x="536" y="1241"/>
                </a:lnTo>
                <a:lnTo>
                  <a:pt x="566" y="1337"/>
                </a:lnTo>
                <a:lnTo>
                  <a:pt x="600" y="1430"/>
                </a:lnTo>
                <a:lnTo>
                  <a:pt x="639" y="1526"/>
                </a:lnTo>
                <a:lnTo>
                  <a:pt x="683" y="1619"/>
                </a:lnTo>
                <a:lnTo>
                  <a:pt x="733" y="1713"/>
                </a:lnTo>
                <a:lnTo>
                  <a:pt x="789" y="1802"/>
                </a:lnTo>
                <a:lnTo>
                  <a:pt x="853" y="1886"/>
                </a:lnTo>
                <a:lnTo>
                  <a:pt x="922" y="1967"/>
                </a:lnTo>
                <a:lnTo>
                  <a:pt x="1000" y="2041"/>
                </a:lnTo>
                <a:lnTo>
                  <a:pt x="1078" y="2105"/>
                </a:lnTo>
                <a:lnTo>
                  <a:pt x="1159" y="2158"/>
                </a:lnTo>
                <a:lnTo>
                  <a:pt x="1247" y="2206"/>
                </a:lnTo>
                <a:lnTo>
                  <a:pt x="1341" y="2246"/>
                </a:lnTo>
                <a:lnTo>
                  <a:pt x="1436" y="2278"/>
                </a:lnTo>
                <a:lnTo>
                  <a:pt x="1538" y="2301"/>
                </a:lnTo>
                <a:lnTo>
                  <a:pt x="1645" y="2317"/>
                </a:lnTo>
                <a:lnTo>
                  <a:pt x="1755" y="2325"/>
                </a:lnTo>
                <a:lnTo>
                  <a:pt x="1697" y="2210"/>
                </a:lnTo>
                <a:lnTo>
                  <a:pt x="1640" y="2093"/>
                </a:lnTo>
                <a:lnTo>
                  <a:pt x="1578" y="1943"/>
                </a:lnTo>
                <a:lnTo>
                  <a:pt x="1522" y="1792"/>
                </a:lnTo>
                <a:lnTo>
                  <a:pt x="1474" y="1639"/>
                </a:lnTo>
                <a:lnTo>
                  <a:pt x="1434" y="1484"/>
                </a:lnTo>
                <a:lnTo>
                  <a:pt x="1400" y="1331"/>
                </a:lnTo>
                <a:lnTo>
                  <a:pt x="1373" y="1180"/>
                </a:lnTo>
                <a:lnTo>
                  <a:pt x="1349" y="1032"/>
                </a:lnTo>
                <a:lnTo>
                  <a:pt x="1331" y="889"/>
                </a:lnTo>
                <a:lnTo>
                  <a:pt x="1317" y="752"/>
                </a:lnTo>
                <a:lnTo>
                  <a:pt x="440" y="752"/>
                </a:lnTo>
                <a:close/>
                <a:moveTo>
                  <a:pt x="3243" y="0"/>
                </a:moveTo>
                <a:lnTo>
                  <a:pt x="3263" y="0"/>
                </a:lnTo>
                <a:lnTo>
                  <a:pt x="5211" y="2"/>
                </a:lnTo>
                <a:lnTo>
                  <a:pt x="5211" y="8"/>
                </a:lnTo>
                <a:lnTo>
                  <a:pt x="5213" y="24"/>
                </a:lnTo>
                <a:lnTo>
                  <a:pt x="5213" y="52"/>
                </a:lnTo>
                <a:lnTo>
                  <a:pt x="5215" y="90"/>
                </a:lnTo>
                <a:lnTo>
                  <a:pt x="5215" y="135"/>
                </a:lnTo>
                <a:lnTo>
                  <a:pt x="5215" y="191"/>
                </a:lnTo>
                <a:lnTo>
                  <a:pt x="5215" y="255"/>
                </a:lnTo>
                <a:lnTo>
                  <a:pt x="5215" y="326"/>
                </a:lnTo>
                <a:lnTo>
                  <a:pt x="6506" y="326"/>
                </a:lnTo>
                <a:lnTo>
                  <a:pt x="6506" y="539"/>
                </a:lnTo>
                <a:lnTo>
                  <a:pt x="6506" y="553"/>
                </a:lnTo>
                <a:lnTo>
                  <a:pt x="6506" y="579"/>
                </a:lnTo>
                <a:lnTo>
                  <a:pt x="6504" y="617"/>
                </a:lnTo>
                <a:lnTo>
                  <a:pt x="6500" y="664"/>
                </a:lnTo>
                <a:lnTo>
                  <a:pt x="6496" y="722"/>
                </a:lnTo>
                <a:lnTo>
                  <a:pt x="6490" y="790"/>
                </a:lnTo>
                <a:lnTo>
                  <a:pt x="6482" y="865"/>
                </a:lnTo>
                <a:lnTo>
                  <a:pt x="6470" y="949"/>
                </a:lnTo>
                <a:lnTo>
                  <a:pt x="6454" y="1038"/>
                </a:lnTo>
                <a:lnTo>
                  <a:pt x="6437" y="1132"/>
                </a:lnTo>
                <a:lnTo>
                  <a:pt x="6413" y="1231"/>
                </a:lnTo>
                <a:lnTo>
                  <a:pt x="6387" y="1335"/>
                </a:lnTo>
                <a:lnTo>
                  <a:pt x="6355" y="1440"/>
                </a:lnTo>
                <a:lnTo>
                  <a:pt x="6319" y="1548"/>
                </a:lnTo>
                <a:lnTo>
                  <a:pt x="6275" y="1655"/>
                </a:lnTo>
                <a:lnTo>
                  <a:pt x="6227" y="1762"/>
                </a:lnTo>
                <a:lnTo>
                  <a:pt x="6172" y="1870"/>
                </a:lnTo>
                <a:lnTo>
                  <a:pt x="6112" y="1975"/>
                </a:lnTo>
                <a:lnTo>
                  <a:pt x="6042" y="2077"/>
                </a:lnTo>
                <a:lnTo>
                  <a:pt x="5966" y="2176"/>
                </a:lnTo>
                <a:lnTo>
                  <a:pt x="5883" y="2270"/>
                </a:lnTo>
                <a:lnTo>
                  <a:pt x="5791" y="2359"/>
                </a:lnTo>
                <a:lnTo>
                  <a:pt x="5689" y="2441"/>
                </a:lnTo>
                <a:lnTo>
                  <a:pt x="5584" y="2514"/>
                </a:lnTo>
                <a:lnTo>
                  <a:pt x="5470" y="2576"/>
                </a:lnTo>
                <a:lnTo>
                  <a:pt x="5355" y="2630"/>
                </a:lnTo>
                <a:lnTo>
                  <a:pt x="5233" y="2673"/>
                </a:lnTo>
                <a:lnTo>
                  <a:pt x="5106" y="2707"/>
                </a:lnTo>
                <a:lnTo>
                  <a:pt x="4972" y="2733"/>
                </a:lnTo>
                <a:lnTo>
                  <a:pt x="4835" y="2747"/>
                </a:lnTo>
                <a:lnTo>
                  <a:pt x="4693" y="2753"/>
                </a:lnTo>
                <a:lnTo>
                  <a:pt x="4594" y="2749"/>
                </a:lnTo>
                <a:lnTo>
                  <a:pt x="4492" y="2743"/>
                </a:lnTo>
                <a:lnTo>
                  <a:pt x="4399" y="2864"/>
                </a:lnTo>
                <a:lnTo>
                  <a:pt x="4299" y="2976"/>
                </a:lnTo>
                <a:lnTo>
                  <a:pt x="4197" y="3077"/>
                </a:lnTo>
                <a:lnTo>
                  <a:pt x="4094" y="3171"/>
                </a:lnTo>
                <a:lnTo>
                  <a:pt x="3984" y="3252"/>
                </a:lnTo>
                <a:lnTo>
                  <a:pt x="3873" y="3324"/>
                </a:lnTo>
                <a:lnTo>
                  <a:pt x="3757" y="3383"/>
                </a:lnTo>
                <a:lnTo>
                  <a:pt x="3640" y="3433"/>
                </a:lnTo>
                <a:lnTo>
                  <a:pt x="3640" y="4366"/>
                </a:lnTo>
                <a:lnTo>
                  <a:pt x="4580" y="4366"/>
                </a:lnTo>
                <a:lnTo>
                  <a:pt x="4580" y="4951"/>
                </a:lnTo>
                <a:lnTo>
                  <a:pt x="4891" y="4951"/>
                </a:lnTo>
                <a:lnTo>
                  <a:pt x="4891" y="5279"/>
                </a:lnTo>
                <a:lnTo>
                  <a:pt x="1616" y="5279"/>
                </a:lnTo>
                <a:lnTo>
                  <a:pt x="1616" y="4951"/>
                </a:lnTo>
                <a:lnTo>
                  <a:pt x="1926" y="4951"/>
                </a:lnTo>
                <a:lnTo>
                  <a:pt x="1926" y="4366"/>
                </a:lnTo>
                <a:lnTo>
                  <a:pt x="2867" y="4366"/>
                </a:lnTo>
                <a:lnTo>
                  <a:pt x="2867" y="3433"/>
                </a:lnTo>
                <a:lnTo>
                  <a:pt x="2747" y="3383"/>
                </a:lnTo>
                <a:lnTo>
                  <a:pt x="2632" y="3322"/>
                </a:lnTo>
                <a:lnTo>
                  <a:pt x="2520" y="3252"/>
                </a:lnTo>
                <a:lnTo>
                  <a:pt x="2412" y="3169"/>
                </a:lnTo>
                <a:lnTo>
                  <a:pt x="2307" y="3077"/>
                </a:lnTo>
                <a:lnTo>
                  <a:pt x="2207" y="2976"/>
                </a:lnTo>
                <a:lnTo>
                  <a:pt x="2108" y="2864"/>
                </a:lnTo>
                <a:lnTo>
                  <a:pt x="2014" y="2743"/>
                </a:lnTo>
                <a:lnTo>
                  <a:pt x="1912" y="2749"/>
                </a:lnTo>
                <a:lnTo>
                  <a:pt x="1813" y="2753"/>
                </a:lnTo>
                <a:lnTo>
                  <a:pt x="1671" y="2747"/>
                </a:lnTo>
                <a:lnTo>
                  <a:pt x="1534" y="2733"/>
                </a:lnTo>
                <a:lnTo>
                  <a:pt x="1400" y="2709"/>
                </a:lnTo>
                <a:lnTo>
                  <a:pt x="1273" y="2673"/>
                </a:lnTo>
                <a:lnTo>
                  <a:pt x="1151" y="2630"/>
                </a:lnTo>
                <a:lnTo>
                  <a:pt x="1034" y="2576"/>
                </a:lnTo>
                <a:lnTo>
                  <a:pt x="922" y="2514"/>
                </a:lnTo>
                <a:lnTo>
                  <a:pt x="817" y="2441"/>
                </a:lnTo>
                <a:lnTo>
                  <a:pt x="715" y="2359"/>
                </a:lnTo>
                <a:lnTo>
                  <a:pt x="624" y="2270"/>
                </a:lnTo>
                <a:lnTo>
                  <a:pt x="540" y="2176"/>
                </a:lnTo>
                <a:lnTo>
                  <a:pt x="464" y="2077"/>
                </a:lnTo>
                <a:lnTo>
                  <a:pt x="394" y="1975"/>
                </a:lnTo>
                <a:lnTo>
                  <a:pt x="335" y="1870"/>
                </a:lnTo>
                <a:lnTo>
                  <a:pt x="279" y="1762"/>
                </a:lnTo>
                <a:lnTo>
                  <a:pt x="231" y="1655"/>
                </a:lnTo>
                <a:lnTo>
                  <a:pt x="187" y="1548"/>
                </a:lnTo>
                <a:lnTo>
                  <a:pt x="151" y="1440"/>
                </a:lnTo>
                <a:lnTo>
                  <a:pt x="120" y="1335"/>
                </a:lnTo>
                <a:lnTo>
                  <a:pt x="92" y="1231"/>
                </a:lnTo>
                <a:lnTo>
                  <a:pt x="70" y="1132"/>
                </a:lnTo>
                <a:lnTo>
                  <a:pt x="52" y="1038"/>
                </a:lnTo>
                <a:lnTo>
                  <a:pt x="36" y="949"/>
                </a:lnTo>
                <a:lnTo>
                  <a:pt x="24" y="865"/>
                </a:lnTo>
                <a:lnTo>
                  <a:pt x="16" y="790"/>
                </a:lnTo>
                <a:lnTo>
                  <a:pt x="10" y="722"/>
                </a:lnTo>
                <a:lnTo>
                  <a:pt x="4" y="664"/>
                </a:lnTo>
                <a:lnTo>
                  <a:pt x="2" y="617"/>
                </a:lnTo>
                <a:lnTo>
                  <a:pt x="0" y="579"/>
                </a:lnTo>
                <a:lnTo>
                  <a:pt x="0" y="553"/>
                </a:lnTo>
                <a:lnTo>
                  <a:pt x="0" y="539"/>
                </a:lnTo>
                <a:lnTo>
                  <a:pt x="0" y="326"/>
                </a:lnTo>
                <a:lnTo>
                  <a:pt x="1291" y="326"/>
                </a:lnTo>
                <a:lnTo>
                  <a:pt x="1291" y="255"/>
                </a:lnTo>
                <a:lnTo>
                  <a:pt x="1291" y="191"/>
                </a:lnTo>
                <a:lnTo>
                  <a:pt x="1291" y="135"/>
                </a:lnTo>
                <a:lnTo>
                  <a:pt x="1291" y="90"/>
                </a:lnTo>
                <a:lnTo>
                  <a:pt x="1293" y="52"/>
                </a:lnTo>
                <a:lnTo>
                  <a:pt x="1293" y="24"/>
                </a:lnTo>
                <a:lnTo>
                  <a:pt x="1295" y="8"/>
                </a:lnTo>
                <a:lnTo>
                  <a:pt x="1295" y="2"/>
                </a:lnTo>
                <a:lnTo>
                  <a:pt x="324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TextBox 47">
            <a:extLst>
              <a:ext uri="{FF2B5EF4-FFF2-40B4-BE49-F238E27FC236}">
                <a16:creationId xmlns:a16="http://schemas.microsoft.com/office/drawing/2014/main" id="{78FEA69F-6496-4638-B949-2D73C7602CBF}"/>
              </a:ext>
            </a:extLst>
          </p:cNvPr>
          <p:cNvSpPr txBox="1"/>
          <p:nvPr/>
        </p:nvSpPr>
        <p:spPr>
          <a:xfrm>
            <a:off x="2604270" y="4025966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US" sz="2000" dirty="0">
                <a:solidFill>
                  <a:prstClr val="white"/>
                </a:solidFill>
                <a:latin typeface="Helvetica Neue"/>
              </a:rPr>
              <a:t>Ciutat Vella</a:t>
            </a:r>
            <a:endParaRPr lang="en-IN" sz="2800" b="1" dirty="0">
              <a:solidFill>
                <a:prstClr val="white"/>
              </a:solidFill>
              <a:latin typeface="Source Sans Pro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4" name="TextBox 48">
            <a:extLst>
              <a:ext uri="{FF2B5EF4-FFF2-40B4-BE49-F238E27FC236}">
                <a16:creationId xmlns:a16="http://schemas.microsoft.com/office/drawing/2014/main" id="{8CE7A2EA-DF77-48B8-80AF-90964D2A4E07}"/>
              </a:ext>
            </a:extLst>
          </p:cNvPr>
          <p:cNvSpPr txBox="1"/>
          <p:nvPr/>
        </p:nvSpPr>
        <p:spPr>
          <a:xfrm>
            <a:off x="571309" y="4429655"/>
            <a:ext cx="19104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2</a:t>
            </a:r>
            <a:r>
              <a:rPr lang="en-IN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nd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6" name="TextBox 50">
            <a:extLst>
              <a:ext uri="{FF2B5EF4-FFF2-40B4-BE49-F238E27FC236}">
                <a16:creationId xmlns:a16="http://schemas.microsoft.com/office/drawing/2014/main" id="{9F17FBB6-8B6F-4268-807D-AF8B7D2B0580}"/>
              </a:ext>
            </a:extLst>
          </p:cNvPr>
          <p:cNvSpPr txBox="1"/>
          <p:nvPr/>
        </p:nvSpPr>
        <p:spPr>
          <a:xfrm>
            <a:off x="571309" y="5898238"/>
            <a:ext cx="19104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Lowest Correlation</a:t>
            </a:r>
          </a:p>
        </p:txBody>
      </p:sp>
      <p:sp>
        <p:nvSpPr>
          <p:cNvPr id="37" name="TextBox 51">
            <a:extLst>
              <a:ext uri="{FF2B5EF4-FFF2-40B4-BE49-F238E27FC236}">
                <a16:creationId xmlns:a16="http://schemas.microsoft.com/office/drawing/2014/main" id="{5E48179D-6328-474E-8475-08F14B52C6B4}"/>
              </a:ext>
            </a:extLst>
          </p:cNvPr>
          <p:cNvSpPr txBox="1"/>
          <p:nvPr/>
        </p:nvSpPr>
        <p:spPr>
          <a:xfrm>
            <a:off x="2616216" y="4397599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US" sz="2000" dirty="0">
                <a:solidFill>
                  <a:prstClr val="white"/>
                </a:solidFill>
                <a:latin typeface="Helvetica Neue"/>
              </a:rPr>
              <a:t>Sant Andreu</a:t>
            </a:r>
            <a:endParaRPr lang="en-IN" sz="2800" b="1" dirty="0">
              <a:solidFill>
                <a:prstClr val="white"/>
              </a:solidFill>
              <a:latin typeface="Source Sans Pro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8" name="TextBox 52">
            <a:extLst>
              <a:ext uri="{FF2B5EF4-FFF2-40B4-BE49-F238E27FC236}">
                <a16:creationId xmlns:a16="http://schemas.microsoft.com/office/drawing/2014/main" id="{909DA34D-294C-43E3-9C37-7E78D18B3126}"/>
              </a:ext>
            </a:extLst>
          </p:cNvPr>
          <p:cNvSpPr txBox="1"/>
          <p:nvPr/>
        </p:nvSpPr>
        <p:spPr>
          <a:xfrm>
            <a:off x="2622189" y="4769232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US" sz="2000" dirty="0">
                <a:solidFill>
                  <a:prstClr val="white"/>
                </a:solidFill>
                <a:latin typeface="Helvetica Neue"/>
              </a:rPr>
              <a:t>Sant Martí</a:t>
            </a:r>
            <a:endParaRPr lang="en-IN" sz="2800" b="1" dirty="0">
              <a:solidFill>
                <a:prstClr val="white"/>
              </a:solidFill>
              <a:latin typeface="Source Sans Pro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39" name="TextBox 53">
            <a:extLst>
              <a:ext uri="{FF2B5EF4-FFF2-40B4-BE49-F238E27FC236}">
                <a16:creationId xmlns:a16="http://schemas.microsoft.com/office/drawing/2014/main" id="{A4F3D0FE-5A11-46F0-B860-FFBEB1E30010}"/>
              </a:ext>
            </a:extLst>
          </p:cNvPr>
          <p:cNvSpPr txBox="1"/>
          <p:nvPr/>
        </p:nvSpPr>
        <p:spPr>
          <a:xfrm>
            <a:off x="2610243" y="5140865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US" sz="2000" dirty="0" err="1">
                <a:solidFill>
                  <a:prstClr val="white"/>
                </a:solidFill>
                <a:latin typeface="Helvetica Neue"/>
              </a:rPr>
              <a:t>Gràcia</a:t>
            </a:r>
            <a:endParaRPr lang="en-IN" sz="2800" b="1" dirty="0">
              <a:solidFill>
                <a:prstClr val="white"/>
              </a:solidFill>
              <a:latin typeface="Source Sans Pro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40" name="TextBox 54">
            <a:extLst>
              <a:ext uri="{FF2B5EF4-FFF2-40B4-BE49-F238E27FC236}">
                <a16:creationId xmlns:a16="http://schemas.microsoft.com/office/drawing/2014/main" id="{EBE83701-5CAD-4100-AE91-24F9F0FDF5AC}"/>
              </a:ext>
            </a:extLst>
          </p:cNvPr>
          <p:cNvSpPr txBox="1"/>
          <p:nvPr/>
        </p:nvSpPr>
        <p:spPr>
          <a:xfrm>
            <a:off x="4635467" y="4014497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35 - 75cc </a:t>
            </a:r>
          </a:p>
        </p:txBody>
      </p:sp>
      <p:sp>
        <p:nvSpPr>
          <p:cNvPr id="41" name="TextBox 55">
            <a:extLst>
              <a:ext uri="{FF2B5EF4-FFF2-40B4-BE49-F238E27FC236}">
                <a16:creationId xmlns:a16="http://schemas.microsoft.com/office/drawing/2014/main" id="{6BFEEB05-D280-4EE1-80B3-AFB69131AC7C}"/>
              </a:ext>
            </a:extLst>
          </p:cNvPr>
          <p:cNvSpPr txBox="1"/>
          <p:nvPr/>
        </p:nvSpPr>
        <p:spPr>
          <a:xfrm>
            <a:off x="4647413" y="4387852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IN" sz="2000" b="1" dirty="0">
                <a:solidFill>
                  <a:prstClr val="white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501 a 750 cc</a:t>
            </a:r>
          </a:p>
        </p:txBody>
      </p:sp>
      <p:sp>
        <p:nvSpPr>
          <p:cNvPr id="42" name="TextBox 56">
            <a:extLst>
              <a:ext uri="{FF2B5EF4-FFF2-40B4-BE49-F238E27FC236}">
                <a16:creationId xmlns:a16="http://schemas.microsoft.com/office/drawing/2014/main" id="{83BD73B7-5CD6-4AE8-ADB3-B0FF44497B37}"/>
              </a:ext>
            </a:extLst>
          </p:cNvPr>
          <p:cNvSpPr txBox="1"/>
          <p:nvPr/>
        </p:nvSpPr>
        <p:spPr>
          <a:xfrm>
            <a:off x="4653386" y="4761207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IN" sz="2000" b="1" dirty="0">
                <a:solidFill>
                  <a:prstClr val="white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75 a 125 cc</a:t>
            </a:r>
          </a:p>
        </p:txBody>
      </p:sp>
      <p:sp>
        <p:nvSpPr>
          <p:cNvPr id="43" name="TextBox 57">
            <a:extLst>
              <a:ext uri="{FF2B5EF4-FFF2-40B4-BE49-F238E27FC236}">
                <a16:creationId xmlns:a16="http://schemas.microsoft.com/office/drawing/2014/main" id="{08CC561C-BD2E-4D5A-BF0A-0099C444C385}"/>
              </a:ext>
            </a:extLst>
          </p:cNvPr>
          <p:cNvSpPr txBox="1"/>
          <p:nvPr/>
        </p:nvSpPr>
        <p:spPr>
          <a:xfrm>
            <a:off x="4641440" y="5134563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IN" sz="2000" b="1" dirty="0">
                <a:solidFill>
                  <a:prstClr val="white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301 a 500 cc</a:t>
            </a:r>
          </a:p>
        </p:txBody>
      </p:sp>
      <p:sp>
        <p:nvSpPr>
          <p:cNvPr id="44" name="TextBox 66">
            <a:extLst>
              <a:ext uri="{FF2B5EF4-FFF2-40B4-BE49-F238E27FC236}">
                <a16:creationId xmlns:a16="http://schemas.microsoft.com/office/drawing/2014/main" id="{5E8C3B6A-59CC-49E3-9B46-1DE2B6EDD4F6}"/>
              </a:ext>
            </a:extLst>
          </p:cNvPr>
          <p:cNvSpPr txBox="1"/>
          <p:nvPr/>
        </p:nvSpPr>
        <p:spPr>
          <a:xfrm>
            <a:off x="2628161" y="5512499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IN" sz="2000" b="1" dirty="0">
                <a:solidFill>
                  <a:prstClr val="white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13 %</a:t>
            </a:r>
          </a:p>
        </p:txBody>
      </p:sp>
      <p:sp>
        <p:nvSpPr>
          <p:cNvPr id="45" name="TextBox 67">
            <a:extLst>
              <a:ext uri="{FF2B5EF4-FFF2-40B4-BE49-F238E27FC236}">
                <a16:creationId xmlns:a16="http://schemas.microsoft.com/office/drawing/2014/main" id="{94BE5582-9368-4CB4-B9F4-95FC12302C0B}"/>
              </a:ext>
            </a:extLst>
          </p:cNvPr>
          <p:cNvSpPr txBox="1"/>
          <p:nvPr/>
        </p:nvSpPr>
        <p:spPr>
          <a:xfrm>
            <a:off x="4659358" y="5501030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defRPr>
            </a:lvl1pPr>
          </a:lstStyle>
          <a:p>
            <a:r>
              <a:rPr lang="en-IN" dirty="0"/>
              <a:t>52%</a:t>
            </a:r>
          </a:p>
        </p:txBody>
      </p:sp>
      <p:sp>
        <p:nvSpPr>
          <p:cNvPr id="46" name="TextBox 70">
            <a:extLst>
              <a:ext uri="{FF2B5EF4-FFF2-40B4-BE49-F238E27FC236}">
                <a16:creationId xmlns:a16="http://schemas.microsoft.com/office/drawing/2014/main" id="{C8B835F9-D92D-4A6A-8619-A8BDBBF7DBCC}"/>
              </a:ext>
            </a:extLst>
          </p:cNvPr>
          <p:cNvSpPr txBox="1"/>
          <p:nvPr/>
        </p:nvSpPr>
        <p:spPr>
          <a:xfrm>
            <a:off x="2628161" y="5891859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IN" sz="2000" b="1" dirty="0">
                <a:solidFill>
                  <a:prstClr val="white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-2.85%</a:t>
            </a:r>
          </a:p>
        </p:txBody>
      </p:sp>
      <p:sp>
        <p:nvSpPr>
          <p:cNvPr id="47" name="TextBox 71">
            <a:extLst>
              <a:ext uri="{FF2B5EF4-FFF2-40B4-BE49-F238E27FC236}">
                <a16:creationId xmlns:a16="http://schemas.microsoft.com/office/drawing/2014/main" id="{4672B786-EA2E-4244-8F11-66302F07CBB0}"/>
              </a:ext>
            </a:extLst>
          </p:cNvPr>
          <p:cNvSpPr txBox="1"/>
          <p:nvPr/>
        </p:nvSpPr>
        <p:spPr>
          <a:xfrm>
            <a:off x="4659358" y="5880390"/>
            <a:ext cx="185255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Source Sans Pro" pitchFamily="34" charset="0"/>
                <a:ea typeface="Source Sans Pro" pitchFamily="34" charset="0"/>
                <a:cs typeface="Arial" pitchFamily="34" charset="0"/>
              </a:rPr>
              <a:t>25%</a:t>
            </a:r>
          </a:p>
        </p:txBody>
      </p:sp>
      <p:sp>
        <p:nvSpPr>
          <p:cNvPr id="48" name="TextBox 49">
            <a:extLst>
              <a:ext uri="{FF2B5EF4-FFF2-40B4-BE49-F238E27FC236}">
                <a16:creationId xmlns:a16="http://schemas.microsoft.com/office/drawing/2014/main" id="{FC07483E-6F53-493F-A1BE-EBE9FAE5AF9B}"/>
              </a:ext>
            </a:extLst>
          </p:cNvPr>
          <p:cNvSpPr txBox="1"/>
          <p:nvPr/>
        </p:nvSpPr>
        <p:spPr>
          <a:xfrm>
            <a:off x="473841" y="5160731"/>
            <a:ext cx="210485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4th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50" name="Rectangle 13">
            <a:extLst>
              <a:ext uri="{FF2B5EF4-FFF2-40B4-BE49-F238E27FC236}">
                <a16:creationId xmlns:a16="http://schemas.microsoft.com/office/drawing/2014/main" id="{C0474C14-37C9-4D4D-A8A6-3BAA1A2D076E}"/>
              </a:ext>
            </a:extLst>
          </p:cNvPr>
          <p:cNvSpPr/>
          <p:nvPr/>
        </p:nvSpPr>
        <p:spPr>
          <a:xfrm>
            <a:off x="8213637" y="2209800"/>
            <a:ext cx="3276600" cy="43018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15F139ED-213A-44CC-B50D-2D36CEBD8874}"/>
              </a:ext>
            </a:extLst>
          </p:cNvPr>
          <p:cNvSpPr txBox="1"/>
          <p:nvPr/>
        </p:nvSpPr>
        <p:spPr>
          <a:xfrm>
            <a:off x="8899437" y="15957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Hypothesis</a:t>
            </a:r>
          </a:p>
        </p:txBody>
      </p:sp>
      <p:cxnSp>
        <p:nvCxnSpPr>
          <p:cNvPr id="52" name="Straight Connector 28">
            <a:extLst>
              <a:ext uri="{FF2B5EF4-FFF2-40B4-BE49-F238E27FC236}">
                <a16:creationId xmlns:a16="http://schemas.microsoft.com/office/drawing/2014/main" id="{02C9D412-3854-4FB6-B423-52885E6E36A1}"/>
              </a:ext>
            </a:extLst>
          </p:cNvPr>
          <p:cNvCxnSpPr>
            <a:cxnSpLocks/>
          </p:cNvCxnSpPr>
          <p:nvPr/>
        </p:nvCxnSpPr>
        <p:spPr>
          <a:xfrm>
            <a:off x="8213637" y="4365569"/>
            <a:ext cx="3276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4">
            <a:extLst>
              <a:ext uri="{FF2B5EF4-FFF2-40B4-BE49-F238E27FC236}">
                <a16:creationId xmlns:a16="http://schemas.microsoft.com/office/drawing/2014/main" id="{3B6301D9-4C98-4EB9-8EF3-16D5750415E9}"/>
              </a:ext>
            </a:extLst>
          </p:cNvPr>
          <p:cNvSpPr txBox="1">
            <a:spLocks/>
          </p:cNvSpPr>
          <p:nvPr/>
        </p:nvSpPr>
        <p:spPr>
          <a:xfrm>
            <a:off x="8373899" y="2760116"/>
            <a:ext cx="2903337" cy="1055137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More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More tourists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Density of citizens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5" name="Rounded Rectangle 18">
            <a:extLst>
              <a:ext uri="{FF2B5EF4-FFF2-40B4-BE49-F238E27FC236}">
                <a16:creationId xmlns:a16="http://schemas.microsoft.com/office/drawing/2014/main" id="{5422429B-26E7-4FBE-A6B3-1BB2FAF38F34}"/>
              </a:ext>
            </a:extLst>
          </p:cNvPr>
          <p:cNvSpPr/>
          <p:nvPr/>
        </p:nvSpPr>
        <p:spPr>
          <a:xfrm>
            <a:off x="8765677" y="2305269"/>
            <a:ext cx="2172519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Why Ciutat Vella?</a:t>
            </a:r>
          </a:p>
        </p:txBody>
      </p:sp>
      <p:sp>
        <p:nvSpPr>
          <p:cNvPr id="56" name="Rounded Rectangle 13">
            <a:extLst>
              <a:ext uri="{FF2B5EF4-FFF2-40B4-BE49-F238E27FC236}">
                <a16:creationId xmlns:a16="http://schemas.microsoft.com/office/drawing/2014/main" id="{91147439-AF93-4BEB-B825-7E041624A9F4}"/>
              </a:ext>
            </a:extLst>
          </p:cNvPr>
          <p:cNvSpPr/>
          <p:nvPr/>
        </p:nvSpPr>
        <p:spPr>
          <a:xfrm>
            <a:off x="9009444" y="4504149"/>
            <a:ext cx="1632245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Why &lt; 75 cc</a:t>
            </a:r>
            <a:endParaRPr lang="en-IN" sz="1600" b="1" dirty="0">
              <a:solidFill>
                <a:schemeClr val="bg1"/>
              </a:solidFill>
              <a:latin typeface="Arial" pitchFamily="34" charset="0"/>
              <a:ea typeface="Source Sans Pro" pitchFamily="34" charset="0"/>
              <a:cs typeface="Arial" pitchFamily="34" charset="0"/>
            </a:endParaRPr>
          </a:p>
        </p:txBody>
      </p:sp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0183A1A4-AE41-4569-9A65-9F9567B4DDAA}"/>
              </a:ext>
            </a:extLst>
          </p:cNvPr>
          <p:cNvSpPr txBox="1">
            <a:spLocks/>
          </p:cNvSpPr>
          <p:nvPr/>
        </p:nvSpPr>
        <p:spPr>
          <a:xfrm>
            <a:off x="8400267" y="4896063"/>
            <a:ext cx="2903337" cy="1055137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494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18986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828480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437973" indent="0" algn="l" defTabSz="1218987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Reckless youth (like Pol) 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Most affordable type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895244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8" name="Rounded Rectangle 13">
            <a:extLst>
              <a:ext uri="{FF2B5EF4-FFF2-40B4-BE49-F238E27FC236}">
                <a16:creationId xmlns:a16="http://schemas.microsoft.com/office/drawing/2014/main" id="{0F40A4D8-3C70-4C2F-B735-2C17883DD393}"/>
              </a:ext>
            </a:extLst>
          </p:cNvPr>
          <p:cNvSpPr/>
          <p:nvPr/>
        </p:nvSpPr>
        <p:spPr>
          <a:xfrm>
            <a:off x="591028" y="1774882"/>
            <a:ext cx="5960584" cy="3389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Arial" pitchFamily="34" charset="0"/>
                <a:ea typeface="Source Sans Pro" pitchFamily="34" charset="0"/>
                <a:cs typeface="Arial" pitchFamily="34" charset="0"/>
              </a:rPr>
              <a:t>Bulk Accidents  change 2016 - 2017</a:t>
            </a:r>
          </a:p>
        </p:txBody>
      </p:sp>
    </p:spTree>
    <p:extLst>
      <p:ext uri="{BB962C8B-B14F-4D97-AF65-F5344CB8AC3E}">
        <p14:creationId xmlns:p14="http://schemas.microsoft.com/office/powerpoint/2010/main" val="312637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0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359A7"/>
      </a:accent1>
      <a:accent2>
        <a:srgbClr val="5D9EBC"/>
      </a:accent2>
      <a:accent3>
        <a:srgbClr val="73CB9B"/>
      </a:accent3>
      <a:accent4>
        <a:srgbClr val="A0E13B"/>
      </a:accent4>
      <a:accent5>
        <a:srgbClr val="465866"/>
      </a:accent5>
      <a:accent6>
        <a:srgbClr val="2AA6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0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359A7"/>
      </a:accent1>
      <a:accent2>
        <a:srgbClr val="5D9EBC"/>
      </a:accent2>
      <a:accent3>
        <a:srgbClr val="73CB9B"/>
      </a:accent3>
      <a:accent4>
        <a:srgbClr val="A0E13B"/>
      </a:accent4>
      <a:accent5>
        <a:srgbClr val="465866"/>
      </a:accent5>
      <a:accent6>
        <a:srgbClr val="2AA6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12147</TotalTime>
  <Words>729</Words>
  <Application>Microsoft Office PowerPoint</Application>
  <PresentationFormat>Personalizado</PresentationFormat>
  <Paragraphs>213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 Neue</vt:lpstr>
      <vt:lpstr>Source Sans Pro</vt:lpstr>
      <vt:lpstr>Office Theme</vt:lpstr>
      <vt:lpstr>1_Office Theme</vt:lpstr>
      <vt:lpstr>Transportation Dataset Analysis  3rd June 2020     Barcelona</vt:lpstr>
      <vt:lpstr>Our Team 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Deguchi Hayashi, Felipe Yuji</cp:lastModifiedBy>
  <cp:revision>481</cp:revision>
  <dcterms:created xsi:type="dcterms:W3CDTF">2013-09-12T13:05:01Z</dcterms:created>
  <dcterms:modified xsi:type="dcterms:W3CDTF">2020-07-02T18:08:18Z</dcterms:modified>
</cp:coreProperties>
</file>