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315" r:id="rId3"/>
    <p:sldId id="274" r:id="rId4"/>
    <p:sldId id="277" r:id="rId5"/>
    <p:sldId id="280" r:id="rId6"/>
    <p:sldId id="275" r:id="rId7"/>
    <p:sldId id="276" r:id="rId8"/>
    <p:sldId id="569" r:id="rId9"/>
    <p:sldId id="570" r:id="rId10"/>
    <p:sldId id="573" r:id="rId11"/>
    <p:sldId id="574" r:id="rId12"/>
    <p:sldId id="29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71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3FF"/>
    <a:srgbClr val="5359A7"/>
    <a:srgbClr val="A0E13B"/>
    <a:srgbClr val="B8E4CB"/>
    <a:srgbClr val="FFFFFF"/>
    <a:srgbClr val="FFC000"/>
    <a:srgbClr val="FCBA7A"/>
    <a:srgbClr val="D9D52B"/>
    <a:srgbClr val="BDA643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94660"/>
  </p:normalViewPr>
  <p:slideViewPr>
    <p:cSldViewPr>
      <p:cViewPr varScale="1">
        <p:scale>
          <a:sx n="88" d="100"/>
          <a:sy n="88" d="100"/>
        </p:scale>
        <p:origin x="398" y="31"/>
      </p:cViewPr>
      <p:guideLst>
        <p:guide orient="horz" pos="528"/>
        <p:guide pos="7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623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9739-270D-492B-B0D9-42CA138F9A59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A3E0-8C15-486E-BE00-D0540E018469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ECC6-BEB7-4907-9764-D34007944226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422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8C6-F89F-4C17-9A61-D187F67C24C3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8586" y="4648200"/>
            <a:ext cx="2844059" cy="365125"/>
          </a:xfrm>
        </p:spPr>
        <p:txBody>
          <a:bodyPr/>
          <a:lstStyle/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45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9634" y="6352384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64" r:id="rId4"/>
    <p:sldLayoutId id="2147483654" r:id="rId5"/>
    <p:sldLayoutId id="2147483663" r:id="rId6"/>
    <p:sldLayoutId id="2147483655" r:id="rId7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kehren/302512329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opendata-ajuntament.barcelona.ca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447" y="4038600"/>
            <a:ext cx="10947565" cy="1833070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chemeClr val="bg1"/>
                </a:solidFill>
              </a:rPr>
              <a:t>Transportation Dataset Analysis</a:t>
            </a:r>
            <a:br>
              <a:rPr lang="en-IN" sz="4800" b="1" dirty="0">
                <a:solidFill>
                  <a:schemeClr val="bg1"/>
                </a:solidFill>
              </a:rPr>
            </a:br>
            <a:br>
              <a:rPr lang="en-IN" sz="4800" b="1" dirty="0">
                <a:solidFill>
                  <a:schemeClr val="bg1"/>
                </a:solidFill>
              </a:rPr>
            </a:b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  <a:r>
              <a:rPr lang="en-US" altLang="zh-CN" sz="2200" b="1" baseline="30000" dirty="0">
                <a:solidFill>
                  <a:schemeClr val="bg1"/>
                </a:solidFill>
              </a:rPr>
              <a:t>rd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June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2020</a:t>
            </a:r>
            <a:r>
              <a:rPr lang="zh-CN" altLang="en-US" sz="2200" b="1" dirty="0">
                <a:solidFill>
                  <a:schemeClr val="bg1"/>
                </a:solidFill>
              </a:rPr>
              <a:t>     </a:t>
            </a:r>
            <a:r>
              <a:rPr lang="en-US" altLang="zh-CN" sz="2200" b="1" dirty="0">
                <a:solidFill>
                  <a:schemeClr val="bg1"/>
                </a:solidFill>
              </a:rPr>
              <a:t>Barcelona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3E922-A0C1-492C-A021-B838BE58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81000"/>
            <a:ext cx="2638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2970212" y="203319"/>
            <a:ext cx="8313537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Challenges Encountered &amp; Key Learnings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245A6B3C-2902-471C-A356-E940A0E86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7349"/>
              </p:ext>
            </p:extLst>
          </p:nvPr>
        </p:nvGraphicFramePr>
        <p:xfrm>
          <a:off x="836612" y="1371600"/>
          <a:ext cx="10972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3154717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400167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3557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Caused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Lose overview (</a:t>
                      </a:r>
                      <a:r>
                        <a:rPr lang="en-US" sz="2000" dirty="0" err="1"/>
                        <a:t>Jupyter</a:t>
                      </a:r>
                      <a:r>
                        <a:rPr lang="en-US" sz="2000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datasets, four different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Organize Notebook with Markdown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Repeat entire code because of 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Wrong expectation of meaning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 time to plan before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8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Having a clear vision of the question to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Lack of familiarity with data analytics, unsure about what could be done with our data-skills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Deciding on questions at the beginning of the analysis. How to do it will come during. “Can-do” </a:t>
                      </a:r>
                      <a:r>
                        <a:rPr lang="en-US" sz="2000" dirty="0" err="1"/>
                        <a:t>actitude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5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Difficulty to choose most representative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Overthinking </a:t>
                      </a:r>
                      <a:r>
                        <a:rPr lang="en-US" sz="2000" dirty="0" err="1"/>
                        <a:t>dataframe</a:t>
                      </a:r>
                      <a:r>
                        <a:rPr lang="en-US" sz="2000" dirty="0"/>
                        <a:t> manipulations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 analysis simple, then build up complexity once you understand the nature of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96147"/>
                  </a:ext>
                </a:extLst>
              </a:tr>
            </a:tbl>
          </a:graphicData>
        </a:graphic>
      </p:graphicFrame>
      <p:pic>
        <p:nvPicPr>
          <p:cNvPr id="54" name="Picture 8" descr="quest Icon 909406">
            <a:extLst>
              <a:ext uri="{FF2B5EF4-FFF2-40B4-BE49-F238E27FC236}">
                <a16:creationId xmlns:a16="http://schemas.microsoft.com/office/drawing/2014/main" id="{6D55FC32-EFD7-461A-9CC0-B88A4DEC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271" y="333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bg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/>
          <p:cNvSpPr>
            <a:spLocks/>
          </p:cNvSpPr>
          <p:nvPr/>
        </p:nvSpPr>
        <p:spPr bwMode="auto">
          <a:xfrm>
            <a:off x="1092588" y="4724400"/>
            <a:ext cx="10003648" cy="731318"/>
          </a:xfrm>
          <a:custGeom>
            <a:avLst/>
            <a:gdLst>
              <a:gd name="T0" fmla="*/ 4608 w 4976"/>
              <a:gd name="T1" fmla="*/ 1691 h 1691"/>
              <a:gd name="T2" fmla="*/ 0 w 4976"/>
              <a:gd name="T3" fmla="*/ 1691 h 1691"/>
              <a:gd name="T4" fmla="*/ 368 w 4976"/>
              <a:gd name="T5" fmla="*/ 0 h 1691"/>
              <a:gd name="T6" fmla="*/ 4976 w 4976"/>
              <a:gd name="T7" fmla="*/ 0 h 1691"/>
              <a:gd name="T8" fmla="*/ 4608 w 4976"/>
              <a:gd name="T9" fmla="*/ 1691 h 1691"/>
              <a:gd name="connsiteX0" fmla="*/ 8695 w 9435"/>
              <a:gd name="connsiteY0" fmla="*/ 10000 h 10046"/>
              <a:gd name="connsiteX1" fmla="*/ 0 w 9435"/>
              <a:gd name="connsiteY1" fmla="*/ 10046 h 10046"/>
              <a:gd name="connsiteX2" fmla="*/ 175 w 9435"/>
              <a:gd name="connsiteY2" fmla="*/ 0 h 10046"/>
              <a:gd name="connsiteX3" fmla="*/ 9435 w 9435"/>
              <a:gd name="connsiteY3" fmla="*/ 0 h 10046"/>
              <a:gd name="connsiteX4" fmla="*/ 8695 w 9435"/>
              <a:gd name="connsiteY4" fmla="*/ 10000 h 10046"/>
              <a:gd name="connsiteX0" fmla="*/ 9216 w 9400"/>
              <a:gd name="connsiteY0" fmla="*/ 10000 h 10046"/>
              <a:gd name="connsiteX1" fmla="*/ 0 w 9400"/>
              <a:gd name="connsiteY1" fmla="*/ 10046 h 10046"/>
              <a:gd name="connsiteX2" fmla="*/ 185 w 9400"/>
              <a:gd name="connsiteY2" fmla="*/ 46 h 10046"/>
              <a:gd name="connsiteX3" fmla="*/ 9400 w 9400"/>
              <a:gd name="connsiteY3" fmla="*/ 0 h 10046"/>
              <a:gd name="connsiteX4" fmla="*/ 9216 w 9400"/>
              <a:gd name="connsiteY4" fmla="*/ 10000 h 10046"/>
              <a:gd name="connsiteX0" fmla="*/ 9804 w 10000"/>
              <a:gd name="connsiteY0" fmla="*/ 9954 h 10000"/>
              <a:gd name="connsiteX1" fmla="*/ 0 w 10000"/>
              <a:gd name="connsiteY1" fmla="*/ 10000 h 10000"/>
              <a:gd name="connsiteX2" fmla="*/ 197 w 10000"/>
              <a:gd name="connsiteY2" fmla="*/ 46 h 10000"/>
              <a:gd name="connsiteX3" fmla="*/ 10000 w 10000"/>
              <a:gd name="connsiteY3" fmla="*/ 0 h 10000"/>
              <a:gd name="connsiteX4" fmla="*/ 9804 w 10000"/>
              <a:gd name="connsiteY4" fmla="*/ 99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804" y="9954"/>
                </a:moveTo>
                <a:lnTo>
                  <a:pt x="0" y="10000"/>
                </a:lnTo>
                <a:cubicBezTo>
                  <a:pt x="65" y="6681"/>
                  <a:pt x="132" y="3365"/>
                  <a:pt x="197" y="46"/>
                </a:cubicBezTo>
                <a:lnTo>
                  <a:pt x="10000" y="0"/>
                </a:lnTo>
                <a:cubicBezTo>
                  <a:pt x="9935" y="3318"/>
                  <a:pt x="9869" y="6636"/>
                  <a:pt x="9804" y="9954"/>
                </a:cubicBez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1080000" tIns="45720" rIns="108000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2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11712" y="1374775"/>
            <a:ext cx="393700" cy="836613"/>
          </a:xfrm>
          <a:custGeom>
            <a:avLst/>
            <a:gdLst>
              <a:gd name="T0" fmla="*/ 85 w 248"/>
              <a:gd name="T1" fmla="*/ 78 h 527"/>
              <a:gd name="T2" fmla="*/ 0 w 248"/>
              <a:gd name="T3" fmla="*/ 78 h 527"/>
              <a:gd name="T4" fmla="*/ 0 w 248"/>
              <a:gd name="T5" fmla="*/ 0 h 527"/>
              <a:gd name="T6" fmla="*/ 248 w 248"/>
              <a:gd name="T7" fmla="*/ 0 h 527"/>
              <a:gd name="T8" fmla="*/ 248 w 248"/>
              <a:gd name="T9" fmla="*/ 78 h 527"/>
              <a:gd name="T10" fmla="*/ 164 w 248"/>
              <a:gd name="T11" fmla="*/ 78 h 527"/>
              <a:gd name="T12" fmla="*/ 164 w 248"/>
              <a:gd name="T13" fmla="*/ 527 h 527"/>
              <a:gd name="T14" fmla="*/ 85 w 248"/>
              <a:gd name="T15" fmla="*/ 527 h 527"/>
              <a:gd name="T16" fmla="*/ 85 w 248"/>
              <a:gd name="T17" fmla="*/ 7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527">
                <a:moveTo>
                  <a:pt x="85" y="78"/>
                </a:moveTo>
                <a:lnTo>
                  <a:pt x="0" y="78"/>
                </a:lnTo>
                <a:lnTo>
                  <a:pt x="0" y="0"/>
                </a:lnTo>
                <a:lnTo>
                  <a:pt x="248" y="0"/>
                </a:lnTo>
                <a:lnTo>
                  <a:pt x="248" y="78"/>
                </a:lnTo>
                <a:lnTo>
                  <a:pt x="164" y="78"/>
                </a:lnTo>
                <a:lnTo>
                  <a:pt x="164" y="527"/>
                </a:lnTo>
                <a:lnTo>
                  <a:pt x="85" y="527"/>
                </a:lnTo>
                <a:lnTo>
                  <a:pt x="85" y="78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307012" y="1374775"/>
            <a:ext cx="406400" cy="836613"/>
          </a:xfrm>
          <a:custGeom>
            <a:avLst/>
            <a:gdLst>
              <a:gd name="T0" fmla="*/ 79 w 256"/>
              <a:gd name="T1" fmla="*/ 304 h 527"/>
              <a:gd name="T2" fmla="*/ 79 w 256"/>
              <a:gd name="T3" fmla="*/ 527 h 527"/>
              <a:gd name="T4" fmla="*/ 0 w 256"/>
              <a:gd name="T5" fmla="*/ 527 h 527"/>
              <a:gd name="T6" fmla="*/ 0 w 256"/>
              <a:gd name="T7" fmla="*/ 0 h 527"/>
              <a:gd name="T8" fmla="*/ 79 w 256"/>
              <a:gd name="T9" fmla="*/ 0 h 527"/>
              <a:gd name="T10" fmla="*/ 79 w 256"/>
              <a:gd name="T11" fmla="*/ 223 h 527"/>
              <a:gd name="T12" fmla="*/ 177 w 256"/>
              <a:gd name="T13" fmla="*/ 223 h 527"/>
              <a:gd name="T14" fmla="*/ 177 w 256"/>
              <a:gd name="T15" fmla="*/ 0 h 527"/>
              <a:gd name="T16" fmla="*/ 256 w 256"/>
              <a:gd name="T17" fmla="*/ 0 h 527"/>
              <a:gd name="T18" fmla="*/ 256 w 256"/>
              <a:gd name="T19" fmla="*/ 527 h 527"/>
              <a:gd name="T20" fmla="*/ 177 w 256"/>
              <a:gd name="T21" fmla="*/ 527 h 527"/>
              <a:gd name="T22" fmla="*/ 177 w 256"/>
              <a:gd name="T23" fmla="*/ 304 h 527"/>
              <a:gd name="T24" fmla="*/ 79 w 256"/>
              <a:gd name="T25" fmla="*/ 304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527">
                <a:moveTo>
                  <a:pt x="79" y="304"/>
                </a:moveTo>
                <a:lnTo>
                  <a:pt x="79" y="527"/>
                </a:lnTo>
                <a:lnTo>
                  <a:pt x="0" y="527"/>
                </a:lnTo>
                <a:lnTo>
                  <a:pt x="0" y="0"/>
                </a:lnTo>
                <a:lnTo>
                  <a:pt x="79" y="0"/>
                </a:lnTo>
                <a:lnTo>
                  <a:pt x="79" y="223"/>
                </a:lnTo>
                <a:lnTo>
                  <a:pt x="177" y="223"/>
                </a:lnTo>
                <a:lnTo>
                  <a:pt x="177" y="0"/>
                </a:lnTo>
                <a:lnTo>
                  <a:pt x="256" y="0"/>
                </a:lnTo>
                <a:lnTo>
                  <a:pt x="256" y="527"/>
                </a:lnTo>
                <a:lnTo>
                  <a:pt x="177" y="527"/>
                </a:lnTo>
                <a:lnTo>
                  <a:pt x="177" y="304"/>
                </a:lnTo>
                <a:lnTo>
                  <a:pt x="79" y="304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818187" y="1374775"/>
            <a:ext cx="457200" cy="836613"/>
          </a:xfrm>
          <a:custGeom>
            <a:avLst/>
            <a:gdLst>
              <a:gd name="T0" fmla="*/ 104 w 288"/>
              <a:gd name="T1" fmla="*/ 405 h 527"/>
              <a:gd name="T2" fmla="*/ 83 w 288"/>
              <a:gd name="T3" fmla="*/ 527 h 527"/>
              <a:gd name="T4" fmla="*/ 0 w 288"/>
              <a:gd name="T5" fmla="*/ 527 h 527"/>
              <a:gd name="T6" fmla="*/ 90 w 288"/>
              <a:gd name="T7" fmla="*/ 0 h 527"/>
              <a:gd name="T8" fmla="*/ 199 w 288"/>
              <a:gd name="T9" fmla="*/ 0 h 527"/>
              <a:gd name="T10" fmla="*/ 288 w 288"/>
              <a:gd name="T11" fmla="*/ 527 h 527"/>
              <a:gd name="T12" fmla="*/ 205 w 288"/>
              <a:gd name="T13" fmla="*/ 527 h 527"/>
              <a:gd name="T14" fmla="*/ 186 w 288"/>
              <a:gd name="T15" fmla="*/ 405 h 527"/>
              <a:gd name="T16" fmla="*/ 104 w 288"/>
              <a:gd name="T17" fmla="*/ 405 h 527"/>
              <a:gd name="T18" fmla="*/ 145 w 288"/>
              <a:gd name="T19" fmla="*/ 120 h 527"/>
              <a:gd name="T20" fmla="*/ 115 w 288"/>
              <a:gd name="T21" fmla="*/ 328 h 527"/>
              <a:gd name="T22" fmla="*/ 175 w 288"/>
              <a:gd name="T23" fmla="*/ 328 h 527"/>
              <a:gd name="T24" fmla="*/ 145 w 288"/>
              <a:gd name="T25" fmla="*/ 12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527">
                <a:moveTo>
                  <a:pt x="104" y="405"/>
                </a:moveTo>
                <a:lnTo>
                  <a:pt x="83" y="527"/>
                </a:lnTo>
                <a:lnTo>
                  <a:pt x="0" y="527"/>
                </a:lnTo>
                <a:lnTo>
                  <a:pt x="90" y="0"/>
                </a:lnTo>
                <a:lnTo>
                  <a:pt x="199" y="0"/>
                </a:lnTo>
                <a:lnTo>
                  <a:pt x="288" y="527"/>
                </a:lnTo>
                <a:lnTo>
                  <a:pt x="205" y="527"/>
                </a:lnTo>
                <a:lnTo>
                  <a:pt x="186" y="405"/>
                </a:lnTo>
                <a:lnTo>
                  <a:pt x="104" y="405"/>
                </a:lnTo>
                <a:close/>
                <a:moveTo>
                  <a:pt x="145" y="120"/>
                </a:moveTo>
                <a:lnTo>
                  <a:pt x="115" y="328"/>
                </a:lnTo>
                <a:lnTo>
                  <a:pt x="175" y="328"/>
                </a:lnTo>
                <a:lnTo>
                  <a:pt x="145" y="12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383337" y="1371600"/>
            <a:ext cx="434975" cy="839788"/>
          </a:xfrm>
          <a:custGeom>
            <a:avLst/>
            <a:gdLst>
              <a:gd name="T0" fmla="*/ 90 w 274"/>
              <a:gd name="T1" fmla="*/ 0 h 529"/>
              <a:gd name="T2" fmla="*/ 195 w 274"/>
              <a:gd name="T3" fmla="*/ 356 h 529"/>
              <a:gd name="T4" fmla="*/ 195 w 274"/>
              <a:gd name="T5" fmla="*/ 0 h 529"/>
              <a:gd name="T6" fmla="*/ 274 w 274"/>
              <a:gd name="T7" fmla="*/ 0 h 529"/>
              <a:gd name="T8" fmla="*/ 274 w 274"/>
              <a:gd name="T9" fmla="*/ 529 h 529"/>
              <a:gd name="T10" fmla="*/ 190 w 274"/>
              <a:gd name="T11" fmla="*/ 529 h 529"/>
              <a:gd name="T12" fmla="*/ 79 w 274"/>
              <a:gd name="T13" fmla="*/ 191 h 529"/>
              <a:gd name="T14" fmla="*/ 79 w 274"/>
              <a:gd name="T15" fmla="*/ 529 h 529"/>
              <a:gd name="T16" fmla="*/ 0 w 274"/>
              <a:gd name="T17" fmla="*/ 529 h 529"/>
              <a:gd name="T18" fmla="*/ 0 w 274"/>
              <a:gd name="T19" fmla="*/ 0 h 529"/>
              <a:gd name="T20" fmla="*/ 90 w 274"/>
              <a:gd name="T21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" h="529">
                <a:moveTo>
                  <a:pt x="90" y="0"/>
                </a:moveTo>
                <a:lnTo>
                  <a:pt x="195" y="356"/>
                </a:lnTo>
                <a:lnTo>
                  <a:pt x="195" y="0"/>
                </a:lnTo>
                <a:lnTo>
                  <a:pt x="274" y="0"/>
                </a:lnTo>
                <a:lnTo>
                  <a:pt x="274" y="529"/>
                </a:lnTo>
                <a:lnTo>
                  <a:pt x="190" y="529"/>
                </a:lnTo>
                <a:lnTo>
                  <a:pt x="79" y="191"/>
                </a:ln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90" y="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932612" y="1371600"/>
            <a:ext cx="444500" cy="839788"/>
          </a:xfrm>
          <a:custGeom>
            <a:avLst/>
            <a:gdLst>
              <a:gd name="T0" fmla="*/ 79 w 280"/>
              <a:gd name="T1" fmla="*/ 362 h 529"/>
              <a:gd name="T2" fmla="*/ 79 w 280"/>
              <a:gd name="T3" fmla="*/ 529 h 529"/>
              <a:gd name="T4" fmla="*/ 0 w 280"/>
              <a:gd name="T5" fmla="*/ 529 h 529"/>
              <a:gd name="T6" fmla="*/ 0 w 280"/>
              <a:gd name="T7" fmla="*/ 0 h 529"/>
              <a:gd name="T8" fmla="*/ 79 w 280"/>
              <a:gd name="T9" fmla="*/ 0 h 529"/>
              <a:gd name="T10" fmla="*/ 79 w 280"/>
              <a:gd name="T11" fmla="*/ 189 h 529"/>
              <a:gd name="T12" fmla="*/ 177 w 280"/>
              <a:gd name="T13" fmla="*/ 0 h 529"/>
              <a:gd name="T14" fmla="*/ 261 w 280"/>
              <a:gd name="T15" fmla="*/ 0 h 529"/>
              <a:gd name="T16" fmla="*/ 152 w 280"/>
              <a:gd name="T17" fmla="*/ 216 h 529"/>
              <a:gd name="T18" fmla="*/ 280 w 280"/>
              <a:gd name="T19" fmla="*/ 529 h 529"/>
              <a:gd name="T20" fmla="*/ 188 w 280"/>
              <a:gd name="T21" fmla="*/ 529 h 529"/>
              <a:gd name="T22" fmla="*/ 103 w 280"/>
              <a:gd name="T23" fmla="*/ 315 h 529"/>
              <a:gd name="T24" fmla="*/ 79 w 280"/>
              <a:gd name="T25" fmla="*/ 36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529">
                <a:moveTo>
                  <a:pt x="79" y="362"/>
                </a:move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79" y="0"/>
                </a:lnTo>
                <a:lnTo>
                  <a:pt x="79" y="189"/>
                </a:lnTo>
                <a:lnTo>
                  <a:pt x="177" y="0"/>
                </a:lnTo>
                <a:lnTo>
                  <a:pt x="261" y="0"/>
                </a:lnTo>
                <a:lnTo>
                  <a:pt x="152" y="216"/>
                </a:lnTo>
                <a:lnTo>
                  <a:pt x="280" y="529"/>
                </a:lnTo>
                <a:lnTo>
                  <a:pt x="188" y="529"/>
                </a:lnTo>
                <a:lnTo>
                  <a:pt x="103" y="315"/>
                </a:lnTo>
                <a:lnTo>
                  <a:pt x="79" y="362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841875" y="2392363"/>
            <a:ext cx="815975" cy="1463675"/>
          </a:xfrm>
          <a:custGeom>
            <a:avLst/>
            <a:gdLst>
              <a:gd name="T0" fmla="*/ 188 w 514"/>
              <a:gd name="T1" fmla="*/ 535 h 922"/>
              <a:gd name="T2" fmla="*/ 0 w 514"/>
              <a:gd name="T3" fmla="*/ 0 h 922"/>
              <a:gd name="T4" fmla="*/ 154 w 514"/>
              <a:gd name="T5" fmla="*/ 0 h 922"/>
              <a:gd name="T6" fmla="*/ 258 w 514"/>
              <a:gd name="T7" fmla="*/ 331 h 922"/>
              <a:gd name="T8" fmla="*/ 359 w 514"/>
              <a:gd name="T9" fmla="*/ 0 h 922"/>
              <a:gd name="T10" fmla="*/ 514 w 514"/>
              <a:gd name="T11" fmla="*/ 0 h 922"/>
              <a:gd name="T12" fmla="*/ 327 w 514"/>
              <a:gd name="T13" fmla="*/ 535 h 922"/>
              <a:gd name="T14" fmla="*/ 327 w 514"/>
              <a:gd name="T15" fmla="*/ 922 h 922"/>
              <a:gd name="T16" fmla="*/ 188 w 514"/>
              <a:gd name="T17" fmla="*/ 922 h 922"/>
              <a:gd name="T18" fmla="*/ 188 w 514"/>
              <a:gd name="T19" fmla="*/ 53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4" h="922">
                <a:moveTo>
                  <a:pt x="188" y="535"/>
                </a:moveTo>
                <a:lnTo>
                  <a:pt x="0" y="0"/>
                </a:lnTo>
                <a:lnTo>
                  <a:pt x="154" y="0"/>
                </a:lnTo>
                <a:lnTo>
                  <a:pt x="258" y="331"/>
                </a:lnTo>
                <a:lnTo>
                  <a:pt x="359" y="0"/>
                </a:lnTo>
                <a:lnTo>
                  <a:pt x="514" y="0"/>
                </a:lnTo>
                <a:lnTo>
                  <a:pt x="327" y="535"/>
                </a:lnTo>
                <a:lnTo>
                  <a:pt x="327" y="922"/>
                </a:lnTo>
                <a:lnTo>
                  <a:pt x="188" y="922"/>
                </a:lnTo>
                <a:lnTo>
                  <a:pt x="188" y="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753100" y="2374900"/>
            <a:ext cx="701675" cy="1498600"/>
          </a:xfrm>
          <a:custGeom>
            <a:avLst/>
            <a:gdLst>
              <a:gd name="T0" fmla="*/ 118 w 235"/>
              <a:gd name="T1" fmla="*/ 0 h 503"/>
              <a:gd name="T2" fmla="*/ 201 w 235"/>
              <a:gd name="T3" fmla="*/ 34 h 503"/>
              <a:gd name="T4" fmla="*/ 235 w 235"/>
              <a:gd name="T5" fmla="*/ 117 h 503"/>
              <a:gd name="T6" fmla="*/ 235 w 235"/>
              <a:gd name="T7" fmla="*/ 385 h 503"/>
              <a:gd name="T8" fmla="*/ 201 w 235"/>
              <a:gd name="T9" fmla="*/ 469 h 503"/>
              <a:gd name="T10" fmla="*/ 118 w 235"/>
              <a:gd name="T11" fmla="*/ 503 h 503"/>
              <a:gd name="T12" fmla="*/ 34 w 235"/>
              <a:gd name="T13" fmla="*/ 469 h 503"/>
              <a:gd name="T14" fmla="*/ 0 w 235"/>
              <a:gd name="T15" fmla="*/ 385 h 503"/>
              <a:gd name="T16" fmla="*/ 0 w 235"/>
              <a:gd name="T17" fmla="*/ 117 h 503"/>
              <a:gd name="T18" fmla="*/ 35 w 235"/>
              <a:gd name="T19" fmla="*/ 34 h 503"/>
              <a:gd name="T20" fmla="*/ 118 w 235"/>
              <a:gd name="T21" fmla="*/ 0 h 503"/>
              <a:gd name="T22" fmla="*/ 158 w 235"/>
              <a:gd name="T23" fmla="*/ 116 h 503"/>
              <a:gd name="T24" fmla="*/ 146 w 235"/>
              <a:gd name="T25" fmla="*/ 86 h 503"/>
              <a:gd name="T26" fmla="*/ 116 w 235"/>
              <a:gd name="T27" fmla="*/ 73 h 503"/>
              <a:gd name="T28" fmla="*/ 85 w 235"/>
              <a:gd name="T29" fmla="*/ 86 h 503"/>
              <a:gd name="T30" fmla="*/ 73 w 235"/>
              <a:gd name="T31" fmla="*/ 116 h 503"/>
              <a:gd name="T32" fmla="*/ 73 w 235"/>
              <a:gd name="T33" fmla="*/ 385 h 503"/>
              <a:gd name="T34" fmla="*/ 85 w 235"/>
              <a:gd name="T35" fmla="*/ 415 h 503"/>
              <a:gd name="T36" fmla="*/ 116 w 235"/>
              <a:gd name="T37" fmla="*/ 427 h 503"/>
              <a:gd name="T38" fmla="*/ 146 w 235"/>
              <a:gd name="T39" fmla="*/ 415 h 503"/>
              <a:gd name="T40" fmla="*/ 158 w 235"/>
              <a:gd name="T41" fmla="*/ 385 h 503"/>
              <a:gd name="T42" fmla="*/ 158 w 235"/>
              <a:gd name="T43" fmla="*/ 1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5" h="503">
                <a:moveTo>
                  <a:pt x="118" y="0"/>
                </a:moveTo>
                <a:cubicBezTo>
                  <a:pt x="150" y="0"/>
                  <a:pt x="178" y="11"/>
                  <a:pt x="201" y="34"/>
                </a:cubicBezTo>
                <a:cubicBezTo>
                  <a:pt x="224" y="57"/>
                  <a:pt x="235" y="85"/>
                  <a:pt x="235" y="117"/>
                </a:cubicBezTo>
                <a:cubicBezTo>
                  <a:pt x="235" y="385"/>
                  <a:pt x="235" y="385"/>
                  <a:pt x="235" y="385"/>
                </a:cubicBezTo>
                <a:cubicBezTo>
                  <a:pt x="235" y="418"/>
                  <a:pt x="224" y="446"/>
                  <a:pt x="201" y="469"/>
                </a:cubicBezTo>
                <a:cubicBezTo>
                  <a:pt x="178" y="492"/>
                  <a:pt x="150" y="503"/>
                  <a:pt x="118" y="503"/>
                </a:cubicBezTo>
                <a:cubicBezTo>
                  <a:pt x="85" y="503"/>
                  <a:pt x="57" y="492"/>
                  <a:pt x="34" y="469"/>
                </a:cubicBezTo>
                <a:cubicBezTo>
                  <a:pt x="12" y="446"/>
                  <a:pt x="0" y="418"/>
                  <a:pt x="0" y="38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85"/>
                  <a:pt x="12" y="57"/>
                  <a:pt x="35" y="34"/>
                </a:cubicBezTo>
                <a:cubicBezTo>
                  <a:pt x="58" y="11"/>
                  <a:pt x="85" y="0"/>
                  <a:pt x="118" y="0"/>
                </a:cubicBezTo>
                <a:close/>
                <a:moveTo>
                  <a:pt x="158" y="116"/>
                </a:moveTo>
                <a:cubicBezTo>
                  <a:pt x="158" y="104"/>
                  <a:pt x="154" y="94"/>
                  <a:pt x="146" y="86"/>
                </a:cubicBezTo>
                <a:cubicBezTo>
                  <a:pt x="137" y="78"/>
                  <a:pt x="127" y="73"/>
                  <a:pt x="116" y="73"/>
                </a:cubicBezTo>
                <a:cubicBezTo>
                  <a:pt x="104" y="73"/>
                  <a:pt x="94" y="78"/>
                  <a:pt x="85" y="86"/>
                </a:cubicBezTo>
                <a:cubicBezTo>
                  <a:pt x="77" y="94"/>
                  <a:pt x="73" y="104"/>
                  <a:pt x="73" y="116"/>
                </a:cubicBezTo>
                <a:cubicBezTo>
                  <a:pt x="73" y="385"/>
                  <a:pt x="73" y="385"/>
                  <a:pt x="73" y="385"/>
                </a:cubicBezTo>
                <a:cubicBezTo>
                  <a:pt x="73" y="396"/>
                  <a:pt x="77" y="406"/>
                  <a:pt x="85" y="415"/>
                </a:cubicBezTo>
                <a:cubicBezTo>
                  <a:pt x="94" y="423"/>
                  <a:pt x="104" y="427"/>
                  <a:pt x="116" y="427"/>
                </a:cubicBezTo>
                <a:cubicBezTo>
                  <a:pt x="127" y="427"/>
                  <a:pt x="137" y="423"/>
                  <a:pt x="146" y="415"/>
                </a:cubicBezTo>
                <a:cubicBezTo>
                  <a:pt x="154" y="406"/>
                  <a:pt x="158" y="396"/>
                  <a:pt x="158" y="385"/>
                </a:cubicBezTo>
                <a:lnTo>
                  <a:pt x="158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645275" y="2392363"/>
            <a:ext cx="701675" cy="1481138"/>
          </a:xfrm>
          <a:custGeom>
            <a:avLst/>
            <a:gdLst>
              <a:gd name="T0" fmla="*/ 118 w 235"/>
              <a:gd name="T1" fmla="*/ 497 h 497"/>
              <a:gd name="T2" fmla="*/ 35 w 235"/>
              <a:gd name="T3" fmla="*/ 463 h 497"/>
              <a:gd name="T4" fmla="*/ 0 w 235"/>
              <a:gd name="T5" fmla="*/ 380 h 497"/>
              <a:gd name="T6" fmla="*/ 0 w 235"/>
              <a:gd name="T7" fmla="*/ 0 h 497"/>
              <a:gd name="T8" fmla="*/ 73 w 235"/>
              <a:gd name="T9" fmla="*/ 0 h 497"/>
              <a:gd name="T10" fmla="*/ 73 w 235"/>
              <a:gd name="T11" fmla="*/ 379 h 497"/>
              <a:gd name="T12" fmla="*/ 86 w 235"/>
              <a:gd name="T13" fmla="*/ 409 h 497"/>
              <a:gd name="T14" fmla="*/ 116 w 235"/>
              <a:gd name="T15" fmla="*/ 421 h 497"/>
              <a:gd name="T16" fmla="*/ 146 w 235"/>
              <a:gd name="T17" fmla="*/ 409 h 497"/>
              <a:gd name="T18" fmla="*/ 158 w 235"/>
              <a:gd name="T19" fmla="*/ 379 h 497"/>
              <a:gd name="T20" fmla="*/ 158 w 235"/>
              <a:gd name="T21" fmla="*/ 0 h 497"/>
              <a:gd name="T22" fmla="*/ 235 w 235"/>
              <a:gd name="T23" fmla="*/ 0 h 497"/>
              <a:gd name="T24" fmla="*/ 235 w 235"/>
              <a:gd name="T25" fmla="*/ 380 h 497"/>
              <a:gd name="T26" fmla="*/ 201 w 235"/>
              <a:gd name="T27" fmla="*/ 463 h 497"/>
              <a:gd name="T28" fmla="*/ 118 w 235"/>
              <a:gd name="T29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497">
                <a:moveTo>
                  <a:pt x="118" y="497"/>
                </a:moveTo>
                <a:cubicBezTo>
                  <a:pt x="85" y="497"/>
                  <a:pt x="57" y="485"/>
                  <a:pt x="35" y="463"/>
                </a:cubicBezTo>
                <a:cubicBezTo>
                  <a:pt x="12" y="440"/>
                  <a:pt x="0" y="412"/>
                  <a:pt x="0" y="380"/>
                </a:cubicBezTo>
                <a:cubicBezTo>
                  <a:pt x="0" y="0"/>
                  <a:pt x="0" y="0"/>
                  <a:pt x="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79"/>
                  <a:pt x="73" y="379"/>
                  <a:pt x="73" y="379"/>
                </a:cubicBezTo>
                <a:cubicBezTo>
                  <a:pt x="73" y="391"/>
                  <a:pt x="77" y="401"/>
                  <a:pt x="86" y="409"/>
                </a:cubicBezTo>
                <a:cubicBezTo>
                  <a:pt x="94" y="417"/>
                  <a:pt x="104" y="421"/>
                  <a:pt x="116" y="421"/>
                </a:cubicBezTo>
                <a:cubicBezTo>
                  <a:pt x="127" y="421"/>
                  <a:pt x="137" y="417"/>
                  <a:pt x="146" y="409"/>
                </a:cubicBezTo>
                <a:cubicBezTo>
                  <a:pt x="154" y="401"/>
                  <a:pt x="158" y="391"/>
                  <a:pt x="158" y="379"/>
                </a:cubicBezTo>
                <a:cubicBezTo>
                  <a:pt x="158" y="0"/>
                  <a:pt x="158" y="0"/>
                  <a:pt x="15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380"/>
                  <a:pt x="235" y="380"/>
                  <a:pt x="235" y="380"/>
                </a:cubicBezTo>
                <a:cubicBezTo>
                  <a:pt x="235" y="413"/>
                  <a:pt x="224" y="441"/>
                  <a:pt x="201" y="463"/>
                </a:cubicBezTo>
                <a:cubicBezTo>
                  <a:pt x="178" y="485"/>
                  <a:pt x="150" y="497"/>
                  <a:pt x="118" y="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085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24788"/>
            <a:ext cx="12188825" cy="2996588"/>
          </a:xfrm>
          <a:prstGeom prst="rect">
            <a:avLst/>
          </a:prstGeom>
          <a:solidFill>
            <a:srgbClr val="32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Our Team </a:t>
            </a:r>
          </a:p>
        </p:txBody>
      </p:sp>
      <p:sp>
        <p:nvSpPr>
          <p:cNvPr id="3" name="Oval 2"/>
          <p:cNvSpPr/>
          <p:nvPr/>
        </p:nvSpPr>
        <p:spPr>
          <a:xfrm>
            <a:off x="2038802" y="1956536"/>
            <a:ext cx="1923784" cy="192378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139020" y="1956536"/>
            <a:ext cx="1923784" cy="192378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73876" y="4579753"/>
            <a:ext cx="245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 Wannabe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data-driven and creative in the face of uncertainty.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4377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Hayashi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5612" y="4580957"/>
            <a:ext cx="21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Engineer,</a:t>
            </a:r>
          </a:p>
          <a:p>
            <a:pPr algn="ctr"/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contribute in the energy transition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75612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Sanders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Roos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88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rgbClr val="32C3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298" y="1828800"/>
            <a:ext cx="7250228" cy="41457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Executive Summary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sources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Data Wrangling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Main Insights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Unanswered Questions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– Main learnings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endParaRPr lang="en-US" sz="1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69579" y="1656202"/>
            <a:ext cx="7149947" cy="2544897"/>
            <a:chOff x="2569579" y="2291508"/>
            <a:chExt cx="7149947" cy="25448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E38FF162-3252-4255-9FA6-9632E0A52E65}"/>
              </a:ext>
            </a:extLst>
          </p:cNvPr>
          <p:cNvGrpSpPr/>
          <p:nvPr/>
        </p:nvGrpSpPr>
        <p:grpSpPr>
          <a:xfrm>
            <a:off x="2569579" y="2923142"/>
            <a:ext cx="7149947" cy="2544897"/>
            <a:chOff x="2569579" y="2291508"/>
            <a:chExt cx="7149947" cy="2544897"/>
          </a:xfrm>
        </p:grpSpPr>
        <p:cxnSp>
          <p:nvCxnSpPr>
            <p:cNvPr id="17" name="Straight Connector 9">
              <a:extLst>
                <a:ext uri="{FF2B5EF4-FFF2-40B4-BE49-F238E27FC236}">
                  <a16:creationId xmlns:a16="http://schemas.microsoft.com/office/drawing/2014/main" id="{E7C1C0C8-4E95-472A-B5B1-0A3729CAFF53}"/>
                </a:ext>
              </a:extLst>
            </p:cNvPr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71ED1D84-E7DF-46E8-AF0D-3AA87BF5A890}"/>
                </a:ext>
              </a:extLst>
            </p:cNvPr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43385336-80B5-4C10-9643-C84EAE99CA23}"/>
                </a:ext>
              </a:extLst>
            </p:cNvPr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3">
              <a:extLst>
                <a:ext uri="{FF2B5EF4-FFF2-40B4-BE49-F238E27FC236}">
                  <a16:creationId xmlns:a16="http://schemas.microsoft.com/office/drawing/2014/main" id="{4457E7AE-AE2C-4E57-B836-0F1DD908F451}"/>
                </a:ext>
              </a:extLst>
            </p:cNvPr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56B206C0-4EB9-43CC-9DC1-4FE4F2AF1067}"/>
                </a:ext>
              </a:extLst>
            </p:cNvPr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6437" y="922405"/>
            <a:ext cx="4237375" cy="18651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Executive </a:t>
            </a:r>
          </a:p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srgbClr val="5359A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  <a:endParaRPr kumimoji="0" lang="en-IN" sz="7200" b="1" i="0" u="none" strike="noStrike" kern="1200" cap="none" spc="-300" normalizeH="0" baseline="0" noProof="0" dirty="0">
              <a:ln>
                <a:noFill/>
              </a:ln>
              <a:solidFill>
                <a:srgbClr val="5359A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7" y="2986314"/>
            <a:ext cx="438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goal is to practice a thorough Data-Analysis workflow, which involves: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1289" y="665205"/>
            <a:ext cx="469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1289" y="1986256"/>
            <a:ext cx="446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2 - Data Wrangling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1289" y="3294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3 - Insights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01289" y="446331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4 - Identifying Challenges/Next </a:t>
            </a: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teps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37087D-CADD-42AB-A88F-8DAFFA0B7EF5}"/>
              </a:ext>
            </a:extLst>
          </p:cNvPr>
          <p:cNvGrpSpPr/>
          <p:nvPr/>
        </p:nvGrpSpPr>
        <p:grpSpPr>
          <a:xfrm>
            <a:off x="6172360" y="364517"/>
            <a:ext cx="1001486" cy="1001486"/>
            <a:chOff x="6172360" y="364517"/>
            <a:chExt cx="1001486" cy="1001486"/>
          </a:xfrm>
        </p:grpSpPr>
        <p:sp>
          <p:nvSpPr>
            <p:cNvPr id="3" name="Oval 2"/>
            <p:cNvSpPr/>
            <p:nvPr/>
          </p:nvSpPr>
          <p:spPr>
            <a:xfrm>
              <a:off x="6172360" y="364517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data source Icon 1630980">
              <a:extLst>
                <a:ext uri="{FF2B5EF4-FFF2-40B4-BE49-F238E27FC236}">
                  <a16:creationId xmlns:a16="http://schemas.microsoft.com/office/drawing/2014/main" id="{71F25A4F-F2F2-46DE-A2D6-92194C669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403" y="59856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C4DE00C-9C8E-4C45-9E9A-8499D6EE72DB}"/>
              </a:ext>
            </a:extLst>
          </p:cNvPr>
          <p:cNvGrpSpPr/>
          <p:nvPr/>
        </p:nvGrpSpPr>
        <p:grpSpPr>
          <a:xfrm>
            <a:off x="6172360" y="1681851"/>
            <a:ext cx="1001486" cy="1001486"/>
            <a:chOff x="6172360" y="1709508"/>
            <a:chExt cx="1001486" cy="1001486"/>
          </a:xfrm>
        </p:grpSpPr>
        <p:sp>
          <p:nvSpPr>
            <p:cNvPr id="4" name="Oval 3"/>
            <p:cNvSpPr/>
            <p:nvPr/>
          </p:nvSpPr>
          <p:spPr>
            <a:xfrm>
              <a:off x="6172360" y="1709508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2" name="Picture 4" descr="Data transformation Icon 986782">
              <a:extLst>
                <a:ext uri="{FF2B5EF4-FFF2-40B4-BE49-F238E27FC236}">
                  <a16:creationId xmlns:a16="http://schemas.microsoft.com/office/drawing/2014/main" id="{35BFAC19-F3D2-467F-97E6-494BA1D7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3" y="194025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99FB4B3-E6E4-409E-823C-CABD00D82264}"/>
              </a:ext>
            </a:extLst>
          </p:cNvPr>
          <p:cNvGrpSpPr/>
          <p:nvPr/>
        </p:nvGrpSpPr>
        <p:grpSpPr>
          <a:xfrm>
            <a:off x="6172360" y="2999185"/>
            <a:ext cx="1001486" cy="1001486"/>
            <a:chOff x="6172360" y="3054499"/>
            <a:chExt cx="1001486" cy="1001486"/>
          </a:xfrm>
        </p:grpSpPr>
        <p:sp>
          <p:nvSpPr>
            <p:cNvPr id="5" name="Oval 4"/>
            <p:cNvSpPr/>
            <p:nvPr/>
          </p:nvSpPr>
          <p:spPr>
            <a:xfrm>
              <a:off x="6172360" y="3054499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Idea Icon 1754160">
              <a:extLst>
                <a:ext uri="{FF2B5EF4-FFF2-40B4-BE49-F238E27FC236}">
                  <a16:creationId xmlns:a16="http://schemas.microsoft.com/office/drawing/2014/main" id="{7FF1576C-61B5-42E1-BF71-AC458C116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72" y="3285242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FDFEF9D-0B63-457A-A3E6-0F9162A8DDA2}"/>
              </a:ext>
            </a:extLst>
          </p:cNvPr>
          <p:cNvGrpSpPr/>
          <p:nvPr/>
        </p:nvGrpSpPr>
        <p:grpSpPr>
          <a:xfrm>
            <a:off x="6172360" y="4316519"/>
            <a:ext cx="1001486" cy="1001486"/>
            <a:chOff x="6172360" y="4401626"/>
            <a:chExt cx="1001486" cy="1001486"/>
          </a:xfrm>
        </p:grpSpPr>
        <p:sp>
          <p:nvSpPr>
            <p:cNvPr id="6" name="Oval 5"/>
            <p:cNvSpPr/>
            <p:nvPr/>
          </p:nvSpPr>
          <p:spPr>
            <a:xfrm>
              <a:off x="6172360" y="4401626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quest Icon 909406">
              <a:extLst>
                <a:ext uri="{FF2B5EF4-FFF2-40B4-BE49-F238E27FC236}">
                  <a16:creationId xmlns:a16="http://schemas.microsoft.com/office/drawing/2014/main" id="{61BC81F6-087B-469C-9634-D528815F9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03" y="463236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4D6C6BFE-0310-4756-9900-5FF5F8BB5B11}"/>
              </a:ext>
            </a:extLst>
          </p:cNvPr>
          <p:cNvSpPr/>
          <p:nvPr/>
        </p:nvSpPr>
        <p:spPr>
          <a:xfrm>
            <a:off x="6172360" y="5633855"/>
            <a:ext cx="1001486" cy="10014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0C8C036-A03E-41B2-B236-73D1D8854639}"/>
              </a:ext>
            </a:extLst>
          </p:cNvPr>
          <p:cNvSpPr txBox="1"/>
          <p:nvPr/>
        </p:nvSpPr>
        <p:spPr>
          <a:xfrm>
            <a:off x="7401289" y="593454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5 - Learn!</a:t>
            </a:r>
          </a:p>
        </p:txBody>
      </p:sp>
      <p:pic>
        <p:nvPicPr>
          <p:cNvPr id="2058" name="Picture 10" descr="Learning Icon 130909">
            <a:extLst>
              <a:ext uri="{FF2B5EF4-FFF2-40B4-BE49-F238E27FC236}">
                <a16:creationId xmlns:a16="http://schemas.microsoft.com/office/drawing/2014/main" id="{CBE64126-235E-4E5E-9019-0514CA5FF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03" y="58645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6212" y="0"/>
            <a:ext cx="6932613" cy="6858000"/>
          </a:xfrm>
          <a:prstGeom prst="rect">
            <a:avLst/>
          </a:prstGeom>
          <a:gradFill>
            <a:gsLst>
              <a:gs pos="0">
                <a:srgbClr val="32C3FF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37212" y="1219200"/>
            <a:ext cx="6324600" cy="2590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Transportation related accidents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Accidents, Victims, Light Injuries, Serious Injuries, Deaths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Time of the day(ordinal)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47469-0E0D-46E8-A4FF-842DE831776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Fuente: </a:t>
            </a:r>
            <a:r>
              <a:rPr lang="en-GB" sz="1200" dirty="0" err="1">
                <a:solidFill>
                  <a:schemeClr val="bg1"/>
                </a:solidFill>
              </a:rPr>
              <a:t>Observatorio</a:t>
            </a:r>
            <a:r>
              <a:rPr lang="en-GB" sz="1200" dirty="0">
                <a:solidFill>
                  <a:schemeClr val="bg1"/>
                </a:solidFill>
              </a:rPr>
              <a:t> Sectorial DBK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C19C91D-A183-4FEE-9FD3-090D48BE439F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</a:p>
        </p:txBody>
      </p:sp>
      <p:pic>
        <p:nvPicPr>
          <p:cNvPr id="8" name="Picture 2" descr="data source Icon 1630980">
            <a:extLst>
              <a:ext uri="{FF2B5EF4-FFF2-40B4-BE49-F238E27FC236}">
                <a16:creationId xmlns:a16="http://schemas.microsoft.com/office/drawing/2014/main" id="{58689A3C-2187-480D-A028-8134C8D3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 source Icon 1630980">
            <a:extLst>
              <a:ext uri="{FF2B5EF4-FFF2-40B4-BE49-F238E27FC236}">
                <a16:creationId xmlns:a16="http://schemas.microsoft.com/office/drawing/2014/main" id="{96235071-351E-4994-B745-4FEC725E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47820D-AA42-4862-B3D6-4669C6AE8219}"/>
              </a:ext>
            </a:extLst>
          </p:cNvPr>
          <p:cNvSpPr txBox="1">
            <a:spLocks/>
          </p:cNvSpPr>
          <p:nvPr/>
        </p:nvSpPr>
        <p:spPr>
          <a:xfrm>
            <a:off x="5637212" y="3819842"/>
            <a:ext cx="63246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Motorbikes registered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Number of motorbikes registered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displacement capacity(cc)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Wrangling</a:t>
            </a:r>
          </a:p>
        </p:txBody>
      </p:sp>
      <p:pic>
        <p:nvPicPr>
          <p:cNvPr id="25" name="Picture 4" descr="Data transformation Icon 986782">
            <a:extLst>
              <a:ext uri="{FF2B5EF4-FFF2-40B4-BE49-F238E27FC236}">
                <a16:creationId xmlns:a16="http://schemas.microsoft.com/office/drawing/2014/main" id="{4C2C1990-C953-4B9F-8A23-A5CA9857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3" y="2982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609600"/>
            <a:ext cx="10439400" cy="58674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CLEANING: 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 the data had no empty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other hand it was necessary to translate columns and values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GROUPING &amp; AGGREGATION: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grouping for the Accidents Dataset by “District”, our objective was was to aggregate data to subgroups large sample size in order to remain representative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 for the Motorbikes we used the “</a:t>
            </a:r>
            <a:r>
              <a:rPr lang="en-US" dirty="0" err="1">
                <a:solidFill>
                  <a:schemeClr val="bg1"/>
                </a:solidFill>
              </a:rPr>
              <a:t>pivot_table</a:t>
            </a:r>
            <a:r>
              <a:rPr lang="en-US" dirty="0">
                <a:solidFill>
                  <a:schemeClr val="bg1"/>
                </a:solidFill>
              </a:rPr>
              <a:t>” function in order to “one-hot code” the bike potency(cc) category into numbers that could be aggregated by “District”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42EA8C-E10C-4507-8B7F-251398CE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500276"/>
            <a:ext cx="2286000" cy="8587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7906A-2BEA-448A-ADAB-60C01BEF6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12" y="1371600"/>
            <a:ext cx="2003300" cy="1072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0A31-A62D-44D8-96A0-796E90404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2" y="3090065"/>
            <a:ext cx="6475412" cy="567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81408B-8CBF-445E-8E5D-3A3439323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12" y="4957921"/>
            <a:ext cx="4552950" cy="223679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C3B483-B510-4ABF-A75C-85D1553C4ADF}"/>
              </a:ext>
            </a:extLst>
          </p:cNvPr>
          <p:cNvSpPr/>
          <p:nvPr/>
        </p:nvSpPr>
        <p:spPr>
          <a:xfrm>
            <a:off x="3503612" y="1828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9AADA2-D0CE-46C7-8492-2F3E872C3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5908199"/>
            <a:ext cx="8837612" cy="4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4394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merging the two datasets the Result was the Following Table*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395641E-8AF2-4672-99AE-53EB0001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62" y="990600"/>
            <a:ext cx="8620501" cy="3552756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3C229E1-CD48-4C76-B9B7-B489AEFA1B77}"/>
              </a:ext>
            </a:extLst>
          </p:cNvPr>
          <p:cNvSpPr txBox="1">
            <a:spLocks/>
          </p:cNvSpPr>
          <p:nvPr/>
        </p:nvSpPr>
        <p:spPr>
          <a:xfrm>
            <a:off x="455612" y="4572000"/>
            <a:ext cx="10439400" cy="190222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 raised: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 total number of bikes has influence on the number of accidents?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they power/size of the bike correlates with accidents? What about deaths?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BC4773A-8196-4FB2-BC57-52FB989AD0F4}"/>
              </a:ext>
            </a:extLst>
          </p:cNvPr>
          <p:cNvSpPr txBox="1">
            <a:spLocks/>
          </p:cNvSpPr>
          <p:nvPr/>
        </p:nvSpPr>
        <p:spPr>
          <a:xfrm>
            <a:off x="455612" y="5667207"/>
            <a:ext cx="10439400" cy="809794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We assumed for the purpose of the analysis that the Motorbikes registered to a district is representative of the number of bikes actively cruising in that area during any given day (No seasonality)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correlation function we got to unexpected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780212" y="4177694"/>
            <a:ext cx="609600" cy="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8th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257930" y="2862294"/>
            <a:ext cx="669664" cy="702033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– 500 cc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126 – 200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88%</a:t>
            </a:r>
            <a:endParaRPr lang="en-IN" sz="2000" b="1" dirty="0">
              <a:solidFill>
                <a:schemeClr val="bg1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73%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58%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53%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9th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14650"/>
            <a:ext cx="3276600" cy="4490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Youths are less prudent so when they have an accident it is more likely to be serious/fatal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9035814" y="230526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Big bikes are harder to control, more risky. Not necessarily fatal, riders are more experienced (A2 </a:t>
            </a:r>
            <a:r>
              <a:rPr lang="en-US" dirty="0" err="1">
                <a:solidFill>
                  <a:schemeClr val="bg1"/>
                </a:solidFill>
              </a:rPr>
              <a:t>liscence</a:t>
            </a:r>
            <a:r>
              <a:rPr lang="en-US" dirty="0">
                <a:solidFill>
                  <a:schemeClr val="bg1"/>
                </a:solidFill>
              </a:rPr>
              <a:t>) and more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 Correlation of Deaths/Accidents vs. Bike Category</a:t>
            </a:r>
          </a:p>
        </p:txBody>
      </p:sp>
    </p:spTree>
    <p:extLst>
      <p:ext uri="{BB962C8B-B14F-4D97-AF65-F5344CB8AC3E}">
        <p14:creationId xmlns:p14="http://schemas.microsoft.com/office/powerpoint/2010/main" val="31608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subtracting 2017 dataset from 2016 we had another point of view based on yearly increase of bikes and accidents by </a:t>
            </a:r>
            <a:r>
              <a:rPr lang="en-US" dirty="0" err="1">
                <a:solidFill>
                  <a:schemeClr val="bg1"/>
                </a:solidFill>
              </a:rPr>
              <a:t>neighbourhodd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780212" y="4177694"/>
            <a:ext cx="609600" cy="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3097341" y="2839970"/>
            <a:ext cx="996357" cy="9979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District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149351" y="2839970"/>
            <a:ext cx="996357" cy="99795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Motorbike</a:t>
            </a:r>
            <a:endParaRPr lang="en-IN" sz="1800" b="1" dirty="0">
              <a:solidFill>
                <a:prstClr val="white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3rd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257930" y="2862294"/>
            <a:ext cx="669664" cy="702033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Ciutat Vella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Andreu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Martí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 err="1">
                <a:solidFill>
                  <a:prstClr val="white"/>
                </a:solidFill>
                <a:latin typeface="Helvetica Neue"/>
              </a:rPr>
              <a:t>Gràcia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a 750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 a 125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a 500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13 %</a:t>
            </a: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defRPr>
            </a:lvl1pPr>
          </a:lstStyle>
          <a:p>
            <a:r>
              <a:rPr lang="en-IN" dirty="0"/>
              <a:t>52%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-2.85%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4th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09800"/>
            <a:ext cx="3276600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of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8765677" y="2305269"/>
            <a:ext cx="2172519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 Ciutat Vella?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Why &lt; 75 cc</a:t>
            </a:r>
            <a:endParaRPr lang="en-IN" sz="1600" b="1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Reckless youth (like Pol)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Most affordable type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Bulk Accidents  change 2016 - 2017</a:t>
            </a:r>
          </a:p>
        </p:txBody>
      </p:sp>
    </p:spTree>
    <p:extLst>
      <p:ext uri="{BB962C8B-B14F-4D97-AF65-F5344CB8AC3E}">
        <p14:creationId xmlns:p14="http://schemas.microsoft.com/office/powerpoint/2010/main" val="31263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12155</TotalTime>
  <Words>732</Words>
  <Application>Microsoft Office PowerPoint</Application>
  <PresentationFormat>Personalizado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</vt:lpstr>
      <vt:lpstr>Source Sans Pro</vt:lpstr>
      <vt:lpstr>Office Theme</vt:lpstr>
      <vt:lpstr>1_Office Theme</vt:lpstr>
      <vt:lpstr>Transportation Dataset Analysis  3rd June 2020     Barcelona</vt:lpstr>
      <vt:lpstr>Our Team 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Deguchi Hayashi, Felipe Yuji</cp:lastModifiedBy>
  <cp:revision>482</cp:revision>
  <dcterms:created xsi:type="dcterms:W3CDTF">2013-09-12T13:05:01Z</dcterms:created>
  <dcterms:modified xsi:type="dcterms:W3CDTF">2020-07-02T18:22:34Z</dcterms:modified>
</cp:coreProperties>
</file>