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3" r:id="rId5"/>
    <p:sldId id="259" r:id="rId6"/>
    <p:sldId id="267" r:id="rId7"/>
    <p:sldId id="269" r:id="rId8"/>
    <p:sldId id="270" r:id="rId9"/>
    <p:sldId id="274" r:id="rId10"/>
    <p:sldId id="272" r:id="rId11"/>
    <p:sldId id="277" r:id="rId12"/>
    <p:sldId id="279" r:id="rId13"/>
    <p:sldId id="280" r:id="rId14"/>
    <p:sldId id="281" r:id="rId15"/>
    <p:sldId id="282" r:id="rId16"/>
    <p:sldId id="283" r:id="rId17"/>
    <p:sldId id="285" r:id="rId18"/>
    <p:sldId id="284" r:id="rId19"/>
    <p:sldId id="286" r:id="rId20"/>
    <p:sldId id="287" r:id="rId21"/>
    <p:sldId id="288" r:id="rId22"/>
    <p:sldId id="289" r:id="rId23"/>
    <p:sldId id="290" r:id="rId24"/>
    <p:sldId id="291" r:id="rId25"/>
    <p:sldId id="293" r:id="rId26"/>
    <p:sldId id="292" r:id="rId27"/>
    <p:sldId id="26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E221A1-DD0A-40FE-A50C-5EA84C8635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E221A1-DD0A-40FE-A50C-5EA84C8635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D57375-9F61-4C04-BCBC-3694323D11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E221A1-DD0A-40FE-A50C-5EA84C8635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15F02B-1BE8-4E26-92CF-EAD350C2B9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15F02B-1BE8-4E26-92CF-EAD350C2B9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E221A1-DD0A-40FE-A50C-5EA84C8635A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15F02B-1BE8-4E26-92CF-EAD350C2B9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E221A1-DD0A-40FE-A50C-5EA84C8635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themeOverride" Target="../theme/themeOverride5.xml"/><Relationship Id="rId2" Type="http://schemas.openxmlformats.org/officeDocument/2006/relationships/tags" Target="../tags/tag100.xml"/><Relationship Id="rId1" Type="http://schemas.openxmlformats.org/officeDocument/2006/relationships/tags" Target="../tags/tag9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hemeOverride" Target="../theme/themeOverride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2" Type="http://schemas.openxmlformats.org/officeDocument/2006/relationships/notesSlide" Target="../notesSlides/notesSlide5.xml"/><Relationship Id="rId21" Type="http://schemas.openxmlformats.org/officeDocument/2006/relationships/slideLayout" Target="../slideLayouts/slideLayout7.xml"/><Relationship Id="rId20" Type="http://schemas.openxmlformats.org/officeDocument/2006/relationships/tags" Target="../tags/tag54.xml"/><Relationship Id="rId2" Type="http://schemas.openxmlformats.org/officeDocument/2006/relationships/tags" Target="../tags/tag36.xml"/><Relationship Id="rId19" Type="http://schemas.openxmlformats.org/officeDocument/2006/relationships/tags" Target="../tags/tag53.xml"/><Relationship Id="rId18" Type="http://schemas.openxmlformats.org/officeDocument/2006/relationships/tags" Target="../tags/tag52.xml"/><Relationship Id="rId17" Type="http://schemas.openxmlformats.org/officeDocument/2006/relationships/tags" Target="../tags/tag51.xml"/><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hemeOverride" Target="../theme/themeOverride3.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4" Type="http://schemas.openxmlformats.org/officeDocument/2006/relationships/notesSlide" Target="../notesSlides/notesSlide7.xml"/><Relationship Id="rId13" Type="http://schemas.openxmlformats.org/officeDocument/2006/relationships/slideLayout" Target="../slideLayouts/slideLayout7.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hemeOverride" Target="../theme/themeOverride4.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a:bodyPr>
          <a:lstStyle/>
          <a:p>
            <a:r>
              <a:rPr lang="en-US" altLang="zh-CN" smtClean="0"/>
              <a:t>17k app</a:t>
            </a:r>
            <a:r>
              <a:rPr lang="zh-CN" altLang="en-US" smtClean="0"/>
              <a:t>社区运营方案</a:t>
            </a:r>
            <a:endParaRPr lang="zh-CN" altLang="en-US" smtClean="0"/>
          </a:p>
        </p:txBody>
      </p:sp>
      <p:sp>
        <p:nvSpPr>
          <p:cNvPr id="12" name="副标题 11"/>
          <p:cNvSpPr>
            <a:spLocks noGrp="1"/>
          </p:cNvSpPr>
          <p:nvPr>
            <p:ph type="subTitle" idx="1"/>
            <p:custDataLst>
              <p:tags r:id="rId2"/>
            </p:custDataLst>
          </p:nvPr>
        </p:nvSpPr>
        <p:spPr/>
        <p:txBody>
          <a:bodyPr/>
          <a:lstStyle/>
          <a:p>
            <a:r>
              <a:rPr lang="zh-CN" altLang="en-US" smtClean="0"/>
              <a:t>熊孝柏、王瑜玥</a:t>
            </a:r>
            <a:endParaRPr lang="zh-CN" altLang="en-US"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tx1"/>
                </a:solidFill>
              </a:rPr>
              <a:t>一、彩蛋系统</a:t>
            </a:r>
            <a:endParaRPr lang="zh-CN" altLang="en-US" dirty="0">
              <a:solidFill>
                <a:schemeClr val="tx1"/>
              </a:solidFill>
            </a:endParaRPr>
          </a:p>
        </p:txBody>
      </p:sp>
      <p:sp>
        <p:nvSpPr>
          <p:cNvPr id="3" name="内容占位符 2"/>
          <p:cNvSpPr>
            <a:spLocks noGrp="1"/>
          </p:cNvSpPr>
          <p:nvPr>
            <p:ph idx="1"/>
            <p:custDataLst>
              <p:tags r:id="rId2"/>
            </p:custDataLst>
          </p:nvPr>
        </p:nvSpPr>
        <p:spPr>
          <a:xfrm>
            <a:off x="838200" y="1475105"/>
            <a:ext cx="10515600" cy="5045075"/>
          </a:xfrm>
        </p:spPr>
        <p:txBody>
          <a:bodyPr>
            <a:normAutofit/>
          </a:bodyPr>
          <a:lstStyle/>
          <a:p>
            <a:pPr algn="just">
              <a:lnSpc>
                <a:spcPct val="150000"/>
              </a:lnSpc>
            </a:pPr>
            <a:r>
              <a:rPr lang="zh-CN" altLang="en-US" b="1" dirty="0"/>
              <a:t>功能概述：</a:t>
            </a:r>
            <a:endParaRPr lang="zh-CN" altLang="en-US" b="1" dirty="0"/>
          </a:p>
          <a:p>
            <a:pPr algn="just">
              <a:lnSpc>
                <a:spcPct val="150000"/>
              </a:lnSpc>
            </a:pPr>
            <a:r>
              <a:rPr lang="zh-CN" altLang="en-US" dirty="0"/>
              <a:t>用户在搜索框输入指定字符可触发彩蛋。</a:t>
            </a:r>
            <a:endParaRPr lang="zh-CN" altLang="en-US" dirty="0"/>
          </a:p>
          <a:p>
            <a:pPr algn="just">
              <a:lnSpc>
                <a:spcPct val="150000"/>
              </a:lnSpc>
            </a:pPr>
            <a:r>
              <a:rPr lang="zh-CN" altLang="en-US" dirty="0"/>
              <a:t>用户在app上完成指定操作集合即可触发彩蛋。</a:t>
            </a:r>
            <a:endParaRPr lang="zh-CN" altLang="en-US" dirty="0"/>
          </a:p>
          <a:p>
            <a:pPr algn="just">
              <a:lnSpc>
                <a:spcPct val="150000"/>
              </a:lnSpc>
            </a:pPr>
            <a:r>
              <a:rPr lang="zh-CN" altLang="en-US" b="1" dirty="0"/>
              <a:t>产品原型：</a:t>
            </a:r>
            <a:endParaRPr lang="zh-CN" altLang="en-US" b="1" dirty="0"/>
          </a:p>
          <a:p>
            <a:pPr algn="just">
              <a:lnSpc>
                <a:spcPct val="150000"/>
              </a:lnSpc>
            </a:pPr>
            <a:r>
              <a:rPr lang="zh-CN" altLang="en-US" dirty="0"/>
              <a:t>福利中心：可以看到所有作者和系统公布的彩蛋线索。</a:t>
            </a:r>
            <a:endParaRPr lang="zh-CN" altLang="en-US" dirty="0"/>
          </a:p>
          <a:p>
            <a:pPr algn="just">
              <a:lnSpc>
                <a:spcPct val="150000"/>
              </a:lnSpc>
            </a:pPr>
            <a:r>
              <a:rPr lang="zh-CN" altLang="en-US" dirty="0"/>
              <a:t>管理后台：管理员和作者使用该后台设置彩蛋。</a:t>
            </a:r>
            <a:endParaRPr lang="zh-CN" altLang="en-US" dirty="0"/>
          </a:p>
          <a:p>
            <a:pPr algn="just">
              <a:lnSpc>
                <a:spcPct val="150000"/>
              </a:lnSpc>
            </a:pPr>
            <a:r>
              <a:rPr lang="zh-CN" altLang="en-US" dirty="0"/>
              <a:t>彩蛋展示位：（1）最新章节末尾 （2）客户端指定页面悬浮图标</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彩蛋系统运营方向</a:t>
            </a:r>
            <a:endParaRPr lang="zh-CN" altLang="en-US"/>
          </a:p>
        </p:txBody>
      </p:sp>
      <p:sp>
        <p:nvSpPr>
          <p:cNvPr id="3" name="内容占位符 2"/>
          <p:cNvSpPr>
            <a:spLocks noGrp="1"/>
          </p:cNvSpPr>
          <p:nvPr>
            <p:ph idx="1"/>
          </p:nvPr>
        </p:nvSpPr>
        <p:spPr>
          <a:xfrm>
            <a:off x="838200" y="1609725"/>
            <a:ext cx="10515600" cy="4778375"/>
          </a:xfrm>
        </p:spPr>
        <p:txBody>
          <a:bodyPr>
            <a:normAutofit/>
          </a:bodyPr>
          <a:p>
            <a:pPr>
              <a:lnSpc>
                <a:spcPct val="150000"/>
              </a:lnSpc>
            </a:pPr>
            <a:r>
              <a:rPr lang="en-US" altLang="zh-CN"/>
              <a:t>1</a:t>
            </a:r>
            <a:r>
              <a:rPr lang="zh-CN" altLang="en-US"/>
              <a:t>、作者向：</a:t>
            </a:r>
            <a:endParaRPr lang="zh-CN" altLang="en-US"/>
          </a:p>
          <a:p>
            <a:pPr>
              <a:lnSpc>
                <a:spcPct val="150000"/>
              </a:lnSpc>
            </a:pPr>
            <a:r>
              <a:rPr lang="zh-CN" altLang="en-US" b="1"/>
              <a:t>（</a:t>
            </a:r>
            <a:r>
              <a:rPr lang="en-US" altLang="zh-CN" b="1"/>
              <a:t>1</a:t>
            </a:r>
            <a:r>
              <a:rPr lang="zh-CN" altLang="en-US" b="1"/>
              <a:t>）章节互动</a:t>
            </a:r>
            <a:endParaRPr lang="zh-CN" altLang="en-US" b="1"/>
          </a:p>
          <a:p>
            <a:pPr>
              <a:lnSpc>
                <a:spcPct val="150000"/>
              </a:lnSpc>
            </a:pPr>
            <a:r>
              <a:rPr lang="zh-CN" altLang="en-US"/>
              <a:t>作者在指定章节埋下彩蛋，内容为作者的一段互动语音或一个线索，读者阅读完章节后触发。</a:t>
            </a:r>
            <a:endParaRPr lang="zh-CN" altLang="en-US"/>
          </a:p>
          <a:p>
            <a:pPr>
              <a:lnSpc>
                <a:spcPct val="150000"/>
              </a:lnSpc>
            </a:pPr>
            <a:r>
              <a:rPr lang="zh-CN" altLang="en-US" b="1"/>
              <a:t>（</a:t>
            </a:r>
            <a:r>
              <a:rPr lang="en-US" altLang="zh-CN" b="1"/>
              <a:t>2</a:t>
            </a:r>
            <a:r>
              <a:rPr lang="zh-CN" altLang="en-US" b="1"/>
              <a:t>）福利日</a:t>
            </a:r>
            <a:endParaRPr lang="zh-CN" altLang="en-US" b="1"/>
          </a:p>
          <a:p>
            <a:pPr>
              <a:lnSpc>
                <a:spcPct val="150000"/>
              </a:lnSpc>
            </a:pPr>
            <a:r>
              <a:rPr lang="zh-CN" altLang="en-US"/>
              <a:t>作者任意场景做活动需要给读者发福利，可将领取福利步骤公布出去，让读者使用客户端领取。</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彩蛋系统运营方向</a:t>
            </a:r>
            <a:endParaRPr lang="zh-CN" altLang="en-US"/>
          </a:p>
        </p:txBody>
      </p:sp>
      <p:sp>
        <p:nvSpPr>
          <p:cNvPr id="3" name="内容占位符 2"/>
          <p:cNvSpPr>
            <a:spLocks noGrp="1"/>
          </p:cNvSpPr>
          <p:nvPr>
            <p:ph idx="1"/>
          </p:nvPr>
        </p:nvSpPr>
        <p:spPr/>
        <p:txBody>
          <a:bodyPr/>
          <a:p>
            <a:pPr>
              <a:lnSpc>
                <a:spcPct val="150000"/>
              </a:lnSpc>
            </a:pPr>
            <a:r>
              <a:rPr lang="en-US" altLang="zh-CN"/>
              <a:t>2</a:t>
            </a:r>
            <a:r>
              <a:rPr lang="zh-CN" altLang="en-US"/>
              <a:t>、</a:t>
            </a:r>
            <a:r>
              <a:rPr lang="en-US" altLang="zh-CN"/>
              <a:t>17k</a:t>
            </a:r>
            <a:r>
              <a:rPr lang="zh-CN" altLang="en-US"/>
              <a:t>官方：</a:t>
            </a:r>
            <a:endParaRPr lang="zh-CN" altLang="en-US"/>
          </a:p>
          <a:p>
            <a:pPr>
              <a:lnSpc>
                <a:spcPct val="150000"/>
              </a:lnSpc>
            </a:pPr>
            <a:r>
              <a:rPr lang="zh-CN" altLang="en-US" b="1"/>
              <a:t>（</a:t>
            </a:r>
            <a:r>
              <a:rPr lang="en-US" altLang="zh-CN" b="1"/>
              <a:t>1</a:t>
            </a:r>
            <a:r>
              <a:rPr lang="zh-CN" altLang="en-US" b="1"/>
              <a:t>）正版日</a:t>
            </a:r>
            <a:endParaRPr lang="zh-CN" altLang="en-US" b="1"/>
          </a:p>
          <a:p>
            <a:pPr>
              <a:lnSpc>
                <a:spcPct val="150000"/>
              </a:lnSpc>
            </a:pPr>
            <a:r>
              <a:rPr lang="zh-CN" altLang="en-US"/>
              <a:t>可联合作者，设定一个月的10号为正版日，号召盗版读者一个月至少看一天正版，为作者冲刺正版日榜单。</a:t>
            </a:r>
            <a:endParaRPr lang="zh-CN" altLang="en-US"/>
          </a:p>
          <a:p>
            <a:pPr>
              <a:lnSpc>
                <a:spcPct val="150000"/>
              </a:lnSpc>
            </a:pPr>
            <a:r>
              <a:rPr lang="zh-CN" altLang="en-US" b="1"/>
              <a:t>（</a:t>
            </a:r>
            <a:r>
              <a:rPr lang="en-US" altLang="zh-CN" b="1"/>
              <a:t>2</a:t>
            </a:r>
            <a:r>
              <a:rPr lang="zh-CN" altLang="en-US" b="1"/>
              <a:t>）福利周</a:t>
            </a:r>
            <a:endParaRPr lang="zh-CN" altLang="en-US" b="1"/>
          </a:p>
          <a:p>
            <a:pPr>
              <a:lnSpc>
                <a:spcPct val="150000"/>
              </a:lnSpc>
            </a:pPr>
            <a:r>
              <a:rPr lang="zh-CN" altLang="en-US"/>
              <a:t>即设定某个作品名称，号召读者搜索作品名称领取红包、代金券等奖品。</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彩蛋系统延伸升级</a:t>
            </a:r>
            <a:endParaRPr lang="zh-CN" altLang="en-US"/>
          </a:p>
        </p:txBody>
      </p:sp>
      <p:sp>
        <p:nvSpPr>
          <p:cNvPr id="3" name="内容占位符 2"/>
          <p:cNvSpPr>
            <a:spLocks noGrp="1"/>
          </p:cNvSpPr>
          <p:nvPr>
            <p:ph idx="1"/>
          </p:nvPr>
        </p:nvSpPr>
        <p:spPr>
          <a:xfrm>
            <a:off x="838200" y="1626235"/>
            <a:ext cx="10515600" cy="4351338"/>
          </a:xfrm>
        </p:spPr>
        <p:txBody>
          <a:bodyPr/>
          <a:p>
            <a:pPr>
              <a:lnSpc>
                <a:spcPct val="150000"/>
              </a:lnSpc>
            </a:pPr>
            <a:r>
              <a:rPr lang="zh-CN" altLang="en-US" b="1"/>
              <a:t>功能概述：</a:t>
            </a:r>
            <a:endParaRPr lang="zh-CN" altLang="en-US" b="1"/>
          </a:p>
          <a:p>
            <a:pPr>
              <a:lnSpc>
                <a:spcPct val="150000"/>
              </a:lnSpc>
            </a:pPr>
            <a:r>
              <a:rPr lang="zh-CN" altLang="en-US"/>
              <a:t>彩蛋系统升级版，增加场景应用</a:t>
            </a:r>
            <a:endParaRPr lang="zh-CN" altLang="en-US"/>
          </a:p>
          <a:p>
            <a:pPr>
              <a:lnSpc>
                <a:spcPct val="150000"/>
              </a:lnSpc>
            </a:pPr>
            <a:r>
              <a:rPr lang="zh-CN" altLang="en-US"/>
              <a:t>作者领取任务链，任务中触发读者任务，作者可设置读者任务的福利</a:t>
            </a:r>
            <a:endParaRPr lang="zh-CN" altLang="en-US"/>
          </a:p>
          <a:p>
            <a:pPr>
              <a:lnSpc>
                <a:spcPct val="150000"/>
              </a:lnSpc>
            </a:pPr>
            <a:r>
              <a:rPr lang="zh-CN" altLang="en-US"/>
              <a:t>读者领取作者发布的任务，或自主触发系统任务</a:t>
            </a:r>
            <a:endParaRPr lang="zh-CN" altLang="en-US"/>
          </a:p>
          <a:p>
            <a:pPr>
              <a:lnSpc>
                <a:spcPct val="150000"/>
              </a:lnSpc>
            </a:pPr>
            <a:r>
              <a:rPr lang="zh-CN" altLang="en-US"/>
              <a:t>客户端活动亦可搭载任务系统发布，给用户设定目标，用户完成任务后得到奖励</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彩蛋系统延伸升级</a:t>
            </a:r>
            <a:endParaRPr lang="zh-CN" altLang="en-US"/>
          </a:p>
        </p:txBody>
      </p:sp>
      <p:sp>
        <p:nvSpPr>
          <p:cNvPr id="3" name="内容占位符 2"/>
          <p:cNvSpPr>
            <a:spLocks noGrp="1"/>
          </p:cNvSpPr>
          <p:nvPr>
            <p:ph idx="1"/>
          </p:nvPr>
        </p:nvSpPr>
        <p:spPr/>
        <p:txBody>
          <a:bodyPr/>
          <a:p>
            <a:pPr>
              <a:lnSpc>
                <a:spcPct val="150000"/>
              </a:lnSpc>
            </a:pPr>
            <a:r>
              <a:rPr lang="zh-CN" altLang="en-US" b="1"/>
              <a:t>产品原型：</a:t>
            </a:r>
            <a:endParaRPr lang="zh-CN" altLang="en-US" b="1"/>
          </a:p>
          <a:p>
            <a:pPr>
              <a:lnSpc>
                <a:spcPct val="150000"/>
              </a:lnSpc>
            </a:pPr>
            <a:r>
              <a:rPr lang="zh-CN" altLang="en-US" b="1"/>
              <a:t>任务大厅</a:t>
            </a:r>
            <a:endParaRPr lang="zh-CN" altLang="en-US" b="1"/>
          </a:p>
          <a:p>
            <a:pPr>
              <a:lnSpc>
                <a:spcPct val="150000"/>
              </a:lnSpc>
            </a:pPr>
            <a:r>
              <a:rPr lang="zh-CN" altLang="en-US"/>
              <a:t>用户能看到所有发布中的任务，并领取，任务完成后获得奖励。</a:t>
            </a:r>
            <a:endParaRPr lang="zh-CN" altLang="en-US"/>
          </a:p>
          <a:p>
            <a:pPr>
              <a:lnSpc>
                <a:spcPct val="150000"/>
              </a:lnSpc>
            </a:pPr>
            <a:r>
              <a:rPr lang="zh-CN" altLang="en-US" b="1"/>
              <a:t>任务管理后台</a:t>
            </a:r>
            <a:endParaRPr lang="zh-CN" altLang="en-US" b="1"/>
          </a:p>
          <a:p>
            <a:pPr>
              <a:lnSpc>
                <a:spcPct val="150000"/>
              </a:lnSpc>
            </a:pPr>
            <a:r>
              <a:rPr lang="zh-CN" altLang="en-US"/>
              <a:t>管理员能制定任务规则以及查看任务报表。</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sym typeface="+mn-ea"/>
              </a:rPr>
              <a:t>彩蛋系统延伸升级</a:t>
            </a:r>
            <a:endParaRPr lang="zh-CN" altLang="en-US" dirty="0">
              <a:solidFill>
                <a:schemeClr val="tx1"/>
              </a:solidFill>
            </a:endParaRPr>
          </a:p>
        </p:txBody>
      </p:sp>
      <p:sp>
        <p:nvSpPr>
          <p:cNvPr id="3" name="内容占位符 2"/>
          <p:cNvSpPr>
            <a:spLocks noGrp="1"/>
          </p:cNvSpPr>
          <p:nvPr>
            <p:ph idx="1"/>
            <p:custDataLst>
              <p:tags r:id="rId2"/>
            </p:custDataLst>
          </p:nvPr>
        </p:nvSpPr>
        <p:spPr>
          <a:xfrm>
            <a:off x="838200" y="1577340"/>
            <a:ext cx="10515600" cy="5122545"/>
          </a:xfrm>
        </p:spPr>
        <p:txBody>
          <a:bodyPr>
            <a:normAutofit/>
          </a:bodyPr>
          <a:lstStyle/>
          <a:p>
            <a:pPr algn="just">
              <a:lnSpc>
                <a:spcPct val="150000"/>
              </a:lnSpc>
            </a:pPr>
            <a:r>
              <a:rPr lang="zh-CN" altLang="en-US" b="1" dirty="0"/>
              <a:t>运营方向：</a:t>
            </a:r>
            <a:endParaRPr lang="zh-CN" altLang="en-US" b="1" dirty="0"/>
          </a:p>
          <a:p>
            <a:pPr algn="just">
              <a:lnSpc>
                <a:spcPct val="150000"/>
              </a:lnSpc>
            </a:pPr>
            <a:r>
              <a:rPr lang="zh-CN" altLang="en-US" dirty="0"/>
              <a:t>小说连载周期特殊节点任务设计</a:t>
            </a:r>
            <a:endParaRPr lang="zh-CN" altLang="en-US" dirty="0"/>
          </a:p>
          <a:p>
            <a:pPr algn="just">
              <a:lnSpc>
                <a:spcPct val="150000"/>
              </a:lnSpc>
            </a:pPr>
            <a:r>
              <a:rPr lang="zh-CN" altLang="en-US" dirty="0"/>
              <a:t>（1）小说发布当天（2）小说发布后一周（3）小说免费期</a:t>
            </a:r>
            <a:endParaRPr lang="zh-CN" altLang="en-US" dirty="0"/>
          </a:p>
          <a:p>
            <a:pPr algn="just">
              <a:lnSpc>
                <a:spcPct val="150000"/>
              </a:lnSpc>
            </a:pPr>
            <a:r>
              <a:rPr lang="zh-CN" altLang="en-US" dirty="0"/>
              <a:t>（4）小说上架前一周（5）小说上架后一周（6）小说稳定连载期</a:t>
            </a:r>
            <a:endParaRPr lang="zh-CN" altLang="en-US" dirty="0"/>
          </a:p>
          <a:p>
            <a:pPr algn="just">
              <a:lnSpc>
                <a:spcPct val="150000"/>
              </a:lnSpc>
            </a:pPr>
            <a:r>
              <a:rPr lang="zh-CN" altLang="en-US" dirty="0"/>
              <a:t>（7）小说完本一月前（8）小说完本至新书发布前一月</a:t>
            </a:r>
            <a:endParaRPr lang="zh-CN" altLang="en-US" dirty="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竞品参考</a:t>
            </a:r>
            <a:endParaRPr lang="zh-CN" altLang="en-US"/>
          </a:p>
        </p:txBody>
      </p:sp>
      <p:sp>
        <p:nvSpPr>
          <p:cNvPr id="4" name="文本框 3"/>
          <p:cNvSpPr txBox="1"/>
          <p:nvPr/>
        </p:nvSpPr>
        <p:spPr>
          <a:xfrm>
            <a:off x="541020" y="1739265"/>
            <a:ext cx="10549255" cy="5631180"/>
          </a:xfrm>
          <a:prstGeom prst="rect">
            <a:avLst/>
          </a:prstGeom>
          <a:noFill/>
        </p:spPr>
        <p:txBody>
          <a:bodyPr wrap="square" rtlCol="0">
            <a:spAutoFit/>
          </a:bodyPr>
          <a:p>
            <a:r>
              <a:rPr lang="zh-CN" altLang="en-US" sz="2400" b="1"/>
              <a:t>掌阅</a:t>
            </a:r>
            <a:r>
              <a:rPr lang="en-US" altLang="zh-CN" sz="2400" b="1"/>
              <a:t>APP——</a:t>
            </a:r>
            <a:r>
              <a:rPr lang="zh-CN" altLang="en-US" sz="2400" b="1"/>
              <a:t>红包广场</a:t>
            </a:r>
            <a:endParaRPr lang="zh-CN" altLang="en-US" sz="2400" b="1"/>
          </a:p>
          <a:p>
            <a:endParaRPr lang="zh-CN" altLang="en-US" sz="2400" b="1"/>
          </a:p>
          <a:p>
            <a:r>
              <a:rPr lang="en-US" altLang="zh-CN" sz="2400"/>
              <a:t>1</a:t>
            </a:r>
            <a:r>
              <a:rPr lang="zh-CN" altLang="en-US" sz="2400"/>
              <a:t>、官方红包</a:t>
            </a:r>
            <a:endParaRPr lang="zh-CN" altLang="en-US" sz="2400"/>
          </a:p>
          <a:p>
            <a:endParaRPr lang="zh-CN" altLang="en-US" sz="2400"/>
          </a:p>
          <a:p>
            <a:r>
              <a:rPr lang="en-US" altLang="zh-CN" sz="2400"/>
              <a:t>2</a:t>
            </a:r>
            <a:r>
              <a:rPr lang="zh-CN" altLang="en-US" sz="2400"/>
              <a:t>、由作者充值发红包</a:t>
            </a:r>
            <a:endParaRPr lang="zh-CN" altLang="en-US" sz="2400"/>
          </a:p>
          <a:p>
            <a:endParaRPr lang="zh-CN" altLang="en-US" sz="2400"/>
          </a:p>
          <a:p>
            <a:r>
              <a:rPr lang="en-US" altLang="zh-CN" sz="2400"/>
              <a:t>3</a:t>
            </a:r>
            <a:r>
              <a:rPr lang="zh-CN" altLang="en-US" sz="2400"/>
              <a:t>、读者为某部作品追加红包发放</a:t>
            </a:r>
            <a:endParaRPr lang="zh-CN" altLang="en-US" sz="2400"/>
          </a:p>
          <a:p>
            <a:endParaRPr lang="zh-CN" altLang="en-US" sz="2400"/>
          </a:p>
          <a:p>
            <a:endParaRPr lang="zh-CN" altLang="en-US" sz="2400"/>
          </a:p>
          <a:p>
            <a:r>
              <a:rPr lang="zh-CN" altLang="en-US" sz="2400" b="1"/>
              <a:t>支付宝</a:t>
            </a:r>
            <a:r>
              <a:rPr lang="en-US" altLang="zh-CN" sz="2400" b="1"/>
              <a:t>——</a:t>
            </a:r>
            <a:r>
              <a:rPr lang="zh-CN" altLang="en-US" sz="2400" b="1"/>
              <a:t>口令红包</a:t>
            </a:r>
            <a:endParaRPr lang="zh-CN" altLang="en-US" sz="2400" b="1"/>
          </a:p>
          <a:p>
            <a:endParaRPr lang="zh-CN" altLang="en-US" sz="2400"/>
          </a:p>
          <a:p>
            <a:endParaRPr lang="zh-CN" altLang="en-US" sz="2400"/>
          </a:p>
          <a:p>
            <a:endParaRPr lang="zh-CN" altLang="en-US" sz="2400"/>
          </a:p>
          <a:p>
            <a:endParaRPr lang="zh-CN" altLang="en-US" sz="2400"/>
          </a:p>
          <a:p>
            <a:endParaRPr lang="zh-CN" altLang="en-US" sz="2400"/>
          </a:p>
        </p:txBody>
      </p:sp>
      <p:pic>
        <p:nvPicPr>
          <p:cNvPr id="5" name="图片 4"/>
          <p:cNvPicPr>
            <a:picLocks noChangeAspect="1"/>
          </p:cNvPicPr>
          <p:nvPr/>
        </p:nvPicPr>
        <p:blipFill>
          <a:blip r:embed="rId1"/>
          <a:stretch>
            <a:fillRect/>
          </a:stretch>
        </p:blipFill>
        <p:spPr>
          <a:xfrm>
            <a:off x="7555865" y="149225"/>
            <a:ext cx="3797935" cy="619696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tx1"/>
                </a:solidFill>
              </a:rPr>
              <a:t>二、高能</a:t>
            </a:r>
            <a:r>
              <a:rPr lang="en-US" altLang="zh-CN" dirty="0">
                <a:solidFill>
                  <a:schemeClr val="tx1"/>
                </a:solidFill>
              </a:rPr>
              <a:t>hi</a:t>
            </a:r>
            <a:r>
              <a:rPr lang="zh-CN" altLang="en-US" dirty="0">
                <a:solidFill>
                  <a:schemeClr val="tx1"/>
                </a:solidFill>
              </a:rPr>
              <a:t>答</a:t>
            </a:r>
            <a:endParaRPr lang="zh-CN" altLang="en-US" dirty="0">
              <a:solidFill>
                <a:schemeClr val="tx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b="1" dirty="0"/>
              <a:t>功能概述：</a:t>
            </a:r>
            <a:endParaRPr lang="zh-CN" altLang="en-US" b="1" dirty="0"/>
          </a:p>
          <a:p>
            <a:pPr algn="just">
              <a:lnSpc>
                <a:spcPct val="120000"/>
              </a:lnSpc>
            </a:pPr>
            <a:r>
              <a:rPr lang="zh-CN" altLang="en-US" dirty="0"/>
              <a:t>用户可以设置</a:t>
            </a:r>
            <a:r>
              <a:rPr lang="en-US" altLang="zh-CN" dirty="0"/>
              <a:t>kb</a:t>
            </a:r>
            <a:r>
              <a:rPr lang="zh-CN" altLang="en-US" dirty="0"/>
              <a:t>金额悬赏，由此向作者提问。</a:t>
            </a:r>
            <a:endParaRPr lang="zh-CN" altLang="en-US" dirty="0"/>
          </a:p>
          <a:p>
            <a:pPr algn="just">
              <a:lnSpc>
                <a:spcPct val="120000"/>
              </a:lnSpc>
            </a:pPr>
            <a:r>
              <a:rPr lang="zh-CN" altLang="en-US" dirty="0"/>
              <a:t>作者回答此问题后，其他读者可通过少量</a:t>
            </a:r>
            <a:r>
              <a:rPr lang="en-US" altLang="zh-CN" dirty="0"/>
              <a:t>kb</a:t>
            </a:r>
            <a:r>
              <a:rPr lang="zh-CN" altLang="en-US" dirty="0"/>
              <a:t>围观此回答并留言。</a:t>
            </a:r>
            <a:endParaRPr lang="zh-CN" altLang="en-US" dirty="0"/>
          </a:p>
          <a:p>
            <a:pPr algn="just">
              <a:lnSpc>
                <a:spcPct val="120000"/>
              </a:lnSpc>
            </a:pPr>
            <a:r>
              <a:rPr lang="zh-CN" altLang="en-US" dirty="0"/>
              <a:t>此回答超过</a:t>
            </a:r>
            <a:r>
              <a:rPr lang="en-US" altLang="zh-CN" dirty="0"/>
              <a:t>30</a:t>
            </a:r>
            <a:r>
              <a:rPr lang="zh-CN" altLang="en-US" dirty="0"/>
              <a:t>天后，可以免费围观。</a:t>
            </a:r>
            <a:endParaRPr lang="zh-CN" altLang="en-US"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竞品参考</a:t>
            </a:r>
            <a:endParaRPr lang="zh-CN" altLang="en-US"/>
          </a:p>
        </p:txBody>
      </p:sp>
      <p:sp>
        <p:nvSpPr>
          <p:cNvPr id="3" name="内容占位符 2"/>
          <p:cNvSpPr>
            <a:spLocks noGrp="1"/>
          </p:cNvSpPr>
          <p:nvPr>
            <p:ph idx="1"/>
          </p:nvPr>
        </p:nvSpPr>
        <p:spPr/>
        <p:txBody>
          <a:bodyPr/>
          <a:p>
            <a:r>
              <a:rPr lang="en-US" altLang="zh-CN"/>
              <a:t>1</a:t>
            </a:r>
            <a:r>
              <a:rPr lang="zh-CN" altLang="en-US"/>
              <a:t>、新浪微博</a:t>
            </a:r>
            <a:r>
              <a:rPr lang="en-US" altLang="zh-CN"/>
              <a:t>—</a:t>
            </a:r>
            <a:r>
              <a:rPr lang="zh-CN" altLang="en-US"/>
              <a:t>微博问答</a:t>
            </a:r>
            <a:endParaRPr lang="zh-CN" altLang="en-US"/>
          </a:p>
          <a:p>
            <a:endParaRPr lang="zh-CN" altLang="en-US"/>
          </a:p>
          <a:p>
            <a:r>
              <a:rPr lang="en-US" altLang="zh-CN"/>
              <a:t>2</a:t>
            </a:r>
            <a:r>
              <a:rPr lang="zh-CN" altLang="en-US"/>
              <a:t>、分答</a:t>
            </a:r>
            <a:endParaRPr lang="zh-CN" altLang="en-US"/>
          </a:p>
          <a:p>
            <a:endParaRPr lang="zh-CN" altLang="en-US"/>
          </a:p>
          <a:p>
            <a:r>
              <a:rPr lang="en-US" altLang="zh-CN"/>
              <a:t>3</a:t>
            </a:r>
            <a:r>
              <a:rPr lang="zh-CN" altLang="en-US"/>
              <a:t>、知乎</a:t>
            </a:r>
            <a:r>
              <a:rPr lang="en-US" altLang="zh-CN"/>
              <a:t>—</a:t>
            </a:r>
            <a:r>
              <a:rPr lang="zh-CN" altLang="en-US"/>
              <a:t>付费咨询</a:t>
            </a:r>
            <a:endParaRPr lang="zh-CN" altLang="en-US"/>
          </a:p>
        </p:txBody>
      </p:sp>
      <p:pic>
        <p:nvPicPr>
          <p:cNvPr id="4" name="图片 3"/>
          <p:cNvPicPr>
            <a:picLocks noChangeAspect="1"/>
          </p:cNvPicPr>
          <p:nvPr/>
        </p:nvPicPr>
        <p:blipFill>
          <a:blip r:embed="rId1"/>
          <a:stretch>
            <a:fillRect/>
          </a:stretch>
        </p:blipFill>
        <p:spPr>
          <a:xfrm>
            <a:off x="7325360" y="34290"/>
            <a:ext cx="4028440" cy="670179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网文江湖 </a:t>
            </a:r>
            <a:r>
              <a:rPr lang="zh-CN" altLang="en-US" sz="3200"/>
              <a:t>（游戏化阅读社区雏形）</a:t>
            </a:r>
            <a:endParaRPr lang="zh-CN" altLang="en-US" sz="3200"/>
          </a:p>
        </p:txBody>
      </p:sp>
      <p:sp>
        <p:nvSpPr>
          <p:cNvPr id="3" name="内容占位符 2"/>
          <p:cNvSpPr>
            <a:spLocks noGrp="1"/>
          </p:cNvSpPr>
          <p:nvPr>
            <p:ph idx="1"/>
          </p:nvPr>
        </p:nvSpPr>
        <p:spPr/>
        <p:txBody>
          <a:bodyPr/>
          <a:p>
            <a:pPr marL="0" indent="0">
              <a:lnSpc>
                <a:spcPct val="150000"/>
              </a:lnSpc>
              <a:buNone/>
            </a:pPr>
            <a:r>
              <a:rPr lang="zh-CN" altLang="en-US" b="1"/>
              <a:t>功能概述：</a:t>
            </a:r>
            <a:endParaRPr lang="zh-CN" altLang="en-US" b="1"/>
          </a:p>
          <a:p>
            <a:pPr>
              <a:lnSpc>
                <a:spcPct val="150000"/>
              </a:lnSpc>
            </a:pPr>
            <a:r>
              <a:rPr lang="zh-CN" altLang="en-US">
                <a:sym typeface="+mn-ea"/>
              </a:rPr>
              <a:t>网文世界由作家、读者、小说、官方NPC组成的虚拟世界。</a:t>
            </a:r>
            <a:endParaRPr lang="zh-CN" altLang="en-US"/>
          </a:p>
          <a:p>
            <a:pPr>
              <a:lnSpc>
                <a:spcPct val="150000"/>
              </a:lnSpc>
            </a:pPr>
            <a:r>
              <a:rPr lang="zh-CN" altLang="en-US">
                <a:sym typeface="+mn-ea"/>
              </a:rPr>
              <a:t>用户进入时通过创建角色，可做日常任务、成长任务，以及领取作者发布的任务；收听关注的作家动态；阅读其他读者的热帖；</a:t>
            </a:r>
            <a:endParaRPr lang="zh-CN" altLang="en-US"/>
          </a:p>
          <a:p>
            <a:pPr>
              <a:lnSpc>
                <a:spcPct val="150000"/>
              </a:lnSpc>
            </a:pPr>
            <a:r>
              <a:rPr lang="zh-CN" altLang="en-US">
                <a:sym typeface="+mn-ea"/>
              </a:rPr>
              <a:t>作家进入时可更新作者圈动态；查看自己读者圈数据；与读者互动或触发任务；</a:t>
            </a:r>
            <a:endParaRPr lang="zh-CN" altLang="en-US" dirty="0"/>
          </a:p>
          <a:p>
            <a:pPr marL="0" indent="0">
              <a:lnSpc>
                <a:spcPct val="150000"/>
              </a:lnSpc>
              <a:buNone/>
            </a:pP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custDataLst>
              <p:tags r:id="rId1"/>
            </p:custDataLst>
          </p:nvPr>
        </p:nvSpPr>
        <p:spPr>
          <a:xfrm>
            <a:off x="6269038" y="1269431"/>
            <a:ext cx="922338" cy="92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
        <p:nvSpPr>
          <p:cNvPr id="7177" name="文本框 12"/>
          <p:cNvSpPr txBox="1"/>
          <p:nvPr>
            <p:custDataLst>
              <p:tags r:id="rId2"/>
            </p:custDataLst>
          </p:nvPr>
        </p:nvSpPr>
        <p:spPr>
          <a:xfrm>
            <a:off x="6404316" y="1269431"/>
            <a:ext cx="651782" cy="923925"/>
          </a:xfrm>
          <a:prstGeom prst="rect">
            <a:avLst/>
          </a:prstGeom>
          <a:noFill/>
          <a:ln w="9525">
            <a:noFill/>
          </a:ln>
        </p:spPr>
        <p:txBody>
          <a:bodyPr wrap="square" lIns="90000" tIns="46800" rIns="90000" bIns="46800">
            <a:normAutofit/>
          </a:bodyPr>
          <a:lstStyle/>
          <a:p>
            <a:pPr lvl="0" algn="ctr"/>
            <a:r>
              <a:rPr lang="en-US" altLang="zh-CN" sz="5400" b="1"/>
              <a:t>1</a:t>
            </a:r>
            <a:endParaRPr lang="zh-CN" altLang="en-US" sz="5400" b="1" dirty="0"/>
          </a:p>
        </p:txBody>
      </p:sp>
      <p:sp>
        <p:nvSpPr>
          <p:cNvPr id="3" name="文本框 2"/>
          <p:cNvSpPr txBox="1"/>
          <p:nvPr>
            <p:custDataLst>
              <p:tags r:id="rId3"/>
            </p:custDataLst>
          </p:nvPr>
        </p:nvSpPr>
        <p:spPr>
          <a:xfrm>
            <a:off x="7611382" y="1485560"/>
            <a:ext cx="3093735" cy="491896"/>
          </a:xfrm>
          <a:prstGeom prst="rect">
            <a:avLst/>
          </a:prstGeom>
          <a:noFill/>
          <a:ln w="9525">
            <a:noFill/>
          </a:ln>
        </p:spPr>
        <p:txBody>
          <a:bodyPr wrap="square" anchor="b" anchorCtr="0">
            <a:normAutofit/>
          </a:bodyPr>
          <a:lstStyle>
            <a:defPPr>
              <a:defRPr lang="zh-CN"/>
            </a:defPPr>
            <a:lvl1pPr marL="0" lvl="0" indent="0" eaLnBrk="1" hangingPunct="1">
              <a:lnSpc>
                <a:spcPct val="100000"/>
              </a:lnSpc>
              <a:buFont typeface="Arial" panose="020B0604020202020204" pitchFamily="34" charset="0"/>
              <a:buNone/>
              <a:defRPr sz="2000">
                <a:latin typeface="+mn-lt"/>
                <a:ea typeface="+mn-ea"/>
              </a:defRPr>
            </a:lvl1pPr>
            <a:lvl2pPr marL="685800" indent="-228600">
              <a:lnSpc>
                <a:spcPct val="90000"/>
              </a:lnSpc>
              <a:spcBef>
                <a:spcPts val="500"/>
              </a:spcBef>
              <a:buFont typeface="Arial" panose="020B0604020202020204" pitchFamily="34" charset="0"/>
              <a:buChar char="•"/>
              <a:defRPr sz="2400">
                <a:latin typeface="+mn-lt"/>
                <a:ea typeface="+mn-ea"/>
              </a:defRPr>
            </a:lvl2pPr>
            <a:lvl3pPr marL="1143000" indent="-228600">
              <a:lnSpc>
                <a:spcPct val="90000"/>
              </a:lnSpc>
              <a:spcBef>
                <a:spcPts val="500"/>
              </a:spcBef>
              <a:buFont typeface="Arial" panose="020B0604020202020204" pitchFamily="34" charset="0"/>
              <a:buChar char="•"/>
              <a:defRPr sz="2000">
                <a:latin typeface="+mn-lt"/>
                <a:ea typeface="+mn-ea"/>
              </a:defRPr>
            </a:lvl3pPr>
            <a:lvl4pPr marL="1600200" indent="-228600">
              <a:lnSpc>
                <a:spcPct val="90000"/>
              </a:lnSpc>
              <a:spcBef>
                <a:spcPts val="500"/>
              </a:spcBef>
              <a:buFont typeface="Arial" panose="020B0604020202020204" pitchFamily="34" charset="0"/>
              <a:buChar char="•"/>
              <a:defRPr>
                <a:latin typeface="+mn-lt"/>
                <a:ea typeface="+mn-ea"/>
              </a:defRPr>
            </a:lvl4pPr>
            <a:lvl5pPr marL="2057400" indent="-228600">
              <a:lnSpc>
                <a:spcPct val="90000"/>
              </a:lnSpc>
              <a:spcBef>
                <a:spcPts val="500"/>
              </a:spcBef>
              <a:buFont typeface="Arial" panose="020B0604020202020204" pitchFamily="34" charset="0"/>
              <a:buChar char="•"/>
              <a:defRPr>
                <a:latin typeface="+mn-lt"/>
                <a:ea typeface="+mn-ea"/>
              </a:defRPr>
            </a:lvl5pPr>
          </a:lstStyle>
          <a:p>
            <a:r>
              <a:rPr lang="zh-CN" altLang="en-US" sz="2400" dirty="0">
                <a:latin typeface="+mj-lt"/>
                <a:ea typeface="+mj-ea"/>
                <a:cs typeface="+mj-cs"/>
              </a:rPr>
              <a:t>需求分析</a:t>
            </a:r>
            <a:endParaRPr lang="zh-CN" altLang="en-US" sz="2400" dirty="0">
              <a:latin typeface="+mj-lt"/>
              <a:ea typeface="+mj-ea"/>
              <a:cs typeface="+mj-cs"/>
            </a:endParaRPr>
          </a:p>
        </p:txBody>
      </p:sp>
      <p:sp>
        <p:nvSpPr>
          <p:cNvPr id="11" name="椭圆 10"/>
          <p:cNvSpPr/>
          <p:nvPr>
            <p:custDataLst>
              <p:tags r:id="rId4"/>
            </p:custDataLst>
          </p:nvPr>
        </p:nvSpPr>
        <p:spPr>
          <a:xfrm>
            <a:off x="6269038" y="2967037"/>
            <a:ext cx="922338" cy="923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
        <p:nvSpPr>
          <p:cNvPr id="7178" name="文本框 13"/>
          <p:cNvSpPr txBox="1"/>
          <p:nvPr>
            <p:custDataLst>
              <p:tags r:id="rId5"/>
            </p:custDataLst>
          </p:nvPr>
        </p:nvSpPr>
        <p:spPr>
          <a:xfrm>
            <a:off x="6409079" y="2967037"/>
            <a:ext cx="642257" cy="923925"/>
          </a:xfrm>
          <a:prstGeom prst="rect">
            <a:avLst/>
          </a:prstGeom>
          <a:noFill/>
          <a:ln w="9525">
            <a:noFill/>
          </a:ln>
        </p:spPr>
        <p:txBody>
          <a:bodyPr wrap="square" lIns="90000" tIns="46800" rIns="90000" bIns="46800">
            <a:normAutofit/>
          </a:bodyPr>
          <a:lstStyle/>
          <a:p>
            <a:pPr lvl="0" algn="ctr"/>
            <a:r>
              <a:rPr lang="en-US" altLang="zh-CN" sz="5400" b="1"/>
              <a:t>2</a:t>
            </a:r>
            <a:endParaRPr lang="zh-CN" altLang="en-US" sz="5400" b="1" dirty="0"/>
          </a:p>
        </p:txBody>
      </p:sp>
      <p:sp>
        <p:nvSpPr>
          <p:cNvPr id="27" name="文本框 26"/>
          <p:cNvSpPr txBox="1"/>
          <p:nvPr>
            <p:custDataLst>
              <p:tags r:id="rId6"/>
            </p:custDataLst>
          </p:nvPr>
        </p:nvSpPr>
        <p:spPr>
          <a:xfrm>
            <a:off x="7611382" y="3182531"/>
            <a:ext cx="3093735" cy="491896"/>
          </a:xfrm>
          <a:prstGeom prst="rect">
            <a:avLst/>
          </a:prstGeom>
          <a:noFill/>
          <a:ln w="9525">
            <a:noFill/>
          </a:ln>
        </p:spPr>
        <p:txBody>
          <a:bodyPr wrap="square" anchor="b" anchorCtr="0">
            <a:normAutofit/>
          </a:bodyPr>
          <a:lstStyle>
            <a:defPPr>
              <a:defRPr lang="zh-CN"/>
            </a:defPPr>
            <a:lvl1pPr marL="0" lvl="0" indent="0" eaLnBrk="1" hangingPunct="1">
              <a:lnSpc>
                <a:spcPct val="100000"/>
              </a:lnSpc>
              <a:buFont typeface="Arial" panose="020B0604020202020204" pitchFamily="34" charset="0"/>
              <a:buNone/>
              <a:defRPr sz="2000">
                <a:latin typeface="+mn-lt"/>
                <a:ea typeface="+mn-ea"/>
              </a:defRPr>
            </a:lvl1pPr>
            <a:lvl2pPr marL="685800" indent="-228600">
              <a:lnSpc>
                <a:spcPct val="90000"/>
              </a:lnSpc>
              <a:spcBef>
                <a:spcPts val="500"/>
              </a:spcBef>
              <a:buFont typeface="Arial" panose="020B0604020202020204" pitchFamily="34" charset="0"/>
              <a:buChar char="•"/>
              <a:defRPr sz="2400">
                <a:latin typeface="+mn-lt"/>
                <a:ea typeface="+mn-ea"/>
              </a:defRPr>
            </a:lvl2pPr>
            <a:lvl3pPr marL="1143000" indent="-228600">
              <a:lnSpc>
                <a:spcPct val="90000"/>
              </a:lnSpc>
              <a:spcBef>
                <a:spcPts val="500"/>
              </a:spcBef>
              <a:buFont typeface="Arial" panose="020B0604020202020204" pitchFamily="34" charset="0"/>
              <a:buChar char="•"/>
              <a:defRPr sz="2000">
                <a:latin typeface="+mn-lt"/>
                <a:ea typeface="+mn-ea"/>
              </a:defRPr>
            </a:lvl3pPr>
            <a:lvl4pPr marL="1600200" indent="-228600">
              <a:lnSpc>
                <a:spcPct val="90000"/>
              </a:lnSpc>
              <a:spcBef>
                <a:spcPts val="500"/>
              </a:spcBef>
              <a:buFont typeface="Arial" panose="020B0604020202020204" pitchFamily="34" charset="0"/>
              <a:buChar char="•"/>
              <a:defRPr>
                <a:latin typeface="+mn-lt"/>
                <a:ea typeface="+mn-ea"/>
              </a:defRPr>
            </a:lvl4pPr>
            <a:lvl5pPr marL="2057400" indent="-228600">
              <a:lnSpc>
                <a:spcPct val="90000"/>
              </a:lnSpc>
              <a:spcBef>
                <a:spcPts val="500"/>
              </a:spcBef>
              <a:buFont typeface="Arial" panose="020B0604020202020204" pitchFamily="34" charset="0"/>
              <a:buChar char="•"/>
              <a:defRPr>
                <a:latin typeface="+mn-lt"/>
                <a:ea typeface="+mn-ea"/>
              </a:defRPr>
            </a:lvl5pPr>
          </a:lstStyle>
          <a:p>
            <a:r>
              <a:rPr lang="zh-CN" altLang="en-US" sz="2400" dirty="0">
                <a:latin typeface="+mj-lt"/>
                <a:ea typeface="+mj-ea"/>
                <a:cs typeface="+mj-cs"/>
              </a:rPr>
              <a:t>运营目标拆解</a:t>
            </a:r>
            <a:endParaRPr lang="zh-CN" altLang="en-US" sz="2400" dirty="0">
              <a:latin typeface="+mj-lt"/>
              <a:ea typeface="+mj-ea"/>
              <a:cs typeface="+mj-cs"/>
            </a:endParaRPr>
          </a:p>
        </p:txBody>
      </p:sp>
      <p:sp>
        <p:nvSpPr>
          <p:cNvPr id="12" name="椭圆 11"/>
          <p:cNvSpPr/>
          <p:nvPr>
            <p:custDataLst>
              <p:tags r:id="rId7"/>
            </p:custDataLst>
          </p:nvPr>
        </p:nvSpPr>
        <p:spPr>
          <a:xfrm>
            <a:off x="6269038" y="4659880"/>
            <a:ext cx="922338" cy="9239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
        <p:nvSpPr>
          <p:cNvPr id="7179" name="文本框 14"/>
          <p:cNvSpPr txBox="1"/>
          <p:nvPr>
            <p:custDataLst>
              <p:tags r:id="rId8"/>
            </p:custDataLst>
          </p:nvPr>
        </p:nvSpPr>
        <p:spPr>
          <a:xfrm>
            <a:off x="6409079" y="4669405"/>
            <a:ext cx="642257" cy="923925"/>
          </a:xfrm>
          <a:prstGeom prst="rect">
            <a:avLst/>
          </a:prstGeom>
          <a:noFill/>
          <a:ln w="9525">
            <a:noFill/>
          </a:ln>
        </p:spPr>
        <p:txBody>
          <a:bodyPr wrap="square" lIns="90000" tIns="46800" rIns="90000" bIns="46800">
            <a:normAutofit/>
          </a:bodyPr>
          <a:lstStyle/>
          <a:p>
            <a:pPr lvl="0" algn="ctr"/>
            <a:r>
              <a:rPr lang="en-US" altLang="zh-CN" sz="5400" b="1"/>
              <a:t>3</a:t>
            </a:r>
            <a:endParaRPr lang="zh-CN" altLang="en-US" sz="5400" b="1" dirty="0"/>
          </a:p>
        </p:txBody>
      </p:sp>
      <p:sp>
        <p:nvSpPr>
          <p:cNvPr id="30" name="文本框 29"/>
          <p:cNvSpPr txBox="1"/>
          <p:nvPr>
            <p:custDataLst>
              <p:tags r:id="rId9"/>
            </p:custDataLst>
          </p:nvPr>
        </p:nvSpPr>
        <p:spPr>
          <a:xfrm>
            <a:off x="7611382" y="4875692"/>
            <a:ext cx="3093735" cy="491896"/>
          </a:xfrm>
          <a:prstGeom prst="rect">
            <a:avLst/>
          </a:prstGeom>
          <a:noFill/>
          <a:ln w="9525">
            <a:noFill/>
          </a:ln>
        </p:spPr>
        <p:txBody>
          <a:bodyPr wrap="square" anchor="b" anchorCtr="0">
            <a:normAutofit/>
          </a:bodyPr>
          <a:lstStyle>
            <a:defPPr>
              <a:defRPr lang="zh-CN"/>
            </a:defPPr>
            <a:lvl1pPr marL="0" lvl="0" indent="0" eaLnBrk="1" hangingPunct="1">
              <a:lnSpc>
                <a:spcPct val="100000"/>
              </a:lnSpc>
              <a:buFont typeface="Arial" panose="020B0604020202020204" pitchFamily="34" charset="0"/>
              <a:buNone/>
              <a:defRPr sz="2000">
                <a:latin typeface="+mn-lt"/>
                <a:ea typeface="+mn-ea"/>
              </a:defRPr>
            </a:lvl1pPr>
            <a:lvl2pPr marL="685800" indent="-228600">
              <a:lnSpc>
                <a:spcPct val="90000"/>
              </a:lnSpc>
              <a:spcBef>
                <a:spcPts val="500"/>
              </a:spcBef>
              <a:buFont typeface="Arial" panose="020B0604020202020204" pitchFamily="34" charset="0"/>
              <a:buChar char="•"/>
              <a:defRPr sz="2400">
                <a:latin typeface="+mn-lt"/>
                <a:ea typeface="+mn-ea"/>
              </a:defRPr>
            </a:lvl2pPr>
            <a:lvl3pPr marL="1143000" indent="-228600">
              <a:lnSpc>
                <a:spcPct val="90000"/>
              </a:lnSpc>
              <a:spcBef>
                <a:spcPts val="500"/>
              </a:spcBef>
              <a:buFont typeface="Arial" panose="020B0604020202020204" pitchFamily="34" charset="0"/>
              <a:buChar char="•"/>
              <a:defRPr sz="2000">
                <a:latin typeface="+mn-lt"/>
                <a:ea typeface="+mn-ea"/>
              </a:defRPr>
            </a:lvl3pPr>
            <a:lvl4pPr marL="1600200" indent="-228600">
              <a:lnSpc>
                <a:spcPct val="90000"/>
              </a:lnSpc>
              <a:spcBef>
                <a:spcPts val="500"/>
              </a:spcBef>
              <a:buFont typeface="Arial" panose="020B0604020202020204" pitchFamily="34" charset="0"/>
              <a:buChar char="•"/>
              <a:defRPr>
                <a:latin typeface="+mn-lt"/>
                <a:ea typeface="+mn-ea"/>
              </a:defRPr>
            </a:lvl4pPr>
            <a:lvl5pPr marL="2057400" indent="-228600">
              <a:lnSpc>
                <a:spcPct val="90000"/>
              </a:lnSpc>
              <a:spcBef>
                <a:spcPts val="500"/>
              </a:spcBef>
              <a:buFont typeface="Arial" panose="020B0604020202020204" pitchFamily="34" charset="0"/>
              <a:buChar char="•"/>
              <a:defRPr>
                <a:latin typeface="+mn-lt"/>
                <a:ea typeface="+mn-ea"/>
              </a:defRPr>
            </a:lvl5pPr>
          </a:lstStyle>
          <a:p>
            <a:r>
              <a:rPr lang="zh-CN" altLang="en-US" sz="2400" dirty="0">
                <a:latin typeface="+mj-lt"/>
                <a:ea typeface="+mj-ea"/>
                <a:cs typeface="+mj-cs"/>
              </a:rPr>
              <a:t>社区功能设计</a:t>
            </a:r>
            <a:endParaRPr lang="zh-CN" altLang="en-US" sz="2400" dirty="0">
              <a:latin typeface="+mj-lt"/>
              <a:ea typeface="+mj-ea"/>
              <a:cs typeface="+mj-cs"/>
            </a:endParaRPr>
          </a:p>
        </p:txBody>
      </p:sp>
      <p:sp>
        <p:nvSpPr>
          <p:cNvPr id="6" name="文本框 5"/>
          <p:cNvSpPr txBox="1"/>
          <p:nvPr>
            <p:custDataLst>
              <p:tags r:id="rId10"/>
            </p:custDataLst>
          </p:nvPr>
        </p:nvSpPr>
        <p:spPr>
          <a:xfrm>
            <a:off x="455613" y="2967038"/>
            <a:ext cx="4060825" cy="923925"/>
          </a:xfrm>
          <a:prstGeom prst="rect">
            <a:avLst/>
          </a:prstGeom>
          <a:noFill/>
          <a:ln w="9525">
            <a:noFill/>
          </a:ln>
        </p:spPr>
        <p:txBody>
          <a:bodyPr wrap="none">
            <a:normAutofit/>
          </a:bodyPr>
          <a:lstStyle>
            <a:defPPr>
              <a:defRPr lang="zh-CN"/>
            </a:defPPr>
            <a:lvl1pPr lvl="0">
              <a:defRPr sz="5400" b="1">
                <a:solidFill>
                  <a:srgbClr val="F2655C"/>
                </a:solidFill>
                <a:latin typeface="微软雅黑" panose="020B0503020204020204" charset="-122"/>
                <a:ea typeface="微软雅黑" panose="020B0503020204020204" charset="-122"/>
              </a:defRPr>
            </a:lvl1pPr>
          </a:lstStyle>
          <a:p>
            <a:pPr algn="ctr"/>
            <a:r>
              <a:rPr lang="en-US" altLang="zh-CN">
                <a:solidFill>
                  <a:schemeClr val="accent1"/>
                </a:solidFill>
                <a:latin typeface="+mj-lt"/>
                <a:ea typeface="+mj-ea"/>
                <a:cs typeface="+mj-cs"/>
              </a:rPr>
              <a:t>CONTENTS</a:t>
            </a:r>
            <a:endParaRPr lang="en-US" altLang="zh-CN">
              <a:solidFill>
                <a:schemeClr val="accent1"/>
              </a:solidFill>
              <a:latin typeface="+mj-lt"/>
              <a:ea typeface="+mj-ea"/>
              <a:cs typeface="+mj-cs"/>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tx1"/>
                </a:solidFill>
              </a:rPr>
              <a:t>网文江湖构想</a:t>
            </a:r>
            <a:endParaRPr lang="zh-CN" altLang="en-US" dirty="0">
              <a:solidFill>
                <a:schemeClr val="tx1"/>
              </a:solidFill>
            </a:endParaRPr>
          </a:p>
        </p:txBody>
      </p:sp>
      <p:sp>
        <p:nvSpPr>
          <p:cNvPr id="3" name="内容占位符 2"/>
          <p:cNvSpPr>
            <a:spLocks noGrp="1"/>
          </p:cNvSpPr>
          <p:nvPr>
            <p:ph idx="1"/>
            <p:custDataLst>
              <p:tags r:id="rId2"/>
            </p:custDataLst>
          </p:nvPr>
        </p:nvSpPr>
        <p:spPr>
          <a:xfrm>
            <a:off x="838200" y="1609725"/>
            <a:ext cx="10515600" cy="4843780"/>
          </a:xfrm>
        </p:spPr>
        <p:txBody>
          <a:bodyPr>
            <a:normAutofit/>
          </a:bodyPr>
          <a:lstStyle/>
          <a:p>
            <a:pPr marL="0" indent="0">
              <a:lnSpc>
                <a:spcPct val="250000"/>
              </a:lnSpc>
              <a:buNone/>
            </a:pPr>
            <a:r>
              <a:rPr lang="en-US" altLang="zh-CN" dirty="0"/>
              <a:t>1</a:t>
            </a:r>
            <a:r>
              <a:rPr lang="zh-CN" altLang="en-US" dirty="0"/>
              <a:t>、产品形式类似于手游（页游），由作者、读者、小说作品、</a:t>
            </a:r>
            <a:r>
              <a:rPr lang="en-US" altLang="zh-CN" dirty="0"/>
              <a:t>17k</a:t>
            </a:r>
            <a:r>
              <a:rPr lang="zh-CN" altLang="en-US" dirty="0"/>
              <a:t>官方</a:t>
            </a:r>
            <a:r>
              <a:rPr lang="en-US" altLang="zh-CN" dirty="0"/>
              <a:t>NPC</a:t>
            </a:r>
            <a:r>
              <a:rPr lang="zh-CN" altLang="en-US" dirty="0"/>
              <a:t>组成的虚拟游戏世界。</a:t>
            </a:r>
            <a:r>
              <a:rPr lang="zh-CN" altLang="en-US">
                <a:sym typeface="+mn-ea"/>
              </a:rPr>
              <a:t>网文江湖社区将包含：作者圈、阵营讨论区、书荒推荐、家族在线聊天。</a:t>
            </a:r>
            <a:endParaRPr lang="zh-CN" altLang="en-US" dirty="0"/>
          </a:p>
          <a:p>
            <a:pPr marL="0" indent="0">
              <a:lnSpc>
                <a:spcPct val="250000"/>
              </a:lnSpc>
              <a:buNone/>
            </a:pPr>
            <a:r>
              <a:rPr lang="en-US" altLang="zh-CN" dirty="0"/>
              <a:t>2</a:t>
            </a:r>
            <a:r>
              <a:rPr lang="zh-CN" altLang="en-US" dirty="0"/>
              <a:t>、网文江湖社区将分为两大战营，读者在初次进入社区时可以选择；为平衡阵营，选择弱势阵营时将给读者一定奖励；阵营转换需付费进行重置。</a:t>
            </a:r>
            <a:endParaRPr lang="zh-CN" altLang="en-US" dirty="0"/>
          </a:p>
          <a:p>
            <a:pPr marL="0" indent="0">
              <a:lnSpc>
                <a:spcPct val="200000"/>
              </a:lnSpc>
              <a:buNone/>
            </a:pPr>
            <a:endParaRPr lang="zh-CN" altLang="en-US" dirty="0"/>
          </a:p>
          <a:p>
            <a:pPr marL="0" indent="0">
              <a:lnSpc>
                <a:spcPct val="150000"/>
              </a:lnSpc>
              <a:buNone/>
            </a:pPr>
            <a:endParaRPr lang="zh-CN" altLang="en-US" sz="2000" dirty="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网文江湖构想</a:t>
            </a:r>
            <a:endParaRPr lang="zh-CN" altLang="en-US"/>
          </a:p>
        </p:txBody>
      </p:sp>
      <p:sp>
        <p:nvSpPr>
          <p:cNvPr id="3" name="内容占位符 2"/>
          <p:cNvSpPr>
            <a:spLocks noGrp="1"/>
          </p:cNvSpPr>
          <p:nvPr>
            <p:ph idx="1"/>
          </p:nvPr>
        </p:nvSpPr>
        <p:spPr>
          <a:xfrm>
            <a:off x="608330" y="1609725"/>
            <a:ext cx="11008360" cy="4351655"/>
          </a:xfrm>
        </p:spPr>
        <p:txBody>
          <a:bodyPr>
            <a:normAutofit/>
          </a:bodyPr>
          <a:p>
            <a:pPr marL="0" indent="0">
              <a:lnSpc>
                <a:spcPct val="250000"/>
              </a:lnSpc>
              <a:buNone/>
            </a:pPr>
            <a:r>
              <a:rPr lang="en-US" altLang="zh-CN" dirty="0">
                <a:sym typeface="+mn-ea"/>
              </a:rPr>
              <a:t>3</a:t>
            </a:r>
            <a:r>
              <a:rPr lang="zh-CN" altLang="en-US" dirty="0">
                <a:sym typeface="+mn-ea"/>
              </a:rPr>
              <a:t>、读者在</a:t>
            </a:r>
            <a:r>
              <a:rPr lang="en-US" altLang="zh-CN" dirty="0">
                <a:sym typeface="+mn-ea"/>
              </a:rPr>
              <a:t>app</a:t>
            </a:r>
            <a:r>
              <a:rPr lang="zh-CN" altLang="en-US" dirty="0">
                <a:sym typeface="+mn-ea"/>
              </a:rPr>
              <a:t>的停留时间、</a:t>
            </a:r>
            <a:r>
              <a:rPr lang="en-US" altLang="zh-CN" dirty="0">
                <a:sym typeface="+mn-ea"/>
              </a:rPr>
              <a:t>kb</a:t>
            </a:r>
            <a:r>
              <a:rPr lang="zh-CN" altLang="en-US" dirty="0">
                <a:sym typeface="+mn-ea"/>
              </a:rPr>
              <a:t>消费、社区发帖等等行为将按照不同系数折合为阵营战力值。每月一次阵营</a:t>
            </a:r>
            <a:r>
              <a:rPr lang="en-US" altLang="zh-CN" dirty="0">
                <a:sym typeface="+mn-ea"/>
              </a:rPr>
              <a:t>pk</a:t>
            </a:r>
            <a:r>
              <a:rPr lang="zh-CN" altLang="en-US" dirty="0">
                <a:sym typeface="+mn-ea"/>
              </a:rPr>
              <a:t>，获胜的阵营将会得到由</a:t>
            </a:r>
            <a:r>
              <a:rPr lang="en-US" altLang="zh-CN" dirty="0">
                <a:sym typeface="+mn-ea"/>
              </a:rPr>
              <a:t>17k</a:t>
            </a:r>
            <a:r>
              <a:rPr lang="zh-CN" altLang="en-US" dirty="0">
                <a:sym typeface="+mn-ea"/>
              </a:rPr>
              <a:t>官方发出的福利基金。</a:t>
            </a:r>
            <a:endParaRPr lang="zh-CN" altLang="en-US" dirty="0"/>
          </a:p>
          <a:p>
            <a:pPr marL="0" indent="0">
              <a:lnSpc>
                <a:spcPct val="250000"/>
              </a:lnSpc>
              <a:buNone/>
            </a:pPr>
            <a:r>
              <a:rPr lang="en-US" altLang="zh-CN" dirty="0">
                <a:sym typeface="+mn-ea"/>
              </a:rPr>
              <a:t>4</a:t>
            </a:r>
            <a:r>
              <a:rPr lang="zh-CN" altLang="en-US" dirty="0">
                <a:sym typeface="+mn-ea"/>
              </a:rPr>
              <a:t>、获胜阵营的读者将可以通过后续一个月的签到每天领取阵营福利基金，当达到一定额度时可以提现；或者站内直接消费。</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网文江湖构想</a:t>
            </a:r>
            <a:endParaRPr lang="zh-CN" altLang="en-US"/>
          </a:p>
        </p:txBody>
      </p:sp>
      <p:sp>
        <p:nvSpPr>
          <p:cNvPr id="3" name="内容占位符 2"/>
          <p:cNvSpPr>
            <a:spLocks noGrp="1"/>
          </p:cNvSpPr>
          <p:nvPr>
            <p:ph idx="1"/>
          </p:nvPr>
        </p:nvSpPr>
        <p:spPr>
          <a:xfrm>
            <a:off x="394335" y="1609725"/>
            <a:ext cx="11337290" cy="4925695"/>
          </a:xfrm>
        </p:spPr>
        <p:txBody>
          <a:bodyPr>
            <a:normAutofit lnSpcReduction="20000"/>
          </a:bodyPr>
          <a:p>
            <a:pPr>
              <a:lnSpc>
                <a:spcPct val="150000"/>
              </a:lnSpc>
            </a:pPr>
            <a:r>
              <a:rPr lang="en-US" altLang="zh-CN"/>
              <a:t>5</a:t>
            </a:r>
            <a:r>
              <a:rPr lang="zh-CN" altLang="en-US"/>
              <a:t>、读者可以创建家族。新家族有</a:t>
            </a:r>
            <a:r>
              <a:rPr lang="en-US" altLang="zh-CN"/>
              <a:t>48</a:t>
            </a:r>
            <a:r>
              <a:rPr lang="zh-CN" altLang="en-US"/>
              <a:t>小时组建时间，成员达到</a:t>
            </a:r>
            <a:r>
              <a:rPr lang="en-US" altLang="zh-CN"/>
              <a:t>10</a:t>
            </a:r>
            <a:r>
              <a:rPr lang="zh-CN" altLang="en-US"/>
              <a:t>人即为成立。家族成员在</a:t>
            </a:r>
            <a:r>
              <a:rPr lang="en-US" altLang="zh-CN"/>
              <a:t>app</a:t>
            </a:r>
            <a:r>
              <a:rPr lang="zh-CN" altLang="en-US"/>
              <a:t>的停留时间、</a:t>
            </a:r>
            <a:r>
              <a:rPr lang="en-US" altLang="zh-CN"/>
              <a:t>kb</a:t>
            </a:r>
            <a:r>
              <a:rPr lang="zh-CN" altLang="en-US"/>
              <a:t>消费、社区发帖等行为也会折合成家族战力值在阵营内进行排行。</a:t>
            </a:r>
            <a:endParaRPr lang="zh-CN" altLang="en-US"/>
          </a:p>
          <a:p>
            <a:pPr>
              <a:lnSpc>
                <a:spcPct val="150000"/>
              </a:lnSpc>
            </a:pPr>
            <a:endParaRPr lang="zh-CN" altLang="en-US"/>
          </a:p>
          <a:p>
            <a:pPr>
              <a:lnSpc>
                <a:spcPct val="150000"/>
              </a:lnSpc>
            </a:pPr>
            <a:r>
              <a:rPr lang="en-US" altLang="zh-CN"/>
              <a:t>6</a:t>
            </a:r>
            <a:r>
              <a:rPr lang="zh-CN" altLang="en-US"/>
              <a:t>、个人威望称号：</a:t>
            </a:r>
            <a:endParaRPr lang="zh-CN" altLang="en-US"/>
          </a:p>
          <a:p>
            <a:pPr>
              <a:lnSpc>
                <a:spcPct val="150000"/>
              </a:lnSpc>
            </a:pPr>
            <a:r>
              <a:rPr lang="zh-CN" altLang="en-US"/>
              <a:t>（</a:t>
            </a:r>
            <a:r>
              <a:rPr lang="en-US" altLang="zh-CN"/>
              <a:t>1</a:t>
            </a:r>
            <a:r>
              <a:rPr lang="zh-CN" altLang="en-US"/>
              <a:t>）当月最热精品书单的发起人将获得江湖百晓生的称号，并给予一定现金奖励。</a:t>
            </a:r>
            <a:endParaRPr lang="zh-CN" altLang="en-US"/>
          </a:p>
          <a:p>
            <a:pPr>
              <a:lnSpc>
                <a:spcPct val="150000"/>
              </a:lnSpc>
            </a:pPr>
            <a:r>
              <a:rPr lang="zh-CN" altLang="en-US"/>
              <a:t>（</a:t>
            </a:r>
            <a:r>
              <a:rPr lang="en-US" altLang="zh-CN"/>
              <a:t>2</a:t>
            </a:r>
            <a:r>
              <a:rPr lang="zh-CN" altLang="en-US"/>
              <a:t>）读者在社区内所发帖子由其他读者点赞赠送战力值。个人战力值可以在社区内兑换道具、徽章、头像框、字体颜色、自定义背景、代金券、实物奖励等等。</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竞品参考</a:t>
            </a:r>
            <a:endParaRPr lang="zh-CN" altLang="en-US"/>
          </a:p>
        </p:txBody>
      </p:sp>
      <p:sp>
        <p:nvSpPr>
          <p:cNvPr id="3" name="内容占位符 2"/>
          <p:cNvSpPr>
            <a:spLocks noGrp="1"/>
          </p:cNvSpPr>
          <p:nvPr>
            <p:ph idx="1"/>
          </p:nvPr>
        </p:nvSpPr>
        <p:spPr/>
        <p:txBody>
          <a:bodyPr>
            <a:normAutofit lnSpcReduction="10000"/>
          </a:bodyPr>
          <a:p>
            <a:r>
              <a:rPr lang="en-US" altLang="zh-CN"/>
              <a:t>1</a:t>
            </a:r>
            <a:r>
              <a:rPr lang="zh-CN" altLang="en-US"/>
              <a:t>、作者圈</a:t>
            </a:r>
            <a:endParaRPr lang="zh-CN" altLang="en-US"/>
          </a:p>
          <a:p>
            <a:r>
              <a:rPr lang="zh-CN" altLang="en-US"/>
              <a:t>参考对象：新浪微博</a:t>
            </a:r>
            <a:endParaRPr lang="zh-CN" altLang="en-US"/>
          </a:p>
          <a:p>
            <a:endParaRPr lang="zh-CN" altLang="en-US"/>
          </a:p>
          <a:p>
            <a:r>
              <a:rPr lang="en-US" altLang="zh-CN"/>
              <a:t>2</a:t>
            </a:r>
            <a:r>
              <a:rPr lang="zh-CN" altLang="en-US"/>
              <a:t>、社区领读人</a:t>
            </a:r>
            <a:endParaRPr lang="zh-CN" altLang="en-US"/>
          </a:p>
          <a:p>
            <a:r>
              <a:rPr lang="zh-CN" altLang="en-US"/>
              <a:t>参考对象：网易蜗牛读书</a:t>
            </a:r>
            <a:r>
              <a:rPr lang="en-US" altLang="zh-CN"/>
              <a:t>APP</a:t>
            </a:r>
            <a:endParaRPr lang="en-US" altLang="zh-CN"/>
          </a:p>
        </p:txBody>
      </p:sp>
      <p:pic>
        <p:nvPicPr>
          <p:cNvPr id="4" name="图片 3"/>
          <p:cNvPicPr>
            <a:picLocks noChangeAspect="1"/>
          </p:cNvPicPr>
          <p:nvPr/>
        </p:nvPicPr>
        <p:blipFill>
          <a:blip r:embed="rId1"/>
          <a:stretch>
            <a:fillRect/>
          </a:stretch>
        </p:blipFill>
        <p:spPr>
          <a:xfrm>
            <a:off x="7510780" y="149225"/>
            <a:ext cx="3941445" cy="651446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其他趣味玩法</a:t>
            </a:r>
            <a:endParaRPr lang="zh-CN" altLang="en-US"/>
          </a:p>
        </p:txBody>
      </p:sp>
      <p:sp>
        <p:nvSpPr>
          <p:cNvPr id="3" name="内容占位符 2"/>
          <p:cNvSpPr>
            <a:spLocks noGrp="1"/>
          </p:cNvSpPr>
          <p:nvPr>
            <p:ph idx="1"/>
          </p:nvPr>
        </p:nvSpPr>
        <p:spPr/>
        <p:txBody>
          <a:bodyPr/>
          <a:p>
            <a:r>
              <a:rPr lang="en-US" altLang="zh-CN" b="1"/>
              <a:t>1</a:t>
            </a:r>
            <a:r>
              <a:rPr lang="zh-CN" altLang="en-US" b="1"/>
              <a:t>、众筹解锁章节</a:t>
            </a:r>
            <a:endParaRPr lang="zh-CN" altLang="en-US" b="1"/>
          </a:p>
          <a:p>
            <a:endParaRPr lang="zh-CN" altLang="en-US" b="1"/>
          </a:p>
          <a:p>
            <a:r>
              <a:rPr lang="zh-CN" altLang="en-US"/>
              <a:t>玩法描述：</a:t>
            </a:r>
            <a:endParaRPr lang="zh-CN" altLang="en-US"/>
          </a:p>
          <a:p>
            <a:r>
              <a:rPr lang="zh-CN" altLang="en-US"/>
              <a:t>每日作者多更两章上锁章节，读者通过</a:t>
            </a:r>
            <a:r>
              <a:rPr lang="en-US" altLang="zh-CN"/>
              <a:t>kb</a:t>
            </a:r>
            <a:r>
              <a:rPr lang="zh-CN" altLang="en-US"/>
              <a:t>众筹打开章节。</a:t>
            </a:r>
            <a:endParaRPr lang="zh-CN" altLang="en-US"/>
          </a:p>
          <a:p>
            <a:endParaRPr lang="zh-CN" altLang="en-US"/>
          </a:p>
          <a:p>
            <a:r>
              <a:rPr lang="zh-CN" altLang="en-US"/>
              <a:t>例子：伪戒将今日第三更解锁目标定为众筹</a:t>
            </a:r>
            <a:r>
              <a:rPr lang="en-US" altLang="zh-CN"/>
              <a:t>10000kb</a:t>
            </a:r>
            <a:r>
              <a:rPr lang="zh-CN" altLang="en-US"/>
              <a:t>，当读者达到目标时，章节自动解锁，参与众筹的读者阅读此章节将不再付费。</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t>THANK YOU FOR WATCHING</a:t>
            </a:r>
            <a:endParaRPr lang="en-US" altLang="zh-CN" smtClean="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p:cNvSpPr txBox="1">
            <a:spLocks noChangeArrowheads="1"/>
          </p:cNvSpPr>
          <p:nvPr>
            <p:custDataLst>
              <p:tags r:id="rId1"/>
            </p:custDataLst>
          </p:nvPr>
        </p:nvSpPr>
        <p:spPr bwMode="auto">
          <a:xfrm>
            <a:off x="3009900" y="2803525"/>
            <a:ext cx="6172200" cy="52322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b">
            <a:normAutofit/>
          </a:bodyPr>
          <a:lstStyle/>
          <a:p>
            <a:pPr algn="ctr"/>
            <a:r>
              <a:rPr lang="en-US" altLang="zh-CN" sz="2800" smtClean="0">
                <a:solidFill>
                  <a:schemeClr val="tx1">
                    <a:lumMod val="65000"/>
                    <a:lumOff val="35000"/>
                  </a:schemeClr>
                </a:solidFill>
                <a:latin typeface="+mn-lt"/>
                <a:ea typeface="+mn-ea"/>
              </a:rPr>
              <a:t>Part.1</a:t>
            </a:r>
            <a:endParaRPr lang="en-US" altLang="zh-CN" sz="2800" smtClean="0">
              <a:solidFill>
                <a:schemeClr val="tx1">
                  <a:lumMod val="65000"/>
                  <a:lumOff val="35000"/>
                </a:schemeClr>
              </a:solidFill>
              <a:latin typeface="+mn-lt"/>
              <a:ea typeface="+mn-ea"/>
            </a:endParaRPr>
          </a:p>
        </p:txBody>
      </p:sp>
      <p:sp>
        <p:nvSpPr>
          <p:cNvPr id="6" name="标题 5"/>
          <p:cNvSpPr>
            <a:spLocks noGrp="1"/>
          </p:cNvSpPr>
          <p:nvPr>
            <p:ph type="title"/>
            <p:custDataLst>
              <p:tags r:id="rId2"/>
            </p:custDataLst>
          </p:nvPr>
        </p:nvSpPr>
        <p:spPr>
          <a:xfrm>
            <a:off x="3009900" y="3326999"/>
            <a:ext cx="6172200" cy="904863"/>
          </a:xfrm>
        </p:spPr>
        <p:txBody>
          <a:bodyPr lIns="90000" tIns="46800" rIns="90000" bIns="46800">
            <a:normAutofit/>
          </a:bodyPr>
          <a:lstStyle/>
          <a:p>
            <a:r>
              <a:rPr lang="zh-CN" altLang="en-US" b="1" smtClean="0"/>
              <a:t>需求分析</a:t>
            </a:r>
            <a:endParaRPr lang="zh-CN" altLang="en-US" b="1" smtClean="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34440" y="4363720"/>
            <a:ext cx="2952750" cy="586740"/>
          </a:xfrm>
          <a:prstGeom prst="rect">
            <a:avLst/>
          </a:prstGeom>
          <a:noFill/>
        </p:spPr>
        <p:txBody>
          <a:bodyPr wrap="square" rtlCol="0" anchor="b" anchorCtr="0">
            <a:noAutofit/>
          </a:bodyPr>
          <a:lstStyle/>
          <a:p>
            <a:pPr algn="ctr"/>
            <a:r>
              <a:rPr lang="zh-CN" altLang="en-US" sz="2400" dirty="0">
                <a:latin typeface="+mj-lt"/>
                <a:ea typeface="+mj-ea"/>
                <a:cs typeface="+mj-cs"/>
              </a:rPr>
              <a:t>读者积累及正版化</a:t>
            </a:r>
            <a:endParaRPr lang="zh-CN" altLang="en-US" sz="2400" dirty="0">
              <a:latin typeface="+mj-lt"/>
              <a:ea typeface="+mj-ea"/>
              <a:cs typeface="+mj-cs"/>
            </a:endParaRPr>
          </a:p>
        </p:txBody>
      </p:sp>
      <p:sp>
        <p:nvSpPr>
          <p:cNvPr id="5" name="文本框 4"/>
          <p:cNvSpPr txBox="1"/>
          <p:nvPr>
            <p:custDataLst>
              <p:tags r:id="rId2"/>
            </p:custDataLst>
          </p:nvPr>
        </p:nvSpPr>
        <p:spPr>
          <a:xfrm>
            <a:off x="8134350" y="4462145"/>
            <a:ext cx="3198495" cy="586740"/>
          </a:xfrm>
          <a:prstGeom prst="rect">
            <a:avLst/>
          </a:prstGeom>
          <a:noFill/>
        </p:spPr>
        <p:txBody>
          <a:bodyPr wrap="square" rtlCol="0" anchor="b" anchorCtr="0">
            <a:noAutofit/>
          </a:bodyPr>
          <a:lstStyle/>
          <a:p>
            <a:pPr algn="ctr"/>
            <a:r>
              <a:rPr lang="zh-CN" altLang="en-US" sz="2400" dirty="0">
                <a:latin typeface="+mj-lt"/>
                <a:ea typeface="+mj-ea"/>
                <a:cs typeface="+mj-cs"/>
              </a:rPr>
              <a:t>便捷化读者运营机制</a:t>
            </a:r>
            <a:endParaRPr lang="zh-CN" altLang="en-US" sz="2400" dirty="0">
              <a:latin typeface="+mj-lt"/>
              <a:ea typeface="+mj-ea"/>
              <a:cs typeface="+mj-cs"/>
            </a:endParaRPr>
          </a:p>
        </p:txBody>
      </p:sp>
      <p:sp>
        <p:nvSpPr>
          <p:cNvPr id="7" name="椭圆 6"/>
          <p:cNvSpPr/>
          <p:nvPr>
            <p:custDataLst>
              <p:tags r:id="rId3"/>
            </p:custDataLst>
          </p:nvPr>
        </p:nvSpPr>
        <p:spPr>
          <a:xfrm>
            <a:off x="5632712" y="3722349"/>
            <a:ext cx="934479" cy="93447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8" name="泪滴形 7"/>
          <p:cNvSpPr/>
          <p:nvPr>
            <p:custDataLst>
              <p:tags r:id="rId4"/>
            </p:custDataLst>
          </p:nvPr>
        </p:nvSpPr>
        <p:spPr>
          <a:xfrm rot="16200000">
            <a:off x="6675492" y="4224724"/>
            <a:ext cx="1306721" cy="1306721"/>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9" name="泪滴形 8"/>
          <p:cNvSpPr/>
          <p:nvPr>
            <p:custDataLst>
              <p:tags r:id="rId5"/>
            </p:custDataLst>
          </p:nvPr>
        </p:nvSpPr>
        <p:spPr>
          <a:xfrm>
            <a:off x="4187487" y="4224723"/>
            <a:ext cx="1306721" cy="130672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0" name="文本框 9"/>
          <p:cNvSpPr txBox="1"/>
          <p:nvPr>
            <p:custDataLst>
              <p:tags r:id="rId6"/>
            </p:custDataLst>
          </p:nvPr>
        </p:nvSpPr>
        <p:spPr>
          <a:xfrm>
            <a:off x="6837096" y="4363478"/>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B</a:t>
            </a:r>
            <a:endParaRPr lang="zh-CN" altLang="en-US" sz="5400" dirty="0">
              <a:solidFill>
                <a:schemeClr val="bg1"/>
              </a:solidFill>
            </a:endParaRPr>
          </a:p>
        </p:txBody>
      </p:sp>
      <p:sp>
        <p:nvSpPr>
          <p:cNvPr id="11" name="文本框 10"/>
          <p:cNvSpPr txBox="1"/>
          <p:nvPr>
            <p:custDataLst>
              <p:tags r:id="rId7"/>
            </p:custDataLst>
          </p:nvPr>
        </p:nvSpPr>
        <p:spPr>
          <a:xfrm>
            <a:off x="4349091" y="4363478"/>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C</a:t>
            </a:r>
            <a:endParaRPr lang="zh-CN" altLang="en-US" sz="5400" dirty="0">
              <a:solidFill>
                <a:schemeClr val="bg1"/>
              </a:solidFill>
            </a:endParaRPr>
          </a:p>
        </p:txBody>
      </p:sp>
      <p:sp>
        <p:nvSpPr>
          <p:cNvPr id="12" name="泪滴形 11"/>
          <p:cNvSpPr/>
          <p:nvPr>
            <p:custDataLst>
              <p:tags r:id="rId8"/>
            </p:custDataLst>
          </p:nvPr>
        </p:nvSpPr>
        <p:spPr>
          <a:xfrm rot="8036263">
            <a:off x="5419558" y="1990852"/>
            <a:ext cx="1306721" cy="130672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3" name="文本框 12"/>
          <p:cNvSpPr txBox="1"/>
          <p:nvPr>
            <p:custDataLst>
              <p:tags r:id="rId9"/>
            </p:custDataLst>
          </p:nvPr>
        </p:nvSpPr>
        <p:spPr>
          <a:xfrm>
            <a:off x="5608195" y="2129605"/>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A</a:t>
            </a:r>
            <a:endParaRPr lang="zh-CN" altLang="en-US" sz="5400" dirty="0">
              <a:solidFill>
                <a:schemeClr val="bg1"/>
              </a:solidFill>
            </a:endParaRPr>
          </a:p>
        </p:txBody>
      </p:sp>
      <p:sp>
        <p:nvSpPr>
          <p:cNvPr id="14" name="文本框 13"/>
          <p:cNvSpPr txBox="1"/>
          <p:nvPr>
            <p:custDataLst>
              <p:tags r:id="rId10"/>
            </p:custDataLst>
          </p:nvPr>
        </p:nvSpPr>
        <p:spPr>
          <a:xfrm>
            <a:off x="6675755" y="2350135"/>
            <a:ext cx="2787015" cy="586740"/>
          </a:xfrm>
          <a:prstGeom prst="rect">
            <a:avLst/>
          </a:prstGeom>
          <a:noFill/>
        </p:spPr>
        <p:txBody>
          <a:bodyPr wrap="square" rtlCol="0" anchor="b" anchorCtr="0">
            <a:noAutofit/>
          </a:bodyPr>
          <a:lstStyle/>
          <a:p>
            <a:pPr algn="ctr"/>
            <a:r>
              <a:rPr lang="zh-CN" altLang="en-US" sz="2400" dirty="0">
                <a:latin typeface="+mj-lt"/>
                <a:ea typeface="+mj-ea"/>
                <a:cs typeface="+mj-cs"/>
              </a:rPr>
              <a:t>增加作品曝光度</a:t>
            </a:r>
            <a:endParaRPr lang="zh-CN" altLang="en-US" sz="2400" dirty="0">
              <a:latin typeface="+mj-lt"/>
              <a:ea typeface="+mj-ea"/>
              <a:cs typeface="+mj-cs"/>
            </a:endParaRPr>
          </a:p>
        </p:txBody>
      </p:sp>
      <p:sp>
        <p:nvSpPr>
          <p:cNvPr id="20" name="文本框 19"/>
          <p:cNvSpPr txBox="1"/>
          <p:nvPr>
            <p:custDataLst>
              <p:tags r:id="rId11"/>
            </p:custDataLst>
          </p:nvPr>
        </p:nvSpPr>
        <p:spPr>
          <a:xfrm>
            <a:off x="2152650" y="1037651"/>
            <a:ext cx="7886700" cy="360945"/>
          </a:xfrm>
          <a:prstGeom prst="rect">
            <a:avLst/>
          </a:prstGeom>
        </p:spPr>
        <p:txBody>
          <a:bodyPr vert="horz" wrap="square" lIns="91440" tIns="45720" rIns="91440" bIns="45720" rtlCol="0">
            <a:normAutofit/>
          </a:bodyPr>
          <a:lstStyle>
            <a:lvl1pPr marL="171450" indent="-171450" defTabSz="685800">
              <a:lnSpc>
                <a:spcPct val="90000"/>
              </a:lnSpc>
              <a:spcBef>
                <a:spcPts val="750"/>
              </a:spcBef>
              <a:buFont typeface="Arial" panose="020B0604020202020204" pitchFamily="34" charset="0"/>
              <a:buChar char="•"/>
              <a:defRPr sz="2100"/>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indent="0" algn="ctr">
              <a:buNone/>
            </a:pPr>
            <a:r>
              <a:rPr lang="zh-CN" altLang="en-US" sz="1800" dirty="0">
                <a:solidFill>
                  <a:schemeClr val="bg2">
                    <a:lumMod val="50000"/>
                  </a:schemeClr>
                </a:solidFill>
              </a:rPr>
              <a:t>需求分析</a:t>
            </a:r>
            <a:endParaRPr lang="zh-CN" altLang="en-US" sz="1800" dirty="0">
              <a:solidFill>
                <a:schemeClr val="bg2">
                  <a:lumMod val="50000"/>
                </a:schemeClr>
              </a:solidFill>
            </a:endParaRPr>
          </a:p>
        </p:txBody>
      </p:sp>
      <p:sp>
        <p:nvSpPr>
          <p:cNvPr id="21" name="文本框 20"/>
          <p:cNvSpPr txBox="1"/>
          <p:nvPr>
            <p:custDataLst>
              <p:tags r:id="rId12"/>
            </p:custDataLst>
          </p:nvPr>
        </p:nvSpPr>
        <p:spPr>
          <a:xfrm>
            <a:off x="2152650" y="491517"/>
            <a:ext cx="7886700" cy="546133"/>
          </a:xfrm>
          <a:prstGeom prst="rect">
            <a:avLst/>
          </a:prstGeom>
        </p:spPr>
        <p:txBody>
          <a:bodyPr vert="horz" wrap="square" lIns="91440" tIns="45720" rIns="91440" bIns="45720" rtlCol="0" anchor="ctr">
            <a:normAutofit lnSpcReduction="10000"/>
          </a:bodyPr>
          <a:lstStyle>
            <a:lvl1pPr defTabSz="685800">
              <a:lnSpc>
                <a:spcPct val="90000"/>
              </a:lnSpc>
              <a:spcBef>
                <a:spcPct val="0"/>
              </a:spcBef>
              <a:buNone/>
              <a:defRPr sz="3300">
                <a:latin typeface="+mj-lt"/>
                <a:ea typeface="+mj-ea"/>
                <a:cs typeface="+mj-cs"/>
              </a:defRPr>
            </a:lvl1pPr>
          </a:lstStyle>
          <a:p>
            <a:pPr algn="ctr"/>
            <a:r>
              <a:rPr lang="zh-CN" altLang="en-US" sz="3200" dirty="0"/>
              <a:t>作者方向</a:t>
            </a:r>
            <a:endParaRPr lang="zh-CN" altLang="en-US" sz="3200" dirty="0"/>
          </a:p>
        </p:txBody>
      </p:sp>
      <p:cxnSp>
        <p:nvCxnSpPr>
          <p:cNvPr id="22" name="直接连接符 21"/>
          <p:cNvCxnSpPr/>
          <p:nvPr>
            <p:custDataLst>
              <p:tags r:id="rId13"/>
            </p:custDataLst>
          </p:nvPr>
        </p:nvCxnSpPr>
        <p:spPr>
          <a:xfrm>
            <a:off x="5379427" y="1394920"/>
            <a:ext cx="1433146" cy="0"/>
          </a:xfrm>
          <a:prstGeom prst="line">
            <a:avLst/>
          </a:prstGeom>
          <a:ln w="19050">
            <a:solidFill>
              <a:schemeClr val="accent3">
                <a:lumMod val="40000"/>
                <a:lumOff val="60000"/>
              </a:schemeClr>
            </a:solidFill>
          </a:ln>
        </p:spPr>
        <p:style>
          <a:lnRef idx="1">
            <a:schemeClr val="accent3"/>
          </a:lnRef>
          <a:fillRef idx="0">
            <a:schemeClr val="accent3"/>
          </a:fillRef>
          <a:effectRef idx="0">
            <a:schemeClr val="accent3"/>
          </a:effectRef>
          <a:fontRef idx="minor">
            <a:schemeClr val="tx1"/>
          </a:fontRef>
        </p:style>
      </p:cxn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18746" y="3099074"/>
            <a:ext cx="2130293" cy="586699"/>
          </a:xfrm>
          <a:prstGeom prst="rect">
            <a:avLst/>
          </a:prstGeom>
          <a:noFill/>
        </p:spPr>
        <p:txBody>
          <a:bodyPr wrap="square" rtlCol="0" anchor="b" anchorCtr="0">
            <a:normAutofit/>
          </a:bodyPr>
          <a:lstStyle/>
          <a:p>
            <a:pPr algn="ctr"/>
            <a:r>
              <a:rPr lang="zh-CN" altLang="en-US" sz="2400" dirty="0">
                <a:latin typeface="+mj-lt"/>
                <a:ea typeface="+mj-ea"/>
                <a:cs typeface="+mj-cs"/>
              </a:rPr>
              <a:t>书荒推荐</a:t>
            </a:r>
            <a:endParaRPr lang="zh-CN" altLang="en-US" sz="2400" dirty="0">
              <a:latin typeface="+mj-lt"/>
              <a:ea typeface="+mj-ea"/>
              <a:cs typeface="+mj-cs"/>
            </a:endParaRPr>
          </a:p>
        </p:txBody>
      </p:sp>
      <p:sp>
        <p:nvSpPr>
          <p:cNvPr id="5" name="文本框 4"/>
          <p:cNvSpPr txBox="1"/>
          <p:nvPr>
            <p:custDataLst>
              <p:tags r:id="rId2"/>
            </p:custDataLst>
          </p:nvPr>
        </p:nvSpPr>
        <p:spPr>
          <a:xfrm>
            <a:off x="3191514" y="1402609"/>
            <a:ext cx="2130293" cy="586699"/>
          </a:xfrm>
          <a:prstGeom prst="rect">
            <a:avLst/>
          </a:prstGeom>
          <a:noFill/>
        </p:spPr>
        <p:txBody>
          <a:bodyPr wrap="square" rtlCol="0" anchor="b" anchorCtr="0">
            <a:normAutofit/>
          </a:bodyPr>
          <a:lstStyle/>
          <a:p>
            <a:pPr algn="ctr"/>
            <a:r>
              <a:rPr lang="zh-CN" altLang="en-US" sz="2400" dirty="0">
                <a:latin typeface="+mj-lt"/>
                <a:ea typeface="+mj-ea"/>
                <a:cs typeface="+mj-cs"/>
              </a:rPr>
              <a:t>消磨碎片时间</a:t>
            </a:r>
            <a:endParaRPr lang="zh-CN" altLang="en-US" sz="2400" dirty="0">
              <a:latin typeface="+mj-lt"/>
              <a:ea typeface="+mj-ea"/>
              <a:cs typeface="+mj-cs"/>
            </a:endParaRPr>
          </a:p>
        </p:txBody>
      </p:sp>
      <p:sp>
        <p:nvSpPr>
          <p:cNvPr id="9" name="文本框 8"/>
          <p:cNvSpPr txBox="1"/>
          <p:nvPr>
            <p:custDataLst>
              <p:tags r:id="rId3"/>
            </p:custDataLst>
          </p:nvPr>
        </p:nvSpPr>
        <p:spPr>
          <a:xfrm>
            <a:off x="8275320" y="3098800"/>
            <a:ext cx="2804160" cy="586740"/>
          </a:xfrm>
          <a:prstGeom prst="rect">
            <a:avLst/>
          </a:prstGeom>
          <a:noFill/>
        </p:spPr>
        <p:txBody>
          <a:bodyPr wrap="square" rtlCol="0" anchor="b" anchorCtr="0">
            <a:noAutofit/>
          </a:bodyPr>
          <a:lstStyle/>
          <a:p>
            <a:pPr algn="ctr"/>
            <a:r>
              <a:rPr lang="zh-CN" altLang="en-US" sz="2400" dirty="0">
                <a:latin typeface="+mj-lt"/>
                <a:ea typeface="+mj-ea"/>
                <a:cs typeface="+mj-cs"/>
              </a:rPr>
              <a:t>归属感：建立社交关系</a:t>
            </a:r>
            <a:endParaRPr lang="zh-CN" altLang="en-US" sz="2400" dirty="0">
              <a:latin typeface="+mj-lt"/>
              <a:ea typeface="+mj-ea"/>
              <a:cs typeface="+mj-cs"/>
            </a:endParaRPr>
          </a:p>
        </p:txBody>
      </p:sp>
      <p:sp>
        <p:nvSpPr>
          <p:cNvPr id="11" name="文本框 10"/>
          <p:cNvSpPr txBox="1"/>
          <p:nvPr>
            <p:custDataLst>
              <p:tags r:id="rId4"/>
            </p:custDataLst>
          </p:nvPr>
        </p:nvSpPr>
        <p:spPr>
          <a:xfrm>
            <a:off x="7653786" y="5055148"/>
            <a:ext cx="2130293" cy="586699"/>
          </a:xfrm>
          <a:prstGeom prst="rect">
            <a:avLst/>
          </a:prstGeom>
          <a:noFill/>
        </p:spPr>
        <p:txBody>
          <a:bodyPr wrap="square" rtlCol="0" anchor="b" anchorCtr="0">
            <a:normAutofit/>
          </a:bodyPr>
          <a:lstStyle/>
          <a:p>
            <a:pPr algn="ctr"/>
            <a:r>
              <a:rPr lang="zh-CN" altLang="en-US" sz="2400" dirty="0">
                <a:latin typeface="+mj-lt"/>
                <a:ea typeface="+mj-ea"/>
                <a:cs typeface="+mj-cs"/>
              </a:rPr>
              <a:t>现存老用户</a:t>
            </a:r>
            <a:endParaRPr lang="zh-CN" altLang="en-US" sz="2400" dirty="0">
              <a:latin typeface="+mj-lt"/>
              <a:ea typeface="+mj-ea"/>
              <a:cs typeface="+mj-cs"/>
            </a:endParaRPr>
          </a:p>
        </p:txBody>
      </p:sp>
      <p:sp>
        <p:nvSpPr>
          <p:cNvPr id="16" name="文本框 15"/>
          <p:cNvSpPr txBox="1"/>
          <p:nvPr>
            <p:custDataLst>
              <p:tags r:id="rId5"/>
            </p:custDataLst>
          </p:nvPr>
        </p:nvSpPr>
        <p:spPr>
          <a:xfrm>
            <a:off x="2330454" y="5055148"/>
            <a:ext cx="2130293" cy="586699"/>
          </a:xfrm>
          <a:prstGeom prst="rect">
            <a:avLst/>
          </a:prstGeom>
          <a:noFill/>
        </p:spPr>
        <p:txBody>
          <a:bodyPr wrap="square" rtlCol="0" anchor="b" anchorCtr="0">
            <a:normAutofit/>
          </a:bodyPr>
          <a:lstStyle/>
          <a:p>
            <a:pPr algn="ctr"/>
            <a:r>
              <a:rPr lang="zh-CN" altLang="en-US" sz="2400" dirty="0">
                <a:latin typeface="+mj-lt"/>
                <a:ea typeface="+mj-ea"/>
                <a:cs typeface="+mj-cs"/>
              </a:rPr>
              <a:t>新增读者</a:t>
            </a:r>
            <a:endParaRPr lang="zh-CN" altLang="en-US" sz="2400" dirty="0">
              <a:latin typeface="+mj-lt"/>
              <a:ea typeface="+mj-ea"/>
              <a:cs typeface="+mj-cs"/>
            </a:endParaRPr>
          </a:p>
        </p:txBody>
      </p:sp>
      <p:sp>
        <p:nvSpPr>
          <p:cNvPr id="19" name="椭圆 18"/>
          <p:cNvSpPr/>
          <p:nvPr>
            <p:custDataLst>
              <p:tags r:id="rId6"/>
            </p:custDataLst>
          </p:nvPr>
        </p:nvSpPr>
        <p:spPr>
          <a:xfrm>
            <a:off x="5632712" y="3685773"/>
            <a:ext cx="934479" cy="93447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0" name="泪滴形 19"/>
          <p:cNvSpPr/>
          <p:nvPr>
            <p:custDataLst>
              <p:tags r:id="rId7"/>
            </p:custDataLst>
          </p:nvPr>
        </p:nvSpPr>
        <p:spPr>
          <a:xfrm rot="20872356">
            <a:off x="4583424" y="4777018"/>
            <a:ext cx="1306721" cy="130672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1" name="泪滴形 20"/>
          <p:cNvSpPr/>
          <p:nvPr>
            <p:custDataLst>
              <p:tags r:id="rId8"/>
            </p:custDataLst>
          </p:nvPr>
        </p:nvSpPr>
        <p:spPr>
          <a:xfrm rot="16934658">
            <a:off x="6247117" y="4818698"/>
            <a:ext cx="1306721" cy="1306721"/>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2" name="泪滴形 21"/>
          <p:cNvSpPr/>
          <p:nvPr>
            <p:custDataLst>
              <p:tags r:id="rId9"/>
            </p:custDataLst>
          </p:nvPr>
        </p:nvSpPr>
        <p:spPr>
          <a:xfrm rot="12646205">
            <a:off x="6906626" y="3114300"/>
            <a:ext cx="1306721" cy="1306721"/>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3" name="泪滴形 22"/>
          <p:cNvSpPr/>
          <p:nvPr>
            <p:custDataLst>
              <p:tags r:id="rId10"/>
            </p:custDataLst>
          </p:nvPr>
        </p:nvSpPr>
        <p:spPr>
          <a:xfrm rot="3584631">
            <a:off x="3930139" y="3117156"/>
            <a:ext cx="1306721" cy="1306721"/>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4" name="泪滴形 23"/>
          <p:cNvSpPr/>
          <p:nvPr>
            <p:custDataLst>
              <p:tags r:id="rId11"/>
            </p:custDataLst>
          </p:nvPr>
        </p:nvSpPr>
        <p:spPr>
          <a:xfrm rot="8052167">
            <a:off x="5422109" y="1988687"/>
            <a:ext cx="1306721" cy="130672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25" name="文本框 24"/>
          <p:cNvSpPr txBox="1"/>
          <p:nvPr>
            <p:custDataLst>
              <p:tags r:id="rId12"/>
            </p:custDataLst>
          </p:nvPr>
        </p:nvSpPr>
        <p:spPr>
          <a:xfrm>
            <a:off x="5583680" y="2071554"/>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A</a:t>
            </a:r>
            <a:endParaRPr lang="zh-CN" altLang="en-US" sz="5400" dirty="0">
              <a:solidFill>
                <a:schemeClr val="bg1"/>
              </a:solidFill>
            </a:endParaRPr>
          </a:p>
        </p:txBody>
      </p:sp>
      <p:sp>
        <p:nvSpPr>
          <p:cNvPr id="27" name="文本框 26"/>
          <p:cNvSpPr txBox="1"/>
          <p:nvPr>
            <p:custDataLst>
              <p:tags r:id="rId13"/>
            </p:custDataLst>
          </p:nvPr>
        </p:nvSpPr>
        <p:spPr>
          <a:xfrm>
            <a:off x="7062828" y="3253900"/>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E</a:t>
            </a:r>
            <a:endParaRPr lang="zh-CN" altLang="en-US" sz="5400" dirty="0">
              <a:solidFill>
                <a:schemeClr val="bg1"/>
              </a:solidFill>
            </a:endParaRPr>
          </a:p>
        </p:txBody>
      </p:sp>
      <p:sp>
        <p:nvSpPr>
          <p:cNvPr id="28" name="文本框 27"/>
          <p:cNvSpPr txBox="1"/>
          <p:nvPr>
            <p:custDataLst>
              <p:tags r:id="rId14"/>
            </p:custDataLst>
          </p:nvPr>
        </p:nvSpPr>
        <p:spPr>
          <a:xfrm>
            <a:off x="4097391" y="3255040"/>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B</a:t>
            </a:r>
            <a:endParaRPr lang="zh-CN" altLang="en-US" sz="5400" dirty="0">
              <a:solidFill>
                <a:schemeClr val="bg1"/>
              </a:solidFill>
            </a:endParaRPr>
          </a:p>
        </p:txBody>
      </p:sp>
      <p:sp>
        <p:nvSpPr>
          <p:cNvPr id="29" name="文本框 28"/>
          <p:cNvSpPr txBox="1"/>
          <p:nvPr>
            <p:custDataLst>
              <p:tags r:id="rId15"/>
            </p:custDataLst>
          </p:nvPr>
        </p:nvSpPr>
        <p:spPr>
          <a:xfrm>
            <a:off x="4745028" y="4958298"/>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C</a:t>
            </a:r>
            <a:endParaRPr lang="zh-CN" altLang="en-US" sz="5400" dirty="0">
              <a:solidFill>
                <a:schemeClr val="bg1"/>
              </a:solidFill>
            </a:endParaRPr>
          </a:p>
        </p:txBody>
      </p:sp>
      <p:sp>
        <p:nvSpPr>
          <p:cNvPr id="30" name="文本框 29"/>
          <p:cNvSpPr txBox="1"/>
          <p:nvPr>
            <p:custDataLst>
              <p:tags r:id="rId16"/>
            </p:custDataLst>
          </p:nvPr>
        </p:nvSpPr>
        <p:spPr>
          <a:xfrm>
            <a:off x="6408721" y="4916618"/>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D</a:t>
            </a:r>
            <a:endParaRPr lang="zh-CN" altLang="en-US" sz="5400" dirty="0">
              <a:solidFill>
                <a:schemeClr val="bg1"/>
              </a:solidFill>
            </a:endParaRPr>
          </a:p>
        </p:txBody>
      </p:sp>
      <p:sp>
        <p:nvSpPr>
          <p:cNvPr id="26" name="文本框 25"/>
          <p:cNvSpPr txBox="1"/>
          <p:nvPr>
            <p:custDataLst>
              <p:tags r:id="rId17"/>
            </p:custDataLst>
          </p:nvPr>
        </p:nvSpPr>
        <p:spPr>
          <a:xfrm>
            <a:off x="2152650" y="1037651"/>
            <a:ext cx="7886700" cy="360945"/>
          </a:xfrm>
          <a:prstGeom prst="rect">
            <a:avLst/>
          </a:prstGeom>
        </p:spPr>
        <p:txBody>
          <a:bodyPr vert="horz" wrap="square" lIns="91440" tIns="45720" rIns="91440" bIns="45720" rtlCol="0">
            <a:normAutofit/>
          </a:bodyPr>
          <a:lstStyle>
            <a:lvl1pPr marL="171450" indent="-171450" defTabSz="685800">
              <a:lnSpc>
                <a:spcPct val="90000"/>
              </a:lnSpc>
              <a:spcBef>
                <a:spcPts val="750"/>
              </a:spcBef>
              <a:buFont typeface="Arial" panose="020B0604020202020204" pitchFamily="34" charset="0"/>
              <a:buChar char="•"/>
              <a:defRPr sz="2100"/>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indent="0" algn="ctr">
              <a:buNone/>
            </a:pPr>
            <a:r>
              <a:rPr lang="zh-CN" altLang="en-US" sz="1800" dirty="0">
                <a:solidFill>
                  <a:schemeClr val="bg2">
                    <a:lumMod val="50000"/>
                  </a:schemeClr>
                </a:solidFill>
              </a:rPr>
              <a:t>需求分析</a:t>
            </a:r>
            <a:endParaRPr lang="zh-CN" altLang="en-US" sz="1800" dirty="0">
              <a:solidFill>
                <a:schemeClr val="bg2">
                  <a:lumMod val="50000"/>
                </a:schemeClr>
              </a:solidFill>
            </a:endParaRPr>
          </a:p>
        </p:txBody>
      </p:sp>
      <p:sp>
        <p:nvSpPr>
          <p:cNvPr id="34" name="文本框 33"/>
          <p:cNvSpPr txBox="1"/>
          <p:nvPr>
            <p:custDataLst>
              <p:tags r:id="rId18"/>
            </p:custDataLst>
          </p:nvPr>
        </p:nvSpPr>
        <p:spPr>
          <a:xfrm>
            <a:off x="2152650" y="491517"/>
            <a:ext cx="7886700" cy="546133"/>
          </a:xfrm>
          <a:prstGeom prst="rect">
            <a:avLst/>
          </a:prstGeom>
        </p:spPr>
        <p:txBody>
          <a:bodyPr vert="horz" wrap="square" lIns="91440" tIns="45720" rIns="91440" bIns="45720" rtlCol="0" anchor="ctr">
            <a:normAutofit lnSpcReduction="10000"/>
          </a:bodyPr>
          <a:lstStyle>
            <a:lvl1pPr defTabSz="685800">
              <a:lnSpc>
                <a:spcPct val="90000"/>
              </a:lnSpc>
              <a:spcBef>
                <a:spcPct val="0"/>
              </a:spcBef>
              <a:buNone/>
              <a:defRPr sz="3300">
                <a:latin typeface="+mj-lt"/>
                <a:ea typeface="+mj-ea"/>
                <a:cs typeface="+mj-cs"/>
              </a:defRPr>
            </a:lvl1pPr>
          </a:lstStyle>
          <a:p>
            <a:pPr algn="ctr"/>
            <a:r>
              <a:rPr lang="zh-CN" altLang="en-US" sz="3200" dirty="0"/>
              <a:t>读者方向</a:t>
            </a:r>
            <a:endParaRPr lang="zh-CN" altLang="en-US" sz="3200" dirty="0"/>
          </a:p>
        </p:txBody>
      </p:sp>
      <p:cxnSp>
        <p:nvCxnSpPr>
          <p:cNvPr id="35" name="直接连接符 34"/>
          <p:cNvCxnSpPr/>
          <p:nvPr>
            <p:custDataLst>
              <p:tags r:id="rId19"/>
            </p:custDataLst>
          </p:nvPr>
        </p:nvCxnSpPr>
        <p:spPr>
          <a:xfrm>
            <a:off x="5379427" y="1394920"/>
            <a:ext cx="1433146" cy="0"/>
          </a:xfrm>
          <a:prstGeom prst="line">
            <a:avLst/>
          </a:prstGeom>
          <a:ln w="19050">
            <a:solidFill>
              <a:schemeClr val="accent3">
                <a:lumMod val="40000"/>
                <a:lumOff val="60000"/>
              </a:schemeClr>
            </a:solidFill>
          </a:ln>
        </p:spPr>
        <p:style>
          <a:lnRef idx="1">
            <a:schemeClr val="accent3"/>
          </a:lnRef>
          <a:fillRef idx="0">
            <a:schemeClr val="accent3"/>
          </a:fillRef>
          <a:effectRef idx="0">
            <a:schemeClr val="accent3"/>
          </a:effectRef>
          <a:fontRef idx="minor">
            <a:schemeClr val="tx1"/>
          </a:fontRef>
        </p:style>
      </p:cxnSp>
    </p:spTree>
    <p:custDataLst>
      <p:tags r:id="rId2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p:cNvSpPr txBox="1">
            <a:spLocks noChangeArrowheads="1"/>
          </p:cNvSpPr>
          <p:nvPr>
            <p:custDataLst>
              <p:tags r:id="rId1"/>
            </p:custDataLst>
          </p:nvPr>
        </p:nvSpPr>
        <p:spPr bwMode="auto">
          <a:xfrm>
            <a:off x="3009900" y="2803525"/>
            <a:ext cx="6172200" cy="52322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b">
            <a:normAutofit/>
          </a:bodyPr>
          <a:lstStyle/>
          <a:p>
            <a:pPr algn="ctr"/>
            <a:r>
              <a:rPr lang="en-US" altLang="zh-CN" sz="2800" smtClean="0">
                <a:solidFill>
                  <a:schemeClr val="tx1">
                    <a:lumMod val="65000"/>
                    <a:lumOff val="35000"/>
                  </a:schemeClr>
                </a:solidFill>
                <a:latin typeface="+mn-lt"/>
                <a:ea typeface="+mn-ea"/>
              </a:rPr>
              <a:t>Part.2</a:t>
            </a:r>
            <a:endParaRPr lang="en-US" altLang="zh-CN" sz="2800" smtClean="0">
              <a:solidFill>
                <a:schemeClr val="tx1">
                  <a:lumMod val="65000"/>
                  <a:lumOff val="35000"/>
                </a:schemeClr>
              </a:solidFill>
              <a:latin typeface="+mn-lt"/>
              <a:ea typeface="+mn-ea"/>
            </a:endParaRPr>
          </a:p>
        </p:txBody>
      </p:sp>
      <p:sp>
        <p:nvSpPr>
          <p:cNvPr id="6" name="标题 5"/>
          <p:cNvSpPr>
            <a:spLocks noGrp="1"/>
          </p:cNvSpPr>
          <p:nvPr>
            <p:ph type="title"/>
            <p:custDataLst>
              <p:tags r:id="rId2"/>
            </p:custDataLst>
          </p:nvPr>
        </p:nvSpPr>
        <p:spPr/>
        <p:txBody>
          <a:bodyPr lIns="90000" tIns="46800" rIns="90000" bIns="46800">
            <a:normAutofit/>
          </a:bodyPr>
          <a:lstStyle/>
          <a:p>
            <a:r>
              <a:rPr lang="zh-CN" altLang="en-US" b="1" smtClean="0"/>
              <a:t>运营目标拆解</a:t>
            </a:r>
            <a:endParaRPr lang="zh-CN" altLang="en-US" b="1" smtClean="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520903" y="3135650"/>
            <a:ext cx="2130293" cy="586699"/>
          </a:xfrm>
          <a:prstGeom prst="rect">
            <a:avLst/>
          </a:prstGeom>
          <a:noFill/>
        </p:spPr>
        <p:txBody>
          <a:bodyPr wrap="square" rtlCol="0" anchor="b" anchorCtr="0">
            <a:normAutofit/>
          </a:bodyPr>
          <a:lstStyle/>
          <a:p>
            <a:pPr algn="ctr"/>
            <a:r>
              <a:rPr lang="zh-CN" altLang="en-US" sz="2400" dirty="0">
                <a:latin typeface="+mj-lt"/>
                <a:ea typeface="+mj-ea"/>
                <a:cs typeface="+mj-cs"/>
              </a:rPr>
              <a:t>日活跃</a:t>
            </a:r>
            <a:endParaRPr lang="zh-CN" altLang="en-US" sz="2400" dirty="0">
              <a:latin typeface="+mj-lt"/>
              <a:ea typeface="+mj-ea"/>
              <a:cs typeface="+mj-cs"/>
            </a:endParaRPr>
          </a:p>
        </p:txBody>
      </p:sp>
      <p:sp>
        <p:nvSpPr>
          <p:cNvPr id="4" name="文本框 3"/>
          <p:cNvSpPr txBox="1"/>
          <p:nvPr>
            <p:custDataLst>
              <p:tags r:id="rId2"/>
            </p:custDataLst>
          </p:nvPr>
        </p:nvSpPr>
        <p:spPr>
          <a:xfrm>
            <a:off x="1520903" y="3722349"/>
            <a:ext cx="2130293" cy="1109766"/>
          </a:xfrm>
          <a:prstGeom prst="rect">
            <a:avLst/>
          </a:prstGeom>
          <a:noFill/>
        </p:spPr>
        <p:txBody>
          <a:bodyPr wrap="square" rtlCol="0" anchor="t" anchorCtr="0">
            <a:normAutofit/>
          </a:bodyPr>
          <a:lstStyle/>
          <a:p>
            <a:pPr algn="ctr"/>
            <a:r>
              <a:rPr lang="zh-CN" altLang="en-US" dirty="0">
                <a:solidFill>
                  <a:schemeClr val="bg1">
                    <a:lumMod val="50000"/>
                  </a:schemeClr>
                </a:solidFill>
              </a:rPr>
              <a:t>双向日活，包括读者和作者。</a:t>
            </a:r>
            <a:endParaRPr lang="zh-CN" altLang="en-US" dirty="0">
              <a:solidFill>
                <a:schemeClr val="bg1">
                  <a:lumMod val="50000"/>
                </a:schemeClr>
              </a:solidFill>
            </a:endParaRPr>
          </a:p>
        </p:txBody>
      </p:sp>
      <p:sp>
        <p:nvSpPr>
          <p:cNvPr id="5" name="文本框 4"/>
          <p:cNvSpPr txBox="1"/>
          <p:nvPr>
            <p:custDataLst>
              <p:tags r:id="rId3"/>
            </p:custDataLst>
          </p:nvPr>
        </p:nvSpPr>
        <p:spPr>
          <a:xfrm>
            <a:off x="8429896" y="3135650"/>
            <a:ext cx="2130293" cy="586699"/>
          </a:xfrm>
          <a:prstGeom prst="rect">
            <a:avLst/>
          </a:prstGeom>
          <a:noFill/>
        </p:spPr>
        <p:txBody>
          <a:bodyPr wrap="square" rtlCol="0" anchor="b" anchorCtr="0">
            <a:normAutofit/>
          </a:bodyPr>
          <a:lstStyle/>
          <a:p>
            <a:pPr algn="ctr"/>
            <a:r>
              <a:rPr lang="zh-CN" altLang="en-US" sz="2400" dirty="0">
                <a:latin typeface="+mj-lt"/>
                <a:ea typeface="+mj-ea"/>
                <a:cs typeface="+mj-cs"/>
              </a:rPr>
              <a:t>留存率</a:t>
            </a:r>
            <a:endParaRPr lang="zh-CN" altLang="en-US" sz="2400" dirty="0">
              <a:latin typeface="+mj-lt"/>
              <a:ea typeface="+mj-ea"/>
              <a:cs typeface="+mj-cs"/>
            </a:endParaRPr>
          </a:p>
        </p:txBody>
      </p:sp>
      <p:sp>
        <p:nvSpPr>
          <p:cNvPr id="7" name="椭圆 6"/>
          <p:cNvSpPr/>
          <p:nvPr>
            <p:custDataLst>
              <p:tags r:id="rId4"/>
            </p:custDataLst>
          </p:nvPr>
        </p:nvSpPr>
        <p:spPr>
          <a:xfrm>
            <a:off x="5632712" y="3246861"/>
            <a:ext cx="934479" cy="93447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8" name="泪滴形 7"/>
          <p:cNvSpPr/>
          <p:nvPr>
            <p:custDataLst>
              <p:tags r:id="rId5"/>
            </p:custDataLst>
          </p:nvPr>
        </p:nvSpPr>
        <p:spPr>
          <a:xfrm rot="13492661">
            <a:off x="7009306" y="3094388"/>
            <a:ext cx="1306721" cy="1306721"/>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9" name="泪滴形 8"/>
          <p:cNvSpPr/>
          <p:nvPr>
            <p:custDataLst>
              <p:tags r:id="rId6"/>
            </p:custDataLst>
          </p:nvPr>
        </p:nvSpPr>
        <p:spPr>
          <a:xfrm rot="2732192">
            <a:off x="3839915" y="3060738"/>
            <a:ext cx="1306721" cy="130672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0" name="文本框 9"/>
          <p:cNvSpPr txBox="1"/>
          <p:nvPr>
            <p:custDataLst>
              <p:tags r:id="rId7"/>
            </p:custDataLst>
          </p:nvPr>
        </p:nvSpPr>
        <p:spPr>
          <a:xfrm>
            <a:off x="7172141" y="3227831"/>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B</a:t>
            </a:r>
            <a:endParaRPr lang="zh-CN" altLang="en-US" sz="5400" dirty="0">
              <a:solidFill>
                <a:schemeClr val="bg1"/>
              </a:solidFill>
            </a:endParaRPr>
          </a:p>
        </p:txBody>
      </p:sp>
      <p:sp>
        <p:nvSpPr>
          <p:cNvPr id="11" name="文本框 10"/>
          <p:cNvSpPr txBox="1"/>
          <p:nvPr>
            <p:custDataLst>
              <p:tags r:id="rId8"/>
            </p:custDataLst>
          </p:nvPr>
        </p:nvSpPr>
        <p:spPr>
          <a:xfrm>
            <a:off x="4001519" y="3200338"/>
            <a:ext cx="983511" cy="1027520"/>
          </a:xfrm>
          <a:prstGeom prst="rect">
            <a:avLst/>
          </a:prstGeom>
          <a:noFill/>
        </p:spPr>
        <p:txBody>
          <a:bodyPr wrap="square" rtlCol="0" anchor="ctr" anchorCtr="0">
            <a:normAutofit/>
          </a:bodyPr>
          <a:lstStyle/>
          <a:p>
            <a:pPr algn="ctr"/>
            <a:r>
              <a:rPr lang="en-US" altLang="zh-CN" sz="5400" dirty="0" smtClean="0">
                <a:solidFill>
                  <a:schemeClr val="bg1"/>
                </a:solidFill>
              </a:rPr>
              <a:t>A</a:t>
            </a:r>
            <a:endParaRPr lang="zh-CN" altLang="en-US" sz="5400" dirty="0">
              <a:solidFill>
                <a:schemeClr val="bg1"/>
              </a:solidFill>
            </a:endParaRPr>
          </a:p>
        </p:txBody>
      </p:sp>
      <p:sp>
        <p:nvSpPr>
          <p:cNvPr id="16" name="文本框 15"/>
          <p:cNvSpPr txBox="1"/>
          <p:nvPr>
            <p:custDataLst>
              <p:tags r:id="rId9"/>
            </p:custDataLst>
          </p:nvPr>
        </p:nvSpPr>
        <p:spPr>
          <a:xfrm>
            <a:off x="2152650" y="1037651"/>
            <a:ext cx="7886700" cy="360945"/>
          </a:xfrm>
          <a:prstGeom prst="rect">
            <a:avLst/>
          </a:prstGeom>
        </p:spPr>
        <p:txBody>
          <a:bodyPr vert="horz" wrap="square" lIns="91440" tIns="45720" rIns="91440" bIns="45720" rtlCol="0">
            <a:normAutofit/>
          </a:bodyPr>
          <a:lstStyle>
            <a:lvl1pPr marL="171450" indent="-171450" defTabSz="685800">
              <a:lnSpc>
                <a:spcPct val="90000"/>
              </a:lnSpc>
              <a:spcBef>
                <a:spcPts val="750"/>
              </a:spcBef>
              <a:buFont typeface="Arial" panose="020B0604020202020204" pitchFamily="34" charset="0"/>
              <a:buChar char="•"/>
              <a:defRPr sz="2100"/>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indent="0" algn="ctr">
              <a:buNone/>
            </a:pPr>
            <a:r>
              <a:rPr lang="en-US" altLang="zh-CN" sz="1800" dirty="0">
                <a:solidFill>
                  <a:schemeClr val="bg2">
                    <a:lumMod val="50000"/>
                  </a:schemeClr>
                </a:solidFill>
              </a:rPr>
              <a:t>17k app</a:t>
            </a:r>
            <a:endParaRPr lang="zh-CN" altLang="en-US" sz="1800" dirty="0">
              <a:solidFill>
                <a:schemeClr val="bg2">
                  <a:lumMod val="50000"/>
                </a:schemeClr>
              </a:solidFill>
            </a:endParaRPr>
          </a:p>
        </p:txBody>
      </p:sp>
      <p:sp>
        <p:nvSpPr>
          <p:cNvPr id="17" name="文本框 16"/>
          <p:cNvSpPr txBox="1"/>
          <p:nvPr>
            <p:custDataLst>
              <p:tags r:id="rId10"/>
            </p:custDataLst>
          </p:nvPr>
        </p:nvSpPr>
        <p:spPr>
          <a:xfrm>
            <a:off x="2152650" y="491517"/>
            <a:ext cx="7886700" cy="546133"/>
          </a:xfrm>
          <a:prstGeom prst="rect">
            <a:avLst/>
          </a:prstGeom>
        </p:spPr>
        <p:txBody>
          <a:bodyPr vert="horz" wrap="square" lIns="91440" tIns="45720" rIns="91440" bIns="45720" rtlCol="0" anchor="ctr">
            <a:normAutofit lnSpcReduction="10000"/>
          </a:bodyPr>
          <a:lstStyle>
            <a:lvl1pPr defTabSz="685800">
              <a:lnSpc>
                <a:spcPct val="90000"/>
              </a:lnSpc>
              <a:spcBef>
                <a:spcPct val="0"/>
              </a:spcBef>
              <a:buNone/>
              <a:defRPr sz="3300">
                <a:latin typeface="+mj-lt"/>
                <a:ea typeface="+mj-ea"/>
                <a:cs typeface="+mj-cs"/>
              </a:defRPr>
            </a:lvl1pPr>
          </a:lstStyle>
          <a:p>
            <a:pPr algn="ctr"/>
            <a:r>
              <a:rPr lang="zh-CN" altLang="en-US" sz="3200" dirty="0"/>
              <a:t>社区运营核心目标</a:t>
            </a:r>
            <a:endParaRPr lang="zh-CN" altLang="en-US" sz="3200" dirty="0"/>
          </a:p>
        </p:txBody>
      </p:sp>
      <p:cxnSp>
        <p:nvCxnSpPr>
          <p:cNvPr id="18" name="直接连接符 17"/>
          <p:cNvCxnSpPr/>
          <p:nvPr>
            <p:custDataLst>
              <p:tags r:id="rId11"/>
            </p:custDataLst>
          </p:nvPr>
        </p:nvCxnSpPr>
        <p:spPr>
          <a:xfrm>
            <a:off x="5379427" y="1394920"/>
            <a:ext cx="1433146" cy="0"/>
          </a:xfrm>
          <a:prstGeom prst="line">
            <a:avLst/>
          </a:prstGeom>
          <a:ln w="19050">
            <a:solidFill>
              <a:schemeClr val="accent3">
                <a:lumMod val="40000"/>
                <a:lumOff val="60000"/>
              </a:schemeClr>
            </a:solidFill>
          </a:ln>
        </p:spPr>
        <p:style>
          <a:lnRef idx="1">
            <a:schemeClr val="accent3"/>
          </a:lnRef>
          <a:fillRef idx="0">
            <a:schemeClr val="accent3"/>
          </a:fillRef>
          <a:effectRef idx="0">
            <a:schemeClr val="accent3"/>
          </a:effectRef>
          <a:fontRef idx="minor">
            <a:schemeClr val="tx1"/>
          </a:fontRef>
        </p:style>
      </p:cxn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tx1"/>
                </a:solidFill>
              </a:rPr>
              <a:t>运营目标拆解</a:t>
            </a:r>
            <a:endParaRPr lang="zh-CN" altLang="en-US" dirty="0">
              <a:solidFill>
                <a:schemeClr val="tx1"/>
              </a:solidFill>
            </a:endParaRPr>
          </a:p>
        </p:txBody>
      </p:sp>
      <p:sp>
        <p:nvSpPr>
          <p:cNvPr id="3" name="内容占位符 2"/>
          <p:cNvSpPr>
            <a:spLocks noGrp="1"/>
          </p:cNvSpPr>
          <p:nvPr>
            <p:ph idx="1"/>
            <p:custDataLst>
              <p:tags r:id="rId2"/>
            </p:custDataLst>
          </p:nvPr>
        </p:nvSpPr>
        <p:spPr/>
        <p:txBody>
          <a:bodyPr>
            <a:normAutofit lnSpcReduction="10000"/>
          </a:bodyPr>
          <a:lstStyle/>
          <a:p>
            <a:pPr algn="just">
              <a:lnSpc>
                <a:spcPct val="120000"/>
              </a:lnSpc>
            </a:pPr>
            <a:r>
              <a:rPr lang="en-US" altLang="zh-CN" dirty="0"/>
              <a:t>1</a:t>
            </a:r>
            <a:r>
              <a:rPr lang="zh-CN" altLang="en-US" dirty="0"/>
              <a:t>、延长读者在</a:t>
            </a:r>
            <a:r>
              <a:rPr lang="en-US" altLang="zh-CN" dirty="0"/>
              <a:t>app</a:t>
            </a:r>
            <a:r>
              <a:rPr lang="zh-CN" altLang="en-US" dirty="0"/>
              <a:t>停留时间</a:t>
            </a:r>
            <a:endParaRPr lang="zh-CN" altLang="en-US" dirty="0"/>
          </a:p>
          <a:p>
            <a:pPr algn="just">
              <a:lnSpc>
                <a:spcPct val="120000"/>
              </a:lnSpc>
            </a:pPr>
            <a:r>
              <a:rPr lang="en-US" altLang="zh-CN" dirty="0"/>
              <a:t>2</a:t>
            </a:r>
            <a:r>
              <a:rPr lang="zh-CN" altLang="en-US" dirty="0"/>
              <a:t>、增加每日读者</a:t>
            </a:r>
            <a:r>
              <a:rPr lang="en-US" altLang="zh-CN" dirty="0"/>
              <a:t>app</a:t>
            </a:r>
            <a:r>
              <a:rPr lang="zh-CN" altLang="en-US" dirty="0"/>
              <a:t>启动次数</a:t>
            </a:r>
            <a:endParaRPr lang="zh-CN" altLang="en-US" dirty="0"/>
          </a:p>
          <a:p>
            <a:pPr algn="just">
              <a:lnSpc>
                <a:spcPct val="120000"/>
              </a:lnSpc>
            </a:pPr>
            <a:r>
              <a:rPr lang="en-US" altLang="zh-CN" dirty="0"/>
              <a:t>3</a:t>
            </a:r>
            <a:r>
              <a:rPr lang="zh-CN" altLang="en-US" dirty="0"/>
              <a:t>、建立社交关系网：</a:t>
            </a:r>
            <a:endParaRPr lang="zh-CN" altLang="en-US" dirty="0"/>
          </a:p>
          <a:p>
            <a:pPr algn="just">
              <a:lnSpc>
                <a:spcPct val="120000"/>
              </a:lnSpc>
            </a:pPr>
            <a:r>
              <a:rPr lang="zh-CN" altLang="en-US" dirty="0"/>
              <a:t>（</a:t>
            </a:r>
            <a:r>
              <a:rPr lang="en-US" altLang="zh-CN" dirty="0"/>
              <a:t>1</a:t>
            </a:r>
            <a:r>
              <a:rPr lang="zh-CN" altLang="en-US" dirty="0"/>
              <a:t>）作者与读者之间</a:t>
            </a:r>
            <a:endParaRPr lang="zh-CN" altLang="en-US" dirty="0"/>
          </a:p>
          <a:p>
            <a:pPr algn="just">
              <a:lnSpc>
                <a:spcPct val="120000"/>
              </a:lnSpc>
            </a:pPr>
            <a:r>
              <a:rPr lang="zh-CN" altLang="en-US" dirty="0"/>
              <a:t>（</a:t>
            </a:r>
            <a:r>
              <a:rPr lang="en-US" altLang="zh-CN" dirty="0"/>
              <a:t>2</a:t>
            </a:r>
            <a:r>
              <a:rPr lang="zh-CN" altLang="en-US" dirty="0"/>
              <a:t>）读者与读者之间</a:t>
            </a:r>
            <a:endParaRPr lang="zh-CN" altLang="en-US" dirty="0"/>
          </a:p>
          <a:p>
            <a:pPr algn="just">
              <a:lnSpc>
                <a:spcPct val="120000"/>
              </a:lnSpc>
            </a:pPr>
            <a:r>
              <a:rPr lang="en-US" altLang="zh-CN" dirty="0"/>
              <a:t>4</a:t>
            </a:r>
            <a:r>
              <a:rPr lang="zh-CN" altLang="en-US" dirty="0"/>
              <a:t>、满足读者的被尊重需求</a:t>
            </a:r>
            <a:endParaRPr lang="zh-CN" altLang="en-US" dirty="0"/>
          </a:p>
          <a:p>
            <a:pPr algn="just">
              <a:lnSpc>
                <a:spcPct val="120000"/>
              </a:lnSpc>
            </a:pPr>
            <a:r>
              <a:rPr lang="zh-CN" altLang="en-US" dirty="0"/>
              <a:t>（</a:t>
            </a:r>
            <a:r>
              <a:rPr lang="en-US" altLang="zh-CN" dirty="0"/>
              <a:t>1</a:t>
            </a:r>
            <a:r>
              <a:rPr lang="zh-CN" altLang="en-US" dirty="0"/>
              <a:t>）成就</a:t>
            </a:r>
            <a:endParaRPr lang="zh-CN" altLang="en-US" dirty="0"/>
          </a:p>
          <a:p>
            <a:pPr algn="just">
              <a:lnSpc>
                <a:spcPct val="120000"/>
              </a:lnSpc>
            </a:pPr>
            <a:r>
              <a:rPr lang="zh-CN" altLang="en-US" dirty="0"/>
              <a:t>（</a:t>
            </a:r>
            <a:r>
              <a:rPr lang="en-US" altLang="zh-CN" dirty="0"/>
              <a:t>2</a:t>
            </a:r>
            <a:r>
              <a:rPr lang="zh-CN" altLang="en-US" dirty="0"/>
              <a:t>）被他人尊重</a:t>
            </a: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p:cNvSpPr txBox="1">
            <a:spLocks noChangeArrowheads="1"/>
          </p:cNvSpPr>
          <p:nvPr>
            <p:custDataLst>
              <p:tags r:id="rId1"/>
            </p:custDataLst>
          </p:nvPr>
        </p:nvSpPr>
        <p:spPr bwMode="auto">
          <a:xfrm>
            <a:off x="3009900" y="2803525"/>
            <a:ext cx="6172200" cy="52322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b">
            <a:normAutofit/>
          </a:bodyPr>
          <a:lstStyle/>
          <a:p>
            <a:pPr algn="ctr"/>
            <a:r>
              <a:rPr lang="en-US" altLang="zh-CN" sz="2800" smtClean="0">
                <a:solidFill>
                  <a:schemeClr val="tx1">
                    <a:lumMod val="65000"/>
                    <a:lumOff val="35000"/>
                  </a:schemeClr>
                </a:solidFill>
                <a:latin typeface="+mn-lt"/>
                <a:ea typeface="+mn-ea"/>
              </a:rPr>
              <a:t>Part.3</a:t>
            </a:r>
            <a:endParaRPr lang="en-US" altLang="zh-CN" sz="2800" smtClean="0">
              <a:solidFill>
                <a:schemeClr val="tx1">
                  <a:lumMod val="65000"/>
                  <a:lumOff val="35000"/>
                </a:schemeClr>
              </a:solidFill>
              <a:latin typeface="+mn-lt"/>
              <a:ea typeface="+mn-ea"/>
            </a:endParaRPr>
          </a:p>
        </p:txBody>
      </p:sp>
      <p:sp>
        <p:nvSpPr>
          <p:cNvPr id="6" name="标题 5"/>
          <p:cNvSpPr>
            <a:spLocks noGrp="1"/>
          </p:cNvSpPr>
          <p:nvPr>
            <p:ph type="title"/>
            <p:custDataLst>
              <p:tags r:id="rId2"/>
            </p:custDataLst>
          </p:nvPr>
        </p:nvSpPr>
        <p:spPr/>
        <p:txBody>
          <a:bodyPr lIns="90000" tIns="46800" rIns="90000" bIns="46800">
            <a:normAutofit/>
          </a:bodyPr>
          <a:lstStyle/>
          <a:p>
            <a:r>
              <a:rPr lang="zh-CN" altLang="en-US" b="1" smtClean="0"/>
              <a:t>社区功能设计</a:t>
            </a:r>
            <a:endParaRPr lang="zh-CN" altLang="en-US" b="1" smtClean="0"/>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TYPE" val="l_h_i"/>
  <p:tag name="KSO_WM_UNIT_INDEX" val="1_2_1"/>
  <p:tag name="KSO_WM_UNIT_LAYERLEVEL" val="1_1_1"/>
  <p:tag name="KSO_WM_TEMPLATE_CATEGORY" val="custom"/>
  <p:tag name="KSO_WM_TEMPLATE_INDEX" val="20181591"/>
  <p:tag name="KSO_WM_DIAGRAM_GROUP_CODE" val="l1-1"/>
  <p:tag name="KSO_WM_UNIT_ID" val="custom20181591_7*l_h_i*1_2_1"/>
  <p:tag name="KSO_WM_UNIT_FILL_FORE_SCHEMECOLOR_INDEX" val="5"/>
  <p:tag name="KSO_WM_UNIT_FILL_TYPE" val="1"/>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TAG_VERSION" val="1.0"/>
  <p:tag name="KSO_WM_SLIDE_ITEM_CNT" val="2"/>
  <p:tag name="KSO_WM_SLIDE_LAYOUT" val="a_b"/>
  <p:tag name="KSO_WM_SLIDE_LAYOUT_CNT" val="1_1"/>
  <p:tag name="KSO_WM_SLIDE_TYPE" val="endPage"/>
  <p:tag name="KSO_WM_BEAUTIFY_FLAG" val="#wm#"/>
  <p:tag name="KSO_WM_COMBINE_RELATE_SLIDE_ID" val="background20180932_8"/>
  <p:tag name="KSO_WM_TEMPLATE_CATEGORY" val="custom"/>
  <p:tag name="KSO_WM_TEMPLATE_INDEX" val="20181591"/>
  <p:tag name="KSO_WM_SLIDE_ID" val="custom20181591_20"/>
  <p:tag name="KSO_WM_SLIDE_INDEX" val="20"/>
  <p:tag name="KSO_WM_TEMPLATE_SUBCATEGORY" val="combine"/>
</p:tagLst>
</file>

<file path=ppt/tags/tag11.xml><?xml version="1.0" encoding="utf-8"?>
<p:tagLst xmlns:p="http://schemas.openxmlformats.org/presentationml/2006/main">
  <p:tag name="KSO_WM_UNIT_VALUE" val="0"/>
  <p:tag name="KSO_WM_UNIT_HIGHLIGHT" val="1"/>
  <p:tag name="KSO_WM_UNIT_COMPATIBLE" val="0"/>
  <p:tag name="KSO_WM_UNIT_CLEAR" val="0"/>
  <p:tag name="KSO_WM_TAG_VERSION" val="1.0"/>
  <p:tag name="KSO_WM_BEAUTIFY_FLAG" val="#wm#"/>
  <p:tag name="KSO_WM_UNIT_TYPE" val="l_h_i"/>
  <p:tag name="KSO_WM_UNIT_INDEX" val="1_2_2"/>
  <p:tag name="KSO_WM_UNIT_LAYERLEVEL" val="1_1_1"/>
  <p:tag name="KSO_WM_TEMPLATE_CATEGORY" val="custom"/>
  <p:tag name="KSO_WM_TEMPLATE_INDEX" val="20181591"/>
  <p:tag name="KSO_WM_DIAGRAM_GROUP_CODE" val="l1-1"/>
  <p:tag name="KSO_WM_UNIT_ID" val="custom20181591_7*l_h_i*1_2_2"/>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UNIT_TYPE" val="l_h_a"/>
  <p:tag name="KSO_WM_UNIT_INDEX" val="1_2_1"/>
  <p:tag name="KSO_WM_UNIT_LAYERLEVEL" val="1_1_1"/>
  <p:tag name="KSO_WM_UNIT_VALUE" val="12"/>
  <p:tag name="KSO_WM_UNIT_HIGHLIGHT" val="0"/>
  <p:tag name="KSO_WM_UNIT_COMPATIBLE" val="0"/>
  <p:tag name="KSO_WM_UNIT_CLEAR" val="0"/>
  <p:tag name="KSO_WM_UNIT_PRESET_TEXT_INDEX" val="3"/>
  <p:tag name="KSO_WM_UNIT_PRESET_TEXT_LEN" val="11"/>
  <p:tag name="KSO_WM_TEMPLATE_CATEGORY" val="custom"/>
  <p:tag name="KSO_WM_TEMPLATE_INDEX" val="20181591"/>
  <p:tag name="KSO_WM_DIAGRAM_GROUP_CODE" val="l1-1"/>
  <p:tag name="KSO_WM_UNIT_ID" val="custom20181591_7*l_h_a*1_2_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l_h_i"/>
  <p:tag name="KSO_WM_UNIT_INDEX" val="1_3_1"/>
  <p:tag name="KSO_WM_UNIT_LAYERLEVEL" val="1_1_1"/>
  <p:tag name="KSO_WM_TEMPLATE_CATEGORY" val="custom"/>
  <p:tag name="KSO_WM_TEMPLATE_INDEX" val="20181591"/>
  <p:tag name="KSO_WM_DIAGRAM_GROUP_CODE" val="l1-1"/>
  <p:tag name="KSO_WM_UNIT_ID" val="custom20181591_7*l_h_i*1_3_1"/>
  <p:tag name="KSO_WM_UNIT_FILL_FORE_SCHEMECOLOR_INDEX" val="9"/>
  <p:tag name="KSO_WM_UNIT_FILL_TYPE"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VALUE" val="0"/>
  <p:tag name="KSO_WM_UNIT_HIGHLIGHT" val="1"/>
  <p:tag name="KSO_WM_UNIT_COMPATIBLE" val="0"/>
  <p:tag name="KSO_WM_UNIT_CLEAR" val="0"/>
  <p:tag name="KSO_WM_TAG_VERSION" val="1.0"/>
  <p:tag name="KSO_WM_BEAUTIFY_FLAG" val="#wm#"/>
  <p:tag name="KSO_WM_UNIT_TYPE" val="l_h_i"/>
  <p:tag name="KSO_WM_UNIT_INDEX" val="1_3_2"/>
  <p:tag name="KSO_WM_UNIT_LAYERLEVEL" val="1_1_1"/>
  <p:tag name="KSO_WM_TEMPLATE_CATEGORY" val="custom"/>
  <p:tag name="KSO_WM_TEMPLATE_INDEX" val="20181591"/>
  <p:tag name="KSO_WM_DIAGRAM_GROUP_CODE" val="l1-1"/>
  <p:tag name="KSO_WM_UNIT_ID" val="custom20181591_7*l_h_i*1_3_2"/>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TYPE" val="l_h_a"/>
  <p:tag name="KSO_WM_UNIT_INDEX" val="1_3_1"/>
  <p:tag name="KSO_WM_UNIT_LAYERLEVEL" val="1_1_1"/>
  <p:tag name="KSO_WM_UNIT_VALUE" val="12"/>
  <p:tag name="KSO_WM_UNIT_HIGHLIGHT" val="0"/>
  <p:tag name="KSO_WM_UNIT_COMPATIBLE" val="0"/>
  <p:tag name="KSO_WM_UNIT_CLEAR" val="0"/>
  <p:tag name="KSO_WM_UNIT_PRESET_TEXT_INDEX" val="3"/>
  <p:tag name="KSO_WM_UNIT_PRESET_TEXT_LEN" val="11"/>
  <p:tag name="KSO_WM_TEMPLATE_CATEGORY" val="custom"/>
  <p:tag name="KSO_WM_TEMPLATE_INDEX" val="20181591"/>
  <p:tag name="KSO_WM_DIAGRAM_GROUP_CODE" val="l1-1"/>
  <p:tag name="KSO_WM_UNIT_ID" val="custom20181591_7*l_h_a*1_3_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ISCONTENTSTITLE" val="1"/>
  <p:tag name="KSO_WM_UNIT_VALUE" val="6"/>
  <p:tag name="KSO_WM_UNIT_HIGHLIGHT" val="0"/>
  <p:tag name="KSO_WM_UNIT_COMPATIBLE" val="0"/>
  <p:tag name="KSO_WM_UNIT_CLEAR" val="0"/>
  <p:tag name="KSO_WM_UNIT_PRESET_TEXT" val="CONTENTS"/>
  <p:tag name="KSO_WM_TEMPLATE_CATEGORY" val="custom"/>
  <p:tag name="KSO_WM_TEMPLATE_INDEX" val="20181591"/>
  <p:tag name="KSO_WM_DIAGRAM_GROUP_CODE" val="l1_1"/>
  <p:tag name="KSO_WM_UNIT_ID" val="custom20181591_7*a*1"/>
  <p:tag name="KSO_WM_UNIT_TEXT_FILL_FORE_SCHEMECOLOR_INDEX" val="5"/>
  <p:tag name="KSO_WM_UNIT_TEXT_FILL_TYPE" val="1"/>
  <p:tag name="KSO_WM_UNIT_USESOURCEFORMAT_APPLY" val="1"/>
</p:tagLst>
</file>

<file path=ppt/tags/tag17.xml><?xml version="1.0" encoding="utf-8"?>
<p:tagLst xmlns:p="http://schemas.openxmlformats.org/presentationml/2006/main">
  <p:tag name="KSO_WM_TAG_VERSION" val="1.0"/>
  <p:tag name="KSO_WM_SLIDE_ITEM_CNT" val="3"/>
  <p:tag name="KSO_WM_SLIDE_LAYOUT" val="a_l"/>
  <p:tag name="KSO_WM_SLIDE_LAYOUT_CNT" val="1_1"/>
  <p:tag name="KSO_WM_SLIDE_TYPE" val="contents"/>
  <p:tag name="KSO_WM_BEAUTIFY_FLAG" val="#wm#"/>
  <p:tag name="KSO_WM_COMBINE_RELATE_SLIDE_ID" val="custom20180760_7"/>
  <p:tag name="KSO_WM_TEMPLATE_CATEGORY" val="custom"/>
  <p:tag name="KSO_WM_TEMPLATE_INDEX" val="20181591"/>
  <p:tag name="KSO_WM_SLIDE_ID" val="custom20181591_7"/>
  <p:tag name="KSO_WM_SLIDE_INDEX" val="7"/>
  <p:tag name="KSO_WM_DIAGRAM_GROUP_CODE" val="l1-1"/>
  <p:tag name="KSO_WM_TEMPLATE_SUBCATEGORY" val="combine"/>
</p:tagLst>
</file>

<file path=ppt/tags/tag18.xml><?xml version="1.0" encoding="utf-8"?>
<p:tagLst xmlns:p="http://schemas.openxmlformats.org/presentationml/2006/main">
  <p:tag name="KSO_WM_TAG_VERSION" val="1.0"/>
  <p:tag name="KSO_WM_UNIT_TYPE" val="e"/>
  <p:tag name="KSO_WM_UNIT_INDEX" val="1"/>
  <p:tag name="KSO_WM_UNIT_LAYERLEVEL" val="1"/>
  <p:tag name="KSO_WM_UNIT_VALUE" val="19"/>
  <p:tag name="KSO_WM_UNIT_HIGHLIGHT" val="0"/>
  <p:tag name="KSO_WM_UNIT_COMPATIBLE" val="1"/>
  <p:tag name="KSO_WM_UNIT_CLEAR" val="0"/>
  <p:tag name="KSO_WM_BEAUTIFY_FLAG" val="#wm#"/>
  <p:tag name="KSO_WM_UNIT_PRESET_TEXT" val="Part.1"/>
  <p:tag name="KSO_WM_TEMPLATE_CATEGORY" val="custom"/>
  <p:tag name="KSO_WM_TEMPLATE_INDEX" val="20181591"/>
  <p:tag name="KSO_WM_UNIT_ID" val="custom20181591_11*e*1"/>
</p:tagLst>
</file>

<file path=ppt/tags/tag19.xml><?xml version="1.0" encoding="utf-8"?>
<p:tagLst xmlns:p="http://schemas.openxmlformats.org/presentationml/2006/main">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About Our Company"/>
  <p:tag name="KSO_WM_TEMPLATE_CATEGORY" val="custom"/>
  <p:tag name="KSO_WM_TEMPLATE_INDEX" val="20181591"/>
  <p:tag name="KSO_WM_UNIT_ID" val="custom20181591_11*a*1"/>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BEAUTIFY_FLAG" val="#wm#"/>
  <p:tag name="KSO_WM_COMBINE_RELATE_SLIDE_ID" val="background20180932_5"/>
  <p:tag name="KSO_WM_TEMPLATE_CATEGORY" val="custom"/>
  <p:tag name="KSO_WM_TEMPLATE_INDEX" val="20181591"/>
  <p:tag name="KSO_WM_SLIDE_ID" val="custom20181591_11"/>
  <p:tag name="KSO_WM_SLIDE_INDEX" val="11"/>
  <p:tag name="KSO_WM_TEMPLATE_SUBCATEGORY" val="combine"/>
</p:tagLst>
</file>

<file path=ppt/tags/tag21.xml><?xml version="1.0" encoding="utf-8"?>
<p:tagLst xmlns:p="http://schemas.openxmlformats.org/presentationml/2006/main">
  <p:tag name="KSO_WM_TAG_VERSION" val="1.0"/>
  <p:tag name="KSO_WM_BEAUTIFY_FLAG" val="#wm#"/>
  <p:tag name="KSO_WM_UNIT_TYPE" val="q_h_a"/>
  <p:tag name="KSO_WM_UNIT_INDEX" val="1_3_1"/>
  <p:tag name="KSO_WM_UNIT_CLEAR" val="1"/>
  <p:tag name="KSO_WM_UNIT_LAYERLEVEL" val="1_1_1"/>
  <p:tag name="KSO_WM_UNIT_VALUE" val="8"/>
  <p:tag name="KSO_WM_UNIT_HIGHLIGHT" val="0"/>
  <p:tag name="KSO_WM_UNIT_COMPATIBLE" val="0"/>
  <p:tag name="KSO_WM_UNIT_PRESET_TEXT_INDEX" val="5"/>
  <p:tag name="KSO_WM_UNIT_PRESET_TEXT_LEN" val="12"/>
  <p:tag name="KSO_WM_TEMPLATE_CATEGORY" val="custom"/>
  <p:tag name="KSO_WM_TEMPLATE_INDEX" val="20181591"/>
  <p:tag name="KSO_WM_DIAGRAM_GROUP_CODE" val="q1-2"/>
  <p:tag name="KSO_WM_UNIT_ID" val="custom20181591_14*q_h_a*1_3_1"/>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UNIT_TYPE" val="q_h_a"/>
  <p:tag name="KSO_WM_UNIT_INDEX" val="1_2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TEMPLATE_CATEGORY" val="custom"/>
  <p:tag name="KSO_WM_TEMPLATE_INDEX" val="20181591"/>
  <p:tag name="KSO_WM_DIAGRAM_GROUP_CODE" val="q1-2"/>
  <p:tag name="KSO_WM_UNIT_ID" val="custom20181591_14*q_h_a*1_2_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UNIT_TYPE" val="q_i"/>
  <p:tag name="KSO_WM_UNIT_INDEX" val="1_1"/>
  <p:tag name="KSO_WM_UNIT_CLEAR" val="1"/>
  <p:tag name="KSO_WM_UNIT_LAYERLEVEL" val="1_1"/>
  <p:tag name="KSO_WM_TEMPLATE_CATEGORY" val="custom"/>
  <p:tag name="KSO_WM_TEMPLATE_INDEX" val="20181591"/>
  <p:tag name="KSO_WM_DIAGRAM_GROUP_CODE" val="q1-2"/>
  <p:tag name="KSO_WM_UNIT_ID" val="custom20181591_14*q_i*1_1"/>
  <p:tag name="KSO_WM_UNIT_FILL_FORE_SCHEMECOLOR_INDEX" val="16"/>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UNIT_TYPE" val="q_i"/>
  <p:tag name="KSO_WM_UNIT_INDEX" val="1_2"/>
  <p:tag name="KSO_WM_UNIT_CLEAR" val="1"/>
  <p:tag name="KSO_WM_UNIT_LAYERLEVEL" val="1_1"/>
  <p:tag name="KSO_WM_TEMPLATE_CATEGORY" val="custom"/>
  <p:tag name="KSO_WM_TEMPLATE_INDEX" val="20181591"/>
  <p:tag name="KSO_WM_DIAGRAM_GROUP_CODE" val="q1-2"/>
  <p:tag name="KSO_WM_UNIT_ID" val="custom20181591_14*q_i*1_2"/>
  <p:tag name="KSO_WM_UNIT_FILL_FORE_SCHEMECOLOR_INDEX" val="7"/>
  <p:tag name="KSO_WM_UNIT_FILL_TYPE" val="1"/>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UNIT_TYPE" val="q_i"/>
  <p:tag name="KSO_WM_UNIT_INDEX" val="1_3"/>
  <p:tag name="KSO_WM_UNIT_CLEAR" val="1"/>
  <p:tag name="KSO_WM_UNIT_LAYERLEVEL" val="1_1"/>
  <p:tag name="KSO_WM_TEMPLATE_CATEGORY" val="custom"/>
  <p:tag name="KSO_WM_TEMPLATE_INDEX" val="20181591"/>
  <p:tag name="KSO_WM_DIAGRAM_GROUP_CODE" val="q1-2"/>
  <p:tag name="KSO_WM_UNIT_ID" val="custom20181591_14*q_i*1_3"/>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UNIT_TYPE" val="q_i"/>
  <p:tag name="KSO_WM_UNIT_INDEX" val="1_4"/>
  <p:tag name="KSO_WM_UNIT_CLEAR" val="1"/>
  <p:tag name="KSO_WM_UNIT_LAYERLEVEL" val="1_1"/>
  <p:tag name="KSO_WM_TEMPLATE_CATEGORY" val="custom"/>
  <p:tag name="KSO_WM_TEMPLATE_INDEX" val="20181591"/>
  <p:tag name="KSO_WM_DIAGRAM_GROUP_CODE" val="q1-2"/>
  <p:tag name="KSO_WM_UNIT_ID" val="custom20181591_14*q_i*1_4"/>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UNIT_TYPE" val="q_i"/>
  <p:tag name="KSO_WM_UNIT_INDEX" val="1_5"/>
  <p:tag name="KSO_WM_UNIT_CLEAR" val="1"/>
  <p:tag name="KSO_WM_UNIT_LAYERLEVEL" val="1_1"/>
  <p:tag name="KSO_WM_TEMPLATE_CATEGORY" val="custom"/>
  <p:tag name="KSO_WM_TEMPLATE_INDEX" val="20181591"/>
  <p:tag name="KSO_WM_DIAGRAM_GROUP_CODE" val="q1-2"/>
  <p:tag name="KSO_WM_UNIT_ID" val="custom20181591_14*q_i*1_5"/>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UNIT_TYPE" val="q_i"/>
  <p:tag name="KSO_WM_UNIT_INDEX" val="1_6"/>
  <p:tag name="KSO_WM_UNIT_CLEAR" val="1"/>
  <p:tag name="KSO_WM_UNIT_LAYERLEVEL" val="1_1"/>
  <p:tag name="KSO_WM_TEMPLATE_CATEGORY" val="custom"/>
  <p:tag name="KSO_WM_TEMPLATE_INDEX" val="20181591"/>
  <p:tag name="KSO_WM_DIAGRAM_GROUP_CODE" val="q1-2"/>
  <p:tag name="KSO_WM_UNIT_ID" val="custom20181591_14*q_i*1_6"/>
  <p:tag name="KSO_WM_UNIT_FILL_FORE_SCHEMECOLOR_INDEX" val="6"/>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UNIT_TYPE" val="q_i"/>
  <p:tag name="KSO_WM_UNIT_INDEX" val="1_7"/>
  <p:tag name="KSO_WM_UNIT_CLEAR" val="1"/>
  <p:tag name="KSO_WM_UNIT_LAYERLEVEL" val="1_1"/>
  <p:tag name="KSO_WM_TEMPLATE_CATEGORY" val="custom"/>
  <p:tag name="KSO_WM_TEMPLATE_INDEX" val="20181591"/>
  <p:tag name="KSO_WM_DIAGRAM_GROUP_CODE" val="q1-2"/>
  <p:tag name="KSO_WM_UNIT_ID" val="custom20181591_14*q_i*1_7"/>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30.xml><?xml version="1.0" encoding="utf-8"?>
<p:tagLst xmlns:p="http://schemas.openxmlformats.org/presentationml/2006/main">
  <p:tag name="KSO_WM_TAG_VERSION" val="1.0"/>
  <p:tag name="KSO_WM_BEAUTIFY_FLAG" val="#wm#"/>
  <p:tag name="KSO_WM_UNIT_TYPE" val="q_h_a"/>
  <p:tag name="KSO_WM_UNIT_INDEX" val="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4*q_h_a*1_1_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UNIT_TYPE" val="b"/>
  <p:tag name="KSO_WM_UNIT_INDEX" val="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 name="KSO_WM_TEMPLATE_CATEGORY" val="custom"/>
  <p:tag name="KSO_WM_TEMPLATE_INDEX" val="20181591"/>
  <p:tag name="KSO_WM_DIAGRAM_GROUP_CODE" val="q1_1"/>
  <p:tag name="KSO_WM_UNIT_ID" val="custom20181591_14*b*1"/>
  <p:tag name="KSO_WM_UNIT_TEXT_FILL_FORE_SCHEMECOLOR_INDEX" val="16"/>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 name="KSO_WM_TEMPLATE_CATEGORY" val="custom"/>
  <p:tag name="KSO_WM_TEMPLATE_INDEX" val="20181591"/>
  <p:tag name="KSO_WM_DIAGRAM_GROUP_CODE" val="q1_1"/>
  <p:tag name="KSO_WM_UNIT_ID" val="custom20181591_14*a*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UNIT_TYPE" val="i"/>
  <p:tag name="KSO_WM_UNIT_INDEX" val="15"/>
  <p:tag name="KSO_WM_TEMPLATE_CATEGORY" val="custom"/>
  <p:tag name="KSO_WM_TEMPLATE_INDEX" val="20181591"/>
  <p:tag name="KSO_WM_DIAGRAM_GROUP_CODE" val="q1_1"/>
  <p:tag name="KSO_WM_UNIT_ID" val="custom20181591_14*i*15"/>
  <p:tag name="KSO_WM_UNIT_LINE_FORE_SCHEMECOLOR_INDEX" val="7"/>
  <p:tag name="KSO_WM_UNIT_LINE_FILL_TYPE" val="2"/>
  <p:tag name="KSO_WM_UNIT_USESOURCEFORMAT_APPLY" val="1"/>
</p:tagLst>
</file>

<file path=ppt/tags/tag34.xml><?xml version="1.0" encoding="utf-8"?>
<p:tagLst xmlns:p="http://schemas.openxmlformats.org/presentationml/2006/main">
  <p:tag name="KSO_WM_TAG_VERSION" val="1.0"/>
  <p:tag name="KSO_WM_SLIDE_ITEM_CNT" val="3"/>
  <p:tag name="KSO_WM_SLIDE_LAYOUT" val="a_b_q"/>
  <p:tag name="KSO_WM_SLIDE_LAYOUT_CNT" val="1_1_1"/>
  <p:tag name="KSO_WM_SLIDE_TYPE" val="text"/>
  <p:tag name="KSO_WM_BEAUTIFY_FLAG" val="#wm#"/>
  <p:tag name="KSO_WM_SLIDE_POSITION" val="120*82"/>
  <p:tag name="KSO_WM_SLIDE_SIZE" val="712*395"/>
  <p:tag name="KSO_WM_COMBINE_RELATE_SLIDE_ID" val="diagram160834_3"/>
  <p:tag name="KSO_WM_TEMPLATE_CATEGORY" val="custom"/>
  <p:tag name="KSO_WM_TEMPLATE_INDEX" val="20181591"/>
  <p:tag name="KSO_WM_SLIDE_ID" val="custom20181591_14"/>
  <p:tag name="KSO_WM_SLIDE_INDEX" val="14"/>
  <p:tag name="KSO_WM_DIAGRAM_GROUP_CODE" val="q1-2"/>
  <p:tag name="KSO_WM_TEMPLATE_SUBCATEGORY" val="combine"/>
</p:tagLst>
</file>

<file path=ppt/tags/tag35.xml><?xml version="1.0" encoding="utf-8"?>
<p:tagLst xmlns:p="http://schemas.openxmlformats.org/presentationml/2006/main">
  <p:tag name="KSO_WM_TAG_VERSION" val="1.0"/>
  <p:tag name="KSO_WM_BEAUTIFY_FLAG" val="#wm#"/>
  <p:tag name="KSO_WM_UNIT_TYPE" val="q_h_a"/>
  <p:tag name="KSO_WM_UNIT_INDEX" val="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6*q_h_a*1_2_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UNIT_TYPE" val="q_h_a"/>
  <p:tag name="KSO_WM_UNIT_INDEX" val="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6*q_h_a*1_1_1"/>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UNIT_TYPE" val="q_h_a"/>
  <p:tag name="KSO_WM_UNIT_INDEX" val="1_5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6*q_h_a*1_5_1"/>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UNIT_TYPE" val="q_h_a"/>
  <p:tag name="KSO_WM_UNIT_INDEX" val="1_4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6*q_h_a*1_4_1"/>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UNIT_TYPE" val="q_h_a"/>
  <p:tag name="KSO_WM_UNIT_INDEX" val="1_3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6*q_h_a*1_3_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40.xml><?xml version="1.0" encoding="utf-8"?>
<p:tagLst xmlns:p="http://schemas.openxmlformats.org/presentationml/2006/main">
  <p:tag name="KSO_WM_TAG_VERSION" val="1.0"/>
  <p:tag name="KSO_WM_BEAUTIFY_FLAG" val="#wm#"/>
  <p:tag name="KSO_WM_UNIT_TYPE" val="q_i"/>
  <p:tag name="KSO_WM_UNIT_INDEX" val="1_1"/>
  <p:tag name="KSO_WM_UNIT_CLEAR" val="1"/>
  <p:tag name="KSO_WM_UNIT_LAYERLEVEL" val="1_1"/>
  <p:tag name="KSO_WM_TEMPLATE_CATEGORY" val="custom"/>
  <p:tag name="KSO_WM_TEMPLATE_INDEX" val="20181591"/>
  <p:tag name="KSO_WM_DIAGRAM_GROUP_CODE" val="q1-2"/>
  <p:tag name="KSO_WM_UNIT_ID" val="custom20181591_16*q_i*1_1"/>
  <p:tag name="KSO_WM_UNIT_FILL_FORE_SCHEMECOLOR_INDEX" val="16"/>
  <p:tag name="KSO_WM_UNIT_FILL_TYPE" val="1"/>
  <p:tag name="KSO_WM_UNIT_TEXT_FILL_FORE_SCHEMECOLOR_INDEX" val="2"/>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UNIT_TYPE" val="q_i"/>
  <p:tag name="KSO_WM_UNIT_INDEX" val="1_2"/>
  <p:tag name="KSO_WM_UNIT_CLEAR" val="1"/>
  <p:tag name="KSO_WM_UNIT_LAYERLEVEL" val="1_1"/>
  <p:tag name="KSO_WM_TEMPLATE_CATEGORY" val="custom"/>
  <p:tag name="KSO_WM_TEMPLATE_INDEX" val="20181591"/>
  <p:tag name="KSO_WM_DIAGRAM_GROUP_CODE" val="q1-2"/>
  <p:tag name="KSO_WM_UNIT_ID" val="custom20181591_16*q_i*1_2"/>
  <p:tag name="KSO_WM_UNIT_FILL_FORE_SCHEMECOLOR_INDEX" val="5"/>
  <p:tag name="KSO_WM_UNIT_FILL_TYPE" val="1"/>
  <p:tag name="KSO_WM_UNIT_TEXT_FILL_FORE_SCHEMECOLOR_INDEX" val="2"/>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UNIT_TYPE" val="q_i"/>
  <p:tag name="KSO_WM_UNIT_INDEX" val="1_3"/>
  <p:tag name="KSO_WM_UNIT_CLEAR" val="1"/>
  <p:tag name="KSO_WM_UNIT_LAYERLEVEL" val="1_1"/>
  <p:tag name="KSO_WM_TEMPLATE_CATEGORY" val="custom"/>
  <p:tag name="KSO_WM_TEMPLATE_INDEX" val="20181591"/>
  <p:tag name="KSO_WM_DIAGRAM_GROUP_CODE" val="q1-2"/>
  <p:tag name="KSO_WM_UNIT_ID" val="custom20181591_16*q_i*1_3"/>
  <p:tag name="KSO_WM_UNIT_FILL_FORE_SCHEMECOLOR_INDEX" val="9"/>
  <p:tag name="KSO_WM_UNIT_FILL_TYPE" val="1"/>
  <p:tag name="KSO_WM_UNIT_TEXT_FILL_FORE_SCHEMECOLOR_INDEX" val="2"/>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UNIT_TYPE" val="q_i"/>
  <p:tag name="KSO_WM_UNIT_INDEX" val="1_4"/>
  <p:tag name="KSO_WM_UNIT_CLEAR" val="1"/>
  <p:tag name="KSO_WM_UNIT_LAYERLEVEL" val="1_1"/>
  <p:tag name="KSO_WM_TEMPLATE_CATEGORY" val="custom"/>
  <p:tag name="KSO_WM_TEMPLATE_INDEX" val="20181591"/>
  <p:tag name="KSO_WM_DIAGRAM_GROUP_CODE" val="q1-2"/>
  <p:tag name="KSO_WM_UNIT_ID" val="custom20181591_16*q_i*1_4"/>
  <p:tag name="KSO_WM_UNIT_FILL_FORE_SCHEMECOLOR_INDEX" val="8"/>
  <p:tag name="KSO_WM_UNIT_FILL_TYPE" val="1"/>
  <p:tag name="KSO_WM_UNIT_TEXT_FILL_FORE_SCHEMECOLOR_INDEX" val="2"/>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UNIT_TYPE" val="q_i"/>
  <p:tag name="KSO_WM_UNIT_INDEX" val="1_5"/>
  <p:tag name="KSO_WM_UNIT_CLEAR" val="1"/>
  <p:tag name="KSO_WM_UNIT_LAYERLEVEL" val="1_1"/>
  <p:tag name="KSO_WM_TEMPLATE_CATEGORY" val="custom"/>
  <p:tag name="KSO_WM_TEMPLATE_INDEX" val="20181591"/>
  <p:tag name="KSO_WM_DIAGRAM_GROUP_CODE" val="q1-2"/>
  <p:tag name="KSO_WM_UNIT_ID" val="custom20181591_16*q_i*1_5"/>
  <p:tag name="KSO_WM_UNIT_FILL_FORE_SCHEMECOLOR_INDEX" val="7"/>
  <p:tag name="KSO_WM_UNIT_FILL_TYPE" val="1"/>
  <p:tag name="KSO_WM_UNIT_TEXT_FILL_FORE_SCHEMECOLOR_INDEX" val="2"/>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UNIT_TYPE" val="q_i"/>
  <p:tag name="KSO_WM_UNIT_INDEX" val="1_6"/>
  <p:tag name="KSO_WM_UNIT_CLEAR" val="1"/>
  <p:tag name="KSO_WM_UNIT_LAYERLEVEL" val="1_1"/>
  <p:tag name="KSO_WM_TEMPLATE_CATEGORY" val="custom"/>
  <p:tag name="KSO_WM_TEMPLATE_INDEX" val="20181591"/>
  <p:tag name="KSO_WM_DIAGRAM_GROUP_CODE" val="q1-2"/>
  <p:tag name="KSO_WM_UNIT_ID" val="custom20181591_16*q_i*1_6"/>
  <p:tag name="KSO_WM_UNIT_FILL_FORE_SCHEMECOLOR_INDEX" val="6"/>
  <p:tag name="KSO_WM_UNIT_FILL_TYPE" val="1"/>
  <p:tag name="KSO_WM_UNIT_TEXT_FILL_FORE_SCHEMECOLOR_INDEX" val="2"/>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UNIT_TYPE" val="q_i"/>
  <p:tag name="KSO_WM_UNIT_INDEX" val="1_7"/>
  <p:tag name="KSO_WM_UNIT_CLEAR" val="1"/>
  <p:tag name="KSO_WM_UNIT_LAYERLEVEL" val="1_1"/>
  <p:tag name="KSO_WM_TEMPLATE_CATEGORY" val="custom"/>
  <p:tag name="KSO_WM_TEMPLATE_INDEX" val="20181591"/>
  <p:tag name="KSO_WM_DIAGRAM_GROUP_CODE" val="q1-2"/>
  <p:tag name="KSO_WM_UNIT_ID" val="custom20181591_16*q_i*1_7"/>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UNIT_TYPE" val="q_i"/>
  <p:tag name="KSO_WM_UNIT_INDEX" val="1_8"/>
  <p:tag name="KSO_WM_UNIT_CLEAR" val="1"/>
  <p:tag name="KSO_WM_UNIT_LAYERLEVEL" val="1_1"/>
  <p:tag name="KSO_WM_TEMPLATE_CATEGORY" val="custom"/>
  <p:tag name="KSO_WM_TEMPLATE_INDEX" val="20181591"/>
  <p:tag name="KSO_WM_DIAGRAM_GROUP_CODE" val="q1-2"/>
  <p:tag name="KSO_WM_UNIT_ID" val="custom20181591_16*q_i*1_8"/>
  <p:tag name="KSO_WM_UNIT_TEXT_FILL_FORE_SCHEMECOLOR_INDEX" val="14"/>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UNIT_TYPE" val="q_i"/>
  <p:tag name="KSO_WM_UNIT_INDEX" val="1_9"/>
  <p:tag name="KSO_WM_UNIT_CLEAR" val="1"/>
  <p:tag name="KSO_WM_UNIT_LAYERLEVEL" val="1_1"/>
  <p:tag name="KSO_WM_TEMPLATE_CATEGORY" val="custom"/>
  <p:tag name="KSO_WM_TEMPLATE_INDEX" val="20181591"/>
  <p:tag name="KSO_WM_DIAGRAM_GROUP_CODE" val="q1-2"/>
  <p:tag name="KSO_WM_UNIT_ID" val="custom20181591_16*q_i*1_9"/>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UNIT_TYPE" val="q_i"/>
  <p:tag name="KSO_WM_UNIT_INDEX" val="1_10"/>
  <p:tag name="KSO_WM_UNIT_CLEAR" val="1"/>
  <p:tag name="KSO_WM_UNIT_LAYERLEVEL" val="1_1"/>
  <p:tag name="KSO_WM_TEMPLATE_CATEGORY" val="custom"/>
  <p:tag name="KSO_WM_TEMPLATE_INDEX" val="20181591"/>
  <p:tag name="KSO_WM_DIAGRAM_GROUP_CODE" val="q1-2"/>
  <p:tag name="KSO_WM_UNIT_ID" val="custom20181591_16*q_i*1_10"/>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1*b*1"/>
</p:tagLst>
</file>

<file path=ppt/tags/tag50.xml><?xml version="1.0" encoding="utf-8"?>
<p:tagLst xmlns:p="http://schemas.openxmlformats.org/presentationml/2006/main">
  <p:tag name="KSO_WM_TAG_VERSION" val="1.0"/>
  <p:tag name="KSO_WM_BEAUTIFY_FLAG" val="#wm#"/>
  <p:tag name="KSO_WM_UNIT_TYPE" val="q_i"/>
  <p:tag name="KSO_WM_UNIT_INDEX" val="1_11"/>
  <p:tag name="KSO_WM_UNIT_CLEAR" val="1"/>
  <p:tag name="KSO_WM_UNIT_LAYERLEVEL" val="1_1"/>
  <p:tag name="KSO_WM_TEMPLATE_CATEGORY" val="custom"/>
  <p:tag name="KSO_WM_TEMPLATE_INDEX" val="20181591"/>
  <p:tag name="KSO_WM_DIAGRAM_GROUP_CODE" val="q1-2"/>
  <p:tag name="KSO_WM_UNIT_ID" val="custom20181591_16*q_i*1_11"/>
  <p:tag name="KSO_WM_UNIT_TEXT_FILL_FORE_SCHEMECOLOR_INDEX" val="14"/>
  <p:tag name="KSO_WM_UNIT_TEX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UNIT_TYPE" val="b"/>
  <p:tag name="KSO_WM_UNIT_INDEX" val="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 name="KSO_WM_TEMPLATE_CATEGORY" val="custom"/>
  <p:tag name="KSO_WM_TEMPLATE_INDEX" val="20181591"/>
  <p:tag name="KSO_WM_DIAGRAM_GROUP_CODE" val="q1_1"/>
  <p:tag name="KSO_WM_UNIT_ID" val="custom20181591_16*b*1"/>
  <p:tag name="KSO_WM_UNIT_TEXT_FILL_FORE_SCHEMECOLOR_INDEX" val="16"/>
  <p:tag name="KSO_WM_UNIT_TEX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 name="KSO_WM_TEMPLATE_CATEGORY" val="custom"/>
  <p:tag name="KSO_WM_TEMPLATE_INDEX" val="20181591"/>
  <p:tag name="KSO_WM_DIAGRAM_GROUP_CODE" val="q1_1"/>
  <p:tag name="KSO_WM_UNIT_ID" val="custom20181591_16*a*1"/>
  <p:tag name="KSO_WM_UNIT_TEXT_FILL_FORE_SCHEMECOLOR_INDEX" val="13"/>
  <p:tag name="KSO_WM_UNIT_TEX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UNIT_TYPE" val="i"/>
  <p:tag name="KSO_WM_UNIT_INDEX" val="23"/>
  <p:tag name="KSO_WM_TEMPLATE_CATEGORY" val="custom"/>
  <p:tag name="KSO_WM_TEMPLATE_INDEX" val="20181591"/>
  <p:tag name="KSO_WM_DIAGRAM_GROUP_CODE" val="q1_1"/>
  <p:tag name="KSO_WM_UNIT_ID" val="custom20181591_16*i*23"/>
  <p:tag name="KSO_WM_UNIT_LINE_FORE_SCHEMECOLOR_INDEX" val="7"/>
  <p:tag name="KSO_WM_UNIT_LINE_FILL_TYPE" val="2"/>
  <p:tag name="KSO_WM_UNIT_USESOURCEFORMAT_APPLY" val="1"/>
</p:tagLst>
</file>

<file path=ppt/tags/tag54.xml><?xml version="1.0" encoding="utf-8"?>
<p:tagLst xmlns:p="http://schemas.openxmlformats.org/presentationml/2006/main">
  <p:tag name="KSO_WM_TAG_VERSION" val="1.0"/>
  <p:tag name="KSO_WM_SLIDE_ITEM_CNT" val="5"/>
  <p:tag name="KSO_WM_SLIDE_LAYOUT" val="a_b_q"/>
  <p:tag name="KSO_WM_SLIDE_LAYOUT_CNT" val="1_1_1"/>
  <p:tag name="KSO_WM_SLIDE_TYPE" val="text"/>
  <p:tag name="KSO_WM_BEAUTIFY_FLAG" val="#wm#"/>
  <p:tag name="KSO_WM_SLIDE_POSITION" val="127*82"/>
  <p:tag name="KSO_WM_SLIDE_SIZE" val="693*449"/>
  <p:tag name="KSO_WM_COMBINE_RELATE_SLIDE_ID" val="diagram160834_5"/>
  <p:tag name="KSO_WM_TEMPLATE_CATEGORY" val="custom"/>
  <p:tag name="KSO_WM_TEMPLATE_INDEX" val="20181591"/>
  <p:tag name="KSO_WM_SLIDE_ID" val="custom20181591_16"/>
  <p:tag name="KSO_WM_SLIDE_INDEX" val="16"/>
  <p:tag name="KSO_WM_DIAGRAM_GROUP_CODE" val="q1-2"/>
  <p:tag name="KSO_WM_TEMPLATE_SUBCATEGORY" val="combine"/>
</p:tagLst>
</file>

<file path=ppt/tags/tag55.xml><?xml version="1.0" encoding="utf-8"?>
<p:tagLst xmlns:p="http://schemas.openxmlformats.org/presentationml/2006/main">
  <p:tag name="KSO_WM_TAG_VERSION" val="1.0"/>
  <p:tag name="KSO_WM_UNIT_TYPE" val="e"/>
  <p:tag name="KSO_WM_UNIT_INDEX" val="1"/>
  <p:tag name="KSO_WM_UNIT_LAYERLEVEL" val="1"/>
  <p:tag name="KSO_WM_UNIT_VALUE" val="19"/>
  <p:tag name="KSO_WM_UNIT_HIGHLIGHT" val="0"/>
  <p:tag name="KSO_WM_UNIT_COMPATIBLE" val="1"/>
  <p:tag name="KSO_WM_UNIT_CLEAR" val="0"/>
  <p:tag name="KSO_WM_BEAUTIFY_FLAG" val="#wm#"/>
  <p:tag name="KSO_WM_UNIT_PRESET_TEXT" val="Part.1"/>
  <p:tag name="KSO_WM_TEMPLATE_CATEGORY" val="custom"/>
  <p:tag name="KSO_WM_TEMPLATE_INDEX" val="20181591"/>
  <p:tag name="KSO_WM_UNIT_ID" val="custom20181591_11*e*1"/>
</p:tagLst>
</file>

<file path=ppt/tags/tag56.xml><?xml version="1.0" encoding="utf-8"?>
<p:tagLst xmlns:p="http://schemas.openxmlformats.org/presentationml/2006/main">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About Our Company"/>
  <p:tag name="KSO_WM_TEMPLATE_CATEGORY" val="custom"/>
  <p:tag name="KSO_WM_TEMPLATE_INDEX" val="20181591"/>
  <p:tag name="KSO_WM_UNIT_ID" val="custom20181591_11*a*1"/>
</p:tagLst>
</file>

<file path=ppt/tags/tag57.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BEAUTIFY_FLAG" val="#wm#"/>
  <p:tag name="KSO_WM_COMBINE_RELATE_SLIDE_ID" val="background20180932_5"/>
  <p:tag name="KSO_WM_TEMPLATE_CATEGORY" val="custom"/>
  <p:tag name="KSO_WM_TEMPLATE_INDEX" val="20181591"/>
  <p:tag name="KSO_WM_SLIDE_ID" val="custom20181591_11"/>
  <p:tag name="KSO_WM_SLIDE_INDEX" val="11"/>
  <p:tag name="KSO_WM_TEMPLATE_SUBCATEGORY" val="combine"/>
</p:tagLst>
</file>

<file path=ppt/tags/tag58.xml><?xml version="1.0" encoding="utf-8"?>
<p:tagLst xmlns:p="http://schemas.openxmlformats.org/presentationml/2006/main">
  <p:tag name="KSO_WM_TAG_VERSION" val="1.0"/>
  <p:tag name="KSO_WM_BEAUTIFY_FLAG" val="#wm#"/>
  <p:tag name="KSO_WM_UNIT_TYPE" val="q_h_a"/>
  <p:tag name="KSO_WM_UNIT_INDEX" val="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3*q_h_a*1_1_1"/>
  <p:tag name="KSO_WM_UNIT_TEXT_FILL_FORE_SCHEMECOLOR_INDEX" val="13"/>
  <p:tag name="KSO_WM_UNIT_TEXT_FILL_TYPE" val="1"/>
  <p:tag name="KSO_WM_UNIT_USESOURCEFORMAT_APPLY" val="1"/>
</p:tagLst>
</file>

<file path=ppt/tags/tag59.xml><?xml version="1.0" encoding="utf-8"?>
<p:tagLst xmlns:p="http://schemas.openxmlformats.org/presentationml/2006/main">
  <p:tag name="KSO_WM_TAG_VERSION" val="1.0"/>
  <p:tag name="KSO_WM_BEAUTIFY_FLAG" val="#wm#"/>
  <p:tag name="KSO_WM_UNIT_TYPE" val="q_h_f"/>
  <p:tag name="KSO_WM_UNIT_INDEX" val="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TEMPLATE_CATEGORY" val="custom"/>
  <p:tag name="KSO_WM_TEMPLATE_INDEX" val="20181591"/>
  <p:tag name="KSO_WM_DIAGRAM_GROUP_CODE" val="q1-2"/>
  <p:tag name="KSO_WM_UNIT_ID" val="custom20181591_13*q_h_f*1_1_1"/>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TEMPLATE_CATEGORY" val="custom"/>
  <p:tag name="KSO_WM_TEMPLATE_INDEX" val="20181591"/>
  <p:tag name="KSO_WM_SLIDE_ID" val="custom20181591_1"/>
  <p:tag name="KSO_WM_SLIDE_INDEX" val="1"/>
  <p:tag name="KSO_WM_TEMPLATE_SUBCATEGORY" val="combine"/>
  <p:tag name="KSO_WM_TEMPLATE_THUMBS_INDEX" val="1、3、4、5、11、12、18、20"/>
</p:tagLst>
</file>

<file path=ppt/tags/tag60.xml><?xml version="1.0" encoding="utf-8"?>
<p:tagLst xmlns:p="http://schemas.openxmlformats.org/presentationml/2006/main">
  <p:tag name="KSO_WM_TAG_VERSION" val="1.0"/>
  <p:tag name="KSO_WM_BEAUTIFY_FLAG" val="#wm#"/>
  <p:tag name="KSO_WM_UNIT_TYPE" val="q_h_a"/>
  <p:tag name="KSO_WM_UNIT_INDEX" val="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TEMPLATE_CATEGORY" val="custom"/>
  <p:tag name="KSO_WM_TEMPLATE_INDEX" val="20181591"/>
  <p:tag name="KSO_WM_DIAGRAM_GROUP_CODE" val="q1-2"/>
  <p:tag name="KSO_WM_UNIT_ID" val="custom20181591_13*q_h_a*1_2_1"/>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UNIT_TYPE" val="q_i"/>
  <p:tag name="KSO_WM_UNIT_INDEX" val="1_1"/>
  <p:tag name="KSO_WM_UNIT_CLEAR" val="1"/>
  <p:tag name="KSO_WM_UNIT_LAYERLEVEL" val="1_1"/>
  <p:tag name="KSO_WM_TEMPLATE_CATEGORY" val="custom"/>
  <p:tag name="KSO_WM_TEMPLATE_INDEX" val="20181591"/>
  <p:tag name="KSO_WM_DIAGRAM_GROUP_CODE" val="q1-2"/>
  <p:tag name="KSO_WM_UNIT_ID" val="custom20181591_13*q_i*1_1"/>
  <p:tag name="KSO_WM_UNIT_FILL_FORE_SCHEMECOLOR_INDEX" val="16"/>
  <p:tag name="KSO_WM_UNIT_FILL_TYPE" val="1"/>
  <p:tag name="KSO_WM_UNIT_TEXT_FILL_FORE_SCHEMECOLOR_INDEX" val="2"/>
  <p:tag name="KSO_WM_UNIT_TEXT_FILL_TYPE" val="1"/>
  <p:tag name="KSO_WM_UNIT_USESOURCEFORMAT_APPLY" val="1"/>
</p:tagLst>
</file>

<file path=ppt/tags/tag62.xml><?xml version="1.0" encoding="utf-8"?>
<p:tagLst xmlns:p="http://schemas.openxmlformats.org/presentationml/2006/main">
  <p:tag name="KSO_WM_TAG_VERSION" val="1.0"/>
  <p:tag name="KSO_WM_BEAUTIFY_FLAG" val="#wm#"/>
  <p:tag name="KSO_WM_UNIT_TYPE" val="q_i"/>
  <p:tag name="KSO_WM_UNIT_INDEX" val="1_2"/>
  <p:tag name="KSO_WM_UNIT_CLEAR" val="1"/>
  <p:tag name="KSO_WM_UNIT_LAYERLEVEL" val="1_1"/>
  <p:tag name="KSO_WM_TEMPLATE_CATEGORY" val="custom"/>
  <p:tag name="KSO_WM_TEMPLATE_INDEX" val="20181591"/>
  <p:tag name="KSO_WM_DIAGRAM_GROUP_CODE" val="q1-2"/>
  <p:tag name="KSO_WM_UNIT_ID" val="custom20181591_13*q_i*1_2"/>
  <p:tag name="KSO_WM_UNIT_FILL_FORE_SCHEMECOLOR_INDEX" val="7"/>
  <p:tag name="KSO_WM_UNIT_FILL_TYPE" val="1"/>
  <p:tag name="KSO_WM_UNIT_TEXT_FILL_FORE_SCHEMECOLOR_INDEX" val="2"/>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UNIT_TYPE" val="q_i"/>
  <p:tag name="KSO_WM_UNIT_INDEX" val="1_3"/>
  <p:tag name="KSO_WM_UNIT_CLEAR" val="1"/>
  <p:tag name="KSO_WM_UNIT_LAYERLEVEL" val="1_1"/>
  <p:tag name="KSO_WM_TEMPLATE_CATEGORY" val="custom"/>
  <p:tag name="KSO_WM_TEMPLATE_INDEX" val="20181591"/>
  <p:tag name="KSO_WM_DIAGRAM_GROUP_CODE" val="q1-2"/>
  <p:tag name="KSO_WM_UNIT_ID" val="custom20181591_13*q_i*1_3"/>
  <p:tag name="KSO_WM_UNIT_FILL_FORE_SCHEMECOLOR_INDEX" val="5"/>
  <p:tag name="KSO_WM_UNIT_FILL_TYPE" val="1"/>
  <p:tag name="KSO_WM_UNIT_TEXT_FILL_FORE_SCHEMECOLOR_INDEX" val="2"/>
  <p:tag name="KSO_WM_UNIT_TEXT_FILL_TYPE" val="1"/>
  <p:tag name="KSO_WM_UNIT_USESOURCEFORMAT_APPLY" val="1"/>
</p:tagLst>
</file>

<file path=ppt/tags/tag64.xml><?xml version="1.0" encoding="utf-8"?>
<p:tagLst xmlns:p="http://schemas.openxmlformats.org/presentationml/2006/main">
  <p:tag name="KSO_WM_TAG_VERSION" val="1.0"/>
  <p:tag name="KSO_WM_BEAUTIFY_FLAG" val="#wm#"/>
  <p:tag name="KSO_WM_UNIT_TYPE" val="q_i"/>
  <p:tag name="KSO_WM_UNIT_INDEX" val="1_4"/>
  <p:tag name="KSO_WM_UNIT_CLEAR" val="1"/>
  <p:tag name="KSO_WM_UNIT_LAYERLEVEL" val="1_1"/>
  <p:tag name="KSO_WM_TEMPLATE_CATEGORY" val="custom"/>
  <p:tag name="KSO_WM_TEMPLATE_INDEX" val="20181591"/>
  <p:tag name="KSO_WM_DIAGRAM_GROUP_CODE" val="q1-2"/>
  <p:tag name="KSO_WM_UNIT_ID" val="custom20181591_13*q_i*1_4"/>
  <p:tag name="KSO_WM_UNIT_TEXT_FILL_FORE_SCHEMECOLOR_INDEX" val="14"/>
  <p:tag name="KSO_WM_UNIT_TEX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UNIT_TYPE" val="q_i"/>
  <p:tag name="KSO_WM_UNIT_INDEX" val="1_5"/>
  <p:tag name="KSO_WM_UNIT_CLEAR" val="1"/>
  <p:tag name="KSO_WM_UNIT_LAYERLEVEL" val="1_1"/>
  <p:tag name="KSO_WM_TEMPLATE_CATEGORY" val="custom"/>
  <p:tag name="KSO_WM_TEMPLATE_INDEX" val="20181591"/>
  <p:tag name="KSO_WM_DIAGRAM_GROUP_CODE" val="q1-2"/>
  <p:tag name="KSO_WM_UNIT_ID" val="custom20181591_13*q_i*1_5"/>
  <p:tag name="KSO_WM_UNIT_TEXT_FILL_FORE_SCHEMECOLOR_INDEX" val="14"/>
  <p:tag name="KSO_WM_UNIT_TEX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UNIT_TYPE" val="b"/>
  <p:tag name="KSO_WM_UNIT_INDEX" val="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 name="KSO_WM_TEMPLATE_CATEGORY" val="custom"/>
  <p:tag name="KSO_WM_TEMPLATE_INDEX" val="20181591"/>
  <p:tag name="KSO_WM_DIAGRAM_GROUP_CODE" val="q1_1"/>
  <p:tag name="KSO_WM_UNIT_ID" val="custom20181591_13*b*1"/>
  <p:tag name="KSO_WM_UNIT_TEXT_FILL_FORE_SCHEMECOLOR_INDEX" val="16"/>
  <p:tag name="KSO_WM_UNIT_TEX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 name="KSO_WM_TEMPLATE_CATEGORY" val="custom"/>
  <p:tag name="KSO_WM_TEMPLATE_INDEX" val="20181591"/>
  <p:tag name="KSO_WM_DIAGRAM_GROUP_CODE" val="q1_1"/>
  <p:tag name="KSO_WM_UNIT_ID" val="custom20181591_13*a*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TAG_VERSION" val="1.0"/>
  <p:tag name="KSO_WM_BEAUTIFY_FLAG" val="#wm#"/>
  <p:tag name="KSO_WM_UNIT_TYPE" val="i"/>
  <p:tag name="KSO_WM_UNIT_INDEX" val="11"/>
  <p:tag name="KSO_WM_TEMPLATE_CATEGORY" val="custom"/>
  <p:tag name="KSO_WM_TEMPLATE_INDEX" val="20181591"/>
  <p:tag name="KSO_WM_DIAGRAM_GROUP_CODE" val="q1_1"/>
  <p:tag name="KSO_WM_UNIT_ID" val="custom20181591_13*i*11"/>
  <p:tag name="KSO_WM_UNIT_LINE_FORE_SCHEMECOLOR_INDEX" val="7"/>
  <p:tag name="KSO_WM_UNIT_LINE_FILL_TYPE" val="2"/>
  <p:tag name="KSO_WM_UNIT_USESOURCEFORMAT_APPLY" val="1"/>
</p:tagLst>
</file>

<file path=ppt/tags/tag69.xml><?xml version="1.0" encoding="utf-8"?>
<p:tagLst xmlns:p="http://schemas.openxmlformats.org/presentationml/2006/main">
  <p:tag name="KSO_WM_TAG_VERSION" val="1.0"/>
  <p:tag name="KSO_WM_SLIDE_ITEM_CNT" val="2"/>
  <p:tag name="KSO_WM_SLIDE_LAYOUT" val="a_b_q"/>
  <p:tag name="KSO_WM_SLIDE_LAYOUT_CNT" val="1_1_1"/>
  <p:tag name="KSO_WM_SLIDE_TYPE" val="text"/>
  <p:tag name="KSO_WM_BEAUTIFY_FLAG" val="#wm#"/>
  <p:tag name="KSO_WM_SLIDE_POSITION" val="120*82"/>
  <p:tag name="KSO_WM_SLIDE_SIZE" val="712*298"/>
  <p:tag name="KSO_WM_COMBINE_RELATE_SLIDE_ID" val="diagram160834_2"/>
  <p:tag name="KSO_WM_TEMPLATE_CATEGORY" val="custom"/>
  <p:tag name="KSO_WM_TEMPLATE_INDEX" val="20181591"/>
  <p:tag name="KSO_WM_SLIDE_ID" val="custom20181591_13"/>
  <p:tag name="KSO_WM_SLIDE_INDEX" val="13"/>
  <p:tag name="KSO_WM_DIAGRAM_GROUP_CODE" val="q1-2"/>
  <p:tag name="KSO_WM_TEMPLATE_SUBCATEGORY" val="combine"/>
</p:tagLst>
</file>

<file path=ppt/tags/tag7.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81591"/>
  <p:tag name="KSO_WM_DIAGRAM_GROUP_CODE" val="l1-1"/>
  <p:tag name="KSO_WM_UNIT_ID" val="custom20181591_7*l_h_i*1_1_1"/>
  <p:tag name="KSO_WM_UNIT_FILL_FORE_SCHEMECOLOR_INDEX" val="6"/>
  <p:tag name="KSO_WM_UNIT_FILL_TYPE" val="1"/>
  <p:tag name="KSO_WM_UNIT_TEXT_FILL_FORE_SCHEMECOLOR_INDEX" val="13"/>
  <p:tag name="KSO_WM_UNIT_TEXT_FILL_TYPE" val="1"/>
  <p:tag name="KSO_WM_UNIT_USESOURCEFORMAT_APPLY" val="1"/>
</p:tagLst>
</file>

<file path=ppt/tags/tag7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1.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7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73.xml><?xml version="1.0" encoding="utf-8"?>
<p:tagLst xmlns:p="http://schemas.openxmlformats.org/presentationml/2006/main">
  <p:tag name="KSO_WM_TAG_VERSION" val="1.0"/>
  <p:tag name="KSO_WM_UNIT_TYPE" val="e"/>
  <p:tag name="KSO_WM_UNIT_INDEX" val="1"/>
  <p:tag name="KSO_WM_UNIT_LAYERLEVEL" val="1"/>
  <p:tag name="KSO_WM_UNIT_VALUE" val="19"/>
  <p:tag name="KSO_WM_UNIT_HIGHLIGHT" val="0"/>
  <p:tag name="KSO_WM_UNIT_COMPATIBLE" val="1"/>
  <p:tag name="KSO_WM_UNIT_CLEAR" val="0"/>
  <p:tag name="KSO_WM_BEAUTIFY_FLAG" val="#wm#"/>
  <p:tag name="KSO_WM_UNIT_PRESET_TEXT" val="Part.1"/>
  <p:tag name="KSO_WM_TEMPLATE_CATEGORY" val="custom"/>
  <p:tag name="KSO_WM_TEMPLATE_INDEX" val="20181591"/>
  <p:tag name="KSO_WM_UNIT_ID" val="custom20181591_11*e*1"/>
</p:tagLst>
</file>

<file path=ppt/tags/tag74.xml><?xml version="1.0" encoding="utf-8"?>
<p:tagLst xmlns:p="http://schemas.openxmlformats.org/presentationml/2006/main">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About Our Company"/>
  <p:tag name="KSO_WM_TEMPLATE_CATEGORY" val="custom"/>
  <p:tag name="KSO_WM_TEMPLATE_INDEX" val="20181591"/>
  <p:tag name="KSO_WM_UNIT_ID" val="custom20181591_11*a*1"/>
</p:tagLst>
</file>

<file path=ppt/tags/tag75.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BEAUTIFY_FLAG" val="#wm#"/>
  <p:tag name="KSO_WM_COMBINE_RELATE_SLIDE_ID" val="background20180932_5"/>
  <p:tag name="KSO_WM_TEMPLATE_CATEGORY" val="custom"/>
  <p:tag name="KSO_WM_TEMPLATE_INDEX" val="20181591"/>
  <p:tag name="KSO_WM_SLIDE_ID" val="custom20181591_11"/>
  <p:tag name="KSO_WM_SLIDE_INDEX" val="11"/>
  <p:tag name="KSO_WM_TEMPLATE_SUBCATEGORY" val="combine"/>
</p:tagLst>
</file>

<file path=ppt/tags/tag76.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7.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7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79.xml><?xml version="1.0" encoding="utf-8"?>
<p:tagLst xmlns:p="http://schemas.openxmlformats.org/presentationml/2006/main">
  <p:tag name="KSO_WM_BEAUTIFY_FLAG" val="#wm#"/>
  <p:tag name="KSO_WM_TEMPLATE_CATEGORY" val="custom"/>
  <p:tag name="KSO_WM_TEMPLATE_INDEX" val="20181591"/>
</p:tagLst>
</file>

<file path=ppt/tags/tag8.xml><?xml version="1.0" encoding="utf-8"?>
<p:tagLst xmlns:p="http://schemas.openxmlformats.org/presentationml/2006/main">
  <p:tag name="KSO_WM_UNIT_VALUE" val="0"/>
  <p:tag name="KSO_WM_UNIT_HIGHLIGHT" val="1"/>
  <p:tag name="KSO_WM_UNIT_COMPATIBLE" val="0"/>
  <p:tag name="KSO_WM_UNIT_CLEAR" val="0"/>
  <p:tag name="KSO_WM_TAG_VERSION" val="1.0"/>
  <p:tag name="KSO_WM_BEAUTIFY_FLAG" val="#wm#"/>
  <p:tag name="KSO_WM_UNIT_TYPE" val="l_h_i"/>
  <p:tag name="KSO_WM_UNIT_INDEX" val="1_1_2"/>
  <p:tag name="KSO_WM_UNIT_LAYERLEVEL" val="1_1_1"/>
  <p:tag name="KSO_WM_TEMPLATE_CATEGORY" val="custom"/>
  <p:tag name="KSO_WM_TEMPLATE_INDEX" val="20181591"/>
  <p:tag name="KSO_WM_DIAGRAM_GROUP_CODE" val="l1-1"/>
  <p:tag name="KSO_WM_UNIT_ID" val="custom20181591_7*l_h_i*1_1_2"/>
  <p:tag name="KSO_WM_UNIT_TEXT_FILL_FORE_SCHEMECOLOR_INDEX" val="13"/>
  <p:tag name="KSO_WM_UNIT_TEXT_FILL_TYPE" val="1"/>
  <p:tag name="KSO_WM_UNIT_USESOURCEFORMAT_APPLY" val="1"/>
</p:tagLst>
</file>

<file path=ppt/tags/tag80.xml><?xml version="1.0" encoding="utf-8"?>
<p:tagLst xmlns:p="http://schemas.openxmlformats.org/presentationml/2006/main">
  <p:tag name="KSO_WM_BEAUTIFY_FLAG" val="#wm#"/>
  <p:tag name="KSO_WM_TEMPLATE_CATEGORY" val="custom"/>
  <p:tag name="KSO_WM_TEMPLATE_INDEX" val="20181591"/>
</p:tagLst>
</file>

<file path=ppt/tags/tag81.xml><?xml version="1.0" encoding="utf-8"?>
<p:tagLst xmlns:p="http://schemas.openxmlformats.org/presentationml/2006/main">
  <p:tag name="KSO_WM_BEAUTIFY_FLAG" val="#wm#"/>
  <p:tag name="KSO_WM_TEMPLATE_CATEGORY" val="custom"/>
  <p:tag name="KSO_WM_TEMPLATE_INDEX" val="20181591"/>
</p:tagLst>
</file>

<file path=ppt/tags/tag82.xml><?xml version="1.0" encoding="utf-8"?>
<p:tagLst xmlns:p="http://schemas.openxmlformats.org/presentationml/2006/main">
  <p:tag name="KSO_WM_BEAUTIFY_FLAG" val="#wm#"/>
  <p:tag name="KSO_WM_TEMPLATE_CATEGORY" val="custom"/>
  <p:tag name="KSO_WM_TEMPLATE_INDEX" val="20181591"/>
</p:tagLst>
</file>

<file path=ppt/tags/tag8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84.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85.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86.xml><?xml version="1.0" encoding="utf-8"?>
<p:tagLst xmlns:p="http://schemas.openxmlformats.org/presentationml/2006/main">
  <p:tag name="KSO_WM_BEAUTIFY_FLAG" val="#wm#"/>
  <p:tag name="KSO_WM_TEMPLATE_CATEGORY" val="custom"/>
  <p:tag name="KSO_WM_TEMPLATE_INDEX" val="20181591"/>
</p:tagLst>
</file>

<file path=ppt/tags/tag8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88.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89.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9.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12"/>
  <p:tag name="KSO_WM_UNIT_HIGHLIGHT" val="0"/>
  <p:tag name="KSO_WM_UNIT_COMPATIBLE" val="0"/>
  <p:tag name="KSO_WM_UNIT_CLEAR" val="0"/>
  <p:tag name="KSO_WM_UNIT_PRESET_TEXT_INDEX" val="3"/>
  <p:tag name="KSO_WM_UNIT_PRESET_TEXT_LEN" val="11"/>
  <p:tag name="KSO_WM_TEMPLATE_CATEGORY" val="custom"/>
  <p:tag name="KSO_WM_TEMPLATE_INDEX" val="20181591"/>
  <p:tag name="KSO_WM_DIAGRAM_GROUP_CODE" val="l1-1"/>
  <p:tag name="KSO_WM_UNIT_ID" val="custom20181591_7*l_h_a*1_1_1"/>
  <p:tag name="KSO_WM_UNIT_TEXT_FILL_FORE_SCHEMECOLOR_INDEX" val="13"/>
  <p:tag name="KSO_WM_UNIT_TEXT_FILL_TYPE" val="1"/>
  <p:tag name="KSO_WM_UNIT_USESOURCEFORMAT_APPLY" val="1"/>
</p:tagLst>
</file>

<file path=ppt/tags/tag90.xml><?xml version="1.0" encoding="utf-8"?>
<p:tagLst xmlns:p="http://schemas.openxmlformats.org/presentationml/2006/main">
  <p:tag name="KSO_WM_BEAUTIFY_FLAG" val="#wm#"/>
  <p:tag name="KSO_WM_TEMPLATE_CATEGORY" val="custom"/>
  <p:tag name="KSO_WM_TEMPLATE_INDEX" val="20181591"/>
</p:tagLst>
</file>

<file path=ppt/tags/tag91.xml><?xml version="1.0" encoding="utf-8"?>
<p:tagLst xmlns:p="http://schemas.openxmlformats.org/presentationml/2006/main">
  <p:tag name="KSO_WM_BEAUTIFY_FLAG" val="#wm#"/>
  <p:tag name="KSO_WM_TEMPLATE_CATEGORY" val="custom"/>
  <p:tag name="KSO_WM_TEMPLATE_INDEX" val="20181591"/>
</p:tagLst>
</file>

<file path=ppt/tags/tag92.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93.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9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TAG_VERSION" val="1.0"/>
  <p:tag name="KSO_WM_COMBINE_RELATE_SLIDE_ID" val="background20180932_2"/>
  <p:tag name="KSO_WM_TEMPLATE_CATEGORY" val="custom"/>
  <p:tag name="KSO_WM_TEMPLATE_INDEX" val="20181591"/>
  <p:tag name="KSO_WM_SLIDE_ID" val="custom20181591_2"/>
  <p:tag name="KSO_WM_SLIDE_INDEX" val="2"/>
  <p:tag name="KSO_WM_TEMPLATE_SUBCATEGORY" val="combine"/>
</p:tagLst>
</file>

<file path=ppt/tags/tag95.xml><?xml version="1.0" encoding="utf-8"?>
<p:tagLst xmlns:p="http://schemas.openxmlformats.org/presentationml/2006/main">
  <p:tag name="KSO_WM_BEAUTIFY_FLAG" val="#wm#"/>
  <p:tag name="KSO_WM_TEMPLATE_CATEGORY" val="custom"/>
  <p:tag name="KSO_WM_TEMPLATE_INDEX" val="20181591"/>
</p:tagLst>
</file>

<file path=ppt/tags/tag96.xml><?xml version="1.0" encoding="utf-8"?>
<p:tagLst xmlns:p="http://schemas.openxmlformats.org/presentationml/2006/main">
  <p:tag name="KSO_WM_BEAUTIFY_FLAG" val="#wm#"/>
  <p:tag name="KSO_WM_TEMPLATE_CATEGORY" val="custom"/>
  <p:tag name="KSO_WM_TEMPLATE_INDEX" val="20181591"/>
</p:tagLst>
</file>

<file path=ppt/tags/tag97.xml><?xml version="1.0" encoding="utf-8"?>
<p:tagLst xmlns:p="http://schemas.openxmlformats.org/presentationml/2006/main">
  <p:tag name="KSO_WM_BEAUTIFY_FLAG" val="#wm#"/>
  <p:tag name="KSO_WM_TEMPLATE_CATEGORY" val="custom"/>
  <p:tag name="KSO_WM_TEMPLATE_INDEX" val="20181591"/>
</p:tagLst>
</file>

<file path=ppt/tags/tag98.xml><?xml version="1.0" encoding="utf-8"?>
<p:tagLst xmlns:p="http://schemas.openxmlformats.org/presentationml/2006/main">
  <p:tag name="KSO_WM_BEAUTIFY_FLAG" val="#wm#"/>
  <p:tag name="KSO_WM_TEMPLATE_CATEGORY" val="custom"/>
  <p:tag name="KSO_WM_TEMPLATE_INDEX" val="20181591"/>
</p:tagLst>
</file>

<file path=ppt/tags/tag99.xml><?xml version="1.0" encoding="utf-8"?>
<p:tagLst xmlns:p="http://schemas.openxmlformats.org/presentationml/2006/main">
  <p:tag name="KSO_WM_TAG_VERSION" val="1.0"/>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THANK YOU FOR WATCHING"/>
  <p:tag name="KSO_WM_TEMPLATE_CATEGORY" val="custom"/>
  <p:tag name="KSO_WM_TEMPLATE_INDEX" val="20181591"/>
  <p:tag name="KSO_WM_UNIT_ID" val="custom20181591_20*a*1"/>
</p:tagLst>
</file>

<file path=ppt/theme/theme1.xml><?xml version="1.0" encoding="utf-8"?>
<a:theme xmlns:a="http://schemas.openxmlformats.org/drawingml/2006/main" name="12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1882</Words>
  <Application>WPS 演示</Application>
  <PresentationFormat>宽屏</PresentationFormat>
  <Paragraphs>225</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Arial Unicode MS</vt:lpstr>
      <vt:lpstr>Calibri Light</vt:lpstr>
      <vt:lpstr>Calibri</vt:lpstr>
      <vt:lpstr>微软雅黑</vt:lpstr>
      <vt:lpstr>黑体</vt:lpstr>
      <vt:lpstr>12_自定义设计方案</vt:lpstr>
      <vt:lpstr>ANNUAL SUMMARY</vt:lpstr>
      <vt:lpstr>PowerPoint 演示文稿</vt:lpstr>
      <vt:lpstr>About Our Company</vt:lpstr>
      <vt:lpstr>PowerPoint 演示文稿</vt:lpstr>
      <vt:lpstr>PowerPoint 演示文稿</vt:lpstr>
      <vt:lpstr>About Our Company</vt:lpstr>
      <vt:lpstr>PowerPoint 演示文稿</vt:lpstr>
      <vt:lpstr>LOREM IPSUM DOLOR</vt:lpstr>
      <vt:lpstr>About Our Company</vt:lpstr>
      <vt:lpstr>LOREM IPSUM DOLOR</vt:lpstr>
      <vt:lpstr>PowerPoint 演示文稿</vt:lpstr>
      <vt:lpstr>PowerPoint 演示文稿</vt:lpstr>
      <vt:lpstr>PowerPoint 演示文稿</vt:lpstr>
      <vt:lpstr>PowerPoint 演示文稿</vt:lpstr>
      <vt:lpstr>LOREM IPSUM DOLOR</vt:lpstr>
      <vt:lpstr>PowerPoint 演示文稿</vt:lpstr>
      <vt:lpstr>LOREM IPSUM DOLOR</vt:lpstr>
      <vt:lpstr>PowerPoint 演示文稿</vt:lpstr>
      <vt:lpstr>PowerPoint 演示文稿</vt:lpstr>
      <vt:lpstr>LOREM IPSUM DOLOR</vt:lpstr>
      <vt:lpstr>PowerPoint 演示文稿</vt:lpstr>
      <vt:lpstr>PowerPoint 演示文稿</vt:lpstr>
      <vt:lpstr>PowerPoint 演示文稿</vt:lpstr>
      <vt:lpstr>PowerPoint 演示文稿</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acer123</dc:creator>
  <cp:lastModifiedBy>青衫龄</cp:lastModifiedBy>
  <cp:revision>40</cp:revision>
  <dcterms:created xsi:type="dcterms:W3CDTF">2015-05-05T08:02:00Z</dcterms:created>
  <dcterms:modified xsi:type="dcterms:W3CDTF">2017-12-04T07:29:31Z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