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25448" y="3190315"/>
            <a:ext cx="5196122" cy="1701570"/>
          </a:xfrm>
        </p:spPr>
        <p:txBody>
          <a:bodyPr anchor="ctr" anchorCtr="0">
            <a:normAutofit/>
          </a:bodyPr>
          <a:lstStyle>
            <a:lvl1pPr algn="l">
              <a:defRPr sz="549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25448" y="4937471"/>
            <a:ext cx="5196122" cy="1331472"/>
          </a:xfrm>
        </p:spPr>
        <p:txBody>
          <a:bodyPr>
            <a:normAutofit/>
          </a:bodyPr>
          <a:lstStyle>
            <a:lvl1pPr marL="0" indent="0" algn="l">
              <a:buNone/>
              <a:defRPr sz="3430">
                <a:solidFill>
                  <a:schemeClr val="bg1"/>
                </a:solidFill>
              </a:defRPr>
            </a:lvl1pPr>
            <a:lvl2pPr marL="784225" indent="0" algn="ctr">
              <a:buNone/>
              <a:defRPr sz="3430"/>
            </a:lvl2pPr>
            <a:lvl3pPr marL="1568450" indent="0" algn="ctr">
              <a:buNone/>
              <a:defRPr sz="3085"/>
            </a:lvl3pPr>
            <a:lvl4pPr marL="2352040" indent="0" algn="ctr">
              <a:buNone/>
              <a:defRPr sz="2745"/>
            </a:lvl4pPr>
            <a:lvl5pPr marL="3136265" indent="0" algn="ctr">
              <a:buNone/>
              <a:defRPr sz="2745"/>
            </a:lvl5pPr>
            <a:lvl6pPr marL="3920490" indent="0" algn="ctr">
              <a:buNone/>
              <a:defRPr sz="2745"/>
            </a:lvl6pPr>
            <a:lvl7pPr marL="4704715" indent="0" algn="ctr">
              <a:buNone/>
              <a:defRPr sz="2745"/>
            </a:lvl7pPr>
            <a:lvl8pPr marL="5488940" indent="0" algn="ctr">
              <a:buNone/>
              <a:defRPr sz="2745"/>
            </a:lvl8pPr>
            <a:lvl9pPr marL="6272530" indent="0" algn="ctr">
              <a:buNone/>
              <a:defRPr sz="2745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525447" y="3190314"/>
            <a:ext cx="51245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25447" y="4891882"/>
            <a:ext cx="51245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204" y="1823813"/>
            <a:ext cx="10073786" cy="435356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2599" y="2444815"/>
            <a:ext cx="10972255" cy="209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65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5320" y="2259682"/>
            <a:ext cx="10972255" cy="13068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45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zh-CN" altLang="en-US" sz="265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5320" y="4595595"/>
            <a:ext cx="10972255" cy="13068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45000">
                <a:schemeClr val="accent2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zh-CN" altLang="en-US" sz="26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4698" y="2457203"/>
            <a:ext cx="7588073" cy="2086771"/>
          </a:xfrm>
        </p:spPr>
        <p:txBody>
          <a:bodyPr anchor="ctr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94698" y="4750878"/>
            <a:ext cx="7592875" cy="1061413"/>
          </a:xfrm>
        </p:spPr>
        <p:txBody>
          <a:bodyPr>
            <a:normAutofit/>
          </a:bodyPr>
          <a:lstStyle>
            <a:lvl1pPr marL="0" indent="0">
              <a:buNone/>
              <a:defRPr sz="3430">
                <a:solidFill>
                  <a:schemeClr val="tx1">
                    <a:tint val="75000"/>
                  </a:schemeClr>
                </a:solidFill>
              </a:defRPr>
            </a:lvl1pPr>
            <a:lvl2pPr marL="784225" indent="0">
              <a:buNone/>
              <a:defRPr sz="3430">
                <a:solidFill>
                  <a:schemeClr val="tx1">
                    <a:tint val="75000"/>
                  </a:schemeClr>
                </a:solidFill>
              </a:defRPr>
            </a:lvl2pPr>
            <a:lvl3pPr marL="1568450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3pPr>
            <a:lvl4pPr marL="235204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4pPr>
            <a:lvl5pPr marL="3136265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5pPr>
            <a:lvl6pPr marL="392049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6pPr>
            <a:lvl7pPr marL="4704715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7pPr>
            <a:lvl8pPr marL="548894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8pPr>
            <a:lvl9pPr marL="627253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202" y="1421478"/>
            <a:ext cx="4371889" cy="47239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82103" y="1421478"/>
            <a:ext cx="4371889" cy="47239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035" y="1368492"/>
            <a:ext cx="5155129" cy="822198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84225" indent="0">
              <a:buNone/>
              <a:defRPr sz="3430" b="1"/>
            </a:lvl2pPr>
            <a:lvl3pPr marL="1568450" indent="0">
              <a:buNone/>
              <a:defRPr sz="3085" b="1"/>
            </a:lvl3pPr>
            <a:lvl4pPr marL="2352040" indent="0">
              <a:buNone/>
              <a:defRPr sz="2745" b="1"/>
            </a:lvl4pPr>
            <a:lvl5pPr marL="3136265" indent="0">
              <a:buNone/>
              <a:defRPr sz="2745" b="1"/>
            </a:lvl5pPr>
            <a:lvl6pPr marL="3920490" indent="0">
              <a:buNone/>
              <a:defRPr sz="2745" b="1"/>
            </a:lvl6pPr>
            <a:lvl7pPr marL="4704715" indent="0">
              <a:buNone/>
              <a:defRPr sz="2745" b="1"/>
            </a:lvl7pPr>
            <a:lvl8pPr marL="5488940" indent="0">
              <a:buNone/>
              <a:defRPr sz="2745" b="1"/>
            </a:lvl8pPr>
            <a:lvl9pPr marL="6272530" indent="0">
              <a:buNone/>
              <a:defRPr sz="274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035" y="2190689"/>
            <a:ext cx="5155129" cy="404627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633" y="1368492"/>
            <a:ext cx="5182357" cy="822198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84225" indent="0">
              <a:buNone/>
              <a:defRPr sz="3430" b="1"/>
            </a:lvl2pPr>
            <a:lvl3pPr marL="1568450" indent="0">
              <a:buNone/>
              <a:defRPr sz="3085" b="1"/>
            </a:lvl3pPr>
            <a:lvl4pPr marL="2352040" indent="0">
              <a:buNone/>
              <a:defRPr sz="2745" b="1"/>
            </a:lvl4pPr>
            <a:lvl5pPr marL="3136265" indent="0">
              <a:buNone/>
              <a:defRPr sz="2745" b="1"/>
            </a:lvl5pPr>
            <a:lvl6pPr marL="3920490" indent="0">
              <a:buNone/>
              <a:defRPr sz="2745" b="1"/>
            </a:lvl6pPr>
            <a:lvl7pPr marL="4704715" indent="0">
              <a:buNone/>
              <a:defRPr sz="2745" b="1"/>
            </a:lvl7pPr>
            <a:lvl8pPr marL="5488940" indent="0">
              <a:buNone/>
              <a:defRPr sz="2745" b="1"/>
            </a:lvl8pPr>
            <a:lvl9pPr marL="6272530" indent="0">
              <a:buNone/>
              <a:defRPr sz="274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633" y="2190689"/>
            <a:ext cx="5182357" cy="404627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20046" y="2305399"/>
            <a:ext cx="6551909" cy="2247202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FFF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3951" y="364819"/>
            <a:ext cx="1730039" cy="5812557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12" y="364819"/>
            <a:ext cx="8569942" cy="581255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012" y="29814"/>
            <a:ext cx="9713121" cy="864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012" y="1206436"/>
            <a:ext cx="10515978" cy="497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12" y="6357061"/>
            <a:ext cx="2743955" cy="36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8CDB285-6FAB-46B0-BD97-FA1C08D90B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790" y="6357061"/>
            <a:ext cx="4114422" cy="36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035" y="6357061"/>
            <a:ext cx="2743957" cy="364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4CE05AF-F2D6-46AB-BC65-2E5A067147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56781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91795" indent="0" algn="l" defTabSz="1567815" rtl="0" eaLnBrk="1" latinLnBrk="0" hangingPunct="1">
        <a:spcBef>
          <a:spcPts val="171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176020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960245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744470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528695" indent="0" algn="l" defTabSz="1567815" rtl="0" eaLnBrk="1" latinLnBrk="0" hangingPunct="1">
        <a:spcBef>
          <a:spcPts val="85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4312285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5096510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5880735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6664960" indent="-391795" algn="l" defTabSz="1567815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84225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2pPr>
      <a:lvl3pPr marL="156845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4pPr>
      <a:lvl5pPr marL="3136265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5pPr>
      <a:lvl6pPr marL="392049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4704715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548894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6272530" algn="l" defTabSz="1567815" rtl="0" eaLnBrk="1" latinLnBrk="0" hangingPunct="1"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微信订阅号推文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类型</a:t>
            </a:r>
            <a:r>
              <a:rPr lang="en-US" altLang="zh-CN" dirty="0"/>
              <a:t>&amp;</a:t>
            </a:r>
            <a:r>
              <a:rPr lang="zh-CN" altLang="en-US" dirty="0"/>
              <a:t>宣传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滴形 4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959" y="1700338"/>
            <a:ext cx="1135287" cy="1135287"/>
          </a:xfrm>
          <a:custGeom>
            <a:avLst/>
            <a:gdLst>
              <a:gd name="T0" fmla="*/ 0 w 1905000"/>
              <a:gd name="T1" fmla="*/ 952500 h 1905000"/>
              <a:gd name="T2" fmla="*/ 952500 w 1905000"/>
              <a:gd name="T3" fmla="*/ 0 h 1905000"/>
              <a:gd name="T4" fmla="*/ 1905000 w 1905000"/>
              <a:gd name="T5" fmla="*/ 0 h 1905000"/>
              <a:gd name="T6" fmla="*/ 1905000 w 1905000"/>
              <a:gd name="T7" fmla="*/ 952500 h 1905000"/>
              <a:gd name="T8" fmla="*/ 952500 w 1905000"/>
              <a:gd name="T9" fmla="*/ 1905000 h 1905000"/>
              <a:gd name="T10" fmla="*/ 0 w 1905000"/>
              <a:gd name="T11" fmla="*/ 952500 h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lnTo>
                  <a:pt x="1905000" y="0"/>
                </a:lnTo>
                <a:lnTo>
                  <a:pt x="1905000" y="952500"/>
                </a:ln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/>
          <a:lstStyle/>
          <a:p>
            <a:pPr algn="ctr"/>
            <a:r>
              <a:rPr lang="en-US" altLang="zh-CN" sz="343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 sz="343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泪滴形 4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49959" y="3444603"/>
            <a:ext cx="1135287" cy="1135287"/>
          </a:xfrm>
          <a:custGeom>
            <a:avLst/>
            <a:gdLst>
              <a:gd name="T0" fmla="*/ 0 w 1905000"/>
              <a:gd name="T1" fmla="*/ 952500 h 1905000"/>
              <a:gd name="T2" fmla="*/ 952500 w 1905000"/>
              <a:gd name="T3" fmla="*/ 0 h 1905000"/>
              <a:gd name="T4" fmla="*/ 1905000 w 1905000"/>
              <a:gd name="T5" fmla="*/ 0 h 1905000"/>
              <a:gd name="T6" fmla="*/ 1905000 w 1905000"/>
              <a:gd name="T7" fmla="*/ 952500 h 1905000"/>
              <a:gd name="T8" fmla="*/ 952500 w 1905000"/>
              <a:gd name="T9" fmla="*/ 1905000 h 1905000"/>
              <a:gd name="T10" fmla="*/ 0 w 1905000"/>
              <a:gd name="T11" fmla="*/ 952500 h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lnTo>
                  <a:pt x="1905000" y="0"/>
                </a:lnTo>
                <a:lnTo>
                  <a:pt x="1905000" y="952500"/>
                </a:ln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/>
          <a:lstStyle/>
          <a:p>
            <a:pPr algn="ctr"/>
            <a:r>
              <a:rPr lang="en-US" altLang="zh-CN" sz="343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 sz="343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泪滴形 4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49959" y="5188868"/>
            <a:ext cx="1135287" cy="1135287"/>
          </a:xfrm>
          <a:custGeom>
            <a:avLst/>
            <a:gdLst>
              <a:gd name="T0" fmla="*/ 0 w 1905000"/>
              <a:gd name="T1" fmla="*/ 952500 h 1905000"/>
              <a:gd name="T2" fmla="*/ 952500 w 1905000"/>
              <a:gd name="T3" fmla="*/ 0 h 1905000"/>
              <a:gd name="T4" fmla="*/ 1905000 w 1905000"/>
              <a:gd name="T5" fmla="*/ 0 h 1905000"/>
              <a:gd name="T6" fmla="*/ 1905000 w 1905000"/>
              <a:gd name="T7" fmla="*/ 952500 h 1905000"/>
              <a:gd name="T8" fmla="*/ 952500 w 1905000"/>
              <a:gd name="T9" fmla="*/ 1905000 h 1905000"/>
              <a:gd name="T10" fmla="*/ 0 w 1905000"/>
              <a:gd name="T11" fmla="*/ 952500 h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5000" h="1905000">
                <a:moveTo>
                  <a:pt x="0" y="952500"/>
                </a:moveTo>
                <a:cubicBezTo>
                  <a:pt x="0" y="426449"/>
                  <a:pt x="426449" y="0"/>
                  <a:pt x="952500" y="0"/>
                </a:cubicBezTo>
                <a:lnTo>
                  <a:pt x="1905000" y="0"/>
                </a:lnTo>
                <a:lnTo>
                  <a:pt x="1905000" y="952500"/>
                </a:lnTo>
                <a:cubicBezTo>
                  <a:pt x="1905000" y="1478551"/>
                  <a:pt x="1478551" y="1905000"/>
                  <a:pt x="952500" y="1905000"/>
                </a:cubicBezTo>
                <a:cubicBezTo>
                  <a:pt x="426449" y="1905000"/>
                  <a:pt x="0" y="1478551"/>
                  <a:pt x="0" y="952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/>
          <a:lstStyle/>
          <a:p>
            <a:pPr algn="ctr"/>
            <a:r>
              <a:rPr lang="en-US" altLang="zh-CN" sz="343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zh-CN" altLang="en-US" sz="343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5457" y="29814"/>
            <a:ext cx="10515456" cy="864331"/>
          </a:xfrm>
          <a:prstGeom prst="rect">
            <a:avLst/>
          </a:prstGeom>
        </p:spPr>
        <p:txBody>
          <a:bodyPr vert="horz" lIns="156817" tIns="78408" rIns="156817" bIns="78408" rtlCol="0" anchor="ctr">
            <a:no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30" smtClean="0">
                <a:solidFill>
                  <a:schemeClr val="bg1"/>
                </a:solidFill>
              </a:rPr>
              <a:t>CONTENTS</a:t>
            </a:r>
            <a:endParaRPr lang="en-US" altLang="zh-CN" sz="3430" smtClean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047754" y="1722552"/>
            <a:ext cx="3270811" cy="990527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defPPr>
              <a:defRPr lang="zh-CN"/>
            </a:defPPr>
            <a:lvl1pPr>
              <a:defRPr sz="1800">
                <a:latin typeface="+mn-lt"/>
                <a:ea typeface="+mn-ea"/>
              </a:defRPr>
            </a:lvl1pPr>
          </a:lstStyle>
          <a:p>
            <a:r>
              <a:rPr lang="zh-CN" altLang="en-US" sz="3085" dirty="0"/>
              <a:t>推文类型</a:t>
            </a:r>
            <a:endParaRPr lang="zh-CN" altLang="en-US" sz="3085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047754" y="3466817"/>
            <a:ext cx="3270811" cy="990527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defPPr>
              <a:defRPr lang="zh-CN"/>
            </a:defPPr>
            <a:lvl1pPr>
              <a:defRPr sz="1800">
                <a:latin typeface="+mn-lt"/>
                <a:ea typeface="+mn-ea"/>
              </a:defRPr>
            </a:lvl1pPr>
          </a:lstStyle>
          <a:p>
            <a:r>
              <a:rPr lang="zh-CN" altLang="en-US" sz="3085" dirty="0"/>
              <a:t>如何前期宣传</a:t>
            </a:r>
            <a:endParaRPr lang="zh-CN" altLang="en-US" sz="3085" dirty="0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5047754" y="5211081"/>
            <a:ext cx="3270811" cy="990527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defPPr>
              <a:defRPr lang="zh-CN"/>
            </a:defPPr>
            <a:lvl1pPr>
              <a:defRPr sz="1800">
                <a:latin typeface="+mn-lt"/>
                <a:ea typeface="+mn-ea"/>
              </a:defRPr>
            </a:lvl1pPr>
          </a:lstStyle>
          <a:p>
            <a:r>
              <a:rPr lang="zh-CN" altLang="en-US" sz="3085" dirty="0"/>
              <a:t>课后作业</a:t>
            </a:r>
            <a:endParaRPr lang="zh-CN" altLang="en-US" sz="3085" dirty="0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4860" y="1105535"/>
            <a:ext cx="9766300" cy="5264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一、订阅号推文类型选择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在这里我们要思考一个问题，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你的订阅号为什么值得关注？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首先，关注你的粉丝，绝大多数是因为你正在连载的这本小说而关注的。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也就是小说是吸引他们关注的源头，所以你的推文里一定是要有紧扣小说相关内容的推文。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其次，除了小说之外，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你还有什么能激起他们兴趣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，激起他们留言欲望的东西呢？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这都是我们推文类型选择的关键（留言活跃度会影响微信认证功能、赞赏功能的开放）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接下来，我们分不同阶段的作者来讲一下通用的推文类型。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成长期作者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575" y="1000125"/>
            <a:ext cx="11714480" cy="587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（一）针对订阅号有一定粉丝基础的作者（即：微信粉丝数在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3000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及其以上）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推送频率：建议一周推文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通用栏目推荐：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、小说番外（一般保持在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天一篇就可以，根据作者作品情况进行调整）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、伏笔剧情解析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、龙套楼征集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、生活动态分享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、互动问答栏目（即：每月征集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10-15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个问题，由作者书面回答进行推送）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、书友采访（采访资深有才艺书友，为后期粉丝群壮大储备管理人员）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、有奖活动（调动书友的积极性，提高参与度）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、针对时事热点和节假日策划相应互动活动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萌芽期作者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4155" y="894080"/>
            <a:ext cx="11478260" cy="6419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（二）成长期作者：即订阅号新注册或者关注量小于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的作者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针对这类作者，首先我们要明确：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小说质量是一切的源泉！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公众号是为你以后的发展聚集人气，同时这类作者也要多注意自己的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群，进行同步管理。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推送频率：一周两篇，要有可读性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通用栏目：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、小说相关（考虑有部分作者小说还在连载中，每周写番外不现实，可以周期定在一个月两篇，质量第一）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、创作日志 （前期关注人数较少，作者更多可以把订阅号当成写日记的地方，充实订阅号内容，记录自己创作过程）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、生活分享（这个栏目就和作者本身兴趣爱好相关，好书、音乐、电影分享，有声朗读，甚至游戏攻略等等都可以，突显自己的特色最重要）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、互动交流（对于粉丝数量较少的作者，不用特别正式的去做互动交流，一周一次在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群跟书友聊几分钟，或者多在微信后台回复留言，都是一个不错的提高积极性的办法）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2710" y="1144905"/>
            <a:ext cx="11939270" cy="587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二、如何前期宣传订阅号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我们需要在三个地方进行宣传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、小说内容介绍部分，加入自己的微信公众号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（强调能在公众号上看见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17k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平台看不见的东西，吸引关注）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参考文本：我的微信公众号：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，定期更新番外，趣味杂谈，欢迎关注交流！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、每周选两天在当日更新小说章节后添加公众号的宣传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（这样保证全渠道阅读的读者都可以看见）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参考文本：我的公众号：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 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已开通，福利番外免费看，快来关注吧！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、作品相关中的免费章节更新一篇，宣传自己的订阅号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（可以走煽情路线，突出公众号会免费放出一些番外，趣味小段子等等）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085" y="1236980"/>
            <a:ext cx="11846560" cy="5048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参考文本：不知道有多少人能看到我这段话，一路走来，每天码字，有时候也会怀疑人生，想有个平台能和大家多交流多玩一玩，于是注册了一个订阅号：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，希望大家能关注一下，我会定期更新一些番外在上面。小作者不易，码字更伤身，一腔热情在心中，只想笔墨间描绘脑中山河！还望大家多多支持！感激不尽！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以上文本仅为参考，带有个人风格最好。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对于有其他宣传渠道的作者，可以多渠道进行宣传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比如之前不在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17k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的作者，或者之前在天涯、起点等等网站的作者也可以同步宣传。人能汇集到公众号，总比分散到最后完全流失掉要好。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7805" y="1197610"/>
            <a:ext cx="11346815" cy="4989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、根据自身情况，规划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个固定栏目，并完成第一篇公众号文章（但先不推送）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栏目要求是能定期更新，有可读性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文章要求在微信公众平台编辑好后截图给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大鱼崽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、按照前期宣传步骤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）更新小说介绍部分内容，加入公众号宣传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）更新作品相关章节，加入公众号宣传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）每周选不相邻的两天，在当日连载后加入公众号宣传（让盗版或者其他合作渠道的读者也能看见）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本次作业有难度哦！有问题随时联系大鱼崽</a:t>
            </a:r>
            <a:endParaRPr lang="zh-CN" altLang="en-US" sz="20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完成后请私聊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@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大鱼崽    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>
            <p:custDataLst>
              <p:tags r:id="rId1"/>
            </p:custDataLst>
          </p:nvPr>
        </p:nvSpPr>
        <p:spPr>
          <a:xfrm rot="3131087" flipV="1">
            <a:off x="4133060" y="632251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l_h_f"/>
  <p:tag name="KSO_WM_UNIT_INDEX" val="1_1_1"/>
  <p:tag name="KSO_WM_UNIT_ID" val="custom160489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2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l_h_f"/>
  <p:tag name="KSO_WM_UNIT_INDEX" val="1_2_1"/>
  <p:tag name="KSO_WM_UNIT_ID" val="custom160489_8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2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l_h_f"/>
  <p:tag name="KSO_WM_UNIT_INDEX" val="1_3_1"/>
  <p:tag name="KSO_WM_UNIT_ID" val="custom160489_8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2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160489"/>
  <p:tag name="KSO_WM_TAG_VERSION" val="1.0"/>
  <p:tag name="KSO_WM_SLIDE_ID" val="custom160489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8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89"/>
</p:tagLst>
</file>

<file path=ppt/tags/tag20.xml><?xml version="1.0" encoding="utf-8"?>
<p:tagLst xmlns:p="http://schemas.openxmlformats.org/presentationml/2006/main">
  <p:tag name="MH" val="20151202163300"/>
  <p:tag name="MH_LIBRARY" val="GRAPHIC"/>
  <p:tag name="MH_ORDER" val="Freeform 6"/>
  <p:tag name="KSO_WM_TAG_VERSION" val="1.0"/>
  <p:tag name="KSO_WM_BEAUTIFY_FLAG" val="#wm#"/>
  <p:tag name="KSO_WM_UNIT_TYPE" val="i"/>
  <p:tag name="KSO_WM_UNIT_ID" val="custom160489_27*i*0"/>
  <p:tag name="KSO_WM_TEMPLATE_CATEGORY" val="custom"/>
  <p:tag name="KSO_WM_TEMPLATE_INDEX" val="160489"/>
  <p:tag name="KSO_WM_UNIT_INDEX" val="0"/>
</p:tagLst>
</file>

<file path=ppt/tags/tag21.xml><?xml version="1.0" encoding="utf-8"?>
<p:tagLst xmlns:p="http://schemas.openxmlformats.org/presentationml/2006/main">
  <p:tag name="KSO_WM_TEMPLATE_CATEGORY" val="custom"/>
  <p:tag name="KSO_WM_TEMPLATE_INDEX" val="160489"/>
  <p:tag name="KSO_WM_TAG_VERSION" val="1.0"/>
  <p:tag name="KSO_WM_SLIDE_ID" val="custom160489_27"/>
  <p:tag name="KSO_WM_SLIDE_INDEX" val="27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a"/>
  <p:tag name="KSO_WM_UNIT_INDEX" val="1"/>
  <p:tag name="KSO_WM_UNIT_ID" val="custom160489_1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b"/>
  <p:tag name="KSO_WM_UNIT_INDEX" val="1"/>
  <p:tag name="KSO_WM_UNIT_ID" val="custom160489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160489"/>
  <p:tag name="KSO_WM_TAG_VERSION" val="1.0"/>
  <p:tag name="KSO_WM_SLIDE_ID" val="custom160489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3、14、20、25、27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l_i"/>
  <p:tag name="KSO_WM_UNIT_INDEX" val="1_1"/>
  <p:tag name="KSO_WM_UNIT_ID" val="custom160489_8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l_i"/>
  <p:tag name="KSO_WM_UNIT_INDEX" val="1_2"/>
  <p:tag name="KSO_WM_UNIT_ID" val="custom160489_8*l_i*1_2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l_i"/>
  <p:tag name="KSO_WM_UNIT_INDEX" val="1_3"/>
  <p:tag name="KSO_WM_UNIT_ID" val="custom160489_8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9"/>
  <p:tag name="KSO_WM_UNIT_TYPE" val="a"/>
  <p:tag name="KSO_WM_UNIT_INDEX" val="1"/>
  <p:tag name="KSO_WM_UNIT_ID" val="custom160489_8*a*1"/>
  <p:tag name="KSO_WM_UNIT_CLEAR" val="1"/>
  <p:tag name="KSO_WM_UNIT_LAYERLEVEL" val="1"/>
  <p:tag name="KSO_WM_UNIT_ISCONTENTSTITLE" val="1"/>
  <p:tag name="KSO_WM_UNIT_VALUE" val="25"/>
  <p:tag name="KSO_WM_UNIT_HIGHLIGHT" val="0"/>
  <p:tag name="KSO_WM_UNIT_COMPATIBLE" val="0"/>
  <p:tag name="KSO_WM_UNIT_PRESET_TEXT" val="CONTENTS"/>
</p:tagLst>
</file>

<file path=ppt/theme/theme1.xml><?xml version="1.0" encoding="utf-8"?>
<a:theme xmlns:a="http://schemas.openxmlformats.org/drawingml/2006/main" name="1_自定义设计方案">
  <a:themeElements>
    <a:clrScheme name="自定义 2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CC0000"/>
      </a:accent2>
      <a:accent3>
        <a:srgbClr val="99CC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WPS 演示</Application>
  <PresentationFormat>宽屏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Calibri</vt:lpstr>
      <vt:lpstr>幼圆</vt:lpstr>
      <vt:lpstr>1_自定义设计方案</vt:lpstr>
      <vt:lpstr>LOREM IPSUM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acer123</dc:creator>
  <cp:lastModifiedBy>acer123</cp:lastModifiedBy>
  <cp:revision>7</cp:revision>
  <dcterms:created xsi:type="dcterms:W3CDTF">2015-05-05T08:02:00Z</dcterms:created>
  <dcterms:modified xsi:type="dcterms:W3CDTF">2017-04-20T06:54:26Z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