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13" r:id="rId5"/>
    <p:sldId id="408" r:id="rId6"/>
    <p:sldId id="260" r:id="rId7"/>
    <p:sldId id="259" r:id="rId8"/>
    <p:sldId id="409" r:id="rId9"/>
    <p:sldId id="411" r:id="rId10"/>
    <p:sldId id="412" r:id="rId11"/>
    <p:sldId id="262" r:id="rId12"/>
    <p:sldId id="414" r:id="rId13"/>
    <p:sldId id="415" r:id="rId14"/>
    <p:sldId id="401" r:id="rId15"/>
    <p:sldId id="263" r:id="rId16"/>
    <p:sldId id="359" r:id="rId17"/>
    <p:sldId id="397" r:id="rId18"/>
    <p:sldId id="399" r:id="rId19"/>
    <p:sldId id="403" r:id="rId20"/>
    <p:sldId id="264" r:id="rId21"/>
    <p:sldId id="360" r:id="rId22"/>
    <p:sldId id="265" r:id="rId23"/>
    <p:sldId id="356" r:id="rId24"/>
    <p:sldId id="361" r:id="rId25"/>
    <p:sldId id="416" r:id="rId26"/>
    <p:sldId id="417" r:id="rId27"/>
    <p:sldId id="358" r:id="rId28"/>
    <p:sldId id="281" r:id="rId29"/>
    <p:sldId id="282" r:id="rId30"/>
    <p:sldId id="283" r:id="rId31"/>
    <p:sldId id="291" r:id="rId32"/>
    <p:sldId id="292" r:id="rId33"/>
    <p:sldId id="404" r:id="rId34"/>
    <p:sldId id="405" r:id="rId35"/>
    <p:sldId id="406" r:id="rId36"/>
    <p:sldId id="305" r:id="rId37"/>
    <p:sldId id="382" r:id="rId38"/>
    <p:sldId id="383" r:id="rId39"/>
    <p:sldId id="306" r:id="rId40"/>
    <p:sldId id="307" r:id="rId41"/>
    <p:sldId id="355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6A18CA-012B-48C3-8154-171B5D40B219}">
          <p14:sldIdLst>
            <p14:sldId id="256"/>
            <p14:sldId id="257"/>
            <p14:sldId id="258"/>
            <p14:sldId id="413"/>
            <p14:sldId id="408"/>
            <p14:sldId id="260"/>
            <p14:sldId id="259"/>
            <p14:sldId id="409"/>
            <p14:sldId id="411"/>
            <p14:sldId id="412"/>
            <p14:sldId id="262"/>
            <p14:sldId id="414"/>
            <p14:sldId id="415"/>
            <p14:sldId id="401"/>
            <p14:sldId id="263"/>
            <p14:sldId id="359"/>
            <p14:sldId id="397"/>
            <p14:sldId id="399"/>
            <p14:sldId id="403"/>
            <p14:sldId id="264"/>
            <p14:sldId id="360"/>
            <p14:sldId id="265"/>
            <p14:sldId id="356"/>
            <p14:sldId id="361"/>
            <p14:sldId id="416"/>
            <p14:sldId id="417"/>
            <p14:sldId id="358"/>
            <p14:sldId id="281"/>
            <p14:sldId id="282"/>
            <p14:sldId id="283"/>
            <p14:sldId id="291"/>
            <p14:sldId id="292"/>
            <p14:sldId id="404"/>
            <p14:sldId id="405"/>
            <p14:sldId id="406"/>
          </p14:sldIdLst>
        </p14:section>
        <p14:section name="无标题节" id="{99174A43-382F-4350-9DA6-F065EC5BDD35}">
          <p14:sldIdLst>
            <p14:sldId id="305"/>
            <p14:sldId id="382"/>
            <p14:sldId id="383"/>
            <p14:sldId id="306"/>
            <p14:sldId id="307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60"/>
  </p:normalViewPr>
  <p:slideViewPr>
    <p:cSldViewPr snapToGrid="0">
      <p:cViewPr>
        <p:scale>
          <a:sx n="75" d="100"/>
          <a:sy n="75" d="100"/>
        </p:scale>
        <p:origin x="30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4595-F49A-45D7-B384-E5A332256938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FFF-AFFD-4072-942C-19E45A310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65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4595-F49A-45D7-B384-E5A332256938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FFF-AFFD-4072-942C-19E45A310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32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4595-F49A-45D7-B384-E5A332256938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FFF-AFFD-4072-942C-19E45A310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20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4595-F49A-45D7-B384-E5A332256938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FFF-AFFD-4072-942C-19E45A310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91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4595-F49A-45D7-B384-E5A332256938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FFF-AFFD-4072-942C-19E45A310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80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4595-F49A-45D7-B384-E5A332256938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FFF-AFFD-4072-942C-19E45A310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2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4595-F49A-45D7-B384-E5A332256938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FFF-AFFD-4072-942C-19E45A310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4595-F49A-45D7-B384-E5A332256938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FFF-AFFD-4072-942C-19E45A310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10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4595-F49A-45D7-B384-E5A332256938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FFF-AFFD-4072-942C-19E45A310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30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4595-F49A-45D7-B384-E5A332256938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FFF-AFFD-4072-942C-19E45A310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2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4595-F49A-45D7-B384-E5A332256938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FFF-AFFD-4072-942C-19E45A310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4595-F49A-45D7-B384-E5A332256938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FFFF-AFFD-4072-942C-19E45A310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49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hu.com/a/193811998_663017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c88.com/p-2468402575363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1814" y="887440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j-ea"/>
              </a:rPr>
              <a:t>互联网运营事业部</a:t>
            </a:r>
            <a:br>
              <a:rPr lang="en-US" altLang="zh-CN" b="1" dirty="0">
                <a:latin typeface="+mj-ea"/>
              </a:rPr>
            </a:br>
            <a:r>
              <a:rPr lang="zh-CN" altLang="en-US" b="1" dirty="0">
                <a:latin typeface="+mj-ea"/>
              </a:rPr>
              <a:t>现状与未来规划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494004" y="3955056"/>
            <a:ext cx="379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看清自己，找到出路</a:t>
            </a:r>
          </a:p>
        </p:txBody>
      </p:sp>
    </p:spTree>
    <p:extLst>
      <p:ext uri="{BB962C8B-B14F-4D97-AF65-F5344CB8AC3E}">
        <p14:creationId xmlns:p14="http://schemas.microsoft.com/office/powerpoint/2010/main" val="167566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4023" y="448348"/>
            <a:ext cx="4506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年用户发展的问题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58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44023" y="448348"/>
            <a:ext cx="41520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     竞品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对比差距和优势（一）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0722"/>
              </p:ext>
            </p:extLst>
          </p:nvPr>
        </p:nvGraphicFramePr>
        <p:xfrm>
          <a:off x="1344023" y="1447768"/>
          <a:ext cx="9753728" cy="2618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0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5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3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38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7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月活跃用户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月付费用户数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月用户付费金额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月人均付费金额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付费比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备注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7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阅文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2.135</a:t>
                      </a:r>
                      <a:r>
                        <a:rPr lang="zh-CN" sz="1100" kern="100" dirty="0">
                          <a:effectLst/>
                        </a:rPr>
                        <a:t>亿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1070</a:t>
                      </a:r>
                      <a:r>
                        <a:rPr lang="zh-CN" sz="1100" kern="100">
                          <a:effectLst/>
                        </a:rPr>
                        <a:t>万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2.61</a:t>
                      </a:r>
                      <a:r>
                        <a:rPr lang="zh-CN" sz="1100" kern="100">
                          <a:effectLst/>
                        </a:rPr>
                        <a:t>亿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24.4</a:t>
                      </a:r>
                      <a:r>
                        <a:rPr lang="zh-CN" sz="1100" kern="100">
                          <a:effectLst/>
                        </a:rPr>
                        <a:t>元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5%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所有阅文旗下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7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掌阅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1.1</a:t>
                      </a:r>
                      <a:r>
                        <a:rPr lang="zh-CN" sz="1100" kern="100" dirty="0">
                          <a:effectLst/>
                        </a:rPr>
                        <a:t>亿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275</a:t>
                      </a:r>
                      <a:r>
                        <a:rPr lang="zh-CN" sz="1100" kern="100" dirty="0">
                          <a:effectLst/>
                        </a:rPr>
                        <a:t>万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1..56</a:t>
                      </a:r>
                      <a:r>
                        <a:rPr lang="zh-CN" sz="1100" kern="100">
                          <a:effectLst/>
                        </a:rPr>
                        <a:t>亿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56.7</a:t>
                      </a:r>
                      <a:r>
                        <a:rPr lang="zh-CN" sz="1100" kern="100">
                          <a:effectLst/>
                        </a:rPr>
                        <a:t>元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2.5%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按往年数据推的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7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17k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7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374490" y="4467050"/>
            <a:ext cx="84283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200" kern="100" dirty="0">
                <a:solidFill>
                  <a:srgbClr val="538135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阅文</a:t>
            </a:r>
            <a:r>
              <a:rPr lang="en-US" altLang="zh-CN" sz="1200" kern="100" dirty="0">
                <a:solidFill>
                  <a:srgbClr val="538135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  <a:r>
              <a:rPr lang="zh-CN" altLang="en-US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每名付费用户平均每月收入由</a:t>
            </a:r>
            <a:r>
              <a:rPr lang="en-US" altLang="zh-CN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2017</a:t>
            </a:r>
            <a:r>
              <a:rPr lang="zh-CN" altLang="en-US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年上半年的人均</a:t>
            </a:r>
            <a:r>
              <a:rPr lang="en-US" altLang="zh-CN" sz="1200" kern="1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20.5</a:t>
            </a:r>
            <a:r>
              <a:rPr lang="zh-CN" altLang="en-US" sz="1200" kern="1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</a:t>
            </a:r>
            <a:r>
              <a:rPr lang="zh-CN" altLang="en-US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同比增长</a:t>
            </a:r>
            <a:r>
              <a:rPr lang="en-US" altLang="zh-CN" sz="1200" kern="1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19.0%</a:t>
            </a:r>
            <a:r>
              <a:rPr lang="zh-CN" altLang="en-US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，至</a:t>
            </a:r>
            <a:r>
              <a:rPr lang="en-US" altLang="zh-CN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2018</a:t>
            </a:r>
            <a:r>
              <a:rPr lang="zh-CN" altLang="en-US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年上半年止的人均</a:t>
            </a:r>
            <a:r>
              <a:rPr lang="en-US" altLang="zh-CN" sz="1200" kern="1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24.4</a:t>
            </a:r>
            <a:r>
              <a:rPr lang="zh-CN" altLang="en-US" sz="1200" kern="1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</a:t>
            </a:r>
            <a:r>
              <a:rPr lang="en-US" altLang="zh-CN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</a:t>
            </a:r>
            <a:r>
              <a:rPr lang="zh-CN" altLang="en-US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主要由于付费用户参与 度不断加深及为优质网络文学内容付费的意愿不断增强。 </a:t>
            </a:r>
            <a:endParaRPr lang="en-US" altLang="zh-CN" sz="1200" kern="1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en-US" altLang="zh-CN" sz="1200" kern="1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200" kern="100" dirty="0">
                <a:solidFill>
                  <a:srgbClr val="538135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掌阅</a:t>
            </a:r>
            <a:r>
              <a:rPr lang="en-US" altLang="zh-CN" sz="1200" kern="100" dirty="0">
                <a:solidFill>
                  <a:srgbClr val="538135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  <a:r>
              <a:rPr lang="zh-CN" altLang="en-US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掌阅是往年</a:t>
            </a:r>
            <a:r>
              <a:rPr lang="en-US" altLang="zh-CN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(2014-2016)</a:t>
            </a:r>
            <a:r>
              <a:rPr lang="zh-CN" altLang="en-US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的数据与</a:t>
            </a:r>
            <a:r>
              <a:rPr lang="en-US" altLang="zh-CN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2018</a:t>
            </a:r>
            <a:r>
              <a:rPr lang="zh-CN" altLang="en-US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上半年部分数据做推导出来的大概数据（</a:t>
            </a:r>
            <a:r>
              <a:rPr lang="zh-CN" altLang="en-US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  <a:hlinkClick r:id="rId2"/>
              </a:rPr>
              <a:t>数据地址</a:t>
            </a:r>
            <a:r>
              <a:rPr lang="zh-CN" altLang="en-US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200" kern="1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en-US" altLang="zh-CN" sz="1200" kern="1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200" kern="100" dirty="0">
                <a:solidFill>
                  <a:srgbClr val="538135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</a:t>
            </a:r>
            <a:r>
              <a:rPr lang="en-US" altLang="zh-CN" sz="1200" kern="100" dirty="0">
                <a:solidFill>
                  <a:srgbClr val="538135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  <a:r>
              <a:rPr lang="zh-CN" altLang="en-US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阅文旗下平台众多</a:t>
            </a:r>
            <a:r>
              <a:rPr lang="en-US" altLang="zh-CN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</a:t>
            </a:r>
            <a:r>
              <a:rPr lang="zh-CN" altLang="en-US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月付费用户数基数大</a:t>
            </a:r>
            <a:r>
              <a:rPr lang="en-US" altLang="zh-CN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</a:t>
            </a:r>
            <a:r>
              <a:rPr lang="zh-CN" altLang="en-US" sz="1200" kern="1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拉低了</a:t>
            </a:r>
            <a:r>
              <a:rPr lang="zh-CN" altLang="en-US" sz="12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总体月人均付费金额。</a:t>
            </a:r>
            <a:endParaRPr lang="zh-CN" altLang="zh-CN" sz="1200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7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44023" y="448348"/>
            <a:ext cx="4139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     竞品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对比差距和优势（二）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510159"/>
              </p:ext>
            </p:extLst>
          </p:nvPr>
        </p:nvGraphicFramePr>
        <p:xfrm>
          <a:off x="1226820" y="1471143"/>
          <a:ext cx="8456733" cy="25499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4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5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82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6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应用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App</a:t>
                      </a:r>
                      <a:r>
                        <a:rPr lang="zh-CN" sz="1100" kern="100">
                          <a:effectLst/>
                        </a:rPr>
                        <a:t>指数排名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渠道排名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日新增设备（万）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月独立设备（万）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七日留存（</a:t>
                      </a:r>
                      <a:r>
                        <a:rPr lang="en-US" sz="1100" kern="100">
                          <a:effectLst/>
                        </a:rPr>
                        <a:t>%</a:t>
                      </a:r>
                      <a:r>
                        <a:rPr lang="zh-CN" sz="1100" kern="100">
                          <a:effectLst/>
                        </a:rPr>
                        <a:t>）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日使用时长（</a:t>
                      </a:r>
                      <a:r>
                        <a:rPr lang="en-US" sz="1100" kern="100">
                          <a:effectLst/>
                        </a:rPr>
                        <a:t>4</a:t>
                      </a:r>
                      <a:r>
                        <a:rPr lang="zh-CN" sz="1100" kern="100">
                          <a:effectLst/>
                        </a:rPr>
                        <a:t>月）（</a:t>
                      </a:r>
                      <a:r>
                        <a:rPr lang="en-US" sz="1100" kern="100">
                          <a:effectLst/>
                        </a:rPr>
                        <a:t>m</a:t>
                      </a:r>
                      <a:r>
                        <a:rPr lang="zh-CN" sz="1100" kern="100">
                          <a:effectLst/>
                        </a:rPr>
                        <a:t>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u="sng" kern="100">
                          <a:effectLst/>
                          <a:hlinkClick r:id="rId2"/>
                        </a:rPr>
                        <a:t>数据地址</a:t>
                      </a:r>
                      <a:r>
                        <a:rPr lang="zh-CN" sz="1100" kern="100">
                          <a:effectLst/>
                        </a:rPr>
                        <a:t>（易观）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17k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122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46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&lt;5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--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掌阅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152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12830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18-28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45.94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QQ</a:t>
                      </a:r>
                      <a:r>
                        <a:rPr lang="zh-CN" sz="1100" kern="100">
                          <a:effectLst/>
                        </a:rPr>
                        <a:t>阅读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421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8108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7-14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50.7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起点阅读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24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19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114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519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9-21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34.32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微信读书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13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23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835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24-38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29.04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书旗小说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351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2131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14-28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25.94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连尚阅读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19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524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680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7-11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--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164343" y="4258069"/>
            <a:ext cx="851921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连尚的新增用户数最多，从艾瑞网数据看渠道来源</a:t>
            </a:r>
            <a:r>
              <a:rPr lang="zh-CN" altLang="en-US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，连尚渠</a:t>
            </a: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道数量</a:t>
            </a:r>
            <a:r>
              <a:rPr lang="zh-CN" altLang="en-US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由</a:t>
            </a:r>
            <a:r>
              <a:rPr lang="en-US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48</a:t>
            </a:r>
            <a:r>
              <a:rPr lang="zh-CN" altLang="en-US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家，</a:t>
            </a: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而</a:t>
            </a:r>
            <a:r>
              <a:rPr lang="en-US" altLang="zh-CN" sz="1100" kern="100" dirty="0" err="1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17K</a:t>
            </a: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目前显示只有</a:t>
            </a:r>
            <a:r>
              <a:rPr lang="en-US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家。结合七日留存数据来看，</a:t>
            </a:r>
            <a:r>
              <a:rPr lang="en-US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月份的七日留存平均都在</a:t>
            </a:r>
            <a:r>
              <a:rPr lang="en-US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8%-9%</a:t>
            </a:r>
            <a:r>
              <a:rPr lang="zh-CN" altLang="en-US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；</a:t>
            </a:r>
            <a:endParaRPr lang="zh-CN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微信的留存率最高，除去天然用户优势原因外，</a:t>
            </a:r>
            <a:r>
              <a:rPr lang="zh-CN" altLang="en-US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“发现”版块的智能推荐及</a:t>
            </a: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依托于朋友关系的“想法”版块获得了大批用户的喜爱</a:t>
            </a:r>
            <a:r>
              <a:rPr lang="zh-CN" altLang="en-US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；</a:t>
            </a:r>
            <a:endParaRPr lang="en-US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书旗在三个榜单中均有出现，属于各方面比较稳定且靠前的产品</a:t>
            </a:r>
            <a:r>
              <a:rPr lang="zh-CN" altLang="en-US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；</a:t>
            </a:r>
            <a:endParaRPr lang="zh-CN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掌阅日新增设备较低，但月独立设备高，一方面是长期累计的用户优势，以及高留存带来的累计用户</a:t>
            </a:r>
            <a:r>
              <a:rPr lang="zh-CN" altLang="en-US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；</a:t>
            </a:r>
            <a:endParaRPr lang="en-US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zh-CN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起点</a:t>
            </a:r>
            <a:r>
              <a:rPr lang="zh-CN" altLang="en-US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处于中游水准，</a:t>
            </a: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七日留存方面也较为一般（</a:t>
            </a:r>
            <a:r>
              <a:rPr lang="en-US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9-21</a:t>
            </a: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r>
              <a:rPr lang="zh-CN" altLang="en-US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zh-CN" sz="1100" kern="100" dirty="0">
              <a:effectLst/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88015" y="1471295"/>
            <a:ext cx="174360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月独立设备最高的前三位分别是：</a:t>
            </a: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solidFill>
                  <a:srgbClr val="538135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掌阅</a:t>
            </a:r>
            <a:endParaRPr lang="zh-CN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 err="1">
                <a:solidFill>
                  <a:srgbClr val="5381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QQ</a:t>
            </a:r>
            <a:endParaRPr lang="zh-CN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solidFill>
                  <a:srgbClr val="538135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书旗</a:t>
            </a:r>
            <a:endParaRPr lang="en-US" altLang="zh-CN" sz="1100" kern="100" dirty="0">
              <a:solidFill>
                <a:srgbClr val="538135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zh-CN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渠道排名最高的前三位是：</a:t>
            </a: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solidFill>
                  <a:srgbClr val="538135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连尚</a:t>
            </a:r>
            <a:endParaRPr lang="zh-CN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 err="1">
                <a:solidFill>
                  <a:srgbClr val="5381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QQ</a:t>
            </a:r>
            <a:endParaRPr lang="zh-CN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solidFill>
                  <a:srgbClr val="538135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书旗</a:t>
            </a:r>
            <a:endParaRPr lang="en-US" altLang="zh-CN" sz="1100" kern="100" dirty="0">
              <a:solidFill>
                <a:srgbClr val="538135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zh-CN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七日留存最高的前三位是：</a:t>
            </a: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solidFill>
                  <a:srgbClr val="538135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微信</a:t>
            </a:r>
            <a:endParaRPr lang="zh-CN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solidFill>
                  <a:srgbClr val="538135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掌阅</a:t>
            </a:r>
            <a:endParaRPr lang="zh-CN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solidFill>
                  <a:srgbClr val="538135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书旗</a:t>
            </a:r>
            <a:endParaRPr lang="zh-CN" altLang="zh-CN" sz="1100" kern="100" dirty="0">
              <a:effectLst/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77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44023" y="448348"/>
            <a:ext cx="3639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     产品定位以及目标用户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324161"/>
              </p:ext>
            </p:extLst>
          </p:nvPr>
        </p:nvGraphicFramePr>
        <p:xfrm>
          <a:off x="1344021" y="1436914"/>
          <a:ext cx="8941558" cy="2513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1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应用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产品定位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目标用户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17k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男生向阅读</a:t>
                      </a:r>
                      <a:r>
                        <a:rPr lang="en-US" sz="1100" kern="100">
                          <a:effectLst/>
                        </a:rPr>
                        <a:t>app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喜爱都市向</a:t>
                      </a:r>
                      <a:r>
                        <a:rPr lang="en-US" altLang="zh-CN" sz="1100" kern="100" dirty="0">
                          <a:effectLst/>
                        </a:rPr>
                        <a:t>&amp;</a:t>
                      </a:r>
                      <a:r>
                        <a:rPr lang="zh-CN" altLang="en-US" sz="1100" kern="100" dirty="0">
                          <a:effectLst/>
                        </a:rPr>
                        <a:t>全</a:t>
                      </a:r>
                      <a:r>
                        <a:rPr lang="zh-CN" sz="1100" kern="100" dirty="0">
                          <a:effectLst/>
                        </a:rPr>
                        <a:t>类别的读者用户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掌阅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>
                          <a:effectLst/>
                        </a:rPr>
                        <a:t>引领品质阅读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所有阅读用户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QQ</a:t>
                      </a:r>
                      <a:r>
                        <a:rPr lang="zh-CN" sz="1100" kern="100" dirty="0">
                          <a:effectLst/>
                        </a:rPr>
                        <a:t>阅读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海量原著，想读就读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kern="100" dirty="0">
                          <a:effectLst/>
                        </a:rPr>
                        <a:t>所有阅读用户</a:t>
                      </a:r>
                      <a:endParaRPr lang="zh-CN" alt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起点阅读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</a:rPr>
                        <a:t>          </a:t>
                      </a:r>
                      <a:r>
                        <a:rPr lang="zh-CN" sz="1100" kern="100" dirty="0">
                          <a:effectLst/>
                        </a:rPr>
                        <a:t>读书在起点 创作无极限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00" dirty="0">
                          <a:effectLst/>
                        </a:rPr>
                        <a:t>        </a:t>
                      </a:r>
                      <a:r>
                        <a:rPr lang="zh-CN" altLang="zh-CN" sz="1100" kern="100" dirty="0">
                          <a:effectLst/>
                        </a:rPr>
                        <a:t>所有阅读用户</a:t>
                      </a:r>
                      <a:endParaRPr lang="zh-CN" alt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微信读书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让阅读不再孤单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kern="100" dirty="0">
                          <a:effectLst/>
                        </a:rPr>
                        <a:t>所有阅读用户</a:t>
                      </a:r>
                      <a:endParaRPr lang="zh-CN" alt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书旗小说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不一样的阅读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娱乐爱好型用户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连尚阅读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海量正版小说随时看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娱乐爱好型用户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E4E9F4C-0A34-4302-9ABA-021E2C343380}"/>
              </a:ext>
            </a:extLst>
          </p:cNvPr>
          <p:cNvSpPr/>
          <p:nvPr/>
        </p:nvSpPr>
        <p:spPr>
          <a:xfrm>
            <a:off x="1164343" y="4258069"/>
            <a:ext cx="851921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100" kern="100" dirty="0"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产品定位：从</a:t>
            </a:r>
            <a:r>
              <a:rPr lang="en-US" altLang="zh-CN" sz="1100" kern="100" dirty="0"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slogan</a:t>
            </a:r>
            <a:r>
              <a:rPr lang="zh-CN" altLang="en-US" sz="1100" kern="100" dirty="0"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来看，</a:t>
            </a:r>
            <a:r>
              <a:rPr lang="zh-CN" altLang="en-US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仅起点引导创作</a:t>
            </a:r>
            <a:endParaRPr lang="en-US" altLang="zh-CN" sz="1100" kern="100" dirty="0">
              <a:effectLst/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en-US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100" kern="100" dirty="0"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功能支持：</a:t>
            </a:r>
            <a:r>
              <a:rPr lang="en-US" altLang="zh-CN" sz="1100" kern="100" dirty="0"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1100" kern="100" dirty="0"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家支持手机创作：</a:t>
            </a:r>
            <a:r>
              <a:rPr lang="en-US" altLang="zh-CN" sz="1100" kern="100" dirty="0"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QQ</a:t>
            </a:r>
            <a:r>
              <a:rPr lang="zh-CN" altLang="en-US" sz="1100" kern="100" dirty="0"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阅读、起点阅读、书旗小说</a:t>
            </a:r>
            <a:endParaRPr lang="en-US" altLang="zh-CN" sz="1100" kern="100" dirty="0">
              <a:effectLst/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en-US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100" kern="100" dirty="0"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目标用户：</a:t>
            </a:r>
            <a:r>
              <a:rPr lang="en-US" altLang="zh-CN" sz="1100" kern="100" dirty="0"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sz="1100" kern="100" dirty="0"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家支持</a:t>
            </a:r>
            <a:r>
              <a:rPr lang="zh-CN" altLang="en-US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所有阅读用户：掌阅</a:t>
            </a:r>
            <a:r>
              <a:rPr lang="en-US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/QQ</a:t>
            </a:r>
            <a:r>
              <a:rPr lang="zh-CN" altLang="en-US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阅读</a:t>
            </a:r>
            <a:r>
              <a:rPr lang="en-US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起点阅读</a:t>
            </a:r>
            <a:r>
              <a:rPr lang="en-US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微信读书，</a:t>
            </a:r>
            <a:r>
              <a:rPr lang="en-US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家支持娱乐型用户（网文小说）：书旗小说</a:t>
            </a:r>
            <a:r>
              <a:rPr lang="en-US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连尚阅读</a:t>
            </a:r>
            <a:endParaRPr lang="zh-CN" altLang="zh-CN" sz="1100" kern="100" dirty="0">
              <a:effectLst/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1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44023" y="448348"/>
            <a:ext cx="3895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     差距原因分析，提升手段</a:t>
            </a:r>
          </a:p>
        </p:txBody>
      </p:sp>
    </p:spTree>
    <p:extLst>
      <p:ext uri="{BB962C8B-B14F-4D97-AF65-F5344CB8AC3E}">
        <p14:creationId xmlns:p14="http://schemas.microsoft.com/office/powerpoint/2010/main" val="475671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4023" y="448348"/>
            <a:ext cx="2449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用户来源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5636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44023" y="448348"/>
            <a:ext cx="2449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    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用户质量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1457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44023" y="448348"/>
            <a:ext cx="2100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    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竞品对比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364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44023" y="448348"/>
            <a:ext cx="10092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    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推广投产分析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回本周期（单独渠道，含自然量，含老用户，含广告和游戏）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6309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44023" y="448348"/>
            <a:ext cx="2613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    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推广提升方向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90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910172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216279" y="3422965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63516" y="3514494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28548" y="446699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684842" y="4448259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980517" y="446227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245184" y="4487361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</a:p>
        </p:txBody>
      </p:sp>
      <p:sp>
        <p:nvSpPr>
          <p:cNvPr id="21" name="椭圆 20"/>
          <p:cNvSpPr/>
          <p:nvPr/>
        </p:nvSpPr>
        <p:spPr>
          <a:xfrm>
            <a:off x="4869180" y="686969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MH_Others_1"/>
          <p:cNvSpPr txBox="1"/>
          <p:nvPr>
            <p:custDataLst>
              <p:tags r:id="rId1"/>
            </p:custDataLst>
          </p:nvPr>
        </p:nvSpPr>
        <p:spPr>
          <a:xfrm>
            <a:off x="4922373" y="1600489"/>
            <a:ext cx="2433081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2017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年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-2018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年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ctr"/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495929" y="344170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531994" y="3533229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203969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775579" y="344170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82821" y="3533229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516801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055229" y="3416616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091294" y="3508145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9770535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116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产  品</a:t>
            </a:r>
          </a:p>
        </p:txBody>
      </p:sp>
      <p:sp>
        <p:nvSpPr>
          <p:cNvPr id="8" name="矩形 7"/>
          <p:cNvSpPr/>
          <p:nvPr/>
        </p:nvSpPr>
        <p:spPr>
          <a:xfrm>
            <a:off x="4819993" y="304020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目前产品功能分析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172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44023" y="448348"/>
            <a:ext cx="28696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     客户端产品功能</a:t>
            </a:r>
          </a:p>
        </p:txBody>
      </p:sp>
    </p:spTree>
    <p:extLst>
      <p:ext uri="{BB962C8B-B14F-4D97-AF65-F5344CB8AC3E}">
        <p14:creationId xmlns:p14="http://schemas.microsoft.com/office/powerpoint/2010/main" val="1423956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4023" y="448348"/>
            <a:ext cx="2100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     竞品对比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05891"/>
              </p:ext>
            </p:extLst>
          </p:nvPr>
        </p:nvGraphicFramePr>
        <p:xfrm>
          <a:off x="1344023" y="1283562"/>
          <a:ext cx="9157374" cy="3010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7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74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74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74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5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场景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功能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17k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掌阅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QQ</a:t>
                      </a:r>
                      <a:r>
                        <a:rPr lang="zh-CN" sz="1100" kern="100">
                          <a:effectLst/>
                        </a:rPr>
                        <a:t>阅读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起点读书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微信读书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书旗小说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连尚阅读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010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找书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智能推荐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0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人工推荐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0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领袖推荐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0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好友推荐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0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自己找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01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看书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听书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0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投票</a:t>
                      </a:r>
                      <a:r>
                        <a:rPr lang="en-US" sz="1100" kern="100">
                          <a:effectLst/>
                        </a:rPr>
                        <a:t>/</a:t>
                      </a:r>
                      <a:r>
                        <a:rPr lang="zh-CN" sz="1100" kern="100">
                          <a:effectLst/>
                        </a:rPr>
                        <a:t>打赏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有打赏没投票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0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划线笔记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0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云同步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01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交流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书评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0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书圈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0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书圈广场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0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作者说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287353" y="4648279"/>
            <a:ext cx="921404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由上表可知：</a:t>
            </a: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主流产品在找书、看书以及交流三大基础功能块上已经区域完善，拥有天然熟人社交关系的微信还拥有其他产品没有的好友推荐功能，这也是微信读书</a:t>
            </a:r>
            <a:r>
              <a:rPr lang="en-US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</a:t>
            </a: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日留存最高的原因之一</a:t>
            </a: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相比来说，书旗在产品功能上没有那么复杂，但胜在定位精准，核心功能体验极致</a:t>
            </a: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连尚则依赖其庞大的渠道优势，但忽视了产品本身的发展于完善，所以</a:t>
            </a:r>
            <a:r>
              <a:rPr lang="en-US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</a:t>
            </a: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日留存低</a:t>
            </a:r>
            <a:endParaRPr lang="zh-CN" altLang="zh-CN" sz="1100" kern="100" dirty="0">
              <a:effectLst/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78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4023" y="448348"/>
            <a:ext cx="3126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     相同功能差距分析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1344023" y="1944672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综上，在基础功能这块，相比主流一线阅读产品，</a:t>
            </a:r>
            <a:r>
              <a:rPr lang="en-US" altLang="zh-CN" sz="1100" kern="100" dirty="0" err="1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17k</a:t>
            </a: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现有产品存在严重缺失的情况</a:t>
            </a: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主要缺失如下：</a:t>
            </a:r>
            <a:endParaRPr lang="en-US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zh-CN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solidFill>
                  <a:srgbClr val="538135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智能推荐</a:t>
            </a:r>
            <a:endParaRPr lang="zh-CN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solidFill>
                  <a:srgbClr val="538135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投票</a:t>
            </a:r>
            <a:endParaRPr lang="zh-CN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solidFill>
                  <a:srgbClr val="538135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云同步</a:t>
            </a:r>
            <a:endParaRPr lang="zh-CN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solidFill>
                  <a:srgbClr val="538135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书圈、书圈广场</a:t>
            </a:r>
            <a:endParaRPr lang="zh-CN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solidFill>
                  <a:srgbClr val="538135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作者说</a:t>
            </a:r>
            <a:endParaRPr lang="en-US" altLang="zh-CN" sz="1100" kern="100" dirty="0">
              <a:solidFill>
                <a:srgbClr val="538135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zh-CN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可以考虑增加的基础功能有：</a:t>
            </a:r>
            <a:endParaRPr lang="en-US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zh-CN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solidFill>
                  <a:srgbClr val="538135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领袖推荐</a:t>
            </a:r>
            <a:endParaRPr lang="zh-CN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solidFill>
                  <a:srgbClr val="538135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好友推荐</a:t>
            </a:r>
            <a:endParaRPr lang="zh-CN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solidFill>
                  <a:srgbClr val="538135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划线笔记</a:t>
            </a:r>
            <a:endParaRPr lang="zh-CN" altLang="zh-CN" sz="1100" kern="100" dirty="0">
              <a:effectLst/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913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4023" y="448348"/>
            <a:ext cx="3126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     不同功能优劣分析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541158"/>
              </p:ext>
            </p:extLst>
          </p:nvPr>
        </p:nvGraphicFramePr>
        <p:xfrm>
          <a:off x="1344023" y="1663989"/>
          <a:ext cx="8214579" cy="3669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2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2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2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2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9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场景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功能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17k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掌阅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QQ</a:t>
                      </a:r>
                      <a:r>
                        <a:rPr lang="zh-CN" sz="1100" kern="100">
                          <a:effectLst/>
                        </a:rPr>
                        <a:t>阅读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起点读书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微信读书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书旗小说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连尚阅读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316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写作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创作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作家助手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作家助手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√安卓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3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作品管理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3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数据查询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316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粉丝运营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作品红包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粉丝等级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3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粉丝排行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3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作者说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3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站外运营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316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用户社交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话题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√讨论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3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横向讨论圈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3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专栏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93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想法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9316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分享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常规分享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93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有奖分享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93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策略分享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√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√安卓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032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4023" y="448348"/>
            <a:ext cx="4193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     不同功能优劣分析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</p:txBody>
      </p:sp>
      <p:sp>
        <p:nvSpPr>
          <p:cNvPr id="5" name="矩形 4"/>
          <p:cNvSpPr/>
          <p:nvPr/>
        </p:nvSpPr>
        <p:spPr>
          <a:xfrm>
            <a:off x="1226819" y="1807445"/>
            <a:ext cx="7837667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100" b="1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针对作者：</a:t>
            </a:r>
            <a:endParaRPr lang="en-US" altLang="zh-CN" sz="1100" b="1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en-US" altLang="zh-CN" sz="1100" b="1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从数据来看，手机创作功能正在慢慢起步，各大平台都在陆续补充，只不过位置较深。起点、</a:t>
            </a:r>
            <a:r>
              <a:rPr lang="en-US" altLang="zh-CN" sz="1100" kern="100" dirty="0" err="1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QQ</a:t>
            </a: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及连尚读书，需要单独下载一个作家助手完成，书旗小说在安卓端开放了创作功能，但是不能查看数据。能在同一个</a:t>
            </a:r>
            <a:r>
              <a:rPr lang="en-US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</a:t>
            </a: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上看书写书，同时可以查看数据，目前市场属于空白状态。</a:t>
            </a:r>
            <a:endParaRPr lang="en-US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zh-CN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、将本站</a:t>
            </a:r>
            <a:r>
              <a:rPr lang="zh-CN" altLang="zh-CN" sz="1100" kern="100" dirty="0">
                <a:highlight>
                  <a:srgbClr val="FFFF00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作者拉到手机端</a:t>
            </a: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，便于作品管理、查看数据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、降低签约门槛，提高作者福利，吸引站外新人作者来</a:t>
            </a:r>
            <a:r>
              <a:rPr lang="en-US" altLang="zh-CN" sz="1100" kern="100" dirty="0" err="1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17K</a:t>
            </a: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平台签约，以此提高平台新增用户数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zh-CN" altLang="zh-CN" sz="1100" kern="100" dirty="0">
                <a:highlight>
                  <a:srgbClr val="FFFF00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不同等级作者进行专项打造</a:t>
            </a: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（新人作者、中级、高级、大神级）</a:t>
            </a:r>
          </a:p>
          <a:p>
            <a:pPr indent="165100" algn="just">
              <a:spcAft>
                <a:spcPts val="0"/>
              </a:spcAft>
            </a:pPr>
            <a:r>
              <a:rPr lang="en-US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）初级作者：给新人作者一个大神梦，以新作品自荐得票获取签约机会，让更多的新人作者写书时第一时间能想到</a:t>
            </a:r>
            <a:r>
              <a:rPr lang="en-US" altLang="zh-CN" sz="1100" kern="100" dirty="0" err="1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17K</a:t>
            </a: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  <a:p>
            <a:pPr indent="165100" algn="just">
              <a:spcAft>
                <a:spcPts val="0"/>
              </a:spcAft>
            </a:pPr>
            <a:r>
              <a:rPr lang="en-US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）中级作者：平台提供功能工具，并辅助提升读者规模、粉丝规模，帮助其提升为高级作者。</a:t>
            </a:r>
          </a:p>
          <a:p>
            <a:pPr indent="165100" algn="just">
              <a:spcAft>
                <a:spcPts val="0"/>
              </a:spcAft>
            </a:pPr>
            <a:r>
              <a:rPr lang="en-US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）高级作者：量身定制个性活动，推荐和引导读者，帮助作者发展站内粉丝</a:t>
            </a:r>
          </a:p>
          <a:p>
            <a:pPr indent="165100" algn="just">
              <a:spcAft>
                <a:spcPts val="0"/>
              </a:spcAft>
            </a:pPr>
            <a:r>
              <a:rPr lang="en-US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）大神作者：集公司之力，帮助大神打造</a:t>
            </a:r>
            <a:r>
              <a:rPr lang="en-US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IP</a:t>
            </a: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从轻衍生到改编影视游戏，</a:t>
            </a:r>
            <a:r>
              <a:rPr lang="zh-CN" altLang="zh-CN" sz="1100" kern="100" dirty="0">
                <a:highlight>
                  <a:srgbClr val="FFFF00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发展站外粉丝</a:t>
            </a:r>
            <a:endParaRPr lang="zh-CN" altLang="zh-CN" sz="1100" kern="100" dirty="0">
              <a:effectLst/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893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4023" y="448348"/>
            <a:ext cx="4193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     不同功能优劣分析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读者</a:t>
            </a:r>
          </a:p>
        </p:txBody>
      </p:sp>
      <p:sp>
        <p:nvSpPr>
          <p:cNvPr id="5" name="矩形 4"/>
          <p:cNvSpPr/>
          <p:nvPr/>
        </p:nvSpPr>
        <p:spPr>
          <a:xfrm>
            <a:off x="1226820" y="1905079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100" b="1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针对读者：</a:t>
            </a:r>
            <a:endParaRPr lang="en-US" altLang="zh-CN" sz="1100" b="1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en-US" altLang="zh-CN" sz="1100" b="1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从数据来看，基础社交功能已经很普遍，特色社交是大家共同探索得方向，目前数据较好的是微信“想法”，有着真实好友关系为基础，用户发表的信息更容易得到曝光及认同，大大满足了用户的表现欲及认同感，由此我们可以尝试参考“关注”来形成“类好友关系”的体系进行尝试。</a:t>
            </a:r>
            <a:endParaRPr lang="en-US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zh-CN" altLang="zh-CN" sz="11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话题讨论，用户发起话题，聚集有相同兴趣的书友一起讨论；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zh-CN" sz="1100" kern="100" dirty="0"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、“关注”，根据用户自己关注的人不同，形成自己专属的信息流；</a:t>
            </a:r>
            <a:endParaRPr lang="zh-CN" altLang="zh-CN" sz="1100" kern="100" dirty="0">
              <a:effectLst/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981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内  容</a:t>
            </a:r>
          </a:p>
        </p:txBody>
      </p:sp>
      <p:sp>
        <p:nvSpPr>
          <p:cNvPr id="8" name="矩形 7"/>
          <p:cNvSpPr/>
          <p:nvPr/>
        </p:nvSpPr>
        <p:spPr>
          <a:xfrm>
            <a:off x="4819993" y="2775919"/>
            <a:ext cx="1569660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作品分析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驻站作者分析</a:t>
            </a:r>
          </a:p>
        </p:txBody>
      </p:sp>
    </p:spTree>
    <p:extLst>
      <p:ext uri="{BB962C8B-B14F-4D97-AF65-F5344CB8AC3E}">
        <p14:creationId xmlns:p14="http://schemas.microsoft.com/office/powerpoint/2010/main" val="848434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4023" y="448348"/>
            <a:ext cx="2100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     作品分析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2079484" y="1568047"/>
            <a:ext cx="8540775" cy="1846619"/>
          </a:xfrm>
          <a:prstGeom prst="rect">
            <a:avLst/>
          </a:prstGeom>
        </p:spPr>
        <p:txBody>
          <a:bodyPr wrap="square" lIns="91397" tIns="45700" rIns="91397" bIns="457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级、重点、潜力作品：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变化情况，新增完结变化，订阅打赏变化，区分男女频</a:t>
            </a:r>
            <a:endParaRPr lang="en-US" altLang="zh-CN" sz="1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endParaRPr lang="en-US" altLang="zh-CN" sz="1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新书情况</a:t>
            </a:r>
            <a:endParaRPr lang="en-US" altLang="zh-CN" sz="1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endParaRPr lang="en-US" altLang="zh-CN" sz="1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endParaRPr lang="en-US" altLang="zh-CN" sz="1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老书情况</a:t>
            </a:r>
            <a:endParaRPr lang="en-GB" altLang="zh-CN" sz="1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8138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0699" y="1552658"/>
            <a:ext cx="5293137" cy="369291"/>
          </a:xfrm>
          <a:prstGeom prst="rect">
            <a:avLst/>
          </a:prstGeom>
        </p:spPr>
        <p:txBody>
          <a:bodyPr wrap="square" lIns="91397" tIns="45700" rIns="91397" bIns="457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签约作者数量变化</a:t>
            </a:r>
            <a:endParaRPr lang="en-GB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44023" y="448348"/>
            <a:ext cx="2100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     作者分析</a:t>
            </a:r>
          </a:p>
        </p:txBody>
      </p:sp>
    </p:spTree>
    <p:extLst>
      <p:ext uri="{BB962C8B-B14F-4D97-AF65-F5344CB8AC3E}">
        <p14:creationId xmlns:p14="http://schemas.microsoft.com/office/powerpoint/2010/main" val="258792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用  户</a:t>
            </a:r>
          </a:p>
        </p:txBody>
      </p:sp>
      <p:sp>
        <p:nvSpPr>
          <p:cNvPr id="36" name="矩形 35"/>
          <p:cNvSpPr/>
          <p:nvPr/>
        </p:nvSpPr>
        <p:spPr>
          <a:xfrm>
            <a:off x="4819993" y="3040204"/>
            <a:ext cx="20136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+H5+PC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3" y="362026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用户来源 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应用市场、信息流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H5+PC——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19993" y="475432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用户质量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40943" y="528169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收益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586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72868" y="2093770"/>
            <a:ext cx="4903820" cy="369291"/>
          </a:xfrm>
          <a:prstGeom prst="rect">
            <a:avLst/>
          </a:prstGeom>
        </p:spPr>
        <p:txBody>
          <a:bodyPr wrap="square" lIns="91397" tIns="45700" rIns="91397" bIns="457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变化趋势，变化原因分析</a:t>
            </a:r>
            <a:endParaRPr lang="en-GB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44023" y="448348"/>
            <a:ext cx="2613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     驻站作者变化</a:t>
            </a:r>
          </a:p>
        </p:txBody>
      </p:sp>
    </p:spTree>
    <p:extLst>
      <p:ext uri="{BB962C8B-B14F-4D97-AF65-F5344CB8AC3E}">
        <p14:creationId xmlns:p14="http://schemas.microsoft.com/office/powerpoint/2010/main" val="1878498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创  新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676764" y="2987362"/>
            <a:ext cx="30164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创新的方向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新媒体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自研游戏和游戏联运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</a:p>
        </p:txBody>
      </p:sp>
    </p:spTree>
    <p:extLst>
      <p:ext uri="{BB962C8B-B14F-4D97-AF65-F5344CB8AC3E}">
        <p14:creationId xmlns:p14="http://schemas.microsoft.com/office/powerpoint/2010/main" val="2380312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4023" y="448348"/>
            <a:ext cx="3714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     新媒体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3" name="椭圆 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75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4023" y="448348"/>
            <a:ext cx="3981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   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3" name="椭圆 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732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4023" y="448348"/>
            <a:ext cx="39709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     游戏联运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3" name="椭圆 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599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4023" y="448348"/>
            <a:ext cx="34579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     广告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3" name="椭圆 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375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经  营</a:t>
            </a:r>
          </a:p>
        </p:txBody>
      </p:sp>
      <p:sp>
        <p:nvSpPr>
          <p:cNvPr id="5" name="矩形 4"/>
          <p:cNvSpPr/>
          <p:nvPr/>
        </p:nvSpPr>
        <p:spPr>
          <a:xfrm>
            <a:off x="4819993" y="2725829"/>
            <a:ext cx="2861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成本情况  提升和优化的点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组织架构，缺乏的人才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079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4023" y="448348"/>
            <a:ext cx="2100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组织结构     总览</a:t>
            </a:r>
          </a:p>
        </p:txBody>
      </p:sp>
      <p:sp>
        <p:nvSpPr>
          <p:cNvPr id="3" name="椭圆 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743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554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2019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19993" y="17189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81621" y="1672768"/>
            <a:ext cx="10823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作者当用户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19993" y="321838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22071" y="48551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834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4023" y="448348"/>
            <a:ext cx="7951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年用户发展情况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各月总的日均用户数付费数付费金额等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9793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4023" y="448348"/>
            <a:ext cx="4665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     重构后的功能组和三大重点功能</a:t>
            </a:r>
          </a:p>
        </p:txBody>
      </p:sp>
      <p:sp>
        <p:nvSpPr>
          <p:cNvPr id="3" name="椭圆 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PA_文本框 4">
            <a:extLst>
              <a:ext uri="{FF2B5EF4-FFF2-40B4-BE49-F238E27FC236}">
                <a16:creationId xmlns:a16="http://schemas.microsoft.com/office/drawing/2014/main" id="{A5F2887F-F865-42D4-BD18-280D3AEE64C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48438" y="1652188"/>
            <a:ext cx="830997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新手村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签约票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PA_矩形 9">
            <a:extLst>
              <a:ext uri="{FF2B5EF4-FFF2-40B4-BE49-F238E27FC236}">
                <a16:creationId xmlns:a16="http://schemas.microsoft.com/office/drawing/2014/main" id="{3B053453-2264-478E-9979-38B1E26D42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448206" y="4104382"/>
            <a:ext cx="454111" cy="441754"/>
          </a:xfrm>
          <a:prstGeom prst="rect">
            <a:avLst/>
          </a:prstGeom>
          <a:noFill/>
          <a:ln w="25400">
            <a:solidFill>
              <a:srgbClr val="CCCB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PA_矩形 10">
            <a:extLst>
              <a:ext uri="{FF2B5EF4-FFF2-40B4-BE49-F238E27FC236}">
                <a16:creationId xmlns:a16="http://schemas.microsoft.com/office/drawing/2014/main" id="{4F9C34D9-E149-4208-8992-509CCEC95B4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589406" y="4163076"/>
            <a:ext cx="1870186" cy="3459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读者与签约作者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粉丝</a:t>
            </a:r>
          </a:p>
        </p:txBody>
      </p:sp>
      <p:sp>
        <p:nvSpPr>
          <p:cNvPr id="8" name="PA_矩形 11">
            <a:extLst>
              <a:ext uri="{FF2B5EF4-FFF2-40B4-BE49-F238E27FC236}">
                <a16:creationId xmlns:a16="http://schemas.microsoft.com/office/drawing/2014/main" id="{54AE2662-24E8-4589-8130-8D4C58F5B8B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77864" y="1910448"/>
            <a:ext cx="454111" cy="441754"/>
          </a:xfrm>
          <a:prstGeom prst="rect">
            <a:avLst/>
          </a:prstGeom>
          <a:noFill/>
          <a:ln w="25400">
            <a:solidFill>
              <a:srgbClr val="CCCB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PA_矩形 12">
            <a:extLst>
              <a:ext uri="{FF2B5EF4-FFF2-40B4-BE49-F238E27FC236}">
                <a16:creationId xmlns:a16="http://schemas.microsoft.com/office/drawing/2014/main" id="{49C8D61B-A34D-4886-B1E1-C575F6CF738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204920" y="1944428"/>
            <a:ext cx="1836206" cy="373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新手作者与读者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拉新</a:t>
            </a:r>
          </a:p>
        </p:txBody>
      </p:sp>
      <p:sp>
        <p:nvSpPr>
          <p:cNvPr id="10" name="PA_矩形 11">
            <a:extLst>
              <a:ext uri="{FF2B5EF4-FFF2-40B4-BE49-F238E27FC236}">
                <a16:creationId xmlns:a16="http://schemas.microsoft.com/office/drawing/2014/main" id="{54AE2662-24E8-4589-8130-8D4C58F5B8B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312546" y="3033968"/>
            <a:ext cx="454111" cy="441754"/>
          </a:xfrm>
          <a:prstGeom prst="rect">
            <a:avLst/>
          </a:prstGeom>
          <a:noFill/>
          <a:ln w="25400">
            <a:solidFill>
              <a:srgbClr val="CCCB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PA_矩形 12">
            <a:extLst>
              <a:ext uri="{FF2B5EF4-FFF2-40B4-BE49-F238E27FC236}">
                <a16:creationId xmlns:a16="http://schemas.microsoft.com/office/drawing/2014/main" id="{49C8D61B-A34D-4886-B1E1-C575F6CF738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457736" y="3064860"/>
            <a:ext cx="1614703" cy="373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读者与读者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</a:t>
            </a:r>
          </a:p>
        </p:txBody>
      </p:sp>
      <p:sp>
        <p:nvSpPr>
          <p:cNvPr id="12" name="PA_文本框 4">
            <a:extLst>
              <a:ext uri="{FF2B5EF4-FFF2-40B4-BE49-F238E27FC236}">
                <a16:creationId xmlns:a16="http://schemas.microsoft.com/office/drawing/2014/main" id="{A5F2887F-F865-42D4-BD18-280D3AEE64C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084944" y="3710600"/>
            <a:ext cx="1292662" cy="13157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个人关注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作者、达人</a:t>
            </a:r>
            <a:b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</a:b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激励政策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PA_文本框 4">
            <a:extLst>
              <a:ext uri="{FF2B5EF4-FFF2-40B4-BE49-F238E27FC236}">
                <a16:creationId xmlns:a16="http://schemas.microsoft.com/office/drawing/2014/main" id="{A5F2887F-F865-42D4-BD18-280D3AEE64C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204919" y="2785481"/>
            <a:ext cx="1061829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星球广场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话题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8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528 1.60494E-6 L -0.10885 1.60494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597 1.60494E-6 L -2.22222E-6 1.60494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523 -7.40741E-7 L -0.10885 -7.40741E-7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602 -7.40741E-7 L 2.08333E-7 -7.40741E-7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1111E-6 4.32099E-6 L 0.04496 0.0003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75E-6 -4.81481E-6 L 0.04492 0.00024 " pathEditMode="relative" rAng="0" ptsTypes="AA">
                                      <p:cBhvr>
                                        <p:cTn id="28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1.23457E-7 L 0.04496 0.00031 " pathEditMode="relative" rAng="0" ptsTypes="AA">
                                      <p:cBhvr>
                                        <p:cTn id="33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523 -7.40741E-7 L -0.10885 -7.40741E-7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602 -7.40741E-7 L 2.08333E-7 -7.40741E-7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75E-6 -4.81481E-6 L 0.04492 0.00024 " pathEditMode="relative" rAng="0" ptsTypes="AA">
                                      <p:cBhvr>
                                        <p:cTn id="45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1.23457E-7 L 0.04496 0.00031 " pathEditMode="relative" rAng="0" ptsTypes="AA">
                                      <p:cBhvr>
                                        <p:cTn id="50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1.23457E-7 L 0.04496 0.00031 " pathEditMode="relative" rAng="0" ptsTypes="AA">
                                      <p:cBhvr>
                                        <p:cTn id="55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  <p:bldP spid="9" grpId="2" animBg="1"/>
      <p:bldP spid="10" grpId="0" animBg="1"/>
      <p:bldP spid="10" grpId="1" animBg="1"/>
      <p:bldP spid="11" grpId="0" animBg="1"/>
      <p:bldP spid="11" grpId="1" animBg="1"/>
      <p:bldP spid="11" grpId="2" animBg="1"/>
      <p:bldP spid="12" grpId="0"/>
      <p:bldP spid="12" grpId="1"/>
      <p:bldP spid="13" grpId="0"/>
      <p:bldP spid="13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218229" y="5214025"/>
            <a:ext cx="1370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en-US" altLang="zh-CN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4000" i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218229" y="5921911"/>
            <a:ext cx="14036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78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4023" y="448348"/>
            <a:ext cx="7951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年用户发展情况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各月新用户发展数量以及各月流失情况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24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44023" y="448348"/>
            <a:ext cx="5288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客户端用户质量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新用户发展成本分析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053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4023" y="448348"/>
            <a:ext cx="61558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客户端用户来源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-2018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年新用户主要渠道分析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743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4023" y="448348"/>
            <a:ext cx="58993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年用户发展情况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各月老用户流失情况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61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4023" y="448348"/>
            <a:ext cx="58993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年用户发展情况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各月老用户付费情况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9919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11825</TotalTime>
  <Words>1654</Words>
  <Application>Microsoft Office PowerPoint</Application>
  <PresentationFormat>Widescreen</PresentationFormat>
  <Paragraphs>523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华文细黑</vt:lpstr>
      <vt:lpstr>宋体</vt:lpstr>
      <vt:lpstr>微软雅黑</vt:lpstr>
      <vt:lpstr>Arial</vt:lpstr>
      <vt:lpstr>Calibri</vt:lpstr>
      <vt:lpstr>Calibri Light</vt:lpstr>
      <vt:lpstr>Office 主题</vt:lpstr>
      <vt:lpstr>互联网运营事业部 现状与未来规划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2018年17工作计划</dc:title>
  <dc:creator>jin hui</dc:creator>
  <cp:lastModifiedBy>wangqi0011@126.com</cp:lastModifiedBy>
  <cp:revision>243</cp:revision>
  <dcterms:created xsi:type="dcterms:W3CDTF">2017-12-19T02:24:17Z</dcterms:created>
  <dcterms:modified xsi:type="dcterms:W3CDTF">2018-10-15T10:10:56Z</dcterms:modified>
</cp:coreProperties>
</file>