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2.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xml" ContentType="application/vnd.openxmlformats-officedocument.presentationml.tags+xml"/>
  <Override PartName="/ppt/charts/chart14.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428" r:id="rId5"/>
    <p:sldId id="429" r:id="rId6"/>
    <p:sldId id="435" r:id="rId7"/>
    <p:sldId id="430" r:id="rId8"/>
    <p:sldId id="420" r:id="rId9"/>
    <p:sldId id="431" r:id="rId10"/>
    <p:sldId id="418" r:id="rId11"/>
    <p:sldId id="432" r:id="rId12"/>
    <p:sldId id="433" r:id="rId13"/>
    <p:sldId id="436" r:id="rId14"/>
    <p:sldId id="437" r:id="rId15"/>
    <p:sldId id="422" r:id="rId16"/>
    <p:sldId id="423" r:id="rId17"/>
    <p:sldId id="414" r:id="rId18"/>
    <p:sldId id="403" r:id="rId19"/>
    <p:sldId id="412" r:id="rId20"/>
    <p:sldId id="264" r:id="rId21"/>
    <p:sldId id="360" r:id="rId22"/>
    <p:sldId id="440" r:id="rId23"/>
    <p:sldId id="447" r:id="rId24"/>
    <p:sldId id="426" r:id="rId25"/>
    <p:sldId id="427" r:id="rId26"/>
    <p:sldId id="448" r:id="rId27"/>
    <p:sldId id="449" r:id="rId28"/>
    <p:sldId id="445" r:id="rId29"/>
    <p:sldId id="450" r:id="rId30"/>
    <p:sldId id="453" r:id="rId31"/>
    <p:sldId id="451" r:id="rId32"/>
    <p:sldId id="452" r:id="rId33"/>
    <p:sldId id="358" r:id="rId34"/>
    <p:sldId id="281" r:id="rId35"/>
    <p:sldId id="282" r:id="rId36"/>
    <p:sldId id="283" r:id="rId37"/>
    <p:sldId id="291" r:id="rId38"/>
    <p:sldId id="292" r:id="rId39"/>
    <p:sldId id="404" r:id="rId40"/>
    <p:sldId id="405" r:id="rId41"/>
    <p:sldId id="406" r:id="rId42"/>
    <p:sldId id="305" r:id="rId43"/>
    <p:sldId id="382" r:id="rId44"/>
    <p:sldId id="383" r:id="rId45"/>
    <p:sldId id="306" r:id="rId46"/>
    <p:sldId id="307" r:id="rId47"/>
    <p:sldId id="355"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F6A18CA-012B-48C3-8154-171B5D40B219}">
          <p14:sldIdLst>
            <p14:sldId id="256"/>
            <p14:sldId id="257"/>
            <p14:sldId id="258"/>
            <p14:sldId id="428"/>
            <p14:sldId id="429"/>
            <p14:sldId id="435"/>
            <p14:sldId id="430"/>
            <p14:sldId id="420"/>
            <p14:sldId id="431"/>
            <p14:sldId id="418"/>
            <p14:sldId id="432"/>
            <p14:sldId id="433"/>
            <p14:sldId id="436"/>
            <p14:sldId id="437"/>
            <p14:sldId id="422"/>
            <p14:sldId id="423"/>
            <p14:sldId id="414"/>
            <p14:sldId id="403"/>
            <p14:sldId id="412"/>
            <p14:sldId id="264"/>
            <p14:sldId id="360"/>
            <p14:sldId id="440"/>
            <p14:sldId id="447"/>
            <p14:sldId id="426"/>
            <p14:sldId id="427"/>
            <p14:sldId id="448"/>
            <p14:sldId id="449"/>
            <p14:sldId id="445"/>
            <p14:sldId id="450"/>
            <p14:sldId id="453"/>
            <p14:sldId id="451"/>
            <p14:sldId id="452"/>
            <p14:sldId id="358"/>
            <p14:sldId id="281"/>
            <p14:sldId id="282"/>
            <p14:sldId id="283"/>
            <p14:sldId id="291"/>
            <p14:sldId id="292"/>
            <p14:sldId id="404"/>
            <p14:sldId id="405"/>
            <p14:sldId id="406"/>
          </p14:sldIdLst>
        </p14:section>
        <p14:section name="无标题节" id="{99174A43-382F-4350-9DA6-F065EC5BDD35}">
          <p14:sldIdLst>
            <p14:sldId id="305"/>
            <p14:sldId id="382"/>
            <p14:sldId id="383"/>
            <p14:sldId id="306"/>
            <p14:sldId id="307"/>
            <p14:sldId id="35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p" initials="w" lastIdx="1" clrIdx="0">
    <p:extLst>
      <p:ext uri="{19B8F6BF-5375-455C-9EA6-DF929625EA0E}">
        <p15:presenceInfo xmlns:p15="http://schemas.microsoft.com/office/powerpoint/2012/main" userId="w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83115" autoAdjust="0"/>
  </p:normalViewPr>
  <p:slideViewPr>
    <p:cSldViewPr snapToGrid="0">
      <p:cViewPr varScale="1">
        <p:scale>
          <a:sx n="86" d="100"/>
          <a:sy n="86" d="100"/>
        </p:scale>
        <p:origin x="63" y="7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ongyan\Documents\WeChat%20Files\yanzi099949\Files\&#21508;&#24179;&#21488;&#26376;&#22343;(3).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longyan\Desktop\6-9&#26376;&#23433;&#21331;&#26032;&#22686;.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luckly\Desktop\PPT&#30456;&#2085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luckly\Desktop\PPT&#30456;&#2085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luckly\Desktop\PPT&#30456;&#20851;.xlsx" TargetMode="Externa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1" Type="http://schemas.openxmlformats.org/officeDocument/2006/relationships/oleObject" Target="file:///C:\Users\longyan\Documents\WeChat%20Files\yanzi099949\Files\&#21508;&#24179;&#21488;&#26376;&#22343;(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ongyan\Documents\WeChat%20Files\yanzi099949\Files\&#21508;&#24179;&#21488;&#26376;&#22343;(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longyan\Documents\WeChat%20Files\yanzi099949\Files\&#21508;&#24179;&#21488;&#26376;&#22343;(3).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longyan\Documents\WeChat%20Files\yanzi099949\Files\&#21508;&#24179;&#21488;&#26376;&#22343;(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38045;&#38045;\Desktop\PPT%20&#20316;&#1999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38045;&#38045;\Desktop\PPT%20&#20316;&#19994;.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38045;&#38045;\Desktop\PPT%20&#20316;&#19994;.xlsx" TargetMode="External"/><Relationship Id="rId2" Type="http://schemas.microsoft.com/office/2011/relationships/chartColorStyle" Target="colors1.xml"/><Relationship Id="rId1" Type="http://schemas.microsoft.com/office/2011/relationships/chartStyle" Target="style1.xml"/></Relationships>
</file>

<file path=ppt/charts/_rels/chart9.xml.rels><?xml version="1.0" encoding="UTF-8" standalone="yes"?>
<Relationships xmlns="http://schemas.openxmlformats.org/package/2006/relationships"><Relationship Id="rId1" Type="http://schemas.openxmlformats.org/officeDocument/2006/relationships/oleObject" Target="file:///C:\Users\longyan\Desktop\6-9&#26376;&#23433;&#21331;&#26032;&#2268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微软雅黑" pitchFamily="34" charset="-122"/>
                <a:ea typeface="微软雅黑" pitchFamily="34" charset="-122"/>
              </a:defRPr>
            </a:pPr>
            <a:r>
              <a:rPr lang="zh-CN" altLang="en-US" sz="1400">
                <a:latin typeface="微软雅黑" pitchFamily="34" charset="-122"/>
                <a:ea typeface="微软雅黑" pitchFamily="34" charset="-122"/>
              </a:rPr>
              <a:t>各月日均活跃用户</a:t>
            </a:r>
          </a:p>
        </c:rich>
      </c:tx>
      <c:layout>
        <c:manualLayout>
          <c:xMode val="edge"/>
          <c:yMode val="edge"/>
          <c:x val="0.18384676662044022"/>
          <c:y val="1.3843566248004764E-2"/>
        </c:manualLayout>
      </c:layout>
      <c:overlay val="0"/>
    </c:title>
    <c:autoTitleDeleted val="0"/>
    <c:plotArea>
      <c:layout>
        <c:manualLayout>
          <c:layoutTarget val="inner"/>
          <c:xMode val="edge"/>
          <c:yMode val="edge"/>
          <c:x val="0.12565560139435222"/>
          <c:y val="0.20360434142957895"/>
          <c:w val="0.81918975081332368"/>
          <c:h val="0.634397228961322"/>
        </c:manualLayout>
      </c:layout>
      <c:lineChart>
        <c:grouping val="standard"/>
        <c:varyColors val="0"/>
        <c:ser>
          <c:idx val="0"/>
          <c:order val="0"/>
          <c:tx>
            <c:strRef>
              <c:f>Sheet1!$B$2</c:f>
              <c:strCache>
                <c:ptCount val="1"/>
                <c:pt idx="0">
                  <c:v>AndroidApp</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Sheet1!$B$3:$B$11</c:f>
              <c:numCache>
                <c:formatCode>0_ </c:formatCode>
                <c:ptCount val="9"/>
                <c:pt idx="0">
                  <c:v>145651.870967742</c:v>
                </c:pt>
                <c:pt idx="1">
                  <c:v>124009.178571429</c:v>
                </c:pt>
                <c:pt idx="2">
                  <c:v>100669.838709677</c:v>
                </c:pt>
                <c:pt idx="3">
                  <c:v>95876.7</c:v>
                </c:pt>
                <c:pt idx="4">
                  <c:v>94901.838709677424</c:v>
                </c:pt>
                <c:pt idx="5">
                  <c:v>86894.833333333328</c:v>
                </c:pt>
                <c:pt idx="6">
                  <c:v>88147</c:v>
                </c:pt>
                <c:pt idx="7">
                  <c:v>95852.677419354834</c:v>
                </c:pt>
                <c:pt idx="8">
                  <c:v>103586.4</c:v>
                </c:pt>
              </c:numCache>
            </c:numRef>
          </c:val>
          <c:smooth val="0"/>
        </c:ser>
        <c:ser>
          <c:idx val="1"/>
          <c:order val="1"/>
          <c:tx>
            <c:strRef>
              <c:f>Sheet1!$C$2</c:f>
              <c:strCache>
                <c:ptCount val="1"/>
                <c:pt idx="0">
                  <c:v>iOSApp</c:v>
                </c:pt>
              </c:strCache>
            </c:strRef>
          </c:tx>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Sheet1!$C$3:$C$11</c:f>
              <c:numCache>
                <c:formatCode>0_ </c:formatCode>
                <c:ptCount val="9"/>
                <c:pt idx="0">
                  <c:v>23363</c:v>
                </c:pt>
                <c:pt idx="1">
                  <c:v>19910.214285714301</c:v>
                </c:pt>
                <c:pt idx="2">
                  <c:v>20488.225806451599</c:v>
                </c:pt>
                <c:pt idx="3">
                  <c:v>20826.366666666665</c:v>
                </c:pt>
                <c:pt idx="4">
                  <c:v>25046</c:v>
                </c:pt>
                <c:pt idx="5">
                  <c:v>24711.766666666666</c:v>
                </c:pt>
                <c:pt idx="6">
                  <c:v>22032.064516129034</c:v>
                </c:pt>
                <c:pt idx="7">
                  <c:v>24997.354838709678</c:v>
                </c:pt>
                <c:pt idx="8">
                  <c:v>22180.333333333332</c:v>
                </c:pt>
              </c:numCache>
            </c:numRef>
          </c:val>
          <c:smooth val="0"/>
        </c:ser>
        <c:ser>
          <c:idx val="2"/>
          <c:order val="2"/>
          <c:tx>
            <c:strRef>
              <c:f>Sheet1!$D$2</c:f>
              <c:strCache>
                <c:ptCount val="1"/>
                <c:pt idx="0">
                  <c:v>H5</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Sheet1!$D$3:$D$11</c:f>
              <c:numCache>
                <c:formatCode>0_ </c:formatCode>
                <c:ptCount val="9"/>
                <c:pt idx="0">
                  <c:v>1691302.5806451601</c:v>
                </c:pt>
                <c:pt idx="1">
                  <c:v>1606370.7857142901</c:v>
                </c:pt>
                <c:pt idx="2">
                  <c:v>1791917.9677419399</c:v>
                </c:pt>
                <c:pt idx="3">
                  <c:v>1908460.2333333334</c:v>
                </c:pt>
                <c:pt idx="4">
                  <c:v>1975702.4516129033</c:v>
                </c:pt>
                <c:pt idx="5">
                  <c:v>1962581.6666666667</c:v>
                </c:pt>
                <c:pt idx="6">
                  <c:v>1792404.1612903227</c:v>
                </c:pt>
                <c:pt idx="7">
                  <c:v>1759316.5161290322</c:v>
                </c:pt>
                <c:pt idx="8">
                  <c:v>1539395.5</c:v>
                </c:pt>
              </c:numCache>
            </c:numRef>
          </c:val>
          <c:smooth val="0"/>
        </c:ser>
        <c:ser>
          <c:idx val="3"/>
          <c:order val="3"/>
          <c:tx>
            <c:strRef>
              <c:f>Sheet1!$E$2</c:f>
              <c:strCache>
                <c:ptCount val="1"/>
                <c:pt idx="0">
                  <c:v>PC</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Sheet1!$E$3:$E$11</c:f>
              <c:numCache>
                <c:formatCode>0_ </c:formatCode>
                <c:ptCount val="9"/>
                <c:pt idx="0">
                  <c:v>582701.51612903201</c:v>
                </c:pt>
                <c:pt idx="1">
                  <c:v>482911.07142857101</c:v>
                </c:pt>
                <c:pt idx="2">
                  <c:v>413988.09677419398</c:v>
                </c:pt>
                <c:pt idx="3">
                  <c:v>249750.76666666666</c:v>
                </c:pt>
                <c:pt idx="4">
                  <c:v>170964.25806451612</c:v>
                </c:pt>
                <c:pt idx="5">
                  <c:v>160217.03333333333</c:v>
                </c:pt>
                <c:pt idx="6">
                  <c:v>160036.67741935485</c:v>
                </c:pt>
                <c:pt idx="7">
                  <c:v>150090.54838709679</c:v>
                </c:pt>
                <c:pt idx="8">
                  <c:v>127918.6</c:v>
                </c:pt>
              </c:numCache>
            </c:numRef>
          </c:val>
          <c:smooth val="0"/>
        </c:ser>
        <c:dLbls>
          <c:showLegendKey val="0"/>
          <c:showVal val="0"/>
          <c:showCatName val="0"/>
          <c:showSerName val="0"/>
          <c:showPercent val="0"/>
          <c:showBubbleSize val="0"/>
        </c:dLbls>
        <c:marker val="1"/>
        <c:smooth val="0"/>
        <c:axId val="436834792"/>
        <c:axId val="436835176"/>
      </c:lineChart>
      <c:catAx>
        <c:axId val="436834792"/>
        <c:scaling>
          <c:orientation val="minMax"/>
        </c:scaling>
        <c:delete val="0"/>
        <c:axPos val="b"/>
        <c:numFmt formatCode="General" sourceLinked="1"/>
        <c:majorTickMark val="none"/>
        <c:minorTickMark val="none"/>
        <c:tickLblPos val="nextTo"/>
        <c:crossAx val="436835176"/>
        <c:crosses val="autoZero"/>
        <c:auto val="1"/>
        <c:lblAlgn val="ctr"/>
        <c:lblOffset val="100"/>
        <c:noMultiLvlLbl val="0"/>
      </c:catAx>
      <c:valAx>
        <c:axId val="436835176"/>
        <c:scaling>
          <c:orientation val="minMax"/>
          <c:max val="2000000"/>
        </c:scaling>
        <c:delete val="0"/>
        <c:axPos val="l"/>
        <c:majorGridlines/>
        <c:numFmt formatCode="0_ " sourceLinked="1"/>
        <c:majorTickMark val="none"/>
        <c:minorTickMark val="none"/>
        <c:tickLblPos val="nextTo"/>
        <c:crossAx val="436834792"/>
        <c:crosses val="autoZero"/>
        <c:crossBetween val="between"/>
        <c:dispUnits>
          <c:builtInUnit val="tenThousands"/>
          <c:dispUnitsLbl/>
        </c:dispUnits>
      </c:valAx>
    </c:plotArea>
    <c:legend>
      <c:legendPos val="r"/>
      <c:layout>
        <c:manualLayout>
          <c:xMode val="edge"/>
          <c:yMode val="edge"/>
          <c:x val="0.51100003924886395"/>
          <c:y val="3.0906760856208217E-2"/>
          <c:w val="0.46130770673248844"/>
          <c:h val="0.12612251883142858"/>
        </c:manualLayout>
      </c:layout>
      <c:overlay val="0"/>
    </c:legend>
    <c:plotVisOnly val="1"/>
    <c:dispBlanksAs val="gap"/>
    <c:showDLblsOverMax val="0"/>
  </c:chart>
  <c:spPr>
    <a:ln>
      <a:solidFill>
        <a:schemeClr val="accent1"/>
      </a:solid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6-9</a:t>
            </a:r>
            <a:r>
              <a:rPr lang="zh-CN"/>
              <a:t>月安卓渠道新增</a:t>
            </a:r>
          </a:p>
        </c:rich>
      </c:tx>
      <c:overlay val="0"/>
    </c:title>
    <c:autoTitleDeleted val="0"/>
    <c:plotArea>
      <c:layout/>
      <c:barChart>
        <c:barDir val="col"/>
        <c:grouping val="stacked"/>
        <c:varyColors val="0"/>
        <c:ser>
          <c:idx val="0"/>
          <c:order val="0"/>
          <c:tx>
            <c:strRef>
              <c:f>Sheet4!$A$19</c:f>
              <c:strCache>
                <c:ptCount val="1"/>
                <c:pt idx="0">
                  <c:v>厂商</c:v>
                </c:pt>
              </c:strCache>
            </c:strRef>
          </c:tx>
          <c:invertIfNegative val="0"/>
          <c:cat>
            <c:strRef>
              <c:f>Sheet4!$C$18:$F$18</c:f>
              <c:strCache>
                <c:ptCount val="4"/>
                <c:pt idx="0">
                  <c:v>6月</c:v>
                </c:pt>
                <c:pt idx="1">
                  <c:v>7月</c:v>
                </c:pt>
                <c:pt idx="2">
                  <c:v>8月</c:v>
                </c:pt>
                <c:pt idx="3">
                  <c:v>9月</c:v>
                </c:pt>
              </c:strCache>
            </c:strRef>
          </c:cat>
          <c:val>
            <c:numRef>
              <c:f>Sheet4!$C$19:$F$19</c:f>
              <c:numCache>
                <c:formatCode>General</c:formatCode>
                <c:ptCount val="4"/>
                <c:pt idx="0">
                  <c:v>169719</c:v>
                </c:pt>
                <c:pt idx="1">
                  <c:v>253628</c:v>
                </c:pt>
                <c:pt idx="2">
                  <c:v>284885</c:v>
                </c:pt>
                <c:pt idx="3">
                  <c:v>248012</c:v>
                </c:pt>
              </c:numCache>
            </c:numRef>
          </c:val>
        </c:ser>
        <c:ser>
          <c:idx val="1"/>
          <c:order val="1"/>
          <c:tx>
            <c:strRef>
              <c:f>Sheet4!$A$20</c:f>
              <c:strCache>
                <c:ptCount val="1"/>
                <c:pt idx="0">
                  <c:v>信息流</c:v>
                </c:pt>
              </c:strCache>
            </c:strRef>
          </c:tx>
          <c:invertIfNegative val="0"/>
          <c:cat>
            <c:strRef>
              <c:f>Sheet4!$C$18:$F$18</c:f>
              <c:strCache>
                <c:ptCount val="4"/>
                <c:pt idx="0">
                  <c:v>6月</c:v>
                </c:pt>
                <c:pt idx="1">
                  <c:v>7月</c:v>
                </c:pt>
                <c:pt idx="2">
                  <c:v>8月</c:v>
                </c:pt>
                <c:pt idx="3">
                  <c:v>9月</c:v>
                </c:pt>
              </c:strCache>
            </c:strRef>
          </c:cat>
          <c:val>
            <c:numRef>
              <c:f>Sheet4!$C$20:$F$20</c:f>
              <c:numCache>
                <c:formatCode>General</c:formatCode>
                <c:ptCount val="4"/>
                <c:pt idx="0">
                  <c:v>10552</c:v>
                </c:pt>
                <c:pt idx="1">
                  <c:v>9824</c:v>
                </c:pt>
                <c:pt idx="2">
                  <c:v>19121</c:v>
                </c:pt>
                <c:pt idx="3">
                  <c:v>148957</c:v>
                </c:pt>
              </c:numCache>
            </c:numRef>
          </c:val>
        </c:ser>
        <c:ser>
          <c:idx val="2"/>
          <c:order val="2"/>
          <c:tx>
            <c:strRef>
              <c:f>Sheet4!$A$21</c:f>
              <c:strCache>
                <c:ptCount val="1"/>
                <c:pt idx="0">
                  <c:v>自然</c:v>
                </c:pt>
              </c:strCache>
            </c:strRef>
          </c:tx>
          <c:invertIfNegative val="0"/>
          <c:cat>
            <c:strRef>
              <c:f>Sheet4!$C$18:$F$18</c:f>
              <c:strCache>
                <c:ptCount val="4"/>
                <c:pt idx="0">
                  <c:v>6月</c:v>
                </c:pt>
                <c:pt idx="1">
                  <c:v>7月</c:v>
                </c:pt>
                <c:pt idx="2">
                  <c:v>8月</c:v>
                </c:pt>
                <c:pt idx="3">
                  <c:v>9月</c:v>
                </c:pt>
              </c:strCache>
            </c:strRef>
          </c:cat>
          <c:val>
            <c:numRef>
              <c:f>Sheet4!$C$21:$F$21</c:f>
              <c:numCache>
                <c:formatCode>General</c:formatCode>
                <c:ptCount val="4"/>
                <c:pt idx="0">
                  <c:v>20945</c:v>
                </c:pt>
                <c:pt idx="1">
                  <c:v>22132</c:v>
                </c:pt>
                <c:pt idx="2">
                  <c:v>43798</c:v>
                </c:pt>
                <c:pt idx="3">
                  <c:v>42137</c:v>
                </c:pt>
              </c:numCache>
            </c:numRef>
          </c:val>
        </c:ser>
        <c:ser>
          <c:idx val="3"/>
          <c:order val="3"/>
          <c:tx>
            <c:strRef>
              <c:f>Sheet4!$A$22</c:f>
              <c:strCache>
                <c:ptCount val="1"/>
                <c:pt idx="0">
                  <c:v>应用市场</c:v>
                </c:pt>
              </c:strCache>
            </c:strRef>
          </c:tx>
          <c:invertIfNegative val="0"/>
          <c:cat>
            <c:strRef>
              <c:f>Sheet4!$C$18:$F$18</c:f>
              <c:strCache>
                <c:ptCount val="4"/>
                <c:pt idx="0">
                  <c:v>6月</c:v>
                </c:pt>
                <c:pt idx="1">
                  <c:v>7月</c:v>
                </c:pt>
                <c:pt idx="2">
                  <c:v>8月</c:v>
                </c:pt>
                <c:pt idx="3">
                  <c:v>9月</c:v>
                </c:pt>
              </c:strCache>
            </c:strRef>
          </c:cat>
          <c:val>
            <c:numRef>
              <c:f>Sheet4!$C$22:$F$22</c:f>
              <c:numCache>
                <c:formatCode>General</c:formatCode>
                <c:ptCount val="4"/>
                <c:pt idx="0">
                  <c:v>37005</c:v>
                </c:pt>
                <c:pt idx="1">
                  <c:v>40401</c:v>
                </c:pt>
                <c:pt idx="2">
                  <c:v>50543</c:v>
                </c:pt>
                <c:pt idx="3">
                  <c:v>39505</c:v>
                </c:pt>
              </c:numCache>
            </c:numRef>
          </c:val>
        </c:ser>
        <c:ser>
          <c:idx val="4"/>
          <c:order val="4"/>
          <c:tx>
            <c:strRef>
              <c:f>Sheet4!$A$23</c:f>
              <c:strCache>
                <c:ptCount val="1"/>
                <c:pt idx="0">
                  <c:v>SEM</c:v>
                </c:pt>
              </c:strCache>
            </c:strRef>
          </c:tx>
          <c:invertIfNegative val="0"/>
          <c:cat>
            <c:strRef>
              <c:f>Sheet4!$C$18:$F$18</c:f>
              <c:strCache>
                <c:ptCount val="4"/>
                <c:pt idx="0">
                  <c:v>6月</c:v>
                </c:pt>
                <c:pt idx="1">
                  <c:v>7月</c:v>
                </c:pt>
                <c:pt idx="2">
                  <c:v>8月</c:v>
                </c:pt>
                <c:pt idx="3">
                  <c:v>9月</c:v>
                </c:pt>
              </c:strCache>
            </c:strRef>
          </c:cat>
          <c:val>
            <c:numRef>
              <c:f>Sheet4!$C$23:$F$23</c:f>
              <c:numCache>
                <c:formatCode>General</c:formatCode>
                <c:ptCount val="4"/>
                <c:pt idx="0">
                  <c:v>17</c:v>
                </c:pt>
                <c:pt idx="1">
                  <c:v>4824</c:v>
                </c:pt>
                <c:pt idx="2">
                  <c:v>46724</c:v>
                </c:pt>
                <c:pt idx="3">
                  <c:v>33305</c:v>
                </c:pt>
              </c:numCache>
            </c:numRef>
          </c:val>
        </c:ser>
        <c:ser>
          <c:idx val="5"/>
          <c:order val="5"/>
          <c:tx>
            <c:strRef>
              <c:f>Sheet4!$A$24</c:f>
              <c:strCache>
                <c:ptCount val="1"/>
                <c:pt idx="0">
                  <c:v>CPS</c:v>
                </c:pt>
              </c:strCache>
            </c:strRef>
          </c:tx>
          <c:invertIfNegative val="0"/>
          <c:cat>
            <c:strRef>
              <c:f>Sheet4!$C$18:$F$18</c:f>
              <c:strCache>
                <c:ptCount val="4"/>
                <c:pt idx="0">
                  <c:v>6月</c:v>
                </c:pt>
                <c:pt idx="1">
                  <c:v>7月</c:v>
                </c:pt>
                <c:pt idx="2">
                  <c:v>8月</c:v>
                </c:pt>
                <c:pt idx="3">
                  <c:v>9月</c:v>
                </c:pt>
              </c:strCache>
            </c:strRef>
          </c:cat>
          <c:val>
            <c:numRef>
              <c:f>Sheet4!$C$24:$F$24</c:f>
              <c:numCache>
                <c:formatCode>General</c:formatCode>
                <c:ptCount val="4"/>
                <c:pt idx="0">
                  <c:v>1187</c:v>
                </c:pt>
                <c:pt idx="1">
                  <c:v>1602</c:v>
                </c:pt>
                <c:pt idx="2">
                  <c:v>1828</c:v>
                </c:pt>
                <c:pt idx="3">
                  <c:v>1249</c:v>
                </c:pt>
              </c:numCache>
            </c:numRef>
          </c:val>
        </c:ser>
        <c:dLbls>
          <c:showLegendKey val="0"/>
          <c:showVal val="0"/>
          <c:showCatName val="0"/>
          <c:showSerName val="0"/>
          <c:showPercent val="0"/>
          <c:showBubbleSize val="0"/>
        </c:dLbls>
        <c:gapWidth val="55"/>
        <c:overlap val="100"/>
        <c:axId val="438221416"/>
        <c:axId val="438221808"/>
      </c:barChart>
      <c:lineChart>
        <c:grouping val="standard"/>
        <c:varyColors val="0"/>
        <c:ser>
          <c:idx val="6"/>
          <c:order val="6"/>
          <c:tx>
            <c:strRef>
              <c:f>Sheet4!$A$25</c:f>
              <c:strCache>
                <c:ptCount val="1"/>
                <c:pt idx="0">
                  <c:v>总计</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Sheet4!$C$18:$F$18</c:f>
              <c:strCache>
                <c:ptCount val="4"/>
                <c:pt idx="0">
                  <c:v>6月</c:v>
                </c:pt>
                <c:pt idx="1">
                  <c:v>7月</c:v>
                </c:pt>
                <c:pt idx="2">
                  <c:v>8月</c:v>
                </c:pt>
                <c:pt idx="3">
                  <c:v>9月</c:v>
                </c:pt>
              </c:strCache>
            </c:strRef>
          </c:cat>
          <c:val>
            <c:numRef>
              <c:f>Sheet4!$C$25:$F$25</c:f>
              <c:numCache>
                <c:formatCode>General</c:formatCode>
                <c:ptCount val="4"/>
                <c:pt idx="0">
                  <c:v>239425</c:v>
                </c:pt>
                <c:pt idx="1">
                  <c:v>332411</c:v>
                </c:pt>
                <c:pt idx="2">
                  <c:v>446899</c:v>
                </c:pt>
                <c:pt idx="3">
                  <c:v>513165</c:v>
                </c:pt>
              </c:numCache>
            </c:numRef>
          </c:val>
          <c:smooth val="0"/>
        </c:ser>
        <c:dLbls>
          <c:showLegendKey val="0"/>
          <c:showVal val="0"/>
          <c:showCatName val="0"/>
          <c:showSerName val="0"/>
          <c:showPercent val="0"/>
          <c:showBubbleSize val="0"/>
        </c:dLbls>
        <c:marker val="1"/>
        <c:smooth val="0"/>
        <c:axId val="438222200"/>
        <c:axId val="438224160"/>
      </c:lineChart>
      <c:catAx>
        <c:axId val="438221416"/>
        <c:scaling>
          <c:orientation val="minMax"/>
        </c:scaling>
        <c:delete val="0"/>
        <c:axPos val="b"/>
        <c:numFmt formatCode="General" sourceLinked="0"/>
        <c:majorTickMark val="none"/>
        <c:minorTickMark val="none"/>
        <c:tickLblPos val="nextTo"/>
        <c:crossAx val="438221808"/>
        <c:crosses val="autoZero"/>
        <c:auto val="1"/>
        <c:lblAlgn val="ctr"/>
        <c:lblOffset val="100"/>
        <c:noMultiLvlLbl val="0"/>
      </c:catAx>
      <c:valAx>
        <c:axId val="438221808"/>
        <c:scaling>
          <c:orientation val="minMax"/>
        </c:scaling>
        <c:delete val="0"/>
        <c:axPos val="l"/>
        <c:majorGridlines/>
        <c:numFmt formatCode="General" sourceLinked="1"/>
        <c:majorTickMark val="none"/>
        <c:minorTickMark val="none"/>
        <c:tickLblPos val="nextTo"/>
        <c:crossAx val="438221416"/>
        <c:crosses val="autoZero"/>
        <c:crossBetween val="between"/>
      </c:valAx>
      <c:valAx>
        <c:axId val="438224160"/>
        <c:scaling>
          <c:orientation val="minMax"/>
        </c:scaling>
        <c:delete val="1"/>
        <c:axPos val="r"/>
        <c:numFmt formatCode="General" sourceLinked="1"/>
        <c:majorTickMark val="out"/>
        <c:minorTickMark val="none"/>
        <c:tickLblPos val="nextTo"/>
        <c:crossAx val="438222200"/>
        <c:crosses val="max"/>
        <c:crossBetween val="between"/>
      </c:valAx>
      <c:catAx>
        <c:axId val="438222200"/>
        <c:scaling>
          <c:orientation val="minMax"/>
        </c:scaling>
        <c:delete val="1"/>
        <c:axPos val="b"/>
        <c:numFmt formatCode="General" sourceLinked="1"/>
        <c:majorTickMark val="out"/>
        <c:minorTickMark val="none"/>
        <c:tickLblPos val="nextTo"/>
        <c:crossAx val="438224160"/>
        <c:crosses val="autoZero"/>
        <c:auto val="1"/>
        <c:lblAlgn val="ctr"/>
        <c:lblOffset val="100"/>
        <c:noMultiLvlLbl val="0"/>
      </c:catAx>
    </c:plotArea>
    <c:legend>
      <c:legendPos val="r"/>
      <c:overlay val="0"/>
    </c:legend>
    <c:plotVisOnly val="1"/>
    <c:dispBlanksAs val="gap"/>
    <c:showDLblsOverMax val="0"/>
  </c:chart>
  <c:txPr>
    <a:bodyPr/>
    <a:lstStyle/>
    <a:p>
      <a:pPr>
        <a:defRPr>
          <a:latin typeface="微软雅黑" pitchFamily="34" charset="-122"/>
          <a:ea typeface="微软雅黑" pitchFamily="34" charset="-122"/>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41907261592327"/>
          <c:y val="0.14399314668999733"/>
          <c:w val="0.7656364829396326"/>
          <c:h val="0.61178258967629051"/>
        </c:manualLayout>
      </c:layout>
      <c:lineChart>
        <c:grouping val="standard"/>
        <c:varyColors val="0"/>
        <c:ser>
          <c:idx val="0"/>
          <c:order val="0"/>
          <c:tx>
            <c:v>安卓30日留存</c:v>
          </c:tx>
          <c:dLbls>
            <c:dLbl>
              <c:idx val="7"/>
              <c:dLblPos val="b"/>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021D-5942-82D2-02D6649906FA}"/>
                </c:ext>
                <c:ext xmlns:c15="http://schemas.microsoft.com/office/drawing/2012/chart" uri="{CE6537A1-D6FC-4f65-9D91-7224C49458BB}"/>
              </c:extLst>
            </c:dLbl>
            <c:dLbl>
              <c:idx val="9"/>
              <c:dLblPos val="b"/>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21D-5942-82D2-02D6649906FA}"/>
                </c:ext>
                <c:ext xmlns:c15="http://schemas.microsoft.com/office/drawing/2012/chart" uri="{CE6537A1-D6FC-4f65-9D91-7224C49458BB}"/>
              </c:extLst>
            </c:dLbl>
            <c:spPr>
              <a:solidFill>
                <a:srgbClr val="4F81BD">
                  <a:alpha val="50000"/>
                </a:srgbClr>
              </a:solidFill>
            </c:sp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留存!$A$33:$A$191</c:f>
              <c:strCache>
                <c:ptCount val="6"/>
                <c:pt idx="0">
                  <c:v>五月日均</c:v>
                </c:pt>
                <c:pt idx="1">
                  <c:v>六月日均</c:v>
                </c:pt>
                <c:pt idx="2">
                  <c:v>七月日均</c:v>
                </c:pt>
                <c:pt idx="3">
                  <c:v>八月日均</c:v>
                </c:pt>
                <c:pt idx="4">
                  <c:v>九月日均</c:v>
                </c:pt>
                <c:pt idx="5">
                  <c:v>十月日均</c:v>
                </c:pt>
              </c:strCache>
            </c:strRef>
          </c:cat>
          <c:val>
            <c:numRef>
              <c:f>留存!$D$33:$D$191</c:f>
              <c:numCache>
                <c:formatCode>0.00%</c:formatCode>
                <c:ptCount val="6"/>
                <c:pt idx="0">
                  <c:v>0.52196890777115623</c:v>
                </c:pt>
                <c:pt idx="1">
                  <c:v>0.59716854458078439</c:v>
                </c:pt>
                <c:pt idx="2">
                  <c:v>0.45455766525531704</c:v>
                </c:pt>
                <c:pt idx="3">
                  <c:v>0.46256557513814184</c:v>
                </c:pt>
                <c:pt idx="4">
                  <c:v>0.46974078403458142</c:v>
                </c:pt>
                <c:pt idx="5">
                  <c:v>0.50021403328983582</c:v>
                </c:pt>
              </c:numCache>
            </c:numRef>
          </c:val>
          <c:smooth val="0"/>
          <c:extLst xmlns:c16r2="http://schemas.microsoft.com/office/drawing/2015/06/chart">
            <c:ext xmlns:c16="http://schemas.microsoft.com/office/drawing/2014/chart" uri="{C3380CC4-5D6E-409C-BE32-E72D297353CC}">
              <c16:uniqueId val="{00000002-021D-5942-82D2-02D6649906FA}"/>
            </c:ext>
          </c:extLst>
        </c:ser>
        <c:ser>
          <c:idx val="1"/>
          <c:order val="1"/>
          <c:tx>
            <c:v>iOS30日留存</c:v>
          </c:tx>
          <c:dLbls>
            <c:spPr>
              <a:solidFill>
                <a:srgbClr val="4F81BD">
                  <a:alpha val="50000"/>
                </a:srgbClr>
              </a:solidFill>
            </c:sp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留存!$A$33:$A$191</c:f>
              <c:strCache>
                <c:ptCount val="6"/>
                <c:pt idx="0">
                  <c:v>五月日均</c:v>
                </c:pt>
                <c:pt idx="1">
                  <c:v>六月日均</c:v>
                </c:pt>
                <c:pt idx="2">
                  <c:v>七月日均</c:v>
                </c:pt>
                <c:pt idx="3">
                  <c:v>八月日均</c:v>
                </c:pt>
                <c:pt idx="4">
                  <c:v>九月日均</c:v>
                </c:pt>
                <c:pt idx="5">
                  <c:v>十月日均</c:v>
                </c:pt>
              </c:strCache>
            </c:strRef>
          </c:cat>
          <c:val>
            <c:numRef>
              <c:f>留存!$G$33:$G$191</c:f>
              <c:numCache>
                <c:formatCode>0.00%</c:formatCode>
                <c:ptCount val="6"/>
                <c:pt idx="0">
                  <c:v>0.10447820913139087</c:v>
                </c:pt>
                <c:pt idx="1">
                  <c:v>0.12592524686402862</c:v>
                </c:pt>
                <c:pt idx="2">
                  <c:v>0.13311929801993966</c:v>
                </c:pt>
                <c:pt idx="3">
                  <c:v>0.18590065191278979</c:v>
                </c:pt>
                <c:pt idx="4">
                  <c:v>0.28725230773548222</c:v>
                </c:pt>
                <c:pt idx="5">
                  <c:v>0.28307599486064744</c:v>
                </c:pt>
              </c:numCache>
            </c:numRef>
          </c:val>
          <c:smooth val="0"/>
          <c:extLst xmlns:c16r2="http://schemas.microsoft.com/office/drawing/2015/06/chart">
            <c:ext xmlns:c16="http://schemas.microsoft.com/office/drawing/2014/chart" uri="{C3380CC4-5D6E-409C-BE32-E72D297353CC}">
              <c16:uniqueId val="{00000003-021D-5942-82D2-02D6649906FA}"/>
            </c:ext>
          </c:extLst>
        </c:ser>
        <c:dLbls>
          <c:showLegendKey val="0"/>
          <c:showVal val="0"/>
          <c:showCatName val="0"/>
          <c:showSerName val="0"/>
          <c:showPercent val="0"/>
          <c:showBubbleSize val="0"/>
        </c:dLbls>
        <c:marker val="1"/>
        <c:smooth val="0"/>
        <c:axId val="438222984"/>
        <c:axId val="438226512"/>
      </c:lineChart>
      <c:catAx>
        <c:axId val="438222984"/>
        <c:scaling>
          <c:orientation val="minMax"/>
        </c:scaling>
        <c:delete val="0"/>
        <c:axPos val="b"/>
        <c:numFmt formatCode="General" sourceLinked="0"/>
        <c:majorTickMark val="out"/>
        <c:minorTickMark val="none"/>
        <c:tickLblPos val="nextTo"/>
        <c:crossAx val="438226512"/>
        <c:crosses val="autoZero"/>
        <c:auto val="1"/>
        <c:lblAlgn val="ctr"/>
        <c:lblOffset val="100"/>
        <c:noMultiLvlLbl val="0"/>
      </c:catAx>
      <c:valAx>
        <c:axId val="438226512"/>
        <c:scaling>
          <c:orientation val="minMax"/>
        </c:scaling>
        <c:delete val="0"/>
        <c:axPos val="l"/>
        <c:majorGridlines/>
        <c:numFmt formatCode="0.00%" sourceLinked="1"/>
        <c:majorTickMark val="out"/>
        <c:minorTickMark val="none"/>
        <c:tickLblPos val="nextTo"/>
        <c:crossAx val="438222984"/>
        <c:crosses val="autoZero"/>
        <c:crossBetween val="between"/>
      </c:valAx>
    </c:plotArea>
    <c:legend>
      <c:legendPos val="r"/>
      <c:layout>
        <c:manualLayout>
          <c:xMode val="edge"/>
          <c:yMode val="edge"/>
          <c:x val="0.21905555555555556"/>
          <c:y val="1.9587905842478352E-3"/>
          <c:w val="0.55852777777777751"/>
          <c:h val="0.18984685969371939"/>
        </c:manualLayout>
      </c:layout>
      <c:overlay val="0"/>
    </c:legend>
    <c:plotVisOnly val="1"/>
    <c:dispBlanksAs val="gap"/>
    <c:showDLblsOverMax val="0"/>
  </c:chart>
  <c:txPr>
    <a:bodyPr/>
    <a:lstStyle/>
    <a:p>
      <a:pPr>
        <a:defRPr sz="140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a:t>月日均付费人数</a:t>
            </a:r>
          </a:p>
        </c:rich>
      </c:tx>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付费!$C$1</c:f>
              <c:strCache>
                <c:ptCount val="1"/>
                <c:pt idx="0">
                  <c:v>人数</c:v>
                </c:pt>
              </c:strCache>
            </c:strRef>
          </c:tx>
          <c:spPr>
            <a:solidFill>
              <a:srgbClr val="4F81BD"/>
            </a:solidFill>
          </c:spPr>
          <c:invertIfNegative val="0"/>
          <c:dLbls>
            <c:spPr>
              <a:noFill/>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付费!$A$2:$A$207</c:f>
              <c:strCache>
                <c:ptCount val="7"/>
                <c:pt idx="0">
                  <c:v>四月老用户日均</c:v>
                </c:pt>
                <c:pt idx="1">
                  <c:v>五月老用户日均</c:v>
                </c:pt>
                <c:pt idx="2">
                  <c:v>六月老用户日均</c:v>
                </c:pt>
                <c:pt idx="3">
                  <c:v>七月老用户日均</c:v>
                </c:pt>
                <c:pt idx="4">
                  <c:v>八月老用户日均</c:v>
                </c:pt>
                <c:pt idx="5">
                  <c:v>九月老用户日均</c:v>
                </c:pt>
                <c:pt idx="6">
                  <c:v>十月老用户日均</c:v>
                </c:pt>
              </c:strCache>
            </c:strRef>
          </c:cat>
          <c:val>
            <c:numRef>
              <c:f>付费!$C$2:$C$207</c:f>
              <c:numCache>
                <c:formatCode>0_ </c:formatCode>
                <c:ptCount val="7"/>
                <c:pt idx="0">
                  <c:v>2478.6896551724139</c:v>
                </c:pt>
                <c:pt idx="1">
                  <c:v>1827.3548387096771</c:v>
                </c:pt>
                <c:pt idx="2">
                  <c:v>1889.133333333333</c:v>
                </c:pt>
                <c:pt idx="3">
                  <c:v>1844.7741935483868</c:v>
                </c:pt>
                <c:pt idx="4">
                  <c:v>1595.258064516129</c:v>
                </c:pt>
                <c:pt idx="5">
                  <c:v>1545.2333333333329</c:v>
                </c:pt>
                <c:pt idx="6">
                  <c:v>1615</c:v>
                </c:pt>
              </c:numCache>
            </c:numRef>
          </c:val>
          <c:extLst xmlns:c16r2="http://schemas.microsoft.com/office/drawing/2015/06/chart">
            <c:ext xmlns:c16="http://schemas.microsoft.com/office/drawing/2014/chart" uri="{C3380CC4-5D6E-409C-BE32-E72D297353CC}">
              <c16:uniqueId val="{00000000-FBBD-C24B-BAED-01B27F03C8A3}"/>
            </c:ext>
          </c:extLst>
        </c:ser>
        <c:dLbls>
          <c:showLegendKey val="0"/>
          <c:showVal val="0"/>
          <c:showCatName val="0"/>
          <c:showSerName val="0"/>
          <c:showPercent val="0"/>
          <c:showBubbleSize val="0"/>
        </c:dLbls>
        <c:gapWidth val="150"/>
        <c:shape val="box"/>
        <c:axId val="438225336"/>
        <c:axId val="438223768"/>
        <c:axId val="0"/>
      </c:bar3DChart>
      <c:catAx>
        <c:axId val="438225336"/>
        <c:scaling>
          <c:orientation val="minMax"/>
        </c:scaling>
        <c:delete val="0"/>
        <c:axPos val="b"/>
        <c:numFmt formatCode="General" sourceLinked="0"/>
        <c:majorTickMark val="out"/>
        <c:minorTickMark val="none"/>
        <c:tickLblPos val="nextTo"/>
        <c:crossAx val="438223768"/>
        <c:crosses val="autoZero"/>
        <c:auto val="1"/>
        <c:lblAlgn val="ctr"/>
        <c:lblOffset val="100"/>
        <c:noMultiLvlLbl val="0"/>
      </c:catAx>
      <c:valAx>
        <c:axId val="438223768"/>
        <c:scaling>
          <c:orientation val="minMax"/>
        </c:scaling>
        <c:delete val="0"/>
        <c:axPos val="l"/>
        <c:majorGridlines/>
        <c:numFmt formatCode="0_ " sourceLinked="1"/>
        <c:majorTickMark val="out"/>
        <c:minorTickMark val="none"/>
        <c:tickLblPos val="nextTo"/>
        <c:crossAx val="438225336"/>
        <c:crosses val="autoZero"/>
        <c:crossBetween val="between"/>
      </c:valAx>
    </c:plotArea>
    <c:legend>
      <c:legendPos val="r"/>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a:t>月日均付费金额</a:t>
            </a:r>
          </a:p>
        </c:rich>
      </c:tx>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付费!$B$1</c:f>
              <c:strCache>
                <c:ptCount val="1"/>
                <c:pt idx="0">
                  <c:v>金额</c:v>
                </c:pt>
              </c:strCache>
            </c:strRef>
          </c:tx>
          <c:invertIfNegative val="0"/>
          <c:dLbls>
            <c:numFmt formatCode="#,##0_);[Red]\(#,##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付费!$A$2:$A$207</c:f>
              <c:strCache>
                <c:ptCount val="7"/>
                <c:pt idx="0">
                  <c:v>四月老用户日均</c:v>
                </c:pt>
                <c:pt idx="1">
                  <c:v>五月老用户日均</c:v>
                </c:pt>
                <c:pt idx="2">
                  <c:v>六月老用户日均</c:v>
                </c:pt>
                <c:pt idx="3">
                  <c:v>七月老用户日均</c:v>
                </c:pt>
                <c:pt idx="4">
                  <c:v>八月老用户日均</c:v>
                </c:pt>
                <c:pt idx="5">
                  <c:v>九月老用户日均</c:v>
                </c:pt>
                <c:pt idx="6">
                  <c:v>十月老用户日均</c:v>
                </c:pt>
              </c:strCache>
            </c:strRef>
          </c:cat>
          <c:val>
            <c:numRef>
              <c:f>付费!$B$2:$B$207</c:f>
              <c:numCache>
                <c:formatCode>General</c:formatCode>
                <c:ptCount val="7"/>
                <c:pt idx="0">
                  <c:v>57932.183793103424</c:v>
                </c:pt>
                <c:pt idx="1">
                  <c:v>49946.344516129044</c:v>
                </c:pt>
                <c:pt idx="2">
                  <c:v>44328.539666666657</c:v>
                </c:pt>
                <c:pt idx="3">
                  <c:v>49990.106451612904</c:v>
                </c:pt>
                <c:pt idx="4">
                  <c:v>45453.083870967734</c:v>
                </c:pt>
                <c:pt idx="5">
                  <c:v>41424.223333333328</c:v>
                </c:pt>
                <c:pt idx="6">
                  <c:v>41882.529411764699</c:v>
                </c:pt>
              </c:numCache>
            </c:numRef>
          </c:val>
          <c:extLst xmlns:c16r2="http://schemas.microsoft.com/office/drawing/2015/06/chart">
            <c:ext xmlns:c16="http://schemas.microsoft.com/office/drawing/2014/chart" uri="{C3380CC4-5D6E-409C-BE32-E72D297353CC}">
              <c16:uniqueId val="{00000000-F25B-2646-9749-6C4C145BA4B6}"/>
            </c:ext>
          </c:extLst>
        </c:ser>
        <c:dLbls>
          <c:showLegendKey val="0"/>
          <c:showVal val="0"/>
          <c:showCatName val="0"/>
          <c:showSerName val="0"/>
          <c:showPercent val="0"/>
          <c:showBubbleSize val="0"/>
        </c:dLbls>
        <c:gapWidth val="150"/>
        <c:shape val="box"/>
        <c:axId val="438224552"/>
        <c:axId val="438226120"/>
        <c:axId val="0"/>
      </c:bar3DChart>
      <c:catAx>
        <c:axId val="438224552"/>
        <c:scaling>
          <c:orientation val="minMax"/>
        </c:scaling>
        <c:delete val="0"/>
        <c:axPos val="b"/>
        <c:numFmt formatCode="General" sourceLinked="0"/>
        <c:majorTickMark val="out"/>
        <c:minorTickMark val="none"/>
        <c:tickLblPos val="nextTo"/>
        <c:crossAx val="438226120"/>
        <c:crosses val="autoZero"/>
        <c:auto val="1"/>
        <c:lblAlgn val="ctr"/>
        <c:lblOffset val="100"/>
        <c:noMultiLvlLbl val="0"/>
      </c:catAx>
      <c:valAx>
        <c:axId val="438226120"/>
        <c:scaling>
          <c:orientation val="minMax"/>
        </c:scaling>
        <c:delete val="0"/>
        <c:axPos val="l"/>
        <c:majorGridlines/>
        <c:numFmt formatCode="General" sourceLinked="1"/>
        <c:majorTickMark val="out"/>
        <c:minorTickMark val="none"/>
        <c:tickLblPos val="nextTo"/>
        <c:crossAx val="438224552"/>
        <c:crosses val="autoZero"/>
        <c:crossBetween val="between"/>
      </c:valAx>
    </c:plotArea>
    <c:legend>
      <c:legendPos val="r"/>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err="1" smtClean="0"/>
              <a:t>17k</a:t>
            </a:r>
            <a:r>
              <a:rPr lang="zh-CN" altLang="en-US" dirty="0" smtClean="0"/>
              <a:t>、追书，</a:t>
            </a:r>
            <a:r>
              <a:rPr lang="en-US" altLang="zh-CN" dirty="0" err="1" smtClean="0"/>
              <a:t>QQ</a:t>
            </a:r>
            <a:r>
              <a:rPr lang="zh-CN" altLang="en-US" dirty="0" smtClean="0"/>
              <a:t>阅读时长对比</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单机日时长（分）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17k</c:v>
                </c:pt>
                <c:pt idx="1">
                  <c:v>追书神器</c:v>
                </c:pt>
                <c:pt idx="2">
                  <c:v>QQ阅读</c:v>
                </c:pt>
              </c:strCache>
            </c:strRef>
          </c:cat>
          <c:val>
            <c:numRef>
              <c:f>Sheet1!$B$2:$B$4</c:f>
              <c:numCache>
                <c:formatCode>General</c:formatCode>
                <c:ptCount val="3"/>
                <c:pt idx="0">
                  <c:v>36.17</c:v>
                </c:pt>
                <c:pt idx="1">
                  <c:v>119.51</c:v>
                </c:pt>
                <c:pt idx="2">
                  <c:v>68.67</c:v>
                </c:pt>
              </c:numCache>
            </c:numRef>
          </c:val>
        </c:ser>
        <c:ser>
          <c:idx val="1"/>
          <c:order val="1"/>
          <c:tx>
            <c:strRef>
              <c:f>Sheet1!$C$1</c:f>
              <c:strCache>
                <c:ptCount val="1"/>
                <c:pt idx="0">
                  <c:v>单机月时长（分）</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17k</c:v>
                </c:pt>
                <c:pt idx="1">
                  <c:v>追书神器</c:v>
                </c:pt>
                <c:pt idx="2">
                  <c:v>QQ阅读</c:v>
                </c:pt>
              </c:strCache>
            </c:strRef>
          </c:cat>
          <c:val>
            <c:numRef>
              <c:f>Sheet1!$C$2:$C$4</c:f>
              <c:numCache>
                <c:formatCode>General</c:formatCode>
                <c:ptCount val="3"/>
                <c:pt idx="0">
                  <c:v>188</c:v>
                </c:pt>
                <c:pt idx="1">
                  <c:v>681</c:v>
                </c:pt>
                <c:pt idx="2">
                  <c:v>448</c:v>
                </c:pt>
              </c:numCache>
            </c:numRef>
          </c:val>
        </c:ser>
        <c:dLbls>
          <c:showLegendKey val="0"/>
          <c:showVal val="0"/>
          <c:showCatName val="0"/>
          <c:showSerName val="0"/>
          <c:showPercent val="0"/>
          <c:showBubbleSize val="0"/>
        </c:dLbls>
        <c:gapWidth val="219"/>
        <c:overlap val="-27"/>
        <c:axId val="438226904"/>
        <c:axId val="438227296"/>
      </c:barChart>
      <c:catAx>
        <c:axId val="438226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8227296"/>
        <c:crosses val="autoZero"/>
        <c:auto val="1"/>
        <c:lblAlgn val="ctr"/>
        <c:lblOffset val="100"/>
        <c:noMultiLvlLbl val="0"/>
      </c:catAx>
      <c:valAx>
        <c:axId val="438227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8226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微软雅黑" pitchFamily="34" charset="-122"/>
                <a:ea typeface="微软雅黑" pitchFamily="34" charset="-122"/>
              </a:defRPr>
            </a:pPr>
            <a:r>
              <a:rPr lang="zh-CN" altLang="en-US" sz="1400">
                <a:latin typeface="微软雅黑" pitchFamily="34" charset="-122"/>
                <a:ea typeface="微软雅黑" pitchFamily="34" charset="-122"/>
              </a:rPr>
              <a:t>各月日均充值情况</a:t>
            </a:r>
          </a:p>
        </c:rich>
      </c:tx>
      <c:overlay val="0"/>
    </c:title>
    <c:autoTitleDeleted val="0"/>
    <c:plotArea>
      <c:layout>
        <c:manualLayout>
          <c:layoutTarget val="inner"/>
          <c:xMode val="edge"/>
          <c:yMode val="edge"/>
          <c:x val="8.8689230083595305E-2"/>
          <c:y val="0.21440728031859047"/>
          <c:w val="0.88444084964564618"/>
          <c:h val="0.61499889803452212"/>
        </c:manualLayout>
      </c:layout>
      <c:barChart>
        <c:barDir val="col"/>
        <c:grouping val="stacked"/>
        <c:varyColors val="0"/>
        <c:ser>
          <c:idx val="0"/>
          <c:order val="0"/>
          <c:tx>
            <c:strRef>
              <c:f>Sheet1!$J$2</c:f>
              <c:strCache>
                <c:ptCount val="1"/>
                <c:pt idx="0">
                  <c:v>AndroidApp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Sheet1!$J$3:$J$11</c:f>
              <c:numCache>
                <c:formatCode>#,##0_ </c:formatCode>
                <c:ptCount val="9"/>
                <c:pt idx="0">
                  <c:v>27316.352903225808</c:v>
                </c:pt>
                <c:pt idx="1">
                  <c:v>30347.078571428574</c:v>
                </c:pt>
                <c:pt idx="2">
                  <c:v>31145.290322580644</c:v>
                </c:pt>
                <c:pt idx="3">
                  <c:v>30569.620333333332</c:v>
                </c:pt>
                <c:pt idx="4">
                  <c:v>32633.585483870967</c:v>
                </c:pt>
                <c:pt idx="5">
                  <c:v>29562.469666666668</c:v>
                </c:pt>
                <c:pt idx="6">
                  <c:v>27312.881935483874</c:v>
                </c:pt>
                <c:pt idx="7">
                  <c:v>28156.290322580644</c:v>
                </c:pt>
                <c:pt idx="8">
                  <c:v>27186.476666666669</c:v>
                </c:pt>
              </c:numCache>
            </c:numRef>
          </c:val>
        </c:ser>
        <c:ser>
          <c:idx val="1"/>
          <c:order val="1"/>
          <c:tx>
            <c:strRef>
              <c:f>Sheet1!$K$2</c:f>
              <c:strCache>
                <c:ptCount val="1"/>
                <c:pt idx="0">
                  <c:v>iOSApp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Sheet1!$K$3:$K$11</c:f>
              <c:numCache>
                <c:formatCode>#,##0_ </c:formatCode>
                <c:ptCount val="9"/>
                <c:pt idx="0">
                  <c:v>6082.6064516129009</c:v>
                </c:pt>
                <c:pt idx="1">
                  <c:v>6696.2214285714281</c:v>
                </c:pt>
                <c:pt idx="2">
                  <c:v>8208.4903225806429</c:v>
                </c:pt>
                <c:pt idx="3">
                  <c:v>7753.3066666666664</c:v>
                </c:pt>
                <c:pt idx="4">
                  <c:v>8281.7032258064519</c:v>
                </c:pt>
                <c:pt idx="5">
                  <c:v>7632.9466666666649</c:v>
                </c:pt>
                <c:pt idx="6">
                  <c:v>7765.9935483870968</c:v>
                </c:pt>
                <c:pt idx="7">
                  <c:v>10601.941935483872</c:v>
                </c:pt>
                <c:pt idx="8">
                  <c:v>9846.373333333333</c:v>
                </c:pt>
              </c:numCache>
            </c:numRef>
          </c:val>
        </c:ser>
        <c:ser>
          <c:idx val="2"/>
          <c:order val="2"/>
          <c:tx>
            <c:strRef>
              <c:f>Sheet1!$L$2</c:f>
              <c:strCache>
                <c:ptCount val="1"/>
                <c:pt idx="0">
                  <c:v>H5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Sheet1!$L$3:$L$11</c:f>
              <c:numCache>
                <c:formatCode>#,##0_ </c:formatCode>
                <c:ptCount val="9"/>
                <c:pt idx="0">
                  <c:v>17357.056451612902</c:v>
                </c:pt>
                <c:pt idx="1">
                  <c:v>11971.350000000002</c:v>
                </c:pt>
                <c:pt idx="2">
                  <c:v>11175.136129032257</c:v>
                </c:pt>
                <c:pt idx="3">
                  <c:v>14059.382000000001</c:v>
                </c:pt>
                <c:pt idx="4">
                  <c:v>24154.61</c:v>
                </c:pt>
                <c:pt idx="5">
                  <c:v>17683.440999999999</c:v>
                </c:pt>
                <c:pt idx="6">
                  <c:v>16720.939354838709</c:v>
                </c:pt>
                <c:pt idx="7">
                  <c:v>13166.064516129032</c:v>
                </c:pt>
                <c:pt idx="8">
                  <c:v>14185.946666666667</c:v>
                </c:pt>
              </c:numCache>
            </c:numRef>
          </c:val>
        </c:ser>
        <c:ser>
          <c:idx val="3"/>
          <c:order val="3"/>
          <c:tx>
            <c:strRef>
              <c:f>Sheet1!$M$2</c:f>
              <c:strCache>
                <c:ptCount val="1"/>
                <c:pt idx="0">
                  <c:v>PC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Sheet1!$M$3:$M$11</c:f>
              <c:numCache>
                <c:formatCode>#,##0_ </c:formatCode>
                <c:ptCount val="9"/>
                <c:pt idx="0">
                  <c:v>12613.927741935484</c:v>
                </c:pt>
                <c:pt idx="1">
                  <c:v>8831.625357142857</c:v>
                </c:pt>
                <c:pt idx="2">
                  <c:v>8702.4516129032254</c:v>
                </c:pt>
                <c:pt idx="3">
                  <c:v>8424.1333333333332</c:v>
                </c:pt>
                <c:pt idx="4">
                  <c:v>14811.487096774194</c:v>
                </c:pt>
                <c:pt idx="5">
                  <c:v>7496.1009999999997</c:v>
                </c:pt>
                <c:pt idx="6">
                  <c:v>12546.967741935483</c:v>
                </c:pt>
                <c:pt idx="7">
                  <c:v>7129.2258064516127</c:v>
                </c:pt>
                <c:pt idx="8">
                  <c:v>6316.5083333333332</c:v>
                </c:pt>
              </c:numCache>
            </c:numRef>
          </c:val>
        </c:ser>
        <c:dLbls>
          <c:showLegendKey val="0"/>
          <c:showVal val="0"/>
          <c:showCatName val="0"/>
          <c:showSerName val="0"/>
          <c:showPercent val="0"/>
          <c:showBubbleSize val="0"/>
        </c:dLbls>
        <c:gapWidth val="55"/>
        <c:overlap val="100"/>
        <c:axId val="437281696"/>
        <c:axId val="437283264"/>
      </c:barChart>
      <c:lineChart>
        <c:grouping val="standard"/>
        <c:varyColors val="0"/>
        <c:ser>
          <c:idx val="4"/>
          <c:order val="4"/>
          <c:tx>
            <c:strRef>
              <c:f>Sheet1!$N$2</c:f>
              <c:strCache>
                <c:ptCount val="1"/>
                <c:pt idx="0">
                  <c:v>总计</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Sheet1!$N$3:$N$11</c:f>
              <c:numCache>
                <c:formatCode>#,##0_ </c:formatCode>
                <c:ptCount val="9"/>
                <c:pt idx="0">
                  <c:v>63369.943548387091</c:v>
                </c:pt>
                <c:pt idx="1">
                  <c:v>57846.275357142862</c:v>
                </c:pt>
                <c:pt idx="2">
                  <c:v>59231.368387096765</c:v>
                </c:pt>
                <c:pt idx="3">
                  <c:v>60806.442333333325</c:v>
                </c:pt>
                <c:pt idx="4">
                  <c:v>79881.38580645161</c:v>
                </c:pt>
                <c:pt idx="5">
                  <c:v>62374.958333333336</c:v>
                </c:pt>
                <c:pt idx="6">
                  <c:v>64346.782580645166</c:v>
                </c:pt>
                <c:pt idx="7">
                  <c:v>59053.522580645156</c:v>
                </c:pt>
                <c:pt idx="8">
                  <c:v>57535.305000000008</c:v>
                </c:pt>
              </c:numCache>
            </c:numRef>
          </c:val>
          <c:smooth val="0"/>
        </c:ser>
        <c:dLbls>
          <c:showLegendKey val="0"/>
          <c:showVal val="0"/>
          <c:showCatName val="0"/>
          <c:showSerName val="0"/>
          <c:showPercent val="0"/>
          <c:showBubbleSize val="0"/>
        </c:dLbls>
        <c:marker val="1"/>
        <c:smooth val="0"/>
        <c:axId val="437284440"/>
        <c:axId val="437281304"/>
      </c:lineChart>
      <c:catAx>
        <c:axId val="437281696"/>
        <c:scaling>
          <c:orientation val="minMax"/>
        </c:scaling>
        <c:delete val="0"/>
        <c:axPos val="b"/>
        <c:numFmt formatCode="General" sourceLinked="1"/>
        <c:majorTickMark val="none"/>
        <c:minorTickMark val="none"/>
        <c:tickLblPos val="nextTo"/>
        <c:crossAx val="437283264"/>
        <c:crosses val="autoZero"/>
        <c:auto val="1"/>
        <c:lblAlgn val="ctr"/>
        <c:lblOffset val="100"/>
        <c:noMultiLvlLbl val="0"/>
      </c:catAx>
      <c:valAx>
        <c:axId val="437283264"/>
        <c:scaling>
          <c:orientation val="minMax"/>
        </c:scaling>
        <c:delete val="0"/>
        <c:axPos val="l"/>
        <c:majorGridlines/>
        <c:numFmt formatCode="#,##0_ " sourceLinked="1"/>
        <c:majorTickMark val="none"/>
        <c:minorTickMark val="none"/>
        <c:tickLblPos val="nextTo"/>
        <c:crossAx val="437281696"/>
        <c:crosses val="autoZero"/>
        <c:crossBetween val="between"/>
      </c:valAx>
      <c:valAx>
        <c:axId val="437281304"/>
        <c:scaling>
          <c:orientation val="minMax"/>
        </c:scaling>
        <c:delete val="1"/>
        <c:axPos val="r"/>
        <c:numFmt formatCode="#,##0_ " sourceLinked="1"/>
        <c:majorTickMark val="out"/>
        <c:minorTickMark val="none"/>
        <c:tickLblPos val="nextTo"/>
        <c:crossAx val="437284440"/>
        <c:crosses val="max"/>
        <c:crossBetween val="between"/>
      </c:valAx>
      <c:catAx>
        <c:axId val="437284440"/>
        <c:scaling>
          <c:orientation val="minMax"/>
        </c:scaling>
        <c:delete val="1"/>
        <c:axPos val="b"/>
        <c:numFmt formatCode="General" sourceLinked="1"/>
        <c:majorTickMark val="out"/>
        <c:minorTickMark val="none"/>
        <c:tickLblPos val="nextTo"/>
        <c:crossAx val="437281304"/>
        <c:crosses val="autoZero"/>
        <c:auto val="1"/>
        <c:lblAlgn val="ctr"/>
        <c:lblOffset val="100"/>
        <c:noMultiLvlLbl val="0"/>
      </c:catAx>
    </c:plotArea>
    <c:legend>
      <c:legendPos val="r"/>
      <c:layout>
        <c:manualLayout>
          <c:xMode val="edge"/>
          <c:yMode val="edge"/>
          <c:x val="0.63098323192773931"/>
          <c:y val="3.0112737190416562E-2"/>
          <c:w val="0.35548553680327477"/>
          <c:h val="0.18667027356292987"/>
        </c:manualLayout>
      </c:layout>
      <c:overlay val="0"/>
    </c:legend>
    <c:plotVisOnly val="1"/>
    <c:dispBlanksAs val="gap"/>
    <c:showDLblsOverMax val="0"/>
  </c:chart>
  <c:spPr>
    <a:ln>
      <a:solidFill>
        <a:schemeClr val="accent1"/>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微软雅黑" pitchFamily="34" charset="-122"/>
                <a:ea typeface="微软雅黑" pitchFamily="34" charset="-122"/>
              </a:defRPr>
            </a:pPr>
            <a:r>
              <a:rPr lang="zh-CN" altLang="en-US" sz="1400">
                <a:latin typeface="微软雅黑" pitchFamily="34" charset="-122"/>
                <a:ea typeface="微软雅黑" pitchFamily="34" charset="-122"/>
              </a:rPr>
              <a:t>各月日均付费用户数</a:t>
            </a:r>
          </a:p>
        </c:rich>
      </c:tx>
      <c:layout>
        <c:manualLayout>
          <c:xMode val="edge"/>
          <c:yMode val="edge"/>
          <c:x val="0.22692690109891639"/>
          <c:y val="0"/>
        </c:manualLayout>
      </c:layout>
      <c:overlay val="0"/>
    </c:title>
    <c:autoTitleDeleted val="0"/>
    <c:plotArea>
      <c:layout>
        <c:manualLayout>
          <c:layoutTarget val="inner"/>
          <c:xMode val="edge"/>
          <c:yMode val="edge"/>
          <c:x val="8.4379206076552721E-2"/>
          <c:y val="0.20524274497465581"/>
          <c:w val="0.88504347355640434"/>
          <c:h val="0.66866846555083093"/>
        </c:manualLayout>
      </c:layout>
      <c:barChart>
        <c:barDir val="col"/>
        <c:grouping val="stacked"/>
        <c:varyColors val="0"/>
        <c:ser>
          <c:idx val="0"/>
          <c:order val="0"/>
          <c:tx>
            <c:strRef>
              <c:f>Sheet1!$F$2</c:f>
              <c:strCache>
                <c:ptCount val="1"/>
                <c:pt idx="0">
                  <c:v>AndroidApp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Sheet1!$F$3:$F$11</c:f>
              <c:numCache>
                <c:formatCode>0_ </c:formatCode>
                <c:ptCount val="9"/>
                <c:pt idx="0">
                  <c:v>1520.741935483871</c:v>
                </c:pt>
                <c:pt idx="1">
                  <c:v>1647.25</c:v>
                </c:pt>
                <c:pt idx="2">
                  <c:v>1476.3225806451612</c:v>
                </c:pt>
                <c:pt idx="3">
                  <c:v>1312.9666666666667</c:v>
                </c:pt>
                <c:pt idx="4">
                  <c:v>1317.516129032258</c:v>
                </c:pt>
                <c:pt idx="5">
                  <c:v>1220.7333333333333</c:v>
                </c:pt>
                <c:pt idx="6">
                  <c:v>1147.2903225806451</c:v>
                </c:pt>
                <c:pt idx="7">
                  <c:v>1100.3870967741937</c:v>
                </c:pt>
                <c:pt idx="8">
                  <c:v>1095.0999999999999</c:v>
                </c:pt>
              </c:numCache>
            </c:numRef>
          </c:val>
        </c:ser>
        <c:ser>
          <c:idx val="1"/>
          <c:order val="1"/>
          <c:tx>
            <c:strRef>
              <c:f>Sheet1!$G$2</c:f>
              <c:strCache>
                <c:ptCount val="1"/>
                <c:pt idx="0">
                  <c:v>iOSApp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Sheet1!$G$3:$G$11</c:f>
              <c:numCache>
                <c:formatCode>0_ </c:formatCode>
                <c:ptCount val="9"/>
                <c:pt idx="0">
                  <c:v>301.87096774193549</c:v>
                </c:pt>
                <c:pt idx="1">
                  <c:v>350.03571428571428</c:v>
                </c:pt>
                <c:pt idx="2">
                  <c:v>445.58064516129031</c:v>
                </c:pt>
                <c:pt idx="3">
                  <c:v>392.9</c:v>
                </c:pt>
                <c:pt idx="4">
                  <c:v>434.64516129032256</c:v>
                </c:pt>
                <c:pt idx="5">
                  <c:v>414.3</c:v>
                </c:pt>
                <c:pt idx="6">
                  <c:v>401.09677419354841</c:v>
                </c:pt>
                <c:pt idx="7">
                  <c:v>371.70967741935482</c:v>
                </c:pt>
                <c:pt idx="8">
                  <c:v>376.86666666666667</c:v>
                </c:pt>
              </c:numCache>
            </c:numRef>
          </c:val>
        </c:ser>
        <c:ser>
          <c:idx val="2"/>
          <c:order val="2"/>
          <c:tx>
            <c:strRef>
              <c:f>Sheet1!$H$2</c:f>
              <c:strCache>
                <c:ptCount val="1"/>
                <c:pt idx="0">
                  <c:v>H5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Sheet1!$H$3:$H$11</c:f>
              <c:numCache>
                <c:formatCode>0_ </c:formatCode>
                <c:ptCount val="9"/>
                <c:pt idx="0">
                  <c:v>630.77419354838707</c:v>
                </c:pt>
                <c:pt idx="1">
                  <c:v>530.07142857142856</c:v>
                </c:pt>
                <c:pt idx="2">
                  <c:v>524.09677419354841</c:v>
                </c:pt>
                <c:pt idx="3">
                  <c:v>649.83333333333337</c:v>
                </c:pt>
                <c:pt idx="4">
                  <c:v>891.54838709677415</c:v>
                </c:pt>
                <c:pt idx="5">
                  <c:v>804.8</c:v>
                </c:pt>
                <c:pt idx="6">
                  <c:v>663.0322580645161</c:v>
                </c:pt>
                <c:pt idx="7">
                  <c:v>448.45161290322579</c:v>
                </c:pt>
                <c:pt idx="8">
                  <c:v>547.4</c:v>
                </c:pt>
              </c:numCache>
            </c:numRef>
          </c:val>
        </c:ser>
        <c:ser>
          <c:idx val="3"/>
          <c:order val="3"/>
          <c:tx>
            <c:strRef>
              <c:f>Sheet1!$I$2</c:f>
              <c:strCache>
                <c:ptCount val="1"/>
                <c:pt idx="0">
                  <c:v>PC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Sheet1!$A$3:$A$11</c:f>
              <c:strCache>
                <c:ptCount val="9"/>
                <c:pt idx="0">
                  <c:v>1月</c:v>
                </c:pt>
                <c:pt idx="1">
                  <c:v>2月</c:v>
                </c:pt>
                <c:pt idx="2">
                  <c:v>3月</c:v>
                </c:pt>
                <c:pt idx="3">
                  <c:v>4月</c:v>
                </c:pt>
                <c:pt idx="4">
                  <c:v>5月</c:v>
                </c:pt>
                <c:pt idx="5">
                  <c:v>6月</c:v>
                </c:pt>
                <c:pt idx="6">
                  <c:v>7月</c:v>
                </c:pt>
                <c:pt idx="7">
                  <c:v>8月</c:v>
                </c:pt>
                <c:pt idx="8">
                  <c:v>9月</c:v>
                </c:pt>
              </c:strCache>
            </c:strRef>
          </c:cat>
          <c:val>
            <c:numRef>
              <c:f>Sheet1!$I$3:$I$11</c:f>
              <c:numCache>
                <c:formatCode>0_ </c:formatCode>
                <c:ptCount val="9"/>
                <c:pt idx="0">
                  <c:v>222.12903225806451</c:v>
                </c:pt>
                <c:pt idx="1">
                  <c:v>226.75</c:v>
                </c:pt>
                <c:pt idx="2">
                  <c:v>233.38709677419354</c:v>
                </c:pt>
                <c:pt idx="3">
                  <c:v>215.43333333333334</c:v>
                </c:pt>
                <c:pt idx="4">
                  <c:v>237.48387096774192</c:v>
                </c:pt>
                <c:pt idx="5">
                  <c:v>210.23333333333332</c:v>
                </c:pt>
                <c:pt idx="6">
                  <c:v>221.64516129032259</c:v>
                </c:pt>
                <c:pt idx="7">
                  <c:v>195.12903225806451</c:v>
                </c:pt>
                <c:pt idx="8">
                  <c:v>190.9</c:v>
                </c:pt>
              </c:numCache>
            </c:numRef>
          </c:val>
        </c:ser>
        <c:dLbls>
          <c:showLegendKey val="0"/>
          <c:showVal val="0"/>
          <c:showCatName val="0"/>
          <c:showSerName val="0"/>
          <c:showPercent val="0"/>
          <c:showBubbleSize val="0"/>
        </c:dLbls>
        <c:gapWidth val="55"/>
        <c:overlap val="100"/>
        <c:axId val="437283656"/>
        <c:axId val="437282088"/>
      </c:barChart>
      <c:catAx>
        <c:axId val="437283656"/>
        <c:scaling>
          <c:orientation val="minMax"/>
        </c:scaling>
        <c:delete val="0"/>
        <c:axPos val="b"/>
        <c:numFmt formatCode="General" sourceLinked="1"/>
        <c:majorTickMark val="none"/>
        <c:minorTickMark val="none"/>
        <c:tickLblPos val="nextTo"/>
        <c:crossAx val="437282088"/>
        <c:crosses val="autoZero"/>
        <c:auto val="1"/>
        <c:lblAlgn val="ctr"/>
        <c:lblOffset val="100"/>
        <c:noMultiLvlLbl val="0"/>
      </c:catAx>
      <c:valAx>
        <c:axId val="437282088"/>
        <c:scaling>
          <c:orientation val="minMax"/>
        </c:scaling>
        <c:delete val="0"/>
        <c:axPos val="l"/>
        <c:majorGridlines/>
        <c:numFmt formatCode="0_ " sourceLinked="1"/>
        <c:majorTickMark val="none"/>
        <c:minorTickMark val="none"/>
        <c:tickLblPos val="nextTo"/>
        <c:crossAx val="437283656"/>
        <c:crosses val="autoZero"/>
        <c:crossBetween val="between"/>
      </c:valAx>
    </c:plotArea>
    <c:legend>
      <c:legendPos val="r"/>
      <c:layout>
        <c:manualLayout>
          <c:xMode val="edge"/>
          <c:yMode val="edge"/>
          <c:x val="0.587649656934915"/>
          <c:y val="3.8736932786513569E-3"/>
          <c:w val="0.33307110382695815"/>
          <c:h val="0.14574404688868367"/>
        </c:manualLayout>
      </c:layout>
      <c:overlay val="0"/>
    </c:legend>
    <c:plotVisOnly val="1"/>
    <c:dispBlanksAs val="gap"/>
    <c:showDLblsOverMax val="0"/>
  </c:chart>
  <c:spPr>
    <a:ln>
      <a:solidFill>
        <a:schemeClr val="accent1"/>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微软雅黑" pitchFamily="34" charset="-122"/>
                <a:ea typeface="微软雅黑" pitchFamily="34" charset="-122"/>
              </a:defRPr>
            </a:pPr>
            <a:r>
              <a:rPr lang="zh-CN" altLang="en-US" sz="1400">
                <a:latin typeface="微软雅黑" pitchFamily="34" charset="-122"/>
                <a:ea typeface="微软雅黑" pitchFamily="34" charset="-122"/>
              </a:rPr>
              <a:t>日均活跃用户</a:t>
            </a:r>
          </a:p>
        </c:rich>
      </c:tx>
      <c:layout>
        <c:manualLayout>
          <c:xMode val="edge"/>
          <c:yMode val="edge"/>
          <c:x val="0.26473456835968168"/>
          <c:y val="3.2407407407407406E-2"/>
        </c:manualLayout>
      </c:layout>
      <c:overlay val="0"/>
    </c:title>
    <c:autoTitleDeleted val="0"/>
    <c:plotArea>
      <c:layout>
        <c:manualLayout>
          <c:layoutTarget val="inner"/>
          <c:xMode val="edge"/>
          <c:yMode val="edge"/>
          <c:x val="0.15125240594925635"/>
          <c:y val="0.20140055409740448"/>
          <c:w val="0.79334181824717687"/>
          <c:h val="0.6789391951006124"/>
        </c:manualLayout>
      </c:layout>
      <c:lineChart>
        <c:grouping val="standard"/>
        <c:varyColors val="0"/>
        <c:ser>
          <c:idx val="0"/>
          <c:order val="0"/>
          <c:tx>
            <c:strRef>
              <c:f>Sheet4!$B$2</c:f>
              <c:strCache>
                <c:ptCount val="1"/>
                <c:pt idx="0">
                  <c:v>AndroidApp</c:v>
                </c:pt>
              </c:strCache>
            </c:strRef>
          </c:tx>
          <c:dLbls>
            <c:dLbl>
              <c:idx val="0"/>
              <c:layout>
                <c:manualLayout>
                  <c:x val="-5.5284776902887141E-2"/>
                  <c:y val="-3.703703703703712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4.9729221347331584E-2"/>
                  <c:y val="-2.314814814814814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546544181977253E-2"/>
                  <c:y val="-1.851851851851851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8243219597550305E-2"/>
                  <c:y val="-1.8518518518518517E-2"/>
                </c:manualLayout>
              </c:layout>
              <c:dLblPos val="r"/>
              <c:showLegendKey val="0"/>
              <c:showVal val="1"/>
              <c:showCatName val="0"/>
              <c:showSerName val="0"/>
              <c:showPercent val="0"/>
              <c:showBubbleSize val="0"/>
              <c:extLst>
                <c:ext xmlns:c15="http://schemas.microsoft.com/office/drawing/2012/chart" uri="{CE6537A1-D6FC-4f65-9D91-7224C49458BB}"/>
              </c:extLst>
            </c:dLbl>
            <c:numFmt formatCode="#,##0.00_);[Red]\(#,##0.0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Sheet4!$B$3:$B$11</c:f>
              <c:numCache>
                <c:formatCode>0_ </c:formatCode>
                <c:ptCount val="9"/>
                <c:pt idx="0">
                  <c:v>139872.25806451601</c:v>
                </c:pt>
                <c:pt idx="1">
                  <c:v>117505.75</c:v>
                </c:pt>
                <c:pt idx="2">
                  <c:v>96109.064516129001</c:v>
                </c:pt>
                <c:pt idx="3">
                  <c:v>7105.6333333333332</c:v>
                </c:pt>
                <c:pt idx="4">
                  <c:v>16785.322580645163</c:v>
                </c:pt>
                <c:pt idx="5">
                  <c:v>16140.566666666668</c:v>
                </c:pt>
                <c:pt idx="6">
                  <c:v>18836.419354838708</c:v>
                </c:pt>
                <c:pt idx="7">
                  <c:v>22914</c:v>
                </c:pt>
                <c:pt idx="8">
                  <c:v>26019.466666666667</c:v>
                </c:pt>
              </c:numCache>
            </c:numRef>
          </c:val>
          <c:smooth val="0"/>
        </c:ser>
        <c:ser>
          <c:idx val="1"/>
          <c:order val="1"/>
          <c:tx>
            <c:strRef>
              <c:f>Sheet4!$C$2</c:f>
              <c:strCache>
                <c:ptCount val="1"/>
                <c:pt idx="0">
                  <c:v>iOSApp</c:v>
                </c:pt>
              </c:strCache>
            </c:strRef>
          </c:tx>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Sheet4!$C$3:$C$11</c:f>
              <c:numCache>
                <c:formatCode>0_ </c:formatCode>
                <c:ptCount val="9"/>
                <c:pt idx="0">
                  <c:v>23656.903225806502</c:v>
                </c:pt>
                <c:pt idx="1">
                  <c:v>20013.214285714301</c:v>
                </c:pt>
                <c:pt idx="2">
                  <c:v>20571.6451612903</c:v>
                </c:pt>
                <c:pt idx="3">
                  <c:v>20826.366666666701</c:v>
                </c:pt>
                <c:pt idx="4">
                  <c:v>3903.7741935483873</c:v>
                </c:pt>
                <c:pt idx="5">
                  <c:v>4550.7666666666664</c:v>
                </c:pt>
                <c:pt idx="6">
                  <c:v>3926.9677419354839</c:v>
                </c:pt>
                <c:pt idx="7">
                  <c:v>7051.4516129032254</c:v>
                </c:pt>
                <c:pt idx="8">
                  <c:v>4122.6333333333332</c:v>
                </c:pt>
              </c:numCache>
            </c:numRef>
          </c:val>
          <c:smooth val="0"/>
        </c:ser>
        <c:ser>
          <c:idx val="2"/>
          <c:order val="2"/>
          <c:tx>
            <c:strRef>
              <c:f>Sheet4!$D$2</c:f>
              <c:strCache>
                <c:ptCount val="1"/>
                <c:pt idx="0">
                  <c:v>H5</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Sheet4!$D$3:$D$11</c:f>
              <c:numCache>
                <c:formatCode>0_ </c:formatCode>
                <c:ptCount val="9"/>
                <c:pt idx="0">
                  <c:v>1713269</c:v>
                </c:pt>
                <c:pt idx="1">
                  <c:v>1622938</c:v>
                </c:pt>
                <c:pt idx="2">
                  <c:v>1809582</c:v>
                </c:pt>
                <c:pt idx="3">
                  <c:v>1908460</c:v>
                </c:pt>
                <c:pt idx="4">
                  <c:v>880083.09677419357</c:v>
                </c:pt>
                <c:pt idx="5">
                  <c:v>885586.6</c:v>
                </c:pt>
                <c:pt idx="6">
                  <c:v>795899.32258064521</c:v>
                </c:pt>
                <c:pt idx="7">
                  <c:v>912167.54838709673</c:v>
                </c:pt>
                <c:pt idx="8">
                  <c:v>804337.43333333335</c:v>
                </c:pt>
              </c:numCache>
            </c:numRef>
          </c:val>
          <c:smooth val="0"/>
        </c:ser>
        <c:ser>
          <c:idx val="3"/>
          <c:order val="3"/>
          <c:tx>
            <c:strRef>
              <c:f>Sheet4!$E$2</c:f>
              <c:strCache>
                <c:ptCount val="1"/>
                <c:pt idx="0">
                  <c:v>PC</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Sheet4!$E$3:$E$11</c:f>
              <c:numCache>
                <c:formatCode>0_ </c:formatCode>
                <c:ptCount val="9"/>
                <c:pt idx="0">
                  <c:v>655749.25806451601</c:v>
                </c:pt>
                <c:pt idx="1">
                  <c:v>542914.89285714296</c:v>
                </c:pt>
                <c:pt idx="2">
                  <c:v>449910.96774193499</c:v>
                </c:pt>
                <c:pt idx="3">
                  <c:v>135256.56666666668</c:v>
                </c:pt>
                <c:pt idx="4">
                  <c:v>139140.09677419355</c:v>
                </c:pt>
                <c:pt idx="5">
                  <c:v>126323.63333333333</c:v>
                </c:pt>
                <c:pt idx="6">
                  <c:v>119669.64516129032</c:v>
                </c:pt>
                <c:pt idx="7">
                  <c:v>110268.48387096774</c:v>
                </c:pt>
                <c:pt idx="8">
                  <c:v>99602.933333333334</c:v>
                </c:pt>
              </c:numCache>
            </c:numRef>
          </c:val>
          <c:smooth val="0"/>
        </c:ser>
        <c:dLbls>
          <c:showLegendKey val="0"/>
          <c:showVal val="0"/>
          <c:showCatName val="0"/>
          <c:showSerName val="0"/>
          <c:showPercent val="0"/>
          <c:showBubbleSize val="0"/>
        </c:dLbls>
        <c:marker val="1"/>
        <c:smooth val="0"/>
        <c:axId val="437280912"/>
        <c:axId val="437282480"/>
      </c:lineChart>
      <c:catAx>
        <c:axId val="437280912"/>
        <c:scaling>
          <c:orientation val="minMax"/>
        </c:scaling>
        <c:delete val="0"/>
        <c:axPos val="b"/>
        <c:numFmt formatCode="General" sourceLinked="0"/>
        <c:majorTickMark val="none"/>
        <c:minorTickMark val="none"/>
        <c:tickLblPos val="nextTo"/>
        <c:crossAx val="437282480"/>
        <c:crosses val="autoZero"/>
        <c:auto val="1"/>
        <c:lblAlgn val="ctr"/>
        <c:lblOffset val="100"/>
        <c:noMultiLvlLbl val="0"/>
      </c:catAx>
      <c:valAx>
        <c:axId val="437282480"/>
        <c:scaling>
          <c:orientation val="minMax"/>
          <c:max val="2000000"/>
        </c:scaling>
        <c:delete val="0"/>
        <c:axPos val="l"/>
        <c:majorGridlines/>
        <c:numFmt formatCode="0_ " sourceLinked="1"/>
        <c:majorTickMark val="none"/>
        <c:minorTickMark val="none"/>
        <c:tickLblPos val="nextTo"/>
        <c:crossAx val="437280912"/>
        <c:crosses val="autoZero"/>
        <c:crossBetween val="between"/>
        <c:dispUnits>
          <c:builtInUnit val="tenThousands"/>
          <c:dispUnitsLbl/>
        </c:dispUnits>
      </c:valAx>
    </c:plotArea>
    <c:legend>
      <c:legendPos val="r"/>
      <c:layout>
        <c:manualLayout>
          <c:xMode val="edge"/>
          <c:yMode val="edge"/>
          <c:x val="0.48916557305336833"/>
          <c:y val="3.4845800524934384E-2"/>
          <c:w val="0.44332640500440357"/>
          <c:h val="0.17746135899679205"/>
        </c:manualLayout>
      </c:layout>
      <c:overlay val="0"/>
    </c:legend>
    <c:plotVisOnly val="1"/>
    <c:dispBlanksAs val="gap"/>
    <c:showDLblsOverMax val="0"/>
  </c:chart>
  <c:spPr>
    <a:ln>
      <a:solidFill>
        <a:schemeClr val="accent1"/>
      </a:solid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微软雅黑" pitchFamily="34" charset="-122"/>
                <a:ea typeface="微软雅黑" pitchFamily="34" charset="-122"/>
              </a:defRPr>
            </a:pPr>
            <a:r>
              <a:rPr lang="zh-CN" altLang="en-US" sz="1400">
                <a:latin typeface="微软雅黑" pitchFamily="34" charset="-122"/>
                <a:ea typeface="微软雅黑" pitchFamily="34" charset="-122"/>
              </a:rPr>
              <a:t>日均付费用户数</a:t>
            </a:r>
          </a:p>
        </c:rich>
      </c:tx>
      <c:layout>
        <c:manualLayout>
          <c:xMode val="edge"/>
          <c:yMode val="edge"/>
          <c:x val="0.2722222222222222"/>
          <c:y val="2.3148148148148147E-2"/>
        </c:manualLayout>
      </c:layout>
      <c:overlay val="0"/>
    </c:title>
    <c:autoTitleDeleted val="0"/>
    <c:plotArea>
      <c:layout>
        <c:manualLayout>
          <c:layoutTarget val="inner"/>
          <c:xMode val="edge"/>
          <c:yMode val="edge"/>
          <c:x val="0.10643285214348207"/>
          <c:y val="0.20427092446777487"/>
          <c:w val="0.82444247594050746"/>
          <c:h val="0.6760688247302421"/>
        </c:manualLayout>
      </c:layout>
      <c:barChart>
        <c:barDir val="col"/>
        <c:grouping val="stacked"/>
        <c:varyColors val="0"/>
        <c:ser>
          <c:idx val="0"/>
          <c:order val="0"/>
          <c:tx>
            <c:strRef>
              <c:f>Sheet4!$F$2</c:f>
              <c:strCache>
                <c:ptCount val="1"/>
                <c:pt idx="0">
                  <c:v>AndroidApp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Sheet4!$F$3:$F$11</c:f>
              <c:numCache>
                <c:formatCode>0_ </c:formatCode>
                <c:ptCount val="9"/>
                <c:pt idx="0">
                  <c:v>1521</c:v>
                </c:pt>
                <c:pt idx="1">
                  <c:v>1647</c:v>
                </c:pt>
                <c:pt idx="2">
                  <c:v>1476</c:v>
                </c:pt>
                <c:pt idx="3">
                  <c:v>766.06666666666672</c:v>
                </c:pt>
                <c:pt idx="4">
                  <c:v>764.93548387096769</c:v>
                </c:pt>
                <c:pt idx="5">
                  <c:v>707.86666666666667</c:v>
                </c:pt>
                <c:pt idx="6">
                  <c:v>674.48387096774195</c:v>
                </c:pt>
                <c:pt idx="7">
                  <c:v>706</c:v>
                </c:pt>
                <c:pt idx="8">
                  <c:v>712.2</c:v>
                </c:pt>
              </c:numCache>
            </c:numRef>
          </c:val>
        </c:ser>
        <c:ser>
          <c:idx val="1"/>
          <c:order val="1"/>
          <c:tx>
            <c:strRef>
              <c:f>Sheet4!$G$2</c:f>
              <c:strCache>
                <c:ptCount val="1"/>
                <c:pt idx="0">
                  <c:v>iOSApp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Sheet4!$G$3:$G$11</c:f>
              <c:numCache>
                <c:formatCode>0_ </c:formatCode>
                <c:ptCount val="9"/>
                <c:pt idx="0">
                  <c:v>302</c:v>
                </c:pt>
                <c:pt idx="1">
                  <c:v>350</c:v>
                </c:pt>
                <c:pt idx="2">
                  <c:v>446</c:v>
                </c:pt>
                <c:pt idx="3">
                  <c:v>221.86666666666667</c:v>
                </c:pt>
                <c:pt idx="4">
                  <c:v>230.41935483870967</c:v>
                </c:pt>
                <c:pt idx="5">
                  <c:v>221.3</c:v>
                </c:pt>
                <c:pt idx="6">
                  <c:v>209.7741935483871</c:v>
                </c:pt>
                <c:pt idx="7">
                  <c:v>225</c:v>
                </c:pt>
                <c:pt idx="8">
                  <c:v>224.73333333333332</c:v>
                </c:pt>
              </c:numCache>
            </c:numRef>
          </c:val>
        </c:ser>
        <c:ser>
          <c:idx val="2"/>
          <c:order val="2"/>
          <c:tx>
            <c:strRef>
              <c:f>Sheet4!$H$2</c:f>
              <c:strCache>
                <c:ptCount val="1"/>
                <c:pt idx="0">
                  <c:v>H5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Sheet4!$H$3:$H$11</c:f>
              <c:numCache>
                <c:formatCode>0_ </c:formatCode>
                <c:ptCount val="9"/>
                <c:pt idx="0">
                  <c:v>631</c:v>
                </c:pt>
                <c:pt idx="1">
                  <c:v>530</c:v>
                </c:pt>
                <c:pt idx="2">
                  <c:v>524</c:v>
                </c:pt>
                <c:pt idx="3">
                  <c:v>465.73333333333335</c:v>
                </c:pt>
                <c:pt idx="4">
                  <c:v>657.29032258064512</c:v>
                </c:pt>
                <c:pt idx="5">
                  <c:v>588</c:v>
                </c:pt>
                <c:pt idx="6">
                  <c:v>500.32258064516128</c:v>
                </c:pt>
                <c:pt idx="7">
                  <c:v>363.09677419354841</c:v>
                </c:pt>
                <c:pt idx="8">
                  <c:v>430.46666666666664</c:v>
                </c:pt>
              </c:numCache>
            </c:numRef>
          </c:val>
        </c:ser>
        <c:ser>
          <c:idx val="3"/>
          <c:order val="3"/>
          <c:tx>
            <c:strRef>
              <c:f>Sheet4!$I$2</c:f>
              <c:strCache>
                <c:ptCount val="1"/>
                <c:pt idx="0">
                  <c:v>PC</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Sheet4!$A$3:$A$11</c:f>
              <c:strCache>
                <c:ptCount val="9"/>
                <c:pt idx="0">
                  <c:v>1月</c:v>
                </c:pt>
                <c:pt idx="1">
                  <c:v>2月</c:v>
                </c:pt>
                <c:pt idx="2">
                  <c:v>3月</c:v>
                </c:pt>
                <c:pt idx="3">
                  <c:v>4月</c:v>
                </c:pt>
                <c:pt idx="4">
                  <c:v>5月</c:v>
                </c:pt>
                <c:pt idx="5">
                  <c:v>6月</c:v>
                </c:pt>
                <c:pt idx="6">
                  <c:v>7月</c:v>
                </c:pt>
                <c:pt idx="7">
                  <c:v>8月</c:v>
                </c:pt>
                <c:pt idx="8">
                  <c:v>9月</c:v>
                </c:pt>
              </c:strCache>
            </c:strRef>
          </c:cat>
          <c:val>
            <c:numRef>
              <c:f>Sheet4!$I$3:$I$11</c:f>
              <c:numCache>
                <c:formatCode>0_ </c:formatCode>
                <c:ptCount val="9"/>
                <c:pt idx="0">
                  <c:v>222</c:v>
                </c:pt>
                <c:pt idx="1">
                  <c:v>227</c:v>
                </c:pt>
                <c:pt idx="2">
                  <c:v>233</c:v>
                </c:pt>
                <c:pt idx="3">
                  <c:v>155.30000000000001</c:v>
                </c:pt>
                <c:pt idx="4">
                  <c:v>162.64516129032259</c:v>
                </c:pt>
                <c:pt idx="5">
                  <c:v>152.56666666666666</c:v>
                </c:pt>
                <c:pt idx="6">
                  <c:v>162.32258064516128</c:v>
                </c:pt>
                <c:pt idx="7">
                  <c:v>139.32258064516128</c:v>
                </c:pt>
                <c:pt idx="8">
                  <c:v>135.33333333333334</c:v>
                </c:pt>
              </c:numCache>
            </c:numRef>
          </c:val>
        </c:ser>
        <c:dLbls>
          <c:showLegendKey val="0"/>
          <c:showVal val="0"/>
          <c:showCatName val="0"/>
          <c:showSerName val="0"/>
          <c:showPercent val="0"/>
          <c:showBubbleSize val="0"/>
        </c:dLbls>
        <c:gapWidth val="55"/>
        <c:overlap val="100"/>
        <c:axId val="437384760"/>
        <c:axId val="437390640"/>
      </c:barChart>
      <c:catAx>
        <c:axId val="437384760"/>
        <c:scaling>
          <c:orientation val="minMax"/>
        </c:scaling>
        <c:delete val="0"/>
        <c:axPos val="b"/>
        <c:numFmt formatCode="General" sourceLinked="0"/>
        <c:majorTickMark val="none"/>
        <c:minorTickMark val="none"/>
        <c:tickLblPos val="nextTo"/>
        <c:crossAx val="437390640"/>
        <c:crosses val="autoZero"/>
        <c:auto val="1"/>
        <c:lblAlgn val="ctr"/>
        <c:lblOffset val="100"/>
        <c:noMultiLvlLbl val="0"/>
      </c:catAx>
      <c:valAx>
        <c:axId val="437390640"/>
        <c:scaling>
          <c:orientation val="minMax"/>
        </c:scaling>
        <c:delete val="0"/>
        <c:axPos val="l"/>
        <c:majorGridlines/>
        <c:numFmt formatCode="0_ " sourceLinked="1"/>
        <c:majorTickMark val="none"/>
        <c:minorTickMark val="none"/>
        <c:tickLblPos val="nextTo"/>
        <c:crossAx val="437384760"/>
        <c:crosses val="autoZero"/>
        <c:crossBetween val="between"/>
      </c:valAx>
    </c:plotArea>
    <c:legend>
      <c:legendPos val="r"/>
      <c:layout>
        <c:manualLayout>
          <c:xMode val="edge"/>
          <c:yMode val="edge"/>
          <c:x val="0.58920866141732287"/>
          <c:y val="2.9371172353455849E-2"/>
          <c:w val="0.39968022747156612"/>
          <c:h val="0.12190580344123648"/>
        </c:manualLayout>
      </c:layout>
      <c:overlay val="0"/>
    </c:legend>
    <c:plotVisOnly val="1"/>
    <c:dispBlanksAs val="gap"/>
    <c:showDLblsOverMax val="0"/>
  </c:chart>
  <c:spPr>
    <a:ln>
      <a:solidFill>
        <a:schemeClr val="accent1"/>
      </a:solid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t>安卓、</a:t>
            </a:r>
            <a:r>
              <a:rPr lang="en-US" altLang="zh-CN" dirty="0"/>
              <a:t>iOS</a:t>
            </a:r>
            <a:r>
              <a:rPr lang="zh-CN" altLang="en-US"/>
              <a:t>新增及次留</a:t>
            </a:r>
          </a:p>
        </c:rich>
      </c:tx>
      <c:overlay val="0"/>
      <c:spPr>
        <a:noFill/>
        <a:ln>
          <a:noFill/>
        </a:ln>
        <a:effectLst/>
      </c:spPr>
    </c:title>
    <c:autoTitleDeleted val="0"/>
    <c:plotArea>
      <c:layout/>
      <c:barChart>
        <c:barDir val="col"/>
        <c:grouping val="clustered"/>
        <c:varyColors val="0"/>
        <c:ser>
          <c:idx val="0"/>
          <c:order val="0"/>
          <c:tx>
            <c:strRef>
              <c:f>'[PPT 作业.xlsx]新增'!$B$1</c:f>
              <c:strCache>
                <c:ptCount val="1"/>
                <c:pt idx="0">
                  <c:v>安卓月日均新增</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'[PPT 作业.xlsx]新增'!$A$2:$A$11</c:f>
              <c:strCache>
                <c:ptCount val="10"/>
                <c:pt idx="0">
                  <c:v>1月</c:v>
                </c:pt>
                <c:pt idx="1">
                  <c:v>2月</c:v>
                </c:pt>
                <c:pt idx="2">
                  <c:v>3月</c:v>
                </c:pt>
                <c:pt idx="3">
                  <c:v>4月</c:v>
                </c:pt>
                <c:pt idx="4">
                  <c:v>5月</c:v>
                </c:pt>
                <c:pt idx="5">
                  <c:v>6月</c:v>
                </c:pt>
                <c:pt idx="6">
                  <c:v>7月</c:v>
                </c:pt>
                <c:pt idx="7">
                  <c:v>8月</c:v>
                </c:pt>
                <c:pt idx="8">
                  <c:v>9月</c:v>
                </c:pt>
                <c:pt idx="9">
                  <c:v>10月</c:v>
                </c:pt>
              </c:strCache>
            </c:strRef>
          </c:cat>
          <c:val>
            <c:numRef>
              <c:f>'[PPT 作业.xlsx]新增'!$B$2:$B$11</c:f>
              <c:numCache>
                <c:formatCode>0_ </c:formatCode>
                <c:ptCount val="10"/>
                <c:pt idx="0">
                  <c:v>14811.193548387102</c:v>
                </c:pt>
                <c:pt idx="1">
                  <c:v>9130.4285714285688</c:v>
                </c:pt>
                <c:pt idx="2">
                  <c:v>6820.5806451612907</c:v>
                </c:pt>
                <c:pt idx="3">
                  <c:v>6876.9333333333288</c:v>
                </c:pt>
                <c:pt idx="4">
                  <c:v>8701.8064516128998</c:v>
                </c:pt>
                <c:pt idx="5">
                  <c:v>6862.0666666666721</c:v>
                </c:pt>
                <c:pt idx="6">
                  <c:v>8931.5161290322576</c:v>
                </c:pt>
                <c:pt idx="7">
                  <c:v>14389.774193548397</c:v>
                </c:pt>
                <c:pt idx="8">
                  <c:v>17072.866666666698</c:v>
                </c:pt>
                <c:pt idx="9">
                  <c:v>16024.294117647098</c:v>
                </c:pt>
              </c:numCache>
            </c:numRef>
          </c:val>
          <c:extLst xmlns:c16r2="http://schemas.microsoft.com/office/drawing/2015/06/chart">
            <c:ext xmlns:c16="http://schemas.microsoft.com/office/drawing/2014/chart" uri="{C3380CC4-5D6E-409C-BE32-E72D297353CC}">
              <c16:uniqueId val="{00000000-3246-944F-994D-CF817D718C07}"/>
            </c:ext>
          </c:extLst>
        </c:ser>
        <c:ser>
          <c:idx val="1"/>
          <c:order val="1"/>
          <c:tx>
            <c:strRef>
              <c:f>'[PPT 作业.xlsx]新增'!$C$1</c:f>
              <c:strCache>
                <c:ptCount val="1"/>
                <c:pt idx="0">
                  <c:v>iOS月日均新增</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'[PPT 作业.xlsx]新增'!$A$2:$A$11</c:f>
              <c:strCache>
                <c:ptCount val="10"/>
                <c:pt idx="0">
                  <c:v>1月</c:v>
                </c:pt>
                <c:pt idx="1">
                  <c:v>2月</c:v>
                </c:pt>
                <c:pt idx="2">
                  <c:v>3月</c:v>
                </c:pt>
                <c:pt idx="3">
                  <c:v>4月</c:v>
                </c:pt>
                <c:pt idx="4">
                  <c:v>5月</c:v>
                </c:pt>
                <c:pt idx="5">
                  <c:v>6月</c:v>
                </c:pt>
                <c:pt idx="6">
                  <c:v>7月</c:v>
                </c:pt>
                <c:pt idx="7">
                  <c:v>8月</c:v>
                </c:pt>
                <c:pt idx="8">
                  <c:v>9月</c:v>
                </c:pt>
                <c:pt idx="9">
                  <c:v>10月</c:v>
                </c:pt>
              </c:strCache>
            </c:strRef>
          </c:cat>
          <c:val>
            <c:numRef>
              <c:f>'[PPT 作业.xlsx]新增'!$C$2:$C$11</c:f>
              <c:numCache>
                <c:formatCode>0_ </c:formatCode>
                <c:ptCount val="10"/>
                <c:pt idx="0">
                  <c:v>3218.61290322581</c:v>
                </c:pt>
                <c:pt idx="1">
                  <c:v>1119.8928571428601</c:v>
                </c:pt>
                <c:pt idx="2">
                  <c:v>1585.03225806452</c:v>
                </c:pt>
                <c:pt idx="3">
                  <c:v>1615.6</c:v>
                </c:pt>
                <c:pt idx="4">
                  <c:v>1845.7741935483898</c:v>
                </c:pt>
                <c:pt idx="5">
                  <c:v>1435.8333333333296</c:v>
                </c:pt>
                <c:pt idx="6">
                  <c:v>1242.3225806451601</c:v>
                </c:pt>
                <c:pt idx="7">
                  <c:v>2773.9032258064503</c:v>
                </c:pt>
                <c:pt idx="8">
                  <c:v>1456</c:v>
                </c:pt>
                <c:pt idx="9">
                  <c:v>1821.1764705882399</c:v>
                </c:pt>
              </c:numCache>
            </c:numRef>
          </c:val>
          <c:extLst xmlns:c16r2="http://schemas.microsoft.com/office/drawing/2015/06/chart">
            <c:ext xmlns:c16="http://schemas.microsoft.com/office/drawing/2014/chart" uri="{C3380CC4-5D6E-409C-BE32-E72D297353CC}">
              <c16:uniqueId val="{00000001-3246-944F-994D-CF817D718C07}"/>
            </c:ext>
          </c:extLst>
        </c:ser>
        <c:dLbls>
          <c:showLegendKey val="0"/>
          <c:showVal val="0"/>
          <c:showCatName val="0"/>
          <c:showSerName val="0"/>
          <c:showPercent val="0"/>
          <c:showBubbleSize val="0"/>
        </c:dLbls>
        <c:gapWidth val="219"/>
        <c:overlap val="-27"/>
        <c:axId val="437391032"/>
        <c:axId val="437386720"/>
      </c:barChart>
      <c:lineChart>
        <c:grouping val="standard"/>
        <c:varyColors val="0"/>
        <c:ser>
          <c:idx val="2"/>
          <c:order val="2"/>
          <c:tx>
            <c:strRef>
              <c:f>'[PPT 作业.xlsx]新增'!$D$1</c:f>
              <c:strCache>
                <c:ptCount val="1"/>
                <c:pt idx="0">
                  <c:v>安卓月日均新增次留</c:v>
                </c:pt>
              </c:strCache>
            </c:strRef>
          </c:tx>
          <c:spPr>
            <a:ln w="15875" cap="rnd">
              <a:solidFill>
                <a:schemeClr val="accent3"/>
              </a:solidFill>
              <a:round/>
            </a:ln>
            <a:effectLst/>
          </c:spPr>
          <c:marker>
            <c:symbol val="none"/>
          </c:marker>
          <c:cat>
            <c:strRef>
              <c:f>'[PPT 作业.xlsx]新增'!$A$2:$A$11</c:f>
              <c:strCache>
                <c:ptCount val="10"/>
                <c:pt idx="0">
                  <c:v>1月</c:v>
                </c:pt>
                <c:pt idx="1">
                  <c:v>2月</c:v>
                </c:pt>
                <c:pt idx="2">
                  <c:v>3月</c:v>
                </c:pt>
                <c:pt idx="3">
                  <c:v>4月</c:v>
                </c:pt>
                <c:pt idx="4">
                  <c:v>5月</c:v>
                </c:pt>
                <c:pt idx="5">
                  <c:v>6月</c:v>
                </c:pt>
                <c:pt idx="6">
                  <c:v>7月</c:v>
                </c:pt>
                <c:pt idx="7">
                  <c:v>8月</c:v>
                </c:pt>
                <c:pt idx="8">
                  <c:v>9月</c:v>
                </c:pt>
                <c:pt idx="9">
                  <c:v>10月</c:v>
                </c:pt>
              </c:strCache>
            </c:strRef>
          </c:cat>
          <c:val>
            <c:numRef>
              <c:f>'[PPT 作业.xlsx]新增'!$D$2:$D$11</c:f>
              <c:numCache>
                <c:formatCode>0.00%</c:formatCode>
                <c:ptCount val="10"/>
                <c:pt idx="0">
                  <c:v>0.28241935483871</c:v>
                </c:pt>
                <c:pt idx="1">
                  <c:v>0.30528571428571405</c:v>
                </c:pt>
                <c:pt idx="2">
                  <c:v>0.27019354838709703</c:v>
                </c:pt>
                <c:pt idx="3">
                  <c:v>0.25136666666666707</c:v>
                </c:pt>
                <c:pt idx="4">
                  <c:v>0.24596774193548404</c:v>
                </c:pt>
                <c:pt idx="5">
                  <c:v>0.23383333333333303</c:v>
                </c:pt>
                <c:pt idx="6">
                  <c:v>0.22883333333333303</c:v>
                </c:pt>
                <c:pt idx="7">
                  <c:v>0.206009677419355</c:v>
                </c:pt>
                <c:pt idx="8">
                  <c:v>0.21074666666666703</c:v>
                </c:pt>
                <c:pt idx="9">
                  <c:v>0.21035333333333303</c:v>
                </c:pt>
              </c:numCache>
            </c:numRef>
          </c:val>
          <c:smooth val="0"/>
          <c:extLst xmlns:c16r2="http://schemas.microsoft.com/office/drawing/2015/06/chart">
            <c:ext xmlns:c16="http://schemas.microsoft.com/office/drawing/2014/chart" uri="{C3380CC4-5D6E-409C-BE32-E72D297353CC}">
              <c16:uniqueId val="{00000002-3246-944F-994D-CF817D718C07}"/>
            </c:ext>
          </c:extLst>
        </c:ser>
        <c:ser>
          <c:idx val="3"/>
          <c:order val="3"/>
          <c:tx>
            <c:strRef>
              <c:f>'[PPT 作业.xlsx]新增'!$E$1</c:f>
              <c:strCache>
                <c:ptCount val="1"/>
                <c:pt idx="0">
                  <c:v>iOS月日均新增次留</c:v>
                </c:pt>
              </c:strCache>
            </c:strRef>
          </c:tx>
          <c:spPr>
            <a:ln w="15875" cap="rnd">
              <a:solidFill>
                <a:schemeClr val="accent4"/>
              </a:solidFill>
              <a:round/>
            </a:ln>
            <a:effectLst/>
          </c:spPr>
          <c:marker>
            <c:symbol val="none"/>
          </c:marker>
          <c:cat>
            <c:strRef>
              <c:f>'[PPT 作业.xlsx]新增'!$A$2:$A$11</c:f>
              <c:strCache>
                <c:ptCount val="10"/>
                <c:pt idx="0">
                  <c:v>1月</c:v>
                </c:pt>
                <c:pt idx="1">
                  <c:v>2月</c:v>
                </c:pt>
                <c:pt idx="2">
                  <c:v>3月</c:v>
                </c:pt>
                <c:pt idx="3">
                  <c:v>4月</c:v>
                </c:pt>
                <c:pt idx="4">
                  <c:v>5月</c:v>
                </c:pt>
                <c:pt idx="5">
                  <c:v>6月</c:v>
                </c:pt>
                <c:pt idx="6">
                  <c:v>7月</c:v>
                </c:pt>
                <c:pt idx="7">
                  <c:v>8月</c:v>
                </c:pt>
                <c:pt idx="8">
                  <c:v>9月</c:v>
                </c:pt>
                <c:pt idx="9">
                  <c:v>10月</c:v>
                </c:pt>
              </c:strCache>
            </c:strRef>
          </c:cat>
          <c:val>
            <c:numRef>
              <c:f>'[PPT 作业.xlsx]新增'!$E$2:$E$11</c:f>
              <c:numCache>
                <c:formatCode>0.00%</c:formatCode>
                <c:ptCount val="10"/>
                <c:pt idx="0">
                  <c:v>0.263645161290323</c:v>
                </c:pt>
                <c:pt idx="1">
                  <c:v>0.33600000000000008</c:v>
                </c:pt>
                <c:pt idx="2">
                  <c:v>0.31529032258064504</c:v>
                </c:pt>
                <c:pt idx="3">
                  <c:v>0.28242000000000006</c:v>
                </c:pt>
                <c:pt idx="4">
                  <c:v>0.32704104376308102</c:v>
                </c:pt>
                <c:pt idx="5">
                  <c:v>0.26318146666666697</c:v>
                </c:pt>
                <c:pt idx="6">
                  <c:v>0.28098000000000006</c:v>
                </c:pt>
                <c:pt idx="7">
                  <c:v>0.161173333333333</c:v>
                </c:pt>
                <c:pt idx="8">
                  <c:v>0.3836500000000001</c:v>
                </c:pt>
                <c:pt idx="9">
                  <c:v>0.32522000000000006</c:v>
                </c:pt>
              </c:numCache>
            </c:numRef>
          </c:val>
          <c:smooth val="0"/>
          <c:extLst xmlns:c16r2="http://schemas.microsoft.com/office/drawing/2015/06/chart">
            <c:ext xmlns:c16="http://schemas.microsoft.com/office/drawing/2014/chart" uri="{C3380CC4-5D6E-409C-BE32-E72D297353CC}">
              <c16:uniqueId val="{00000003-3246-944F-994D-CF817D718C07}"/>
            </c:ext>
          </c:extLst>
        </c:ser>
        <c:dLbls>
          <c:showLegendKey val="0"/>
          <c:showVal val="0"/>
          <c:showCatName val="0"/>
          <c:showSerName val="0"/>
          <c:showPercent val="0"/>
          <c:showBubbleSize val="0"/>
        </c:dLbls>
        <c:marker val="1"/>
        <c:smooth val="0"/>
        <c:axId val="437387112"/>
        <c:axId val="437391816"/>
      </c:lineChart>
      <c:catAx>
        <c:axId val="43739103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86720"/>
        <c:crosses val="autoZero"/>
        <c:auto val="1"/>
        <c:lblAlgn val="ctr"/>
        <c:lblOffset val="100"/>
        <c:noMultiLvlLbl val="0"/>
      </c:catAx>
      <c:valAx>
        <c:axId val="437386720"/>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91032"/>
        <c:crosses val="autoZero"/>
        <c:crossBetween val="between"/>
      </c:valAx>
      <c:catAx>
        <c:axId val="437387112"/>
        <c:scaling>
          <c:orientation val="minMax"/>
        </c:scaling>
        <c:delete val="1"/>
        <c:axPos val="b"/>
        <c:numFmt formatCode="General" sourceLinked="1"/>
        <c:majorTickMark val="out"/>
        <c:minorTickMark val="none"/>
        <c:tickLblPos val="none"/>
        <c:crossAx val="437391816"/>
        <c:crosses val="autoZero"/>
        <c:auto val="1"/>
        <c:lblAlgn val="ctr"/>
        <c:lblOffset val="100"/>
        <c:noMultiLvlLbl val="0"/>
      </c:catAx>
      <c:valAx>
        <c:axId val="437391816"/>
        <c:scaling>
          <c:orientation val="minMax"/>
        </c:scaling>
        <c:delete val="0"/>
        <c:axPos val="r"/>
        <c:numFmt formatCode="0.00%"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87112"/>
        <c:crosses val="max"/>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solidFill>
                  <a:sysClr val="windowText" lastClr="000000"/>
                </a:solidFill>
              </a:rPr>
              <a:t>安卓日活、新增及留存</a:t>
            </a:r>
          </a:p>
        </c:rich>
      </c:tx>
      <c:overlay val="0"/>
      <c:spPr>
        <a:noFill/>
        <a:ln>
          <a:noFill/>
        </a:ln>
        <a:effectLst/>
      </c:spPr>
    </c:title>
    <c:autoTitleDeleted val="0"/>
    <c:plotArea>
      <c:layout/>
      <c:barChart>
        <c:barDir val="col"/>
        <c:grouping val="clustered"/>
        <c:varyColors val="0"/>
        <c:ser>
          <c:idx val="0"/>
          <c:order val="0"/>
          <c:tx>
            <c:strRef>
              <c:f>'[PPT 作业.xlsx]存留用户和留存对比'!$B$1</c:f>
              <c:strCache>
                <c:ptCount val="1"/>
                <c:pt idx="0">
                  <c:v>安卓月日均日活</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'[PPT 作业.xlsx]存留用户和留存对比'!$A$2:$A$6</c:f>
              <c:strCache>
                <c:ptCount val="5"/>
                <c:pt idx="0">
                  <c:v>5月</c:v>
                </c:pt>
                <c:pt idx="1">
                  <c:v>6月</c:v>
                </c:pt>
                <c:pt idx="2">
                  <c:v>7月</c:v>
                </c:pt>
                <c:pt idx="3">
                  <c:v>8月</c:v>
                </c:pt>
                <c:pt idx="4">
                  <c:v>9月</c:v>
                </c:pt>
              </c:strCache>
            </c:strRef>
          </c:cat>
          <c:val>
            <c:numRef>
              <c:f>'[PPT 作业.xlsx]存留用户和留存对比'!$B$2:$B$6</c:f>
              <c:numCache>
                <c:formatCode>0_ </c:formatCode>
                <c:ptCount val="5"/>
                <c:pt idx="0">
                  <c:v>94901.838709677395</c:v>
                </c:pt>
                <c:pt idx="1">
                  <c:v>86894.833333333299</c:v>
                </c:pt>
                <c:pt idx="2">
                  <c:v>88147</c:v>
                </c:pt>
                <c:pt idx="3">
                  <c:v>95852.677419354819</c:v>
                </c:pt>
                <c:pt idx="4">
                  <c:v>103586.4</c:v>
                </c:pt>
              </c:numCache>
            </c:numRef>
          </c:val>
          <c:extLst xmlns:c16r2="http://schemas.microsoft.com/office/drawing/2015/06/chart">
            <c:ext xmlns:c16="http://schemas.microsoft.com/office/drawing/2014/chart" uri="{C3380CC4-5D6E-409C-BE32-E72D297353CC}">
              <c16:uniqueId val="{00000000-D9A2-0E45-8708-FE5DBD0BD066}"/>
            </c:ext>
          </c:extLst>
        </c:ser>
        <c:ser>
          <c:idx val="1"/>
          <c:order val="1"/>
          <c:tx>
            <c:strRef>
              <c:f>'[PPT 作业.xlsx]存留用户和留存对比'!$C$1</c:f>
              <c:strCache>
                <c:ptCount val="1"/>
                <c:pt idx="0">
                  <c:v>月日均30日存留用户</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'[PPT 作业.xlsx]存留用户和留存对比'!$A$2:$A$6</c:f>
              <c:strCache>
                <c:ptCount val="5"/>
                <c:pt idx="0">
                  <c:v>5月</c:v>
                </c:pt>
                <c:pt idx="1">
                  <c:v>6月</c:v>
                </c:pt>
                <c:pt idx="2">
                  <c:v>7月</c:v>
                </c:pt>
                <c:pt idx="3">
                  <c:v>8月</c:v>
                </c:pt>
                <c:pt idx="4">
                  <c:v>9月</c:v>
                </c:pt>
              </c:strCache>
            </c:strRef>
          </c:cat>
          <c:val>
            <c:numRef>
              <c:f>'[PPT 作业.xlsx]存留用户和留存对比'!$C$2:$C$6</c:f>
              <c:numCache>
                <c:formatCode>0_ </c:formatCode>
                <c:ptCount val="5"/>
                <c:pt idx="0">
                  <c:v>49233.806451612902</c:v>
                </c:pt>
                <c:pt idx="1">
                  <c:v>51895.666666666693</c:v>
                </c:pt>
                <c:pt idx="2">
                  <c:v>40048.064516129009</c:v>
                </c:pt>
                <c:pt idx="3">
                  <c:v>44334.193548387091</c:v>
                </c:pt>
                <c:pt idx="4">
                  <c:v>48527.466666666704</c:v>
                </c:pt>
              </c:numCache>
            </c:numRef>
          </c:val>
          <c:extLst xmlns:c16r2="http://schemas.microsoft.com/office/drawing/2015/06/chart">
            <c:ext xmlns:c16="http://schemas.microsoft.com/office/drawing/2014/chart" uri="{C3380CC4-5D6E-409C-BE32-E72D297353CC}">
              <c16:uniqueId val="{00000001-D9A2-0E45-8708-FE5DBD0BD066}"/>
            </c:ext>
          </c:extLst>
        </c:ser>
        <c:ser>
          <c:idx val="2"/>
          <c:order val="2"/>
          <c:tx>
            <c:strRef>
              <c:f>'[PPT 作业.xlsx]存留用户和留存对比'!$D$1</c:f>
              <c:strCache>
                <c:ptCount val="1"/>
                <c:pt idx="0">
                  <c:v>安卓月日均新增</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'[PPT 作业.xlsx]存留用户和留存对比'!$A$2:$A$6</c:f>
              <c:strCache>
                <c:ptCount val="5"/>
                <c:pt idx="0">
                  <c:v>5月</c:v>
                </c:pt>
                <c:pt idx="1">
                  <c:v>6月</c:v>
                </c:pt>
                <c:pt idx="2">
                  <c:v>7月</c:v>
                </c:pt>
                <c:pt idx="3">
                  <c:v>8月</c:v>
                </c:pt>
                <c:pt idx="4">
                  <c:v>9月</c:v>
                </c:pt>
              </c:strCache>
            </c:strRef>
          </c:cat>
          <c:val>
            <c:numRef>
              <c:f>'[PPT 作业.xlsx]存留用户和留存对比'!$D$2:$D$6</c:f>
              <c:numCache>
                <c:formatCode>0_ </c:formatCode>
                <c:ptCount val="5"/>
                <c:pt idx="0">
                  <c:v>8701.8064516128998</c:v>
                </c:pt>
                <c:pt idx="1">
                  <c:v>6862.0666666666721</c:v>
                </c:pt>
                <c:pt idx="2">
                  <c:v>8931.5161290322576</c:v>
                </c:pt>
                <c:pt idx="3">
                  <c:v>14389.774193548397</c:v>
                </c:pt>
                <c:pt idx="4">
                  <c:v>17072.866666666698</c:v>
                </c:pt>
              </c:numCache>
            </c:numRef>
          </c:val>
          <c:extLst xmlns:c16r2="http://schemas.microsoft.com/office/drawing/2015/06/chart">
            <c:ext xmlns:c16="http://schemas.microsoft.com/office/drawing/2014/chart" uri="{C3380CC4-5D6E-409C-BE32-E72D297353CC}">
              <c16:uniqueId val="{00000002-D9A2-0E45-8708-FE5DBD0BD066}"/>
            </c:ext>
          </c:extLst>
        </c:ser>
        <c:dLbls>
          <c:showLegendKey val="0"/>
          <c:showVal val="0"/>
          <c:showCatName val="0"/>
          <c:showSerName val="0"/>
          <c:showPercent val="0"/>
          <c:showBubbleSize val="0"/>
        </c:dLbls>
        <c:gapWidth val="219"/>
        <c:overlap val="-27"/>
        <c:axId val="437386328"/>
        <c:axId val="437387504"/>
      </c:barChart>
      <c:lineChart>
        <c:grouping val="standard"/>
        <c:varyColors val="0"/>
        <c:ser>
          <c:idx val="3"/>
          <c:order val="3"/>
          <c:tx>
            <c:strRef>
              <c:f>'[PPT 作业.xlsx]存留用户和留存对比'!$E$1</c:f>
              <c:strCache>
                <c:ptCount val="1"/>
                <c:pt idx="0">
                  <c:v>安卓新增月日均次留</c:v>
                </c:pt>
              </c:strCache>
            </c:strRef>
          </c:tx>
          <c:spPr>
            <a:ln w="15875" cap="rnd">
              <a:solidFill>
                <a:schemeClr val="accent4"/>
              </a:solidFill>
              <a:round/>
            </a:ln>
            <a:effectLst/>
          </c:spPr>
          <c:marker>
            <c:symbol val="none"/>
          </c:marker>
          <c:cat>
            <c:strRef>
              <c:f>'[PPT 作业.xlsx]存留用户和留存对比'!$A$2:$A$6</c:f>
              <c:strCache>
                <c:ptCount val="5"/>
                <c:pt idx="0">
                  <c:v>5月</c:v>
                </c:pt>
                <c:pt idx="1">
                  <c:v>6月</c:v>
                </c:pt>
                <c:pt idx="2">
                  <c:v>7月</c:v>
                </c:pt>
                <c:pt idx="3">
                  <c:v>8月</c:v>
                </c:pt>
                <c:pt idx="4">
                  <c:v>9月</c:v>
                </c:pt>
              </c:strCache>
            </c:strRef>
          </c:cat>
          <c:val>
            <c:numRef>
              <c:f>'[PPT 作业.xlsx]存留用户和留存对比'!$E$2:$E$6</c:f>
              <c:numCache>
                <c:formatCode>0.00%</c:formatCode>
                <c:ptCount val="5"/>
                <c:pt idx="0">
                  <c:v>0.232959922609284</c:v>
                </c:pt>
                <c:pt idx="1">
                  <c:v>0.22055734833177501</c:v>
                </c:pt>
                <c:pt idx="2">
                  <c:v>0.21662510109275701</c:v>
                </c:pt>
                <c:pt idx="3">
                  <c:v>0.204052587328166</c:v>
                </c:pt>
                <c:pt idx="4">
                  <c:v>0.21201878076206307</c:v>
                </c:pt>
              </c:numCache>
            </c:numRef>
          </c:val>
          <c:smooth val="0"/>
          <c:extLst xmlns:c16r2="http://schemas.microsoft.com/office/drawing/2015/06/chart">
            <c:ext xmlns:c16="http://schemas.microsoft.com/office/drawing/2014/chart" uri="{C3380CC4-5D6E-409C-BE32-E72D297353CC}">
              <c16:uniqueId val="{00000003-D9A2-0E45-8708-FE5DBD0BD066}"/>
            </c:ext>
          </c:extLst>
        </c:ser>
        <c:ser>
          <c:idx val="4"/>
          <c:order val="4"/>
          <c:tx>
            <c:strRef>
              <c:f>'[PPT 作业.xlsx]存留用户和留存对比'!$F$1</c:f>
              <c:strCache>
                <c:ptCount val="1"/>
                <c:pt idx="0">
                  <c:v>安卓新增月日均7留</c:v>
                </c:pt>
              </c:strCache>
            </c:strRef>
          </c:tx>
          <c:spPr>
            <a:ln w="15875" cap="rnd">
              <a:solidFill>
                <a:schemeClr val="accent5"/>
              </a:solidFill>
              <a:round/>
            </a:ln>
            <a:effectLst/>
          </c:spPr>
          <c:marker>
            <c:symbol val="none"/>
          </c:marker>
          <c:cat>
            <c:strRef>
              <c:f>'[PPT 作业.xlsx]存留用户和留存对比'!$A$2:$A$6</c:f>
              <c:strCache>
                <c:ptCount val="5"/>
                <c:pt idx="0">
                  <c:v>5月</c:v>
                </c:pt>
                <c:pt idx="1">
                  <c:v>6月</c:v>
                </c:pt>
                <c:pt idx="2">
                  <c:v>7月</c:v>
                </c:pt>
                <c:pt idx="3">
                  <c:v>8月</c:v>
                </c:pt>
                <c:pt idx="4">
                  <c:v>9月</c:v>
                </c:pt>
              </c:strCache>
            </c:strRef>
          </c:cat>
          <c:val>
            <c:numRef>
              <c:f>'[PPT 作业.xlsx]存留用户和留存对比'!$F$2:$F$6</c:f>
              <c:numCache>
                <c:formatCode>0.00%</c:formatCode>
                <c:ptCount val="5"/>
                <c:pt idx="0">
                  <c:v>8.49362847900232E-2</c:v>
                </c:pt>
                <c:pt idx="1">
                  <c:v>6.4528449711108105E-2</c:v>
                </c:pt>
                <c:pt idx="2">
                  <c:v>5.9625079351733105E-2</c:v>
                </c:pt>
                <c:pt idx="3">
                  <c:v>5.5967559036634806E-2</c:v>
                </c:pt>
                <c:pt idx="4">
                  <c:v>6.5704705637458019E-2</c:v>
                </c:pt>
              </c:numCache>
            </c:numRef>
          </c:val>
          <c:smooth val="0"/>
          <c:extLst xmlns:c16r2="http://schemas.microsoft.com/office/drawing/2015/06/chart">
            <c:ext xmlns:c16="http://schemas.microsoft.com/office/drawing/2014/chart" uri="{C3380CC4-5D6E-409C-BE32-E72D297353CC}">
              <c16:uniqueId val="{00000004-D9A2-0E45-8708-FE5DBD0BD066}"/>
            </c:ext>
          </c:extLst>
        </c:ser>
        <c:ser>
          <c:idx val="5"/>
          <c:order val="5"/>
          <c:tx>
            <c:strRef>
              <c:f>'[PPT 作业.xlsx]存留用户和留存对比'!$G$1</c:f>
              <c:strCache>
                <c:ptCount val="1"/>
                <c:pt idx="0">
                  <c:v>安卓新增月日均30留</c:v>
                </c:pt>
              </c:strCache>
            </c:strRef>
          </c:tx>
          <c:spPr>
            <a:ln w="15875" cap="rnd">
              <a:solidFill>
                <a:schemeClr val="accent6"/>
              </a:solidFill>
              <a:round/>
            </a:ln>
            <a:effectLst/>
          </c:spPr>
          <c:marker>
            <c:symbol val="none"/>
          </c:marker>
          <c:cat>
            <c:strRef>
              <c:f>'[PPT 作业.xlsx]存留用户和留存对比'!$A$2:$A$6</c:f>
              <c:strCache>
                <c:ptCount val="5"/>
                <c:pt idx="0">
                  <c:v>5月</c:v>
                </c:pt>
                <c:pt idx="1">
                  <c:v>6月</c:v>
                </c:pt>
                <c:pt idx="2">
                  <c:v>7月</c:v>
                </c:pt>
                <c:pt idx="3">
                  <c:v>8月</c:v>
                </c:pt>
                <c:pt idx="4">
                  <c:v>9月</c:v>
                </c:pt>
              </c:strCache>
            </c:strRef>
          </c:cat>
          <c:val>
            <c:numRef>
              <c:f>'[PPT 作业.xlsx]存留用户和留存对比'!$G$2:$G$6</c:f>
              <c:numCache>
                <c:formatCode>0.00%</c:formatCode>
                <c:ptCount val="5"/>
                <c:pt idx="0">
                  <c:v>3.566572626207401E-2</c:v>
                </c:pt>
                <c:pt idx="1">
                  <c:v>2.7648482148821103E-2</c:v>
                </c:pt>
                <c:pt idx="2">
                  <c:v>2.4055482251336996E-2</c:v>
                </c:pt>
                <c:pt idx="3">
                  <c:v>2.2476002678250111E-2</c:v>
                </c:pt>
                <c:pt idx="4">
                  <c:v>9.8737234886951304E-3</c:v>
                </c:pt>
              </c:numCache>
            </c:numRef>
          </c:val>
          <c:smooth val="0"/>
          <c:extLst xmlns:c16r2="http://schemas.microsoft.com/office/drawing/2015/06/chart">
            <c:ext xmlns:c16="http://schemas.microsoft.com/office/drawing/2014/chart" uri="{C3380CC4-5D6E-409C-BE32-E72D297353CC}">
              <c16:uniqueId val="{00000005-D9A2-0E45-8708-FE5DBD0BD066}"/>
            </c:ext>
          </c:extLst>
        </c:ser>
        <c:dLbls>
          <c:showLegendKey val="0"/>
          <c:showVal val="0"/>
          <c:showCatName val="0"/>
          <c:showSerName val="0"/>
          <c:showPercent val="0"/>
          <c:showBubbleSize val="0"/>
        </c:dLbls>
        <c:marker val="1"/>
        <c:smooth val="0"/>
        <c:axId val="437389856"/>
        <c:axId val="437388680"/>
      </c:lineChart>
      <c:catAx>
        <c:axId val="43738632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87504"/>
        <c:crosses val="autoZero"/>
        <c:auto val="1"/>
        <c:lblAlgn val="ctr"/>
        <c:lblOffset val="100"/>
        <c:noMultiLvlLbl val="0"/>
      </c:catAx>
      <c:valAx>
        <c:axId val="437387504"/>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86328"/>
        <c:crosses val="autoZero"/>
        <c:crossBetween val="between"/>
      </c:valAx>
      <c:catAx>
        <c:axId val="437389856"/>
        <c:scaling>
          <c:orientation val="minMax"/>
        </c:scaling>
        <c:delete val="1"/>
        <c:axPos val="b"/>
        <c:numFmt formatCode="General" sourceLinked="1"/>
        <c:majorTickMark val="out"/>
        <c:minorTickMark val="none"/>
        <c:tickLblPos val="none"/>
        <c:crossAx val="437388680"/>
        <c:crosses val="autoZero"/>
        <c:auto val="1"/>
        <c:lblAlgn val="ctr"/>
        <c:lblOffset val="100"/>
        <c:noMultiLvlLbl val="0"/>
      </c:catAx>
      <c:valAx>
        <c:axId val="437388680"/>
        <c:scaling>
          <c:orientation val="minMax"/>
        </c:scaling>
        <c:delete val="0"/>
        <c:axPos val="r"/>
        <c:numFmt formatCode="0.00%"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89856"/>
        <c:crosses val="max"/>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zh-CN" altLang="en-US">
                <a:solidFill>
                  <a:sysClr val="windowText" lastClr="000000"/>
                </a:solidFill>
              </a:rPr>
              <a:t>安卓新增月日均充值</a:t>
            </a:r>
          </a:p>
        </c:rich>
      </c:tx>
      <c:overlay val="0"/>
      <c:spPr>
        <a:noFill/>
        <a:ln>
          <a:noFill/>
        </a:ln>
        <a:effectLst/>
      </c:spPr>
      <c:txPr>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2"/>
          <c:order val="2"/>
          <c:tx>
            <c:strRef>
              <c:f>'[PPT 作业.xlsx]存留用户和留存对比'!$K$1</c:f>
              <c:strCache>
                <c:ptCount val="1"/>
                <c:pt idx="0">
                  <c:v>月日均充值金额</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 作业.xlsx]存留用户和留存对比'!$H$2:$H$6</c:f>
              <c:strCache>
                <c:ptCount val="5"/>
                <c:pt idx="0">
                  <c:v>5月</c:v>
                </c:pt>
                <c:pt idx="1">
                  <c:v>6月</c:v>
                </c:pt>
                <c:pt idx="2">
                  <c:v>7月</c:v>
                </c:pt>
                <c:pt idx="3">
                  <c:v>8月</c:v>
                </c:pt>
                <c:pt idx="4">
                  <c:v>9月</c:v>
                </c:pt>
              </c:strCache>
            </c:strRef>
          </c:cat>
          <c:val>
            <c:numRef>
              <c:f>'[PPT 作业.xlsx]存留用户和留存对比'!$K$2:$K$6</c:f>
              <c:numCache>
                <c:formatCode>0_ </c:formatCode>
                <c:ptCount val="5"/>
                <c:pt idx="0">
                  <c:v>2879.1666666666692</c:v>
                </c:pt>
                <c:pt idx="1">
                  <c:v>1278.4666666666703</c:v>
                </c:pt>
                <c:pt idx="2">
                  <c:v>1197.4013333333298</c:v>
                </c:pt>
                <c:pt idx="3">
                  <c:v>1956.5</c:v>
                </c:pt>
                <c:pt idx="4">
                  <c:v>2129.6</c:v>
                </c:pt>
              </c:numCache>
            </c:numRef>
          </c:val>
          <c:extLst xmlns:c16r2="http://schemas.microsoft.com/office/drawing/2015/06/chart">
            <c:ext xmlns:c16="http://schemas.microsoft.com/office/drawing/2014/chart" uri="{C3380CC4-5D6E-409C-BE32-E72D297353CC}">
              <c16:uniqueId val="{00000000-1158-B745-B80E-E1B82FB8B9F4}"/>
            </c:ext>
          </c:extLst>
        </c:ser>
        <c:dLbls>
          <c:showLegendKey val="0"/>
          <c:showVal val="1"/>
          <c:showCatName val="0"/>
          <c:showSerName val="0"/>
          <c:showPercent val="0"/>
          <c:showBubbleSize val="0"/>
        </c:dLbls>
        <c:gapWidth val="219"/>
        <c:overlap val="-27"/>
        <c:axId val="437389072"/>
        <c:axId val="437389464"/>
      </c:barChart>
      <c:lineChart>
        <c:grouping val="standard"/>
        <c:varyColors val="0"/>
        <c:ser>
          <c:idx val="0"/>
          <c:order val="0"/>
          <c:tx>
            <c:strRef>
              <c:f>'[PPT 作业.xlsx]存留用户和留存对比'!$I$1</c:f>
              <c:strCache>
                <c:ptCount val="1"/>
                <c:pt idx="0">
                  <c:v>安卓月日均新增</c:v>
                </c:pt>
              </c:strCache>
            </c:strRef>
          </c:tx>
          <c:spPr>
            <a:ln w="158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 作业.xlsx]存留用户和留存对比'!$H$2:$H$6</c:f>
              <c:strCache>
                <c:ptCount val="5"/>
                <c:pt idx="0">
                  <c:v>5月</c:v>
                </c:pt>
                <c:pt idx="1">
                  <c:v>6月</c:v>
                </c:pt>
                <c:pt idx="2">
                  <c:v>7月</c:v>
                </c:pt>
                <c:pt idx="3">
                  <c:v>8月</c:v>
                </c:pt>
                <c:pt idx="4">
                  <c:v>9月</c:v>
                </c:pt>
              </c:strCache>
            </c:strRef>
          </c:cat>
          <c:val>
            <c:numRef>
              <c:f>'[PPT 作业.xlsx]存留用户和留存对比'!$I$2:$I$6</c:f>
              <c:numCache>
                <c:formatCode>0_ </c:formatCode>
                <c:ptCount val="5"/>
                <c:pt idx="0">
                  <c:v>8701.8064516128998</c:v>
                </c:pt>
                <c:pt idx="1">
                  <c:v>6862.0666666666721</c:v>
                </c:pt>
                <c:pt idx="2">
                  <c:v>8931.5161290322576</c:v>
                </c:pt>
                <c:pt idx="3">
                  <c:v>14389.774193548397</c:v>
                </c:pt>
                <c:pt idx="4">
                  <c:v>17072.866666666698</c:v>
                </c:pt>
              </c:numCache>
            </c:numRef>
          </c:val>
          <c:smooth val="0"/>
          <c:extLst xmlns:c16r2="http://schemas.microsoft.com/office/drawing/2015/06/chart">
            <c:ext xmlns:c16="http://schemas.microsoft.com/office/drawing/2014/chart" uri="{C3380CC4-5D6E-409C-BE32-E72D297353CC}">
              <c16:uniqueId val="{00000001-1158-B745-B80E-E1B82FB8B9F4}"/>
            </c:ext>
          </c:extLst>
        </c:ser>
        <c:ser>
          <c:idx val="1"/>
          <c:order val="1"/>
          <c:tx>
            <c:strRef>
              <c:f>'[PPT 作业.xlsx]存留用户和留存对比'!$J$1</c:f>
              <c:strCache>
                <c:ptCount val="1"/>
                <c:pt idx="0">
                  <c:v>月日均充值人数</c:v>
                </c:pt>
              </c:strCache>
            </c:strRef>
          </c:tx>
          <c:spPr>
            <a:ln w="158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 作业.xlsx]存留用户和留存对比'!$H$2:$H$6</c:f>
              <c:strCache>
                <c:ptCount val="5"/>
                <c:pt idx="0">
                  <c:v>5月</c:v>
                </c:pt>
                <c:pt idx="1">
                  <c:v>6月</c:v>
                </c:pt>
                <c:pt idx="2">
                  <c:v>7月</c:v>
                </c:pt>
                <c:pt idx="3">
                  <c:v>8月</c:v>
                </c:pt>
                <c:pt idx="4">
                  <c:v>9月</c:v>
                </c:pt>
              </c:strCache>
            </c:strRef>
          </c:cat>
          <c:val>
            <c:numRef>
              <c:f>'[PPT 作业.xlsx]存留用户和留存对比'!$J$2:$J$6</c:f>
              <c:numCache>
                <c:formatCode>0_ </c:formatCode>
                <c:ptCount val="5"/>
                <c:pt idx="0">
                  <c:v>96.2</c:v>
                </c:pt>
                <c:pt idx="1">
                  <c:v>47.933333333333302</c:v>
                </c:pt>
                <c:pt idx="2">
                  <c:v>50.366666666666688</c:v>
                </c:pt>
                <c:pt idx="3">
                  <c:v>72.966666666666697</c:v>
                </c:pt>
                <c:pt idx="4">
                  <c:v>86.233333333333292</c:v>
                </c:pt>
              </c:numCache>
            </c:numRef>
          </c:val>
          <c:smooth val="0"/>
          <c:extLst xmlns:c16r2="http://schemas.microsoft.com/office/drawing/2015/06/chart">
            <c:ext xmlns:c16="http://schemas.microsoft.com/office/drawing/2014/chart" uri="{C3380CC4-5D6E-409C-BE32-E72D297353CC}">
              <c16:uniqueId val="{00000002-1158-B745-B80E-E1B82FB8B9F4}"/>
            </c:ext>
          </c:extLst>
        </c:ser>
        <c:dLbls>
          <c:showLegendKey val="0"/>
          <c:showVal val="1"/>
          <c:showCatName val="0"/>
          <c:showSerName val="0"/>
          <c:showPercent val="0"/>
          <c:showBubbleSize val="0"/>
        </c:dLbls>
        <c:marker val="1"/>
        <c:smooth val="0"/>
        <c:axId val="437390248"/>
        <c:axId val="437385152"/>
      </c:lineChart>
      <c:catAx>
        <c:axId val="43738907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crossAx val="437389464"/>
        <c:crosses val="autoZero"/>
        <c:auto val="1"/>
        <c:lblAlgn val="ctr"/>
        <c:lblOffset val="100"/>
        <c:noMultiLvlLbl val="0"/>
      </c:catAx>
      <c:valAx>
        <c:axId val="437389464"/>
        <c:scaling>
          <c:orientation val="minMax"/>
        </c:scaling>
        <c:delete val="1"/>
        <c:axPos val="l"/>
        <c:numFmt formatCode="0_ " sourceLinked="1"/>
        <c:majorTickMark val="none"/>
        <c:minorTickMark val="none"/>
        <c:tickLblPos val="none"/>
        <c:crossAx val="437389072"/>
        <c:crosses val="autoZero"/>
        <c:crossBetween val="between"/>
      </c:valAx>
      <c:catAx>
        <c:axId val="437390248"/>
        <c:scaling>
          <c:orientation val="minMax"/>
        </c:scaling>
        <c:delete val="1"/>
        <c:axPos val="b"/>
        <c:numFmt formatCode="General" sourceLinked="1"/>
        <c:majorTickMark val="out"/>
        <c:minorTickMark val="none"/>
        <c:tickLblPos val="none"/>
        <c:crossAx val="437385152"/>
        <c:crosses val="autoZero"/>
        <c:auto val="1"/>
        <c:lblAlgn val="ctr"/>
        <c:lblOffset val="100"/>
        <c:noMultiLvlLbl val="0"/>
      </c:catAx>
      <c:valAx>
        <c:axId val="437385152"/>
        <c:scaling>
          <c:orientation val="minMax"/>
        </c:scaling>
        <c:delete val="1"/>
        <c:axPos val="r"/>
        <c:numFmt formatCode="0_ " sourceLinked="1"/>
        <c:majorTickMark val="out"/>
        <c:minorTickMark val="none"/>
        <c:tickLblPos val="none"/>
        <c:crossAx val="437390248"/>
        <c:crosses val="max"/>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6-9</a:t>
            </a:r>
            <a:r>
              <a:rPr lang="zh-CN"/>
              <a:t>月安卓各类型新增占比</a:t>
            </a:r>
          </a:p>
        </c:rich>
      </c:tx>
      <c:overlay val="0"/>
    </c:title>
    <c:autoTitleDeleted val="0"/>
    <c:plotArea>
      <c:layout>
        <c:manualLayout>
          <c:layoutTarget val="inner"/>
          <c:xMode val="edge"/>
          <c:yMode val="edge"/>
          <c:x val="0.23081706769474145"/>
          <c:y val="0.28527713797680054"/>
          <c:w val="0.42802706211473029"/>
          <c:h val="0.67795216074181208"/>
        </c:manualLayout>
      </c:layout>
      <c:pieChart>
        <c:varyColors val="1"/>
        <c:ser>
          <c:idx val="0"/>
          <c:order val="0"/>
          <c:tx>
            <c:strRef>
              <c:f>Sheet4!$B$18</c:f>
              <c:strCache>
                <c:ptCount val="1"/>
                <c:pt idx="0">
                  <c:v>6-9月新增</c:v>
                </c:pt>
              </c:strCache>
            </c:strRef>
          </c:tx>
          <c:dLbls>
            <c:dLbl>
              <c:idx val="5"/>
              <c:layout>
                <c:manualLayout>
                  <c:x val="0.13534875937118029"/>
                  <c:y val="5.2232313162011108E-2"/>
                </c:manualLayout>
              </c:layout>
              <c:showLegendKey val="0"/>
              <c:showVal val="1"/>
              <c:showCatName val="1"/>
              <c:showSerName val="0"/>
              <c:showPercent val="1"/>
              <c:showBubbleSize val="0"/>
              <c:extLst>
                <c:ext xmlns:c15="http://schemas.microsoft.com/office/drawing/2012/chart" uri="{CE6537A1-D6FC-4f65-9D91-7224C49458BB}"/>
              </c:extLst>
            </c:dLbl>
            <c:numFmt formatCode="0.00%" sourceLinked="0"/>
            <c:spPr>
              <a:noFill/>
              <a:ln>
                <a:noFill/>
              </a:ln>
              <a:effectLst/>
            </c:spPr>
            <c:showLegendKey val="0"/>
            <c:showVal val="1"/>
            <c:showCatName val="1"/>
            <c:showSerName val="0"/>
            <c:showPercent val="1"/>
            <c:showBubbleSize val="0"/>
            <c:showLeaderLines val="1"/>
            <c:extLst>
              <c:ext xmlns:c15="http://schemas.microsoft.com/office/drawing/2012/chart" uri="{CE6537A1-D6FC-4f65-9D91-7224C49458BB}"/>
            </c:extLst>
          </c:dLbls>
          <c:cat>
            <c:strRef>
              <c:f>Sheet4!$A$19:$A$24</c:f>
              <c:strCache>
                <c:ptCount val="6"/>
                <c:pt idx="0">
                  <c:v>厂商</c:v>
                </c:pt>
                <c:pt idx="1">
                  <c:v>信息流</c:v>
                </c:pt>
                <c:pt idx="2">
                  <c:v>自然</c:v>
                </c:pt>
                <c:pt idx="3">
                  <c:v>应用市场</c:v>
                </c:pt>
                <c:pt idx="4">
                  <c:v>SEM</c:v>
                </c:pt>
                <c:pt idx="5">
                  <c:v>CPS</c:v>
                </c:pt>
              </c:strCache>
            </c:strRef>
          </c:cat>
          <c:val>
            <c:numRef>
              <c:f>Sheet4!$B$19:$B$24</c:f>
              <c:numCache>
                <c:formatCode>General</c:formatCode>
                <c:ptCount val="6"/>
                <c:pt idx="0">
                  <c:v>956243</c:v>
                </c:pt>
                <c:pt idx="1">
                  <c:v>188454</c:v>
                </c:pt>
                <c:pt idx="2">
                  <c:v>129013</c:v>
                </c:pt>
                <c:pt idx="3">
                  <c:v>167454</c:v>
                </c:pt>
                <c:pt idx="4">
                  <c:v>84870</c:v>
                </c:pt>
                <c:pt idx="5">
                  <c:v>5866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5492475602711828"/>
          <c:y val="0.28364902040674517"/>
          <c:w val="0.13809475497738874"/>
          <c:h val="0.50785318501853938"/>
        </c:manualLayout>
      </c:layout>
      <c:overlay val="0"/>
    </c:legend>
    <c:plotVisOnly val="1"/>
    <c:dispBlanksAs val="gap"/>
    <c:showDLblsOverMax val="0"/>
  </c:chart>
  <c:txPr>
    <a:bodyPr/>
    <a:lstStyle/>
    <a:p>
      <a:pPr>
        <a:defRPr>
          <a:latin typeface="微软雅黑" pitchFamily="34" charset="-122"/>
          <a:ea typeface="微软雅黑" pitchFamily="34" charset="-122"/>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98090-3026-4F31-AE2C-CE7487353B69}"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34A54-C7FB-40C9-BE0C-45AE2AD4E75F}" type="slidenum">
              <a:rPr lang="zh-CN" altLang="en-US" smtClean="0"/>
              <a:t>‹#›</a:t>
            </a:fld>
            <a:endParaRPr lang="zh-CN" altLang="en-US"/>
          </a:p>
        </p:txBody>
      </p:sp>
    </p:spTree>
    <p:extLst>
      <p:ext uri="{BB962C8B-B14F-4D97-AF65-F5344CB8AC3E}">
        <p14:creationId xmlns:p14="http://schemas.microsoft.com/office/powerpoint/2010/main" val="318239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prstClr val="black"/>
                </a:solidFill>
                <a:latin typeface="Calibri Light"/>
                <a:ea typeface="+mn-ea"/>
                <a:cs typeface="+mn-cs"/>
              </a:rPr>
              <a:t>新用户付费情况，是否整体增长，分当日和</a:t>
            </a:r>
            <a:r>
              <a:rPr lang="en-US" altLang="zh-CN" sz="1200" kern="1200" dirty="0" smtClean="0">
                <a:solidFill>
                  <a:prstClr val="black"/>
                </a:solidFill>
                <a:latin typeface="Calibri Light"/>
                <a:ea typeface="+mn-ea"/>
                <a:cs typeface="+mn-cs"/>
              </a:rPr>
              <a:t>30</a:t>
            </a:r>
            <a:r>
              <a:rPr lang="zh-CN" altLang="en-US" sz="1200" kern="1200" dirty="0" smtClean="0">
                <a:solidFill>
                  <a:prstClr val="black"/>
                </a:solidFill>
                <a:latin typeface="Calibri Light"/>
                <a:ea typeface="+mn-ea"/>
                <a:cs typeface="+mn-cs"/>
              </a:rPr>
              <a:t>天两个维度</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3334A54-C7FB-40C9-BE0C-45AE2AD4E75F}"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89899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334A54-C7FB-40C9-BE0C-45AE2AD4E75F}" type="slidenum">
              <a:rPr lang="zh-CN" altLang="en-US" smtClean="0"/>
              <a:t>12</a:t>
            </a:fld>
            <a:endParaRPr lang="zh-CN" altLang="en-US"/>
          </a:p>
        </p:txBody>
      </p:sp>
    </p:spTree>
    <p:extLst>
      <p:ext uri="{BB962C8B-B14F-4D97-AF65-F5344CB8AC3E}">
        <p14:creationId xmlns:p14="http://schemas.microsoft.com/office/powerpoint/2010/main" val="15721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125065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22363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416720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234691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350480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39102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2651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52910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419130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49282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EF4595-F49A-45D7-B384-E5A332256938}"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417856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4595-F49A-45D7-B384-E5A332256938}" type="datetimeFigureOut">
              <a:rPr lang="zh-CN" altLang="en-US" smtClean="0"/>
              <a:pPr/>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7FFFF-AFFD-4072-942C-19E45A3106E6}" type="slidenum">
              <a:rPr lang="zh-CN" altLang="en-US" smtClean="0"/>
              <a:pPr/>
              <a:t>‹#›</a:t>
            </a:fld>
            <a:endParaRPr lang="zh-CN" altLang="en-US"/>
          </a:p>
        </p:txBody>
      </p:sp>
    </p:spTree>
    <p:extLst>
      <p:ext uri="{BB962C8B-B14F-4D97-AF65-F5344CB8AC3E}">
        <p14:creationId xmlns:p14="http://schemas.microsoft.com/office/powerpoint/2010/main" val="3590491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6.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slideLayout" Target="../slideLayouts/slideLayout1.xml"/><Relationship Id="rId4" Type="http://schemas.openxmlformats.org/officeDocument/2006/relationships/tags" Target="../tags/tag11.xml"/><Relationship Id="rId9" Type="http://schemas.openxmlformats.org/officeDocument/2006/relationships/tags" Target="../tags/tag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1814" y="887440"/>
            <a:ext cx="9144000" cy="2387600"/>
          </a:xfrm>
        </p:spPr>
        <p:txBody>
          <a:bodyPr>
            <a:normAutofit/>
          </a:bodyPr>
          <a:lstStyle/>
          <a:p>
            <a:r>
              <a:rPr lang="en-US" altLang="zh-CN" b="1" dirty="0" smtClean="0">
                <a:latin typeface="+mj-ea"/>
              </a:rPr>
              <a:t>17K</a:t>
            </a:r>
            <a:r>
              <a:rPr lang="en-US" altLang="zh-CN" b="1" dirty="0">
                <a:latin typeface="+mj-ea"/>
              </a:rPr>
              <a:t/>
            </a:r>
            <a:br>
              <a:rPr lang="en-US" altLang="zh-CN" b="1" dirty="0">
                <a:latin typeface="+mj-ea"/>
              </a:rPr>
            </a:br>
            <a:r>
              <a:rPr lang="zh-CN" altLang="en-US" b="1" dirty="0">
                <a:latin typeface="+mj-ea"/>
              </a:rPr>
              <a:t>现状与未来规划</a:t>
            </a:r>
          </a:p>
        </p:txBody>
      </p:sp>
      <p:sp>
        <p:nvSpPr>
          <p:cNvPr id="3" name="文本框 2"/>
          <p:cNvSpPr txBox="1"/>
          <p:nvPr/>
        </p:nvSpPr>
        <p:spPr>
          <a:xfrm>
            <a:off x="8494004" y="3955056"/>
            <a:ext cx="3791458" cy="369332"/>
          </a:xfrm>
          <a:prstGeom prst="rect">
            <a:avLst/>
          </a:prstGeom>
          <a:noFill/>
        </p:spPr>
        <p:txBody>
          <a:bodyPr wrap="square" rtlCol="0">
            <a:spAutoFit/>
          </a:bodyPr>
          <a:lstStyle/>
          <a:p>
            <a:r>
              <a:rPr lang="zh-CN" altLang="en-US" dirty="0"/>
              <a:t>看清自己，找到出路</a:t>
            </a:r>
          </a:p>
        </p:txBody>
      </p:sp>
    </p:spTree>
    <p:extLst>
      <p:ext uri="{BB962C8B-B14F-4D97-AF65-F5344CB8AC3E}">
        <p14:creationId xmlns:p14="http://schemas.microsoft.com/office/powerpoint/2010/main" val="167566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5442516"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户</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各月新用户发展数量以及各月流失情况</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4533847" y="1186814"/>
          <a:ext cx="6720838" cy="5075040"/>
        </p:xfrm>
        <a:graphic>
          <a:graphicData uri="http://schemas.openxmlformats.org/drawingml/2006/table">
            <a:tbl>
              <a:tblPr/>
              <a:tblGrid>
                <a:gridCol w="777239"/>
                <a:gridCol w="606464"/>
                <a:gridCol w="593015"/>
                <a:gridCol w="593015"/>
                <a:gridCol w="593015"/>
                <a:gridCol w="593015"/>
                <a:gridCol w="593015"/>
                <a:gridCol w="593015"/>
                <a:gridCol w="593015"/>
                <a:gridCol w="593015"/>
                <a:gridCol w="593015"/>
              </a:tblGrid>
              <a:tr h="140522">
                <a:tc>
                  <a:txBody>
                    <a:bodyPr/>
                    <a:lstStyle/>
                    <a:p>
                      <a:pPr algn="ctr" fontAlgn="ctr"/>
                      <a:r>
                        <a:rPr lang="zh-CN" altLang="en-US" sz="1000" b="1" i="0" u="none" strike="noStrike" dirty="0">
                          <a:solidFill>
                            <a:srgbClr val="FFFFFF"/>
                          </a:solidFill>
                          <a:effectLst/>
                          <a:latin typeface="微软雅黑" pitchFamily="34" charset="-122"/>
                          <a:ea typeface="微软雅黑" pitchFamily="34" charset="-122"/>
                        </a:rPr>
                        <a:t>时间</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zh-CN" altLang="en-US" sz="1000" b="1" i="0" u="none" strike="noStrike">
                          <a:solidFill>
                            <a:srgbClr val="FFFFFF"/>
                          </a:solidFill>
                          <a:effectLst/>
                          <a:latin typeface="微软雅黑" pitchFamily="34" charset="-122"/>
                          <a:ea typeface="微软雅黑" pitchFamily="34" charset="-122"/>
                        </a:rPr>
                        <a:t>新增用户</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1</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2</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3</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4</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5</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6</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7</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8</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9</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7</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928619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197131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56383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41775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34523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30940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25776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20155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16518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13452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8</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1053562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224154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68909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42514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27868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22594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17980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14925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13225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10248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9</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1140474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236547</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53238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29746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23322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16994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14383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12586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10660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8614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10</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1279621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258006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73266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55565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38371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29095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28321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微软雅黑" pitchFamily="34" charset="-122"/>
                          <a:ea typeface="微软雅黑" pitchFamily="34" charset="-122"/>
                        </a:rPr>
                        <a:t>15831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92D050"/>
                    </a:solidFill>
                  </a:tcPr>
                </a:tc>
                <a:tc>
                  <a:txBody>
                    <a:bodyPr/>
                    <a:lstStyle/>
                    <a:p>
                      <a:pPr algn="r" fontAlgn="ctr"/>
                      <a:r>
                        <a:rPr lang="en-US" altLang="zh-CN" sz="1000" b="0" i="0" u="none" strike="noStrike" dirty="0">
                          <a:solidFill>
                            <a:srgbClr val="000000"/>
                          </a:solidFill>
                          <a:effectLst/>
                          <a:latin typeface="微软雅黑" pitchFamily="34" charset="-122"/>
                          <a:ea typeface="微软雅黑" pitchFamily="34" charset="-122"/>
                        </a:rPr>
                        <a:t>9093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7161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11</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1341393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247950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169595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112679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79053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93270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34871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92D05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9139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8212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6607</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12</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1594585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322802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195784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139931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154142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65548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92D050"/>
                    </a:solidFill>
                  </a:tcPr>
                </a:tc>
                <a:tc>
                  <a:txBody>
                    <a:bodyPr/>
                    <a:lstStyle/>
                    <a:p>
                      <a:pPr algn="r" fontAlgn="ctr"/>
                      <a:r>
                        <a:rPr lang="en-US" altLang="zh-CN" sz="1000" b="0" i="0" u="none" strike="noStrike" dirty="0">
                          <a:solidFill>
                            <a:srgbClr val="000000"/>
                          </a:solidFill>
                          <a:effectLst/>
                          <a:latin typeface="微软雅黑" pitchFamily="34" charset="-122"/>
                          <a:ea typeface="微软雅黑" pitchFamily="34" charset="-122"/>
                        </a:rPr>
                        <a:t>23580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20911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18245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14420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1346070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238712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130246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142650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66620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92D050"/>
                    </a:solidFill>
                  </a:tcPr>
                </a:tc>
                <a:tc>
                  <a:txBody>
                    <a:bodyPr/>
                    <a:lstStyle/>
                    <a:p>
                      <a:pPr algn="r" fontAlgn="ctr"/>
                      <a:r>
                        <a:rPr lang="en-US" altLang="zh-CN" sz="1000" b="0" i="0" u="none" strike="noStrike" dirty="0">
                          <a:solidFill>
                            <a:srgbClr val="000000"/>
                          </a:solidFill>
                          <a:effectLst/>
                          <a:latin typeface="微软雅黑" pitchFamily="34" charset="-122"/>
                          <a:ea typeface="微软雅黑" pitchFamily="34" charset="-122"/>
                        </a:rPr>
                        <a:t>16716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14879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12794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10681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2</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884688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146075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109859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微软雅黑" pitchFamily="34" charset="-122"/>
                          <a:ea typeface="微软雅黑" pitchFamily="34" charset="-122"/>
                        </a:rPr>
                        <a:t>56221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dirty="0" smtClean="0">
                          <a:solidFill>
                            <a:srgbClr val="000000"/>
                          </a:solidFill>
                          <a:effectLst/>
                          <a:latin typeface="微软雅黑" pitchFamily="34" charset="-122"/>
                          <a:ea typeface="微软雅黑" pitchFamily="34" charset="-122"/>
                        </a:rPr>
                        <a:t>15946</a:t>
                      </a:r>
                      <a:endParaRPr lang="en-US" altLang="zh-CN" sz="1000" b="0" i="0" u="none" strike="noStrike" dirty="0">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14003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11781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9379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3</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379039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67274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35428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18421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15194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12336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10093</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4</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206308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45535</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23959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18306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14578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11556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5</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269756</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49229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28364</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20891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15759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6</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205862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39638</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22029</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15931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7</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272892</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50227</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25020</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8</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380331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58731</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808080"/>
                      </a:solidFill>
                      <a:prstDash val="solid"/>
                      <a:round/>
                      <a:headEnd type="none" w="med" len="med"/>
                      <a:tailEnd type="none" w="med" len="med"/>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w="6350" cap="flat" cmpd="sng" algn="ctr">
                      <a:solidFill>
                        <a:srgbClr val="808080"/>
                      </a:solidFill>
                      <a:prstDash val="solid"/>
                      <a:round/>
                      <a:headEnd type="none" w="med" len="med"/>
                      <a:tailEnd type="none" w="med" len="med"/>
                    </a:lnB>
                  </a:tcPr>
                </a:tc>
              </a:tr>
              <a:tr h="140522">
                <a:tc>
                  <a:txBody>
                    <a:bodyPr/>
                    <a:lstStyle/>
                    <a:p>
                      <a:pPr algn="ctr" fontAlgn="ctr"/>
                      <a:r>
                        <a:rPr lang="zh-CN" altLang="en-US" sz="1000" b="1" i="0" u="none" strike="noStrike">
                          <a:solidFill>
                            <a:srgbClr val="FFFFFF"/>
                          </a:solidFill>
                          <a:effectLst/>
                          <a:latin typeface="微软雅黑" pitchFamily="34" charset="-122"/>
                          <a:ea typeface="微软雅黑" pitchFamily="34" charset="-122"/>
                        </a:rPr>
                        <a:t>时间</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zh-CN" altLang="en-US" sz="1000" b="1" i="0" u="none" strike="noStrike">
                          <a:solidFill>
                            <a:srgbClr val="FFFFFF"/>
                          </a:solidFill>
                          <a:effectLst/>
                          <a:latin typeface="微软雅黑" pitchFamily="34" charset="-122"/>
                          <a:ea typeface="微软雅黑" pitchFamily="34" charset="-122"/>
                        </a:rPr>
                        <a:t>新增用户</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1</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2</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3</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4</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5</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6</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7</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8</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altLang="zh-CN" sz="1000" b="1" i="0" u="none" strike="noStrike">
                          <a:solidFill>
                            <a:srgbClr val="FFFFFF"/>
                          </a:solidFill>
                          <a:effectLst/>
                          <a:latin typeface="微软雅黑" pitchFamily="34" charset="-122"/>
                          <a:ea typeface="微软雅黑" pitchFamily="34" charset="-122"/>
                        </a:rPr>
                        <a:t>9</a:t>
                      </a:r>
                      <a:r>
                        <a:rPr lang="zh-CN" altLang="en-US" sz="1000" b="1" i="0" u="none" strike="noStrike">
                          <a:solidFill>
                            <a:srgbClr val="FFFFFF"/>
                          </a:solidFill>
                          <a:effectLst/>
                          <a:latin typeface="微软雅黑" pitchFamily="34" charset="-122"/>
                          <a:ea typeface="微软雅黑" pitchFamily="34" charset="-122"/>
                        </a:rPr>
                        <a:t>月后留存</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7</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21.23%</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28.60%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74.09%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82.64%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89.62%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83.31%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78.19%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81.95%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81.44%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8</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21.28%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30.74%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61.70%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65.55%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81.08%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79.58%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83.01%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88.61%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77.49%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9</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20.74%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22.51%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55.87%</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78.40%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72.87%</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84.64%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87.51%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84.70%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80.81%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10</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20.16%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28.40%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75.84%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69.06%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75.83%</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97.34%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55.90%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57.44%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78.75%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11</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18.48%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68.40%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66.44%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70.16%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117.98%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37.39%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26.21%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89.86%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80.46%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2017</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12</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20.24%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60.65%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71.47%</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110.16%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42.52%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35.97%</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88.68%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87.25%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79.04%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1</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17.73%</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54.56%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109.52%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46.70%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25.09%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89.01%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85.99%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83.48%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0.00%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2</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16.51%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75.21%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51.18%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28.36%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87.82%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84.13%</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79.61%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3</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17.75%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52.66%</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52.00%</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82.48%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81.19%</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81.82%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w="6350" cap="flat" cmpd="sng" algn="ctr">
                      <a:solidFill>
                        <a:srgbClr val="000000"/>
                      </a:solidFill>
                      <a:prstDash val="solid"/>
                      <a:round/>
                      <a:headEnd type="none" w="med" len="med"/>
                      <a:tailEnd type="none" w="med" len="med"/>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4</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22.07%</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52.62%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76.41%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79.64%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79.27%</a:t>
                      </a:r>
                    </a:p>
                  </a:txBody>
                  <a:tcPr marL="6608" marR="6608" marT="66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5</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18.25%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57.62%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73.65%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75.43%</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6</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19.25%</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55.58%</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72.32%</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a:solidFill>
                            <a:srgbClr val="000000"/>
                          </a:solidFill>
                          <a:effectLst/>
                          <a:latin typeface="微软雅黑" pitchFamily="34" charset="-122"/>
                          <a:ea typeface="微软雅黑" pitchFamily="34" charset="-122"/>
                        </a:rPr>
                        <a:t>2018</a:t>
                      </a:r>
                      <a:r>
                        <a:rPr lang="zh-CN" altLang="en-US" sz="1000" b="0" i="0" u="none" strike="noStrike">
                          <a:solidFill>
                            <a:srgbClr val="000000"/>
                          </a:solidFill>
                          <a:effectLst/>
                          <a:latin typeface="微软雅黑" pitchFamily="34" charset="-122"/>
                          <a:ea typeface="微软雅黑" pitchFamily="34" charset="-122"/>
                        </a:rPr>
                        <a:t>年</a:t>
                      </a:r>
                      <a:r>
                        <a:rPr lang="en-US" altLang="zh-CN" sz="1000" b="0" i="0" u="none" strike="noStrike">
                          <a:solidFill>
                            <a:srgbClr val="000000"/>
                          </a:solidFill>
                          <a:effectLst/>
                          <a:latin typeface="微软雅黑" pitchFamily="34" charset="-122"/>
                          <a:ea typeface="微软雅黑" pitchFamily="34" charset="-122"/>
                        </a:rPr>
                        <a:t>7</a:t>
                      </a:r>
                      <a:r>
                        <a:rPr lang="zh-CN" altLang="en-US" sz="1000" b="0" i="0" u="none" strike="noStrike">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18.41%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49.81%</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r h="145368">
                <a:tc>
                  <a:txBody>
                    <a:bodyPr/>
                    <a:lstStyle/>
                    <a:p>
                      <a:pPr algn="l" fontAlgn="ctr"/>
                      <a:r>
                        <a:rPr lang="en-US" altLang="zh-CN" sz="1000" b="0" i="0" u="none" strike="noStrike" dirty="0">
                          <a:solidFill>
                            <a:srgbClr val="000000"/>
                          </a:solidFill>
                          <a:effectLst/>
                          <a:latin typeface="微软雅黑" pitchFamily="34" charset="-122"/>
                          <a:ea typeface="微软雅黑" pitchFamily="34" charset="-122"/>
                        </a:rPr>
                        <a:t>2018</a:t>
                      </a:r>
                      <a:r>
                        <a:rPr lang="zh-CN" altLang="en-US" sz="1000" b="0" i="0" u="none" strike="noStrike" dirty="0">
                          <a:solidFill>
                            <a:srgbClr val="000000"/>
                          </a:solidFill>
                          <a:effectLst/>
                          <a:latin typeface="微软雅黑" pitchFamily="34" charset="-122"/>
                          <a:ea typeface="微软雅黑" pitchFamily="34" charset="-122"/>
                        </a:rPr>
                        <a:t>年</a:t>
                      </a:r>
                      <a:r>
                        <a:rPr lang="en-US" altLang="zh-CN" sz="1000" b="0" i="0" u="none" strike="noStrike" dirty="0">
                          <a:solidFill>
                            <a:srgbClr val="000000"/>
                          </a:solidFill>
                          <a:effectLst/>
                          <a:latin typeface="微软雅黑" pitchFamily="34" charset="-122"/>
                          <a:ea typeface="微软雅黑" pitchFamily="34" charset="-122"/>
                        </a:rPr>
                        <a:t>8</a:t>
                      </a:r>
                      <a:r>
                        <a:rPr lang="zh-CN" altLang="en-US" sz="1000" b="0" i="0" u="none" strike="noStrike" dirty="0">
                          <a:solidFill>
                            <a:srgbClr val="000000"/>
                          </a:solidFill>
                          <a:effectLst/>
                          <a:latin typeface="微软雅黑" pitchFamily="34" charset="-122"/>
                          <a:ea typeface="微软雅黑" pitchFamily="34" charset="-122"/>
                        </a:rPr>
                        <a:t>月</a:t>
                      </a:r>
                    </a:p>
                  </a:txBody>
                  <a:tcPr marL="6608" marR="6608" marT="6608"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itchFamily="34" charset="-122"/>
                          <a:ea typeface="微软雅黑" pitchFamily="34" charset="-122"/>
                        </a:rPr>
                        <a:t>　</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00" b="0" i="0" u="none" strike="noStrike">
                          <a:solidFill>
                            <a:srgbClr val="000000"/>
                          </a:solidFill>
                          <a:effectLst/>
                          <a:latin typeface="微软雅黑" pitchFamily="34" charset="-122"/>
                          <a:ea typeface="微软雅黑" pitchFamily="34" charset="-122"/>
                        </a:rPr>
                        <a:t>15.44%</a:t>
                      </a:r>
                    </a:p>
                  </a:txBody>
                  <a:tcPr marL="6608" marR="6608" marT="66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微软雅黑" pitchFamily="34" charset="-122"/>
                        <a:ea typeface="微软雅黑" pitchFamily="34" charset="-122"/>
                      </a:endParaRPr>
                    </a:p>
                  </a:txBody>
                  <a:tcPr marL="6608" marR="6608" marT="6608" marB="0" anchor="ctr">
                    <a:lnL>
                      <a:noFill/>
                    </a:lnL>
                    <a:lnR>
                      <a:noFill/>
                    </a:lnR>
                    <a:lnT>
                      <a:noFill/>
                    </a:lnT>
                    <a:lnB>
                      <a:noFill/>
                    </a:lnB>
                  </a:tcPr>
                </a:tc>
              </a:tr>
            </a:tbl>
          </a:graphicData>
        </a:graphic>
      </p:graphicFrame>
      <p:sp>
        <p:nvSpPr>
          <p:cNvPr id="6" name="矩形 5"/>
          <p:cNvSpPr/>
          <p:nvPr/>
        </p:nvSpPr>
        <p:spPr>
          <a:xfrm>
            <a:off x="1131517" y="1592610"/>
            <a:ext cx="2777544" cy="3539430"/>
          </a:xfrm>
          <a:prstGeom prst="rect">
            <a:avLst/>
          </a:prstGeom>
        </p:spPr>
        <p:txBody>
          <a:bodyPr wrap="square">
            <a:spAutoFit/>
          </a:bodyPr>
          <a:lstStyle/>
          <a:p>
            <a:pPr marL="285750" indent="-285750">
              <a:buFont typeface="Arial" panose="020B0604020202020204" pitchFamily="34" charset="0"/>
              <a:buChar char="•"/>
            </a:pPr>
            <a:r>
              <a:rPr lang="en-US" altLang="zh-CN" sz="1400" dirty="0" smtClean="0">
                <a:latin typeface="微软雅黑" pitchFamily="34" charset="-122"/>
                <a:ea typeface="微软雅黑" pitchFamily="34" charset="-122"/>
              </a:rPr>
              <a:t>2017</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月至</a:t>
            </a:r>
            <a:r>
              <a:rPr lang="en-US" altLang="zh-CN" sz="1400" dirty="0" smtClean="0">
                <a:latin typeface="微软雅黑" pitchFamily="34" charset="-122"/>
                <a:ea typeface="微软雅黑" pitchFamily="34" charset="-122"/>
              </a:rPr>
              <a:t>2018</a:t>
            </a:r>
            <a:r>
              <a:rPr lang="zh-CN" altLang="en-US" sz="1400" dirty="0" smtClean="0">
                <a:latin typeface="微软雅黑" pitchFamily="34" charset="-122"/>
                <a:ea typeface="微软雅黑" pitchFamily="34" charset="-122"/>
              </a:rPr>
              <a:t>年</a:t>
            </a:r>
            <a:r>
              <a:rPr lang="en-US" altLang="zh-CN" sz="1400" dirty="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月的安卓新增用户，在</a:t>
            </a:r>
            <a:r>
              <a:rPr lang="en-US" altLang="zh-CN" sz="1400" dirty="0" smtClean="0">
                <a:latin typeface="微软雅黑" pitchFamily="34" charset="-122"/>
                <a:ea typeface="微软雅黑" pitchFamily="34" charset="-122"/>
              </a:rPr>
              <a:t>18</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月和</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月上出现跳水式流失；</a:t>
            </a:r>
            <a:endParaRPr lang="en-US" altLang="zh-CN" sz="14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400"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en-US" sz="1400" dirty="0" smtClean="0">
                <a:latin typeface="微软雅黑" pitchFamily="34" charset="-122"/>
                <a:ea typeface="微软雅黑" pitchFamily="34" charset="-122"/>
              </a:rPr>
              <a:t>如</a:t>
            </a:r>
            <a:r>
              <a:rPr lang="en-US" altLang="zh-CN" sz="1400" dirty="0" smtClean="0">
                <a:latin typeface="微软雅黑" pitchFamily="34" charset="-122"/>
                <a:ea typeface="微软雅黑" pitchFamily="34" charset="-122"/>
              </a:rPr>
              <a:t>2017</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12</a:t>
            </a:r>
            <a:r>
              <a:rPr lang="zh-CN" altLang="en-US" sz="1400" dirty="0" smtClean="0">
                <a:latin typeface="微软雅黑" pitchFamily="34" charset="-122"/>
                <a:ea typeface="微软雅黑" pitchFamily="34" charset="-122"/>
              </a:rPr>
              <a:t>月新增用户</a:t>
            </a:r>
            <a:r>
              <a:rPr lang="en-US" altLang="zh-CN" sz="1400" dirty="0" smtClean="0">
                <a:latin typeface="微软雅黑" pitchFamily="34" charset="-122"/>
                <a:ea typeface="微软雅黑" pitchFamily="34" charset="-122"/>
              </a:rPr>
              <a:t>159</a:t>
            </a:r>
            <a:r>
              <a:rPr lang="zh-CN" altLang="en-US" sz="1400" dirty="0" smtClean="0">
                <a:latin typeface="微软雅黑" pitchFamily="34" charset="-122"/>
                <a:ea typeface="微软雅黑" pitchFamily="34" charset="-122"/>
              </a:rPr>
              <a:t>万，正常情况下</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个月后留存率较前一个月大约在</a:t>
            </a:r>
            <a:r>
              <a:rPr lang="en-US" altLang="zh-CN" sz="1400" dirty="0" smtClean="0">
                <a:latin typeface="微软雅黑" pitchFamily="34" charset="-122"/>
                <a:ea typeface="微软雅黑" pitchFamily="34" charset="-122"/>
              </a:rPr>
              <a:t>70%</a:t>
            </a:r>
            <a:r>
              <a:rPr lang="zh-CN" altLang="en-US" sz="1400" dirty="0" smtClean="0">
                <a:latin typeface="微软雅黑" pitchFamily="34" charset="-122"/>
                <a:ea typeface="微软雅黑" pitchFamily="34" charset="-122"/>
              </a:rPr>
              <a:t>以上，并逐渐增加或保持，但</a:t>
            </a:r>
            <a:r>
              <a:rPr lang="en-US" altLang="zh-CN" sz="1400" dirty="0" smtClean="0">
                <a:latin typeface="微软雅黑" pitchFamily="34" charset="-122"/>
                <a:ea typeface="微软雅黑" pitchFamily="34" charset="-122"/>
              </a:rPr>
              <a:t>17</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12</a:t>
            </a:r>
            <a:r>
              <a:rPr lang="zh-CN" altLang="en-US" sz="1400" dirty="0" smtClean="0">
                <a:latin typeface="微软雅黑" pitchFamily="34" charset="-122"/>
                <a:ea typeface="微软雅黑" pitchFamily="34" charset="-122"/>
              </a:rPr>
              <a:t>月的新增用户，在</a:t>
            </a:r>
            <a:r>
              <a:rPr lang="en-US" altLang="zh-CN" sz="1400" dirty="0" smtClean="0">
                <a:latin typeface="微软雅黑" pitchFamily="34" charset="-122"/>
                <a:ea typeface="微软雅黑" pitchFamily="34" charset="-122"/>
              </a:rPr>
              <a:t>18</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月较</a:t>
            </a:r>
            <a:r>
              <a:rPr lang="en-US" altLang="zh-CN" sz="1400" dirty="0" smtClean="0">
                <a:latin typeface="微软雅黑" pitchFamily="34" charset="-122"/>
                <a:ea typeface="微软雅黑" pitchFamily="34" charset="-122"/>
              </a:rPr>
              <a:t>4</a:t>
            </a:r>
            <a:r>
              <a:rPr lang="zh-CN" altLang="en-US" sz="1400" dirty="0" smtClean="0">
                <a:latin typeface="微软雅黑" pitchFamily="34" charset="-122"/>
                <a:ea typeface="微软雅黑" pitchFamily="34" charset="-122"/>
              </a:rPr>
              <a:t>月留存率只有</a:t>
            </a:r>
            <a:r>
              <a:rPr lang="en-US" altLang="zh-CN" sz="1400" dirty="0" smtClean="0">
                <a:latin typeface="微软雅黑" pitchFamily="34" charset="-122"/>
                <a:ea typeface="微软雅黑" pitchFamily="34" charset="-122"/>
              </a:rPr>
              <a:t>42.5%</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月较</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月只有</a:t>
            </a:r>
            <a:r>
              <a:rPr lang="en-US" altLang="zh-CN" sz="1400" dirty="0" smtClean="0">
                <a:latin typeface="微软雅黑" pitchFamily="34" charset="-122"/>
                <a:ea typeface="微软雅黑" pitchFamily="34" charset="-122"/>
              </a:rPr>
              <a:t>35.97%</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en-US" sz="1400" dirty="0" smtClean="0">
                <a:latin typeface="微软雅黑" pitchFamily="34" charset="-122"/>
                <a:ea typeface="微软雅黑" pitchFamily="34" charset="-122"/>
              </a:rPr>
              <a:t>正常情况判断，用户发展进来</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个月后，用户会稳定在每个月流失</a:t>
            </a:r>
            <a:r>
              <a:rPr lang="en-US" altLang="zh-CN" sz="1400" dirty="0" smtClean="0">
                <a:latin typeface="微软雅黑" pitchFamily="34" charset="-122"/>
                <a:ea typeface="微软雅黑" pitchFamily="34" charset="-122"/>
              </a:rPr>
              <a:t>30%</a:t>
            </a:r>
            <a:r>
              <a:rPr lang="zh-CN" altLang="en-US" sz="1400" dirty="0" smtClean="0">
                <a:latin typeface="微软雅黑" pitchFamily="34" charset="-122"/>
                <a:ea typeface="微软雅黑" pitchFamily="34" charset="-122"/>
              </a:rPr>
              <a:t>左右</a:t>
            </a:r>
            <a:endParaRPr lang="en-US" altLang="zh-CN" sz="14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400" dirty="0">
              <a:latin typeface="微软雅黑" pitchFamily="34" charset="-122"/>
              <a:ea typeface="微软雅黑" pitchFamily="34" charset="-122"/>
            </a:endParaRPr>
          </a:p>
        </p:txBody>
      </p:sp>
      <p:sp>
        <p:nvSpPr>
          <p:cNvPr id="7" name="矩形 6"/>
          <p:cNvSpPr/>
          <p:nvPr/>
        </p:nvSpPr>
        <p:spPr>
          <a:xfrm>
            <a:off x="9949928" y="6384964"/>
            <a:ext cx="1338828" cy="246221"/>
          </a:xfrm>
          <a:prstGeom prst="rect">
            <a:avLst/>
          </a:prstGeom>
        </p:spPr>
        <p:txBody>
          <a:bodyPr wrap="none">
            <a:spAutoFit/>
          </a:bodyPr>
          <a:lstStyle/>
          <a:p>
            <a:r>
              <a:rPr lang="zh-CN" altLang="en-US" sz="1000" dirty="0" smtClean="0">
                <a:latin typeface="微软雅黑" pitchFamily="34" charset="-122"/>
                <a:ea typeface="微软雅黑" pitchFamily="34" charset="-122"/>
              </a:rPr>
              <a:t>备注：数据来源友盟</a:t>
            </a: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4044876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5899372"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2018</a:t>
            </a:r>
            <a:r>
              <a:rPr lang="zh-CN" altLang="en-US" sz="2000" dirty="0">
                <a:latin typeface="微软雅黑" panose="020B0503020204020204" pitchFamily="34" charset="-122"/>
                <a:ea typeface="微软雅黑" panose="020B0503020204020204" pitchFamily="34" charset="-122"/>
              </a:rPr>
              <a:t>年用户发展情况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各月老用户流失情况</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880092758"/>
              </p:ext>
            </p:extLst>
          </p:nvPr>
        </p:nvGraphicFramePr>
        <p:xfrm>
          <a:off x="2540885" y="1370844"/>
          <a:ext cx="6603112" cy="2563198"/>
        </p:xfrm>
        <a:graphic>
          <a:graphicData uri="http://schemas.openxmlformats.org/drawingml/2006/table">
            <a:tbl>
              <a:tblPr/>
              <a:tblGrid>
                <a:gridCol w="1009888"/>
                <a:gridCol w="799032"/>
                <a:gridCol w="799032"/>
                <a:gridCol w="799032"/>
                <a:gridCol w="799032"/>
                <a:gridCol w="799032"/>
                <a:gridCol w="799032"/>
                <a:gridCol w="799032"/>
              </a:tblGrid>
              <a:tr h="233018">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日期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指标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总人数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第</a:t>
                      </a:r>
                      <a:r>
                        <a:rPr lang="en-US" altLang="zh-CN" sz="1400" b="1" i="0" u="none" strike="noStrike" dirty="0">
                          <a:solidFill>
                            <a:srgbClr val="000000"/>
                          </a:solidFill>
                          <a:effectLst/>
                          <a:latin typeface="微软雅黑" pitchFamily="34" charset="-122"/>
                          <a:ea typeface="微软雅黑" pitchFamily="34" charset="-122"/>
                        </a:rPr>
                        <a:t>0</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第</a:t>
                      </a:r>
                      <a:r>
                        <a:rPr lang="en-US" altLang="zh-CN" sz="1400" b="1" i="0" u="none" strike="noStrike" dirty="0">
                          <a:solidFill>
                            <a:srgbClr val="000000"/>
                          </a:solidFill>
                          <a:effectLst/>
                          <a:latin typeface="微软雅黑" pitchFamily="34" charset="-122"/>
                          <a:ea typeface="微软雅黑" pitchFamily="34" charset="-122"/>
                        </a:rPr>
                        <a:t>1</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第</a:t>
                      </a:r>
                      <a:r>
                        <a:rPr lang="en-US" altLang="zh-CN" sz="1400" b="1" i="0" u="none" strike="noStrike" dirty="0">
                          <a:solidFill>
                            <a:srgbClr val="000000"/>
                          </a:solidFill>
                          <a:effectLst/>
                          <a:latin typeface="微软雅黑" pitchFamily="34" charset="-122"/>
                          <a:ea typeface="微软雅黑" pitchFamily="34" charset="-122"/>
                        </a:rPr>
                        <a:t>2</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第</a:t>
                      </a:r>
                      <a:r>
                        <a:rPr lang="en-US" altLang="zh-CN" sz="1400" b="1" i="0" u="none" strike="noStrike" dirty="0">
                          <a:solidFill>
                            <a:srgbClr val="000000"/>
                          </a:solidFill>
                          <a:effectLst/>
                          <a:latin typeface="微软雅黑" pitchFamily="34" charset="-122"/>
                          <a:ea typeface="微软雅黑" pitchFamily="34" charset="-122"/>
                        </a:rPr>
                        <a:t>3</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第</a:t>
                      </a:r>
                      <a:r>
                        <a:rPr lang="en-US" altLang="zh-CN" sz="1400" b="1" i="0" u="none" strike="noStrike" dirty="0">
                          <a:solidFill>
                            <a:srgbClr val="000000"/>
                          </a:solidFill>
                          <a:effectLst/>
                          <a:latin typeface="微软雅黑" pitchFamily="34" charset="-122"/>
                          <a:ea typeface="微软雅黑" pitchFamily="34" charset="-122"/>
                        </a:rPr>
                        <a:t>4</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233018">
                <a:tc rowSpan="2">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5</a:t>
                      </a:r>
                      <a:r>
                        <a:rPr lang="zh-CN" altLang="en-US" sz="14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人数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316743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36326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153159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197102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221833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236232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018">
                <a:tc vMerge="1">
                  <a:txBody>
                    <a:bodyPr/>
                    <a:lstStyle/>
                    <a:p>
                      <a:endParaRPr lang="zh-CN" altLang="en-US"/>
                    </a:p>
                  </a:txBody>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留失率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48.35%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62.23%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70.04%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74.58%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018">
                <a:tc rowSpan="2">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6</a:t>
                      </a:r>
                      <a:r>
                        <a:rPr lang="zh-CN" altLang="en-US" sz="14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人数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319341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45351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157278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201609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224316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33018">
                <a:tc vMerge="1">
                  <a:txBody>
                    <a:bodyPr/>
                    <a:lstStyle/>
                    <a:p>
                      <a:endParaRPr lang="zh-CN" altLang="en-US"/>
                    </a:p>
                  </a:txBody>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留失率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49.25%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63.13%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70.24%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33018">
                <a:tc rowSpan="2">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2018</a:t>
                      </a:r>
                      <a:r>
                        <a:rPr lang="zh-CN" altLang="en-US" sz="1400" b="0" i="0" u="none" strike="noStrike">
                          <a:solidFill>
                            <a:srgbClr val="000000"/>
                          </a:solidFill>
                          <a:effectLst/>
                          <a:latin typeface="微软雅黑" pitchFamily="34" charset="-122"/>
                          <a:ea typeface="微软雅黑" pitchFamily="34" charset="-122"/>
                        </a:rPr>
                        <a:t>年</a:t>
                      </a:r>
                      <a:r>
                        <a:rPr lang="en-US" altLang="zh-CN" sz="1400" b="0" i="0" u="none" strike="noStrike">
                          <a:solidFill>
                            <a:srgbClr val="000000"/>
                          </a:solidFill>
                          <a:effectLst/>
                          <a:latin typeface="微软雅黑" pitchFamily="34" charset="-122"/>
                          <a:ea typeface="微软雅黑" pitchFamily="34" charset="-122"/>
                        </a:rPr>
                        <a:t>7</a:t>
                      </a:r>
                      <a:r>
                        <a:rPr lang="zh-CN" altLang="en-US" sz="1400" b="0" i="0" u="none" strike="noStrike">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人数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351045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49237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183610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233903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233018">
                <a:tc vMerge="1">
                  <a:txBody>
                    <a:bodyPr/>
                    <a:lstStyle/>
                    <a:p>
                      <a:endParaRPr lang="zh-CN" altLang="en-US"/>
                    </a:p>
                  </a:txBody>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留失率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14.03%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52.30%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66.63%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33018">
                <a:tc rowSpan="2">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8</a:t>
                      </a:r>
                      <a:r>
                        <a:rPr lang="zh-CN" altLang="en-US" sz="14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人数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392951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220522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c vMerge="1">
                  <a:txBody>
                    <a:bodyPr/>
                    <a:lstStyle/>
                    <a:p>
                      <a:endParaRPr lang="zh-CN" altLang="en-US"/>
                    </a:p>
                  </a:txBody>
                  <a:tcPr/>
                </a:tc>
              </a:tr>
              <a:tr h="233018">
                <a:tc vMerge="1">
                  <a:txBody>
                    <a:bodyPr/>
                    <a:lstStyle/>
                    <a:p>
                      <a:endParaRPr lang="zh-CN" altLang="en-US"/>
                    </a:p>
                  </a:txBody>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留失率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13.23%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56.12%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33018">
                <a:tc rowSpan="2">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9</a:t>
                      </a:r>
                      <a:r>
                        <a:rPr lang="zh-CN" altLang="en-US" sz="14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人数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431227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50731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33018">
                <a:tc vMerge="1">
                  <a:txBody>
                    <a:bodyPr/>
                    <a:lstStyle/>
                    <a:p>
                      <a:endParaRPr lang="zh-CN" altLang="en-US"/>
                    </a:p>
                  </a:txBody>
                  <a:tcP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留失率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7" name="矩形 6"/>
          <p:cNvSpPr/>
          <p:nvPr/>
        </p:nvSpPr>
        <p:spPr>
          <a:xfrm>
            <a:off x="1344023" y="6235728"/>
            <a:ext cx="2108269" cy="246221"/>
          </a:xfrm>
          <a:prstGeom prst="rect">
            <a:avLst/>
          </a:prstGeom>
        </p:spPr>
        <p:txBody>
          <a:bodyPr wrap="none">
            <a:spAutoFit/>
          </a:bodyPr>
          <a:lstStyle/>
          <a:p>
            <a:r>
              <a:rPr lang="zh-CN" altLang="en-US" sz="1000" dirty="0" smtClean="0">
                <a:latin typeface="微软雅黑" pitchFamily="34" charset="-122"/>
                <a:ea typeface="微软雅黑" pitchFamily="34" charset="-122"/>
              </a:rPr>
              <a:t>备注：老用户定义为首次访问为假</a:t>
            </a:r>
            <a:endParaRPr lang="zh-CN" altLang="en-US" sz="1000" dirty="0">
              <a:latin typeface="微软雅黑" pitchFamily="34" charset="-122"/>
              <a:ea typeface="微软雅黑" pitchFamily="34" charset="-122"/>
            </a:endParaRPr>
          </a:p>
        </p:txBody>
      </p:sp>
      <p:sp>
        <p:nvSpPr>
          <p:cNvPr id="8" name="矩形 7"/>
          <p:cNvSpPr/>
          <p:nvPr/>
        </p:nvSpPr>
        <p:spPr>
          <a:xfrm>
            <a:off x="1226820" y="4392387"/>
            <a:ext cx="10649357"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FF0000"/>
                </a:solidFill>
                <a:latin typeface="微软雅黑" pitchFamily="34" charset="-122"/>
                <a:ea typeface="微软雅黑" pitchFamily="34" charset="-122"/>
              </a:rPr>
              <a:t>这里还是取老用户的留存情况吧</a:t>
            </a:r>
            <a:endParaRPr lang="en-US" altLang="zh-CN" sz="1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5963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5899372"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户</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年用户发展情况</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各月老用户付费情况</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1274" y="5352225"/>
            <a:ext cx="2900153" cy="246221"/>
          </a:xfrm>
          <a:prstGeom prst="rect">
            <a:avLst/>
          </a:prstGeom>
        </p:spPr>
        <p:txBody>
          <a:bodyPr wrap="none">
            <a:spAutoFit/>
          </a:bodyPr>
          <a:lstStyle/>
          <a:p>
            <a:r>
              <a:rPr lang="zh-CN" altLang="en-US" sz="1000" dirty="0" smtClean="0">
                <a:latin typeface="微软雅黑" pitchFamily="34" charset="-122"/>
                <a:ea typeface="微软雅黑" pitchFamily="34" charset="-122"/>
              </a:rPr>
              <a:t>备注：历史用户定义为首次访问大于</a:t>
            </a:r>
            <a:r>
              <a:rPr lang="en-US" altLang="zh-CN" sz="1000" dirty="0" smtClean="0">
                <a:latin typeface="微软雅黑" pitchFamily="34" charset="-122"/>
                <a:ea typeface="微软雅黑" pitchFamily="34" charset="-122"/>
              </a:rPr>
              <a:t>30</a:t>
            </a:r>
            <a:r>
              <a:rPr lang="zh-CN" altLang="en-US" sz="1000" dirty="0" smtClean="0">
                <a:latin typeface="微软雅黑" pitchFamily="34" charset="-122"/>
                <a:ea typeface="微软雅黑" pitchFamily="34" charset="-122"/>
              </a:rPr>
              <a:t>天的用户</a:t>
            </a:r>
            <a:endParaRPr lang="zh-CN" altLang="en-US" sz="1000" dirty="0">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702903404"/>
              </p:ext>
            </p:extLst>
          </p:nvPr>
        </p:nvGraphicFramePr>
        <p:xfrm>
          <a:off x="697026" y="3407268"/>
          <a:ext cx="5628644" cy="1706191"/>
        </p:xfrm>
        <a:graphic>
          <a:graphicData uri="http://schemas.openxmlformats.org/drawingml/2006/table">
            <a:tbl>
              <a:tblPr/>
              <a:tblGrid>
                <a:gridCol w="781857"/>
                <a:gridCol w="1161926"/>
                <a:gridCol w="839772"/>
                <a:gridCol w="1031616"/>
                <a:gridCol w="781857"/>
                <a:gridCol w="1031616"/>
              </a:tblGrid>
              <a:tr h="354765">
                <a:tc gridSpan="6">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历史用户月付费情况（首次访问大于</a:t>
                      </a:r>
                      <a:r>
                        <a:rPr lang="en-US" altLang="zh-CN" sz="1400" b="0" i="0" u="none" strike="noStrike" dirty="0" smtClean="0">
                          <a:solidFill>
                            <a:srgbClr val="000000"/>
                          </a:solidFill>
                          <a:effectLst/>
                          <a:latin typeface="微软雅黑" pitchFamily="34" charset="-122"/>
                          <a:ea typeface="微软雅黑" pitchFamily="34" charset="-122"/>
                        </a:rPr>
                        <a:t>30</a:t>
                      </a:r>
                      <a:r>
                        <a:rPr lang="zh-CN" altLang="en-US" sz="1400" b="0" i="0" u="none" strike="noStrike" dirty="0" smtClean="0">
                          <a:solidFill>
                            <a:srgbClr val="000000"/>
                          </a:solidFill>
                          <a:effectLst/>
                          <a:latin typeface="微软雅黑" pitchFamily="34" charset="-122"/>
                          <a:ea typeface="微软雅黑" pitchFamily="34" charset="-122"/>
                        </a:rPr>
                        <a:t>天）</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12700" cap="flat" cmpd="sng" algn="ctr">
                      <a:solidFill>
                        <a:srgbClr val="D7D7D7"/>
                      </a:solidFill>
                      <a:prstDash val="solid"/>
                      <a:round/>
                      <a:headEnd type="none" w="med" len="med"/>
                      <a:tailEnd type="none" w="med" len="med"/>
                    </a:lnT>
                    <a:lnB w="12700" cap="flat" cmpd="sng" algn="ctr">
                      <a:solidFill>
                        <a:srgbClr val="D7D7D7"/>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51150">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月总</a:t>
                      </a: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a:solidFill>
                            <a:srgbClr val="000000"/>
                          </a:solidFill>
                          <a:effectLst/>
                          <a:latin typeface="微软雅黑" pitchFamily="34" charset="-122"/>
                          <a:ea typeface="微软雅黑" pitchFamily="34" charset="-122"/>
                        </a:rPr>
                        <a:t>启动</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dirty="0" smtClean="0">
                          <a:solidFill>
                            <a:srgbClr val="000000"/>
                          </a:solidFill>
                          <a:effectLst/>
                          <a:latin typeface="微软雅黑" pitchFamily="34" charset="-122"/>
                          <a:ea typeface="微软雅黑" pitchFamily="34" charset="-122"/>
                        </a:rPr>
                        <a:t>充值用户</a:t>
                      </a: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dirty="0">
                          <a:solidFill>
                            <a:srgbClr val="000000"/>
                          </a:solidFill>
                          <a:effectLst/>
                          <a:latin typeface="微软雅黑" pitchFamily="34" charset="-122"/>
                          <a:ea typeface="微软雅黑" pitchFamily="34" charset="-122"/>
                        </a:rPr>
                        <a:t>充值 </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dirty="0">
                          <a:solidFill>
                            <a:srgbClr val="000000"/>
                          </a:solidFill>
                          <a:effectLst/>
                          <a:latin typeface="微软雅黑" pitchFamily="34" charset="-122"/>
                          <a:ea typeface="微软雅黑" pitchFamily="34" charset="-122"/>
                        </a:rPr>
                        <a:t>付费率</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a:solidFill>
                            <a:srgbClr val="000000"/>
                          </a:solidFill>
                          <a:effectLst/>
                          <a:latin typeface="微软雅黑" pitchFamily="34" charset="-122"/>
                          <a:ea typeface="微软雅黑" pitchFamily="34" charset="-122"/>
                        </a:rPr>
                        <a:t>付费</a:t>
                      </a:r>
                      <a:r>
                        <a:rPr lang="en-US" sz="1400" b="1" i="0" u="none" strike="noStrike">
                          <a:solidFill>
                            <a:srgbClr val="000000"/>
                          </a:solidFill>
                          <a:effectLst/>
                          <a:latin typeface="微软雅黑" pitchFamily="34" charset="-122"/>
                          <a:ea typeface="微软雅黑" pitchFamily="34" charset="-122"/>
                        </a:rPr>
                        <a:t>ARPU</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7D7D7"/>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r>
              <a:tr h="275069">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9</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9F9F9"/>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313,495</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13,227</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551,874</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4.22%</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41.72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D7D7D7"/>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275069">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8</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320,014</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14,216</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609,696</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4.44%</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42.89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D7D7D7"/>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r>
              <a:tr h="275069">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7</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9F9F9"/>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289,168</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14,413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624,783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4.98%</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43.35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D7D7D7"/>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275069">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6</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257,312</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12,623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565,301</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4.91%</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44.78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D7D7D7"/>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r>
            </a:tbl>
          </a:graphicData>
        </a:graphic>
      </p:graphicFrame>
      <p:sp>
        <p:nvSpPr>
          <p:cNvPr id="7" name="文本框 6"/>
          <p:cNvSpPr txBox="1"/>
          <p:nvPr/>
        </p:nvSpPr>
        <p:spPr>
          <a:xfrm>
            <a:off x="6892260" y="5269356"/>
            <a:ext cx="3059814"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备注：首次访问为假用户的充值情况</a:t>
            </a:r>
            <a:endParaRPr lang="zh-CN" altLang="en-US" sz="1200" dirty="0">
              <a:latin typeface="微软雅黑" pitchFamily="34" charset="-122"/>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448369571"/>
              </p:ext>
            </p:extLst>
          </p:nvPr>
        </p:nvGraphicFramePr>
        <p:xfrm>
          <a:off x="563526" y="1294602"/>
          <a:ext cx="5895645" cy="1873900"/>
        </p:xfrm>
        <a:graphic>
          <a:graphicData uri="http://schemas.openxmlformats.org/drawingml/2006/table">
            <a:tbl>
              <a:tblPr/>
              <a:tblGrid>
                <a:gridCol w="792556"/>
                <a:gridCol w="764250"/>
                <a:gridCol w="905778"/>
                <a:gridCol w="801611"/>
                <a:gridCol w="819894"/>
                <a:gridCol w="905778"/>
                <a:gridCol w="905778"/>
              </a:tblGrid>
              <a:tr h="504512">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日均</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历史用户</a:t>
                      </a:r>
                      <a:r>
                        <a:rPr lang="zh-CN" altLang="en-US" sz="1400" b="1" i="0" u="none" strike="noStrike" dirty="0">
                          <a:solidFill>
                            <a:srgbClr val="000000"/>
                          </a:solidFill>
                          <a:effectLst/>
                          <a:latin typeface="微软雅黑" pitchFamily="34" charset="-122"/>
                          <a:ea typeface="微软雅黑" pitchFamily="34" charset="-122"/>
                        </a:rPr>
                        <a:t>启动</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历史用户</a:t>
                      </a:r>
                      <a:r>
                        <a:rPr lang="zh-CN" altLang="en-US" sz="1400" b="1" i="0" u="none" strike="noStrike" dirty="0">
                          <a:solidFill>
                            <a:srgbClr val="000000"/>
                          </a:solidFill>
                          <a:effectLst/>
                          <a:latin typeface="微软雅黑" pitchFamily="34" charset="-122"/>
                          <a:ea typeface="微软雅黑" pitchFamily="34" charset="-122"/>
                        </a:rPr>
                        <a:t>付费用户</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历史用户</a:t>
                      </a:r>
                      <a:r>
                        <a:rPr lang="zh-CN" altLang="en-US" sz="1400" b="1" i="0" u="none" strike="noStrike" dirty="0">
                          <a:solidFill>
                            <a:srgbClr val="000000"/>
                          </a:solidFill>
                          <a:effectLst/>
                          <a:latin typeface="微软雅黑" pitchFamily="34" charset="-122"/>
                          <a:ea typeface="微软雅黑" pitchFamily="34" charset="-122"/>
                        </a:rPr>
                        <a:t>充值金额</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历史用户</a:t>
                      </a:r>
                      <a:r>
                        <a:rPr lang="zh-CN" altLang="en-US" sz="1400" b="1" i="0" u="none" strike="noStrike" dirty="0">
                          <a:solidFill>
                            <a:srgbClr val="000000"/>
                          </a:solidFill>
                          <a:effectLst/>
                          <a:latin typeface="微软雅黑" pitchFamily="34" charset="-122"/>
                          <a:ea typeface="微软雅黑" pitchFamily="34" charset="-122"/>
                        </a:rPr>
                        <a:t>付费率</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历史用户</a:t>
                      </a:r>
                      <a:r>
                        <a:rPr lang="zh-CN" altLang="en-US" sz="1400" b="1" i="0" u="none" strike="noStrike" dirty="0">
                          <a:solidFill>
                            <a:srgbClr val="000000"/>
                          </a:solidFill>
                          <a:effectLst/>
                          <a:latin typeface="微软雅黑" pitchFamily="34" charset="-122"/>
                          <a:ea typeface="微软雅黑" pitchFamily="34" charset="-122"/>
                        </a:rPr>
                        <a:t>付费</a:t>
                      </a:r>
                      <a:r>
                        <a:rPr lang="en-US" sz="1400" b="1" i="0" u="none" strike="noStrike" dirty="0">
                          <a:solidFill>
                            <a:srgbClr val="000000"/>
                          </a:solidFill>
                          <a:effectLst/>
                          <a:latin typeface="微软雅黑" pitchFamily="34" charset="-122"/>
                          <a:ea typeface="微软雅黑" pitchFamily="34" charset="-122"/>
                        </a:rPr>
                        <a:t>ARPU</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历史用户</a:t>
                      </a:r>
                      <a:r>
                        <a:rPr lang="zh-CN" altLang="en-US" sz="1400" b="1" i="0" u="none" strike="noStrike" dirty="0">
                          <a:solidFill>
                            <a:srgbClr val="000000"/>
                          </a:solidFill>
                          <a:effectLst/>
                          <a:latin typeface="微软雅黑" pitchFamily="34" charset="-122"/>
                          <a:ea typeface="微软雅黑" pitchFamily="34" charset="-122"/>
                        </a:rPr>
                        <a:t>启动</a:t>
                      </a:r>
                      <a:r>
                        <a:rPr lang="en-US" sz="1400" b="1" i="0" u="none" strike="noStrike" dirty="0">
                          <a:solidFill>
                            <a:srgbClr val="000000"/>
                          </a:solidFill>
                          <a:effectLst/>
                          <a:latin typeface="微软雅黑" pitchFamily="34" charset="-122"/>
                          <a:ea typeface="微软雅黑" pitchFamily="34" charset="-122"/>
                        </a:rPr>
                        <a:t>ARPU</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77996">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9</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62663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735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18396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1.17%</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25.03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0.29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r>
              <a:tr h="277996">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8</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62256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768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19668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1.23%</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25.59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0.32 </a:t>
                      </a:r>
                    </a:p>
                  </a:txBody>
                  <a:tcPr marL="9525" marR="9525" marT="9525" marB="0" anchor="ctr">
                    <a:lnL>
                      <a:noFill/>
                    </a:lnL>
                    <a:lnR>
                      <a:noFill/>
                    </a:lnR>
                    <a:lnT>
                      <a:noFill/>
                    </a:lnT>
                    <a:lnB>
                      <a:noFill/>
                    </a:lnB>
                  </a:tcPr>
                </a:tc>
              </a:tr>
              <a:tr h="277996">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7</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59957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828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20154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1.38%</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24.35 </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0.34 </a:t>
                      </a:r>
                    </a:p>
                  </a:txBody>
                  <a:tcPr marL="9525" marR="9525" marT="9525" marB="0" anchor="ctr">
                    <a:lnL>
                      <a:noFill/>
                    </a:lnL>
                    <a:lnR>
                      <a:noFill/>
                    </a:lnR>
                    <a:lnT>
                      <a:noFill/>
                    </a:lnT>
                    <a:lnB>
                      <a:noFill/>
                    </a:lnB>
                  </a:tcPr>
                </a:tc>
              </a:tr>
              <a:tr h="277996">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6</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55045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778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18843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1.41%</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24.24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0.34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r>
              <a:tr h="257404">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总计</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59998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778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19276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1.30%</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24.79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0.32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50727019"/>
              </p:ext>
            </p:extLst>
          </p:nvPr>
        </p:nvGraphicFramePr>
        <p:xfrm>
          <a:off x="6732772" y="3442410"/>
          <a:ext cx="4962893" cy="1805681"/>
        </p:xfrm>
        <a:graphic>
          <a:graphicData uri="http://schemas.openxmlformats.org/drawingml/2006/table">
            <a:tbl>
              <a:tblPr/>
              <a:tblGrid>
                <a:gridCol w="740610"/>
                <a:gridCol w="984527"/>
                <a:gridCol w="962139"/>
                <a:gridCol w="816344"/>
                <a:gridCol w="609206"/>
                <a:gridCol w="850067"/>
              </a:tblGrid>
              <a:tr h="525273">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月总</a:t>
                      </a: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solidFill>
                      <a:srgbClr val="FABF8F"/>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老用户人数</a:t>
                      </a:r>
                      <a:endParaRPr lang="zh-CN" altLang="en-US" sz="1400" b="1"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solidFill>
                      <a:srgbClr val="FABF8F"/>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充值</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solidFill>
                      <a:srgbClr val="FABF8F"/>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付费人数</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solidFill>
                      <a:srgbClr val="FABF8F"/>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付费率</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solidFill>
                      <a:srgbClr val="FABF8F"/>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付费</a:t>
                      </a:r>
                      <a:r>
                        <a:rPr lang="en-US" sz="1400" b="1" i="0" u="none" strike="noStrike">
                          <a:solidFill>
                            <a:srgbClr val="000000"/>
                          </a:solidFill>
                          <a:effectLst/>
                          <a:latin typeface="微软雅黑" pitchFamily="34" charset="-122"/>
                          <a:ea typeface="微软雅黑" pitchFamily="34" charset="-122"/>
                        </a:rPr>
                        <a:t>ARPU</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solidFill>
                      <a:srgbClr val="FABF8F"/>
                    </a:solidFill>
                  </a:tcPr>
                </a:tc>
              </a:tr>
              <a:tr h="320102">
                <a:tc>
                  <a:txBody>
                    <a:bodyPr/>
                    <a:lstStyle/>
                    <a:p>
                      <a:pPr algn="ctr" fontAlgn="ctr"/>
                      <a:r>
                        <a:rPr lang="en-US" altLang="zh-CN" sz="1400" b="1" i="0" u="none" strike="noStrike" dirty="0" smtClean="0">
                          <a:solidFill>
                            <a:srgbClr val="000000"/>
                          </a:solidFill>
                          <a:effectLst/>
                          <a:latin typeface="微软雅黑" pitchFamily="34" charset="-122"/>
                          <a:ea typeface="微软雅黑" pitchFamily="34" charset="-122"/>
                        </a:rPr>
                        <a:t>9</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429275</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844,986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21014</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4.90%</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r" fontAlgn="ctr"/>
                      <a:r>
                        <a:rPr lang="en-US" altLang="zh-CN" sz="1400" b="0" i="0" u="none" strike="noStrike">
                          <a:solidFill>
                            <a:srgbClr val="000000"/>
                          </a:solidFill>
                          <a:effectLst/>
                          <a:latin typeface="微软雅黑" pitchFamily="34" charset="-122"/>
                          <a:ea typeface="微软雅黑" pitchFamily="34" charset="-122"/>
                        </a:rPr>
                        <a:t>40.21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r>
              <a:tr h="320102">
                <a:tc>
                  <a:txBody>
                    <a:bodyPr/>
                    <a:lstStyle/>
                    <a:p>
                      <a:pPr algn="ctr" fontAlgn="ctr"/>
                      <a:r>
                        <a:rPr lang="en-US" altLang="zh-CN" sz="1400" b="1" i="0" u="none" strike="noStrike" dirty="0" smtClean="0">
                          <a:solidFill>
                            <a:srgbClr val="000000"/>
                          </a:solidFill>
                          <a:effectLst/>
                          <a:latin typeface="微软雅黑" pitchFamily="34" charset="-122"/>
                          <a:ea typeface="微软雅黑" pitchFamily="34" charset="-122"/>
                        </a:rPr>
                        <a:t>8</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389210</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871,568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21310</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5.48%</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r" fontAlgn="ctr"/>
                      <a:r>
                        <a:rPr lang="en-US" altLang="zh-CN" sz="1400" b="0" i="0" u="none" strike="noStrike">
                          <a:solidFill>
                            <a:srgbClr val="000000"/>
                          </a:solidFill>
                          <a:effectLst/>
                          <a:latin typeface="微软雅黑" pitchFamily="34" charset="-122"/>
                          <a:ea typeface="微软雅黑" pitchFamily="34" charset="-122"/>
                        </a:rPr>
                        <a:t>40.90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r>
              <a:tr h="320102">
                <a:tc>
                  <a:txBody>
                    <a:bodyPr/>
                    <a:lstStyle/>
                    <a:p>
                      <a:pPr algn="ctr" fontAlgn="ctr"/>
                      <a:r>
                        <a:rPr lang="en-US" altLang="zh-CN" sz="1400" b="1" i="0" u="none" strike="noStrike" dirty="0" smtClean="0">
                          <a:solidFill>
                            <a:srgbClr val="000000"/>
                          </a:solidFill>
                          <a:effectLst/>
                          <a:latin typeface="微软雅黑" pitchFamily="34" charset="-122"/>
                          <a:ea typeface="微软雅黑" pitchFamily="34" charset="-122"/>
                        </a:rPr>
                        <a:t>7</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346080</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858,950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20253</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5.85%</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r" fontAlgn="ctr"/>
                      <a:r>
                        <a:rPr lang="en-US" altLang="zh-CN" sz="1400" b="0" i="0" u="none" strike="noStrike" dirty="0">
                          <a:solidFill>
                            <a:srgbClr val="000000"/>
                          </a:solidFill>
                          <a:effectLst/>
                          <a:latin typeface="微软雅黑" pitchFamily="34" charset="-122"/>
                          <a:ea typeface="微软雅黑" pitchFamily="34" charset="-122"/>
                        </a:rPr>
                        <a:t>42.41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r>
              <a:tr h="320102">
                <a:tc>
                  <a:txBody>
                    <a:bodyPr/>
                    <a:lstStyle/>
                    <a:p>
                      <a:pPr algn="ctr" fontAlgn="ctr"/>
                      <a:r>
                        <a:rPr lang="en-US" altLang="zh-CN" sz="1400" b="1" i="0" u="none" strike="noStrike" dirty="0" smtClean="0">
                          <a:solidFill>
                            <a:srgbClr val="000000"/>
                          </a:solidFill>
                          <a:effectLst/>
                          <a:latin typeface="微软雅黑" pitchFamily="34" charset="-122"/>
                          <a:ea typeface="微软雅黑" pitchFamily="34" charset="-122"/>
                        </a:rPr>
                        <a:t>6</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311978</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888,260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20256</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微软雅黑" pitchFamily="34" charset="-122"/>
                          <a:ea typeface="微软雅黑" pitchFamily="34" charset="-122"/>
                        </a:rPr>
                        <a:t>6.49%</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c>
                  <a:txBody>
                    <a:bodyPr/>
                    <a:lstStyle/>
                    <a:p>
                      <a:pPr algn="r" fontAlgn="ctr"/>
                      <a:r>
                        <a:rPr lang="en-US" altLang="zh-CN" sz="1400" b="0" i="0" u="none" strike="noStrike" dirty="0">
                          <a:solidFill>
                            <a:srgbClr val="000000"/>
                          </a:solidFill>
                          <a:effectLst/>
                          <a:latin typeface="微软雅黑" pitchFamily="34" charset="-122"/>
                          <a:ea typeface="微软雅黑" pitchFamily="34" charset="-122"/>
                        </a:rPr>
                        <a:t>43.85 </a:t>
                      </a:r>
                    </a:p>
                  </a:txBody>
                  <a:tcPr marL="9525" marR="9525" marT="9525" marB="0" anchor="ctr">
                    <a:lnL>
                      <a:noFill/>
                    </a:lnL>
                    <a:lnR>
                      <a:noFill/>
                    </a:lnR>
                    <a:lnT w="19050" cap="flat" cmpd="sng" algn="ctr">
                      <a:solidFill>
                        <a:srgbClr val="F2F2F2"/>
                      </a:solidFill>
                      <a:prstDash val="solid"/>
                      <a:round/>
                      <a:headEnd type="none" w="med" len="med"/>
                      <a:tailEnd type="none" w="med" len="med"/>
                    </a:lnT>
                    <a:lnB w="19050" cap="flat" cmpd="sng" algn="ctr">
                      <a:solidFill>
                        <a:srgbClr val="F2F2F2"/>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502158311"/>
              </p:ext>
            </p:extLst>
          </p:nvPr>
        </p:nvGraphicFramePr>
        <p:xfrm>
          <a:off x="6732772" y="1294602"/>
          <a:ext cx="4965699" cy="1651794"/>
        </p:xfrm>
        <a:graphic>
          <a:graphicData uri="http://schemas.openxmlformats.org/drawingml/2006/table">
            <a:tbl>
              <a:tblPr/>
              <a:tblGrid>
                <a:gridCol w="751514"/>
                <a:gridCol w="1550592"/>
                <a:gridCol w="1306429"/>
                <a:gridCol w="1357164"/>
              </a:tblGrid>
              <a:tr h="542698">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日期</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a:noFill/>
                    </a:lnB>
                    <a:solidFill>
                      <a:srgbClr val="C4D79B"/>
                    </a:solidFill>
                  </a:tcPr>
                </a:tc>
                <a:tc>
                  <a:txBody>
                    <a:bodyPr/>
                    <a:lstStyle/>
                    <a:p>
                      <a:pPr algn="ctr" fontAlgn="ctr"/>
                      <a:r>
                        <a:rPr lang="zh-CN" altLang="en-US" sz="1400" b="1" i="0" u="none" strike="noStrike" dirty="0" smtClean="0">
                          <a:solidFill>
                            <a:srgbClr val="000000"/>
                          </a:solidFill>
                          <a:effectLst/>
                          <a:latin typeface="微软雅黑" pitchFamily="34" charset="-122"/>
                          <a:ea typeface="微软雅黑" pitchFamily="34" charset="-122"/>
                        </a:rPr>
                        <a:t>老用户</a:t>
                      </a:r>
                      <a:r>
                        <a:rPr lang="zh-CN" altLang="en-US" sz="1400" b="1" i="0" u="none" strike="noStrike" dirty="0">
                          <a:solidFill>
                            <a:srgbClr val="000000"/>
                          </a:solidFill>
                          <a:effectLst/>
                          <a:latin typeface="微软雅黑" pitchFamily="34" charset="-122"/>
                          <a:ea typeface="微软雅黑" pitchFamily="34" charset="-122"/>
                        </a:rPr>
                        <a:t>消费（</a:t>
                      </a:r>
                      <a:r>
                        <a:rPr lang="en-US" altLang="zh-CN" sz="1400" b="1" i="0" u="none" strike="noStrike" dirty="0">
                          <a:solidFill>
                            <a:srgbClr val="000000"/>
                          </a:solidFill>
                          <a:effectLst/>
                          <a:latin typeface="微软雅黑" pitchFamily="34" charset="-122"/>
                          <a:ea typeface="微软雅黑" pitchFamily="34" charset="-122"/>
                        </a:rPr>
                        <a:t>KB)</a:t>
                      </a:r>
                    </a:p>
                  </a:txBody>
                  <a:tcPr marL="9525" marR="9525" marT="9525" marB="0" anchor="ctr">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a:noFill/>
                    </a:lnB>
                    <a:solidFill>
                      <a:srgbClr val="C4D79B"/>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老用户消费人数</a:t>
                      </a:r>
                    </a:p>
                  </a:txBody>
                  <a:tcPr marL="9525" marR="9525" marT="9525" marB="0" anchor="ctr">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a:noFill/>
                    </a:lnB>
                    <a:solidFill>
                      <a:srgbClr val="C4D79B"/>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老用户消费</a:t>
                      </a:r>
                      <a:r>
                        <a:rPr lang="en-US" sz="1400" b="1" i="0" u="none" strike="noStrike">
                          <a:solidFill>
                            <a:srgbClr val="000000"/>
                          </a:solidFill>
                          <a:effectLst/>
                          <a:latin typeface="微软雅黑" pitchFamily="34" charset="-122"/>
                          <a:ea typeface="微软雅黑" pitchFamily="34" charset="-122"/>
                        </a:rPr>
                        <a:t>ARPU</a:t>
                      </a:r>
                    </a:p>
                  </a:txBody>
                  <a:tcPr marL="9525" marR="9525" marT="9525" marB="0" anchor="ctr">
                    <a:lnL w="12700" cap="flat" cmpd="sng" algn="ctr">
                      <a:solidFill>
                        <a:srgbClr val="D6D6DB"/>
                      </a:solidFill>
                      <a:prstDash val="solid"/>
                      <a:round/>
                      <a:headEnd type="none" w="med" len="med"/>
                      <a:tailEnd type="none" w="med" len="med"/>
                    </a:lnL>
                    <a:lnR>
                      <a:noFill/>
                    </a:lnR>
                    <a:lnT w="12700" cap="flat" cmpd="sng" algn="ctr">
                      <a:solidFill>
                        <a:srgbClr val="D7D7D7"/>
                      </a:solidFill>
                      <a:prstDash val="solid"/>
                      <a:round/>
                      <a:headEnd type="none" w="med" len="med"/>
                      <a:tailEnd type="none" w="med" len="med"/>
                    </a:lnT>
                    <a:lnB>
                      <a:noFill/>
                    </a:lnB>
                    <a:solidFill>
                      <a:srgbClr val="C4D79B"/>
                    </a:solidFill>
                  </a:tcPr>
                </a:tc>
              </a:tr>
              <a:tr h="277274">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9</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56,662,916</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22,859</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2,479</a:t>
                      </a:r>
                    </a:p>
                  </a:txBody>
                  <a:tcPr marL="9525" marR="9525" marT="9525" marB="0">
                    <a:lnL w="12700" cap="flat" cmpd="sng" algn="ctr">
                      <a:solidFill>
                        <a:srgbClr val="E0E0E0"/>
                      </a:solidFill>
                      <a:prstDash val="solid"/>
                      <a:round/>
                      <a:headEnd type="none" w="med" len="med"/>
                      <a:tailEnd type="none" w="med" len="med"/>
                    </a:lnL>
                    <a:lnR>
                      <a:noFill/>
                    </a:lnR>
                    <a:lnT>
                      <a:noFill/>
                    </a:lnT>
                    <a:lnB w="12700" cap="flat" cmpd="sng" algn="ctr">
                      <a:solidFill>
                        <a:srgbClr val="F0F0F0"/>
                      </a:solidFill>
                      <a:prstDash val="solid"/>
                      <a:round/>
                      <a:headEnd type="none" w="med" len="med"/>
                      <a:tailEnd type="none" w="med" len="med"/>
                    </a:lnB>
                    <a:solidFill>
                      <a:srgbClr val="FDFDFE"/>
                    </a:solidFill>
                  </a:tcPr>
                </a:tc>
              </a:tr>
              <a:tr h="277274">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8</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9F9F9"/>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55,997,468</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23,031</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2,431</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277274">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7</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56,198,978</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22,608</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2,486</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r>
              <a:tr h="277274">
                <a:tc>
                  <a:txBody>
                    <a:bodyPr/>
                    <a:lstStyle/>
                    <a:p>
                      <a:pPr algn="ctr" fontAlgn="ctr"/>
                      <a:r>
                        <a:rPr lang="en-US" altLang="zh-CN" sz="1400" b="1" i="0" u="none" strike="noStrike">
                          <a:solidFill>
                            <a:srgbClr val="000000"/>
                          </a:solidFill>
                          <a:effectLst/>
                          <a:latin typeface="微软雅黑" pitchFamily="34" charset="-122"/>
                          <a:ea typeface="微软雅黑" pitchFamily="34" charset="-122"/>
                        </a:rPr>
                        <a:t>6</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9F9F9"/>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32,745,763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FFFFF"/>
                    </a:solidFill>
                  </a:tcPr>
                </a:tc>
                <a:tc>
                  <a:txBody>
                    <a:bodyPr/>
                    <a:lstStyle/>
                    <a:p>
                      <a:pPr algn="ctr" fontAlgn="t"/>
                      <a:r>
                        <a:rPr lang="en-US" altLang="zh-CN" sz="1400" b="0" i="0" u="none" strike="noStrike">
                          <a:solidFill>
                            <a:srgbClr val="000000"/>
                          </a:solidFill>
                          <a:effectLst/>
                          <a:latin typeface="微软雅黑" pitchFamily="34" charset="-122"/>
                          <a:ea typeface="微软雅黑" pitchFamily="34" charset="-122"/>
                        </a:rPr>
                        <a:t>18,339</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1,786</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FFFFF"/>
                    </a:solidFill>
                  </a:tcPr>
                </a:tc>
              </a:tr>
            </a:tbl>
          </a:graphicData>
        </a:graphic>
      </p:graphicFrame>
      <p:sp>
        <p:nvSpPr>
          <p:cNvPr id="12" name="矩形 11"/>
          <p:cNvSpPr/>
          <p:nvPr/>
        </p:nvSpPr>
        <p:spPr>
          <a:xfrm>
            <a:off x="7243395" y="1048381"/>
            <a:ext cx="1723549" cy="246221"/>
          </a:xfrm>
          <a:prstGeom prst="rect">
            <a:avLst/>
          </a:prstGeom>
        </p:spPr>
        <p:txBody>
          <a:bodyPr wrap="none">
            <a:spAutoFit/>
          </a:bodyPr>
          <a:lstStyle/>
          <a:p>
            <a:r>
              <a:rPr lang="zh-CN" altLang="en-US" sz="1000" dirty="0" smtClean="0">
                <a:solidFill>
                  <a:srgbClr val="FF0000"/>
                </a:solidFill>
                <a:latin typeface="微软雅黑" pitchFamily="34" charset="-122"/>
                <a:ea typeface="微软雅黑" pitchFamily="34" charset="-122"/>
              </a:rPr>
              <a:t>备注：这里老用户定义是？</a:t>
            </a:r>
            <a:endParaRPr lang="zh-CN" altLang="en-US" sz="10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91676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6965368"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年老</a:t>
            </a:r>
            <a:r>
              <a:rPr lang="zh-CN" altLang="en-US" sz="2000" dirty="0">
                <a:latin typeface="微软雅黑" panose="020B0503020204020204" pitchFamily="34" charset="-122"/>
                <a:ea typeface="微软雅黑" panose="020B0503020204020204" pitchFamily="34" charset="-122"/>
              </a:rPr>
              <a:t>用户流失</a:t>
            </a:r>
            <a:r>
              <a:rPr lang="zh-CN" altLang="en-US" sz="2000" dirty="0" smtClean="0">
                <a:latin typeface="微软雅黑" panose="020B0503020204020204" pitchFamily="34" charset="-122"/>
                <a:ea typeface="微软雅黑" panose="020B0503020204020204" pitchFamily="34" charset="-122"/>
              </a:rPr>
              <a:t>情况</a:t>
            </a:r>
            <a:r>
              <a:rPr lang="zh-CN" altLang="en-US" sz="2000" dirty="0" smtClean="0">
                <a:solidFill>
                  <a:srgbClr val="FF0000"/>
                </a:solidFill>
                <a:latin typeface="微软雅黑" panose="020B0503020204020204" pitchFamily="34" charset="-122"/>
                <a:ea typeface="微软雅黑" panose="020B0503020204020204" pitchFamily="34" charset="-122"/>
              </a:rPr>
              <a:t>取出前</a:t>
            </a:r>
            <a:r>
              <a:rPr lang="en-US" altLang="zh-CN" sz="2000" dirty="0" smtClean="0">
                <a:solidFill>
                  <a:srgbClr val="FF0000"/>
                </a:solidFill>
                <a:latin typeface="微软雅黑" panose="020B0503020204020204" pitchFamily="34" charset="-122"/>
                <a:ea typeface="微软雅黑" panose="020B0503020204020204" pitchFamily="34" charset="-122"/>
              </a:rPr>
              <a:t>4</a:t>
            </a:r>
            <a:r>
              <a:rPr lang="zh-CN" altLang="en-US" sz="2000" dirty="0" smtClean="0">
                <a:solidFill>
                  <a:srgbClr val="FF0000"/>
                </a:solidFill>
                <a:latin typeface="微软雅黑" panose="020B0503020204020204" pitchFamily="34" charset="-122"/>
                <a:ea typeface="微软雅黑" panose="020B0503020204020204" pitchFamily="34" charset="-122"/>
              </a:rPr>
              <a:t>个月的再决定要不要</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211015" y="5373856"/>
            <a:ext cx="9101797" cy="1200329"/>
          </a:xfrm>
          <a:prstGeom prst="rect">
            <a:avLst/>
          </a:prstGeom>
          <a:noFill/>
        </p:spPr>
        <p:txBody>
          <a:bodyPr wrap="square" rtlCol="0">
            <a:spAutoFit/>
          </a:bodyPr>
          <a:lstStyle/>
          <a:p>
            <a:r>
              <a:rPr lang="en-US" altLang="zh-CN" dirty="0"/>
              <a:t>1.</a:t>
            </a:r>
            <a:r>
              <a:rPr lang="zh-CN" altLang="en-US" dirty="0"/>
              <a:t>老用户定义为相对事件发生前</a:t>
            </a:r>
            <a:r>
              <a:rPr lang="en-US" altLang="zh-CN" dirty="0"/>
              <a:t>30</a:t>
            </a:r>
            <a:r>
              <a:rPr lang="zh-CN" altLang="en-US" dirty="0"/>
              <a:t>日登陆过的用户。</a:t>
            </a:r>
            <a:endParaRPr lang="en-US" altLang="zh-CN" dirty="0"/>
          </a:p>
          <a:p>
            <a:r>
              <a:rPr lang="en-US" altLang="zh-CN" dirty="0"/>
              <a:t>2.</a:t>
            </a:r>
            <a:r>
              <a:rPr lang="zh-CN" altLang="en-US" dirty="0"/>
              <a:t>四月之前的数据来源不准确，从四月开始使用神策统计后，五月份</a:t>
            </a:r>
            <a:r>
              <a:rPr lang="en-US" altLang="zh-CN" dirty="0"/>
              <a:t>30</a:t>
            </a:r>
            <a:r>
              <a:rPr lang="zh-CN" altLang="en-US" dirty="0"/>
              <a:t>日留存可以参考。</a:t>
            </a:r>
            <a:endParaRPr lang="en-US" altLang="zh-CN" dirty="0"/>
          </a:p>
          <a:p>
            <a:r>
              <a:rPr lang="en-US" altLang="zh-CN" dirty="0"/>
              <a:t>3.</a:t>
            </a:r>
            <a:r>
              <a:rPr lang="zh-CN" altLang="en-US" dirty="0"/>
              <a:t>六月份的日均</a:t>
            </a:r>
            <a:r>
              <a:rPr lang="en-US" altLang="zh-CN" dirty="0"/>
              <a:t>30</a:t>
            </a:r>
            <a:r>
              <a:rPr lang="zh-CN" altLang="en-US" dirty="0"/>
              <a:t>日留存为最高值，说明五月份之前的用户忠诚度较高。</a:t>
            </a:r>
            <a:endParaRPr lang="en-US" altLang="zh-CN" dirty="0"/>
          </a:p>
          <a:p>
            <a:r>
              <a:rPr lang="en-US" altLang="zh-CN" dirty="0"/>
              <a:t>4.</a:t>
            </a:r>
            <a:r>
              <a:rPr lang="zh-CN" altLang="en-US" dirty="0"/>
              <a:t>七月份开始留存用户绝对值开始上涨，与增加推广力度、新用户增加有关。</a:t>
            </a:r>
            <a:endParaRPr lang="en-US" altLang="zh-CN" dirty="0"/>
          </a:p>
        </p:txBody>
      </p:sp>
      <p:graphicFrame>
        <p:nvGraphicFramePr>
          <p:cNvPr id="7" name="图表 6"/>
          <p:cNvGraphicFramePr/>
          <p:nvPr/>
        </p:nvGraphicFramePr>
        <p:xfrm>
          <a:off x="5444199" y="1026940"/>
          <a:ext cx="7127631" cy="4790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p:cNvGraphicFramePr>
            <a:graphicFrameLocks noGrp="1"/>
          </p:cNvGraphicFramePr>
          <p:nvPr/>
        </p:nvGraphicFramePr>
        <p:xfrm>
          <a:off x="270313" y="1298681"/>
          <a:ext cx="5483372" cy="3765688"/>
        </p:xfrm>
        <a:graphic>
          <a:graphicData uri="http://schemas.openxmlformats.org/drawingml/2006/table">
            <a:tbl>
              <a:tblPr/>
              <a:tblGrid>
                <a:gridCol w="858890">
                  <a:extLst>
                    <a:ext uri="{9D8B030D-6E8A-4147-A177-3AD203B41FA5}">
                      <a16:colId xmlns:a16="http://schemas.microsoft.com/office/drawing/2014/main" xmlns="" val="20000"/>
                    </a:ext>
                  </a:extLst>
                </a:gridCol>
                <a:gridCol w="787315">
                  <a:extLst>
                    <a:ext uri="{9D8B030D-6E8A-4147-A177-3AD203B41FA5}">
                      <a16:colId xmlns:a16="http://schemas.microsoft.com/office/drawing/2014/main" xmlns="" val="20001"/>
                    </a:ext>
                  </a:extLst>
                </a:gridCol>
                <a:gridCol w="715741">
                  <a:extLst>
                    <a:ext uri="{9D8B030D-6E8A-4147-A177-3AD203B41FA5}">
                      <a16:colId xmlns:a16="http://schemas.microsoft.com/office/drawing/2014/main" xmlns="" val="20002"/>
                    </a:ext>
                  </a:extLst>
                </a:gridCol>
                <a:gridCol w="842984">
                  <a:extLst>
                    <a:ext uri="{9D8B030D-6E8A-4147-A177-3AD203B41FA5}">
                      <a16:colId xmlns:a16="http://schemas.microsoft.com/office/drawing/2014/main" xmlns="" val="20003"/>
                    </a:ext>
                  </a:extLst>
                </a:gridCol>
                <a:gridCol w="846960">
                  <a:extLst>
                    <a:ext uri="{9D8B030D-6E8A-4147-A177-3AD203B41FA5}">
                      <a16:colId xmlns:a16="http://schemas.microsoft.com/office/drawing/2014/main" xmlns="" val="20004"/>
                    </a:ext>
                  </a:extLst>
                </a:gridCol>
                <a:gridCol w="715741">
                  <a:extLst>
                    <a:ext uri="{9D8B030D-6E8A-4147-A177-3AD203B41FA5}">
                      <a16:colId xmlns:a16="http://schemas.microsoft.com/office/drawing/2014/main" xmlns="" val="20005"/>
                    </a:ext>
                  </a:extLst>
                </a:gridCol>
                <a:gridCol w="715741">
                  <a:extLst>
                    <a:ext uri="{9D8B030D-6E8A-4147-A177-3AD203B41FA5}">
                      <a16:colId xmlns:a16="http://schemas.microsoft.com/office/drawing/2014/main" xmlns="" val="20006"/>
                    </a:ext>
                  </a:extLst>
                </a:gridCol>
              </a:tblGrid>
              <a:tr h="312650">
                <a:tc rowSpan="2">
                  <a:txBody>
                    <a:bodyPr/>
                    <a:lstStyle/>
                    <a:p>
                      <a:pPr algn="ctr" fontAlgn="ctr"/>
                      <a:r>
                        <a:rPr lang="zh-CN" altLang="en-US" sz="1200" b="1" i="0" u="none" strike="noStrike" dirty="0">
                          <a:solidFill>
                            <a:srgbClr val="FFFFFF"/>
                          </a:solidFill>
                          <a:latin typeface="宋体"/>
                        </a:rPr>
                        <a:t>日期</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538ED5"/>
                    </a:solidFill>
                  </a:tcPr>
                </a:tc>
                <a:tc gridSpan="3">
                  <a:txBody>
                    <a:bodyPr/>
                    <a:lstStyle/>
                    <a:p>
                      <a:pPr algn="ctr" fontAlgn="ctr"/>
                      <a:r>
                        <a:rPr lang="zh-CN" altLang="en-US" sz="1200" b="1" i="0" u="none" strike="noStrike" dirty="0">
                          <a:solidFill>
                            <a:srgbClr val="FFFFFF"/>
                          </a:solidFill>
                          <a:latin typeface="宋体"/>
                        </a:rPr>
                        <a:t>安卓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1200" b="1" i="0" u="none" strike="noStrike">
                          <a:solidFill>
                            <a:srgbClr val="FFFFFF"/>
                          </a:solidFill>
                          <a:latin typeface="宋体"/>
                        </a:rPr>
                        <a:t>iOS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660038">
                <a:tc vMerge="1">
                  <a:txBody>
                    <a:bodyPr/>
                    <a:lstStyle/>
                    <a:p>
                      <a:endParaRPr lang="zh-CN" altLang="en-US"/>
                    </a:p>
                  </a:txBody>
                  <a:tcPr/>
                </a:tc>
                <a:tc>
                  <a:txBody>
                    <a:bodyPr/>
                    <a:lstStyle/>
                    <a:p>
                      <a:pPr algn="ctr" fontAlgn="ctr"/>
                      <a:r>
                        <a:rPr lang="zh-CN" altLang="en-US" sz="1200" b="1" i="0" u="none" strike="noStrike">
                          <a:solidFill>
                            <a:srgbClr val="FFFFFF"/>
                          </a:solidFill>
                          <a:latin typeface="微软雅黑"/>
                        </a:rPr>
                        <a:t>当日</a:t>
                      </a:r>
                      <a:br>
                        <a:rPr lang="zh-CN" altLang="en-US" sz="1200" b="1" i="0" u="none" strike="noStrike">
                          <a:solidFill>
                            <a:srgbClr val="FFFFFF"/>
                          </a:solidFill>
                          <a:latin typeface="微软雅黑"/>
                        </a:rPr>
                      </a:br>
                      <a:r>
                        <a:rPr lang="zh-CN" altLang="en-US" sz="1200" b="1" i="0" u="none" strike="noStrike">
                          <a:solidFill>
                            <a:srgbClr val="FFFFFF"/>
                          </a:solidFill>
                          <a:latin typeface="微软雅黑"/>
                        </a:rPr>
                        <a:t>活跃用户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en-US" altLang="zh-CN" sz="1200" b="1" i="0" u="none" strike="noStrike">
                          <a:solidFill>
                            <a:srgbClr val="FFFFFF"/>
                          </a:solidFill>
                          <a:latin typeface="微软雅黑"/>
                        </a:rPr>
                        <a:t>30</a:t>
                      </a:r>
                      <a:r>
                        <a:rPr lang="zh-CN" altLang="en-US" sz="1200" b="1" i="0" u="none" strike="noStrike">
                          <a:solidFill>
                            <a:srgbClr val="FFFFFF"/>
                          </a:solidFill>
                          <a:latin typeface="微软雅黑"/>
                        </a:rPr>
                        <a:t>天</a:t>
                      </a:r>
                      <a:br>
                        <a:rPr lang="zh-CN" altLang="en-US" sz="1200" b="1" i="0" u="none" strike="noStrike">
                          <a:solidFill>
                            <a:srgbClr val="FFFFFF"/>
                          </a:solidFill>
                          <a:latin typeface="微软雅黑"/>
                        </a:rPr>
                      </a:br>
                      <a:r>
                        <a:rPr lang="zh-CN" altLang="en-US" sz="1200" b="1" i="0" u="none" strike="noStrike">
                          <a:solidFill>
                            <a:srgbClr val="FFFFFF"/>
                          </a:solidFill>
                          <a:latin typeface="微软雅黑"/>
                        </a:rPr>
                        <a:t>存留用户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200" b="1" i="0" u="none" strike="noStrike">
                          <a:solidFill>
                            <a:srgbClr val="FFFFFF"/>
                          </a:solidFill>
                          <a:latin typeface="微软雅黑"/>
                        </a:rPr>
                        <a:t>存留用户</a:t>
                      </a:r>
                      <a:br>
                        <a:rPr lang="zh-CN" altLang="en-US" sz="1200" b="1" i="0" u="none" strike="noStrike">
                          <a:solidFill>
                            <a:srgbClr val="FFFFFF"/>
                          </a:solidFill>
                          <a:latin typeface="微软雅黑"/>
                        </a:rPr>
                      </a:br>
                      <a:r>
                        <a:rPr lang="zh-CN" altLang="en-US" sz="1200" b="1" i="0" u="none" strike="noStrike">
                          <a:solidFill>
                            <a:srgbClr val="FFFFFF"/>
                          </a:solidFill>
                          <a:latin typeface="微软雅黑"/>
                        </a:rPr>
                        <a:t>占比</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200" b="1" i="0" u="none" strike="noStrike">
                          <a:solidFill>
                            <a:srgbClr val="FFFFFF"/>
                          </a:solidFill>
                          <a:latin typeface="微软雅黑"/>
                        </a:rPr>
                        <a:t>当日</a:t>
                      </a:r>
                      <a:br>
                        <a:rPr lang="zh-CN" altLang="en-US" sz="1200" b="1" i="0" u="none" strike="noStrike">
                          <a:solidFill>
                            <a:srgbClr val="FFFFFF"/>
                          </a:solidFill>
                          <a:latin typeface="微软雅黑"/>
                        </a:rPr>
                      </a:br>
                      <a:r>
                        <a:rPr lang="zh-CN" altLang="en-US" sz="1200" b="1" i="0" u="none" strike="noStrike">
                          <a:solidFill>
                            <a:srgbClr val="FFFFFF"/>
                          </a:solidFill>
                          <a:latin typeface="微软雅黑"/>
                        </a:rPr>
                        <a:t>活跃用户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en-US" altLang="zh-CN" sz="1200" b="1" i="0" u="none" strike="noStrike">
                          <a:solidFill>
                            <a:srgbClr val="FFFFFF"/>
                          </a:solidFill>
                          <a:latin typeface="微软雅黑"/>
                        </a:rPr>
                        <a:t>30</a:t>
                      </a:r>
                      <a:r>
                        <a:rPr lang="zh-CN" altLang="en-US" sz="1200" b="1" i="0" u="none" strike="noStrike">
                          <a:solidFill>
                            <a:srgbClr val="FFFFFF"/>
                          </a:solidFill>
                          <a:latin typeface="微软雅黑"/>
                        </a:rPr>
                        <a:t>天</a:t>
                      </a:r>
                      <a:br>
                        <a:rPr lang="zh-CN" altLang="en-US" sz="1200" b="1" i="0" u="none" strike="noStrike">
                          <a:solidFill>
                            <a:srgbClr val="FFFFFF"/>
                          </a:solidFill>
                          <a:latin typeface="微软雅黑"/>
                        </a:rPr>
                      </a:br>
                      <a:r>
                        <a:rPr lang="zh-CN" altLang="en-US" sz="1200" b="1" i="0" u="none" strike="noStrike">
                          <a:solidFill>
                            <a:srgbClr val="FFFFFF"/>
                          </a:solidFill>
                          <a:latin typeface="微软雅黑"/>
                        </a:rPr>
                        <a:t>存留用户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ctr"/>
                      <a:r>
                        <a:rPr lang="zh-CN" altLang="en-US" sz="1200" b="1" i="0" u="none" strike="noStrike">
                          <a:solidFill>
                            <a:srgbClr val="FFFFFF"/>
                          </a:solidFill>
                          <a:latin typeface="微软雅黑"/>
                        </a:rPr>
                        <a:t>存留用户</a:t>
                      </a:r>
                      <a:br>
                        <a:rPr lang="zh-CN" altLang="en-US" sz="1200" b="1" i="0" u="none" strike="noStrike">
                          <a:solidFill>
                            <a:srgbClr val="FFFFFF"/>
                          </a:solidFill>
                          <a:latin typeface="微软雅黑"/>
                        </a:rPr>
                      </a:br>
                      <a:r>
                        <a:rPr lang="zh-CN" altLang="en-US" sz="1200" b="1" i="0" u="none" strike="noStrike">
                          <a:solidFill>
                            <a:srgbClr val="FFFFFF"/>
                          </a:solidFill>
                          <a:latin typeface="微软雅黑"/>
                        </a:rPr>
                        <a:t>占比</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extLst>
                  <a:ext uri="{0D108BD9-81ED-4DB2-BD59-A6C34878D82A}">
                    <a16:rowId xmlns:a16="http://schemas.microsoft.com/office/drawing/2014/main" xmlns="" val="10001"/>
                  </a:ext>
                </a:extLst>
              </a:tr>
              <a:tr h="465500">
                <a:tc>
                  <a:txBody>
                    <a:bodyPr/>
                    <a:lstStyle/>
                    <a:p>
                      <a:pPr algn="l" fontAlgn="ctr"/>
                      <a:r>
                        <a:rPr lang="zh-CN" altLang="en-US" sz="1200" b="0" i="0" u="none" strike="noStrike" dirty="0">
                          <a:solidFill>
                            <a:srgbClr val="000000"/>
                          </a:solidFill>
                          <a:latin typeface="宋体"/>
                        </a:rPr>
                        <a:t>五月日均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微软雅黑"/>
                        </a:rPr>
                        <a:t>94,902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49,234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52.20%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25,046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2,757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10.45%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65500">
                <a:tc>
                  <a:txBody>
                    <a:bodyPr/>
                    <a:lstStyle/>
                    <a:p>
                      <a:pPr algn="l" fontAlgn="ctr"/>
                      <a:r>
                        <a:rPr lang="zh-CN" altLang="en-US" sz="1200" b="0" i="0" u="none" strike="noStrike">
                          <a:solidFill>
                            <a:srgbClr val="000000"/>
                          </a:solidFill>
                          <a:latin typeface="宋体"/>
                        </a:rPr>
                        <a:t>六月日均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微软雅黑"/>
                        </a:rPr>
                        <a:t>86,895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51,896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1" i="0" u="none" strike="noStrike" dirty="0">
                          <a:solidFill>
                            <a:srgbClr val="FF0000"/>
                          </a:solidFill>
                          <a:latin typeface="微软雅黑"/>
                        </a:rPr>
                        <a:t>59.72%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24,712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3,124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12.59%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65500">
                <a:tc>
                  <a:txBody>
                    <a:bodyPr/>
                    <a:lstStyle/>
                    <a:p>
                      <a:pPr algn="l" fontAlgn="ctr"/>
                      <a:r>
                        <a:rPr lang="zh-CN" altLang="en-US" sz="1200" b="0" i="0" u="none" strike="noStrike">
                          <a:solidFill>
                            <a:srgbClr val="000000"/>
                          </a:solidFill>
                          <a:latin typeface="宋体"/>
                        </a:rPr>
                        <a:t>七月日均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微软雅黑"/>
                        </a:rPr>
                        <a:t>88,147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40,048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45.46%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22,032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2,902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13.31%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65500">
                <a:tc>
                  <a:txBody>
                    <a:bodyPr/>
                    <a:lstStyle/>
                    <a:p>
                      <a:pPr algn="l" fontAlgn="ctr"/>
                      <a:r>
                        <a:rPr lang="zh-CN" altLang="en-US" sz="1200" b="0" i="0" u="none" strike="noStrike">
                          <a:solidFill>
                            <a:srgbClr val="000000"/>
                          </a:solidFill>
                          <a:latin typeface="宋体"/>
                        </a:rPr>
                        <a:t>八月日均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微软雅黑"/>
                        </a:rPr>
                        <a:t>95,853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44,334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46.26%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24,997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4,757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18.59%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465500">
                <a:tc>
                  <a:txBody>
                    <a:bodyPr/>
                    <a:lstStyle/>
                    <a:p>
                      <a:pPr algn="l" fontAlgn="ctr"/>
                      <a:r>
                        <a:rPr lang="zh-CN" altLang="en-US" sz="1200" b="0" i="0" u="none" strike="noStrike">
                          <a:solidFill>
                            <a:srgbClr val="000000"/>
                          </a:solidFill>
                          <a:latin typeface="宋体"/>
                        </a:rPr>
                        <a:t>九月日均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微软雅黑"/>
                        </a:rPr>
                        <a:t>103,586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48,527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46.97%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22,180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6,357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28.73%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65500">
                <a:tc>
                  <a:txBody>
                    <a:bodyPr/>
                    <a:lstStyle/>
                    <a:p>
                      <a:pPr algn="l" fontAlgn="ctr"/>
                      <a:r>
                        <a:rPr lang="zh-CN" altLang="en-US" sz="1200" b="0" i="0" u="none" strike="noStrike">
                          <a:solidFill>
                            <a:srgbClr val="000000"/>
                          </a:solidFill>
                          <a:latin typeface="宋体"/>
                        </a:rPr>
                        <a:t>十月日均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微软雅黑"/>
                        </a:rPr>
                        <a:t>107,916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53,952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50.02%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24,594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a:solidFill>
                            <a:srgbClr val="000000"/>
                          </a:solidFill>
                          <a:latin typeface="微软雅黑"/>
                        </a:rPr>
                        <a:t>6,963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a:solidFill>
                            <a:srgbClr val="000000"/>
                          </a:solidFill>
                          <a:latin typeface="微软雅黑"/>
                        </a:rPr>
                        <a:t>28.31%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96289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6925294"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2018</a:t>
            </a:r>
            <a:r>
              <a:rPr lang="zh-CN" altLang="en-US" sz="2000" dirty="0">
                <a:latin typeface="微软雅黑" panose="020B0503020204020204" pitchFamily="34" charset="-122"/>
                <a:ea typeface="微软雅黑" panose="020B0503020204020204" pitchFamily="34" charset="-122"/>
              </a:rPr>
              <a:t>年用户发展情况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各月老用户付费</a:t>
            </a:r>
            <a:r>
              <a:rPr lang="zh-CN" altLang="en-US" sz="2000" dirty="0" smtClean="0">
                <a:latin typeface="微软雅黑" panose="020B0503020204020204" pitchFamily="34" charset="-122"/>
                <a:ea typeface="微软雅黑" panose="020B0503020204020204" pitchFamily="34" charset="-122"/>
              </a:rPr>
              <a:t>情况</a:t>
            </a:r>
            <a:r>
              <a:rPr lang="zh-CN" altLang="en-US" sz="2000" dirty="0" smtClean="0">
                <a:solidFill>
                  <a:srgbClr val="FF0000"/>
                </a:solidFill>
                <a:latin typeface="微软雅黑" panose="020B0503020204020204" pitchFamily="34" charset="-122"/>
                <a:ea typeface="微软雅黑" panose="020B0503020204020204" pitchFamily="34" charset="-122"/>
              </a:rPr>
              <a:t>可以删除</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0" y="5036234"/>
            <a:ext cx="9256542" cy="1754326"/>
          </a:xfrm>
          <a:prstGeom prst="rect">
            <a:avLst/>
          </a:prstGeom>
          <a:noFill/>
        </p:spPr>
        <p:txBody>
          <a:bodyPr wrap="square" rtlCol="0">
            <a:spAutoFit/>
          </a:bodyPr>
          <a:lstStyle/>
          <a:p>
            <a:r>
              <a:rPr lang="en-US" altLang="zh-CN" dirty="0"/>
              <a:t>1.</a:t>
            </a:r>
            <a:r>
              <a:rPr lang="zh-CN" altLang="en-US" dirty="0"/>
              <a:t>老用户定义为相对事件发生前</a:t>
            </a:r>
            <a:r>
              <a:rPr lang="en-US" altLang="zh-CN" dirty="0"/>
              <a:t>30</a:t>
            </a:r>
            <a:r>
              <a:rPr lang="zh-CN" altLang="en-US" dirty="0"/>
              <a:t>日登陆过的用户。</a:t>
            </a:r>
            <a:endParaRPr lang="en-US" altLang="zh-CN" dirty="0"/>
          </a:p>
          <a:p>
            <a:r>
              <a:rPr lang="en-US" altLang="zh-CN" dirty="0"/>
              <a:t>2.</a:t>
            </a:r>
            <a:r>
              <a:rPr lang="zh-CN" altLang="en-US" dirty="0"/>
              <a:t>神策数据只能从四月开始，从月日均付费人数和金额上来看，老用户一直在流失。</a:t>
            </a:r>
            <a:endParaRPr lang="en-US" altLang="zh-CN" dirty="0"/>
          </a:p>
          <a:p>
            <a:r>
              <a:rPr lang="en-US" altLang="zh-CN" dirty="0"/>
              <a:t>3.</a:t>
            </a:r>
            <a:r>
              <a:rPr lang="zh-CN" altLang="en-US" dirty="0"/>
              <a:t>日均付费人数从四月份的近</a:t>
            </a:r>
            <a:r>
              <a:rPr lang="en-US" altLang="zh-CN" dirty="0"/>
              <a:t>2500</a:t>
            </a:r>
            <a:r>
              <a:rPr lang="zh-CN" altLang="en-US" dirty="0"/>
              <a:t>人一直下降，到九月份已经只有</a:t>
            </a:r>
            <a:r>
              <a:rPr lang="en-US" altLang="zh-CN" dirty="0"/>
              <a:t>1500</a:t>
            </a:r>
            <a:r>
              <a:rPr lang="zh-CN" altLang="en-US" dirty="0"/>
              <a:t>人。</a:t>
            </a:r>
            <a:endParaRPr lang="en-US" altLang="zh-CN" dirty="0"/>
          </a:p>
          <a:p>
            <a:r>
              <a:rPr lang="en-US" altLang="zh-CN" dirty="0"/>
              <a:t>4.</a:t>
            </a:r>
            <a:r>
              <a:rPr lang="zh-CN" altLang="en-US" dirty="0"/>
              <a:t>日均充值金额也从四月份的</a:t>
            </a:r>
            <a:r>
              <a:rPr lang="en-US" altLang="zh-CN" dirty="0"/>
              <a:t>57000+</a:t>
            </a:r>
            <a:r>
              <a:rPr lang="zh-CN" altLang="en-US" dirty="0"/>
              <a:t>元，到九月份仅有</a:t>
            </a:r>
            <a:r>
              <a:rPr lang="en-US" altLang="zh-CN" dirty="0"/>
              <a:t>41000+</a:t>
            </a:r>
            <a:r>
              <a:rPr lang="zh-CN" altLang="en-US" dirty="0"/>
              <a:t>元。</a:t>
            </a:r>
            <a:endParaRPr lang="en-US" altLang="zh-CN" dirty="0"/>
          </a:p>
          <a:p>
            <a:r>
              <a:rPr lang="en-US" altLang="zh-CN" dirty="0"/>
              <a:t>5.</a:t>
            </a:r>
            <a:r>
              <a:rPr lang="zh-CN" altLang="en-US" dirty="0"/>
              <a:t>七月份日均付费金额有个小幅度上涨，与充返活动有关，</a:t>
            </a:r>
            <a:r>
              <a:rPr lang="en-US" altLang="zh-CN" dirty="0" err="1"/>
              <a:t>arpu</a:t>
            </a:r>
            <a:r>
              <a:rPr lang="zh-CN" altLang="en-US" dirty="0"/>
              <a:t>值提高。</a:t>
            </a:r>
            <a:endParaRPr lang="en-US" altLang="zh-CN" dirty="0"/>
          </a:p>
          <a:p>
            <a:r>
              <a:rPr lang="en-US" altLang="zh-CN" dirty="0"/>
              <a:t>6.</a:t>
            </a:r>
            <a:r>
              <a:rPr lang="zh-CN" altLang="en-US" dirty="0"/>
              <a:t> 连载书的完结、新书质量不高可能是导致老用户的付费意愿降低的主要原因。</a:t>
            </a:r>
          </a:p>
        </p:txBody>
      </p:sp>
      <p:graphicFrame>
        <p:nvGraphicFramePr>
          <p:cNvPr id="8" name="图表 7"/>
          <p:cNvGraphicFramePr/>
          <p:nvPr/>
        </p:nvGraphicFramePr>
        <p:xfrm>
          <a:off x="424962" y="1100796"/>
          <a:ext cx="5708552" cy="40057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5565236" y="1058593"/>
          <a:ext cx="6012475" cy="40761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296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344023" y="448348"/>
            <a:ext cx="7528023" cy="400110"/>
          </a:xfrm>
          <a:prstGeom prst="rect">
            <a:avLst/>
          </a:prstGeom>
        </p:spPr>
        <p:txBody>
          <a:bodyPr wrap="none">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用户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安卓</a:t>
            </a: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推广投产分析</a:t>
            </a:r>
            <a:r>
              <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回本周期（单独渠道，含自然量）</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3895459059"/>
              </p:ext>
            </p:extLst>
          </p:nvPr>
        </p:nvGraphicFramePr>
        <p:xfrm>
          <a:off x="1301251" y="5124327"/>
          <a:ext cx="5727700" cy="1428750"/>
        </p:xfrm>
        <a:graphic>
          <a:graphicData uri="http://schemas.openxmlformats.org/drawingml/2006/table">
            <a:tbl>
              <a:tblPr/>
              <a:tblGrid>
                <a:gridCol w="863600"/>
                <a:gridCol w="787400"/>
                <a:gridCol w="1155700"/>
                <a:gridCol w="778510"/>
                <a:gridCol w="897890"/>
                <a:gridCol w="546100"/>
                <a:gridCol w="698500"/>
              </a:tblGrid>
              <a:tr h="381000">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日期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推广新增</a:t>
                      </a:r>
                      <a:r>
                        <a:rPr lang="zh-CN" altLang="en-US" sz="1200" b="1" i="0" u="none" strike="noStrike" dirty="0" smtClean="0">
                          <a:solidFill>
                            <a:srgbClr val="000000"/>
                          </a:solidFill>
                          <a:effectLst/>
                          <a:latin typeface="微软雅黑" pitchFamily="34" charset="-122"/>
                          <a:ea typeface="微软雅黑" pitchFamily="34" charset="-122"/>
                        </a:rPr>
                        <a:t>用户</a:t>
                      </a:r>
                      <a:endParaRPr lang="zh-CN" altLang="en-US" sz="1200" b="1" i="0" u="none" strike="noStrike" dirty="0">
                        <a:solidFill>
                          <a:srgbClr val="000000"/>
                        </a:solidFill>
                        <a:effectLst/>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成本（不含</a:t>
                      </a:r>
                      <a:r>
                        <a:rPr lang="en-US" sz="1200" b="1" i="0" u="none" strike="noStrike">
                          <a:solidFill>
                            <a:srgbClr val="000000"/>
                          </a:solidFill>
                          <a:effectLst/>
                          <a:latin typeface="微软雅黑" pitchFamily="34" charset="-122"/>
                          <a:ea typeface="微软雅黑" pitchFamily="34" charset="-122"/>
                        </a:rPr>
                        <a:t>cps、cpt）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成本环比增长率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新增用户当月充值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en-US" sz="1200" b="1" i="0" u="none" strike="noStrike" dirty="0" smtClean="0">
                          <a:solidFill>
                            <a:srgbClr val="000000"/>
                          </a:solidFill>
                          <a:effectLst/>
                          <a:latin typeface="微软雅黑" pitchFamily="34" charset="-122"/>
                          <a:ea typeface="微软雅黑" pitchFamily="34" charset="-122"/>
                        </a:rPr>
                        <a:t>CPA</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新增用户当月</a:t>
                      </a:r>
                      <a:r>
                        <a:rPr lang="en-US" altLang="zh-CN" sz="1200" b="1" i="0" u="none" strike="noStrike">
                          <a:solidFill>
                            <a:srgbClr val="000000"/>
                          </a:solidFill>
                          <a:effectLst/>
                          <a:latin typeface="微软雅黑" pitchFamily="34" charset="-122"/>
                          <a:ea typeface="微软雅黑" pitchFamily="34" charset="-122"/>
                        </a:rPr>
                        <a:t>ROI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r>
              <a:tr h="209550">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6</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41413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132,712.10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-59.91%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12,517.63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3.20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7</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122610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412,882.05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211.11%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25,366.64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8</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243636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1,272,636.36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208.23%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60,428.45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5.22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9</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348935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1,849,937.11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64,486.45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550">
                <a:tc>
                  <a:txBody>
                    <a:bodyPr/>
                    <a:lstStyle/>
                    <a:p>
                      <a:pPr algn="ctr" fontAlgn="ctr"/>
                      <a:r>
                        <a:rPr lang="zh-CN" altLang="en-US" sz="1200" b="0" i="0" u="none" strike="noStrike" dirty="0">
                          <a:solidFill>
                            <a:srgbClr val="000000"/>
                          </a:solidFill>
                          <a:effectLst/>
                          <a:latin typeface="微软雅黑" pitchFamily="34" charset="-122"/>
                          <a:ea typeface="微软雅黑" pitchFamily="34" charset="-122"/>
                        </a:rPr>
                        <a:t>合计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756594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3,668,167.61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162,799.16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1226820" y="1250847"/>
            <a:ext cx="9376410" cy="830997"/>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总回收情况</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2018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6-9</a:t>
            </a:r>
            <a:r>
              <a:rPr lang="zh-CN" altLang="en-US" sz="1600" dirty="0" smtClean="0">
                <a:latin typeface="微软雅黑" panose="020B0503020204020204" pitchFamily="34" charset="-122"/>
                <a:ea typeface="微软雅黑" panose="020B0503020204020204" pitchFamily="34" charset="-122"/>
              </a:rPr>
              <a:t>月安卓新增用户</a:t>
            </a:r>
            <a:r>
              <a:rPr lang="en-US" altLang="zh-CN" sz="1600" dirty="0" smtClean="0">
                <a:latin typeface="微软雅黑" panose="020B0503020204020204" pitchFamily="34" charset="-122"/>
                <a:ea typeface="微软雅黑" panose="020B0503020204020204" pitchFamily="34" charset="-122"/>
              </a:rPr>
              <a:t>153</a:t>
            </a:r>
            <a:r>
              <a:rPr lang="zh-CN" altLang="en-US" sz="1600" dirty="0" smtClean="0">
                <a:latin typeface="微软雅黑" panose="020B0503020204020204" pitchFamily="34" charset="-122"/>
                <a:ea typeface="微软雅黑" panose="020B0503020204020204" pitchFamily="34" charset="-122"/>
              </a:rPr>
              <a:t>万（含自然），推广成本</a:t>
            </a:r>
            <a:r>
              <a:rPr lang="en-US" altLang="zh-CN" sz="1600" dirty="0" smtClean="0">
                <a:latin typeface="微软雅黑" panose="020B0503020204020204" pitchFamily="34" charset="-122"/>
                <a:ea typeface="微软雅黑" panose="020B0503020204020204" pitchFamily="34" charset="-122"/>
              </a:rPr>
              <a:t>431</a:t>
            </a:r>
            <a:r>
              <a:rPr lang="zh-CN" altLang="en-US" sz="1600" dirty="0" smtClean="0">
                <a:latin typeface="微软雅黑" panose="020B0503020204020204" pitchFamily="34" charset="-122"/>
                <a:ea typeface="微软雅黑" panose="020B0503020204020204" pitchFamily="34" charset="-122"/>
              </a:rPr>
              <a:t>万（含华为</a:t>
            </a:r>
            <a:r>
              <a:rPr lang="en-US" altLang="zh-CN" sz="1600" dirty="0" smtClean="0">
                <a:latin typeface="微软雅黑" panose="020B0503020204020204" pitchFamily="34" charset="-122"/>
                <a:ea typeface="微软雅黑" panose="020B0503020204020204" pitchFamily="34" charset="-122"/>
              </a:rPr>
              <a:t>cps</a:t>
            </a:r>
            <a:r>
              <a:rPr lang="zh-CN" altLang="en-US" sz="1600" dirty="0" smtClean="0">
                <a:latin typeface="微软雅黑" panose="020B0503020204020204" pitchFamily="34" charset="-122"/>
                <a:ea typeface="微软雅黑" panose="020B0503020204020204" pitchFamily="34" charset="-122"/>
              </a:rPr>
              <a:t>成本），新增用户当月充值</a:t>
            </a:r>
            <a:r>
              <a:rPr lang="en-US" altLang="zh-CN" sz="1600" dirty="0" smtClean="0">
                <a:latin typeface="微软雅黑" panose="020B0503020204020204" pitchFamily="34" charset="-122"/>
                <a:ea typeface="微软雅黑" panose="020B0503020204020204" pitchFamily="34" charset="-122"/>
              </a:rPr>
              <a:t>60.5</a:t>
            </a:r>
            <a:r>
              <a:rPr lang="zh-CN" altLang="en-US" sz="1600" dirty="0" smtClean="0">
                <a:latin typeface="微软雅黑" panose="020B0503020204020204" pitchFamily="34" charset="-122"/>
                <a:ea typeface="微软雅黑" panose="020B0503020204020204" pitchFamily="34" charset="-122"/>
              </a:rPr>
              <a:t>万，新增用户当月</a:t>
            </a:r>
            <a:r>
              <a:rPr lang="en-US" altLang="zh-CN" sz="1600" dirty="0" err="1" smtClean="0">
                <a:latin typeface="微软雅黑" panose="020B0503020204020204" pitchFamily="34" charset="-122"/>
                <a:ea typeface="微软雅黑" panose="020B0503020204020204" pitchFamily="34" charset="-122"/>
              </a:rPr>
              <a:t>roi</a:t>
            </a:r>
            <a:r>
              <a:rPr lang="zh-CN" altLang="en-US"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14%</a:t>
            </a:r>
            <a:r>
              <a:rPr lang="zh-CN" altLang="en-US" sz="1600" dirty="0" smtClean="0">
                <a:latin typeface="微软雅黑" panose="020B0503020204020204" pitchFamily="34" charset="-122"/>
                <a:ea typeface="微软雅黑" panose="020B0503020204020204" pitchFamily="34" charset="-122"/>
              </a:rPr>
              <a:t>，平均</a:t>
            </a:r>
            <a:r>
              <a:rPr lang="en-US" altLang="zh-CN" sz="1600" dirty="0" smtClean="0">
                <a:latin typeface="微软雅黑" panose="020B0503020204020204" pitchFamily="34" charset="-122"/>
                <a:ea typeface="微软雅黑" panose="020B0503020204020204" pitchFamily="34" charset="-122"/>
              </a:rPr>
              <a:t>CPA2.8</a:t>
            </a:r>
            <a:r>
              <a:rPr lang="zh-CN" altLang="en-US" sz="1600" dirty="0" smtClean="0">
                <a:latin typeface="微软雅黑" panose="020B0503020204020204" pitchFamily="34" charset="-122"/>
                <a:ea typeface="微软雅黑" panose="020B0503020204020204" pitchFamily="34" charset="-122"/>
              </a:rPr>
              <a:t>元；随着</a:t>
            </a:r>
            <a:r>
              <a:rPr lang="zh-CN" altLang="en-US" sz="1600" dirty="0">
                <a:latin typeface="微软雅黑" panose="020B0503020204020204" pitchFamily="34" charset="-122"/>
                <a:ea typeface="微软雅黑" panose="020B0503020204020204" pitchFamily="34" charset="-122"/>
              </a:rPr>
              <a:t>推广用户占比增加，</a:t>
            </a:r>
            <a:r>
              <a:rPr lang="zh-CN" altLang="en-US" sz="1600" dirty="0" smtClean="0">
                <a:latin typeface="微软雅黑" panose="020B0503020204020204" pitchFamily="34" charset="-122"/>
                <a:ea typeface="微软雅黑" panose="020B0503020204020204" pitchFamily="34" charset="-122"/>
              </a:rPr>
              <a:t>成本和</a:t>
            </a:r>
            <a:r>
              <a:rPr lang="en-US" altLang="zh-CN" sz="1600" dirty="0" smtClean="0">
                <a:latin typeface="微软雅黑" panose="020B0503020204020204" pitchFamily="34" charset="-122"/>
                <a:ea typeface="微软雅黑" panose="020B0503020204020204" pitchFamily="34" charset="-122"/>
              </a:rPr>
              <a:t>CPA</a:t>
            </a:r>
            <a:r>
              <a:rPr lang="zh-CN" altLang="en-US" sz="1600" dirty="0" smtClean="0">
                <a:latin typeface="微软雅黑" panose="020B0503020204020204" pitchFamily="34" charset="-122"/>
                <a:ea typeface="微软雅黑" panose="020B0503020204020204" pitchFamily="34" charset="-122"/>
              </a:rPr>
              <a:t>上升；</a:t>
            </a:r>
            <a:endParaRPr lang="zh-CN" altLang="en-US" sz="1600" dirty="0"/>
          </a:p>
        </p:txBody>
      </p:sp>
      <p:graphicFrame>
        <p:nvGraphicFramePr>
          <p:cNvPr id="20" name="表格 19"/>
          <p:cNvGraphicFramePr>
            <a:graphicFrameLocks noGrp="1"/>
          </p:cNvGraphicFramePr>
          <p:nvPr>
            <p:extLst>
              <p:ext uri="{D42A27DB-BD31-4B8C-83A1-F6EECF244321}">
                <p14:modId xmlns:p14="http://schemas.microsoft.com/office/powerpoint/2010/main" val="1018084851"/>
              </p:ext>
            </p:extLst>
          </p:nvPr>
        </p:nvGraphicFramePr>
        <p:xfrm>
          <a:off x="1301251" y="2149870"/>
          <a:ext cx="7035800" cy="1743295"/>
        </p:xfrm>
        <a:graphic>
          <a:graphicData uri="http://schemas.openxmlformats.org/drawingml/2006/table">
            <a:tbl>
              <a:tblPr/>
              <a:tblGrid>
                <a:gridCol w="863210"/>
                <a:gridCol w="787045"/>
                <a:gridCol w="1155179"/>
                <a:gridCol w="752136"/>
                <a:gridCol w="990153"/>
                <a:gridCol w="901293"/>
                <a:gridCol w="698185"/>
                <a:gridCol w="888599"/>
              </a:tblGrid>
              <a:tr h="0">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日期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新增用户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成本</a:t>
                      </a:r>
                      <a:r>
                        <a:rPr lang="en-US" altLang="zh-CN" sz="1200" b="1" i="0" u="none" strike="noStrike" dirty="0">
                          <a:solidFill>
                            <a:srgbClr val="000000"/>
                          </a:solidFill>
                          <a:effectLst/>
                          <a:latin typeface="微软雅黑" pitchFamily="34" charset="-122"/>
                          <a:ea typeface="微软雅黑" pitchFamily="34" charset="-122"/>
                        </a:rPr>
                        <a:t>(</a:t>
                      </a:r>
                      <a:r>
                        <a:rPr lang="zh-CN" altLang="en-US" sz="1200" b="1" i="0" u="none" strike="noStrike" dirty="0">
                          <a:solidFill>
                            <a:srgbClr val="000000"/>
                          </a:solidFill>
                          <a:effectLst/>
                          <a:latin typeface="微软雅黑" pitchFamily="34" charset="-122"/>
                          <a:ea typeface="微软雅黑" pitchFamily="34" charset="-122"/>
                        </a:rPr>
                        <a:t>含</a:t>
                      </a:r>
                      <a:r>
                        <a:rPr lang="en-US" sz="1200" b="1" i="0" u="none" strike="noStrike" dirty="0" err="1">
                          <a:solidFill>
                            <a:srgbClr val="000000"/>
                          </a:solidFill>
                          <a:effectLst/>
                          <a:latin typeface="微软雅黑" pitchFamily="34" charset="-122"/>
                          <a:ea typeface="微软雅黑" pitchFamily="34" charset="-122"/>
                        </a:rPr>
                        <a:t>cps、cpt</a:t>
                      </a:r>
                      <a:r>
                        <a:rPr lang="en-US" sz="1200" b="1" i="0" u="none" strike="noStrike" dirty="0">
                          <a:solidFill>
                            <a:srgbClr val="000000"/>
                          </a:solidFill>
                          <a:effectLst/>
                          <a:latin typeface="微软雅黑" pitchFamily="34" charset="-122"/>
                          <a:ea typeface="微软雅黑"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成本环比增长率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新增用户当月充值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当月充值环比增长率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en-US" sz="1200" b="1" i="0" u="none" strike="noStrike">
                          <a:solidFill>
                            <a:srgbClr val="000000"/>
                          </a:solidFill>
                          <a:effectLst/>
                          <a:latin typeface="微软雅黑" pitchFamily="34" charset="-122"/>
                          <a:ea typeface="微软雅黑" pitchFamily="34" charset="-122"/>
                        </a:rPr>
                        <a:t>CPA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新增用户当月</a:t>
                      </a:r>
                      <a:r>
                        <a:rPr lang="en-US" altLang="zh-CN" sz="1200" b="1" i="0" u="none" strike="noStrike" dirty="0">
                          <a:solidFill>
                            <a:srgbClr val="000000"/>
                          </a:solidFill>
                          <a:effectLst/>
                          <a:latin typeface="微软雅黑" pitchFamily="34" charset="-122"/>
                          <a:ea typeface="微软雅黑" pitchFamily="34" charset="-122"/>
                        </a:rPr>
                        <a:t>ROI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r>
              <a:tr h="273602">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6</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239536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288,645.02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-35.60%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103,617.44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35.90%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602">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7</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333011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633,965.76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119.64%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123,216.84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18.92%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1.90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19.44%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602">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8</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447307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1,423,380.36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124.52%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193,178.40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56.78%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3.18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602">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2018</a:t>
                      </a:r>
                      <a:r>
                        <a:rPr lang="zh-CN" altLang="en-US" sz="1200" b="0" i="0" u="none" strike="noStrike" dirty="0">
                          <a:solidFill>
                            <a:srgbClr val="000000"/>
                          </a:solidFill>
                          <a:effectLst/>
                          <a:latin typeface="微软雅黑" pitchFamily="34" charset="-122"/>
                          <a:ea typeface="微软雅黑" pitchFamily="34" charset="-122"/>
                        </a:rPr>
                        <a:t>年</a:t>
                      </a:r>
                      <a:r>
                        <a:rPr lang="en-US" altLang="zh-CN" sz="1200" b="0" i="0" u="none" strike="noStrike" dirty="0">
                          <a:solidFill>
                            <a:srgbClr val="000000"/>
                          </a:solidFill>
                          <a:effectLst/>
                          <a:latin typeface="微软雅黑" pitchFamily="34" charset="-122"/>
                          <a:ea typeface="微软雅黑" pitchFamily="34" charset="-122"/>
                        </a:rPr>
                        <a:t>9</a:t>
                      </a:r>
                      <a:r>
                        <a:rPr lang="zh-CN" altLang="en-US" sz="1200" b="0" i="0" u="none" strike="noStrike" dirty="0">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514026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1,967,937.11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38.26%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185,282.00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3.83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602">
                <a:tc>
                  <a:txBody>
                    <a:bodyPr/>
                    <a:lstStyle/>
                    <a:p>
                      <a:pPr algn="ctr" fontAlgn="ctr"/>
                      <a:r>
                        <a:rPr lang="zh-CN" altLang="en-US" sz="1200" b="0" i="0" u="none" strike="noStrike" dirty="0">
                          <a:solidFill>
                            <a:srgbClr val="000000"/>
                          </a:solidFill>
                          <a:effectLst/>
                          <a:latin typeface="微软雅黑" pitchFamily="34" charset="-122"/>
                          <a:ea typeface="微软雅黑" pitchFamily="34" charset="-122"/>
                        </a:rPr>
                        <a:t>合计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1533880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4,313,928.26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605,294.68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14.03%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1301251" y="4205724"/>
            <a:ext cx="10168890" cy="830997"/>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买量回收情况</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2018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6-9</a:t>
            </a:r>
            <a:r>
              <a:rPr lang="zh-CN" altLang="en-US" sz="1600" dirty="0" smtClean="0">
                <a:latin typeface="微软雅黑" panose="020B0503020204020204" pitchFamily="34" charset="-122"/>
                <a:ea typeface="微软雅黑" panose="020B0503020204020204" pitchFamily="34" charset="-122"/>
              </a:rPr>
              <a:t>月安卓新增用户</a:t>
            </a:r>
            <a:r>
              <a:rPr lang="en-US" altLang="zh-CN" sz="1600" dirty="0" smtClean="0">
                <a:latin typeface="微软雅黑" panose="020B0503020204020204" pitchFamily="34" charset="-122"/>
                <a:ea typeface="微软雅黑" panose="020B0503020204020204" pitchFamily="34" charset="-122"/>
              </a:rPr>
              <a:t>75.6</a:t>
            </a:r>
            <a:r>
              <a:rPr lang="zh-CN" altLang="en-US" sz="1600" dirty="0" smtClean="0">
                <a:latin typeface="微软雅黑" panose="020B0503020204020204" pitchFamily="34" charset="-122"/>
                <a:ea typeface="微软雅黑" panose="020B0503020204020204" pitchFamily="34" charset="-122"/>
              </a:rPr>
              <a:t>万（不含自然和</a:t>
            </a:r>
            <a:r>
              <a:rPr lang="en-US" altLang="zh-CN" sz="1600" dirty="0" err="1" smtClean="0">
                <a:latin typeface="微软雅黑" panose="020B0503020204020204" pitchFamily="34" charset="-122"/>
                <a:ea typeface="微软雅黑" panose="020B0503020204020204" pitchFamily="34" charset="-122"/>
              </a:rPr>
              <a:t>cpt</a:t>
            </a:r>
            <a:r>
              <a:rPr lang="zh-CN" altLang="en-US" sz="1600" dirty="0" smtClean="0">
                <a:latin typeface="微软雅黑" panose="020B0503020204020204" pitchFamily="34" charset="-122"/>
                <a:ea typeface="微软雅黑" panose="020B0503020204020204" pitchFamily="34" charset="-122"/>
              </a:rPr>
              <a:t>带来），推广成本</a:t>
            </a:r>
            <a:r>
              <a:rPr lang="en-US" altLang="zh-CN" sz="1600" dirty="0" smtClean="0">
                <a:latin typeface="微软雅黑" panose="020B0503020204020204" pitchFamily="34" charset="-122"/>
                <a:ea typeface="微软雅黑" panose="020B0503020204020204" pitchFamily="34" charset="-122"/>
              </a:rPr>
              <a:t>366.8</a:t>
            </a:r>
            <a:r>
              <a:rPr lang="zh-CN" altLang="en-US" sz="1600" dirty="0" smtClean="0">
                <a:latin typeface="微软雅黑" panose="020B0503020204020204" pitchFamily="34" charset="-122"/>
                <a:ea typeface="微软雅黑" panose="020B0503020204020204" pitchFamily="34" charset="-122"/>
              </a:rPr>
              <a:t>万（不含华为</a:t>
            </a:r>
            <a:r>
              <a:rPr lang="en-US" altLang="zh-CN" sz="1600" dirty="0" smtClean="0">
                <a:latin typeface="微软雅黑" panose="020B0503020204020204" pitchFamily="34" charset="-122"/>
                <a:ea typeface="微软雅黑" panose="020B0503020204020204" pitchFamily="34" charset="-122"/>
              </a:rPr>
              <a:t>cps</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cpt</a:t>
            </a:r>
            <a:r>
              <a:rPr lang="zh-CN" altLang="en-US" sz="1600" dirty="0" smtClean="0">
                <a:latin typeface="微软雅黑" panose="020B0503020204020204" pitchFamily="34" charset="-122"/>
                <a:ea typeface="微软雅黑" panose="020B0503020204020204" pitchFamily="34" charset="-122"/>
              </a:rPr>
              <a:t>），新增用户当月充值</a:t>
            </a:r>
            <a:r>
              <a:rPr lang="en-US" altLang="zh-CN" sz="1600" dirty="0" smtClean="0">
                <a:latin typeface="微软雅黑" panose="020B0503020204020204" pitchFamily="34" charset="-122"/>
                <a:ea typeface="微软雅黑" panose="020B0503020204020204" pitchFamily="34" charset="-122"/>
              </a:rPr>
              <a:t>16.3</a:t>
            </a:r>
            <a:r>
              <a:rPr lang="zh-CN" altLang="en-US" sz="1600" dirty="0" smtClean="0">
                <a:latin typeface="微软雅黑" panose="020B0503020204020204" pitchFamily="34" charset="-122"/>
                <a:ea typeface="微软雅黑" panose="020B0503020204020204" pitchFamily="34" charset="-122"/>
              </a:rPr>
              <a:t>万，新增用户当月</a:t>
            </a:r>
            <a:r>
              <a:rPr lang="en-US" altLang="zh-CN" sz="1600" dirty="0" err="1" smtClean="0">
                <a:latin typeface="微软雅黑" panose="020B0503020204020204" pitchFamily="34" charset="-122"/>
                <a:ea typeface="微软雅黑" panose="020B0503020204020204" pitchFamily="34" charset="-122"/>
              </a:rPr>
              <a:t>roi</a:t>
            </a:r>
            <a:r>
              <a:rPr lang="zh-CN" altLang="en-US"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4.4%</a:t>
            </a:r>
            <a:r>
              <a:rPr lang="zh-CN" altLang="en-US" sz="1600" dirty="0" smtClean="0">
                <a:latin typeface="微软雅黑" panose="020B0503020204020204" pitchFamily="34" charset="-122"/>
                <a:ea typeface="微软雅黑" panose="020B0503020204020204" pitchFamily="34" charset="-122"/>
              </a:rPr>
              <a:t>，平均</a:t>
            </a:r>
            <a:r>
              <a:rPr lang="en-US" altLang="zh-CN" sz="1600" dirty="0" smtClean="0">
                <a:latin typeface="微软雅黑" panose="020B0503020204020204" pitchFamily="34" charset="-122"/>
                <a:ea typeface="微软雅黑" panose="020B0503020204020204" pitchFamily="34" charset="-122"/>
              </a:rPr>
              <a:t>CPA4.85</a:t>
            </a:r>
            <a:r>
              <a:rPr lang="zh-CN" altLang="en-US" sz="1600" dirty="0" smtClean="0">
                <a:latin typeface="微软雅黑" panose="020B0503020204020204" pitchFamily="34" charset="-122"/>
                <a:ea typeface="微软雅黑" panose="020B0503020204020204" pitchFamily="34" charset="-122"/>
              </a:rPr>
              <a:t>元；</a:t>
            </a:r>
            <a:endParaRPr lang="zh-CN" altLang="en-US" sz="1600" dirty="0"/>
          </a:p>
        </p:txBody>
      </p:sp>
    </p:spTree>
    <p:extLst>
      <p:ext uri="{BB962C8B-B14F-4D97-AF65-F5344CB8AC3E}">
        <p14:creationId xmlns:p14="http://schemas.microsoft.com/office/powerpoint/2010/main" val="3278498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 name="椭圆 5"/>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1344023" y="448348"/>
            <a:ext cx="2869696" cy="400110"/>
          </a:xfrm>
          <a:prstGeom prst="rect">
            <a:avLst/>
          </a:prstGeom>
        </p:spPr>
        <p:txBody>
          <a:bodyPr wrap="none">
            <a:spAutoFit/>
          </a:bodyPr>
          <a:lstStyle/>
          <a:p>
            <a:r>
              <a:rPr lang="zh-CN" altLang="en-US" sz="2000" dirty="0" smtClean="0">
                <a:solidFill>
                  <a:prstClr val="black">
                    <a:lumMod val="75000"/>
                    <a:lumOff val="25000"/>
                  </a:prstClr>
                </a:solidFill>
                <a:latin typeface="微软雅黑" panose="020B0503020204020204" pitchFamily="34" charset="-122"/>
                <a:ea typeface="微软雅黑" panose="020B0503020204020204" pitchFamily="34" charset="-122"/>
              </a:rPr>
              <a:t>用户     客户端</a:t>
            </a:r>
            <a:r>
              <a:rPr lang="zh-CN" altLang="en-US" sz="2000" dirty="0" smtClean="0">
                <a:solidFill>
                  <a:srgbClr val="5B9BD5">
                    <a:lumMod val="50000"/>
                  </a:srgbClr>
                </a:solidFill>
                <a:latin typeface="微软雅黑" panose="020B0503020204020204" pitchFamily="34" charset="-122"/>
                <a:ea typeface="微软雅黑" panose="020B0503020204020204" pitchFamily="34" charset="-122"/>
              </a:rPr>
              <a:t>推广投产</a:t>
            </a:r>
            <a:endPar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44023" y="1025371"/>
            <a:ext cx="9376410" cy="584775"/>
          </a:xfrm>
          <a:prstGeom prst="rect">
            <a:avLst/>
          </a:prstGeom>
        </p:spPr>
        <p:txBody>
          <a:bodyPr wrap="square">
            <a:spAutoFit/>
          </a:bodyPr>
          <a:lstStyle/>
          <a:p>
            <a:r>
              <a:rPr lang="en-US" altLang="zh-CN" sz="1600" dirty="0" smtClean="0">
                <a:solidFill>
                  <a:prstClr val="black"/>
                </a:solidFill>
                <a:latin typeface="微软雅黑" panose="020B0503020204020204" pitchFamily="34" charset="-122"/>
                <a:ea typeface="微软雅黑" panose="020B0503020204020204" pitchFamily="34" charset="-122"/>
              </a:rPr>
              <a:t>2018</a:t>
            </a:r>
            <a:r>
              <a:rPr lang="zh-CN" altLang="en-US" sz="1600" dirty="0" smtClean="0">
                <a:solidFill>
                  <a:prstClr val="black"/>
                </a:solidFill>
                <a:latin typeface="微软雅黑" panose="020B0503020204020204" pitchFamily="34" charset="-122"/>
                <a:ea typeface="微软雅黑" panose="020B0503020204020204" pitchFamily="34" charset="-122"/>
              </a:rPr>
              <a:t>年</a:t>
            </a:r>
            <a:r>
              <a:rPr lang="en-US" altLang="zh-CN" sz="1600" dirty="0" smtClean="0">
                <a:solidFill>
                  <a:prstClr val="black"/>
                </a:solidFill>
                <a:latin typeface="微软雅黑" panose="020B0503020204020204" pitchFamily="34" charset="-122"/>
                <a:ea typeface="微软雅黑" panose="020B0503020204020204" pitchFamily="34" charset="-122"/>
              </a:rPr>
              <a:t>6-9</a:t>
            </a:r>
            <a:r>
              <a:rPr lang="zh-CN" altLang="en-US" sz="1600" dirty="0" smtClean="0">
                <a:solidFill>
                  <a:prstClr val="black"/>
                </a:solidFill>
                <a:latin typeface="微软雅黑" panose="020B0503020204020204" pitchFamily="34" charset="-122"/>
                <a:ea typeface="微软雅黑" panose="020B0503020204020204" pitchFamily="34" charset="-122"/>
              </a:rPr>
              <a:t>月</a:t>
            </a:r>
            <a:r>
              <a:rPr lang="en-US" altLang="zh-CN" sz="1600" dirty="0" smtClean="0">
                <a:solidFill>
                  <a:prstClr val="black"/>
                </a:solidFill>
                <a:latin typeface="微软雅黑" panose="020B0503020204020204" pitchFamily="34" charset="-122"/>
                <a:ea typeface="微软雅黑" panose="020B0503020204020204" pitchFamily="34" charset="-122"/>
              </a:rPr>
              <a:t>17K</a:t>
            </a:r>
            <a:r>
              <a:rPr lang="zh-CN" altLang="en-US" sz="1600" dirty="0" smtClean="0">
                <a:solidFill>
                  <a:prstClr val="black"/>
                </a:solidFill>
                <a:latin typeface="微软雅黑" panose="020B0503020204020204" pitchFamily="34" charset="-122"/>
                <a:ea typeface="微软雅黑" panose="020B0503020204020204" pitchFamily="34" charset="-122"/>
              </a:rPr>
              <a:t>客户端总收入</a:t>
            </a:r>
            <a:r>
              <a:rPr lang="en-US" altLang="zh-CN" sz="1600" dirty="0" smtClean="0">
                <a:solidFill>
                  <a:prstClr val="black"/>
                </a:solidFill>
                <a:latin typeface="微软雅黑" panose="020B0503020204020204" pitchFamily="34" charset="-122"/>
                <a:ea typeface="微软雅黑" panose="020B0503020204020204" pitchFamily="34" charset="-122"/>
              </a:rPr>
              <a:t>806.6</a:t>
            </a:r>
            <a:r>
              <a:rPr lang="zh-CN" altLang="en-US" sz="1600" dirty="0" smtClean="0">
                <a:solidFill>
                  <a:prstClr val="black"/>
                </a:solidFill>
                <a:latin typeface="微软雅黑" panose="020B0503020204020204" pitchFamily="34" charset="-122"/>
                <a:ea typeface="微软雅黑" panose="020B0503020204020204" pitchFamily="34" charset="-122"/>
              </a:rPr>
              <a:t>万元，其中客户端阅读充值</a:t>
            </a:r>
            <a:r>
              <a:rPr lang="en-US" altLang="zh-CN" sz="1600" dirty="0" smtClean="0">
                <a:solidFill>
                  <a:prstClr val="black"/>
                </a:solidFill>
                <a:latin typeface="微软雅黑" panose="020B0503020204020204" pitchFamily="34" charset="-122"/>
                <a:ea typeface="微软雅黑" panose="020B0503020204020204" pitchFamily="34" charset="-122"/>
              </a:rPr>
              <a:t>451</a:t>
            </a:r>
            <a:r>
              <a:rPr lang="zh-CN" altLang="en-US" sz="1600" dirty="0" smtClean="0">
                <a:solidFill>
                  <a:prstClr val="black"/>
                </a:solidFill>
                <a:latin typeface="微软雅黑" panose="020B0503020204020204" pitchFamily="34" charset="-122"/>
                <a:ea typeface="微软雅黑" panose="020B0503020204020204" pitchFamily="34" charset="-122"/>
              </a:rPr>
              <a:t>万，站内流量 游戏收入</a:t>
            </a:r>
            <a:r>
              <a:rPr lang="en-US" altLang="zh-CN" sz="1600" dirty="0" smtClean="0">
                <a:solidFill>
                  <a:prstClr val="black"/>
                </a:solidFill>
                <a:latin typeface="微软雅黑" panose="020B0503020204020204" pitchFamily="34" charset="-122"/>
                <a:ea typeface="微软雅黑" panose="020B0503020204020204" pitchFamily="34" charset="-122"/>
              </a:rPr>
              <a:t>235.9</a:t>
            </a:r>
            <a:r>
              <a:rPr lang="zh-CN" altLang="en-US" sz="1600" dirty="0" smtClean="0">
                <a:solidFill>
                  <a:prstClr val="black"/>
                </a:solidFill>
                <a:latin typeface="微软雅黑" panose="020B0503020204020204" pitchFamily="34" charset="-122"/>
                <a:ea typeface="微软雅黑" panose="020B0503020204020204" pitchFamily="34" charset="-122"/>
              </a:rPr>
              <a:t>万，广告收入</a:t>
            </a:r>
            <a:r>
              <a:rPr lang="en-US" altLang="zh-CN" sz="1600" dirty="0" smtClean="0">
                <a:solidFill>
                  <a:prstClr val="black"/>
                </a:solidFill>
                <a:latin typeface="微软雅黑" panose="020B0503020204020204" pitchFamily="34" charset="-122"/>
                <a:ea typeface="微软雅黑" panose="020B0503020204020204" pitchFamily="34" charset="-122"/>
              </a:rPr>
              <a:t>119</a:t>
            </a:r>
            <a:r>
              <a:rPr lang="zh-CN" altLang="en-US" sz="1600" dirty="0" smtClean="0">
                <a:solidFill>
                  <a:prstClr val="black"/>
                </a:solidFill>
                <a:latin typeface="微软雅黑" panose="020B0503020204020204" pitchFamily="34" charset="-122"/>
                <a:ea typeface="微软雅黑" panose="020B0503020204020204" pitchFamily="34" charset="-122"/>
              </a:rPr>
              <a:t>万；成本 </a:t>
            </a:r>
            <a:r>
              <a:rPr lang="en-US" altLang="zh-CN" sz="1600" dirty="0" smtClean="0">
                <a:solidFill>
                  <a:prstClr val="black"/>
                </a:solidFill>
                <a:latin typeface="微软雅黑" panose="020B0503020204020204" pitchFamily="34" charset="-122"/>
                <a:ea typeface="微软雅黑" panose="020B0503020204020204" pitchFamily="34" charset="-122"/>
              </a:rPr>
              <a:t>431</a:t>
            </a:r>
            <a:r>
              <a:rPr lang="zh-CN" altLang="en-US" sz="1600" dirty="0" smtClean="0">
                <a:solidFill>
                  <a:prstClr val="black"/>
                </a:solidFill>
                <a:latin typeface="微软雅黑" panose="020B0503020204020204" pitchFamily="34" charset="-122"/>
                <a:ea typeface="微软雅黑" panose="020B0503020204020204" pitchFamily="34" charset="-122"/>
              </a:rPr>
              <a:t>万，利润</a:t>
            </a:r>
            <a:r>
              <a:rPr lang="en-US" altLang="zh-CN" sz="1600" dirty="0" smtClean="0">
                <a:solidFill>
                  <a:prstClr val="black"/>
                </a:solidFill>
                <a:latin typeface="微软雅黑" panose="020B0503020204020204" pitchFamily="34" charset="-122"/>
                <a:ea typeface="微软雅黑" panose="020B0503020204020204" pitchFamily="34" charset="-122"/>
              </a:rPr>
              <a:t>roi0.87</a:t>
            </a:r>
            <a:r>
              <a:rPr lang="zh-CN" altLang="en-US" sz="1600" dirty="0" smtClean="0">
                <a:solidFill>
                  <a:prstClr val="black"/>
                </a:solidFill>
                <a:latin typeface="微软雅黑" panose="020B0503020204020204" pitchFamily="34" charset="-122"/>
                <a:ea typeface="微软雅黑" panose="020B0503020204020204" pitchFamily="34" charset="-122"/>
              </a:rPr>
              <a:t>（增加一列不含游戏和广告的）</a:t>
            </a:r>
            <a:endParaRPr lang="zh-CN" altLang="en-US" sz="1600" dirty="0">
              <a:solidFill>
                <a:prstClr val="black"/>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032813294"/>
              </p:ext>
            </p:extLst>
          </p:nvPr>
        </p:nvGraphicFramePr>
        <p:xfrm>
          <a:off x="1496187" y="1960065"/>
          <a:ext cx="7251699" cy="1761329"/>
        </p:xfrm>
        <a:graphic>
          <a:graphicData uri="http://schemas.openxmlformats.org/drawingml/2006/table">
            <a:tbl>
              <a:tblPr/>
              <a:tblGrid>
                <a:gridCol w="837100"/>
                <a:gridCol w="1090767"/>
                <a:gridCol w="1131988"/>
                <a:gridCol w="1217601"/>
                <a:gridCol w="941738"/>
                <a:gridCol w="1090767"/>
                <a:gridCol w="941738"/>
              </a:tblGrid>
              <a:tr h="525429">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日期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17K</a:t>
                      </a:r>
                      <a:r>
                        <a:rPr lang="zh-CN" altLang="en-US" sz="1200" b="1" i="0" u="none" strike="noStrike">
                          <a:solidFill>
                            <a:srgbClr val="000000"/>
                          </a:solidFill>
                          <a:effectLst/>
                          <a:latin typeface="微软雅黑" pitchFamily="34" charset="-122"/>
                          <a:ea typeface="微软雅黑" pitchFamily="34" charset="-122"/>
                        </a:rPr>
                        <a:t>客户端充值收入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站内流量游戏收入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广告收入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总收入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成本</a:t>
                      </a:r>
                      <a:r>
                        <a:rPr lang="en-US" altLang="zh-CN" sz="1200" b="1" i="0" u="none" strike="noStrike">
                          <a:solidFill>
                            <a:srgbClr val="000000"/>
                          </a:solidFill>
                          <a:effectLst/>
                          <a:latin typeface="微软雅黑" pitchFamily="34" charset="-122"/>
                          <a:ea typeface="微软雅黑" pitchFamily="34" charset="-122"/>
                        </a:rPr>
                        <a:t>(</a:t>
                      </a:r>
                      <a:r>
                        <a:rPr lang="zh-CN" altLang="en-US" sz="1200" b="1" i="0" u="none" strike="noStrike">
                          <a:solidFill>
                            <a:srgbClr val="000000"/>
                          </a:solidFill>
                          <a:effectLst/>
                          <a:latin typeface="微软雅黑" pitchFamily="34" charset="-122"/>
                          <a:ea typeface="微软雅黑" pitchFamily="34" charset="-122"/>
                        </a:rPr>
                        <a:t>缺</a:t>
                      </a:r>
                      <a:r>
                        <a:rPr lang="en-US" sz="1200" b="1" i="0" u="none" strike="noStrike">
                          <a:solidFill>
                            <a:srgbClr val="000000"/>
                          </a:solidFill>
                          <a:effectLst/>
                          <a:latin typeface="微软雅黑" pitchFamily="34" charset="-122"/>
                          <a:ea typeface="微软雅黑" pitchFamily="34" charset="-122"/>
                        </a:rPr>
                        <a:t>ios）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利润</a:t>
                      </a:r>
                      <a:r>
                        <a:rPr lang="en-US" sz="1200" b="1" i="0" u="none" strike="noStrike" dirty="0" err="1">
                          <a:solidFill>
                            <a:srgbClr val="000000"/>
                          </a:solidFill>
                          <a:effectLst/>
                          <a:latin typeface="微软雅黑" pitchFamily="34" charset="-122"/>
                          <a:ea typeface="微软雅黑" pitchFamily="34" charset="-122"/>
                        </a:rPr>
                        <a:t>roi</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r>
              <a:tr h="251292">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2018</a:t>
                      </a:r>
                      <a:r>
                        <a:rPr lang="zh-CN" altLang="en-US" sz="1200" b="0" i="0" u="none" strike="noStrike">
                          <a:solidFill>
                            <a:srgbClr val="000000"/>
                          </a:solidFill>
                          <a:effectLst/>
                          <a:latin typeface="微软雅黑" pitchFamily="34" charset="-122"/>
                          <a:ea typeface="微软雅黑" pitchFamily="34" charset="-122"/>
                        </a:rPr>
                        <a:t>年</a:t>
                      </a:r>
                      <a:r>
                        <a:rPr lang="en-US" altLang="zh-CN" sz="1200" b="0" i="0" u="none" strike="noStrike">
                          <a:solidFill>
                            <a:srgbClr val="000000"/>
                          </a:solidFill>
                          <a:effectLst/>
                          <a:latin typeface="微软雅黑" pitchFamily="34" charset="-122"/>
                          <a:ea typeface="微软雅黑" pitchFamily="34" charset="-122"/>
                        </a:rPr>
                        <a:t>6</a:t>
                      </a:r>
                      <a:r>
                        <a:rPr lang="zh-CN" altLang="en-US" sz="1200" b="0" i="0" u="none" strike="noStrike">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1,115,862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530,103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335,010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1,980,975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288,645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5.86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292">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2018</a:t>
                      </a:r>
                      <a:r>
                        <a:rPr lang="zh-CN" altLang="en-US" sz="1200" b="0" i="0" u="none" strike="noStrike">
                          <a:solidFill>
                            <a:srgbClr val="000000"/>
                          </a:solidFill>
                          <a:effectLst/>
                          <a:latin typeface="微软雅黑" pitchFamily="34" charset="-122"/>
                          <a:ea typeface="微软雅黑" pitchFamily="34" charset="-122"/>
                        </a:rPr>
                        <a:t>年</a:t>
                      </a:r>
                      <a:r>
                        <a:rPr lang="en-US" altLang="zh-CN" sz="1200" b="0" i="0" u="none" strike="noStrike">
                          <a:solidFill>
                            <a:srgbClr val="000000"/>
                          </a:solidFill>
                          <a:effectLst/>
                          <a:latin typeface="微软雅黑" pitchFamily="34" charset="-122"/>
                          <a:ea typeface="微软雅黑" pitchFamily="34" charset="-122"/>
                        </a:rPr>
                        <a:t>7</a:t>
                      </a:r>
                      <a:r>
                        <a:rPr lang="zh-CN" altLang="en-US" sz="1200" b="0" i="0" u="none" strike="noStrike">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1,087,425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603,272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311,405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2,002,101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633,966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2.16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292">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2018</a:t>
                      </a:r>
                      <a:r>
                        <a:rPr lang="zh-CN" altLang="en-US" sz="1200" b="0" i="0" u="none" strike="noStrike">
                          <a:solidFill>
                            <a:srgbClr val="000000"/>
                          </a:solidFill>
                          <a:effectLst/>
                          <a:latin typeface="微软雅黑" pitchFamily="34" charset="-122"/>
                          <a:ea typeface="微软雅黑" pitchFamily="34" charset="-122"/>
                        </a:rPr>
                        <a:t>年</a:t>
                      </a:r>
                      <a:r>
                        <a:rPr lang="en-US" altLang="zh-CN" sz="1200" b="0" i="0" u="none" strike="noStrike">
                          <a:solidFill>
                            <a:srgbClr val="000000"/>
                          </a:solidFill>
                          <a:effectLst/>
                          <a:latin typeface="微软雅黑" pitchFamily="34" charset="-122"/>
                          <a:ea typeface="微软雅黑" pitchFamily="34" charset="-122"/>
                        </a:rPr>
                        <a:t>8</a:t>
                      </a:r>
                      <a:r>
                        <a:rPr lang="zh-CN" altLang="en-US" sz="1200" b="0" i="0" u="none" strike="noStrike">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1,201,505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657,586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275,451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2,134,543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1,423,380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0.50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292">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2018</a:t>
                      </a:r>
                      <a:r>
                        <a:rPr lang="zh-CN" altLang="en-US" sz="1200" b="0" i="0" u="none" strike="noStrike">
                          <a:solidFill>
                            <a:srgbClr val="000000"/>
                          </a:solidFill>
                          <a:effectLst/>
                          <a:latin typeface="微软雅黑" pitchFamily="34" charset="-122"/>
                          <a:ea typeface="微软雅黑" pitchFamily="34" charset="-122"/>
                        </a:rPr>
                        <a:t>年</a:t>
                      </a:r>
                      <a:r>
                        <a:rPr lang="en-US" altLang="zh-CN" sz="1200" b="0" i="0" u="none" strike="noStrike">
                          <a:solidFill>
                            <a:srgbClr val="000000"/>
                          </a:solidFill>
                          <a:effectLst/>
                          <a:latin typeface="微软雅黑" pitchFamily="34" charset="-122"/>
                          <a:ea typeface="微软雅黑" pitchFamily="34" charset="-122"/>
                        </a:rPr>
                        <a:t>9</a:t>
                      </a:r>
                      <a:r>
                        <a:rPr lang="zh-CN" altLang="en-US" sz="1200" b="0" i="0" u="none" strike="noStrike">
                          <a:solidFill>
                            <a:srgbClr val="000000"/>
                          </a:solidFill>
                          <a:effectLst/>
                          <a:latin typeface="微软雅黑" pitchFamily="34" charset="-122"/>
                          <a:ea typeface="微软雅黑"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1,110,986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568,082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微软雅黑" pitchFamily="34" charset="-122"/>
                          <a:ea typeface="微软雅黑" pitchFamily="34" charset="-122"/>
                        </a:rPr>
                        <a:t>270,000 </a:t>
                      </a:r>
                      <a:r>
                        <a:rPr lang="zh-CN" altLang="en-US" sz="1200" b="0" i="0" u="none" strike="noStrike" dirty="0" smtClean="0">
                          <a:solidFill>
                            <a:srgbClr val="FF0000"/>
                          </a:solidFill>
                          <a:effectLst/>
                          <a:latin typeface="微软雅黑" pitchFamily="34" charset="-122"/>
                          <a:ea typeface="微软雅黑" pitchFamily="34" charset="-122"/>
                        </a:rPr>
                        <a:t>（预估）</a:t>
                      </a:r>
                      <a:endParaRPr lang="en-US" altLang="zh-CN" sz="1200" b="0" i="0" u="none" strike="noStrike" dirty="0">
                        <a:solidFill>
                          <a:srgbClr val="FF0000"/>
                        </a:solidFill>
                        <a:effectLst/>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1,949,068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1,967,937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32">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合 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4,515,778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2,359,043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1,191,866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8,066,687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微软雅黑" pitchFamily="34" charset="-122"/>
                          <a:ea typeface="微软雅黑" pitchFamily="34" charset="-122"/>
                        </a:rPr>
                        <a:t>4,313,928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微软雅黑" pitchFamily="34" charset="-122"/>
                          <a:ea typeface="微软雅黑" pitchFamily="34" charset="-122"/>
                        </a:rPr>
                        <a:t>0.87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文本框 1"/>
          <p:cNvSpPr txBox="1"/>
          <p:nvPr/>
        </p:nvSpPr>
        <p:spPr>
          <a:xfrm>
            <a:off x="1344023" y="3934047"/>
            <a:ext cx="9267270" cy="584775"/>
          </a:xfrm>
          <a:prstGeom prst="rect">
            <a:avLst/>
          </a:prstGeom>
        </p:spPr>
        <p:txBody>
          <a:bodyPr wrap="square">
            <a:spAutoFit/>
          </a:bodyPr>
          <a:lstStyle>
            <a:defPPr>
              <a:defRPr lang="zh-CN"/>
            </a:defPPr>
            <a:lvl1pPr>
              <a:defRPr sz="1600">
                <a:solidFill>
                  <a:prstClr val="black"/>
                </a:solidFill>
                <a:latin typeface="微软雅黑" panose="020B0503020204020204" pitchFamily="34" charset="-122"/>
                <a:ea typeface="微软雅黑" panose="020B0503020204020204" pitchFamily="34" charset="-122"/>
              </a:defRPr>
            </a:lvl1pPr>
          </a:lstStyle>
          <a:p>
            <a:r>
              <a:rPr lang="en-US" altLang="zh-CN" dirty="0"/>
              <a:t>9</a:t>
            </a:r>
            <a:r>
              <a:rPr lang="zh-CN" altLang="en-US" dirty="0"/>
              <a:t>月推广力度可以做到平进平出，产品推广优化后，可提升</a:t>
            </a:r>
            <a:r>
              <a:rPr lang="en-US" altLang="zh-CN" dirty="0"/>
              <a:t>ROI</a:t>
            </a:r>
            <a:r>
              <a:rPr lang="zh-CN" altLang="en-US" dirty="0"/>
              <a:t>，</a:t>
            </a:r>
            <a:r>
              <a:rPr lang="en-US" altLang="zh-CN" dirty="0"/>
              <a:t>ROI</a:t>
            </a:r>
            <a:r>
              <a:rPr lang="zh-CN" altLang="en-US" dirty="0"/>
              <a:t>提升合理，总收入增加后再继续扩大推广力度</a:t>
            </a:r>
          </a:p>
        </p:txBody>
      </p:sp>
      <p:sp>
        <p:nvSpPr>
          <p:cNvPr id="8" name="文本框 7"/>
          <p:cNvSpPr txBox="1"/>
          <p:nvPr/>
        </p:nvSpPr>
        <p:spPr>
          <a:xfrm>
            <a:off x="1613381" y="5226604"/>
            <a:ext cx="6499261" cy="338554"/>
          </a:xfrm>
          <a:prstGeom prst="rect">
            <a:avLst/>
          </a:prstGeom>
        </p:spPr>
        <p:txBody>
          <a:bodyPr wrap="square">
            <a:spAutoFit/>
          </a:bodyPr>
          <a:lstStyle>
            <a:defPPr>
              <a:defRPr lang="zh-CN"/>
            </a:defPPr>
            <a:lvl1pPr>
              <a:defRPr sz="1600">
                <a:solidFill>
                  <a:prstClr val="black"/>
                </a:solidFill>
                <a:latin typeface="微软雅黑" panose="020B0503020204020204" pitchFamily="34" charset="-122"/>
                <a:ea typeface="微软雅黑" panose="020B0503020204020204" pitchFamily="34" charset="-122"/>
              </a:defRPr>
            </a:lvl1pPr>
          </a:lstStyle>
          <a:p>
            <a:r>
              <a:rPr lang="zh-CN" altLang="en-US" dirty="0" smtClean="0">
                <a:solidFill>
                  <a:srgbClr val="FF0000"/>
                </a:solidFill>
              </a:rPr>
              <a:t>新增用户</a:t>
            </a:r>
            <a:r>
              <a:rPr lang="en-US" altLang="zh-CN" dirty="0" smtClean="0">
                <a:solidFill>
                  <a:srgbClr val="FF0000"/>
                </a:solidFill>
              </a:rPr>
              <a:t>ROI</a:t>
            </a:r>
            <a:r>
              <a:rPr lang="zh-CN" altLang="en-US" dirty="0" smtClean="0">
                <a:solidFill>
                  <a:srgbClr val="FF0000"/>
                </a:solidFill>
              </a:rPr>
              <a:t>分析，预估几个月回本，之前那个表做成月的</a:t>
            </a:r>
            <a:endParaRPr lang="zh-CN" altLang="en-US" dirty="0">
              <a:solidFill>
                <a:srgbClr val="FF0000"/>
              </a:solidFill>
            </a:endParaRPr>
          </a:p>
        </p:txBody>
      </p:sp>
    </p:spTree>
    <p:extLst>
      <p:ext uri="{BB962C8B-B14F-4D97-AF65-F5344CB8AC3E}">
        <p14:creationId xmlns:p14="http://schemas.microsoft.com/office/powerpoint/2010/main" val="3444127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344023" y="448348"/>
            <a:ext cx="3126177"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用户发展竞</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品</a:t>
            </a:r>
            <a:r>
              <a:rPr lang="zh-CN" altLang="en-US" sz="2000" dirty="0" smtClean="0">
                <a:latin typeface="微软雅黑" panose="020B0503020204020204" pitchFamily="34" charset="-122"/>
                <a:ea typeface="微软雅黑" panose="020B0503020204020204" pitchFamily="34" charset="-122"/>
              </a:rPr>
              <a:t>对比</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96567116"/>
              </p:ext>
            </p:extLst>
          </p:nvPr>
        </p:nvGraphicFramePr>
        <p:xfrm>
          <a:off x="520996" y="1258491"/>
          <a:ext cx="11227979" cy="3599999"/>
        </p:xfrm>
        <a:graphic>
          <a:graphicData uri="http://schemas.openxmlformats.org/drawingml/2006/table">
            <a:tbl>
              <a:tblPr firstRow="1" firstCol="1" bandRow="1">
                <a:tableStyleId>{5C22544A-7EE6-4342-B048-85BDC9FD1C3A}</a:tableStyleId>
              </a:tblPr>
              <a:tblGrid>
                <a:gridCol w="903766">
                  <a:extLst>
                    <a:ext uri="{9D8B030D-6E8A-4147-A177-3AD203B41FA5}">
                      <a16:colId xmlns:a16="http://schemas.microsoft.com/office/drawing/2014/main" xmlns="" val="20000"/>
                    </a:ext>
                  </a:extLst>
                </a:gridCol>
                <a:gridCol w="662096">
                  <a:extLst>
                    <a:ext uri="{9D8B030D-6E8A-4147-A177-3AD203B41FA5}">
                      <a16:colId xmlns:a16="http://schemas.microsoft.com/office/drawing/2014/main" xmlns="" val="20001"/>
                    </a:ext>
                  </a:extLst>
                </a:gridCol>
                <a:gridCol w="742278">
                  <a:extLst>
                    <a:ext uri="{9D8B030D-6E8A-4147-A177-3AD203B41FA5}">
                      <a16:colId xmlns:a16="http://schemas.microsoft.com/office/drawing/2014/main" xmlns="" val="20002"/>
                    </a:ext>
                  </a:extLst>
                </a:gridCol>
                <a:gridCol w="1172583">
                  <a:extLst>
                    <a:ext uri="{9D8B030D-6E8A-4147-A177-3AD203B41FA5}">
                      <a16:colId xmlns:a16="http://schemas.microsoft.com/office/drawing/2014/main" xmlns="" val="20003"/>
                    </a:ext>
                  </a:extLst>
                </a:gridCol>
                <a:gridCol w="1761127"/>
                <a:gridCol w="935953"/>
                <a:gridCol w="945082">
                  <a:extLst>
                    <a:ext uri="{9D8B030D-6E8A-4147-A177-3AD203B41FA5}">
                      <a16:colId xmlns:a16="http://schemas.microsoft.com/office/drawing/2014/main" xmlns="" val="20004"/>
                    </a:ext>
                  </a:extLst>
                </a:gridCol>
                <a:gridCol w="895807"/>
                <a:gridCol w="810617">
                  <a:extLst>
                    <a:ext uri="{9D8B030D-6E8A-4147-A177-3AD203B41FA5}">
                      <a16:colId xmlns:a16="http://schemas.microsoft.com/office/drawing/2014/main" xmlns="" val="20005"/>
                    </a:ext>
                  </a:extLst>
                </a:gridCol>
                <a:gridCol w="567586">
                  <a:extLst>
                    <a:ext uri="{9D8B030D-6E8A-4147-A177-3AD203B41FA5}">
                      <a16:colId xmlns:a16="http://schemas.microsoft.com/office/drawing/2014/main" xmlns="" val="20006"/>
                    </a:ext>
                  </a:extLst>
                </a:gridCol>
                <a:gridCol w="567586"/>
                <a:gridCol w="631749"/>
                <a:gridCol w="631749"/>
              </a:tblGrid>
              <a:tr h="874672">
                <a:tc>
                  <a:txBody>
                    <a:bodyPr/>
                    <a:lstStyle/>
                    <a:p>
                      <a:pPr algn="ctr">
                        <a:spcAft>
                          <a:spcPts val="0"/>
                        </a:spcAft>
                      </a:pPr>
                      <a:r>
                        <a:rPr lang="zh-CN" sz="1100" kern="100" dirty="0">
                          <a:effectLst/>
                        </a:rPr>
                        <a:t>应用</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App</a:t>
                      </a:r>
                      <a:r>
                        <a:rPr lang="zh-CN" sz="1100" kern="100" dirty="0">
                          <a:effectLst/>
                        </a:rPr>
                        <a:t>指数排名</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b="1" kern="100" dirty="0" smtClean="0">
                          <a:solidFill>
                            <a:schemeClr val="lt1"/>
                          </a:solidFill>
                          <a:effectLst/>
                          <a:latin typeface="+mn-lt"/>
                          <a:ea typeface="+mn-ea"/>
                          <a:cs typeface="+mn-cs"/>
                        </a:rPr>
                        <a:t>市场</a:t>
                      </a:r>
                      <a:r>
                        <a:rPr lang="zh-CN" sz="1100" kern="100" dirty="0" smtClean="0">
                          <a:effectLst/>
                        </a:rPr>
                        <a:t>渠道</a:t>
                      </a:r>
                      <a:endParaRPr lang="en-US" altLang="zh-CN" sz="1100" kern="100" dirty="0" smtClean="0">
                        <a:effectLst/>
                      </a:endParaRPr>
                    </a:p>
                    <a:p>
                      <a:pPr algn="ctr">
                        <a:spcAft>
                          <a:spcPts val="0"/>
                        </a:spcAft>
                      </a:pPr>
                      <a:r>
                        <a:rPr lang="zh-CN" altLang="en-US" sz="1100" kern="100" dirty="0" smtClean="0">
                          <a:effectLst/>
                        </a:rPr>
                        <a:t>推广力度</a:t>
                      </a:r>
                      <a:r>
                        <a:rPr lang="zh-CN" sz="1100" kern="100" dirty="0" smtClean="0">
                          <a:effectLst/>
                        </a:rPr>
                        <a:t>排名</a:t>
                      </a:r>
                      <a:endParaRPr lang="en-US" altLang="zh-CN" sz="1100" kern="100" dirty="0" smtClean="0">
                        <a:effectLst/>
                      </a:endParaRPr>
                    </a:p>
                  </a:txBody>
                  <a:tcPr marL="68580" marR="68580" marT="0" marB="0" anchor="ctr"/>
                </a:tc>
                <a:tc>
                  <a:txBody>
                    <a:bodyPr/>
                    <a:lstStyle/>
                    <a:p>
                      <a:pPr algn="ctr">
                        <a:spcAft>
                          <a:spcPts val="0"/>
                        </a:spcAft>
                      </a:pPr>
                      <a:r>
                        <a:rPr lang="zh-CN" altLang="en-US" sz="1100" kern="100" dirty="0">
                          <a:effectLst/>
                        </a:rPr>
                        <a:t>月</a:t>
                      </a:r>
                      <a:r>
                        <a:rPr lang="zh-CN" sz="1100" kern="100" dirty="0" smtClean="0">
                          <a:effectLst/>
                        </a:rPr>
                        <a:t>新增（</a:t>
                      </a:r>
                      <a:r>
                        <a:rPr lang="zh-CN" sz="1100" kern="100" dirty="0">
                          <a:effectLst/>
                        </a:rPr>
                        <a:t>万</a:t>
                      </a:r>
                      <a:r>
                        <a:rPr lang="zh-CN" sz="1100" kern="100" dirty="0" smtClean="0">
                          <a:effectLst/>
                        </a:rPr>
                        <a:t>）</a:t>
                      </a:r>
                      <a:endParaRPr lang="en-US" altLang="zh-CN" sz="1100" kern="100" dirty="0" smtClean="0">
                        <a:effectLst/>
                      </a:endParaRPr>
                    </a:p>
                    <a:p>
                      <a:pPr algn="ctr">
                        <a:spcAft>
                          <a:spcPts val="0"/>
                        </a:spcAft>
                      </a:pPr>
                      <a:r>
                        <a:rPr lang="en-US" altLang="zh-CN" sz="1100" kern="100" dirty="0" smtClean="0">
                          <a:effectLst/>
                        </a:rPr>
                        <a:t>(</a:t>
                      </a:r>
                      <a:r>
                        <a:rPr lang="zh-CN" altLang="en-US" sz="1100" kern="100" dirty="0" smtClean="0">
                          <a:effectLst/>
                        </a:rPr>
                        <a:t>市场渠道，艾瑞数据）</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总月新增（万）</a:t>
                      </a:r>
                      <a:endPar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（预估，新增占比</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月推广成本（按照</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CPA4</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元预估）</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rPr>
                        <a:t>新用户</a:t>
                      </a:r>
                      <a:r>
                        <a:rPr lang="zh-CN" sz="1100" kern="100" dirty="0" smtClean="0">
                          <a:effectLst/>
                        </a:rPr>
                        <a:t>七日</a:t>
                      </a:r>
                      <a:r>
                        <a:rPr lang="zh-CN" sz="1100" kern="100" dirty="0">
                          <a:effectLst/>
                        </a:rPr>
                        <a:t>留存（</a:t>
                      </a:r>
                      <a:r>
                        <a:rPr lang="en-US" sz="1100" kern="100" dirty="0">
                          <a:effectLst/>
                        </a:rPr>
                        <a:t>%</a:t>
                      </a:r>
                      <a:r>
                        <a:rPr lang="zh-CN" sz="1100" kern="100" dirty="0">
                          <a:effectLst/>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b="1" kern="100" dirty="0" smtClean="0">
                          <a:solidFill>
                            <a:schemeClr val="lt1"/>
                          </a:solidFill>
                          <a:effectLst/>
                          <a:latin typeface="+mn-lt"/>
                          <a:ea typeface="+mn-ea"/>
                          <a:cs typeface="+mn-cs"/>
                        </a:rPr>
                        <a:t>MAU</a:t>
                      </a:r>
                      <a:r>
                        <a:rPr lang="zh-CN" sz="1100" b="1" kern="100" dirty="0" smtClean="0">
                          <a:solidFill>
                            <a:schemeClr val="lt1"/>
                          </a:solidFill>
                          <a:effectLst/>
                          <a:latin typeface="+mn-lt"/>
                          <a:ea typeface="+mn-ea"/>
                          <a:cs typeface="+mn-cs"/>
                        </a:rPr>
                        <a:t>（</a:t>
                      </a:r>
                      <a:r>
                        <a:rPr lang="zh-CN" sz="1100" b="1" kern="100" dirty="0">
                          <a:solidFill>
                            <a:schemeClr val="lt1"/>
                          </a:solidFill>
                          <a:effectLst/>
                          <a:latin typeface="+mn-lt"/>
                          <a:ea typeface="+mn-ea"/>
                          <a:cs typeface="+mn-cs"/>
                        </a:rPr>
                        <a:t>万）</a:t>
                      </a:r>
                    </a:p>
                  </a:txBody>
                  <a:tcPr marL="68580" marR="68580" marT="0" marB="0" anchor="ctr"/>
                </a:tc>
                <a:tc>
                  <a:txBody>
                    <a:bodyPr/>
                    <a:lstStyle/>
                    <a:p>
                      <a:pPr algn="ctr">
                        <a:spcAft>
                          <a:spcPts val="0"/>
                        </a:spcAft>
                      </a:pPr>
                      <a:r>
                        <a:rPr lang="en-US" altLang="zh-CN" sz="1100" b="1" kern="100" dirty="0" smtClean="0">
                          <a:solidFill>
                            <a:schemeClr val="lt1"/>
                          </a:solidFill>
                          <a:effectLst/>
                          <a:latin typeface="+mn-lt"/>
                          <a:ea typeface="+mn-ea"/>
                          <a:cs typeface="+mn-cs"/>
                        </a:rPr>
                        <a:t>DAU</a:t>
                      </a:r>
                      <a:r>
                        <a:rPr lang="zh-CN" altLang="en-US" sz="1100" b="1" kern="100" dirty="0" smtClean="0">
                          <a:solidFill>
                            <a:schemeClr val="lt1"/>
                          </a:solidFill>
                          <a:effectLst/>
                          <a:latin typeface="+mn-lt"/>
                          <a:ea typeface="+mn-ea"/>
                          <a:cs typeface="+mn-cs"/>
                        </a:rPr>
                        <a:t>（万）</a:t>
                      </a:r>
                      <a:endParaRPr lang="zh-CN" sz="1100" b="1" kern="100" dirty="0">
                        <a:solidFill>
                          <a:schemeClr val="lt1"/>
                        </a:solidFill>
                        <a:effectLst/>
                        <a:latin typeface="+mn-lt"/>
                        <a:ea typeface="+mn-ea"/>
                        <a:cs typeface="+mn-cs"/>
                      </a:endParaRPr>
                    </a:p>
                  </a:txBody>
                  <a:tcPr marL="68580" marR="68580" marT="0" marB="0" anchor="ctr"/>
                </a:tc>
                <a:tc>
                  <a:txBody>
                    <a:bodyPr/>
                    <a:lstStyle/>
                    <a:p>
                      <a:pPr algn="ctr">
                        <a:spcAft>
                          <a:spcPts val="0"/>
                        </a:spcAft>
                      </a:pPr>
                      <a:r>
                        <a:rPr lang="zh-CN" altLang="en-US" sz="1100" kern="100" dirty="0" smtClean="0">
                          <a:effectLst/>
                        </a:rPr>
                        <a:t>月付费用户数</a:t>
                      </a:r>
                      <a:endParaRPr lang="en-US" altLang="zh-CN" sz="1100" kern="100" dirty="0" smtClean="0">
                        <a:effectLst/>
                      </a:endParaRPr>
                    </a:p>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（万）</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月付费金额（万）</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月</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ARPU</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月付费率</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0"/>
                  </a:ext>
                </a:extLst>
              </a:tr>
              <a:tr h="375351">
                <a:tc>
                  <a:txBody>
                    <a:bodyPr/>
                    <a:lstStyle/>
                    <a:p>
                      <a:pPr algn="just">
                        <a:spcAft>
                          <a:spcPts val="0"/>
                        </a:spcAft>
                      </a:pPr>
                      <a:r>
                        <a:rPr lang="en-US" sz="1100" kern="100" dirty="0">
                          <a:effectLst/>
                        </a:rPr>
                        <a:t>17k</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84-67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 </a:t>
                      </a:r>
                      <a:r>
                        <a:rPr lang="zh-CN" altLang="en-US" sz="1100" kern="100" dirty="0" smtClean="0">
                          <a:effectLst/>
                        </a:rPr>
                        <a:t>无</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28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51</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（实际，新增占比</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65%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次月留存</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30%</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回流</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200</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（实际）</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10-15</a:t>
                      </a:r>
                      <a:r>
                        <a:rPr lang="zh-CN" altLang="en-US" sz="1100" kern="100" dirty="0" smtClean="0">
                          <a:effectLst/>
                          <a:latin typeface="+mn-lt"/>
                          <a:ea typeface="+mn-ea"/>
                          <a:cs typeface="+mn-cs"/>
                        </a:rPr>
                        <a:t>（实际</a:t>
                      </a:r>
                      <a:r>
                        <a:rPr lang="en-US" altLang="zh-CN" sz="1100" kern="100" dirty="0" smtClean="0">
                          <a:effectLst/>
                          <a:latin typeface="+mn-lt"/>
                          <a:ea typeface="+mn-ea"/>
                          <a:cs typeface="+mn-cs"/>
                        </a:rPr>
                        <a:t>5-9</a:t>
                      </a:r>
                      <a:r>
                        <a:rPr lang="zh-CN" altLang="en-US" sz="1100" kern="100" dirty="0" smtClean="0">
                          <a:effectLst/>
                          <a:latin typeface="+mn-lt"/>
                          <a:ea typeface="+mn-ea"/>
                          <a:cs typeface="+mn-cs"/>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56</a:t>
                      </a:r>
                      <a:r>
                        <a:rPr lang="zh-CN" altLang="en-US" sz="1100" kern="100" dirty="0" smtClean="0">
                          <a:effectLst/>
                          <a:latin typeface="+mn-lt"/>
                          <a:ea typeface="+mn-ea"/>
                          <a:cs typeface="+mn-cs"/>
                        </a:rPr>
                        <a:t>（实际</a:t>
                      </a:r>
                      <a:r>
                        <a:rPr lang="en-US" altLang="zh-CN" sz="1100" kern="100" dirty="0" smtClean="0">
                          <a:effectLst/>
                          <a:latin typeface="+mn-lt"/>
                          <a:ea typeface="+mn-ea"/>
                          <a:cs typeface="+mn-cs"/>
                        </a:rPr>
                        <a:t>78</a:t>
                      </a:r>
                      <a:r>
                        <a:rPr lang="zh-CN" altLang="en-US" sz="1100" kern="100" dirty="0" smtClean="0">
                          <a:effectLst/>
                          <a:latin typeface="+mn-lt"/>
                          <a:ea typeface="+mn-ea"/>
                          <a:cs typeface="+mn-cs"/>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9.8</a:t>
                      </a:r>
                      <a:r>
                        <a:rPr lang="zh-CN" altLang="en-US" sz="1100" kern="100" dirty="0" smtClean="0">
                          <a:effectLst/>
                          <a:latin typeface="+mn-lt"/>
                          <a:ea typeface="+mn-ea"/>
                          <a:cs typeface="+mn-cs"/>
                        </a:rPr>
                        <a:t>（实际</a:t>
                      </a:r>
                      <a:r>
                        <a:rPr lang="en-US" altLang="zh-CN" sz="1100" kern="100" dirty="0" smtClean="0">
                          <a:effectLst/>
                          <a:latin typeface="+mn-lt"/>
                          <a:ea typeface="+mn-ea"/>
                          <a:cs typeface="+mn-cs"/>
                        </a:rPr>
                        <a:t>11</a:t>
                      </a:r>
                      <a:r>
                        <a:rPr lang="zh-CN" altLang="en-US" sz="1100" kern="100" dirty="0" smtClean="0">
                          <a:effectLst/>
                          <a:latin typeface="+mn-lt"/>
                          <a:ea typeface="+mn-ea"/>
                          <a:cs typeface="+mn-cs"/>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2.1</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81.5</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38.8</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2.7%</a:t>
                      </a:r>
                    </a:p>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4.2%</a:t>
                      </a:r>
                      <a:r>
                        <a:rPr lang="zh-CN" altLang="en-US" sz="1100" kern="100" dirty="0" smtClean="0">
                          <a:solidFill>
                            <a:schemeClr val="dk1"/>
                          </a:solidFill>
                          <a:effectLst/>
                          <a:latin typeface="+mn-lt"/>
                          <a:ea typeface="+mn-ea"/>
                          <a:cs typeface="+mn-cs"/>
                        </a:rPr>
                        <a:t>老</a:t>
                      </a:r>
                      <a:endParaRPr lang="en-US" altLang="zh-CN" sz="1100" kern="100" dirty="0" smtClean="0">
                        <a:solidFill>
                          <a:schemeClr val="dk1"/>
                        </a:solidFill>
                        <a:effectLst/>
                        <a:latin typeface="+mn-lt"/>
                        <a:ea typeface="+mn-ea"/>
                        <a:cs typeface="+mn-cs"/>
                      </a:endParaRPr>
                    </a:p>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1.77%</a:t>
                      </a:r>
                      <a:r>
                        <a:rPr lang="zh-CN" altLang="en-US" sz="1100" kern="100" dirty="0" smtClean="0">
                          <a:solidFill>
                            <a:schemeClr val="dk1"/>
                          </a:solidFill>
                          <a:effectLst/>
                          <a:latin typeface="+mn-lt"/>
                          <a:ea typeface="+mn-ea"/>
                          <a:cs typeface="+mn-cs"/>
                        </a:rPr>
                        <a:t>新</a:t>
                      </a:r>
                      <a:endParaRPr lang="zh-CN" altLang="en-US" sz="11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1"/>
                  </a:ext>
                </a:extLst>
              </a:tr>
              <a:tr h="323605">
                <a:tc>
                  <a:txBody>
                    <a:bodyPr/>
                    <a:lstStyle/>
                    <a:p>
                      <a:pPr algn="just">
                        <a:spcAft>
                          <a:spcPts val="0"/>
                        </a:spcAft>
                      </a:pPr>
                      <a:r>
                        <a:rPr lang="zh-CN" sz="1100" kern="100" dirty="0">
                          <a:effectLst/>
                        </a:rPr>
                        <a:t>掌阅</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152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4240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16960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18-28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12116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2224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275</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15600</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56.7</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2.8%</a:t>
                      </a:r>
                      <a:endParaRPr lang="zh-CN" altLang="en-US" sz="11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2"/>
                  </a:ext>
                </a:extLst>
              </a:tr>
              <a:tr h="382027">
                <a:tc>
                  <a:txBody>
                    <a:bodyPr/>
                    <a:lstStyle/>
                    <a:p>
                      <a:pPr algn="just">
                        <a:spcAft>
                          <a:spcPts val="0"/>
                        </a:spcAft>
                      </a:pPr>
                      <a:r>
                        <a:rPr lang="en-US" sz="1100" kern="100" dirty="0">
                          <a:effectLst/>
                        </a:rPr>
                        <a:t>QQ</a:t>
                      </a:r>
                      <a:r>
                        <a:rPr lang="zh-CN" sz="1100" kern="100" dirty="0">
                          <a:effectLst/>
                        </a:rPr>
                        <a:t>阅读</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421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2970</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11880</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7-14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8488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1845</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3"/>
                  </a:ext>
                </a:extLst>
              </a:tr>
              <a:tr h="330280">
                <a:tc>
                  <a:txBody>
                    <a:bodyPr/>
                    <a:lstStyle/>
                    <a:p>
                      <a:pPr algn="just">
                        <a:spcAft>
                          <a:spcPts val="0"/>
                        </a:spcAft>
                      </a:pPr>
                      <a:r>
                        <a:rPr lang="zh-CN" sz="1100" kern="100" dirty="0">
                          <a:effectLst/>
                        </a:rPr>
                        <a:t>书旗小说</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solidFill>
                            <a:schemeClr val="tx1"/>
                          </a:solidFill>
                          <a:effectLst/>
                        </a:rPr>
                        <a:t>351</a:t>
                      </a: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rgbClr val="FF0000"/>
                          </a:solidFill>
                          <a:effectLst/>
                          <a:latin typeface="Calibri" panose="020F0502020204030204" pitchFamily="34" charset="0"/>
                          <a:ea typeface="微软雅黑" panose="020B0503020204020204" pitchFamily="34" charset="-122"/>
                          <a:cs typeface="Arial" panose="020B0604020202020204" pitchFamily="34" charset="0"/>
                        </a:rPr>
                        <a:t>750</a:t>
                      </a:r>
                      <a:r>
                        <a:rPr lang="zh-CN" altLang="en-US" sz="1100" kern="100" dirty="0" smtClean="0">
                          <a:solidFill>
                            <a:srgbClr val="FF0000"/>
                          </a:solidFill>
                          <a:effectLst/>
                          <a:latin typeface="Calibri" panose="020F0502020204030204" pitchFamily="34" charset="0"/>
                          <a:ea typeface="微软雅黑" panose="020B0503020204020204" pitchFamily="34" charset="-122"/>
                          <a:cs typeface="Arial" panose="020B0604020202020204" pitchFamily="34" charset="0"/>
                        </a:rPr>
                        <a:t>（准确）</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rgbClr val="FF0000"/>
                          </a:solidFill>
                          <a:effectLst/>
                          <a:latin typeface="Calibri" panose="020F0502020204030204" pitchFamily="34" charset="0"/>
                          <a:ea typeface="微软雅黑" panose="020B0503020204020204" pitchFamily="34" charset="-122"/>
                          <a:cs typeface="Arial" panose="020B0604020202020204" pitchFamily="34" charset="0"/>
                        </a:rPr>
                        <a:t>3000</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14-28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2098</a:t>
                      </a:r>
                      <a:r>
                        <a:rPr lang="zh-CN" altLang="en-US" sz="1100" kern="100" dirty="0" smtClean="0">
                          <a:solidFill>
                            <a:srgbClr val="FF0000"/>
                          </a:solidFill>
                          <a:effectLst/>
                        </a:rPr>
                        <a:t>（实际</a:t>
                      </a:r>
                      <a:r>
                        <a:rPr lang="en-US" altLang="zh-CN" sz="1100" kern="100" dirty="0" smtClean="0">
                          <a:solidFill>
                            <a:srgbClr val="FF0000"/>
                          </a:solidFill>
                          <a:effectLst/>
                        </a:rPr>
                        <a:t>3000</a:t>
                      </a:r>
                      <a:r>
                        <a:rPr lang="zh-CN" altLang="en-US" sz="1100" kern="100" dirty="0" smtClean="0">
                          <a:solidFill>
                            <a:srgbClr val="FF0000"/>
                          </a:solidFill>
                          <a:effectLst/>
                        </a:rPr>
                        <a:t>）</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550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85</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4000</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40</a:t>
                      </a: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altLang="zh-CN" sz="1100" kern="100" dirty="0" smtClean="0">
                          <a:solidFill>
                            <a:schemeClr val="dk1"/>
                          </a:solidFill>
                          <a:effectLst/>
                          <a:latin typeface="+mn-lt"/>
                          <a:ea typeface="+mn-ea"/>
                          <a:cs typeface="+mn-cs"/>
                        </a:rPr>
                        <a:t>2.5%</a:t>
                      </a:r>
                      <a:endParaRPr lang="zh-CN" altLang="en-US" sz="11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4"/>
                  </a:ext>
                </a:extLst>
              </a:tr>
              <a:tr h="300567">
                <a:tc>
                  <a:txBody>
                    <a:bodyPr/>
                    <a:lstStyle/>
                    <a:p>
                      <a:pPr algn="just">
                        <a:spcAft>
                          <a:spcPts val="0"/>
                        </a:spcAft>
                      </a:pPr>
                      <a:r>
                        <a:rPr lang="zh-CN" altLang="en-US" sz="1100" kern="100" dirty="0" smtClean="0">
                          <a:effectLst/>
                        </a:rPr>
                        <a:t>追书神器</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116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368.9</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1475.6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19-24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1054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200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5"/>
                  </a:ext>
                </a:extLst>
              </a:tr>
              <a:tr h="303905">
                <a:tc>
                  <a:txBody>
                    <a:bodyPr/>
                    <a:lstStyle/>
                    <a:p>
                      <a:pPr algn="just">
                        <a:spcAft>
                          <a:spcPts val="0"/>
                        </a:spcAft>
                      </a:pPr>
                      <a:r>
                        <a:rPr lang="zh-CN" sz="1100" kern="100" dirty="0">
                          <a:effectLst/>
                        </a:rPr>
                        <a:t>微信读书</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102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297.85</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1191.4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24-38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851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143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6"/>
                  </a:ext>
                </a:extLst>
              </a:tr>
              <a:tr h="318259">
                <a:tc>
                  <a:txBody>
                    <a:bodyPr/>
                    <a:lstStyle/>
                    <a:p>
                      <a:pPr algn="just">
                        <a:spcAft>
                          <a:spcPts val="0"/>
                        </a:spcAft>
                      </a:pPr>
                      <a:r>
                        <a:rPr lang="zh-CN" sz="1100" kern="100" dirty="0">
                          <a:effectLst/>
                        </a:rPr>
                        <a:t>起点阅读</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114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181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724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solidFill>
                            <a:schemeClr val="tx1"/>
                          </a:solidFill>
                          <a:effectLst/>
                        </a:rPr>
                        <a:t>10</a:t>
                      </a:r>
                      <a:r>
                        <a:rPr lang="en-US" altLang="zh-CN" sz="1100" kern="100" dirty="0" smtClean="0">
                          <a:solidFill>
                            <a:schemeClr val="tx1"/>
                          </a:solidFill>
                          <a:effectLst/>
                        </a:rPr>
                        <a:t>-15</a:t>
                      </a: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chemeClr val="tx1"/>
                          </a:solidFill>
                          <a:effectLst/>
                        </a:rPr>
                        <a:t>519</a:t>
                      </a: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chemeClr val="tx1"/>
                          </a:solidFill>
                          <a:effectLst/>
                          <a:latin typeface="Calibri" panose="020F0502020204030204" pitchFamily="34" charset="0"/>
                          <a:ea typeface="微软雅黑" panose="020B0503020204020204" pitchFamily="34" charset="-122"/>
                          <a:cs typeface="Arial" panose="020B0604020202020204" pitchFamily="34" charset="0"/>
                        </a:rPr>
                        <a:t>126</a:t>
                      </a: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dirty="0"/>
                    </a:p>
                  </a:txBody>
                  <a:tcPr marL="68580" marR="68580" marT="0" marB="0" anchor="ctr"/>
                </a:tc>
                <a:tc>
                  <a:txBody>
                    <a:bodyPr/>
                    <a:lstStyle/>
                    <a:p>
                      <a:pPr marL="0" algn="ctr" defTabSz="914400" rtl="0" eaLnBrk="1" latinLnBrk="0" hangingPunct="1">
                        <a:spcAft>
                          <a:spcPts val="0"/>
                        </a:spcAft>
                      </a:pPr>
                      <a:endParaRPr lang="zh-CN" altLang="en-US" sz="11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xmlns="" val="10007"/>
                  </a:ext>
                </a:extLst>
              </a:tr>
              <a:tr h="258764">
                <a:tc>
                  <a:txBody>
                    <a:bodyPr/>
                    <a:lstStyle/>
                    <a:p>
                      <a:pPr algn="just">
                        <a:spcAft>
                          <a:spcPts val="0"/>
                        </a:spcAft>
                      </a:pPr>
                      <a:r>
                        <a:rPr lang="zh-CN" sz="1100" kern="100" dirty="0">
                          <a:effectLst/>
                        </a:rPr>
                        <a:t>连尚阅读</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19</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524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524</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（可能更高）</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2096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rgbClr val="FF0000"/>
                          </a:solidFill>
                          <a:effectLst/>
                        </a:rPr>
                        <a:t>7-11</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rgbClr val="FF0000"/>
                          </a:solidFill>
                          <a:effectLst/>
                        </a:rPr>
                        <a:t>680</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algn="ctr" defTabSz="914400" rtl="0" eaLnBrk="1" latinLnBrk="0" hangingPunct="1">
                        <a:spcAft>
                          <a:spcPts val="0"/>
                        </a:spcAft>
                      </a:pPr>
                      <a:r>
                        <a:rPr lang="en-US" sz="1100" kern="100" dirty="0">
                          <a:solidFill>
                            <a:schemeClr val="dk1"/>
                          </a:solidFill>
                          <a:effectLst/>
                          <a:latin typeface="+mn-lt"/>
                          <a:ea typeface="+mn-ea"/>
                          <a:cs typeface="+mn-cs"/>
                        </a:rPr>
                        <a:t>--</a:t>
                      </a:r>
                      <a:endParaRPr lang="zh-CN"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sz="11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endParaRPr lang="zh-CN" sz="1100" kern="100" dirty="0">
                        <a:solidFill>
                          <a:schemeClr val="dk1"/>
                        </a:solidFill>
                        <a:effectLst/>
                        <a:latin typeface="+mn-lt"/>
                        <a:ea typeface="+mn-ea"/>
                        <a:cs typeface="+mn-cs"/>
                      </a:endParaRPr>
                    </a:p>
                  </a:txBody>
                  <a:tcPr marL="68580" marR="68580" marT="0" marB="0" anchor="ctr"/>
                </a:tc>
              </a:tr>
            </a:tbl>
          </a:graphicData>
        </a:graphic>
      </p:graphicFrame>
      <p:sp>
        <p:nvSpPr>
          <p:cNvPr id="7" name="文本框 6"/>
          <p:cNvSpPr txBox="1"/>
          <p:nvPr/>
        </p:nvSpPr>
        <p:spPr>
          <a:xfrm>
            <a:off x="1613381" y="5010258"/>
            <a:ext cx="8785261" cy="1077218"/>
          </a:xfrm>
          <a:prstGeom prst="rect">
            <a:avLst/>
          </a:prstGeom>
        </p:spPr>
        <p:txBody>
          <a:bodyPr wrap="square">
            <a:spAutoFit/>
          </a:bodyPr>
          <a:lstStyle>
            <a:defPPr>
              <a:defRPr lang="zh-CN"/>
            </a:defPPr>
            <a:lvl1pPr>
              <a:defRPr sz="1600">
                <a:solidFill>
                  <a:prstClr val="black"/>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zh-CN" altLang="en-US" dirty="0" smtClean="0">
                <a:solidFill>
                  <a:srgbClr val="FF0000"/>
                </a:solidFill>
              </a:rPr>
              <a:t>分析各家投产情况，如果所有推广的量全部来自付费渠道，盈利会非常困难</a:t>
            </a:r>
            <a:endParaRPr lang="en-US" altLang="zh-CN" dirty="0" smtClean="0">
              <a:solidFill>
                <a:srgbClr val="FF0000"/>
              </a:solidFill>
            </a:endParaRPr>
          </a:p>
          <a:p>
            <a:pPr marL="285750" indent="-285750">
              <a:buFont typeface="Arial" panose="020B0604020202020204" pitchFamily="34" charset="0"/>
              <a:buChar char="•"/>
            </a:pPr>
            <a:r>
              <a:rPr lang="zh-CN" altLang="en-US" dirty="0" smtClean="0">
                <a:solidFill>
                  <a:srgbClr val="FF0000"/>
                </a:solidFill>
              </a:rPr>
              <a:t>各家变现能力差别不是很大，阅读变现能力提升难度很大，</a:t>
            </a:r>
            <a:endParaRPr lang="en-US" altLang="zh-CN" dirty="0" smtClean="0">
              <a:solidFill>
                <a:srgbClr val="FF0000"/>
              </a:solidFill>
            </a:endParaRPr>
          </a:p>
          <a:p>
            <a:pPr marL="285750" indent="-285750">
              <a:buFont typeface="Arial" panose="020B0604020202020204" pitchFamily="34" charset="0"/>
              <a:buChar char="•"/>
            </a:pPr>
            <a:r>
              <a:rPr lang="zh-CN" altLang="en-US" dirty="0" smtClean="0">
                <a:solidFill>
                  <a:srgbClr val="FF0000"/>
                </a:solidFill>
              </a:rPr>
              <a:t>增加用户规模需要的新增量会有很大区别，所对应的成本会有很大的区别，因此在目前情况下，我们需要考虑整体发展策略</a:t>
            </a:r>
            <a:endParaRPr lang="zh-CN" altLang="en-US" dirty="0">
              <a:solidFill>
                <a:srgbClr val="FF0000"/>
              </a:solidFill>
            </a:endParaRPr>
          </a:p>
        </p:txBody>
      </p:sp>
      <p:sp>
        <p:nvSpPr>
          <p:cNvPr id="8" name="文本框 7"/>
          <p:cNvSpPr txBox="1"/>
          <p:nvPr/>
        </p:nvSpPr>
        <p:spPr>
          <a:xfrm>
            <a:off x="1613380" y="6205279"/>
            <a:ext cx="9518908" cy="584775"/>
          </a:xfrm>
          <a:prstGeom prst="rect">
            <a:avLst/>
          </a:prstGeom>
        </p:spPr>
        <p:txBody>
          <a:bodyPr wrap="square">
            <a:spAutoFit/>
          </a:bodyPr>
          <a:lstStyle>
            <a:defPPr>
              <a:defRPr lang="zh-CN"/>
            </a:defPPr>
            <a:lvl1pPr>
              <a:defRPr sz="1600">
                <a:solidFill>
                  <a:prstClr val="black"/>
                </a:solidFill>
                <a:latin typeface="微软雅黑" panose="020B0503020204020204" pitchFamily="34" charset="-122"/>
                <a:ea typeface="微软雅黑" panose="020B0503020204020204" pitchFamily="34" charset="-122"/>
              </a:defRPr>
            </a:lvl1pPr>
          </a:lstStyle>
          <a:p>
            <a:r>
              <a:rPr lang="en-US" altLang="zh-CN" dirty="0" smtClean="0">
                <a:solidFill>
                  <a:srgbClr val="FF0000"/>
                </a:solidFill>
              </a:rPr>
              <a:t>A</a:t>
            </a:r>
            <a:r>
              <a:rPr lang="zh-CN" altLang="en-US" dirty="0" smtClean="0">
                <a:solidFill>
                  <a:srgbClr val="FF0000"/>
                </a:solidFill>
              </a:rPr>
              <a:t>：明确</a:t>
            </a:r>
            <a:r>
              <a:rPr lang="en-US" altLang="zh-CN" dirty="0" smtClean="0">
                <a:solidFill>
                  <a:srgbClr val="FF0000"/>
                </a:solidFill>
              </a:rPr>
              <a:t>DAU</a:t>
            </a:r>
            <a:r>
              <a:rPr lang="zh-CN" altLang="en-US" dirty="0" smtClean="0">
                <a:solidFill>
                  <a:srgbClr val="FF0000"/>
                </a:solidFill>
              </a:rPr>
              <a:t>目标，先达到一定规模，这个过程会亏损，规模达到后再变现</a:t>
            </a:r>
            <a:endParaRPr lang="en-US" altLang="zh-CN" dirty="0" smtClean="0">
              <a:solidFill>
                <a:srgbClr val="FF0000"/>
              </a:solidFill>
            </a:endParaRPr>
          </a:p>
          <a:p>
            <a:r>
              <a:rPr lang="en-US" altLang="zh-CN" dirty="0" smtClean="0">
                <a:solidFill>
                  <a:srgbClr val="FF0000"/>
                </a:solidFill>
              </a:rPr>
              <a:t>B</a:t>
            </a:r>
            <a:r>
              <a:rPr lang="zh-CN" altLang="en-US" dirty="0" smtClean="0">
                <a:solidFill>
                  <a:srgbClr val="FF0000"/>
                </a:solidFill>
              </a:rPr>
              <a:t>：明确留存和变现目标，量入为出，在一定规模下优化提升渠道产品和运营效果，达标后再放大投入</a:t>
            </a:r>
            <a:endParaRPr lang="en-US" altLang="zh-CN" dirty="0" smtClean="0">
              <a:solidFill>
                <a:srgbClr val="FF0000"/>
              </a:solidFill>
            </a:endParaRPr>
          </a:p>
        </p:txBody>
      </p:sp>
    </p:spTree>
    <p:extLst>
      <p:ext uri="{BB962C8B-B14F-4D97-AF65-F5344CB8AC3E}">
        <p14:creationId xmlns:p14="http://schemas.microsoft.com/office/powerpoint/2010/main" val="4253778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344023" y="448348"/>
            <a:ext cx="2613216"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     </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推广提升方向</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6909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506362"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总结，</a:t>
            </a:r>
            <a:r>
              <a:rPr lang="en-US" altLang="zh-CN" sz="2000" dirty="0">
                <a:latin typeface="微软雅黑" panose="020B0503020204020204" pitchFamily="34" charset="-122"/>
                <a:ea typeface="微软雅黑" panose="020B0503020204020204" pitchFamily="34" charset="-122"/>
              </a:rPr>
              <a:t>2018</a:t>
            </a:r>
            <a:r>
              <a:rPr lang="zh-CN" altLang="en-US" sz="2000" dirty="0">
                <a:latin typeface="微软雅黑" panose="020B0503020204020204" pitchFamily="34" charset="-122"/>
                <a:ea typeface="微软雅黑" panose="020B0503020204020204" pitchFamily="34" charset="-122"/>
              </a:rPr>
              <a:t>年用户发展的问题</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58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9"/>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2263516" y="3514494"/>
            <a:ext cx="880369" cy="769441"/>
          </a:xfrm>
          <a:prstGeom prst="rect">
            <a:avLst/>
          </a:prstGeom>
          <a:noFill/>
        </p:spPr>
        <p:txBody>
          <a:bodyPr wrap="non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01</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328548" y="4466994"/>
            <a:ext cx="646332"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用户</a:t>
            </a:r>
          </a:p>
        </p:txBody>
      </p:sp>
      <p:sp>
        <p:nvSpPr>
          <p:cNvPr id="15" name="文本框 14"/>
          <p:cNvSpPr txBox="1"/>
          <p:nvPr/>
        </p:nvSpPr>
        <p:spPr>
          <a:xfrm>
            <a:off x="4684842" y="4448259"/>
            <a:ext cx="646332"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产品</a:t>
            </a:r>
          </a:p>
        </p:txBody>
      </p:sp>
      <p:sp>
        <p:nvSpPr>
          <p:cNvPr id="17" name="文本框 16"/>
          <p:cNvSpPr txBox="1"/>
          <p:nvPr/>
        </p:nvSpPr>
        <p:spPr>
          <a:xfrm>
            <a:off x="6980517" y="4462276"/>
            <a:ext cx="646332"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内容</a:t>
            </a:r>
          </a:p>
        </p:txBody>
      </p:sp>
      <p:sp>
        <p:nvSpPr>
          <p:cNvPr id="19" name="文本框 18"/>
          <p:cNvSpPr txBox="1"/>
          <p:nvPr/>
        </p:nvSpPr>
        <p:spPr>
          <a:xfrm>
            <a:off x="9245184" y="4487361"/>
            <a:ext cx="646332"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创新</a:t>
            </a:r>
          </a:p>
        </p:txBody>
      </p:sp>
      <p:sp>
        <p:nvSpPr>
          <p:cNvPr id="21" name="椭圆 20"/>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MH_Others_1"/>
          <p:cNvSpPr txBox="1"/>
          <p:nvPr>
            <p:custDataLst>
              <p:tags r:id="rId1"/>
            </p:custDataLst>
          </p:nvPr>
        </p:nvSpPr>
        <p:spPr>
          <a:xfrm>
            <a:off x="4922373" y="1600489"/>
            <a:ext cx="2433081" cy="847938"/>
          </a:xfrm>
          <a:prstGeom prst="rect">
            <a:avLst/>
          </a:prstGeom>
          <a:noFill/>
        </p:spPr>
        <p:txBody>
          <a:bodyPr wrap="square" rtlCol="0">
            <a:noAutofit/>
          </a:bodyPr>
          <a:lstStyle/>
          <a:p>
            <a:pPr algn="ctr"/>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2017</a:t>
            </a:r>
            <a:r>
              <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年</a:t>
            </a:r>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-2018</a:t>
            </a:r>
            <a:r>
              <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年</a:t>
            </a:r>
            <a:endPar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endParaRPr>
          </a:p>
          <a:p>
            <a:pPr algn="ctr"/>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endParaRPr>
          </a:p>
        </p:txBody>
      </p:sp>
      <p:sp>
        <p:nvSpPr>
          <p:cNvPr id="23" name="椭圆 22"/>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文本框 23"/>
          <p:cNvSpPr txBox="1"/>
          <p:nvPr/>
        </p:nvSpPr>
        <p:spPr>
          <a:xfrm>
            <a:off x="4531994" y="3533229"/>
            <a:ext cx="880369" cy="769441"/>
          </a:xfrm>
          <a:prstGeom prst="rect">
            <a:avLst/>
          </a:prstGeom>
          <a:noFill/>
        </p:spPr>
        <p:txBody>
          <a:bodyPr wrap="non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5" name="椭圆 24"/>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椭圆 25"/>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26"/>
          <p:cNvSpPr txBox="1"/>
          <p:nvPr/>
        </p:nvSpPr>
        <p:spPr>
          <a:xfrm>
            <a:off x="6782821" y="3533229"/>
            <a:ext cx="880369" cy="769441"/>
          </a:xfrm>
          <a:prstGeom prst="rect">
            <a:avLst/>
          </a:prstGeom>
          <a:noFill/>
        </p:spPr>
        <p:txBody>
          <a:bodyPr wrap="non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椭圆 2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文本框 29"/>
          <p:cNvSpPr txBox="1"/>
          <p:nvPr/>
        </p:nvSpPr>
        <p:spPr>
          <a:xfrm>
            <a:off x="9091294" y="3508145"/>
            <a:ext cx="880369" cy="769441"/>
          </a:xfrm>
          <a:prstGeom prst="rect">
            <a:avLst/>
          </a:prstGeom>
          <a:noFill/>
        </p:spPr>
        <p:txBody>
          <a:bodyPr wrap="non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04</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1" name="椭圆 30"/>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7116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产  品</a:t>
            </a:r>
          </a:p>
        </p:txBody>
      </p:sp>
      <p:sp>
        <p:nvSpPr>
          <p:cNvPr id="8" name="矩形 7"/>
          <p:cNvSpPr/>
          <p:nvPr/>
        </p:nvSpPr>
        <p:spPr>
          <a:xfrm>
            <a:off x="4819993" y="3040204"/>
            <a:ext cx="223651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目前产品功能分析</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6172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344023" y="448348"/>
            <a:ext cx="3382657"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客户端目前产品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功能</a:t>
            </a:r>
          </a:p>
        </p:txBody>
      </p:sp>
      <p:sp>
        <p:nvSpPr>
          <p:cNvPr id="13" name="文本框 12"/>
          <p:cNvSpPr txBox="1"/>
          <p:nvPr/>
        </p:nvSpPr>
        <p:spPr>
          <a:xfrm>
            <a:off x="991870" y="1993586"/>
            <a:ext cx="3580130" cy="2246769"/>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目前</a:t>
            </a:r>
            <a:r>
              <a:rPr lang="en-US" altLang="zh-CN" sz="1400" dirty="0" err="1" smtClean="0">
                <a:latin typeface="微软雅黑" panose="020B0503020204020204" pitchFamily="34" charset="-122"/>
                <a:ea typeface="微软雅黑" panose="020B0503020204020204" pitchFamily="34" charset="-122"/>
              </a:rPr>
              <a:t>17k</a:t>
            </a:r>
            <a:r>
              <a:rPr lang="zh-CN" altLang="en-US" sz="1400" dirty="0" smtClean="0">
                <a:latin typeface="微软雅黑" panose="020B0503020204020204" pitchFamily="34" charset="-122"/>
                <a:ea typeface="微软雅黑" panose="020B0503020204020204" pitchFamily="34" charset="-122"/>
              </a:rPr>
              <a:t>客户端产品主要实现了在线阅读的基础功能（</a:t>
            </a:r>
            <a:r>
              <a:rPr lang="zh-CN" altLang="en-US" sz="1400" dirty="0" smtClean="0">
                <a:solidFill>
                  <a:schemeClr val="accent6"/>
                </a:solidFill>
                <a:latin typeface="微软雅黑" panose="020B0503020204020204" pitchFamily="34" charset="-122"/>
                <a:ea typeface="微软雅黑" panose="020B0503020204020204" pitchFamily="34" charset="-122"/>
              </a:rPr>
              <a:t>人工推书</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chemeClr val="accent6"/>
                </a:solidFill>
                <a:latin typeface="微软雅黑" panose="020B0503020204020204" pitchFamily="34" charset="-122"/>
                <a:ea typeface="微软雅黑" panose="020B0503020204020204" pitchFamily="34" charset="-122"/>
              </a:rPr>
              <a:t>阅读</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chemeClr val="accent6"/>
                </a:solidFill>
                <a:latin typeface="微软雅黑" panose="020B0503020204020204" pitchFamily="34" charset="-122"/>
                <a:ea typeface="微软雅黑" panose="020B0503020204020204" pitchFamily="34" charset="-122"/>
              </a:rPr>
              <a:t>充值</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chemeClr val="accent6"/>
                </a:solidFill>
                <a:latin typeface="微软雅黑" panose="020B0503020204020204" pitchFamily="34" charset="-122"/>
                <a:ea typeface="微软雅黑" panose="020B0503020204020204" pitchFamily="34" charset="-122"/>
              </a:rPr>
              <a:t>付费</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chemeClr val="accent6"/>
                </a:solidFill>
                <a:latin typeface="微软雅黑" panose="020B0503020204020204" pitchFamily="34" charset="-122"/>
                <a:ea typeface="微软雅黑" panose="020B0503020204020204" pitchFamily="34" charset="-122"/>
              </a:rPr>
              <a:t>打赏</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chemeClr val="accent6"/>
                </a:solidFill>
                <a:latin typeface="微软雅黑" panose="020B0503020204020204" pitchFamily="34" charset="-122"/>
                <a:ea typeface="微软雅黑" panose="020B0503020204020204" pitchFamily="34" charset="-122"/>
              </a:rPr>
              <a:t>评论</a:t>
            </a:r>
            <a:r>
              <a:rPr lang="zh-CN" altLang="en-US" sz="1400" dirty="0" smtClean="0">
                <a:latin typeface="微软雅黑" panose="020B0503020204020204" pitchFamily="34" charset="-122"/>
                <a:ea typeface="微软雅黑" panose="020B0503020204020204" pitchFamily="34" charset="-122"/>
              </a:rPr>
              <a:t>等）</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扩展功能上，实现了（</a:t>
            </a:r>
            <a:r>
              <a:rPr lang="zh-CN" altLang="en-US" sz="1400" dirty="0" smtClean="0">
                <a:solidFill>
                  <a:schemeClr val="accent6"/>
                </a:solidFill>
                <a:latin typeface="微软雅黑" panose="020B0503020204020204" pitchFamily="34" charset="-122"/>
                <a:ea typeface="微软雅黑" panose="020B0503020204020204" pitchFamily="34" charset="-122"/>
              </a:rPr>
              <a:t>包月书库</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solidFill>
                  <a:schemeClr val="accent6"/>
                </a:solidFill>
                <a:latin typeface="微软雅黑" panose="020B0503020204020204" pitchFamily="34" charset="-122"/>
                <a:ea typeface="微软雅黑" panose="020B0503020204020204" pitchFamily="34" charset="-122"/>
              </a:rPr>
              <a:t>个性化装饰</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其中，</a:t>
            </a:r>
            <a:r>
              <a:rPr lang="zh-CN" altLang="en-US" sz="1400" dirty="0" smtClean="0">
                <a:solidFill>
                  <a:schemeClr val="accent6"/>
                </a:solidFill>
                <a:latin typeface="微软雅黑" panose="020B0503020204020204" pitchFamily="34" charset="-122"/>
                <a:ea typeface="微软雅黑" panose="020B0503020204020204" pitchFamily="34" charset="-122"/>
              </a:rPr>
              <a:t>作品粉丝经营功能</a:t>
            </a:r>
            <a:r>
              <a:rPr lang="zh-CN" altLang="en-US" sz="1400" dirty="0" smtClean="0">
                <a:latin typeface="微软雅黑" panose="020B0503020204020204" pitchFamily="34" charset="-122"/>
                <a:ea typeface="微软雅黑" panose="020B0503020204020204" pitchFamily="34" charset="-122"/>
              </a:rPr>
              <a:t>完全没有，用户互动只有最基础的</a:t>
            </a:r>
            <a:r>
              <a:rPr lang="zh-CN" altLang="en-US" sz="1400" dirty="0" smtClean="0">
                <a:solidFill>
                  <a:schemeClr val="accent6"/>
                </a:solidFill>
                <a:latin typeface="微软雅黑" panose="020B0503020204020204" pitchFamily="34" charset="-122"/>
                <a:ea typeface="微软雅黑" panose="020B0503020204020204" pitchFamily="34" charset="-122"/>
              </a:rPr>
              <a:t>书评区</a:t>
            </a:r>
            <a:r>
              <a:rPr lang="zh-CN" altLang="en-US" sz="1400" dirty="0" smtClean="0">
                <a:latin typeface="微软雅黑" panose="020B0503020204020204" pitchFamily="34" charset="-122"/>
                <a:ea typeface="微软雅黑" panose="020B0503020204020204" pitchFamily="34" charset="-122"/>
              </a:rPr>
              <a:t>功能快，阅读模块中扩展功能只有基础的</a:t>
            </a:r>
            <a:r>
              <a:rPr lang="zh-CN" altLang="en-US" sz="1400" dirty="0" smtClean="0">
                <a:solidFill>
                  <a:schemeClr val="accent6"/>
                </a:solidFill>
                <a:latin typeface="微软雅黑" panose="020B0503020204020204" pitchFamily="34" charset="-122"/>
                <a:ea typeface="微软雅黑" panose="020B0503020204020204" pitchFamily="34" charset="-122"/>
              </a:rPr>
              <a:t>电子音朗读</a:t>
            </a:r>
            <a:endParaRPr lang="zh-CN" altLang="en-US" sz="1400" dirty="0">
              <a:solidFill>
                <a:schemeClr val="accent6"/>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4992370" y="1498286"/>
            <a:ext cx="6532880" cy="3831743"/>
          </a:xfrm>
          <a:prstGeom prst="rect">
            <a:avLst/>
          </a:prstGeom>
        </p:spPr>
      </p:pic>
    </p:spTree>
    <p:extLst>
      <p:ext uri="{BB962C8B-B14F-4D97-AF65-F5344CB8AC3E}">
        <p14:creationId xmlns:p14="http://schemas.microsoft.com/office/powerpoint/2010/main" val="142395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344023" y="448348"/>
            <a:ext cx="4921540"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客户端产品质量</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分析（神策数据）</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0364" y="4261580"/>
            <a:ext cx="5916706" cy="1200329"/>
          </a:xfrm>
          <a:prstGeom prst="rect">
            <a:avLst/>
          </a:prstGeom>
          <a:noFill/>
        </p:spPr>
        <p:txBody>
          <a:bodyPr wrap="square" rtlCol="0">
            <a:spAutoFit/>
          </a:bodyPr>
          <a:lstStyle/>
          <a:p>
            <a:r>
              <a:rPr lang="zh-CN" altLang="en-US" dirty="0"/>
              <a:t>体现质量的相关数据</a:t>
            </a:r>
            <a:endParaRPr lang="en-US" altLang="zh-CN" dirty="0"/>
          </a:p>
          <a:p>
            <a:r>
              <a:rPr lang="zh-CN" altLang="en-US" dirty="0"/>
              <a:t>新用户次留、月留、总用户留存、阅读时间、付</a:t>
            </a:r>
            <a:r>
              <a:rPr lang="zh-CN" altLang="en-US" dirty="0" smtClean="0"/>
              <a:t>费</a:t>
            </a:r>
            <a:endParaRPr lang="en-US" altLang="zh-CN" dirty="0" smtClean="0"/>
          </a:p>
          <a:p>
            <a:endParaRPr lang="en-US" altLang="zh-CN" dirty="0"/>
          </a:p>
          <a:p>
            <a:r>
              <a:rPr lang="zh-CN" altLang="en-US" dirty="0" smtClean="0"/>
              <a:t>目前付费率计算维度不统一，结论</a:t>
            </a:r>
            <a:r>
              <a:rPr lang="zh-CN" altLang="en-US" dirty="0"/>
              <a:t>待定</a:t>
            </a:r>
            <a:endParaRPr lang="en-US" altLang="zh-CN" dirty="0"/>
          </a:p>
        </p:txBody>
      </p:sp>
      <p:graphicFrame>
        <p:nvGraphicFramePr>
          <p:cNvPr id="9" name="表格 1">
            <a:extLst>
              <a:ext uri="{FF2B5EF4-FFF2-40B4-BE49-F238E27FC236}">
                <a16:creationId xmlns:a16="http://schemas.microsoft.com/office/drawing/2014/main" xmlns="" id="{CD742297-6800-42EC-B9B5-1E8908EEB7EB}"/>
              </a:ext>
            </a:extLst>
          </p:cNvPr>
          <p:cNvGraphicFramePr>
            <a:graphicFrameLocks noGrp="1"/>
          </p:cNvGraphicFramePr>
          <p:nvPr>
            <p:extLst>
              <p:ext uri="{D42A27DB-BD31-4B8C-83A1-F6EECF244321}">
                <p14:modId xmlns:p14="http://schemas.microsoft.com/office/powerpoint/2010/main" val="1322592130"/>
              </p:ext>
            </p:extLst>
          </p:nvPr>
        </p:nvGraphicFramePr>
        <p:xfrm>
          <a:off x="510364" y="1471143"/>
          <a:ext cx="11077579" cy="2314931"/>
        </p:xfrm>
        <a:graphic>
          <a:graphicData uri="http://schemas.openxmlformats.org/drawingml/2006/table">
            <a:tbl>
              <a:tblPr firstRow="1" firstCol="1" bandRow="1">
                <a:tableStyleId>{5C22544A-7EE6-4342-B048-85BDC9FD1C3A}</a:tableStyleId>
              </a:tblPr>
              <a:tblGrid>
                <a:gridCol w="748436">
                  <a:extLst>
                    <a:ext uri="{9D8B030D-6E8A-4147-A177-3AD203B41FA5}">
                      <a16:colId xmlns:a16="http://schemas.microsoft.com/office/drawing/2014/main" xmlns="" val="20000"/>
                    </a:ext>
                  </a:extLst>
                </a:gridCol>
                <a:gridCol w="748436">
                  <a:extLst>
                    <a:ext uri="{9D8B030D-6E8A-4147-A177-3AD203B41FA5}">
                      <a16:colId xmlns:a16="http://schemas.microsoft.com/office/drawing/2014/main" xmlns="" val="2847809817"/>
                    </a:ext>
                  </a:extLst>
                </a:gridCol>
                <a:gridCol w="836488">
                  <a:extLst>
                    <a:ext uri="{9D8B030D-6E8A-4147-A177-3AD203B41FA5}">
                      <a16:colId xmlns:a16="http://schemas.microsoft.com/office/drawing/2014/main" xmlns="" val="20001"/>
                    </a:ext>
                  </a:extLst>
                </a:gridCol>
                <a:gridCol w="871708">
                  <a:extLst>
                    <a:ext uri="{9D8B030D-6E8A-4147-A177-3AD203B41FA5}">
                      <a16:colId xmlns:a16="http://schemas.microsoft.com/office/drawing/2014/main" xmlns="" val="20002"/>
                    </a:ext>
                  </a:extLst>
                </a:gridCol>
                <a:gridCol w="782650">
                  <a:extLst>
                    <a:ext uri="{9D8B030D-6E8A-4147-A177-3AD203B41FA5}">
                      <a16:colId xmlns:a16="http://schemas.microsoft.com/office/drawing/2014/main" xmlns="" val="20004"/>
                    </a:ext>
                  </a:extLst>
                </a:gridCol>
                <a:gridCol w="782650">
                  <a:extLst>
                    <a:ext uri="{9D8B030D-6E8A-4147-A177-3AD203B41FA5}">
                      <a16:colId xmlns:a16="http://schemas.microsoft.com/office/drawing/2014/main" xmlns="" val="264605369"/>
                    </a:ext>
                  </a:extLst>
                </a:gridCol>
                <a:gridCol w="741844">
                  <a:extLst>
                    <a:ext uri="{9D8B030D-6E8A-4147-A177-3AD203B41FA5}">
                      <a16:colId xmlns:a16="http://schemas.microsoft.com/office/drawing/2014/main" xmlns="" val="20007"/>
                    </a:ext>
                  </a:extLst>
                </a:gridCol>
                <a:gridCol w="941839">
                  <a:extLst>
                    <a:ext uri="{9D8B030D-6E8A-4147-A177-3AD203B41FA5}">
                      <a16:colId xmlns:a16="http://schemas.microsoft.com/office/drawing/2014/main" xmlns="" val="292174203"/>
                    </a:ext>
                  </a:extLst>
                </a:gridCol>
                <a:gridCol w="941839">
                  <a:extLst>
                    <a:ext uri="{9D8B030D-6E8A-4147-A177-3AD203B41FA5}">
                      <a16:colId xmlns:a16="http://schemas.microsoft.com/office/drawing/2014/main" xmlns="" val="2464376864"/>
                    </a:ext>
                  </a:extLst>
                </a:gridCol>
                <a:gridCol w="693993">
                  <a:extLst>
                    <a:ext uri="{9D8B030D-6E8A-4147-A177-3AD203B41FA5}">
                      <a16:colId xmlns:a16="http://schemas.microsoft.com/office/drawing/2014/main" xmlns="" val="20006"/>
                    </a:ext>
                  </a:extLst>
                </a:gridCol>
                <a:gridCol w="1046340">
                  <a:extLst>
                    <a:ext uri="{9D8B030D-6E8A-4147-A177-3AD203B41FA5}">
                      <a16:colId xmlns:a16="http://schemas.microsoft.com/office/drawing/2014/main" xmlns="" val="20008"/>
                    </a:ext>
                  </a:extLst>
                </a:gridCol>
                <a:gridCol w="970678"/>
                <a:gridCol w="970678">
                  <a:extLst>
                    <a:ext uri="{9D8B030D-6E8A-4147-A177-3AD203B41FA5}">
                      <a16:colId xmlns:a16="http://schemas.microsoft.com/office/drawing/2014/main" xmlns="" val="3293067359"/>
                    </a:ext>
                  </a:extLst>
                </a:gridCol>
              </a:tblGrid>
              <a:tr h="874672">
                <a:tc>
                  <a:txBody>
                    <a:bodyPr/>
                    <a:lstStyle/>
                    <a:p>
                      <a:pPr algn="ctr">
                        <a:spcAft>
                          <a:spcPts val="0"/>
                        </a:spcAft>
                      </a:pPr>
                      <a:r>
                        <a:rPr lang="en-US" altLang="zh-CN" sz="1100" kern="100" dirty="0">
                          <a:effectLst/>
                          <a:latin typeface="+mj-ea"/>
                          <a:ea typeface="+mj-ea"/>
                          <a:cs typeface="Arial" panose="020B0604020202020204" pitchFamily="34" charset="0"/>
                        </a:rPr>
                        <a:t>2018</a:t>
                      </a:r>
                      <a:r>
                        <a:rPr lang="zh-CN" altLang="en-US" sz="1100" kern="100" dirty="0">
                          <a:effectLst/>
                          <a:latin typeface="+mj-ea"/>
                          <a:ea typeface="+mj-ea"/>
                          <a:cs typeface="Arial" panose="020B0604020202020204" pitchFamily="34" charset="0"/>
                        </a:rPr>
                        <a:t>年数据</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zh-CN" altLang="en-US" sz="1100" kern="100" dirty="0">
                          <a:effectLst/>
                          <a:latin typeface="+mj-ea"/>
                          <a:ea typeface="+mj-ea"/>
                          <a:cs typeface="Arial" panose="020B0604020202020204" pitchFamily="34" charset="0"/>
                        </a:rPr>
                        <a:t>日均</a:t>
                      </a:r>
                      <a:endParaRPr lang="en-US" altLang="zh-CN" sz="1100" kern="100" dirty="0">
                        <a:effectLst/>
                        <a:latin typeface="+mj-ea"/>
                        <a:ea typeface="+mj-ea"/>
                        <a:cs typeface="Arial" panose="020B0604020202020204" pitchFamily="34" charset="0"/>
                      </a:endParaRPr>
                    </a:p>
                    <a:p>
                      <a:pPr algn="ctr">
                        <a:spcAft>
                          <a:spcPts val="0"/>
                        </a:spcAft>
                      </a:pPr>
                      <a:r>
                        <a:rPr lang="zh-CN" altLang="en-US" sz="1100" kern="100" dirty="0">
                          <a:effectLst/>
                          <a:latin typeface="+mj-ea"/>
                          <a:ea typeface="+mj-ea"/>
                          <a:cs typeface="Arial" panose="020B0604020202020204" pitchFamily="34" charset="0"/>
                        </a:rPr>
                        <a:t>新用户数</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zh-CN" altLang="en-US" sz="1100" kern="100" dirty="0">
                          <a:effectLst/>
                          <a:latin typeface="+mj-ea"/>
                          <a:ea typeface="+mj-ea"/>
                        </a:rPr>
                        <a:t>日均</a:t>
                      </a:r>
                      <a:endParaRPr lang="en-US" altLang="zh-CN" sz="1100" kern="100" dirty="0">
                        <a:effectLst/>
                        <a:latin typeface="+mj-ea"/>
                        <a:ea typeface="+mj-ea"/>
                      </a:endParaRPr>
                    </a:p>
                    <a:p>
                      <a:pPr algn="ctr">
                        <a:spcAft>
                          <a:spcPts val="0"/>
                        </a:spcAft>
                      </a:pPr>
                      <a:r>
                        <a:rPr lang="zh-CN" altLang="en-US" sz="1100" kern="100" dirty="0">
                          <a:effectLst/>
                          <a:latin typeface="+mj-ea"/>
                          <a:ea typeface="+mj-ea"/>
                        </a:rPr>
                        <a:t>次留</a:t>
                      </a:r>
                      <a:r>
                        <a:rPr lang="zh-CN" altLang="en-US" sz="1100" kern="100" dirty="0">
                          <a:effectLst/>
                          <a:latin typeface="+mj-ea"/>
                          <a:ea typeface="+mj-ea"/>
                          <a:cs typeface="Arial" panose="020B0604020202020204" pitchFamily="34" charset="0"/>
                        </a:rPr>
                        <a:t>（</a:t>
                      </a:r>
                      <a:r>
                        <a:rPr lang="en-US" altLang="zh-CN" sz="1100" kern="100" dirty="0">
                          <a:effectLst/>
                          <a:latin typeface="+mj-ea"/>
                          <a:ea typeface="+mj-ea"/>
                          <a:cs typeface="Arial" panose="020B0604020202020204" pitchFamily="34" charset="0"/>
                        </a:rPr>
                        <a:t>%</a:t>
                      </a:r>
                      <a:r>
                        <a:rPr lang="zh-CN" altLang="en-US" sz="1100" kern="100" dirty="0">
                          <a:effectLst/>
                          <a:latin typeface="+mj-ea"/>
                          <a:ea typeface="+mj-ea"/>
                          <a:cs typeface="Arial" panose="020B0604020202020204" pitchFamily="34" charset="0"/>
                        </a:rPr>
                        <a:t>）</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a:effectLst/>
                          <a:latin typeface="+mj-ea"/>
                          <a:ea typeface="+mj-ea"/>
                          <a:cs typeface="Arial" panose="020B0604020202020204" pitchFamily="34" charset="0"/>
                        </a:rPr>
                        <a:t>7</a:t>
                      </a:r>
                      <a:r>
                        <a:rPr lang="zh-CN" altLang="en-US" sz="1100" kern="100" dirty="0">
                          <a:effectLst/>
                          <a:latin typeface="+mj-ea"/>
                          <a:ea typeface="+mj-ea"/>
                          <a:cs typeface="Arial" panose="020B0604020202020204" pitchFamily="34" charset="0"/>
                        </a:rPr>
                        <a:t>日留存（</a:t>
                      </a:r>
                      <a:r>
                        <a:rPr lang="en-US" altLang="zh-CN" sz="1100" kern="100" dirty="0">
                          <a:effectLst/>
                          <a:latin typeface="+mj-ea"/>
                          <a:ea typeface="+mj-ea"/>
                          <a:cs typeface="Arial" panose="020B0604020202020204" pitchFamily="34" charset="0"/>
                        </a:rPr>
                        <a:t>%</a:t>
                      </a:r>
                      <a:r>
                        <a:rPr lang="zh-CN" altLang="en-US" sz="1100" kern="100" dirty="0">
                          <a:effectLst/>
                          <a:latin typeface="+mj-ea"/>
                          <a:ea typeface="+mj-ea"/>
                          <a:cs typeface="Arial" panose="020B0604020202020204" pitchFamily="34" charset="0"/>
                        </a:rPr>
                        <a:t>）</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b="1" kern="100" dirty="0">
                          <a:solidFill>
                            <a:schemeClr val="lt1"/>
                          </a:solidFill>
                          <a:effectLst/>
                          <a:latin typeface="+mj-ea"/>
                          <a:ea typeface="+mj-ea"/>
                          <a:cs typeface="+mn-cs"/>
                        </a:rPr>
                        <a:t>30</a:t>
                      </a:r>
                      <a:r>
                        <a:rPr lang="zh-CN" altLang="en-US" sz="1100" b="1" kern="100" dirty="0">
                          <a:solidFill>
                            <a:schemeClr val="lt1"/>
                          </a:solidFill>
                          <a:effectLst/>
                          <a:latin typeface="+mj-ea"/>
                          <a:ea typeface="+mj-ea"/>
                          <a:cs typeface="+mn-cs"/>
                        </a:rPr>
                        <a:t>日留存</a:t>
                      </a:r>
                      <a:endParaRPr lang="zh-CN" altLang="zh-CN" sz="1100" b="1"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zh-CN" altLang="en-US" sz="1100" b="1" kern="100" dirty="0">
                          <a:solidFill>
                            <a:schemeClr val="lt1"/>
                          </a:solidFill>
                          <a:effectLst/>
                          <a:latin typeface="+mj-ea"/>
                          <a:ea typeface="+mj-ea"/>
                          <a:cs typeface="+mn-cs"/>
                        </a:rPr>
                        <a:t>总用户数</a:t>
                      </a:r>
                      <a:endParaRPr lang="zh-CN" altLang="zh-CN" sz="1100" b="1"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en-US" altLang="zh-CN" sz="1100" b="1" kern="100" dirty="0">
                          <a:solidFill>
                            <a:schemeClr val="lt1"/>
                          </a:solidFill>
                          <a:effectLst/>
                          <a:latin typeface="+mj-ea"/>
                          <a:ea typeface="+mj-ea"/>
                          <a:cs typeface="+mn-cs"/>
                        </a:rPr>
                        <a:t>30</a:t>
                      </a:r>
                      <a:r>
                        <a:rPr lang="zh-CN" altLang="en-US" sz="1100" b="1" kern="100" dirty="0">
                          <a:solidFill>
                            <a:schemeClr val="lt1"/>
                          </a:solidFill>
                          <a:effectLst/>
                          <a:latin typeface="+mj-ea"/>
                          <a:ea typeface="+mj-ea"/>
                          <a:cs typeface="+mn-cs"/>
                        </a:rPr>
                        <a:t>日存留用户</a:t>
                      </a:r>
                      <a:endParaRPr lang="zh-CN" sz="1100" b="1"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en-US" altLang="zh-CN" sz="1100" b="1" kern="100" dirty="0">
                          <a:solidFill>
                            <a:schemeClr val="lt1"/>
                          </a:solidFill>
                          <a:effectLst/>
                          <a:latin typeface="+mj-ea"/>
                          <a:ea typeface="+mj-ea"/>
                          <a:cs typeface="+mn-cs"/>
                        </a:rPr>
                        <a:t>30</a:t>
                      </a:r>
                      <a:r>
                        <a:rPr lang="zh-CN" altLang="en-US" sz="1100" b="1" kern="100" dirty="0">
                          <a:solidFill>
                            <a:schemeClr val="lt1"/>
                          </a:solidFill>
                          <a:effectLst/>
                          <a:latin typeface="+mj-ea"/>
                          <a:ea typeface="+mj-ea"/>
                          <a:cs typeface="+mn-cs"/>
                        </a:rPr>
                        <a:t>日存留占比</a:t>
                      </a:r>
                      <a:endParaRPr lang="zh-CN" sz="1100" b="1"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zh-CN" altLang="en-US" sz="1100" b="1" kern="100" dirty="0">
                          <a:solidFill>
                            <a:schemeClr val="lt1"/>
                          </a:solidFill>
                          <a:effectLst/>
                          <a:latin typeface="+mj-ea"/>
                          <a:ea typeface="+mj-ea"/>
                          <a:cs typeface="+mn-cs"/>
                        </a:rPr>
                        <a:t>新增占比</a:t>
                      </a:r>
                      <a:endParaRPr lang="zh-CN" sz="1100" b="1"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zh-CN" altLang="en-US" sz="1100" kern="100" dirty="0">
                          <a:effectLst/>
                          <a:latin typeface="+mj-ea"/>
                          <a:ea typeface="+mj-ea"/>
                        </a:rPr>
                        <a:t>付费率</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zh-CN" altLang="en-US" sz="1100" kern="100" dirty="0">
                          <a:effectLst/>
                          <a:latin typeface="+mj-ea"/>
                          <a:ea typeface="+mj-ea"/>
                        </a:rPr>
                        <a:t>单机单次</a:t>
                      </a:r>
                      <a:r>
                        <a:rPr lang="zh-CN" sz="1100" kern="100" dirty="0">
                          <a:effectLst/>
                          <a:latin typeface="+mj-ea"/>
                          <a:ea typeface="+mj-ea"/>
                        </a:rPr>
                        <a:t>时长</a:t>
                      </a:r>
                      <a:r>
                        <a:rPr lang="zh-CN" altLang="en-US" sz="1100" kern="100" dirty="0">
                          <a:effectLst/>
                          <a:latin typeface="+mj-ea"/>
                          <a:ea typeface="+mj-ea"/>
                        </a:rPr>
                        <a:t>（分钟）</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latin typeface="+mj-ea"/>
                          <a:ea typeface="+mj-ea"/>
                          <a:cs typeface="Arial" panose="020B0604020202020204" pitchFamily="34" charset="0"/>
                        </a:rPr>
                        <a:t>单机单日时长（分钟）</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zh-CN" altLang="en-US" sz="1100" kern="100" dirty="0">
                          <a:effectLst/>
                          <a:latin typeface="+mj-ea"/>
                          <a:ea typeface="+mj-ea"/>
                          <a:cs typeface="Arial" panose="020B0604020202020204" pitchFamily="34" charset="0"/>
                        </a:rPr>
                        <a:t>单机有效月使用时间（分钟）</a:t>
                      </a:r>
                      <a:endParaRPr lang="zh-CN" sz="1100" kern="100" dirty="0">
                        <a:effectLst/>
                        <a:latin typeface="+mj-ea"/>
                        <a:ea typeface="+mj-ea"/>
                        <a:cs typeface="Arial" panose="020B0604020202020204" pitchFamily="34" charset="0"/>
                      </a:endParaRPr>
                    </a:p>
                  </a:txBody>
                  <a:tcPr marL="68580" marR="68580" marT="0" marB="0" anchor="ctr"/>
                </a:tc>
                <a:extLst>
                  <a:ext uri="{0D108BD9-81ED-4DB2-BD59-A6C34878D82A}">
                    <a16:rowId xmlns:a16="http://schemas.microsoft.com/office/drawing/2014/main" xmlns="" val="10000"/>
                  </a:ext>
                </a:extLst>
              </a:tr>
              <a:tr h="300567">
                <a:tc>
                  <a:txBody>
                    <a:bodyPr/>
                    <a:lstStyle/>
                    <a:p>
                      <a:pPr algn="ctr">
                        <a:spcAft>
                          <a:spcPts val="0"/>
                        </a:spcAft>
                      </a:pPr>
                      <a:r>
                        <a:rPr lang="en-US" altLang="zh-CN" sz="1100" kern="100" dirty="0">
                          <a:effectLst/>
                          <a:latin typeface="+mj-ea"/>
                          <a:ea typeface="+mj-ea"/>
                        </a:rPr>
                        <a:t>5</a:t>
                      </a:r>
                      <a:r>
                        <a:rPr lang="zh-CN" altLang="en-US" sz="1100" kern="100" dirty="0">
                          <a:effectLst/>
                          <a:latin typeface="+mj-ea"/>
                          <a:ea typeface="+mj-ea"/>
                        </a:rPr>
                        <a:t>月</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390,617</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23.30%</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8.49%</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3.57%</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641,362</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515,103</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80.31%</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60.90%</a:t>
                      </a:r>
                    </a:p>
                  </a:txBody>
                  <a:tcPr marL="6350" marR="6350" marT="6350" marB="0" anchor="ctr"/>
                </a:tc>
                <a:tc>
                  <a:txBody>
                    <a:bodyPr/>
                    <a:lstStyle/>
                    <a:p>
                      <a:pPr algn="ctr">
                        <a:spcAft>
                          <a:spcPts val="0"/>
                        </a:spcAft>
                      </a:pPr>
                      <a:r>
                        <a:rPr lang="en-US" altLang="zh-CN" sz="1100" kern="100" dirty="0">
                          <a:effectLst/>
                          <a:latin typeface="+mj-ea"/>
                          <a:ea typeface="+mj-ea"/>
                          <a:cs typeface="Arial" panose="020B0604020202020204" pitchFamily="34" charset="0"/>
                        </a:rPr>
                        <a:t>8.77%</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a:effectLst/>
                          <a:latin typeface="+mj-ea"/>
                          <a:ea typeface="+mj-ea"/>
                          <a:cs typeface="Arial" panose="020B0604020202020204" pitchFamily="34" charset="0"/>
                        </a:rPr>
                        <a:t>7.4</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61.01</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293</a:t>
                      </a:r>
                      <a:endParaRPr lang="zh-CN" sz="1100" kern="100" dirty="0">
                        <a:effectLst/>
                        <a:latin typeface="+mj-ea"/>
                        <a:ea typeface="+mj-ea"/>
                        <a:cs typeface="Arial" panose="020B0604020202020204" pitchFamily="34" charset="0"/>
                      </a:endParaRPr>
                    </a:p>
                  </a:txBody>
                  <a:tcPr marL="68580" marR="68580" marT="0" marB="0" anchor="ctr"/>
                </a:tc>
                <a:extLst>
                  <a:ext uri="{0D108BD9-81ED-4DB2-BD59-A6C34878D82A}">
                    <a16:rowId xmlns:a16="http://schemas.microsoft.com/office/drawing/2014/main" xmlns="" val="10005"/>
                  </a:ext>
                </a:extLst>
              </a:tr>
              <a:tr h="303905">
                <a:tc>
                  <a:txBody>
                    <a:bodyPr/>
                    <a:lstStyle/>
                    <a:p>
                      <a:pPr algn="ctr">
                        <a:spcAft>
                          <a:spcPts val="0"/>
                        </a:spcAft>
                      </a:pPr>
                      <a:r>
                        <a:rPr lang="en-US" altLang="zh-CN" sz="1100" kern="100" dirty="0">
                          <a:effectLst/>
                          <a:latin typeface="+mj-ea"/>
                          <a:ea typeface="+mj-ea"/>
                        </a:rPr>
                        <a:t>6</a:t>
                      </a:r>
                      <a:r>
                        <a:rPr lang="zh-CN" altLang="en-US" sz="1100" kern="100" dirty="0">
                          <a:effectLst/>
                          <a:latin typeface="+mj-ea"/>
                          <a:ea typeface="+mj-ea"/>
                        </a:rPr>
                        <a:t>月</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339,375</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22.06%</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6.45%</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2.76%</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620,740</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365,839</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58.94%</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54.67%</a:t>
                      </a:r>
                    </a:p>
                  </a:txBody>
                  <a:tcPr marL="6350" marR="6350" marT="6350" marB="0" anchor="ctr"/>
                </a:tc>
                <a:tc>
                  <a:txBody>
                    <a:bodyPr/>
                    <a:lstStyle/>
                    <a:p>
                      <a:pPr algn="ctr">
                        <a:spcAft>
                          <a:spcPts val="0"/>
                        </a:spcAft>
                      </a:pPr>
                      <a:r>
                        <a:rPr lang="en-US" altLang="zh-CN" sz="1100" kern="100" dirty="0">
                          <a:effectLst/>
                          <a:latin typeface="+mj-ea"/>
                          <a:ea typeface="+mj-ea"/>
                          <a:cs typeface="Arial" panose="020B0604020202020204" pitchFamily="34" charset="0"/>
                        </a:rPr>
                        <a:t>8.07%</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a:effectLst/>
                          <a:latin typeface="+mj-ea"/>
                          <a:ea typeface="+mj-ea"/>
                          <a:cs typeface="Arial" panose="020B0604020202020204" pitchFamily="34" charset="0"/>
                        </a:rPr>
                        <a:t>7.0</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54.57</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272</a:t>
                      </a:r>
                      <a:endParaRPr lang="zh-CN" sz="1100" kern="100" dirty="0">
                        <a:effectLst/>
                        <a:latin typeface="+mj-ea"/>
                        <a:ea typeface="+mj-ea"/>
                        <a:cs typeface="Arial" panose="020B0604020202020204" pitchFamily="34" charset="0"/>
                      </a:endParaRPr>
                    </a:p>
                  </a:txBody>
                  <a:tcPr marL="68580" marR="68580" marT="0" marB="0" anchor="ctr"/>
                </a:tc>
                <a:extLst>
                  <a:ext uri="{0D108BD9-81ED-4DB2-BD59-A6C34878D82A}">
                    <a16:rowId xmlns:a16="http://schemas.microsoft.com/office/drawing/2014/main" xmlns="" val="10006"/>
                  </a:ext>
                </a:extLst>
              </a:tr>
              <a:tr h="318259">
                <a:tc>
                  <a:txBody>
                    <a:bodyPr/>
                    <a:lstStyle/>
                    <a:p>
                      <a:pPr algn="ctr">
                        <a:spcAft>
                          <a:spcPts val="0"/>
                        </a:spcAft>
                      </a:pPr>
                      <a:r>
                        <a:rPr lang="en-US" altLang="zh-CN" sz="1100" kern="100" dirty="0">
                          <a:effectLst/>
                          <a:latin typeface="+mj-ea"/>
                          <a:ea typeface="+mj-ea"/>
                        </a:rPr>
                        <a:t>7</a:t>
                      </a:r>
                      <a:r>
                        <a:rPr lang="zh-CN" altLang="en-US" sz="1100" kern="100" dirty="0">
                          <a:effectLst/>
                          <a:latin typeface="+mj-ea"/>
                          <a:ea typeface="+mj-ea"/>
                        </a:rPr>
                        <a:t>月</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406,608</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21.66%</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5.96%</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2.41%</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705,279</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376,756</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53.42%</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57.65%</a:t>
                      </a:r>
                    </a:p>
                  </a:txBody>
                  <a:tcPr marL="6350" marR="6350" marT="6350" marB="0" anchor="ctr"/>
                </a:tc>
                <a:tc>
                  <a:txBody>
                    <a:bodyPr/>
                    <a:lstStyle/>
                    <a:p>
                      <a:pPr algn="ctr">
                        <a:spcAft>
                          <a:spcPts val="0"/>
                        </a:spcAft>
                      </a:pPr>
                      <a:r>
                        <a:rPr lang="en-US" altLang="zh-CN" sz="1100" kern="100" dirty="0">
                          <a:solidFill>
                            <a:schemeClr val="tx1"/>
                          </a:solidFill>
                          <a:effectLst/>
                          <a:latin typeface="+mj-ea"/>
                          <a:ea typeface="+mj-ea"/>
                          <a:cs typeface="Arial" panose="020B0604020202020204" pitchFamily="34" charset="0"/>
                        </a:rPr>
                        <a:t>6.74%</a:t>
                      </a:r>
                      <a:endParaRPr lang="zh-CN" sz="1100" kern="100" dirty="0">
                        <a:solidFill>
                          <a:schemeClr val="tx1"/>
                        </a:solidFill>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a:solidFill>
                            <a:schemeClr val="tx1"/>
                          </a:solidFill>
                          <a:effectLst/>
                          <a:latin typeface="+mj-ea"/>
                          <a:ea typeface="+mj-ea"/>
                          <a:cs typeface="Arial" panose="020B0604020202020204" pitchFamily="34" charset="0"/>
                        </a:rPr>
                        <a:t>6.78</a:t>
                      </a:r>
                      <a:endParaRPr lang="zh-CN" sz="1100" kern="100" dirty="0">
                        <a:solidFill>
                          <a:schemeClr val="tx1"/>
                        </a:solidFill>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chemeClr val="tx1"/>
                          </a:solidFill>
                          <a:effectLst/>
                          <a:latin typeface="+mj-ea"/>
                          <a:ea typeface="+mj-ea"/>
                          <a:cs typeface="Arial" panose="020B0604020202020204" pitchFamily="34" charset="0"/>
                        </a:rPr>
                        <a:t>54.06</a:t>
                      </a:r>
                      <a:endParaRPr lang="zh-CN" sz="1100" kern="100" dirty="0">
                        <a:solidFill>
                          <a:schemeClr val="tx1"/>
                        </a:solidFill>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chemeClr val="tx1"/>
                          </a:solidFill>
                          <a:effectLst/>
                          <a:latin typeface="+mj-ea"/>
                          <a:ea typeface="+mj-ea"/>
                          <a:cs typeface="Arial" panose="020B0604020202020204" pitchFamily="34" charset="0"/>
                        </a:rPr>
                        <a:t>257</a:t>
                      </a:r>
                      <a:endParaRPr lang="zh-CN" sz="1100" kern="100" dirty="0">
                        <a:solidFill>
                          <a:schemeClr val="tx1"/>
                        </a:solidFill>
                        <a:effectLst/>
                        <a:latin typeface="+mj-ea"/>
                        <a:ea typeface="+mj-ea"/>
                        <a:cs typeface="Arial" panose="020B0604020202020204" pitchFamily="34" charset="0"/>
                      </a:endParaRPr>
                    </a:p>
                  </a:txBody>
                  <a:tcPr marL="68580" marR="68580" marT="0" marB="0" anchor="ctr"/>
                </a:tc>
                <a:extLst>
                  <a:ext uri="{0D108BD9-81ED-4DB2-BD59-A6C34878D82A}">
                    <a16:rowId xmlns:a16="http://schemas.microsoft.com/office/drawing/2014/main" xmlns="" val="10007"/>
                  </a:ext>
                </a:extLst>
              </a:tr>
              <a:tr h="258764">
                <a:tc>
                  <a:txBody>
                    <a:bodyPr/>
                    <a:lstStyle/>
                    <a:p>
                      <a:pPr algn="ctr">
                        <a:spcAft>
                          <a:spcPts val="0"/>
                        </a:spcAft>
                      </a:pPr>
                      <a:r>
                        <a:rPr lang="en-US" altLang="zh-CN" sz="1100" kern="100" dirty="0">
                          <a:effectLst/>
                          <a:latin typeface="+mj-ea"/>
                          <a:ea typeface="+mj-ea"/>
                        </a:rPr>
                        <a:t>8</a:t>
                      </a:r>
                      <a:r>
                        <a:rPr lang="zh-CN" altLang="en-US" sz="1100" kern="100" dirty="0">
                          <a:effectLst/>
                          <a:latin typeface="+mj-ea"/>
                          <a:ea typeface="+mj-ea"/>
                        </a:rPr>
                        <a:t>月</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609,625</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20.41%</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5.60%</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2.25%</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928,808</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448,571</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48.30%</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65.64%</a:t>
                      </a:r>
                    </a:p>
                  </a:txBody>
                  <a:tcPr marL="6350" marR="6350" marT="6350" marB="0" anchor="ctr"/>
                </a:tc>
                <a:tc>
                  <a:txBody>
                    <a:bodyPr/>
                    <a:lstStyle/>
                    <a:p>
                      <a:pPr algn="ctr">
                        <a:spcAft>
                          <a:spcPts val="0"/>
                        </a:spcAft>
                      </a:pPr>
                      <a:r>
                        <a:rPr lang="en-US" altLang="zh-CN" sz="1100" kern="100" dirty="0">
                          <a:solidFill>
                            <a:srgbClr val="FF0000"/>
                          </a:solidFill>
                          <a:effectLst/>
                          <a:latin typeface="+mj-ea"/>
                          <a:ea typeface="+mj-ea"/>
                          <a:cs typeface="Arial" panose="020B0604020202020204" pitchFamily="34" charset="0"/>
                        </a:rPr>
                        <a:t>4.74%</a:t>
                      </a:r>
                      <a:endParaRPr lang="zh-CN" sz="1100" kern="100" dirty="0">
                        <a:solidFill>
                          <a:srgbClr val="FF0000"/>
                        </a:solidFill>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a:effectLst/>
                          <a:latin typeface="+mj-ea"/>
                          <a:ea typeface="+mj-ea"/>
                          <a:cs typeface="Arial" panose="020B0604020202020204" pitchFamily="34" charset="0"/>
                        </a:rPr>
                        <a:t>6.87</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54.23</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219</a:t>
                      </a:r>
                      <a:endParaRPr lang="zh-CN" sz="1100" kern="100" dirty="0">
                        <a:effectLst/>
                        <a:latin typeface="+mj-ea"/>
                        <a:ea typeface="+mj-ea"/>
                        <a:cs typeface="Arial" panose="020B0604020202020204" pitchFamily="34" charset="0"/>
                      </a:endParaRPr>
                    </a:p>
                  </a:txBody>
                  <a:tcPr marL="68580" marR="68580" marT="0" marB="0" anchor="ctr"/>
                </a:tc>
                <a:extLst>
                  <a:ext uri="{0D108BD9-81ED-4DB2-BD59-A6C34878D82A}">
                    <a16:rowId xmlns:a16="http://schemas.microsoft.com/office/drawing/2014/main" xmlns="" val="10008"/>
                  </a:ext>
                </a:extLst>
              </a:tr>
              <a:tr h="258764">
                <a:tc>
                  <a:txBody>
                    <a:bodyPr/>
                    <a:lstStyle/>
                    <a:p>
                      <a:pPr algn="ctr">
                        <a:spcAft>
                          <a:spcPts val="0"/>
                        </a:spcAft>
                      </a:pPr>
                      <a:r>
                        <a:rPr lang="en-US" altLang="zh-CN" sz="1100" kern="100" dirty="0">
                          <a:effectLst/>
                          <a:latin typeface="+mj-ea"/>
                          <a:ea typeface="+mj-ea"/>
                          <a:cs typeface="Arial" panose="020B0604020202020204" pitchFamily="34" charset="0"/>
                        </a:rPr>
                        <a:t>9</a:t>
                      </a:r>
                      <a:r>
                        <a:rPr lang="zh-CN" altLang="en-US" sz="1100" kern="100" dirty="0">
                          <a:effectLst/>
                          <a:latin typeface="+mj-ea"/>
                          <a:ea typeface="+mj-ea"/>
                        </a:rPr>
                        <a:t>月</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582,476</a:t>
                      </a:r>
                    </a:p>
                  </a:txBody>
                  <a:tcPr marL="6350" marR="6350" marT="6350" marB="0" anchor="ct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21.20%</a:t>
                      </a: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6.57%</a:t>
                      </a:r>
                    </a:p>
                  </a:txBody>
                  <a:tcPr marL="6350" marR="6350" marT="6350" marB="0" anchor="ctr"/>
                </a:tc>
                <a:tc>
                  <a:txBody>
                    <a:bodyPr/>
                    <a:lstStyle/>
                    <a:p>
                      <a:pPr algn="ctr"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903,519</a:t>
                      </a:r>
                    </a:p>
                  </a:txBody>
                  <a:tcPr marL="6350" marR="6350" marT="6350" marB="0" anchor="ctr"/>
                </a:tc>
                <a:tc>
                  <a:txBody>
                    <a:bodyPr/>
                    <a:lstStyle/>
                    <a:p>
                      <a:pPr algn="ctr"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64.47%</a:t>
                      </a:r>
                    </a:p>
                  </a:txBody>
                  <a:tcPr marL="6350" marR="6350" marT="6350" marB="0" anchor="ctr"/>
                </a:tc>
                <a:tc>
                  <a:txBody>
                    <a:bodyPr/>
                    <a:lstStyle/>
                    <a:p>
                      <a:pPr algn="ctr">
                        <a:spcAft>
                          <a:spcPts val="0"/>
                        </a:spcAft>
                      </a:pPr>
                      <a:r>
                        <a:rPr lang="en-US" altLang="zh-CN" sz="1100" kern="100" dirty="0">
                          <a:solidFill>
                            <a:srgbClr val="FF0000"/>
                          </a:solidFill>
                          <a:effectLst/>
                          <a:latin typeface="+mj-ea"/>
                          <a:ea typeface="+mj-ea"/>
                          <a:cs typeface="Arial" panose="020B0604020202020204" pitchFamily="34" charset="0"/>
                        </a:rPr>
                        <a:t>4.92%</a:t>
                      </a:r>
                      <a:endParaRPr lang="zh-CN" sz="1100" kern="100" dirty="0">
                        <a:solidFill>
                          <a:srgbClr val="FF0000"/>
                        </a:solidFill>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a:effectLst/>
                          <a:latin typeface="+mj-ea"/>
                          <a:ea typeface="+mj-ea"/>
                          <a:cs typeface="Arial" panose="020B0604020202020204" pitchFamily="34" charset="0"/>
                        </a:rPr>
                        <a:t>7.07</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55.44</a:t>
                      </a:r>
                      <a:endParaRPr lang="zh-CN" sz="1100" kern="100" dirty="0">
                        <a:effectLst/>
                        <a:latin typeface="+mj-ea"/>
                        <a:ea typeface="+mj-ea"/>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j-ea"/>
                          <a:ea typeface="+mj-ea"/>
                          <a:cs typeface="Arial" panose="020B0604020202020204" pitchFamily="34" charset="0"/>
                        </a:rPr>
                        <a:t>238</a:t>
                      </a:r>
                      <a:endParaRPr lang="zh-CN" sz="1100" kern="100" dirty="0">
                        <a:effectLst/>
                        <a:latin typeface="+mj-ea"/>
                        <a:ea typeface="+mj-ea"/>
                        <a:cs typeface="Arial" panose="020B0604020202020204" pitchFamily="34" charset="0"/>
                      </a:endParaRPr>
                    </a:p>
                  </a:txBody>
                  <a:tcPr marL="68580" marR="68580" marT="0" marB="0" anchor="ctr"/>
                </a:tc>
                <a:extLst>
                  <a:ext uri="{0D108BD9-81ED-4DB2-BD59-A6C34878D82A}">
                    <a16:rowId xmlns:a16="http://schemas.microsoft.com/office/drawing/2014/main" xmlns="" val="2262015482"/>
                  </a:ext>
                </a:extLst>
              </a:tr>
            </a:tbl>
          </a:graphicData>
        </a:graphic>
      </p:graphicFrame>
    </p:spTree>
    <p:extLst>
      <p:ext uri="{BB962C8B-B14F-4D97-AF65-F5344CB8AC3E}">
        <p14:creationId xmlns:p14="http://schemas.microsoft.com/office/powerpoint/2010/main" val="924064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344022" y="448348"/>
            <a:ext cx="6476787" cy="400110"/>
          </a:xfrm>
          <a:prstGeom prst="rect">
            <a:avLst/>
          </a:prstGeom>
        </p:spPr>
        <p:txBody>
          <a:bodyPr wrap="squar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     产品定位</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分析</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65105191"/>
              </p:ext>
            </p:extLst>
          </p:nvPr>
        </p:nvGraphicFramePr>
        <p:xfrm>
          <a:off x="1226820" y="1916698"/>
          <a:ext cx="10271629" cy="2768600"/>
        </p:xfrm>
        <a:graphic>
          <a:graphicData uri="http://schemas.openxmlformats.org/drawingml/2006/table">
            <a:tbl>
              <a:tblPr firstRow="1" bandRow="1">
                <a:tableStyleId>{5C22544A-7EE6-4342-B048-85BDC9FD1C3A}</a:tableStyleId>
              </a:tblPr>
              <a:tblGrid>
                <a:gridCol w="1691152"/>
                <a:gridCol w="4163648"/>
                <a:gridCol w="4416829"/>
              </a:tblGrid>
              <a:tr h="370840">
                <a:tc>
                  <a:txBody>
                    <a:bodyPr/>
                    <a:lstStyle/>
                    <a:p>
                      <a:pPr algn="ct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latin typeface="微软雅黑" panose="020B0503020204020204" pitchFamily="34" charset="-122"/>
                          <a:ea typeface="微软雅黑" panose="020B0503020204020204" pitchFamily="34" charset="-122"/>
                        </a:rPr>
                        <a:t>定位分析</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latin typeface="微软雅黑" panose="020B0503020204020204" pitchFamily="34" charset="-122"/>
                          <a:ea typeface="微软雅黑" panose="020B0503020204020204" pitchFamily="34" charset="-122"/>
                        </a:rPr>
                        <a:t>对比</a:t>
                      </a:r>
                      <a:r>
                        <a:rPr lang="en-US" altLang="zh-CN" sz="1200" dirty="0" err="1" smtClean="0">
                          <a:latin typeface="微软雅黑" panose="020B0503020204020204" pitchFamily="34" charset="-122"/>
                          <a:ea typeface="微软雅黑" panose="020B0503020204020204" pitchFamily="34" charset="-122"/>
                        </a:rPr>
                        <a:t>17k</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dirty="0" smtClean="0">
                          <a:latin typeface="微软雅黑" panose="020B0503020204020204" pitchFamily="34" charset="-122"/>
                          <a:ea typeface="微软雅黑" panose="020B0503020204020204" pitchFamily="34" charset="-122"/>
                        </a:rPr>
                        <a:t>掌阅</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spcAft>
                          <a:spcPts val="0"/>
                        </a:spcAft>
                      </a:pPr>
                      <a:r>
                        <a:rPr lang="zh-CN" altLang="en-US" sz="1200" kern="100" dirty="0" smtClean="0">
                          <a:effectLst/>
                          <a:latin typeface="Calibri" panose="020F0502020204030204" pitchFamily="34" charset="0"/>
                          <a:ea typeface="微软雅黑" panose="020B0503020204020204" pitchFamily="34" charset="-122"/>
                          <a:cs typeface="Arial" panose="020B0604020202020204" pitchFamily="34" charset="0"/>
                        </a:rPr>
                        <a:t>自有作品</a:t>
                      </a:r>
                      <a:r>
                        <a:rPr lang="en-US" altLang="zh-CN" sz="1200" kern="100" dirty="0" smtClean="0">
                          <a:effectLst/>
                          <a:latin typeface="Calibri" panose="020F0502020204030204" pitchFamily="34" charset="0"/>
                          <a:ea typeface="微软雅黑" panose="020B0503020204020204" pitchFamily="34" charset="-122"/>
                          <a:cs typeface="Arial" panose="020B0604020202020204" pitchFamily="34" charset="0"/>
                        </a:rPr>
                        <a:t>12</a:t>
                      </a:r>
                      <a:r>
                        <a:rPr lang="zh-CN" altLang="en-US" sz="1200" kern="100" dirty="0" smtClean="0">
                          <a:effectLst/>
                          <a:latin typeface="Calibri" panose="020F0502020204030204" pitchFamily="34" charset="0"/>
                          <a:ea typeface="微软雅黑" panose="020B0503020204020204" pitchFamily="34" charset="-122"/>
                          <a:cs typeface="Arial" panose="020B0604020202020204" pitchFamily="34" charset="0"/>
                        </a:rPr>
                        <a:t>万出版作品，</a:t>
                      </a:r>
                      <a:r>
                        <a:rPr lang="en-US" altLang="zh-CN" sz="1200" kern="100" dirty="0" smtClean="0">
                          <a:effectLst/>
                          <a:latin typeface="Calibri" panose="020F0502020204030204" pitchFamily="34" charset="0"/>
                          <a:ea typeface="微软雅黑" panose="020B0503020204020204" pitchFamily="34" charset="-122"/>
                          <a:cs typeface="Arial" panose="020B0604020202020204" pitchFamily="34" charset="0"/>
                        </a:rPr>
                        <a:t>2.4</a:t>
                      </a:r>
                      <a:r>
                        <a:rPr lang="zh-CN" altLang="en-US" sz="1200" kern="100" dirty="0" smtClean="0">
                          <a:effectLst/>
                          <a:latin typeface="Calibri" panose="020F0502020204030204" pitchFamily="34" charset="0"/>
                          <a:ea typeface="微软雅黑" panose="020B0503020204020204" pitchFamily="34" charset="-122"/>
                          <a:cs typeface="Arial" panose="020B0604020202020204" pitchFamily="34" charset="0"/>
                        </a:rPr>
                        <a:t>万网络小说</a:t>
                      </a:r>
                      <a:endParaRPr lang="en-US" altLang="zh-CN" sz="1200" kern="100" dirty="0">
                        <a:effectLst/>
                        <a:latin typeface="Calibri" panose="020F0502020204030204" pitchFamily="34" charset="0"/>
                        <a:ea typeface="微软雅黑" panose="020B0503020204020204" pitchFamily="34" charset="-122"/>
                        <a:cs typeface="Arial" panose="020B0604020202020204" pitchFamily="34" charset="0"/>
                      </a:endParaRPr>
                    </a:p>
                  </a:txBody>
                  <a:tcPr anchor="ctr"/>
                </a:tc>
                <a:tc>
                  <a:txBody>
                    <a:bodyPr/>
                    <a:lstStyle/>
                    <a:p>
                      <a:pPr algn="l"/>
                      <a:r>
                        <a:rPr lang="en-US" altLang="zh-CN" sz="1200" dirty="0" err="1" smtClean="0">
                          <a:latin typeface="微软雅黑" panose="020B0503020204020204" pitchFamily="34" charset="-122"/>
                          <a:ea typeface="微软雅黑" panose="020B0503020204020204" pitchFamily="34" charset="-122"/>
                        </a:rPr>
                        <a:t>17k</a:t>
                      </a:r>
                      <a:r>
                        <a:rPr lang="zh-CN" altLang="en-US" sz="1200" dirty="0" smtClean="0">
                          <a:latin typeface="微软雅黑" panose="020B0503020204020204" pitchFamily="34" charset="-122"/>
                          <a:ea typeface="微软雅黑" panose="020B0503020204020204" pitchFamily="34" charset="-122"/>
                        </a:rPr>
                        <a:t>的作品量</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dirty="0" err="1" smtClean="0">
                          <a:latin typeface="微软雅黑" panose="020B0503020204020204" pitchFamily="34" charset="-122"/>
                          <a:ea typeface="微软雅黑" panose="020B0503020204020204" pitchFamily="34" charset="-122"/>
                        </a:rPr>
                        <a:t>QQ</a:t>
                      </a:r>
                      <a:r>
                        <a:rPr lang="zh-CN" altLang="en-US" sz="1200" dirty="0" smtClean="0">
                          <a:latin typeface="微软雅黑" panose="020B0503020204020204" pitchFamily="34" charset="-122"/>
                          <a:ea typeface="微软雅黑" panose="020B0503020204020204" pitchFamily="34" charset="-122"/>
                        </a:rPr>
                        <a:t>阅读</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spcAft>
                          <a:spcPts val="0"/>
                        </a:spcAft>
                      </a:pPr>
                      <a:r>
                        <a:rPr lang="zh-CN" altLang="en-US" sz="1200" kern="100" dirty="0" smtClean="0">
                          <a:latin typeface="Calibri" panose="020F0502020204030204" pitchFamily="34" charset="0"/>
                          <a:ea typeface="微软雅黑" panose="020B0503020204020204" pitchFamily="34" charset="-122"/>
                          <a:cs typeface="Arial" panose="020B0604020202020204" pitchFamily="34" charset="0"/>
                        </a:rPr>
                        <a:t>针对所有用户群体，但自带用户群体年轻，更多的网文，转出版方向慢</a:t>
                      </a:r>
                      <a:endParaRPr lang="en-US" altLang="zh-CN" sz="1200" kern="100" dirty="0">
                        <a:latin typeface="Calibri" panose="020F0502020204030204" pitchFamily="34" charset="0"/>
                        <a:ea typeface="微软雅黑" panose="020B0503020204020204" pitchFamily="34" charset="-122"/>
                        <a:cs typeface="Arial" panose="020B0604020202020204" pitchFamily="34" charset="0"/>
                      </a:endParaRPr>
                    </a:p>
                  </a:txBody>
                  <a:tcPr anchor="ctr"/>
                </a:tc>
                <a:tc>
                  <a:txBody>
                    <a:bodyPr/>
                    <a:lstStyle/>
                    <a:p>
                      <a:pPr algn="l"/>
                      <a:endParaRPr lang="zh-CN" altLang="en-US" sz="120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dirty="0" smtClean="0">
                          <a:latin typeface="微软雅黑" panose="020B0503020204020204" pitchFamily="34" charset="-122"/>
                          <a:ea typeface="微软雅黑" panose="020B0503020204020204" pitchFamily="34" charset="-122"/>
                        </a:rPr>
                        <a:t>微信</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spcAft>
                          <a:spcPts val="0"/>
                        </a:spcAft>
                      </a:pPr>
                      <a:r>
                        <a:rPr lang="zh-CN" altLang="en-US" sz="1200" kern="100" dirty="0" smtClean="0">
                          <a:latin typeface="Calibri" panose="020F0502020204030204" pitchFamily="34" charset="0"/>
                          <a:ea typeface="微软雅黑" panose="020B0503020204020204" pitchFamily="34" charset="-122"/>
                          <a:cs typeface="Arial" panose="020B0604020202020204" pitchFamily="34" charset="0"/>
                        </a:rPr>
                        <a:t>微信目标主要是扩大用户量，而不是利益，所以功能趋向更多为免费分享、免费阅读</a:t>
                      </a:r>
                      <a:endParaRPr lang="en-US" altLang="zh-CN" sz="1200" kern="100" dirty="0">
                        <a:latin typeface="Calibri" panose="020F0502020204030204" pitchFamily="34" charset="0"/>
                        <a:ea typeface="微软雅黑" panose="020B0503020204020204" pitchFamily="34" charset="-122"/>
                        <a:cs typeface="Arial" panose="020B0604020202020204" pitchFamily="34" charset="0"/>
                      </a:endParaRPr>
                    </a:p>
                  </a:txBody>
                  <a:tcPr anchor="ctr"/>
                </a:tc>
                <a:tc>
                  <a:txBody>
                    <a:bodyPr/>
                    <a:lstStyle/>
                    <a:p>
                      <a:pPr algn="l">
                        <a:spcAft>
                          <a:spcPts val="0"/>
                        </a:spcAft>
                      </a:pPr>
                      <a:r>
                        <a:rPr lang="en-US" altLang="zh-CN" sz="1200" kern="100" dirty="0" err="1" smtClean="0">
                          <a:effectLst/>
                          <a:latin typeface="Calibri" panose="020F0502020204030204" pitchFamily="34" charset="0"/>
                          <a:ea typeface="微软雅黑" panose="020B0503020204020204" pitchFamily="34" charset="-122"/>
                          <a:cs typeface="Arial" panose="020B0604020202020204" pitchFamily="34" charset="0"/>
                        </a:rPr>
                        <a:t>17K</a:t>
                      </a:r>
                      <a:r>
                        <a:rPr lang="zh-CN" altLang="en-US" sz="1200" kern="100" dirty="0" smtClean="0">
                          <a:effectLst/>
                          <a:latin typeface="Calibri" panose="020F0502020204030204" pitchFamily="34" charset="0"/>
                          <a:ea typeface="微软雅黑" panose="020B0503020204020204" pitchFamily="34" charset="-122"/>
                          <a:cs typeface="Arial" panose="020B0604020202020204" pitchFamily="34" charset="0"/>
                        </a:rPr>
                        <a:t>没有明确定位，分享拉新功能缺失</a:t>
                      </a:r>
                      <a:endParaRPr lang="en-US" altLang="zh-CN" sz="1200" kern="100" dirty="0">
                        <a:latin typeface="Calibri" panose="020F0502020204030204" pitchFamily="34" charset="0"/>
                        <a:ea typeface="微软雅黑" panose="020B0503020204020204" pitchFamily="34" charset="-122"/>
                        <a:cs typeface="Arial" panose="020B0604020202020204" pitchFamily="34" charset="0"/>
                      </a:endParaRPr>
                    </a:p>
                  </a:txBody>
                  <a:tcPr anchor="ctr"/>
                </a:tc>
              </a:tr>
              <a:tr h="370840">
                <a:tc>
                  <a:txBody>
                    <a:bodyPr/>
                    <a:lstStyle/>
                    <a:p>
                      <a:pPr algn="ctr"/>
                      <a:r>
                        <a:rPr lang="zh-CN" altLang="en-US" sz="1200" kern="100" dirty="0" smtClean="0">
                          <a:effectLst/>
                          <a:latin typeface="Calibri" panose="020F0502020204030204" pitchFamily="34" charset="0"/>
                          <a:ea typeface="微软雅黑" panose="020B0503020204020204" pitchFamily="34" charset="-122"/>
                          <a:cs typeface="Arial" panose="020B0604020202020204" pitchFamily="34" charset="0"/>
                        </a:rPr>
                        <a:t>追书神器</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kern="100" dirty="0" smtClean="0">
                          <a:latin typeface="Calibri" panose="020F0502020204030204" pitchFamily="34" charset="0"/>
                          <a:ea typeface="微软雅黑" panose="020B0503020204020204" pitchFamily="34" charset="-122"/>
                          <a:cs typeface="Arial" panose="020B0604020202020204" pitchFamily="34" charset="0"/>
                        </a:rPr>
                        <a:t>各项数据都较好，主要原因：追更较快、能看盗版、社区活</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spcAft>
                          <a:spcPts val="0"/>
                        </a:spcAft>
                      </a:pPr>
                      <a:r>
                        <a:rPr lang="en-US" altLang="zh-CN" sz="1200" kern="100" dirty="0" err="1" smtClean="0">
                          <a:effectLst/>
                          <a:latin typeface="Calibri" panose="020F0502020204030204" pitchFamily="34" charset="0"/>
                          <a:ea typeface="微软雅黑" panose="020B0503020204020204" pitchFamily="34" charset="-122"/>
                          <a:cs typeface="Arial" panose="020B0604020202020204" pitchFamily="34" charset="0"/>
                        </a:rPr>
                        <a:t>17K</a:t>
                      </a:r>
                      <a:r>
                        <a:rPr lang="zh-CN" altLang="en-US" sz="1200" kern="100" dirty="0" smtClean="0">
                          <a:effectLst/>
                          <a:latin typeface="Calibri" panose="020F0502020204030204" pitchFamily="34" charset="0"/>
                          <a:ea typeface="微软雅黑" panose="020B0503020204020204" pitchFamily="34" charset="-122"/>
                          <a:cs typeface="Arial" panose="020B0604020202020204" pitchFamily="34" charset="0"/>
                        </a:rPr>
                        <a:t>作者更新速度一般，没有社区</a:t>
                      </a:r>
                      <a:endParaRPr lang="zh-CN" altLang="zh-CN" sz="1200" kern="100" dirty="0">
                        <a:effectLst/>
                        <a:latin typeface="Calibri" panose="020F0502020204030204" pitchFamily="34" charset="0"/>
                        <a:ea typeface="微软雅黑" panose="020B0503020204020204" pitchFamily="34" charset="-122"/>
                        <a:cs typeface="Arial" panose="020B0604020202020204" pitchFamily="34" charset="0"/>
                      </a:endParaRPr>
                    </a:p>
                  </a:txBody>
                  <a:tcPr anchor="ctr"/>
                </a:tc>
              </a:tr>
              <a:tr h="370840">
                <a:tc>
                  <a:txBody>
                    <a:bodyPr/>
                    <a:lstStyle/>
                    <a:p>
                      <a:pPr algn="ctr"/>
                      <a:r>
                        <a:rPr lang="zh-CN" altLang="en-US" sz="1200" dirty="0" smtClean="0">
                          <a:latin typeface="微软雅黑" panose="020B0503020204020204" pitchFamily="34" charset="-122"/>
                          <a:ea typeface="微软雅黑" panose="020B0503020204020204" pitchFamily="34" charset="-122"/>
                        </a:rPr>
                        <a:t>书旗</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200" dirty="0" smtClean="0">
                          <a:latin typeface="微软雅黑" panose="020B0503020204020204" pitchFamily="34" charset="-122"/>
                          <a:ea typeface="微软雅黑" panose="020B0503020204020204" pitchFamily="34" charset="-122"/>
                        </a:rPr>
                        <a:t>书旗专注与网文阅读体验，主要针对网文用户</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200" dirty="0" smtClean="0">
                          <a:latin typeface="微软雅黑" panose="020B0503020204020204" pitchFamily="34" charset="-122"/>
                          <a:ea typeface="微软雅黑" panose="020B0503020204020204" pitchFamily="34" charset="-122"/>
                        </a:rPr>
                        <a:t>起点</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200"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1300300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344023" y="448348"/>
            <a:ext cx="3126177"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     产品</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质量竞</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品</a:t>
            </a:r>
            <a:r>
              <a:rPr lang="zh-CN" altLang="en-US" sz="2000" dirty="0" smtClean="0">
                <a:latin typeface="微软雅黑" panose="020B0503020204020204" pitchFamily="34" charset="-122"/>
                <a:ea typeface="微软雅黑" panose="020B0503020204020204" pitchFamily="34" charset="-122"/>
              </a:rPr>
              <a:t>对比</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70665096"/>
              </p:ext>
            </p:extLst>
          </p:nvPr>
        </p:nvGraphicFramePr>
        <p:xfrm>
          <a:off x="1344023" y="1106723"/>
          <a:ext cx="10107430" cy="3355860"/>
        </p:xfrm>
        <a:graphic>
          <a:graphicData uri="http://schemas.openxmlformats.org/drawingml/2006/table">
            <a:tbl>
              <a:tblPr firstRow="1" firstCol="1" bandRow="1">
                <a:tableStyleId>{5C22544A-7EE6-4342-B048-85BDC9FD1C3A}</a:tableStyleId>
              </a:tblPr>
              <a:tblGrid>
                <a:gridCol w="866375">
                  <a:extLst>
                    <a:ext uri="{9D8B030D-6E8A-4147-A177-3AD203B41FA5}">
                      <a16:colId xmlns:a16="http://schemas.microsoft.com/office/drawing/2014/main" xmlns="" val="20000"/>
                    </a:ext>
                  </a:extLst>
                </a:gridCol>
                <a:gridCol w="968302">
                  <a:extLst>
                    <a:ext uri="{9D8B030D-6E8A-4147-A177-3AD203B41FA5}">
                      <a16:colId xmlns:a16="http://schemas.microsoft.com/office/drawing/2014/main" xmlns="" val="20001"/>
                    </a:ext>
                  </a:extLst>
                </a:gridCol>
                <a:gridCol w="1009073"/>
                <a:gridCol w="905981">
                  <a:extLst>
                    <a:ext uri="{9D8B030D-6E8A-4147-A177-3AD203B41FA5}">
                      <a16:colId xmlns:a16="http://schemas.microsoft.com/office/drawing/2014/main" xmlns="" val="20004"/>
                    </a:ext>
                  </a:extLst>
                </a:gridCol>
                <a:gridCol w="858745"/>
                <a:gridCol w="777079">
                  <a:extLst>
                    <a:ext uri="{9D8B030D-6E8A-4147-A177-3AD203B41FA5}">
                      <a16:colId xmlns:a16="http://schemas.microsoft.com/office/drawing/2014/main" xmlns="" val="20005"/>
                    </a:ext>
                  </a:extLst>
                </a:gridCol>
                <a:gridCol w="1088206">
                  <a:extLst>
                    <a:ext uri="{9D8B030D-6E8A-4147-A177-3AD203B41FA5}">
                      <a16:colId xmlns:a16="http://schemas.microsoft.com/office/drawing/2014/main" xmlns="" val="20006"/>
                    </a:ext>
                  </a:extLst>
                </a:gridCol>
                <a:gridCol w="1211223"/>
                <a:gridCol w="1211223"/>
                <a:gridCol w="1211223"/>
              </a:tblGrid>
              <a:tr h="725723">
                <a:tc>
                  <a:txBody>
                    <a:bodyPr/>
                    <a:lstStyle/>
                    <a:p>
                      <a:pPr algn="just">
                        <a:spcAft>
                          <a:spcPts val="0"/>
                        </a:spcAft>
                      </a:pPr>
                      <a:r>
                        <a:rPr lang="zh-CN" sz="1100" kern="100" dirty="0">
                          <a:effectLst/>
                        </a:rPr>
                        <a:t>应用</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just">
                        <a:spcAft>
                          <a:spcPts val="0"/>
                        </a:spcAft>
                      </a:pPr>
                      <a:r>
                        <a:rPr lang="en-US" sz="1100" kern="100" dirty="0">
                          <a:effectLst/>
                        </a:rPr>
                        <a:t>App</a:t>
                      </a:r>
                      <a:r>
                        <a:rPr lang="zh-CN" sz="1100" kern="100" dirty="0">
                          <a:effectLst/>
                        </a:rPr>
                        <a:t>指数排名</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just">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总月新增（万）</a:t>
                      </a:r>
                      <a:endPar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（预估，新增占比</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just">
                        <a:spcAft>
                          <a:spcPts val="0"/>
                        </a:spcAft>
                      </a:pPr>
                      <a:r>
                        <a:rPr lang="zh-CN" altLang="en-US" sz="1100" kern="100" dirty="0" smtClean="0">
                          <a:effectLst/>
                        </a:rPr>
                        <a:t>新用户</a:t>
                      </a:r>
                      <a:r>
                        <a:rPr lang="zh-CN" sz="1100" kern="100" dirty="0" smtClean="0">
                          <a:effectLst/>
                        </a:rPr>
                        <a:t>七日</a:t>
                      </a:r>
                      <a:r>
                        <a:rPr lang="zh-CN" sz="1100" kern="100" dirty="0">
                          <a:effectLst/>
                        </a:rPr>
                        <a:t>留存（</a:t>
                      </a:r>
                      <a:r>
                        <a:rPr lang="en-US" sz="1100" kern="100" dirty="0">
                          <a:effectLst/>
                        </a:rPr>
                        <a:t>%</a:t>
                      </a:r>
                      <a:r>
                        <a:rPr lang="zh-CN" sz="1100" kern="100" dirty="0">
                          <a:effectLst/>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just">
                        <a:spcAft>
                          <a:spcPts val="0"/>
                        </a:spcAft>
                      </a:pPr>
                      <a:r>
                        <a:rPr lang="en-US" altLang="zh-CN" sz="1100" b="1" kern="100" dirty="0" smtClean="0">
                          <a:solidFill>
                            <a:schemeClr val="lt1"/>
                          </a:solidFill>
                          <a:effectLst/>
                          <a:latin typeface="+mn-lt"/>
                          <a:ea typeface="+mn-ea"/>
                          <a:cs typeface="+mn-cs"/>
                        </a:rPr>
                        <a:t>MAU</a:t>
                      </a:r>
                      <a:r>
                        <a:rPr lang="zh-CN" sz="1100" b="1" kern="100" dirty="0" smtClean="0">
                          <a:solidFill>
                            <a:schemeClr val="lt1"/>
                          </a:solidFill>
                          <a:effectLst/>
                          <a:latin typeface="+mn-lt"/>
                          <a:ea typeface="+mn-ea"/>
                          <a:cs typeface="+mn-cs"/>
                        </a:rPr>
                        <a:t>（</a:t>
                      </a:r>
                      <a:r>
                        <a:rPr lang="zh-CN" sz="1100" b="1" kern="100" dirty="0">
                          <a:solidFill>
                            <a:schemeClr val="lt1"/>
                          </a:solidFill>
                          <a:effectLst/>
                          <a:latin typeface="+mn-lt"/>
                          <a:ea typeface="+mn-ea"/>
                          <a:cs typeface="+mn-cs"/>
                        </a:rPr>
                        <a:t>万）</a:t>
                      </a:r>
                    </a:p>
                  </a:txBody>
                  <a:tcPr marL="68580" marR="68580" marT="0" marB="0" anchor="ctr"/>
                </a:tc>
                <a:tc>
                  <a:txBody>
                    <a:bodyPr/>
                    <a:lstStyle/>
                    <a:p>
                      <a:pPr algn="just">
                        <a:spcAft>
                          <a:spcPts val="0"/>
                        </a:spcAft>
                      </a:pPr>
                      <a:r>
                        <a:rPr lang="en-US" altLang="zh-CN" sz="1100" b="1" kern="100" dirty="0" smtClean="0">
                          <a:solidFill>
                            <a:schemeClr val="lt1"/>
                          </a:solidFill>
                          <a:effectLst/>
                          <a:latin typeface="+mn-lt"/>
                          <a:ea typeface="+mn-ea"/>
                          <a:cs typeface="+mn-cs"/>
                        </a:rPr>
                        <a:t>DAU</a:t>
                      </a:r>
                      <a:r>
                        <a:rPr lang="zh-CN" altLang="en-US" sz="1100" b="1" kern="100" dirty="0" smtClean="0">
                          <a:solidFill>
                            <a:schemeClr val="lt1"/>
                          </a:solidFill>
                          <a:effectLst/>
                          <a:latin typeface="+mn-lt"/>
                          <a:ea typeface="+mn-ea"/>
                          <a:cs typeface="+mn-cs"/>
                        </a:rPr>
                        <a:t>（万）</a:t>
                      </a:r>
                      <a:endParaRPr lang="zh-CN" sz="1100" b="1" kern="100" dirty="0">
                        <a:solidFill>
                          <a:schemeClr val="lt1"/>
                        </a:solidFill>
                        <a:effectLst/>
                        <a:latin typeface="+mn-lt"/>
                        <a:ea typeface="+mn-ea"/>
                        <a:cs typeface="+mn-cs"/>
                      </a:endParaRPr>
                    </a:p>
                  </a:txBody>
                  <a:tcPr marL="68580" marR="68580" marT="0" marB="0" anchor="ctr"/>
                </a:tc>
                <a:tc>
                  <a:txBody>
                    <a:bodyPr/>
                    <a:lstStyle/>
                    <a:p>
                      <a:pPr algn="just">
                        <a:spcAft>
                          <a:spcPts val="0"/>
                        </a:spcAft>
                      </a:pPr>
                      <a:r>
                        <a:rPr lang="zh-CN" altLang="en-US" sz="1100" kern="100" dirty="0" smtClean="0">
                          <a:effectLst/>
                        </a:rPr>
                        <a:t>单机</a:t>
                      </a:r>
                      <a:r>
                        <a:rPr lang="zh-CN" sz="1100" kern="100" dirty="0" smtClean="0">
                          <a:effectLst/>
                        </a:rPr>
                        <a:t>日时长</a:t>
                      </a:r>
                      <a:r>
                        <a:rPr lang="zh-CN" altLang="en-US" sz="1100" kern="100" dirty="0" smtClean="0">
                          <a:effectLst/>
                        </a:rPr>
                        <a:t>（分钟）</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just">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单机有效月使用时间（分钟）</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err="1" smtClean="0">
                          <a:effectLst/>
                          <a:latin typeface="Calibri" panose="020F0502020204030204" pitchFamily="34" charset="0"/>
                          <a:ea typeface="微软雅黑" panose="020B0503020204020204" pitchFamily="34" charset="-122"/>
                          <a:cs typeface="Arial" panose="020B0604020202020204" pitchFamily="34" charset="0"/>
                        </a:rPr>
                        <a:t>Arpu</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元</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付费率</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0"/>
                  </a:ext>
                </a:extLst>
              </a:tr>
              <a:tr h="641946">
                <a:tc>
                  <a:txBody>
                    <a:bodyPr/>
                    <a:lstStyle/>
                    <a:p>
                      <a:pPr algn="just">
                        <a:spcAft>
                          <a:spcPts val="0"/>
                        </a:spcAft>
                      </a:pPr>
                      <a:r>
                        <a:rPr lang="en-US" sz="1100" kern="100" dirty="0">
                          <a:effectLst/>
                        </a:rPr>
                        <a:t>17k</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84-67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51</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（实际，新增占比</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65%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次月留存</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30%</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回流</a:t>
                      </a: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10-15</a:t>
                      </a:r>
                      <a:r>
                        <a:rPr lang="zh-CN" altLang="en-US" sz="1100" kern="100" dirty="0" smtClean="0">
                          <a:effectLst/>
                          <a:latin typeface="+mn-lt"/>
                          <a:ea typeface="+mn-ea"/>
                          <a:cs typeface="+mn-cs"/>
                        </a:rPr>
                        <a:t>（实际</a:t>
                      </a:r>
                      <a:r>
                        <a:rPr lang="en-US" altLang="zh-CN" sz="1100" kern="100" dirty="0" smtClean="0">
                          <a:effectLst/>
                          <a:latin typeface="+mn-lt"/>
                          <a:ea typeface="+mn-ea"/>
                          <a:cs typeface="+mn-cs"/>
                        </a:rPr>
                        <a:t>5-9</a:t>
                      </a:r>
                      <a:r>
                        <a:rPr lang="zh-CN" altLang="en-US" sz="1100" kern="100" dirty="0" smtClean="0">
                          <a:effectLst/>
                          <a:latin typeface="+mn-lt"/>
                          <a:ea typeface="+mn-ea"/>
                          <a:cs typeface="+mn-cs"/>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56</a:t>
                      </a:r>
                      <a:r>
                        <a:rPr lang="zh-CN" altLang="en-US" sz="1100" kern="100" dirty="0" smtClean="0">
                          <a:effectLst/>
                          <a:latin typeface="+mn-lt"/>
                          <a:ea typeface="+mn-ea"/>
                          <a:cs typeface="+mn-cs"/>
                        </a:rPr>
                        <a:t>（实际</a:t>
                      </a:r>
                      <a:r>
                        <a:rPr lang="en-US" altLang="zh-CN" sz="1100" kern="100" dirty="0" smtClean="0">
                          <a:effectLst/>
                          <a:latin typeface="+mn-lt"/>
                          <a:ea typeface="+mn-ea"/>
                          <a:cs typeface="+mn-cs"/>
                        </a:rPr>
                        <a:t>78</a:t>
                      </a:r>
                      <a:r>
                        <a:rPr lang="zh-CN" altLang="en-US" sz="1100" kern="100" dirty="0" smtClean="0">
                          <a:effectLst/>
                          <a:latin typeface="+mn-lt"/>
                          <a:ea typeface="+mn-ea"/>
                          <a:cs typeface="+mn-cs"/>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9.8</a:t>
                      </a:r>
                      <a:r>
                        <a:rPr lang="zh-CN" altLang="en-US" sz="1100" kern="100" dirty="0" smtClean="0">
                          <a:effectLst/>
                          <a:latin typeface="+mn-lt"/>
                          <a:ea typeface="+mn-ea"/>
                          <a:cs typeface="+mn-cs"/>
                        </a:rPr>
                        <a:t>（实际</a:t>
                      </a:r>
                      <a:r>
                        <a:rPr lang="en-US" altLang="zh-CN" sz="1100" kern="100" dirty="0" smtClean="0">
                          <a:effectLst/>
                          <a:latin typeface="+mn-lt"/>
                          <a:ea typeface="+mn-ea"/>
                          <a:cs typeface="+mn-cs"/>
                        </a:rPr>
                        <a:t>11</a:t>
                      </a:r>
                      <a:r>
                        <a:rPr lang="zh-CN" altLang="en-US" sz="1100" kern="100" dirty="0" smtClean="0">
                          <a:effectLst/>
                          <a:latin typeface="+mn-lt"/>
                          <a:ea typeface="+mn-ea"/>
                          <a:cs typeface="+mn-cs"/>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36.17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188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38.8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1"/>
                  </a:ext>
                </a:extLst>
              </a:tr>
              <a:tr h="320973">
                <a:tc>
                  <a:txBody>
                    <a:bodyPr/>
                    <a:lstStyle/>
                    <a:p>
                      <a:pPr algn="just">
                        <a:spcAft>
                          <a:spcPts val="0"/>
                        </a:spcAft>
                      </a:pPr>
                      <a:r>
                        <a:rPr lang="zh-CN" sz="1100" kern="100" dirty="0">
                          <a:effectLst/>
                        </a:rPr>
                        <a:t>掌阅</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4240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18-28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12116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2224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51.95</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286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56.7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（按往年数据推算）</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2"/>
                  </a:ext>
                </a:extLst>
              </a:tr>
              <a:tr h="274036">
                <a:tc>
                  <a:txBody>
                    <a:bodyPr/>
                    <a:lstStyle/>
                    <a:p>
                      <a:pPr algn="just">
                        <a:spcAft>
                          <a:spcPts val="0"/>
                        </a:spcAft>
                      </a:pPr>
                      <a:r>
                        <a:rPr lang="zh-CN" sz="1100" kern="100" dirty="0">
                          <a:effectLst/>
                        </a:rPr>
                        <a:t>书旗小说</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mn-lt"/>
                          <a:ea typeface="+mn-ea"/>
                          <a:cs typeface="+mn-cs"/>
                        </a:rPr>
                        <a:t>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rgbClr val="FF0000"/>
                          </a:solidFill>
                          <a:effectLst/>
                          <a:latin typeface="Calibri" panose="020F0502020204030204" pitchFamily="34" charset="0"/>
                          <a:ea typeface="微软雅黑" panose="020B0503020204020204" pitchFamily="34" charset="-122"/>
                          <a:cs typeface="Arial" panose="020B0604020202020204" pitchFamily="34" charset="0"/>
                        </a:rPr>
                        <a:t>750</a:t>
                      </a:r>
                      <a:r>
                        <a:rPr lang="zh-CN" altLang="en-US" sz="1100" kern="100" dirty="0" smtClean="0">
                          <a:solidFill>
                            <a:srgbClr val="FF0000"/>
                          </a:solidFill>
                          <a:effectLst/>
                          <a:latin typeface="Calibri" panose="020F0502020204030204" pitchFamily="34" charset="0"/>
                          <a:ea typeface="微软雅黑" panose="020B0503020204020204" pitchFamily="34" charset="-122"/>
                          <a:cs typeface="Arial" panose="020B0604020202020204" pitchFamily="34" charset="0"/>
                        </a:rPr>
                        <a:t>（准确）</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14-28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2098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550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55.72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438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40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4"/>
                  </a:ext>
                </a:extLst>
              </a:tr>
              <a:tr h="249383">
                <a:tc>
                  <a:txBody>
                    <a:bodyPr/>
                    <a:lstStyle/>
                    <a:p>
                      <a:pPr algn="just">
                        <a:spcAft>
                          <a:spcPts val="0"/>
                        </a:spcAft>
                      </a:pPr>
                      <a:r>
                        <a:rPr lang="zh-CN" altLang="en-US" sz="1100" kern="100" dirty="0" smtClean="0">
                          <a:effectLst/>
                        </a:rPr>
                        <a:t>追书神器</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368.9</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19-24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1054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200</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119.51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681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5"/>
                  </a:ext>
                </a:extLst>
              </a:tr>
              <a:tr h="249383">
                <a:tc>
                  <a:txBody>
                    <a:bodyPr/>
                    <a:lstStyle/>
                    <a:p>
                      <a:pPr algn="just">
                        <a:spcAft>
                          <a:spcPts val="0"/>
                        </a:spcAft>
                      </a:pPr>
                      <a:r>
                        <a:rPr lang="en-US" sz="1100" kern="100" dirty="0">
                          <a:effectLst/>
                        </a:rPr>
                        <a:t>QQ</a:t>
                      </a:r>
                      <a:r>
                        <a:rPr lang="zh-CN" sz="1100" kern="100" dirty="0">
                          <a:effectLst/>
                        </a:rPr>
                        <a:t>阅读</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2</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2970</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7-14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8488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1845</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68.67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448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rowSpan="3">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rowSpan="3">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（阅文）</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r>
              <a:tr h="252153">
                <a:tc>
                  <a:txBody>
                    <a:bodyPr/>
                    <a:lstStyle/>
                    <a:p>
                      <a:pPr algn="just">
                        <a:spcAft>
                          <a:spcPts val="0"/>
                        </a:spcAft>
                      </a:pPr>
                      <a:r>
                        <a:rPr lang="zh-CN" sz="1100" kern="100" dirty="0">
                          <a:effectLst/>
                        </a:rPr>
                        <a:t>微信读书</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297.85</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24-38</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851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143</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effectLst/>
                        </a:rPr>
                        <a:t>37</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186</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vMerge="1">
                  <a:txBody>
                    <a:bodyPr/>
                    <a:lstStyle/>
                    <a:p>
                      <a:endParaRPr lang="zh-CN" altLang="en-US"/>
                    </a:p>
                  </a:txBody>
                  <a:tcPr/>
                </a:tc>
                <a:tc vMerge="1">
                  <a:txBody>
                    <a:bodyPr/>
                    <a:lstStyle/>
                    <a:p>
                      <a:pPr algn="ctr">
                        <a:spcAft>
                          <a:spcPts val="0"/>
                        </a:spcAft>
                      </a:pP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6"/>
                  </a:ext>
                </a:extLst>
              </a:tr>
              <a:tr h="264062">
                <a:tc>
                  <a:txBody>
                    <a:bodyPr/>
                    <a:lstStyle/>
                    <a:p>
                      <a:pPr algn="just">
                        <a:spcAft>
                          <a:spcPts val="0"/>
                        </a:spcAft>
                      </a:pPr>
                      <a:r>
                        <a:rPr lang="zh-CN" sz="1100" kern="100" dirty="0">
                          <a:effectLst/>
                        </a:rPr>
                        <a:t>起点阅读</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24</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181</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smtClean="0">
                          <a:solidFill>
                            <a:srgbClr val="FF0000"/>
                          </a:solidFill>
                          <a:effectLst/>
                        </a:rPr>
                        <a:t>10</a:t>
                      </a:r>
                      <a:r>
                        <a:rPr lang="en-US" altLang="zh-CN" sz="1100" kern="100" dirty="0" smtClean="0">
                          <a:solidFill>
                            <a:srgbClr val="FF0000"/>
                          </a:solidFill>
                          <a:effectLst/>
                        </a:rPr>
                        <a:t>-15</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rgbClr val="FF0000"/>
                          </a:solidFill>
                          <a:effectLst/>
                        </a:rPr>
                        <a:t>519</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rgbClr val="FF0000"/>
                          </a:solidFill>
                          <a:effectLst/>
                          <a:latin typeface="Calibri" panose="020F0502020204030204" pitchFamily="34" charset="0"/>
                          <a:ea typeface="微软雅黑" panose="020B0503020204020204" pitchFamily="34" charset="-122"/>
                          <a:cs typeface="Arial" panose="020B0604020202020204" pitchFamily="34" charset="0"/>
                        </a:rPr>
                        <a:t>126</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chemeClr val="tx1"/>
                          </a:solidFill>
                          <a:effectLst/>
                          <a:latin typeface="+mn-lt"/>
                          <a:ea typeface="+mn-ea"/>
                          <a:cs typeface="+mn-cs"/>
                        </a:rPr>
                        <a:t>57.81</a:t>
                      </a: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solidFill>
                            <a:schemeClr val="tx1"/>
                          </a:solidFill>
                          <a:effectLst/>
                          <a:latin typeface="Calibri" panose="020F0502020204030204" pitchFamily="34" charset="0"/>
                          <a:ea typeface="微软雅黑" panose="020B0503020204020204" pitchFamily="34" charset="-122"/>
                          <a:cs typeface="Arial" panose="020B0604020202020204" pitchFamily="34" charset="0"/>
                        </a:rPr>
                        <a:t>489</a:t>
                      </a: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vMerge="1">
                  <a:txBody>
                    <a:bodyPr/>
                    <a:lstStyle/>
                    <a:p>
                      <a:endParaRPr lang="zh-CN" altLang="en-US"/>
                    </a:p>
                  </a:txBody>
                  <a:tcPr/>
                </a:tc>
                <a:tc vMerge="1">
                  <a:txBody>
                    <a:bodyPr/>
                    <a:lstStyle/>
                    <a:p>
                      <a:pPr algn="ctr">
                        <a:spcAft>
                          <a:spcPts val="0"/>
                        </a:spcAft>
                      </a:pPr>
                      <a:endParaRPr lang="zh-CN" sz="1100" kern="100" dirty="0">
                        <a:solidFill>
                          <a:schemeClr val="tx1"/>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extLst>
                  <a:ext uri="{0D108BD9-81ED-4DB2-BD59-A6C34878D82A}">
                    <a16:rowId xmlns:a16="http://schemas.microsoft.com/office/drawing/2014/main" xmlns="" val="10007"/>
                  </a:ext>
                </a:extLst>
              </a:tr>
              <a:tr h="320973">
                <a:tc>
                  <a:txBody>
                    <a:bodyPr/>
                    <a:lstStyle/>
                    <a:p>
                      <a:pPr algn="just">
                        <a:spcAft>
                          <a:spcPts val="0"/>
                        </a:spcAft>
                      </a:pPr>
                      <a:r>
                        <a:rPr lang="zh-CN" sz="1100" kern="100" dirty="0">
                          <a:effectLst/>
                        </a:rPr>
                        <a:t>连尚阅读</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effectLst/>
                        </a:rPr>
                        <a:t>19</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524</a:t>
                      </a:r>
                      <a:r>
                        <a:rPr lang="zh-CN" altLang="en-US" sz="1100" kern="100" dirty="0" smtClean="0">
                          <a:effectLst/>
                          <a:latin typeface="Calibri" panose="020F0502020204030204" pitchFamily="34" charset="0"/>
                          <a:ea typeface="微软雅黑" panose="020B0503020204020204" pitchFamily="34" charset="-122"/>
                          <a:cs typeface="Arial" panose="020B0604020202020204" pitchFamily="34" charset="0"/>
                        </a:rPr>
                        <a:t>（可能更高）</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rgbClr val="FF0000"/>
                          </a:solidFill>
                          <a:effectLst/>
                        </a:rPr>
                        <a:t>7-11</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rgbClr val="FF0000"/>
                          </a:solidFill>
                          <a:effectLst/>
                        </a:rPr>
                        <a:t>680</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sz="1100" kern="100" dirty="0">
                          <a:solidFill>
                            <a:srgbClr val="FF0000"/>
                          </a:solidFill>
                          <a:effectLst/>
                        </a:rPr>
                        <a:t>--</a:t>
                      </a:r>
                      <a:endParaRPr lang="zh-CN" sz="1100" kern="100" dirty="0">
                        <a:solidFill>
                          <a:srgbClr val="FF0000"/>
                        </a:solidFill>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c>
                  <a:txBody>
                    <a:bodyPr/>
                    <a:lstStyle/>
                    <a:p>
                      <a:pPr algn="ctr">
                        <a:spcAft>
                          <a:spcPts val="0"/>
                        </a:spcAft>
                      </a:pPr>
                      <a:r>
                        <a:rPr lang="en-US" altLang="zh-CN" sz="1100" kern="100" dirty="0" smtClean="0">
                          <a:effectLst/>
                          <a:latin typeface="Calibri" panose="020F0502020204030204" pitchFamily="34" charset="0"/>
                          <a:ea typeface="微软雅黑" panose="020B0503020204020204" pitchFamily="34" charset="-122"/>
                          <a:cs typeface="Arial" panose="020B0604020202020204" pitchFamily="34" charset="0"/>
                        </a:rPr>
                        <a:t>-</a:t>
                      </a:r>
                      <a:endParaRPr lang="zh-CN" sz="1100" kern="100" dirty="0">
                        <a:effectLst/>
                        <a:latin typeface="Calibri" panose="020F0502020204030204" pitchFamily="34" charset="0"/>
                        <a:ea typeface="微软雅黑" panose="020B0503020204020204" pitchFamily="34" charset="-122"/>
                        <a:cs typeface="Arial" panose="020B0604020202020204" pitchFamily="34" charset="0"/>
                      </a:endParaRPr>
                    </a:p>
                  </a:txBody>
                  <a:tcPr marL="68580" marR="68580" marT="0" marB="0" anchor="ctr"/>
                </a:tc>
              </a:tr>
            </a:tbl>
          </a:graphicData>
        </a:graphic>
      </p:graphicFrame>
      <p:sp>
        <p:nvSpPr>
          <p:cNvPr id="3" name="文本框 2"/>
          <p:cNvSpPr txBox="1"/>
          <p:nvPr/>
        </p:nvSpPr>
        <p:spPr>
          <a:xfrm>
            <a:off x="1178923" y="4882802"/>
            <a:ext cx="6904627" cy="1015663"/>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已</a:t>
            </a:r>
            <a:r>
              <a:rPr lang="zh-CN" altLang="en-US" sz="1200" dirty="0" smtClean="0">
                <a:latin typeface="微软雅黑" panose="020B0503020204020204" pitchFamily="34" charset="-122"/>
                <a:ea typeface="微软雅黑" panose="020B0503020204020204" pitchFamily="34" charset="-122"/>
              </a:rPr>
              <a:t>有数据表明，与各大竞品对比</a:t>
            </a:r>
            <a:r>
              <a:rPr lang="en-US" altLang="zh-CN" sz="1200" dirty="0" err="1" smtClean="0">
                <a:latin typeface="微软雅黑" panose="020B0503020204020204" pitchFamily="34" charset="-122"/>
                <a:ea typeface="微软雅黑" panose="020B0503020204020204" pitchFamily="34" charset="-122"/>
              </a:rPr>
              <a:t>17k</a:t>
            </a:r>
            <a:r>
              <a:rPr lang="zh-CN" altLang="en-US" sz="1200" dirty="0" smtClean="0">
                <a:latin typeface="微软雅黑" panose="020B0503020204020204" pitchFamily="34" charset="-122"/>
                <a:ea typeface="微软雅黑" panose="020B0503020204020204" pitchFamily="34" charset="-122"/>
              </a:rPr>
              <a:t>在</a:t>
            </a:r>
            <a:r>
              <a:rPr lang="en-US" altLang="zh-CN" sz="1200" dirty="0" smtClean="0">
                <a:latin typeface="微软雅黑" panose="020B0503020204020204" pitchFamily="34" charset="-122"/>
                <a:ea typeface="微软雅黑" panose="020B0503020204020204" pitchFamily="34" charset="-122"/>
              </a:rPr>
              <a:t>MAU</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DAU</a:t>
            </a:r>
            <a:r>
              <a:rPr lang="zh-CN" altLang="en-US" sz="1200" dirty="0" smtClean="0">
                <a:latin typeface="微软雅黑" panose="020B0503020204020204" pitchFamily="34" charset="-122"/>
                <a:ea typeface="微软雅黑" panose="020B0503020204020204" pitchFamily="34" charset="-122"/>
              </a:rPr>
              <a:t>及新增用户量上远低于竞品</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solidFill>
                  <a:schemeClr val="accent6"/>
                </a:solidFill>
                <a:latin typeface="微软雅黑" panose="020B0503020204020204" pitchFamily="34" charset="-122"/>
                <a:ea typeface="微软雅黑" panose="020B0503020204020204" pitchFamily="34" charset="-122"/>
              </a:rPr>
              <a:t>七日留存：</a:t>
            </a:r>
            <a:r>
              <a:rPr lang="zh-CN" altLang="en-US" sz="1200" dirty="0" smtClean="0">
                <a:latin typeface="微软雅黑" panose="020B0503020204020204" pitchFamily="34" charset="-122"/>
                <a:ea typeface="微软雅黑" panose="020B0503020204020204" pitchFamily="34" charset="-122"/>
              </a:rPr>
              <a:t>处于中等偏下</a:t>
            </a:r>
            <a:endParaRPr lang="en-US" altLang="zh-CN" sz="1200" dirty="0">
              <a:latin typeface="微软雅黑" panose="020B0503020204020204" pitchFamily="34" charset="-122"/>
              <a:ea typeface="微软雅黑" panose="020B0503020204020204" pitchFamily="34" charset="-122"/>
            </a:endParaRPr>
          </a:p>
          <a:p>
            <a:r>
              <a:rPr lang="zh-CN" altLang="en-US" sz="1200" dirty="0" smtClean="0">
                <a:solidFill>
                  <a:schemeClr val="accent6"/>
                </a:solidFill>
                <a:latin typeface="微软雅黑" panose="020B0503020204020204" pitchFamily="34" charset="-122"/>
                <a:ea typeface="微软雅黑" panose="020B0503020204020204" pitchFamily="34" charset="-122"/>
              </a:rPr>
              <a:t>付费率：</a:t>
            </a:r>
            <a:r>
              <a:rPr lang="zh-CN" altLang="en-US" sz="1200" dirty="0" smtClean="0">
                <a:latin typeface="微软雅黑" panose="020B0503020204020204" pitchFamily="34" charset="-122"/>
                <a:ea typeface="微软雅黑" panose="020B0503020204020204" pitchFamily="34" charset="-122"/>
              </a:rPr>
              <a:t>与竞品相当</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err="1" smtClean="0">
                <a:solidFill>
                  <a:schemeClr val="accent6"/>
                </a:solidFill>
                <a:latin typeface="微软雅黑" panose="020B0503020204020204" pitchFamily="34" charset="-122"/>
                <a:ea typeface="微软雅黑" panose="020B0503020204020204" pitchFamily="34" charset="-122"/>
              </a:rPr>
              <a:t>ARPU</a:t>
            </a:r>
            <a:r>
              <a:rPr lang="zh-CN" altLang="en-US" sz="1200" dirty="0" smtClean="0">
                <a:solidFill>
                  <a:schemeClr val="accent6"/>
                </a:solidFill>
                <a:latin typeface="微软雅黑" panose="020B0503020204020204" pitchFamily="34" charset="-122"/>
                <a:ea typeface="微软雅黑" panose="020B0503020204020204" pitchFamily="34" charset="-122"/>
              </a:rPr>
              <a:t>值：</a:t>
            </a:r>
            <a:r>
              <a:rPr lang="zh-CN" altLang="en-US" sz="1200" dirty="0" smtClean="0">
                <a:latin typeface="微软雅黑" panose="020B0503020204020204" pitchFamily="34" charset="-122"/>
                <a:ea typeface="微软雅黑" panose="020B0503020204020204" pitchFamily="34" charset="-122"/>
              </a:rPr>
              <a:t>没有明显差距</a:t>
            </a:r>
            <a:endParaRPr lang="zh-CN" altLang="en-US"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178360" y="5962650"/>
            <a:ext cx="6634480" cy="276999"/>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综上，</a:t>
            </a:r>
            <a:r>
              <a:rPr lang="en-US" altLang="zh-CN" sz="1200" b="1" dirty="0" err="1" smtClean="0">
                <a:latin typeface="微软雅黑" panose="020B0503020204020204" pitchFamily="34" charset="-122"/>
                <a:ea typeface="微软雅黑" panose="020B0503020204020204" pitchFamily="34" charset="-122"/>
              </a:rPr>
              <a:t>17k</a:t>
            </a:r>
            <a:r>
              <a:rPr lang="zh-CN" altLang="en-US" sz="1200" b="1" dirty="0" smtClean="0">
                <a:latin typeface="微软雅黑" panose="020B0503020204020204" pitchFamily="34" charset="-122"/>
                <a:ea typeface="微软雅黑" panose="020B0503020204020204" pitchFamily="34" charset="-122"/>
              </a:rPr>
              <a:t>可以从竞品的基础及特色功能上分析差距，来找出可行性的提升方案</a:t>
            </a: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4098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344023" y="448348"/>
            <a:ext cx="8547533"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作品数量</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规模（从客户端搜索和书库那里找，</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pc</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站也有一些数据）</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77475458"/>
              </p:ext>
            </p:extLst>
          </p:nvPr>
        </p:nvGraphicFramePr>
        <p:xfrm>
          <a:off x="1344023" y="1285209"/>
          <a:ext cx="9594701" cy="3707451"/>
        </p:xfrm>
        <a:graphic>
          <a:graphicData uri="http://schemas.openxmlformats.org/drawingml/2006/table">
            <a:tbl>
              <a:tblPr>
                <a:tableStyleId>{5C22544A-7EE6-4342-B048-85BDC9FD1C3A}</a:tableStyleId>
              </a:tblPr>
              <a:tblGrid>
                <a:gridCol w="1429222">
                  <a:extLst>
                    <a:ext uri="{9D8B030D-6E8A-4147-A177-3AD203B41FA5}">
                      <a16:colId xmlns:a16="http://schemas.microsoft.com/office/drawing/2014/main" xmlns="" val="20000"/>
                    </a:ext>
                  </a:extLst>
                </a:gridCol>
                <a:gridCol w="725121">
                  <a:extLst>
                    <a:ext uri="{9D8B030D-6E8A-4147-A177-3AD203B41FA5}">
                      <a16:colId xmlns:a16="http://schemas.microsoft.com/office/drawing/2014/main" xmlns="" val="20001"/>
                    </a:ext>
                  </a:extLst>
                </a:gridCol>
                <a:gridCol w="861736">
                  <a:extLst>
                    <a:ext uri="{9D8B030D-6E8A-4147-A177-3AD203B41FA5}">
                      <a16:colId xmlns:a16="http://schemas.microsoft.com/office/drawing/2014/main" xmlns="" val="20002"/>
                    </a:ext>
                  </a:extLst>
                </a:gridCol>
                <a:gridCol w="861736">
                  <a:extLst>
                    <a:ext uri="{9D8B030D-6E8A-4147-A177-3AD203B41FA5}">
                      <a16:colId xmlns:a16="http://schemas.microsoft.com/office/drawing/2014/main" xmlns="" val="20003"/>
                    </a:ext>
                  </a:extLst>
                </a:gridCol>
                <a:gridCol w="861736">
                  <a:extLst>
                    <a:ext uri="{9D8B030D-6E8A-4147-A177-3AD203B41FA5}">
                      <a16:colId xmlns:a16="http://schemas.microsoft.com/office/drawing/2014/main" xmlns="" val="20004"/>
                    </a:ext>
                  </a:extLst>
                </a:gridCol>
                <a:gridCol w="704103">
                  <a:extLst>
                    <a:ext uri="{9D8B030D-6E8A-4147-A177-3AD203B41FA5}">
                      <a16:colId xmlns:a16="http://schemas.microsoft.com/office/drawing/2014/main" xmlns="" val="20005"/>
                    </a:ext>
                  </a:extLst>
                </a:gridCol>
                <a:gridCol w="861736">
                  <a:extLst>
                    <a:ext uri="{9D8B030D-6E8A-4147-A177-3AD203B41FA5}">
                      <a16:colId xmlns:a16="http://schemas.microsoft.com/office/drawing/2014/main" xmlns="" val="20006"/>
                    </a:ext>
                  </a:extLst>
                </a:gridCol>
                <a:gridCol w="861736">
                  <a:extLst>
                    <a:ext uri="{9D8B030D-6E8A-4147-A177-3AD203B41FA5}">
                      <a16:colId xmlns:a16="http://schemas.microsoft.com/office/drawing/2014/main" xmlns="" val="20007"/>
                    </a:ext>
                  </a:extLst>
                </a:gridCol>
                <a:gridCol w="861736">
                  <a:extLst>
                    <a:ext uri="{9D8B030D-6E8A-4147-A177-3AD203B41FA5}">
                      <a16:colId xmlns:a16="http://schemas.microsoft.com/office/drawing/2014/main" xmlns="" val="20008"/>
                    </a:ext>
                  </a:extLst>
                </a:gridCol>
                <a:gridCol w="704103">
                  <a:extLst>
                    <a:ext uri="{9D8B030D-6E8A-4147-A177-3AD203B41FA5}">
                      <a16:colId xmlns:a16="http://schemas.microsoft.com/office/drawing/2014/main" xmlns="" val="20009"/>
                    </a:ext>
                  </a:extLst>
                </a:gridCol>
                <a:gridCol w="861736">
                  <a:extLst>
                    <a:ext uri="{9D8B030D-6E8A-4147-A177-3AD203B41FA5}">
                      <a16:colId xmlns:a16="http://schemas.microsoft.com/office/drawing/2014/main" xmlns="" val="20010"/>
                    </a:ext>
                  </a:extLst>
                </a:gridCol>
              </a:tblGrid>
              <a:tr h="556118">
                <a:tc rowSpan="2">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4">
                  <a:txBody>
                    <a:bodyPr/>
                    <a:lstStyle/>
                    <a:p>
                      <a:pPr algn="ctr" fontAlgn="ctr"/>
                      <a:r>
                        <a:rPr lang="zh-CN" altLang="en-US" sz="900" u="none" strike="noStrike">
                          <a:effectLst/>
                        </a:rPr>
                        <a:t>男生</a:t>
                      </a:r>
                      <a:endParaRPr lang="zh-CN"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900" u="none" strike="noStrike">
                          <a:effectLst/>
                        </a:rPr>
                        <a:t>女生</a:t>
                      </a:r>
                      <a:endParaRPr lang="zh-CN"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900" u="none" strike="noStrike">
                          <a:effectLst/>
                        </a:rPr>
                        <a:t>出版</a:t>
                      </a:r>
                      <a:endParaRPr lang="zh-CN"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endParaRPr lang="zh-CN" altLang="en-US"/>
                    </a:p>
                  </a:txBody>
                  <a:tcPr/>
                </a:tc>
                <a:extLst>
                  <a:ext uri="{0D108BD9-81ED-4DB2-BD59-A6C34878D82A}">
                    <a16:rowId xmlns:a16="http://schemas.microsoft.com/office/drawing/2014/main" xmlns="" val="10000"/>
                  </a:ext>
                </a:extLst>
              </a:tr>
              <a:tr h="556118">
                <a:tc vMerge="1">
                  <a:txBody>
                    <a:bodyPr/>
                    <a:lstStyle/>
                    <a:p>
                      <a:endParaRPr lang="zh-CN" altLang="en-US"/>
                    </a:p>
                  </a:txBody>
                  <a:tcPr/>
                </a:tc>
                <a:tc>
                  <a:txBody>
                    <a:bodyPr/>
                    <a:lstStyle/>
                    <a:p>
                      <a:pPr algn="ctr" fontAlgn="ctr"/>
                      <a:r>
                        <a:rPr lang="zh-CN" altLang="en-US" sz="900" u="none" strike="noStrike" dirty="0">
                          <a:effectLst/>
                        </a:rPr>
                        <a:t>作品总数</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签约作品量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上架作品量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精品作品量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作品总数</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签约作品量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上架作品量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精品作品量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作品总数</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zh-CN" altLang="en-US" sz="900" u="none" strike="noStrike" dirty="0">
                          <a:effectLst/>
                        </a:rPr>
                        <a:t>上架作品量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xmlns="" val="10001"/>
                  </a:ext>
                </a:extLst>
              </a:tr>
              <a:tr h="370745">
                <a:tc>
                  <a:txBody>
                    <a:bodyPr/>
                    <a:lstStyle/>
                    <a:p>
                      <a:pPr algn="ctr"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17K</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rPr>
                        <a:t>265784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rPr>
                        <a:t>9431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rPr>
                        <a:t>180571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rPr>
                        <a:t>9152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rPr>
                        <a:t>24421</a:t>
                      </a:r>
                    </a:p>
                    <a:p>
                      <a:pPr algn="ctr" fontAlgn="ctr"/>
                      <a:r>
                        <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rPr>
                        <a:t>7460</a:t>
                      </a:r>
                      <a:r>
                        <a:rPr lang="zh-CN" altLang="en-US" sz="900" b="0" i="0" u="none" strike="noStrike" dirty="0" smtClean="0">
                          <a:solidFill>
                            <a:srgbClr val="000000"/>
                          </a:solidFill>
                          <a:effectLst/>
                          <a:latin typeface="微软雅黑" panose="020B0503020204020204" pitchFamily="34" charset="-122"/>
                          <a:ea typeface="微软雅黑" panose="020B0503020204020204" pitchFamily="34" charset="-122"/>
                        </a:rPr>
                        <a:t>可见</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xmlns="" val="410273560"/>
                  </a:ext>
                </a:extLst>
              </a:tr>
              <a:tr h="370745">
                <a:tc>
                  <a:txBody>
                    <a:bodyPr/>
                    <a:lstStyle/>
                    <a:p>
                      <a:pPr algn="ctr" fontAlgn="ctr"/>
                      <a:r>
                        <a:rPr lang="zh-CN" altLang="en-US" sz="900" u="none" strike="noStrike" dirty="0">
                          <a:effectLst/>
                        </a:rPr>
                        <a:t>起点</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1035854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58528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36601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1488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415440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23581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46338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364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44868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altLang="zh-CN" sz="900" u="none" strike="noStrike" dirty="0">
                          <a:effectLst/>
                        </a:rPr>
                        <a:t>44553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xmlns="" val="2225870961"/>
                  </a:ext>
                </a:extLst>
              </a:tr>
              <a:tr h="370745">
                <a:tc>
                  <a:txBody>
                    <a:bodyPr/>
                    <a:lstStyle/>
                    <a:p>
                      <a:pPr algn="ctr" fontAlgn="ctr"/>
                      <a:r>
                        <a:rPr lang="en-US" sz="900" u="none" strike="noStrike">
                          <a:effectLst/>
                        </a:rPr>
                        <a:t>QQ</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10">
                  <a:txBody>
                    <a:bodyPr/>
                    <a:lstStyle/>
                    <a:p>
                      <a:pPr algn="ctr" fontAlgn="ctr"/>
                      <a:r>
                        <a:rPr lang="zh-CN" altLang="en-US" sz="900" u="none" strike="noStrike" dirty="0">
                          <a:effectLst/>
                        </a:rPr>
                        <a:t>阅文库</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370745">
                <a:tc>
                  <a:txBody>
                    <a:bodyPr/>
                    <a:lstStyle/>
                    <a:p>
                      <a:pPr algn="ctr" fontAlgn="ctr"/>
                      <a:r>
                        <a:rPr lang="zh-CN" altLang="en-US" sz="900" u="none" strike="noStrike">
                          <a:effectLst/>
                        </a:rPr>
                        <a:t>微信</a:t>
                      </a:r>
                      <a:endParaRPr lang="zh-CN"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10">
                  <a:txBody>
                    <a:bodyPr/>
                    <a:lstStyle/>
                    <a:p>
                      <a:pPr algn="ctr" fontAlgn="ctr"/>
                      <a:r>
                        <a:rPr lang="zh-CN" altLang="en-US" sz="900" u="none" strike="noStrike" dirty="0">
                          <a:effectLst/>
                        </a:rPr>
                        <a:t>阅文库</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4"/>
                  </a:ext>
                </a:extLst>
              </a:tr>
              <a:tr h="370745">
                <a:tc>
                  <a:txBody>
                    <a:bodyPr/>
                    <a:lstStyle/>
                    <a:p>
                      <a:pPr algn="ctr" fontAlgn="ctr"/>
                      <a:r>
                        <a:rPr lang="zh-CN" altLang="en-US" sz="900" u="none" strike="noStrike" dirty="0">
                          <a:effectLst/>
                        </a:rPr>
                        <a:t>掌</a:t>
                      </a:r>
                      <a:r>
                        <a:rPr lang="zh-CN" altLang="en-US" sz="900" u="none" strike="noStrike" dirty="0" smtClean="0">
                          <a:effectLst/>
                        </a:rPr>
                        <a:t>阅（自有量）</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4">
                  <a:txBody>
                    <a:bodyPr/>
                    <a:lstStyle/>
                    <a:p>
                      <a:pPr algn="ctr" fontAlgn="ctr"/>
                      <a:r>
                        <a:rPr lang="en-US" altLang="zh-CN" sz="900" u="none" strike="noStrike" dirty="0" smtClean="0">
                          <a:effectLst/>
                        </a:rPr>
                        <a:t>10080 </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4">
                  <a:txBody>
                    <a:bodyPr/>
                    <a:lstStyle/>
                    <a:p>
                      <a:pPr algn="ctr" fontAlgn="ctr"/>
                      <a:r>
                        <a:rPr lang="zh-CN" altLang="en-US" sz="900" u="none" strike="noStrike" dirty="0">
                          <a:effectLst/>
                        </a:rPr>
                        <a:t>　</a:t>
                      </a:r>
                      <a:r>
                        <a:rPr lang="en-US" altLang="zh-CN" sz="900" u="none" strike="noStrike" dirty="0" smtClean="0">
                          <a:effectLst/>
                        </a:rPr>
                        <a:t>13200</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2">
                  <a:txBody>
                    <a:bodyPr/>
                    <a:lstStyle/>
                    <a:p>
                      <a:pPr algn="ctr" fontAlgn="ctr"/>
                      <a:r>
                        <a:rPr lang="en-US" altLang="zh-CN" sz="900" u="none" strike="noStrike" dirty="0" smtClean="0">
                          <a:effectLst/>
                        </a:rPr>
                        <a:t>126000</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xmlns="" val="10005"/>
                  </a:ext>
                </a:extLst>
              </a:tr>
              <a:tr h="370745">
                <a:tc>
                  <a:txBody>
                    <a:bodyPr/>
                    <a:lstStyle/>
                    <a:p>
                      <a:pPr algn="ctr" fontAlgn="ctr"/>
                      <a:r>
                        <a:rPr lang="zh-CN" altLang="en-US" sz="900" u="none" strike="noStrike" dirty="0">
                          <a:effectLst/>
                        </a:rPr>
                        <a:t>书</a:t>
                      </a:r>
                      <a:r>
                        <a:rPr lang="zh-CN" altLang="en-US" sz="900" u="none" strike="noStrike" dirty="0" smtClean="0">
                          <a:effectLst/>
                        </a:rPr>
                        <a:t>旗</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10">
                  <a:txBody>
                    <a:bodyPr/>
                    <a:lstStyle/>
                    <a:p>
                      <a:pPr algn="ctr" fontAlgn="ctr"/>
                      <a:r>
                        <a:rPr lang="en-US" altLang="zh-CN" sz="900" u="none" strike="noStrike" dirty="0" err="1" smtClean="0">
                          <a:effectLst/>
                        </a:rPr>
                        <a:t>10w</a:t>
                      </a:r>
                      <a:r>
                        <a:rPr lang="zh-CN" altLang="en-US" sz="900" u="none" strike="noStrike" dirty="0">
                          <a:effectLst/>
                        </a:rPr>
                        <a:t>　</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p>
                      <a:pPr algn="ctr" fontAlgn="ctr"/>
                      <a:r>
                        <a:rPr lang="zh-CN" altLang="en-US" sz="900" u="none" strike="noStrike" dirty="0">
                          <a:effectLst/>
                        </a:rPr>
                        <a:t>　</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b"/>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xmlns="" val="10006"/>
                  </a:ext>
                </a:extLst>
              </a:tr>
              <a:tr h="370745">
                <a:tc>
                  <a:txBody>
                    <a:bodyPr/>
                    <a:lstStyle/>
                    <a:p>
                      <a:pPr algn="ctr" fontAlgn="ctr"/>
                      <a:r>
                        <a:rPr lang="zh-CN" altLang="en-US" sz="900" u="none" strike="noStrike" dirty="0">
                          <a:effectLst/>
                        </a:rPr>
                        <a:t>追书</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4">
                  <a:txBody>
                    <a:bodyPr/>
                    <a:lstStyle/>
                    <a:p>
                      <a:pPr algn="ctr" fontAlgn="ctr"/>
                      <a:r>
                        <a:rPr lang="en-US" altLang="zh-CN" sz="900" u="none" strike="noStrike" dirty="0" smtClean="0">
                          <a:effectLst/>
                        </a:rPr>
                        <a:t>24380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4">
                  <a:txBody>
                    <a:bodyPr/>
                    <a:lstStyle/>
                    <a:p>
                      <a:pPr algn="ctr" fontAlgn="ctr"/>
                      <a:r>
                        <a:rPr lang="en-US" altLang="zh-CN" sz="900" u="none" strike="noStrike" dirty="0" smtClean="0">
                          <a:effectLst/>
                        </a:rPr>
                        <a:t>12760</a:t>
                      </a:r>
                      <a:r>
                        <a:rPr lang="zh-CN" altLang="en-US" sz="900" u="none" strike="noStrike" dirty="0">
                          <a:effectLst/>
                        </a:rPr>
                        <a:t>　</a:t>
                      </a: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gridSpan="2">
                  <a:txBody>
                    <a:bodyPr/>
                    <a:lstStyle/>
                    <a:p>
                      <a:pPr algn="ctr" fontAlgn="ctr"/>
                      <a:r>
                        <a:rPr lang="en-US" altLang="zh-CN" sz="900" u="none" strike="noStrike" dirty="0" smtClean="0">
                          <a:effectLst/>
                        </a:rPr>
                        <a:t>7300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hMerge="1">
                  <a:txBody>
                    <a:bodyPr/>
                    <a:lstStyle/>
                    <a:p>
                      <a:pPr algn="ctr" fontAlgn="ctr"/>
                      <a:endParaRPr lang="zh-CN" alt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xmlns="" val="10007"/>
                  </a:ext>
                </a:extLst>
              </a:tr>
            </a:tbl>
          </a:graphicData>
        </a:graphic>
      </p:graphicFrame>
      <p:sp>
        <p:nvSpPr>
          <p:cNvPr id="7" name="文本框 6">
            <a:extLst>
              <a:ext uri="{FF2B5EF4-FFF2-40B4-BE49-F238E27FC236}">
                <a16:creationId xmlns:a16="http://schemas.microsoft.com/office/drawing/2014/main" xmlns="" id="{150F7EE1-C0CE-41FA-88E8-6EFAE8DE27FD}"/>
              </a:ext>
            </a:extLst>
          </p:cNvPr>
          <p:cNvSpPr txBox="1"/>
          <p:nvPr/>
        </p:nvSpPr>
        <p:spPr>
          <a:xfrm>
            <a:off x="1291013" y="5195616"/>
            <a:ext cx="9087159" cy="1277273"/>
          </a:xfrm>
          <a:prstGeom prst="rect">
            <a:avLst/>
          </a:prstGeom>
          <a:noFill/>
        </p:spPr>
        <p:txBody>
          <a:bodyPr wrap="square" rtlCol="0">
            <a:spAutoFit/>
          </a:bodyPr>
          <a:lstStyle/>
          <a:p>
            <a:r>
              <a:rPr lang="zh-CN" altLang="en-US" sz="1100" b="1" dirty="0" smtClean="0">
                <a:latin typeface="微软雅黑" panose="020B0503020204020204" pitchFamily="34" charset="-122"/>
                <a:ea typeface="微软雅黑" panose="020B0503020204020204" pitchFamily="34" charset="-122"/>
              </a:rPr>
              <a:t>从数据量看</a:t>
            </a:r>
            <a:endParaRPr lang="en-US" altLang="zh-CN" sz="1100" b="1"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在</a:t>
            </a:r>
            <a:r>
              <a:rPr lang="zh-CN" altLang="en-US" sz="1100" dirty="0" smtClean="0">
                <a:solidFill>
                  <a:schemeClr val="accent6"/>
                </a:solidFill>
                <a:latin typeface="微软雅黑" panose="020B0503020204020204" pitchFamily="34" charset="-122"/>
                <a:ea typeface="微软雅黑" panose="020B0503020204020204" pitchFamily="34" charset="-122"/>
              </a:rPr>
              <a:t>男女频网文小说</a:t>
            </a:r>
            <a:r>
              <a:rPr lang="zh-CN" altLang="en-US" sz="1100" dirty="0" smtClean="0">
                <a:latin typeface="微软雅黑" panose="020B0503020204020204" pitchFamily="34" charset="-122"/>
                <a:ea typeface="微软雅黑" panose="020B0503020204020204" pitchFamily="34" charset="-122"/>
              </a:rPr>
              <a:t>方面，阅文的作品总数处于优势</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在</a:t>
            </a:r>
            <a:r>
              <a:rPr lang="zh-CN" altLang="en-US" sz="1100" dirty="0" smtClean="0">
                <a:solidFill>
                  <a:schemeClr val="accent6"/>
                </a:solidFill>
                <a:latin typeface="微软雅黑" panose="020B0503020204020204" pitchFamily="34" charset="-122"/>
                <a:ea typeface="微软雅黑" panose="020B0503020204020204" pitchFamily="34" charset="-122"/>
              </a:rPr>
              <a:t>出版书量</a:t>
            </a:r>
            <a:r>
              <a:rPr lang="zh-CN" altLang="en-US" sz="1100" dirty="0" smtClean="0">
                <a:latin typeface="微软雅黑" panose="020B0503020204020204" pitchFamily="34" charset="-122"/>
                <a:ea typeface="微软雅黑" panose="020B0503020204020204" pitchFamily="34" charset="-122"/>
              </a:rPr>
              <a:t>上，掌阅自有出版作品量最高</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追</a:t>
            </a:r>
            <a:r>
              <a:rPr lang="zh-CN" altLang="en-US" sz="1100" dirty="0" smtClean="0">
                <a:latin typeface="微软雅黑" panose="020B0503020204020204" pitchFamily="34" charset="-122"/>
                <a:ea typeface="微软雅黑" panose="020B0503020204020204" pitchFamily="34" charset="-122"/>
              </a:rPr>
              <a:t>书在作品量上没有太大的优势，但可能汇聚了各家的精品作品</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b="1" dirty="0" smtClean="0">
                <a:latin typeface="微软雅黑" panose="020B0503020204020204" pitchFamily="34" charset="-122"/>
                <a:ea typeface="微软雅黑" panose="020B0503020204020204" pitchFamily="34" charset="-122"/>
              </a:rPr>
              <a:t>相比竞品，</a:t>
            </a:r>
            <a:r>
              <a:rPr lang="en-US" altLang="zh-CN" sz="1100" b="1" dirty="0" err="1" smtClean="0">
                <a:latin typeface="微软雅黑" panose="020B0503020204020204" pitchFamily="34" charset="-122"/>
                <a:ea typeface="微软雅黑" panose="020B0503020204020204" pitchFamily="34" charset="-122"/>
              </a:rPr>
              <a:t>17k</a:t>
            </a:r>
            <a:r>
              <a:rPr lang="zh-CN" altLang="en-US" sz="1100" b="1" dirty="0" smtClean="0">
                <a:latin typeface="微软雅黑" panose="020B0503020204020204" pitchFamily="34" charset="-122"/>
                <a:ea typeface="微软雅黑" panose="020B0503020204020204" pitchFamily="34" charset="-122"/>
              </a:rPr>
              <a:t>在自有</a:t>
            </a:r>
            <a:r>
              <a:rPr lang="zh-CN" altLang="en-US" sz="1100" b="1" dirty="0" smtClean="0">
                <a:solidFill>
                  <a:srgbClr val="FF0000"/>
                </a:solidFill>
                <a:latin typeface="微软雅黑" panose="020B0503020204020204" pitchFamily="34" charset="-122"/>
                <a:ea typeface="微软雅黑" panose="020B0503020204020204" pitchFamily="34" charset="-122"/>
              </a:rPr>
              <a:t>原创作品</a:t>
            </a:r>
            <a:r>
              <a:rPr lang="zh-CN" altLang="en-US" sz="1100" b="1" dirty="0" smtClean="0">
                <a:latin typeface="微软雅黑" panose="020B0503020204020204" pitchFamily="34" charset="-122"/>
                <a:ea typeface="微软雅黑" panose="020B0503020204020204" pitchFamily="34" charset="-122"/>
              </a:rPr>
              <a:t>量上，具有一定的优势，但三方作品优势不足，需扩充第三方作品</a:t>
            </a:r>
            <a:r>
              <a:rPr lang="zh-CN" altLang="en-US" sz="1100" dirty="0" smtClean="0">
                <a:latin typeface="微软雅黑" panose="020B0503020204020204" pitchFamily="34" charset="-122"/>
                <a:ea typeface="微软雅黑" panose="020B0503020204020204" pitchFamily="34" charset="-122"/>
              </a:rPr>
              <a:t>量</a:t>
            </a:r>
            <a:endParaRPr lang="en-US" altLang="zh-CN"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3362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3749744"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竞品功能</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对比</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基础功能</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75640317"/>
              </p:ext>
            </p:extLst>
          </p:nvPr>
        </p:nvGraphicFramePr>
        <p:xfrm>
          <a:off x="972820" y="1238462"/>
          <a:ext cx="7987034" cy="4914693"/>
        </p:xfrm>
        <a:graphic>
          <a:graphicData uri="http://schemas.openxmlformats.org/drawingml/2006/table">
            <a:tbl>
              <a:tblPr firstRow="1" bandRow="1">
                <a:tableStyleId>{5C22544A-7EE6-4342-B048-85BDC9FD1C3A}</a:tableStyleId>
              </a:tblPr>
              <a:tblGrid>
                <a:gridCol w="726094"/>
                <a:gridCol w="517236"/>
                <a:gridCol w="934952"/>
                <a:gridCol w="726094"/>
                <a:gridCol w="726094"/>
                <a:gridCol w="726094"/>
                <a:gridCol w="726094"/>
                <a:gridCol w="726094"/>
                <a:gridCol w="726094"/>
                <a:gridCol w="726094"/>
                <a:gridCol w="726094"/>
              </a:tblGrid>
              <a:tr h="517335">
                <a:tc gridSpan="2">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100" dirty="0" err="1" smtClean="0">
                          <a:latin typeface="微软雅黑" panose="020B0503020204020204" pitchFamily="34" charset="-122"/>
                          <a:ea typeface="微软雅黑" panose="020B0503020204020204" pitchFamily="34" charset="-122"/>
                        </a:rPr>
                        <a:t>17k</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掌阅</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100" dirty="0" err="1" smtClean="0">
                          <a:latin typeface="微软雅黑" panose="020B0503020204020204" pitchFamily="34" charset="-122"/>
                          <a:ea typeface="微软雅黑" panose="020B0503020204020204" pitchFamily="34" charset="-122"/>
                        </a:rPr>
                        <a:t>QQ</a:t>
                      </a:r>
                      <a:r>
                        <a:rPr lang="zh-CN" altLang="en-US" sz="1100" dirty="0" smtClean="0">
                          <a:latin typeface="微软雅黑" panose="020B0503020204020204" pitchFamily="34" charset="-122"/>
                          <a:ea typeface="微软雅黑" panose="020B0503020204020204" pitchFamily="34" charset="-122"/>
                        </a:rPr>
                        <a:t>阅读</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起点读书</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微信读书</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书旗小说</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追书</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连尚阅读</a:t>
                      </a:r>
                      <a:endParaRPr lang="zh-CN" altLang="en-US" sz="1100" dirty="0">
                        <a:latin typeface="微软雅黑" panose="020B0503020204020204" pitchFamily="34" charset="-122"/>
                        <a:ea typeface="微软雅黑" panose="020B0503020204020204" pitchFamily="34" charset="-122"/>
                      </a:endParaRPr>
                    </a:p>
                  </a:txBody>
                  <a:tcPr anchor="ctr"/>
                </a:tc>
              </a:tr>
              <a:tr h="314097">
                <a:tc rowSpan="5" gridSpan="2">
                  <a:txBody>
                    <a:bodyPr/>
                    <a:lstStyle/>
                    <a:p>
                      <a:pPr algn="ctr"/>
                      <a:r>
                        <a:rPr lang="en-US" altLang="zh-CN" sz="1100" dirty="0" err="1" smtClean="0">
                          <a:latin typeface="微软雅黑" panose="020B0503020204020204" pitchFamily="34" charset="-122"/>
                          <a:ea typeface="微软雅黑" panose="020B0503020204020204" pitchFamily="34" charset="-122"/>
                        </a:rPr>
                        <a:t>17k</a:t>
                      </a:r>
                      <a:r>
                        <a:rPr lang="zh-CN" altLang="en-US" sz="1100" dirty="0" smtClean="0">
                          <a:latin typeface="微软雅黑" panose="020B0503020204020204" pitchFamily="34" charset="-122"/>
                          <a:ea typeface="微软雅黑" panose="020B0503020204020204" pitchFamily="34" charset="-122"/>
                        </a:rPr>
                        <a:t>有的</a:t>
                      </a:r>
                      <a:endParaRPr lang="zh-CN" altLang="en-US" sz="1100" dirty="0">
                        <a:latin typeface="微软雅黑" panose="020B0503020204020204" pitchFamily="34" charset="-122"/>
                        <a:ea typeface="微软雅黑" panose="020B0503020204020204" pitchFamily="34" charset="-122"/>
                      </a:endParaRPr>
                    </a:p>
                  </a:txBody>
                  <a:tcPr anchor="ctr"/>
                </a:tc>
                <a:tc rowSpan="5"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人工推荐</a:t>
                      </a:r>
                      <a:endParaRPr lang="zh-CN" altLang="en-US" sz="1100" dirty="0">
                        <a:latin typeface="微软雅黑" panose="020B0503020204020204" pitchFamily="34" charset="-122"/>
                        <a:ea typeface="微软雅黑" panose="020B0503020204020204" pitchFamily="34" charset="-122"/>
                      </a:endParaRPr>
                    </a:p>
                  </a:txBody>
                  <a:tcPr anchor="ctr"/>
                </a:tc>
                <a:tc rowSpan="3" gridSpan="8">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endParaRPr lang="zh-CN" altLang="en-US"/>
                    </a:p>
                  </a:txBody>
                  <a:tcP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自己找书</a:t>
                      </a:r>
                      <a:endParaRPr lang="zh-CN" altLang="en-US" sz="1100" dirty="0">
                        <a:latin typeface="微软雅黑" panose="020B0503020204020204" pitchFamily="34" charset="-122"/>
                        <a:ea typeface="微软雅黑" panose="020B0503020204020204" pitchFamily="34" charset="-122"/>
                      </a:endParaRPr>
                    </a:p>
                  </a:txBody>
                  <a:tcPr anchor="ctr"/>
                </a:tc>
                <a:tc gridSpan="8"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endParaRPr lang="zh-CN" altLang="en-US"/>
                    </a:p>
                  </a:txBody>
                  <a:tcP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在线朗读</a:t>
                      </a:r>
                      <a:endParaRPr lang="zh-CN" altLang="en-US" sz="1100" dirty="0">
                        <a:latin typeface="微软雅黑" panose="020B0503020204020204" pitchFamily="34" charset="-122"/>
                        <a:ea typeface="微软雅黑" panose="020B0503020204020204" pitchFamily="34" charset="-122"/>
                      </a:endParaRPr>
                    </a:p>
                  </a:txBody>
                  <a:tcPr anchor="ctr"/>
                </a:tc>
                <a:tc gridSpan="8"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endParaRPr lang="zh-CN" altLang="en-US"/>
                    </a:p>
                  </a:txBody>
                  <a:tcP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打赏</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书评</a:t>
                      </a:r>
                      <a:endParaRPr lang="zh-CN" altLang="en-US" sz="1100" dirty="0">
                        <a:latin typeface="微软雅黑" panose="020B0503020204020204" pitchFamily="34" charset="-122"/>
                        <a:ea typeface="微软雅黑" panose="020B0503020204020204" pitchFamily="34" charset="-122"/>
                      </a:endParaRPr>
                    </a:p>
                  </a:txBody>
                  <a:tcPr anchor="ctr"/>
                </a:tc>
                <a:tc gridSpan="8">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endParaRPr lang="zh-CN" altLang="en-US"/>
                    </a:p>
                  </a:txBody>
                  <a:tcP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rowSpan="9">
                  <a:txBody>
                    <a:bodyPr/>
                    <a:lstStyle/>
                    <a:p>
                      <a:pPr algn="ctr"/>
                      <a:r>
                        <a:rPr lang="en-US" altLang="zh-CN" sz="1100" dirty="0" err="1" smtClean="0">
                          <a:latin typeface="微软雅黑" panose="020B0503020204020204" pitchFamily="34" charset="-122"/>
                          <a:ea typeface="微软雅黑" panose="020B0503020204020204" pitchFamily="34" charset="-122"/>
                        </a:rPr>
                        <a:t>17k</a:t>
                      </a:r>
                      <a:r>
                        <a:rPr lang="zh-CN" altLang="en-US" sz="1100" dirty="0" smtClean="0">
                          <a:latin typeface="微软雅黑" panose="020B0503020204020204" pitchFamily="34" charset="-122"/>
                          <a:ea typeface="微软雅黑" panose="020B0503020204020204" pitchFamily="34" charset="-122"/>
                        </a:rPr>
                        <a:t>没有的</a:t>
                      </a:r>
                      <a:endParaRPr lang="zh-CN" altLang="en-US" sz="1100" dirty="0">
                        <a:latin typeface="微软雅黑" panose="020B0503020204020204" pitchFamily="34" charset="-122"/>
                        <a:ea typeface="微软雅黑" panose="020B0503020204020204" pitchFamily="34" charset="-122"/>
                      </a:endParaRPr>
                    </a:p>
                  </a:txBody>
                  <a:tcPr anchor="ctr"/>
                </a:tc>
                <a:tc rowSpan="3">
                  <a:txBody>
                    <a:bodyPr/>
                    <a:lstStyle/>
                    <a:p>
                      <a:pPr algn="ctr"/>
                      <a:r>
                        <a:rPr lang="zh-CN" altLang="en-US" sz="1100" dirty="0" smtClean="0">
                          <a:latin typeface="微软雅黑" panose="020B0503020204020204" pitchFamily="34" charset="-122"/>
                          <a:ea typeface="微软雅黑" panose="020B0503020204020204" pitchFamily="34" charset="-122"/>
                        </a:rPr>
                        <a:t>找书</a:t>
                      </a:r>
                      <a:endParaRPr lang="en-US" altLang="zh-CN" sz="1100" dirty="0" smtClean="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智能推荐</a:t>
                      </a:r>
                      <a:endParaRPr lang="en-US" altLang="zh-CN"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a:t>
                      </a: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领袖推荐</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好友推荐</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a:txBody>
                    <a:bodyPr/>
                    <a:lstStyle/>
                    <a:p>
                      <a:pPr algn="ctr"/>
                      <a:r>
                        <a:rPr lang="zh-CN" altLang="en-US" sz="1100" dirty="0" smtClean="0">
                          <a:latin typeface="微软雅黑" panose="020B0503020204020204" pitchFamily="34" charset="-122"/>
                          <a:ea typeface="微软雅黑" panose="020B0503020204020204" pitchFamily="34" charset="-122"/>
                        </a:rPr>
                        <a:t>看书</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投票</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a:t>
                      </a: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划线笔记</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云同步</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a:t>
                      </a: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a:txBody>
                    <a:bodyPr/>
                    <a:lstStyle/>
                    <a:p>
                      <a:pPr algn="ctr"/>
                      <a:r>
                        <a:rPr lang="zh-CN" altLang="en-US" sz="1100" dirty="0" smtClean="0">
                          <a:latin typeface="微软雅黑" panose="020B0503020204020204" pitchFamily="34" charset="-122"/>
                          <a:ea typeface="微软雅黑" panose="020B0503020204020204" pitchFamily="34" charset="-122"/>
                        </a:rPr>
                        <a:t>互动</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书圈</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a:t>
                      </a: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书圈广场</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314097">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作者说</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bl>
          </a:graphicData>
        </a:graphic>
      </p:graphicFrame>
      <p:sp>
        <p:nvSpPr>
          <p:cNvPr id="11" name="文本框 10"/>
          <p:cNvSpPr txBox="1"/>
          <p:nvPr/>
        </p:nvSpPr>
        <p:spPr>
          <a:xfrm>
            <a:off x="9475470" y="1238462"/>
            <a:ext cx="2595880" cy="2800767"/>
          </a:xfrm>
          <a:prstGeom prst="rect">
            <a:avLst/>
          </a:prstGeom>
          <a:noFill/>
        </p:spPr>
        <p:txBody>
          <a:bodyPr wrap="square" rtlCol="0">
            <a:spAutoFit/>
          </a:bodyPr>
          <a:lstStyle/>
          <a:p>
            <a:r>
              <a:rPr lang="zh-CN" altLang="en-US" sz="1100" dirty="0" smtClean="0">
                <a:latin typeface="微软雅黑" panose="020B0503020204020204" pitchFamily="34" charset="-122"/>
                <a:ea typeface="微软雅黑" panose="020B0503020204020204" pitchFamily="34" charset="-122"/>
              </a:rPr>
              <a:t>在产品基础功能上，</a:t>
            </a:r>
            <a:r>
              <a:rPr lang="en-US" altLang="zh-CN" sz="1100" dirty="0" smtClean="0">
                <a:latin typeface="微软雅黑" panose="020B0503020204020204" pitchFamily="34" charset="-122"/>
                <a:ea typeface="微软雅黑" panose="020B0503020204020204" pitchFamily="34" charset="-122"/>
              </a:rPr>
              <a:t>17</a:t>
            </a:r>
            <a:r>
              <a:rPr lang="zh-CN" altLang="en-US" sz="1100" dirty="0" smtClean="0">
                <a:latin typeface="微软雅黑" panose="020B0503020204020204" pitchFamily="34" charset="-122"/>
                <a:ea typeface="微软雅黑" panose="020B0503020204020204" pitchFamily="34" charset="-122"/>
              </a:rPr>
              <a:t>没有的功能中，做得比较好的三个功能</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solidFill>
                  <a:schemeClr val="accent6"/>
                </a:solidFill>
                <a:latin typeface="微软雅黑" panose="020B0503020204020204" pitchFamily="34" charset="-122"/>
                <a:ea typeface="微软雅黑" panose="020B0503020204020204" pitchFamily="34" charset="-122"/>
              </a:rPr>
              <a:t>找书</a:t>
            </a:r>
            <a:r>
              <a:rPr lang="en-US" altLang="zh-CN" sz="1100" dirty="0" smtClean="0">
                <a:solidFill>
                  <a:schemeClr val="accent6"/>
                </a:solidFill>
                <a:latin typeface="微软雅黑" panose="020B0503020204020204" pitchFamily="34" charset="-122"/>
                <a:ea typeface="微软雅黑" panose="020B0503020204020204" pitchFamily="34" charset="-122"/>
              </a:rPr>
              <a:t>-</a:t>
            </a:r>
            <a:r>
              <a:rPr lang="zh-CN" altLang="en-US" sz="1100" dirty="0" smtClean="0">
                <a:solidFill>
                  <a:schemeClr val="accent6"/>
                </a:solidFill>
                <a:latin typeface="微软雅黑" panose="020B0503020204020204" pitchFamily="34" charset="-122"/>
                <a:ea typeface="微软雅黑" panose="020B0503020204020204" pitchFamily="34" charset="-122"/>
              </a:rPr>
              <a:t>智能推荐：</a:t>
            </a:r>
            <a:r>
              <a:rPr lang="en-US" altLang="zh-CN" sz="1100" dirty="0" err="1" smtClean="0">
                <a:latin typeface="微软雅黑" panose="020B0503020204020204" pitchFamily="34" charset="-122"/>
                <a:ea typeface="微软雅黑" panose="020B0503020204020204" pitchFamily="34" charset="-122"/>
              </a:rPr>
              <a:t>qq</a:t>
            </a:r>
            <a:r>
              <a:rPr lang="zh-CN" altLang="en-US" sz="1100" dirty="0" smtClean="0">
                <a:latin typeface="微软雅黑" panose="020B0503020204020204" pitchFamily="34" charset="-122"/>
                <a:ea typeface="微软雅黑" panose="020B0503020204020204" pitchFamily="34" charset="-122"/>
              </a:rPr>
              <a:t>阅读根据用户的浏览记录，偏好设置等多种因素来进行大数据分析，进行精准推荐，且页面展示上依据只能推荐为主体</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solidFill>
                  <a:schemeClr val="accent6"/>
                </a:solidFill>
                <a:latin typeface="微软雅黑" panose="020B0503020204020204" pitchFamily="34" charset="-122"/>
                <a:ea typeface="微软雅黑" panose="020B0503020204020204" pitchFamily="34" charset="-122"/>
              </a:rPr>
              <a:t>看书</a:t>
            </a:r>
            <a:r>
              <a:rPr lang="en-US" altLang="zh-CN" sz="1100" dirty="0" smtClean="0">
                <a:solidFill>
                  <a:schemeClr val="accent6"/>
                </a:solidFill>
                <a:latin typeface="微软雅黑" panose="020B0503020204020204" pitchFamily="34" charset="-122"/>
                <a:ea typeface="微软雅黑" panose="020B0503020204020204" pitchFamily="34" charset="-122"/>
              </a:rPr>
              <a:t>-</a:t>
            </a:r>
            <a:r>
              <a:rPr lang="zh-CN" altLang="en-US" sz="1100" dirty="0" smtClean="0">
                <a:solidFill>
                  <a:schemeClr val="accent6"/>
                </a:solidFill>
                <a:latin typeface="微软雅黑" panose="020B0503020204020204" pitchFamily="34" charset="-122"/>
                <a:ea typeface="微软雅黑" panose="020B0503020204020204" pitchFamily="34" charset="-122"/>
              </a:rPr>
              <a:t>云同步：</a:t>
            </a:r>
            <a:r>
              <a:rPr lang="zh-CN" altLang="en-US" sz="1100" dirty="0" smtClean="0">
                <a:latin typeface="微软雅黑" panose="020B0503020204020204" pitchFamily="34" charset="-122"/>
                <a:ea typeface="微软雅黑" panose="020B0503020204020204" pitchFamily="34" charset="-122"/>
              </a:rPr>
              <a:t>起点在阅读上，三端统一书架、阅读进度、阅读历史等多维度，达到了用户无缝切换使用平台的效果</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solidFill>
                  <a:schemeClr val="accent6"/>
                </a:solidFill>
                <a:latin typeface="微软雅黑" panose="020B0503020204020204" pitchFamily="34" charset="-122"/>
                <a:ea typeface="微软雅黑" panose="020B0503020204020204" pitchFamily="34" charset="-122"/>
              </a:rPr>
              <a:t>互动</a:t>
            </a:r>
            <a:r>
              <a:rPr lang="en-US" altLang="zh-CN" sz="1100" dirty="0" smtClean="0">
                <a:solidFill>
                  <a:schemeClr val="accent6"/>
                </a:solidFill>
                <a:latin typeface="微软雅黑" panose="020B0503020204020204" pitchFamily="34" charset="-122"/>
                <a:ea typeface="微软雅黑" panose="020B0503020204020204" pitchFamily="34" charset="-122"/>
              </a:rPr>
              <a:t>-</a:t>
            </a:r>
            <a:r>
              <a:rPr lang="zh-CN" altLang="en-US" sz="1100" dirty="0" smtClean="0">
                <a:solidFill>
                  <a:schemeClr val="accent6"/>
                </a:solidFill>
                <a:latin typeface="微软雅黑" panose="020B0503020204020204" pitchFamily="34" charset="-122"/>
                <a:ea typeface="微软雅黑" panose="020B0503020204020204" pitchFamily="34" charset="-122"/>
              </a:rPr>
              <a:t>书圈：</a:t>
            </a:r>
            <a:r>
              <a:rPr lang="zh-CN" altLang="en-US" sz="1100" dirty="0">
                <a:latin typeface="微软雅黑" panose="020B0503020204020204" pitchFamily="34" charset="-122"/>
                <a:ea typeface="微软雅黑" panose="020B0503020204020204" pitchFamily="34" charset="-122"/>
              </a:rPr>
              <a:t>掌</a:t>
            </a:r>
            <a:r>
              <a:rPr lang="zh-CN" altLang="en-US" sz="1100" dirty="0" smtClean="0">
                <a:latin typeface="微软雅黑" panose="020B0503020204020204" pitchFamily="34" charset="-122"/>
                <a:ea typeface="微软雅黑" panose="020B0503020204020204" pitchFamily="34" charset="-122"/>
              </a:rPr>
              <a:t>阅在书评区的基础上建立了书圈制度，包含书评内容，以及用户产生的作品讨论、想法，为用户提供了多维度的互动体验</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3336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3817648" cy="400110"/>
          </a:xfrm>
          <a:prstGeom prst="rect">
            <a:avLst/>
          </a:prstGeom>
        </p:spPr>
        <p:txBody>
          <a:bodyPr wrap="none">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产品</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竞</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品功能对比</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特色</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功能</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10492857"/>
              </p:ext>
            </p:extLst>
          </p:nvPr>
        </p:nvGraphicFramePr>
        <p:xfrm>
          <a:off x="1226821" y="1046635"/>
          <a:ext cx="7917183" cy="4739640"/>
        </p:xfrm>
        <a:graphic>
          <a:graphicData uri="http://schemas.openxmlformats.org/drawingml/2006/table">
            <a:tbl>
              <a:tblPr firstRow="1" bandRow="1">
                <a:tableStyleId>{5C22544A-7EE6-4342-B048-85BDC9FD1C3A}</a:tableStyleId>
              </a:tblPr>
              <a:tblGrid>
                <a:gridCol w="719744"/>
                <a:gridCol w="497779"/>
                <a:gridCol w="1156106"/>
                <a:gridCol w="505346"/>
                <a:gridCol w="719744"/>
                <a:gridCol w="719744"/>
                <a:gridCol w="719744"/>
                <a:gridCol w="719744"/>
                <a:gridCol w="719744"/>
                <a:gridCol w="719744"/>
                <a:gridCol w="719744"/>
              </a:tblGrid>
              <a:tr h="187204">
                <a:tc gridSpan="2">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100" dirty="0" err="1" smtClean="0">
                          <a:latin typeface="微软雅黑" panose="020B0503020204020204" pitchFamily="34" charset="-122"/>
                          <a:ea typeface="微软雅黑" panose="020B0503020204020204" pitchFamily="34" charset="-122"/>
                        </a:rPr>
                        <a:t>17k</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掌阅</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100" dirty="0" err="1" smtClean="0">
                          <a:latin typeface="微软雅黑" panose="020B0503020204020204" pitchFamily="34" charset="-122"/>
                          <a:ea typeface="微软雅黑" panose="020B0503020204020204" pitchFamily="34" charset="-122"/>
                        </a:rPr>
                        <a:t>QQ</a:t>
                      </a:r>
                      <a:r>
                        <a:rPr lang="zh-CN" altLang="en-US" sz="1100" dirty="0" smtClean="0">
                          <a:latin typeface="微软雅黑" panose="020B0503020204020204" pitchFamily="34" charset="-122"/>
                          <a:ea typeface="微软雅黑" panose="020B0503020204020204" pitchFamily="34" charset="-122"/>
                        </a:rPr>
                        <a:t>阅读</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起点读书</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微信读书</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书旗小说</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追书神器</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连尚阅读</a:t>
                      </a:r>
                      <a:endParaRPr lang="zh-CN" altLang="en-US" sz="1100" dirty="0">
                        <a:latin typeface="微软雅黑" panose="020B0503020204020204" pitchFamily="34" charset="-122"/>
                        <a:ea typeface="微软雅黑" panose="020B0503020204020204" pitchFamily="34" charset="-122"/>
                      </a:endParaRPr>
                    </a:p>
                  </a:txBody>
                  <a:tcPr anchor="ctr"/>
                </a:tc>
              </a:tr>
              <a:tr h="187204">
                <a:tc rowSpan="3" gridSpan="2">
                  <a:txBody>
                    <a:bodyPr/>
                    <a:lstStyle/>
                    <a:p>
                      <a:pPr algn="ctr"/>
                      <a:r>
                        <a:rPr lang="en-US" altLang="zh-CN" sz="1100" dirty="0" err="1" smtClean="0">
                          <a:latin typeface="微软雅黑" panose="020B0503020204020204" pitchFamily="34" charset="-122"/>
                          <a:ea typeface="微软雅黑" panose="020B0503020204020204" pitchFamily="34" charset="-122"/>
                        </a:rPr>
                        <a:t>17k</a:t>
                      </a:r>
                      <a:r>
                        <a:rPr lang="zh-CN" altLang="en-US" sz="1100" dirty="0" smtClean="0">
                          <a:latin typeface="微软雅黑" panose="020B0503020204020204" pitchFamily="34" charset="-122"/>
                          <a:ea typeface="微软雅黑" panose="020B0503020204020204" pitchFamily="34" charset="-122"/>
                        </a:rPr>
                        <a:t>有的</a:t>
                      </a: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粉丝等级</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zh-CN" sz="1100" kern="100" dirty="0" smtClean="0">
                        <a:effectLst/>
                        <a:latin typeface="Calibri" panose="020F0502020204030204" pitchFamily="34" charset="0"/>
                        <a:ea typeface="微软雅黑" panose="020B0503020204020204" pitchFamily="34" charset="-122"/>
                        <a:cs typeface="Arial" panose="020B0604020202020204" pitchFamily="34" charset="0"/>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粉丝排行</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常规分享</a:t>
                      </a:r>
                      <a:endParaRPr lang="zh-CN" altLang="en-US" sz="1100" dirty="0">
                        <a:latin typeface="微软雅黑" panose="020B0503020204020204" pitchFamily="34" charset="-122"/>
                        <a:ea typeface="微软雅黑" panose="020B0503020204020204" pitchFamily="34" charset="-122"/>
                      </a:endParaRPr>
                    </a:p>
                  </a:txBody>
                  <a:tcPr anchor="ctr"/>
                </a:tc>
                <a:tc gridSpan="8">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a:txBody>
                    <a:bodyPr/>
                    <a:lstStyle/>
                    <a:p>
                      <a:endParaRPr lang="zh-CN" altLang="en-US"/>
                    </a:p>
                  </a:txBody>
                  <a:tcPr/>
                </a:tc>
                <a:tc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rowSpan="13">
                  <a:txBody>
                    <a:bodyPr/>
                    <a:lstStyle/>
                    <a:p>
                      <a:pPr algn="ctr"/>
                      <a:r>
                        <a:rPr lang="en-US" altLang="zh-CN" sz="1100" dirty="0" err="1" smtClean="0">
                          <a:latin typeface="微软雅黑" panose="020B0503020204020204" pitchFamily="34" charset="-122"/>
                          <a:ea typeface="微软雅黑" panose="020B0503020204020204" pitchFamily="34" charset="-122"/>
                        </a:rPr>
                        <a:t>17k</a:t>
                      </a:r>
                      <a:r>
                        <a:rPr lang="zh-CN" altLang="en-US" sz="1100" dirty="0" smtClean="0">
                          <a:latin typeface="微软雅黑" panose="020B0503020204020204" pitchFamily="34" charset="-122"/>
                          <a:ea typeface="微软雅黑" panose="020B0503020204020204" pitchFamily="34" charset="-122"/>
                        </a:rPr>
                        <a:t>没有的</a:t>
                      </a:r>
                      <a:endParaRPr lang="zh-CN" altLang="en-US" sz="1100" dirty="0">
                        <a:latin typeface="微软雅黑" panose="020B0503020204020204" pitchFamily="34" charset="-122"/>
                        <a:ea typeface="微软雅黑" panose="020B0503020204020204" pitchFamily="34" charset="-122"/>
                      </a:endParaRPr>
                    </a:p>
                  </a:txBody>
                  <a:tcPr anchor="ctr"/>
                </a:tc>
                <a:tc rowSpan="3">
                  <a:txBody>
                    <a:bodyPr/>
                    <a:lstStyle/>
                    <a:p>
                      <a:pPr algn="ctr"/>
                      <a:r>
                        <a:rPr lang="zh-CN" altLang="en-US" sz="1100" dirty="0" smtClean="0">
                          <a:latin typeface="微软雅黑" panose="020B0503020204020204" pitchFamily="34" charset="-122"/>
                          <a:ea typeface="微软雅黑" panose="020B0503020204020204" pitchFamily="34" charset="-122"/>
                        </a:rPr>
                        <a:t>创作</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创作</a:t>
                      </a:r>
                      <a:endParaRPr lang="en-US" altLang="zh-CN"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gridSpan="2">
                  <a:txBody>
                    <a:bodyPr/>
                    <a:lstStyle/>
                    <a:p>
                      <a:pPr algn="ctr"/>
                      <a:r>
                        <a:rPr lang="zh-CN" altLang="en-US" sz="1100" dirty="0" smtClean="0">
                          <a:latin typeface="微软雅黑" panose="020B0503020204020204" pitchFamily="34" charset="-122"/>
                          <a:ea typeface="微软雅黑" panose="020B0503020204020204" pitchFamily="34" charset="-122"/>
                        </a:rPr>
                        <a:t>作家助手</a:t>
                      </a:r>
                      <a:endParaRPr lang="zh-CN" altLang="en-US" sz="1100" dirty="0">
                        <a:latin typeface="微软雅黑" panose="020B0503020204020204" pitchFamily="34" charset="-122"/>
                        <a:ea typeface="微软雅黑" panose="020B0503020204020204" pitchFamily="34" charset="-122"/>
                      </a:endParaRPr>
                    </a:p>
                  </a:txBody>
                  <a:tcPr anchor="ctr"/>
                </a:tc>
                <a:tc rowSpan="3" h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安卓有</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在论坛有</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作品管理</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en-US" altLang="zh-CN" sz="1100" dirty="0" smtClean="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数据查询</a:t>
                      </a:r>
                      <a:endParaRPr lang="en-US" altLang="zh-CN"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gridSpan="2"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hMerge="1"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3">
                  <a:txBody>
                    <a:bodyPr/>
                    <a:lstStyle/>
                    <a:p>
                      <a:pPr algn="ctr"/>
                      <a:r>
                        <a:rPr lang="zh-CN" altLang="en-US" sz="1100" dirty="0" smtClean="0">
                          <a:latin typeface="微软雅黑" panose="020B0503020204020204" pitchFamily="34" charset="-122"/>
                          <a:ea typeface="微软雅黑" panose="020B0503020204020204" pitchFamily="34" charset="-122"/>
                        </a:rPr>
                        <a:t>粉丝经营</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作品红包</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作者说</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站外粉丝运营</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endParaRPr lang="zh-CN" altLang="en-US"/>
                    </a:p>
                  </a:txBody>
                  <a:tcPr/>
                </a:tc>
                <a:tc rowSpan="5">
                  <a:txBody>
                    <a:bodyPr/>
                    <a:lstStyle/>
                    <a:p>
                      <a:pPr algn="ctr"/>
                      <a:r>
                        <a:rPr lang="zh-CN" altLang="en-US" sz="1100" dirty="0" smtClean="0">
                          <a:latin typeface="微软雅黑" panose="020B0503020204020204" pitchFamily="34" charset="-122"/>
                          <a:ea typeface="微软雅黑" panose="020B0503020204020204" pitchFamily="34" charset="-122"/>
                        </a:rPr>
                        <a:t>用户社交</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论坛</a:t>
                      </a:r>
                      <a:r>
                        <a:rPr lang="en-US" altLang="zh-CN" sz="1100" dirty="0" smtClean="0">
                          <a:latin typeface="微软雅黑" panose="020B0503020204020204" pitchFamily="34" charset="-122"/>
                          <a:ea typeface="微软雅黑" panose="020B0503020204020204" pitchFamily="34" charset="-122"/>
                        </a:rPr>
                        <a:t>/</a:t>
                      </a:r>
                      <a:r>
                        <a:rPr lang="zh-CN" altLang="en-US" sz="1100" dirty="0" smtClean="0">
                          <a:latin typeface="微软雅黑" panose="020B0503020204020204" pitchFamily="34" charset="-122"/>
                          <a:ea typeface="微软雅黑" panose="020B0503020204020204" pitchFamily="34" charset="-122"/>
                        </a:rPr>
                        <a:t>书荒互助</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话题</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横向讨论圈</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en-US" sz="1100" b="1"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专栏</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100" kern="100" dirty="0" smtClean="0">
                          <a:effectLst/>
                        </a:rPr>
                        <a:t>√</a:t>
                      </a:r>
                      <a:endParaRPr lang="zh-CN" altLang="en-US" sz="1100" dirty="0" smtClean="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想法</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r>
                        <a:rPr lang="zh-CN" altLang="en-US" sz="1100" kern="100" dirty="0" smtClean="0">
                          <a:effectLst/>
                        </a:rPr>
                        <a:t>（章评）</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rowSpan="2">
                  <a:txBody>
                    <a:bodyPr/>
                    <a:lstStyle/>
                    <a:p>
                      <a:pPr algn="ctr"/>
                      <a:r>
                        <a:rPr lang="zh-CN" altLang="en-US" sz="1100" dirty="0" smtClean="0">
                          <a:latin typeface="微软雅黑" panose="020B0503020204020204" pitchFamily="34" charset="-122"/>
                          <a:ea typeface="微软雅黑" panose="020B0503020204020204" pitchFamily="34" charset="-122"/>
                        </a:rPr>
                        <a:t>拉新</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有奖分享</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r h="187204">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vMerge="1">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dirty="0" smtClean="0">
                          <a:latin typeface="微软雅黑" panose="020B0503020204020204" pitchFamily="34" charset="-122"/>
                          <a:ea typeface="微软雅黑" panose="020B0503020204020204" pitchFamily="34" charset="-122"/>
                        </a:rPr>
                        <a:t>策略分享</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r>
                        <a:rPr lang="zh-CN" altLang="en-US" sz="1100" kern="100" dirty="0" smtClean="0">
                          <a:effectLst/>
                        </a:rPr>
                        <a:t>安卓</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zh-CN" sz="1100" kern="100" dirty="0" smtClean="0">
                          <a:effectLst/>
                        </a:rPr>
                        <a:t>√</a:t>
                      </a:r>
                      <a:endParaRPr lang="zh-CN" altLang="en-US" sz="11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dirty="0">
                        <a:latin typeface="微软雅黑" panose="020B0503020204020204" pitchFamily="34" charset="-122"/>
                        <a:ea typeface="微软雅黑" panose="020B0503020204020204" pitchFamily="34" charset="-122"/>
                      </a:endParaRPr>
                    </a:p>
                  </a:txBody>
                  <a:tcPr anchor="ctr"/>
                </a:tc>
              </a:tr>
            </a:tbl>
          </a:graphicData>
        </a:graphic>
      </p:graphicFrame>
      <p:sp>
        <p:nvSpPr>
          <p:cNvPr id="9" name="文本框 8"/>
          <p:cNvSpPr txBox="1"/>
          <p:nvPr/>
        </p:nvSpPr>
        <p:spPr>
          <a:xfrm>
            <a:off x="9488169" y="1106723"/>
            <a:ext cx="2399031" cy="3985706"/>
          </a:xfrm>
          <a:prstGeom prst="rect">
            <a:avLst/>
          </a:prstGeom>
          <a:noFill/>
        </p:spPr>
        <p:txBody>
          <a:bodyPr wrap="square" rtlCol="0">
            <a:spAutoFit/>
          </a:bodyPr>
          <a:lstStyle/>
          <a:p>
            <a:r>
              <a:rPr lang="zh-CN" altLang="en-US" sz="1100" dirty="0" smtClean="0">
                <a:latin typeface="微软雅黑" panose="020B0503020204020204" pitchFamily="34" charset="-122"/>
                <a:ea typeface="微软雅黑" panose="020B0503020204020204" pitchFamily="34" charset="-122"/>
              </a:rPr>
              <a:t>在产品特色上：</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a:solidFill>
                  <a:schemeClr val="accent6"/>
                </a:solidFill>
                <a:latin typeface="微软雅黑" panose="020B0503020204020204" pitchFamily="34" charset="-122"/>
                <a:ea typeface="微软雅黑" panose="020B0503020204020204" pitchFamily="34" charset="-122"/>
              </a:rPr>
              <a:t>创作</a:t>
            </a:r>
            <a:r>
              <a:rPr lang="zh-CN" altLang="en-US" sz="1100" dirty="0" smtClean="0">
                <a:solidFill>
                  <a:schemeClr val="accent6"/>
                </a:solidFill>
                <a:latin typeface="微软雅黑" panose="020B0503020204020204" pitchFamily="34" charset="-122"/>
                <a:ea typeface="微软雅黑" panose="020B0503020204020204" pitchFamily="34" charset="-122"/>
              </a:rPr>
              <a:t>：</a:t>
            </a:r>
            <a:r>
              <a:rPr lang="zh-CN" altLang="en-US" sz="1100" dirty="0" smtClean="0">
                <a:latin typeface="微软雅黑" panose="020B0503020204020204" pitchFamily="34" charset="-122"/>
                <a:ea typeface="微软雅黑" panose="020B0503020204020204" pitchFamily="34" charset="-122"/>
              </a:rPr>
              <a:t>起点和</a:t>
            </a:r>
            <a:r>
              <a:rPr lang="en-US" altLang="zh-CN" sz="1100" dirty="0" err="1" smtClean="0">
                <a:latin typeface="微软雅黑" panose="020B0503020204020204" pitchFamily="34" charset="-122"/>
                <a:ea typeface="微软雅黑" panose="020B0503020204020204" pitchFamily="34" charset="-122"/>
              </a:rPr>
              <a:t>qq</a:t>
            </a:r>
            <a:r>
              <a:rPr lang="zh-CN" altLang="en-US" sz="1100" dirty="0" smtClean="0">
                <a:latin typeface="微软雅黑" panose="020B0503020204020204" pitchFamily="34" charset="-122"/>
                <a:ea typeface="微软雅黑" panose="020B0503020204020204" pitchFamily="34" charset="-122"/>
              </a:rPr>
              <a:t>为了统一管理阅文旗下所有原创平台，同时为作者站内粉丝经营打基础，研发了单独的作者助手</a:t>
            </a:r>
            <a:r>
              <a:rPr lang="en-US" altLang="zh-CN" sz="1100" dirty="0" smtClean="0">
                <a:latin typeface="微软雅黑" panose="020B0503020204020204" pitchFamily="34" charset="-122"/>
                <a:ea typeface="微软雅黑" panose="020B0503020204020204" pitchFamily="34" charset="-122"/>
              </a:rPr>
              <a:t>app</a:t>
            </a:r>
            <a:r>
              <a:rPr lang="zh-CN" altLang="en-US" sz="1100" dirty="0" smtClean="0">
                <a:latin typeface="微软雅黑" panose="020B0503020204020204" pitchFamily="34" charset="-122"/>
                <a:ea typeface="微软雅黑" panose="020B0503020204020204" pitchFamily="34" charset="-122"/>
              </a:rPr>
              <a:t>，包含作品管理、数据查看，粉丝互动等多项完善的创作功能</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solidFill>
                  <a:schemeClr val="accent6"/>
                </a:solidFill>
                <a:latin typeface="微软雅黑" panose="020B0503020204020204" pitchFamily="34" charset="-122"/>
                <a:ea typeface="微软雅黑" panose="020B0503020204020204" pitchFamily="34" charset="-122"/>
              </a:rPr>
              <a:t>站外粉丝经营：</a:t>
            </a:r>
            <a:r>
              <a:rPr lang="zh-CN" altLang="en-US" sz="1100" dirty="0">
                <a:latin typeface="微软雅黑" panose="020B0503020204020204" pitchFamily="34" charset="-122"/>
                <a:ea typeface="微软雅黑" panose="020B0503020204020204" pitchFamily="34" charset="-122"/>
              </a:rPr>
              <a:t>阅</a:t>
            </a:r>
            <a:r>
              <a:rPr lang="zh-CN" altLang="en-US" sz="1100" dirty="0" smtClean="0">
                <a:latin typeface="微软雅黑" panose="020B0503020204020204" pitchFamily="34" charset="-122"/>
                <a:ea typeface="微软雅黑" panose="020B0503020204020204" pitchFamily="34" charset="-122"/>
              </a:rPr>
              <a:t>文在站外粉丝经营上，与作者合作，帮助直没作者积极参与综艺节目，增加作者曝光，树立作者的偶像形象</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solidFill>
                  <a:schemeClr val="accent6"/>
                </a:solidFill>
                <a:latin typeface="微软雅黑" panose="020B0503020204020204" pitchFamily="34" charset="-122"/>
                <a:ea typeface="微软雅黑" panose="020B0503020204020204" pitchFamily="34" charset="-122"/>
              </a:rPr>
              <a:t>用户社交：</a:t>
            </a:r>
            <a:r>
              <a:rPr lang="zh-CN" altLang="en-US" sz="1100" dirty="0" smtClean="0">
                <a:latin typeface="微软雅黑" panose="020B0503020204020204" pitchFamily="34" charset="-122"/>
                <a:ea typeface="微软雅黑" panose="020B0503020204020204" pitchFamily="34" charset="-122"/>
              </a:rPr>
              <a:t>追书已论坛为基础，提供多个</a:t>
            </a:r>
            <a:r>
              <a:rPr lang="zh-CN" altLang="en-US" sz="1100" dirty="0">
                <a:latin typeface="微软雅黑" panose="020B0503020204020204" pitchFamily="34" charset="-122"/>
                <a:ea typeface="微软雅黑" panose="020B0503020204020204" pitchFamily="34" charset="-122"/>
              </a:rPr>
              <a:t>用户交流</a:t>
            </a:r>
            <a:r>
              <a:rPr lang="zh-CN" altLang="en-US" sz="1100" dirty="0" smtClean="0">
                <a:latin typeface="微软雅黑" panose="020B0503020204020204" pitchFamily="34" charset="-122"/>
                <a:ea typeface="微软雅黑" panose="020B0503020204020204" pitchFamily="34" charset="-122"/>
              </a:rPr>
              <a:t>板块，主打书荒互助，间接给小白用户增加了好友作品推荐</a:t>
            </a:r>
            <a:endParaRPr lang="en-US" altLang="zh-CN" sz="11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solidFill>
                  <a:schemeClr val="accent6"/>
                </a:solidFill>
                <a:latin typeface="微软雅黑" panose="020B0503020204020204" pitchFamily="34" charset="-122"/>
                <a:ea typeface="微软雅黑" panose="020B0503020204020204" pitchFamily="34" charset="-122"/>
              </a:rPr>
              <a:t>拉新：</a:t>
            </a:r>
            <a:r>
              <a:rPr lang="zh-CN" altLang="en-US" sz="1100" dirty="0" smtClean="0">
                <a:latin typeface="微软雅黑" panose="020B0503020204020204" pitchFamily="34" charset="-122"/>
                <a:ea typeface="微软雅黑" panose="020B0503020204020204" pitchFamily="34" charset="-122"/>
              </a:rPr>
              <a:t>书旗邀请好友送代金券，微信分享作品给好友双方都能免费阅读，追书邀请好友得现金奖励（</a:t>
            </a:r>
            <a:r>
              <a:rPr lang="zh-CN" altLang="en-US" sz="1100" dirty="0" smtClean="0">
                <a:solidFill>
                  <a:srgbClr val="FF0000"/>
                </a:solidFill>
                <a:latin typeface="微软雅黑" panose="020B0503020204020204" pitchFamily="34" charset="-122"/>
                <a:ea typeface="微软雅黑" panose="020B0503020204020204" pitchFamily="34" charset="-122"/>
              </a:rPr>
              <a:t>可提现</a:t>
            </a:r>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4534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706738"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不同功能优劣分析</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针对读者</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26820" y="1478360"/>
            <a:ext cx="8016933" cy="261610"/>
          </a:xfrm>
          <a:prstGeom prst="rect">
            <a:avLst/>
          </a:prstGeom>
        </p:spPr>
        <p:txBody>
          <a:bodyPr wrap="square">
            <a:spAutoFit/>
          </a:bodyPr>
          <a:lstStyle/>
          <a:p>
            <a:pPr algn="just">
              <a:spcAft>
                <a:spcPts val="0"/>
              </a:spcAft>
            </a:pP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综上两张标题，针对读者这一块，我们在</a:t>
            </a:r>
            <a:r>
              <a:rPr lang="zh-CN" altLang="en-US"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rPr>
              <a:t>用户阅读体验</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a:t>
            </a:r>
            <a:r>
              <a:rPr lang="zh-CN" altLang="en-US"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rPr>
              <a:t>互动体验</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a:t>
            </a: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拉新分享</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、这</a:t>
            </a:r>
            <a:r>
              <a:rPr lang="en-US" altLang="zh-CN" sz="1100" b="1" kern="100" dirty="0">
                <a:latin typeface="Calibri" panose="020F0502020204030204" pitchFamily="34" charset="0"/>
                <a:ea typeface="微软雅黑" panose="020B0503020204020204" pitchFamily="34" charset="-122"/>
                <a:cs typeface="Arial" panose="020B0604020202020204" pitchFamily="34" charset="0"/>
              </a:rPr>
              <a:t>3</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个方面严重</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不足</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11" name="矩形 10"/>
          <p:cNvSpPr/>
          <p:nvPr/>
        </p:nvSpPr>
        <p:spPr>
          <a:xfrm>
            <a:off x="1226820" y="1932790"/>
            <a:ext cx="4823941" cy="3477875"/>
          </a:xfrm>
          <a:prstGeom prst="rect">
            <a:avLst/>
          </a:prstGeom>
        </p:spPr>
        <p:txBody>
          <a:bodyPr wrap="square">
            <a:spAutoFit/>
          </a:bodyPr>
          <a:lstStyle/>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用户阅读体验上：</a:t>
            </a: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对比追书神器与</a:t>
            </a: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qq</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阅读，根据艾瑞数据，在用户单日阅读时长数据的表现上</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从图表来看</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追书神器在日阅读时长上是</a:t>
            </a: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的</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3.3</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倍，月阅读时长是</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3.62</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倍</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QQ</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阅读在日阅读时长上是</a:t>
            </a: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的</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1.89</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倍，月阅读时长是</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2.38</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倍</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从作品量上来看</a:t>
            </a: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共计上架作品量</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26043</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本</a:t>
            </a:r>
            <a:r>
              <a:rPr lang="zh-CN" altLang="en-US" sz="1100" kern="100" dirty="0">
                <a:latin typeface="Calibri" panose="020F0502020204030204" pitchFamily="34" charset="0"/>
                <a:ea typeface="微软雅黑" panose="020B0503020204020204" pitchFamily="34" charset="-122"/>
                <a:cs typeface="Arial" panose="020B0604020202020204" pitchFamily="34" charset="0"/>
              </a:rPr>
              <a:t>，</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追书共计上架作品量</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24380</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本，</a:t>
            </a: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QQ</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阅读上架作品量</a:t>
            </a:r>
            <a:r>
              <a:rPr lang="en-US" altLang="zh-CN" sz="1100" kern="100" dirty="0" smtClean="0">
                <a:solidFill>
                  <a:srgbClr val="FF0000"/>
                </a:solidFill>
                <a:latin typeface="Calibri" panose="020F0502020204030204" pitchFamily="34" charset="0"/>
                <a:ea typeface="微软雅黑" panose="020B0503020204020204" pitchFamily="34" charset="-122"/>
                <a:cs typeface="Arial" panose="020B0604020202020204" pitchFamily="34" charset="0"/>
              </a:rPr>
              <a:t>127492</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本</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追书阅读时长好的原因分析</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1</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、可免费阅读全网精品网文作品（可下载历史版本阅读盗版书籍）</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2</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、优惠汇集各大平台精品作品，所以在内容上产生了优势</a:t>
            </a: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b="1" kern="100" dirty="0" err="1"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QQ</a:t>
            </a: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阅读时长好的原因分析：</a:t>
            </a: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1</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、在作品量上有绝对优势</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2</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、在针对用户推荐上实现大数据精准的推荐</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graphicFrame>
        <p:nvGraphicFramePr>
          <p:cNvPr id="14" name="图表 13"/>
          <p:cNvGraphicFramePr/>
          <p:nvPr>
            <p:extLst>
              <p:ext uri="{D42A27DB-BD31-4B8C-83A1-F6EECF244321}">
                <p14:modId xmlns:p14="http://schemas.microsoft.com/office/powerpoint/2010/main" val="3357174318"/>
              </p:ext>
            </p:extLst>
          </p:nvPr>
        </p:nvGraphicFramePr>
        <p:xfrm>
          <a:off x="6050761" y="1932790"/>
          <a:ext cx="4909820" cy="3705815"/>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1344023" y="5638605"/>
            <a:ext cx="8016933" cy="769441"/>
          </a:xfrm>
          <a:prstGeom prst="rect">
            <a:avLst/>
          </a:prstGeom>
        </p:spPr>
        <p:txBody>
          <a:bodyPr wrap="square">
            <a:spAutoFit/>
          </a:bodyPr>
          <a:lstStyle/>
          <a:p>
            <a:pPr algn="just">
              <a:spcAft>
                <a:spcPts val="0"/>
              </a:spcAft>
            </a:pP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综</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上，在阅读体验上</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rPr>
              <a:t>1</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、要加大作品量，提高精品作品的数量</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rPr>
              <a:t>2</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、优化阅读体验，更精准的将作品推荐给用户</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rPr>
              <a:t>3</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、加大免费及限免力度，降低阅读门槛，提高用户粘性</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71891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706738"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不同功能优劣分析</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针对读者</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26820" y="1478360"/>
            <a:ext cx="8016933" cy="430887"/>
          </a:xfrm>
          <a:prstGeom prst="rect">
            <a:avLst/>
          </a:prstGeom>
        </p:spPr>
        <p:txBody>
          <a:bodyPr wrap="square">
            <a:spAutoFit/>
          </a:bodyPr>
          <a:lstStyle/>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互动体验</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上</a:t>
            </a: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对比</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我们</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与掌阅，拿</a:t>
            </a:r>
            <a:r>
              <a:rPr lang="en-US" altLang="zh-CN" sz="1100" b="1"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签约作品</a:t>
            </a:r>
            <a:r>
              <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rPr>
              <a:t>《</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九星霸体诀做比较</a:t>
            </a:r>
            <a:r>
              <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rPr>
              <a:t>》</a:t>
            </a: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62" t="81" r="383" b="69859"/>
          <a:stretch/>
        </p:blipFill>
        <p:spPr>
          <a:xfrm>
            <a:off x="6050761" y="1037234"/>
            <a:ext cx="3374305" cy="2033190"/>
          </a:xfrm>
          <a:prstGeom prst="rect">
            <a:avLst/>
          </a:prstGeom>
          <a:effectLst>
            <a:outerShdw blurRad="50800" dist="38100" dir="2700000" algn="tl" rotWithShape="0">
              <a:prstClr val="black">
                <a:alpha val="40000"/>
              </a:prstClr>
            </a:outerShdw>
          </a:effectLst>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t="37737" r="222" b="23879"/>
          <a:stretch/>
        </p:blipFill>
        <p:spPr>
          <a:xfrm>
            <a:off x="8359887" y="3690222"/>
            <a:ext cx="3201157" cy="2462928"/>
          </a:xfrm>
          <a:prstGeom prst="rect">
            <a:avLst/>
          </a:prstGeom>
          <a:effectLst>
            <a:outerShdw blurRad="50800" dist="38100" dir="2700000" algn="tl" rotWithShape="0">
              <a:prstClr val="black">
                <a:alpha val="40000"/>
              </a:prstClr>
            </a:outerShdw>
          </a:effectLst>
        </p:spPr>
      </p:pic>
      <p:sp>
        <p:nvSpPr>
          <p:cNvPr id="9" name="文本框 8"/>
          <p:cNvSpPr txBox="1"/>
          <p:nvPr/>
        </p:nvSpPr>
        <p:spPr>
          <a:xfrm>
            <a:off x="1226820" y="2053829"/>
            <a:ext cx="4333238" cy="261610"/>
          </a:xfrm>
          <a:prstGeom prst="rect">
            <a:avLst/>
          </a:prstGeom>
          <a:noFill/>
        </p:spPr>
        <p:txBody>
          <a:bodyPr wrap="none" rtlCol="0">
            <a:spAutoFit/>
          </a:bodyPr>
          <a:lstStyle/>
          <a:p>
            <a:r>
              <a:rPr lang="zh-CN" altLang="en-US" sz="1100" dirty="0"/>
              <a:t>九星霸体</a:t>
            </a:r>
            <a:r>
              <a:rPr lang="zh-CN" altLang="en-US" sz="1100" dirty="0" smtClean="0"/>
              <a:t>诀在掌阅书友圈有</a:t>
            </a:r>
            <a:r>
              <a:rPr lang="en-US" altLang="zh-CN" sz="1100" dirty="0" err="1" smtClean="0">
                <a:solidFill>
                  <a:srgbClr val="FF0000"/>
                </a:solidFill>
              </a:rPr>
              <a:t>10.3w</a:t>
            </a:r>
            <a:r>
              <a:rPr lang="en-US" altLang="zh-CN" sz="1100" dirty="0" smtClean="0">
                <a:solidFill>
                  <a:srgbClr val="FF0000"/>
                </a:solidFill>
              </a:rPr>
              <a:t>+</a:t>
            </a:r>
            <a:r>
              <a:rPr lang="zh-CN" altLang="en-US" sz="1100" dirty="0" smtClean="0"/>
              <a:t>发言，</a:t>
            </a:r>
            <a:r>
              <a:rPr lang="en-US" altLang="zh-CN" sz="1100" dirty="0" err="1" smtClean="0">
                <a:solidFill>
                  <a:srgbClr val="FF0000"/>
                </a:solidFill>
              </a:rPr>
              <a:t>44w</a:t>
            </a:r>
            <a:r>
              <a:rPr lang="en-US" altLang="zh-CN" sz="1100" dirty="0" smtClean="0">
                <a:solidFill>
                  <a:srgbClr val="FF0000"/>
                </a:solidFill>
              </a:rPr>
              <a:t>+</a:t>
            </a:r>
            <a:r>
              <a:rPr lang="zh-CN" altLang="en-US" sz="1100" dirty="0" smtClean="0"/>
              <a:t>书友，平均</a:t>
            </a:r>
            <a:r>
              <a:rPr lang="en-US" altLang="zh-CN" sz="1100" dirty="0" smtClean="0">
                <a:solidFill>
                  <a:srgbClr val="FF0000"/>
                </a:solidFill>
              </a:rPr>
              <a:t>0.23</a:t>
            </a:r>
            <a:r>
              <a:rPr lang="zh-CN" altLang="en-US" sz="1100" dirty="0" smtClean="0">
                <a:solidFill>
                  <a:srgbClr val="FF0000"/>
                </a:solidFill>
              </a:rPr>
              <a:t>条</a:t>
            </a:r>
            <a:r>
              <a:rPr lang="en-US" altLang="zh-CN" sz="1100" dirty="0" smtClean="0">
                <a:solidFill>
                  <a:srgbClr val="FF0000"/>
                </a:solidFill>
              </a:rPr>
              <a:t>/</a:t>
            </a:r>
            <a:r>
              <a:rPr lang="zh-CN" altLang="en-US" sz="1100" dirty="0" smtClean="0">
                <a:solidFill>
                  <a:srgbClr val="FF0000"/>
                </a:solidFill>
              </a:rPr>
              <a:t>人</a:t>
            </a:r>
            <a:endParaRPr lang="zh-CN" altLang="en-US" sz="1100" dirty="0">
              <a:solidFill>
                <a:srgbClr val="FF0000"/>
              </a:solidFill>
            </a:endParaRPr>
          </a:p>
        </p:txBody>
      </p:sp>
      <p:sp>
        <p:nvSpPr>
          <p:cNvPr id="10" name="文本框 9"/>
          <p:cNvSpPr txBox="1"/>
          <p:nvPr/>
        </p:nvSpPr>
        <p:spPr>
          <a:xfrm>
            <a:off x="1226820" y="2438853"/>
            <a:ext cx="3971405" cy="430887"/>
          </a:xfrm>
          <a:prstGeom prst="rect">
            <a:avLst/>
          </a:prstGeom>
          <a:noFill/>
        </p:spPr>
        <p:txBody>
          <a:bodyPr wrap="square" rtlCol="0">
            <a:spAutoFit/>
          </a:bodyPr>
          <a:lstStyle/>
          <a:p>
            <a:r>
              <a:rPr lang="zh-CN" altLang="en-US" sz="1100" dirty="0"/>
              <a:t>九星霸体</a:t>
            </a:r>
            <a:r>
              <a:rPr lang="zh-CN" altLang="en-US" sz="1100" dirty="0" smtClean="0"/>
              <a:t>诀在</a:t>
            </a:r>
            <a:r>
              <a:rPr lang="en-US" altLang="zh-CN" sz="1100" dirty="0" err="1" smtClean="0"/>
              <a:t>17k</a:t>
            </a:r>
            <a:r>
              <a:rPr lang="zh-CN" altLang="en-US" sz="1100" dirty="0" smtClean="0"/>
              <a:t>只有</a:t>
            </a:r>
            <a:r>
              <a:rPr lang="en-US" altLang="zh-CN" sz="1100" dirty="0" err="1" smtClean="0">
                <a:solidFill>
                  <a:srgbClr val="FF0000"/>
                </a:solidFill>
              </a:rPr>
              <a:t>2.1w</a:t>
            </a:r>
            <a:r>
              <a:rPr lang="zh-CN" altLang="en-US" sz="1100" dirty="0" smtClean="0"/>
              <a:t>条评论，今年有</a:t>
            </a:r>
            <a:r>
              <a:rPr lang="en-US" altLang="zh-CN" sz="1100" dirty="0" err="1" smtClean="0">
                <a:solidFill>
                  <a:srgbClr val="FF0000"/>
                </a:solidFill>
              </a:rPr>
              <a:t>29w</a:t>
            </a:r>
            <a:r>
              <a:rPr lang="zh-CN" altLang="en-US" sz="1100" dirty="0" smtClean="0"/>
              <a:t>用户看过这本书，有</a:t>
            </a:r>
            <a:r>
              <a:rPr lang="en-US" altLang="zh-CN" sz="1100" dirty="0" smtClean="0">
                <a:solidFill>
                  <a:srgbClr val="FF0000"/>
                </a:solidFill>
              </a:rPr>
              <a:t>8570</a:t>
            </a:r>
            <a:r>
              <a:rPr lang="zh-CN" altLang="en-US" sz="1100" dirty="0" smtClean="0"/>
              <a:t>人是这本书的付费用户</a:t>
            </a:r>
            <a:r>
              <a:rPr lang="en-US" altLang="zh-CN" sz="1100" dirty="0" smtClean="0"/>
              <a:t>,</a:t>
            </a:r>
            <a:r>
              <a:rPr lang="zh-CN" altLang="en-US" sz="1100" dirty="0" smtClean="0"/>
              <a:t>平均</a:t>
            </a:r>
            <a:r>
              <a:rPr lang="en-US" altLang="zh-CN" sz="1100" dirty="0" smtClean="0">
                <a:solidFill>
                  <a:srgbClr val="FF0000"/>
                </a:solidFill>
              </a:rPr>
              <a:t>0.07</a:t>
            </a:r>
            <a:r>
              <a:rPr lang="zh-CN" altLang="en-US" sz="1100" dirty="0" smtClean="0">
                <a:solidFill>
                  <a:srgbClr val="FF0000"/>
                </a:solidFill>
              </a:rPr>
              <a:t>条</a:t>
            </a:r>
            <a:r>
              <a:rPr lang="en-US" altLang="zh-CN" sz="1100" dirty="0" smtClean="0">
                <a:solidFill>
                  <a:srgbClr val="FF0000"/>
                </a:solidFill>
              </a:rPr>
              <a:t>/1</a:t>
            </a:r>
            <a:r>
              <a:rPr lang="zh-CN" altLang="en-US" sz="1100" dirty="0" smtClean="0">
                <a:solidFill>
                  <a:srgbClr val="FF0000"/>
                </a:solidFill>
              </a:rPr>
              <a:t>人</a:t>
            </a:r>
            <a:endParaRPr lang="zh-CN" altLang="en-US" sz="1100" dirty="0">
              <a:solidFill>
                <a:srgbClr val="FF0000"/>
              </a:solidFill>
            </a:endParaRPr>
          </a:p>
        </p:txBody>
      </p:sp>
      <p:sp>
        <p:nvSpPr>
          <p:cNvPr id="11" name="文本框 10"/>
          <p:cNvSpPr txBox="1"/>
          <p:nvPr/>
        </p:nvSpPr>
        <p:spPr>
          <a:xfrm>
            <a:off x="1263881" y="3092458"/>
            <a:ext cx="3971405" cy="769441"/>
          </a:xfrm>
          <a:prstGeom prst="rect">
            <a:avLst/>
          </a:prstGeom>
          <a:noFill/>
        </p:spPr>
        <p:txBody>
          <a:bodyPr wrap="square" rtlCol="0">
            <a:spAutoFit/>
          </a:bodyPr>
          <a:lstStyle/>
          <a:p>
            <a:r>
              <a:rPr lang="zh-CN" altLang="en-US" sz="1100" dirty="0" smtClean="0">
                <a:solidFill>
                  <a:schemeClr val="accent6"/>
                </a:solidFill>
              </a:rPr>
              <a:t>在互动体验功能方面：</a:t>
            </a:r>
            <a:endParaRPr lang="en-US" altLang="zh-CN" sz="1100" dirty="0" smtClean="0">
              <a:solidFill>
                <a:schemeClr val="accent6"/>
              </a:solidFill>
            </a:endParaRPr>
          </a:p>
          <a:p>
            <a:r>
              <a:rPr lang="en-US" altLang="zh-CN" sz="1100" dirty="0" err="1" smtClean="0"/>
              <a:t>17k</a:t>
            </a:r>
            <a:r>
              <a:rPr lang="zh-CN" altLang="en-US" sz="1100" dirty="0" smtClean="0"/>
              <a:t>：只有基础的书评和回复书评功能</a:t>
            </a:r>
            <a:endParaRPr lang="en-US" altLang="zh-CN" sz="1100" dirty="0" smtClean="0"/>
          </a:p>
          <a:p>
            <a:r>
              <a:rPr lang="zh-CN" altLang="en-US" sz="1100" dirty="0" smtClean="0"/>
              <a:t>掌阅：有完善的书友圈体系</a:t>
            </a:r>
            <a:r>
              <a:rPr lang="zh-CN" altLang="en-US" sz="1100" dirty="0"/>
              <a:t>，包含踩</a:t>
            </a:r>
            <a:r>
              <a:rPr lang="en-US" altLang="zh-CN" sz="1100" dirty="0"/>
              <a:t>/</a:t>
            </a:r>
            <a:r>
              <a:rPr lang="zh-CN" altLang="en-US" sz="1100" dirty="0"/>
              <a:t>赞，书评及回复、想法、讨论、书友圈打卡、书友圈任务</a:t>
            </a:r>
          </a:p>
        </p:txBody>
      </p:sp>
      <p:sp>
        <p:nvSpPr>
          <p:cNvPr id="12" name="矩形 11"/>
          <p:cNvSpPr/>
          <p:nvPr/>
        </p:nvSpPr>
        <p:spPr>
          <a:xfrm>
            <a:off x="1263881" y="4893238"/>
            <a:ext cx="4120210" cy="769441"/>
          </a:xfrm>
          <a:prstGeom prst="rect">
            <a:avLst/>
          </a:prstGeom>
        </p:spPr>
        <p:txBody>
          <a:bodyPr wrap="square">
            <a:spAutoFit/>
          </a:bodyPr>
          <a:lstStyle/>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综上</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在互动体验上，我们存在功能上的劣势，导致我们自有的签约热门作品，在站外大平台的用户互动质量上要远高于我们</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自</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有平台上的互动</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a:off x="7392825" y="3238992"/>
            <a:ext cx="466794" cy="261610"/>
          </a:xfrm>
          <a:prstGeom prst="rect">
            <a:avLst/>
          </a:prstGeom>
          <a:noFill/>
        </p:spPr>
        <p:txBody>
          <a:bodyPr wrap="none" rtlCol="0">
            <a:spAutoFit/>
          </a:bodyPr>
          <a:lstStyle/>
          <a:p>
            <a:r>
              <a:rPr lang="zh-CN" altLang="en-US" sz="1100" dirty="0" smtClean="0"/>
              <a:t>掌阅</a:t>
            </a:r>
            <a:endParaRPr lang="zh-CN" altLang="en-US" sz="1100" dirty="0">
              <a:solidFill>
                <a:srgbClr val="FF0000"/>
              </a:solidFill>
            </a:endParaRPr>
          </a:p>
        </p:txBody>
      </p:sp>
      <p:sp>
        <p:nvSpPr>
          <p:cNvPr id="15" name="文本框 14"/>
          <p:cNvSpPr txBox="1"/>
          <p:nvPr/>
        </p:nvSpPr>
        <p:spPr>
          <a:xfrm>
            <a:off x="9763937" y="6379645"/>
            <a:ext cx="393056" cy="261610"/>
          </a:xfrm>
          <a:prstGeom prst="rect">
            <a:avLst/>
          </a:prstGeom>
          <a:noFill/>
        </p:spPr>
        <p:txBody>
          <a:bodyPr wrap="none" rtlCol="0">
            <a:spAutoFit/>
          </a:bodyPr>
          <a:lstStyle/>
          <a:p>
            <a:r>
              <a:rPr lang="en-US" altLang="zh-CN" sz="1100" dirty="0" err="1" smtClean="0"/>
              <a:t>17k</a:t>
            </a:r>
            <a:endParaRPr lang="zh-CN" altLang="en-US" sz="1100" dirty="0">
              <a:solidFill>
                <a:srgbClr val="FF0000"/>
              </a:solidFill>
            </a:endParaRPr>
          </a:p>
        </p:txBody>
      </p:sp>
      <p:sp>
        <p:nvSpPr>
          <p:cNvPr id="8" name="椭圆 7"/>
          <p:cNvSpPr/>
          <p:nvPr/>
        </p:nvSpPr>
        <p:spPr>
          <a:xfrm>
            <a:off x="7512050" y="2223070"/>
            <a:ext cx="596900" cy="4315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243753" y="5721584"/>
            <a:ext cx="1436947" cy="4315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1055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椭圆 32"/>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用  户</a:t>
            </a:r>
          </a:p>
        </p:txBody>
      </p:sp>
      <p:sp>
        <p:nvSpPr>
          <p:cNvPr id="36" name="矩形 35"/>
          <p:cNvSpPr/>
          <p:nvPr/>
        </p:nvSpPr>
        <p:spPr>
          <a:xfrm>
            <a:off x="4819993" y="3040204"/>
            <a:ext cx="201369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客户端</a:t>
            </a:r>
            <a:r>
              <a:rPr lang="en-US" altLang="zh-CN" sz="2000" dirty="0">
                <a:latin typeface="微软雅黑" panose="020B0503020204020204" pitchFamily="34" charset="-122"/>
                <a:ea typeface="微软雅黑" panose="020B0503020204020204" pitchFamily="34" charset="-122"/>
              </a:rPr>
              <a:t>+H5+PC</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819993" y="3620267"/>
            <a:ext cx="6096000" cy="954107"/>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用户来源   </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客户端</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应用市场、信息流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H5+PC——</a:t>
            </a:r>
            <a:r>
              <a:rPr lang="zh-CN" altLang="en-US" sz="1400" dirty="0">
                <a:latin typeface="微软雅黑" panose="020B0503020204020204" pitchFamily="34" charset="-122"/>
                <a:ea typeface="微软雅黑" panose="020B0503020204020204" pitchFamily="34" charset="-122"/>
              </a:rPr>
              <a:t>搜索引擎</a:t>
            </a:r>
            <a:endParaRPr lang="en-US" altLang="zh-CN" sz="1400" dirty="0">
              <a:latin typeface="微软雅黑" panose="020B0503020204020204" pitchFamily="34" charset="-122"/>
              <a:ea typeface="微软雅黑" panose="020B0503020204020204" pitchFamily="34" charset="-122"/>
            </a:endParaRPr>
          </a:p>
        </p:txBody>
      </p:sp>
      <p:sp>
        <p:nvSpPr>
          <p:cNvPr id="7" name="矩形 6"/>
          <p:cNvSpPr/>
          <p:nvPr/>
        </p:nvSpPr>
        <p:spPr>
          <a:xfrm>
            <a:off x="4819993" y="4754327"/>
            <a:ext cx="6096000" cy="523220"/>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用户质量  </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sp>
        <p:nvSpPr>
          <p:cNvPr id="8" name="矩形 7"/>
          <p:cNvSpPr/>
          <p:nvPr/>
        </p:nvSpPr>
        <p:spPr>
          <a:xfrm>
            <a:off x="4840943" y="5281698"/>
            <a:ext cx="6096000" cy="523220"/>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收益</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9586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706738"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不同功能优劣分析</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针对读者</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63881" y="1461735"/>
            <a:ext cx="5367944" cy="1954381"/>
          </a:xfrm>
          <a:prstGeom prst="rect">
            <a:avLst/>
          </a:prstGeom>
        </p:spPr>
        <p:txBody>
          <a:bodyPr wrap="square">
            <a:spAutoFit/>
          </a:bodyPr>
          <a:lstStyle/>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拉新和分享体验</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上</a:t>
            </a: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目前各家都在尝试不同的分享拉新手段，</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比较</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典型的案例如下</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a:latin typeface="Calibri" panose="020F0502020204030204" pitchFamily="34" charset="0"/>
                <a:ea typeface="微软雅黑" panose="020B0503020204020204" pitchFamily="34" charset="-122"/>
                <a:cs typeface="Arial" panose="020B0604020202020204" pitchFamily="34" charset="0"/>
              </a:rPr>
              <a:t>微</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信读书：</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分享给好友</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双方免费读、无限卡免费读</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书旗小说：邀请好友得代金券</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追书神器：邀请好友得现金奖励</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常用策略分享方式：在阅读时摘取段落、或将想法生成卡片分享</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12" name="矩形 11"/>
          <p:cNvSpPr/>
          <p:nvPr/>
        </p:nvSpPr>
        <p:spPr>
          <a:xfrm>
            <a:off x="1263881" y="4893238"/>
            <a:ext cx="4120210" cy="938719"/>
          </a:xfrm>
          <a:prstGeom prst="rect">
            <a:avLst/>
          </a:prstGeom>
        </p:spPr>
        <p:txBody>
          <a:bodyPr wrap="square">
            <a:spAutoFit/>
          </a:bodyPr>
          <a:lstStyle/>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综上</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在拉新和分享体验上，</a:t>
            </a:r>
            <a:r>
              <a:rPr lang="en-US" altLang="zh-CN" sz="1100" b="1"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目前只有基础的作品分享功能，后续可尝试不同的有奖分享策略，可以</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类似微</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信读书</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那样，通过</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一部分作品免费的奖励来刺激用户分享，从而起到拉新及促留存的</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作用</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16" name="矩形 15"/>
          <p:cNvSpPr/>
          <p:nvPr/>
        </p:nvSpPr>
        <p:spPr>
          <a:xfrm>
            <a:off x="1263881" y="3561974"/>
            <a:ext cx="4120210" cy="1107996"/>
          </a:xfrm>
          <a:prstGeom prst="rect">
            <a:avLst/>
          </a:prstGeom>
        </p:spPr>
        <p:txBody>
          <a:bodyPr wrap="square">
            <a:spAutoFit/>
          </a:bodyPr>
          <a:lstStyle/>
          <a:p>
            <a:pPr algn="just">
              <a:spcAft>
                <a:spcPts val="0"/>
              </a:spcAft>
            </a:pPr>
            <a:r>
              <a:rPr lang="zh-CN" altLang="en-US" sz="1100" kern="100">
                <a:latin typeface="Calibri" panose="020F0502020204030204" pitchFamily="34" charset="0"/>
                <a:ea typeface="微软雅黑" panose="020B0503020204020204" pitchFamily="34" charset="-122"/>
                <a:cs typeface="Arial" panose="020B0604020202020204" pitchFamily="34" charset="0"/>
              </a:rPr>
              <a:t>微信读书围绕</a:t>
            </a:r>
            <a:r>
              <a:rPr lang="en-US" altLang="zh-CN" sz="1100" kern="100">
                <a:solidFill>
                  <a:schemeClr val="accent6"/>
                </a:solidFill>
                <a:latin typeface="Calibri" panose="020F0502020204030204" pitchFamily="34" charset="0"/>
                <a:ea typeface="微软雅黑" panose="020B0503020204020204" pitchFamily="34" charset="-122"/>
                <a:cs typeface="Arial" panose="020B0604020202020204" pitchFamily="34" charset="0"/>
              </a:rPr>
              <a:t>【</a:t>
            </a:r>
            <a:r>
              <a:rPr lang="zh-CN" altLang="en-US" sz="1100" kern="100">
                <a:solidFill>
                  <a:schemeClr val="accent6"/>
                </a:solidFill>
                <a:latin typeface="Calibri" panose="020F0502020204030204" pitchFamily="34" charset="0"/>
                <a:ea typeface="微软雅黑" panose="020B0503020204020204" pitchFamily="34" charset="-122"/>
                <a:cs typeface="Arial" panose="020B0604020202020204" pitchFamily="34" charset="0"/>
              </a:rPr>
              <a:t>分享免费看</a:t>
            </a:r>
            <a:r>
              <a:rPr lang="en-US" altLang="zh-CN" sz="1100" kern="100">
                <a:solidFill>
                  <a:schemeClr val="accent6"/>
                </a:solidFill>
                <a:latin typeface="Calibri" panose="020F0502020204030204" pitchFamily="34" charset="0"/>
                <a:ea typeface="微软雅黑" panose="020B0503020204020204" pitchFamily="34" charset="-122"/>
                <a:cs typeface="Arial" panose="020B0604020202020204" pitchFamily="34" charset="0"/>
              </a:rPr>
              <a:t>】</a:t>
            </a:r>
            <a:r>
              <a:rPr lang="zh-CN" altLang="en-US" sz="1100" kern="100">
                <a:latin typeface="Calibri" panose="020F0502020204030204" pitchFamily="34" charset="0"/>
                <a:ea typeface="微软雅黑" panose="020B0503020204020204" pitchFamily="34" charset="-122"/>
                <a:cs typeface="Arial" panose="020B0604020202020204" pitchFamily="34" charset="0"/>
              </a:rPr>
              <a:t>的方式，面向所有用户做了系列推广功能，从数据来看，微信读书的</a:t>
            </a:r>
            <a:r>
              <a:rPr lang="en-US" altLang="zh-CN" sz="1100" kern="100">
                <a:latin typeface="Calibri" panose="020F0502020204030204" pitchFamily="34" charset="0"/>
                <a:ea typeface="微软雅黑" panose="020B0503020204020204" pitchFamily="34" charset="-122"/>
                <a:cs typeface="Arial" panose="020B0604020202020204" pitchFamily="34" charset="0"/>
              </a:rPr>
              <a:t>7</a:t>
            </a:r>
            <a:r>
              <a:rPr lang="zh-CN" altLang="en-US" sz="1100" kern="100">
                <a:latin typeface="Calibri" panose="020F0502020204030204" pitchFamily="34" charset="0"/>
                <a:ea typeface="微软雅黑" panose="020B0503020204020204" pitchFamily="34" charset="-122"/>
                <a:cs typeface="Arial" panose="020B0604020202020204" pitchFamily="34" charset="0"/>
              </a:rPr>
              <a:t>日留存是各家中最高的，由此</a:t>
            </a:r>
            <a:r>
              <a:rPr lang="zh-CN" altLang="en-US" sz="1100" kern="100">
                <a:latin typeface="Calibri" panose="020F0502020204030204" pitchFamily="34" charset="0"/>
                <a:ea typeface="微软雅黑" panose="020B0503020204020204" pitchFamily="34" charset="-122"/>
                <a:cs typeface="Arial" panose="020B0604020202020204" pitchFamily="34" charset="0"/>
              </a:rPr>
              <a:t>可</a:t>
            </a:r>
            <a:r>
              <a:rPr lang="zh-CN" altLang="en-US" sz="1100" kern="100" smtClean="0">
                <a:latin typeface="Calibri" panose="020F0502020204030204" pitchFamily="34" charset="0"/>
                <a:ea typeface="微软雅黑" panose="020B0503020204020204" pitchFamily="34" charset="-122"/>
                <a:cs typeface="Arial" panose="020B0604020202020204" pitchFamily="34" charset="0"/>
              </a:rPr>
              <a:t>看出，分享免费看书的方式与提高</a:t>
            </a:r>
            <a:r>
              <a:rPr lang="zh-CN" altLang="en-US" sz="1100" kern="100">
                <a:latin typeface="Calibri" panose="020F0502020204030204" pitchFamily="34" charset="0"/>
                <a:ea typeface="微软雅黑" panose="020B0503020204020204" pitchFamily="34" charset="-122"/>
                <a:cs typeface="Arial" panose="020B0604020202020204" pitchFamily="34" charset="0"/>
              </a:rPr>
              <a:t>用户</a:t>
            </a:r>
            <a:r>
              <a:rPr lang="zh-CN" altLang="en-US" sz="1100" kern="100" smtClean="0">
                <a:latin typeface="Calibri" panose="020F0502020204030204" pitchFamily="34" charset="0"/>
                <a:ea typeface="微软雅黑" panose="020B0503020204020204" pitchFamily="34" charset="-122"/>
                <a:cs typeface="Arial" panose="020B0604020202020204" pitchFamily="34" charset="0"/>
              </a:rPr>
              <a:t>留存及拉新有一定关系。</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9306" y="787416"/>
            <a:ext cx="1806497" cy="3213157"/>
          </a:xfrm>
          <a:prstGeom prst="rect">
            <a:avLst/>
          </a:prstGeom>
          <a:effectLst>
            <a:outerShdw blurRad="50800" dist="38100" dir="2700000" algn="tl" rotWithShape="0">
              <a:prstClr val="black">
                <a:alpha val="40000"/>
              </a:prstClr>
            </a:outerShdw>
          </a:effectLst>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421" y="782433"/>
            <a:ext cx="1808788" cy="3217230"/>
          </a:xfrm>
          <a:prstGeom prst="rect">
            <a:avLst/>
          </a:prstGeom>
          <a:effectLst>
            <a:outerShdw blurRad="50800" dist="38100" dir="2700000" algn="tl" rotWithShape="0">
              <a:prstClr val="black">
                <a:alpha val="40000"/>
              </a:prstClr>
            </a:outerShdw>
          </a:effectLst>
        </p:spPr>
      </p:pic>
      <p:pic>
        <p:nvPicPr>
          <p:cNvPr id="19" name="图片 18"/>
          <p:cNvPicPr>
            <a:picLocks noChangeAspect="1"/>
          </p:cNvPicPr>
          <p:nvPr/>
        </p:nvPicPr>
        <p:blipFill>
          <a:blip r:embed="rId4"/>
          <a:stretch>
            <a:fillRect/>
          </a:stretch>
        </p:blipFill>
        <p:spPr>
          <a:xfrm>
            <a:off x="6839306" y="4731631"/>
            <a:ext cx="1806497" cy="1399510"/>
          </a:xfrm>
          <a:prstGeom prst="rect">
            <a:avLst/>
          </a:prstGeom>
          <a:effectLst>
            <a:outerShdw blurRad="50800" dist="38100" dir="2700000" algn="tl" rotWithShape="0">
              <a:prstClr val="black">
                <a:alpha val="40000"/>
              </a:prstClr>
            </a:outerShdw>
          </a:effectLst>
        </p:spPr>
      </p:pic>
      <p:pic>
        <p:nvPicPr>
          <p:cNvPr id="20" name="图片 19"/>
          <p:cNvPicPr>
            <a:picLocks noChangeAspect="1"/>
          </p:cNvPicPr>
          <p:nvPr/>
        </p:nvPicPr>
        <p:blipFill>
          <a:blip r:embed="rId5"/>
          <a:stretch>
            <a:fillRect/>
          </a:stretch>
        </p:blipFill>
        <p:spPr>
          <a:xfrm>
            <a:off x="9351849" y="4625946"/>
            <a:ext cx="2130799" cy="1663063"/>
          </a:xfrm>
          <a:prstGeom prst="rect">
            <a:avLst/>
          </a:prstGeom>
          <a:effectLst>
            <a:outerShdw blurRad="50800" dist="38100" dir="2700000" algn="tl" rotWithShape="0">
              <a:prstClr val="black">
                <a:alpha val="40000"/>
              </a:prstClr>
            </a:outerShdw>
          </a:effectLst>
        </p:spPr>
      </p:pic>
      <p:sp>
        <p:nvSpPr>
          <p:cNvPr id="21" name="矩形 20"/>
          <p:cNvSpPr/>
          <p:nvPr/>
        </p:nvSpPr>
        <p:spPr>
          <a:xfrm>
            <a:off x="7118884" y="4190306"/>
            <a:ext cx="1247340" cy="261610"/>
          </a:xfrm>
          <a:prstGeom prst="rect">
            <a:avLst/>
          </a:prstGeom>
        </p:spPr>
        <p:txBody>
          <a:bodyPr wrap="square">
            <a:spAutoFit/>
          </a:bodyPr>
          <a:lstStyle/>
          <a:p>
            <a:pPr algn="just">
              <a:spcAft>
                <a:spcPts val="0"/>
              </a:spcAft>
            </a:pPr>
            <a:r>
              <a:rPr lang="zh-CN" altLang="en-US" sz="1100" kern="100" dirty="0">
                <a:latin typeface="Calibri" panose="020F0502020204030204" pitchFamily="34" charset="0"/>
                <a:ea typeface="微软雅黑" panose="020B0503020204020204" pitchFamily="34" charset="-122"/>
                <a:cs typeface="Arial" panose="020B0604020202020204" pitchFamily="34" charset="0"/>
              </a:rPr>
              <a:t>微</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信分享免费领</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22" name="矩形 21"/>
          <p:cNvSpPr/>
          <p:nvPr/>
        </p:nvSpPr>
        <p:spPr>
          <a:xfrm>
            <a:off x="9719145" y="4206618"/>
            <a:ext cx="1247340" cy="261610"/>
          </a:xfrm>
          <a:prstGeom prst="rect">
            <a:avLst/>
          </a:prstGeom>
        </p:spPr>
        <p:txBody>
          <a:bodyPr wrap="square">
            <a:spAutoFit/>
          </a:bodyPr>
          <a:lstStyle/>
          <a:p>
            <a:pPr algn="just">
              <a:spcAft>
                <a:spcPts val="0"/>
              </a:spcAft>
            </a:pPr>
            <a:r>
              <a:rPr lang="zh-CN" altLang="en-US" sz="1100" kern="100" dirty="0">
                <a:latin typeface="Calibri" panose="020F0502020204030204" pitchFamily="34" charset="0"/>
                <a:ea typeface="微软雅黑" panose="020B0503020204020204" pitchFamily="34" charset="-122"/>
                <a:cs typeface="Arial" panose="020B0604020202020204" pitchFamily="34" charset="0"/>
              </a:rPr>
              <a:t>微</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信分享免费领</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23" name="矩形 22"/>
          <p:cNvSpPr/>
          <p:nvPr/>
        </p:nvSpPr>
        <p:spPr>
          <a:xfrm>
            <a:off x="7182188" y="6280051"/>
            <a:ext cx="1247340" cy="261610"/>
          </a:xfrm>
          <a:prstGeom prst="rect">
            <a:avLst/>
          </a:prstGeom>
        </p:spPr>
        <p:txBody>
          <a:bodyPr wrap="square">
            <a:spAutoFit/>
          </a:bodyPr>
          <a:lstStyle/>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           追</a:t>
            </a:r>
            <a:r>
              <a:rPr lang="zh-CN" altLang="en-US" sz="1100" kern="100" dirty="0">
                <a:latin typeface="Calibri" panose="020F0502020204030204" pitchFamily="34" charset="0"/>
                <a:ea typeface="微软雅黑" panose="020B0503020204020204" pitchFamily="34" charset="-122"/>
                <a:cs typeface="Arial" panose="020B0604020202020204" pitchFamily="34" charset="0"/>
              </a:rPr>
              <a:t>书</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sp>
        <p:nvSpPr>
          <p:cNvPr id="24" name="矩形 23"/>
          <p:cNvSpPr/>
          <p:nvPr/>
        </p:nvSpPr>
        <p:spPr>
          <a:xfrm>
            <a:off x="9793578" y="6446727"/>
            <a:ext cx="1247340" cy="261610"/>
          </a:xfrm>
          <a:prstGeom prst="rect">
            <a:avLst/>
          </a:prstGeom>
        </p:spPr>
        <p:txBody>
          <a:bodyPr wrap="square">
            <a:spAutoFit/>
          </a:bodyPr>
          <a:lstStyle/>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           书旗</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79028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193777"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不同功能优劣分析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作者</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26820" y="1206312"/>
            <a:ext cx="7837667" cy="1107996"/>
          </a:xfrm>
          <a:prstGeom prst="rect">
            <a:avLst/>
          </a:prstGeom>
          <a:noFill/>
          <a:ln>
            <a:noFill/>
          </a:ln>
        </p:spPr>
        <p:txBody>
          <a:bodyPr wrap="square">
            <a:spAutoFit/>
          </a:bodyPr>
          <a:lstStyle/>
          <a:p>
            <a:pPr algn="just">
              <a:spcAft>
                <a:spcPts val="0"/>
              </a:spcAft>
            </a:pP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从创作功能来看</a:t>
            </a: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r>
              <a:rPr lang="zh-CN" altLang="zh-CN" sz="1100" kern="100" dirty="0" smtClean="0">
                <a:latin typeface="Calibri" panose="020F0502020204030204" pitchFamily="34" charset="0"/>
                <a:ea typeface="微软雅黑" panose="020B0503020204020204" pitchFamily="34" charset="-122"/>
                <a:cs typeface="Arial" panose="020B0604020202020204" pitchFamily="34" charset="0"/>
              </a:rPr>
              <a:t>手机</a:t>
            </a:r>
            <a:r>
              <a:rPr lang="zh-CN" altLang="zh-CN" sz="1100" kern="100" dirty="0">
                <a:latin typeface="Calibri" panose="020F0502020204030204" pitchFamily="34" charset="0"/>
                <a:ea typeface="微软雅黑" panose="020B0503020204020204" pitchFamily="34" charset="-122"/>
                <a:cs typeface="Arial" panose="020B0604020202020204" pitchFamily="34" charset="0"/>
              </a:rPr>
              <a:t>创作功能正在慢慢起步</a:t>
            </a:r>
            <a:r>
              <a:rPr lang="zh-CN" altLang="zh-CN" sz="1100" kern="100" dirty="0" smtClean="0">
                <a:latin typeface="Calibri" panose="020F0502020204030204" pitchFamily="34" charset="0"/>
                <a:ea typeface="微软雅黑" panose="020B0503020204020204" pitchFamily="34" charset="-122"/>
                <a:cs typeface="Arial" panose="020B0604020202020204" pitchFamily="34" charset="0"/>
              </a:rPr>
              <a:t>，起点</a:t>
            </a:r>
            <a:r>
              <a:rPr lang="zh-CN" altLang="zh-CN" sz="1100" kern="100" dirty="0">
                <a:latin typeface="Calibri" panose="020F0502020204030204" pitchFamily="34" charset="0"/>
                <a:ea typeface="微软雅黑" panose="020B0503020204020204" pitchFamily="34" charset="-122"/>
                <a:cs typeface="Arial" panose="020B0604020202020204" pitchFamily="34" charset="0"/>
              </a:rPr>
              <a:t>、</a:t>
            </a:r>
            <a:r>
              <a:rPr lang="en-US" altLang="zh-CN" sz="1100" kern="100" dirty="0" err="1">
                <a:latin typeface="Calibri" panose="020F0502020204030204" pitchFamily="34" charset="0"/>
                <a:ea typeface="微软雅黑" panose="020B0503020204020204" pitchFamily="34" charset="-122"/>
                <a:cs typeface="Arial" panose="020B0604020202020204" pitchFamily="34" charset="0"/>
              </a:rPr>
              <a:t>QQ</a:t>
            </a:r>
            <a:r>
              <a:rPr lang="zh-CN" altLang="zh-CN" sz="1100" kern="100" dirty="0">
                <a:latin typeface="Calibri" panose="020F0502020204030204" pitchFamily="34" charset="0"/>
                <a:ea typeface="微软雅黑" panose="020B0503020204020204" pitchFamily="34" charset="-122"/>
                <a:cs typeface="Arial" panose="020B0604020202020204" pitchFamily="34" charset="0"/>
              </a:rPr>
              <a:t>及连尚</a:t>
            </a:r>
            <a:r>
              <a:rPr lang="zh-CN" altLang="zh-CN" sz="1100" kern="100" dirty="0" smtClean="0">
                <a:latin typeface="Calibri" panose="020F0502020204030204" pitchFamily="34" charset="0"/>
                <a:ea typeface="微软雅黑" panose="020B0503020204020204" pitchFamily="34" charset="-122"/>
                <a:cs typeface="Arial" panose="020B0604020202020204" pitchFamily="34" charset="0"/>
              </a:rPr>
              <a:t>读书，</a:t>
            </a:r>
            <a:r>
              <a:rPr lang="zh-CN" altLang="zh-CN" sz="1100" kern="100" dirty="0">
                <a:latin typeface="Calibri" panose="020F0502020204030204" pitchFamily="34" charset="0"/>
                <a:ea typeface="微软雅黑" panose="020B0503020204020204" pitchFamily="34" charset="-122"/>
                <a:cs typeface="Arial" panose="020B0604020202020204" pitchFamily="34" charset="0"/>
              </a:rPr>
              <a:t>需要单独下载一个作家助手完成，书旗小说在安卓端开放了创作功能，但是不能查看数据</a:t>
            </a:r>
            <a:r>
              <a:rPr lang="zh-CN" altLang="zh-CN" sz="1100" kern="100" dirty="0" smtClean="0">
                <a:latin typeface="Calibri" panose="020F0502020204030204" pitchFamily="34" charset="0"/>
                <a:ea typeface="微软雅黑" panose="020B0503020204020204" pitchFamily="34" charset="-122"/>
                <a:cs typeface="Arial" panose="020B0604020202020204" pitchFamily="34" charset="0"/>
              </a:rPr>
              <a:t>。</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048" y="2383413"/>
            <a:ext cx="2044802" cy="4089602"/>
          </a:xfrm>
          <a:prstGeom prst="rect">
            <a:avLst/>
          </a:prstGeom>
          <a:effectLst>
            <a:outerShdw blurRad="50800" dist="38100" dir="2700000" algn="tl" rotWithShape="0">
              <a:prstClr val="black">
                <a:alpha val="40000"/>
              </a:prstClr>
            </a:outerShdw>
          </a:effectLst>
        </p:spPr>
      </p:pic>
      <p:sp>
        <p:nvSpPr>
          <p:cNvPr id="8" name="矩形 7"/>
          <p:cNvSpPr/>
          <p:nvPr/>
        </p:nvSpPr>
        <p:spPr>
          <a:xfrm>
            <a:off x="1226820" y="2615378"/>
            <a:ext cx="4310981" cy="1446550"/>
          </a:xfrm>
          <a:prstGeom prst="rect">
            <a:avLst/>
          </a:prstGeom>
          <a:noFill/>
          <a:ln>
            <a:noFill/>
          </a:ln>
        </p:spPr>
        <p:txBody>
          <a:bodyPr wrap="square">
            <a:spAutoFit/>
          </a:bodyPr>
          <a:lstStyle/>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阅文推出独立的作家助手</a:t>
            </a:r>
            <a:r>
              <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rPr>
              <a:t>app</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的原因：</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阅文旗下原创平台重多，需要统一管理</a:t>
            </a:r>
            <a:r>
              <a:rPr lang="zh-CN" altLang="en-US" sz="1100" kern="100" dirty="0">
                <a:latin typeface="Calibri" panose="020F0502020204030204" pitchFamily="34" charset="0"/>
                <a:ea typeface="微软雅黑" panose="020B0503020204020204" pitchFamily="34" charset="-122"/>
                <a:cs typeface="Arial" panose="020B0604020202020204" pitchFamily="34" charset="0"/>
              </a:rPr>
              <a:t>，</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无法单独在任一端口内内嵌作者板块</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书旗在安卓端推出简单写作功能的原因：</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1</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、作者量少（内部获知，待数据支撑）</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2</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、处于探索阶段</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7751" y="2383412"/>
            <a:ext cx="2299251" cy="4089601"/>
          </a:xfrm>
          <a:prstGeom prst="rect">
            <a:avLst/>
          </a:prstGeom>
          <a:effectLst>
            <a:outerShdw blurRad="50800" dist="38100" dir="2700000" algn="tl" rotWithShape="0">
              <a:prstClr val="black">
                <a:alpha val="40000"/>
              </a:prstClr>
            </a:outerShdw>
          </a:effectLst>
        </p:spPr>
      </p:pic>
      <p:sp>
        <p:nvSpPr>
          <p:cNvPr id="11" name="矩形 10"/>
          <p:cNvSpPr/>
          <p:nvPr/>
        </p:nvSpPr>
        <p:spPr>
          <a:xfrm>
            <a:off x="1226820" y="4488628"/>
            <a:ext cx="4310981" cy="769441"/>
          </a:xfrm>
          <a:prstGeom prst="rect">
            <a:avLst/>
          </a:prstGeom>
          <a:noFill/>
          <a:ln>
            <a:noFill/>
          </a:ln>
        </p:spPr>
        <p:txBody>
          <a:bodyPr wrap="square">
            <a:spAutoFit/>
          </a:bodyPr>
          <a:lstStyle/>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综上：</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r>
              <a:rPr lang="zh-CN" altLang="zh-CN" sz="1100" b="1" kern="100" dirty="0">
                <a:latin typeface="Calibri" panose="020F0502020204030204" pitchFamily="34" charset="0"/>
                <a:ea typeface="微软雅黑" panose="020B0503020204020204" pitchFamily="34" charset="-122"/>
                <a:cs typeface="Arial" panose="020B0604020202020204" pitchFamily="34" charset="0"/>
              </a:rPr>
              <a:t>能在同一个</a:t>
            </a:r>
            <a:r>
              <a:rPr lang="en-US" altLang="zh-CN" sz="1100" b="1" kern="100" dirty="0">
                <a:latin typeface="Calibri" panose="020F0502020204030204" pitchFamily="34" charset="0"/>
                <a:ea typeface="微软雅黑" panose="020B0503020204020204" pitchFamily="34" charset="-122"/>
                <a:cs typeface="Arial" panose="020B0604020202020204" pitchFamily="34" charset="0"/>
              </a:rPr>
              <a:t>APP</a:t>
            </a:r>
            <a:r>
              <a:rPr lang="zh-CN" altLang="zh-CN" sz="1100" b="1" kern="100" dirty="0">
                <a:latin typeface="Calibri" panose="020F0502020204030204" pitchFamily="34" charset="0"/>
                <a:ea typeface="微软雅黑" panose="020B0503020204020204" pitchFamily="34" charset="-122"/>
                <a:cs typeface="Arial" panose="020B0604020202020204" pitchFamily="34" charset="0"/>
              </a:rPr>
              <a:t>上看书写书，</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支持</a:t>
            </a:r>
            <a:r>
              <a:rPr lang="zh-CN" altLang="zh-CN" sz="1100" b="1" kern="100" dirty="0">
                <a:latin typeface="Calibri" panose="020F0502020204030204" pitchFamily="34" charset="0"/>
                <a:ea typeface="微软雅黑" panose="020B0503020204020204" pitchFamily="34" charset="-122"/>
                <a:cs typeface="Arial" panose="020B0604020202020204" pitchFamily="34" charset="0"/>
              </a:rPr>
              <a:t>数据</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查看</a:t>
            </a:r>
            <a:r>
              <a:rPr lang="zh-CN" altLang="zh-CN" sz="1100" b="1" kern="100" dirty="0">
                <a:latin typeface="Calibri" panose="020F0502020204030204" pitchFamily="34" charset="0"/>
                <a:ea typeface="微软雅黑" panose="020B0503020204020204" pitchFamily="34" charset="-122"/>
                <a:cs typeface="Arial" panose="020B0604020202020204" pitchFamily="34" charset="0"/>
              </a:rPr>
              <a:t>，目前市场属于空白</a:t>
            </a:r>
            <a:r>
              <a:rPr lang="zh-CN" altLang="zh-CN" sz="1100" b="1" kern="100" dirty="0" smtClean="0">
                <a:latin typeface="Calibri" panose="020F0502020204030204" pitchFamily="34" charset="0"/>
                <a:ea typeface="微软雅黑" panose="020B0503020204020204" pitchFamily="34" charset="-122"/>
                <a:cs typeface="Arial" panose="020B0604020202020204" pitchFamily="34" charset="0"/>
              </a:rPr>
              <a:t>状态</a:t>
            </a:r>
            <a:r>
              <a:rPr lang="zh-CN" altLang="en-US" sz="1100" b="1" kern="100" dirty="0">
                <a:latin typeface="Calibri" panose="020F0502020204030204" pitchFamily="34" charset="0"/>
                <a:ea typeface="微软雅黑" panose="020B0503020204020204" pitchFamily="34" charset="-122"/>
                <a:cs typeface="Arial" panose="020B0604020202020204" pitchFamily="34" charset="0"/>
              </a:rPr>
              <a:t>，</a:t>
            </a:r>
            <a:r>
              <a:rPr lang="en-US" altLang="zh-CN" sz="1100" b="1"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可在此方向进行深度尝试。</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52862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193777"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不同功能优劣分析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作者</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7296150" y="927899"/>
            <a:ext cx="3975100" cy="2123658"/>
          </a:xfrm>
          <a:prstGeom prst="rect">
            <a:avLst/>
          </a:prstGeom>
          <a:noFill/>
          <a:ln>
            <a:noFill/>
          </a:ln>
        </p:spPr>
        <p:txBody>
          <a:bodyPr wrap="square">
            <a:spAutoFit/>
          </a:bodyPr>
          <a:lstStyle/>
          <a:p>
            <a:pPr algn="just">
              <a:spcAft>
                <a:spcPts val="0"/>
              </a:spcAft>
            </a:pPr>
            <a:endParaRPr lang="en-US" altLang="zh-CN" sz="1100" b="1"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kern="100" dirty="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从粉丝经营来看</a:t>
            </a: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r>
              <a:rPr lang="zh-CN" altLang="en-US" sz="1100" kern="100" dirty="0">
                <a:solidFill>
                  <a:schemeClr val="accent6"/>
                </a:solidFill>
                <a:latin typeface="Calibri" panose="020F0502020204030204" pitchFamily="34" charset="0"/>
                <a:ea typeface="微软雅黑" panose="020B0503020204020204" pitchFamily="34" charset="-122"/>
                <a:cs typeface="Arial" panose="020B0604020202020204" pitchFamily="34" charset="0"/>
              </a:rPr>
              <a:t>站</a:t>
            </a:r>
            <a:r>
              <a:rPr lang="zh-CN" altLang="en-US" sz="1100"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内经营：</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阅文通过作家助手打通作者与粉丝之间的联系，例如起点</a:t>
            </a: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&amp;</a:t>
            </a: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QQ</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阅读</a:t>
            </a: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红包广场、</a:t>
            </a:r>
            <a:r>
              <a:rPr lang="en-US" altLang="zh-CN" sz="1100" kern="100" dirty="0" err="1" smtClean="0">
                <a:latin typeface="Calibri" panose="020F0502020204030204" pitchFamily="34" charset="0"/>
                <a:ea typeface="微软雅黑" panose="020B0503020204020204" pitchFamily="34" charset="-122"/>
                <a:cs typeface="Arial" panose="020B0604020202020204" pitchFamily="34" charset="0"/>
              </a:rPr>
              <a:t>QQ</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阅读</a:t>
            </a: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大神说、起点</a:t>
            </a:r>
            <a:r>
              <a:rPr lang="en-US" altLang="zh-CN" sz="1100" kern="100" dirty="0" smtClean="0">
                <a:latin typeface="Calibri" panose="020F0502020204030204" pitchFamily="34" charset="0"/>
                <a:ea typeface="微软雅黑" panose="020B0503020204020204" pitchFamily="34" charset="-122"/>
                <a:cs typeface="Arial" panose="020B0604020202020204" pitchFamily="34" charset="0"/>
              </a:rPr>
              <a:t>-</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作家粉丝称号</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r>
              <a:rPr lang="zh-CN" altLang="en-US" sz="1100" kern="100" dirty="0">
                <a:solidFill>
                  <a:schemeClr val="accent6"/>
                </a:solidFill>
                <a:latin typeface="Calibri" panose="020F0502020204030204" pitchFamily="34" charset="0"/>
                <a:ea typeface="微软雅黑" panose="020B0503020204020204" pitchFamily="34" charset="-122"/>
                <a:cs typeface="Arial" panose="020B0604020202020204" pitchFamily="34" charset="0"/>
              </a:rPr>
              <a:t>站</a:t>
            </a:r>
            <a:r>
              <a:rPr lang="zh-CN" altLang="en-US" sz="1100"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rPr>
              <a:t>外经营：</a:t>
            </a:r>
            <a:r>
              <a:rPr lang="zh-CN" altLang="en-US" sz="1100" kern="100" dirty="0" smtClean="0">
                <a:latin typeface="Calibri" panose="020F0502020204030204" pitchFamily="34" charset="0"/>
                <a:ea typeface="微软雅黑" panose="020B0503020204020204" pitchFamily="34" charset="-122"/>
                <a:cs typeface="Arial" panose="020B0604020202020204" pitchFamily="34" charset="0"/>
              </a:rPr>
              <a:t>阅文通过个渠道来宣传自己站内大神作者，提高作者的曝光量，为作者吸粉，同时达到品牌宣传的目的</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a:p>
            <a:pPr algn="just"/>
            <a:endParaRPr lang="en-US" altLang="zh-CN" sz="1100" kern="100" dirty="0" smtClean="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20" y="1284225"/>
            <a:ext cx="5029200" cy="1411006"/>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820" y="2941864"/>
            <a:ext cx="1799535" cy="3200770"/>
          </a:xfrm>
          <a:prstGeom prst="rect">
            <a:avLst/>
          </a:prstGeom>
          <a:effectLst>
            <a:outerShdw blurRad="50800" dist="38100" dir="2700000" algn="tl" rotWithShape="0">
              <a:prstClr val="black">
                <a:alpha val="40000"/>
              </a:prstClr>
            </a:outerShdw>
          </a:effectLst>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3505" y="2942087"/>
            <a:ext cx="1797621" cy="3197368"/>
          </a:xfrm>
          <a:prstGeom prst="rect">
            <a:avLst/>
          </a:prstGeom>
          <a:effectLst>
            <a:outerShdw blurRad="50800" dist="38100" dir="2700000" algn="tl" rotWithShape="0">
              <a:prstClr val="black">
                <a:alpha val="40000"/>
              </a:prstClr>
            </a:outerShdw>
          </a:effectLst>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8015" y="2942087"/>
            <a:ext cx="1598685" cy="3197368"/>
          </a:xfrm>
          <a:prstGeom prst="rect">
            <a:avLst/>
          </a:prstGeom>
          <a:effectLst>
            <a:outerShdw blurRad="50800" dist="38100" dir="2700000" algn="tl" rotWithShape="0">
              <a:prstClr val="black">
                <a:alpha val="40000"/>
              </a:prstClr>
            </a:outerShdw>
          </a:effectLst>
        </p:spPr>
      </p:pic>
      <p:sp>
        <p:nvSpPr>
          <p:cNvPr id="14" name="矩形 13"/>
          <p:cNvSpPr/>
          <p:nvPr/>
        </p:nvSpPr>
        <p:spPr>
          <a:xfrm>
            <a:off x="7296150" y="3171537"/>
            <a:ext cx="3975100" cy="938719"/>
          </a:xfrm>
          <a:prstGeom prst="rect">
            <a:avLst/>
          </a:prstGeom>
          <a:noFill/>
          <a:ln>
            <a:noFill/>
          </a:ln>
        </p:spPr>
        <p:txBody>
          <a:bodyPr wrap="square">
            <a:spAutoFit/>
          </a:bodyPr>
          <a:lstStyle/>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从平台来看，中文集团和阅文集团同为原创平台，对作家粉丝经营与作者培养上有着相同的需求</a:t>
            </a:r>
            <a:endParaRPr lang="en-US" altLang="zh-CN" sz="1100" b="1" kern="100" dirty="0" smtClean="0">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endParaRPr lang="en-US" altLang="zh-CN" sz="1100" b="1" kern="100" dirty="0">
              <a:solidFill>
                <a:schemeClr val="accent6"/>
              </a:solidFill>
              <a:latin typeface="Calibri" panose="020F0502020204030204" pitchFamily="34" charset="0"/>
              <a:ea typeface="微软雅黑" panose="020B0503020204020204" pitchFamily="34" charset="-122"/>
              <a:cs typeface="Arial" panose="020B0604020202020204" pitchFamily="34" charset="0"/>
            </a:endParaRPr>
          </a:p>
          <a:p>
            <a:pPr algn="just">
              <a:spcAft>
                <a:spcPts val="0"/>
              </a:spcAft>
            </a:pP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因此</a:t>
            </a:r>
            <a:r>
              <a:rPr lang="en-US" altLang="zh-CN" sz="1100" b="1" kern="100" dirty="0" err="1" smtClean="0">
                <a:latin typeface="Calibri" panose="020F0502020204030204" pitchFamily="34" charset="0"/>
                <a:ea typeface="微软雅黑" panose="020B0503020204020204" pitchFamily="34" charset="-122"/>
                <a:cs typeface="Arial" panose="020B0604020202020204" pitchFamily="34" charset="0"/>
              </a:rPr>
              <a:t>17k</a:t>
            </a:r>
            <a:r>
              <a:rPr lang="zh-CN" altLang="en-US" sz="1100" b="1" kern="100" dirty="0" smtClean="0">
                <a:latin typeface="Calibri" panose="020F0502020204030204" pitchFamily="34" charset="0"/>
                <a:ea typeface="微软雅黑" panose="020B0503020204020204" pitchFamily="34" charset="-122"/>
                <a:cs typeface="Arial" panose="020B0604020202020204" pitchFamily="34" charset="0"/>
              </a:rPr>
              <a:t>在规划手机创作功能时，需深度考虑作者粉丝运营（包含站内及站外），同时兼顾新人作者的培养与挖掘。</a:t>
            </a:r>
            <a:endParaRPr lang="en-US" altLang="zh-CN" sz="1100" kern="100" dirty="0" smtClean="0">
              <a:latin typeface="Calibri" panose="020F050202020403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87843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内  容</a:t>
            </a:r>
          </a:p>
        </p:txBody>
      </p:sp>
      <p:sp>
        <p:nvSpPr>
          <p:cNvPr id="8" name="矩形 7"/>
          <p:cNvSpPr/>
          <p:nvPr/>
        </p:nvSpPr>
        <p:spPr>
          <a:xfrm>
            <a:off x="4819993" y="2775919"/>
            <a:ext cx="1569660" cy="133882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作品分析</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作者分析</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驻站作者分析</a:t>
            </a:r>
          </a:p>
        </p:txBody>
      </p:sp>
    </p:spTree>
    <p:extLst>
      <p:ext uri="{BB962C8B-B14F-4D97-AF65-F5344CB8AC3E}">
        <p14:creationId xmlns:p14="http://schemas.microsoft.com/office/powerpoint/2010/main" val="848434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2100255"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内容     作品分析</a:t>
            </a:r>
          </a:p>
        </p:txBody>
      </p:sp>
      <p:sp>
        <p:nvSpPr>
          <p:cNvPr id="6" name="矩形 5"/>
          <p:cNvSpPr/>
          <p:nvPr/>
        </p:nvSpPr>
        <p:spPr>
          <a:xfrm>
            <a:off x="2079484" y="1568047"/>
            <a:ext cx="8540775" cy="1846619"/>
          </a:xfrm>
          <a:prstGeom prst="rect">
            <a:avLst/>
          </a:prstGeom>
        </p:spPr>
        <p:txBody>
          <a:bodyPr wrap="square" lIns="91397" tIns="45700" rIns="91397" bIns="457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bg2">
                    <a:lumMod val="10000"/>
                  </a:schemeClr>
                </a:solidFill>
                <a:latin typeface="微软雅黑" panose="020B0503020204020204" pitchFamily="34" charset="-122"/>
                <a:ea typeface="微软雅黑" panose="020B0503020204020204" pitchFamily="34" charset="-122"/>
              </a:rPr>
              <a:t>S</a:t>
            </a:r>
            <a:r>
              <a:rPr lang="zh-CN" altLang="en-US" b="1" dirty="0">
                <a:solidFill>
                  <a:schemeClr val="bg2">
                    <a:lumMod val="10000"/>
                  </a:schemeClr>
                </a:solidFill>
                <a:latin typeface="微软雅黑" panose="020B0503020204020204" pitchFamily="34" charset="-122"/>
                <a:ea typeface="微软雅黑" panose="020B0503020204020204" pitchFamily="34" charset="-122"/>
              </a:rPr>
              <a:t>级、重点、潜力作品：</a:t>
            </a:r>
            <a:r>
              <a:rPr lang="zh-CN" altLang="en-US" sz="1600" dirty="0">
                <a:solidFill>
                  <a:schemeClr val="bg2">
                    <a:lumMod val="10000"/>
                  </a:schemeClr>
                </a:solidFill>
                <a:latin typeface="微软雅黑" panose="020B0503020204020204" pitchFamily="34" charset="-122"/>
                <a:ea typeface="微软雅黑" panose="020B0503020204020204" pitchFamily="34" charset="-122"/>
              </a:rPr>
              <a:t>变化情况，新增完结变化，订阅打赏变化，区分男女频</a:t>
            </a:r>
            <a:endParaRPr lang="en-US" altLang="zh-CN" sz="1600" dirty="0">
              <a:solidFill>
                <a:schemeClr val="bg2">
                  <a:lumMod val="10000"/>
                </a:schemeClr>
              </a:solidFill>
              <a:latin typeface="微软雅黑" panose="020B0503020204020204" pitchFamily="34" charset="-122"/>
              <a:ea typeface="微软雅黑" panose="020B0503020204020204" pitchFamily="34" charset="-122"/>
            </a:endParaRPr>
          </a:p>
          <a:p>
            <a:endParaRPr lang="en-US" altLang="zh-CN" sz="1600" dirty="0">
              <a:solidFill>
                <a:schemeClr val="bg2">
                  <a:lumMod val="10000"/>
                </a:schemeClr>
              </a:solidFill>
              <a:latin typeface="微软雅黑" panose="020B0503020204020204" pitchFamily="34" charset="-122"/>
              <a:ea typeface="微软雅黑" panose="020B0503020204020204" pitchFamily="34" charset="-122"/>
              <a:sym typeface="+mn-lt"/>
            </a:endParaRPr>
          </a:p>
          <a:p>
            <a:endParaRPr lang="en-US" altLang="zh-CN" sz="1600" dirty="0">
              <a:solidFill>
                <a:schemeClr val="bg2">
                  <a:lumMod val="10000"/>
                </a:schemeClr>
              </a:solidFill>
              <a:latin typeface="微软雅黑" panose="020B0503020204020204" pitchFamily="34" charset="-122"/>
              <a:ea typeface="微软雅黑" panose="020B0503020204020204" pitchFamily="34" charset="-122"/>
              <a:sym typeface="+mn-lt"/>
            </a:endParaRPr>
          </a:p>
          <a:p>
            <a:r>
              <a:rPr lang="zh-CN" altLang="en-US" sz="1600" dirty="0">
                <a:solidFill>
                  <a:schemeClr val="bg2">
                    <a:lumMod val="10000"/>
                  </a:schemeClr>
                </a:solidFill>
                <a:latin typeface="微软雅黑" panose="020B0503020204020204" pitchFamily="34" charset="-122"/>
                <a:ea typeface="微软雅黑" panose="020B0503020204020204" pitchFamily="34" charset="-122"/>
                <a:sym typeface="+mn-lt"/>
              </a:rPr>
              <a:t>新书情况</a:t>
            </a:r>
            <a:endParaRPr lang="en-US" altLang="zh-CN" sz="1600" dirty="0">
              <a:solidFill>
                <a:schemeClr val="bg2">
                  <a:lumMod val="10000"/>
                </a:schemeClr>
              </a:solidFill>
              <a:latin typeface="微软雅黑" panose="020B0503020204020204" pitchFamily="34" charset="-122"/>
              <a:ea typeface="微软雅黑" panose="020B0503020204020204" pitchFamily="34" charset="-122"/>
              <a:sym typeface="+mn-lt"/>
            </a:endParaRPr>
          </a:p>
          <a:p>
            <a:endParaRPr lang="en-US" altLang="zh-CN" sz="1600" dirty="0">
              <a:solidFill>
                <a:schemeClr val="bg2">
                  <a:lumMod val="10000"/>
                </a:schemeClr>
              </a:solidFill>
              <a:latin typeface="微软雅黑" panose="020B0503020204020204" pitchFamily="34" charset="-122"/>
              <a:ea typeface="微软雅黑" panose="020B0503020204020204" pitchFamily="34" charset="-122"/>
              <a:sym typeface="+mn-lt"/>
            </a:endParaRPr>
          </a:p>
          <a:p>
            <a:endParaRPr lang="en-US" altLang="zh-CN" sz="1600" dirty="0">
              <a:solidFill>
                <a:schemeClr val="bg2">
                  <a:lumMod val="10000"/>
                </a:schemeClr>
              </a:solidFill>
              <a:latin typeface="微软雅黑" panose="020B0503020204020204" pitchFamily="34" charset="-122"/>
              <a:ea typeface="微软雅黑" panose="020B0503020204020204" pitchFamily="34" charset="-122"/>
              <a:sym typeface="+mn-lt"/>
            </a:endParaRPr>
          </a:p>
          <a:p>
            <a:r>
              <a:rPr lang="zh-CN" altLang="en-US" sz="1600" dirty="0">
                <a:solidFill>
                  <a:schemeClr val="bg2">
                    <a:lumMod val="10000"/>
                  </a:schemeClr>
                </a:solidFill>
                <a:latin typeface="微软雅黑" panose="020B0503020204020204" pitchFamily="34" charset="-122"/>
                <a:ea typeface="微软雅黑" panose="020B0503020204020204" pitchFamily="34" charset="-122"/>
                <a:sym typeface="+mn-lt"/>
              </a:rPr>
              <a:t>老书情况</a:t>
            </a:r>
            <a:endParaRPr lang="en-GB" altLang="zh-CN" sz="1600" dirty="0">
              <a:solidFill>
                <a:schemeClr val="bg2">
                  <a:lumMod val="10000"/>
                </a:schemeClr>
              </a:solidFill>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4028138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2060699" y="1552658"/>
            <a:ext cx="5293137" cy="369291"/>
          </a:xfrm>
          <a:prstGeom prst="rect">
            <a:avLst/>
          </a:prstGeom>
        </p:spPr>
        <p:txBody>
          <a:bodyPr wrap="square" lIns="91397" tIns="45700" rIns="91397" bIns="457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微软雅黑" panose="020B0503020204020204" pitchFamily="34" charset="-122"/>
                <a:ea typeface="微软雅黑" panose="020B0503020204020204" pitchFamily="34" charset="-122"/>
                <a:sym typeface="+mn-lt"/>
              </a:rPr>
              <a:t>签约作者数量变化</a:t>
            </a:r>
            <a:endParaRPr lang="en-GB" altLang="zh-CN" sz="1600" dirty="0">
              <a:latin typeface="微软雅黑" panose="020B0503020204020204" pitchFamily="34" charset="-122"/>
              <a:ea typeface="微软雅黑" panose="020B0503020204020204" pitchFamily="34" charset="-122"/>
              <a:sym typeface="+mn-lt"/>
            </a:endParaRPr>
          </a:p>
        </p:txBody>
      </p:sp>
      <p:sp>
        <p:nvSpPr>
          <p:cNvPr id="14" name="矩形 13"/>
          <p:cNvSpPr/>
          <p:nvPr/>
        </p:nvSpPr>
        <p:spPr>
          <a:xfrm>
            <a:off x="1344023" y="448348"/>
            <a:ext cx="2100255"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内容     作者分析</a:t>
            </a:r>
          </a:p>
        </p:txBody>
      </p:sp>
    </p:spTree>
    <p:extLst>
      <p:ext uri="{BB962C8B-B14F-4D97-AF65-F5344CB8AC3E}">
        <p14:creationId xmlns:p14="http://schemas.microsoft.com/office/powerpoint/2010/main" val="2587922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2072868" y="2093770"/>
            <a:ext cx="4903820" cy="369291"/>
          </a:xfrm>
          <a:prstGeom prst="rect">
            <a:avLst/>
          </a:prstGeom>
        </p:spPr>
        <p:txBody>
          <a:bodyPr wrap="square" lIns="91397" tIns="45700" rIns="91397" bIns="457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变化趋势，变化原因分析</a:t>
            </a:r>
            <a:endParaRPr lang="en-GB" altLang="zh-CN" sz="1600" dirty="0">
              <a:latin typeface="微软雅黑" panose="020B0503020204020204" pitchFamily="34" charset="-122"/>
              <a:ea typeface="微软雅黑" panose="020B0503020204020204" pitchFamily="34" charset="-122"/>
              <a:sym typeface="+mn-lt"/>
            </a:endParaRPr>
          </a:p>
        </p:txBody>
      </p:sp>
      <p:sp>
        <p:nvSpPr>
          <p:cNvPr id="9" name="矩形 8"/>
          <p:cNvSpPr/>
          <p:nvPr/>
        </p:nvSpPr>
        <p:spPr>
          <a:xfrm>
            <a:off x="1344023" y="448348"/>
            <a:ext cx="2613216"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内容     驻站作者变化</a:t>
            </a:r>
          </a:p>
        </p:txBody>
      </p:sp>
    </p:spTree>
    <p:extLst>
      <p:ext uri="{BB962C8B-B14F-4D97-AF65-F5344CB8AC3E}">
        <p14:creationId xmlns:p14="http://schemas.microsoft.com/office/powerpoint/2010/main" val="1878498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椭圆 8"/>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创  新</a:t>
            </a:r>
          </a:p>
        </p:txBody>
      </p:sp>
      <p:sp>
        <p:nvSpPr>
          <p:cNvPr id="59" name="文本框 58"/>
          <p:cNvSpPr txBox="1"/>
          <p:nvPr/>
        </p:nvSpPr>
        <p:spPr>
          <a:xfrm>
            <a:off x="4676764" y="2987362"/>
            <a:ext cx="3016467" cy="1323439"/>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创新的方向</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新媒体</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自研游戏和游戏联运</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广告</a:t>
            </a:r>
          </a:p>
        </p:txBody>
      </p:sp>
    </p:spTree>
    <p:extLst>
      <p:ext uri="{BB962C8B-B14F-4D97-AF65-F5344CB8AC3E}">
        <p14:creationId xmlns:p14="http://schemas.microsoft.com/office/powerpoint/2010/main" val="2380312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023" y="448348"/>
            <a:ext cx="3714478"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创新     新媒体</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价值</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问题</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9751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023" y="448348"/>
            <a:ext cx="3981475"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创新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AVG</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价值</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问题</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732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661854"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1-9</a:t>
            </a:r>
            <a:r>
              <a:rPr lang="zh-CN" altLang="en-US" sz="2000" dirty="0" smtClean="0">
                <a:latin typeface="微软雅黑" panose="020B0503020204020204" pitchFamily="34" charset="-122"/>
                <a:ea typeface="微软雅黑" panose="020B0503020204020204" pitchFamily="34" charset="-122"/>
              </a:rPr>
              <a:t>月用户发展日均表现</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图表 4"/>
          <p:cNvGraphicFramePr>
            <a:graphicFrameLocks/>
          </p:cNvGraphicFramePr>
          <p:nvPr>
            <p:extLst/>
          </p:nvPr>
        </p:nvGraphicFramePr>
        <p:xfrm>
          <a:off x="434234" y="1106723"/>
          <a:ext cx="5658221" cy="27521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a:graphicFrameLocks/>
          </p:cNvGraphicFramePr>
          <p:nvPr>
            <p:extLst/>
          </p:nvPr>
        </p:nvGraphicFramePr>
        <p:xfrm>
          <a:off x="434234" y="3982944"/>
          <a:ext cx="5679487" cy="26135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a:graphicFrameLocks/>
          </p:cNvGraphicFramePr>
          <p:nvPr>
            <p:extLst/>
          </p:nvPr>
        </p:nvGraphicFramePr>
        <p:xfrm>
          <a:off x="6221536" y="1106723"/>
          <a:ext cx="5399850" cy="2730211"/>
        </p:xfrm>
        <a:graphic>
          <a:graphicData uri="http://schemas.openxmlformats.org/drawingml/2006/chart">
            <c:chart xmlns:c="http://schemas.openxmlformats.org/drawingml/2006/chart" xmlns:r="http://schemas.openxmlformats.org/officeDocument/2006/relationships" r:id="rId4"/>
          </a:graphicData>
        </a:graphic>
      </p:graphicFrame>
      <p:sp>
        <p:nvSpPr>
          <p:cNvPr id="8" name="矩形 7"/>
          <p:cNvSpPr/>
          <p:nvPr/>
        </p:nvSpPr>
        <p:spPr>
          <a:xfrm>
            <a:off x="10477051" y="710430"/>
            <a:ext cx="1569660" cy="276999"/>
          </a:xfrm>
          <a:prstGeom prst="rect">
            <a:avLst/>
          </a:prstGeom>
        </p:spPr>
        <p:txBody>
          <a:bodyPr wrap="none">
            <a:spAutoFit/>
          </a:bodyPr>
          <a:lstStyle/>
          <a:p>
            <a:r>
              <a:rPr lang="zh-CN" altLang="en-US" sz="1200" dirty="0" smtClean="0">
                <a:latin typeface="微软雅黑" pitchFamily="34" charset="-122"/>
                <a:ea typeface="微软雅黑" pitchFamily="34" charset="-122"/>
              </a:rPr>
              <a:t>备注：数据为</a:t>
            </a:r>
            <a:r>
              <a:rPr lang="zh-CN" altLang="en-US" sz="1200" dirty="0" smtClean="0">
                <a:solidFill>
                  <a:srgbClr val="FF0000"/>
                </a:solidFill>
                <a:latin typeface="微软雅黑" pitchFamily="34" charset="-122"/>
                <a:ea typeface="微软雅黑" pitchFamily="34" charset="-122"/>
              </a:rPr>
              <a:t>日</a:t>
            </a:r>
            <a:r>
              <a:rPr lang="zh-CN" altLang="en-US" sz="1200" dirty="0" smtClean="0">
                <a:latin typeface="微软雅黑" pitchFamily="34" charset="-122"/>
                <a:ea typeface="微软雅黑" pitchFamily="34" charset="-122"/>
              </a:rPr>
              <a:t>去重</a:t>
            </a:r>
            <a:endParaRPr lang="zh-CN" altLang="en-US" sz="1200" dirty="0">
              <a:latin typeface="微软雅黑" pitchFamily="34" charset="-122"/>
              <a:ea typeface="微软雅黑" pitchFamily="34" charset="-122"/>
            </a:endParaRPr>
          </a:p>
        </p:txBody>
      </p:sp>
      <p:sp>
        <p:nvSpPr>
          <p:cNvPr id="9" name="文本框 8"/>
          <p:cNvSpPr txBox="1"/>
          <p:nvPr/>
        </p:nvSpPr>
        <p:spPr>
          <a:xfrm>
            <a:off x="6221536" y="4113864"/>
            <a:ext cx="5399850" cy="2062103"/>
          </a:xfrm>
          <a:prstGeom prst="rect">
            <a:avLst/>
          </a:prstGeom>
          <a:noFill/>
        </p:spPr>
        <p:txBody>
          <a:bodyPr wrap="square" rtlCol="0">
            <a:spAutoFit/>
          </a:bodyPr>
          <a:lstStyle/>
          <a:p>
            <a:pPr marL="342900" indent="-342900">
              <a:buFont typeface="+mj-lt"/>
              <a:buAutoNum type="arabicPeriod"/>
            </a:pPr>
            <a:r>
              <a:rPr lang="en-US" altLang="zh-CN" sz="1600" dirty="0" smtClean="0">
                <a:latin typeface="微软雅黑" panose="020B0503020204020204" pitchFamily="34" charset="-122"/>
                <a:ea typeface="微软雅黑" panose="020B0503020204020204" pitchFamily="34" charset="-122"/>
                <a:cs typeface="+mj-ea"/>
              </a:rPr>
              <a:t>H5</a:t>
            </a:r>
            <a:r>
              <a:rPr lang="zh-CN" altLang="en-US" sz="1600" dirty="0" smtClean="0">
                <a:latin typeface="微软雅黑" panose="020B0503020204020204" pitchFamily="34" charset="-122"/>
                <a:ea typeface="微软雅黑" panose="020B0503020204020204" pitchFamily="34" charset="-122"/>
                <a:cs typeface="+mj-ea"/>
              </a:rPr>
              <a:t>日均用户变化不大，充值用户数</a:t>
            </a:r>
            <a:r>
              <a:rPr lang="en-US" altLang="zh-CN" sz="1600" dirty="0" smtClean="0">
                <a:latin typeface="微软雅黑" panose="020B0503020204020204" pitchFamily="34" charset="-122"/>
                <a:ea typeface="微软雅黑" panose="020B0503020204020204" pitchFamily="34" charset="-122"/>
                <a:cs typeface="+mj-ea"/>
              </a:rPr>
              <a:t>5</a:t>
            </a:r>
            <a:r>
              <a:rPr lang="zh-CN" altLang="en-US" sz="1600" dirty="0" smtClean="0">
                <a:latin typeface="微软雅黑" panose="020B0503020204020204" pitchFamily="34" charset="-122"/>
                <a:ea typeface="微软雅黑" panose="020B0503020204020204" pitchFamily="34" charset="-122"/>
                <a:cs typeface="+mj-ea"/>
              </a:rPr>
              <a:t>、</a:t>
            </a:r>
            <a:r>
              <a:rPr lang="en-US" altLang="zh-CN" sz="1600" dirty="0" smtClean="0">
                <a:latin typeface="微软雅黑" panose="020B0503020204020204" pitchFamily="34" charset="-122"/>
                <a:ea typeface="微软雅黑" panose="020B0503020204020204" pitchFamily="34" charset="-122"/>
                <a:cs typeface="+mj-ea"/>
              </a:rPr>
              <a:t>6</a:t>
            </a:r>
            <a:r>
              <a:rPr lang="zh-CN" altLang="en-US" sz="1600" dirty="0" smtClean="0">
                <a:latin typeface="微软雅黑" panose="020B0503020204020204" pitchFamily="34" charset="-122"/>
                <a:ea typeface="微软雅黑" panose="020B0503020204020204" pitchFamily="34" charset="-122"/>
                <a:cs typeface="+mj-ea"/>
              </a:rPr>
              <a:t>、</a:t>
            </a:r>
            <a:r>
              <a:rPr lang="en-US" altLang="zh-CN" sz="1600" dirty="0" smtClean="0">
                <a:latin typeface="微软雅黑" panose="020B0503020204020204" pitchFamily="34" charset="-122"/>
                <a:ea typeface="微软雅黑" panose="020B0503020204020204" pitchFamily="34" charset="-122"/>
                <a:cs typeface="+mj-ea"/>
              </a:rPr>
              <a:t>7</a:t>
            </a:r>
            <a:r>
              <a:rPr lang="zh-CN" altLang="en-US" sz="1600" dirty="0" smtClean="0">
                <a:latin typeface="微软雅黑" panose="020B0503020204020204" pitchFamily="34" charset="-122"/>
                <a:ea typeface="微软雅黑" panose="020B0503020204020204" pitchFamily="34" charset="-122"/>
                <a:cs typeface="+mj-ea"/>
              </a:rPr>
              <a:t>月增长，</a:t>
            </a:r>
            <a:r>
              <a:rPr lang="en-US" altLang="zh-CN" sz="1600" dirty="0" smtClean="0">
                <a:latin typeface="微软雅黑" panose="020B0503020204020204" pitchFamily="34" charset="-122"/>
                <a:ea typeface="微软雅黑" panose="020B0503020204020204" pitchFamily="34" charset="-122"/>
                <a:cs typeface="+mj-ea"/>
              </a:rPr>
              <a:t>8</a:t>
            </a:r>
            <a:r>
              <a:rPr lang="zh-CN" altLang="en-US" sz="1600" dirty="0" smtClean="0">
                <a:latin typeface="微软雅黑" panose="020B0503020204020204" pitchFamily="34" charset="-122"/>
                <a:ea typeface="微软雅黑" panose="020B0503020204020204" pitchFamily="34" charset="-122"/>
                <a:cs typeface="+mj-ea"/>
              </a:rPr>
              <a:t>、</a:t>
            </a:r>
            <a:r>
              <a:rPr lang="en-US" altLang="zh-CN" sz="1600" dirty="0" smtClean="0">
                <a:latin typeface="微软雅黑" panose="020B0503020204020204" pitchFamily="34" charset="-122"/>
                <a:ea typeface="微软雅黑" panose="020B0503020204020204" pitchFamily="34" charset="-122"/>
                <a:cs typeface="+mj-ea"/>
              </a:rPr>
              <a:t>9</a:t>
            </a:r>
            <a:r>
              <a:rPr lang="zh-CN" altLang="en-US" sz="1600" dirty="0" smtClean="0">
                <a:latin typeface="微软雅黑" panose="020B0503020204020204" pitchFamily="34" charset="-122"/>
                <a:ea typeface="微软雅黑" panose="020B0503020204020204" pitchFamily="34" charset="-122"/>
                <a:cs typeface="+mj-ea"/>
              </a:rPr>
              <a:t>月下滑到年初水平。</a:t>
            </a:r>
            <a:endParaRPr lang="en-US" altLang="zh-CN" sz="1600" dirty="0" smtClean="0">
              <a:latin typeface="微软雅黑" panose="020B0503020204020204" pitchFamily="34" charset="-122"/>
              <a:ea typeface="微软雅黑" panose="020B0503020204020204" pitchFamily="34" charset="-122"/>
              <a:sym typeface="+mn-ea"/>
            </a:endParaRPr>
          </a:p>
          <a:p>
            <a:pPr marL="342900" indent="-342900">
              <a:buFont typeface="+mj-lt"/>
              <a:buAutoNum type="arabicPeriod"/>
            </a:pPr>
            <a:r>
              <a:rPr lang="en-US" altLang="zh-CN" sz="1600" dirty="0" smtClean="0">
                <a:latin typeface="微软雅黑" panose="020B0503020204020204" pitchFamily="34" charset="-122"/>
                <a:ea typeface="微软雅黑" panose="020B0503020204020204" pitchFamily="34" charset="-122"/>
                <a:sym typeface="+mn-ea"/>
              </a:rPr>
              <a:t>PC</a:t>
            </a:r>
            <a:r>
              <a:rPr lang="zh-CN" altLang="en-US" sz="1600" dirty="0" smtClean="0">
                <a:latin typeface="微软雅黑" panose="020B0503020204020204" pitchFamily="34" charset="-122"/>
                <a:ea typeface="微软雅黑" panose="020B0503020204020204" pitchFamily="34" charset="-122"/>
                <a:sym typeface="+mn-ea"/>
              </a:rPr>
              <a:t>日均访问用户下降明显，</a:t>
            </a:r>
            <a:r>
              <a:rPr lang="en-US" altLang="zh-CN" sz="1600" dirty="0" smtClean="0">
                <a:latin typeface="微软雅黑" panose="020B0503020204020204" pitchFamily="34" charset="-122"/>
                <a:ea typeface="微软雅黑" panose="020B0503020204020204" pitchFamily="34" charset="-122"/>
                <a:sym typeface="+mn-ea"/>
              </a:rPr>
              <a:t>5</a:t>
            </a:r>
            <a:r>
              <a:rPr lang="zh-CN" altLang="en-US" sz="1600" dirty="0" smtClean="0">
                <a:latin typeface="微软雅黑" panose="020B0503020204020204" pitchFamily="34" charset="-122"/>
                <a:ea typeface="微软雅黑" panose="020B0503020204020204" pitchFamily="34" charset="-122"/>
                <a:sym typeface="+mn-ea"/>
              </a:rPr>
              <a:t>月后稳定，充值用户数基本稳定，充值金额波动大</a:t>
            </a:r>
            <a:endParaRPr lang="zh-CN" altLang="en-US" sz="1600" dirty="0">
              <a:latin typeface="微软雅黑" panose="020B0503020204020204" pitchFamily="34" charset="-122"/>
              <a:ea typeface="微软雅黑" panose="020B0503020204020204" pitchFamily="34" charset="-122"/>
              <a:cs typeface="+mj-ea"/>
            </a:endParaRPr>
          </a:p>
          <a:p>
            <a:pPr marL="342900" indent="-342900">
              <a:buFont typeface="+mj-lt"/>
              <a:buAutoNum type="arabicPeriod"/>
            </a:pPr>
            <a:r>
              <a:rPr lang="zh-CN" altLang="en-US" sz="1600" dirty="0" smtClean="0">
                <a:latin typeface="微软雅黑" panose="020B0503020204020204" pitchFamily="34" charset="-122"/>
                <a:ea typeface="微软雅黑" panose="020B0503020204020204" pitchFamily="34" charset="-122"/>
                <a:cs typeface="+mj-ea"/>
              </a:rPr>
              <a:t>安卓日均用户年初开始下降，</a:t>
            </a:r>
            <a:r>
              <a:rPr lang="en-US" altLang="zh-CN" sz="1600" dirty="0" smtClean="0">
                <a:latin typeface="微软雅黑" panose="020B0503020204020204" pitchFamily="34" charset="-122"/>
                <a:ea typeface="微软雅黑" panose="020B0503020204020204" pitchFamily="34" charset="-122"/>
                <a:cs typeface="+mj-ea"/>
              </a:rPr>
              <a:t>7</a:t>
            </a:r>
            <a:r>
              <a:rPr lang="zh-CN" altLang="en-US" sz="1600" dirty="0" smtClean="0">
                <a:latin typeface="微软雅黑" panose="020B0503020204020204" pitchFamily="34" charset="-122"/>
                <a:ea typeface="微软雅黑" panose="020B0503020204020204" pitchFamily="34" charset="-122"/>
                <a:cs typeface="+mj-ea"/>
              </a:rPr>
              <a:t>月开始反弹。充值用户数年初开始下降，</a:t>
            </a:r>
            <a:r>
              <a:rPr lang="en-US" altLang="zh-CN" sz="1600" dirty="0" smtClean="0">
                <a:latin typeface="微软雅黑" panose="020B0503020204020204" pitchFamily="34" charset="-122"/>
                <a:ea typeface="微软雅黑" panose="020B0503020204020204" pitchFamily="34" charset="-122"/>
                <a:cs typeface="+mj-ea"/>
              </a:rPr>
              <a:t>7-9</a:t>
            </a:r>
            <a:r>
              <a:rPr lang="zh-CN" altLang="en-US" sz="1600" dirty="0" smtClean="0">
                <a:latin typeface="微软雅黑" panose="020B0503020204020204" pitchFamily="34" charset="-122"/>
                <a:ea typeface="微软雅黑" panose="020B0503020204020204" pitchFamily="34" charset="-122"/>
                <a:cs typeface="+mj-ea"/>
              </a:rPr>
              <a:t>月稳定，日均充值金额波动明显</a:t>
            </a:r>
            <a:endParaRPr lang="en-US" altLang="zh-CN" sz="1600" dirty="0" smtClean="0">
              <a:latin typeface="微软雅黑" panose="020B0503020204020204" pitchFamily="34" charset="-122"/>
              <a:ea typeface="微软雅黑" panose="020B0503020204020204" pitchFamily="34" charset="-122"/>
              <a:cs typeface="+mj-ea"/>
            </a:endParaRPr>
          </a:p>
          <a:p>
            <a:pPr marL="342900" indent="-342900">
              <a:buFont typeface="+mj-lt"/>
              <a:buAutoNum type="arabicPeriod"/>
            </a:pPr>
            <a:r>
              <a:rPr lang="zh-CN" altLang="en-US" sz="1600" dirty="0" smtClean="0">
                <a:latin typeface="微软雅黑" panose="020B0503020204020204" pitchFamily="34" charset="-122"/>
                <a:ea typeface="微软雅黑" panose="020B0503020204020204" pitchFamily="34" charset="-122"/>
                <a:cs typeface="+mj-ea"/>
              </a:rPr>
              <a:t>苹果日均用户数变化不大，充值用户数波动，充值金额有一定增长</a:t>
            </a:r>
            <a:endParaRPr lang="zh-CN" altLang="en-US" sz="1600" dirty="0">
              <a:latin typeface="微软雅黑" panose="020B0503020204020204" pitchFamily="34" charset="-122"/>
              <a:ea typeface="微软雅黑" panose="020B0503020204020204" pitchFamily="34" charset="-122"/>
              <a:cs typeface="+mj-ea"/>
            </a:endParaRPr>
          </a:p>
        </p:txBody>
      </p:sp>
    </p:spTree>
    <p:extLst>
      <p:ext uri="{BB962C8B-B14F-4D97-AF65-F5344CB8AC3E}">
        <p14:creationId xmlns:p14="http://schemas.microsoft.com/office/powerpoint/2010/main" val="179902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023" y="448348"/>
            <a:ext cx="3970959"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创新     游戏联运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价值</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问题</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8599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023" y="448348"/>
            <a:ext cx="3457998"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创新     广告</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价值</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问题</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375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经  营</a:t>
            </a:r>
          </a:p>
        </p:txBody>
      </p:sp>
      <p:sp>
        <p:nvSpPr>
          <p:cNvPr id="5" name="矩形 4"/>
          <p:cNvSpPr/>
          <p:nvPr/>
        </p:nvSpPr>
        <p:spPr>
          <a:xfrm>
            <a:off x="4819993" y="2725829"/>
            <a:ext cx="2861681" cy="1200329"/>
          </a:xfrm>
          <a:prstGeom prst="rect">
            <a:avLst/>
          </a:prstGeom>
        </p:spPr>
        <p:txBody>
          <a:bodyPr wrap="none">
            <a:spAutoFit/>
          </a:bodyPr>
          <a:lstStyle/>
          <a:p>
            <a:pPr>
              <a:lnSpc>
                <a:spcPct val="200000"/>
              </a:lnSpc>
            </a:pPr>
            <a:r>
              <a:rPr lang="zh-CN" altLang="en-US" dirty="0">
                <a:latin typeface="微软雅黑" panose="020B0503020204020204" pitchFamily="34" charset="-122"/>
                <a:ea typeface="微软雅黑" panose="020B0503020204020204" pitchFamily="34" charset="-122"/>
              </a:rPr>
              <a:t>成本情况  提升和优化的点</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组织架构，缺乏的人才</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4079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023" y="448348"/>
            <a:ext cx="2100255"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组织结构     总览</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57434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8554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rPr>
              <a:t>2019</a:t>
            </a:r>
            <a:endParaRPr lang="zh-CN" altLang="en-US" sz="4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itchFamily="34" charset="0"/>
            </a:endParaRPr>
          </a:p>
        </p:txBody>
      </p:sp>
      <p:sp>
        <p:nvSpPr>
          <p:cNvPr id="6" name="矩形 5"/>
          <p:cNvSpPr/>
          <p:nvPr/>
        </p:nvSpPr>
        <p:spPr>
          <a:xfrm>
            <a:off x="4819993" y="1718934"/>
            <a:ext cx="64633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产品</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381621" y="1672768"/>
            <a:ext cx="1082348" cy="1384995"/>
          </a:xfrm>
          <a:prstGeom prst="rect">
            <a:avLst/>
          </a:prstGeom>
          <a:noFill/>
        </p:spPr>
        <p:txBody>
          <a:bodyPr wrap="non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作者当用户</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互动</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分享</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p:txBody>
      </p:sp>
      <p:sp>
        <p:nvSpPr>
          <p:cNvPr id="8" name="矩形 7"/>
          <p:cNvSpPr/>
          <p:nvPr/>
        </p:nvSpPr>
        <p:spPr>
          <a:xfrm>
            <a:off x="4819993" y="3218380"/>
            <a:ext cx="64633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推广</a:t>
            </a:r>
            <a:endParaRPr lang="en-US" altLang="zh-CN" dirty="0">
              <a:latin typeface="微软雅黑" panose="020B0503020204020204" pitchFamily="34" charset="-122"/>
              <a:ea typeface="微软雅黑" panose="020B0503020204020204" pitchFamily="34" charset="-122"/>
            </a:endParaRPr>
          </a:p>
        </p:txBody>
      </p:sp>
      <p:sp>
        <p:nvSpPr>
          <p:cNvPr id="10" name="矩形 9"/>
          <p:cNvSpPr/>
          <p:nvPr/>
        </p:nvSpPr>
        <p:spPr>
          <a:xfrm>
            <a:off x="4822071" y="4855182"/>
            <a:ext cx="64633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运营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3473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4023" y="448348"/>
            <a:ext cx="4665060"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产品     重构后的功能组和三大重点功能</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PA_文本框 4">
            <a:extLst>
              <a:ext uri="{FF2B5EF4-FFF2-40B4-BE49-F238E27FC236}">
                <a16:creationId xmlns:a16="http://schemas.microsoft.com/office/drawing/2014/main" xmlns="" id="{A5F2887F-F865-42D4-BD18-280D3AEE64C8}"/>
              </a:ext>
            </a:extLst>
          </p:cNvPr>
          <p:cNvSpPr txBox="1"/>
          <p:nvPr>
            <p:custDataLst>
              <p:tags r:id="rId1"/>
            </p:custDataLst>
          </p:nvPr>
        </p:nvSpPr>
        <p:spPr>
          <a:xfrm>
            <a:off x="3148438" y="1652188"/>
            <a:ext cx="830997" cy="900246"/>
          </a:xfrm>
          <a:prstGeom prst="rect">
            <a:avLst/>
          </a:prstGeom>
          <a:noFill/>
        </p:spPr>
        <p:txBody>
          <a:bodyPr wrap="none" lIns="68580" tIns="34290" rIns="68580" bIns="34290" rtlCol="0">
            <a:spAutoFit/>
          </a:bodyPr>
          <a:lstStyle/>
          <a:p>
            <a:pPr>
              <a:lnSpc>
                <a:spcPct val="150000"/>
              </a:lnSpc>
            </a:pP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新手村</a:t>
            </a:r>
            <a:endPar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endParaRPr>
          </a:p>
          <a:p>
            <a:pPr>
              <a:lnSpc>
                <a:spcPct val="150000"/>
              </a:lnSpc>
            </a:pP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签约票</a:t>
            </a:r>
            <a:endPar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6" name="PA_矩形 9">
            <a:extLst>
              <a:ext uri="{FF2B5EF4-FFF2-40B4-BE49-F238E27FC236}">
                <a16:creationId xmlns:a16="http://schemas.microsoft.com/office/drawing/2014/main" xmlns="" id="{3B053453-2264-478E-9979-38B1E26D425C}"/>
              </a:ext>
            </a:extLst>
          </p:cNvPr>
          <p:cNvSpPr/>
          <p:nvPr>
            <p:custDataLst>
              <p:tags r:id="rId2"/>
            </p:custDataLst>
          </p:nvPr>
        </p:nvSpPr>
        <p:spPr>
          <a:xfrm>
            <a:off x="7448206" y="4104382"/>
            <a:ext cx="454111" cy="441754"/>
          </a:xfrm>
          <a:prstGeom prst="rect">
            <a:avLst/>
          </a:prstGeom>
          <a:noFill/>
          <a:ln w="25400">
            <a:solidFill>
              <a:srgbClr val="CCCBC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PA_矩形 10">
            <a:extLst>
              <a:ext uri="{FF2B5EF4-FFF2-40B4-BE49-F238E27FC236}">
                <a16:creationId xmlns:a16="http://schemas.microsoft.com/office/drawing/2014/main" xmlns="" id="{4F9C34D9-E149-4208-8992-509CCEC95B45}"/>
              </a:ext>
            </a:extLst>
          </p:cNvPr>
          <p:cNvSpPr/>
          <p:nvPr>
            <p:custDataLst>
              <p:tags r:id="rId3"/>
            </p:custDataLst>
          </p:nvPr>
        </p:nvSpPr>
        <p:spPr>
          <a:xfrm>
            <a:off x="7589406" y="4163076"/>
            <a:ext cx="1870186" cy="345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1100" dirty="0">
                <a:solidFill>
                  <a:schemeClr val="bg1"/>
                </a:solidFill>
                <a:latin typeface="微软雅黑" panose="020B0503020204020204" pitchFamily="34" charset="-122"/>
                <a:ea typeface="微软雅黑" panose="020B0503020204020204" pitchFamily="34" charset="-122"/>
              </a:rPr>
              <a:t>读者与签约作者</a:t>
            </a:r>
            <a:r>
              <a:rPr lang="en-US" altLang="zh-CN" sz="1100" dirty="0">
                <a:solidFill>
                  <a:schemeClr val="bg1"/>
                </a:solidFill>
                <a:latin typeface="微软雅黑" panose="020B0503020204020204" pitchFamily="34" charset="-122"/>
                <a:ea typeface="微软雅黑" panose="020B0503020204020204" pitchFamily="34" charset="-122"/>
              </a:rPr>
              <a:t>-</a:t>
            </a:r>
            <a:r>
              <a:rPr lang="zh-CN" altLang="en-US" sz="1100" dirty="0">
                <a:solidFill>
                  <a:schemeClr val="bg1"/>
                </a:solidFill>
                <a:latin typeface="微软雅黑" panose="020B0503020204020204" pitchFamily="34" charset="-122"/>
                <a:ea typeface="微软雅黑" panose="020B0503020204020204" pitchFamily="34" charset="-122"/>
              </a:rPr>
              <a:t>粉丝</a:t>
            </a:r>
          </a:p>
        </p:txBody>
      </p:sp>
      <p:sp>
        <p:nvSpPr>
          <p:cNvPr id="8" name="PA_矩形 11">
            <a:extLst>
              <a:ext uri="{FF2B5EF4-FFF2-40B4-BE49-F238E27FC236}">
                <a16:creationId xmlns:a16="http://schemas.microsoft.com/office/drawing/2014/main" xmlns="" id="{54AE2662-24E8-4589-8130-8D4C58F5B8B3}"/>
              </a:ext>
            </a:extLst>
          </p:cNvPr>
          <p:cNvSpPr/>
          <p:nvPr>
            <p:custDataLst>
              <p:tags r:id="rId4"/>
            </p:custDataLst>
          </p:nvPr>
        </p:nvSpPr>
        <p:spPr>
          <a:xfrm>
            <a:off x="3977864" y="1910448"/>
            <a:ext cx="454111" cy="441754"/>
          </a:xfrm>
          <a:prstGeom prst="rect">
            <a:avLst/>
          </a:prstGeom>
          <a:noFill/>
          <a:ln w="25400">
            <a:solidFill>
              <a:srgbClr val="CCCBC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PA_矩形 12">
            <a:extLst>
              <a:ext uri="{FF2B5EF4-FFF2-40B4-BE49-F238E27FC236}">
                <a16:creationId xmlns:a16="http://schemas.microsoft.com/office/drawing/2014/main" xmlns="" id="{49C8D61B-A34D-4886-B1E1-C575F6CF7388}"/>
              </a:ext>
            </a:extLst>
          </p:cNvPr>
          <p:cNvSpPr/>
          <p:nvPr>
            <p:custDataLst>
              <p:tags r:id="rId5"/>
            </p:custDataLst>
          </p:nvPr>
        </p:nvSpPr>
        <p:spPr>
          <a:xfrm>
            <a:off x="4204920" y="1944428"/>
            <a:ext cx="1836206" cy="373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新手作者与读者</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拉新</a:t>
            </a:r>
          </a:p>
        </p:txBody>
      </p:sp>
      <p:sp>
        <p:nvSpPr>
          <p:cNvPr id="10" name="PA_矩形 11">
            <a:extLst>
              <a:ext uri="{FF2B5EF4-FFF2-40B4-BE49-F238E27FC236}">
                <a16:creationId xmlns:a16="http://schemas.microsoft.com/office/drawing/2014/main" xmlns="" id="{54AE2662-24E8-4589-8130-8D4C58F5B8B3}"/>
              </a:ext>
            </a:extLst>
          </p:cNvPr>
          <p:cNvSpPr/>
          <p:nvPr>
            <p:custDataLst>
              <p:tags r:id="rId6"/>
            </p:custDataLst>
          </p:nvPr>
        </p:nvSpPr>
        <p:spPr>
          <a:xfrm>
            <a:off x="5312546" y="3033968"/>
            <a:ext cx="454111" cy="441754"/>
          </a:xfrm>
          <a:prstGeom prst="rect">
            <a:avLst/>
          </a:prstGeom>
          <a:noFill/>
          <a:ln w="25400">
            <a:solidFill>
              <a:srgbClr val="CCCBC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PA_矩形 12">
            <a:extLst>
              <a:ext uri="{FF2B5EF4-FFF2-40B4-BE49-F238E27FC236}">
                <a16:creationId xmlns:a16="http://schemas.microsoft.com/office/drawing/2014/main" xmlns="" id="{49C8D61B-A34D-4886-B1E1-C575F6CF7388}"/>
              </a:ext>
            </a:extLst>
          </p:cNvPr>
          <p:cNvSpPr/>
          <p:nvPr>
            <p:custDataLst>
              <p:tags r:id="rId7"/>
            </p:custDataLst>
          </p:nvPr>
        </p:nvSpPr>
        <p:spPr>
          <a:xfrm>
            <a:off x="5457736" y="3064860"/>
            <a:ext cx="1614703" cy="373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zh-CN" altLang="en-US"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读者与读者</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活跃</a:t>
            </a:r>
          </a:p>
        </p:txBody>
      </p:sp>
      <p:sp>
        <p:nvSpPr>
          <p:cNvPr id="12" name="PA_文本框 4">
            <a:extLst>
              <a:ext uri="{FF2B5EF4-FFF2-40B4-BE49-F238E27FC236}">
                <a16:creationId xmlns:a16="http://schemas.microsoft.com/office/drawing/2014/main" xmlns="" id="{A5F2887F-F865-42D4-BD18-280D3AEE64C8}"/>
              </a:ext>
            </a:extLst>
          </p:cNvPr>
          <p:cNvSpPr txBox="1"/>
          <p:nvPr>
            <p:custDataLst>
              <p:tags r:id="rId8"/>
            </p:custDataLst>
          </p:nvPr>
        </p:nvSpPr>
        <p:spPr>
          <a:xfrm>
            <a:off x="6084944" y="3710600"/>
            <a:ext cx="1292662" cy="1315745"/>
          </a:xfrm>
          <a:prstGeom prst="rect">
            <a:avLst/>
          </a:prstGeom>
          <a:noFill/>
        </p:spPr>
        <p:txBody>
          <a:bodyPr wrap="none" lIns="68580" tIns="34290" rIns="68580" bIns="34290" rtlCol="0">
            <a:spAutoFit/>
          </a:bodyPr>
          <a:lstStyle/>
          <a:p>
            <a:pPr>
              <a:lnSpc>
                <a:spcPct val="150000"/>
              </a:lnSpc>
            </a:pP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个人关注</a:t>
            </a:r>
            <a:endPar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endParaRPr>
          </a:p>
          <a:p>
            <a:pPr>
              <a:lnSpc>
                <a:spcPct val="150000"/>
              </a:lnSpc>
            </a:pP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作者、达人</a:t>
            </a:r>
            <a:r>
              <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rPr>
              <a:t/>
            </a:r>
            <a:br>
              <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rPr>
            </a:b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激励政策</a:t>
            </a:r>
            <a:endPar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13" name="PA_文本框 4">
            <a:extLst>
              <a:ext uri="{FF2B5EF4-FFF2-40B4-BE49-F238E27FC236}">
                <a16:creationId xmlns:a16="http://schemas.microsoft.com/office/drawing/2014/main" xmlns="" id="{A5F2887F-F865-42D4-BD18-280D3AEE64C8}"/>
              </a:ext>
            </a:extLst>
          </p:cNvPr>
          <p:cNvSpPr txBox="1"/>
          <p:nvPr>
            <p:custDataLst>
              <p:tags r:id="rId9"/>
            </p:custDataLst>
          </p:nvPr>
        </p:nvSpPr>
        <p:spPr>
          <a:xfrm>
            <a:off x="4204919" y="2785481"/>
            <a:ext cx="1061829" cy="900246"/>
          </a:xfrm>
          <a:prstGeom prst="rect">
            <a:avLst/>
          </a:prstGeom>
          <a:noFill/>
        </p:spPr>
        <p:txBody>
          <a:bodyPr wrap="none" lIns="68580" tIns="34290" rIns="68580" bIns="34290" rtlCol="0">
            <a:spAutoFit/>
          </a:bodyPr>
          <a:lstStyle/>
          <a:p>
            <a:pPr>
              <a:lnSpc>
                <a:spcPct val="150000"/>
              </a:lnSpc>
            </a:pP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星球广场</a:t>
            </a:r>
            <a:endPar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endParaRPr>
          </a:p>
          <a:p>
            <a:pPr>
              <a:lnSpc>
                <a:spcPct val="150000"/>
              </a:lnSpc>
            </a:pPr>
            <a:r>
              <a:rPr lang="zh-CN" altLang="en-US" sz="1800" dirty="0">
                <a:solidFill>
                  <a:schemeClr val="tx1">
                    <a:lumMod val="50000"/>
                    <a:lumOff val="50000"/>
                  </a:schemeClr>
                </a:solidFill>
                <a:latin typeface="华文细黑" panose="02010600040101010101" pitchFamily="2" charset="-122"/>
                <a:ea typeface="华文细黑" panose="02010600040101010101" pitchFamily="2" charset="-122"/>
              </a:rPr>
              <a:t>话题</a:t>
            </a:r>
            <a:endParaRPr lang="en-US" altLang="zh-CN" sz="18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4858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par>
                                <p:cTn id="8" presetID="63" presetClass="path" presetSubtype="0" decel="50000" fill="hold" grpId="1" nodeType="withEffect">
                                  <p:stCondLst>
                                    <p:cond delay="750"/>
                                  </p:stCondLst>
                                  <p:childTnLst>
                                    <p:animMotion origin="layout" path="M 0.01528 1.60494E-6 L -0.10885 1.60494E-6 " pathEditMode="relative" rAng="0" ptsTypes="AA">
                                      <p:cBhvr>
                                        <p:cTn id="9" dur="750" spd="-100000" fill="hold"/>
                                        <p:tgtEl>
                                          <p:spTgt spid="7"/>
                                        </p:tgtEl>
                                        <p:attrNameLst>
                                          <p:attrName>ppt_x</p:attrName>
                                          <p:attrName>ppt_y</p:attrName>
                                        </p:attrNameLst>
                                      </p:cBhvr>
                                      <p:rCtr x="-6215" y="0"/>
                                    </p:animMotion>
                                  </p:childTnLst>
                                </p:cTn>
                              </p:par>
                              <p:par>
                                <p:cTn id="10" presetID="35" presetClass="path" presetSubtype="0" accel="50000" decel="50000" fill="hold" grpId="2" nodeType="withEffect">
                                  <p:stCondLst>
                                    <p:cond delay="1500"/>
                                  </p:stCondLst>
                                  <p:childTnLst>
                                    <p:animMotion origin="layout" path="M 0.01597 1.60494E-6 L -2.22222E-6 1.60494E-6 " pathEditMode="relative" rAng="0" ptsTypes="AA">
                                      <p:cBhvr>
                                        <p:cTn id="11" dur="750" fill="hold"/>
                                        <p:tgtEl>
                                          <p:spTgt spid="7"/>
                                        </p:tgtEl>
                                        <p:attrNameLst>
                                          <p:attrName>ppt_x</p:attrName>
                                          <p:attrName>ppt_y</p:attrName>
                                        </p:attrNameLst>
                                      </p:cBhvr>
                                      <p:rCtr x="-799" y="0"/>
                                    </p:animMotion>
                                  </p:childTnLst>
                                </p:cTn>
                              </p:par>
                              <p:par>
                                <p:cTn id="12" presetID="10" presetClass="entr" presetSubtype="0" fill="hold" grpId="0" nodeType="withEffect">
                                  <p:stCondLst>
                                    <p:cond delay="7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50"/>
                                        <p:tgtEl>
                                          <p:spTgt spid="9"/>
                                        </p:tgtEl>
                                      </p:cBhvr>
                                    </p:animEffect>
                                  </p:childTnLst>
                                </p:cTn>
                              </p:par>
                              <p:par>
                                <p:cTn id="15" presetID="63" presetClass="path" presetSubtype="0" decel="50000" fill="hold" grpId="1" nodeType="withEffect">
                                  <p:stCondLst>
                                    <p:cond delay="750"/>
                                  </p:stCondLst>
                                  <p:childTnLst>
                                    <p:animMotion origin="layout" path="M 0.01523 -7.40741E-7 L -0.10885 -7.40741E-7 " pathEditMode="relative" rAng="0" ptsTypes="AA">
                                      <p:cBhvr>
                                        <p:cTn id="16" dur="750" spd="-100000" fill="hold"/>
                                        <p:tgtEl>
                                          <p:spTgt spid="9"/>
                                        </p:tgtEl>
                                        <p:attrNameLst>
                                          <p:attrName>ppt_x</p:attrName>
                                          <p:attrName>ppt_y</p:attrName>
                                        </p:attrNameLst>
                                      </p:cBhvr>
                                      <p:rCtr x="-6211" y="0"/>
                                    </p:animMotion>
                                  </p:childTnLst>
                                </p:cTn>
                              </p:par>
                              <p:par>
                                <p:cTn id="17" presetID="35" presetClass="path" presetSubtype="0" accel="50000" decel="50000" fill="hold" grpId="2" nodeType="withEffect">
                                  <p:stCondLst>
                                    <p:cond delay="1500"/>
                                  </p:stCondLst>
                                  <p:childTnLst>
                                    <p:animMotion origin="layout" path="M 0.01602 -7.40741E-7 L 2.08333E-7 -7.40741E-7 " pathEditMode="relative" rAng="0" ptsTypes="AA">
                                      <p:cBhvr>
                                        <p:cTn id="18" dur="750" fill="hold"/>
                                        <p:tgtEl>
                                          <p:spTgt spid="9"/>
                                        </p:tgtEl>
                                        <p:attrNameLst>
                                          <p:attrName>ppt_x</p:attrName>
                                          <p:attrName>ppt_y</p:attrName>
                                        </p:attrNameLst>
                                      </p:cBhvr>
                                      <p:rCtr x="-807" y="0"/>
                                    </p:animMotion>
                                  </p:childTnLst>
                                </p:cTn>
                              </p:par>
                              <p:par>
                                <p:cTn id="19" presetID="10" presetClass="entr" presetSubtype="0" fill="hold" grpId="0" nodeType="with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childTnLst>
                                </p:cTn>
                              </p:par>
                              <p:par>
                                <p:cTn id="22" presetID="42" presetClass="path" presetSubtype="0" decel="30000" fill="hold" grpId="1" nodeType="withEffect">
                                  <p:stCondLst>
                                    <p:cond delay="250"/>
                                  </p:stCondLst>
                                  <p:childTnLst>
                                    <p:animMotion origin="layout" path="M 3.61111E-6 4.32099E-6 L 0.04496 0.0003 " pathEditMode="relative" rAng="0" ptsTypes="AA">
                                      <p:cBhvr>
                                        <p:cTn id="23" dur="750" spd="-100000" fill="hold"/>
                                        <p:tgtEl>
                                          <p:spTgt spid="6"/>
                                        </p:tgtEl>
                                        <p:attrNameLst>
                                          <p:attrName>ppt_x</p:attrName>
                                          <p:attrName>ppt_y</p:attrName>
                                        </p:attrNameLst>
                                      </p:cBhvr>
                                      <p:rCtr x="2240" y="0"/>
                                    </p:animMotion>
                                  </p:childTnLst>
                                </p:cTn>
                              </p:par>
                              <p:par>
                                <p:cTn id="24" presetID="10" presetClass="entr" presetSubtype="0" fill="hold" grpId="0" nodeType="withEffect">
                                  <p:stCondLst>
                                    <p:cond delay="25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750"/>
                                        <p:tgtEl>
                                          <p:spTgt spid="8"/>
                                        </p:tgtEl>
                                      </p:cBhvr>
                                    </p:animEffect>
                                  </p:childTnLst>
                                </p:cTn>
                              </p:par>
                              <p:par>
                                <p:cTn id="27" presetID="42" presetClass="path" presetSubtype="0" decel="30000" fill="hold" grpId="1" nodeType="withEffect">
                                  <p:stCondLst>
                                    <p:cond delay="250"/>
                                  </p:stCondLst>
                                  <p:childTnLst>
                                    <p:animMotion origin="layout" path="M 3.75E-6 -4.81481E-6 L 0.04492 0.00024 " pathEditMode="relative" rAng="0" ptsTypes="AA">
                                      <p:cBhvr>
                                        <p:cTn id="28" dur="750" spd="-100000" fill="hold"/>
                                        <p:tgtEl>
                                          <p:spTgt spid="8"/>
                                        </p:tgtEl>
                                        <p:attrNameLst>
                                          <p:attrName>ppt_x</p:attrName>
                                          <p:attrName>ppt_y</p:attrName>
                                        </p:attrNameLst>
                                      </p:cBhvr>
                                      <p:rCtr x="2240" y="0"/>
                                    </p:animMotion>
                                  </p:childTnLst>
                                </p:cTn>
                              </p:par>
                              <p:par>
                                <p:cTn id="29" presetID="10" presetClass="entr" presetSubtype="0" fill="hold" grpId="0" nodeType="withEffect">
                                  <p:stCondLst>
                                    <p:cond delay="25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750"/>
                                        <p:tgtEl>
                                          <p:spTgt spid="5"/>
                                        </p:tgtEl>
                                      </p:cBhvr>
                                    </p:animEffect>
                                  </p:childTnLst>
                                </p:cTn>
                              </p:par>
                              <p:par>
                                <p:cTn id="32" presetID="42" presetClass="path" presetSubtype="0" decel="30000" fill="hold" grpId="1" nodeType="withEffect">
                                  <p:stCondLst>
                                    <p:cond delay="250"/>
                                  </p:stCondLst>
                                  <p:childTnLst>
                                    <p:animMotion origin="layout" path="M 1.66667E-6 1.23457E-7 L 0.04496 0.00031 " pathEditMode="relative" rAng="0" ptsTypes="AA">
                                      <p:cBhvr>
                                        <p:cTn id="33" dur="750" spd="-100000" fill="hold"/>
                                        <p:tgtEl>
                                          <p:spTgt spid="5"/>
                                        </p:tgtEl>
                                        <p:attrNameLst>
                                          <p:attrName>ppt_x</p:attrName>
                                          <p:attrName>ppt_y</p:attrName>
                                        </p:attrNameLst>
                                      </p:cBhvr>
                                      <p:rCtr x="2240" y="0"/>
                                    </p:animMotion>
                                  </p:childTnLst>
                                </p:cTn>
                              </p:par>
                              <p:par>
                                <p:cTn id="34" presetID="10" presetClass="entr" presetSubtype="0" fill="hold" grpId="0" nodeType="withEffect">
                                  <p:stCondLst>
                                    <p:cond delay="75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750"/>
                                        <p:tgtEl>
                                          <p:spTgt spid="11"/>
                                        </p:tgtEl>
                                      </p:cBhvr>
                                    </p:animEffect>
                                  </p:childTnLst>
                                </p:cTn>
                              </p:par>
                              <p:par>
                                <p:cTn id="37" presetID="63" presetClass="path" presetSubtype="0" decel="50000" fill="hold" grpId="1" nodeType="withEffect">
                                  <p:stCondLst>
                                    <p:cond delay="750"/>
                                  </p:stCondLst>
                                  <p:childTnLst>
                                    <p:animMotion origin="layout" path="M 0.01523 -7.40741E-7 L -0.10885 -7.40741E-7 " pathEditMode="relative" rAng="0" ptsTypes="AA">
                                      <p:cBhvr>
                                        <p:cTn id="38" dur="750" spd="-100000" fill="hold"/>
                                        <p:tgtEl>
                                          <p:spTgt spid="11"/>
                                        </p:tgtEl>
                                        <p:attrNameLst>
                                          <p:attrName>ppt_x</p:attrName>
                                          <p:attrName>ppt_y</p:attrName>
                                        </p:attrNameLst>
                                      </p:cBhvr>
                                      <p:rCtr x="-6211" y="0"/>
                                    </p:animMotion>
                                  </p:childTnLst>
                                </p:cTn>
                              </p:par>
                              <p:par>
                                <p:cTn id="39" presetID="35" presetClass="path" presetSubtype="0" accel="50000" decel="50000" fill="hold" grpId="2" nodeType="withEffect">
                                  <p:stCondLst>
                                    <p:cond delay="1500"/>
                                  </p:stCondLst>
                                  <p:childTnLst>
                                    <p:animMotion origin="layout" path="M 0.01602 -7.40741E-7 L 2.08333E-7 -7.40741E-7 " pathEditMode="relative" rAng="0" ptsTypes="AA">
                                      <p:cBhvr>
                                        <p:cTn id="40" dur="750" fill="hold"/>
                                        <p:tgtEl>
                                          <p:spTgt spid="11"/>
                                        </p:tgtEl>
                                        <p:attrNameLst>
                                          <p:attrName>ppt_x</p:attrName>
                                          <p:attrName>ppt_y</p:attrName>
                                        </p:attrNameLst>
                                      </p:cBhvr>
                                      <p:rCtr x="-807" y="0"/>
                                    </p:animMotion>
                                  </p:childTnLst>
                                </p:cTn>
                              </p:par>
                              <p:par>
                                <p:cTn id="41" presetID="10" presetClass="entr" presetSubtype="0" fill="hold" grpId="0" nodeType="withEffect">
                                  <p:stCondLst>
                                    <p:cond delay="25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750"/>
                                        <p:tgtEl>
                                          <p:spTgt spid="10"/>
                                        </p:tgtEl>
                                      </p:cBhvr>
                                    </p:animEffect>
                                  </p:childTnLst>
                                </p:cTn>
                              </p:par>
                              <p:par>
                                <p:cTn id="44" presetID="42" presetClass="path" presetSubtype="0" decel="30000" fill="hold" grpId="1" nodeType="withEffect">
                                  <p:stCondLst>
                                    <p:cond delay="250"/>
                                  </p:stCondLst>
                                  <p:childTnLst>
                                    <p:animMotion origin="layout" path="M 3.75E-6 -4.81481E-6 L 0.04492 0.00024 " pathEditMode="relative" rAng="0" ptsTypes="AA">
                                      <p:cBhvr>
                                        <p:cTn id="45" dur="750" spd="-100000" fill="hold"/>
                                        <p:tgtEl>
                                          <p:spTgt spid="10"/>
                                        </p:tgtEl>
                                        <p:attrNameLst>
                                          <p:attrName>ppt_x</p:attrName>
                                          <p:attrName>ppt_y</p:attrName>
                                        </p:attrNameLst>
                                      </p:cBhvr>
                                      <p:rCtr x="2240" y="0"/>
                                    </p:animMotion>
                                  </p:childTnLst>
                                </p:cTn>
                              </p:par>
                              <p:par>
                                <p:cTn id="46" presetID="10" presetClass="entr" presetSubtype="0" fill="hold" grpId="0" nodeType="withEffect">
                                  <p:stCondLst>
                                    <p:cond delay="25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750"/>
                                        <p:tgtEl>
                                          <p:spTgt spid="12"/>
                                        </p:tgtEl>
                                      </p:cBhvr>
                                    </p:animEffect>
                                  </p:childTnLst>
                                </p:cTn>
                              </p:par>
                              <p:par>
                                <p:cTn id="49" presetID="42" presetClass="path" presetSubtype="0" decel="30000" fill="hold" grpId="1" nodeType="withEffect">
                                  <p:stCondLst>
                                    <p:cond delay="250"/>
                                  </p:stCondLst>
                                  <p:childTnLst>
                                    <p:animMotion origin="layout" path="M 1.66667E-6 1.23457E-7 L 0.04496 0.00031 " pathEditMode="relative" rAng="0" ptsTypes="AA">
                                      <p:cBhvr>
                                        <p:cTn id="50" dur="750" spd="-100000" fill="hold"/>
                                        <p:tgtEl>
                                          <p:spTgt spid="12"/>
                                        </p:tgtEl>
                                        <p:attrNameLst>
                                          <p:attrName>ppt_x</p:attrName>
                                          <p:attrName>ppt_y</p:attrName>
                                        </p:attrNameLst>
                                      </p:cBhvr>
                                      <p:rCtr x="2240" y="0"/>
                                    </p:animMotion>
                                  </p:childTnLst>
                                </p:cTn>
                              </p:par>
                              <p:par>
                                <p:cTn id="51" presetID="10" presetClass="entr" presetSubtype="0" fill="hold" grpId="0" nodeType="withEffect">
                                  <p:stCondLst>
                                    <p:cond delay="25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750"/>
                                        <p:tgtEl>
                                          <p:spTgt spid="13"/>
                                        </p:tgtEl>
                                      </p:cBhvr>
                                    </p:animEffect>
                                  </p:childTnLst>
                                </p:cTn>
                              </p:par>
                              <p:par>
                                <p:cTn id="54" presetID="42" presetClass="path" presetSubtype="0" decel="30000" fill="hold" grpId="1" nodeType="withEffect">
                                  <p:stCondLst>
                                    <p:cond delay="250"/>
                                  </p:stCondLst>
                                  <p:childTnLst>
                                    <p:animMotion origin="layout" path="M 1.66667E-6 1.23457E-7 L 0.04496 0.00031 " pathEditMode="relative" rAng="0" ptsTypes="AA">
                                      <p:cBhvr>
                                        <p:cTn id="55" dur="750" spd="-100000" fill="hold"/>
                                        <p:tgtEl>
                                          <p:spTgt spid="13"/>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animBg="1"/>
      <p:bldP spid="7" grpId="1" animBg="1"/>
      <p:bldP spid="7" grpId="2" animBg="1"/>
      <p:bldP spid="8" grpId="0" animBg="1"/>
      <p:bldP spid="8" grpId="1" animBg="1"/>
      <p:bldP spid="9" grpId="0" animBg="1"/>
      <p:bldP spid="9" grpId="1" animBg="1"/>
      <p:bldP spid="9" grpId="2" animBg="1"/>
      <p:bldP spid="10" grpId="0" animBg="1"/>
      <p:bldP spid="10" grpId="1" animBg="1"/>
      <p:bldP spid="11" grpId="0" animBg="1"/>
      <p:bldP spid="11" grpId="1" animBg="1"/>
      <p:bldP spid="11" grpId="2" animBg="1"/>
      <p:bldP spid="12" grpId="0"/>
      <p:bldP spid="12" grpId="1"/>
      <p:bldP spid="13" grpId="0"/>
      <p:bldP spid="13"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218229" y="5214025"/>
            <a:ext cx="1370889" cy="707886"/>
          </a:xfrm>
          <a:prstGeom prst="rect">
            <a:avLst/>
          </a:prstGeom>
          <a:noFill/>
        </p:spPr>
        <p:txBody>
          <a:bodyPr wrap="none" rtlCol="0">
            <a:spAutoFit/>
          </a:bodyPr>
          <a:lstStyle/>
          <a:p>
            <a:pPr algn="ctr"/>
            <a:r>
              <a:rPr lang="zh-CN" altLang="en-US" sz="4000" i="1" dirty="0">
                <a:solidFill>
                  <a:schemeClr val="tx1">
                    <a:lumMod val="95000"/>
                    <a:lumOff val="5000"/>
                  </a:schemeClr>
                </a:solidFill>
                <a:latin typeface="微软雅黑" panose="020B0503020204020204" pitchFamily="34" charset="-122"/>
                <a:ea typeface="微软雅黑" panose="020B0503020204020204" pitchFamily="34" charset="-122"/>
              </a:rPr>
              <a:t>谢谢</a:t>
            </a:r>
            <a:r>
              <a:rPr lang="en-US" altLang="zh-CN" sz="4000" i="1"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4000" i="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9218229" y="5921911"/>
            <a:ext cx="14036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78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3892412" cy="400110"/>
          </a:xfrm>
          <a:prstGeom prst="rect">
            <a:avLst/>
          </a:prstGeom>
        </p:spPr>
        <p:txBody>
          <a:bodyPr wrap="none">
            <a:spAutoFit/>
          </a:bodyPr>
          <a:lstStyle/>
          <a:p>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用户</a:t>
            </a:r>
            <a:r>
              <a:rPr lang="en-US" altLang="zh-CN" sz="2000" b="1"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2018</a:t>
            </a:r>
            <a:r>
              <a:rPr lang="zh-CN" altLang="en-US" sz="2000" dirty="0" smtClean="0">
                <a:solidFill>
                  <a:prstClr val="black"/>
                </a:solidFill>
                <a:latin typeface="微软雅黑" panose="020B0503020204020204" pitchFamily="34" charset="-122"/>
                <a:ea typeface="微软雅黑" panose="020B0503020204020204" pitchFamily="34" charset="-122"/>
              </a:rPr>
              <a:t>年</a:t>
            </a:r>
            <a:r>
              <a:rPr lang="en-US" altLang="zh-CN" sz="2000" dirty="0" smtClean="0">
                <a:solidFill>
                  <a:prstClr val="black"/>
                </a:solidFill>
                <a:latin typeface="微软雅黑" panose="020B0503020204020204" pitchFamily="34" charset="-122"/>
                <a:ea typeface="微软雅黑" panose="020B0503020204020204" pitchFamily="34" charset="-122"/>
              </a:rPr>
              <a:t>1-9</a:t>
            </a:r>
            <a:r>
              <a:rPr lang="zh-CN" altLang="en-US" sz="2000" dirty="0" smtClean="0">
                <a:solidFill>
                  <a:prstClr val="black"/>
                </a:solidFill>
                <a:latin typeface="微软雅黑" panose="020B0503020204020204" pitchFamily="34" charset="-122"/>
                <a:ea typeface="微软雅黑" panose="020B0503020204020204" pitchFamily="34" charset="-122"/>
              </a:rPr>
              <a:t>月用户月情况</a:t>
            </a:r>
            <a:endPar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10019851" y="829724"/>
            <a:ext cx="1569660" cy="276999"/>
          </a:xfrm>
          <a:prstGeom prst="rect">
            <a:avLst/>
          </a:prstGeom>
        </p:spPr>
        <p:txBody>
          <a:bodyPr wrap="none">
            <a:spAutoFit/>
          </a:bodyPr>
          <a:lstStyle/>
          <a:p>
            <a:r>
              <a:rPr lang="zh-CN" altLang="en-US" sz="1200" dirty="0" smtClean="0">
                <a:solidFill>
                  <a:prstClr val="black"/>
                </a:solidFill>
                <a:latin typeface="微软雅黑" pitchFamily="34" charset="-122"/>
                <a:ea typeface="微软雅黑" pitchFamily="34" charset="-122"/>
              </a:rPr>
              <a:t>备注：数据为</a:t>
            </a:r>
            <a:r>
              <a:rPr lang="zh-CN" altLang="en-US" sz="1200" dirty="0" smtClean="0">
                <a:solidFill>
                  <a:srgbClr val="FF0000"/>
                </a:solidFill>
                <a:latin typeface="微软雅黑" pitchFamily="34" charset="-122"/>
                <a:ea typeface="微软雅黑" pitchFamily="34" charset="-122"/>
              </a:rPr>
              <a:t>月</a:t>
            </a:r>
            <a:r>
              <a:rPr lang="zh-CN" altLang="en-US" sz="1200" dirty="0" smtClean="0">
                <a:solidFill>
                  <a:prstClr val="black"/>
                </a:solidFill>
                <a:latin typeface="微软雅黑" pitchFamily="34" charset="-122"/>
                <a:ea typeface="微软雅黑" pitchFamily="34" charset="-122"/>
              </a:rPr>
              <a:t>去重</a:t>
            </a:r>
            <a:endParaRPr lang="zh-CN" altLang="en-US" sz="1200" dirty="0">
              <a:solidFill>
                <a:prstClr val="black"/>
              </a:solidFill>
              <a:latin typeface="微软雅黑" pitchFamily="34" charset="-122"/>
              <a:ea typeface="微软雅黑" pitchFamily="34" charset="-122"/>
            </a:endParaRPr>
          </a:p>
        </p:txBody>
      </p:sp>
      <p:graphicFrame>
        <p:nvGraphicFramePr>
          <p:cNvPr id="9" name="图表 8"/>
          <p:cNvGraphicFramePr>
            <a:graphicFrameLocks/>
          </p:cNvGraphicFramePr>
          <p:nvPr>
            <p:extLst/>
          </p:nvPr>
        </p:nvGraphicFramePr>
        <p:xfrm>
          <a:off x="598967" y="1196163"/>
          <a:ext cx="552538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extLst/>
          </p:nvPr>
        </p:nvGraphicFramePr>
        <p:xfrm>
          <a:off x="6287386" y="1196163"/>
          <a:ext cx="522767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0"/>
          <p:cNvSpPr txBox="1"/>
          <p:nvPr/>
        </p:nvSpPr>
        <p:spPr>
          <a:xfrm>
            <a:off x="598967" y="4113864"/>
            <a:ext cx="11022419" cy="1200329"/>
          </a:xfrm>
          <a:prstGeom prst="rect">
            <a:avLst/>
          </a:prstGeom>
          <a:noFill/>
        </p:spPr>
        <p:txBody>
          <a:bodyPr wrap="square" rtlCol="0">
            <a:spAutoFit/>
          </a:bodyPr>
          <a:lstStyle/>
          <a:p>
            <a:pPr marL="342900" indent="-342900">
              <a:lnSpc>
                <a:spcPct val="150000"/>
              </a:lnSpc>
              <a:buFont typeface="+mj-lt"/>
              <a:buAutoNum type="arabicPeriod"/>
            </a:pPr>
            <a:r>
              <a:rPr lang="en-US" altLang="zh-CN" sz="1600" dirty="0" smtClean="0">
                <a:latin typeface="微软雅黑" panose="020B0503020204020204" pitchFamily="34" charset="-122"/>
                <a:ea typeface="微软雅黑" panose="020B0503020204020204" pitchFamily="34" charset="-122"/>
                <a:cs typeface="+mj-ea"/>
              </a:rPr>
              <a:t>H5</a:t>
            </a:r>
            <a:r>
              <a:rPr lang="zh-CN" altLang="en-US" sz="1600" dirty="0" smtClean="0">
                <a:latin typeface="微软雅黑" panose="020B0503020204020204" pitchFamily="34" charset="-122"/>
                <a:ea typeface="微软雅黑" panose="020B0503020204020204" pitchFamily="34" charset="-122"/>
                <a:cs typeface="+mj-ea"/>
              </a:rPr>
              <a:t>月总用户变化很大？？充值用户数</a:t>
            </a:r>
            <a:r>
              <a:rPr lang="en-US" altLang="zh-CN" sz="1600" dirty="0" smtClean="0">
                <a:latin typeface="微软雅黑" panose="020B0503020204020204" pitchFamily="34" charset="-122"/>
                <a:ea typeface="微软雅黑" panose="020B0503020204020204" pitchFamily="34" charset="-122"/>
                <a:cs typeface="+mj-ea"/>
              </a:rPr>
              <a:t>8</a:t>
            </a:r>
            <a:r>
              <a:rPr lang="zh-CN" altLang="en-US" sz="1600" dirty="0" smtClean="0">
                <a:latin typeface="微软雅黑" panose="020B0503020204020204" pitchFamily="34" charset="-122"/>
                <a:ea typeface="微软雅黑" panose="020B0503020204020204" pitchFamily="34" charset="-122"/>
                <a:cs typeface="+mj-ea"/>
              </a:rPr>
              <a:t>、</a:t>
            </a:r>
            <a:r>
              <a:rPr lang="en-US" altLang="zh-CN" sz="1600" dirty="0" smtClean="0">
                <a:latin typeface="微软雅黑" panose="020B0503020204020204" pitchFamily="34" charset="-122"/>
                <a:ea typeface="微软雅黑" panose="020B0503020204020204" pitchFamily="34" charset="-122"/>
                <a:cs typeface="+mj-ea"/>
              </a:rPr>
              <a:t>9</a:t>
            </a:r>
            <a:r>
              <a:rPr lang="zh-CN" altLang="en-US" sz="1600" dirty="0" smtClean="0">
                <a:latin typeface="微软雅黑" panose="020B0503020204020204" pitchFamily="34" charset="-122"/>
                <a:ea typeface="微软雅黑" panose="020B0503020204020204" pitchFamily="34" charset="-122"/>
                <a:cs typeface="+mj-ea"/>
              </a:rPr>
              <a:t>月下滑。    </a:t>
            </a:r>
            <a:r>
              <a:rPr lang="zh-CN" altLang="en-US" sz="1600" dirty="0" smtClean="0">
                <a:solidFill>
                  <a:srgbClr val="FF0000"/>
                </a:solidFill>
                <a:latin typeface="微软雅黑" panose="020B0503020204020204" pitchFamily="34" charset="-122"/>
                <a:ea typeface="微软雅黑" panose="020B0503020204020204" pitchFamily="34" charset="-122"/>
                <a:cs typeface="+mj-ea"/>
              </a:rPr>
              <a:t>龙燕改图</a:t>
            </a:r>
            <a:endParaRPr lang="en-US" altLang="zh-CN" sz="1600" dirty="0" smtClean="0">
              <a:solidFill>
                <a:srgbClr val="FF0000"/>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mj-lt"/>
              <a:buAutoNum type="arabicPeriod"/>
            </a:pPr>
            <a:r>
              <a:rPr lang="en-US" altLang="zh-CN" sz="1600" dirty="0" smtClean="0">
                <a:latin typeface="微软雅黑" panose="020B0503020204020204" pitchFamily="34" charset="-122"/>
                <a:ea typeface="微软雅黑" panose="020B0503020204020204" pitchFamily="34" charset="-122"/>
                <a:sym typeface="+mn-ea"/>
              </a:rPr>
              <a:t>PC</a:t>
            </a:r>
            <a:r>
              <a:rPr lang="zh-CN" altLang="en-US" sz="1600" dirty="0">
                <a:latin typeface="微软雅黑" panose="020B0503020204020204" pitchFamily="34" charset="-122"/>
                <a:ea typeface="微软雅黑" panose="020B0503020204020204" pitchFamily="34" charset="-122"/>
                <a:sym typeface="+mn-ea"/>
              </a:rPr>
              <a:t>月</a:t>
            </a:r>
            <a:r>
              <a:rPr lang="zh-CN" altLang="en-US" sz="1600" dirty="0" smtClean="0">
                <a:latin typeface="微软雅黑" panose="020B0503020204020204" pitchFamily="34" charset="-122"/>
                <a:ea typeface="微软雅黑" panose="020B0503020204020204" pitchFamily="34" charset="-122"/>
                <a:sym typeface="+mn-ea"/>
              </a:rPr>
              <a:t>访问用户下降明显，</a:t>
            </a:r>
            <a:r>
              <a:rPr lang="en-US" altLang="zh-CN" sz="1600" dirty="0" smtClean="0">
                <a:latin typeface="微软雅黑" panose="020B0503020204020204" pitchFamily="34" charset="-122"/>
                <a:ea typeface="微软雅黑" panose="020B0503020204020204" pitchFamily="34" charset="-122"/>
                <a:sym typeface="+mn-ea"/>
              </a:rPr>
              <a:t>5</a:t>
            </a:r>
            <a:r>
              <a:rPr lang="zh-CN" altLang="en-US" sz="1600" dirty="0" smtClean="0">
                <a:latin typeface="微软雅黑" panose="020B0503020204020204" pitchFamily="34" charset="-122"/>
                <a:ea typeface="微软雅黑" panose="020B0503020204020204" pitchFamily="34" charset="-122"/>
                <a:sym typeface="+mn-ea"/>
              </a:rPr>
              <a:t>月后稳定，充值用户数基本稳定，充值金额波动大</a:t>
            </a:r>
            <a:endParaRPr lang="zh-CN" altLang="en-US" sz="1600" dirty="0">
              <a:latin typeface="微软雅黑" panose="020B0503020204020204" pitchFamily="34" charset="-122"/>
              <a:ea typeface="微软雅黑" panose="020B0503020204020204" pitchFamily="34" charset="-122"/>
              <a:cs typeface="+mj-ea"/>
            </a:endParaRPr>
          </a:p>
          <a:p>
            <a:pPr marL="342900" indent="-342900">
              <a:lnSpc>
                <a:spcPct val="150000"/>
              </a:lnSpc>
              <a:buFont typeface="+mj-lt"/>
              <a:buAutoNum type="arabicPeriod"/>
            </a:pPr>
            <a:r>
              <a:rPr lang="zh-CN" altLang="en-US" sz="1600" dirty="0" smtClean="0">
                <a:latin typeface="微软雅黑" panose="020B0503020204020204" pitchFamily="34" charset="-122"/>
                <a:ea typeface="微软雅黑" panose="020B0503020204020204" pitchFamily="34" charset="-122"/>
                <a:cs typeface="+mj-ea"/>
              </a:rPr>
              <a:t>安卓日均用户年初开始下降，</a:t>
            </a:r>
            <a:r>
              <a:rPr lang="en-US" altLang="zh-CN" sz="1600" dirty="0" smtClean="0">
                <a:latin typeface="微软雅黑" panose="020B0503020204020204" pitchFamily="34" charset="-122"/>
                <a:ea typeface="微软雅黑" panose="020B0503020204020204" pitchFamily="34" charset="-122"/>
                <a:cs typeface="+mj-ea"/>
              </a:rPr>
              <a:t>7</a:t>
            </a:r>
            <a:r>
              <a:rPr lang="zh-CN" altLang="en-US" sz="1600" dirty="0" smtClean="0">
                <a:latin typeface="微软雅黑" panose="020B0503020204020204" pitchFamily="34" charset="-122"/>
                <a:ea typeface="微软雅黑" panose="020B0503020204020204" pitchFamily="34" charset="-122"/>
                <a:cs typeface="+mj-ea"/>
              </a:rPr>
              <a:t>月开始反弹。充值用户数年初开始下降，</a:t>
            </a:r>
            <a:r>
              <a:rPr lang="en-US" altLang="zh-CN" sz="1600" dirty="0" smtClean="0">
                <a:latin typeface="微软雅黑" panose="020B0503020204020204" pitchFamily="34" charset="-122"/>
                <a:ea typeface="微软雅黑" panose="020B0503020204020204" pitchFamily="34" charset="-122"/>
                <a:cs typeface="+mj-ea"/>
              </a:rPr>
              <a:t>7-9</a:t>
            </a:r>
            <a:r>
              <a:rPr lang="zh-CN" altLang="en-US" sz="1600" dirty="0" smtClean="0">
                <a:latin typeface="微软雅黑" panose="020B0503020204020204" pitchFamily="34" charset="-122"/>
                <a:ea typeface="微软雅黑" panose="020B0503020204020204" pitchFamily="34" charset="-122"/>
                <a:cs typeface="+mj-ea"/>
              </a:rPr>
              <a:t>月稳定，日均充值金额波动明显</a:t>
            </a:r>
            <a:endParaRPr lang="zh-CN" altLang="en-US" sz="1600" dirty="0">
              <a:latin typeface="微软雅黑" panose="020B0503020204020204" pitchFamily="34" charset="-122"/>
              <a:ea typeface="微软雅黑" panose="020B0503020204020204" pitchFamily="34" charset="-122"/>
              <a:cs typeface="+mj-ea"/>
            </a:endParaRPr>
          </a:p>
        </p:txBody>
      </p:sp>
    </p:spTree>
    <p:extLst>
      <p:ext uri="{BB962C8B-B14F-4D97-AF65-F5344CB8AC3E}">
        <p14:creationId xmlns:p14="http://schemas.microsoft.com/office/powerpoint/2010/main" val="163645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nvGraphicFramePr>
        <p:xfrm>
          <a:off x="528955" y="993140"/>
          <a:ext cx="3389630" cy="3301365"/>
        </p:xfrm>
        <a:graphic>
          <a:graphicData uri="http://schemas.openxmlformats.org/drawingml/2006/chart">
            <c:chart xmlns:c="http://schemas.openxmlformats.org/drawingml/2006/chart" xmlns:r="http://schemas.openxmlformats.org/officeDocument/2006/relationships" r:id="rId2"/>
          </a:graphicData>
        </a:graphic>
      </p:graphicFrame>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4249881"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2018</a:t>
            </a:r>
            <a:r>
              <a:rPr lang="zh-CN" altLang="en-US" sz="2000" dirty="0">
                <a:latin typeface="微软雅黑" panose="020B0503020204020204" pitchFamily="34" charset="-122"/>
                <a:ea typeface="微软雅黑" panose="020B0503020204020204" pitchFamily="34" charset="-122"/>
              </a:rPr>
              <a:t>年客户端</a:t>
            </a:r>
            <a:r>
              <a:rPr lang="zh-CN" altLang="en-US" sz="2000" dirty="0" smtClean="0">
                <a:latin typeface="微软雅黑" panose="020B0503020204020204" pitchFamily="34" charset="-122"/>
                <a:ea typeface="微软雅黑" panose="020B0503020204020204" pitchFamily="34" charset="-122"/>
              </a:rPr>
              <a:t>新增用户质量</a:t>
            </a:r>
            <a:endParaRPr lang="zh-CN" altLang="en-US"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58445" y="4185920"/>
            <a:ext cx="11674475" cy="2739211"/>
          </a:xfrm>
          <a:prstGeom prst="rect">
            <a:avLst/>
          </a:prstGeom>
          <a:noFill/>
        </p:spPr>
        <p:txBody>
          <a:bodyPr wrap="square" rtlCol="0">
            <a:spAutoFit/>
          </a:bodyPr>
          <a:lstStyle/>
          <a:p>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mj-ea"/>
              </a:rPr>
              <a:t>1. </a:t>
            </a:r>
            <a:r>
              <a:rPr lang="en-US" altLang="zh-CN" sz="1600" b="1" dirty="0">
                <a:latin typeface="微软雅黑" panose="020B0503020204020204" pitchFamily="34" charset="-122"/>
                <a:ea typeface="微软雅黑" panose="020B0503020204020204" pitchFamily="34" charset="-122"/>
                <a:cs typeface="+mj-ea"/>
              </a:rPr>
              <a:t>5-9</a:t>
            </a:r>
            <a:r>
              <a:rPr lang="zh-CN" altLang="en-US" sz="1600" b="1" dirty="0">
                <a:latin typeface="微软雅黑" panose="020B0503020204020204" pitchFamily="34" charset="-122"/>
                <a:ea typeface="微软雅黑" panose="020B0503020204020204" pitchFamily="34" charset="-122"/>
                <a:cs typeface="+mj-ea"/>
              </a:rPr>
              <a:t>月</a:t>
            </a:r>
            <a:r>
              <a:rPr lang="zh-CN" altLang="en-US" sz="1600" dirty="0">
                <a:latin typeface="微软雅黑" panose="020B0503020204020204" pitchFamily="34" charset="-122"/>
                <a:ea typeface="微软雅黑" panose="020B0503020204020204" pitchFamily="34" charset="-122"/>
                <a:cs typeface="+mj-ea"/>
              </a:rPr>
              <a:t>安卓月日均新增上涨</a:t>
            </a:r>
            <a:r>
              <a:rPr lang="en-US" altLang="zh-CN" sz="1600" dirty="0">
                <a:latin typeface="微软雅黑" panose="020B0503020204020204" pitchFamily="34" charset="-122"/>
                <a:ea typeface="微软雅黑" panose="020B0503020204020204" pitchFamily="34" charset="-122"/>
                <a:cs typeface="+mj-ea"/>
              </a:rPr>
              <a:t>17.51%</a:t>
            </a:r>
            <a:r>
              <a:rPr lang="zh-CN" altLang="en-US" sz="1600" dirty="0">
                <a:latin typeface="微软雅黑" panose="020B0503020204020204" pitchFamily="34" charset="-122"/>
                <a:ea typeface="微软雅黑" panose="020B0503020204020204" pitchFamily="34" charset="-122"/>
                <a:cs typeface="+mj-ea"/>
              </a:rPr>
              <a:t>，但次留、</a:t>
            </a:r>
            <a:r>
              <a:rPr lang="en-US" altLang="zh-CN" sz="1600" dirty="0">
                <a:latin typeface="微软雅黑" panose="020B0503020204020204" pitchFamily="34" charset="-122"/>
                <a:ea typeface="微软雅黑" panose="020B0503020204020204" pitchFamily="34" charset="-122"/>
                <a:cs typeface="+mj-ea"/>
              </a:rPr>
              <a:t>30</a:t>
            </a:r>
            <a:r>
              <a:rPr lang="zh-CN" altLang="en-US" sz="1600" dirty="0">
                <a:latin typeface="微软雅黑" panose="020B0503020204020204" pitchFamily="34" charset="-122"/>
                <a:ea typeface="微软雅黑" panose="020B0503020204020204" pitchFamily="34" charset="-122"/>
                <a:cs typeface="+mj-ea"/>
              </a:rPr>
              <a:t>留持续下跌，充值转化低，安卓新增月日均付费率从</a:t>
            </a:r>
            <a:r>
              <a:rPr lang="en-US" altLang="zh-CN" sz="1600" dirty="0">
                <a:latin typeface="微软雅黑" panose="020B0503020204020204" pitchFamily="34" charset="-122"/>
                <a:ea typeface="微软雅黑" panose="020B0503020204020204" pitchFamily="34" charset="-122"/>
                <a:cs typeface="+mj-ea"/>
              </a:rPr>
              <a:t>5</a:t>
            </a:r>
            <a:r>
              <a:rPr lang="zh-CN" altLang="en-US" sz="1600" dirty="0">
                <a:latin typeface="微软雅黑" panose="020B0503020204020204" pitchFamily="34" charset="-122"/>
                <a:ea typeface="微软雅黑" panose="020B0503020204020204" pitchFamily="34" charset="-122"/>
                <a:cs typeface="+mj-ea"/>
              </a:rPr>
              <a:t>月</a:t>
            </a:r>
            <a:r>
              <a:rPr lang="en-US" altLang="zh-CN" sz="1600" dirty="0">
                <a:latin typeface="微软雅黑" panose="020B0503020204020204" pitchFamily="34" charset="-122"/>
                <a:ea typeface="微软雅黑" panose="020B0503020204020204" pitchFamily="34" charset="-122"/>
                <a:cs typeface="+mj-ea"/>
              </a:rPr>
              <a:t>1.11%</a:t>
            </a:r>
            <a:r>
              <a:rPr lang="zh-CN" altLang="en-US" sz="1600" dirty="0">
                <a:latin typeface="微软雅黑" panose="020B0503020204020204" pitchFamily="34" charset="-122"/>
                <a:ea typeface="微软雅黑" panose="020B0503020204020204" pitchFamily="34" charset="-122"/>
                <a:cs typeface="+mj-ea"/>
              </a:rPr>
              <a:t>降至</a:t>
            </a:r>
            <a:r>
              <a:rPr lang="en-US" altLang="zh-CN" sz="1600" dirty="0">
                <a:latin typeface="微软雅黑" panose="020B0503020204020204" pitchFamily="34" charset="-122"/>
                <a:ea typeface="微软雅黑" panose="020B0503020204020204" pitchFamily="34" charset="-122"/>
                <a:cs typeface="+mj-ea"/>
              </a:rPr>
              <a:t>9</a:t>
            </a:r>
            <a:r>
              <a:rPr lang="zh-CN" altLang="en-US" sz="1600" dirty="0">
                <a:latin typeface="微软雅黑" panose="020B0503020204020204" pitchFamily="34" charset="-122"/>
                <a:ea typeface="微软雅黑" panose="020B0503020204020204" pitchFamily="34" charset="-122"/>
                <a:cs typeface="+mj-ea"/>
              </a:rPr>
              <a:t>月</a:t>
            </a:r>
            <a:r>
              <a:rPr lang="en-US" altLang="zh-CN" sz="1600" dirty="0">
                <a:solidFill>
                  <a:srgbClr val="FF0000"/>
                </a:solidFill>
                <a:latin typeface="微软雅黑" panose="020B0503020204020204" pitchFamily="34" charset="-122"/>
                <a:ea typeface="微软雅黑" panose="020B0503020204020204" pitchFamily="34" charset="-122"/>
                <a:cs typeface="+mj-ea"/>
              </a:rPr>
              <a:t>0.51</a:t>
            </a:r>
            <a:r>
              <a:rPr lang="en-US" altLang="zh-CN" sz="1600" dirty="0" smtClean="0">
                <a:solidFill>
                  <a:srgbClr val="FF0000"/>
                </a:solidFill>
                <a:latin typeface="微软雅黑" panose="020B0503020204020204" pitchFamily="34" charset="-122"/>
                <a:ea typeface="微软雅黑" panose="020B0503020204020204" pitchFamily="34" charset="-122"/>
                <a:cs typeface="+mj-ea"/>
              </a:rPr>
              <a:t>%</a:t>
            </a:r>
            <a:r>
              <a:rPr lang="zh-CN" altLang="en-US" sz="1600" dirty="0" smtClean="0">
                <a:solidFill>
                  <a:srgbClr val="FF0000"/>
                </a:solidFill>
                <a:latin typeface="微软雅黑" panose="020B0503020204020204" pitchFamily="34" charset="-122"/>
                <a:ea typeface="微软雅黑" panose="020B0503020204020204" pitchFamily="34" charset="-122"/>
                <a:cs typeface="+mj-ea"/>
              </a:rPr>
              <a:t>？？？</a:t>
            </a:r>
            <a:r>
              <a:rPr lang="zh-CN" altLang="en-US" sz="1600" dirty="0" smtClean="0">
                <a:latin typeface="微软雅黑" panose="020B0503020204020204" pitchFamily="34" charset="-122"/>
                <a:ea typeface="微软雅黑" panose="020B0503020204020204" pitchFamily="34" charset="-122"/>
                <a:cs typeface="+mj-ea"/>
              </a:rPr>
              <a:t>。</a:t>
            </a:r>
            <a:r>
              <a:rPr lang="zh-CN" altLang="en-US" sz="1600" dirty="0" smtClean="0">
                <a:solidFill>
                  <a:srgbClr val="FF0000"/>
                </a:solidFill>
                <a:latin typeface="微软雅黑" panose="020B0503020204020204" pitchFamily="34" charset="-122"/>
                <a:ea typeface="微软雅黑" panose="020B0503020204020204" pitchFamily="34" charset="-122"/>
                <a:cs typeface="+mj-ea"/>
              </a:rPr>
              <a:t>保留留数据，然后和后面两页合并。</a:t>
            </a:r>
            <a:endParaRPr lang="zh-CN" altLang="en-US" sz="1600" dirty="0">
              <a:solidFill>
                <a:srgbClr val="FF0000"/>
              </a:solidFill>
              <a:latin typeface="微软雅黑" panose="020B0503020204020204" pitchFamily="34" charset="-122"/>
              <a:ea typeface="微软雅黑" panose="020B0503020204020204" pitchFamily="34" charset="-122"/>
              <a:cs typeface="+mj-ea"/>
            </a:endParaRPr>
          </a:p>
          <a:p>
            <a:r>
              <a:rPr lang="en-US" altLang="zh-CN" sz="1600" dirty="0">
                <a:latin typeface="微软雅黑" panose="020B0503020204020204" pitchFamily="34" charset="-122"/>
                <a:ea typeface="微软雅黑" panose="020B0503020204020204" pitchFamily="34" charset="-122"/>
                <a:cs typeface="+mj-ea"/>
              </a:rPr>
              <a:t>2. </a:t>
            </a:r>
            <a:r>
              <a:rPr lang="en-US" altLang="zh-CN" sz="1600" b="1" dirty="0">
                <a:latin typeface="微软雅黑" panose="020B0503020204020204" pitchFamily="34" charset="-122"/>
                <a:ea typeface="微软雅黑" panose="020B0503020204020204" pitchFamily="34" charset="-122"/>
                <a:cs typeface="+mj-ea"/>
              </a:rPr>
              <a:t>6-9</a:t>
            </a:r>
            <a:r>
              <a:rPr lang="zh-CN" altLang="en-US" sz="1600" b="1" dirty="0">
                <a:latin typeface="微软雅黑" panose="020B0503020204020204" pitchFamily="34" charset="-122"/>
                <a:ea typeface="微软雅黑" panose="020B0503020204020204" pitchFamily="34" charset="-122"/>
                <a:cs typeface="+mj-ea"/>
              </a:rPr>
              <a:t>月</a:t>
            </a:r>
            <a:r>
              <a:rPr lang="zh-CN" altLang="en-US" sz="1600" dirty="0">
                <a:latin typeface="微软雅黑" panose="020B0503020204020204" pitchFamily="34" charset="-122"/>
                <a:ea typeface="微软雅黑" panose="020B0503020204020204" pitchFamily="34" charset="-122"/>
                <a:cs typeface="+mj-ea"/>
                <a:sym typeface="+mn-ea"/>
              </a:rPr>
              <a:t>月均新增上涨</a:t>
            </a:r>
            <a:r>
              <a:rPr lang="en-US" altLang="zh-CN" sz="1600" dirty="0">
                <a:latin typeface="微软雅黑" panose="020B0503020204020204" pitchFamily="34" charset="-122"/>
                <a:ea typeface="微软雅黑" panose="020B0503020204020204" pitchFamily="34" charset="-122"/>
                <a:cs typeface="+mj-ea"/>
                <a:sym typeface="+mn-ea"/>
              </a:rPr>
              <a:t>21.96%</a:t>
            </a:r>
            <a:r>
              <a:rPr lang="zh-CN" altLang="en-US" sz="1600" dirty="0">
                <a:latin typeface="微软雅黑" panose="020B0503020204020204" pitchFamily="34" charset="-122"/>
                <a:ea typeface="微软雅黑" panose="020B0503020204020204" pitchFamily="34" charset="-122"/>
                <a:cs typeface="+mj-ea"/>
                <a:sym typeface="+mn-ea"/>
              </a:rPr>
              <a:t>，</a:t>
            </a:r>
            <a:r>
              <a:rPr lang="zh-CN" altLang="en-US" sz="1600" dirty="0">
                <a:latin typeface="微软雅黑" panose="020B0503020204020204" pitchFamily="34" charset="-122"/>
                <a:ea typeface="微软雅黑" panose="020B0503020204020204" pitchFamily="34" charset="-122"/>
                <a:cs typeface="+mj-ea"/>
              </a:rPr>
              <a:t>月均</a:t>
            </a:r>
            <a:r>
              <a:rPr lang="en-US" altLang="zh-CN" sz="1600" dirty="0">
                <a:latin typeface="微软雅黑" panose="020B0503020204020204" pitchFamily="34" charset="-122"/>
                <a:ea typeface="微软雅黑" panose="020B0503020204020204" pitchFamily="34" charset="-122"/>
                <a:cs typeface="+mj-ea"/>
              </a:rPr>
              <a:t>30</a:t>
            </a:r>
            <a:r>
              <a:rPr lang="zh-CN" altLang="en-US" sz="1600" dirty="0">
                <a:latin typeface="微软雅黑" panose="020B0503020204020204" pitchFamily="34" charset="-122"/>
                <a:ea typeface="微软雅黑" panose="020B0503020204020204" pitchFamily="34" charset="-122"/>
                <a:cs typeface="+mj-ea"/>
              </a:rPr>
              <a:t>日以上存留用户下降</a:t>
            </a:r>
            <a:r>
              <a:rPr lang="en-US" altLang="zh-CN" sz="1600" dirty="0">
                <a:latin typeface="微软雅黑" panose="020B0503020204020204" pitchFamily="34" charset="-122"/>
                <a:ea typeface="微软雅黑" panose="020B0503020204020204" pitchFamily="34" charset="-122"/>
                <a:cs typeface="+mj-ea"/>
              </a:rPr>
              <a:t>12.88%</a:t>
            </a:r>
            <a:r>
              <a:rPr lang="zh-CN" altLang="en-US" sz="1600" dirty="0">
                <a:latin typeface="微软雅黑" panose="020B0503020204020204" pitchFamily="34" charset="-122"/>
                <a:ea typeface="微软雅黑" panose="020B0503020204020204" pitchFamily="34" charset="-122"/>
                <a:cs typeface="+mj-ea"/>
              </a:rPr>
              <a:t>。免登录功能待优化、新增未转化为老用户及优质内容减少可能是存留用户减少的主要原因，应对此情况予以重视，避免将来日活存留下降。</a:t>
            </a:r>
          </a:p>
          <a:p>
            <a:r>
              <a:rPr lang="en-US" altLang="zh-CN" sz="1600" dirty="0">
                <a:latin typeface="微软雅黑" panose="020B0503020204020204" pitchFamily="34" charset="-122"/>
                <a:ea typeface="微软雅黑" panose="020B0503020204020204" pitchFamily="34" charset="-122"/>
                <a:cs typeface="+mj-ea"/>
              </a:rPr>
              <a:t>3. 6</a:t>
            </a:r>
            <a:r>
              <a:rPr lang="zh-CN" altLang="en-US" sz="1600" dirty="0">
                <a:latin typeface="微软雅黑" panose="020B0503020204020204" pitchFamily="34" charset="-122"/>
                <a:ea typeface="微软雅黑" panose="020B0503020204020204" pitchFamily="34" charset="-122"/>
                <a:cs typeface="+mj-ea"/>
              </a:rPr>
              <a:t>月以来，我们对新用户做了以下运营措施：</a:t>
            </a:r>
          </a:p>
          <a:p>
            <a:r>
              <a:rPr lang="en-US" altLang="zh-CN" sz="1600" dirty="0">
                <a:latin typeface="微软雅黑" panose="020B0503020204020204" pitchFamily="34" charset="-122"/>
                <a:ea typeface="微软雅黑" panose="020B0503020204020204" pitchFamily="34" charset="-122"/>
                <a:cs typeface="+mj-ea"/>
              </a:rPr>
              <a:t>1</a:t>
            </a:r>
            <a:r>
              <a:rPr lang="zh-CN" altLang="en-US" sz="1600" dirty="0">
                <a:latin typeface="微软雅黑" panose="020B0503020204020204" pitchFamily="34" charset="-122"/>
                <a:ea typeface="微软雅黑" panose="020B0503020204020204" pitchFamily="34" charset="-122"/>
                <a:cs typeface="+mj-ea"/>
              </a:rPr>
              <a:t>）</a:t>
            </a:r>
            <a:r>
              <a:rPr lang="en-US" altLang="zh-CN" sz="1600" dirty="0">
                <a:latin typeface="微软雅黑" panose="020B0503020204020204" pitchFamily="34" charset="-122"/>
                <a:ea typeface="微软雅黑" panose="020B0503020204020204" pitchFamily="34" charset="-122"/>
                <a:cs typeface="+mj-ea"/>
              </a:rPr>
              <a:t>6</a:t>
            </a:r>
            <a:r>
              <a:rPr lang="zh-CN" altLang="en-US" sz="1600" dirty="0">
                <a:latin typeface="微软雅黑" panose="020B0503020204020204" pitchFamily="34" charset="-122"/>
                <a:ea typeface="微软雅黑" panose="020B0503020204020204" pitchFamily="34" charset="-122"/>
                <a:cs typeface="+mj-ea"/>
              </a:rPr>
              <a:t>月上线免登录功能，降低用户使用门槛，但因免登录功能纰漏较多，略微加速了用户流失；</a:t>
            </a:r>
          </a:p>
          <a:p>
            <a:r>
              <a:rPr lang="en-US" altLang="zh-CN" sz="1600" dirty="0">
                <a:latin typeface="微软雅黑" panose="020B0503020204020204" pitchFamily="34" charset="-122"/>
                <a:ea typeface="微软雅黑" panose="020B0503020204020204" pitchFamily="34" charset="-122"/>
                <a:cs typeface="+mj-ea"/>
              </a:rPr>
              <a:t>2</a:t>
            </a:r>
            <a:r>
              <a:rPr lang="zh-CN" altLang="en-US" sz="1600" dirty="0">
                <a:latin typeface="微软雅黑" panose="020B0503020204020204" pitchFamily="34" charset="-122"/>
                <a:ea typeface="微软雅黑" panose="020B0503020204020204" pitchFamily="34" charset="-122"/>
                <a:cs typeface="+mj-ea"/>
              </a:rPr>
              <a:t>）</a:t>
            </a:r>
            <a:r>
              <a:rPr lang="en-US" altLang="zh-CN" sz="1600" dirty="0">
                <a:latin typeface="微软雅黑" panose="020B0503020204020204" pitchFamily="34" charset="-122"/>
                <a:ea typeface="微软雅黑" panose="020B0503020204020204" pitchFamily="34" charset="-122"/>
                <a:cs typeface="+mj-ea"/>
              </a:rPr>
              <a:t>8</a:t>
            </a:r>
            <a:r>
              <a:rPr lang="zh-CN" altLang="en-US" sz="1600" dirty="0">
                <a:latin typeface="微软雅黑" panose="020B0503020204020204" pitchFamily="34" charset="-122"/>
                <a:ea typeface="微软雅黑" panose="020B0503020204020204" pitchFamily="34" charset="-122"/>
                <a:cs typeface="+mj-ea"/>
              </a:rPr>
              <a:t>月底上线新手任务，明确展示新手可获福利（打赏有奖、充值返</a:t>
            </a:r>
            <a:r>
              <a:rPr lang="en-US" altLang="zh-CN" sz="1600" dirty="0">
                <a:latin typeface="微软雅黑" panose="020B0503020204020204" pitchFamily="34" charset="-122"/>
                <a:ea typeface="微软雅黑" panose="020B0503020204020204" pitchFamily="34" charset="-122"/>
                <a:cs typeface="+mj-ea"/>
              </a:rPr>
              <a:t>100%</a:t>
            </a:r>
            <a:r>
              <a:rPr lang="zh-CN" altLang="en-US" sz="1600" dirty="0">
                <a:latin typeface="微软雅黑" panose="020B0503020204020204" pitchFamily="34" charset="-122"/>
                <a:ea typeface="微软雅黑" panose="020B0503020204020204" pitchFamily="34" charset="-122"/>
                <a:cs typeface="+mj-ea"/>
              </a:rPr>
              <a:t>代金券、签到送包月天数等），并仅余</a:t>
            </a:r>
            <a:r>
              <a:rPr lang="en-US" altLang="zh-CN" sz="1600" dirty="0">
                <a:latin typeface="微软雅黑" panose="020B0503020204020204" pitchFamily="34" charset="-122"/>
                <a:ea typeface="微软雅黑" panose="020B0503020204020204" pitchFamily="34" charset="-122"/>
                <a:cs typeface="+mj-ea"/>
              </a:rPr>
              <a:t>1</a:t>
            </a:r>
            <a:r>
              <a:rPr lang="zh-CN" altLang="en-US" sz="1600" dirty="0">
                <a:latin typeface="微软雅黑" panose="020B0503020204020204" pitchFamily="34" charset="-122"/>
                <a:ea typeface="微软雅黑" panose="020B0503020204020204" pitchFamily="34" charset="-122"/>
                <a:cs typeface="+mj-ea"/>
              </a:rPr>
              <a:t>个免登录入口，新增手机号注册，并为新用户推送</a:t>
            </a:r>
            <a:r>
              <a:rPr lang="en-US" altLang="zh-CN" sz="1600" dirty="0">
                <a:latin typeface="微软雅黑" panose="020B0503020204020204" pitchFamily="34" charset="-122"/>
                <a:ea typeface="微软雅黑" panose="020B0503020204020204" pitchFamily="34" charset="-122"/>
                <a:cs typeface="+mj-ea"/>
              </a:rPr>
              <a:t>push</a:t>
            </a:r>
            <a:r>
              <a:rPr lang="zh-CN" altLang="en-US" sz="1600" dirty="0">
                <a:latin typeface="微软雅黑" panose="020B0503020204020204" pitchFamily="34" charset="-122"/>
                <a:ea typeface="微软雅黑" panose="020B0503020204020204" pitchFamily="34" charset="-122"/>
                <a:cs typeface="+mj-ea"/>
              </a:rPr>
              <a:t>。以上刺激了安卓的注册转化，但充值转化效果不明显。</a:t>
            </a:r>
          </a:p>
          <a:p>
            <a:r>
              <a:rPr lang="zh-CN" altLang="en-US" sz="1600" dirty="0">
                <a:latin typeface="微软雅黑" panose="020B0503020204020204" pitchFamily="34" charset="-122"/>
                <a:ea typeface="微软雅黑" panose="020B0503020204020204" pitchFamily="34" charset="-122"/>
                <a:cs typeface="+mj-ea"/>
                <a:sym typeface="+mn-ea"/>
              </a:rPr>
              <a:t>对比相同措施下</a:t>
            </a:r>
            <a:r>
              <a:rPr lang="en-US" altLang="zh-CN" sz="1600" dirty="0">
                <a:latin typeface="微软雅黑" panose="020B0503020204020204" pitchFamily="34" charset="-122"/>
                <a:ea typeface="微软雅黑" panose="020B0503020204020204" pitchFamily="34" charset="-122"/>
                <a:cs typeface="+mj-ea"/>
                <a:sym typeface="+mn-ea"/>
              </a:rPr>
              <a:t>iOS</a:t>
            </a:r>
            <a:r>
              <a:rPr lang="zh-CN" altLang="en-US" sz="1600" dirty="0">
                <a:latin typeface="微软雅黑" panose="020B0503020204020204" pitchFamily="34" charset="-122"/>
                <a:ea typeface="微软雅黑" panose="020B0503020204020204" pitchFamily="34" charset="-122"/>
                <a:cs typeface="+mj-ea"/>
                <a:sym typeface="+mn-ea"/>
              </a:rPr>
              <a:t>和安卓的新增用户数据后， 考虑安卓新增效果不明显可能是由于安卓新增用户质量、优质小说数量减少导致。</a:t>
            </a:r>
            <a:endParaRPr lang="zh-CN" altLang="en-US" sz="1400" dirty="0">
              <a:latin typeface="微软雅黑" panose="020B0503020204020204" pitchFamily="34" charset="-122"/>
              <a:ea typeface="微软雅黑" panose="020B0503020204020204" pitchFamily="34" charset="-122"/>
              <a:cs typeface="+mj-ea"/>
            </a:endParaRPr>
          </a:p>
          <a:p>
            <a:endParaRPr lang="zh-CN" altLang="en-US" sz="1400" dirty="0">
              <a:latin typeface="微软雅黑" panose="020B0503020204020204" pitchFamily="34" charset="-122"/>
              <a:ea typeface="微软雅黑" panose="020B0503020204020204" pitchFamily="34" charset="-122"/>
              <a:cs typeface="+mj-ea"/>
            </a:endParaRPr>
          </a:p>
        </p:txBody>
      </p:sp>
      <p:sp>
        <p:nvSpPr>
          <p:cNvPr id="7" name="文本框 6"/>
          <p:cNvSpPr txBox="1"/>
          <p:nvPr/>
        </p:nvSpPr>
        <p:spPr>
          <a:xfrm>
            <a:off x="9230995" y="494665"/>
            <a:ext cx="2391410" cy="306705"/>
          </a:xfrm>
          <a:prstGeom prst="rect">
            <a:avLst/>
          </a:prstGeom>
          <a:noFill/>
        </p:spPr>
        <p:txBody>
          <a:bodyPr wrap="square" rtlCol="0">
            <a:spAutoFit/>
          </a:bodyPr>
          <a:lstStyle/>
          <a:p>
            <a:r>
              <a:rPr lang="zh-CN" altLang="en-US" sz="1400">
                <a:latin typeface="+mj-ea"/>
                <a:ea typeface="+mj-ea"/>
              </a:rPr>
              <a:t>注：首日访问为新增</a:t>
            </a:r>
          </a:p>
        </p:txBody>
      </p:sp>
      <p:graphicFrame>
        <p:nvGraphicFramePr>
          <p:cNvPr id="18" name="图表 17"/>
          <p:cNvGraphicFramePr/>
          <p:nvPr/>
        </p:nvGraphicFramePr>
        <p:xfrm>
          <a:off x="4001135" y="993140"/>
          <a:ext cx="3641725" cy="33013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p:cNvGraphicFramePr/>
          <p:nvPr/>
        </p:nvGraphicFramePr>
        <p:xfrm>
          <a:off x="7752715" y="993775"/>
          <a:ext cx="3552825" cy="33007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476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5899372" cy="400110"/>
          </a:xfrm>
          <a:prstGeom prst="rect">
            <a:avLst/>
          </a:prstGeom>
        </p:spPr>
        <p:txBody>
          <a:bodyPr wrap="none">
            <a:spAutoFit/>
          </a:bodyPr>
          <a:lstStyle/>
          <a:p>
            <a:r>
              <a:rPr lang="zh-CN" altLang="en-US" sz="2000" dirty="0">
                <a:solidFill>
                  <a:prstClr val="black">
                    <a:lumMod val="75000"/>
                    <a:lumOff val="25000"/>
                  </a:prstClr>
                </a:solidFill>
                <a:latin typeface="微软雅黑" panose="020B0503020204020204" pitchFamily="34" charset="-122"/>
                <a:ea typeface="微软雅黑" panose="020B0503020204020204" pitchFamily="34" charset="-122"/>
              </a:rPr>
              <a:t>用</a:t>
            </a:r>
            <a:r>
              <a:rPr lang="zh-CN" altLang="en-US" sz="2000" dirty="0" smtClean="0">
                <a:solidFill>
                  <a:prstClr val="black">
                    <a:lumMod val="75000"/>
                    <a:lumOff val="25000"/>
                  </a:prstClr>
                </a:solidFill>
                <a:latin typeface="微软雅黑" panose="020B0503020204020204" pitchFamily="34" charset="-122"/>
                <a:ea typeface="微软雅黑" panose="020B0503020204020204" pitchFamily="34" charset="-122"/>
              </a:rPr>
              <a:t>户</a:t>
            </a:r>
            <a:r>
              <a:rPr lang="en-US" altLang="zh-CN" sz="2000" b="1" dirty="0" smtClean="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2000" dirty="0" smtClean="0">
                <a:solidFill>
                  <a:prstClr val="black"/>
                </a:solidFill>
                <a:latin typeface="微软雅黑" panose="020B0503020204020204" pitchFamily="34" charset="-122"/>
                <a:ea typeface="微软雅黑" panose="020B0503020204020204" pitchFamily="34" charset="-122"/>
              </a:rPr>
              <a:t>2018</a:t>
            </a:r>
            <a:r>
              <a:rPr lang="zh-CN" altLang="en-US" sz="2000" dirty="0" smtClean="0">
                <a:solidFill>
                  <a:prstClr val="black"/>
                </a:solidFill>
                <a:latin typeface="微软雅黑" panose="020B0503020204020204" pitchFamily="34" charset="-122"/>
                <a:ea typeface="微软雅黑" panose="020B0503020204020204" pitchFamily="34" charset="-122"/>
              </a:rPr>
              <a:t>年用户发展情况</a:t>
            </a:r>
            <a:r>
              <a:rPr lang="en-US" altLang="zh-CN" sz="2000" dirty="0" smtClean="0">
                <a:solidFill>
                  <a:prstClr val="black"/>
                </a:solidFill>
                <a:latin typeface="微软雅黑" panose="020B0503020204020204" pitchFamily="34" charset="-122"/>
                <a:ea typeface="微软雅黑" panose="020B0503020204020204" pitchFamily="34" charset="-122"/>
              </a:rPr>
              <a:t>-</a:t>
            </a:r>
            <a:r>
              <a:rPr lang="zh-CN" altLang="en-US" sz="2000" dirty="0" smtClean="0">
                <a:solidFill>
                  <a:prstClr val="black"/>
                </a:solidFill>
                <a:latin typeface="微软雅黑" panose="020B0503020204020204" pitchFamily="34" charset="-122"/>
                <a:ea typeface="微软雅黑" panose="020B0503020204020204" pitchFamily="34" charset="-122"/>
              </a:rPr>
              <a:t>各月新用户付费情况</a:t>
            </a:r>
            <a:endPar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5"/>
          <p:cNvSpPr/>
          <p:nvPr/>
        </p:nvSpPr>
        <p:spPr>
          <a:xfrm>
            <a:off x="1521796" y="6238341"/>
            <a:ext cx="2771913" cy="246221"/>
          </a:xfrm>
          <a:prstGeom prst="rect">
            <a:avLst/>
          </a:prstGeom>
        </p:spPr>
        <p:txBody>
          <a:bodyPr wrap="none">
            <a:spAutoFit/>
          </a:bodyPr>
          <a:lstStyle/>
          <a:p>
            <a:r>
              <a:rPr lang="zh-CN" altLang="en-US" sz="1000" dirty="0" smtClean="0">
                <a:solidFill>
                  <a:prstClr val="black"/>
                </a:solidFill>
                <a:latin typeface="微软雅黑" pitchFamily="34" charset="-122"/>
                <a:ea typeface="微软雅黑" pitchFamily="34" charset="-122"/>
              </a:rPr>
              <a:t>备注：新用户定义为首次访问小于</a:t>
            </a:r>
            <a:r>
              <a:rPr lang="en-US" altLang="zh-CN" sz="1000" dirty="0" smtClean="0">
                <a:solidFill>
                  <a:prstClr val="black"/>
                </a:solidFill>
                <a:latin typeface="微软雅黑" pitchFamily="34" charset="-122"/>
                <a:ea typeface="微软雅黑" pitchFamily="34" charset="-122"/>
              </a:rPr>
              <a:t>30</a:t>
            </a:r>
            <a:r>
              <a:rPr lang="zh-CN" altLang="en-US" sz="1000" dirty="0" smtClean="0">
                <a:solidFill>
                  <a:prstClr val="black"/>
                </a:solidFill>
                <a:latin typeface="微软雅黑" pitchFamily="34" charset="-122"/>
                <a:ea typeface="微软雅黑" pitchFamily="34" charset="-122"/>
              </a:rPr>
              <a:t>天的用户</a:t>
            </a:r>
            <a:endParaRPr lang="zh-CN" altLang="en-US" sz="1000" dirty="0">
              <a:solidFill>
                <a:prstClr val="black"/>
              </a:solidFill>
              <a:latin typeface="微软雅黑" pitchFamily="34" charset="-122"/>
              <a:ea typeface="微软雅黑" pitchFamily="34" charset="-122"/>
            </a:endParaRPr>
          </a:p>
        </p:txBody>
      </p:sp>
      <p:graphicFrame>
        <p:nvGraphicFramePr>
          <p:cNvPr id="12" name="表格 11"/>
          <p:cNvGraphicFramePr>
            <a:graphicFrameLocks noGrp="1"/>
          </p:cNvGraphicFramePr>
          <p:nvPr>
            <p:extLst/>
          </p:nvPr>
        </p:nvGraphicFramePr>
        <p:xfrm>
          <a:off x="1614751" y="3606800"/>
          <a:ext cx="5753612" cy="1480065"/>
        </p:xfrm>
        <a:graphic>
          <a:graphicData uri="http://schemas.openxmlformats.org/drawingml/2006/table">
            <a:tbl>
              <a:tblPr/>
              <a:tblGrid>
                <a:gridCol w="799216"/>
                <a:gridCol w="1187723"/>
                <a:gridCol w="858417"/>
                <a:gridCol w="1054520"/>
                <a:gridCol w="799216"/>
                <a:gridCol w="1054520"/>
              </a:tblGrid>
              <a:tr h="250305">
                <a:tc gridSpan="6">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新用户（首次</a:t>
                      </a:r>
                      <a:r>
                        <a:rPr lang="zh-CN" altLang="en-US" sz="1400" b="0" i="0" u="none" strike="noStrike" dirty="0">
                          <a:solidFill>
                            <a:srgbClr val="000000"/>
                          </a:solidFill>
                          <a:effectLst/>
                          <a:latin typeface="微软雅黑" pitchFamily="34" charset="-122"/>
                          <a:ea typeface="微软雅黑" pitchFamily="34" charset="-122"/>
                        </a:rPr>
                        <a:t>访问小于</a:t>
                      </a:r>
                      <a:r>
                        <a:rPr lang="en-US" altLang="zh-CN" sz="1400" b="0" i="0" u="none" strike="noStrike" dirty="0">
                          <a:solidFill>
                            <a:srgbClr val="000000"/>
                          </a:solidFill>
                          <a:effectLst/>
                          <a:latin typeface="微软雅黑" pitchFamily="34" charset="-122"/>
                          <a:ea typeface="微软雅黑" pitchFamily="34" charset="-122"/>
                        </a:rPr>
                        <a:t>30</a:t>
                      </a:r>
                      <a:r>
                        <a:rPr lang="zh-CN" altLang="en-US" sz="1400" b="0" i="0" u="none" strike="noStrike" dirty="0" smtClean="0">
                          <a:solidFill>
                            <a:srgbClr val="000000"/>
                          </a:solidFill>
                          <a:effectLst/>
                          <a:latin typeface="微软雅黑" pitchFamily="34" charset="-122"/>
                          <a:ea typeface="微软雅黑" pitchFamily="34" charset="-122"/>
                        </a:rPr>
                        <a:t>天）</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12700" cap="flat" cmpd="sng" algn="ctr">
                      <a:solidFill>
                        <a:srgbClr val="D7D7D7"/>
                      </a:solidFill>
                      <a:prstDash val="solid"/>
                      <a:round/>
                      <a:headEnd type="none" w="med" len="med"/>
                      <a:tailEnd type="none" w="med" len="med"/>
                    </a:lnT>
                    <a:lnB w="12700" cap="flat" cmpd="sng" algn="ctr">
                      <a:solidFill>
                        <a:srgbClr val="D7D7D7"/>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8540">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日期</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a:solidFill>
                            <a:srgbClr val="000000"/>
                          </a:solidFill>
                          <a:effectLst/>
                          <a:latin typeface="微软雅黑" pitchFamily="34" charset="-122"/>
                          <a:ea typeface="微软雅黑" pitchFamily="34" charset="-122"/>
                        </a:rPr>
                        <a:t>启动</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a:solidFill>
                            <a:srgbClr val="000000"/>
                          </a:solidFill>
                          <a:effectLst/>
                          <a:latin typeface="微软雅黑" pitchFamily="34" charset="-122"/>
                          <a:ea typeface="微软雅黑" pitchFamily="34" charset="-122"/>
                        </a:rPr>
                        <a:t>付费用户</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a:solidFill>
                            <a:srgbClr val="000000"/>
                          </a:solidFill>
                          <a:effectLst/>
                          <a:latin typeface="微软雅黑" pitchFamily="34" charset="-122"/>
                          <a:ea typeface="微软雅黑" pitchFamily="34" charset="-122"/>
                        </a:rPr>
                        <a:t>充值 </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dirty="0">
                          <a:solidFill>
                            <a:srgbClr val="000000"/>
                          </a:solidFill>
                          <a:effectLst/>
                          <a:latin typeface="微软雅黑" pitchFamily="34" charset="-122"/>
                          <a:ea typeface="微软雅黑" pitchFamily="34" charset="-122"/>
                        </a:rPr>
                        <a:t>付费率</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6D6DB"/>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c>
                  <a:txBody>
                    <a:bodyPr/>
                    <a:lstStyle/>
                    <a:p>
                      <a:pPr algn="ctr" fontAlgn="t"/>
                      <a:r>
                        <a:rPr lang="zh-CN" altLang="en-US" sz="1400" b="1" i="0" u="none" strike="noStrike">
                          <a:solidFill>
                            <a:srgbClr val="000000"/>
                          </a:solidFill>
                          <a:effectLst/>
                          <a:latin typeface="微软雅黑" pitchFamily="34" charset="-122"/>
                          <a:ea typeface="微软雅黑" pitchFamily="34" charset="-122"/>
                        </a:rPr>
                        <a:t>付费</a:t>
                      </a:r>
                      <a:r>
                        <a:rPr lang="en-US" sz="1400" b="1" i="0" u="none" strike="noStrike" dirty="0">
                          <a:solidFill>
                            <a:srgbClr val="000000"/>
                          </a:solidFill>
                          <a:effectLst/>
                          <a:latin typeface="微软雅黑" pitchFamily="34" charset="-122"/>
                          <a:ea typeface="微软雅黑" pitchFamily="34" charset="-122"/>
                        </a:rPr>
                        <a:t>ARPU</a:t>
                      </a:r>
                    </a:p>
                  </a:txBody>
                  <a:tcPr marL="9525" marR="9525" marT="9525" marB="0">
                    <a:lnL w="12700" cap="flat" cmpd="sng" algn="ctr">
                      <a:solidFill>
                        <a:srgbClr val="D6D6DB"/>
                      </a:solidFill>
                      <a:prstDash val="solid"/>
                      <a:round/>
                      <a:headEnd type="none" w="med" len="med"/>
                      <a:tailEnd type="none" w="med" len="med"/>
                    </a:lnL>
                    <a:lnR w="12700" cap="flat" cmpd="sng" algn="ctr">
                      <a:solidFill>
                        <a:srgbClr val="D7D7D7"/>
                      </a:solidFill>
                      <a:prstDash val="solid"/>
                      <a:round/>
                      <a:headEnd type="none" w="med" len="med"/>
                      <a:tailEnd type="none" w="med" len="med"/>
                    </a:lnR>
                    <a:lnT w="12700" cap="flat" cmpd="sng" algn="ctr">
                      <a:solidFill>
                        <a:srgbClr val="D7D7D7"/>
                      </a:solidFill>
                      <a:prstDash val="solid"/>
                      <a:round/>
                      <a:headEnd type="none" w="med" len="med"/>
                      <a:tailEnd type="none" w="med" len="med"/>
                    </a:lnT>
                    <a:lnB w="12700" cap="flat" cmpd="sng" algn="ctr">
                      <a:solidFill>
                        <a:srgbClr val="CCCCD1"/>
                      </a:solidFill>
                      <a:prstDash val="solid"/>
                      <a:round/>
                      <a:headEnd type="none" w="med" len="med"/>
                      <a:tailEnd type="none" w="med" len="med"/>
                    </a:lnB>
                    <a:solidFill>
                      <a:srgbClr val="00B0F0"/>
                    </a:solidFill>
                  </a:tcPr>
                </a:tc>
              </a:tr>
              <a:tr h="25030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9</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461,015</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8,139</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263,755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1.77%</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32.41 </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CCCCD1"/>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25030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8</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377,886</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7,670</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263,202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2.03%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34.32 </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DFDFE"/>
                    </a:solidFill>
                  </a:tcPr>
                </a:tc>
              </a:tr>
              <a:tr h="25030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7</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9F9F9"/>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278,929</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6,496</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221,931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2.33%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34.16 </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25030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6</a:t>
                      </a:r>
                      <a:r>
                        <a:rPr lang="zh-CN" altLang="en-US" sz="1400" b="1" i="0" u="none" strike="noStrike">
                          <a:solidFill>
                            <a:srgbClr val="000000"/>
                          </a:solidFill>
                          <a:effectLst/>
                          <a:latin typeface="微软雅黑" pitchFamily="34" charset="-122"/>
                          <a:ea typeface="微软雅黑" pitchFamily="34" charset="-122"/>
                        </a:rPr>
                        <a:t>月</a:t>
                      </a:r>
                    </a:p>
                  </a:txBody>
                  <a:tcPr marL="9525" marR="9525" marT="9525" marB="0" anchor="ctr">
                    <a:lnL w="12700" cap="flat" cmpd="sng" algn="ctr">
                      <a:solidFill>
                        <a:srgbClr val="D7D7D7"/>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207,450</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8,613</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321,573 </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4.15%</a:t>
                      </a:r>
                    </a:p>
                  </a:txBody>
                  <a:tcPr marL="9525" marR="9525" marT="9525"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c>
                  <a:txBody>
                    <a:bodyPr/>
                    <a:lstStyle/>
                    <a:p>
                      <a:pPr algn="ctr" fontAlgn="t"/>
                      <a:r>
                        <a:rPr lang="en-US" altLang="zh-CN" sz="1400" b="0" i="0" u="none" strike="noStrike" dirty="0">
                          <a:solidFill>
                            <a:srgbClr val="000000"/>
                          </a:solidFill>
                          <a:effectLst/>
                          <a:latin typeface="微软雅黑" pitchFamily="34" charset="-122"/>
                          <a:ea typeface="微软雅黑" pitchFamily="34" charset="-122"/>
                        </a:rPr>
                        <a:t>37.34 </a:t>
                      </a:r>
                    </a:p>
                  </a:txBody>
                  <a:tcPr marL="9525" marR="9525" marT="9525" marB="0">
                    <a:lnL w="12700" cap="flat" cmpd="sng" algn="ctr">
                      <a:solidFill>
                        <a:srgbClr val="E0E0E0"/>
                      </a:solidFill>
                      <a:prstDash val="solid"/>
                      <a:round/>
                      <a:headEnd type="none" w="med" len="med"/>
                      <a:tailEnd type="none" w="med" len="med"/>
                    </a:lnL>
                    <a:lnR>
                      <a:noFill/>
                    </a:lnR>
                    <a:lnT w="12700" cap="flat" cmpd="sng" algn="ctr">
                      <a:solidFill>
                        <a:srgbClr val="F0F0F0"/>
                      </a:solidFill>
                      <a:prstDash val="solid"/>
                      <a:round/>
                      <a:headEnd type="none" w="med" len="med"/>
                      <a:tailEnd type="none" w="med" len="med"/>
                    </a:lnT>
                    <a:lnB w="12700" cap="flat" cmpd="sng" algn="ctr">
                      <a:solidFill>
                        <a:srgbClr val="D7D7D7"/>
                      </a:solidFill>
                      <a:prstDash val="solid"/>
                      <a:round/>
                      <a:headEnd type="none" w="med" len="med"/>
                      <a:tailEnd type="none" w="med" len="med"/>
                    </a:lnB>
                    <a:solidFill>
                      <a:srgbClr val="FDFDFE"/>
                    </a:solidFill>
                  </a:tcPr>
                </a:tc>
              </a:tr>
            </a:tbl>
          </a:graphicData>
        </a:graphic>
      </p:graphicFrame>
      <p:sp>
        <p:nvSpPr>
          <p:cNvPr id="13" name="文本框 4"/>
          <p:cNvSpPr txBox="1"/>
          <p:nvPr/>
        </p:nvSpPr>
        <p:spPr>
          <a:xfrm>
            <a:off x="7556500" y="4902200"/>
            <a:ext cx="3467100" cy="369332"/>
          </a:xfrm>
          <a:prstGeom prst="rect">
            <a:avLst/>
          </a:prstGeom>
          <a:noFill/>
        </p:spPr>
        <p:txBody>
          <a:bodyPr wrap="square" rtlCol="0">
            <a:spAutoFit/>
          </a:bodyPr>
          <a:lstStyle/>
          <a:p>
            <a:r>
              <a:rPr lang="zh-CN" altLang="en-US" dirty="0" smtClean="0"/>
              <a:t>说明一下</a:t>
            </a:r>
            <a:r>
              <a:rPr lang="en-US" altLang="zh-CN" dirty="0" smtClean="0"/>
              <a:t>6</a:t>
            </a:r>
            <a:r>
              <a:rPr lang="zh-CN" altLang="en-US" dirty="0" smtClean="0"/>
              <a:t>月为什么高</a:t>
            </a:r>
            <a:endParaRPr lang="zh-CN" altLang="en-US" dirty="0"/>
          </a:p>
        </p:txBody>
      </p:sp>
      <p:graphicFrame>
        <p:nvGraphicFramePr>
          <p:cNvPr id="9" name="表格 8"/>
          <p:cNvGraphicFramePr>
            <a:graphicFrameLocks noGrp="1"/>
          </p:cNvGraphicFramePr>
          <p:nvPr>
            <p:extLst/>
          </p:nvPr>
        </p:nvGraphicFramePr>
        <p:xfrm>
          <a:off x="1614751" y="1537731"/>
          <a:ext cx="5744096" cy="1733550"/>
        </p:xfrm>
        <a:graphic>
          <a:graphicData uri="http://schemas.openxmlformats.org/drawingml/2006/table">
            <a:tbl>
              <a:tblPr/>
              <a:tblGrid>
                <a:gridCol w="754586"/>
                <a:gridCol w="831585"/>
                <a:gridCol w="831585"/>
                <a:gridCol w="831585"/>
                <a:gridCol w="831585"/>
                <a:gridCol w="831585"/>
                <a:gridCol w="831585"/>
              </a:tblGrid>
              <a:tr h="466725">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日均</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新用户启动</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新用户付费用户</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新用户充值金额</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新用户付费率</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新</a:t>
                      </a:r>
                      <a:r>
                        <a:rPr lang="zh-CN" altLang="en-US" sz="1400" b="1" i="0" u="none" strike="noStrike" dirty="0" smtClean="0">
                          <a:solidFill>
                            <a:srgbClr val="000000"/>
                          </a:solidFill>
                          <a:effectLst/>
                          <a:latin typeface="微软雅黑" pitchFamily="34" charset="-122"/>
                          <a:ea typeface="微软雅黑" pitchFamily="34" charset="-122"/>
                        </a:rPr>
                        <a:t>用户付费</a:t>
                      </a:r>
                      <a:r>
                        <a:rPr lang="en-US" sz="1400" b="1" i="0" u="none" strike="noStrike" dirty="0" smtClean="0">
                          <a:solidFill>
                            <a:srgbClr val="000000"/>
                          </a:solidFill>
                          <a:effectLst/>
                          <a:latin typeface="微软雅黑" pitchFamily="34" charset="-122"/>
                          <a:ea typeface="微软雅黑" pitchFamily="34" charset="-122"/>
                        </a:rPr>
                        <a:t>ARPU</a:t>
                      </a:r>
                      <a:endParaRPr lang="en-US" sz="1400" b="1"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新用户启动</a:t>
                      </a:r>
                      <a:r>
                        <a:rPr lang="en-US" sz="1400" b="1" i="0" u="none" strike="noStrike" dirty="0">
                          <a:solidFill>
                            <a:srgbClr val="000000"/>
                          </a:solidFill>
                          <a:effectLst/>
                          <a:latin typeface="微软雅黑" pitchFamily="34" charset="-122"/>
                          <a:ea typeface="微软雅黑" pitchFamily="34" charset="-122"/>
                        </a:rPr>
                        <a:t>ARPU</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r>
              <a:tr h="25717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9</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41344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360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8791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0.87%</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24.41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0.21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tcPr>
                </a:tc>
              </a:tr>
              <a:tr h="25717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8</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33332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332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8489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1.00%</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25.57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0.25 </a:t>
                      </a:r>
                    </a:p>
                  </a:txBody>
                  <a:tcPr marL="9525" marR="9525" marT="9525" marB="0" anchor="ctr">
                    <a:lnL>
                      <a:noFill/>
                    </a:lnL>
                    <a:lnR>
                      <a:noFill/>
                    </a:lnR>
                    <a:lnT>
                      <a:noFill/>
                    </a:lnT>
                    <a:lnB>
                      <a:noFill/>
                    </a:lnB>
                  </a:tcPr>
                </a:tc>
              </a:tr>
              <a:tr h="25717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7</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28515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319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7159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1.12%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22.41 </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0.25 </a:t>
                      </a:r>
                    </a:p>
                  </a:txBody>
                  <a:tcPr marL="9525" marR="9525" marT="9525" marB="0" anchor="ctr">
                    <a:lnL>
                      <a:noFill/>
                    </a:lnL>
                    <a:lnR>
                      <a:noFill/>
                    </a:lnR>
                    <a:lnT>
                      <a:noFill/>
                    </a:lnT>
                    <a:lnB>
                      <a:noFill/>
                    </a:lnB>
                  </a:tcPr>
                </a:tc>
              </a:tr>
              <a:tr h="257175">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6</a:t>
                      </a:r>
                      <a:r>
                        <a:rPr lang="zh-CN" altLang="en-US" sz="1400" b="1" i="0" u="none" strike="noStrike" dirty="0">
                          <a:solidFill>
                            <a:srgbClr val="000000"/>
                          </a:solidFill>
                          <a:effectLst/>
                          <a:latin typeface="微软雅黑" pitchFamily="34" charset="-122"/>
                          <a:ea typeface="微软雅黑" pitchFamily="34" charset="-122"/>
                        </a:rPr>
                        <a:t>月</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29375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443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10719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1.51%</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24.18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0.36 </a:t>
                      </a:r>
                    </a:p>
                  </a:txBody>
                  <a:tcPr marL="9525" marR="9525" marT="9525" marB="0" anchor="ctr">
                    <a:lnL>
                      <a:noFill/>
                    </a:lnL>
                    <a:lnR>
                      <a:noFill/>
                    </a:lnR>
                    <a:lnT>
                      <a:noFill/>
                    </a:lnT>
                    <a:lnB w="6350" cap="flat" cmpd="sng" algn="ctr">
                      <a:solidFill>
                        <a:srgbClr val="95B3D7"/>
                      </a:solidFill>
                      <a:prstDash val="solid"/>
                      <a:round/>
                      <a:headEnd type="none" w="med" len="med"/>
                      <a:tailEnd type="none" w="med" len="med"/>
                    </a:lnB>
                  </a:tcPr>
                </a:tc>
              </a:tr>
              <a:tr h="238125">
                <a:tc>
                  <a:txBody>
                    <a:bodyPr/>
                    <a:lstStyle/>
                    <a:p>
                      <a:pPr algn="ctr" fontAlgn="ctr"/>
                      <a:r>
                        <a:rPr lang="zh-CN" altLang="en-US" sz="1400" b="1" i="0" u="none" strike="noStrike">
                          <a:solidFill>
                            <a:srgbClr val="000000"/>
                          </a:solidFill>
                          <a:effectLst/>
                          <a:latin typeface="微软雅黑" pitchFamily="34" charset="-122"/>
                          <a:ea typeface="微软雅黑" pitchFamily="34" charset="-122"/>
                        </a:rPr>
                        <a:t>总计</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33105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363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8773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1.10%</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24.17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ctr" fontAlgn="ctr"/>
                      <a:r>
                        <a:rPr lang="en-US" altLang="zh-CN" sz="1400" b="1" i="0" u="none" strike="noStrike" dirty="0">
                          <a:solidFill>
                            <a:srgbClr val="000000"/>
                          </a:solidFill>
                          <a:effectLst/>
                          <a:latin typeface="微软雅黑" pitchFamily="34" charset="-122"/>
                          <a:ea typeface="微软雅黑" pitchFamily="34" charset="-122"/>
                        </a:rPr>
                        <a:t>0.27 </a:t>
                      </a:r>
                    </a:p>
                  </a:txBody>
                  <a:tcPr marL="9525" marR="9525" marT="9525"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extLst>
      <p:ext uri="{BB962C8B-B14F-4D97-AF65-F5344CB8AC3E}">
        <p14:creationId xmlns:p14="http://schemas.microsoft.com/office/powerpoint/2010/main" val="2912369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344023" y="448348"/>
            <a:ext cx="9958386" cy="707886"/>
          </a:xfrm>
          <a:prstGeom prst="rect">
            <a:avLst/>
          </a:prstGeom>
        </p:spPr>
        <p:txBody>
          <a:bodyPr wrap="squar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户</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客户端用户来源</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年新用户主要渠道分析（需要做</a:t>
            </a:r>
            <a:r>
              <a:rPr lang="en-US" altLang="zh-CN" sz="2000" dirty="0" smtClean="0">
                <a:latin typeface="微软雅黑" panose="020B0503020204020204" pitchFamily="34" charset="-122"/>
                <a:ea typeface="微软雅黑" panose="020B0503020204020204" pitchFamily="34" charset="-122"/>
              </a:rPr>
              <a:t>1-9</a:t>
            </a:r>
            <a:r>
              <a:rPr lang="zh-CN" altLang="en-US" sz="2000" dirty="0" smtClean="0">
                <a:latin typeface="微软雅黑" panose="020B0503020204020204" pitchFamily="34" charset="-122"/>
                <a:ea typeface="微软雅黑" panose="020B0503020204020204" pitchFamily="34" charset="-122"/>
              </a:rPr>
              <a:t>月的，可以分</a:t>
            </a:r>
            <a:r>
              <a:rPr lang="en-US" altLang="zh-CN" sz="2000" dirty="0" smtClean="0">
                <a:latin typeface="微软雅黑" panose="020B0503020204020204" pitchFamily="34" charset="-122"/>
                <a:ea typeface="微软雅黑" panose="020B0503020204020204" pitchFamily="34" charset="-122"/>
              </a:rPr>
              <a:t>1-5</a:t>
            </a:r>
            <a:r>
              <a:rPr lang="zh-CN" altLang="en-US" sz="2000" dirty="0" smtClean="0">
                <a:latin typeface="微软雅黑" panose="020B0503020204020204" pitchFamily="34" charset="-122"/>
                <a:ea typeface="微软雅黑" panose="020B0503020204020204" pitchFamily="34" charset="-122"/>
              </a:rPr>
              <a:t>月分别看）</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图表 4"/>
          <p:cNvGraphicFramePr>
            <a:graphicFrameLocks/>
          </p:cNvGraphicFramePr>
          <p:nvPr>
            <p:extLst>
              <p:ext uri="{D42A27DB-BD31-4B8C-83A1-F6EECF244321}">
                <p14:modId xmlns:p14="http://schemas.microsoft.com/office/powerpoint/2010/main" val="3426413532"/>
              </p:ext>
            </p:extLst>
          </p:nvPr>
        </p:nvGraphicFramePr>
        <p:xfrm>
          <a:off x="6888303" y="3571690"/>
          <a:ext cx="4720590" cy="28205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a:graphicFrameLocks/>
          </p:cNvGraphicFramePr>
          <p:nvPr>
            <p:extLst>
              <p:ext uri="{D42A27DB-BD31-4B8C-83A1-F6EECF244321}">
                <p14:modId xmlns:p14="http://schemas.microsoft.com/office/powerpoint/2010/main" val="2629760645"/>
              </p:ext>
            </p:extLst>
          </p:nvPr>
        </p:nvGraphicFramePr>
        <p:xfrm>
          <a:off x="6600648" y="797062"/>
          <a:ext cx="5200650" cy="2828925"/>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883690" y="4251994"/>
            <a:ext cx="5716958" cy="1754326"/>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2018</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6-9</a:t>
            </a:r>
            <a:r>
              <a:rPr lang="zh-CN" altLang="en-US" dirty="0" smtClean="0">
                <a:latin typeface="微软雅黑" panose="020B0503020204020204" pitchFamily="34" charset="-122"/>
                <a:ea typeface="微软雅黑" panose="020B0503020204020204" pitchFamily="34" charset="-122"/>
              </a:rPr>
              <a:t>月安卓新增用户</a:t>
            </a:r>
            <a:r>
              <a:rPr lang="en-US" altLang="zh-CN" dirty="0" smtClean="0">
                <a:latin typeface="微软雅黑" panose="020B0503020204020204" pitchFamily="34" charset="-122"/>
                <a:ea typeface="微软雅黑" panose="020B0503020204020204" pitchFamily="34" charset="-122"/>
              </a:rPr>
              <a:t>153</a:t>
            </a:r>
            <a:r>
              <a:rPr lang="zh-CN" altLang="en-US" dirty="0" smtClean="0">
                <a:latin typeface="微软雅黑" panose="020B0503020204020204" pitchFamily="34" charset="-122"/>
                <a:ea typeface="微软雅黑" panose="020B0503020204020204" pitchFamily="34" charset="-122"/>
              </a:rPr>
              <a:t>万，主要来源厂商类渠道（华为、</a:t>
            </a:r>
            <a:r>
              <a:rPr lang="en-US" altLang="zh-CN" dirty="0" smtClean="0">
                <a:latin typeface="微软雅黑" panose="020B0503020204020204" pitchFamily="34" charset="-122"/>
                <a:ea typeface="微软雅黑" panose="020B0503020204020204" pitchFamily="34" charset="-122"/>
              </a:rPr>
              <a:t>vivo</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oppo</a:t>
            </a:r>
            <a:r>
              <a:rPr lang="zh-CN" altLang="en-US" dirty="0" smtClean="0">
                <a:latin typeface="微软雅黑" panose="020B0503020204020204" pitchFamily="34" charset="-122"/>
                <a:ea typeface="微软雅黑" panose="020B0503020204020204" pitchFamily="34" charset="-122"/>
              </a:rPr>
              <a:t>）占总新增用户的</a:t>
            </a:r>
            <a:r>
              <a:rPr lang="en-US" altLang="zh-CN" dirty="0" smtClean="0">
                <a:latin typeface="微软雅黑" panose="020B0503020204020204" pitchFamily="34" charset="-122"/>
                <a:ea typeface="微软雅黑" panose="020B0503020204020204" pitchFamily="34" charset="-122"/>
              </a:rPr>
              <a:t>62.4%</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信息流类渠道（头条、广点通等）占总新增的</a:t>
            </a:r>
            <a:r>
              <a:rPr lang="en-US" altLang="zh-CN" dirty="0" smtClean="0">
                <a:latin typeface="微软雅黑" panose="020B0503020204020204" pitchFamily="34" charset="-122"/>
                <a:ea typeface="微软雅黑" panose="020B0503020204020204" pitchFamily="34" charset="-122"/>
              </a:rPr>
              <a:t>12.3%</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其次是第三应用市场类渠道占总新增的</a:t>
            </a:r>
            <a:r>
              <a:rPr lang="en-US" altLang="zh-CN" dirty="0" smtClean="0">
                <a:latin typeface="微软雅黑" panose="020B0503020204020204" pitchFamily="34" charset="-122"/>
                <a:ea typeface="微软雅黑" panose="020B0503020204020204" pitchFamily="34" charset="-122"/>
              </a:rPr>
              <a:t>10.9%</a:t>
            </a:r>
            <a:r>
              <a:rPr lang="zh-CN" altLang="en-US" dirty="0" smtClean="0">
                <a:latin typeface="微软雅黑" panose="020B0503020204020204" pitchFamily="34" charset="-122"/>
                <a:ea typeface="微软雅黑" panose="020B0503020204020204" pitchFamily="34" charset="-122"/>
              </a:rPr>
              <a:t>；</a:t>
            </a:r>
            <a:endParaRPr lang="zh-CN" altLang="en-US" dirty="0"/>
          </a:p>
        </p:txBody>
      </p:sp>
      <p:sp>
        <p:nvSpPr>
          <p:cNvPr id="8" name="矩形 7"/>
          <p:cNvSpPr/>
          <p:nvPr/>
        </p:nvSpPr>
        <p:spPr>
          <a:xfrm>
            <a:off x="883690" y="1454442"/>
            <a:ext cx="5627414" cy="1754326"/>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2018</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月</a:t>
            </a: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月主要推广方式以厂商的</a:t>
            </a:r>
            <a:r>
              <a:rPr lang="en-US" altLang="zh-CN" dirty="0" smtClean="0">
                <a:latin typeface="微软雅黑" panose="020B0503020204020204" pitchFamily="34" charset="-122"/>
                <a:ea typeface="微软雅黑" panose="020B0503020204020204" pitchFamily="34" charset="-122"/>
              </a:rPr>
              <a:t>CPD</a:t>
            </a:r>
            <a:r>
              <a:rPr lang="zh-CN" altLang="en-US" dirty="0" smtClean="0">
                <a:latin typeface="微软雅黑" panose="020B0503020204020204" pitchFamily="34" charset="-122"/>
                <a:ea typeface="微软雅黑" panose="020B0503020204020204" pitchFamily="34" charset="-122"/>
              </a:rPr>
              <a:t>和非标为主</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月底到</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月增加了搜索</a:t>
            </a:r>
            <a:r>
              <a:rPr lang="en-US" altLang="zh-CN" dirty="0" err="1" smtClean="0">
                <a:latin typeface="微软雅黑" panose="020B0503020204020204" pitchFamily="34" charset="-122"/>
                <a:ea typeface="微软雅黑" panose="020B0503020204020204" pitchFamily="34" charset="-122"/>
              </a:rPr>
              <a:t>sem</a:t>
            </a:r>
            <a:r>
              <a:rPr lang="zh-CN" altLang="en-US" dirty="0" smtClean="0">
                <a:latin typeface="微软雅黑" panose="020B0503020204020204" pitchFamily="34" charset="-122"/>
                <a:ea typeface="微软雅黑" panose="020B0503020204020204" pitchFamily="34" charset="-122"/>
              </a:rPr>
              <a:t>方式投放，基本上保持在新增</a:t>
            </a:r>
            <a:r>
              <a:rPr lang="en-US" altLang="zh-CN" dirty="0" smtClean="0">
                <a:latin typeface="微软雅黑" panose="020B0503020204020204" pitchFamily="34" charset="-122"/>
                <a:ea typeface="微软雅黑" panose="020B0503020204020204" pitchFamily="34" charset="-122"/>
              </a:rPr>
              <a:t>3-4</a:t>
            </a:r>
            <a:r>
              <a:rPr lang="zh-CN" altLang="en-US" dirty="0" smtClean="0">
                <a:latin typeface="微软雅黑" panose="020B0503020204020204" pitchFamily="34" charset="-122"/>
                <a:ea typeface="微软雅黑" panose="020B0503020204020204" pitchFamily="34" charset="-122"/>
              </a:rPr>
              <a:t>万的量级</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月加大了信息流的测试和投放，新增上有较大的增加。</a:t>
            </a:r>
            <a:endParaRPr lang="zh-CN" altLang="en-US" dirty="0"/>
          </a:p>
        </p:txBody>
      </p:sp>
    </p:spTree>
    <p:extLst>
      <p:ext uri="{BB962C8B-B14F-4D97-AF65-F5344CB8AC3E}">
        <p14:creationId xmlns:p14="http://schemas.microsoft.com/office/powerpoint/2010/main" val="348929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1344023" y="448348"/>
            <a:ext cx="5333511" cy="400110"/>
          </a:xfrm>
          <a:prstGeom prst="rect">
            <a:avLst/>
          </a:prstGeom>
        </p:spPr>
        <p:txBody>
          <a:bodyPr wrap="none">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用户     </a:t>
            </a:r>
            <a:r>
              <a:rPr lang="en-US" altLang="zh-CN" sz="2000" dirty="0" smtClean="0">
                <a:latin typeface="微软雅黑" panose="020B0503020204020204" pitchFamily="34" charset="-122"/>
                <a:ea typeface="微软雅黑" panose="020B0503020204020204" pitchFamily="34" charset="-122"/>
              </a:rPr>
              <a:t>6-9</a:t>
            </a:r>
            <a:r>
              <a:rPr lang="zh-CN" altLang="en-US" sz="2000" dirty="0" smtClean="0">
                <a:latin typeface="微软雅黑" panose="020B0503020204020204" pitchFamily="34" charset="-122"/>
                <a:ea typeface="微软雅黑" panose="020B0503020204020204" pitchFamily="34" charset="-122"/>
              </a:rPr>
              <a:t>月安卓客户端新用户</a:t>
            </a:r>
            <a:r>
              <a:rPr lang="zh-CN" altLang="en-US" sz="2000" dirty="0">
                <a:latin typeface="微软雅黑" panose="020B0503020204020204" pitchFamily="34" charset="-122"/>
                <a:ea typeface="微软雅黑" panose="020B0503020204020204" pitchFamily="34" charset="-122"/>
              </a:rPr>
              <a:t>发展</a:t>
            </a:r>
            <a:r>
              <a:rPr lang="zh-CN" altLang="en-US" sz="2000" dirty="0" smtClean="0">
                <a:latin typeface="微软雅黑" panose="020B0503020204020204" pitchFamily="34" charset="-122"/>
                <a:ea typeface="微软雅黑" panose="020B0503020204020204" pitchFamily="34" charset="-122"/>
              </a:rPr>
              <a:t>成本分析</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78194" y="5802433"/>
            <a:ext cx="8750595" cy="646331"/>
          </a:xfrm>
          <a:prstGeom prst="rect">
            <a:avLst/>
          </a:prstGeom>
          <a:noFill/>
        </p:spPr>
        <p:txBody>
          <a:bodyPr wrap="square" rtlCol="0">
            <a:spAutoFit/>
          </a:bodyPr>
          <a:lstStyle/>
          <a:p>
            <a:pPr algn="ctr"/>
            <a:r>
              <a:rPr lang="zh-CN" altLang="en-US" b="1" dirty="0" smtClean="0"/>
              <a:t>优化厂商和市场渠道质量和推广方式，稳定</a:t>
            </a:r>
            <a:r>
              <a:rPr lang="en-US" altLang="zh-CN" b="1" dirty="0" smtClean="0"/>
              <a:t>ROI</a:t>
            </a:r>
            <a:r>
              <a:rPr lang="zh-CN" altLang="en-US" b="1" dirty="0" smtClean="0"/>
              <a:t>的前提下增加体量；</a:t>
            </a:r>
            <a:endParaRPr lang="en-US" altLang="zh-CN" b="1" dirty="0" smtClean="0"/>
          </a:p>
          <a:p>
            <a:pPr algn="ctr"/>
            <a:r>
              <a:rPr lang="zh-CN" altLang="en-US" b="1" dirty="0" smtClean="0"/>
              <a:t>优化信息流投放的精准度，</a:t>
            </a:r>
            <a:r>
              <a:rPr lang="en-US" altLang="zh-CN" b="1" dirty="0" smtClean="0"/>
              <a:t>ROI</a:t>
            </a:r>
            <a:r>
              <a:rPr lang="zh-CN" altLang="en-US" b="1" dirty="0" smtClean="0"/>
              <a:t>提升之后增加体量</a:t>
            </a:r>
            <a:endParaRPr lang="zh-CN" altLang="en-US" b="1" dirty="0"/>
          </a:p>
        </p:txBody>
      </p:sp>
      <p:graphicFrame>
        <p:nvGraphicFramePr>
          <p:cNvPr id="21" name="表格 20"/>
          <p:cNvGraphicFramePr>
            <a:graphicFrameLocks noGrp="1"/>
          </p:cNvGraphicFramePr>
          <p:nvPr>
            <p:extLst/>
          </p:nvPr>
        </p:nvGraphicFramePr>
        <p:xfrm>
          <a:off x="10441171" y="1106722"/>
          <a:ext cx="1404679" cy="4803872"/>
        </p:xfrm>
        <a:graphic>
          <a:graphicData uri="http://schemas.openxmlformats.org/drawingml/2006/table">
            <a:tbl>
              <a:tblPr/>
              <a:tblGrid>
                <a:gridCol w="1404679"/>
              </a:tblGrid>
              <a:tr h="728574">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总结</a:t>
                      </a:r>
                    </a:p>
                  </a:txBody>
                  <a:tcPr marL="9525" marR="9525" marT="9525" marB="0" anchor="ctr">
                    <a:lnL>
                      <a:noFill/>
                    </a:lnL>
                    <a:lnR>
                      <a:noFill/>
                    </a:lnR>
                    <a:lnT>
                      <a:noFill/>
                    </a:lnT>
                    <a:lnB w="6350" cap="flat" cmpd="sng" algn="ctr">
                      <a:solidFill>
                        <a:srgbClr val="92CDDC"/>
                      </a:solidFill>
                      <a:prstDash val="solid"/>
                      <a:round/>
                      <a:headEnd type="none" w="med" len="med"/>
                      <a:tailEnd type="none" w="med" len="med"/>
                    </a:lnB>
                    <a:solidFill>
                      <a:srgbClr val="DCE6F1"/>
                    </a:solidFill>
                  </a:tcPr>
                </a:tc>
              </a:tr>
              <a:tr h="929720">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8</a:t>
                      </a:r>
                      <a:r>
                        <a:rPr lang="zh-CN" altLang="en-US" sz="1200" b="0" i="0" u="none" strike="noStrike" dirty="0">
                          <a:solidFill>
                            <a:srgbClr val="000000"/>
                          </a:solidFill>
                          <a:effectLst/>
                          <a:latin typeface="微软雅黑" pitchFamily="34" charset="-122"/>
                          <a:ea typeface="微软雅黑" pitchFamily="34" charset="-122"/>
                        </a:rPr>
                        <a:t>月测试</a:t>
                      </a:r>
                      <a:r>
                        <a:rPr lang="en-US" altLang="zh-CN" sz="1200" b="0" i="0" u="none" strike="noStrike" dirty="0">
                          <a:solidFill>
                            <a:srgbClr val="000000"/>
                          </a:solidFill>
                          <a:effectLst/>
                          <a:latin typeface="微软雅黑" pitchFamily="34" charset="-122"/>
                          <a:ea typeface="微软雅黑" pitchFamily="34" charset="-122"/>
                        </a:rPr>
                        <a:t>9</a:t>
                      </a:r>
                      <a:r>
                        <a:rPr lang="zh-CN" altLang="en-US" sz="1200" b="0" i="0" u="none" strike="noStrike" dirty="0">
                          <a:solidFill>
                            <a:srgbClr val="000000"/>
                          </a:solidFill>
                          <a:effectLst/>
                          <a:latin typeface="微软雅黑" pitchFamily="34" charset="-122"/>
                          <a:ea typeface="微软雅黑" pitchFamily="34" charset="-122"/>
                        </a:rPr>
                        <a:t>月放量，效果稳定且有继续优化空间，但体量增长空间有限</a:t>
                      </a:r>
                      <a:br>
                        <a:rPr lang="zh-CN" altLang="en-US" sz="1200" b="0" i="0" u="none" strike="noStrike" dirty="0">
                          <a:solidFill>
                            <a:srgbClr val="000000"/>
                          </a:solidFill>
                          <a:effectLst/>
                          <a:latin typeface="微软雅黑" pitchFamily="34" charset="-122"/>
                          <a:ea typeface="微软雅黑" pitchFamily="34" charset="-122"/>
                        </a:rPr>
                      </a:b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6350" cap="flat" cmpd="sng" algn="ctr">
                      <a:solidFill>
                        <a:srgbClr val="92CDDC"/>
                      </a:solidFill>
                      <a:prstDash val="solid"/>
                      <a:round/>
                      <a:headEnd type="none" w="med" len="med"/>
                      <a:tailEnd type="none" w="med" len="med"/>
                    </a:lnT>
                    <a:lnB w="6350" cap="flat" cmpd="sng" algn="ctr">
                      <a:solidFill>
                        <a:srgbClr val="92CDDC"/>
                      </a:solidFill>
                      <a:prstDash val="solid"/>
                      <a:round/>
                      <a:headEnd type="none" w="med" len="med"/>
                      <a:tailEnd type="none" w="med" len="med"/>
                    </a:lnB>
                  </a:tcPr>
                </a:tc>
              </a:tr>
              <a:tr h="1297774">
                <a:tc>
                  <a:txBody>
                    <a:bodyPr/>
                    <a:lstStyle/>
                    <a:p>
                      <a:pPr algn="ctr" fontAlgn="ctr"/>
                      <a:r>
                        <a:rPr lang="zh-CN" altLang="en-US" sz="1200" b="0" i="0" u="none" strike="noStrike" dirty="0">
                          <a:solidFill>
                            <a:srgbClr val="000000"/>
                          </a:solidFill>
                          <a:effectLst/>
                          <a:latin typeface="微软雅黑" pitchFamily="34" charset="-122"/>
                          <a:ea typeface="微软雅黑" pitchFamily="34" charset="-122"/>
                        </a:rPr>
                        <a:t>持续放量，</a:t>
                      </a:r>
                      <a:r>
                        <a:rPr lang="en-US" altLang="zh-CN" sz="1200" b="0" i="0" u="none" strike="noStrike" dirty="0">
                          <a:solidFill>
                            <a:srgbClr val="000000"/>
                          </a:solidFill>
                          <a:effectLst/>
                          <a:latin typeface="微软雅黑" pitchFamily="34" charset="-122"/>
                          <a:ea typeface="微软雅黑" pitchFamily="34" charset="-122"/>
                        </a:rPr>
                        <a:t>9</a:t>
                      </a:r>
                      <a:r>
                        <a:rPr lang="zh-CN" altLang="en-US" sz="1200" b="0" i="0" u="none" strike="noStrike" dirty="0">
                          <a:solidFill>
                            <a:srgbClr val="000000"/>
                          </a:solidFill>
                          <a:effectLst/>
                          <a:latin typeface="微软雅黑" pitchFamily="34" charset="-122"/>
                          <a:ea typeface="微软雅黑" pitchFamily="34" charset="-122"/>
                        </a:rPr>
                        <a:t>月达到目前的天花板，效果开始下降，改进渠道后可恢复至相对合理的</a:t>
                      </a:r>
                      <a:r>
                        <a:rPr lang="en-US" altLang="zh-CN" sz="1200" b="0" i="0" u="none" strike="noStrike" dirty="0">
                          <a:solidFill>
                            <a:srgbClr val="000000"/>
                          </a:solidFill>
                          <a:effectLst/>
                          <a:latin typeface="微软雅黑" pitchFamily="34" charset="-122"/>
                          <a:ea typeface="微软雅黑" pitchFamily="34" charset="-122"/>
                        </a:rPr>
                        <a:t>ROI</a:t>
                      </a:r>
                      <a:r>
                        <a:rPr lang="zh-CN" altLang="en-US" sz="1200" b="0" i="0" u="none" strike="noStrike" dirty="0">
                          <a:solidFill>
                            <a:srgbClr val="000000"/>
                          </a:solidFill>
                          <a:effectLst/>
                          <a:latin typeface="微软雅黑" pitchFamily="34" charset="-122"/>
                          <a:ea typeface="微软雅黑" pitchFamily="34" charset="-122"/>
                        </a:rPr>
                        <a:t>，但体量空间有限</a:t>
                      </a:r>
                      <a:br>
                        <a:rPr lang="zh-CN" altLang="en-US" sz="1200" b="0" i="0" u="none" strike="noStrike" dirty="0">
                          <a:solidFill>
                            <a:srgbClr val="000000"/>
                          </a:solidFill>
                          <a:effectLst/>
                          <a:latin typeface="微软雅黑" pitchFamily="34" charset="-122"/>
                          <a:ea typeface="微软雅黑" pitchFamily="34" charset="-122"/>
                        </a:rPr>
                      </a:b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6350" cap="flat" cmpd="sng" algn="ctr">
                      <a:solidFill>
                        <a:srgbClr val="92CDDC"/>
                      </a:solidFill>
                      <a:prstDash val="solid"/>
                      <a:round/>
                      <a:headEnd type="none" w="med" len="med"/>
                      <a:tailEnd type="none" w="med" len="med"/>
                    </a:lnT>
                    <a:lnB w="6350" cap="flat" cmpd="sng" algn="ctr">
                      <a:solidFill>
                        <a:srgbClr val="92CDDC"/>
                      </a:solidFill>
                      <a:prstDash val="solid"/>
                      <a:round/>
                      <a:headEnd type="none" w="med" len="med"/>
                      <a:tailEnd type="none" w="med" len="med"/>
                    </a:lnB>
                  </a:tcPr>
                </a:tc>
              </a:tr>
              <a:tr h="918084">
                <a:tc>
                  <a:txBody>
                    <a:bodyPr/>
                    <a:lstStyle/>
                    <a:p>
                      <a:pPr algn="ctr" fontAlgn="ctr"/>
                      <a:r>
                        <a:rPr lang="zh-CN" altLang="en-US" sz="1200" b="0" i="0" u="none" strike="noStrike" dirty="0">
                          <a:solidFill>
                            <a:srgbClr val="000000"/>
                          </a:solidFill>
                          <a:effectLst/>
                          <a:latin typeface="微软雅黑" pitchFamily="34" charset="-122"/>
                          <a:ea typeface="微软雅黑" pitchFamily="34" charset="-122"/>
                        </a:rPr>
                        <a:t>量级非常有限，</a:t>
                      </a:r>
                      <a:r>
                        <a:rPr lang="en-US" altLang="zh-CN" sz="1200" b="0" i="0" u="none" strike="noStrike" dirty="0">
                          <a:solidFill>
                            <a:srgbClr val="000000"/>
                          </a:solidFill>
                          <a:effectLst/>
                          <a:latin typeface="微软雅黑" pitchFamily="34" charset="-122"/>
                          <a:ea typeface="微软雅黑" pitchFamily="34" charset="-122"/>
                        </a:rPr>
                        <a:t>ROI</a:t>
                      </a:r>
                      <a:r>
                        <a:rPr lang="zh-CN" altLang="en-US" sz="1200" b="0" i="0" u="none" strike="noStrike" dirty="0">
                          <a:solidFill>
                            <a:srgbClr val="000000"/>
                          </a:solidFill>
                          <a:effectLst/>
                          <a:latin typeface="微软雅黑" pitchFamily="34" charset="-122"/>
                          <a:ea typeface="微软雅黑" pitchFamily="34" charset="-122"/>
                        </a:rPr>
                        <a:t>持续优化提升效果</a:t>
                      </a:r>
                      <a:br>
                        <a:rPr lang="zh-CN" altLang="en-US" sz="1200" b="0" i="0" u="none" strike="noStrike" dirty="0">
                          <a:solidFill>
                            <a:srgbClr val="000000"/>
                          </a:solidFill>
                          <a:effectLst/>
                          <a:latin typeface="微软雅黑" pitchFamily="34" charset="-122"/>
                          <a:ea typeface="微软雅黑" pitchFamily="34" charset="-122"/>
                        </a:rPr>
                      </a:b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6350" cap="flat" cmpd="sng" algn="ctr">
                      <a:solidFill>
                        <a:srgbClr val="92CDDC"/>
                      </a:solidFill>
                      <a:prstDash val="solid"/>
                      <a:round/>
                      <a:headEnd type="none" w="med" len="med"/>
                      <a:tailEnd type="none" w="med" len="med"/>
                    </a:lnT>
                    <a:lnB w="6350" cap="flat" cmpd="sng" algn="ctr">
                      <a:solidFill>
                        <a:srgbClr val="92CDDC"/>
                      </a:solidFill>
                      <a:prstDash val="solid"/>
                      <a:round/>
                      <a:headEnd type="none" w="med" len="med"/>
                      <a:tailEnd type="none" w="med" len="med"/>
                    </a:lnB>
                  </a:tcPr>
                </a:tc>
              </a:tr>
              <a:tr h="929720">
                <a:tc>
                  <a:txBody>
                    <a:bodyPr/>
                    <a:lstStyle/>
                    <a:p>
                      <a:pPr algn="ctr" fontAlgn="ctr"/>
                      <a:r>
                        <a:rPr lang="zh-CN" altLang="en-US" sz="1200" b="0" i="0" u="none" strike="noStrike" dirty="0">
                          <a:solidFill>
                            <a:srgbClr val="000000"/>
                          </a:solidFill>
                          <a:effectLst/>
                          <a:latin typeface="微软雅黑" pitchFamily="34" charset="-122"/>
                          <a:ea typeface="微软雅黑" pitchFamily="34" charset="-122"/>
                        </a:rPr>
                        <a:t>量级在成本一定的情况还可以放大，但</a:t>
                      </a:r>
                      <a:r>
                        <a:rPr lang="en-US" altLang="zh-CN" sz="1200" b="0" i="0" u="none" strike="noStrike" dirty="0">
                          <a:solidFill>
                            <a:srgbClr val="000000"/>
                          </a:solidFill>
                          <a:effectLst/>
                          <a:latin typeface="微软雅黑" pitchFamily="34" charset="-122"/>
                          <a:ea typeface="微软雅黑" pitchFamily="34" charset="-122"/>
                        </a:rPr>
                        <a:t>ROI</a:t>
                      </a:r>
                      <a:r>
                        <a:rPr lang="zh-CN" altLang="en-US" sz="1200" b="0" i="0" u="none" strike="noStrike" dirty="0">
                          <a:solidFill>
                            <a:srgbClr val="000000"/>
                          </a:solidFill>
                          <a:effectLst/>
                          <a:latin typeface="微软雅黑" pitchFamily="34" charset="-122"/>
                          <a:ea typeface="微软雅黑" pitchFamily="34" charset="-122"/>
                        </a:rPr>
                        <a:t>差距很大，需要重点提升</a:t>
                      </a:r>
                      <a:br>
                        <a:rPr lang="zh-CN" altLang="en-US" sz="1200" b="0" i="0" u="none" strike="noStrike" dirty="0">
                          <a:solidFill>
                            <a:srgbClr val="000000"/>
                          </a:solidFill>
                          <a:effectLst/>
                          <a:latin typeface="微软雅黑" pitchFamily="34" charset="-122"/>
                          <a:ea typeface="微软雅黑" pitchFamily="34" charset="-122"/>
                        </a:rPr>
                      </a:b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lnL>
                      <a:noFill/>
                    </a:lnL>
                    <a:lnR>
                      <a:noFill/>
                    </a:lnR>
                    <a:lnT w="6350" cap="flat" cmpd="sng" algn="ctr">
                      <a:solidFill>
                        <a:srgbClr val="92CDDC"/>
                      </a:solidFill>
                      <a:prstDash val="solid"/>
                      <a:round/>
                      <a:headEnd type="none" w="med" len="med"/>
                      <a:tailEnd type="none" w="med" len="med"/>
                    </a:lnT>
                    <a:lnB>
                      <a:noFill/>
                    </a:lnB>
                  </a:tcPr>
                </a:tc>
              </a:tr>
            </a:tbl>
          </a:graphicData>
        </a:graphic>
      </p:graphicFrame>
      <p:sp>
        <p:nvSpPr>
          <p:cNvPr id="22" name="矩形 21"/>
          <p:cNvSpPr/>
          <p:nvPr/>
        </p:nvSpPr>
        <p:spPr>
          <a:xfrm>
            <a:off x="7701039" y="6448764"/>
            <a:ext cx="4299575" cy="261610"/>
          </a:xfrm>
          <a:prstGeom prst="rect">
            <a:avLst/>
          </a:prstGeom>
        </p:spPr>
        <p:txBody>
          <a:bodyPr wrap="none">
            <a:spAutoFit/>
          </a:bodyPr>
          <a:lstStyle/>
          <a:p>
            <a:r>
              <a:rPr lang="zh-CN" altLang="en-US" sz="1100" dirty="0" smtClean="0">
                <a:latin typeface="微软雅黑" pitchFamily="34" charset="-122"/>
                <a:ea typeface="微软雅黑" pitchFamily="34" charset="-122"/>
              </a:rPr>
              <a:t>备注：成本</a:t>
            </a:r>
            <a:r>
              <a:rPr lang="en-US" altLang="zh-CN" sz="1100" dirty="0" smtClean="0">
                <a:latin typeface="微软雅黑" pitchFamily="34" charset="-122"/>
                <a:ea typeface="微软雅黑" pitchFamily="34" charset="-122"/>
              </a:rPr>
              <a:t>1</a:t>
            </a:r>
            <a:r>
              <a:rPr lang="zh-CN" altLang="en-US" sz="1100" dirty="0" smtClean="0">
                <a:latin typeface="微软雅黑" pitchFamily="34" charset="-122"/>
                <a:ea typeface="微软雅黑" pitchFamily="34" charset="-122"/>
              </a:rPr>
              <a:t>含非标、</a:t>
            </a:r>
            <a:r>
              <a:rPr lang="en-US" altLang="zh-CN" sz="1100" dirty="0" err="1" smtClean="0">
                <a:latin typeface="微软雅黑" pitchFamily="34" charset="-122"/>
                <a:ea typeface="微软雅黑" pitchFamily="34" charset="-122"/>
              </a:rPr>
              <a:t>cpd</a:t>
            </a:r>
            <a:r>
              <a:rPr lang="zh-CN" altLang="en-US" sz="1100" dirty="0" smtClean="0">
                <a:latin typeface="微软雅黑" pitchFamily="34" charset="-122"/>
                <a:ea typeface="微软雅黑" pitchFamily="34" charset="-122"/>
              </a:rPr>
              <a:t>、信息流、</a:t>
            </a:r>
            <a:r>
              <a:rPr lang="en-US" altLang="zh-CN" sz="1100" dirty="0" smtClean="0">
                <a:latin typeface="微软雅黑" pitchFamily="34" charset="-122"/>
                <a:ea typeface="微软雅黑" pitchFamily="34" charset="-122"/>
              </a:rPr>
              <a:t>SEM</a:t>
            </a:r>
            <a:r>
              <a:rPr lang="zh-CN" altLang="en-US" sz="1100" dirty="0" smtClean="0">
                <a:latin typeface="微软雅黑" pitchFamily="34" charset="-122"/>
                <a:ea typeface="微软雅黑" pitchFamily="34" charset="-122"/>
              </a:rPr>
              <a:t>；成本</a:t>
            </a:r>
            <a:r>
              <a:rPr lang="en-US" altLang="zh-CN" sz="1100" dirty="0" smtClean="0">
                <a:latin typeface="微软雅黑" pitchFamily="34" charset="-122"/>
                <a:ea typeface="微软雅黑" pitchFamily="34" charset="-122"/>
              </a:rPr>
              <a:t>2</a:t>
            </a:r>
            <a:r>
              <a:rPr lang="zh-CN" altLang="en-US" sz="1100" dirty="0" smtClean="0">
                <a:latin typeface="微软雅黑" pitchFamily="34" charset="-122"/>
                <a:ea typeface="微软雅黑" pitchFamily="34" charset="-122"/>
              </a:rPr>
              <a:t>含华为</a:t>
            </a:r>
            <a:r>
              <a:rPr lang="en-US" altLang="zh-CN" sz="1100" dirty="0" smtClean="0">
                <a:latin typeface="微软雅黑" pitchFamily="34" charset="-122"/>
                <a:ea typeface="微软雅黑" pitchFamily="34" charset="-122"/>
              </a:rPr>
              <a:t>cps</a:t>
            </a:r>
            <a:r>
              <a:rPr lang="zh-CN" altLang="en-US" sz="1100" dirty="0" smtClean="0">
                <a:latin typeface="微软雅黑" pitchFamily="34" charset="-122"/>
                <a:ea typeface="微软雅黑" pitchFamily="34" charset="-122"/>
              </a:rPr>
              <a:t>、</a:t>
            </a:r>
            <a:r>
              <a:rPr lang="en-US" altLang="zh-CN" sz="1100" dirty="0" err="1" smtClean="0">
                <a:latin typeface="微软雅黑" pitchFamily="34" charset="-122"/>
                <a:ea typeface="微软雅黑" pitchFamily="34" charset="-122"/>
              </a:rPr>
              <a:t>cpt</a:t>
            </a:r>
            <a:endParaRPr lang="zh-CN" altLang="en-US" sz="1100" dirty="0">
              <a:latin typeface="微软雅黑" pitchFamily="34" charset="-122"/>
              <a:ea typeface="微软雅黑" pitchFamily="34" charset="-122"/>
            </a:endParaRPr>
          </a:p>
        </p:txBody>
      </p:sp>
      <p:graphicFrame>
        <p:nvGraphicFramePr>
          <p:cNvPr id="24" name="表格 23"/>
          <p:cNvGraphicFramePr>
            <a:graphicFrameLocks noGrp="1"/>
          </p:cNvGraphicFramePr>
          <p:nvPr>
            <p:extLst>
              <p:ext uri="{D42A27DB-BD31-4B8C-83A1-F6EECF244321}">
                <p14:modId xmlns:p14="http://schemas.microsoft.com/office/powerpoint/2010/main" val="663182587"/>
              </p:ext>
            </p:extLst>
          </p:nvPr>
        </p:nvGraphicFramePr>
        <p:xfrm>
          <a:off x="264040" y="1106723"/>
          <a:ext cx="10145234" cy="4590381"/>
        </p:xfrm>
        <a:graphic>
          <a:graphicData uri="http://schemas.openxmlformats.org/drawingml/2006/table">
            <a:tbl>
              <a:tblPr/>
              <a:tblGrid>
                <a:gridCol w="703523"/>
                <a:gridCol w="818707"/>
                <a:gridCol w="839972"/>
                <a:gridCol w="712381"/>
                <a:gridCol w="956930"/>
                <a:gridCol w="765545"/>
                <a:gridCol w="733646"/>
                <a:gridCol w="808075"/>
                <a:gridCol w="754911"/>
                <a:gridCol w="882503"/>
                <a:gridCol w="776176"/>
                <a:gridCol w="712382"/>
                <a:gridCol w="680483"/>
              </a:tblGrid>
              <a:tr h="764192">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项目</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新增用户（含自然）</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dirty="0" smtClean="0">
                          <a:solidFill>
                            <a:srgbClr val="000000"/>
                          </a:solidFill>
                          <a:effectLst/>
                          <a:latin typeface="微软雅黑" pitchFamily="34" charset="-122"/>
                          <a:ea typeface="微软雅黑" pitchFamily="34" charset="-122"/>
                        </a:rPr>
                        <a:t>成本</a:t>
                      </a:r>
                      <a:r>
                        <a:rPr lang="en-US" altLang="zh-CN" sz="1200" b="1" i="0" u="none" strike="noStrike" dirty="0" smtClean="0">
                          <a:solidFill>
                            <a:srgbClr val="000000"/>
                          </a:solidFill>
                          <a:effectLst/>
                          <a:latin typeface="微软雅黑" pitchFamily="34" charset="-122"/>
                          <a:ea typeface="微软雅黑" pitchFamily="34" charset="-122"/>
                        </a:rPr>
                        <a:t>1</a:t>
                      </a:r>
                      <a:endParaRPr lang="en-US" sz="1200" b="1" i="0" u="none" strike="noStrike" dirty="0">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dirty="0" smtClean="0">
                          <a:solidFill>
                            <a:srgbClr val="000000"/>
                          </a:solidFill>
                          <a:effectLst/>
                          <a:latin typeface="微软雅黑" pitchFamily="34" charset="-122"/>
                          <a:ea typeface="微软雅黑" pitchFamily="34" charset="-122"/>
                        </a:rPr>
                        <a:t>成本</a:t>
                      </a:r>
                      <a:r>
                        <a:rPr lang="en-US" altLang="zh-CN" sz="1200" b="1" i="0" u="none" strike="noStrike" dirty="0" smtClean="0">
                          <a:solidFill>
                            <a:srgbClr val="000000"/>
                          </a:solidFill>
                          <a:effectLst/>
                          <a:latin typeface="微软雅黑" pitchFamily="34" charset="-122"/>
                          <a:ea typeface="微软雅黑" pitchFamily="34" charset="-122"/>
                        </a:rPr>
                        <a:t>2</a:t>
                      </a:r>
                      <a:endParaRPr lang="en-US" sz="1200" b="1" i="0" u="none" strike="noStrike" dirty="0">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总成本</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新增用户当月充值（含自然）</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新增用户</a:t>
                      </a:r>
                      <a:r>
                        <a:rPr lang="zh-CN" altLang="en-US" sz="1200" b="1" i="0" u="none" strike="noStrike" dirty="0" smtClean="0">
                          <a:solidFill>
                            <a:srgbClr val="000000"/>
                          </a:solidFill>
                          <a:effectLst/>
                          <a:latin typeface="微软雅黑" pitchFamily="34" charset="-122"/>
                          <a:ea typeface="微软雅黑" pitchFamily="34" charset="-122"/>
                        </a:rPr>
                        <a:t>当月</a:t>
                      </a:r>
                      <a:r>
                        <a:rPr lang="en-US" altLang="zh-CN" sz="1200" b="1" i="0" u="none" strike="noStrike" dirty="0" smtClean="0">
                          <a:solidFill>
                            <a:srgbClr val="000000"/>
                          </a:solidFill>
                          <a:effectLst/>
                          <a:latin typeface="微软雅黑" pitchFamily="34" charset="-122"/>
                          <a:ea typeface="微软雅黑" pitchFamily="34" charset="-122"/>
                        </a:rPr>
                        <a:t>(</a:t>
                      </a:r>
                      <a:r>
                        <a:rPr lang="zh-CN" altLang="en-US" sz="1200" b="1" i="0" u="none" strike="noStrike" dirty="0">
                          <a:solidFill>
                            <a:srgbClr val="000000"/>
                          </a:solidFill>
                          <a:effectLst/>
                          <a:latin typeface="微软雅黑" pitchFamily="34" charset="-122"/>
                          <a:ea typeface="微软雅黑" pitchFamily="34" charset="-122"/>
                        </a:rPr>
                        <a:t>含自然</a:t>
                      </a:r>
                      <a:r>
                        <a:rPr lang="zh-CN" altLang="en-US" sz="1200" b="1" i="0" u="none" strike="noStrike" dirty="0" smtClean="0">
                          <a:solidFill>
                            <a:srgbClr val="000000"/>
                          </a:solidFill>
                          <a:effectLst/>
                          <a:latin typeface="微软雅黑" pitchFamily="34" charset="-122"/>
                          <a:ea typeface="微软雅黑" pitchFamily="34" charset="-122"/>
                        </a:rPr>
                        <a:t>）</a:t>
                      </a:r>
                      <a:r>
                        <a:rPr lang="en-US" altLang="zh-CN" sz="1200" b="1" i="0" u="none" strike="noStrike" dirty="0" smtClean="0">
                          <a:solidFill>
                            <a:srgbClr val="000000"/>
                          </a:solidFill>
                          <a:effectLst/>
                          <a:latin typeface="微软雅黑" pitchFamily="34" charset="-122"/>
                          <a:ea typeface="微软雅黑" pitchFamily="34" charset="-122"/>
                        </a:rPr>
                        <a:t>ROI</a:t>
                      </a:r>
                      <a:endParaRPr lang="en-US" altLang="zh-CN" sz="1200" b="1" i="0" u="none" strike="noStrike" dirty="0">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总充值</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总</a:t>
                      </a:r>
                      <a:r>
                        <a:rPr lang="en-US" sz="1200" b="1" i="0" u="none" strike="noStrike">
                          <a:solidFill>
                            <a:srgbClr val="000000"/>
                          </a:solidFill>
                          <a:effectLst/>
                          <a:latin typeface="微软雅黑" pitchFamily="34" charset="-122"/>
                          <a:ea typeface="微软雅黑" pitchFamily="34" charset="-122"/>
                        </a:rPr>
                        <a:t>ROI</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渠道推广新增用户（不含</a:t>
                      </a:r>
                      <a:r>
                        <a:rPr lang="en-US" altLang="zh-CN" sz="1200" b="1" i="0" u="none" strike="noStrike" dirty="0">
                          <a:solidFill>
                            <a:srgbClr val="000000"/>
                          </a:solidFill>
                          <a:effectLst/>
                          <a:latin typeface="微软雅黑" pitchFamily="34" charset="-122"/>
                          <a:ea typeface="微软雅黑" pitchFamily="34" charset="-122"/>
                        </a:rPr>
                        <a:t>cps</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err="1">
                          <a:solidFill>
                            <a:srgbClr val="000000"/>
                          </a:solidFill>
                          <a:effectLst/>
                          <a:latin typeface="微软雅黑" pitchFamily="34" charset="-122"/>
                          <a:ea typeface="微软雅黑" pitchFamily="34" charset="-122"/>
                        </a:rPr>
                        <a:t>cpt</a:t>
                      </a:r>
                      <a:r>
                        <a:rPr lang="zh-CN" altLang="en-US" sz="1200" b="1" i="0" u="none" strike="noStrike" dirty="0">
                          <a:solidFill>
                            <a:srgbClr val="000000"/>
                          </a:solidFill>
                          <a:effectLst/>
                          <a:latin typeface="微软雅黑" pitchFamily="34" charset="-122"/>
                          <a:ea typeface="微软雅黑" pitchFamily="34" charset="-122"/>
                        </a:rPr>
                        <a:t>）</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a:solidFill>
                            <a:srgbClr val="000000"/>
                          </a:solidFill>
                          <a:effectLst/>
                          <a:latin typeface="微软雅黑" pitchFamily="34" charset="-122"/>
                          <a:ea typeface="微软雅黑" pitchFamily="34" charset="-122"/>
                        </a:rPr>
                        <a:t>推广当月充值</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dirty="0">
                          <a:solidFill>
                            <a:srgbClr val="000000"/>
                          </a:solidFill>
                          <a:effectLst/>
                          <a:latin typeface="微软雅黑" pitchFamily="34" charset="-122"/>
                          <a:ea typeface="微软雅黑" pitchFamily="34" charset="-122"/>
                        </a:rPr>
                        <a:t>推广</a:t>
                      </a:r>
                      <a:r>
                        <a:rPr lang="en-US" sz="1200" b="1" i="0" u="none" strike="noStrike" dirty="0" smtClean="0">
                          <a:solidFill>
                            <a:srgbClr val="000000"/>
                          </a:solidFill>
                          <a:effectLst/>
                          <a:latin typeface="微软雅黑" pitchFamily="34" charset="-122"/>
                          <a:ea typeface="微软雅黑" pitchFamily="34" charset="-122"/>
                        </a:rPr>
                        <a:t>CPA</a:t>
                      </a:r>
                      <a:r>
                        <a:rPr lang="zh-CN" altLang="en-US" sz="1200" b="1" i="0" u="none" strike="noStrike" dirty="0" smtClean="0">
                          <a:solidFill>
                            <a:srgbClr val="000000"/>
                          </a:solidFill>
                          <a:effectLst/>
                          <a:latin typeface="微软雅黑" pitchFamily="34" charset="-122"/>
                          <a:ea typeface="微软雅黑" pitchFamily="34" charset="-122"/>
                        </a:rPr>
                        <a:t>：不</a:t>
                      </a:r>
                      <a:r>
                        <a:rPr lang="zh-CN" altLang="en-US" sz="1200" b="1" i="0" u="none" strike="noStrike" dirty="0">
                          <a:solidFill>
                            <a:srgbClr val="000000"/>
                          </a:solidFill>
                          <a:effectLst/>
                          <a:latin typeface="微软雅黑" pitchFamily="34" charset="-122"/>
                          <a:ea typeface="微软雅黑" pitchFamily="34" charset="-122"/>
                        </a:rPr>
                        <a:t>含</a:t>
                      </a:r>
                      <a:r>
                        <a:rPr lang="en-US" sz="1200" b="1" i="0" u="none" strike="noStrike" dirty="0" err="1" smtClean="0">
                          <a:solidFill>
                            <a:srgbClr val="000000"/>
                          </a:solidFill>
                          <a:effectLst/>
                          <a:latin typeface="微软雅黑" pitchFamily="34" charset="-122"/>
                          <a:ea typeface="微软雅黑" pitchFamily="34" charset="-122"/>
                        </a:rPr>
                        <a:t>cps、cpt</a:t>
                      </a:r>
                      <a:endParaRPr lang="en-US" sz="1200" b="1" i="0" u="none" strike="noStrike" dirty="0">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zh-CN" altLang="en-US" sz="1200" b="1" i="0" u="none" strike="noStrike" dirty="0" smtClean="0">
                          <a:solidFill>
                            <a:srgbClr val="000000"/>
                          </a:solidFill>
                          <a:effectLst/>
                          <a:latin typeface="微软雅黑" pitchFamily="34" charset="-122"/>
                          <a:ea typeface="微软雅黑" pitchFamily="34" charset="-122"/>
                        </a:rPr>
                        <a:t>推广</a:t>
                      </a:r>
                      <a:r>
                        <a:rPr lang="en-US" sz="1200" b="1" i="0" u="none" strike="noStrike" dirty="0" smtClean="0">
                          <a:solidFill>
                            <a:srgbClr val="000000"/>
                          </a:solidFill>
                          <a:effectLst/>
                          <a:latin typeface="微软雅黑" pitchFamily="34" charset="-122"/>
                          <a:ea typeface="微软雅黑" pitchFamily="34" charset="-122"/>
                        </a:rPr>
                        <a:t>ROI</a:t>
                      </a:r>
                      <a:r>
                        <a:rPr lang="zh-CN" altLang="en-US" sz="1200" b="1" i="0" u="none" strike="noStrike" dirty="0" smtClean="0">
                          <a:solidFill>
                            <a:srgbClr val="000000"/>
                          </a:solidFill>
                          <a:effectLst/>
                          <a:latin typeface="微软雅黑" pitchFamily="34" charset="-122"/>
                          <a:ea typeface="微软雅黑" pitchFamily="34" charset="-122"/>
                        </a:rPr>
                        <a:t>：不</a:t>
                      </a:r>
                      <a:r>
                        <a:rPr lang="zh-CN" altLang="en-US" sz="1200" b="1" i="0" u="none" strike="noStrike" dirty="0">
                          <a:solidFill>
                            <a:srgbClr val="000000"/>
                          </a:solidFill>
                          <a:effectLst/>
                          <a:latin typeface="微软雅黑" pitchFamily="34" charset="-122"/>
                          <a:ea typeface="微软雅黑" pitchFamily="34" charset="-122"/>
                        </a:rPr>
                        <a:t>含</a:t>
                      </a:r>
                      <a:r>
                        <a:rPr lang="en-US" sz="1200" b="1" i="0" u="none" strike="noStrike" dirty="0" err="1" smtClean="0">
                          <a:solidFill>
                            <a:srgbClr val="000000"/>
                          </a:solidFill>
                          <a:effectLst/>
                          <a:latin typeface="微软雅黑" pitchFamily="34" charset="-122"/>
                          <a:ea typeface="微软雅黑" pitchFamily="34" charset="-122"/>
                        </a:rPr>
                        <a:t>cps、cpt</a:t>
                      </a:r>
                      <a:endParaRPr lang="en-US" sz="1200" b="1" i="0" u="none" strike="noStrike" dirty="0">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chemeClr val="accent2">
                        <a:lumMod val="40000"/>
                        <a:lumOff val="60000"/>
                      </a:schemeClr>
                    </a:solidFill>
                  </a:tcPr>
                </a:tc>
              </a:tr>
              <a:tr h="197977">
                <a:tc>
                  <a:txBody>
                    <a:bodyPr/>
                    <a:lstStyle/>
                    <a:p>
                      <a:pPr algn="l" fontAlgn="ctr"/>
                      <a:r>
                        <a:rPr lang="en-US" sz="1200" b="1" i="0" u="none" strike="noStrike">
                          <a:solidFill>
                            <a:srgbClr val="000000"/>
                          </a:solidFill>
                          <a:effectLst/>
                          <a:latin typeface="微软雅黑" pitchFamily="34" charset="-122"/>
                          <a:ea typeface="微软雅黑" pitchFamily="34" charset="-122"/>
                        </a:rPr>
                        <a:t>SEM</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84,789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600,718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600,718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38,301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6.38%</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48,901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8.14%</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84,789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38,301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7.08 </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6.38%</a:t>
                      </a:r>
                    </a:p>
                  </a:txBody>
                  <a:tcPr marL="8952" marR="8952" marT="8952"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accent2">
                        <a:lumMod val="40000"/>
                        <a:lumOff val="60000"/>
                      </a:schemeClr>
                    </a:solidFill>
                  </a:tcPr>
                </a:tc>
              </a:tr>
              <a:tr h="203253">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a:t>
                      </a:r>
                      <a:r>
                        <a:rPr lang="zh-CN" altLang="en-US" sz="1200" b="0" i="0" u="none" strike="noStrike">
                          <a:solidFill>
                            <a:srgbClr val="000000"/>
                          </a:solidFill>
                          <a:effectLst/>
                          <a:latin typeface="微软雅黑" pitchFamily="34" charset="-122"/>
                          <a:ea typeface="微软雅黑" pitchFamily="34" charset="-122"/>
                        </a:rPr>
                        <a:t>月</a:t>
                      </a:r>
                    </a:p>
                  </a:txBody>
                  <a:tcPr marL="8952" marR="241704"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4,794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26,876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26,876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2,375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8.84%</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2,371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8.82%</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4,794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2,375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5.61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8.84%</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chemeClr val="accent2">
                        <a:lumMod val="40000"/>
                        <a:lumOff val="60000"/>
                      </a:schemeClr>
                    </a:solidFill>
                  </a:tcPr>
                </a:tc>
              </a:tr>
              <a:tr h="203253">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a:t>
                      </a:r>
                      <a:r>
                        <a:rPr lang="zh-CN" altLang="en-US" sz="1200" b="0" i="0" u="none" strike="noStrike">
                          <a:solidFill>
                            <a:srgbClr val="000000"/>
                          </a:solidFill>
                          <a:effectLst/>
                          <a:latin typeface="微软雅黑" pitchFamily="34" charset="-122"/>
                          <a:ea typeface="微软雅黑" pitchFamily="34" charset="-122"/>
                        </a:rPr>
                        <a:t>月</a:t>
                      </a:r>
                    </a:p>
                  </a:txBody>
                  <a:tcPr marL="8952" marR="241704"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46,715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315,123 </a:t>
                      </a:r>
                    </a:p>
                  </a:txBody>
                  <a:tcPr marL="8952" marR="8952" marT="8952" marB="0" anchor="ctr">
                    <a:lnL>
                      <a:noFill/>
                    </a:lnL>
                    <a:lnR>
                      <a:noFill/>
                    </a:lnR>
                    <a:lnT>
                      <a:noFill/>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315,123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13,379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4.25%</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14,431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4.58%</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46,715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13,379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6.75 </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4.25%</a:t>
                      </a:r>
                    </a:p>
                  </a:txBody>
                  <a:tcPr marL="8952" marR="8952" marT="8952" marB="0" anchor="ctr">
                    <a:lnL>
                      <a:noFill/>
                    </a:lnL>
                    <a:lnR>
                      <a:noFill/>
                    </a:lnR>
                    <a:lnT>
                      <a:noFill/>
                    </a:lnT>
                    <a:lnB>
                      <a:noFill/>
                    </a:lnB>
                    <a:solidFill>
                      <a:schemeClr val="accent2">
                        <a:lumMod val="40000"/>
                        <a:lumOff val="60000"/>
                      </a:schemeClr>
                    </a:solidFill>
                  </a:tcPr>
                </a:tc>
              </a:tr>
              <a:tr h="203253">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a:t>
                      </a:r>
                      <a:r>
                        <a:rPr lang="zh-CN" altLang="en-US" sz="1200" b="0" i="0" u="none" strike="noStrike">
                          <a:solidFill>
                            <a:srgbClr val="000000"/>
                          </a:solidFill>
                          <a:effectLst/>
                          <a:latin typeface="微软雅黑" pitchFamily="34" charset="-122"/>
                          <a:ea typeface="微软雅黑" pitchFamily="34" charset="-122"/>
                        </a:rPr>
                        <a:t>月</a:t>
                      </a:r>
                    </a:p>
                  </a:txBody>
                  <a:tcPr marL="8952" marR="241704"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33,280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258,719 </a:t>
                      </a:r>
                    </a:p>
                  </a:txBody>
                  <a:tcPr marL="8952" marR="8952" marT="8952" marB="0" anchor="ctr">
                    <a:lnL>
                      <a:noFill/>
                    </a:lnL>
                    <a:lnR>
                      <a:noFill/>
                    </a:lnR>
                    <a:lnT>
                      <a:noFill/>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258,719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22,547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8.71%</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32,099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12.41%</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33,280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22,547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7.77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8.71%</a:t>
                      </a:r>
                    </a:p>
                  </a:txBody>
                  <a:tcPr marL="8952" marR="8952" marT="8952" marB="0" anchor="ctr">
                    <a:lnL>
                      <a:noFill/>
                    </a:lnL>
                    <a:lnR>
                      <a:noFill/>
                    </a:lnR>
                    <a:lnT>
                      <a:noFill/>
                    </a:lnT>
                    <a:lnB>
                      <a:noFill/>
                    </a:lnB>
                    <a:solidFill>
                      <a:schemeClr val="accent2">
                        <a:lumMod val="40000"/>
                        <a:lumOff val="60000"/>
                      </a:schemeClr>
                    </a:solidFill>
                  </a:tcPr>
                </a:tc>
              </a:tr>
              <a:tr h="197977">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厂商</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953,720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2,137,805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645,761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2,783,565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295,721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10.62%</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973,640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34.98%</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480,126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104,577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4.45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4.89%</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6</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169,299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132,712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155,933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288,645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54,311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18.82%</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213,861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74.09%</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41,413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12,518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3.20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9.43%</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7</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252,473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378,172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221,084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599,256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67,879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11.33%</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240,123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40.07%</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116,935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22,717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3.23 </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6.01%</a:t>
                      </a:r>
                    </a:p>
                  </a:txBody>
                  <a:tcPr marL="8952" marR="8952" marT="8952" marB="0" anchor="ctr">
                    <a:lnL>
                      <a:noFill/>
                    </a:lnL>
                    <a:lnR>
                      <a:noFill/>
                    </a:lnR>
                    <a:lnT>
                      <a:noFill/>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8</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284,322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796,111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150,744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946,855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96,323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10.17%</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277,776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29.34%</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168,770 </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40,863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4.72 </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5.13%</a:t>
                      </a:r>
                    </a:p>
                  </a:txBody>
                  <a:tcPr marL="8952" marR="8952" marT="8952" marB="0" anchor="ctr">
                    <a:lnL>
                      <a:noFill/>
                    </a:lnL>
                    <a:lnR>
                      <a:noFill/>
                    </a:lnR>
                    <a:lnT>
                      <a:noFill/>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9</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247,626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830,809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118,000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948,809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77,208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8.14%</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241,880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25.49%</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153,008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28,479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5.43 </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3.43%</a:t>
                      </a:r>
                    </a:p>
                  </a:txBody>
                  <a:tcPr marL="8952" marR="8952" marT="8952" marB="0" anchor="ctr">
                    <a:lnL>
                      <a:noFill/>
                    </a:lnL>
                    <a:lnR>
                      <a:noFill/>
                    </a:lnR>
                    <a:lnT>
                      <a:noFill/>
                    </a:lnT>
                    <a:lnB>
                      <a:noFill/>
                    </a:lnB>
                    <a:solidFill>
                      <a:schemeClr val="accent2">
                        <a:lumMod val="40000"/>
                        <a:lumOff val="60000"/>
                      </a:schemeClr>
                    </a:solidFill>
                  </a:tcPr>
                </a:tc>
              </a:tr>
              <a:tr h="386716">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第三方应用市场</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164,473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132,967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132,967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64,834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48.76%</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172,832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129.98%</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36,226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12,455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3.67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9.37%</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6</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36,144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0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0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14,396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38,501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200" b="0" i="0" u="none" strike="noStrike">
                          <a:solidFill>
                            <a:srgbClr val="000000"/>
                          </a:solidFill>
                          <a:effectLst/>
                          <a:latin typeface="微软雅黑" pitchFamily="34" charset="-122"/>
                          <a:ea typeface="微软雅黑" pitchFamily="34" charset="-122"/>
                        </a:rPr>
                        <a:t>-</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ctr" fontAlgn="ctr"/>
                      <a:r>
                        <a:rPr lang="en-US" altLang="zh-CN" sz="1200" b="0" i="0" u="none" strike="noStrike" dirty="0">
                          <a:solidFill>
                            <a:srgbClr val="000000"/>
                          </a:solidFill>
                          <a:effectLst/>
                          <a:latin typeface="微软雅黑" pitchFamily="34" charset="-122"/>
                          <a:ea typeface="微软雅黑" pitchFamily="34" charset="-122"/>
                        </a:rPr>
                        <a:t>-</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7</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39,659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7,834 </a:t>
                      </a:r>
                    </a:p>
                  </a:txBody>
                  <a:tcPr marL="8952" marR="8952" marT="8952" marB="0" anchor="ctr">
                    <a:lnL>
                      <a:noFill/>
                    </a:lnL>
                    <a:lnR>
                      <a:noFill/>
                    </a:lnR>
                    <a:lnT>
                      <a:noFill/>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7,834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12,965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165.51%</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41,752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532.98%</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881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275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8.89 </a:t>
                      </a:r>
                    </a:p>
                  </a:txBody>
                  <a:tcPr marL="8952" marR="8952" marT="8952" marB="0" anchor="ctr">
                    <a:lnL>
                      <a:noFill/>
                    </a:lnL>
                    <a:lnR>
                      <a:noFill/>
                    </a:lnR>
                    <a:lnT>
                      <a:noFill/>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3.51%</a:t>
                      </a:r>
                    </a:p>
                  </a:txBody>
                  <a:tcPr marL="8952" marR="8952" marT="8952" marB="0" anchor="ctr">
                    <a:lnL>
                      <a:noFill/>
                    </a:lnL>
                    <a:lnR>
                      <a:noFill/>
                    </a:lnR>
                    <a:lnT>
                      <a:noFill/>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8</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49,366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67,158 </a:t>
                      </a:r>
                    </a:p>
                  </a:txBody>
                  <a:tcPr marL="8952" marR="8952" marT="8952" marB="0" anchor="ctr">
                    <a:lnL>
                      <a:noFill/>
                    </a:lnL>
                    <a:lnR>
                      <a:noFill/>
                    </a:lnR>
                    <a:lnT>
                      <a:noFill/>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67,158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22,366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33.30%</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50,046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74.52%</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17,047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5,648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3.94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8.41%</a:t>
                      </a:r>
                    </a:p>
                  </a:txBody>
                  <a:tcPr marL="8952" marR="8952" marT="8952" marB="0" anchor="ctr">
                    <a:lnL>
                      <a:noFill/>
                    </a:lnL>
                    <a:lnR>
                      <a:noFill/>
                    </a:lnR>
                    <a:lnT>
                      <a:noFill/>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9</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39,304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57,976 </a:t>
                      </a:r>
                    </a:p>
                  </a:txBody>
                  <a:tcPr marL="8952" marR="8952" marT="8952" marB="0" anchor="ctr">
                    <a:lnL>
                      <a:noFill/>
                    </a:lnL>
                    <a:lnR>
                      <a:noFill/>
                    </a:lnR>
                    <a:lnT>
                      <a:noFill/>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57,976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15,107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26.06%</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42,533 </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73.36%</a:t>
                      </a:r>
                    </a:p>
                  </a:txBody>
                  <a:tcPr marL="8952" marR="8952" marT="8952" marB="0" anchor="ctr">
                    <a:lnL>
                      <a:noFill/>
                    </a:lnL>
                    <a:lnR>
                      <a:noFill/>
                    </a:lnR>
                    <a:lnT>
                      <a:noFill/>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18,298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6,533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3.17 </a:t>
                      </a:r>
                    </a:p>
                  </a:txBody>
                  <a:tcPr marL="8952" marR="8952" marT="8952" marB="0" anchor="ctr">
                    <a:lnL>
                      <a:noFill/>
                    </a:lnL>
                    <a:lnR>
                      <a:noFill/>
                    </a:lnR>
                    <a:lnT>
                      <a:noFill/>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11.27%</a:t>
                      </a:r>
                    </a:p>
                  </a:txBody>
                  <a:tcPr marL="8952" marR="8952" marT="8952" marB="0" anchor="ctr">
                    <a:lnL>
                      <a:noFill/>
                    </a:lnL>
                    <a:lnR>
                      <a:noFill/>
                    </a:lnR>
                    <a:lnT>
                      <a:noFill/>
                    </a:lnT>
                    <a:lnB>
                      <a:noFill/>
                    </a:lnB>
                    <a:solidFill>
                      <a:schemeClr val="accent2">
                        <a:lumMod val="40000"/>
                        <a:lumOff val="60000"/>
                      </a:schemeClr>
                    </a:solidFill>
                  </a:tcPr>
                </a:tc>
              </a:tr>
              <a:tr h="197977">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信息流</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155,453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797,514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796,678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7,466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0.94%</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7,976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1.00%</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155,453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7,466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5.13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0.94%</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8</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11,104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94,245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94,245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538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0.57%</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535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0.57%</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11,104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538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8.49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0.57%</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chemeClr val="accent2">
                        <a:lumMod val="40000"/>
                        <a:lumOff val="60000"/>
                      </a:schemeClr>
                    </a:solidFill>
                  </a:tcPr>
                </a:tc>
              </a:tr>
              <a:tr h="203253">
                <a:tc>
                  <a:txBody>
                    <a:bodyPr/>
                    <a:lstStyle/>
                    <a:p>
                      <a:pPr algn="l" fontAlgn="ctr"/>
                      <a:r>
                        <a:rPr lang="en-US" altLang="zh-CN" sz="1200" b="0" i="0" u="none" strike="noStrike">
                          <a:solidFill>
                            <a:srgbClr val="000000"/>
                          </a:solidFill>
                          <a:effectLst/>
                          <a:latin typeface="微软雅黑" pitchFamily="34" charset="-122"/>
                          <a:ea typeface="微软雅黑" pitchFamily="34" charset="-122"/>
                        </a:rPr>
                        <a:t>9</a:t>
                      </a:r>
                      <a:r>
                        <a:rPr lang="zh-CN" altLang="en-US" sz="1200" b="0" i="0" u="none" strike="noStrike">
                          <a:solidFill>
                            <a:srgbClr val="000000"/>
                          </a:solidFill>
                          <a:effectLst/>
                          <a:latin typeface="微软雅黑" pitchFamily="34" charset="-122"/>
                          <a:ea typeface="微软雅黑" pitchFamily="34" charset="-122"/>
                        </a:rPr>
                        <a:t>月</a:t>
                      </a:r>
                    </a:p>
                  </a:txBody>
                  <a:tcPr marL="241704"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144,349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703,269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ctr"/>
                      <a:endParaRPr lang="zh-CN" altLang="en-US" sz="1200" b="0" i="0" u="none" strike="noStrike">
                        <a:solidFill>
                          <a:srgbClr val="000000"/>
                        </a:solidFill>
                        <a:effectLst/>
                        <a:latin typeface="微软雅黑" pitchFamily="34" charset="-122"/>
                        <a:ea typeface="微软雅黑" pitchFamily="34" charset="-122"/>
                      </a:endParaRP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702,433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6,928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0.99%</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7,441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1.06%</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rgbClr val="FCD5B4"/>
                    </a:solidFill>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144,349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6,928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微软雅黑" pitchFamily="34" charset="-122"/>
                          <a:ea typeface="微软雅黑" pitchFamily="34" charset="-122"/>
                        </a:rPr>
                        <a:t>4.87 </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微软雅黑" pitchFamily="34" charset="-122"/>
                          <a:ea typeface="微软雅黑" pitchFamily="34" charset="-122"/>
                        </a:rPr>
                        <a:t>0.99%</a:t>
                      </a:r>
                    </a:p>
                  </a:txBody>
                  <a:tcPr marL="8952" marR="8952" marT="8952" marB="0" anchor="ctr">
                    <a:lnL>
                      <a:noFill/>
                    </a:lnL>
                    <a:lnR>
                      <a:noFill/>
                    </a:lnR>
                    <a:lnT>
                      <a:noFill/>
                    </a:lnT>
                    <a:lnB w="6350" cap="flat" cmpd="sng" algn="ctr">
                      <a:solidFill>
                        <a:srgbClr val="95B3D7"/>
                      </a:solidFill>
                      <a:prstDash val="solid"/>
                      <a:round/>
                      <a:headEnd type="none" w="med" len="med"/>
                      <a:tailEnd type="none" w="med" len="med"/>
                    </a:lnB>
                    <a:solidFill>
                      <a:schemeClr val="accent2">
                        <a:lumMod val="40000"/>
                        <a:lumOff val="60000"/>
                      </a:schemeClr>
                    </a:solidFill>
                  </a:tcPr>
                </a:tc>
              </a:tr>
              <a:tr h="203253">
                <a:tc>
                  <a:txBody>
                    <a:bodyPr/>
                    <a:lstStyle/>
                    <a:p>
                      <a:pPr algn="l" fontAlgn="ctr"/>
                      <a:r>
                        <a:rPr lang="zh-CN" altLang="en-US" sz="1200" b="1" i="0" u="none" strike="noStrike">
                          <a:solidFill>
                            <a:srgbClr val="000000"/>
                          </a:solidFill>
                          <a:effectLst/>
                          <a:latin typeface="微软雅黑" pitchFamily="34" charset="-122"/>
                          <a:ea typeface="微软雅黑" pitchFamily="34" charset="-122"/>
                        </a:rPr>
                        <a:t>总计</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1,346,778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3,669,004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645,761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4,313,928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404,032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9.37%</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1,196,289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27.73%</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FCD5B4"/>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756,594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162,799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a:solidFill>
                            <a:srgbClr val="000000"/>
                          </a:solidFill>
                          <a:effectLst/>
                          <a:latin typeface="微软雅黑" pitchFamily="34" charset="-122"/>
                          <a:ea typeface="微软雅黑" pitchFamily="34" charset="-122"/>
                        </a:rPr>
                        <a:t>4.85 </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ctr"/>
                      <a:r>
                        <a:rPr lang="en-US" altLang="zh-CN" sz="1200" b="1" i="0" u="none" strike="noStrike" dirty="0">
                          <a:solidFill>
                            <a:srgbClr val="000000"/>
                          </a:solidFill>
                          <a:effectLst/>
                          <a:latin typeface="微软雅黑" pitchFamily="34" charset="-122"/>
                          <a:ea typeface="微软雅黑" pitchFamily="34" charset="-122"/>
                        </a:rPr>
                        <a:t>4.44%</a:t>
                      </a:r>
                    </a:p>
                  </a:txBody>
                  <a:tcPr marL="8952" marR="8952" marT="8952" marB="0" anchor="ctr">
                    <a:lnL>
                      <a:noFill/>
                    </a:lnL>
                    <a:lnR>
                      <a:noFill/>
                    </a:lnR>
                    <a:lnT w="6350" cap="flat" cmpd="sng" algn="ctr">
                      <a:solidFill>
                        <a:srgbClr val="95B3D7"/>
                      </a:solidFill>
                      <a:prstDash val="solid"/>
                      <a:round/>
                      <a:headEnd type="none" w="med" len="med"/>
                      <a:tailEnd type="none" w="med" len="med"/>
                    </a:lnT>
                    <a:lnB>
                      <a:noFill/>
                    </a:lnB>
                    <a:solidFill>
                      <a:schemeClr val="accent2">
                        <a:lumMod val="40000"/>
                        <a:lumOff val="60000"/>
                      </a:schemeClr>
                    </a:solidFill>
                  </a:tcPr>
                </a:tc>
              </a:tr>
            </a:tbl>
          </a:graphicData>
        </a:graphic>
      </p:graphicFrame>
    </p:spTree>
    <p:extLst>
      <p:ext uri="{BB962C8B-B14F-4D97-AF65-F5344CB8AC3E}">
        <p14:creationId xmlns:p14="http://schemas.microsoft.com/office/powerpoint/2010/main" val="42107530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14483</TotalTime>
  <Words>6046</Words>
  <Application>Microsoft Office PowerPoint</Application>
  <PresentationFormat>宽屏</PresentationFormat>
  <Paragraphs>1686</Paragraphs>
  <Slides>47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华文细黑</vt:lpstr>
      <vt:lpstr>宋体</vt:lpstr>
      <vt:lpstr>微软雅黑</vt:lpstr>
      <vt:lpstr>Arial</vt:lpstr>
      <vt:lpstr>Calibri</vt:lpstr>
      <vt:lpstr>Calibri Light</vt:lpstr>
      <vt:lpstr>Office 主题</vt:lpstr>
      <vt:lpstr>17K 现状与未来规划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2018年17工作计划</dc:title>
  <dc:creator>jin hui</dc:creator>
  <cp:lastModifiedBy>何 翔飞</cp:lastModifiedBy>
  <cp:revision>351</cp:revision>
  <dcterms:created xsi:type="dcterms:W3CDTF">2017-12-19T02:24:17Z</dcterms:created>
  <dcterms:modified xsi:type="dcterms:W3CDTF">2018-10-23T08:06:37Z</dcterms:modified>
</cp:coreProperties>
</file>