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media/image9.jpg" ContentType="image/png"/>
  <Override PartName="/ppt/media/image10.jpg" ContentType="image/png"/>
  <Override PartName="/ppt/media/image13.jpg" ContentType="image/png"/>
  <Override PartName="/ppt/media/image14.jpg" ContentType="image/png"/>
  <Override PartName="/ppt/media/image15.jpg" ContentType="image/png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media/image16.jpg" ContentType="image/png"/>
  <Override PartName="/ppt/media/image17.jpg" ContentType="image/png"/>
  <Override PartName="/ppt/tags/tag19.xml" ContentType="application/vnd.openxmlformats-officedocument.presentationml.tags+xml"/>
  <Override PartName="/ppt/media/image19.jpg" ContentType="image/png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2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260" r:id="rId16"/>
    <p:sldId id="444" r:id="rId17"/>
    <p:sldId id="455" r:id="rId18"/>
    <p:sldId id="445" r:id="rId19"/>
    <p:sldId id="456" r:id="rId20"/>
    <p:sldId id="459" r:id="rId21"/>
    <p:sldId id="462" r:id="rId22"/>
    <p:sldId id="463" r:id="rId23"/>
    <p:sldId id="464" r:id="rId24"/>
    <p:sldId id="465" r:id="rId25"/>
    <p:sldId id="466" r:id="rId26"/>
    <p:sldId id="460" r:id="rId27"/>
    <p:sldId id="467" r:id="rId28"/>
    <p:sldId id="468" r:id="rId29"/>
    <p:sldId id="469" r:id="rId30"/>
    <p:sldId id="470" r:id="rId31"/>
    <p:sldId id="478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38" r:id="rId40"/>
  </p:sldIdLst>
  <p:sldSz cx="9144000" cy="5143500" type="screen16x9"/>
  <p:notesSz cx="6858000" cy="9144000"/>
  <p:custDataLst>
    <p:tags r:id="rId42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09"/>
    <a:srgbClr val="466B7E"/>
    <a:srgbClr val="48A1A9"/>
    <a:srgbClr val="EF8027"/>
    <a:srgbClr val="FFEBBD"/>
    <a:srgbClr val="35475F"/>
    <a:srgbClr val="ED7D31"/>
    <a:srgbClr val="FF0000"/>
    <a:srgbClr val="CC0000"/>
    <a:srgbClr val="9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753F0-A4F0-43A8-8703-EC98B71EE007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B70B9-9AE5-4842-A765-BD91AFFC7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7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5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0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7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B70B9-9AE5-4842-A765-BD91AFFC7D6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EA5F01-31C0-42E0-A9C6-01C9A592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E8E9BA9-DE9A-41FB-8C8D-78B7A1306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D2514D-7E61-40B4-9D93-9CE9EAC1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B4F6ED-51CE-434B-A32C-2B960F80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E6B252-0366-4527-A876-4508F8A3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79972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1BE0162-EB47-45B3-9BFF-309822B77AC9}"/>
              </a:ext>
            </a:extLst>
          </p:cNvPr>
          <p:cNvGrpSpPr/>
          <p:nvPr userDrawn="1"/>
        </p:nvGrpSpPr>
        <p:grpSpPr>
          <a:xfrm>
            <a:off x="2500477" y="-169983"/>
            <a:ext cx="4028512" cy="1084913"/>
            <a:chOff x="3666045" y="-226643"/>
            <a:chExt cx="5371349" cy="1446550"/>
          </a:xfrm>
        </p:grpSpPr>
        <p:sp>
          <p:nvSpPr>
            <p:cNvPr id="9" name="MH_Others_1">
              <a:extLst>
                <a:ext uri="{FF2B5EF4-FFF2-40B4-BE49-F238E27FC236}">
                  <a16:creationId xmlns:a16="http://schemas.microsoft.com/office/drawing/2014/main" xmlns="" id="{0DE88F07-B563-4D7A-9E14-4DB4EB8CDAA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10800000" flipH="1" flipV="1">
              <a:off x="4537427" y="496633"/>
              <a:ext cx="4499967" cy="442154"/>
            </a:xfrm>
            <a:prstGeom prst="rect">
              <a:avLst/>
            </a:prstGeom>
          </p:spPr>
          <p:txBody>
            <a:bodyPr vert="eaVert" wrap="none">
              <a:prstTxWarp prst="textPlain">
                <a:avLst/>
              </a:prstTxWarp>
              <a:noAutofit/>
            </a:bodyPr>
            <a:lstStyle/>
            <a:p>
              <a:r>
                <a:rPr lang="en-US" altLang="zh-CN" sz="2700" b="1" spc="375" dirty="0"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华文细黑" panose="02010600040101010101" pitchFamily="2" charset="-122"/>
                </a:rPr>
                <a:t>ADD YOUR TITLE </a:t>
              </a:r>
              <a:endParaRPr lang="zh-CN" altLang="en-US" sz="2700" b="1" spc="375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华文细黑" panose="02010600040101010101" pitchFamily="2" charset="-122"/>
              </a:endParaRPr>
            </a:p>
          </p:txBody>
        </p:sp>
        <p:sp>
          <p:nvSpPr>
            <p:cNvPr id="10" name="MH_Number">
              <a:extLst>
                <a:ext uri="{FF2B5EF4-FFF2-40B4-BE49-F238E27FC236}">
                  <a16:creationId xmlns:a16="http://schemas.microsoft.com/office/drawing/2014/main" xmlns="" id="{28A0F3A3-FC04-4EB4-AB31-84B313A82258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666045" y="-226643"/>
              <a:ext cx="1180661" cy="144655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r>
                <a:rPr lang="en-US" altLang="zh-CN" sz="6600" i="1" dirty="0"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doni MT Black" panose="02070A03080606020203" pitchFamily="18" charset="0"/>
                </a:rPr>
                <a:t>4</a:t>
              </a:r>
              <a:endParaRPr lang="zh-CN" altLang="en-US" sz="6600" i="1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doni MT Black" panose="02070A03080606020203" pitchFamily="18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A459D92-5D07-4E59-AF00-141C78CD04F9}"/>
              </a:ext>
            </a:extLst>
          </p:cNvPr>
          <p:cNvCxnSpPr/>
          <p:nvPr userDrawn="1"/>
        </p:nvCxnSpPr>
        <p:spPr>
          <a:xfrm flipH="1">
            <a:off x="-182078" y="-604141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ECFCE519-7426-428F-A326-30E1A54F70B2}"/>
              </a:ext>
            </a:extLst>
          </p:cNvPr>
          <p:cNvCxnSpPr/>
          <p:nvPr userDrawn="1"/>
        </p:nvCxnSpPr>
        <p:spPr>
          <a:xfrm flipH="1">
            <a:off x="-1157288" y="9329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F75EAE5-54C4-4EEB-83CC-AD3973AD40AB}"/>
              </a:ext>
            </a:extLst>
          </p:cNvPr>
          <p:cNvCxnSpPr/>
          <p:nvPr userDrawn="1"/>
        </p:nvCxnSpPr>
        <p:spPr>
          <a:xfrm flipH="1">
            <a:off x="7243340" y="2487055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BAAD8176-E2E7-4A8E-A6B7-76A93BF20A7C}"/>
              </a:ext>
            </a:extLst>
          </p:cNvPr>
          <p:cNvCxnSpPr/>
          <p:nvPr userDrawn="1"/>
        </p:nvCxnSpPr>
        <p:spPr>
          <a:xfrm flipH="1">
            <a:off x="6386920" y="391763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0154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4.81481E-6 L -0.10886 -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4.81481E-6 L 4.58333E-6 -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1BE0162-EB47-45B3-9BFF-309822B77AC9}"/>
              </a:ext>
            </a:extLst>
          </p:cNvPr>
          <p:cNvGrpSpPr/>
          <p:nvPr userDrawn="1"/>
        </p:nvGrpSpPr>
        <p:grpSpPr>
          <a:xfrm>
            <a:off x="2500477" y="-169983"/>
            <a:ext cx="4028512" cy="1084913"/>
            <a:chOff x="3666045" y="-226643"/>
            <a:chExt cx="5371349" cy="1446550"/>
          </a:xfrm>
        </p:grpSpPr>
        <p:sp>
          <p:nvSpPr>
            <p:cNvPr id="9" name="MH_Others_1">
              <a:extLst>
                <a:ext uri="{FF2B5EF4-FFF2-40B4-BE49-F238E27FC236}">
                  <a16:creationId xmlns:a16="http://schemas.microsoft.com/office/drawing/2014/main" xmlns="" id="{0DE88F07-B563-4D7A-9E14-4DB4EB8CDAA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10800000" flipH="1" flipV="1">
              <a:off x="4537427" y="496633"/>
              <a:ext cx="4499967" cy="442154"/>
            </a:xfrm>
            <a:prstGeom prst="rect">
              <a:avLst/>
            </a:prstGeom>
          </p:spPr>
          <p:txBody>
            <a:bodyPr vert="eaVert" wrap="none">
              <a:prstTxWarp prst="textPlain">
                <a:avLst/>
              </a:prstTxWarp>
              <a:noAutofit/>
            </a:bodyPr>
            <a:lstStyle/>
            <a:p>
              <a:r>
                <a:rPr lang="en-US" altLang="zh-CN" sz="2700" b="1" spc="375" dirty="0"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华文细黑" panose="02010600040101010101" pitchFamily="2" charset="-122"/>
                </a:rPr>
                <a:t>ADD YOUR TITLE </a:t>
              </a:r>
              <a:endParaRPr lang="zh-CN" altLang="en-US" sz="2700" b="1" spc="375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华文细黑" panose="02010600040101010101" pitchFamily="2" charset="-122"/>
              </a:endParaRPr>
            </a:p>
          </p:txBody>
        </p:sp>
        <p:sp>
          <p:nvSpPr>
            <p:cNvPr id="10" name="MH_Number">
              <a:extLst>
                <a:ext uri="{FF2B5EF4-FFF2-40B4-BE49-F238E27FC236}">
                  <a16:creationId xmlns:a16="http://schemas.microsoft.com/office/drawing/2014/main" xmlns="" id="{28A0F3A3-FC04-4EB4-AB31-84B313A82258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666045" y="-226643"/>
              <a:ext cx="1180661" cy="144655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r>
                <a:rPr lang="en-US" altLang="zh-CN" sz="6600" i="1" dirty="0"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doni MT Black" panose="02070A03080606020203" pitchFamily="18" charset="0"/>
                </a:rPr>
                <a:t>5</a:t>
              </a:r>
              <a:endParaRPr lang="zh-CN" altLang="en-US" sz="6600" i="1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doni MT Black" panose="02070A03080606020203" pitchFamily="18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A459D92-5D07-4E59-AF00-141C78CD04F9}"/>
              </a:ext>
            </a:extLst>
          </p:cNvPr>
          <p:cNvCxnSpPr/>
          <p:nvPr userDrawn="1"/>
        </p:nvCxnSpPr>
        <p:spPr>
          <a:xfrm flipH="1">
            <a:off x="-182078" y="-604141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ECFCE519-7426-428F-A326-30E1A54F70B2}"/>
              </a:ext>
            </a:extLst>
          </p:cNvPr>
          <p:cNvCxnSpPr/>
          <p:nvPr userDrawn="1"/>
        </p:nvCxnSpPr>
        <p:spPr>
          <a:xfrm flipH="1">
            <a:off x="-1157288" y="9329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F75EAE5-54C4-4EEB-83CC-AD3973AD40AB}"/>
              </a:ext>
            </a:extLst>
          </p:cNvPr>
          <p:cNvCxnSpPr/>
          <p:nvPr userDrawn="1"/>
        </p:nvCxnSpPr>
        <p:spPr>
          <a:xfrm flipH="1">
            <a:off x="7243340" y="2487055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BAAD8176-E2E7-4A8E-A6B7-76A93BF20A7C}"/>
              </a:ext>
            </a:extLst>
          </p:cNvPr>
          <p:cNvCxnSpPr/>
          <p:nvPr userDrawn="1"/>
        </p:nvCxnSpPr>
        <p:spPr>
          <a:xfrm flipH="1">
            <a:off x="6386920" y="391763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9081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4.81481E-6 L -0.10886 -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4.81481E-6 L 4.58333E-6 -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FF215-B3FD-4096-ACAE-5508A624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789CE38-0A4F-4CDF-99B0-07307643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8B92BD2-EA4A-4ADE-B6FC-9236D350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91CC94-5132-4A0D-9B67-074A7A9A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82862"/>
      </p:ext>
    </p:extLst>
  </p:cSld>
  <p:clrMapOvr>
    <a:masterClrMapping/>
  </p:clrMapOvr>
  <p:transition spd="slow" advClick="0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567A4B-E2B2-4428-BD21-F1518FA1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26AC24-F94F-4D41-BB65-6928E16B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C9E56B-4C98-4FED-9042-B51A653B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EBEBF50-69E8-4FCE-9FF1-A77592C7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B007BE0-25F3-4D6C-8DB9-91D91232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BBD2275-468A-4DDD-B7CF-6ECEE62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06785"/>
      </p:ext>
    </p:extLst>
  </p:cSld>
  <p:clrMapOvr>
    <a:masterClrMapping/>
  </p:clrMapOvr>
  <p:transition spd="slow" advClick="0" advTm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639150-2CAB-4B14-B0BD-5DC9EC71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F5A8324-898D-4BFA-833A-8E00A2A0D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4430B91-B4F2-41B4-9711-9717A8F7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59A2EEB-A878-4FAC-B3CF-13542DD4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99CF782-E0EE-4E01-868E-3788979D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4551FD4-234B-4C64-94AA-AB687D99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82456"/>
      </p:ext>
    </p:extLst>
  </p:cSld>
  <p:clrMapOvr>
    <a:masterClrMapping/>
  </p:clrMapOvr>
  <p:transition spd="slow" advClick="0" advTm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9380E9-0D7D-4BEC-99D5-3BE4F92E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06841A9-5C08-4D5A-AF32-C1CE0385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D8AEEF-47C3-44D6-B7FA-EE8C0CFF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16064A-AD06-475E-BE31-F88C269A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92A0AF-ABBD-4C92-9245-20538B60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74026"/>
      </p:ext>
    </p:extLst>
  </p:cSld>
  <p:clrMapOvr>
    <a:masterClrMapping/>
  </p:clrMapOvr>
  <p:transition spd="slow" advClick="0" advTm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2785B98-1B32-417C-91D6-9F70511A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18AFDDC-1A52-43AF-B63E-5FEEE152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683B33-1A31-4144-A0F5-1D03D14F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626DEAD-AB55-4E67-AB0B-738C6C48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FF7634-D0CF-4E65-AD51-C2474D41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23088"/>
      </p:ext>
    </p:extLst>
  </p:cSld>
  <p:clrMapOvr>
    <a:masterClrMapping/>
  </p:clrMapOvr>
  <p:transition spd="slow" advClick="0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16E837-3A43-4A6F-AFB1-27892BB8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84D026-67B4-4135-BA2C-536C4470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22A7A8-FA40-43E5-AC6D-8617891D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DF4EB2-0F3A-4FE1-BB7A-90B40027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827DE6-0A5F-4837-9611-896466B3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16969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65624C-6A08-42DE-BD25-99711EA8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708F296-4AC1-4CA5-BB88-46A08A42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6C45D0-99A4-4380-B40E-F9CF2AD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AE391E1-9D68-422F-BBCE-7BCCFE04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C2F6568-6F09-4BB2-9968-AB1F2A14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833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349760-8993-4EE2-BAC4-57379D0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C4694D-3C50-495C-A63A-B8136F9C2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E886EC8-E844-4D83-967C-43CC8A7C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C3600F4-2EF2-4220-B3A1-B2747AA7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042E01C-84EE-4AA2-A352-F2088622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9A75061-238D-4EDA-B2D5-EF59C416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90988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EF5594-FEE9-4E92-AB1E-7AEF7AEF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E4B1F58-6329-4551-82EE-407186CE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EB1A594-393E-4A46-9A52-E7ED65DA1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0A24F31-3CD7-4515-A57F-E822A7CC7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24A5E9F-A491-4C47-BB0A-106F99C10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A7F47C4-283F-4C6A-AC8B-DD384C9C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EDA06E8-074F-4725-9FB9-E3611B8E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CB70376-1806-4F47-93A9-73B8E547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8809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87D57A-56AC-4D11-BF43-311AFB0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3A67D4B-E8E2-476F-8DD5-83949CCF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9FC75CE-CCEC-4520-8640-B81131B2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094190F-68F7-4565-8532-2AED21F0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763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B49015D-5E18-45D5-873E-4BE2D4E2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3F5B373-D08B-4061-9E96-08283BA2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8F14A75-70E8-4A85-8211-D3E123CF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E5ACD0B6-9391-4B23-925B-1B31D5A41C18}"/>
              </a:ext>
            </a:extLst>
          </p:cNvPr>
          <p:cNvCxnSpPr/>
          <p:nvPr userDrawn="1"/>
        </p:nvCxnSpPr>
        <p:spPr>
          <a:xfrm flipH="1">
            <a:off x="-182078" y="-604141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AC9D7C4-0002-4E18-8625-42A21FA96D43}"/>
              </a:ext>
            </a:extLst>
          </p:cNvPr>
          <p:cNvCxnSpPr/>
          <p:nvPr userDrawn="1"/>
        </p:nvCxnSpPr>
        <p:spPr>
          <a:xfrm flipH="1">
            <a:off x="-1157288" y="9329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CA181761-15C4-42F0-BC22-2D9D17C51C3C}"/>
              </a:ext>
            </a:extLst>
          </p:cNvPr>
          <p:cNvCxnSpPr/>
          <p:nvPr userDrawn="1"/>
        </p:nvCxnSpPr>
        <p:spPr>
          <a:xfrm flipH="1">
            <a:off x="7243340" y="2487055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98F8E3BB-888B-422A-BCEC-D4866CB9E2D2}"/>
              </a:ext>
            </a:extLst>
          </p:cNvPr>
          <p:cNvCxnSpPr/>
          <p:nvPr userDrawn="1"/>
        </p:nvCxnSpPr>
        <p:spPr>
          <a:xfrm flipH="1">
            <a:off x="6386920" y="391763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12C0D1F-BBF6-4165-B845-D424AB9558D9}"/>
              </a:ext>
            </a:extLst>
          </p:cNvPr>
          <p:cNvSpPr/>
          <p:nvPr userDrawn="1"/>
        </p:nvSpPr>
        <p:spPr>
          <a:xfrm>
            <a:off x="8334" y="-12332"/>
            <a:ext cx="9135666" cy="5168162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993705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11BE0162-EB47-45B3-9BFF-309822B77AC9}"/>
              </a:ext>
            </a:extLst>
          </p:cNvPr>
          <p:cNvGrpSpPr/>
          <p:nvPr userDrawn="1"/>
        </p:nvGrpSpPr>
        <p:grpSpPr>
          <a:xfrm>
            <a:off x="2500477" y="-169983"/>
            <a:ext cx="4028512" cy="1084913"/>
            <a:chOff x="3666045" y="-226643"/>
            <a:chExt cx="5371349" cy="1446550"/>
          </a:xfrm>
        </p:grpSpPr>
        <p:sp>
          <p:nvSpPr>
            <p:cNvPr id="9" name="MH_Others_1">
              <a:extLst>
                <a:ext uri="{FF2B5EF4-FFF2-40B4-BE49-F238E27FC236}">
                  <a16:creationId xmlns:a16="http://schemas.microsoft.com/office/drawing/2014/main" xmlns="" id="{0DE88F07-B563-4D7A-9E14-4DB4EB8CDAA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10800000" flipH="1" flipV="1">
              <a:off x="4537427" y="496633"/>
              <a:ext cx="4499967" cy="442154"/>
            </a:xfrm>
            <a:prstGeom prst="rect">
              <a:avLst/>
            </a:prstGeom>
          </p:spPr>
          <p:txBody>
            <a:bodyPr vert="eaVert" wrap="none">
              <a:prstTxWarp prst="textPlain">
                <a:avLst/>
              </a:prstTxWarp>
              <a:noAutofit/>
            </a:bodyPr>
            <a:lstStyle/>
            <a:p>
              <a:r>
                <a:rPr lang="en-US" altLang="zh-CN" sz="2700" b="1" spc="375" dirty="0"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华文细黑" panose="02010600040101010101" pitchFamily="2" charset="-122"/>
                </a:rPr>
                <a:t>ADD YOUR TITLE </a:t>
              </a:r>
              <a:endParaRPr lang="zh-CN" altLang="en-US" sz="2700" b="1" spc="375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华文细黑" panose="02010600040101010101" pitchFamily="2" charset="-122"/>
              </a:endParaRPr>
            </a:p>
          </p:txBody>
        </p:sp>
        <p:sp>
          <p:nvSpPr>
            <p:cNvPr id="10" name="MH_Number">
              <a:extLst>
                <a:ext uri="{FF2B5EF4-FFF2-40B4-BE49-F238E27FC236}">
                  <a16:creationId xmlns:a16="http://schemas.microsoft.com/office/drawing/2014/main" xmlns="" id="{28A0F3A3-FC04-4EB4-AB31-84B313A82258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666045" y="-226643"/>
              <a:ext cx="1180661" cy="1446550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r>
                <a:rPr lang="en-US" altLang="zh-CN" sz="6600" i="1" dirty="0">
                  <a:blipFill>
                    <a:blip r:embed="rId4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doni MT Black" panose="02070A03080606020203" pitchFamily="18" charset="0"/>
                </a:rPr>
                <a:t>2</a:t>
              </a:r>
              <a:endParaRPr lang="zh-CN" altLang="en-US" sz="6600" i="1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doni MT Black" panose="02070A03080606020203" pitchFamily="18" charset="0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A459D92-5D07-4E59-AF00-141C78CD04F9}"/>
              </a:ext>
            </a:extLst>
          </p:cNvPr>
          <p:cNvCxnSpPr/>
          <p:nvPr userDrawn="1"/>
        </p:nvCxnSpPr>
        <p:spPr>
          <a:xfrm flipH="1">
            <a:off x="-182078" y="-604141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ECFCE519-7426-428F-A326-30E1A54F70B2}"/>
              </a:ext>
            </a:extLst>
          </p:cNvPr>
          <p:cNvCxnSpPr/>
          <p:nvPr userDrawn="1"/>
        </p:nvCxnSpPr>
        <p:spPr>
          <a:xfrm flipH="1">
            <a:off x="-1157288" y="9329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F75EAE5-54C4-4EEB-83CC-AD3973AD40AB}"/>
              </a:ext>
            </a:extLst>
          </p:cNvPr>
          <p:cNvCxnSpPr/>
          <p:nvPr userDrawn="1"/>
        </p:nvCxnSpPr>
        <p:spPr>
          <a:xfrm flipH="1">
            <a:off x="7243340" y="2487055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BAAD8176-E2E7-4A8E-A6B7-76A93BF20A7C}"/>
              </a:ext>
            </a:extLst>
          </p:cNvPr>
          <p:cNvCxnSpPr/>
          <p:nvPr userDrawn="1"/>
        </p:nvCxnSpPr>
        <p:spPr>
          <a:xfrm flipH="1">
            <a:off x="6386920" y="391763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038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4.81481E-6 L -0.10886 -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4.81481E-6 L 4.58333E-6 -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BA459D92-5D07-4E59-AF00-141C78CD04F9}"/>
              </a:ext>
            </a:extLst>
          </p:cNvPr>
          <p:cNvCxnSpPr/>
          <p:nvPr userDrawn="1"/>
        </p:nvCxnSpPr>
        <p:spPr>
          <a:xfrm flipH="1">
            <a:off x="-182078" y="-604141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ECFCE519-7426-428F-A326-30E1A54F70B2}"/>
              </a:ext>
            </a:extLst>
          </p:cNvPr>
          <p:cNvCxnSpPr/>
          <p:nvPr userDrawn="1"/>
        </p:nvCxnSpPr>
        <p:spPr>
          <a:xfrm flipH="1">
            <a:off x="-1157288" y="9329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F75EAE5-54C4-4EEB-83CC-AD3973AD40AB}"/>
              </a:ext>
            </a:extLst>
          </p:cNvPr>
          <p:cNvCxnSpPr/>
          <p:nvPr userDrawn="1"/>
        </p:nvCxnSpPr>
        <p:spPr>
          <a:xfrm flipH="1">
            <a:off x="7243340" y="2487055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BAAD8176-E2E7-4A8E-A6B7-76A93BF20A7C}"/>
              </a:ext>
            </a:extLst>
          </p:cNvPr>
          <p:cNvCxnSpPr/>
          <p:nvPr userDrawn="1"/>
        </p:nvCxnSpPr>
        <p:spPr>
          <a:xfrm flipH="1">
            <a:off x="6386920" y="391763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829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9C83718-1E42-406D-A97B-4B7EDE9D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96E87F9-F29E-4C6C-8CE9-2D05D2AC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125564-81CD-4C52-97E6-0827CA2E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443D-0437-4909-BA0F-726C03593948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93AC8EC-177C-4BC4-A52C-310180324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3A32BE-F813-40B7-99FB-D58C19DD4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C3B1-7000-4BF3-8257-B7C16601130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窗帘, 家具&#10;&#10;已生成极高可信度的说明">
            <a:extLst>
              <a:ext uri="{FF2B5EF4-FFF2-40B4-BE49-F238E27FC236}">
                <a16:creationId xmlns:a16="http://schemas.microsoft.com/office/drawing/2014/main" xmlns="" id="{2FACA0C4-9CCC-4F2C-9FC9-CABD1551C02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6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3" r:id="rId10"/>
    <p:sldLayoutId id="2147483664" r:id="rId11"/>
    <p:sldLayoutId id="2147483662" r:id="rId12"/>
    <p:sldLayoutId id="2147483656" r:id="rId13"/>
    <p:sldLayoutId id="2147483657" r:id="rId14"/>
    <p:sldLayoutId id="2147483658" r:id="rId15"/>
    <p:sldLayoutId id="2147483659" r:id="rId16"/>
  </p:sldLayoutIdLst>
  <p:transition spd="slow" advClick="0" advTm="0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.jp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1"/>
            <a:ext cx="9144000" cy="51421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CA90154-F373-425B-A3E6-63FAEA938C60}"/>
              </a:ext>
            </a:extLst>
          </p:cNvPr>
          <p:cNvSpPr txBox="1"/>
          <p:nvPr/>
        </p:nvSpPr>
        <p:spPr>
          <a:xfrm>
            <a:off x="0" y="843246"/>
            <a:ext cx="9144000" cy="28751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>
                <a:solidFill>
                  <a:schemeClr val="bg1"/>
                </a:solidFill>
                <a:effectLst>
                  <a:outerShdw blurRad="508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002020502" pitchFamily="82" charset="0"/>
                <a:ea typeface="叶根友刀锋黑草" panose="02010601030101010101" pitchFamily="2" charset="-122"/>
              </a:rPr>
              <a:t>2018</a:t>
            </a:r>
            <a:r>
              <a:rPr lang="zh-CN" altLang="en-US" sz="8000" dirty="0">
                <a:solidFill>
                  <a:schemeClr val="bg1"/>
                </a:solidFill>
                <a:effectLst>
                  <a:outerShdw blurRad="508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002020502" pitchFamily="82" charset="0"/>
                <a:ea typeface="叶根友刀锋黑草" panose="02010601030101010101" pitchFamily="2" charset="-122"/>
              </a:rPr>
              <a:t>～</a:t>
            </a:r>
            <a:r>
              <a:rPr lang="en-US" altLang="zh-CN" sz="8000" dirty="0">
                <a:solidFill>
                  <a:schemeClr val="bg1"/>
                </a:solidFill>
                <a:effectLst>
                  <a:outerShdw blurRad="508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002020502" pitchFamily="82" charset="0"/>
                <a:ea typeface="叶根友刀锋黑草" panose="02010601030101010101" pitchFamily="2" charset="-122"/>
              </a:rPr>
              <a:t>2020</a:t>
            </a:r>
          </a:p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17K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网站重构方向规划</a:t>
            </a:r>
          </a:p>
        </p:txBody>
      </p:sp>
    </p:spTree>
    <p:extLst>
      <p:ext uri="{BB962C8B-B14F-4D97-AF65-F5344CB8AC3E}">
        <p14:creationId xmlns:p14="http://schemas.microsoft.com/office/powerpoint/2010/main" val="33586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58333E-6 0.03889 L -4.58333E-6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58333E-6 0.03842 L -4.58333E-6 3.33333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场景二，阅读中：</a:t>
            </a:r>
          </a:p>
          <a:p>
            <a:pPr marL="0" indent="0">
              <a:buNone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37550"/>
              </p:ext>
            </p:extLst>
          </p:nvPr>
        </p:nvGraphicFramePr>
        <p:xfrm>
          <a:off x="628650" y="1927513"/>
          <a:ext cx="6463030" cy="256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803"/>
                <a:gridCol w="1314432"/>
                <a:gridCol w="1292443"/>
                <a:gridCol w="1292443"/>
                <a:gridCol w="1250909"/>
              </a:tblGrid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记录想法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分享想法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随时沟通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掌阅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阅读中增加记录功能是刚需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微信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书旗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QQ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起点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连尚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17K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×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70891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场景三，阅读后：</a:t>
            </a:r>
          </a:p>
          <a:p>
            <a:pPr marL="0" indent="0">
              <a:buNone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93159"/>
              </p:ext>
            </p:extLst>
          </p:nvPr>
        </p:nvGraphicFramePr>
        <p:xfrm>
          <a:off x="628650" y="1943101"/>
          <a:ext cx="6463030" cy="237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803"/>
                <a:gridCol w="1314432"/>
                <a:gridCol w="1292443"/>
                <a:gridCol w="1292443"/>
                <a:gridCol w="1250909"/>
              </a:tblGrid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写书评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推荐给好友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书友沟通</a:t>
                      </a:r>
                      <a:r>
                        <a:rPr lang="en-US" sz="900" kern="100">
                          <a:effectLst/>
                        </a:rPr>
                        <a:t>(</a:t>
                      </a:r>
                      <a:r>
                        <a:rPr lang="zh-CN" sz="900" kern="100">
                          <a:effectLst/>
                        </a:rPr>
                        <a:t>圈子</a:t>
                      </a:r>
                      <a:r>
                        <a:rPr lang="en-US" sz="900" kern="100">
                          <a:effectLst/>
                        </a:rPr>
                        <a:t>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掌阅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以同一本书为兴趣点聚合书友，为粉丝运营打下基础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微信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√点评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书旗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QQ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起点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连尚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679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17K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×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2638" y="238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74179"/>
      </p:ext>
    </p:extLst>
  </p:cSld>
  <p:clrMapOvr>
    <a:masterClrMapping/>
  </p:clrMapOvr>
  <p:transition spd="slow" advClick="0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3439391" cy="3263504"/>
          </a:xfrm>
        </p:spPr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读者与作者：读者与作者沟通的主要目的，剧透、龙套、催更、闲聊，目前做的比较完善的平台是</a:t>
            </a:r>
            <a:r>
              <a:rPr lang="en-US" altLang="zh-CN" dirty="0" err="1">
                <a:solidFill>
                  <a:schemeClr val="bg1"/>
                </a:solidFill>
              </a:rPr>
              <a:t>QQ</a:t>
            </a:r>
            <a:r>
              <a:rPr lang="zh-CN" altLang="zh-CN" dirty="0">
                <a:solidFill>
                  <a:schemeClr val="bg1"/>
                </a:solidFill>
              </a:rPr>
              <a:t>阅读的“大神说”版块，用户提问，作者语音回答，区分免费和付费两种模式。目前来看，使用少量虚拟币悄悄旁听的模式，数据量也十分可观，</a:t>
            </a:r>
            <a:r>
              <a:rPr lang="zh-CN" altLang="zh-CN" dirty="0" smtClean="0">
                <a:solidFill>
                  <a:schemeClr val="bg1"/>
                </a:solidFill>
              </a:rPr>
              <a:t>如</a:t>
            </a:r>
            <a:r>
              <a:rPr lang="zh-CN" altLang="en-US" dirty="0">
                <a:solidFill>
                  <a:schemeClr val="bg1"/>
                </a:solidFill>
              </a:rPr>
              <a:t>右</a:t>
            </a:r>
            <a:r>
              <a:rPr lang="zh-CN" altLang="zh-CN" dirty="0" smtClean="0">
                <a:solidFill>
                  <a:schemeClr val="bg1"/>
                </a:solidFill>
              </a:rPr>
              <a:t>图</a:t>
            </a:r>
            <a:r>
              <a:rPr lang="zh-CN" altLang="zh-CN" dirty="0">
                <a:solidFill>
                  <a:schemeClr val="bg1"/>
                </a:solidFill>
              </a:rPr>
              <a:t>所示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2638" y="238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C:\Users\王琦\AppData\Local\Temp\WeChat Files\13112949162557679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685" y="1091045"/>
            <a:ext cx="1845234" cy="3689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402092"/>
      </p:ext>
    </p:extLst>
  </p:cSld>
  <p:clrMapOvr>
    <a:masterClrMapping/>
  </p:clrMapOvr>
  <p:transition spd="slow" advClick="0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8021782" cy="3263504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zh-CN" b="1" dirty="0">
                <a:solidFill>
                  <a:schemeClr val="bg1"/>
                </a:solidFill>
              </a:rPr>
              <a:t>、起点是否满足不了所有作者？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zh-C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bg1"/>
                </a:solidFill>
              </a:rPr>
              <a:t>月更新作品</a:t>
            </a:r>
            <a:r>
              <a:rPr lang="en-US" altLang="zh-CN" dirty="0">
                <a:solidFill>
                  <a:schemeClr val="bg1"/>
                </a:solidFill>
              </a:rPr>
              <a:t>65942</a:t>
            </a:r>
            <a:r>
              <a:rPr lang="zh-CN" altLang="zh-CN" dirty="0">
                <a:solidFill>
                  <a:schemeClr val="bg1"/>
                </a:solidFill>
              </a:rPr>
              <a:t>本 签约作品</a:t>
            </a:r>
            <a:r>
              <a:rPr lang="en-US" altLang="zh-CN" dirty="0">
                <a:solidFill>
                  <a:schemeClr val="bg1"/>
                </a:solidFill>
              </a:rPr>
              <a:t>8706 </a:t>
            </a:r>
            <a:r>
              <a:rPr lang="zh-CN" altLang="zh-CN" dirty="0">
                <a:solidFill>
                  <a:schemeClr val="bg1"/>
                </a:solidFill>
              </a:rPr>
              <a:t>精品作品</a:t>
            </a:r>
            <a:r>
              <a:rPr lang="en-US" altLang="zh-CN" dirty="0">
                <a:solidFill>
                  <a:schemeClr val="bg1"/>
                </a:solidFill>
              </a:rPr>
              <a:t>462 </a:t>
            </a:r>
            <a:r>
              <a:rPr lang="zh-CN" altLang="zh-CN" dirty="0">
                <a:solidFill>
                  <a:schemeClr val="bg1"/>
                </a:solidFill>
              </a:rPr>
              <a:t>未签约作品</a:t>
            </a:r>
            <a:r>
              <a:rPr lang="en-US" altLang="zh-CN" dirty="0">
                <a:solidFill>
                  <a:schemeClr val="bg1"/>
                </a:solidFill>
              </a:rPr>
              <a:t>57236</a:t>
            </a:r>
            <a:r>
              <a:rPr lang="zh-CN" altLang="zh-CN" dirty="0">
                <a:solidFill>
                  <a:schemeClr val="bg1"/>
                </a:solidFill>
              </a:rPr>
              <a:t>本</a:t>
            </a:r>
          </a:p>
          <a:p>
            <a:pPr marL="0" indent="0">
              <a:buNone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2638" y="238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12968"/>
      </p:ext>
    </p:extLst>
  </p:cSld>
  <p:clrMapOvr>
    <a:masterClrMapping/>
  </p:clrMapOvr>
  <p:transition spd="slow" advClick="0" advTm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8021782" cy="3263504"/>
          </a:xfrm>
        </p:spPr>
        <p:txBody>
          <a:bodyPr/>
          <a:lstStyle/>
          <a:p>
            <a:pPr lvl="0"/>
            <a:r>
              <a:rPr lang="zh-CN" altLang="zh-CN" b="1" dirty="0">
                <a:solidFill>
                  <a:schemeClr val="bg1"/>
                </a:solidFill>
              </a:rPr>
              <a:t>我们提供作者工具后，外部作者一定会来</a:t>
            </a:r>
            <a:r>
              <a:rPr lang="en-US" altLang="zh-CN" b="1" dirty="0" err="1">
                <a:solidFill>
                  <a:schemeClr val="bg1"/>
                </a:solidFill>
              </a:rPr>
              <a:t>17K</a:t>
            </a:r>
            <a:r>
              <a:rPr lang="zh-CN" altLang="zh-CN" b="1" dirty="0">
                <a:solidFill>
                  <a:schemeClr val="bg1"/>
                </a:solidFill>
              </a:rPr>
              <a:t>吗，来了之后一定会留住吗？</a:t>
            </a:r>
          </a:p>
          <a:p>
            <a:pPr marL="0" indent="0">
              <a:buNone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2638" y="2384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3165"/>
      </p:ext>
    </p:extLst>
  </p:cSld>
  <p:clrMapOvr>
    <a:masterClrMapping/>
  </p:clrMapOvr>
  <p:transition spd="slow" advClick="0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8148CCD-AFBB-4CF8-AADF-30904109B245}"/>
              </a:ext>
            </a:extLst>
          </p:cNvPr>
          <p:cNvCxnSpPr/>
          <p:nvPr/>
        </p:nvCxnSpPr>
        <p:spPr>
          <a:xfrm flipH="1">
            <a:off x="6920865" y="-240030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3B02A0C-544A-4759-8B64-1CAC47897A94}"/>
              </a:ext>
            </a:extLst>
          </p:cNvPr>
          <p:cNvCxnSpPr/>
          <p:nvPr/>
        </p:nvCxnSpPr>
        <p:spPr>
          <a:xfrm flipH="1">
            <a:off x="6459872" y="203644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8" action="ppaction://hlinksldjump"/>
            <a:extLst>
              <a:ext uri="{FF2B5EF4-FFF2-40B4-BE49-F238E27FC236}">
                <a16:creationId xmlns:a16="http://schemas.microsoft.com/office/drawing/2014/main" xmlns="" id="{1A34BB99-C881-4224-8F4D-927BE64368C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0877" y="437166"/>
            <a:ext cx="3495220" cy="69781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32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为什么重构</a:t>
            </a:r>
          </a:p>
        </p:txBody>
      </p:sp>
      <p:sp>
        <p:nvSpPr>
          <p:cNvPr id="15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E41E5331-EC2B-4D29-8A52-20B8194F83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85355" y="2142571"/>
            <a:ext cx="4158977" cy="5704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sz="33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 作者</a:t>
            </a:r>
            <a:endParaRPr lang="zh-CN" altLang="en-US" sz="3800" dirty="0"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3560B4-EDFA-45D5-99C1-BF10A7C37ED5}"/>
              </a:ext>
            </a:extLst>
          </p:cNvPr>
          <p:cNvCxnSpPr/>
          <p:nvPr/>
        </p:nvCxnSpPr>
        <p:spPr>
          <a:xfrm flipH="1">
            <a:off x="2895450" y="34314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A71B919A-D86F-4623-A138-353B93A1BBFE}"/>
              </a:ext>
            </a:extLst>
          </p:cNvPr>
          <p:cNvCxnSpPr/>
          <p:nvPr/>
        </p:nvCxnSpPr>
        <p:spPr>
          <a:xfrm flipH="1">
            <a:off x="2471738" y="432911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58411" y="1031591"/>
            <a:ext cx="3534735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 读者</a:t>
            </a:r>
          </a:p>
        </p:txBody>
      </p:sp>
      <p:sp>
        <p:nvSpPr>
          <p:cNvPr id="12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E41E5331-EC2B-4D29-8A52-20B8194F83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85355" y="2928193"/>
            <a:ext cx="4158977" cy="5704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sz="33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en-US" sz="3300" dirty="0" smtClean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连接</a:t>
            </a:r>
            <a:r>
              <a:rPr lang="zh-CN" altLang="en-US" sz="33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读者和作者</a:t>
            </a:r>
            <a:endParaRPr lang="zh-CN" altLang="en-US" sz="3800" dirty="0"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E41E5331-EC2B-4D29-8A52-20B8194F83E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85355" y="3716705"/>
            <a:ext cx="3048698" cy="5704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CN" altLang="en-US" sz="3300" dirty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 分享</a:t>
            </a:r>
            <a:endParaRPr lang="zh-CN" altLang="en-US" sz="3800" dirty="0"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1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0.03889 L 1.45833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0.03843 L 1.45833E-6 -1.85185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2.83951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43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2.83951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2.83951E-6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C3D2E2A-31E1-47F2-B830-C8B0BAF7C1BA}"/>
              </a:ext>
            </a:extLst>
          </p:cNvPr>
          <p:cNvSpPr/>
          <p:nvPr/>
        </p:nvSpPr>
        <p:spPr>
          <a:xfrm>
            <a:off x="1" y="274269"/>
            <a:ext cx="9143999" cy="4748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架构上需要重头再来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811873" y="1170031"/>
            <a:ext cx="783630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现有架构沿用十几年，以下问题不重构很难解决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安全性稳定性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——https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、防攻击、维护需要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基础数据平台、大数据模块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架构预留空间，提升开发速度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后台整合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三十来个后台，修改不如重来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">
            <a:extLst>
              <a:ext uri="{FF2B5EF4-FFF2-40B4-BE49-F238E27FC236}">
                <a16:creationId xmlns:a16="http://schemas.microsoft.com/office/drawing/2014/main" xmlns="" id="{1EF49DC6-E94A-4655-98A1-4B26F51175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67236" y="-146619"/>
            <a:ext cx="885496" cy="1084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endParaRPr lang="zh-CN" altLang="en-US" sz="6600" i="1" dirty="0"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41231"/>
      </p:ext>
    </p:extLst>
  </p:cSld>
  <p:clrMapOvr>
    <a:masterClrMapping/>
  </p:clrMapOvr>
  <p:transition spd="slow" advClick="0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C3D2E2A-31E1-47F2-B830-C8B0BAF7C1BA}"/>
              </a:ext>
            </a:extLst>
          </p:cNvPr>
          <p:cNvSpPr/>
          <p:nvPr/>
        </p:nvSpPr>
        <p:spPr>
          <a:xfrm>
            <a:off x="1" y="274269"/>
            <a:ext cx="9143999" cy="4748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竞争环境需要重新定位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4119345" y="907057"/>
            <a:ext cx="433466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基本功能缺失严重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对比竞品，缺少很多核心功能：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内容类型缺少听书漫画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缺少阅读时长统计以及相关的激励互动分享功能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用户等级作者等级相关激励缺乏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图书推荐体系简单，缺少用户推荐和大数据推荐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互动阵地缺失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但是以上问题都不关键。。。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">
            <a:extLst>
              <a:ext uri="{FF2B5EF4-FFF2-40B4-BE49-F238E27FC236}">
                <a16:creationId xmlns:a16="http://schemas.microsoft.com/office/drawing/2014/main" xmlns="" id="{1EF49DC6-E94A-4655-98A1-4B26F51175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467236" y="-146619"/>
            <a:ext cx="885496" cy="1084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endParaRPr lang="zh-CN" altLang="en-US" sz="6600" i="1" dirty="0"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doni MT Black" panose="02070A030806060202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5" y="907057"/>
            <a:ext cx="3318556" cy="39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2207"/>
      </p:ext>
    </p:extLst>
  </p:cSld>
  <p:clrMapOvr>
    <a:masterClrMapping/>
  </p:clrMapOvr>
  <p:transition spd="slow" advClick="0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C3D2E2A-31E1-47F2-B830-C8B0BAF7C1BA}"/>
              </a:ext>
            </a:extLst>
          </p:cNvPr>
          <p:cNvSpPr/>
          <p:nvPr/>
        </p:nvSpPr>
        <p:spPr>
          <a:xfrm>
            <a:off x="1" y="274269"/>
            <a:ext cx="9143999" cy="4748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竞争环境需要重新定位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672974" y="1170031"/>
            <a:ext cx="7798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关键问题在定位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我们按照掌阅、书旗、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阅读中某一个完全复刻能否弯道超车？或者达到他们的程度？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后来者米读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DAU48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万、连尚阅读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DAU200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万，功能比我们的还要简单很多，次留也只有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多，但他们有渠道优势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因此我们判断功能上看齐，我们无法超越，甚至与后来者的差距都会越来越大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我们要依托我们的优势，重新定位我们的产品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">
            <a:extLst>
              <a:ext uri="{FF2B5EF4-FFF2-40B4-BE49-F238E27FC236}">
                <a16:creationId xmlns:a16="http://schemas.microsoft.com/office/drawing/2014/main" xmlns="" id="{036BB8EA-74EC-4426-8106-01ECC61189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59286" y="-146619"/>
            <a:ext cx="885496" cy="1084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endParaRPr lang="zh-CN" altLang="en-US" sz="6600" i="1" dirty="0"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0" name="MH_Number">
            <a:extLst>
              <a:ext uri="{FF2B5EF4-FFF2-40B4-BE49-F238E27FC236}">
                <a16:creationId xmlns:a16="http://schemas.microsoft.com/office/drawing/2014/main" xmlns="" id="{CAAD076B-0867-48C7-8A73-A4231D8B56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67236" y="-146619"/>
            <a:ext cx="885496" cy="10849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endParaRPr lang="zh-CN" altLang="en-US" sz="6600" i="1" dirty="0"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1229"/>
      </p:ext>
    </p:extLst>
  </p:cSld>
  <p:clrMapOvr>
    <a:masterClrMapping/>
  </p:clrMapOvr>
  <p:transition spd="slow" advClick="0" advTm="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8839" y="295740"/>
            <a:ext cx="69470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我们的优势是什么？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我们有作者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我们要通过重构把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重新定位成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作者和读者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一起写一起看的原创生态平台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 t="59746"/>
          <a:stretch/>
        </p:blipFill>
        <p:spPr>
          <a:xfrm>
            <a:off x="449637" y="1527066"/>
            <a:ext cx="8443509" cy="19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7024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竞品分析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一、</a:t>
            </a:r>
            <a:r>
              <a:rPr lang="zh-CN" altLang="zh-CN" b="1" dirty="0">
                <a:solidFill>
                  <a:schemeClr val="bg1"/>
                </a:solidFill>
              </a:rPr>
              <a:t>行业知名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zh-CN" b="1" dirty="0">
                <a:solidFill>
                  <a:schemeClr val="bg1"/>
                </a:solidFill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</a:rPr>
              <a:t>17k</a:t>
            </a:r>
            <a:r>
              <a:rPr lang="zh-CN" altLang="zh-CN" b="1" dirty="0">
                <a:solidFill>
                  <a:schemeClr val="bg1"/>
                </a:solidFill>
              </a:rPr>
              <a:t>部分数据现状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二、</a:t>
            </a:r>
            <a:r>
              <a:rPr lang="zh-CN" altLang="zh-CN" b="1" dirty="0">
                <a:solidFill>
                  <a:schemeClr val="bg1"/>
                </a:solidFill>
              </a:rPr>
              <a:t>行业知名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zh-CN" b="1" dirty="0">
                <a:solidFill>
                  <a:schemeClr val="bg1"/>
                </a:solidFill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</a:rPr>
              <a:t>17k</a:t>
            </a:r>
            <a:r>
              <a:rPr lang="zh-CN" altLang="zh-CN" b="1" dirty="0">
                <a:solidFill>
                  <a:schemeClr val="bg1"/>
                </a:solidFill>
              </a:rPr>
              <a:t>当前产品定位</a:t>
            </a:r>
            <a:r>
              <a:rPr lang="en-US" altLang="zh-CN" b="1" dirty="0">
                <a:solidFill>
                  <a:schemeClr val="bg1"/>
                </a:solidFill>
              </a:rPr>
              <a:t>&amp;</a:t>
            </a:r>
            <a:r>
              <a:rPr lang="zh-CN" altLang="zh-CN" b="1" dirty="0">
                <a:solidFill>
                  <a:schemeClr val="bg1"/>
                </a:solidFill>
              </a:rPr>
              <a:t>目标</a:t>
            </a:r>
            <a:r>
              <a:rPr lang="zh-CN" altLang="zh-CN" b="1" dirty="0" smtClean="0">
                <a:solidFill>
                  <a:schemeClr val="bg1"/>
                </a:solidFill>
              </a:rPr>
              <a:t>用户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三、</a:t>
            </a:r>
            <a:r>
              <a:rPr lang="zh-CN" altLang="zh-CN" b="1" dirty="0">
                <a:solidFill>
                  <a:schemeClr val="bg1"/>
                </a:solidFill>
              </a:rPr>
              <a:t>行业知名</a:t>
            </a:r>
            <a:r>
              <a:rPr lang="en-US" altLang="zh-CN" b="1" dirty="0">
                <a:solidFill>
                  <a:schemeClr val="bg1"/>
                </a:solidFill>
              </a:rPr>
              <a:t>app</a:t>
            </a:r>
            <a:r>
              <a:rPr lang="zh-CN" altLang="zh-CN" b="1" dirty="0">
                <a:solidFill>
                  <a:schemeClr val="bg1"/>
                </a:solidFill>
              </a:rPr>
              <a:t>与</a:t>
            </a:r>
            <a:r>
              <a:rPr lang="en-US" altLang="zh-CN" b="1" dirty="0" err="1">
                <a:solidFill>
                  <a:schemeClr val="bg1"/>
                </a:solidFill>
              </a:rPr>
              <a:t>17k</a:t>
            </a:r>
            <a:r>
              <a:rPr lang="zh-CN" altLang="zh-CN" b="1" dirty="0">
                <a:solidFill>
                  <a:schemeClr val="bg1"/>
                </a:solidFill>
              </a:rPr>
              <a:t>当前产品功能分析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四、</a:t>
            </a:r>
            <a:r>
              <a:rPr lang="en-US" altLang="zh-CN" b="1" dirty="0" err="1">
                <a:solidFill>
                  <a:schemeClr val="bg1"/>
                </a:solidFill>
              </a:rPr>
              <a:t>17k</a:t>
            </a:r>
            <a:r>
              <a:rPr lang="zh-CN" altLang="zh-CN" b="1" dirty="0">
                <a:solidFill>
                  <a:schemeClr val="bg1"/>
                </a:solidFill>
              </a:rPr>
              <a:t>重构分析</a:t>
            </a: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五、</a:t>
            </a:r>
            <a:r>
              <a:rPr lang="en-US" altLang="zh-CN" b="1" dirty="0" err="1">
                <a:solidFill>
                  <a:schemeClr val="bg1"/>
                </a:solidFill>
              </a:rPr>
              <a:t>17k</a:t>
            </a:r>
            <a:r>
              <a:rPr lang="zh-CN" altLang="zh-CN" b="1" dirty="0">
                <a:solidFill>
                  <a:schemeClr val="bg1"/>
                </a:solidFill>
              </a:rPr>
              <a:t>重构验证与假设</a:t>
            </a:r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839931"/>
      </p:ext>
    </p:extLst>
  </p:cSld>
  <p:clrMapOvr>
    <a:masterClrMapping/>
  </p:clrMapOvr>
  <p:transition spd="slow" advClick="0" advTm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8148CCD-AFBB-4CF8-AADF-30904109B245}"/>
              </a:ext>
            </a:extLst>
          </p:cNvPr>
          <p:cNvCxnSpPr/>
          <p:nvPr/>
        </p:nvCxnSpPr>
        <p:spPr>
          <a:xfrm flipH="1">
            <a:off x="6920865" y="-240030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3B02A0C-544A-4759-8B64-1CAC47897A94}"/>
              </a:ext>
            </a:extLst>
          </p:cNvPr>
          <p:cNvCxnSpPr/>
          <p:nvPr/>
        </p:nvCxnSpPr>
        <p:spPr>
          <a:xfrm flipH="1">
            <a:off x="6459872" y="203644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3560B4-EDFA-45D5-99C1-BF10A7C37ED5}"/>
              </a:ext>
            </a:extLst>
          </p:cNvPr>
          <p:cNvCxnSpPr/>
          <p:nvPr/>
        </p:nvCxnSpPr>
        <p:spPr>
          <a:xfrm flipH="1">
            <a:off x="2895450" y="34314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A71B919A-D86F-4623-A138-353B93A1BBFE}"/>
              </a:ext>
            </a:extLst>
          </p:cNvPr>
          <p:cNvCxnSpPr/>
          <p:nvPr/>
        </p:nvCxnSpPr>
        <p:spPr>
          <a:xfrm flipH="1">
            <a:off x="2471738" y="432911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638" y="-99052"/>
            <a:ext cx="3534735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 读者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453199" y="1482730"/>
            <a:ext cx="78363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、完善阅读功能，提升用户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、完善站内各项用户等级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、完善站内运营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、扩充站内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内容包括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听书、漫画、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8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3DD8A7A-7295-4991-9054-6F6218B3F916}"/>
              </a:ext>
            </a:extLst>
          </p:cNvPr>
          <p:cNvSpPr/>
          <p:nvPr/>
        </p:nvSpPr>
        <p:spPr>
          <a:xfrm>
            <a:off x="6348056" y="536470"/>
            <a:ext cx="21438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书架优化：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针对老用户， 增加“书籍分组”“筛选书架作品”功能，解决当前用户管理书架的维度单一问题，对已看书籍、同类型作品等都可以进行管理。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针对新用户，运营不同推广策略，结合当前热点及用户行为进行精准推荐。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709A322-F19F-4839-9525-BF0B8B8D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0" y="536470"/>
            <a:ext cx="2038455" cy="40705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FE4E824-ACBD-4C87-AD09-29AD4D05E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48" y="536470"/>
            <a:ext cx="2032104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53724"/>
      </p:ext>
    </p:extLst>
  </p:cSld>
  <p:clrMapOvr>
    <a:masterClrMapping/>
  </p:clrMapOvr>
  <p:transition spd="slow" advClick="0" advTm="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9624782-90A6-4239-B8EB-B8A5558B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0" y="536470"/>
            <a:ext cx="2038455" cy="4076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F2869B0-7CCD-4427-9106-5A749B82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48" y="536471"/>
            <a:ext cx="2038455" cy="407691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87F510B-CFB8-4424-9230-A7D1FBD506B0}"/>
              </a:ext>
            </a:extLst>
          </p:cNvPr>
          <p:cNvSpPr/>
          <p:nvPr/>
        </p:nvSpPr>
        <p:spPr>
          <a:xfrm>
            <a:off x="6348056" y="536470"/>
            <a:ext cx="2179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阅读体验优化：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追齐竞品功能，优化阅读体验，增加章评、星球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等模块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实现同步阅读进度，三端登录均能保持体验一致。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阅读章节时，提供本章说入口，随时表达阅读时达到想法，也可以直接去作品星球参与讨论，增加互动。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阅读中增加月票、推荐票、打赏入口，增加作者与读者的互动，提升道具消耗比。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为订阅用户提供批量购买功能，一次性购买多章还可享受低价折扣优惠，操作更便捷。</a:t>
            </a:r>
          </a:p>
        </p:txBody>
      </p:sp>
    </p:spTree>
    <p:extLst>
      <p:ext uri="{BB962C8B-B14F-4D97-AF65-F5344CB8AC3E}">
        <p14:creationId xmlns:p14="http://schemas.microsoft.com/office/powerpoint/2010/main" val="3903905582"/>
      </p:ext>
    </p:extLst>
  </p:cSld>
  <p:clrMapOvr>
    <a:masterClrMapping/>
  </p:clrMapOvr>
  <p:transition spd="slow" advClick="0" advTm="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FC60FE8-87A9-43F3-8EFC-81E12DB8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" y="515182"/>
            <a:ext cx="1642095" cy="4248921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EA5D8CB-D836-4652-87C6-1A611482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74094"/>
              </p:ext>
            </p:extLst>
          </p:nvPr>
        </p:nvGraphicFramePr>
        <p:xfrm>
          <a:off x="3114887" y="803479"/>
          <a:ext cx="5267960" cy="702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615">
                  <a:extLst>
                    <a:ext uri="{9D8B030D-6E8A-4147-A177-3AD203B41FA5}">
                      <a16:colId xmlns:a16="http://schemas.microsoft.com/office/drawing/2014/main" xmlns="" val="2354243177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xmlns="" val="218794003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xmlns="" val="2852702013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xmlns="" val="379505843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xmlns="" val="93615680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xmlns="" val="36828872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xmlns="" val="109342682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xmlns="" val="94301506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xmlns="" val="1089455271"/>
                    </a:ext>
                  </a:extLst>
                </a:gridCol>
              </a:tblGrid>
              <a:tr h="3820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等级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Vip0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2230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消费</a:t>
                      </a:r>
                      <a:r>
                        <a:rPr lang="en-US" sz="1050" kern="100">
                          <a:effectLst/>
                        </a:rPr>
                        <a:t>(</a:t>
                      </a:r>
                      <a:r>
                        <a:rPr lang="zh-CN" sz="1050" kern="100">
                          <a:effectLst/>
                        </a:rPr>
                        <a:t>元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1-29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30-99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100-199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200-499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500-999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1000-1999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&gt;=2000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0089969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3D1F525B-5DAD-44EE-A5C6-2B1C8AC8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61421"/>
              </p:ext>
            </p:extLst>
          </p:nvPr>
        </p:nvGraphicFramePr>
        <p:xfrm>
          <a:off x="3114887" y="2041578"/>
          <a:ext cx="5267957" cy="278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590">
                  <a:extLst>
                    <a:ext uri="{9D8B030D-6E8A-4147-A177-3AD203B41FA5}">
                      <a16:colId xmlns:a16="http://schemas.microsoft.com/office/drawing/2014/main" xmlns="" val="1952139831"/>
                    </a:ext>
                  </a:extLst>
                </a:gridCol>
                <a:gridCol w="477898">
                  <a:extLst>
                    <a:ext uri="{9D8B030D-6E8A-4147-A177-3AD203B41FA5}">
                      <a16:colId xmlns:a16="http://schemas.microsoft.com/office/drawing/2014/main" xmlns="" val="1747435955"/>
                    </a:ext>
                  </a:extLst>
                </a:gridCol>
                <a:gridCol w="477898">
                  <a:extLst>
                    <a:ext uri="{9D8B030D-6E8A-4147-A177-3AD203B41FA5}">
                      <a16:colId xmlns:a16="http://schemas.microsoft.com/office/drawing/2014/main" xmlns="" val="58269957"/>
                    </a:ext>
                  </a:extLst>
                </a:gridCol>
                <a:gridCol w="478590">
                  <a:extLst>
                    <a:ext uri="{9D8B030D-6E8A-4147-A177-3AD203B41FA5}">
                      <a16:colId xmlns:a16="http://schemas.microsoft.com/office/drawing/2014/main" xmlns="" val="3640217337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3527028142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152198152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3679280313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1218134363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1189187079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2384046406"/>
                    </a:ext>
                  </a:extLst>
                </a:gridCol>
                <a:gridCol w="479283">
                  <a:extLst>
                    <a:ext uri="{9D8B030D-6E8A-4147-A177-3AD203B41FA5}">
                      <a16:colId xmlns:a16="http://schemas.microsoft.com/office/drawing/2014/main" xmlns="" val="2556291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推荐票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置顶卡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催更符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喇叭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抽奖券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补签卡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用户后缀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全站包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主题包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阅读免广告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0159229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1465593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372117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330551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9336425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0419406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1995494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8621781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Vip7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5720074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429FE5D-8CC7-486C-9829-FB7CD6204033}"/>
              </a:ext>
            </a:extLst>
          </p:cNvPr>
          <p:cNvSpPr/>
          <p:nvPr/>
        </p:nvSpPr>
        <p:spPr>
          <a:xfrm>
            <a:off x="3012189" y="515182"/>
            <a:ext cx="2179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详情：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68960D1-9DA3-4948-B2AB-24C1AA56F48E}"/>
              </a:ext>
            </a:extLst>
          </p:cNvPr>
          <p:cNvSpPr/>
          <p:nvPr/>
        </p:nvSpPr>
        <p:spPr>
          <a:xfrm>
            <a:off x="3012189" y="1747645"/>
            <a:ext cx="2179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读者等级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特权：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00673"/>
      </p:ext>
    </p:extLst>
  </p:cSld>
  <p:clrMapOvr>
    <a:masterClrMapping/>
  </p:clrMapOvr>
  <p:transition spd="slow" advClick="0" advTm="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E6EFBE-0451-4690-961B-1D7548473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4" y="515182"/>
            <a:ext cx="1794399" cy="4211231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1CD0AB4-3B29-4414-A9E8-17ECA2FD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34453"/>
              </p:ext>
            </p:extLst>
          </p:nvPr>
        </p:nvGraphicFramePr>
        <p:xfrm>
          <a:off x="3157219" y="810680"/>
          <a:ext cx="5461848" cy="747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238">
                  <a:extLst>
                    <a:ext uri="{9D8B030D-6E8A-4147-A177-3AD203B41FA5}">
                      <a16:colId xmlns:a16="http://schemas.microsoft.com/office/drawing/2014/main" xmlns="" val="1111658762"/>
                    </a:ext>
                  </a:extLst>
                </a:gridCol>
                <a:gridCol w="1092238">
                  <a:extLst>
                    <a:ext uri="{9D8B030D-6E8A-4147-A177-3AD203B41FA5}">
                      <a16:colId xmlns:a16="http://schemas.microsoft.com/office/drawing/2014/main" xmlns="" val="388900572"/>
                    </a:ext>
                  </a:extLst>
                </a:gridCol>
                <a:gridCol w="1092238">
                  <a:extLst>
                    <a:ext uri="{9D8B030D-6E8A-4147-A177-3AD203B41FA5}">
                      <a16:colId xmlns:a16="http://schemas.microsoft.com/office/drawing/2014/main" xmlns="" val="2362956866"/>
                    </a:ext>
                  </a:extLst>
                </a:gridCol>
                <a:gridCol w="1092238">
                  <a:extLst>
                    <a:ext uri="{9D8B030D-6E8A-4147-A177-3AD203B41FA5}">
                      <a16:colId xmlns:a16="http://schemas.microsoft.com/office/drawing/2014/main" xmlns="" val="1427241230"/>
                    </a:ext>
                  </a:extLst>
                </a:gridCol>
                <a:gridCol w="1092896">
                  <a:extLst>
                    <a:ext uri="{9D8B030D-6E8A-4147-A177-3AD203B41FA5}">
                      <a16:colId xmlns:a16="http://schemas.microsoft.com/office/drawing/2014/main" xmlns="" val="4230633750"/>
                    </a:ext>
                  </a:extLst>
                </a:gridCol>
              </a:tblGrid>
              <a:tr h="261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自动续费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个月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</a:t>
                      </a:r>
                      <a:r>
                        <a:rPr lang="zh-CN" sz="1050" kern="100" dirty="0">
                          <a:effectLst/>
                        </a:rPr>
                        <a:t>个月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r>
                        <a:rPr lang="zh-CN" sz="1050" kern="100">
                          <a:effectLst/>
                        </a:rPr>
                        <a:t>个月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0896451"/>
                  </a:ext>
                </a:extLst>
              </a:tr>
              <a:tr h="242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r>
                        <a:rPr lang="zh-CN" sz="1050" kern="100" dirty="0">
                          <a:effectLst/>
                        </a:rPr>
                        <a:t>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r>
                        <a:rPr lang="zh-CN" sz="1050" kern="100">
                          <a:effectLst/>
                        </a:rPr>
                        <a:t>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</a:t>
                      </a:r>
                      <a:r>
                        <a:rPr lang="zh-CN" sz="1050" kern="100">
                          <a:effectLst/>
                        </a:rPr>
                        <a:t>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120</a:t>
                      </a:r>
                      <a:r>
                        <a:rPr lang="zh-CN" sz="1050" kern="100">
                          <a:effectLst/>
                        </a:rPr>
                        <a:t>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5148448"/>
                  </a:ext>
                </a:extLst>
              </a:tr>
              <a:tr h="242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超级会员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299</a:t>
                      </a:r>
                      <a:r>
                        <a:rPr lang="zh-CN" sz="1050" kern="100">
                          <a:effectLst/>
                        </a:rPr>
                        <a:t>元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435969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F23D0DAC-51FE-4156-8B02-95C002942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23899"/>
              </p:ext>
            </p:extLst>
          </p:nvPr>
        </p:nvGraphicFramePr>
        <p:xfrm>
          <a:off x="3157219" y="2121051"/>
          <a:ext cx="5461848" cy="240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0559">
                  <a:extLst>
                    <a:ext uri="{9D8B030D-6E8A-4147-A177-3AD203B41FA5}">
                      <a16:colId xmlns:a16="http://schemas.microsoft.com/office/drawing/2014/main" xmlns="" val="3833305161"/>
                    </a:ext>
                  </a:extLst>
                </a:gridCol>
                <a:gridCol w="590559">
                  <a:extLst>
                    <a:ext uri="{9D8B030D-6E8A-4147-A177-3AD203B41FA5}">
                      <a16:colId xmlns:a16="http://schemas.microsoft.com/office/drawing/2014/main" xmlns="" val="136466803"/>
                    </a:ext>
                  </a:extLst>
                </a:gridCol>
                <a:gridCol w="779512">
                  <a:extLst>
                    <a:ext uri="{9D8B030D-6E8A-4147-A177-3AD203B41FA5}">
                      <a16:colId xmlns:a16="http://schemas.microsoft.com/office/drawing/2014/main" xmlns="" val="1123370130"/>
                    </a:ext>
                  </a:extLst>
                </a:gridCol>
                <a:gridCol w="589901">
                  <a:extLst>
                    <a:ext uri="{9D8B030D-6E8A-4147-A177-3AD203B41FA5}">
                      <a16:colId xmlns:a16="http://schemas.microsoft.com/office/drawing/2014/main" xmlns="" val="2793416429"/>
                    </a:ext>
                  </a:extLst>
                </a:gridCol>
                <a:gridCol w="729475">
                  <a:extLst>
                    <a:ext uri="{9D8B030D-6E8A-4147-A177-3AD203B41FA5}">
                      <a16:colId xmlns:a16="http://schemas.microsoft.com/office/drawing/2014/main" xmlns="" val="2435983434"/>
                    </a:ext>
                  </a:extLst>
                </a:gridCol>
                <a:gridCol w="588584">
                  <a:extLst>
                    <a:ext uri="{9D8B030D-6E8A-4147-A177-3AD203B41FA5}">
                      <a16:colId xmlns:a16="http://schemas.microsoft.com/office/drawing/2014/main" xmlns="" val="195259733"/>
                    </a:ext>
                  </a:extLst>
                </a:gridCol>
                <a:gridCol w="553690">
                  <a:extLst>
                    <a:ext uri="{9D8B030D-6E8A-4147-A177-3AD203B41FA5}">
                      <a16:colId xmlns:a16="http://schemas.microsoft.com/office/drawing/2014/main" xmlns="" val="1126562119"/>
                    </a:ext>
                  </a:extLst>
                </a:gridCol>
                <a:gridCol w="532622">
                  <a:extLst>
                    <a:ext uri="{9D8B030D-6E8A-4147-A177-3AD203B41FA5}">
                      <a16:colId xmlns:a16="http://schemas.microsoft.com/office/drawing/2014/main" xmlns="" val="314819954"/>
                    </a:ext>
                  </a:extLst>
                </a:gridCol>
                <a:gridCol w="506946">
                  <a:extLst>
                    <a:ext uri="{9D8B030D-6E8A-4147-A177-3AD203B41FA5}">
                      <a16:colId xmlns:a16="http://schemas.microsoft.com/office/drawing/2014/main" xmlns="" val="329625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特权五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特权六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特权八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451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免费阅读包月库作品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订阅精选书八折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订阅出版书八折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开会员赠送礼包（推荐票</a:t>
                      </a:r>
                      <a:r>
                        <a:rPr lang="en-US" sz="1050" kern="100" dirty="0">
                          <a:effectLst/>
                        </a:rPr>
                        <a:t>*10</a:t>
                      </a:r>
                      <a:r>
                        <a:rPr lang="zh-CN" sz="1050" kern="100" dirty="0">
                          <a:effectLst/>
                        </a:rPr>
                        <a:t>，补签卡</a:t>
                      </a:r>
                      <a:r>
                        <a:rPr lang="en-US" sz="1050" kern="100" dirty="0">
                          <a:effectLst/>
                        </a:rPr>
                        <a:t>*3</a:t>
                      </a:r>
                      <a:r>
                        <a:rPr lang="zh-CN" sz="1050" kern="100" dirty="0">
                          <a:effectLst/>
                        </a:rPr>
                        <a:t>，喇叭</a:t>
                      </a:r>
                      <a:r>
                        <a:rPr lang="en-US" sz="1050" kern="100" dirty="0">
                          <a:effectLst/>
                        </a:rPr>
                        <a:t>*1</a:t>
                      </a:r>
                      <a:r>
                        <a:rPr lang="zh-CN" sz="1050" kern="100" dirty="0">
                          <a:effectLst/>
                        </a:rPr>
                        <a:t>，）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阅读页无广告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头像框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专属活动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开会员赠</a:t>
                      </a:r>
                      <a:r>
                        <a:rPr lang="en-US" sz="1050" kern="100">
                          <a:effectLst/>
                        </a:rPr>
                        <a:t>200</a:t>
                      </a:r>
                      <a:r>
                        <a:rPr lang="zh-CN" sz="1050" kern="100">
                          <a:effectLst/>
                        </a:rPr>
                        <a:t>代金券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8104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超级会员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免费阅读全站作品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每周一次道具礼包（推荐票</a:t>
                      </a:r>
                      <a:r>
                        <a:rPr lang="en-US" sz="1050" kern="100">
                          <a:effectLst/>
                        </a:rPr>
                        <a:t>*10</a:t>
                      </a:r>
                      <a:r>
                        <a:rPr lang="zh-CN" sz="1050" kern="100">
                          <a:effectLst/>
                        </a:rPr>
                        <a:t>，补签卡</a:t>
                      </a:r>
                      <a:r>
                        <a:rPr lang="en-US" sz="1050" kern="100">
                          <a:effectLst/>
                        </a:rPr>
                        <a:t>*3</a:t>
                      </a:r>
                      <a:r>
                        <a:rPr lang="zh-CN" sz="1050" kern="100">
                          <a:effectLst/>
                        </a:rPr>
                        <a:t>，喇叭</a:t>
                      </a:r>
                      <a:r>
                        <a:rPr lang="en-US" sz="1050" kern="100">
                          <a:effectLst/>
                        </a:rPr>
                        <a:t>*3</a:t>
                      </a:r>
                      <a:r>
                        <a:rPr lang="zh-CN" sz="1050" kern="100">
                          <a:effectLst/>
                        </a:rPr>
                        <a:t>，代金券</a:t>
                      </a:r>
                      <a:r>
                        <a:rPr lang="en-US" sz="1050" kern="100">
                          <a:effectLst/>
                        </a:rPr>
                        <a:t>*100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645567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8319279-99CF-4A22-A25F-1AE08D3F7603}"/>
              </a:ext>
            </a:extLst>
          </p:cNvPr>
          <p:cNvSpPr/>
          <p:nvPr/>
        </p:nvSpPr>
        <p:spPr>
          <a:xfrm>
            <a:off x="3012189" y="515182"/>
            <a:ext cx="2179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会员定价：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75F9E45-C6F1-4881-A1B0-A618C00B00A8}"/>
              </a:ext>
            </a:extLst>
          </p:cNvPr>
          <p:cNvSpPr/>
          <p:nvPr/>
        </p:nvSpPr>
        <p:spPr>
          <a:xfrm>
            <a:off x="3012189" y="1747645"/>
            <a:ext cx="2179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会员特权：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7779"/>
      </p:ext>
    </p:extLst>
  </p:cSld>
  <p:clrMapOvr>
    <a:masterClrMapping/>
  </p:clrMapOvr>
  <p:transition spd="slow" advClick="0" advTm="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E93A243-A2AF-44A6-88C3-FE46978D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1" y="515182"/>
            <a:ext cx="2032104" cy="40642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B78D8-6517-421E-BA18-A7E59BB35DB4}"/>
              </a:ext>
            </a:extLst>
          </p:cNvPr>
          <p:cNvSpPr/>
          <p:nvPr/>
        </p:nvSpPr>
        <p:spPr>
          <a:xfrm>
            <a:off x="3012189" y="515182"/>
            <a:ext cx="523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作品粉丝积分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用户通过对作品进行包括但不限于：订阅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打赏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行为时，可获得一定量的粉丝积分，粉丝积分累计到一定额度时，用户可获取该作品的粉丝等级称号。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83B7625-A503-4EC0-A449-1DBAB0A5001E}"/>
              </a:ext>
            </a:extLst>
          </p:cNvPr>
          <p:cNvSpPr/>
          <p:nvPr/>
        </p:nvSpPr>
        <p:spPr>
          <a:xfrm>
            <a:off x="3012189" y="1747645"/>
            <a:ext cx="5234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作品粉丝等级列表以及所需要的积分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45B76505-6074-4FF4-A456-C0DFA6271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24282"/>
              </p:ext>
            </p:extLst>
          </p:nvPr>
        </p:nvGraphicFramePr>
        <p:xfrm>
          <a:off x="3112770" y="2043588"/>
          <a:ext cx="5267960" cy="2071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xmlns="" val="2691498961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xmlns="" val="952309216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xmlns="" val="1218381612"/>
                    </a:ext>
                  </a:extLst>
                </a:gridCol>
              </a:tblGrid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积分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21957496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不可评论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59744208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见习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1-499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04482458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500-1999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85995944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弟子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2000-4999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51148704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9487243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神尊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50000000-99999999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37022145"/>
                  </a:ext>
                </a:extLst>
              </a:tr>
              <a:tr h="258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天尊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100000000-</a:t>
                      </a:r>
                      <a:r>
                        <a:rPr lang="zh-CN" sz="1050" kern="100">
                          <a:effectLst/>
                        </a:rPr>
                        <a:t>无限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2842634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77266A5-6EC9-4B3D-865B-176EA3862DAD}"/>
              </a:ext>
            </a:extLst>
          </p:cNvPr>
          <p:cNvSpPr/>
          <p:nvPr/>
        </p:nvSpPr>
        <p:spPr>
          <a:xfrm>
            <a:off x="3012189" y="4302392"/>
            <a:ext cx="5234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粉丝积分对应特权：评论背景、字体颜色、昵称后有标识、每周粉丝贡献榜首特殊显示等。</a:t>
            </a:r>
          </a:p>
        </p:txBody>
      </p:sp>
    </p:spTree>
    <p:extLst>
      <p:ext uri="{BB962C8B-B14F-4D97-AF65-F5344CB8AC3E}">
        <p14:creationId xmlns:p14="http://schemas.microsoft.com/office/powerpoint/2010/main" val="4121969989"/>
      </p:ext>
    </p:extLst>
  </p:cSld>
  <p:clrMapOvr>
    <a:masterClrMapping/>
  </p:clrMapOvr>
  <p:transition spd="slow" advClick="0" advTm="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8148CCD-AFBB-4CF8-AADF-30904109B245}"/>
              </a:ext>
            </a:extLst>
          </p:cNvPr>
          <p:cNvCxnSpPr/>
          <p:nvPr/>
        </p:nvCxnSpPr>
        <p:spPr>
          <a:xfrm flipH="1">
            <a:off x="6920865" y="-240030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3B02A0C-544A-4759-8B64-1CAC47897A94}"/>
              </a:ext>
            </a:extLst>
          </p:cNvPr>
          <p:cNvCxnSpPr/>
          <p:nvPr/>
        </p:nvCxnSpPr>
        <p:spPr>
          <a:xfrm flipH="1">
            <a:off x="6459872" y="203644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3560B4-EDFA-45D5-99C1-BF10A7C37ED5}"/>
              </a:ext>
            </a:extLst>
          </p:cNvPr>
          <p:cNvCxnSpPr/>
          <p:nvPr/>
        </p:nvCxnSpPr>
        <p:spPr>
          <a:xfrm flipH="1">
            <a:off x="2895450" y="34314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A71B919A-D86F-4623-A138-353B93A1BBFE}"/>
              </a:ext>
            </a:extLst>
          </p:cNvPr>
          <p:cNvCxnSpPr/>
          <p:nvPr/>
        </p:nvCxnSpPr>
        <p:spPr>
          <a:xfrm flipH="1">
            <a:off x="2471738" y="432911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638" y="-99052"/>
            <a:ext cx="3534735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   作者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1153379" y="1537144"/>
            <a:ext cx="78363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作者运营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原创功能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线上网文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作者相关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作者专项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6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EC93850-83A6-408A-B65D-B01B89C95489}"/>
              </a:ext>
            </a:extLst>
          </p:cNvPr>
          <p:cNvSpPr/>
          <p:nvPr/>
        </p:nvSpPr>
        <p:spPr>
          <a:xfrm>
            <a:off x="780087" y="667196"/>
            <a:ext cx="310286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作者运营理念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初级作者：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给新人作者一个大神梦，以新作品自荐得票获取签约机会，让更多的新人作者写书时第一时间能想到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17K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中级作者：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平台提供功能工具，并辅助提升读者规模、粉丝规模，帮助其提升为高级作者。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高级作者：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量身定制个性活动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，推荐和引导读者，帮助作者发展站内粉丝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大神作者：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集公司之力，帮助大神打造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从轻衍生到改编影视游戏，发展站外粉丝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1E42713D-434A-4720-8D7F-F4C9A7D4DFC5}"/>
              </a:ext>
            </a:extLst>
          </p:cNvPr>
          <p:cNvSpPr/>
          <p:nvPr/>
        </p:nvSpPr>
        <p:spPr>
          <a:xfrm>
            <a:off x="5794477" y="1226286"/>
            <a:ext cx="1605781" cy="1025702"/>
          </a:xfrm>
          <a:prstGeom prst="triangle">
            <a:avLst/>
          </a:prstGeom>
          <a:solidFill>
            <a:srgbClr val="EF52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大神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endParaRPr lang="zh-CN" altLang="en-US" sz="1200" dirty="0">
              <a:ln>
                <a:solidFill>
                  <a:srgbClr val="EF5229"/>
                </a:solidFill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xmlns="" id="{C13F72B9-7EA2-4C5E-9CE9-A2C870E8CAA8}"/>
              </a:ext>
            </a:extLst>
          </p:cNvPr>
          <p:cNvSpPr/>
          <p:nvPr/>
        </p:nvSpPr>
        <p:spPr>
          <a:xfrm>
            <a:off x="5383446" y="2263003"/>
            <a:ext cx="2410943" cy="601160"/>
          </a:xfrm>
          <a:prstGeom prst="trapezoid">
            <a:avLst>
              <a:gd name="adj" fmla="val 64607"/>
            </a:avLst>
          </a:prstGeom>
          <a:solidFill>
            <a:srgbClr val="EF80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高级作者</a:t>
            </a:r>
          </a:p>
        </p:txBody>
      </p:sp>
      <p:sp>
        <p:nvSpPr>
          <p:cNvPr id="14" name="梯形 13">
            <a:extLst>
              <a:ext uri="{FF2B5EF4-FFF2-40B4-BE49-F238E27FC236}">
                <a16:creationId xmlns:a16="http://schemas.microsoft.com/office/drawing/2014/main" xmlns="" id="{59EDA4AC-E276-4D3C-96CC-470FF4CA48C8}"/>
              </a:ext>
            </a:extLst>
          </p:cNvPr>
          <p:cNvSpPr/>
          <p:nvPr/>
        </p:nvSpPr>
        <p:spPr>
          <a:xfrm>
            <a:off x="4975875" y="2857149"/>
            <a:ext cx="3204105" cy="576680"/>
          </a:xfrm>
          <a:prstGeom prst="trapezoid">
            <a:avLst>
              <a:gd name="adj" fmla="val 68021"/>
            </a:avLst>
          </a:prstGeom>
          <a:solidFill>
            <a:srgbClr val="48A1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中级作者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xmlns="" id="{71E85DDB-ED86-446F-8A25-F9B694AC31E6}"/>
              </a:ext>
            </a:extLst>
          </p:cNvPr>
          <p:cNvSpPr/>
          <p:nvPr/>
        </p:nvSpPr>
        <p:spPr>
          <a:xfrm>
            <a:off x="4625126" y="3433829"/>
            <a:ext cx="3923450" cy="576680"/>
          </a:xfrm>
          <a:prstGeom prst="trapezoid">
            <a:avLst>
              <a:gd name="adj" fmla="val 63104"/>
            </a:avLst>
          </a:prstGeom>
          <a:solidFill>
            <a:srgbClr val="466B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初级作者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6260E6E6-681A-47ED-A113-2754ABB7B079}"/>
              </a:ext>
            </a:extLst>
          </p:cNvPr>
          <p:cNvSpPr/>
          <p:nvPr/>
        </p:nvSpPr>
        <p:spPr>
          <a:xfrm>
            <a:off x="4009176" y="3426767"/>
            <a:ext cx="598104" cy="583742"/>
          </a:xfrm>
          <a:prstGeom prst="ellipse">
            <a:avLst/>
          </a:prstGeom>
          <a:noFill/>
          <a:ln w="38100">
            <a:solidFill>
              <a:srgbClr val="466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66B7E"/>
                </a:solidFill>
              </a:rPr>
              <a:t>01</a:t>
            </a:r>
            <a:endParaRPr lang="zh-CN" altLang="en-US" dirty="0">
              <a:solidFill>
                <a:srgbClr val="466B7E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B5A7A07B-B6BA-46F6-9458-0C1AACC6D7BE}"/>
              </a:ext>
            </a:extLst>
          </p:cNvPr>
          <p:cNvSpPr/>
          <p:nvPr/>
        </p:nvSpPr>
        <p:spPr>
          <a:xfrm>
            <a:off x="4519273" y="2739274"/>
            <a:ext cx="598105" cy="583743"/>
          </a:xfrm>
          <a:prstGeom prst="ellipse">
            <a:avLst/>
          </a:prstGeom>
          <a:noFill/>
          <a:ln w="38100">
            <a:solidFill>
              <a:srgbClr val="48A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8A1A9"/>
                </a:solidFill>
              </a:rPr>
              <a:t>02</a:t>
            </a:r>
            <a:endParaRPr lang="zh-CN" altLang="en-US" dirty="0">
              <a:solidFill>
                <a:srgbClr val="48A1A9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5386C21-246B-496B-B4EB-1198105103FF}"/>
              </a:ext>
            </a:extLst>
          </p:cNvPr>
          <p:cNvSpPr/>
          <p:nvPr/>
        </p:nvSpPr>
        <p:spPr>
          <a:xfrm>
            <a:off x="4942437" y="2078156"/>
            <a:ext cx="615951" cy="601160"/>
          </a:xfrm>
          <a:prstGeom prst="ellipse">
            <a:avLst/>
          </a:prstGeom>
          <a:noFill/>
          <a:ln w="38100">
            <a:solidFill>
              <a:srgbClr val="EF8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EF8027"/>
                </a:solidFill>
              </a:rPr>
              <a:t>03</a:t>
            </a:r>
            <a:endParaRPr lang="zh-CN" altLang="en-US" dirty="0">
              <a:solidFill>
                <a:srgbClr val="EF8027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5CBF3751-1CF1-45D8-BD7B-AEFAF4A8E214}"/>
              </a:ext>
            </a:extLst>
          </p:cNvPr>
          <p:cNvSpPr/>
          <p:nvPr/>
        </p:nvSpPr>
        <p:spPr>
          <a:xfrm>
            <a:off x="5493590" y="1375022"/>
            <a:ext cx="615951" cy="601160"/>
          </a:xfrm>
          <a:prstGeom prst="ellipse">
            <a:avLst/>
          </a:prstGeom>
          <a:noFill/>
          <a:ln w="38100">
            <a:solidFill>
              <a:srgbClr val="E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EF5229"/>
                </a:solidFill>
              </a:rPr>
              <a:t>04</a:t>
            </a:r>
            <a:endParaRPr lang="zh-CN" altLang="en-US" dirty="0">
              <a:solidFill>
                <a:srgbClr val="EF5229"/>
              </a:solidFill>
            </a:endParaRPr>
          </a:p>
        </p:txBody>
      </p:sp>
      <p:sp>
        <p:nvSpPr>
          <p:cNvPr id="24" name="箭头: 右 11">
            <a:extLst>
              <a:ext uri="{FF2B5EF4-FFF2-40B4-BE49-F238E27FC236}">
                <a16:creationId xmlns:a16="http://schemas.microsoft.com/office/drawing/2014/main" xmlns="" id="{9F22D328-86DD-4FED-9AEF-0DD7251D0416}"/>
              </a:ext>
            </a:extLst>
          </p:cNvPr>
          <p:cNvSpPr/>
          <p:nvPr/>
        </p:nvSpPr>
        <p:spPr>
          <a:xfrm rot="14223132">
            <a:off x="7388291" y="2500944"/>
            <a:ext cx="1727006" cy="260644"/>
          </a:xfrm>
          <a:prstGeom prst="rightArrow">
            <a:avLst>
              <a:gd name="adj1" fmla="val 50000"/>
              <a:gd name="adj2" fmla="val 80759"/>
            </a:avLst>
          </a:prstGeom>
          <a:solidFill>
            <a:srgbClr val="FF5B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17806"/>
      </p:ext>
    </p:extLst>
  </p:cSld>
  <p:clrMapOvr>
    <a:masterClrMapping/>
  </p:clrMapOvr>
  <p:transition spd="slow" advClick="0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EC93850-83A6-408A-B65D-B01B89C95489}"/>
              </a:ext>
            </a:extLst>
          </p:cNvPr>
          <p:cNvSpPr/>
          <p:nvPr/>
        </p:nvSpPr>
        <p:spPr>
          <a:xfrm>
            <a:off x="789689" y="1017395"/>
            <a:ext cx="31155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原创功能上线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写作功能：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为作者提供创作平台，随时随地，随心创作。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作品管理：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无需登录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端，打开手机即可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进行创作、作品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管理，调整章节顺序，参加爆更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活动。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订阅数、红包打赏、点击数、收藏数、追更数、签约票等详情，打开手机即可查看明细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27ECCE8-9F34-4059-B7C5-5268C26B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48" y="673099"/>
            <a:ext cx="1759002" cy="3518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57666CE-61A4-4DE4-ABE5-488007FE9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68" y="673099"/>
            <a:ext cx="1763596" cy="35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9635"/>
      </p:ext>
    </p:extLst>
  </p:cSld>
  <p:clrMapOvr>
    <a:masterClrMapping/>
  </p:clrMapOvr>
  <p:transition spd="slow" advClick="0" advTm="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EC93850-83A6-408A-B65D-B01B89C95489}"/>
              </a:ext>
            </a:extLst>
          </p:cNvPr>
          <p:cNvSpPr/>
          <p:nvPr/>
        </p:nvSpPr>
        <p:spPr>
          <a:xfrm>
            <a:off x="789689" y="1017395"/>
            <a:ext cx="31155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线上网文大学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（作家学院）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青训班：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一对一点评辅导班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商写入门班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基础写作班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精英学院：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创作训练班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创意训练班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存稿特训班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创作研究学院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_矩形 5">
            <a:extLst>
              <a:ext uri="{FF2B5EF4-FFF2-40B4-BE49-F238E27FC236}">
                <a16:creationId xmlns:a16="http://schemas.microsoft.com/office/drawing/2014/main" xmlns="" id="{67932FD1-6524-48E7-9CCB-02DB506F04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66803" y="923147"/>
            <a:ext cx="4280511" cy="2866151"/>
          </a:xfrm>
          <a:prstGeom prst="rect">
            <a:avLst/>
          </a:prstGeom>
          <a:noFill/>
          <a:ln w="34925">
            <a:solidFill>
              <a:schemeClr val="accent3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A600342-B6A0-4652-A953-4E36524A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08" y="1017395"/>
            <a:ext cx="3999499" cy="26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263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81481E-6 L 0.04492 0.0002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1"/>
                </a:solidFill>
              </a:rPr>
              <a:t>一、</a:t>
            </a:r>
            <a:r>
              <a:rPr lang="zh-CN" altLang="zh-CN" sz="2800" b="1" dirty="0">
                <a:solidFill>
                  <a:schemeClr val="bg1"/>
                </a:solidFill>
              </a:rPr>
              <a:t>行业知名</a:t>
            </a:r>
            <a:r>
              <a:rPr lang="en-US" altLang="zh-CN" sz="2800" b="1" dirty="0">
                <a:solidFill>
                  <a:schemeClr val="bg1"/>
                </a:solidFill>
              </a:rPr>
              <a:t>app</a:t>
            </a:r>
            <a:r>
              <a:rPr lang="zh-CN" altLang="zh-CN" sz="2800" b="1" dirty="0">
                <a:solidFill>
                  <a:schemeClr val="bg1"/>
                </a:solidFill>
              </a:rPr>
              <a:t>与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部分数据现状</a:t>
            </a:r>
            <a:r>
              <a:rPr lang="zh-CN" altLang="zh-CN" b="1" dirty="0">
                <a:solidFill>
                  <a:schemeClr val="bg1"/>
                </a:solidFill>
              </a:rPr>
              <a:t/>
            </a:r>
            <a:br>
              <a:rPr lang="zh-CN" altLang="zh-CN" b="1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17456"/>
              </p:ext>
            </p:extLst>
          </p:nvPr>
        </p:nvGraphicFramePr>
        <p:xfrm>
          <a:off x="628649" y="1231278"/>
          <a:ext cx="6560005" cy="1732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629"/>
                <a:gridCol w="822373"/>
                <a:gridCol w="805767"/>
                <a:gridCol w="843723"/>
                <a:gridCol w="843723"/>
                <a:gridCol w="841351"/>
                <a:gridCol w="802604"/>
                <a:gridCol w="782835"/>
              </a:tblGrid>
              <a:tr h="3849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 dirty="0">
                          <a:effectLst/>
                        </a:rPr>
                        <a:t>应用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App</a:t>
                      </a:r>
                      <a:r>
                        <a:rPr lang="zh-CN" sz="650" kern="100">
                          <a:effectLst/>
                        </a:rPr>
                        <a:t>指数排名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渠道排名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 dirty="0">
                          <a:effectLst/>
                        </a:rPr>
                        <a:t>日新增设备（万）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月独立设备（万）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七日留存（</a:t>
                      </a:r>
                      <a:r>
                        <a:rPr lang="en-US" sz="650" kern="100">
                          <a:effectLst/>
                        </a:rPr>
                        <a:t>%</a:t>
                      </a:r>
                      <a:r>
                        <a:rPr lang="zh-CN" sz="65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付费率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阅读时长（</a:t>
                      </a:r>
                      <a:r>
                        <a:rPr lang="en-US" sz="650" kern="100">
                          <a:effectLst/>
                        </a:rPr>
                        <a:t>m</a:t>
                      </a:r>
                      <a:r>
                        <a:rPr lang="zh-CN" sz="650" kern="100">
                          <a:effectLst/>
                        </a:rPr>
                        <a:t>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17k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122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0.2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46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&lt;5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11.39</a:t>
                      </a:r>
                      <a:r>
                        <a:rPr lang="zh-CN" sz="650" kern="100">
                          <a:effectLst/>
                        </a:rPr>
                        <a:t>（安卓）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掌阅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152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12830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18-28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QQ</a:t>
                      </a:r>
                      <a:r>
                        <a:rPr lang="zh-CN" sz="650" kern="100">
                          <a:effectLst/>
                        </a:rPr>
                        <a:t>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421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8108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7-14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起点阅读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24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114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519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9-21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微信读书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23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102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835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24-38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书旗小说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351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2131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14-28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92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连尚阅读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524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680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7-11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26598" y="3160988"/>
            <a:ext cx="65273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连尚的新增用户数最多，紧跟其后的是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和书旗，从艾瑞网数据看渠道来源，新增用户数大与渠道数量多有很大关系，连尚、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、书旗的渠道数量分别为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48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48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49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家，而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目前显示只有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家。结合七日留存数据来看，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和连尚都不高，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月份的七日留存平均都在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8%-9%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，唯书旗榜上有名，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月份的七日留存平均为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22%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，预估次留分别为：连尚读书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16%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阅读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18%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，书旗小说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44%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微信的留存率是最高的，除去天然用户优势原因外，依托于朋友关系的“想法”版块获得了大批用户的喜爱，可以获悉好友的阅读记录及想法，也可以随时发布自己的感想，展示给其他好友，极大程度满足了用户的表现欲。在“我的”版块中增加了好友阅读时长排名，时长还可兑换书币用户购买书籍，激发好友之间的竞争欲的同时，用户留存数据自然得到提升。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书旗在三个榜单中均有出现，属于各方面比较稳定且靠前的产品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对标竞品掌阅与起点中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掌阅日新增设备较低，但月独立设备高，一方面是长期累计的用户优势，以及高留存带来的累计用户，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起点相对来说日新增和月设备都处于列表中的普通水准，七日留存方面也较为一般（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9-21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），胜在忠实用户多，付费率高</a:t>
            </a:r>
            <a:endParaRPr lang="zh-CN" altLang="zh-C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82599"/>
      </p:ext>
    </p:extLst>
  </p:cSld>
  <p:clrMapOvr>
    <a:masterClrMapping/>
  </p:clrMapOvr>
  <p:transition spd="slow" advClick="0" advTm="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1E5A30D-2CBF-4A84-AF47-FDE5CACB0386}"/>
              </a:ext>
            </a:extLst>
          </p:cNvPr>
          <p:cNvSpPr/>
          <p:nvPr/>
        </p:nvSpPr>
        <p:spPr>
          <a:xfrm>
            <a:off x="3012189" y="515182"/>
            <a:ext cx="5234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作品勋章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作品达到一定条件之后可以开启的勋章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部分勋章开启时会有道具、挂件等奖励</a:t>
            </a:r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3B25F22-2379-4AA9-9C28-65679687888A}"/>
              </a:ext>
            </a:extLst>
          </p:cNvPr>
          <p:cNvSpPr/>
          <p:nvPr/>
        </p:nvSpPr>
        <p:spPr>
          <a:xfrm>
            <a:off x="3012189" y="1747645"/>
            <a:ext cx="5234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作品粉丝等级列表以及所需要的积分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6FBF726B-FE8B-47A2-9D19-98F4B776F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41675"/>
              </p:ext>
            </p:extLst>
          </p:nvPr>
        </p:nvGraphicFramePr>
        <p:xfrm>
          <a:off x="3086986" y="2100256"/>
          <a:ext cx="5369440" cy="2734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888">
                  <a:extLst>
                    <a:ext uri="{9D8B030D-6E8A-4147-A177-3AD203B41FA5}">
                      <a16:colId xmlns:a16="http://schemas.microsoft.com/office/drawing/2014/main" xmlns="" val="2000189633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xmlns="" val="3216439724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xmlns="" val="3337082771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xmlns="" val="2041368804"/>
                    </a:ext>
                  </a:extLst>
                </a:gridCol>
                <a:gridCol w="1073888">
                  <a:extLst>
                    <a:ext uri="{9D8B030D-6E8A-4147-A177-3AD203B41FA5}">
                      <a16:colId xmlns:a16="http://schemas.microsoft.com/office/drawing/2014/main" xmlns="" val="1703620605"/>
                    </a:ext>
                  </a:extLst>
                </a:gridCol>
              </a:tblGrid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勋章名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勋章类型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达成条件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奖励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20875732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超长待机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连续更新</a:t>
                      </a:r>
                      <a:r>
                        <a:rPr lang="en-US" sz="1050" kern="100">
                          <a:effectLst/>
                        </a:rPr>
                        <a:t>30</a:t>
                      </a:r>
                      <a:r>
                        <a:rPr lang="zh-CN" sz="1050" kern="100">
                          <a:effectLst/>
                        </a:rPr>
                        <a:t>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75760948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码字王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连续更新</a:t>
                      </a:r>
                      <a:r>
                        <a:rPr lang="en-US" sz="1050" kern="100">
                          <a:effectLst/>
                        </a:rPr>
                        <a:t>365</a:t>
                      </a:r>
                      <a:r>
                        <a:rPr lang="zh-CN" sz="1050" kern="100">
                          <a:effectLst/>
                        </a:rPr>
                        <a:t>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7298606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爆肝达人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日更</a:t>
                      </a:r>
                      <a:r>
                        <a:rPr lang="en-US" sz="1050" kern="100">
                          <a:effectLst/>
                        </a:rPr>
                        <a:t>10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7760452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爱心收割机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收藏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收藏达到</a:t>
                      </a:r>
                      <a:r>
                        <a:rPr lang="en-US" sz="1050" kern="100">
                          <a:effectLst/>
                        </a:rPr>
                        <a:t>1w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13198512"/>
                  </a:ext>
                </a:extLst>
              </a:tr>
              <a:tr h="341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第一桶金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打赏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第一次收到打赏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4011992"/>
                  </a:ext>
                </a:extLst>
              </a:tr>
              <a:tr h="341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日进万金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单日收到</a:t>
                      </a:r>
                      <a:r>
                        <a:rPr lang="en-US" sz="1050" kern="100">
                          <a:effectLst/>
                        </a:rPr>
                        <a:t>1w</a:t>
                      </a:r>
                      <a:r>
                        <a:rPr lang="zh-CN" sz="1050" kern="100">
                          <a:effectLst/>
                        </a:rPr>
                        <a:t>元打赏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1353295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至尊王者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点击破亿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24415509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</a:t>
                      </a:r>
                      <a:r>
                        <a:rPr lang="zh-CN" sz="1050" kern="100">
                          <a:effectLst/>
                        </a:rPr>
                        <a:t>位出道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推荐票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推荐票第一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暂无推荐票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6910405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红色印钞机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红包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红包榜第一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67955569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叨逼刀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1w</a:t>
                      </a:r>
                      <a:r>
                        <a:rPr lang="zh-CN" sz="1050" kern="100">
                          <a:effectLst/>
                        </a:rPr>
                        <a:t>条评论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67718830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百舵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粉丝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</a:t>
                      </a:r>
                      <a:r>
                        <a:rPr lang="zh-CN" sz="1050" kern="100">
                          <a:effectLst/>
                        </a:rPr>
                        <a:t>舵主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作品名后挂件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2791013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百盟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</a:t>
                      </a:r>
                      <a:r>
                        <a:rPr lang="zh-CN" sz="1050" kern="100">
                          <a:effectLst/>
                        </a:rPr>
                        <a:t>盟主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作品名后挂件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81538719"/>
                  </a:ext>
                </a:extLst>
              </a:tr>
              <a:tr h="170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百仙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</a:t>
                      </a:r>
                      <a:r>
                        <a:rPr lang="zh-CN" sz="1050" kern="100">
                          <a:effectLst/>
                        </a:rPr>
                        <a:t>天仙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作品名后挂件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751592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7EC8A8B-3019-4264-8B6C-D4E62FB1A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7" y="515182"/>
            <a:ext cx="2202656" cy="42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60233"/>
      </p:ext>
    </p:extLst>
  </p:cSld>
  <p:clrMapOvr>
    <a:masterClrMapping/>
  </p:clrMapOvr>
  <p:transition spd="slow" advClick="0" advTm="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EC93850-83A6-408A-B65D-B01B89C95489}"/>
              </a:ext>
            </a:extLst>
          </p:cNvPr>
          <p:cNvSpPr/>
          <p:nvPr/>
        </p:nvSpPr>
        <p:spPr>
          <a:xfrm>
            <a:off x="789689" y="1017395"/>
            <a:ext cx="3115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作者等级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（待编辑补充）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363694"/>
      </p:ext>
    </p:extLst>
  </p:cSld>
  <p:clrMapOvr>
    <a:masterClrMapping/>
  </p:clrMapOvr>
  <p:transition spd="slow" advClick="0" advTm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>
            <a:extLst>
              <a:ext uri="{FF2B5EF4-FFF2-40B4-BE49-F238E27FC236}">
                <a16:creationId xmlns:a16="http://schemas.microsoft.com/office/drawing/2014/main" xmlns="" id="{A5F2887F-F865-42D4-BD18-280D3AEE64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638" y="1021763"/>
            <a:ext cx="830997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新手</a:t>
            </a: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村</a:t>
            </a:r>
            <a:endParaRPr lang="en-US" altLang="zh-CN" sz="1800" dirty="0" smtClean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签约票</a:t>
            </a:r>
            <a:endParaRPr lang="en-US" altLang="zh-CN" sz="18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PA_矩形 9">
            <a:extLst>
              <a:ext uri="{FF2B5EF4-FFF2-40B4-BE49-F238E27FC236}">
                <a16:creationId xmlns:a16="http://schemas.microsoft.com/office/drawing/2014/main" xmlns="" id="{3B053453-2264-478E-9979-38B1E26D42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619406" y="3473957"/>
            <a:ext cx="454111" cy="441754"/>
          </a:xfrm>
          <a:prstGeom prst="rect">
            <a:avLst/>
          </a:prstGeom>
          <a:noFill/>
          <a:ln w="25400">
            <a:solidFill>
              <a:srgbClr val="CCC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PA_矩形 10">
            <a:extLst>
              <a:ext uri="{FF2B5EF4-FFF2-40B4-BE49-F238E27FC236}">
                <a16:creationId xmlns:a16="http://schemas.microsoft.com/office/drawing/2014/main" xmlns="" id="{4F9C34D9-E149-4208-8992-509CCEC95B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60606" y="3504848"/>
            <a:ext cx="1870186" cy="373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读者与签约作者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矩形 11">
            <a:extLst>
              <a:ext uri="{FF2B5EF4-FFF2-40B4-BE49-F238E27FC236}">
                <a16:creationId xmlns:a16="http://schemas.microsoft.com/office/drawing/2014/main" xmlns="" id="{54AE2662-24E8-4589-8130-8D4C58F5B8B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49064" y="1280023"/>
            <a:ext cx="454111" cy="441754"/>
          </a:xfrm>
          <a:prstGeom prst="rect">
            <a:avLst/>
          </a:prstGeom>
          <a:noFill/>
          <a:ln w="25400">
            <a:solidFill>
              <a:srgbClr val="CCC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PA_矩形 12">
            <a:extLst>
              <a:ext uri="{FF2B5EF4-FFF2-40B4-BE49-F238E27FC236}">
                <a16:creationId xmlns:a16="http://schemas.microsoft.com/office/drawing/2014/main" xmlns="" id="{49C8D61B-A34D-4886-B1E1-C575F6CF738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76120" y="1314003"/>
            <a:ext cx="1836206" cy="373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新手作者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矩形 11">
            <a:extLst>
              <a:ext uri="{FF2B5EF4-FFF2-40B4-BE49-F238E27FC236}">
                <a16:creationId xmlns:a16="http://schemas.microsoft.com/office/drawing/2014/main" xmlns="" id="{54AE2662-24E8-4589-8130-8D4C58F5B8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83746" y="2403543"/>
            <a:ext cx="454111" cy="441754"/>
          </a:xfrm>
          <a:prstGeom prst="rect">
            <a:avLst/>
          </a:prstGeom>
          <a:noFill/>
          <a:ln w="25400">
            <a:solidFill>
              <a:srgbClr val="CCCB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2">
            <a:extLst>
              <a:ext uri="{FF2B5EF4-FFF2-40B4-BE49-F238E27FC236}">
                <a16:creationId xmlns:a16="http://schemas.microsoft.com/office/drawing/2014/main" xmlns="" id="{49C8D61B-A34D-4886-B1E1-C575F6CF738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28936" y="2434435"/>
            <a:ext cx="1614703" cy="373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读者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79413" y="-60006"/>
            <a:ext cx="4246973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 smtClean="0">
                <a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连接读者与作者</a:t>
            </a:r>
            <a:endParaRPr lang="zh-CN" altLang="en-US" sz="3200" dirty="0">
              <a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PA_文本框 4">
            <a:extLst>
              <a:ext uri="{FF2B5EF4-FFF2-40B4-BE49-F238E27FC236}">
                <a16:creationId xmlns:a16="http://schemas.microsoft.com/office/drawing/2014/main" xmlns="" id="{A5F2887F-F865-42D4-BD18-280D3AEE64C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256144" y="3080175"/>
            <a:ext cx="1292662" cy="13157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个人关注</a:t>
            </a:r>
            <a:endParaRPr lang="en-US" altLang="zh-CN" sz="1800" dirty="0" smtClean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作者、达人</a:t>
            </a:r>
            <a:r>
              <a:rPr lang="en-US" altLang="zh-CN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激励政策</a:t>
            </a:r>
            <a:endParaRPr lang="en-US" altLang="zh-CN" sz="18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PA_文本框 4">
            <a:extLst>
              <a:ext uri="{FF2B5EF4-FFF2-40B4-BE49-F238E27FC236}">
                <a16:creationId xmlns:a16="http://schemas.microsoft.com/office/drawing/2014/main" xmlns="" id="{A5F2887F-F865-42D4-BD18-280D3AEE64C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376119" y="2155056"/>
            <a:ext cx="1061829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星球广场</a:t>
            </a:r>
            <a:endParaRPr lang="en-US" altLang="zh-CN" sz="1800" dirty="0" smtClean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话题</a:t>
            </a:r>
            <a:endParaRPr lang="en-US" altLang="zh-CN" sz="18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8 1.60494E-6 L -0.10885 1.60494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597 1.60494E-6 L -2.22222E-6 1.60494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-7.40741E-7 L -0.10885 -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2 -7.40741E-7 L 2.08333E-7 -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4.32099E-6 L 0.04496 0.000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81481E-6 L 0.04492 0.00024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23457E-7 L 0.04496 0.00031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-7.40741E-7 L -0.10885 -7.40741E-7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2 -7.40741E-7 L 2.08333E-7 -7.40741E-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81481E-6 L 0.04492 0.00024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23457E-7 L 0.04496 0.00031 " pathEditMode="relative" rAng="0" ptsTypes="AA">
                                      <p:cBhvr>
                                        <p:cTn id="57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1.23457E-7 L 0.04496 0.00031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  <p:bldP spid="19" grpId="0"/>
      <p:bldP spid="19" grpId="1"/>
      <p:bldP spid="20" grpId="0"/>
      <p:bldP spid="2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C3D2E2A-31E1-47F2-B830-C8B0BAF7C1BA}"/>
              </a:ext>
            </a:extLst>
          </p:cNvPr>
          <p:cNvSpPr/>
          <p:nvPr/>
        </p:nvSpPr>
        <p:spPr>
          <a:xfrm>
            <a:off x="1" y="274269"/>
            <a:ext cx="9143999" cy="4748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新手村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E8D3D0A-A917-47B3-87F3-AC053A5CD540}"/>
              </a:ext>
            </a:extLst>
          </p:cNvPr>
          <p:cNvSpPr/>
          <p:nvPr/>
        </p:nvSpPr>
        <p:spPr>
          <a:xfrm>
            <a:off x="5026274" y="2675428"/>
            <a:ext cx="35836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新手作者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一个大神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梦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以新作品自荐以及签约票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作者与用户之间的沟通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同时鼓励新人作者拉周围朋友帮助实现签约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157" y="885826"/>
            <a:ext cx="1685925" cy="33718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9528" y="885826"/>
            <a:ext cx="1685925" cy="33718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26274" y="885826"/>
            <a:ext cx="399634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作品新书期：未签约以及签约</a:t>
            </a:r>
            <a:r>
              <a:rPr lang="en-US" altLang="zh-CN" sz="1050" dirty="0">
                <a:solidFill>
                  <a:schemeClr val="bg1"/>
                </a:solidFill>
              </a:rPr>
              <a:t>1</a:t>
            </a:r>
            <a:r>
              <a:rPr lang="zh-CN" altLang="en-US" sz="1050" dirty="0">
                <a:solidFill>
                  <a:schemeClr val="bg1"/>
                </a:solidFill>
              </a:rPr>
              <a:t>个月内的作品</a:t>
            </a:r>
          </a:p>
          <a:p>
            <a:endParaRPr lang="zh-CN" altLang="en-US" sz="1050" dirty="0">
              <a:solidFill>
                <a:schemeClr val="bg1"/>
              </a:solidFill>
            </a:endParaRPr>
          </a:p>
          <a:p>
            <a:r>
              <a:rPr lang="zh-CN" altLang="en-US" sz="1050" dirty="0">
                <a:solidFill>
                  <a:schemeClr val="bg1"/>
                </a:solidFill>
              </a:rPr>
              <a:t>自荐：作者在创作模块可以为处于新书期的作品撰写自荐</a:t>
            </a:r>
          </a:p>
          <a:p>
            <a:endParaRPr lang="zh-CN" altLang="en-US" sz="1050" dirty="0">
              <a:solidFill>
                <a:schemeClr val="bg1"/>
              </a:solidFill>
            </a:endParaRPr>
          </a:p>
          <a:p>
            <a:r>
              <a:rPr lang="zh-CN" altLang="en-US" sz="1050" dirty="0">
                <a:solidFill>
                  <a:schemeClr val="bg1"/>
                </a:solidFill>
              </a:rPr>
              <a:t>发现页新手村：新书期作品的自荐通过审核后会进入新手村展示</a:t>
            </a:r>
          </a:p>
          <a:p>
            <a:endParaRPr lang="zh-CN" altLang="en-US" sz="1050" dirty="0">
              <a:solidFill>
                <a:schemeClr val="bg1"/>
              </a:solidFill>
            </a:endParaRPr>
          </a:p>
          <a:p>
            <a:r>
              <a:rPr lang="zh-CN" altLang="en-US" sz="1050" dirty="0">
                <a:solidFill>
                  <a:schemeClr val="bg1"/>
                </a:solidFill>
              </a:rPr>
              <a:t>签约票：未签约的新书期作品会有一个签约票池子，以及一个签约票榜</a:t>
            </a:r>
            <a:r>
              <a:rPr lang="zh-CN" altLang="en-US" sz="1050" dirty="0" smtClean="0">
                <a:solidFill>
                  <a:schemeClr val="bg1"/>
                </a:solidFill>
              </a:rPr>
              <a:t>单。每个</a:t>
            </a:r>
            <a:r>
              <a:rPr lang="zh-CN" altLang="en-US" sz="1050" dirty="0">
                <a:solidFill>
                  <a:schemeClr val="bg1"/>
                </a:solidFill>
              </a:rPr>
              <a:t>普通</a:t>
            </a:r>
            <a:r>
              <a:rPr lang="zh-CN" altLang="en-US" sz="1050" dirty="0" smtClean="0">
                <a:solidFill>
                  <a:schemeClr val="bg1"/>
                </a:solidFill>
              </a:rPr>
              <a:t>用户在其</a:t>
            </a:r>
            <a:r>
              <a:rPr lang="zh-CN" altLang="en-US" sz="1050" dirty="0">
                <a:solidFill>
                  <a:schemeClr val="bg1"/>
                </a:solidFill>
              </a:rPr>
              <a:t>生命周期内有仅只有一张签约票（可配置化</a:t>
            </a:r>
            <a:r>
              <a:rPr lang="zh-CN" altLang="en-US" sz="1050" dirty="0" smtClean="0">
                <a:solidFill>
                  <a:schemeClr val="bg1"/>
                </a:solidFill>
              </a:rPr>
              <a:t>） </a:t>
            </a:r>
            <a:r>
              <a:rPr lang="en-US" altLang="zh-CN" sz="1050" dirty="0" err="1">
                <a:solidFill>
                  <a:schemeClr val="bg1"/>
                </a:solidFill>
              </a:rPr>
              <a:t>vip</a:t>
            </a:r>
            <a:r>
              <a:rPr lang="zh-CN" altLang="en-US" sz="1050" dirty="0">
                <a:solidFill>
                  <a:schemeClr val="bg1"/>
                </a:solidFill>
              </a:rPr>
              <a:t>达到一定等级的用户享有多张推荐票</a:t>
            </a:r>
          </a:p>
          <a:p>
            <a:r>
              <a:rPr lang="zh-CN" altLang="en-US" sz="1050" dirty="0">
                <a:solidFill>
                  <a:schemeClr val="bg1"/>
                </a:solidFill>
              </a:rPr>
              <a:t>              </a:t>
            </a:r>
          </a:p>
          <a:p>
            <a:endParaRPr lang="zh-CN" altLang="en-US" sz="1050" dirty="0">
              <a:solidFill>
                <a:schemeClr val="bg1"/>
              </a:solidFill>
            </a:endParaRPr>
          </a:p>
          <a:p>
            <a:endParaRPr lang="zh-CN" altLang="en-US" sz="1050" dirty="0">
              <a:solidFill>
                <a:schemeClr val="bg1"/>
              </a:solidFill>
            </a:endParaRPr>
          </a:p>
          <a:p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57" y="885826"/>
            <a:ext cx="1685925" cy="33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1020"/>
      </p:ext>
    </p:extLst>
  </p:cSld>
  <p:clrMapOvr>
    <a:masterClrMapping/>
  </p:clrMapOvr>
  <p:transition spd="slow" advClick="0" advTm="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C3D2E2A-31E1-47F2-B830-C8B0BAF7C1BA}"/>
              </a:ext>
            </a:extLst>
          </p:cNvPr>
          <p:cNvSpPr/>
          <p:nvPr/>
        </p:nvSpPr>
        <p:spPr>
          <a:xfrm>
            <a:off x="1" y="274269"/>
            <a:ext cx="9143999" cy="4748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星球广场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157" y="885826"/>
            <a:ext cx="1685925" cy="33718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9528" y="885826"/>
            <a:ext cx="1685925" cy="33718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30944" y="885826"/>
            <a:ext cx="3900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小说每个人都有一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个星球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还有运营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星球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用话题来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人与人之间的因为一个共同话题而产生的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通过关注和话题等产品功能让签约作者有途径获得粉丝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运营部门通过推荐引导帮助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位重点作者增加粉丝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集全公司之力帮助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位大神站外发展粉丝，增加衍生机会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157" y="885826"/>
            <a:ext cx="1685925" cy="33718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9528" y="885826"/>
            <a:ext cx="1685925" cy="33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5303"/>
      </p:ext>
    </p:extLst>
  </p:cSld>
  <p:clrMapOvr>
    <a:masterClrMapping/>
  </p:clrMapOvr>
  <p:transition spd="slow" advClick="0" advTm="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8148CCD-AFBB-4CF8-AADF-30904109B245}"/>
              </a:ext>
            </a:extLst>
          </p:cNvPr>
          <p:cNvCxnSpPr/>
          <p:nvPr/>
        </p:nvCxnSpPr>
        <p:spPr>
          <a:xfrm flipH="1">
            <a:off x="6920865" y="-240030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3B02A0C-544A-4759-8B64-1CAC47897A94}"/>
              </a:ext>
            </a:extLst>
          </p:cNvPr>
          <p:cNvCxnSpPr/>
          <p:nvPr/>
        </p:nvCxnSpPr>
        <p:spPr>
          <a:xfrm flipH="1">
            <a:off x="6459872" y="203644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3560B4-EDFA-45D5-99C1-BF10A7C37ED5}"/>
              </a:ext>
            </a:extLst>
          </p:cNvPr>
          <p:cNvCxnSpPr/>
          <p:nvPr/>
        </p:nvCxnSpPr>
        <p:spPr>
          <a:xfrm flipH="1">
            <a:off x="2895450" y="34314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A71B919A-D86F-4623-A138-353B93A1BBFE}"/>
              </a:ext>
            </a:extLst>
          </p:cNvPr>
          <p:cNvCxnSpPr/>
          <p:nvPr/>
        </p:nvCxnSpPr>
        <p:spPr>
          <a:xfrm flipH="1">
            <a:off x="2471738" y="432911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638" y="-99052"/>
            <a:ext cx="4246973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分享</a:t>
            </a:r>
            <a:endParaRPr lang="zh-CN" altLang="en-US" sz="3200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471734" y="1414768"/>
            <a:ext cx="78363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目的：通过分享功能使“老带新”成为站内稳定的用户渠道来源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新作者分享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换取签约票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读者分享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换取免费阅读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用户阅读时长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换取现金奖励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5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8148CCD-AFBB-4CF8-AADF-30904109B245}"/>
              </a:ext>
            </a:extLst>
          </p:cNvPr>
          <p:cNvCxnSpPr/>
          <p:nvPr/>
        </p:nvCxnSpPr>
        <p:spPr>
          <a:xfrm flipH="1">
            <a:off x="6920865" y="-240030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3B02A0C-544A-4759-8B64-1CAC47897A94}"/>
              </a:ext>
            </a:extLst>
          </p:cNvPr>
          <p:cNvCxnSpPr/>
          <p:nvPr/>
        </p:nvCxnSpPr>
        <p:spPr>
          <a:xfrm flipH="1">
            <a:off x="6459872" y="203644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3560B4-EDFA-45D5-99C1-BF10A7C37ED5}"/>
              </a:ext>
            </a:extLst>
          </p:cNvPr>
          <p:cNvCxnSpPr/>
          <p:nvPr/>
        </p:nvCxnSpPr>
        <p:spPr>
          <a:xfrm flipH="1">
            <a:off x="2895450" y="34314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A71B919A-D86F-4623-A138-353B93A1BBFE}"/>
              </a:ext>
            </a:extLst>
          </p:cNvPr>
          <p:cNvCxnSpPr/>
          <p:nvPr/>
        </p:nvCxnSpPr>
        <p:spPr>
          <a:xfrm flipH="1">
            <a:off x="2471738" y="432911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638" y="-99052"/>
            <a:ext cx="4246973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分享</a:t>
            </a:r>
            <a:endParaRPr lang="zh-CN" altLang="en-US" sz="3200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471734" y="1414768"/>
            <a:ext cx="78363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新作者分享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换取签约票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每位新作者累计获得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张签约票即可完成签约。如该作者拉取的新用户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日内阅读时长大于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分钟，则自动再奖励作者签约票一张。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签约票达到后，仍需作品达到基础签约标准。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0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8148CCD-AFBB-4CF8-AADF-30904109B245}"/>
              </a:ext>
            </a:extLst>
          </p:cNvPr>
          <p:cNvCxnSpPr/>
          <p:nvPr/>
        </p:nvCxnSpPr>
        <p:spPr>
          <a:xfrm flipH="1">
            <a:off x="6920865" y="-240030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83B02A0C-544A-4759-8B64-1CAC47897A94}"/>
              </a:ext>
            </a:extLst>
          </p:cNvPr>
          <p:cNvCxnSpPr/>
          <p:nvPr/>
        </p:nvCxnSpPr>
        <p:spPr>
          <a:xfrm flipH="1">
            <a:off x="6459872" y="203644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413560B4-EDFA-45D5-99C1-BF10A7C37ED5}"/>
              </a:ext>
            </a:extLst>
          </p:cNvPr>
          <p:cNvCxnSpPr/>
          <p:nvPr/>
        </p:nvCxnSpPr>
        <p:spPr>
          <a:xfrm flipH="1">
            <a:off x="2895450" y="3431466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A71B919A-D86F-4623-A138-353B93A1BBFE}"/>
              </a:ext>
            </a:extLst>
          </p:cNvPr>
          <p:cNvCxnSpPr/>
          <p:nvPr/>
        </p:nvCxnSpPr>
        <p:spPr>
          <a:xfrm flipH="1">
            <a:off x="2471738" y="4329113"/>
            <a:ext cx="2314575" cy="24517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Entry_2">
            <a:hlinkClick r:id="" action="ppaction://noaction"/>
            <a:extLst>
              <a:ext uri="{FF2B5EF4-FFF2-40B4-BE49-F238E27FC236}">
                <a16:creationId xmlns:a16="http://schemas.microsoft.com/office/drawing/2014/main" xmlns="" id="{50607524-7114-4FE4-914A-840EED2C21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638" y="-99052"/>
            <a:ext cx="4246973" cy="9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CDCDCD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0" rIns="0" bIns="8100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华文细黑" panose="02010600040101010101" pitchFamily="2" charset="-122"/>
                <a:ea typeface="华文细黑" panose="02010600040101010101" pitchFamily="2" charset="-122"/>
              </a:rPr>
              <a:t>分享</a:t>
            </a:r>
            <a:endParaRPr lang="zh-CN" altLang="en-US" sz="3200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E6AC12F-991F-408B-8C19-6782BB7CBCC8}"/>
              </a:ext>
            </a:extLst>
          </p:cNvPr>
          <p:cNvSpPr/>
          <p:nvPr/>
        </p:nvSpPr>
        <p:spPr>
          <a:xfrm>
            <a:off x="471734" y="1414768"/>
            <a:ext cx="78363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读者分享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换取免费阅读（参考微信阅读）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站内书籍（完本、出版为主）完成分享后，双方都可免费阅读。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今年会在小程序上先做尝试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2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889 L -4.16667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3858 L -4.16667E-6 -1.9753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C3D2E2A-31E1-47F2-B830-C8B0BAF7C1BA}"/>
              </a:ext>
            </a:extLst>
          </p:cNvPr>
          <p:cNvSpPr/>
          <p:nvPr/>
        </p:nvSpPr>
        <p:spPr>
          <a:xfrm>
            <a:off x="1" y="274269"/>
            <a:ext cx="9143999" cy="4748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裂变</a:t>
            </a:r>
            <a:r>
              <a:rPr lang="en-US" altLang="zh-CN" sz="2400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阅读得奖励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E8D3D0A-A917-47B3-87F3-AC053A5CD540}"/>
              </a:ext>
            </a:extLst>
          </p:cNvPr>
          <p:cNvSpPr/>
          <p:nvPr/>
        </p:nvSpPr>
        <p:spPr>
          <a:xfrm>
            <a:off x="5357836" y="1197212"/>
            <a:ext cx="3068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书中自有黄金屋，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阅读，会让你获得更多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每日自己的阅读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长可兑换现金奖励；封顶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邀请的好友前七天阅读时长全部作为邀请者奖励金，并且好友前七日无封顶时间，读的越多奖励越多；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步先换代金券测试效果，后期改成可提现现金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E1B7D7E-4F74-421D-967B-3F7B32B354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49" y="1046117"/>
            <a:ext cx="2043448" cy="3645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5C88603-C768-4F97-A474-ABF186C36C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7026" y="1046117"/>
            <a:ext cx="2074380" cy="36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26704"/>
      </p:ext>
    </p:extLst>
  </p:cSld>
  <p:clrMapOvr>
    <a:masterClrMapping/>
  </p:clrMapOvr>
  <p:transition spd="slow" advClick="0" advTm="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"/>
            <a:ext cx="9144000" cy="51421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CA90154-F373-425B-A3E6-63FAEA938C60}"/>
              </a:ext>
            </a:extLst>
          </p:cNvPr>
          <p:cNvSpPr txBox="1"/>
          <p:nvPr/>
        </p:nvSpPr>
        <p:spPr>
          <a:xfrm>
            <a:off x="1205318" y="1825392"/>
            <a:ext cx="2077632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50800" dist="1905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002020502" pitchFamily="82" charset="0"/>
                <a:ea typeface="叶根友刀锋黑草" panose="02010601030101010101" pitchFamily="2" charset="-122"/>
              </a:rPr>
              <a:t>谢谢！</a:t>
            </a:r>
            <a:endParaRPr lang="en-US" altLang="zh-CN" sz="4400" dirty="0">
              <a:solidFill>
                <a:schemeClr val="bg1"/>
              </a:solidFill>
              <a:effectLst>
                <a:outerShdw blurRad="50800" dist="190500" dir="2700000" algn="tl" rotWithShape="0">
                  <a:prstClr val="black">
                    <a:alpha val="40000"/>
                  </a:prstClr>
                </a:outerShdw>
              </a:effectLst>
              <a:latin typeface="Broadway" panose="04040905080002020502" pitchFamily="82" charset="0"/>
              <a:ea typeface="叶根友刀锋黑草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7118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0.03889 L -2.5E-6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0.03827 L -2.5E-6 8.64198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100" dirty="0">
                <a:solidFill>
                  <a:schemeClr val="bg1"/>
                </a:solidFill>
              </a:rPr>
              <a:t>二、</a:t>
            </a:r>
            <a:r>
              <a:rPr lang="zh-CN" altLang="zh-CN" sz="3100" b="1" dirty="0">
                <a:solidFill>
                  <a:schemeClr val="bg1"/>
                </a:solidFill>
              </a:rPr>
              <a:t>行业知名</a:t>
            </a:r>
            <a:r>
              <a:rPr lang="en-US" altLang="zh-CN" sz="3100" b="1" dirty="0">
                <a:solidFill>
                  <a:schemeClr val="bg1"/>
                </a:solidFill>
              </a:rPr>
              <a:t>app</a:t>
            </a:r>
            <a:r>
              <a:rPr lang="zh-CN" altLang="zh-CN" sz="3100" b="1" dirty="0">
                <a:solidFill>
                  <a:schemeClr val="bg1"/>
                </a:solidFill>
              </a:rPr>
              <a:t>与</a:t>
            </a:r>
            <a:r>
              <a:rPr lang="en-US" altLang="zh-CN" sz="3100" b="1" dirty="0" err="1">
                <a:solidFill>
                  <a:schemeClr val="bg1"/>
                </a:solidFill>
              </a:rPr>
              <a:t>17k</a:t>
            </a:r>
            <a:r>
              <a:rPr lang="zh-CN" altLang="zh-CN" sz="3100" b="1" dirty="0">
                <a:solidFill>
                  <a:schemeClr val="bg1"/>
                </a:solidFill>
              </a:rPr>
              <a:t>当前产品定位</a:t>
            </a:r>
            <a:r>
              <a:rPr lang="en-US" altLang="zh-CN" sz="3100" b="1" dirty="0">
                <a:solidFill>
                  <a:schemeClr val="bg1"/>
                </a:solidFill>
              </a:rPr>
              <a:t>&amp;</a:t>
            </a:r>
            <a:r>
              <a:rPr lang="zh-CN" altLang="zh-CN" sz="3100" b="1" dirty="0">
                <a:solidFill>
                  <a:schemeClr val="bg1"/>
                </a:solidFill>
              </a:rPr>
              <a:t>目标用户</a:t>
            </a:r>
            <a:r>
              <a:rPr lang="en-US" altLang="zh-CN" b="1" dirty="0">
                <a:solidFill>
                  <a:schemeClr val="bg1"/>
                </a:solidFill>
              </a:rPr>
              <a:t/>
            </a:r>
            <a:br>
              <a:rPr lang="en-US" altLang="zh-CN" b="1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03876"/>
              </p:ext>
            </p:extLst>
          </p:nvPr>
        </p:nvGraphicFramePr>
        <p:xfrm>
          <a:off x="628650" y="1541860"/>
          <a:ext cx="6335486" cy="2030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574"/>
                <a:gridCol w="2111574"/>
                <a:gridCol w="2112338"/>
              </a:tblGrid>
              <a:tr h="2872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应用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产品定位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目标用户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17k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男生向阅读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喜爱都市向</a:t>
                      </a:r>
                      <a:r>
                        <a:rPr lang="en-US" sz="700" kern="100" dirty="0">
                          <a:effectLst/>
                        </a:rPr>
                        <a:t>%</a:t>
                      </a:r>
                      <a:r>
                        <a:rPr lang="zh-CN" sz="700" kern="100" dirty="0">
                          <a:effectLst/>
                        </a:rPr>
                        <a:t>其他类别的读者用户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掌阅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所有阅读用户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QQ</a:t>
                      </a:r>
                      <a:r>
                        <a:rPr lang="zh-CN" sz="700" kern="100">
                          <a:effectLst/>
                        </a:rPr>
                        <a:t>阅读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 dirty="0" smtClean="0">
                          <a:effectLst/>
                        </a:rPr>
                        <a:t>海量</a:t>
                      </a:r>
                      <a:r>
                        <a:rPr lang="zh-CN" sz="700" kern="100" dirty="0">
                          <a:effectLst/>
                        </a:rPr>
                        <a:t>原著，想读就读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同掌阅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起点阅读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700" kern="100" dirty="0" smtClean="0">
                          <a:effectLst/>
                        </a:rPr>
                        <a:t>           </a:t>
                      </a:r>
                      <a:r>
                        <a:rPr lang="zh-CN" sz="700" kern="100" dirty="0" smtClean="0">
                          <a:effectLst/>
                        </a:rPr>
                        <a:t>读书</a:t>
                      </a:r>
                      <a:r>
                        <a:rPr lang="zh-CN" sz="700" kern="100" dirty="0">
                          <a:effectLst/>
                        </a:rPr>
                        <a:t>在起点 创作无极限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微信读书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让阅读不再孤单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同掌阅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书旗小说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不一样的阅读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娱乐爱好型用户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  <a:tr h="2489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连尚阅读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海量正版小说随时看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娱乐爱好型用户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4428" marR="7442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00461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三、</a:t>
            </a:r>
            <a:r>
              <a:rPr lang="zh-CN" altLang="zh-CN" sz="2800" b="1" dirty="0">
                <a:solidFill>
                  <a:schemeClr val="bg1"/>
                </a:solidFill>
              </a:rPr>
              <a:t>行业知名</a:t>
            </a:r>
            <a:r>
              <a:rPr lang="en-US" altLang="zh-CN" sz="2800" b="1" dirty="0">
                <a:solidFill>
                  <a:schemeClr val="bg1"/>
                </a:solidFill>
              </a:rPr>
              <a:t>app</a:t>
            </a:r>
            <a:r>
              <a:rPr lang="zh-CN" altLang="zh-CN" sz="2800" b="1" dirty="0">
                <a:solidFill>
                  <a:schemeClr val="bg1"/>
                </a:solidFill>
              </a:rPr>
              <a:t>与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当前产品功能分析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42865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、基础功能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69627"/>
              </p:ext>
            </p:extLst>
          </p:nvPr>
        </p:nvGraphicFramePr>
        <p:xfrm>
          <a:off x="628654" y="1797631"/>
          <a:ext cx="6552243" cy="1896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027"/>
                <a:gridCol w="728027"/>
                <a:gridCol w="728027"/>
                <a:gridCol w="728027"/>
                <a:gridCol w="728027"/>
                <a:gridCol w="728027"/>
                <a:gridCol w="728027"/>
                <a:gridCol w="728027"/>
                <a:gridCol w="728027"/>
              </a:tblGrid>
              <a:tr h="1354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 dirty="0">
                          <a:effectLst/>
                        </a:rPr>
                        <a:t>场景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17k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掌阅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QQ</a:t>
                      </a:r>
                      <a:r>
                        <a:rPr lang="zh-CN" sz="650" kern="100">
                          <a:effectLst/>
                        </a:rPr>
                        <a:t>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起点读书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微信读书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书旗小说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连尚阅读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找书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智能推荐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人工推荐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领袖推荐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好友推荐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自己找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看书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听书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投票</a:t>
                      </a:r>
                      <a:r>
                        <a:rPr lang="en-US" sz="650" kern="100">
                          <a:effectLst/>
                        </a:rPr>
                        <a:t>/</a:t>
                      </a:r>
                      <a:r>
                        <a:rPr lang="zh-CN" sz="650" kern="100">
                          <a:effectLst/>
                        </a:rPr>
                        <a:t>打赏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550" kern="100">
                          <a:effectLst/>
                        </a:rPr>
                        <a:t>有打赏没投票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划线笔记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云同步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 dirty="0">
                          <a:effectLst/>
                        </a:rPr>
                        <a:t>√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交流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书评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书圈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书圈广场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作者说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63738" y="2308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718" y="38052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由上表可知：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主流产品在找书、看书以及交流三大基础功能块上已经区域完善，拥有天然熟人社交关系的微信还拥有其他产品没有的好友推荐功能，这也是微信读书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日留存最高的原因之一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相比来说，书旗在产品功能上没有那么复杂，但胜在定位精准，核心功能体验极致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连尚则依赖其庞大的渠道优势，但忽视了产品本身的发展于完善，所以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日留存低</a:t>
            </a:r>
            <a:endParaRPr lang="zh-CN" altLang="zh-C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24092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三、</a:t>
            </a:r>
            <a:r>
              <a:rPr lang="zh-CN" altLang="zh-CN" sz="3600" b="1" dirty="0">
                <a:solidFill>
                  <a:schemeClr val="bg1"/>
                </a:solidFill>
              </a:rPr>
              <a:t>行业知名</a:t>
            </a:r>
            <a:r>
              <a:rPr lang="en-US" altLang="zh-CN" sz="3600" b="1" dirty="0">
                <a:solidFill>
                  <a:schemeClr val="bg1"/>
                </a:solidFill>
              </a:rPr>
              <a:t>app</a:t>
            </a:r>
            <a:r>
              <a:rPr lang="zh-CN" altLang="zh-CN" sz="3600" b="1" dirty="0">
                <a:solidFill>
                  <a:schemeClr val="bg1"/>
                </a:solidFill>
              </a:rPr>
              <a:t>与</a:t>
            </a:r>
            <a:r>
              <a:rPr lang="en-US" altLang="zh-CN" sz="3600" b="1" dirty="0" err="1">
                <a:solidFill>
                  <a:schemeClr val="bg1"/>
                </a:solidFill>
              </a:rPr>
              <a:t>17k</a:t>
            </a:r>
            <a:r>
              <a:rPr lang="zh-CN" altLang="zh-CN" sz="3600" b="1" dirty="0">
                <a:solidFill>
                  <a:schemeClr val="bg1"/>
                </a:solidFill>
              </a:rPr>
              <a:t>当前产品功能分析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、特色功能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17106"/>
              </p:ext>
            </p:extLst>
          </p:nvPr>
        </p:nvGraphicFramePr>
        <p:xfrm>
          <a:off x="628654" y="1787233"/>
          <a:ext cx="6552243" cy="1595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027"/>
                <a:gridCol w="728027"/>
                <a:gridCol w="728027"/>
                <a:gridCol w="728027"/>
                <a:gridCol w="728027"/>
                <a:gridCol w="728027"/>
                <a:gridCol w="728027"/>
                <a:gridCol w="728027"/>
                <a:gridCol w="728027"/>
              </a:tblGrid>
              <a:tr h="99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场景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功能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17k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掌阅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QQ</a:t>
                      </a:r>
                      <a:r>
                        <a:rPr lang="zh-CN" sz="650" kern="100">
                          <a:effectLst/>
                        </a:rPr>
                        <a:t>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起点读书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微信读书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书旗小说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连尚阅读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写作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创作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作家助手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作家助手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√安卓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作品管理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数据查询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粉丝运营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作品红包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粉丝等级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粉丝排行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作者说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站外运营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用户社交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话题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√讨论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横向讨论圈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专栏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想法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分享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常规分享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有奖分享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9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策略分享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√安卓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5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9156" y="3460792"/>
            <a:ext cx="67912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800" b="1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针对作者：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从数据来看，手机创作功能正在慢慢起步，各大平台都在陆续补充，只不过位置较深。起点、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QQ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及连尚读书，需要单独下载一个作家助手完成，书旗小说在安卓端开放了创作功能，但是不能查看数据。能在同一个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上看书写书，同时可以查看数据，目前市场属于空白状态。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、将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本站</a:t>
            </a:r>
            <a:r>
              <a:rPr lang="zh-CN" altLang="zh-CN" sz="800" kern="100" dirty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作者拉到手机端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，便于作品管理、查看数据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、降低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签约门槛，提高作者福利，吸引站外新人作者来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平台签约，以此提高平台新增用户数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zh-CN" sz="800" kern="100" dirty="0" smtClean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不同</a:t>
            </a:r>
            <a:r>
              <a:rPr lang="zh-CN" altLang="zh-CN" sz="800" kern="100" dirty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等级作者进行专项打造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（新人作者、中级、高级、大神级）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65100"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）初级作者：给新人作者一个大神梦，以新作品自荐得票获取签约机会，让更多的新人作者写书时第一时间能想到</a:t>
            </a:r>
            <a:r>
              <a:rPr lang="en-US" altLang="zh-CN" sz="800" kern="1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17K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65100"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）中级作者：平台提供功能工具，并辅助提升读者规模、粉丝规模，帮助其提升为高级作者。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65100"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）高级作者：量身定制个性活动，推荐和引导读者，帮助作者发展站内粉丝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165100"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）大神作者：集公司之力，帮助大神打造</a:t>
            </a: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IP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从轻衍生到改编影视游戏，</a:t>
            </a:r>
            <a:r>
              <a:rPr lang="zh-CN" altLang="zh-CN" sz="800" kern="100" dirty="0"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发展站外粉丝</a:t>
            </a:r>
            <a:endParaRPr lang="zh-CN" altLang="zh-CN" sz="1600" kern="100" dirty="0"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800" b="1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针对读者：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数据来看，基础社交功能已经很普遍，特色社交是大家共同探索得方向，目前数据较好的是微信“想法”，有着真实好友关系为基础，用户发表的信息更容易得到曝光及认同，大大满足了用户的表现欲及认同感，由此我们可以尝试参考“关注”来形成“类好友关系”的体系进行尝试。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、话题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讨论，用户发起话题，聚集有相同兴趣的书友一起讨论；</a:t>
            </a: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800" kern="1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“关注”</a:t>
            </a:r>
            <a:r>
              <a:rPr lang="zh-CN" altLang="zh-CN" sz="800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，根据用户自己关注的人不同，形成自己专属的信息流；</a:t>
            </a:r>
            <a:endParaRPr lang="zh-CN" altLang="zh-C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1489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四、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重构分析</a:t>
            </a:r>
            <a:r>
              <a:rPr lang="zh-CN" altLang="zh-CN" b="1" dirty="0">
                <a:solidFill>
                  <a:schemeClr val="bg1"/>
                </a:solidFill>
              </a:rPr>
              <a:t/>
            </a:r>
            <a:br>
              <a:rPr lang="zh-CN" altLang="zh-CN" b="1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zh-CN" altLang="zh-CN" b="1" dirty="0">
                <a:solidFill>
                  <a:schemeClr val="bg1"/>
                </a:solidFill>
              </a:rPr>
              <a:t>定位</a:t>
            </a:r>
          </a:p>
          <a:p>
            <a:pPr marL="0" indent="0">
              <a:buNone/>
            </a:pPr>
            <a:r>
              <a:rPr lang="zh-CN" altLang="zh-CN" dirty="0" smtClean="0">
                <a:solidFill>
                  <a:schemeClr val="bg1"/>
                </a:solidFill>
              </a:rPr>
              <a:t>一起</a:t>
            </a:r>
            <a:r>
              <a:rPr lang="zh-CN" altLang="zh-CN" dirty="0">
                <a:solidFill>
                  <a:schemeClr val="bg1"/>
                </a:solidFill>
              </a:rPr>
              <a:t>写一起看的原创生态平台</a:t>
            </a:r>
          </a:p>
          <a:p>
            <a:pPr lvl="0"/>
            <a:r>
              <a:rPr lang="zh-CN" altLang="zh-CN" b="1" dirty="0">
                <a:solidFill>
                  <a:schemeClr val="bg1"/>
                </a:solidFill>
              </a:rPr>
              <a:t>拉平项</a:t>
            </a:r>
          </a:p>
          <a:p>
            <a:pPr marL="0" indent="0">
              <a:buNone/>
            </a:pPr>
            <a:r>
              <a:rPr lang="zh-CN" altLang="zh-CN" dirty="0" smtClean="0">
                <a:solidFill>
                  <a:schemeClr val="bg1"/>
                </a:solidFill>
              </a:rPr>
              <a:t>投票</a:t>
            </a:r>
            <a:r>
              <a:rPr lang="zh-CN" altLang="zh-CN" dirty="0">
                <a:solidFill>
                  <a:schemeClr val="bg1"/>
                </a:solidFill>
              </a:rPr>
              <a:t>（月票、推荐票）</a:t>
            </a:r>
          </a:p>
          <a:p>
            <a:pPr marL="0" indent="0">
              <a:buNone/>
            </a:pPr>
            <a:r>
              <a:rPr lang="zh-CN" altLang="zh-CN" dirty="0" smtClean="0">
                <a:solidFill>
                  <a:schemeClr val="bg1"/>
                </a:solidFill>
              </a:rPr>
              <a:t>云</a:t>
            </a:r>
            <a:r>
              <a:rPr lang="zh-CN" altLang="zh-CN" dirty="0">
                <a:solidFill>
                  <a:schemeClr val="bg1"/>
                </a:solidFill>
              </a:rPr>
              <a:t>同步</a:t>
            </a:r>
          </a:p>
          <a:p>
            <a:pPr marL="0" indent="0">
              <a:buNone/>
            </a:pPr>
            <a:r>
              <a:rPr lang="zh-CN" altLang="zh-CN" dirty="0" smtClean="0">
                <a:solidFill>
                  <a:schemeClr val="bg1"/>
                </a:solidFill>
              </a:rPr>
              <a:t>书</a:t>
            </a:r>
            <a:r>
              <a:rPr lang="zh-CN" altLang="zh-CN" dirty="0">
                <a:solidFill>
                  <a:schemeClr val="bg1"/>
                </a:solidFill>
              </a:rPr>
              <a:t>圈、书圈广场</a:t>
            </a:r>
          </a:p>
          <a:p>
            <a:pPr marL="0" indent="0">
              <a:buNone/>
            </a:pPr>
            <a:r>
              <a:rPr lang="zh-CN" altLang="zh-CN" dirty="0" smtClean="0">
                <a:solidFill>
                  <a:schemeClr val="bg1"/>
                </a:solidFill>
              </a:rPr>
              <a:t>作者</a:t>
            </a:r>
            <a:r>
              <a:rPr lang="zh-CN" altLang="zh-CN" dirty="0">
                <a:solidFill>
                  <a:schemeClr val="bg1"/>
                </a:solidFill>
              </a:rPr>
              <a:t>说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bg1"/>
                </a:solidFill>
              </a:rPr>
              <a:t>智能推荐（看技术实现）</a:t>
            </a:r>
          </a:p>
          <a:p>
            <a:pPr lvl="0"/>
            <a:r>
              <a:rPr lang="zh-CN" altLang="zh-CN" b="1" dirty="0">
                <a:solidFill>
                  <a:schemeClr val="bg1"/>
                </a:solidFill>
              </a:rPr>
              <a:t>特色项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bg1"/>
                </a:solidFill>
              </a:rPr>
              <a:t>粉丝运营：为普通作者提供站内运营工具，为大神作者提供专人打理站外粉丝福利；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bg1"/>
                </a:solidFill>
              </a:rPr>
              <a:t>手机写书：写书看书只需一个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zh-CN" dirty="0">
                <a:solidFill>
                  <a:schemeClr val="bg1"/>
                </a:solidFill>
              </a:rPr>
              <a:t>，为老作者提供作品管理、数据查看入口，为新人作者提供创作平台；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57476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zh-CN" b="1" dirty="0">
                <a:solidFill>
                  <a:schemeClr val="bg1"/>
                </a:solidFill>
              </a:rPr>
              <a:t>、读者与读者，读者与作者是否有互动的需求？</a:t>
            </a:r>
          </a:p>
          <a:p>
            <a:pPr marL="0" indent="0">
              <a:buNone/>
            </a:pPr>
            <a:r>
              <a:rPr lang="zh-CN" altLang="zh-CN" sz="1600" dirty="0">
                <a:solidFill>
                  <a:schemeClr val="bg1"/>
                </a:solidFill>
              </a:rPr>
              <a:t>读者与读者：对于大部分读者，满足基本阅读需求即可，阅读环境达到业界水平即可。主要深入分析阅读交流方面（期待需求），分为阅读前、阅读中、阅读后三个场景来分析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960" y="2372361"/>
            <a:ext cx="3495040" cy="23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0549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五、</a:t>
            </a:r>
            <a:r>
              <a:rPr lang="en-US" altLang="zh-CN" sz="2800" b="1" dirty="0" err="1">
                <a:solidFill>
                  <a:schemeClr val="bg1"/>
                </a:solidFill>
              </a:rPr>
              <a:t>17k</a:t>
            </a:r>
            <a:r>
              <a:rPr lang="zh-CN" altLang="zh-CN" sz="2800" b="1" dirty="0">
                <a:solidFill>
                  <a:schemeClr val="bg1"/>
                </a:solidFill>
              </a:rPr>
              <a:t>重构验证与假设</a:t>
            </a:r>
            <a:br>
              <a:rPr lang="zh-CN" altLang="zh-CN" sz="2800" b="1" dirty="0">
                <a:solidFill>
                  <a:schemeClr val="bg1"/>
                </a:solidFill>
              </a:rPr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1"/>
                </a:solidFill>
              </a:rPr>
              <a:t>场景一，阅读前：</a:t>
            </a:r>
          </a:p>
          <a:p>
            <a:pPr marL="0" indent="0">
              <a:buNone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21411"/>
              </p:ext>
            </p:extLst>
          </p:nvPr>
        </p:nvGraphicFramePr>
        <p:xfrm>
          <a:off x="628649" y="1963114"/>
          <a:ext cx="6847609" cy="2245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921"/>
                <a:gridCol w="1392646"/>
                <a:gridCol w="1369349"/>
                <a:gridCol w="1369349"/>
                <a:gridCol w="1325344"/>
              </a:tblGrid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KOL</a:t>
                      </a:r>
                      <a:r>
                        <a:rPr lang="zh-CN" sz="900" kern="100">
                          <a:effectLst/>
                        </a:rPr>
                        <a:t>推荐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好友推荐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书评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掌阅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</a:rPr>
                        <a:t>书评是基础功能；</a:t>
                      </a: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00">
                          <a:effectLst/>
                        </a:rPr>
                        <a:t>KOL</a:t>
                      </a:r>
                      <a:r>
                        <a:rPr lang="zh-CN" sz="900" kern="100">
                          <a:effectLst/>
                        </a:rPr>
                        <a:t>推荐易被认可</a:t>
                      </a:r>
                    </a:p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900" kern="100">
                          <a:effectLst/>
                        </a:rPr>
                        <a:t>好友推荐可信度最高但需有真实关系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微信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书旗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QQ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起点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4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连尚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√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893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17K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√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40872"/>
      </p:ext>
    </p:extLst>
  </p:cSld>
  <p:clrMapOvr>
    <a:masterClrMapping/>
  </p:clrMapOvr>
  <p:transition spd="slow" advClick="0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1"/>
  <p:tag name="MH_SECTIONID" val="262,263,264,265,266,"/>
  <p:tag name="ISPRING_ULTRA_SCORM_COURSE_ID" val="CDB7110B-99A1-4EB7-BDDC-FFA9D27FAD8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DmNq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5japKJGX/Cx0DAAA2DAAAJwAAAHVuaXZlcnNhbC9mbGFzaF9wdWJsaXNoaW5nX3NldHRpbmdzLnhtbNVW3W7aMBS+5yksT70sabt261CgqgpoVVtAhWnrVWViQ6z6J4ttKL3a0+zB9iQ7joGC2nXpD9ImFBEfn/OdX39xfHQrBZqw3HCt6ni3uoMRU4mmXI3r+MugvX2IkbFEUSK0YnWsNEZHjUqcuaHgJu0za0HVIIBRppbZOk6tzWpRNJ1Oq9xkud/VwlnAN9VEyyjLmWHKsjzKBJnBn51lzOA5QgkAeKRWc7NGpYJQHJAuNHWCIU4hcsV9UkS0BTEpjoLakCQ341w7RU+00DnKx8M6fnd47H8LnQDV5JIpXxPTAKEX2xqhlPsoiOjzO4ZSxscphLu3j9GUU5sWr5HXj6OHKAV2SJ14lBMNNVB2Di+ZJZRYEpbBn2W31iwEQURnikieDGAH+fzruDm4/nzVa12en3bOrgfd7vngtBeCKGyidZw4WncUQ0Da5Qlb+omJtSRJIW6wGRFhWBytihZqI63WgvNrNNQCal9YwRjJIaMdItlKN/o3XLVBcxejESQiZnV8nHMiMOKWCJ4sjY0bGstt0fX2qiYCLBhPhi76+N59qE6Sktyw1bAWO8bXPGl81U5QNNMOCX7DkNUI8ncS3lKGVpuDRrmWhRTGxyIjOHiccDZl9Kio6RzwT46uwIV0YAmzmglmg4fvjt+hIRvpHHAZmcBkg5ybgF99FnBGjLkHJYsYt/rnp83W9Wmn2fq25RMkdEJU8kxwaDiTmd0IPpkhpe3CDsqREGdY0RTKabFXJrfqy9tguHQitPmtm7ECvcGWbMbLcxrz1whKu03JpDiI/nAV0HAEObQkYMJGAnTBlWNlAROikFZihkgCtGb8sZ5w7QxIwgEO0OblEQZ7xFWxGgO1gcecsrwU5M7u3vv9gw8fDz/VqtGvHz+3nzSaE35PEO8uMP7Jk5S/pP2HbBhHnqUfJ22bu3+Ts69a/TJl7XTLaHXPymhdho9Cb+WDUCoEIJFxOBRAI4JLbhl9y5F4QVtf9S0OM7GZtm4w59eM8n+Tclgtr3Vr97g4evSi6XckV1xCITyFLW+njYP9HbgZPrpVqQDa+l2/UfkNUEsDBBQAAgAIADmNqkqJxK+4sgIAAFUKAAAhAAAAdW5pdmVyc2FsL2ZsYXNoX3NraW5fc2V0dGluZ3MueG1slVZtb9sgEP6+XxFl3+vuNZ1EI7VpJlXq1mqt+h3bFxsFgwU4Xf79OMAxTuzGy6lSeO55uOO4IyV6y8Tyw2xGMsmlegZjmCg0Ii02Y/n1PG2MkeIik8KAMBdCqory+fLjT/chiWOeU8kdqKmaDc2gC7NwnymSEOPbAm1MkMmqpmL/IAt5kdJsWyjZiPxsauW+BsWZ2Frm5Y/Faj0agDNt7g1UvZzWV2jTJLUCrQFT+r5GO6viNAXeRrp0n4maLtT7pz+S7ZhmxsluPqGNyWpaQL/IVzdo43xhd+/fygLtfYGBv8ZSv3xGG6VyugfV3/zuK9qoQtZN/T89UitZYEH7mvcv8aDhkuZ2/DCrS7SzAjwQBjp7C6E87qx3ESl8jeee4LgqyZ+wrkcPAl56ymG5oVwDSdqld+pSvj02xg7IgRBDHenJZv1EGw1Lo5rA6rCO9wfemMgjUgA6xqvkTQUrn3BE7OMdf7W6dW9FnN8BixJUsAtglGEHdszftq4nzAjsmM+c5fAo+P6EfuzxmvaOb2m4zaj8XturvvWCoHbZ1qtdtV6M9ICTq6PQAWg5lcxhqTGdF1YB3hpJHOZTSk5yIoLuWEENk+IX8tK9O4wmyZEjtNpwYxHDDIehfnM52lc6vi+3ntCO/lehO5xfz4x9xK/n1BialZX9VdLzWdDZKbGFmSfDCnwmLR3UvdjISONij4kqqragXqTkU8MIaUBP3V760RqjkySqAUmGq0zCJkPlF02VglrbW2PQtk0f87ySFSW3f+aVwRvkfcGI0ytNabcTlB26MgJCCwBVWdn2rF94T9VwwzjsoJ38CHAHHjsZ0bZHx9rtxjzAxsQNF5BJHRkeiq5TYl7fMSB4tXkNK7xnQtcbmmp3tN7gn3uW29cMmy8meSA0U29r6z8togXx38l/UEsDBBQAAgAIADmNqkpGdqD88gIAAEcLAAAmAAAAdW5pdmVyc2FsL2h0bWxfcHVibGlzaGluZ19zZXR0aW5ncy54bWzNVt1O2zAUvu9TWJ64pAHGNlalRYiCQGO0op02rtBp7DYWjp3ZTku52tPswfYkO47b0grWBUSnqYoaH5/znT+fL44P7zJJxtxYoVWT7tZ3KOEq0UyoUZN+6Z9uH1BiHSgGUivepEpTctiqxXkxkMKmPe4cqlqCMMo2ctekqXN5I4omk0ld2Nz4XS0Lh/i2nugsyg23XDluolzCFP/cNOeWzhAqAOCTaTUza9VqhMQB6bNmheREMIxcCZ8UyDOXSRoFrQEktyOjC8WOtdSGmNGgSd8cHPnfXCcgtUXGlS+JbaHQi10DGBM+CJA9cc9JysUoxWj39imZCObS8jXy+nH0GKXEDpmDRznWWALlZvAZd8DAQVgGf47fOTsXBBGbKshE0scd4tNv0nb/5uy6e3J1cX756abf6Vz0z7shiNImWsWJo1VHMQakC5PwhZ8YnIMkxbjRZgjS8jhaFs3VhlqtBOfXZKAllr60omSIkcppkx4ZAZIS4UCKZLHrwIy4OxUSc/C2u/WhcvQBMOSbpGAsX3Y037G+iknrqy4kI1NdECluOXGaYEZFhm8pJ8vlJkOjs1IqwTpipWCcjAWfcHZYVmkG+CdH1+giK9ASD18uuQsevhfingz4UBvE5TDGo4pyYQN+/VnAOVj7AArzGLd6F+ftk5vzy/bJty2fILAxqOSZ4NhCnuVuI/gwJUq7uR2WI4HC8rIpTLByr0pu9Ze3wYqskKHNr92MJegNtmQzXp7TmL9GUNltCuNyEP1wldA4ggJbEjBxI8FxF6rgVQETUEQrOSWQIFFZP9ZjoQuLkjDAAdq+PMJgT4QqVyP8cqBHw7ipBLmzu/d2/937DwcfG/Xo14+f22uNZhTeleDdBQ4/XkviCyJ/zIZx5LnzaRp2pvhXLHx90qtSqMtOFa3OpypaV4Hmu0sUXykEpIVROOZIDFJkwnH2mk1+QaPWfy9DG1+pURvMYu1x+3+TCKvF9WjlPhRHT17Yaihfvfy2ar8BUEsDBBQAAgAIADmNqkpF+P6SmAEAAB8GAAAfAAAAdW5pdmVyc2FsL2h0bWxfc2tpbl9zZXR0aW5ncy5qc42UTW/CMAyG7/yKKrtOiH122w0NJk3iMGncph3SYkpFmlRJ2tEh/vvq8NEmTQfxhb48fR27sreDoD4kJsFLsDW/zfOH/Ww0QE3LAq5tnfXoGepEsXQB8zQDlnIgDlIeXz3Ju4bwGRNuTKPqE21Vy48I/GdJmWrjucdCejTl0Uqf4Y8H3PjAX6u0Q1n7klp9jgqtBR/GgmvgesiFzKhhyNWbOe0KHViUIM+gSxqDZRqa00c2jg8hRpuLRZZTXs1EIoYRjdeJFAVf9OVfVTnI+ouv98DoOXydWnYsVfpdQ+Ymnj5h9JO5BKXgkPdxiuGFGY2AtXxH5vyDWsbdghy6TFWqj/T4BqNN5zSBTpeexhg2xmuvTjdDjC6nYaP3xN0thkUwWoHsWE3uMSxQ5EV+wQfMpUiwIx202/MTygRdpDw5pB5heDm8LNr2da8p1Fx/QqwREs4IrTwTmfVtjgvGXnsHVzlZZ76ZZz6R+8T+ZeWKzRay7qPdRYLPXwGhWtN4ldX7oV6OdSOoXIOcC8HqAr7PXdXNNdj9AVBLAwQUAAIACAA5japK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5japKDNK2rG4AAABuAAAAHAAAAHVuaXZlcnNhbC9sb2NhbF9zZXR0aW5ncy54bWyzsa/IzVEoSy0qzszPs1Uy1DNQUkjNS85PycxLt1UKDXHTtVBSKC5JzEtJzMnPS7VVystXUrC347LJyU9OzAlOLSkBKixWKMhJrEwtCknNBTJKUv0Sc4Eqn7aueNm8QkFX4cn+dc+m7FTSt+MC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5japK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DmNqkrRO6BVfQEAAGUXAAAXAAAAdW5pdmVyc2FsL3VuaXZlcnNhbC5wbmfrDPBz5+WS4mJgYOD19HAJYmBg6WFgYM7nYAOK7Fd05AVSjMVB7k4M687JvARyWNIdfR0ZGDb2c/9JZAXyOQs8IosZGPgOgzDj8fwVKQwMYr88XRxDKuLe3jZctTpAwi3wuf0+E7MwpSWcSwSDft7jfHJv90HBI18Prvr3mMXMQrZ+2/vfG9e93qhz+vbbMmagmQ+4a3+dz3BczPn3rr/BrW1vvyQDBRn23c9wnr+3+eLjjxa1HED+gdIety98buuvv/7CCJK/bhx10eRfsLU1E5BTYLtY1PezzXw5kNSOeRe7lm1mBitSlQCJCDQJgniKo5xRzihnlDPKGeWMckY5o5xRzihnlDPKGeWMckY5o5xRzihnlDPKGRYcw7Ofa6pAjAdVbtqzrpXa2sLHin/vQxorfvx/W651LQN0kNnkG59b8vfff78ogkTu529ZeL6u6eKNzz9tpqVa/gUNRTe8N466kOG037qvPj5oxSfV7wxJIKWern4u65wSmgBQSwMEFAACAAgAOY2qSiGCv4RKAAAAawAAABsAAAB1bml2ZXJzYWwvdW5pdmVyc2FsLnBuZy54bWyzsa/IzVEoSy0qzszPs1Uy1DNQsrfj5bIpKEoty0wtV6gAigEFIUBJoRLINUJwyzNTSjJAKkwMEIIZqZnpGSW2ShampnBBfaCZAFBLAQIAABQAAgAIADmNqkoVDq0oZAQAAAcRAAAdAAAAAAAAAAEAAAAAAAAAAAB1bml2ZXJzYWwvY29tbW9uX21lc3NhZ2VzLmxuZ1BLAQIAABQAAgAIADmNqkokZf8LHQMAADYMAAAnAAAAAAAAAAEAAAAAAJ8EAAB1bml2ZXJzYWwvZmxhc2hfcHVibGlzaGluZ19zZXR0aW5ncy54bWxQSwECAAAUAAIACAA5japKicSvuLICAABVCgAAIQAAAAAAAAABAAAAAAABCAAAdW5pdmVyc2FsL2ZsYXNoX3NraW5fc2V0dGluZ3MueG1sUEsBAgAAFAACAAgAOY2qSkZ2oPzyAgAARwsAACYAAAAAAAAAAQAAAAAA8goAAHVuaXZlcnNhbC9odG1sX3B1Ymxpc2hpbmdfc2V0dGluZ3MueG1sUEsBAgAAFAACAAgAOY2qSkX4/pKYAQAAHwYAAB8AAAAAAAAAAQAAAAAAKA4AAHVuaXZlcnNhbC9odG1sX3NraW5fc2V0dGluZ3MuanNQSwECAAAUAAIACAA5japKPTwv0cEAAADlAQAAGgAAAAAAAAABAAAAAAD9DwAAdW5pdmVyc2FsL2kxOG5fcHJlc2V0cy54bWxQSwECAAAUAAIACAA5japKDNK2rG4AAABuAAAAHAAAAAAAAAABAAAAAAD2EAAAdW5pdmVyc2FsL2xvY2FsX3NldHRpbmdzLnhtbFBLAQIAABQAAgAIAESUV0cjtE77+wIAALAIAAAUAAAAAAAAAAEAAAAAAJ4RAAB1bml2ZXJzYWwvcGxheWVyLnhtbFBLAQIAABQAAgAIADmNqko129mtaAEAAPMCAAApAAAAAAAAAAEAAAAAAMsUAAB1bml2ZXJzYWwvc2tpbl9jdXN0b21pemF0aW9uX3NldHRpbmdzLnhtbFBLAQIAABQAAgAIADmNqkrRO6BVfQEAAGUXAAAXAAAAAAAAAAAAAAAAAHoWAAB1bml2ZXJzYWwvdW5pdmVyc2FsLnBuZ1BLAQIAABQAAgAIADmNqkohgr+ESgAAAGsAAAAbAAAAAAAAAAEAAAAAACwYAAB1bml2ZXJzYWwvdW5pdmVyc2FsLnBuZy54bWxQSwUGAAAAAAsACwBJAwAArxgAAAAA"/>
  <p:tag name="ISPRING_PRESENTATION_TITLE" val="汇报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OTHERS"/>
  <p:tag name="ID" val="5458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OTHERS"/>
  <p:tag name="ID" val="5458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OTHERS"/>
  <p:tag name="ID" val="5458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NUMBER"/>
  <p:tag name="ID" val="545823"/>
  <p:tag name="MH_ORDER" val="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8094410"/>
  <p:tag name="MH_LIBRARY" val="CONTENTS"/>
  <p:tag name="MH_TYPE" val="ENTRY"/>
  <p:tag name="ID" val="545823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19331</TotalTime>
  <Words>3282</Words>
  <Application>Microsoft Office PowerPoint</Application>
  <PresentationFormat>全屏显示(16:9)</PresentationFormat>
  <Paragraphs>997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Bodoni MT Black</vt:lpstr>
      <vt:lpstr>Broadway</vt:lpstr>
      <vt:lpstr>等线</vt:lpstr>
      <vt:lpstr>等线 Light</vt:lpstr>
      <vt:lpstr>华文细黑</vt:lpstr>
      <vt:lpstr>微软雅黑</vt:lpstr>
      <vt:lpstr>微软雅黑 Light</vt:lpstr>
      <vt:lpstr>叶根友刀锋黑草</vt:lpstr>
      <vt:lpstr>Arial</vt:lpstr>
      <vt:lpstr>Calibri</vt:lpstr>
      <vt:lpstr>Office 主题​​</vt:lpstr>
      <vt:lpstr>PowerPoint 演示文稿</vt:lpstr>
      <vt:lpstr>竞品分析</vt:lpstr>
      <vt:lpstr>一、行业知名app与17k部分数据现状 </vt:lpstr>
      <vt:lpstr>二、行业知名app与17k当前产品定位&amp;目标用户 </vt:lpstr>
      <vt:lpstr>三、行业知名app与17k当前产品功能分析 </vt:lpstr>
      <vt:lpstr>三、行业知名app与17k当前产品功能分析</vt:lpstr>
      <vt:lpstr>四、17k重构分析 </vt:lpstr>
      <vt:lpstr>五、17k重构验证与假设 </vt:lpstr>
      <vt:lpstr>五、17k重构验证与假设 </vt:lpstr>
      <vt:lpstr>五、17k重构验证与假设 </vt:lpstr>
      <vt:lpstr>五、17k重构验证与假设 </vt:lpstr>
      <vt:lpstr>五、17k重构验证与假设 </vt:lpstr>
      <vt:lpstr>五、17k重构验证与假设 </vt:lpstr>
      <vt:lpstr>五、17k重构验证与假设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汇报总结</dc:title>
  <dc:subject/>
  <dc:creator>李佳宇</dc:creator>
  <cp:keywords/>
  <dc:description/>
  <cp:lastModifiedBy>何 翔飞</cp:lastModifiedBy>
  <cp:revision>598</cp:revision>
  <dcterms:created xsi:type="dcterms:W3CDTF">2017-06-06T05:52:01Z</dcterms:created>
  <dcterms:modified xsi:type="dcterms:W3CDTF">2018-10-12T07:28:58Z</dcterms:modified>
  <cp:category/>
</cp:coreProperties>
</file>