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B01-8262-A04C-A910-D6F521B07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4A55F-0384-2E41-B3E2-E2536F70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B4EC-625C-9943-BBC9-0ED33FC4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15A1-4CA1-E34B-A29B-17A14AD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5E2A-225E-8B46-BFF6-6E337A9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43F9-9F29-2F40-917C-08D4E07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FED9D-E557-C84D-93AB-8A5247CD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C1C2-E96C-234C-8784-F551B666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EE51-855B-3A47-A6EA-43010E7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E2A4-1A27-A94F-AD22-CAF1F7E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0F2BE-BA51-3D4A-BA1B-50656520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DE0E4-F62A-AD45-9D10-8BD4BCE6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59E-1960-A549-A97A-149798CC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5585-42E1-454C-9526-90FEE75C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A2DC-0EC7-0844-AC28-85DB7EA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788F-405C-DD45-BC5E-696E8FC0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9FA8-920C-2D4D-9AB7-F8F05984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2C76-F4DA-A847-8E46-D7ABB4A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89BE-9933-4D48-9415-04451319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3085-04E9-6B4E-B1CC-847B344A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E129-5E3D-3343-A47F-A3EE90D5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9151B-D5B6-F54C-B943-39C0443B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23C2-3E1C-6D4A-82F6-1C3A950D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93F9-72BA-8F42-AAEB-DE9761B2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ABF-254E-D546-BF9F-6747380C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6241-E526-E643-93DC-91790BF1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437E-B6E9-CF4A-8C21-206CACCA3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341D-C8E8-A941-B2E0-B5E78C27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D42C-B4E1-014F-8313-4EB0D3DC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4E30-227C-2743-A9DC-1476E4D1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809B-FE07-5847-ABEF-04B74EF9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F11-B2DB-C34B-A416-CBF9BABF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962A-4AF1-3248-8ADF-79501042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3B57-E73D-7D41-992B-273CDAA8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63CB4-E620-A042-A1FF-662A7259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6AC5-4453-264E-AA38-7D0727FAF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98561-99CA-5D4D-9B04-8DA90247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6DB5A-E322-5346-8027-D127929C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E9F79-83B6-1340-93EC-E98D4BE6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F9D6-9F74-6D4B-8451-97735F6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59B5-C74A-064E-9727-1AE3C879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3A360-ECE0-B940-8086-3B006FD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997D4-BDB9-BA40-86B0-083142EB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09C6-72E4-AB43-B5FD-DCF7F861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BE34-AB61-4042-AF10-D62176E9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D9F8-BB70-8141-B9F9-446CA66E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20E-3C5B-4C41-A2CA-F3A9C595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136A-9D0F-F64A-BE1E-47E76CE7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4147C-35AC-344F-BE8C-162367CC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9A50-37A5-6942-B6A4-A3CE9D5D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1D9-40AE-F54C-B875-4346E34B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2E14-DCF4-B042-A252-B27B2727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ED43-8BF7-9349-91BA-B38BC255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8C099-63BE-6945-AE2F-8E2839E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9F23-AAA4-9145-9C5E-5106B4EBB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A9CE-3947-284B-9573-C6F3D733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5727-B233-BE41-9F9B-7EF9E75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20059-604E-0E47-8C04-87042A86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7F171-E615-5C43-89D7-DE76746F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6233-4740-D740-80FF-441925B8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BE62-1299-F04A-B36B-E36FE295E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7085-305D-8D4B-8B0D-FB5D18C372F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560B-EAD5-AD42-8537-202E6167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67B9-6333-D044-A296-067C9DA1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F95-ECD7-EF46-96E3-1B732C76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B1CE-70A9-5A41-8BCD-AE75726CB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" r="28252" b="4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2CB18-7113-EF47-973C-86A10B185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SALARY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FF65-1E3D-FF47-B721-1B0F42BF9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CECADC-5851-5F4E-AAEF-6CB884B821B0}"/>
              </a:ext>
            </a:extLst>
          </p:cNvPr>
          <p:cNvSpPr txBox="1">
            <a:spLocks/>
          </p:cNvSpPr>
          <p:nvPr/>
        </p:nvSpPr>
        <p:spPr>
          <a:xfrm>
            <a:off x="471821" y="6253929"/>
            <a:ext cx="6103333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Nunoo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Emmanuel Felix Landlord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Operku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7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422339-2F71-4CA5-9807-D908FDA6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09304F6-4B9C-D748-AD38-17222AF6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6" y="469448"/>
            <a:ext cx="5768097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Bar plot comparing relationship between various sectors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428F5-4F4B-5E45-A937-335E9DC74C99}"/>
              </a:ext>
            </a:extLst>
          </p:cNvPr>
          <p:cNvSpPr txBox="1">
            <a:spLocks/>
          </p:cNvSpPr>
          <p:nvPr/>
        </p:nvSpPr>
        <p:spPr>
          <a:xfrm>
            <a:off x="6087568" y="501809"/>
            <a:ext cx="5950061" cy="1041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/>
              <a:t>Bar plot comparing relationship between company revenues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5D1F6-76D8-0D4C-8C3D-81FB0249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6" y="1599066"/>
            <a:ext cx="5768097" cy="513788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30FA0-AEA9-0A4D-8C46-38BE74FD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3" y="1557338"/>
            <a:ext cx="5847037" cy="51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8D30B-7125-B94F-9310-C88048A2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521095"/>
            <a:ext cx="10822916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Bar plot comparing relationship between different company industries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E0DDE-218F-B443-A107-9B833916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" y="1513491"/>
            <a:ext cx="10822916" cy="526568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30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422339-2F71-4CA5-9807-D908FDA6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09304F6-4B9C-D748-AD38-17222AF6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23" y="585062"/>
            <a:ext cx="6377236" cy="1087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Bar plot comparing relationship between job in different states. 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428F5-4F4B-5E45-A937-335E9DC74C99}"/>
              </a:ext>
            </a:extLst>
          </p:cNvPr>
          <p:cNvSpPr txBox="1">
            <a:spLocks/>
          </p:cNvSpPr>
          <p:nvPr/>
        </p:nvSpPr>
        <p:spPr>
          <a:xfrm>
            <a:off x="6778229" y="585062"/>
            <a:ext cx="5219700" cy="1041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/>
              <a:t>Bar plot comparing relationship between different job types.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D5DA9-9369-7C4F-8551-77DA057F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2" y="2084784"/>
            <a:ext cx="6377236" cy="453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12702-D9F1-EF47-AE0C-B440BBD7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29" y="2084784"/>
            <a:ext cx="5219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6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428F5-4F4B-5E45-A937-335E9DC74C99}"/>
              </a:ext>
            </a:extLst>
          </p:cNvPr>
          <p:cNvSpPr txBox="1">
            <a:spLocks/>
          </p:cNvSpPr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>
                <a:cs typeface="Times New Roman" panose="02020603050405020304" pitchFamily="18" charset="0"/>
              </a:rPr>
              <a:t>Bar plot comparing relationship between the top 20 company Location, company Headquarters, company Names.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B597-13BD-2C42-AB0A-15516E64C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 b="-3"/>
          <a:stretch/>
        </p:blipFill>
        <p:spPr>
          <a:xfrm>
            <a:off x="-1" y="3136931"/>
            <a:ext cx="3741683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43D85-B420-6A4B-94F7-5AA95921B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2" r="4" b="635"/>
          <a:stretch/>
        </p:blipFill>
        <p:spPr>
          <a:xfrm>
            <a:off x="3930869" y="3136931"/>
            <a:ext cx="3962399" cy="3639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A4BDE-7B30-BF48-9F35-F4B8032520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20809"/>
          <a:stretch/>
        </p:blipFill>
        <p:spPr>
          <a:xfrm>
            <a:off x="8082455" y="3136931"/>
            <a:ext cx="4025462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First, I transformed the categorical variables into dummy variables. I also split the data into train and tests sets with a test size of 20%. 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tried three different models, performed cross-validation and evaluated them using Mean Absolute Error.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chose MAE because it is relatively easy to interpret and outliers aren’t really bad.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models: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Multiple Linear Regression – Baseline for the model</a:t>
            </a:r>
          </a:p>
          <a:p>
            <a:r>
              <a:rPr lang="en-US" sz="1800" dirty="0">
                <a:solidFill>
                  <a:schemeClr val="tx2"/>
                </a:solidFill>
              </a:rPr>
              <a:t>Lasso Regression – Because of the sparse data from the many categorical variables, I thought a normalized regression like lasso would be effective.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Random Forest – Again, with the sparsity associated with the data, I thought that this would be a good fit. </a:t>
            </a:r>
          </a:p>
        </p:txBody>
      </p:sp>
    </p:spTree>
    <p:extLst>
      <p:ext uri="{BB962C8B-B14F-4D97-AF65-F5344CB8AC3E}">
        <p14:creationId xmlns:p14="http://schemas.microsoft.com/office/powerpoint/2010/main" val="234557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Random Forest model far outperformed the other approaches on the test and validation sets.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Random Forest: MAE = 11.2</a:t>
            </a:r>
          </a:p>
          <a:p>
            <a:r>
              <a:rPr lang="en-US" sz="1800" dirty="0">
                <a:solidFill>
                  <a:schemeClr val="tx2"/>
                </a:solidFill>
              </a:rPr>
              <a:t>	Linear Regression: MAE = 20.78</a:t>
            </a:r>
          </a:p>
          <a:p>
            <a:r>
              <a:rPr lang="en-US" sz="1800" dirty="0">
                <a:solidFill>
                  <a:schemeClr val="tx2"/>
                </a:solidFill>
              </a:rPr>
              <a:t>	Lasso Regression: MAE = 19.3</a:t>
            </a:r>
          </a:p>
        </p:txBody>
      </p:sp>
    </p:spTree>
    <p:extLst>
      <p:ext uri="{BB962C8B-B14F-4D97-AF65-F5344CB8AC3E}">
        <p14:creationId xmlns:p14="http://schemas.microsoft.com/office/powerpoint/2010/main" val="23183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Created a tool that estimates data science salaries (MAE ~ $ 12K) to help data scientists negotiate their income when they get a job.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Downloaded already scraped data of over 1000 job descriptions from </a:t>
            </a:r>
            <a:r>
              <a:rPr lang="en-US" sz="1800" dirty="0" err="1">
                <a:solidFill>
                  <a:schemeClr val="tx2"/>
                </a:solidFill>
              </a:rPr>
              <a:t>glassdoor</a:t>
            </a:r>
            <a:r>
              <a:rPr lang="en-US" sz="1800" dirty="0">
                <a:solidFill>
                  <a:schemeClr val="tx2"/>
                </a:solidFill>
              </a:rPr>
              <a:t> for my analysis.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Performed exploratory data analysis to establish relevant relationships between variables.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Built appropriate machine learning models (linear multiple regression, lasso regression, random forest regressor) and optimized using the </a:t>
            </a:r>
            <a:r>
              <a:rPr lang="en-US" sz="1800" dirty="0" err="1">
                <a:solidFill>
                  <a:schemeClr val="tx2"/>
                </a:solidFill>
              </a:rPr>
              <a:t>GridsearchCV</a:t>
            </a:r>
            <a:r>
              <a:rPr lang="en-US" sz="1800" dirty="0">
                <a:solidFill>
                  <a:schemeClr val="tx2"/>
                </a:solidFill>
              </a:rPr>
              <a:t> to reach the best model. </a:t>
            </a:r>
          </a:p>
        </p:txBody>
      </p:sp>
    </p:spTree>
    <p:extLst>
      <p:ext uri="{BB962C8B-B14F-4D97-AF65-F5344CB8AC3E}">
        <p14:creationId xmlns:p14="http://schemas.microsoft.com/office/powerpoint/2010/main" val="93139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Python Version: 3.7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Packages: pandas, </a:t>
            </a:r>
            <a:r>
              <a:rPr lang="en-US" sz="1800" dirty="0" err="1">
                <a:solidFill>
                  <a:schemeClr val="tx2"/>
                </a:solidFill>
              </a:rPr>
              <a:t>numpy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sklearn</a:t>
            </a:r>
            <a:r>
              <a:rPr lang="en-US" sz="1800" dirty="0">
                <a:solidFill>
                  <a:schemeClr val="tx2"/>
                </a:solidFill>
              </a:rPr>
              <a:t>, matplotlib, seaborn.  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Softwares</a:t>
            </a:r>
            <a:r>
              <a:rPr lang="en-US" sz="1800" dirty="0">
                <a:solidFill>
                  <a:schemeClr val="tx2"/>
                </a:solidFill>
              </a:rPr>
              <a:t>: Spyder, </a:t>
            </a:r>
            <a:r>
              <a:rPr lang="en-US" sz="1800" dirty="0" err="1">
                <a:solidFill>
                  <a:schemeClr val="tx2"/>
                </a:solidFill>
              </a:rPr>
              <a:t>Jupyter</a:t>
            </a:r>
            <a:r>
              <a:rPr lang="en-US" sz="1800" dirty="0">
                <a:solidFill>
                  <a:schemeClr val="tx2"/>
                </a:solidFill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126082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	Job title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Salary Estimate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Job Description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	Rating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Location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Headquarters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Size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Company Founded Date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Type of Ownership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Industry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Sector</a:t>
            </a:r>
          </a:p>
          <a:p>
            <a:r>
              <a:rPr lang="en-US" sz="1800" dirty="0">
                <a:solidFill>
                  <a:schemeClr val="tx2"/>
                </a:solidFill>
              </a:rPr>
              <a:t>	Revenue</a:t>
            </a:r>
          </a:p>
          <a:p>
            <a:r>
              <a:rPr lang="en-US" sz="1800" dirty="0">
                <a:solidFill>
                  <a:schemeClr val="tx2"/>
                </a:solidFill>
              </a:rPr>
              <a:t>	Competitors </a:t>
            </a:r>
          </a:p>
        </p:txBody>
      </p:sp>
    </p:spTree>
    <p:extLst>
      <p:ext uri="{BB962C8B-B14F-4D97-AF65-F5344CB8AC3E}">
        <p14:creationId xmlns:p14="http://schemas.microsoft.com/office/powerpoint/2010/main" val="189567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89186"/>
            <a:ext cx="5221224" cy="628518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After importing the data, I needed to clean it up so that it was usable for our model. I made the following changes and created the following variables: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Parsed numeric data out of salary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Made columns for employer provided salary and hourly wages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Removed rows without salary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Parsed rating out of company text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Made a new column for company state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Added a column for if the job was at the company’s headquarters </a:t>
            </a:r>
          </a:p>
          <a:p>
            <a:r>
              <a:rPr lang="en-US" sz="1800" dirty="0">
                <a:solidFill>
                  <a:schemeClr val="tx2"/>
                </a:solidFill>
              </a:rPr>
              <a:t>Transformed founded date into age of company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Made columns for if different skills were listed in the job description: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Python 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R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Excel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AWS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Spark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Column for simplified job title and Seniority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Column for description length </a:t>
            </a:r>
          </a:p>
        </p:txBody>
      </p:sp>
    </p:spTree>
    <p:extLst>
      <p:ext uri="{BB962C8B-B14F-4D97-AF65-F5344CB8AC3E}">
        <p14:creationId xmlns:p14="http://schemas.microsoft.com/office/powerpoint/2010/main" val="208403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EE41B-C4ED-5E46-B1B7-DA8FB350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008B-BD9C-5442-B4B0-ED7A1E65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 looked at the distributions of the data and the value counts for the various categorical variables.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Below are a few highlights from the pivot tables:</a:t>
            </a:r>
          </a:p>
        </p:txBody>
      </p:sp>
    </p:spTree>
    <p:extLst>
      <p:ext uri="{BB962C8B-B14F-4D97-AF65-F5344CB8AC3E}">
        <p14:creationId xmlns:p14="http://schemas.microsoft.com/office/powerpoint/2010/main" val="235556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9BE4-C846-8141-A7D0-15B4FF1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Heatmap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the relationship between age, average salary, rating, job description length and competitors count.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3FD17-AB98-5D43-8951-62BCD880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81" y="625684"/>
            <a:ext cx="632718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8D30B-7125-B94F-9310-C88048A2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9" y="1130269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Histogram of the Average Salaries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91E143-1AAD-4C41-9C97-5A9880EC3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2" r="-3" b="-3"/>
          <a:stretch/>
        </p:blipFill>
        <p:spPr>
          <a:xfrm>
            <a:off x="111609" y="2272059"/>
            <a:ext cx="5803323" cy="445078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28E1B5F-27BE-F549-A51B-6D2F8302C1F0}"/>
              </a:ext>
            </a:extLst>
          </p:cNvPr>
          <p:cNvSpPr txBox="1">
            <a:spLocks/>
          </p:cNvSpPr>
          <p:nvPr/>
        </p:nvSpPr>
        <p:spPr>
          <a:xfrm>
            <a:off x="6018092" y="1130269"/>
            <a:ext cx="5257798" cy="7262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Boxplot of Age, Average Salary and Rating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31E33-BA07-B34D-A1D2-E6A442C1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92" y="2272059"/>
            <a:ext cx="5949359" cy="44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0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CD35D9-3026-7046-AE7F-B97B3D0F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6" y="1956732"/>
            <a:ext cx="548181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A93E3-0F75-3444-8571-1E3C6C36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15" y="1956732"/>
            <a:ext cx="604775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95CD962-268A-EF4D-AA5C-2391B64A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26" y="909552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Bar plot comparing relationship between the type of ownership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F9D40-4957-FD45-9176-306593875098}"/>
              </a:ext>
            </a:extLst>
          </p:cNvPr>
          <p:cNvSpPr txBox="1">
            <a:spLocks/>
          </p:cNvSpPr>
          <p:nvPr/>
        </p:nvSpPr>
        <p:spPr>
          <a:xfrm>
            <a:off x="6096000" y="909552"/>
            <a:ext cx="5257798" cy="7262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Bar plot comparing relationship between company size</a:t>
            </a:r>
          </a:p>
        </p:txBody>
      </p:sp>
    </p:spTree>
    <p:extLst>
      <p:ext uri="{BB962C8B-B14F-4D97-AF65-F5344CB8AC3E}">
        <p14:creationId xmlns:p14="http://schemas.microsoft.com/office/powerpoint/2010/main" val="22841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574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DATA SCIENCE SALARY ESTIMATOR</vt:lpstr>
      <vt:lpstr>PROJECT SUMMARY</vt:lpstr>
      <vt:lpstr>RESOURCES AND LIBRARIES USED</vt:lpstr>
      <vt:lpstr>DATASET VARIABLES</vt:lpstr>
      <vt:lpstr>DATA CLEANING</vt:lpstr>
      <vt:lpstr>EXPLORATORY DATA ANALYSIS</vt:lpstr>
      <vt:lpstr>Correlation Heatmap comparing the relationship between age, average salary, rating, job description length and competitors count.</vt:lpstr>
      <vt:lpstr>Histogram of the Average Salaries</vt:lpstr>
      <vt:lpstr>Bar plot comparing relationship between the type of ownership</vt:lpstr>
      <vt:lpstr>Bar plot comparing relationship between various sectors</vt:lpstr>
      <vt:lpstr>Bar plot comparing relationship between different company industries </vt:lpstr>
      <vt:lpstr>Bar plot comparing relationship between job in different states.  </vt:lpstr>
      <vt:lpstr>PowerPoint Presentation</vt:lpstr>
      <vt:lpstr>MODEL BUILDING</vt:lpstr>
      <vt:lpstr>MODEL PERFORMANCE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ASANTE, PROSPER YIADOM</dc:creator>
  <cp:lastModifiedBy>ASANTE, PROSPER YIADOM</cp:lastModifiedBy>
  <cp:revision>11</cp:revision>
  <dcterms:created xsi:type="dcterms:W3CDTF">2023-08-20T09:16:28Z</dcterms:created>
  <dcterms:modified xsi:type="dcterms:W3CDTF">2023-08-24T21:35:46Z</dcterms:modified>
</cp:coreProperties>
</file>