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7" r:id="rId6"/>
    <p:sldId id="262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8" r:id="rId15"/>
    <p:sldId id="274" r:id="rId16"/>
    <p:sldId id="263" r:id="rId17"/>
    <p:sldId id="264" r:id="rId18"/>
    <p:sldId id="27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52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A537D64-A7D8-364A-B75C-1627456546B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BDF716-8E38-9E45-9BAF-DDF113AB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D85A-731F-7445-A890-D3FC28F3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102" y="1432223"/>
            <a:ext cx="2818417" cy="3357976"/>
          </a:xfrm>
        </p:spPr>
        <p:txBody>
          <a:bodyPr>
            <a:normAutofit/>
          </a:bodyPr>
          <a:lstStyle/>
          <a:p>
            <a:r>
              <a:rPr lang="en-US" sz="4800"/>
              <a:t>Analysis on Food Security Status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AA299C-4C05-564B-80E6-623416F59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102" y="4790198"/>
            <a:ext cx="2818418" cy="687058"/>
          </a:xfrm>
        </p:spPr>
        <p:txBody>
          <a:bodyPr>
            <a:normAutofit/>
          </a:bodyPr>
          <a:lstStyle/>
          <a:p>
            <a:r>
              <a:rPr lang="en-US" sz="1600" dirty="0"/>
              <a:t>Project Overview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D7942-0B4D-3A49-98C4-904D3B8F53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3" r="5037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A0B4A561-B040-1543-8040-B14FCA4F0983}"/>
              </a:ext>
            </a:extLst>
          </p:cNvPr>
          <p:cNvSpPr txBox="1">
            <a:spLocks/>
          </p:cNvSpPr>
          <p:nvPr/>
        </p:nvSpPr>
        <p:spPr>
          <a:xfrm>
            <a:off x="2271262" y="5517719"/>
            <a:ext cx="4434833" cy="68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Nunoo</a:t>
            </a:r>
            <a:r>
              <a:rPr lang="en-US" sz="1600" dirty="0"/>
              <a:t> Emmanuel Felix Landlord </a:t>
            </a:r>
            <a:r>
              <a:rPr lang="en-US" sz="1600" dirty="0" err="1"/>
              <a:t>Nii</a:t>
            </a:r>
            <a:r>
              <a:rPr lang="en-US" sz="1600" dirty="0"/>
              <a:t> </a:t>
            </a:r>
            <a:r>
              <a:rPr lang="en-US" sz="1600" dirty="0" err="1"/>
              <a:t>Operku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93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312AA-4492-084F-9055-7325FD7D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3373" y="2585507"/>
            <a:ext cx="3594100" cy="3543300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DB4B5-CB99-564D-8B04-D7B26B1B5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666" y="2642721"/>
            <a:ext cx="3594100" cy="38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4B263-96FB-874F-AE18-A0CDC5C84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625" y="2643511"/>
            <a:ext cx="3594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F0C51-1580-264B-8F5A-0FBF7F80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3" y="2585216"/>
            <a:ext cx="4049951" cy="3420277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89BA1-B50D-404C-9976-4035A2AD9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63624"/>
            <a:ext cx="3594100" cy="303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36741-AAC2-E44F-B187-A464FE6B5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551" y="2585216"/>
            <a:ext cx="4193627" cy="35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Exploratory data analysis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CA331-0949-A941-B0E5-44D4DD7E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65" y="774614"/>
            <a:ext cx="3192298" cy="264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261B6-594A-4443-9C9A-F475FC411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95" y="769353"/>
            <a:ext cx="3204999" cy="2654988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7D34B1D3-DFC4-E442-8274-FCDE85F10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78" y="774614"/>
            <a:ext cx="3192298" cy="2644466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E250AF8-B185-75A5-53AF-7A2163D8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dirty="0"/>
              <a:t>visualizing the distribution of </a:t>
            </a:r>
            <a:r>
              <a:rPr lang="en-US" dirty="0" err="1"/>
              <a:t>hhethnic</a:t>
            </a:r>
            <a:r>
              <a:rPr lang="en-US" dirty="0"/>
              <a:t>, </a:t>
            </a:r>
            <a:r>
              <a:rPr lang="en-US" dirty="0" err="1"/>
              <a:t>hhhsex</a:t>
            </a:r>
            <a:r>
              <a:rPr lang="en-US" dirty="0"/>
              <a:t> and </a:t>
            </a:r>
            <a:r>
              <a:rPr lang="en-US" dirty="0" err="1"/>
              <a:t>hhedu</a:t>
            </a:r>
            <a:r>
              <a:rPr lang="en-US" dirty="0"/>
              <a:t> to see how frequently each sub-category appears.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61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Exploratory data analysis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445DD-5F54-A548-8485-C29397E0F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08" y="564542"/>
            <a:ext cx="3064611" cy="3064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4BFE8-77A7-804C-8896-EAFFC1819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489" y="564542"/>
            <a:ext cx="3064611" cy="3064611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09EBCA80-49E3-4A45-9441-D5A7DFF2D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521" y="564542"/>
            <a:ext cx="3064611" cy="3064611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BB99556-8494-36E1-9CDF-2EE9650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Exploring some heatmaps for pivot tables with 2 categorical variables to see relationships between each other.</a:t>
            </a:r>
          </a:p>
          <a:p>
            <a:r>
              <a:rPr lang="en-US" sz="1800" dirty="0"/>
              <a:t>Lower values explains a more secure food security status.</a:t>
            </a:r>
          </a:p>
          <a:p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61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Exploratory data analysis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C34C5DF3-49A8-0547-8152-8A204528E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08" y="564542"/>
            <a:ext cx="3064611" cy="3064611"/>
          </a:xfrm>
          <a:prstGeom prst="rect">
            <a:avLst/>
          </a:prstGeom>
        </p:spPr>
      </p:pic>
      <p:pic>
        <p:nvPicPr>
          <p:cNvPr id="42" name="Content Placeholder 9">
            <a:extLst>
              <a:ext uri="{FF2B5EF4-FFF2-40B4-BE49-F238E27FC236}">
                <a16:creationId xmlns:a16="http://schemas.microsoft.com/office/drawing/2014/main" id="{46472702-064C-3040-B6D2-F25C2BCB6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95" y="834272"/>
            <a:ext cx="3204999" cy="252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FCF72-A5BD-1642-A3D1-B2C5EC180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521" y="564542"/>
            <a:ext cx="3064611" cy="3064611"/>
          </a:xfrm>
          <a:prstGeom prst="rect">
            <a:avLst/>
          </a:prstGeom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C35082-1B2C-10CB-CE38-2E101D57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Exploring some heatmaps for pivot tables with 3 categorical variables to see relationships between each other.</a:t>
            </a:r>
          </a:p>
          <a:p>
            <a:r>
              <a:rPr lang="en-US" sz="1800" dirty="0"/>
              <a:t>Lower values explains a more secure food security status.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7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Feature importance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BBCC-29C0-2247-89A5-04436EB3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15935"/>
            <a:ext cx="2650814" cy="354234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site: 0.07983228748995211</a:t>
            </a:r>
          </a:p>
          <a:p>
            <a:r>
              <a:rPr lang="en-US" dirty="0" err="1"/>
              <a:t>hhedu</a:t>
            </a:r>
            <a:r>
              <a:rPr lang="en-US" dirty="0"/>
              <a:t>: 0.04017644850421024</a:t>
            </a:r>
          </a:p>
          <a:p>
            <a:r>
              <a:rPr lang="en-US" dirty="0" err="1"/>
              <a:t>hhhage</a:t>
            </a:r>
            <a:r>
              <a:rPr lang="en-US" dirty="0"/>
              <a:t>: 0.011458368658044902</a:t>
            </a:r>
          </a:p>
          <a:p>
            <a:r>
              <a:rPr lang="en-US" dirty="0" err="1"/>
              <a:t>hhhsex</a:t>
            </a:r>
            <a:r>
              <a:rPr lang="en-US" dirty="0"/>
              <a:t>: 0.017390923854110885</a:t>
            </a:r>
          </a:p>
          <a:p>
            <a:r>
              <a:rPr lang="en-US" dirty="0" err="1"/>
              <a:t>hhethnic</a:t>
            </a:r>
            <a:r>
              <a:rPr lang="en-US" dirty="0"/>
              <a:t>: 0.016893286896525802</a:t>
            </a:r>
          </a:p>
          <a:p>
            <a:r>
              <a:rPr lang="en-US" dirty="0" err="1"/>
              <a:t>hhsize</a:t>
            </a:r>
            <a:r>
              <a:rPr lang="en-US" dirty="0"/>
              <a:t>: 0.0017701329433293133</a:t>
            </a:r>
          </a:p>
          <a:p>
            <a:r>
              <a:rPr lang="en-US" dirty="0"/>
              <a:t>u05: 0.0024977627115168326</a:t>
            </a:r>
          </a:p>
          <a:p>
            <a:r>
              <a:rPr lang="en-US" dirty="0" err="1"/>
              <a:t>povline</a:t>
            </a:r>
            <a:r>
              <a:rPr lang="en-US" dirty="0"/>
              <a:t>: 0.005597281466912672</a:t>
            </a:r>
          </a:p>
          <a:p>
            <a:r>
              <a:rPr lang="en-US" dirty="0"/>
              <a:t>windex3: 0.0055353855427297816</a:t>
            </a:r>
          </a:p>
          <a:p>
            <a:r>
              <a:rPr lang="en-US" dirty="0"/>
              <a:t>windex5: 0.004532784336307618</a:t>
            </a:r>
          </a:p>
          <a:p>
            <a:r>
              <a:rPr lang="en-US" dirty="0" err="1"/>
              <a:t>FS_score</a:t>
            </a:r>
            <a:r>
              <a:rPr lang="en-US" dirty="0"/>
              <a:t>: 0.0044630366473962955</a:t>
            </a:r>
          </a:p>
          <a:p>
            <a:r>
              <a:rPr lang="en-US" dirty="0"/>
              <a:t>FS: 0.005392018418302805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242383-4559-6449-AF4D-8D11CE256B1C}"/>
              </a:ext>
            </a:extLst>
          </p:cNvPr>
          <p:cNvSpPr txBox="1">
            <a:spLocks/>
          </p:cNvSpPr>
          <p:nvPr/>
        </p:nvSpPr>
        <p:spPr>
          <a:xfrm>
            <a:off x="4224131" y="2954442"/>
            <a:ext cx="2628613" cy="3503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site: 0.07983228748995211</a:t>
            </a:r>
          </a:p>
          <a:p>
            <a:r>
              <a:rPr lang="en-US" dirty="0" err="1"/>
              <a:t>hhedu</a:t>
            </a:r>
            <a:r>
              <a:rPr lang="en-US" dirty="0"/>
              <a:t>: 0.04017644850421024</a:t>
            </a:r>
          </a:p>
          <a:p>
            <a:r>
              <a:rPr lang="en-US" dirty="0" err="1"/>
              <a:t>hhhage</a:t>
            </a:r>
            <a:r>
              <a:rPr lang="en-US" dirty="0"/>
              <a:t>: 0.011458368658044902</a:t>
            </a:r>
          </a:p>
          <a:p>
            <a:r>
              <a:rPr lang="en-US" dirty="0" err="1"/>
              <a:t>hhhsex</a:t>
            </a:r>
            <a:r>
              <a:rPr lang="en-US" dirty="0"/>
              <a:t>: 0.017390923854110885</a:t>
            </a:r>
          </a:p>
          <a:p>
            <a:r>
              <a:rPr lang="en-US" dirty="0" err="1"/>
              <a:t>hhethnic</a:t>
            </a:r>
            <a:r>
              <a:rPr lang="en-US" dirty="0"/>
              <a:t>: 0.016893286896525802</a:t>
            </a:r>
          </a:p>
          <a:p>
            <a:r>
              <a:rPr lang="en-US" dirty="0" err="1"/>
              <a:t>hhsize</a:t>
            </a:r>
            <a:r>
              <a:rPr lang="en-US" dirty="0"/>
              <a:t>: 0.0017701329433293133</a:t>
            </a:r>
          </a:p>
          <a:p>
            <a:r>
              <a:rPr lang="en-US" dirty="0"/>
              <a:t>u05: 0.0024977627115168326</a:t>
            </a:r>
          </a:p>
          <a:p>
            <a:r>
              <a:rPr lang="en-US" dirty="0" err="1"/>
              <a:t>povline</a:t>
            </a:r>
            <a:r>
              <a:rPr lang="en-US" dirty="0"/>
              <a:t>: 0.005597281466912672</a:t>
            </a:r>
          </a:p>
          <a:p>
            <a:r>
              <a:rPr lang="en-US" dirty="0"/>
              <a:t>windex3: 0.0055353855427297816</a:t>
            </a:r>
          </a:p>
          <a:p>
            <a:r>
              <a:rPr lang="en-US" dirty="0"/>
              <a:t>windex5: 0.004532784336307618</a:t>
            </a:r>
          </a:p>
          <a:p>
            <a:r>
              <a:rPr lang="en-US" dirty="0" err="1"/>
              <a:t>FS_score</a:t>
            </a:r>
            <a:r>
              <a:rPr lang="en-US" dirty="0"/>
              <a:t>: 0.0044630366473962955</a:t>
            </a:r>
          </a:p>
          <a:p>
            <a:r>
              <a:rPr lang="en-US" dirty="0"/>
              <a:t>FS: 0.005392018418302805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163695-A869-8B49-854B-C9426151C1E1}"/>
              </a:ext>
            </a:extLst>
          </p:cNvPr>
          <p:cNvSpPr txBox="1">
            <a:spLocks/>
          </p:cNvSpPr>
          <p:nvPr/>
        </p:nvSpPr>
        <p:spPr>
          <a:xfrm>
            <a:off x="7829180" y="2915936"/>
            <a:ext cx="2901882" cy="3770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site: 0.003824138553250663</a:t>
            </a:r>
          </a:p>
          <a:p>
            <a:r>
              <a:rPr lang="en-US" dirty="0" err="1"/>
              <a:t>hhedu</a:t>
            </a:r>
            <a:r>
              <a:rPr lang="en-US" dirty="0"/>
              <a:t>: 0.012366556383994792</a:t>
            </a:r>
          </a:p>
          <a:p>
            <a:r>
              <a:rPr lang="en-US" dirty="0" err="1"/>
              <a:t>hhhage</a:t>
            </a:r>
            <a:r>
              <a:rPr lang="en-US" dirty="0"/>
              <a:t>: 0.00037280183929922406</a:t>
            </a:r>
          </a:p>
          <a:p>
            <a:r>
              <a:rPr lang="en-US" dirty="0" err="1"/>
              <a:t>hhhsex</a:t>
            </a:r>
            <a:r>
              <a:rPr lang="en-US" dirty="0"/>
              <a:t>: 0.014120550492593455</a:t>
            </a:r>
          </a:p>
          <a:p>
            <a:r>
              <a:rPr lang="en-US" dirty="0" err="1"/>
              <a:t>hhethnic</a:t>
            </a:r>
            <a:r>
              <a:rPr lang="en-US" dirty="0"/>
              <a:t>: 0.02871278729993904</a:t>
            </a:r>
          </a:p>
          <a:p>
            <a:r>
              <a:rPr lang="en-US" dirty="0" err="1"/>
              <a:t>hhsize</a:t>
            </a:r>
            <a:r>
              <a:rPr lang="en-US" dirty="0"/>
              <a:t>: 0.0001329215442317694</a:t>
            </a:r>
          </a:p>
          <a:p>
            <a:r>
              <a:rPr lang="en-US" dirty="0"/>
              <a:t>u05: 0.00011254493749318901</a:t>
            </a:r>
          </a:p>
          <a:p>
            <a:r>
              <a:rPr lang="en-US" dirty="0" err="1"/>
              <a:t>povline</a:t>
            </a:r>
            <a:r>
              <a:rPr lang="en-US" dirty="0"/>
              <a:t>: 8.301701056545508e-05</a:t>
            </a:r>
          </a:p>
          <a:p>
            <a:r>
              <a:rPr lang="en-US" dirty="0"/>
              <a:t>windex3: 2.5523192742083517e-05</a:t>
            </a:r>
          </a:p>
          <a:p>
            <a:r>
              <a:rPr lang="en-US" dirty="0"/>
              <a:t>windex5: 0.00010392586307782732</a:t>
            </a:r>
          </a:p>
          <a:p>
            <a:r>
              <a:rPr lang="en-US" dirty="0" err="1"/>
              <a:t>FS_score</a:t>
            </a:r>
            <a:r>
              <a:rPr lang="en-US" dirty="0"/>
              <a:t>: 0.00015144574976212074</a:t>
            </a:r>
          </a:p>
          <a:p>
            <a:r>
              <a:rPr lang="en-US" dirty="0"/>
              <a:t>FS: 0.0002707222979772874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24682-DA6F-8E46-9444-A2ED576A037E}"/>
              </a:ext>
            </a:extLst>
          </p:cNvPr>
          <p:cNvSpPr txBox="1"/>
          <p:nvPr/>
        </p:nvSpPr>
        <p:spPr>
          <a:xfrm>
            <a:off x="1198179" y="23332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F476A-C0EA-074D-B6F4-88E063EB1E0D}"/>
              </a:ext>
            </a:extLst>
          </p:cNvPr>
          <p:cNvSpPr txBox="1"/>
          <p:nvPr/>
        </p:nvSpPr>
        <p:spPr>
          <a:xfrm>
            <a:off x="4224131" y="23332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65BA3-B5A4-E345-AEF3-AD070E19AEAC}"/>
              </a:ext>
            </a:extLst>
          </p:cNvPr>
          <p:cNvSpPr txBox="1"/>
          <p:nvPr/>
        </p:nvSpPr>
        <p:spPr>
          <a:xfrm>
            <a:off x="7829180" y="2331204"/>
            <a:ext cx="21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6A76C-1C25-204B-A715-F8A479DE1BF8}"/>
              </a:ext>
            </a:extLst>
          </p:cNvPr>
          <p:cNvSpPr txBox="1"/>
          <p:nvPr/>
        </p:nvSpPr>
        <p:spPr>
          <a:xfrm>
            <a:off x="993987" y="6218443"/>
            <a:ext cx="992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higher importance scores have a stronger influence on the model's predictions.</a:t>
            </a:r>
          </a:p>
        </p:txBody>
      </p:sp>
    </p:spTree>
    <p:extLst>
      <p:ext uri="{BB962C8B-B14F-4D97-AF65-F5344CB8AC3E}">
        <p14:creationId xmlns:p14="http://schemas.microsoft.com/office/powerpoint/2010/main" val="346455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Model</a:t>
            </a:r>
            <a:br>
              <a:rPr lang="en-US" sz="6000" dirty="0"/>
            </a:br>
            <a:r>
              <a:rPr lang="en-US" sz="6000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First, I transformed the categorical variables into dummy variables. I also split the data into train and tests sets with a test size of 20% and a train size of 80%.</a:t>
            </a:r>
          </a:p>
          <a:p>
            <a:r>
              <a:rPr lang="en-US" dirty="0"/>
              <a:t>I built 3 classification machine learning models(decision trees, random forest and gradient boosting) and evaluated them accordingly with precision, recall and f1-score.</a:t>
            </a:r>
          </a:p>
          <a:p>
            <a:r>
              <a:rPr lang="en-US" dirty="0"/>
              <a:t>Used the </a:t>
            </a:r>
            <a:r>
              <a:rPr lang="en-US" dirty="0" err="1"/>
              <a:t>GridsearchCV</a:t>
            </a:r>
            <a:r>
              <a:rPr lang="en-US" dirty="0"/>
              <a:t> to find the best estimator and best parameters for the random forest model and evaluated the random forest to give the best f1-score.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465790"/>
            <a:ext cx="3984977" cy="3941345"/>
          </a:xfrm>
        </p:spPr>
        <p:txBody>
          <a:bodyPr>
            <a:normAutofit/>
          </a:bodyPr>
          <a:lstStyle/>
          <a:p>
            <a:r>
              <a:rPr lang="en-US" sz="6000" dirty="0"/>
              <a:t>Decision tree</a:t>
            </a:r>
            <a:br>
              <a:rPr lang="en-US" sz="6000" dirty="0"/>
            </a:br>
            <a:r>
              <a:rPr lang="en-US" sz="6000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--- Decision Tree ---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0       1.00      1.00      1.00       954</a:t>
            </a:r>
          </a:p>
          <a:p>
            <a:r>
              <a:rPr lang="en-US" dirty="0"/>
              <a:t>           1       0.51      0.52      0.51       262</a:t>
            </a:r>
          </a:p>
          <a:p>
            <a:r>
              <a:rPr lang="en-US" dirty="0"/>
              <a:t>           2       0.75      0.75      0.75       506</a:t>
            </a:r>
          </a:p>
          <a:p>
            <a:r>
              <a:rPr lang="en-US" dirty="0"/>
              <a:t>           3       0.98      0.98      0.98       460</a:t>
            </a:r>
          </a:p>
          <a:p>
            <a:r>
              <a:rPr lang="en-US" dirty="0"/>
              <a:t>           4       0.00      0.00      1.00        10</a:t>
            </a:r>
          </a:p>
          <a:p>
            <a:endParaRPr lang="en-US" dirty="0"/>
          </a:p>
          <a:p>
            <a:r>
              <a:rPr lang="en-US" dirty="0"/>
              <a:t>    accuracy                           </a:t>
            </a:r>
            <a:r>
              <a:rPr lang="en-US" b="1" dirty="0"/>
              <a:t>0.87</a:t>
            </a:r>
            <a:r>
              <a:rPr lang="en-US" dirty="0"/>
              <a:t>      2192</a:t>
            </a:r>
          </a:p>
          <a:p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0.65      0.65      0.85      2192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0.87      0.87      0.88      2192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465790"/>
            <a:ext cx="44891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Random forest</a:t>
            </a:r>
            <a:br>
              <a:rPr lang="en-US" sz="6000" dirty="0"/>
            </a:br>
            <a:r>
              <a:rPr lang="en-US" sz="6000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--- Random Forest ---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0       1.00      1.00      1.00       954</a:t>
            </a:r>
          </a:p>
          <a:p>
            <a:r>
              <a:rPr lang="en-US" dirty="0"/>
              <a:t>           1       0.62      0.47      0.54       262</a:t>
            </a:r>
          </a:p>
          <a:p>
            <a:r>
              <a:rPr lang="en-US" dirty="0"/>
              <a:t>           2       0.76      0.85      0.80       506</a:t>
            </a:r>
          </a:p>
          <a:p>
            <a:r>
              <a:rPr lang="en-US" dirty="0"/>
              <a:t>           3       0.98      1.00      0.99       460</a:t>
            </a:r>
          </a:p>
          <a:p>
            <a:r>
              <a:rPr lang="en-US" dirty="0"/>
              <a:t>           4       1.00      0.00      0.00        10</a:t>
            </a:r>
          </a:p>
          <a:p>
            <a:endParaRPr lang="en-US" dirty="0"/>
          </a:p>
          <a:p>
            <a:r>
              <a:rPr lang="en-US" dirty="0"/>
              <a:t>    accuracy                           </a:t>
            </a:r>
            <a:r>
              <a:rPr lang="en-US" b="1" dirty="0"/>
              <a:t>0.90</a:t>
            </a:r>
            <a:r>
              <a:rPr lang="en-US" dirty="0"/>
              <a:t>      2192</a:t>
            </a:r>
          </a:p>
          <a:p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0.87      0.67      0.67      2192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0.89      0.90      0.89      2192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31" y="1465790"/>
            <a:ext cx="4525400" cy="3941345"/>
          </a:xfrm>
        </p:spPr>
        <p:txBody>
          <a:bodyPr>
            <a:normAutofit/>
          </a:bodyPr>
          <a:lstStyle/>
          <a:p>
            <a:r>
              <a:rPr lang="en-US" sz="6000" dirty="0"/>
              <a:t>Gradient boosting</a:t>
            </a:r>
            <a:br>
              <a:rPr lang="en-US" sz="6000" dirty="0"/>
            </a:br>
            <a:r>
              <a:rPr lang="en-US" sz="6000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--- Gradient Boosting ---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0       1.00      1.00      1.00       954</a:t>
            </a:r>
          </a:p>
          <a:p>
            <a:r>
              <a:rPr lang="en-US" dirty="0"/>
              <a:t>           1       0.69      0.48      0.56       262</a:t>
            </a:r>
          </a:p>
          <a:p>
            <a:r>
              <a:rPr lang="en-US" dirty="0"/>
              <a:t>           2       0.77      0.89      0.82       506</a:t>
            </a:r>
          </a:p>
          <a:p>
            <a:r>
              <a:rPr lang="en-US" dirty="0"/>
              <a:t>           3       0.98      1.00      0.99       460</a:t>
            </a:r>
          </a:p>
          <a:p>
            <a:r>
              <a:rPr lang="en-US" dirty="0"/>
              <a:t>           4       0.00      0.00      1.00        10</a:t>
            </a:r>
          </a:p>
          <a:p>
            <a:endParaRPr lang="en-US" dirty="0"/>
          </a:p>
          <a:p>
            <a:r>
              <a:rPr lang="en-US" dirty="0"/>
              <a:t>    accuracy                           </a:t>
            </a:r>
            <a:r>
              <a:rPr lang="en-US" b="1" dirty="0"/>
              <a:t>0.91</a:t>
            </a:r>
            <a:r>
              <a:rPr lang="en-US" dirty="0"/>
              <a:t>      2192</a:t>
            </a:r>
          </a:p>
          <a:p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0.69      0.67      0.88      2192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0.90      0.91      0.90      2192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565B3-7B27-0C46-88AE-6E2D65C7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3B8C-57A0-694B-90B0-E827372F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involves the analysis of household food security data to understand the factors influencing food security levels among different households</a:t>
            </a:r>
            <a:r>
              <a:rPr lang="en-US"/>
              <a:t>. </a:t>
            </a:r>
          </a:p>
          <a:p>
            <a:r>
              <a:rPr lang="en-US"/>
              <a:t>The </a:t>
            </a:r>
            <a:r>
              <a:rPr lang="en-US" dirty="0"/>
              <a:t>dataset contains information on various demographic and socioeconomic variables of households, such as site, education level, age, gender, ethnicity, household size, presence of children under 5 years old, poverty status, wealth index, and food security score.</a:t>
            </a:r>
            <a:endParaRPr lang="en-US" sz="1800" dirty="0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00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465790"/>
            <a:ext cx="44891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Best</a:t>
            </a:r>
            <a:br>
              <a:rPr lang="en-US" sz="6000" dirty="0"/>
            </a:br>
            <a:r>
              <a:rPr lang="en-US" sz="6000" dirty="0"/>
              <a:t>Random forest</a:t>
            </a:r>
            <a:br>
              <a:rPr lang="en-US" sz="6000" dirty="0"/>
            </a:br>
            <a:r>
              <a:rPr lang="en-US" sz="6000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--- Best Random Forest ---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0       1.00      1.00      1.00       954</a:t>
            </a:r>
          </a:p>
          <a:p>
            <a:r>
              <a:rPr lang="en-US" dirty="0"/>
              <a:t>           1       0.69      0.47      0.56       262</a:t>
            </a:r>
          </a:p>
          <a:p>
            <a:r>
              <a:rPr lang="en-US" dirty="0"/>
              <a:t>           2       0.77      0.89      0.82       506</a:t>
            </a:r>
          </a:p>
          <a:p>
            <a:r>
              <a:rPr lang="en-US" dirty="0"/>
              <a:t>           3       0.98      1.00      0.99       460</a:t>
            </a:r>
          </a:p>
          <a:p>
            <a:r>
              <a:rPr lang="en-US" dirty="0"/>
              <a:t>           4       1.00      0.00      0.00        10</a:t>
            </a:r>
          </a:p>
          <a:p>
            <a:endParaRPr lang="en-US" dirty="0"/>
          </a:p>
          <a:p>
            <a:r>
              <a:rPr lang="en-US" dirty="0"/>
              <a:t>    accuracy                           </a:t>
            </a:r>
            <a:r>
              <a:rPr lang="en-US" b="1" dirty="0"/>
              <a:t>0.91</a:t>
            </a:r>
            <a:r>
              <a:rPr lang="en-US" dirty="0"/>
              <a:t>      2192</a:t>
            </a:r>
          </a:p>
          <a:p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0.89      0.67      0.68      2192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0.90      0.91      0.90      2192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BBCC-29C0-2247-89A5-04436EB3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Identifying factor that influence food security</a:t>
            </a:r>
          </a:p>
          <a:p>
            <a:r>
              <a:rPr lang="en-US" dirty="0"/>
              <a:t>Building a predictive model</a:t>
            </a:r>
          </a:p>
          <a:p>
            <a:r>
              <a:rPr lang="en-US" dirty="0"/>
              <a:t>Evaluation of the performance of the models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47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Resources and </a:t>
            </a:r>
            <a:br>
              <a:rPr lang="en-US" sz="6000" dirty="0"/>
            </a:br>
            <a:r>
              <a:rPr lang="en-US" sz="6000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Python Version: 3.11.</a:t>
            </a:r>
          </a:p>
          <a:p>
            <a:r>
              <a:rPr lang="en-US" dirty="0"/>
              <a:t>Packages: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matplotlib.</a:t>
            </a:r>
          </a:p>
          <a:p>
            <a:r>
              <a:rPr lang="en-US" dirty="0" err="1"/>
              <a:t>Softwares</a:t>
            </a:r>
            <a:r>
              <a:rPr lang="en-US" dirty="0"/>
              <a:t>: </a:t>
            </a:r>
            <a:r>
              <a:rPr lang="en-US" dirty="0" err="1"/>
              <a:t>Jupyter</a:t>
            </a:r>
            <a:r>
              <a:rPr lang="en-US" dirty="0"/>
              <a:t> Notebook, Spyder.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Dataset</a:t>
            </a:r>
            <a:br>
              <a:rPr lang="en-US" sz="6000" dirty="0"/>
            </a:br>
            <a:r>
              <a:rPr lang="en-US" sz="60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site</a:t>
            </a:r>
          </a:p>
          <a:p>
            <a:r>
              <a:rPr lang="en-US" dirty="0" err="1"/>
              <a:t>hhedu</a:t>
            </a:r>
            <a:r>
              <a:rPr lang="en-US" dirty="0"/>
              <a:t> –household head </a:t>
            </a:r>
            <a:r>
              <a:rPr lang="en-US" dirty="0" err="1"/>
              <a:t>eduation</a:t>
            </a:r>
            <a:endParaRPr lang="en-US" dirty="0"/>
          </a:p>
          <a:p>
            <a:r>
              <a:rPr lang="en-US" dirty="0" err="1"/>
              <a:t>hhhage</a:t>
            </a:r>
            <a:r>
              <a:rPr lang="en-US" dirty="0"/>
              <a:t> - household head age</a:t>
            </a:r>
          </a:p>
          <a:p>
            <a:r>
              <a:rPr lang="en-US" dirty="0" err="1"/>
              <a:t>hhhsex</a:t>
            </a:r>
            <a:r>
              <a:rPr lang="en-US" dirty="0"/>
              <a:t> – household head sex</a:t>
            </a:r>
          </a:p>
          <a:p>
            <a:r>
              <a:rPr lang="en-US" dirty="0" err="1"/>
              <a:t>hhethnic</a:t>
            </a:r>
            <a:r>
              <a:rPr lang="en-US" dirty="0"/>
              <a:t> – household head ethnicity</a:t>
            </a:r>
          </a:p>
          <a:p>
            <a:r>
              <a:rPr lang="en-US" dirty="0" err="1"/>
              <a:t>hhsize</a:t>
            </a:r>
            <a:r>
              <a:rPr lang="en-US" dirty="0"/>
              <a:t> – household size</a:t>
            </a:r>
          </a:p>
          <a:p>
            <a:r>
              <a:rPr lang="en-US" dirty="0"/>
              <a:t>u05 – number of people aged under 5</a:t>
            </a:r>
          </a:p>
          <a:p>
            <a:r>
              <a:rPr lang="en-US" dirty="0" err="1"/>
              <a:t>povline</a:t>
            </a:r>
            <a:r>
              <a:rPr lang="en-US" dirty="0"/>
              <a:t> – below the poverty line?</a:t>
            </a:r>
          </a:p>
          <a:p>
            <a:r>
              <a:rPr lang="en-US" dirty="0"/>
              <a:t>windex3 – wealth </a:t>
            </a:r>
            <a:r>
              <a:rPr lang="en-US" dirty="0" err="1"/>
              <a:t>tertile</a:t>
            </a:r>
            <a:r>
              <a:rPr lang="en-US" dirty="0"/>
              <a:t> of household</a:t>
            </a:r>
          </a:p>
          <a:p>
            <a:r>
              <a:rPr lang="en-US" dirty="0"/>
              <a:t>windex5 – wealth quintile of household</a:t>
            </a:r>
          </a:p>
          <a:p>
            <a:r>
              <a:rPr lang="en-US" dirty="0" err="1"/>
              <a:t>FS_score</a:t>
            </a:r>
            <a:r>
              <a:rPr lang="en-US" dirty="0"/>
              <a:t> – food security score</a:t>
            </a:r>
          </a:p>
          <a:p>
            <a:r>
              <a:rPr lang="en-US" dirty="0"/>
              <a:t>FS – food security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2183-4CE0-BB49-A907-E190854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8C9-53E2-4B4C-86E8-D32AC3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After downloading the data, I needed to clean it up so that it was usable for the models. I made the following changes:</a:t>
            </a:r>
          </a:p>
          <a:p>
            <a:r>
              <a:rPr lang="en-US" dirty="0"/>
              <a:t>Removed the ID column </a:t>
            </a:r>
          </a:p>
          <a:p>
            <a:r>
              <a:rPr lang="en-US" dirty="0"/>
              <a:t>Edited the </a:t>
            </a:r>
            <a:r>
              <a:rPr lang="en-US" dirty="0" err="1"/>
              <a:t>povline</a:t>
            </a:r>
            <a:r>
              <a:rPr lang="en-US" dirty="0"/>
              <a:t> column to remove “_(2)”, leaving the group with “yes” or ”no”.</a:t>
            </a:r>
          </a:p>
          <a:p>
            <a:r>
              <a:rPr lang="en-US" dirty="0"/>
              <a:t>Checked for missing values and removed them since the model will still be significant without them.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D02C-8444-BF4B-9207-37D3F346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36" y="304800"/>
            <a:ext cx="3997505" cy="34103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Exploratory data analysis</a:t>
            </a:r>
            <a:endParaRPr lang="en-US"/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0F4C741-1829-E546-B921-B5452F01F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2" y="451945"/>
            <a:ext cx="4950632" cy="3074304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1234B348-DC10-F3EB-DA5D-68580FDE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Summary statistics on numerical variables</a:t>
            </a:r>
          </a:p>
          <a:p>
            <a:r>
              <a:rPr lang="en-US" sz="1800" dirty="0"/>
              <a:t>Heatmap for the correlation matrix produced by the correlation of numerical variables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B4C4F541-7DD5-4952-9DF7-D56A3314A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US" sz="4400"/>
              <a:t>Exploratory data analysis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A935DF0-EE4D-884F-B896-3EA710562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6143" y="3331376"/>
            <a:ext cx="2854804" cy="2665938"/>
          </a:xfrm>
        </p:spPr>
      </p:pic>
      <p:grpSp>
        <p:nvGrpSpPr>
          <p:cNvPr id="45" name="Group 31">
            <a:extLst>
              <a:ext uri="{FF2B5EF4-FFF2-40B4-BE49-F238E27FC236}">
                <a16:creationId xmlns:a16="http://schemas.microsoft.com/office/drawing/2014/main" id="{8B08BF21-8D99-46EC-BEE7-9774026D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Oval 32">
              <a:extLst>
                <a:ext uri="{FF2B5EF4-FFF2-40B4-BE49-F238E27FC236}">
                  <a16:creationId xmlns:a16="http://schemas.microsoft.com/office/drawing/2014/main" id="{0C7C5B93-23C6-4AD8-9344-638B128C4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436F4D3D-419A-44A4-AF0F-B20F3EE6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DE0DD-C523-FE41-8A65-0F9572D62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710" y="3247697"/>
            <a:ext cx="2868104" cy="28547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F2558B-C457-BD42-B744-7495AE15D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915" y="484632"/>
            <a:ext cx="2740010" cy="2558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2082B5-79D5-C146-8CAA-59398609A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1839" y="496521"/>
            <a:ext cx="3040161" cy="26134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0709C7-119E-B140-9D66-A9E61FC29D5F}"/>
              </a:ext>
            </a:extLst>
          </p:cNvPr>
          <p:cNvSpPr txBox="1"/>
          <p:nvPr/>
        </p:nvSpPr>
        <p:spPr>
          <a:xfrm>
            <a:off x="851338" y="2490952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showing an overview of the distribution of household head age, household size, food security score, and number of people aged under 5.</a:t>
            </a:r>
          </a:p>
        </p:txBody>
      </p:sp>
    </p:spTree>
    <p:extLst>
      <p:ext uri="{BB962C8B-B14F-4D97-AF65-F5344CB8AC3E}">
        <p14:creationId xmlns:p14="http://schemas.microsoft.com/office/powerpoint/2010/main" val="73044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8BC7-5432-1348-A692-654DDC8B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B15AC-24AA-DB49-B0EA-C4009FEC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4714" y="2624315"/>
            <a:ext cx="3512142" cy="3829037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F1CE6-7FC4-7844-9CA5-FE3B16497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856" y="2813761"/>
            <a:ext cx="3144838" cy="34599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DEEE52-5094-4B4B-8504-854E988D3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53" y="2624315"/>
            <a:ext cx="3217343" cy="353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818E02-76CF-8849-9F6D-8826EAF99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197" y="2972857"/>
            <a:ext cx="3594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{7A9D61E8-3646-7E43-BF9E-D56D3CC2025B}tf10001070</Template>
  <TotalTime>176</TotalTime>
  <Words>890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Rockwell</vt:lpstr>
      <vt:lpstr>Rockwell Condensed</vt:lpstr>
      <vt:lpstr>Rockwell Extra Bold</vt:lpstr>
      <vt:lpstr>Wingdings</vt:lpstr>
      <vt:lpstr>Wood Type</vt:lpstr>
      <vt:lpstr>Analysis on Food Security Status</vt:lpstr>
      <vt:lpstr>Project summary</vt:lpstr>
      <vt:lpstr>Project objectives</vt:lpstr>
      <vt:lpstr>Resources and  libraries</vt:lpstr>
      <vt:lpstr>Dataset variables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importance comparison</vt:lpstr>
      <vt:lpstr>Model building</vt:lpstr>
      <vt:lpstr>Decision tree Model performance</vt:lpstr>
      <vt:lpstr>Random forest Model performance</vt:lpstr>
      <vt:lpstr>Gradient boosting Model performance</vt:lpstr>
      <vt:lpstr>Best Random forest Model performance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Food Security Status</dc:title>
  <dc:creator>ASANTE, PROSPER YIADOM</dc:creator>
  <cp:lastModifiedBy>ASANTE, PROSPER YIADOM</cp:lastModifiedBy>
  <cp:revision>14</cp:revision>
  <dcterms:created xsi:type="dcterms:W3CDTF">2023-08-22T08:01:24Z</dcterms:created>
  <dcterms:modified xsi:type="dcterms:W3CDTF">2023-08-22T10:57:48Z</dcterms:modified>
</cp:coreProperties>
</file>