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91" r:id="rId3"/>
    <p:sldId id="485" r:id="rId4"/>
    <p:sldId id="487" r:id="rId5"/>
    <p:sldId id="488" r:id="rId6"/>
    <p:sldId id="489" r:id="rId7"/>
    <p:sldId id="490" r:id="rId8"/>
    <p:sldId id="491" r:id="rId9"/>
    <p:sldId id="493" r:id="rId10"/>
    <p:sldId id="494" r:id="rId11"/>
    <p:sldId id="495" r:id="rId12"/>
    <p:sldId id="496" r:id="rId13"/>
    <p:sldId id="500" r:id="rId14"/>
    <p:sldId id="509" r:id="rId15"/>
    <p:sldId id="498" r:id="rId16"/>
    <p:sldId id="499" r:id="rId17"/>
    <p:sldId id="501" r:id="rId18"/>
    <p:sldId id="502" r:id="rId19"/>
    <p:sldId id="503" r:id="rId20"/>
    <p:sldId id="507" r:id="rId21"/>
    <p:sldId id="508" r:id="rId22"/>
    <p:sldId id="510" r:id="rId23"/>
    <p:sldId id="511" r:id="rId24"/>
    <p:sldId id="512" r:id="rId25"/>
    <p:sldId id="505" r:id="rId26"/>
    <p:sldId id="506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5" r:id="rId37"/>
    <p:sldId id="522" r:id="rId38"/>
    <p:sldId id="523" r:id="rId39"/>
    <p:sldId id="524" r:id="rId40"/>
    <p:sldId id="526" r:id="rId41"/>
    <p:sldId id="527" r:id="rId42"/>
    <p:sldId id="530" r:id="rId43"/>
    <p:sldId id="528" r:id="rId44"/>
    <p:sldId id="529" r:id="rId45"/>
    <p:sldId id="531" r:id="rId46"/>
    <p:sldId id="532" r:id="rId47"/>
    <p:sldId id="533" r:id="rId48"/>
    <p:sldId id="534" r:id="rId49"/>
    <p:sldId id="540" r:id="rId50"/>
    <p:sldId id="535" r:id="rId51"/>
    <p:sldId id="541" r:id="rId52"/>
    <p:sldId id="536" r:id="rId53"/>
    <p:sldId id="537" r:id="rId54"/>
    <p:sldId id="538" r:id="rId55"/>
    <p:sldId id="539" r:id="rId56"/>
    <p:sldId id="542" r:id="rId57"/>
    <p:sldId id="543" r:id="rId58"/>
    <p:sldId id="544" r:id="rId59"/>
    <p:sldId id="464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60"/>
    <a:srgbClr val="94494E"/>
    <a:srgbClr val="303C4C"/>
    <a:srgbClr val="7B8FAA"/>
    <a:srgbClr val="6C7D93"/>
    <a:srgbClr val="5C6B7F"/>
    <a:srgbClr val="546989"/>
    <a:srgbClr val="4B5E79"/>
    <a:srgbClr val="3E4F65"/>
    <a:srgbClr val="8CA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/>
    <p:restoredTop sz="59698" autoAdjust="0"/>
  </p:normalViewPr>
  <p:slideViewPr>
    <p:cSldViewPr snapToGrid="0" snapToObjects="1">
      <p:cViewPr varScale="1">
        <p:scale>
          <a:sx n="69" d="100"/>
          <a:sy n="69" d="100"/>
        </p:scale>
        <p:origin x="2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*p;</a:t>
            </a:r>
          </a:p>
          <a:p>
            <a:r>
              <a:rPr lang="en-US" altLang="zh-TW" dirty="0" smtClean="0"/>
              <a:t>    cout&lt;&lt;"Initialize float to 2.5"&lt;&lt; endl;</a:t>
            </a:r>
          </a:p>
          <a:p>
            <a:r>
              <a:rPr lang="en-US" altLang="zh-TW" dirty="0" smtClean="0"/>
              <a:t>    float f=2.5;</a:t>
            </a:r>
          </a:p>
          <a:p>
            <a:r>
              <a:rPr lang="en-US" altLang="zh-TW" dirty="0" smtClean="0"/>
              <a:t>    p = &amp;f;</a:t>
            </a:r>
          </a:p>
          <a:p>
            <a:r>
              <a:rPr lang="en-US" altLang="zh-TW" dirty="0" smtClean="0"/>
              <a:t>    cout&lt;&lt;"*p = "&lt;&lt; *p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cout&lt;&lt;"Change float to 3.5"&lt;&lt; endl;</a:t>
            </a:r>
          </a:p>
          <a:p>
            <a:r>
              <a:rPr lang="en-US" altLang="zh-TW" dirty="0" smtClean="0"/>
              <a:t>    f=3.5;</a:t>
            </a:r>
          </a:p>
          <a:p>
            <a:r>
              <a:rPr lang="en-US" altLang="zh-TW" dirty="0" smtClean="0"/>
              <a:t>    cout&lt;&lt;"*p = "&lt;&lt; *p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74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int arrayN[50];</a:t>
            </a:r>
          </a:p>
          <a:p>
            <a:r>
              <a:rPr lang="en-US" altLang="zh-TW" dirty="0" smtClean="0"/>
              <a:t>    int *p = arrayN;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 = 0; i &lt; 50 ; i++)</a:t>
            </a:r>
          </a:p>
          <a:p>
            <a:r>
              <a:rPr lang="en-US" altLang="zh-TW" dirty="0" smtClean="0"/>
              <a:t>        *(p+i)=i+1;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 = 0; i &lt; 50 ; i++)</a:t>
            </a:r>
          </a:p>
          <a:p>
            <a:r>
              <a:rPr lang="en-US" altLang="zh-TW" dirty="0" smtClean="0"/>
              <a:t>        cout &lt;&lt; *(p+i) &lt;&lt; " 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21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const int N = 30;</a:t>
            </a:r>
          </a:p>
          <a:p>
            <a:r>
              <a:rPr lang="en-US" altLang="zh-TW" dirty="0" smtClean="0"/>
              <a:t>    int fibonacciNumber[N] = {1,1};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int *p = fibonacciNumber;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i=2; i&lt;N ;i++)</a:t>
            </a:r>
          </a:p>
          <a:p>
            <a:r>
              <a:rPr lang="en-US" altLang="zh-TW" dirty="0" smtClean="0"/>
              <a:t>        *(p+i) = *(p+i-1) + *(p+i-2);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 = 0; i &lt; N; i++)</a:t>
            </a:r>
          </a:p>
          <a:p>
            <a:r>
              <a:rPr lang="en-US" altLang="zh-TW" dirty="0" smtClean="0"/>
              <a:t>        cout &lt;&lt; *(p+i)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006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&lt;stdlib.h&gt;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 = 0;</a:t>
            </a:r>
          </a:p>
          <a:p>
            <a:r>
              <a:rPr lang="en-US" altLang="zh-TW" dirty="0" smtClean="0"/>
              <a:t>    cout &lt;&lt; "Please input the number N."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int *p = (int *) malloc(sizeof(int) * N);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 =0 ; i&lt;N ; i++){</a:t>
            </a:r>
          </a:p>
          <a:p>
            <a:r>
              <a:rPr lang="en-US" altLang="zh-TW" dirty="0" smtClean="0"/>
              <a:t>        *(p+i) = i+1;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for (int i =0 ; i&lt;N ; i++)</a:t>
            </a:r>
          </a:p>
          <a:p>
            <a:r>
              <a:rPr lang="en-US" altLang="zh-TW" dirty="0" smtClean="0"/>
              <a:t>        cout &lt;&lt; "#" &lt;&lt; i+1 &lt;&lt; " " &lt;&lt;*(p+i) &lt;&lt; endl;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45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&lt;stdlib.h&gt;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students = 0;</a:t>
            </a:r>
          </a:p>
          <a:p>
            <a:r>
              <a:rPr lang="en-US" altLang="zh-TW" dirty="0" smtClean="0"/>
              <a:t>    cout &lt;&lt; "Please input the number of students." &lt;&lt; endl;</a:t>
            </a:r>
          </a:p>
          <a:p>
            <a:r>
              <a:rPr lang="en-US" altLang="zh-TW" dirty="0" smtClean="0"/>
              <a:t>    cin &gt;&gt; students;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double *p = (double *) malloc(sizeof(double) * students);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 =0 ; i&lt;students ; i++){</a:t>
            </a:r>
          </a:p>
          <a:p>
            <a:r>
              <a:rPr lang="en-US" altLang="zh-TW" dirty="0" smtClean="0"/>
              <a:t>        cout &lt;&lt; "Please enter the score of #" &lt;&lt; i+1 &lt;&lt; endl;</a:t>
            </a:r>
          </a:p>
          <a:p>
            <a:r>
              <a:rPr lang="en-US" altLang="zh-TW" dirty="0" smtClean="0"/>
              <a:t>        cin &gt;&gt; *(p+i);</a:t>
            </a:r>
          </a:p>
          <a:p>
            <a:r>
              <a:rPr lang="en-US" altLang="zh-TW" dirty="0" smtClean="0"/>
              <a:t>        cout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for (int i =0 ; i&lt;students ; i++)</a:t>
            </a:r>
          </a:p>
          <a:p>
            <a:r>
              <a:rPr lang="en-US" altLang="zh-TW" dirty="0" smtClean="0"/>
              <a:t>        cout &lt;&lt; "#" &lt;&lt; i+1 &lt;&lt; " " &lt;&lt;*(p+i) &lt;&lt; endl;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460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&lt;stdlib.h&gt;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int i, j;</a:t>
            </a:r>
          </a:p>
          <a:p>
            <a:r>
              <a:rPr lang="en-US" altLang="zh-TW" dirty="0" smtClean="0"/>
              <a:t>    double sum=0, aver;</a:t>
            </a:r>
          </a:p>
          <a:p>
            <a:r>
              <a:rPr lang="en-US" altLang="zh-TW" dirty="0" smtClean="0"/>
              <a:t>    int **student;</a:t>
            </a:r>
          </a:p>
          <a:p>
            <a:r>
              <a:rPr lang="en-US" altLang="zh-TW" dirty="0" smtClean="0"/>
              <a:t>    int m,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&lt;&lt;"</a:t>
            </a:r>
            <a:r>
              <a:rPr lang="zh-TW" altLang="en-US" dirty="0" smtClean="0"/>
              <a:t>請輸入班級數目</a:t>
            </a:r>
            <a:r>
              <a:rPr lang="en-US" altLang="zh-TW" dirty="0" smtClean="0"/>
              <a:t>: " &lt;&lt;endl;</a:t>
            </a:r>
          </a:p>
          <a:p>
            <a:r>
              <a:rPr lang="en-US" altLang="zh-TW" dirty="0" smtClean="0"/>
              <a:t>    cin &gt;&gt; m;</a:t>
            </a:r>
          </a:p>
          <a:p>
            <a:r>
              <a:rPr lang="en-US" altLang="zh-TW" dirty="0" smtClean="0"/>
              <a:t>    cout &lt;&lt;"</a:t>
            </a:r>
            <a:r>
              <a:rPr lang="zh-TW" altLang="en-US" dirty="0" smtClean="0"/>
              <a:t>請輸入每班人數</a:t>
            </a:r>
            <a:r>
              <a:rPr lang="en-US" altLang="zh-TW" dirty="0" smtClean="0"/>
              <a:t>: " &lt;&lt;endl;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動態配置</a:t>
            </a:r>
            <a:r>
              <a:rPr lang="en-US" altLang="zh-TW" dirty="0" smtClean="0"/>
              <a:t>m</a:t>
            </a:r>
            <a:r>
              <a:rPr lang="zh-TW" altLang="en-US" dirty="0" smtClean="0"/>
              <a:t>班各</a:t>
            </a:r>
            <a:r>
              <a:rPr lang="en-US" altLang="zh-TW" dirty="0" smtClean="0"/>
              <a:t>n</a:t>
            </a:r>
            <a:r>
              <a:rPr lang="zh-TW" altLang="en-US" dirty="0" smtClean="0"/>
              <a:t>人之記憶體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student = (int **)malloc(sizeof(int *) * m);</a:t>
            </a:r>
          </a:p>
          <a:p>
            <a:r>
              <a:rPr lang="en-US" altLang="zh-TW" dirty="0" smtClean="0"/>
              <a:t>    for ( j=0; j &lt; m; j++ )</a:t>
            </a:r>
          </a:p>
          <a:p>
            <a:r>
              <a:rPr lang="en-US" altLang="zh-TW" dirty="0" smtClean="0"/>
              <a:t>        student[j] = (int *)malloc(sizeof(int) * n);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 </a:t>
            </a:r>
            <a:r>
              <a:rPr lang="zh-TW" altLang="en-US" dirty="0" smtClean="0"/>
              <a:t>分別讀入</a:t>
            </a:r>
            <a:r>
              <a:rPr lang="en-US" altLang="zh-TW" dirty="0" smtClean="0"/>
              <a:t>m</a:t>
            </a:r>
            <a:r>
              <a:rPr lang="zh-TW" altLang="en-US" dirty="0" smtClean="0"/>
              <a:t>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個同學成績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 j=0; j &lt; m; j++ 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班級</a:t>
            </a:r>
            <a:r>
              <a:rPr lang="en-US" altLang="zh-TW" dirty="0" smtClean="0"/>
              <a:t>" &lt;&lt; j+1 &lt;&lt;endl;</a:t>
            </a:r>
          </a:p>
          <a:p>
            <a:r>
              <a:rPr lang="en-US" altLang="zh-TW" dirty="0" smtClean="0"/>
              <a:t>        for ( i=0; i &lt; n; i++ 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cout &lt;&lt; "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" &lt;&lt;i+1&lt;&lt;endl;</a:t>
            </a:r>
          </a:p>
          <a:p>
            <a:r>
              <a:rPr lang="en-US" altLang="zh-TW" dirty="0" smtClean="0"/>
              <a:t>            cin &gt;&gt; student[j][i];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// </a:t>
            </a:r>
            <a:r>
              <a:rPr lang="zh-TW" altLang="en-US" dirty="0" smtClean="0"/>
              <a:t>計算總和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 j=0; j &lt; m; j++ )</a:t>
            </a:r>
          </a:p>
          <a:p>
            <a:r>
              <a:rPr lang="en-US" altLang="zh-TW" dirty="0" smtClean="0"/>
              <a:t>        for ( i=0; i &lt; n; i++ )</a:t>
            </a:r>
          </a:p>
          <a:p>
            <a:r>
              <a:rPr lang="en-US" altLang="zh-TW" dirty="0" smtClean="0"/>
              <a:t>            sum+=student[j][i];</a:t>
            </a:r>
          </a:p>
          <a:p>
            <a:r>
              <a:rPr lang="en-US" altLang="zh-TW" dirty="0" smtClean="0"/>
              <a:t>    // </a:t>
            </a:r>
            <a:r>
              <a:rPr lang="zh-TW" altLang="en-US" dirty="0" smtClean="0"/>
              <a:t>求平均值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aver=sum/(m*n);</a:t>
            </a:r>
          </a:p>
          <a:p>
            <a:r>
              <a:rPr lang="en-US" altLang="zh-TW" dirty="0" smtClean="0"/>
              <a:t>    cout &lt;&lt; aver 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60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橢圓 44">
            <a:extLst>
              <a:ext uri="{FF2B5EF4-FFF2-40B4-BE49-F238E27FC236}">
                <a16:creationId xmlns:a16="http://schemas.microsoft.com/office/drawing/2014/main" id="{F5E7072E-8BE6-DC4A-9F5B-A7CFA899D38F}"/>
              </a:ext>
            </a:extLst>
          </p:cNvPr>
          <p:cNvSpPr/>
          <p:nvPr/>
        </p:nvSpPr>
        <p:spPr>
          <a:xfrm>
            <a:off x="7619358" y="2763710"/>
            <a:ext cx="814387" cy="8143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379823" y="154021"/>
            <a:ext cx="3432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間接取值運算子 * 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CB0769FA-C8B3-B04C-81B2-7232478209F7}"/>
              </a:ext>
            </a:extLst>
          </p:cNvPr>
          <p:cNvSpPr/>
          <p:nvPr/>
        </p:nvSpPr>
        <p:spPr>
          <a:xfrm>
            <a:off x="1291757" y="1775024"/>
            <a:ext cx="2454172" cy="2736304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3200" dirty="0">
                <a:latin typeface="Corbel" panose="020B0503020204020204" pitchFamily="34" charset="0"/>
              </a:rPr>
              <a:t>int *p;</a:t>
            </a:r>
          </a:p>
          <a:p>
            <a:r>
              <a:rPr lang="en-US" altLang="zh-TW" sz="3200" dirty="0">
                <a:latin typeface="Corbel" panose="020B0503020204020204" pitchFamily="34" charset="0"/>
              </a:rPr>
              <a:t>int v = 100;</a:t>
            </a:r>
          </a:p>
          <a:p>
            <a:r>
              <a:rPr lang="en-US" altLang="zh-TW" sz="3200" dirty="0">
                <a:latin typeface="Corbel" panose="020B0503020204020204" pitchFamily="34" charset="0"/>
              </a:rPr>
              <a:t>p = </a:t>
            </a:r>
            <a:r>
              <a:rPr lang="en-US" altLang="zh-TW" sz="3200" dirty="0">
                <a:solidFill>
                  <a:schemeClr val="tx1"/>
                </a:solidFill>
                <a:latin typeface="Corbel" panose="020B0503020204020204" pitchFamily="34" charset="0"/>
              </a:rPr>
              <a:t>&amp;</a:t>
            </a:r>
            <a:r>
              <a:rPr lang="en-US" altLang="zh-TW" sz="3200" dirty="0">
                <a:latin typeface="Corbel" panose="020B0503020204020204" pitchFamily="34" charset="0"/>
              </a:rPr>
              <a:t>v;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Corbel" panose="020B0503020204020204" pitchFamily="34" charset="0"/>
              </a:rPr>
              <a:t>*</a:t>
            </a:r>
            <a:r>
              <a:rPr lang="en-US" altLang="zh-TW" sz="3200" dirty="0">
                <a:solidFill>
                  <a:srgbClr val="FF0000"/>
                </a:solidFill>
                <a:latin typeface="Corbel" panose="020B0503020204020204" pitchFamily="34" charset="0"/>
              </a:rPr>
              <a:t>p = 10;</a:t>
            </a:r>
          </a:p>
          <a:p>
            <a:r>
              <a:rPr lang="en-US" altLang="zh-TW" sz="3200" dirty="0">
                <a:latin typeface="Corbel" panose="020B0503020204020204" pitchFamily="34" charset="0"/>
              </a:rPr>
              <a:t>cout &lt;&lt; </a:t>
            </a:r>
            <a:r>
              <a:rPr lang="en-US" altLang="zh-TW" sz="3200" dirty="0">
                <a:solidFill>
                  <a:schemeClr val="tx1"/>
                </a:solidFill>
                <a:latin typeface="Corbel" panose="020B0503020204020204" pitchFamily="34" charset="0"/>
              </a:rPr>
              <a:t>v</a:t>
            </a:r>
            <a:r>
              <a:rPr lang="en-US" altLang="zh-TW" sz="3200" dirty="0">
                <a:latin typeface="Corbel" panose="020B0503020204020204" pitchFamily="34" charset="0"/>
              </a:rPr>
              <a:t>;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AA019DE-2F29-8548-B91C-A9996379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6" y="5168164"/>
            <a:ext cx="8496944" cy="9619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00CDE3-EA43-1D4E-A7D9-260B12738286}"/>
              </a:ext>
            </a:extLst>
          </p:cNvPr>
          <p:cNvSpPr/>
          <p:nvPr/>
        </p:nvSpPr>
        <p:spPr>
          <a:xfrm>
            <a:off x="10108638" y="2858699"/>
            <a:ext cx="1000125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Hant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0">
            <a:extLst>
              <a:ext uri="{FF2B5EF4-FFF2-40B4-BE49-F238E27FC236}">
                <a16:creationId xmlns:a16="http://schemas.microsoft.com/office/drawing/2014/main" id="{6582A914-3593-AC4E-9DC4-FFA37665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2571" y="3460871"/>
            <a:ext cx="341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A24-741B-1C4F-92D6-ABBE09F8927F}"/>
              </a:ext>
            </a:extLst>
          </p:cNvPr>
          <p:cNvSpPr/>
          <p:nvPr/>
        </p:nvSpPr>
        <p:spPr>
          <a:xfrm>
            <a:off x="9920756" y="3953208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0x28fef8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0">
            <a:extLst>
              <a:ext uri="{FF2B5EF4-FFF2-40B4-BE49-F238E27FC236}">
                <a16:creationId xmlns:a16="http://schemas.microsoft.com/office/drawing/2014/main" id="{BD108AB0-0706-1542-A529-D5CE6730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544" y="2912343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DD8F47-B2A7-8C48-B639-CA394C949961}"/>
              </a:ext>
            </a:extLst>
          </p:cNvPr>
          <p:cNvCxnSpPr/>
          <p:nvPr/>
        </p:nvCxnSpPr>
        <p:spPr>
          <a:xfrm>
            <a:off x="10067036" y="2855661"/>
            <a:ext cx="1080120" cy="5745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0BFCF66-9C74-2B46-85DA-7D70EAF7EC28}"/>
              </a:ext>
            </a:extLst>
          </p:cNvPr>
          <p:cNvCxnSpPr/>
          <p:nvPr/>
        </p:nvCxnSpPr>
        <p:spPr>
          <a:xfrm flipV="1">
            <a:off x="10108638" y="2858699"/>
            <a:ext cx="1000125" cy="571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E930929-ECF5-DD4F-A5A6-A27866ECB49F}"/>
              </a:ext>
            </a:extLst>
          </p:cNvPr>
          <p:cNvSpPr txBox="1"/>
          <p:nvPr/>
        </p:nvSpPr>
        <p:spPr>
          <a:xfrm>
            <a:off x="10287936" y="2423856"/>
            <a:ext cx="69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zh-TW" altLang="en-US" sz="2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791E3A1-6439-5345-B837-3E0D4D2CF181}"/>
              </a:ext>
            </a:extLst>
          </p:cNvPr>
          <p:cNvGrpSpPr/>
          <p:nvPr/>
        </p:nvGrpSpPr>
        <p:grpSpPr>
          <a:xfrm>
            <a:off x="4449422" y="2035486"/>
            <a:ext cx="2663062" cy="2222287"/>
            <a:chOff x="5149112" y="2200275"/>
            <a:chExt cx="2663062" cy="2222287"/>
          </a:xfrm>
        </p:grpSpPr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6697AB0B-04D6-2C47-B7EB-3F81964E6701}"/>
                </a:ext>
              </a:extLst>
            </p:cNvPr>
            <p:cNvSpPr/>
            <p:nvPr/>
          </p:nvSpPr>
          <p:spPr>
            <a:xfrm>
              <a:off x="5149112" y="2200275"/>
              <a:ext cx="2663062" cy="222228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1BB0F5-1D27-234F-A825-326F7BDC51AA}"/>
                </a:ext>
              </a:extLst>
            </p:cNvPr>
            <p:cNvSpPr/>
            <p:nvPr/>
          </p:nvSpPr>
          <p:spPr>
            <a:xfrm>
              <a:off x="5488426" y="2904224"/>
              <a:ext cx="814387" cy="81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D549A24-6932-594B-B0D7-389C427BF670}"/>
                </a:ext>
              </a:extLst>
            </p:cNvPr>
            <p:cNvSpPr/>
            <p:nvPr/>
          </p:nvSpPr>
          <p:spPr>
            <a:xfrm>
              <a:off x="6607950" y="2388360"/>
              <a:ext cx="814387" cy="81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32368B91-1C24-1A49-8087-D0D20A3E8C72}"/>
                </a:ext>
              </a:extLst>
            </p:cNvPr>
            <p:cNvSpPr/>
            <p:nvPr/>
          </p:nvSpPr>
          <p:spPr>
            <a:xfrm>
              <a:off x="6607949" y="3414436"/>
              <a:ext cx="814387" cy="81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67AEA9-08EE-604E-A352-5392B82C4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77" y="308058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dirty="0">
                  <a:latin typeface="Arial" charset="0"/>
                  <a:ea typeface="新細明體" charset="-120"/>
                </a:rPr>
                <a:t>v</a:t>
              </a:r>
              <a:endParaRPr lang="zh-TW" altLang="en-US" sz="24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2" name="文字方塊 10">
              <a:extLst>
                <a:ext uri="{FF2B5EF4-FFF2-40B4-BE49-F238E27FC236}">
                  <a16:creationId xmlns:a16="http://schemas.microsoft.com/office/drawing/2014/main" id="{DEC63F29-F454-7E4D-9F87-C6709E83E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970" y="2546507"/>
              <a:ext cx="696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dirty="0">
                  <a:latin typeface="Arial" charset="0"/>
                  <a:ea typeface="新細明體" charset="-120"/>
                </a:rPr>
                <a:t>10?</a:t>
              </a:r>
              <a:endParaRPr lang="zh-TW" altLang="en-US" sz="24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D6ED232-417B-4741-AB3E-509201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737" y="3606046"/>
              <a:ext cx="9920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dirty="0">
                  <a:latin typeface="Arial" charset="0"/>
                  <a:ea typeface="新細明體" charset="-120"/>
                </a:rPr>
                <a:t>100?</a:t>
              </a:r>
              <a:endParaRPr lang="zh-TW" altLang="en-US" sz="24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14" name="直線單箭頭接點 12">
              <a:extLst>
                <a:ext uri="{FF2B5EF4-FFF2-40B4-BE49-F238E27FC236}">
                  <a16:creationId xmlns:a16="http://schemas.microsoft.com/office/drawing/2014/main" id="{93956962-A551-9E4B-925A-2C1D55BFBFDF}"/>
                </a:ext>
              </a:extLst>
            </p:cNvPr>
            <p:cNvCxnSpPr>
              <a:cxnSpLocks/>
              <a:stCxn id="26" idx="7"/>
              <a:endCxn id="28" idx="2"/>
            </p:cNvCxnSpPr>
            <p:nvPr/>
          </p:nvCxnSpPr>
          <p:spPr>
            <a:xfrm flipV="1">
              <a:off x="6183549" y="2795554"/>
              <a:ext cx="424401" cy="22793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單箭頭接點 12">
              <a:extLst>
                <a:ext uri="{FF2B5EF4-FFF2-40B4-BE49-F238E27FC236}">
                  <a16:creationId xmlns:a16="http://schemas.microsoft.com/office/drawing/2014/main" id="{D431CF92-3F55-394A-AA5B-83ADED8BFF42}"/>
                </a:ext>
              </a:extLst>
            </p:cNvPr>
            <p:cNvCxnSpPr>
              <a:cxnSpLocks/>
              <a:stCxn id="26" idx="5"/>
              <a:endCxn id="13" idx="1"/>
            </p:cNvCxnSpPr>
            <p:nvPr/>
          </p:nvCxnSpPr>
          <p:spPr>
            <a:xfrm>
              <a:off x="6183549" y="3599347"/>
              <a:ext cx="378188" cy="2375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6" name="向右箭號 45">
            <a:extLst>
              <a:ext uri="{FF2B5EF4-FFF2-40B4-BE49-F238E27FC236}">
                <a16:creationId xmlns:a16="http://schemas.microsoft.com/office/drawing/2014/main" id="{420503D8-5066-5E49-8BA0-FBF793ED4EE5}"/>
              </a:ext>
            </a:extLst>
          </p:cNvPr>
          <p:cNvSpPr/>
          <p:nvPr/>
        </p:nvSpPr>
        <p:spPr>
          <a:xfrm>
            <a:off x="8671959" y="2933621"/>
            <a:ext cx="967401" cy="48399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指標總結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5A2D1B-473D-E04D-AB8C-FC2C37E1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44" y="4858538"/>
            <a:ext cx="2266708" cy="1414093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5B793814-DBD5-BD46-8640-519335FA401F}"/>
              </a:ext>
            </a:extLst>
          </p:cNvPr>
          <p:cNvSpPr/>
          <p:nvPr/>
        </p:nvSpPr>
        <p:spPr>
          <a:xfrm>
            <a:off x="1281818" y="1646597"/>
            <a:ext cx="4793886" cy="2719846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zh-TW" altLang="en-US" sz="2000" dirty="0"/>
              <a:t>   </a:t>
            </a:r>
            <a:r>
              <a:rPr lang="en-US" altLang="zh-TW" sz="2000" dirty="0"/>
              <a:t>int *p;</a:t>
            </a:r>
          </a:p>
          <a:p>
            <a:r>
              <a:rPr lang="en-US" altLang="zh-TW" sz="2000" dirty="0"/>
              <a:t>    int v = 100;</a:t>
            </a:r>
          </a:p>
          <a:p>
            <a:r>
              <a:rPr lang="en-US" altLang="zh-TW" sz="2000" dirty="0"/>
              <a:t>    p = &amp;v;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cout &lt;&lt; "v = " &lt;&lt; v &lt;&lt; endl;</a:t>
            </a:r>
          </a:p>
          <a:p>
            <a:r>
              <a:rPr lang="en-US" altLang="zh-TW" sz="2000" dirty="0"/>
              <a:t>    cout &lt;&lt; "&amp;v= " &lt;&lt; &amp;v &lt;&lt; endl;</a:t>
            </a:r>
          </a:p>
          <a:p>
            <a:r>
              <a:rPr lang="en-US" altLang="zh-TW" sz="2000" dirty="0"/>
              <a:t>    cout &lt;&lt; "p = " &lt;&lt; p &lt;&lt; endl;</a:t>
            </a:r>
          </a:p>
          <a:p>
            <a:r>
              <a:rPr lang="en-US" altLang="zh-TW" sz="2000" dirty="0"/>
              <a:t>    cout &lt;&lt; "*p= " &lt;&lt; *p &lt;&lt; endl;</a:t>
            </a:r>
            <a:endParaRPr lang="en-US" altLang="zh-TW" sz="2000" dirty="0">
              <a:latin typeface="Corbel" panose="020B0503020204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E4E18D-774C-F14C-8F85-9673768E70AD}"/>
              </a:ext>
            </a:extLst>
          </p:cNvPr>
          <p:cNvSpPr txBox="1"/>
          <p:nvPr/>
        </p:nvSpPr>
        <p:spPr>
          <a:xfrm>
            <a:off x="9572825" y="3836971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0x28fef8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62707754-5545-F043-887A-CC91A1D95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8811" y="1986363"/>
            <a:ext cx="723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1">
            <a:extLst>
              <a:ext uri="{FF2B5EF4-FFF2-40B4-BE49-F238E27FC236}">
                <a16:creationId xmlns:a16="http://schemas.microsoft.com/office/drawing/2014/main" id="{89145540-85F9-B643-9F17-A98E25CD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967" y="1762127"/>
            <a:ext cx="723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int*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FFDDB3AE-9C1F-294B-BA0E-D83BF1D1B080}"/>
              </a:ext>
            </a:extLst>
          </p:cNvPr>
          <p:cNvSpPr/>
          <p:nvPr/>
        </p:nvSpPr>
        <p:spPr>
          <a:xfrm>
            <a:off x="8650395" y="2836675"/>
            <a:ext cx="778509" cy="43579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70BE8CD-EF1A-EB4B-8B30-674A4C7C23BB}"/>
              </a:ext>
            </a:extLst>
          </p:cNvPr>
          <p:cNvSpPr/>
          <p:nvPr/>
        </p:nvSpPr>
        <p:spPr>
          <a:xfrm>
            <a:off x="9513768" y="2389815"/>
            <a:ext cx="1338320" cy="13383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7C2B46-00AA-0746-8638-2ED1E77EFE14}"/>
              </a:ext>
            </a:extLst>
          </p:cNvPr>
          <p:cNvSpPr/>
          <p:nvPr/>
        </p:nvSpPr>
        <p:spPr>
          <a:xfrm>
            <a:off x="9683495" y="2598486"/>
            <a:ext cx="1000125" cy="571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2400" u="sng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100</a:t>
            </a:r>
            <a:endParaRPr lang="zh-Hant" altLang="en-US" sz="2400" u="sng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1" name="文字方塊 10">
            <a:extLst>
              <a:ext uri="{FF2B5EF4-FFF2-40B4-BE49-F238E27FC236}">
                <a16:creationId xmlns:a16="http://schemas.microsoft.com/office/drawing/2014/main" id="{F5985DF2-0CD3-9B40-9677-BC39B62F4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55" y="311504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v</a:t>
            </a:r>
            <a:endParaRPr lang="zh-TW" altLang="en-US" sz="24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471D73-86FE-E94F-9492-8D415EE1BBB2}"/>
              </a:ext>
            </a:extLst>
          </p:cNvPr>
          <p:cNvSpPr/>
          <p:nvPr/>
        </p:nvSpPr>
        <p:spPr>
          <a:xfrm>
            <a:off x="6737603" y="2162237"/>
            <a:ext cx="1784670" cy="17846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3" name="文字方塊 11">
            <a:extLst>
              <a:ext uri="{FF2B5EF4-FFF2-40B4-BE49-F238E27FC236}">
                <a16:creationId xmlns:a16="http://schemas.microsoft.com/office/drawing/2014/main" id="{1FA91818-A973-3F46-97D8-C4CF84F4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843" y="3116126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p</a:t>
            </a:r>
            <a:endParaRPr lang="zh-TW" altLang="en-US" sz="24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FBCB56-F0BE-BF4E-AD28-5D72FED1B0B6}"/>
              </a:ext>
            </a:extLst>
          </p:cNvPr>
          <p:cNvSpPr/>
          <p:nvPr/>
        </p:nvSpPr>
        <p:spPr>
          <a:xfrm>
            <a:off x="6341099" y="2598742"/>
            <a:ext cx="2577677" cy="571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u="sng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0x28fef8</a:t>
            </a:r>
            <a:endParaRPr lang="zh-TW" altLang="en-US" sz="2400" u="sng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44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9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CBAC3FE-2C4D-D642-9602-DB5BAB46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78" y="3850610"/>
            <a:ext cx="6539632" cy="2294334"/>
          </a:xfrm>
          <a:prstGeom prst="rect">
            <a:avLst/>
          </a:prstGeom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E54E324F-C222-CB44-A779-0C08E2B8FAEE}"/>
              </a:ext>
            </a:extLst>
          </p:cNvPr>
          <p:cNvSpPr/>
          <p:nvPr/>
        </p:nvSpPr>
        <p:spPr>
          <a:xfrm>
            <a:off x="2057371" y="1652841"/>
            <a:ext cx="8077248" cy="2197769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9EE527-8777-9440-851D-79A8EBE3E87F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CF1D87-3C57-AC47-9B71-E9B6204E025B}"/>
              </a:ext>
            </a:extLst>
          </p:cNvPr>
          <p:cNvSpPr/>
          <p:nvPr/>
        </p:nvSpPr>
        <p:spPr>
          <a:xfrm>
            <a:off x="2426332" y="1908483"/>
            <a:ext cx="733932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Input：Define a pointer which points to a float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Output：See what happened to the value of the point if the float changes</a:t>
            </a:r>
          </a:p>
        </p:txBody>
      </p:sp>
    </p:spTree>
    <p:extLst>
      <p:ext uri="{BB962C8B-B14F-4D97-AF65-F5344CB8AC3E}">
        <p14:creationId xmlns:p14="http://schemas.microsoft.com/office/powerpoint/2010/main" val="352980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334581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指標介紹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014836" y="48166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陳列與指標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3202" y="2569769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6C7D9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</a:t>
            </a:r>
            <a:endParaRPr lang="en-US" altLang="zh-TW" sz="3200" b="1" dirty="0">
              <a:solidFill>
                <a:srgbClr val="6C7D9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6C7D9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</a:t>
            </a:r>
            <a:endParaRPr lang="en-US" altLang="zh-TW" sz="3200" b="1" dirty="0">
              <a:solidFill>
                <a:srgbClr val="6C7D9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025796" y="481665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364951" y="28159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95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746638" y="148536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陣列名稱與索引值的意義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53DD13-7F28-C34F-9D78-ADB2D06CE70E}"/>
              </a:ext>
            </a:extLst>
          </p:cNvPr>
          <p:cNvSpPr/>
          <p:nvPr/>
        </p:nvSpPr>
        <p:spPr>
          <a:xfrm>
            <a:off x="5542002" y="4478016"/>
            <a:ext cx="29546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索引值代表距離開頭有多遠</a:t>
            </a:r>
            <a:endParaRPr lang="zh-TW" altLang="en-US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EBED31-4921-364E-AACE-3D5035AAB154}"/>
              </a:ext>
            </a:extLst>
          </p:cNvPr>
          <p:cNvSpPr/>
          <p:nvPr/>
        </p:nvSpPr>
        <p:spPr>
          <a:xfrm>
            <a:off x="1838565" y="5737730"/>
            <a:ext cx="308764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score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代表開頭的記憶體位置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42339F6-6E7B-0A40-B93E-A212DA24CB9E}"/>
              </a:ext>
            </a:extLst>
          </p:cNvPr>
          <p:cNvGraphicFramePr>
            <a:graphicFrameLocks noGrp="1"/>
          </p:cNvGraphicFramePr>
          <p:nvPr/>
        </p:nvGraphicFramePr>
        <p:xfrm>
          <a:off x="2268560" y="5073870"/>
          <a:ext cx="7654875" cy="457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0975">
                  <a:extLst>
                    <a:ext uri="{9D8B030D-6E8A-4147-A177-3AD203B41FA5}">
                      <a16:colId xmlns:a16="http://schemas.microsoft.com/office/drawing/2014/main" val="1387099405"/>
                    </a:ext>
                  </a:extLst>
                </a:gridCol>
                <a:gridCol w="1530975">
                  <a:extLst>
                    <a:ext uri="{9D8B030D-6E8A-4147-A177-3AD203B41FA5}">
                      <a16:colId xmlns:a16="http://schemas.microsoft.com/office/drawing/2014/main" val="2770265974"/>
                    </a:ext>
                  </a:extLst>
                </a:gridCol>
                <a:gridCol w="1530975">
                  <a:extLst>
                    <a:ext uri="{9D8B030D-6E8A-4147-A177-3AD203B41FA5}">
                      <a16:colId xmlns:a16="http://schemas.microsoft.com/office/drawing/2014/main" val="1163909599"/>
                    </a:ext>
                  </a:extLst>
                </a:gridCol>
                <a:gridCol w="1530975">
                  <a:extLst>
                    <a:ext uri="{9D8B030D-6E8A-4147-A177-3AD203B41FA5}">
                      <a16:colId xmlns:a16="http://schemas.microsoft.com/office/drawing/2014/main" val="3670146713"/>
                    </a:ext>
                  </a:extLst>
                </a:gridCol>
                <a:gridCol w="1530975">
                  <a:extLst>
                    <a:ext uri="{9D8B030D-6E8A-4147-A177-3AD203B41FA5}">
                      <a16:colId xmlns:a16="http://schemas.microsoft.com/office/drawing/2014/main" val="17623470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dirty="0"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score</a:t>
                      </a: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[0]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score</a:t>
                      </a: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[1]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score</a:t>
                      </a: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[2]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score</a:t>
                      </a: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[3]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score</a:t>
                      </a: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  <a:ea typeface="Adobe 繁黑體 Std B"/>
                          <a:cs typeface="Consolas" panose="020B0609020204030204" pitchFamily="49" charset="0"/>
                        </a:rPr>
                        <a:t>[4]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76382"/>
                  </a:ext>
                </a:extLst>
              </a:tr>
            </a:tbl>
          </a:graphicData>
        </a:graphic>
      </p:graphicFrame>
      <p:sp>
        <p:nvSpPr>
          <p:cNvPr id="18" name="圓角矩形 17">
            <a:extLst>
              <a:ext uri="{FF2B5EF4-FFF2-40B4-BE49-F238E27FC236}">
                <a16:creationId xmlns:a16="http://schemas.microsoft.com/office/drawing/2014/main" id="{AEF63531-E170-3146-8B22-98C6B1436F67}"/>
              </a:ext>
            </a:extLst>
          </p:cNvPr>
          <p:cNvSpPr/>
          <p:nvPr/>
        </p:nvSpPr>
        <p:spPr>
          <a:xfrm>
            <a:off x="3624804" y="1784465"/>
            <a:ext cx="4942390" cy="98374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05F04A19-FB1E-8448-88A4-7AEBA5619069}"/>
              </a:ext>
            </a:extLst>
          </p:cNvPr>
          <p:cNvSpPr/>
          <p:nvPr/>
        </p:nvSpPr>
        <p:spPr>
          <a:xfrm>
            <a:off x="5288452" y="1451250"/>
            <a:ext cx="1615095" cy="6702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6E6BBF-1375-DA41-B398-AFA49102756A}"/>
              </a:ext>
            </a:extLst>
          </p:cNvPr>
          <p:cNvSpPr/>
          <p:nvPr/>
        </p:nvSpPr>
        <p:spPr>
          <a:xfrm>
            <a:off x="5388113" y="1555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28D161-2636-F247-ABEA-2D1049F4A6DE}"/>
              </a:ext>
            </a:extLst>
          </p:cNvPr>
          <p:cNvSpPr/>
          <p:nvPr/>
        </p:nvSpPr>
        <p:spPr>
          <a:xfrm>
            <a:off x="3951822" y="2187740"/>
            <a:ext cx="4288353" cy="497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表示陣列所在記憶體空間的起始位址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A51C07A4-9D61-AF42-86DC-98CFB22EA811}"/>
              </a:ext>
            </a:extLst>
          </p:cNvPr>
          <p:cNvSpPr/>
          <p:nvPr/>
        </p:nvSpPr>
        <p:spPr>
          <a:xfrm>
            <a:off x="3624804" y="3214546"/>
            <a:ext cx="4942390" cy="98374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B452C5C8-7506-B847-A9DD-5400C34A9DC0}"/>
              </a:ext>
            </a:extLst>
          </p:cNvPr>
          <p:cNvSpPr/>
          <p:nvPr/>
        </p:nvSpPr>
        <p:spPr>
          <a:xfrm>
            <a:off x="5288452" y="2881331"/>
            <a:ext cx="1615095" cy="6702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6D7AD4-0E25-A04E-A110-E9439C6B417F}"/>
              </a:ext>
            </a:extLst>
          </p:cNvPr>
          <p:cNvSpPr/>
          <p:nvPr/>
        </p:nvSpPr>
        <p:spPr>
          <a:xfrm>
            <a:off x="5542002" y="29856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索引值</a:t>
            </a:r>
            <a:endParaRPr lang="zh-TW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518721-5ECC-AA49-9249-1E0FF2247740}"/>
              </a:ext>
            </a:extLst>
          </p:cNvPr>
          <p:cNvSpPr/>
          <p:nvPr/>
        </p:nvSpPr>
        <p:spPr>
          <a:xfrm>
            <a:off x="4208302" y="3617821"/>
            <a:ext cx="3775393" cy="497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表示該元素距離陣列開頭有多遠</a:t>
            </a:r>
          </a:p>
        </p:txBody>
      </p:sp>
    </p:spTree>
    <p:extLst>
      <p:ext uri="{BB962C8B-B14F-4D97-AF65-F5344CB8AC3E}">
        <p14:creationId xmlns:p14="http://schemas.microsoft.com/office/powerpoint/2010/main" val="258454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3" y="172507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陣列與指標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8E21D4-8934-C34A-ADB5-8722E40675AF}"/>
              </a:ext>
            </a:extLst>
          </p:cNvPr>
          <p:cNvSpPr/>
          <p:nvPr/>
        </p:nvSpPr>
        <p:spPr>
          <a:xfrm>
            <a:off x="838199" y="5269407"/>
            <a:ext cx="1130300" cy="37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Arr</a:t>
            </a:r>
            <a:endParaRPr lang="zh-Hant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5">
            <a:extLst>
              <a:ext uri="{FF2B5EF4-FFF2-40B4-BE49-F238E27FC236}">
                <a16:creationId xmlns:a16="http://schemas.microsoft.com/office/drawing/2014/main" id="{D10963A4-027D-FA48-A3DF-5FC697B0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431" y="5608382"/>
            <a:ext cx="409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6A42603-C008-4C4C-A7A3-645F0BEB268C}"/>
              </a:ext>
            </a:extLst>
          </p:cNvPr>
          <p:cNvSpPr/>
          <p:nvPr/>
        </p:nvSpPr>
        <p:spPr>
          <a:xfrm>
            <a:off x="3699055" y="2981379"/>
            <a:ext cx="4793886" cy="8952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Arr[5];</a:t>
            </a:r>
          </a:p>
          <a:p>
            <a:pPr algn="ctr"/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*p = Arr;</a:t>
            </a: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ECEC7916-53CA-1E42-92A4-5CFEC48759AE}"/>
              </a:ext>
            </a:extLst>
          </p:cNvPr>
          <p:cNvSpPr/>
          <p:nvPr/>
        </p:nvSpPr>
        <p:spPr>
          <a:xfrm>
            <a:off x="2103231" y="5256654"/>
            <a:ext cx="792156" cy="37084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417C15-C03F-484C-B936-C0180119E738}"/>
              </a:ext>
            </a:extLst>
          </p:cNvPr>
          <p:cNvSpPr/>
          <p:nvPr/>
        </p:nvSpPr>
        <p:spPr>
          <a:xfrm>
            <a:off x="2239253" y="1271766"/>
            <a:ext cx="77134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陣列名稱代表陣列的起始位置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把陣列名稱指派給指標，指標指向陣列最開頭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E51A32A-228A-4747-9F10-A4D99346A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80"/>
              </p:ext>
            </p:extLst>
          </p:nvPr>
        </p:nvGraphicFramePr>
        <p:xfrm>
          <a:off x="3004607" y="4410771"/>
          <a:ext cx="8128000" cy="194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386069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3686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3714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10608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9220683"/>
                    </a:ext>
                  </a:extLst>
                </a:gridCol>
              </a:tblGrid>
              <a:tr h="4649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P[0]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P[1]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P[2]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P[3]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P[4]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0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*P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*(P+1)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*(P+2)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*(P+3)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*(P+4)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10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</a:t>
                      </a:r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P+1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P+2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P+3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P+4</a:t>
                      </a:r>
                      <a:endParaRPr lang="zh-TW" altLang="en-US" dirty="0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63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Arr</a:t>
                      </a:r>
                      <a:endParaRPr lang="zh-TW" altLang="en-US" sz="18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0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9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5EF58190-5714-5C43-8078-085611FE88E7}"/>
              </a:ext>
            </a:extLst>
          </p:cNvPr>
          <p:cNvSpPr/>
          <p:nvPr/>
        </p:nvSpPr>
        <p:spPr>
          <a:xfrm>
            <a:off x="6417370" y="2032273"/>
            <a:ext cx="4104456" cy="3744416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Helvetica" pitchFamily="2" charset="0"/>
              </a:rPr>
              <a:t>int Arr[5]={1,2,3,4,5};</a:t>
            </a:r>
          </a:p>
          <a:p>
            <a:r>
              <a:rPr lang="en-US" altLang="zh-TW" sz="2400" dirty="0">
                <a:latin typeface="Helvetica" pitchFamily="2" charset="0"/>
              </a:rPr>
              <a:t>int *p=Arr;</a:t>
            </a:r>
          </a:p>
          <a:p>
            <a:endParaRPr lang="en-US" altLang="zh-TW" sz="2400" dirty="0">
              <a:latin typeface="Helvetica" pitchFamily="2" charset="0"/>
            </a:endParaRPr>
          </a:p>
          <a:p>
            <a:r>
              <a:rPr lang="en-US" altLang="zh-TW" sz="2400" dirty="0">
                <a:latin typeface="Helvetica" pitchFamily="2" charset="0"/>
              </a:rPr>
              <a:t>for(int i=0; i&lt;5; i++)</a:t>
            </a:r>
          </a:p>
          <a:p>
            <a:r>
              <a:rPr lang="en-US" altLang="zh-TW" sz="2400" dirty="0">
                <a:latin typeface="Helvetica" pitchFamily="2" charset="0"/>
              </a:rPr>
              <a:t>{</a:t>
            </a:r>
          </a:p>
          <a:p>
            <a:r>
              <a:rPr lang="en-US" altLang="zh-TW" sz="2400" dirty="0">
                <a:latin typeface="Helvetica" pitchFamily="2" charset="0"/>
              </a:rPr>
              <a:t>	cout &lt;&lt; 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</a:rPr>
              <a:t>p[i]</a:t>
            </a:r>
            <a:r>
              <a:rPr lang="en-US" altLang="zh-TW" sz="2400" dirty="0">
                <a:latin typeface="Helvetica" pitchFamily="2" charset="0"/>
              </a:rPr>
              <a:t> &lt;&lt;" ";</a:t>
            </a:r>
          </a:p>
          <a:p>
            <a:r>
              <a:rPr lang="en-US" altLang="zh-TW" sz="2400" dirty="0">
                <a:latin typeface="Helvetica" pitchFamily="2" charset="0"/>
              </a:rPr>
              <a:t>}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209D293D-84AD-2146-A2C4-864A256E0681}"/>
              </a:ext>
            </a:extLst>
          </p:cNvPr>
          <p:cNvSpPr/>
          <p:nvPr/>
        </p:nvSpPr>
        <p:spPr>
          <a:xfrm>
            <a:off x="2014538" y="2032273"/>
            <a:ext cx="3898776" cy="3744416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Helvetica" pitchFamily="2" charset="0"/>
              </a:rPr>
              <a:t>int Arr[5]={1,2,3,4,5};</a:t>
            </a:r>
          </a:p>
          <a:p>
            <a:r>
              <a:rPr lang="en-US" altLang="zh-TW" sz="2400" dirty="0">
                <a:latin typeface="Helvetica" pitchFamily="2" charset="0"/>
              </a:rPr>
              <a:t>int *p=Arr;</a:t>
            </a:r>
          </a:p>
          <a:p>
            <a:endParaRPr lang="en-US" altLang="zh-TW" sz="2400" dirty="0">
              <a:latin typeface="Helvetica" pitchFamily="2" charset="0"/>
            </a:endParaRPr>
          </a:p>
          <a:p>
            <a:r>
              <a:rPr lang="en-US" altLang="zh-TW" sz="2400" dirty="0">
                <a:latin typeface="Helvetica" pitchFamily="2" charset="0"/>
              </a:rPr>
              <a:t>for(int i=0; i&lt;5; i++)</a:t>
            </a:r>
          </a:p>
          <a:p>
            <a:r>
              <a:rPr lang="en-US" altLang="zh-TW" sz="2400" dirty="0">
                <a:latin typeface="Helvetica" pitchFamily="2" charset="0"/>
              </a:rPr>
              <a:t>{</a:t>
            </a:r>
          </a:p>
          <a:p>
            <a:r>
              <a:rPr lang="en-US" altLang="zh-TW" sz="2400" dirty="0">
                <a:latin typeface="Helvetica" pitchFamily="2" charset="0"/>
              </a:rPr>
              <a:t>	cout &lt;&lt; 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</a:rPr>
              <a:t>*(p+i)</a:t>
            </a:r>
            <a:r>
              <a:rPr lang="en-US" altLang="zh-TW" sz="2400" dirty="0">
                <a:latin typeface="Helvetica" pitchFamily="2" charset="0"/>
              </a:rPr>
              <a:t> &lt;&lt;" ";</a:t>
            </a:r>
          </a:p>
          <a:p>
            <a:r>
              <a:rPr lang="en-US" altLang="zh-TW" sz="2400" dirty="0">
                <a:latin typeface="Helvetica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03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4" y="15402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陣列與指標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41A525E4-535E-2944-8745-045A9C8605B5}"/>
              </a:ext>
            </a:extLst>
          </p:cNvPr>
          <p:cNvSpPr/>
          <p:nvPr/>
        </p:nvSpPr>
        <p:spPr>
          <a:xfrm>
            <a:off x="1531143" y="1784464"/>
            <a:ext cx="9129713" cy="4487749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DD7FB50-315B-7A42-9308-F3C00C864904}"/>
              </a:ext>
            </a:extLst>
          </p:cNvPr>
          <p:cNvSpPr/>
          <p:nvPr/>
        </p:nvSpPr>
        <p:spPr>
          <a:xfrm>
            <a:off x="3671163" y="1292594"/>
            <a:ext cx="4849670" cy="983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2FDF47-433A-0A41-9C42-9D8537D1293A}"/>
              </a:ext>
            </a:extLst>
          </p:cNvPr>
          <p:cNvSpPr/>
          <p:nvPr/>
        </p:nvSpPr>
        <p:spPr>
          <a:xfrm>
            <a:off x="4157005" y="149207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陣列名稱與指標名稱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3D6223D-D235-174F-8149-5485025BB10D}"/>
              </a:ext>
            </a:extLst>
          </p:cNvPr>
          <p:cNvSpPr/>
          <p:nvPr/>
        </p:nvSpPr>
        <p:spPr>
          <a:xfrm>
            <a:off x="2406115" y="2791014"/>
            <a:ext cx="1275972" cy="12759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</a:rPr>
              <a:t>相同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C5B47CE-F366-A84E-AB69-2A9AD381AE52}"/>
              </a:ext>
            </a:extLst>
          </p:cNvPr>
          <p:cNvSpPr/>
          <p:nvPr/>
        </p:nvSpPr>
        <p:spPr>
          <a:xfrm>
            <a:off x="2406115" y="4435550"/>
            <a:ext cx="1275972" cy="12759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</a:rPr>
              <a:t>不同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EF4797-FA11-754A-8B71-7591125947F2}"/>
              </a:ext>
            </a:extLst>
          </p:cNvPr>
          <p:cNvSpPr/>
          <p:nvPr/>
        </p:nvSpPr>
        <p:spPr>
          <a:xfrm>
            <a:off x="3871190" y="3198167"/>
            <a:ext cx="373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代表某資料的記憶體位置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507BBD-6066-7D4C-B558-00E726F9746F}"/>
              </a:ext>
            </a:extLst>
          </p:cNvPr>
          <p:cNvSpPr/>
          <p:nvPr/>
        </p:nvSpPr>
        <p:spPr>
          <a:xfrm>
            <a:off x="3871190" y="4507291"/>
            <a:ext cx="6033415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陣列名稱代表陣列的起始位置，</a:t>
            </a:r>
            <a:r>
              <a:rPr lang="zh-TW" altLang="en-US" sz="2400" b="1" u="sng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不能修改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指標名稱代表指標變數的儲存值，</a:t>
            </a:r>
            <a:r>
              <a:rPr lang="zh-TW" altLang="en-US" sz="2400" b="1" u="sng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可以修改</a:t>
            </a:r>
          </a:p>
        </p:txBody>
      </p:sp>
    </p:spTree>
    <p:extLst>
      <p:ext uri="{BB962C8B-B14F-4D97-AF65-F5344CB8AC3E}">
        <p14:creationId xmlns:p14="http://schemas.microsoft.com/office/powerpoint/2010/main" val="4359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2" y="154021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19C2228-BC21-2F4D-84A3-D4EAEB05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26" y="4106077"/>
            <a:ext cx="8792147" cy="135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6419BA35-83AD-6D40-8C1F-EC8C91D912E5}"/>
              </a:ext>
            </a:extLst>
          </p:cNvPr>
          <p:cNvSpPr/>
          <p:nvPr/>
        </p:nvSpPr>
        <p:spPr>
          <a:xfrm>
            <a:off x="1400175" y="1890092"/>
            <a:ext cx="9106114" cy="1350641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65FDC7-27C5-BB4B-A727-DBFAAC145854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C68202-9901-9348-B759-669AFCE3E8B2}"/>
              </a:ext>
            </a:extLst>
          </p:cNvPr>
          <p:cNvSpPr/>
          <p:nvPr/>
        </p:nvSpPr>
        <p:spPr>
          <a:xfrm>
            <a:off x="1699926" y="2350265"/>
            <a:ext cx="8783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 up a array composed by 1,2,3……50 by pointer</a:t>
            </a:r>
          </a:p>
        </p:txBody>
      </p:sp>
    </p:spTree>
    <p:extLst>
      <p:ext uri="{BB962C8B-B14F-4D97-AF65-F5344CB8AC3E}">
        <p14:creationId xmlns:p14="http://schemas.microsoft.com/office/powerpoint/2010/main" val="162727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9FAF4B3F-4C22-784A-9849-D6410866A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71026"/>
              </p:ext>
            </p:extLst>
          </p:nvPr>
        </p:nvGraphicFramePr>
        <p:xfrm>
          <a:off x="981358" y="4600858"/>
          <a:ext cx="4821355" cy="123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4" imgW="2857500" imgH="736600" progId="Equation.DSMT4">
                  <p:embed/>
                </p:oleObj>
              </mc:Choice>
              <mc:Fallback>
                <p:oleObj r:id="rId4" imgW="2857500" imgH="736600" progId="Equation.DSMT4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58" y="4600858"/>
                        <a:ext cx="4821355" cy="123748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">
            <a:extLst>
              <a:ext uri="{FF2B5EF4-FFF2-40B4-BE49-F238E27FC236}">
                <a16:creationId xmlns:a16="http://schemas.microsoft.com/office/drawing/2014/main" id="{3FBBC055-BCB5-B14F-BCD9-64264E770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062" b="38725"/>
          <a:stretch/>
        </p:blipFill>
        <p:spPr bwMode="auto">
          <a:xfrm>
            <a:off x="6552013" y="3999460"/>
            <a:ext cx="3311173" cy="244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0ADF6698-2B86-2F44-8BF3-B0505B14AE1E}"/>
              </a:ext>
            </a:extLst>
          </p:cNvPr>
          <p:cNvSpPr/>
          <p:nvPr/>
        </p:nvSpPr>
        <p:spPr>
          <a:xfrm>
            <a:off x="2328807" y="1638400"/>
            <a:ext cx="7534379" cy="207634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024B1F-4DE4-394B-9A67-0FD136F0B023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E3912A-CA5F-954B-A3FF-38842E40F56B}"/>
              </a:ext>
            </a:extLst>
          </p:cNvPr>
          <p:cNvSpPr/>
          <p:nvPr/>
        </p:nvSpPr>
        <p:spPr>
          <a:xfrm>
            <a:off x="2757358" y="1853904"/>
            <a:ext cx="6677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Output：30 Fibonacci number (斐波那契數)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Note： Use Pointer</a:t>
            </a:r>
          </a:p>
          <a:p>
            <a:pPr>
              <a:lnSpc>
                <a:spcPct val="150000"/>
              </a:lnSpc>
            </a:pPr>
            <a:r>
              <a:rPr lang="zh-TW" altLang="en-US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 Use an array to store it</a:t>
            </a:r>
          </a:p>
        </p:txBody>
      </p:sp>
    </p:spTree>
    <p:extLst>
      <p:ext uri="{BB962C8B-B14F-4D97-AF65-F5344CB8AC3E}">
        <p14:creationId xmlns:p14="http://schemas.microsoft.com/office/powerpoint/2010/main" val="361579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334581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指標介紹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014836" y="48166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陳列與指標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3202" y="2569769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025796" y="481665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364951" y="28159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20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334581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指標介紹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014836" y="48166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陳列與指標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3202" y="2569769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025796" y="481665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364951" y="28159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464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6" y="2942937"/>
            <a:ext cx="5941419" cy="972123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5343225" y="3080569"/>
            <a:ext cx="1505540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上次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906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709515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9C4F60A-A05F-2641-9A41-3274E4C87EF2}"/>
              </a:ext>
            </a:extLst>
          </p:cNvPr>
          <p:cNvSpPr/>
          <p:nvPr/>
        </p:nvSpPr>
        <p:spPr>
          <a:xfrm>
            <a:off x="3424725" y="4275797"/>
            <a:ext cx="5342550" cy="883944"/>
          </a:xfrm>
          <a:prstGeom prst="round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const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len = 3;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arr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len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]; 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CB97653-17BF-2044-BD99-4FD93AAE538B}"/>
              </a:ext>
            </a:extLst>
          </p:cNvPr>
          <p:cNvSpPr/>
          <p:nvPr/>
        </p:nvSpPr>
        <p:spPr>
          <a:xfrm>
            <a:off x="3424725" y="5448031"/>
            <a:ext cx="5342550" cy="902814"/>
          </a:xfrm>
          <a:prstGeom prst="round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#define LEN 3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微軟正黑體" panose="020B0604030504040204" pitchFamily="34" charset="-120"/>
                <a:cs typeface="Consolas" panose="020B0609020204030204" pitchFamily="49" charset="0"/>
              </a:rPr>
              <a:t> arr[LEN]; 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9247C02F-9FB3-654F-8EF7-378355A92695}"/>
              </a:ext>
            </a:extLst>
          </p:cNvPr>
          <p:cNvSpPr/>
          <p:nvPr/>
        </p:nvSpPr>
        <p:spPr>
          <a:xfrm>
            <a:off x="3424724" y="2115398"/>
            <a:ext cx="5342550" cy="1237017"/>
          </a:xfrm>
          <a:prstGeom prst="round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Helvetica" pitchFamily="2" charset="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Helvetica" pitchFamily="2" charset="0"/>
                <a:cs typeface="Consolas" panose="020B0609020204030204" pitchFamily="49" charset="0"/>
              </a:rPr>
              <a:t>len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2400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cin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&gt;&gt; 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len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arr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len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];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C139A2-CCD0-3047-A08C-F99AFF258ABB}"/>
              </a:ext>
            </a:extLst>
          </p:cNvPr>
          <p:cNvSpPr/>
          <p:nvPr/>
        </p:nvSpPr>
        <p:spPr>
          <a:xfrm>
            <a:off x="6866550" y="2363567"/>
            <a:ext cx="141577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32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/>
                <a:cs typeface="Consolas" panose="020B0609020204030204" pitchFamily="49" charset="0"/>
              </a:rPr>
              <a:t>不建議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D93D13-63FA-8F42-89E8-8DBD9CDD5F5F}"/>
              </a:ext>
            </a:extLst>
          </p:cNvPr>
          <p:cNvSpPr/>
          <p:nvPr/>
        </p:nvSpPr>
        <p:spPr>
          <a:xfrm>
            <a:off x="3131085" y="3597357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陣列長度必須為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定值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，不建議為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7B0E62-94AF-E546-9EAA-E57C4A29676B}"/>
              </a:ext>
            </a:extLst>
          </p:cNvPr>
          <p:cNvSpPr/>
          <p:nvPr/>
        </p:nvSpPr>
        <p:spPr>
          <a:xfrm>
            <a:off x="3791838" y="1375918"/>
            <a:ext cx="455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修飾詞或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define!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968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648493" y="2942937"/>
            <a:ext cx="6895005" cy="972123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772008" y="3080569"/>
            <a:ext cx="6647974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如果臨時才知道陣列的大小呢？</a:t>
            </a:r>
          </a:p>
        </p:txBody>
      </p:sp>
    </p:spTree>
    <p:extLst>
      <p:ext uri="{BB962C8B-B14F-4D97-AF65-F5344CB8AC3E}">
        <p14:creationId xmlns:p14="http://schemas.microsoft.com/office/powerpoint/2010/main" val="258335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DDC9D1D-33BA-0449-8B87-2B0B62512D8E}"/>
              </a:ext>
            </a:extLst>
          </p:cNvPr>
          <p:cNvSpPr/>
          <p:nvPr/>
        </p:nvSpPr>
        <p:spPr>
          <a:xfrm>
            <a:off x="3358344" y="2471375"/>
            <a:ext cx="5475312" cy="144016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len;</a:t>
            </a:r>
          </a:p>
          <a:p>
            <a:pPr lvl="1"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cin &gt;&gt; len;</a:t>
            </a:r>
          </a:p>
          <a:p>
            <a:pPr lvl="1"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*p = new int[len]();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741EA80C-6B06-8B43-8D8A-FDE7EB57F61D}"/>
              </a:ext>
            </a:extLst>
          </p:cNvPr>
          <p:cNvSpPr/>
          <p:nvPr/>
        </p:nvSpPr>
        <p:spPr>
          <a:xfrm>
            <a:off x="2711623" y="4877723"/>
            <a:ext cx="6768752" cy="725764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*p = (int*) malloc(sizeof(int)*len);</a:t>
            </a:r>
          </a:p>
        </p:txBody>
      </p:sp>
      <p:sp>
        <p:nvSpPr>
          <p:cNvPr id="12" name="不規則四邊形 11">
            <a:extLst>
              <a:ext uri="{FF2B5EF4-FFF2-40B4-BE49-F238E27FC236}">
                <a16:creationId xmlns:a16="http://schemas.microsoft.com/office/drawing/2014/main" id="{6C27A2C7-3EB7-EE45-9F46-760F8A9B2CBE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9B94B1-BC65-0643-9F5F-367A585BF986}"/>
              </a:ext>
            </a:extLst>
          </p:cNvPr>
          <p:cNvSpPr/>
          <p:nvPr/>
        </p:nvSpPr>
        <p:spPr>
          <a:xfrm>
            <a:off x="5709515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33C688-8872-E249-A784-DF472E765926}"/>
              </a:ext>
            </a:extLst>
          </p:cNvPr>
          <p:cNvSpPr/>
          <p:nvPr/>
        </p:nvSpPr>
        <p:spPr>
          <a:xfrm>
            <a:off x="3965445" y="111696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如果無法事先得知陣列大小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04A6E8-23AD-5D46-AF32-5AF1A5A036BF}"/>
              </a:ext>
            </a:extLst>
          </p:cNvPr>
          <p:cNvSpPr/>
          <p:nvPr/>
        </p:nvSpPr>
        <p:spPr>
          <a:xfrm>
            <a:off x="5007485" y="1872311"/>
            <a:ext cx="2409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動態宣告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4E9D19-FC08-6345-BC16-B8396980CAA7}"/>
              </a:ext>
            </a:extLst>
          </p:cNvPr>
          <p:cNvSpPr/>
          <p:nvPr/>
        </p:nvSpPr>
        <p:spPr>
          <a:xfrm>
            <a:off x="4476472" y="4379091"/>
            <a:ext cx="3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</a:t>
            </a: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動態記憶體配置</a:t>
            </a:r>
          </a:p>
        </p:txBody>
      </p:sp>
    </p:spTree>
    <p:extLst>
      <p:ext uri="{BB962C8B-B14F-4D97-AF65-F5344CB8AC3E}">
        <p14:creationId xmlns:p14="http://schemas.microsoft.com/office/powerpoint/2010/main" val="218011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12397D53-8A34-EF4D-90A5-D01E64DB1D00}"/>
              </a:ext>
            </a:extLst>
          </p:cNvPr>
          <p:cNvSpPr/>
          <p:nvPr/>
        </p:nvSpPr>
        <p:spPr>
          <a:xfrm>
            <a:off x="1745845" y="1857802"/>
            <a:ext cx="8700310" cy="3700291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endParaRPr lang="fr-FR" altLang="zh-TW" sz="28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16079" y="154021"/>
            <a:ext cx="3159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動態記憶體配置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957D35-D559-DC47-86EE-935D9226D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4129" y="2163972"/>
            <a:ext cx="7043738" cy="3087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程式執行時，臨時需要空間來存放資料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向作業系統索取一塊記憶體來儲存資料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通常都是等待使用者告知需要的空間大小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當此記憶體空間不需要後，可將之釋放</a:t>
            </a:r>
          </a:p>
        </p:txBody>
      </p:sp>
    </p:spTree>
    <p:extLst>
      <p:ext uri="{BB962C8B-B14F-4D97-AF65-F5344CB8AC3E}">
        <p14:creationId xmlns:p14="http://schemas.microsoft.com/office/powerpoint/2010/main" val="474570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圓角矩形 40">
            <a:extLst>
              <a:ext uri="{FF2B5EF4-FFF2-40B4-BE49-F238E27FC236}">
                <a16:creationId xmlns:a16="http://schemas.microsoft.com/office/drawing/2014/main" id="{54BC7BC7-7B43-BC40-99CB-73C77EEEE4DA}"/>
              </a:ext>
            </a:extLst>
          </p:cNvPr>
          <p:cNvSpPr/>
          <p:nvPr/>
        </p:nvSpPr>
        <p:spPr>
          <a:xfrm>
            <a:off x="790719" y="2410270"/>
            <a:ext cx="3913282" cy="2494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endParaRPr lang="fr-FR" altLang="zh-TW" sz="28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16079" y="154021"/>
            <a:ext cx="3159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動態記憶體配置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78E888-3CCE-324B-A749-2A40E62ADC4D}"/>
              </a:ext>
            </a:extLst>
          </p:cNvPr>
          <p:cNvSpPr/>
          <p:nvPr/>
        </p:nvSpPr>
        <p:spPr>
          <a:xfrm>
            <a:off x="7976136" y="1692603"/>
            <a:ext cx="1285875" cy="5715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1">
            <a:extLst>
              <a:ext uri="{FF2B5EF4-FFF2-40B4-BE49-F238E27FC236}">
                <a16:creationId xmlns:a16="http://schemas.microsoft.com/office/drawing/2014/main" id="{D79B971E-2F35-F243-AD6D-AF0A8335B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999" y="1245352"/>
            <a:ext cx="6783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*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16AD35-C785-704C-B36A-AE512153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388" y="1750593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宣告指標</a:t>
            </a:r>
            <a:endParaRPr lang="zh-Hant" altLang="en-US" sz="24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D393ADEB-9D8D-DE46-850F-59A7A055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380" y="2201889"/>
            <a:ext cx="357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Hant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endParaRPr lang="zh-Hant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0">
            <a:extLst>
              <a:ext uri="{FF2B5EF4-FFF2-40B4-BE49-F238E27FC236}">
                <a16:creationId xmlns:a16="http://schemas.microsoft.com/office/drawing/2014/main" id="{11A66A2E-D3AD-D04A-A35B-753AACA4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226" y="1776681"/>
            <a:ext cx="1060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Hant" sz="20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0x01</a:t>
            </a:r>
            <a:endParaRPr lang="zh-Hant" altLang="en-US" sz="20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C068998E-85BA-864D-AAE6-66483BD3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388" y="3103609"/>
            <a:ext cx="2954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請作業系統挖出空間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6166C47-ABAF-E246-86BD-C09EF55FE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500" y1="29505" x2="51500" y2="29505"/>
                        <a14:foregroundMark x1="51500" y1="29505" x2="51500" y2="29505"/>
                        <a14:foregroundMark x1="51250" y1="41519" x2="41500" y2="29152"/>
                        <a14:foregroundMark x1="41500" y1="29152" x2="42000" y2="29152"/>
                        <a14:foregroundMark x1="68000" y1="75618" x2="34125" y2="75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388" y="5715512"/>
            <a:ext cx="1131381" cy="800452"/>
          </a:xfrm>
          <a:prstGeom prst="rect">
            <a:avLst/>
          </a:prstGeom>
        </p:spPr>
      </p:pic>
      <p:sp>
        <p:nvSpPr>
          <p:cNvPr id="19" name="矩形圖說文字 18">
            <a:extLst>
              <a:ext uri="{FF2B5EF4-FFF2-40B4-BE49-F238E27FC236}">
                <a16:creationId xmlns:a16="http://schemas.microsoft.com/office/drawing/2014/main" id="{4FD8251E-9547-B040-8D44-B70B90545B03}"/>
              </a:ext>
            </a:extLst>
          </p:cNvPr>
          <p:cNvSpPr/>
          <p:nvPr/>
        </p:nvSpPr>
        <p:spPr>
          <a:xfrm>
            <a:off x="7389288" y="5615560"/>
            <a:ext cx="3060317" cy="546798"/>
          </a:xfrm>
          <a:prstGeom prst="wedgeRectCallout">
            <a:avLst>
              <a:gd name="adj1" fmla="val -60393"/>
              <a:gd name="adj2" fmla="val 2192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我這裡需要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存放資料</a:t>
            </a:r>
          </a:p>
        </p:txBody>
      </p:sp>
      <p:sp>
        <p:nvSpPr>
          <p:cNvPr id="31" name="文字方塊 10">
            <a:extLst>
              <a:ext uri="{FF2B5EF4-FFF2-40B4-BE49-F238E27FC236}">
                <a16:creationId xmlns:a16="http://schemas.microsoft.com/office/drawing/2014/main" id="{AC6977FC-D5CD-0343-98D0-B8151B923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388" y="5011015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把記憶體位置指派給指標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D47451-A163-6347-9CEE-89A7A9A65D18}"/>
              </a:ext>
            </a:extLst>
          </p:cNvPr>
          <p:cNvSpPr/>
          <p:nvPr/>
        </p:nvSpPr>
        <p:spPr>
          <a:xfrm>
            <a:off x="1031248" y="2807757"/>
            <a:ext cx="3656462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準備好指標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跟作業系統要記憶體空間，把位置給指標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08D2074-E3C1-D54D-8985-2CAA582482F8}"/>
              </a:ext>
            </a:extLst>
          </p:cNvPr>
          <p:cNvSpPr/>
          <p:nvPr/>
        </p:nvSpPr>
        <p:spPr>
          <a:xfrm>
            <a:off x="5569473" y="1707729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011AD1D-8E37-C447-A3B6-C620B428FAEA}"/>
              </a:ext>
            </a:extLst>
          </p:cNvPr>
          <p:cNvSpPr/>
          <p:nvPr/>
        </p:nvSpPr>
        <p:spPr>
          <a:xfrm>
            <a:off x="5569473" y="3035909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kumimoji="1"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C1CBF91-9E2C-5141-B9D5-106A62218D22}"/>
              </a:ext>
            </a:extLst>
          </p:cNvPr>
          <p:cNvSpPr/>
          <p:nvPr/>
        </p:nvSpPr>
        <p:spPr>
          <a:xfrm>
            <a:off x="5569473" y="4963845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kumimoji="1"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308CBADE-2081-2947-A5F1-3F017FA5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76528"/>
              </p:ext>
            </p:extLst>
          </p:nvPr>
        </p:nvGraphicFramePr>
        <p:xfrm>
          <a:off x="6280388" y="3634799"/>
          <a:ext cx="4693410" cy="914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38682">
                  <a:extLst>
                    <a:ext uri="{9D8B030D-6E8A-4147-A177-3AD203B41FA5}">
                      <a16:colId xmlns:a16="http://schemas.microsoft.com/office/drawing/2014/main" val="1387099405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2770265974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163909599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3670146713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7623470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</a:rPr>
                        <a:t>int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</a:rPr>
                        <a:t>int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</a:rPr>
                        <a:t>int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</a:rPr>
                        <a:t>int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accent2"/>
                          </a:solidFill>
                          <a:latin typeface="Helvetica" pitchFamily="2" charset="0"/>
                        </a:rPr>
                        <a:t>int</a:t>
                      </a: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631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76382"/>
                  </a:ext>
                </a:extLst>
              </a:tr>
            </a:tbl>
          </a:graphicData>
        </a:graphic>
      </p:graphicFrame>
      <p:sp>
        <p:nvSpPr>
          <p:cNvPr id="42" name="橢圓 41">
            <a:extLst>
              <a:ext uri="{FF2B5EF4-FFF2-40B4-BE49-F238E27FC236}">
                <a16:creationId xmlns:a16="http://schemas.microsoft.com/office/drawing/2014/main" id="{D62595DF-86EC-3047-BD73-7B7F2439D83F}"/>
              </a:ext>
            </a:extLst>
          </p:cNvPr>
          <p:cNvSpPr/>
          <p:nvPr/>
        </p:nvSpPr>
        <p:spPr>
          <a:xfrm>
            <a:off x="10674353" y="5589514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kumimoji="1" lang="zh-TW" altLang="en-US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0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9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67375" y="15402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動態記憶體配置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0EB28B1-09D1-274F-99F7-B8BB364C16A1}"/>
              </a:ext>
            </a:extLst>
          </p:cNvPr>
          <p:cNvSpPr/>
          <p:nvPr/>
        </p:nvSpPr>
        <p:spPr>
          <a:xfrm>
            <a:off x="2055016" y="4184009"/>
            <a:ext cx="8081963" cy="774704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= </a:t>
            </a:r>
            <a:r>
              <a:rPr lang="en-US" altLang="zh-TW" sz="24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資料型態 *</a:t>
            </a:r>
            <a:r>
              <a:rPr lang="en-US" altLang="zh-TW" sz="24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malloc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(sizeof(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資料型態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*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個數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91D690-F809-4B47-BC58-075FF0E42032}"/>
              </a:ext>
            </a:extLst>
          </p:cNvPr>
          <p:cNvSpPr txBox="1"/>
          <p:nvPr/>
        </p:nvSpPr>
        <p:spPr>
          <a:xfrm>
            <a:off x="3447183" y="50141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B050"/>
                </a:solidFill>
                <a:ea typeface="Adobe 繁黑體 Std B" panose="020B0700000000000000"/>
              </a:rPr>
              <a:t>顯性資料轉型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0EDCB0-63A6-794A-8172-3471D032CFD6}"/>
              </a:ext>
            </a:extLst>
          </p:cNvPr>
          <p:cNvSpPr txBox="1"/>
          <p:nvPr/>
        </p:nvSpPr>
        <p:spPr>
          <a:xfrm>
            <a:off x="6736473" y="5014180"/>
            <a:ext cx="286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ea typeface="Adobe 繁黑體 Std B" panose="020B0700000000000000"/>
              </a:rPr>
              <a:t>要挖的空間大小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BDA4282-0AE8-DF4D-8C02-02611BAF4144}"/>
              </a:ext>
            </a:extLst>
          </p:cNvPr>
          <p:cNvSpPr/>
          <p:nvPr/>
        </p:nvSpPr>
        <p:spPr>
          <a:xfrm>
            <a:off x="2960997" y="1504117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1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FB57FD-6718-B24C-9380-5CF73BB65F77}"/>
              </a:ext>
            </a:extLst>
          </p:cNvPr>
          <p:cNvSpPr/>
          <p:nvPr/>
        </p:nvSpPr>
        <p:spPr>
          <a:xfrm>
            <a:off x="3688473" y="1177236"/>
            <a:ext cx="6096000" cy="51489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&lt;stdlib.h&gt;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宣告出指標備用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使用malloc( )使作業系統挖出一塊空間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50000"/>
              </a:lnSpc>
            </a:pP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結束後用free(指標名稱) 釋放記憶體。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3A8BC158-F624-9749-BE5A-5FCCA6DAD39B}"/>
              </a:ext>
            </a:extLst>
          </p:cNvPr>
          <p:cNvSpPr/>
          <p:nvPr/>
        </p:nvSpPr>
        <p:spPr>
          <a:xfrm>
            <a:off x="2960997" y="2405374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9E3506C-6D4A-E247-A1F9-D24729E5D821}"/>
              </a:ext>
            </a:extLst>
          </p:cNvPr>
          <p:cNvSpPr/>
          <p:nvPr/>
        </p:nvSpPr>
        <p:spPr>
          <a:xfrm>
            <a:off x="2963296" y="3304145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F718700-14D0-1444-8592-EE66F121C342}"/>
              </a:ext>
            </a:extLst>
          </p:cNvPr>
          <p:cNvSpPr/>
          <p:nvPr/>
        </p:nvSpPr>
        <p:spPr>
          <a:xfrm>
            <a:off x="2960997" y="5796149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014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130D1740-B8A3-BE40-81AA-754D7BFD5B17}"/>
              </a:ext>
            </a:extLst>
          </p:cNvPr>
          <p:cNvSpPr/>
          <p:nvPr/>
        </p:nvSpPr>
        <p:spPr>
          <a:xfrm>
            <a:off x="2215830" y="1982447"/>
            <a:ext cx="7760336" cy="776293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Pointer =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</a:rPr>
              <a:t>(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</a:rPr>
              <a:t>資料型態 *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latin typeface="Helvetica" pitchFamily="2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</a:rPr>
              <a:t>malloc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(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</a:rPr>
              <a:t>sizeof(</a:t>
            </a:r>
            <a:r>
              <a:rPr lang="zh-TW" altLang="en-US" sz="2400" b="1" dirty="0">
                <a:solidFill>
                  <a:srgbClr val="0070C0"/>
                </a:solidFill>
                <a:latin typeface="Helvetica" pitchFamily="2" charset="0"/>
              </a:rPr>
              <a:t>資料型態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*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個數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latin typeface="Helvetica" pitchFamily="2" charset="0"/>
              </a:rPr>
              <a:t>;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D65E32C-8487-E240-8295-941454CD7A3E}"/>
              </a:ext>
            </a:extLst>
          </p:cNvPr>
          <p:cNvSpPr/>
          <p:nvPr/>
        </p:nvSpPr>
        <p:spPr>
          <a:xfrm>
            <a:off x="2215832" y="3707125"/>
            <a:ext cx="7760336" cy="72435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Pointer =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</a:rPr>
              <a:t>(</a:t>
            </a:r>
            <a:r>
              <a:rPr lang="zh-TW" altLang="en-US" sz="2400" b="1" dirty="0">
                <a:solidFill>
                  <a:srgbClr val="00B050"/>
                </a:solidFill>
                <a:latin typeface="Helvetica" pitchFamily="2" charset="0"/>
              </a:rPr>
              <a:t>資料型態 *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latin typeface="Helvetica" pitchFamily="2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</a:rPr>
              <a:t>calloc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(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個數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</a:rPr>
              <a:t>sizeof(</a:t>
            </a:r>
            <a:r>
              <a:rPr lang="zh-TW" altLang="en-US" sz="2400" b="1" dirty="0">
                <a:solidFill>
                  <a:srgbClr val="0070C0"/>
                </a:solidFill>
                <a:latin typeface="Helvetica" pitchFamily="2" charset="0"/>
              </a:rPr>
              <a:t>資料型態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latin typeface="Helvetica" pitchFamily="2" charset="0"/>
              </a:rPr>
              <a:t>;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4B7B7D0F-DBA9-974C-8656-91DAA96B13A8}"/>
              </a:ext>
            </a:extLst>
          </p:cNvPr>
          <p:cNvSpPr/>
          <p:nvPr/>
        </p:nvSpPr>
        <p:spPr>
          <a:xfrm>
            <a:off x="2215830" y="5379860"/>
            <a:ext cx="7760336" cy="72008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int *p2 = </a:t>
            </a:r>
            <a:r>
              <a:rPr lang="en-US" altLang="zh-TW" sz="2400" b="1" dirty="0">
                <a:solidFill>
                  <a:srgbClr val="00B050"/>
                </a:solidFill>
                <a:latin typeface="Helvetica" pitchFamily="2" charset="0"/>
              </a:rPr>
              <a:t>(int*)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</a:rPr>
              <a:t>realloc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(p1, 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</a:rPr>
              <a:t>sizeof(</a:t>
            </a:r>
            <a:r>
              <a:rPr lang="zh-TW" altLang="en-US" sz="2400" b="1" dirty="0">
                <a:solidFill>
                  <a:srgbClr val="0070C0"/>
                </a:solidFill>
                <a:latin typeface="Helvetica" pitchFamily="2" charset="0"/>
              </a:rPr>
              <a:t>資料型態</a:t>
            </a:r>
            <a:r>
              <a:rPr lang="en-US" altLang="zh-TW" sz="2400" b="1" dirty="0">
                <a:solidFill>
                  <a:srgbClr val="0070C0"/>
                </a:solidFill>
                <a:latin typeface="Helvetica" pitchFamily="2" charset="0"/>
              </a:rPr>
              <a:t>)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 *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個數</a:t>
            </a:r>
            <a:r>
              <a:rPr lang="en-US" altLang="zh-TW" sz="2400" b="1" dirty="0">
                <a:solidFill>
                  <a:schemeClr val="tx1"/>
                </a:solidFill>
                <a:latin typeface="Helvetica" pitchFamily="2" charset="0"/>
              </a:rPr>
              <a:t>);</a:t>
            </a:r>
            <a:endParaRPr lang="en-US" altLang="zh-TW" sz="2400" b="1" dirty="0">
              <a:latin typeface="Helvetica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36F122-8A48-8C4A-9AE3-BC613F6711D3}"/>
              </a:ext>
            </a:extLst>
          </p:cNvPr>
          <p:cNvSpPr/>
          <p:nvPr/>
        </p:nvSpPr>
        <p:spPr>
          <a:xfrm>
            <a:off x="5048354" y="1455925"/>
            <a:ext cx="2095285" cy="535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541453" y="154021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動態記憶體配置的其他用法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B4F446-DDD2-564A-B76A-BF9A48762E97}"/>
              </a:ext>
            </a:extLst>
          </p:cNvPr>
          <p:cNvSpPr/>
          <p:nvPr/>
        </p:nvSpPr>
        <p:spPr>
          <a:xfrm>
            <a:off x="5119685" y="1441638"/>
            <a:ext cx="1952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malloc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2E54DA-853A-4048-9094-03E9CDFBF59F}"/>
              </a:ext>
            </a:extLst>
          </p:cNvPr>
          <p:cNvSpPr/>
          <p:nvPr/>
        </p:nvSpPr>
        <p:spPr>
          <a:xfrm>
            <a:off x="5048357" y="3172120"/>
            <a:ext cx="2095285" cy="535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E4C65E-267C-174E-8843-5F02326F557C}"/>
              </a:ext>
            </a:extLst>
          </p:cNvPr>
          <p:cNvSpPr/>
          <p:nvPr/>
        </p:nvSpPr>
        <p:spPr>
          <a:xfrm>
            <a:off x="5119688" y="3157833"/>
            <a:ext cx="1952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alloc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3915D3-CB6C-774E-9FFC-33B9837B97E9}"/>
              </a:ext>
            </a:extLst>
          </p:cNvPr>
          <p:cNvSpPr/>
          <p:nvPr/>
        </p:nvSpPr>
        <p:spPr>
          <a:xfrm>
            <a:off x="5048354" y="4842986"/>
            <a:ext cx="2095285" cy="535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25B07B-CA49-5B44-889D-B467D5F87DDD}"/>
              </a:ext>
            </a:extLst>
          </p:cNvPr>
          <p:cNvSpPr/>
          <p:nvPr/>
        </p:nvSpPr>
        <p:spPr>
          <a:xfrm>
            <a:off x="5119685" y="4828699"/>
            <a:ext cx="1952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alloc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43FDB1-82E0-1A4C-9ECE-C6E9024D02B0}"/>
              </a:ext>
            </a:extLst>
          </p:cNvPr>
          <p:cNvSpPr/>
          <p:nvPr/>
        </p:nvSpPr>
        <p:spPr>
          <a:xfrm>
            <a:off x="7121920" y="490698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重新配置空間大小</a:t>
            </a:r>
          </a:p>
        </p:txBody>
      </p:sp>
    </p:spTree>
    <p:extLst>
      <p:ext uri="{BB962C8B-B14F-4D97-AF65-F5344CB8AC3E}">
        <p14:creationId xmlns:p14="http://schemas.microsoft.com/office/powerpoint/2010/main" val="271927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292460" y="154021"/>
            <a:ext cx="3607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Memory Leakage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898D54B-CA78-5C42-8EAC-97851DB34DDC}"/>
              </a:ext>
            </a:extLst>
          </p:cNvPr>
          <p:cNvSpPr/>
          <p:nvPr/>
        </p:nvSpPr>
        <p:spPr>
          <a:xfrm>
            <a:off x="2903474" y="3603651"/>
            <a:ext cx="6385048" cy="2016224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Calibri Light" panose="020F0302020204030204" pitchFamily="34" charset="0"/>
                <a:ea typeface="Adobe 繁黑體 Std B" pitchFamily="34" charset="-120"/>
              </a:rPr>
              <a:t>int len;</a:t>
            </a:r>
          </a:p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Calibri Light" panose="020F0302020204030204" pitchFamily="34" charset="0"/>
                <a:ea typeface="Adobe 繁黑體 Std B" pitchFamily="34" charset="-120"/>
              </a:rPr>
              <a:t>cin &gt;&gt; len;</a:t>
            </a:r>
          </a:p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Calibri Light" panose="020F0302020204030204" pitchFamily="34" charset="0"/>
                <a:ea typeface="Adobe 繁黑體 Std B" pitchFamily="34" charset="-120"/>
              </a:rPr>
              <a:t>int *p = </a:t>
            </a:r>
            <a:r>
              <a:rPr lang="fr-FR" altLang="zh-TW" sz="2800" b="1" dirty="0">
                <a:solidFill>
                  <a:srgbClr val="C00000"/>
                </a:solidFill>
                <a:latin typeface="Calibri Light" panose="020F0302020204030204" pitchFamily="34" charset="0"/>
                <a:ea typeface="Adobe 繁黑體 Std B" pitchFamily="34" charset="-120"/>
              </a:rPr>
              <a:t>(int *) malloc(sizeof(int)*len);</a:t>
            </a:r>
          </a:p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Calibri Light" panose="020F0302020204030204" pitchFamily="34" charset="0"/>
                <a:ea typeface="Adobe 繁黑體 Std B" pitchFamily="34" charset="-120"/>
              </a:rPr>
              <a:t>p = (int *) malloc(sizeof(int)*len);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1042DB-1183-BB48-83AF-BC3AECC2D184}"/>
              </a:ext>
            </a:extLst>
          </p:cNvPr>
          <p:cNvSpPr txBox="1"/>
          <p:nvPr/>
        </p:nvSpPr>
        <p:spPr>
          <a:xfrm>
            <a:off x="5186898" y="30741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永遠無法存取</a:t>
            </a:r>
          </a:p>
        </p:txBody>
      </p:sp>
      <p:cxnSp>
        <p:nvCxnSpPr>
          <p:cNvPr id="12" name="直線單箭頭接點 10">
            <a:extLst>
              <a:ext uri="{FF2B5EF4-FFF2-40B4-BE49-F238E27FC236}">
                <a16:creationId xmlns:a16="http://schemas.microsoft.com/office/drawing/2014/main" id="{9273221D-10A1-E54B-8D9A-3D01B0BAA5F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02561" y="3535849"/>
            <a:ext cx="0" cy="10800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37AB5D7-C5AE-CE44-B1C5-4BAF392144EF}"/>
              </a:ext>
            </a:extLst>
          </p:cNvPr>
          <p:cNvSpPr/>
          <p:nvPr/>
        </p:nvSpPr>
        <p:spPr>
          <a:xfrm>
            <a:off x="2986357" y="1372111"/>
            <a:ext cx="6432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指標是存取該記憶體位置唯一的媒介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遺失指標→該記憶體位置永遠無法存取</a:t>
            </a:r>
          </a:p>
        </p:txBody>
      </p:sp>
    </p:spTree>
    <p:extLst>
      <p:ext uri="{BB962C8B-B14F-4D97-AF65-F5344CB8AC3E}">
        <p14:creationId xmlns:p14="http://schemas.microsoft.com/office/powerpoint/2010/main" val="107013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334581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指標介紹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014836" y="48166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陳列與指標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3202" y="2569769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6C7D9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</a:t>
            </a:r>
            <a:endParaRPr lang="en-US" altLang="zh-TW" sz="3200" b="1" dirty="0">
              <a:solidFill>
                <a:srgbClr val="6C7D9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6C7D9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</a:t>
            </a:r>
            <a:endParaRPr lang="en-US" altLang="zh-TW" sz="3200" b="1" dirty="0">
              <a:solidFill>
                <a:srgbClr val="6C7D9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025796" y="481665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364951" y="28159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91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846825" y="154021"/>
            <a:ext cx="449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Limitation of Memory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內容版面配置區 7">
            <a:extLst>
              <a:ext uri="{FF2B5EF4-FFF2-40B4-BE49-F238E27FC236}">
                <a16:creationId xmlns:a16="http://schemas.microsoft.com/office/drawing/2014/main" id="{FE0F5FA2-C4AF-804A-BDA6-9148D3790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7" y="3688551"/>
            <a:ext cx="2257425" cy="209550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379C56F2-0C14-3248-BACA-375F7AFB9B36}"/>
              </a:ext>
            </a:extLst>
          </p:cNvPr>
          <p:cNvSpPr/>
          <p:nvPr/>
        </p:nvSpPr>
        <p:spPr>
          <a:xfrm>
            <a:off x="2027546" y="1738796"/>
            <a:ext cx="8136904" cy="3610594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*ptr;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counts;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while(ptr=(int *)malloc(1024*8))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    counts++;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 cout &lt;&lt; "Limitation :" &lt;&lt; counts &lt;&lt; " kBytes";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7C45FF-F93E-D642-8B51-F3B1715D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56" y="5719615"/>
            <a:ext cx="6386084" cy="592801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656F237-8811-E740-8D91-49522AF79934}"/>
              </a:ext>
            </a:extLst>
          </p:cNvPr>
          <p:cNvSpPr txBox="1">
            <a:spLocks/>
          </p:cNvSpPr>
          <p:nvPr/>
        </p:nvSpPr>
        <p:spPr>
          <a:xfrm>
            <a:off x="3159916" y="1336184"/>
            <a:ext cx="5872163" cy="8052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所能使用的記憶體是有上限的！</a:t>
            </a:r>
          </a:p>
        </p:txBody>
      </p:sp>
    </p:spTree>
    <p:extLst>
      <p:ext uri="{BB962C8B-B14F-4D97-AF65-F5344CB8AC3E}">
        <p14:creationId xmlns:p14="http://schemas.microsoft.com/office/powerpoint/2010/main" val="667856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049605" y="154021"/>
            <a:ext cx="4092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Dangling Reference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9AAE3353-2A08-A041-A15F-747025B7634F}"/>
              </a:ext>
            </a:extLst>
          </p:cNvPr>
          <p:cNvSpPr/>
          <p:nvPr/>
        </p:nvSpPr>
        <p:spPr>
          <a:xfrm>
            <a:off x="2315580" y="2141587"/>
            <a:ext cx="7560840" cy="3673425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len;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cin &gt;&gt; len;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int *p = (int *) malloc(sizeof(int)*len);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free(p);</a:t>
            </a:r>
          </a:p>
          <a:p>
            <a:pPr lvl="1">
              <a:lnSpc>
                <a:spcPct val="150000"/>
              </a:lnSpc>
              <a:defRPr/>
            </a:pPr>
            <a:r>
              <a:rPr lang="fr-FR" altLang="zh-TW" sz="28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*p = 1;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16A08F-B399-2C43-82FB-B2A82F10058E}"/>
              </a:ext>
            </a:extLst>
          </p:cNvPr>
          <p:cNvSpPr/>
          <p:nvPr/>
        </p:nvSpPr>
        <p:spPr>
          <a:xfrm>
            <a:off x="4043255" y="1879977"/>
            <a:ext cx="410549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釋放記憶體後又去使用</a:t>
            </a:r>
          </a:p>
        </p:txBody>
      </p:sp>
    </p:spTree>
    <p:extLst>
      <p:ext uri="{BB962C8B-B14F-4D97-AF65-F5344CB8AC3E}">
        <p14:creationId xmlns:p14="http://schemas.microsoft.com/office/powerpoint/2010/main" val="1847045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37719" y="154021"/>
            <a:ext cx="3116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的動態宣告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F524D05-B42D-4A4B-9B23-9EB4E935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799" y="4448822"/>
            <a:ext cx="2038398" cy="48223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釋放空間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F0700D8-13F3-484C-8193-28BBF5F16C72}"/>
              </a:ext>
            </a:extLst>
          </p:cNvPr>
          <p:cNvSpPr/>
          <p:nvPr/>
        </p:nvSpPr>
        <p:spPr>
          <a:xfrm>
            <a:off x="2495598" y="1927678"/>
            <a:ext cx="7200800" cy="859770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資料型態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*</a:t>
            </a:r>
            <a:r>
              <a: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指標名稱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fr-FR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</a:t>
            </a:r>
            <a:r>
              <a: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型態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長度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];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E9838E76-F572-174E-A131-59AAD0A9E4AE}"/>
              </a:ext>
            </a:extLst>
          </p:cNvPr>
          <p:cNvSpPr/>
          <p:nvPr/>
        </p:nvSpPr>
        <p:spPr>
          <a:xfrm>
            <a:off x="2495598" y="3379296"/>
            <a:ext cx="7200800" cy="828978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*</a:t>
            </a:r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fr-FR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</a:t>
            </a:r>
            <a:r>
              <a: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en-US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];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E1B6CB45-4B14-A74D-AABF-8F18A74AD47E}"/>
              </a:ext>
            </a:extLst>
          </p:cNvPr>
          <p:cNvSpPr/>
          <p:nvPr/>
        </p:nvSpPr>
        <p:spPr>
          <a:xfrm>
            <a:off x="2495598" y="4985863"/>
            <a:ext cx="7200800" cy="828978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 [] p;</a:t>
            </a:r>
          </a:p>
        </p:txBody>
      </p:sp>
    </p:spTree>
    <p:extLst>
      <p:ext uri="{BB962C8B-B14F-4D97-AF65-F5344CB8AC3E}">
        <p14:creationId xmlns:p14="http://schemas.microsoft.com/office/powerpoint/2010/main" val="307352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35452" y="15402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但其實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9D9522B-3155-534D-8657-05ADB51C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472" y="3861195"/>
            <a:ext cx="7911047" cy="252260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Helvetica" pitchFamily="2" charset="0"/>
                <a:ea typeface="Adobe 繁黑體 Std B" pitchFamily="34" charset="-120"/>
              </a:rPr>
              <a:t>C++ doesn't support variable length array like C. Variable length array is C99 feature but it is not officially part  of C++ so far. But compilers like g++ &amp; clang++ allows </a:t>
            </a:r>
            <a:r>
              <a:rPr lang="en-US" altLang="zh-TW" b="1" u="sng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Variable Length Arrays (VLA)</a:t>
            </a:r>
            <a:r>
              <a:rPr lang="en-US" altLang="zh-TW" dirty="0">
                <a:latin typeface="Helvetica" pitchFamily="2" charset="0"/>
                <a:ea typeface="Adobe 繁黑體 Std B" pitchFamily="34" charset="-120"/>
              </a:rPr>
              <a:t> as an extension. </a:t>
            </a:r>
            <a:endParaRPr lang="zh-TW" altLang="en-US" dirty="0">
              <a:latin typeface="Helvetica" pitchFamily="2" charset="0"/>
              <a:ea typeface="Adobe 繁黑體 Std B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52484F47-84F6-4944-8381-EF606FF6BDB2}"/>
              </a:ext>
            </a:extLst>
          </p:cNvPr>
          <p:cNvSpPr/>
          <p:nvPr/>
        </p:nvSpPr>
        <p:spPr>
          <a:xfrm>
            <a:off x="4915988" y="2171204"/>
            <a:ext cx="2360017" cy="1414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int len;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cin &gt;&gt; len;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arr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[</a:t>
            </a:r>
            <a:r>
              <a:rPr lang="en-US" altLang="zh-TW" sz="2000" b="1" dirty="0" err="1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cs typeface="Consolas" panose="020B0609020204030204" pitchFamily="49" charset="0"/>
              </a:rPr>
              <a:t>];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134F67-9956-5C47-B54F-40EAF3473C99}"/>
              </a:ext>
            </a:extLst>
          </p:cNvPr>
          <p:cNvSpPr/>
          <p:nvPr/>
        </p:nvSpPr>
        <p:spPr>
          <a:xfrm>
            <a:off x="4131199" y="1344874"/>
            <a:ext cx="3929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有時候還是可以過的</a:t>
            </a:r>
          </a:p>
        </p:txBody>
      </p:sp>
    </p:spTree>
    <p:extLst>
      <p:ext uri="{BB962C8B-B14F-4D97-AF65-F5344CB8AC3E}">
        <p14:creationId xmlns:p14="http://schemas.microsoft.com/office/powerpoint/2010/main" val="1198240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1" y="154021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84F72-8BEB-E548-A577-C8786999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1" y="3726756"/>
            <a:ext cx="65341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AAC733FA-0A15-A541-A3A8-83201F7A90F9}"/>
              </a:ext>
            </a:extLst>
          </p:cNvPr>
          <p:cNvSpPr/>
          <p:nvPr/>
        </p:nvSpPr>
        <p:spPr>
          <a:xfrm>
            <a:off x="2328807" y="1638401"/>
            <a:ext cx="7534379" cy="163343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0BFED5-80B6-5B41-8A32-B2DDF909B97C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BF85EC-F4CC-AF42-A41B-05864400A5CD}"/>
              </a:ext>
            </a:extLst>
          </p:cNvPr>
          <p:cNvSpPr/>
          <p:nvPr/>
        </p:nvSpPr>
        <p:spPr>
          <a:xfrm>
            <a:off x="2735917" y="1908483"/>
            <a:ext cx="6720158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Input：The number N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The array composed of 1,2,3……N</a:t>
            </a:r>
          </a:p>
        </p:txBody>
      </p:sp>
    </p:spTree>
    <p:extLst>
      <p:ext uri="{BB962C8B-B14F-4D97-AF65-F5344CB8AC3E}">
        <p14:creationId xmlns:p14="http://schemas.microsoft.com/office/powerpoint/2010/main" val="613328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54021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4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A98EC60-AB76-C34A-A52F-35F7D2E1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53" y="3967884"/>
            <a:ext cx="4419683" cy="25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65DFA08D-643B-DC4A-A119-48B99124A0B2}"/>
              </a:ext>
            </a:extLst>
          </p:cNvPr>
          <p:cNvSpPr/>
          <p:nvPr/>
        </p:nvSpPr>
        <p:spPr>
          <a:xfrm>
            <a:off x="2328807" y="1638400"/>
            <a:ext cx="7534379" cy="207634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9366EE-BB80-7A4E-85BD-7D5E50099CA5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252953-8D7E-B74A-9BB5-78F0ABB9E836}"/>
              </a:ext>
            </a:extLst>
          </p:cNvPr>
          <p:cNvSpPr/>
          <p:nvPr/>
        </p:nvSpPr>
        <p:spPr>
          <a:xfrm>
            <a:off x="3414442" y="1896188"/>
            <a:ext cx="5363107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Input：The number of students and the score of each students.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The input </a:t>
            </a:r>
          </a:p>
        </p:txBody>
      </p:sp>
    </p:spTree>
    <p:extLst>
      <p:ext uri="{BB962C8B-B14F-4D97-AF65-F5344CB8AC3E}">
        <p14:creationId xmlns:p14="http://schemas.microsoft.com/office/powerpoint/2010/main" val="4142239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334581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指標介紹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014836" y="48166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陳列與指標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3202" y="2569769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025796" y="481665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364951" y="28159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637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>
            <a:extLst>
              <a:ext uri="{FF2B5EF4-FFF2-40B4-BE49-F238E27FC236}">
                <a16:creationId xmlns:a16="http://schemas.microsoft.com/office/drawing/2014/main" id="{B9CACB95-95ED-674A-ADF0-77177DAE0ECA}"/>
              </a:ext>
            </a:extLst>
          </p:cNvPr>
          <p:cNvSpPr/>
          <p:nvPr/>
        </p:nvSpPr>
        <p:spPr>
          <a:xfrm>
            <a:off x="7705642" y="3671885"/>
            <a:ext cx="2149980" cy="29997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F536A577-A97C-3C41-9BA2-3BB85C0E1250}"/>
              </a:ext>
            </a:extLst>
          </p:cNvPr>
          <p:cNvSpPr/>
          <p:nvPr/>
        </p:nvSpPr>
        <p:spPr>
          <a:xfrm>
            <a:off x="4794684" y="4045175"/>
            <a:ext cx="1771650" cy="22002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C7257BAB-F801-7E41-85AD-CFF56E161EC1}"/>
              </a:ext>
            </a:extLst>
          </p:cNvPr>
          <p:cNvSpPr/>
          <p:nvPr/>
        </p:nvSpPr>
        <p:spPr>
          <a:xfrm>
            <a:off x="1966698" y="4045176"/>
            <a:ext cx="1771650" cy="22002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多重指標</a:t>
            </a:r>
          </a:p>
        </p:txBody>
      </p:sp>
      <p:sp>
        <p:nvSpPr>
          <p:cNvPr id="9" name="內容版面配置區 12">
            <a:extLst>
              <a:ext uri="{FF2B5EF4-FFF2-40B4-BE49-F238E27FC236}">
                <a16:creationId xmlns:a16="http://schemas.microsoft.com/office/drawing/2014/main" id="{4E5179D8-5CAC-FA47-93F7-B9E1ABF2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73" y="4170615"/>
            <a:ext cx="1227572" cy="204626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v = ?</a:t>
            </a:r>
          </a:p>
          <a:p>
            <a:r>
              <a:rPr lang="en-US" altLang="zh-TW" sz="2400" dirty="0"/>
              <a:t>p1=?</a:t>
            </a:r>
          </a:p>
          <a:p>
            <a:r>
              <a:rPr lang="en-US" altLang="zh-TW" sz="2400" dirty="0"/>
              <a:t>p2=?</a:t>
            </a:r>
          </a:p>
          <a:p>
            <a:r>
              <a:rPr lang="en-US" altLang="zh-TW" sz="2400" dirty="0"/>
              <a:t>p3=?</a:t>
            </a:r>
            <a:endParaRPr lang="zh-TW" altLang="en-US" sz="2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43A36F7-0D38-8346-8D2A-3F166FD59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97888"/>
              </p:ext>
            </p:extLst>
          </p:nvPr>
        </p:nvGraphicFramePr>
        <p:xfrm>
          <a:off x="8916642" y="1570085"/>
          <a:ext cx="1450504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zh-TW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86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zh-TW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0x01</a:t>
                      </a:r>
                      <a:endParaRPr lang="zh-TW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542EB4-5D37-804F-A09F-B1596D8EA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6915"/>
              </p:ext>
            </p:extLst>
          </p:nvPr>
        </p:nvGraphicFramePr>
        <p:xfrm>
          <a:off x="7121347" y="1563411"/>
          <a:ext cx="1411796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1796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Int*</a:t>
                      </a:r>
                      <a:endParaRPr lang="zh-TW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0x01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C00000"/>
                          </a:solidFill>
                        </a:rPr>
                        <a:t>p1</a:t>
                      </a:r>
                      <a:endParaRPr lang="zh-TW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0x02</a:t>
                      </a:r>
                      <a:endParaRPr lang="zh-TW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1B3A9FB-1C21-6D4C-8F91-B6BBFB8C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19864"/>
              </p:ext>
            </p:extLst>
          </p:nvPr>
        </p:nvGraphicFramePr>
        <p:xfrm>
          <a:off x="5326052" y="1563411"/>
          <a:ext cx="1411796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1796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Int**</a:t>
                      </a:r>
                      <a:endParaRPr lang="zh-TW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0x02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C00000"/>
                          </a:solidFill>
                        </a:rPr>
                        <a:t>p2</a:t>
                      </a:r>
                      <a:endParaRPr lang="zh-TW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0x03</a:t>
                      </a:r>
                      <a:endParaRPr lang="zh-TW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BC7C08A-05AB-C44B-A984-6292A4B0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12053"/>
              </p:ext>
            </p:extLst>
          </p:nvPr>
        </p:nvGraphicFramePr>
        <p:xfrm>
          <a:off x="3441998" y="1563411"/>
          <a:ext cx="1506849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06849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Int***</a:t>
                      </a:r>
                      <a:endParaRPr lang="zh-TW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0x03</a:t>
                      </a:r>
                      <a:endParaRPr lang="zh-TW" altLang="en-US" sz="2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C00000"/>
                          </a:solidFill>
                        </a:rPr>
                        <a:t>p3</a:t>
                      </a:r>
                      <a:endParaRPr lang="zh-TW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0x04</a:t>
                      </a:r>
                      <a:endParaRPr lang="zh-TW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sp>
        <p:nvSpPr>
          <p:cNvPr id="16" name="向右箭號 15">
            <a:extLst>
              <a:ext uri="{FF2B5EF4-FFF2-40B4-BE49-F238E27FC236}">
                <a16:creationId xmlns:a16="http://schemas.microsoft.com/office/drawing/2014/main" id="{EB5AA90A-9B51-7349-B430-11198AF9948C}"/>
              </a:ext>
            </a:extLst>
          </p:cNvPr>
          <p:cNvSpPr/>
          <p:nvPr/>
        </p:nvSpPr>
        <p:spPr>
          <a:xfrm>
            <a:off x="4949691" y="2268461"/>
            <a:ext cx="381810" cy="4320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12">
            <a:extLst>
              <a:ext uri="{FF2B5EF4-FFF2-40B4-BE49-F238E27FC236}">
                <a16:creationId xmlns:a16="http://schemas.microsoft.com/office/drawing/2014/main" id="{40CAD854-7523-B444-B148-C7EB9A9F57F1}"/>
              </a:ext>
            </a:extLst>
          </p:cNvPr>
          <p:cNvSpPr txBox="1">
            <a:spLocks/>
          </p:cNvSpPr>
          <p:nvPr/>
        </p:nvSpPr>
        <p:spPr>
          <a:xfrm>
            <a:off x="4948847" y="4164735"/>
            <a:ext cx="2602632" cy="257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&amp;v = ?</a:t>
            </a:r>
          </a:p>
          <a:p>
            <a:r>
              <a:rPr lang="en-US" altLang="zh-TW" sz="2400" dirty="0"/>
              <a:t>&amp;p1=?</a:t>
            </a:r>
          </a:p>
          <a:p>
            <a:r>
              <a:rPr lang="en-US" altLang="zh-TW" sz="2400" dirty="0"/>
              <a:t>&amp;p2=?</a:t>
            </a:r>
          </a:p>
          <a:p>
            <a:r>
              <a:rPr lang="en-US" altLang="zh-TW" sz="2400" dirty="0"/>
              <a:t>&amp;p3=?</a:t>
            </a:r>
            <a:endParaRPr lang="zh-TW" altLang="en-US" sz="2400" dirty="0"/>
          </a:p>
        </p:txBody>
      </p: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A8F33AAA-973B-E843-BD40-8428BD910C8A}"/>
              </a:ext>
            </a:extLst>
          </p:cNvPr>
          <p:cNvSpPr txBox="1">
            <a:spLocks/>
          </p:cNvSpPr>
          <p:nvPr/>
        </p:nvSpPr>
        <p:spPr>
          <a:xfrm>
            <a:off x="7963429" y="3851742"/>
            <a:ext cx="1634406" cy="2571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*p1= ?</a:t>
            </a:r>
          </a:p>
          <a:p>
            <a:r>
              <a:rPr lang="en-US" altLang="zh-TW" sz="2400" dirty="0"/>
              <a:t>*p2=?</a:t>
            </a:r>
          </a:p>
          <a:p>
            <a:r>
              <a:rPr lang="en-US" altLang="zh-TW" sz="2400" dirty="0"/>
              <a:t>**p2=?</a:t>
            </a:r>
          </a:p>
          <a:p>
            <a:r>
              <a:rPr lang="en-US" altLang="zh-TW" sz="2400" dirty="0"/>
              <a:t>*p3=?</a:t>
            </a:r>
          </a:p>
          <a:p>
            <a:r>
              <a:rPr lang="en-US" altLang="zh-TW" sz="2400" dirty="0"/>
              <a:t>**p3=?</a:t>
            </a:r>
          </a:p>
          <a:p>
            <a:r>
              <a:rPr lang="en-US" altLang="zh-TW" sz="2400" dirty="0"/>
              <a:t>***p3=?</a:t>
            </a:r>
            <a:endParaRPr lang="zh-TW" altLang="en-US" sz="24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3600156-D5AC-A849-9589-45589B69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21424"/>
              </p:ext>
            </p:extLst>
          </p:nvPr>
        </p:nvGraphicFramePr>
        <p:xfrm>
          <a:off x="1277421" y="1563411"/>
          <a:ext cx="1787372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87372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Adobe 繁黑體 Std B" panose="020B0700000000000000"/>
                        </a:rPr>
                        <a:t>資料型別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Adobe 繁黑體 Std B" panose="020B0700000000000000"/>
                        </a:rPr>
                        <a:t>存放資料</a:t>
                      </a:r>
                      <a:endParaRPr lang="zh-TW" altLang="en-US" sz="2400" dirty="0">
                        <a:solidFill>
                          <a:srgbClr val="FF0000"/>
                        </a:solidFill>
                        <a:ea typeface="Adobe 繁黑體 Std B" panose="020B070000000000000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C00000"/>
                          </a:solidFill>
                          <a:ea typeface="Adobe 繁黑體 Std B" panose="020B0700000000000000"/>
                        </a:rPr>
                        <a:t>變數名稱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a typeface="Adobe 繁黑體 Std B" panose="020B0700000000000000"/>
                        </a:rPr>
                        <a:t>記憶體位置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sp>
        <p:nvSpPr>
          <p:cNvPr id="20" name="向右箭號 19">
            <a:extLst>
              <a:ext uri="{FF2B5EF4-FFF2-40B4-BE49-F238E27FC236}">
                <a16:creationId xmlns:a16="http://schemas.microsoft.com/office/drawing/2014/main" id="{B59FDED3-DE98-BC44-81E9-AA27BB6A5511}"/>
              </a:ext>
            </a:extLst>
          </p:cNvPr>
          <p:cNvSpPr/>
          <p:nvPr/>
        </p:nvSpPr>
        <p:spPr>
          <a:xfrm>
            <a:off x="6739611" y="2261218"/>
            <a:ext cx="381810" cy="4320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667BB2D2-4DA4-894C-B21D-98663495468F}"/>
              </a:ext>
            </a:extLst>
          </p:cNvPr>
          <p:cNvSpPr/>
          <p:nvPr/>
        </p:nvSpPr>
        <p:spPr>
          <a:xfrm>
            <a:off x="8539240" y="2268461"/>
            <a:ext cx="381810" cy="4320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指標陣列</a:t>
            </a: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5D673D5F-C115-D041-80AE-F08F0C5960FF}"/>
              </a:ext>
            </a:extLst>
          </p:cNvPr>
          <p:cNvSpPr/>
          <p:nvPr/>
        </p:nvSpPr>
        <p:spPr>
          <a:xfrm>
            <a:off x="3867752" y="1702394"/>
            <a:ext cx="4558894" cy="658127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fr-FR" altLang="zh-TW" sz="2800" b="1" dirty="0">
                <a:solidFill>
                  <a:schemeClr val="tx1"/>
                </a:solidFill>
                <a:latin typeface="Calibri Light" panose="020F0302020204030204" pitchFamily="34" charset="0"/>
                <a:ea typeface="Adobe 繁黑體 Std B" pitchFamily="34" charset="-120"/>
              </a:rPr>
              <a:t>               int *a[3];</a:t>
            </a:r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724F3BDB-2ADC-4446-ABB4-CAA779F31BD3}"/>
              </a:ext>
            </a:extLst>
          </p:cNvPr>
          <p:cNvSpPr/>
          <p:nvPr/>
        </p:nvSpPr>
        <p:spPr>
          <a:xfrm>
            <a:off x="7256528" y="4712765"/>
            <a:ext cx="704656" cy="57150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964113-45F6-4D4F-864F-6B8A3971CE61}"/>
              </a:ext>
            </a:extLst>
          </p:cNvPr>
          <p:cNvSpPr/>
          <p:nvPr/>
        </p:nvSpPr>
        <p:spPr>
          <a:xfrm>
            <a:off x="4439039" y="1084850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陣列中儲存的是指標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7CFBC7-AA8C-604D-9618-707127DF8A5A}"/>
              </a:ext>
            </a:extLst>
          </p:cNvPr>
          <p:cNvSpPr/>
          <p:nvPr/>
        </p:nvSpPr>
        <p:spPr>
          <a:xfrm>
            <a:off x="3305436" y="2662940"/>
            <a:ext cx="5581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指標又指到另一個陣列→二維陣列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935F31-5B94-7F4B-85D7-F57BDA8E720D}"/>
              </a:ext>
            </a:extLst>
          </p:cNvPr>
          <p:cNvGrpSpPr/>
          <p:nvPr/>
        </p:nvGrpSpPr>
        <p:grpSpPr>
          <a:xfrm>
            <a:off x="8334662" y="4045987"/>
            <a:ext cx="3287951" cy="2135467"/>
            <a:chOff x="8352378" y="4121002"/>
            <a:chExt cx="3287951" cy="2135467"/>
          </a:xfrm>
        </p:grpSpPr>
        <p:sp>
          <p:nvSpPr>
            <p:cNvPr id="43" name="文字方塊 6">
              <a:extLst>
                <a:ext uri="{FF2B5EF4-FFF2-40B4-BE49-F238E27FC236}">
                  <a16:creationId xmlns:a16="http://schemas.microsoft.com/office/drawing/2014/main" id="{805918ED-D385-BE4E-B2D2-606318E90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2378" y="4198392"/>
              <a:ext cx="6449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[0]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4" name="文字方塊 6">
              <a:extLst>
                <a:ext uri="{FF2B5EF4-FFF2-40B4-BE49-F238E27FC236}">
                  <a16:creationId xmlns:a16="http://schemas.microsoft.com/office/drawing/2014/main" id="{1CCB9A63-A1FB-774F-95D0-A9AB43740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5274" y="4793581"/>
              <a:ext cx="6449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[1]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5" name="文字方塊 6">
              <a:extLst>
                <a:ext uri="{FF2B5EF4-FFF2-40B4-BE49-F238E27FC236}">
                  <a16:creationId xmlns:a16="http://schemas.microsoft.com/office/drawing/2014/main" id="{829323C9-0F71-ED4F-A055-6232B8DB5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2378" y="5388770"/>
              <a:ext cx="6449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[2]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6" name="文字方塊 6">
              <a:extLst>
                <a:ext uri="{FF2B5EF4-FFF2-40B4-BE49-F238E27FC236}">
                  <a16:creationId xmlns:a16="http://schemas.microsoft.com/office/drawing/2014/main" id="{FC36B0AE-E4F4-E446-A632-7337EFB45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1774" y="5880143"/>
              <a:ext cx="649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[0]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7" name="文字方塊 6">
              <a:extLst>
                <a:ext uri="{FF2B5EF4-FFF2-40B4-BE49-F238E27FC236}">
                  <a16:creationId xmlns:a16="http://schemas.microsoft.com/office/drawing/2014/main" id="{D12F6B03-4C84-C549-B291-B46D0C5D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8755" y="5880143"/>
              <a:ext cx="649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[1]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8" name="文字方塊 6">
              <a:extLst>
                <a:ext uri="{FF2B5EF4-FFF2-40B4-BE49-F238E27FC236}">
                  <a16:creationId xmlns:a16="http://schemas.microsoft.com/office/drawing/2014/main" id="{512918F9-0A51-F141-84BB-ABB713983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5736" y="5887137"/>
              <a:ext cx="649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[2]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8901D9-70DE-A444-A63A-40CF9BA9394C}"/>
                </a:ext>
              </a:extLst>
            </p:cNvPr>
            <p:cNvSpPr/>
            <p:nvPr/>
          </p:nvSpPr>
          <p:spPr>
            <a:xfrm>
              <a:off x="8946367" y="4121002"/>
              <a:ext cx="900000" cy="571500"/>
            </a:xfrm>
            <a:prstGeom prst="rect">
              <a:avLst/>
            </a:prstGeom>
            <a:solidFill>
              <a:srgbClr val="FF566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a[0][0]</a:t>
              </a:r>
              <a:endParaRPr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392AF3-35B3-4049-9504-1F164ACDE093}"/>
                </a:ext>
              </a:extLst>
            </p:cNvPr>
            <p:cNvSpPr/>
            <p:nvPr/>
          </p:nvSpPr>
          <p:spPr>
            <a:xfrm>
              <a:off x="8946367" y="4692497"/>
              <a:ext cx="900000" cy="57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a[1][0]</a:t>
              </a:r>
              <a:endParaRPr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73096B6-D9D2-5C44-B936-19244A94A55A}"/>
                </a:ext>
              </a:extLst>
            </p:cNvPr>
            <p:cNvSpPr/>
            <p:nvPr/>
          </p:nvSpPr>
          <p:spPr>
            <a:xfrm>
              <a:off x="9844332" y="4692207"/>
              <a:ext cx="900000" cy="57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a[1][1]</a:t>
              </a:r>
              <a:endParaRPr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8B1AA37-9319-DE48-AF99-C34B8713ADA5}"/>
                </a:ext>
              </a:extLst>
            </p:cNvPr>
            <p:cNvSpPr/>
            <p:nvPr/>
          </p:nvSpPr>
          <p:spPr>
            <a:xfrm>
              <a:off x="8946367" y="5263998"/>
              <a:ext cx="900000" cy="571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a[2][0]</a:t>
              </a:r>
              <a:endParaRPr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5C51CBE-6325-934D-93E6-5DA5445915C2}"/>
                </a:ext>
              </a:extLst>
            </p:cNvPr>
            <p:cNvSpPr/>
            <p:nvPr/>
          </p:nvSpPr>
          <p:spPr>
            <a:xfrm>
              <a:off x="9844332" y="5263418"/>
              <a:ext cx="900000" cy="571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a[2][1]</a:t>
              </a:r>
              <a:endParaRPr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3C4DA2-5CC7-514E-9524-1C216903421B}"/>
                </a:ext>
              </a:extLst>
            </p:cNvPr>
            <p:cNvSpPr/>
            <p:nvPr/>
          </p:nvSpPr>
          <p:spPr>
            <a:xfrm>
              <a:off x="10740329" y="5263418"/>
              <a:ext cx="900000" cy="571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a[2][2]</a:t>
              </a:r>
              <a:endParaRPr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B83F399-773A-0D44-83AA-636EE5E57254}"/>
              </a:ext>
            </a:extLst>
          </p:cNvPr>
          <p:cNvGrpSpPr/>
          <p:nvPr/>
        </p:nvGrpSpPr>
        <p:grpSpPr>
          <a:xfrm>
            <a:off x="981358" y="3226865"/>
            <a:ext cx="6364315" cy="2971800"/>
            <a:chOff x="894248" y="3483983"/>
            <a:chExt cx="6364315" cy="2971800"/>
          </a:xfrm>
        </p:grpSpPr>
        <p:sp>
          <p:nvSpPr>
            <p:cNvPr id="10" name="文字方塊 8">
              <a:extLst>
                <a:ext uri="{FF2B5EF4-FFF2-40B4-BE49-F238E27FC236}">
                  <a16:creationId xmlns:a16="http://schemas.microsoft.com/office/drawing/2014/main" id="{85067F3E-4DE8-4B42-97FF-D26582DC4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114" y="3483983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>
                  <a:latin typeface="Adobe 繁黑體 Std B" pitchFamily="34" charset="-120"/>
                  <a:ea typeface="Adobe 繁黑體 Std B" pitchFamily="34" charset="-120"/>
                </a:rPr>
                <a:t>a</a:t>
              </a:r>
              <a:endParaRPr lang="zh-TW" altLang="en-US" sz="2000" b="1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16A2E8-432E-6F4D-8003-D366A8F49851}"/>
                </a:ext>
              </a:extLst>
            </p:cNvPr>
            <p:cNvSpPr/>
            <p:nvPr/>
          </p:nvSpPr>
          <p:spPr>
            <a:xfrm>
              <a:off x="1599565" y="3884033"/>
              <a:ext cx="1000125" cy="571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 err="1">
                  <a:solidFill>
                    <a:schemeClr val="bg1"/>
                  </a:solidFill>
                  <a:latin typeface="Adobe 繁黑體 Std B" pitchFamily="34" charset="-120"/>
                  <a:ea typeface="Adobe 繁黑體 Std B" pitchFamily="34" charset="-120"/>
                </a:rPr>
                <a:t>malloc</a:t>
              </a:r>
              <a:endParaRPr lang="zh-Hant" altLang="en-US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ADCBF3-8D4C-9346-B9EE-A9EFB3265AF0}"/>
                </a:ext>
              </a:extLst>
            </p:cNvPr>
            <p:cNvSpPr/>
            <p:nvPr/>
          </p:nvSpPr>
          <p:spPr>
            <a:xfrm>
              <a:off x="1599565" y="4883868"/>
              <a:ext cx="1000125" cy="571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 err="1">
                  <a:solidFill>
                    <a:schemeClr val="bg1"/>
                  </a:solidFill>
                  <a:latin typeface="Adobe 繁黑體 Std B" pitchFamily="34" charset="-120"/>
                  <a:ea typeface="Adobe 繁黑體 Std B" pitchFamily="34" charset="-120"/>
                </a:rPr>
                <a:t>malloc</a:t>
              </a:r>
              <a:endParaRPr lang="zh-Hant" altLang="en-US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C0EC77-EFC8-FD41-82FB-EFED8BCA0672}"/>
                </a:ext>
              </a:extLst>
            </p:cNvPr>
            <p:cNvSpPr/>
            <p:nvPr/>
          </p:nvSpPr>
          <p:spPr>
            <a:xfrm>
              <a:off x="1599565" y="5880143"/>
              <a:ext cx="1000125" cy="571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 err="1">
                  <a:solidFill>
                    <a:schemeClr val="bg1"/>
                  </a:solidFill>
                  <a:latin typeface="Adobe 繁黑體 Std B" pitchFamily="34" charset="-120"/>
                  <a:ea typeface="Adobe 繁黑體 Std B" pitchFamily="34" charset="-120"/>
                </a:rPr>
                <a:t>malloc</a:t>
              </a:r>
              <a:endParaRPr lang="zh-Hant" altLang="en-US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" name="文字方塊 6">
              <a:extLst>
                <a:ext uri="{FF2B5EF4-FFF2-40B4-BE49-F238E27FC236}">
                  <a16:creationId xmlns:a16="http://schemas.microsoft.com/office/drawing/2014/main" id="{2CCEC67F-EE94-ED42-9836-6C83F5085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398" y="5005847"/>
              <a:ext cx="6303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Adobe 繁黑體 Std B" pitchFamily="34" charset="-120"/>
                  <a:ea typeface="Adobe 繁黑體 Std B" pitchFamily="34" charset="-120"/>
                </a:rPr>
                <a:t>int *</a:t>
              </a:r>
              <a:endParaRPr lang="zh-TW" altLang="en-US" sz="18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5" name="文字方塊 6">
              <a:extLst>
                <a:ext uri="{FF2B5EF4-FFF2-40B4-BE49-F238E27FC236}">
                  <a16:creationId xmlns:a16="http://schemas.microsoft.com/office/drawing/2014/main" id="{751EB3CC-F82D-6649-A9D1-CF964C0CC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48" y="6008076"/>
              <a:ext cx="6303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Adobe 繁黑體 Std B" pitchFamily="34" charset="-120"/>
                  <a:ea typeface="Adobe 繁黑體 Std B" pitchFamily="34" charset="-120"/>
                </a:rPr>
                <a:t>int *</a:t>
              </a:r>
              <a:endParaRPr lang="zh-TW" altLang="en-US" sz="18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6" name="文字方塊 8">
              <a:extLst>
                <a:ext uri="{FF2B5EF4-FFF2-40B4-BE49-F238E27FC236}">
                  <a16:creationId xmlns:a16="http://schemas.microsoft.com/office/drawing/2014/main" id="{5B4D487E-F40A-2F41-9BEF-C3526ABA8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270" y="3755933"/>
              <a:ext cx="1544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dirty="0">
                  <a:solidFill>
                    <a:schemeClr val="tx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sizeof(int)*1</a:t>
              </a:r>
              <a:endParaRPr lang="zh-TW" altLang="en-US" sz="18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文字方塊 8">
              <a:extLst>
                <a:ext uri="{FF2B5EF4-FFF2-40B4-BE49-F238E27FC236}">
                  <a16:creationId xmlns:a16="http://schemas.microsoft.com/office/drawing/2014/main" id="{6550DE0D-5D61-5347-80A8-EAA96CDF1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270" y="4754320"/>
              <a:ext cx="1544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dirty="0">
                  <a:solidFill>
                    <a:schemeClr val="tx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sizeof(int)*2</a:t>
              </a:r>
              <a:endParaRPr lang="zh-TW" altLang="en-US" sz="18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8" name="文字方塊 8">
              <a:extLst>
                <a:ext uri="{FF2B5EF4-FFF2-40B4-BE49-F238E27FC236}">
                  <a16:creationId xmlns:a16="http://schemas.microsoft.com/office/drawing/2014/main" id="{BCFB47DB-D60A-614D-A42E-045FBA2A0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270" y="5772589"/>
              <a:ext cx="1544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dirty="0">
                  <a:solidFill>
                    <a:schemeClr val="tx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sizeof(int)*3</a:t>
              </a:r>
              <a:endParaRPr lang="zh-TW" altLang="en-US" sz="18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A7A81B6F-3E27-B847-B8DF-FDFB33562C53}"/>
                </a:ext>
              </a:extLst>
            </p:cNvPr>
            <p:cNvGrpSpPr/>
            <p:nvPr/>
          </p:nvGrpSpPr>
          <p:grpSpPr>
            <a:xfrm>
              <a:off x="4564601" y="3534144"/>
              <a:ext cx="2693962" cy="2921639"/>
              <a:chOff x="4564601" y="3534144"/>
              <a:chExt cx="2693962" cy="292163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CB3567A-0B88-BD48-9690-C4F7C7C28359}"/>
                  </a:ext>
                </a:extLst>
              </p:cNvPr>
              <p:cNvSpPr/>
              <p:nvPr/>
            </p:nvSpPr>
            <p:spPr>
              <a:xfrm>
                <a:off x="4564601" y="3884033"/>
                <a:ext cx="900000" cy="571500"/>
              </a:xfrm>
              <a:prstGeom prst="rect">
                <a:avLst/>
              </a:prstGeom>
              <a:solidFill>
                <a:srgbClr val="FF566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Hant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a[0][0]</a:t>
                </a:r>
                <a:endParaRPr lang="zh-Hant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AE49C8F-C1D4-0047-9BF5-28A660A1CDA8}"/>
                  </a:ext>
                </a:extLst>
              </p:cNvPr>
              <p:cNvSpPr/>
              <p:nvPr/>
            </p:nvSpPr>
            <p:spPr>
              <a:xfrm>
                <a:off x="4564601" y="4884158"/>
                <a:ext cx="900000" cy="571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Hant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a[1][0]</a:t>
                </a:r>
                <a:endParaRPr lang="zh-Hant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0B353B7-0E79-204B-B343-B6A692E22B48}"/>
                  </a:ext>
                </a:extLst>
              </p:cNvPr>
              <p:cNvSpPr/>
              <p:nvPr/>
            </p:nvSpPr>
            <p:spPr>
              <a:xfrm>
                <a:off x="5462566" y="4883868"/>
                <a:ext cx="900000" cy="571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Hant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a[1][1]</a:t>
                </a:r>
                <a:endParaRPr lang="zh-Hant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D9F13BB-2307-BD45-8792-792FFE291741}"/>
                  </a:ext>
                </a:extLst>
              </p:cNvPr>
              <p:cNvSpPr/>
              <p:nvPr/>
            </p:nvSpPr>
            <p:spPr>
              <a:xfrm>
                <a:off x="4564601" y="5884283"/>
                <a:ext cx="900000" cy="571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Hant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a[2][0]</a:t>
                </a:r>
                <a:endParaRPr lang="zh-Hant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8A6D28-D881-DB46-8BD4-74459CDE651E}"/>
                  </a:ext>
                </a:extLst>
              </p:cNvPr>
              <p:cNvSpPr/>
              <p:nvPr/>
            </p:nvSpPr>
            <p:spPr>
              <a:xfrm>
                <a:off x="5462566" y="5883703"/>
                <a:ext cx="900000" cy="571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Hant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a[2][1]</a:t>
                </a:r>
                <a:endParaRPr lang="zh-Hant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2A23BB5-2855-8543-951D-4047395B6C17}"/>
                  </a:ext>
                </a:extLst>
              </p:cNvPr>
              <p:cNvSpPr/>
              <p:nvPr/>
            </p:nvSpPr>
            <p:spPr>
              <a:xfrm>
                <a:off x="6358563" y="5883703"/>
                <a:ext cx="900000" cy="571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Hant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a[2][2]</a:t>
                </a:r>
                <a:endParaRPr lang="zh-Hant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9" name="文字方塊 6">
                <a:extLst>
                  <a:ext uri="{FF2B5EF4-FFF2-40B4-BE49-F238E27FC236}">
                    <a16:creationId xmlns:a16="http://schemas.microsoft.com/office/drawing/2014/main" id="{38E812A8-1A26-4048-A8F8-6C69E3DC8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402" y="3534144"/>
                <a:ext cx="4683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int</a:t>
                </a:r>
                <a:endPara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0" name="文字方塊 6">
                <a:extLst>
                  <a:ext uri="{FF2B5EF4-FFF2-40B4-BE49-F238E27FC236}">
                    <a16:creationId xmlns:a16="http://schemas.microsoft.com/office/drawing/2014/main" id="{21D8BD7B-DA02-3745-831C-4FA3C6772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613" y="4539671"/>
                <a:ext cx="4699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int</a:t>
                </a:r>
                <a:endPara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1" name="文字方塊 6">
                <a:extLst>
                  <a:ext uri="{FF2B5EF4-FFF2-40B4-BE49-F238E27FC236}">
                    <a16:creationId xmlns:a16="http://schemas.microsoft.com/office/drawing/2014/main" id="{96679518-85BA-FD4A-91FE-1DF9BB568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2807" y="4539671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int</a:t>
                </a:r>
                <a:endPara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2" name="文字方塊 6">
                <a:extLst>
                  <a:ext uri="{FF2B5EF4-FFF2-40B4-BE49-F238E27FC236}">
                    <a16:creationId xmlns:a16="http://schemas.microsoft.com/office/drawing/2014/main" id="{4BA2B7A9-7A5D-064C-B834-454B11A376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234" y="5539796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int</a:t>
                </a:r>
                <a:endPara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3" name="文字方塊 6">
                <a:extLst>
                  <a:ext uri="{FF2B5EF4-FFF2-40B4-BE49-F238E27FC236}">
                    <a16:creationId xmlns:a16="http://schemas.microsoft.com/office/drawing/2014/main" id="{F1EEAB4A-B945-0B41-864A-9D6219DC6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7199" y="5539796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int</a:t>
                </a:r>
                <a:endPara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4" name="文字方塊 6">
                <a:extLst>
                  <a:ext uri="{FF2B5EF4-FFF2-40B4-BE49-F238E27FC236}">
                    <a16:creationId xmlns:a16="http://schemas.microsoft.com/office/drawing/2014/main" id="{81519E0A-FCE8-034C-942B-7C2F19524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4132" y="5539796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int</a:t>
                </a:r>
                <a:endPara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65" name="向右箭號 64">
              <a:extLst>
                <a:ext uri="{FF2B5EF4-FFF2-40B4-BE49-F238E27FC236}">
                  <a16:creationId xmlns:a16="http://schemas.microsoft.com/office/drawing/2014/main" id="{878E089D-7D5C-3B46-BEE1-4DC4CCAA151B}"/>
                </a:ext>
              </a:extLst>
            </p:cNvPr>
            <p:cNvSpPr/>
            <p:nvPr/>
          </p:nvSpPr>
          <p:spPr>
            <a:xfrm>
              <a:off x="2777082" y="4073697"/>
              <a:ext cx="1610755" cy="241879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6" name="向右箭號 65">
              <a:extLst>
                <a:ext uri="{FF2B5EF4-FFF2-40B4-BE49-F238E27FC236}">
                  <a16:creationId xmlns:a16="http://schemas.microsoft.com/office/drawing/2014/main" id="{D1D7EC39-94A2-1A41-B7E4-59E3DD71D4D0}"/>
                </a:ext>
              </a:extLst>
            </p:cNvPr>
            <p:cNvSpPr/>
            <p:nvPr/>
          </p:nvSpPr>
          <p:spPr>
            <a:xfrm>
              <a:off x="2773378" y="5057147"/>
              <a:ext cx="1610755" cy="241879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7" name="向右箭號 66">
              <a:extLst>
                <a:ext uri="{FF2B5EF4-FFF2-40B4-BE49-F238E27FC236}">
                  <a16:creationId xmlns:a16="http://schemas.microsoft.com/office/drawing/2014/main" id="{419CD4E0-0A46-B44C-9C90-72DD9F3A163D}"/>
                </a:ext>
              </a:extLst>
            </p:cNvPr>
            <p:cNvSpPr/>
            <p:nvPr/>
          </p:nvSpPr>
          <p:spPr>
            <a:xfrm>
              <a:off x="2779266" y="6071803"/>
              <a:ext cx="1610755" cy="241879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8" name="文字方塊 6">
              <a:extLst>
                <a:ext uri="{FF2B5EF4-FFF2-40B4-BE49-F238E27FC236}">
                  <a16:creationId xmlns:a16="http://schemas.microsoft.com/office/drawing/2014/main" id="{27665A9E-5C87-C146-B07C-B021BFAC4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48" y="4003619"/>
              <a:ext cx="6303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>
                  <a:latin typeface="Adobe 繁黑體 Std B" pitchFamily="34" charset="-120"/>
                  <a:ea typeface="Adobe 繁黑體 Std B" pitchFamily="34" charset="-120"/>
                </a:rPr>
                <a:t>int *</a:t>
              </a:r>
              <a:endParaRPr lang="zh-TW" altLang="en-US" sz="18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8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009530" y="154021"/>
            <a:ext cx="4172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指標的指標的指標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3F292B4-6AAC-544F-A5EA-BEB06A95CA79}"/>
              </a:ext>
            </a:extLst>
          </p:cNvPr>
          <p:cNvSpPr/>
          <p:nvPr/>
        </p:nvSpPr>
        <p:spPr>
          <a:xfrm>
            <a:off x="3624803" y="1782263"/>
            <a:ext cx="4942390" cy="111882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6173A964-430A-1B44-B162-EB34BED2E903}"/>
              </a:ext>
            </a:extLst>
          </p:cNvPr>
          <p:cNvSpPr/>
          <p:nvPr/>
        </p:nvSpPr>
        <p:spPr>
          <a:xfrm>
            <a:off x="4932605" y="1360147"/>
            <a:ext cx="2326786" cy="8486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C8DCDC-0739-1942-BA0B-7368AD898CD7}"/>
              </a:ext>
            </a:extLst>
          </p:cNvPr>
          <p:cNvSpPr/>
          <p:nvPr/>
        </p:nvSpPr>
        <p:spPr>
          <a:xfrm>
            <a:off x="5285521" y="15555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00180E-2094-8A46-9EE3-B97B51293776}"/>
              </a:ext>
            </a:extLst>
          </p:cNvPr>
          <p:cNvSpPr/>
          <p:nvPr/>
        </p:nvSpPr>
        <p:spPr>
          <a:xfrm>
            <a:off x="4932605" y="2201602"/>
            <a:ext cx="233910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指向指標的指標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FA600C6D-CC45-F34D-B1C9-6A59BA2B2074}"/>
              </a:ext>
            </a:extLst>
          </p:cNvPr>
          <p:cNvSpPr/>
          <p:nvPr/>
        </p:nvSpPr>
        <p:spPr>
          <a:xfrm>
            <a:off x="3624803" y="3554538"/>
            <a:ext cx="4942390" cy="111882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40584500-61CB-0E41-95DC-54CA82617214}"/>
              </a:ext>
            </a:extLst>
          </p:cNvPr>
          <p:cNvSpPr/>
          <p:nvPr/>
        </p:nvSpPr>
        <p:spPr>
          <a:xfrm>
            <a:off x="4932605" y="3132422"/>
            <a:ext cx="2326786" cy="8486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D43694-4D79-A24B-97B3-CA6BDEA64CD3}"/>
              </a:ext>
            </a:extLst>
          </p:cNvPr>
          <p:cNvSpPr/>
          <p:nvPr/>
        </p:nvSpPr>
        <p:spPr>
          <a:xfrm>
            <a:off x="5285521" y="33278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重指標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AE29C4-010F-384D-B174-2A174C5D3FB6}"/>
              </a:ext>
            </a:extLst>
          </p:cNvPr>
          <p:cNvSpPr/>
          <p:nvPr/>
        </p:nvSpPr>
        <p:spPr>
          <a:xfrm>
            <a:off x="4624829" y="3973877"/>
            <a:ext cx="2954655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指向雙重指標的指標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D255B2DA-08A9-2448-A738-AEEC1D5419EE}"/>
              </a:ext>
            </a:extLst>
          </p:cNvPr>
          <p:cNvSpPr/>
          <p:nvPr/>
        </p:nvSpPr>
        <p:spPr>
          <a:xfrm>
            <a:off x="3624805" y="5326813"/>
            <a:ext cx="4942390" cy="111882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9A9F4075-6B03-2048-92D7-3674D7873B9A}"/>
              </a:ext>
            </a:extLst>
          </p:cNvPr>
          <p:cNvSpPr/>
          <p:nvPr/>
        </p:nvSpPr>
        <p:spPr>
          <a:xfrm>
            <a:off x="4932607" y="4904697"/>
            <a:ext cx="2326786" cy="8486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026476-12D2-9C43-8354-57317E2447D1}"/>
              </a:ext>
            </a:extLst>
          </p:cNvPr>
          <p:cNvSpPr/>
          <p:nvPr/>
        </p:nvSpPr>
        <p:spPr>
          <a:xfrm>
            <a:off x="5285523" y="51000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重指標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88B177-1CAD-7141-AD84-D9F53078F2A5}"/>
              </a:ext>
            </a:extLst>
          </p:cNvPr>
          <p:cNvSpPr/>
          <p:nvPr/>
        </p:nvSpPr>
        <p:spPr>
          <a:xfrm>
            <a:off x="4624831" y="5746152"/>
            <a:ext cx="2954655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指向三重指標的指標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8ED3BDB-D86A-584B-B19B-92865102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909" y="5139249"/>
            <a:ext cx="1228165" cy="12281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FBD1C7E-4071-0C43-9057-46235EC0E6F5}"/>
              </a:ext>
            </a:extLst>
          </p:cNvPr>
          <p:cNvSpPr txBox="1"/>
          <p:nvPr/>
        </p:nvSpPr>
        <p:spPr>
          <a:xfrm>
            <a:off x="10815321" y="52056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…………</a:t>
            </a:r>
            <a:endParaRPr kumimoji="1" lang="zh-TW" altLang="en-US" dirty="0"/>
          </a:p>
        </p:txBody>
      </p:sp>
      <p:sp>
        <p:nvSpPr>
          <p:cNvPr id="27" name="圓角矩形圖說文字 26">
            <a:extLst>
              <a:ext uri="{FF2B5EF4-FFF2-40B4-BE49-F238E27FC236}">
                <a16:creationId xmlns:a16="http://schemas.microsoft.com/office/drawing/2014/main" id="{FD337581-8191-1F4E-B7CD-F67FF0B05B03}"/>
              </a:ext>
            </a:extLst>
          </p:cNvPr>
          <p:cNvSpPr/>
          <p:nvPr/>
        </p:nvSpPr>
        <p:spPr>
          <a:xfrm rot="5400000">
            <a:off x="10933490" y="4882857"/>
            <a:ext cx="617578" cy="1123369"/>
          </a:xfrm>
          <a:prstGeom prst="wedgeRoundRectCallout">
            <a:avLst>
              <a:gd name="adj1" fmla="val -25460"/>
              <a:gd name="adj2" fmla="val 63772"/>
              <a:gd name="adj3" fmla="val 16667"/>
            </a:avLst>
          </a:prstGeom>
          <a:noFill/>
          <a:ln w="38100">
            <a:solidFill>
              <a:srgbClr val="303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7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3812A3-B830-5C41-9D85-CE99403383BD}"/>
              </a:ext>
            </a:extLst>
          </p:cNvPr>
          <p:cNvSpPr/>
          <p:nvPr/>
        </p:nvSpPr>
        <p:spPr>
          <a:xfrm>
            <a:off x="1481135" y="1805405"/>
            <a:ext cx="9229724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指標是一種變數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變數負責儲存資料，指標儲存的是記憶體位置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變數需要符合的規範指標都要遵守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當資料沒有名稱時，透過指標所儲存的記憶體位置來間接使用資料。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動態記憶體配置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函式之間傳遞資料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資料的存放與管理(資料結構與演算法)</a:t>
            </a:r>
          </a:p>
        </p:txBody>
      </p:sp>
    </p:spTree>
    <p:extLst>
      <p:ext uri="{BB962C8B-B14F-4D97-AF65-F5344CB8AC3E}">
        <p14:creationId xmlns:p14="http://schemas.microsoft.com/office/powerpoint/2010/main" val="416323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>
            <a:extLst>
              <a:ext uri="{FF2B5EF4-FFF2-40B4-BE49-F238E27FC236}">
                <a16:creationId xmlns:a16="http://schemas.microsoft.com/office/drawing/2014/main" id="{8E32DAD3-DEDC-5A47-9994-E9A1FB0F8CE7}"/>
              </a:ext>
            </a:extLst>
          </p:cNvPr>
          <p:cNvSpPr/>
          <p:nvPr/>
        </p:nvSpPr>
        <p:spPr>
          <a:xfrm>
            <a:off x="5876632" y="854955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A084E4B2-1D85-6342-97AE-1AF6C9948D58}"/>
              </a:ext>
            </a:extLst>
          </p:cNvPr>
          <p:cNvSpPr/>
          <p:nvPr/>
        </p:nvSpPr>
        <p:spPr>
          <a:xfrm>
            <a:off x="3626303" y="751667"/>
            <a:ext cx="1042987" cy="55348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633330-BD03-E245-9F50-AB427D37B71B}"/>
              </a:ext>
            </a:extLst>
          </p:cNvPr>
          <p:cNvSpPr txBox="1"/>
          <p:nvPr/>
        </p:nvSpPr>
        <p:spPr>
          <a:xfrm>
            <a:off x="1660555" y="854955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Int**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3B2828-9A0F-E34E-97EA-721A04E27B1A}"/>
              </a:ext>
            </a:extLst>
          </p:cNvPr>
          <p:cNvSpPr txBox="1"/>
          <p:nvPr/>
        </p:nvSpPr>
        <p:spPr>
          <a:xfrm>
            <a:off x="3750090" y="854955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Int*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BBC21D-E7F5-3E4E-A12A-18DFE23EAFAD}"/>
              </a:ext>
            </a:extLst>
          </p:cNvPr>
          <p:cNvSpPr txBox="1"/>
          <p:nvPr/>
        </p:nvSpPr>
        <p:spPr>
          <a:xfrm>
            <a:off x="5942889" y="854955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E8B62FE3-F5AC-8B47-B89F-451650FD2588}"/>
              </a:ext>
            </a:extLst>
          </p:cNvPr>
          <p:cNvSpPr/>
          <p:nvPr/>
        </p:nvSpPr>
        <p:spPr>
          <a:xfrm>
            <a:off x="2821247" y="863825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E8ABC560-0F77-5E43-8800-EE66991791A3}"/>
              </a:ext>
            </a:extLst>
          </p:cNvPr>
          <p:cNvSpPr/>
          <p:nvPr/>
        </p:nvSpPr>
        <p:spPr>
          <a:xfrm>
            <a:off x="4874271" y="863825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E536CF9E-0799-E941-B3E6-0FDB7621B9EE}"/>
              </a:ext>
            </a:extLst>
          </p:cNvPr>
          <p:cNvSpPr/>
          <p:nvPr/>
        </p:nvSpPr>
        <p:spPr>
          <a:xfrm>
            <a:off x="4874271" y="1565014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0A62F3BA-49E4-4844-A29C-3D6AC460D5CA}"/>
              </a:ext>
            </a:extLst>
          </p:cNvPr>
          <p:cNvSpPr/>
          <p:nvPr/>
        </p:nvSpPr>
        <p:spPr>
          <a:xfrm>
            <a:off x="4874271" y="2266203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1848BAB5-D559-4044-B261-4A2AB4B66699}"/>
              </a:ext>
            </a:extLst>
          </p:cNvPr>
          <p:cNvSpPr/>
          <p:nvPr/>
        </p:nvSpPr>
        <p:spPr>
          <a:xfrm>
            <a:off x="4874271" y="2967392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6F846ED8-55B1-0B4A-A431-7418484A111F}"/>
              </a:ext>
            </a:extLst>
          </p:cNvPr>
          <p:cNvSpPr/>
          <p:nvPr/>
        </p:nvSpPr>
        <p:spPr>
          <a:xfrm>
            <a:off x="4874271" y="3668581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935F3BD2-694F-8247-8D8F-34993D9C8EC0}"/>
              </a:ext>
            </a:extLst>
          </p:cNvPr>
          <p:cNvSpPr/>
          <p:nvPr/>
        </p:nvSpPr>
        <p:spPr>
          <a:xfrm>
            <a:off x="4874271" y="4369770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99976DCA-EFEB-1546-A8BA-1A823D71AF4A}"/>
              </a:ext>
            </a:extLst>
          </p:cNvPr>
          <p:cNvSpPr/>
          <p:nvPr/>
        </p:nvSpPr>
        <p:spPr>
          <a:xfrm>
            <a:off x="4874271" y="5070959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ACFD1CFA-1560-6A4E-9110-DBA58BA0B5AE}"/>
              </a:ext>
            </a:extLst>
          </p:cNvPr>
          <p:cNvSpPr/>
          <p:nvPr/>
        </p:nvSpPr>
        <p:spPr>
          <a:xfrm>
            <a:off x="4874271" y="5772151"/>
            <a:ext cx="600075" cy="5143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2F6DA1F-9198-A542-9CAC-B36040FB7B38}"/>
              </a:ext>
            </a:extLst>
          </p:cNvPr>
          <p:cNvSpPr/>
          <p:nvPr/>
        </p:nvSpPr>
        <p:spPr>
          <a:xfrm>
            <a:off x="5876632" y="1565011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1138B3-D5ED-DC48-94AA-D2080B7806B1}"/>
              </a:ext>
            </a:extLst>
          </p:cNvPr>
          <p:cNvSpPr txBox="1"/>
          <p:nvPr/>
        </p:nvSpPr>
        <p:spPr>
          <a:xfrm>
            <a:off x="5942889" y="1565011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89A3662F-D332-1D41-9E34-3DF2018E8D54}"/>
              </a:ext>
            </a:extLst>
          </p:cNvPr>
          <p:cNvSpPr/>
          <p:nvPr/>
        </p:nvSpPr>
        <p:spPr>
          <a:xfrm>
            <a:off x="5876632" y="2266203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5713F9-A51C-E349-AEDE-29919201D78F}"/>
              </a:ext>
            </a:extLst>
          </p:cNvPr>
          <p:cNvSpPr txBox="1"/>
          <p:nvPr/>
        </p:nvSpPr>
        <p:spPr>
          <a:xfrm>
            <a:off x="5942889" y="2266203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48FFCFA4-4668-AC4B-B92E-EC317F74FCE4}"/>
              </a:ext>
            </a:extLst>
          </p:cNvPr>
          <p:cNvSpPr/>
          <p:nvPr/>
        </p:nvSpPr>
        <p:spPr>
          <a:xfrm>
            <a:off x="5876632" y="2967389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CFB441-B144-504F-8C39-6D852E1A8939}"/>
              </a:ext>
            </a:extLst>
          </p:cNvPr>
          <p:cNvSpPr txBox="1"/>
          <p:nvPr/>
        </p:nvSpPr>
        <p:spPr>
          <a:xfrm>
            <a:off x="5942889" y="2967389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3E70DC94-5AF9-354F-B80A-708FF5E1142D}"/>
              </a:ext>
            </a:extLst>
          </p:cNvPr>
          <p:cNvSpPr/>
          <p:nvPr/>
        </p:nvSpPr>
        <p:spPr>
          <a:xfrm>
            <a:off x="5876632" y="3668581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FEE14FC-CDF6-EB4D-A7A3-F96D29029709}"/>
              </a:ext>
            </a:extLst>
          </p:cNvPr>
          <p:cNvSpPr txBox="1"/>
          <p:nvPr/>
        </p:nvSpPr>
        <p:spPr>
          <a:xfrm>
            <a:off x="5942889" y="3668581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7E23DC14-C1FE-B641-B639-46471CC6AFC3}"/>
              </a:ext>
            </a:extLst>
          </p:cNvPr>
          <p:cNvSpPr/>
          <p:nvPr/>
        </p:nvSpPr>
        <p:spPr>
          <a:xfrm>
            <a:off x="5876632" y="4369770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942F36C-21D5-4B44-BB6B-11E8F0635DEA}"/>
              </a:ext>
            </a:extLst>
          </p:cNvPr>
          <p:cNvSpPr txBox="1"/>
          <p:nvPr/>
        </p:nvSpPr>
        <p:spPr>
          <a:xfrm>
            <a:off x="5942889" y="436977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3BD3477C-196A-2D41-9D9B-BBDE69D0D046}"/>
              </a:ext>
            </a:extLst>
          </p:cNvPr>
          <p:cNvSpPr/>
          <p:nvPr/>
        </p:nvSpPr>
        <p:spPr>
          <a:xfrm>
            <a:off x="5876632" y="5070959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C55498F-9869-554B-BB4C-D2AAEB71DCFD}"/>
              </a:ext>
            </a:extLst>
          </p:cNvPr>
          <p:cNvSpPr txBox="1"/>
          <p:nvPr/>
        </p:nvSpPr>
        <p:spPr>
          <a:xfrm>
            <a:off x="5942889" y="5070959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C28EB15-F401-8740-9872-7844958EF1B0}"/>
              </a:ext>
            </a:extLst>
          </p:cNvPr>
          <p:cNvSpPr/>
          <p:nvPr/>
        </p:nvSpPr>
        <p:spPr>
          <a:xfrm>
            <a:off x="5876632" y="5772151"/>
            <a:ext cx="4281778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6F521BA-CB12-AC43-B3C5-A4DD9E062A56}"/>
              </a:ext>
            </a:extLst>
          </p:cNvPr>
          <p:cNvSpPr txBox="1"/>
          <p:nvPr/>
        </p:nvSpPr>
        <p:spPr>
          <a:xfrm>
            <a:off x="5942889" y="5772151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545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7E31E96-FDBD-8147-AD6D-FED9B976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27" y="3587417"/>
            <a:ext cx="4528145" cy="266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FFB887-2055-9441-8440-966420058C24}"/>
              </a:ext>
            </a:extLst>
          </p:cNvPr>
          <p:cNvSpPr/>
          <p:nvPr/>
        </p:nvSpPr>
        <p:spPr>
          <a:xfrm>
            <a:off x="4591422" y="154021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C7077477-9646-5A44-937C-35E197B711C5}"/>
              </a:ext>
            </a:extLst>
          </p:cNvPr>
          <p:cNvSpPr/>
          <p:nvPr/>
        </p:nvSpPr>
        <p:spPr>
          <a:xfrm>
            <a:off x="1400175" y="1890092"/>
            <a:ext cx="9106114" cy="153890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B457C4-49D6-CF46-BCC2-B6BCE11DECA8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C8A9E7-8798-8D40-B8DC-A41CE67D3872}"/>
              </a:ext>
            </a:extLst>
          </p:cNvPr>
          <p:cNvSpPr/>
          <p:nvPr/>
        </p:nvSpPr>
        <p:spPr>
          <a:xfrm>
            <a:off x="1869070" y="2138590"/>
            <a:ext cx="8453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Input：The number of class and the number of student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The average</a:t>
            </a:r>
          </a:p>
        </p:txBody>
      </p:sp>
    </p:spTree>
    <p:extLst>
      <p:ext uri="{BB962C8B-B14F-4D97-AF65-F5344CB8AC3E}">
        <p14:creationId xmlns:p14="http://schemas.microsoft.com/office/powerpoint/2010/main" val="2264035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334581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指標介紹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014836" y="48166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陳列與指標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3202" y="2569769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動態記憶體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025796" y="481665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雙重指標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364951" y="28159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40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>
            <a:extLst>
              <a:ext uri="{FF2B5EF4-FFF2-40B4-BE49-F238E27FC236}">
                <a16:creationId xmlns:a16="http://schemas.microsoft.com/office/drawing/2014/main" id="{82CB244A-F392-8648-8FC8-863FCC12D80D}"/>
              </a:ext>
            </a:extLst>
          </p:cNvPr>
          <p:cNvSpPr/>
          <p:nvPr/>
        </p:nvSpPr>
        <p:spPr>
          <a:xfrm>
            <a:off x="2183673" y="1419541"/>
            <a:ext cx="7824647" cy="1127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BA073E-2A54-E445-9DE0-190C15F6F97D}"/>
              </a:ext>
            </a:extLst>
          </p:cNvPr>
          <p:cNvSpPr/>
          <p:nvPr/>
        </p:nvSpPr>
        <p:spPr>
          <a:xfrm>
            <a:off x="3618457" y="5308406"/>
            <a:ext cx="1907510" cy="763827"/>
          </a:xfrm>
          <a:prstGeom prst="rect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多啦</a:t>
            </a:r>
            <a:r>
              <a:rPr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夢</a:t>
            </a:r>
          </a:p>
        </p:txBody>
      </p:sp>
      <p:pic>
        <p:nvPicPr>
          <p:cNvPr id="11" name="Picture 2" descr="ãå¤å¦Aå¤¢ãçåçæå°çµæ">
            <a:extLst>
              <a:ext uri="{FF2B5EF4-FFF2-40B4-BE49-F238E27FC236}">
                <a16:creationId xmlns:a16="http://schemas.microsoft.com/office/drawing/2014/main" id="{24FF01EF-19BB-1A45-A721-2AB75093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2" y="2811029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30376E5-9382-6D41-A328-24EC8AAD024E}"/>
              </a:ext>
            </a:extLst>
          </p:cNvPr>
          <p:cNvSpPr/>
          <p:nvPr/>
        </p:nvSpPr>
        <p:spPr>
          <a:xfrm>
            <a:off x="6667537" y="5308406"/>
            <a:ext cx="1907510" cy="763827"/>
          </a:xfrm>
          <a:prstGeom prst="rect">
            <a:avLst/>
          </a:prstGeom>
          <a:solidFill>
            <a:srgbClr val="FF566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小叮噹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E16170-B45B-2443-BB3A-04E7CC9B3519}"/>
              </a:ext>
            </a:extLst>
          </p:cNvPr>
          <p:cNvSpPr/>
          <p:nvPr/>
        </p:nvSpPr>
        <p:spPr>
          <a:xfrm>
            <a:off x="3240874" y="1752476"/>
            <a:ext cx="5710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參考是就像是別名，同一個人有不同稱呼</a:t>
            </a: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829A8B63-CA5A-B74A-9AEF-778C7B4DA10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5400000" flipH="1" flipV="1">
            <a:off x="4952190" y="4164602"/>
            <a:ext cx="763826" cy="1523783"/>
          </a:xfrm>
          <a:prstGeom prst="bentConnector3">
            <a:avLst>
              <a:gd name="adj1" fmla="val 50000"/>
            </a:avLst>
          </a:prstGeom>
          <a:ln w="38100">
            <a:solidFill>
              <a:srgbClr val="FF56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1964D7E0-79EF-B74A-9543-1C26BF2A27E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6476731" y="4163844"/>
            <a:ext cx="763826" cy="1525297"/>
          </a:xfrm>
          <a:prstGeom prst="bentConnector3">
            <a:avLst>
              <a:gd name="adj1" fmla="val 50000"/>
            </a:avLst>
          </a:prstGeom>
          <a:ln w="38100">
            <a:solidFill>
              <a:srgbClr val="FF56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50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416696B-3BCC-1C40-B855-97D96AD29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81634"/>
              </p:ext>
            </p:extLst>
          </p:nvPr>
        </p:nvGraphicFramePr>
        <p:xfrm>
          <a:off x="5195898" y="1619525"/>
          <a:ext cx="180020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v1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0x6dfee4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2B1328C-B9D0-3642-BDC6-5B798A1D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31082"/>
              </p:ext>
            </p:extLst>
          </p:nvPr>
        </p:nvGraphicFramePr>
        <p:xfrm>
          <a:off x="2852528" y="4157405"/>
          <a:ext cx="180020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v2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0x6dfee4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79A7FFF-A891-F549-8522-7011485AD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95170"/>
              </p:ext>
            </p:extLst>
          </p:nvPr>
        </p:nvGraphicFramePr>
        <p:xfrm>
          <a:off x="7539273" y="4157405"/>
          <a:ext cx="180020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v3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0x6dfee4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20CF0DA2-72CB-2A4A-82A5-F4E3C770E1C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569773" y="2631180"/>
            <a:ext cx="709080" cy="2343370"/>
          </a:xfrm>
          <a:prstGeom prst="bentConnector3">
            <a:avLst/>
          </a:prstGeom>
          <a:ln w="38100">
            <a:solidFill>
              <a:srgbClr val="FF56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78F5181B-7082-5E4B-A2F6-D1669B1AA8D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16200000" flipV="1">
            <a:off x="6913146" y="2631177"/>
            <a:ext cx="709080" cy="2343375"/>
          </a:xfrm>
          <a:prstGeom prst="bentConnector3">
            <a:avLst>
              <a:gd name="adj1" fmla="val 50000"/>
            </a:avLst>
          </a:prstGeom>
          <a:ln w="38100">
            <a:solidFill>
              <a:srgbClr val="FF56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4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895307D8-4105-6045-ACC4-F0107D4772B6}"/>
              </a:ext>
            </a:extLst>
          </p:cNvPr>
          <p:cNvSpPr/>
          <p:nvPr/>
        </p:nvSpPr>
        <p:spPr>
          <a:xfrm>
            <a:off x="2979211" y="4214653"/>
            <a:ext cx="6233572" cy="19327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67D8A37-CCAD-6D4C-B716-753513A90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17436"/>
              </p:ext>
            </p:extLst>
          </p:nvPr>
        </p:nvGraphicFramePr>
        <p:xfrm>
          <a:off x="5195898" y="1816223"/>
          <a:ext cx="180020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79622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v1,v2,v3</a:t>
                      </a:r>
                      <a:endParaRPr lang="zh-TW" altLang="en-US" sz="24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5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0x6dfee4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9047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B65BC6-A6D0-C74B-968B-BDE6F13F7E44}"/>
              </a:ext>
            </a:extLst>
          </p:cNvPr>
          <p:cNvSpPr/>
          <p:nvPr/>
        </p:nvSpPr>
        <p:spPr>
          <a:xfrm>
            <a:off x="3398040" y="4337774"/>
            <a:ext cx="539591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v1、v2、v3代表的是同一筆資料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就像物體的一體兩面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不同名稱，但是是同一個記憶體位置</a:t>
            </a:r>
          </a:p>
        </p:txBody>
      </p:sp>
    </p:spTree>
    <p:extLst>
      <p:ext uri="{BB962C8B-B14F-4D97-AF65-F5344CB8AC3E}">
        <p14:creationId xmlns:p14="http://schemas.microsoft.com/office/powerpoint/2010/main" val="701510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>
            <a:extLst>
              <a:ext uri="{FF2B5EF4-FFF2-40B4-BE49-F238E27FC236}">
                <a16:creationId xmlns:a16="http://schemas.microsoft.com/office/drawing/2014/main" id="{50C55E7F-6F8F-3941-9EA2-9B28BADB075B}"/>
              </a:ext>
            </a:extLst>
          </p:cNvPr>
          <p:cNvSpPr/>
          <p:nvPr/>
        </p:nvSpPr>
        <p:spPr>
          <a:xfrm>
            <a:off x="1068359" y="1969037"/>
            <a:ext cx="4294642" cy="19327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772559" y="154021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如何宣告參考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375E095-1F04-CA4A-8B51-1D33F775A81A}"/>
              </a:ext>
            </a:extLst>
          </p:cNvPr>
          <p:cNvSpPr/>
          <p:nvPr/>
        </p:nvSpPr>
        <p:spPr>
          <a:xfrm>
            <a:off x="3215680" y="4879189"/>
            <a:ext cx="5760640" cy="895242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資料型別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參考名稱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8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被參考變數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1B05663-9342-8743-95C3-9FA8113F77CB}"/>
              </a:ext>
            </a:extLst>
          </p:cNvPr>
          <p:cNvSpPr/>
          <p:nvPr/>
        </p:nvSpPr>
        <p:spPr>
          <a:xfrm>
            <a:off x="6182910" y="2192807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1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81DF4AE-E3D1-104E-A53C-425377CBB56B}"/>
              </a:ext>
            </a:extLst>
          </p:cNvPr>
          <p:cNvSpPr/>
          <p:nvPr/>
        </p:nvSpPr>
        <p:spPr>
          <a:xfrm>
            <a:off x="6182910" y="3094064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47FF0-D32C-274E-A9BB-396504F510ED}"/>
              </a:ext>
            </a:extLst>
          </p:cNvPr>
          <p:cNvSpPr/>
          <p:nvPr/>
        </p:nvSpPr>
        <p:spPr>
          <a:xfrm>
            <a:off x="6962773" y="1842555"/>
            <a:ext cx="3538539" cy="177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宣告時於資料型態後加&amp;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參考一定要被初始化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B1BE08-EF4A-2145-88AF-2F009388F93F}"/>
              </a:ext>
            </a:extLst>
          </p:cNvPr>
          <p:cNvSpPr/>
          <p:nvPr/>
        </p:nvSpPr>
        <p:spPr>
          <a:xfrm>
            <a:off x="2019448" y="2085007"/>
            <a:ext cx="239246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int v1 = 10;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&amp;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 v2 = v1;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strike="sngStrike" dirty="0">
                <a:latin typeface="Helvetica" pitchFamily="2" charset="0"/>
                <a:ea typeface="Microsoft JhengHei" panose="020B0604030504040204" pitchFamily="34" charset="-120"/>
              </a:rPr>
              <a:t>int&amp; v3;</a:t>
            </a:r>
            <a:endParaRPr lang="zh-TW" altLang="en-US" sz="2400" strike="sngStrike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608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>
            <a:extLst>
              <a:ext uri="{FF2B5EF4-FFF2-40B4-BE49-F238E27FC236}">
                <a16:creationId xmlns:a16="http://schemas.microsoft.com/office/drawing/2014/main" id="{EBD3BA17-FB7B-684F-8E14-85A0DA1C53BA}"/>
              </a:ext>
            </a:extLst>
          </p:cNvPr>
          <p:cNvSpPr/>
          <p:nvPr/>
        </p:nvSpPr>
        <p:spPr>
          <a:xfrm>
            <a:off x="1068359" y="1969037"/>
            <a:ext cx="4294642" cy="19327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指標參考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D6C865-5C72-6D46-8888-B897FACA8D41}"/>
              </a:ext>
            </a:extLst>
          </p:cNvPr>
          <p:cNvSpPr/>
          <p:nvPr/>
        </p:nvSpPr>
        <p:spPr>
          <a:xfrm>
            <a:off x="2019448" y="2085007"/>
            <a:ext cx="2392463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Helvetica" pitchFamily="2" charset="0"/>
              </a:rPr>
              <a:t>int v = 10;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Helvetica" pitchFamily="2" charset="0"/>
              </a:rPr>
              <a:t>int *p = &amp;v;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Helvetica" pitchFamily="2" charset="0"/>
              </a:rPr>
              <a:t>int *&amp;r = p;</a:t>
            </a:r>
            <a:endParaRPr lang="zh-TW" altLang="en-US" sz="2400" dirty="0">
              <a:latin typeface="Helvetica" pitchFamily="2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9E62518-A884-8140-B907-9BE5114CD2A1}"/>
              </a:ext>
            </a:extLst>
          </p:cNvPr>
          <p:cNvSpPr/>
          <p:nvPr/>
        </p:nvSpPr>
        <p:spPr>
          <a:xfrm>
            <a:off x="6182910" y="2192807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1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C3BF4A-7F7F-E741-A8F9-FEA74227034A}"/>
              </a:ext>
            </a:extLst>
          </p:cNvPr>
          <p:cNvSpPr/>
          <p:nvPr/>
        </p:nvSpPr>
        <p:spPr>
          <a:xfrm>
            <a:off x="6182910" y="3094064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938D5B-673A-9A4D-9575-DD5E0525B38C}"/>
              </a:ext>
            </a:extLst>
          </p:cNvPr>
          <p:cNvSpPr/>
          <p:nvPr/>
        </p:nvSpPr>
        <p:spPr>
          <a:xfrm>
            <a:off x="6980493" y="1860985"/>
            <a:ext cx="3924300" cy="177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參考是在資料型態後加上&amp;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type *&amp;ref = ptr;</a:t>
            </a:r>
          </a:p>
        </p:txBody>
      </p:sp>
    </p:spTree>
    <p:extLst>
      <p:ext uri="{BB962C8B-B14F-4D97-AF65-F5344CB8AC3E}">
        <p14:creationId xmlns:p14="http://schemas.microsoft.com/office/powerpoint/2010/main" val="1668685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711372" y="154021"/>
            <a:ext cx="4769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參考與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(&amp;)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取址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(&amp;)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的差異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2DC73EB6-3BF8-6743-AE33-EC936D2227B5}"/>
              </a:ext>
            </a:extLst>
          </p:cNvPr>
          <p:cNvSpPr/>
          <p:nvPr/>
        </p:nvSpPr>
        <p:spPr>
          <a:xfrm>
            <a:off x="1319353" y="2345057"/>
            <a:ext cx="4266398" cy="2921236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E149498B-8335-344B-9CA6-BF03F9564F68}"/>
              </a:ext>
            </a:extLst>
          </p:cNvPr>
          <p:cNvSpPr/>
          <p:nvPr/>
        </p:nvSpPr>
        <p:spPr>
          <a:xfrm>
            <a:off x="2289160" y="1888064"/>
            <a:ext cx="2326786" cy="8486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8E4A58-AAF9-484C-82A4-A1555699064D}"/>
              </a:ext>
            </a:extLst>
          </p:cNvPr>
          <p:cNvSpPr/>
          <p:nvPr/>
        </p:nvSpPr>
        <p:spPr>
          <a:xfrm>
            <a:off x="3001149" y="208344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5264EF-3C01-A14F-8563-9184242A8825}"/>
              </a:ext>
            </a:extLst>
          </p:cNvPr>
          <p:cNvSpPr/>
          <p:nvPr/>
        </p:nvSpPr>
        <p:spPr>
          <a:xfrm>
            <a:off x="2431913" y="3713062"/>
            <a:ext cx="2225690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v1 = 10;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&amp;v2 = v1;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544A16-BF71-7C4F-AC7D-C69FC90FB5D4}"/>
              </a:ext>
            </a:extLst>
          </p:cNvPr>
          <p:cNvSpPr/>
          <p:nvPr/>
        </p:nvSpPr>
        <p:spPr>
          <a:xfrm>
            <a:off x="2436890" y="296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宣告時的變數</a:t>
            </a: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2F1AAEF-BAC9-B943-832E-4C00D38B6EEE}"/>
              </a:ext>
            </a:extLst>
          </p:cNvPr>
          <p:cNvSpPr/>
          <p:nvPr/>
        </p:nvSpPr>
        <p:spPr>
          <a:xfrm>
            <a:off x="6297740" y="2345057"/>
            <a:ext cx="4266398" cy="2921236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BDE9C8D9-BF97-5742-A038-3D498BA19223}"/>
              </a:ext>
            </a:extLst>
          </p:cNvPr>
          <p:cNvSpPr/>
          <p:nvPr/>
        </p:nvSpPr>
        <p:spPr>
          <a:xfrm>
            <a:off x="7267547" y="1888064"/>
            <a:ext cx="2326786" cy="8486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9F4E19-BAF4-6847-88D4-15179ED0CBB6}"/>
              </a:ext>
            </a:extLst>
          </p:cNvPr>
          <p:cNvSpPr/>
          <p:nvPr/>
        </p:nvSpPr>
        <p:spPr>
          <a:xfrm>
            <a:off x="7979536" y="208344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取址</a:t>
            </a:r>
            <a:endParaRPr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33112F-DCBA-A54F-B24B-BE86E3001C83}"/>
              </a:ext>
            </a:extLst>
          </p:cNvPr>
          <p:cNvSpPr/>
          <p:nvPr/>
        </p:nvSpPr>
        <p:spPr>
          <a:xfrm>
            <a:off x="7410299" y="3713062"/>
            <a:ext cx="2519513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v1 = 10;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 ＊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p1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＆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v1;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F99B50-65E6-5F4E-B90A-9D18809BCF7E}"/>
              </a:ext>
            </a:extLst>
          </p:cNvPr>
          <p:cNvSpPr/>
          <p:nvPr/>
        </p:nvSpPr>
        <p:spPr>
          <a:xfrm>
            <a:off x="7415277" y="296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宣告後的變數</a:t>
            </a:r>
          </a:p>
        </p:txBody>
      </p:sp>
    </p:spTree>
    <p:extLst>
      <p:ext uri="{BB962C8B-B14F-4D97-AF65-F5344CB8AC3E}">
        <p14:creationId xmlns:p14="http://schemas.microsoft.com/office/powerpoint/2010/main" val="71101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648493" y="2942937"/>
            <a:ext cx="6895005" cy="1600488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464505" y="3066281"/>
            <a:ext cx="5262979" cy="1365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但實際上參考很少這樣用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通常用在函式的傳值</a:t>
            </a:r>
          </a:p>
        </p:txBody>
      </p:sp>
    </p:spTree>
    <p:extLst>
      <p:ext uri="{BB962C8B-B14F-4D97-AF65-F5344CB8AC3E}">
        <p14:creationId xmlns:p14="http://schemas.microsoft.com/office/powerpoint/2010/main" val="33677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角矩形 45">
            <a:extLst>
              <a:ext uri="{FF2B5EF4-FFF2-40B4-BE49-F238E27FC236}">
                <a16:creationId xmlns:a16="http://schemas.microsoft.com/office/drawing/2014/main" id="{72B0A1FD-B0A9-5C4F-9114-8C5242A3D4EF}"/>
              </a:ext>
            </a:extLst>
          </p:cNvPr>
          <p:cNvSpPr/>
          <p:nvPr/>
        </p:nvSpPr>
        <p:spPr>
          <a:xfrm>
            <a:off x="6985714" y="4821715"/>
            <a:ext cx="1364328" cy="584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AD485B-1F28-8B4E-B751-6DE3CE8DF4AD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FF42E8-1162-CE43-AEAD-C190D5AB603D}"/>
              </a:ext>
            </a:extLst>
          </p:cNvPr>
          <p:cNvSpPr/>
          <p:nvPr/>
        </p:nvSpPr>
        <p:spPr>
          <a:xfrm>
            <a:off x="4572000" y="1271977"/>
            <a:ext cx="3057247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使用指標的方式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EE4F5C-CC7E-794D-9D91-E7177E0F954A}"/>
              </a:ext>
            </a:extLst>
          </p:cNvPr>
          <p:cNvSpPr/>
          <p:nvPr/>
        </p:nvSpPr>
        <p:spPr>
          <a:xfrm>
            <a:off x="3606573" y="1867640"/>
            <a:ext cx="5984251" cy="2194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宣告：幫指標取個變數名稱 </a:t>
            </a:r>
          </a:p>
          <a:p>
            <a:pPr>
              <a:lnSpc>
                <a:spcPct val="20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取址：取出目標變數在記憶體的位置 </a:t>
            </a:r>
          </a:p>
          <a:p>
            <a:pPr>
              <a:lnSpc>
                <a:spcPct val="20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取值：透過該記憶體位置間接存取資料的值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259592B-C314-904F-834D-22FACF86CE8F}"/>
              </a:ext>
            </a:extLst>
          </p:cNvPr>
          <p:cNvSpPr/>
          <p:nvPr/>
        </p:nvSpPr>
        <p:spPr>
          <a:xfrm>
            <a:off x="2960997" y="2075623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</a:rPr>
              <a:t>1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6CCBEFD-2E49-EE43-948E-30B058B9E66E}"/>
              </a:ext>
            </a:extLst>
          </p:cNvPr>
          <p:cNvCxnSpPr>
            <a:cxnSpLocks/>
          </p:cNvCxnSpPr>
          <p:nvPr/>
        </p:nvCxnSpPr>
        <p:spPr>
          <a:xfrm>
            <a:off x="3103874" y="1913904"/>
            <a:ext cx="5984251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8D6E311-3D71-3045-9334-0C383C3DC153}"/>
              </a:ext>
            </a:extLst>
          </p:cNvPr>
          <p:cNvSpPr/>
          <p:nvPr/>
        </p:nvSpPr>
        <p:spPr>
          <a:xfrm>
            <a:off x="2960997" y="2798250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</a:rPr>
              <a:t>2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C3268DE-9EAE-CE40-85CD-077BCF98FA4A}"/>
              </a:ext>
            </a:extLst>
          </p:cNvPr>
          <p:cNvSpPr/>
          <p:nvPr/>
        </p:nvSpPr>
        <p:spPr>
          <a:xfrm>
            <a:off x="2960997" y="3520878"/>
            <a:ext cx="598890" cy="598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</a:rPr>
              <a:t>3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E538A5C8-45F7-574F-8CC9-AEC4029BB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22879"/>
              </p:ext>
            </p:extLst>
          </p:nvPr>
        </p:nvGraphicFramePr>
        <p:xfrm>
          <a:off x="1265010" y="4664414"/>
          <a:ext cx="4683126" cy="1584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41563">
                  <a:extLst>
                    <a:ext uri="{9D8B030D-6E8A-4147-A177-3AD203B41FA5}">
                      <a16:colId xmlns:a16="http://schemas.microsoft.com/office/drawing/2014/main" val="398077649"/>
                    </a:ext>
                  </a:extLst>
                </a:gridCol>
                <a:gridCol w="2341563">
                  <a:extLst>
                    <a:ext uri="{9D8B030D-6E8A-4147-A177-3AD203B41FA5}">
                      <a16:colId xmlns:a16="http://schemas.microsoft.com/office/drawing/2014/main" val="276853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資料型別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4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rgbClr val="56A828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資料內容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名稱：</a:t>
                      </a: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rgbClr val="7030A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資料名稱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6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位置：</a:t>
                      </a: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0x01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資料位置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0307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86AA9CB9-3318-1149-AC4A-9FDA70260E45}"/>
              </a:ext>
            </a:extLst>
          </p:cNvPr>
          <p:cNvSpPr txBox="1"/>
          <p:nvPr/>
        </p:nvSpPr>
        <p:spPr>
          <a:xfrm>
            <a:off x="6825481" y="5538242"/>
            <a:ext cx="168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7030A0"/>
                </a:solidFill>
              </a:rPr>
              <a:t>v</a:t>
            </a:r>
            <a:r>
              <a:rPr lang="zh-TW" altLang="en-US" sz="3200" dirty="0"/>
              <a:t>→</a:t>
            </a:r>
            <a:r>
              <a:rPr lang="en-US" altLang="zh-TW" sz="3200" dirty="0">
                <a:solidFill>
                  <a:srgbClr val="0070C0"/>
                </a:solidFill>
              </a:rPr>
              <a:t>0x01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B5765C5-EE7C-8B44-BBEB-AE821D81C7E1}"/>
              </a:ext>
            </a:extLst>
          </p:cNvPr>
          <p:cNvSpPr txBox="1"/>
          <p:nvPr/>
        </p:nvSpPr>
        <p:spPr>
          <a:xfrm>
            <a:off x="9034893" y="5538241"/>
            <a:ext cx="184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0x01</a:t>
            </a:r>
            <a:r>
              <a:rPr lang="zh-TW" altLang="en-US" sz="3200" dirty="0"/>
              <a:t>→</a:t>
            </a:r>
            <a:r>
              <a:rPr lang="en-US" altLang="zh-TW" sz="3200" dirty="0">
                <a:solidFill>
                  <a:srgbClr val="56A828"/>
                </a:solidFill>
              </a:rPr>
              <a:t>50</a:t>
            </a:r>
            <a:endParaRPr lang="zh-TW" altLang="en-US" sz="3200" dirty="0">
              <a:solidFill>
                <a:srgbClr val="56A828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8A3A3E1-CA40-3A45-96C9-AB2ECEF0FA57}"/>
              </a:ext>
            </a:extLst>
          </p:cNvPr>
          <p:cNvSpPr/>
          <p:nvPr/>
        </p:nvSpPr>
        <p:spPr>
          <a:xfrm>
            <a:off x="7216472" y="4852492"/>
            <a:ext cx="90281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取址</a:t>
            </a:r>
          </a:p>
        </p:txBody>
      </p:sp>
      <p:sp>
        <p:nvSpPr>
          <p:cNvPr id="48" name="圓角矩形 47">
            <a:extLst>
              <a:ext uri="{FF2B5EF4-FFF2-40B4-BE49-F238E27FC236}">
                <a16:creationId xmlns:a16="http://schemas.microsoft.com/office/drawing/2014/main" id="{E5CBC492-C2EC-A749-84DD-939AF370A3CD}"/>
              </a:ext>
            </a:extLst>
          </p:cNvPr>
          <p:cNvSpPr/>
          <p:nvPr/>
        </p:nvSpPr>
        <p:spPr>
          <a:xfrm>
            <a:off x="9273865" y="4821991"/>
            <a:ext cx="1364328" cy="584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ACEBA6-6FB3-8C49-8117-5AF260BC7276}"/>
              </a:ext>
            </a:extLst>
          </p:cNvPr>
          <p:cNvSpPr/>
          <p:nvPr/>
        </p:nvSpPr>
        <p:spPr>
          <a:xfrm>
            <a:off x="9504623" y="4852768"/>
            <a:ext cx="90281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915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54021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5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5AF9165C-8BE2-D448-B421-DBEC1CD5D209}"/>
              </a:ext>
            </a:extLst>
          </p:cNvPr>
          <p:cNvSpPr txBox="1">
            <a:spLocks/>
          </p:cNvSpPr>
          <p:nvPr/>
        </p:nvSpPr>
        <p:spPr>
          <a:xfrm>
            <a:off x="2164267" y="1969257"/>
            <a:ext cx="8234934" cy="2801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/>
              <a:t>Declare</a:t>
            </a:r>
            <a:r>
              <a:rPr lang="zh-TW" altLang="en-US" sz="2400" dirty="0" smtClean="0"/>
              <a:t>：</a:t>
            </a:r>
            <a:endParaRPr lang="en-US" altLang="zh-TW" sz="2400" dirty="0"/>
          </a:p>
          <a:p>
            <a:pPr marL="457200" indent="-457200"/>
            <a:r>
              <a:rPr lang="en-US" altLang="zh-TW" sz="2400" dirty="0" smtClean="0"/>
              <a:t>a </a:t>
            </a:r>
            <a:r>
              <a:rPr lang="en-US" altLang="zh-TW" sz="2400" dirty="0"/>
              <a:t>float</a:t>
            </a:r>
          </a:p>
          <a:p>
            <a:pPr marL="457200" indent="-457200"/>
            <a:r>
              <a:rPr lang="en-US" altLang="zh-TW" sz="2400" dirty="0"/>
              <a:t>a point to the float</a:t>
            </a:r>
          </a:p>
          <a:p>
            <a:pPr marL="457200" indent="-457200"/>
            <a:r>
              <a:rPr lang="en-US" altLang="zh-TW" sz="2400" dirty="0"/>
              <a:t>a reference to the float and pointer</a:t>
            </a:r>
          </a:p>
          <a:p>
            <a:pPr marL="0" indent="0">
              <a:buNone/>
            </a:pPr>
            <a:r>
              <a:rPr lang="en-US" altLang="zh-TW" sz="2400" dirty="0"/>
              <a:t>Print the address and value of the 4 variables.</a:t>
            </a:r>
          </a:p>
          <a:p>
            <a:pPr marL="0" indent="0">
              <a:buNone/>
            </a:pPr>
            <a:r>
              <a:rPr lang="en-US" altLang="zh-TW" sz="2400" dirty="0"/>
              <a:t>Change the value of float, and print the address and value again.</a:t>
            </a:r>
          </a:p>
          <a:p>
            <a:pPr marL="0" indent="0">
              <a:buNone/>
            </a:pPr>
            <a:r>
              <a:rPr lang="en-US" altLang="zh-TW" sz="2400" dirty="0"/>
              <a:t>What you find?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0989030D-3555-6E4C-8134-932C484F380E}"/>
              </a:ext>
            </a:extLst>
          </p:cNvPr>
          <p:cNvSpPr/>
          <p:nvPr/>
        </p:nvSpPr>
        <p:spPr>
          <a:xfrm>
            <a:off x="1681131" y="1646873"/>
            <a:ext cx="8829731" cy="3302645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1D836B-7523-844D-803D-BF28486B24F5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/>
              <a:t>Mission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226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648493" y="2942937"/>
            <a:ext cx="6895005" cy="970695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4225932" y="3066281"/>
            <a:ext cx="3740126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3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指標與字串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補充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747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54021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字串總結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042A6937-D21A-1641-A9C5-AA0D7C1F897F}"/>
              </a:ext>
            </a:extLst>
          </p:cNvPr>
          <p:cNvSpPr/>
          <p:nvPr/>
        </p:nvSpPr>
        <p:spPr>
          <a:xfrm>
            <a:off x="1914529" y="4284073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E5E9B8C4-5EEB-024F-8EF3-0A4F739AF52D}"/>
              </a:ext>
            </a:extLst>
          </p:cNvPr>
          <p:cNvSpPr/>
          <p:nvPr/>
        </p:nvSpPr>
        <p:spPr>
          <a:xfrm>
            <a:off x="1920338" y="3626847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632FDFB4-8D04-5B4F-B548-3A6CCC25E00A}"/>
              </a:ext>
            </a:extLst>
          </p:cNvPr>
          <p:cNvSpPr/>
          <p:nvPr/>
        </p:nvSpPr>
        <p:spPr>
          <a:xfrm>
            <a:off x="1914529" y="1714500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BB6DBE-28E3-E54F-8DEB-CD80B7186F1E}"/>
              </a:ext>
            </a:extLst>
          </p:cNvPr>
          <p:cNvSpPr/>
          <p:nvPr/>
        </p:nvSpPr>
        <p:spPr>
          <a:xfrm>
            <a:off x="1983581" y="1558141"/>
            <a:ext cx="8403432" cy="453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字串就是用字元陣列儲存，當作陣列處理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陣列名稱代表陣列最開頭的記憶體位置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因此不能直接拿字元陣列名稱來指定或比較！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字元陣列結尾記得加上結尾字元'\0’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字串組成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 + 結尾字元'\0’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"許多字元"</a:t>
            </a:r>
          </a:p>
        </p:txBody>
      </p:sp>
    </p:spTree>
    <p:extLst>
      <p:ext uri="{BB962C8B-B14F-4D97-AF65-F5344CB8AC3E}">
        <p14:creationId xmlns:p14="http://schemas.microsoft.com/office/powerpoint/2010/main" val="4038702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019950" y="154021"/>
            <a:ext cx="4152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</a:t>
            </a:r>
            <a:r>
              <a:rPr lang="en-US" altLang="en-US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字串的指標陣列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FFCACFD-C3A4-5443-92B1-7A11650EE1A4}"/>
              </a:ext>
            </a:extLst>
          </p:cNvPr>
          <p:cNvSpPr txBox="1">
            <a:spLocks noChangeArrowheads="1"/>
          </p:cNvSpPr>
          <p:nvPr/>
        </p:nvSpPr>
        <p:spPr>
          <a:xfrm>
            <a:off x="4314623" y="1616057"/>
            <a:ext cx="3562750" cy="66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字串構成的指標陣列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597114F-88E0-9447-B82F-9C9380715591}"/>
              </a:ext>
            </a:extLst>
          </p:cNvPr>
          <p:cNvSpPr/>
          <p:nvPr/>
        </p:nvSpPr>
        <p:spPr>
          <a:xfrm>
            <a:off x="2526430" y="2138229"/>
            <a:ext cx="7139136" cy="751226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ea typeface="Adobe 繁黑體 Std B"/>
              </a:rPr>
              <a:t>char *words[3] = {"Hello", "World", "C++" };</a:t>
            </a:r>
            <a:endParaRPr lang="en-US" altLang="zh-TW" sz="2800" b="1" dirty="0">
              <a:latin typeface="Corbel" panose="020B0503020204020204" pitchFamily="34" charset="0"/>
              <a:ea typeface="Adobe 繁黑體 Std B" panose="020B070000000000000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B2D6C5D-0978-7A42-8868-20DB15D7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41951"/>
              </p:ext>
            </p:extLst>
          </p:nvPr>
        </p:nvGraphicFramePr>
        <p:xfrm>
          <a:off x="4539194" y="3659126"/>
          <a:ext cx="1307960" cy="228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0">
                  <a:extLst>
                    <a:ext uri="{9D8B030D-6E8A-4147-A177-3AD203B41FA5}">
                      <a16:colId xmlns:a16="http://schemas.microsoft.com/office/drawing/2014/main" val="3569124266"/>
                    </a:ext>
                  </a:extLst>
                </a:gridCol>
              </a:tblGrid>
              <a:tr h="760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words[0]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51065"/>
                  </a:ext>
                </a:extLst>
              </a:tr>
              <a:tr h="760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words[1]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81423"/>
                  </a:ext>
                </a:extLst>
              </a:tr>
              <a:tr h="760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words[2]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39796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E7A88C4-E40E-9842-AF61-0F3A44D999C8}"/>
              </a:ext>
            </a:extLst>
          </p:cNvPr>
          <p:cNvSpPr txBox="1"/>
          <p:nvPr/>
        </p:nvSpPr>
        <p:spPr>
          <a:xfrm>
            <a:off x="4589322" y="3150017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words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8ACC2E-882B-7040-A0F2-00DBA83BAFC2}"/>
              </a:ext>
            </a:extLst>
          </p:cNvPr>
          <p:cNvSpPr txBox="1"/>
          <p:nvPr/>
        </p:nvSpPr>
        <p:spPr>
          <a:xfrm>
            <a:off x="6775007" y="3779018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Hello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A4AD5A-E6B4-7349-A11D-631BB3E4F6ED}"/>
              </a:ext>
            </a:extLst>
          </p:cNvPr>
          <p:cNvSpPr txBox="1"/>
          <p:nvPr/>
        </p:nvSpPr>
        <p:spPr>
          <a:xfrm>
            <a:off x="6774676" y="4537900"/>
            <a:ext cx="121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World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92C9CC-AC80-7B49-9941-DF9A103E1957}"/>
              </a:ext>
            </a:extLst>
          </p:cNvPr>
          <p:cNvSpPr txBox="1"/>
          <p:nvPr/>
        </p:nvSpPr>
        <p:spPr>
          <a:xfrm>
            <a:off x="6774676" y="529678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5A1CE361-53B7-BD48-B000-23F6DD65FAE8}"/>
              </a:ext>
            </a:extLst>
          </p:cNvPr>
          <p:cNvSpPr/>
          <p:nvPr/>
        </p:nvSpPr>
        <p:spPr>
          <a:xfrm>
            <a:off x="6017070" y="3773601"/>
            <a:ext cx="628650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36083A7B-D33C-9140-B257-649D89B9D2F7}"/>
              </a:ext>
            </a:extLst>
          </p:cNvPr>
          <p:cNvSpPr/>
          <p:nvPr/>
        </p:nvSpPr>
        <p:spPr>
          <a:xfrm>
            <a:off x="6017070" y="4537514"/>
            <a:ext cx="628650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5F289B31-F2DC-6246-B261-A6DC77BD72D9}"/>
              </a:ext>
            </a:extLst>
          </p:cNvPr>
          <p:cNvSpPr/>
          <p:nvPr/>
        </p:nvSpPr>
        <p:spPr>
          <a:xfrm>
            <a:off x="6017070" y="5301427"/>
            <a:ext cx="628650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0800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54021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交換排序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2EBF13D-0A57-764D-B366-B439AE0EF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4589"/>
              </p:ext>
            </p:extLst>
          </p:nvPr>
        </p:nvGraphicFramePr>
        <p:xfrm>
          <a:off x="2074478" y="2843702"/>
          <a:ext cx="1307960" cy="228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0">
                  <a:extLst>
                    <a:ext uri="{9D8B030D-6E8A-4147-A177-3AD203B41FA5}">
                      <a16:colId xmlns:a16="http://schemas.microsoft.com/office/drawing/2014/main" val="3569124266"/>
                    </a:ext>
                  </a:extLst>
                </a:gridCol>
              </a:tblGrid>
              <a:tr h="760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words[0]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51065"/>
                  </a:ext>
                </a:extLst>
              </a:tr>
              <a:tr h="760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words[1]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81423"/>
                  </a:ext>
                </a:extLst>
              </a:tr>
              <a:tr h="760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words[2]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3979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4222F07-EC88-0649-8AE3-150F7DE19C1D}"/>
              </a:ext>
            </a:extLst>
          </p:cNvPr>
          <p:cNvSpPr txBox="1"/>
          <p:nvPr/>
        </p:nvSpPr>
        <p:spPr>
          <a:xfrm>
            <a:off x="2124606" y="2334593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words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4FB4D1-96F8-E44A-B6EF-29DB8FAF8144}"/>
              </a:ext>
            </a:extLst>
          </p:cNvPr>
          <p:cNvSpPr txBox="1"/>
          <p:nvPr/>
        </p:nvSpPr>
        <p:spPr>
          <a:xfrm>
            <a:off x="4310291" y="2963594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Hello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84DD7F-59E7-0746-823D-3DF1B8586752}"/>
              </a:ext>
            </a:extLst>
          </p:cNvPr>
          <p:cNvSpPr txBox="1"/>
          <p:nvPr/>
        </p:nvSpPr>
        <p:spPr>
          <a:xfrm>
            <a:off x="4309960" y="3722476"/>
            <a:ext cx="121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World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47F6FF-8433-554F-833F-E75E7C711B47}"/>
              </a:ext>
            </a:extLst>
          </p:cNvPr>
          <p:cNvSpPr txBox="1"/>
          <p:nvPr/>
        </p:nvSpPr>
        <p:spPr>
          <a:xfrm>
            <a:off x="4309960" y="4481358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1F3CE00-5F7B-1B48-90F1-EA06BD4E2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8749"/>
              </p:ext>
            </p:extLst>
          </p:nvPr>
        </p:nvGraphicFramePr>
        <p:xfrm>
          <a:off x="6425024" y="2843702"/>
          <a:ext cx="1307960" cy="228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0">
                  <a:extLst>
                    <a:ext uri="{9D8B030D-6E8A-4147-A177-3AD203B41FA5}">
                      <a16:colId xmlns:a16="http://schemas.microsoft.com/office/drawing/2014/main" val="3569124266"/>
                    </a:ext>
                  </a:extLst>
                </a:gridCol>
              </a:tblGrid>
              <a:tr h="760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words[0]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51065"/>
                  </a:ext>
                </a:extLst>
              </a:tr>
              <a:tr h="760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words[1]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81423"/>
                  </a:ext>
                </a:extLst>
              </a:tr>
              <a:tr h="760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words[2]</a:t>
                      </a:r>
                      <a:endParaRPr lang="zh-TW" alt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3979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3750AD-800B-D548-AB3D-5FF197296C60}"/>
              </a:ext>
            </a:extLst>
          </p:cNvPr>
          <p:cNvSpPr txBox="1"/>
          <p:nvPr/>
        </p:nvSpPr>
        <p:spPr>
          <a:xfrm>
            <a:off x="6453198" y="2334593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words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CF716010-9F33-A846-8600-5560C24443B1}"/>
              </a:ext>
            </a:extLst>
          </p:cNvPr>
          <p:cNvSpPr/>
          <p:nvPr/>
        </p:nvSpPr>
        <p:spPr>
          <a:xfrm>
            <a:off x="3552354" y="2958177"/>
            <a:ext cx="628650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97EB99D1-E3E3-964D-857B-E16471184957}"/>
              </a:ext>
            </a:extLst>
          </p:cNvPr>
          <p:cNvSpPr/>
          <p:nvPr/>
        </p:nvSpPr>
        <p:spPr>
          <a:xfrm>
            <a:off x="3552354" y="3722090"/>
            <a:ext cx="628650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向右箭號 26">
            <a:extLst>
              <a:ext uri="{FF2B5EF4-FFF2-40B4-BE49-F238E27FC236}">
                <a16:creationId xmlns:a16="http://schemas.microsoft.com/office/drawing/2014/main" id="{105E481A-D9BE-9644-BBA0-24FD522E980F}"/>
              </a:ext>
            </a:extLst>
          </p:cNvPr>
          <p:cNvSpPr/>
          <p:nvPr/>
        </p:nvSpPr>
        <p:spPr>
          <a:xfrm>
            <a:off x="3552354" y="4486003"/>
            <a:ext cx="628650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7BCCC429-9667-5A47-9742-0D30D177B989}"/>
              </a:ext>
            </a:extLst>
          </p:cNvPr>
          <p:cNvSpPr/>
          <p:nvPr/>
        </p:nvSpPr>
        <p:spPr>
          <a:xfrm rot="2219360">
            <a:off x="7924798" y="3357271"/>
            <a:ext cx="1418699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E9D35B7-7456-6148-8E73-9F958488A6E4}"/>
              </a:ext>
            </a:extLst>
          </p:cNvPr>
          <p:cNvSpPr txBox="1"/>
          <p:nvPr/>
        </p:nvSpPr>
        <p:spPr>
          <a:xfrm>
            <a:off x="9160308" y="2958177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Hello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D4664E0-3D72-2947-B1AB-C3B3E093830E}"/>
              </a:ext>
            </a:extLst>
          </p:cNvPr>
          <p:cNvSpPr txBox="1"/>
          <p:nvPr/>
        </p:nvSpPr>
        <p:spPr>
          <a:xfrm>
            <a:off x="9159977" y="3717059"/>
            <a:ext cx="121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World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9678985-4EBA-6F4F-9E4A-6478334C0AC0}"/>
              </a:ext>
            </a:extLst>
          </p:cNvPr>
          <p:cNvSpPr txBox="1"/>
          <p:nvPr/>
        </p:nvSpPr>
        <p:spPr>
          <a:xfrm>
            <a:off x="9159977" y="4475941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1B5E731B-FC6E-9046-8CDB-1C7F93244140}"/>
              </a:ext>
            </a:extLst>
          </p:cNvPr>
          <p:cNvSpPr/>
          <p:nvPr/>
        </p:nvSpPr>
        <p:spPr>
          <a:xfrm rot="2219360">
            <a:off x="7793721" y="4097159"/>
            <a:ext cx="1417929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向右箭號 33">
            <a:extLst>
              <a:ext uri="{FF2B5EF4-FFF2-40B4-BE49-F238E27FC236}">
                <a16:creationId xmlns:a16="http://schemas.microsoft.com/office/drawing/2014/main" id="{98530292-DD0D-8841-A0EF-6DDE367A46DA}"/>
              </a:ext>
            </a:extLst>
          </p:cNvPr>
          <p:cNvSpPr/>
          <p:nvPr/>
        </p:nvSpPr>
        <p:spPr>
          <a:xfrm rot="18432876">
            <a:off x="7481304" y="3692196"/>
            <a:ext cx="1974169" cy="528637"/>
          </a:xfrm>
          <a:prstGeom prst="rightArrow">
            <a:avLst/>
          </a:prstGeom>
          <a:solidFill>
            <a:srgbClr val="FF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0862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>
            <a:extLst>
              <a:ext uri="{FF2B5EF4-FFF2-40B4-BE49-F238E27FC236}">
                <a16:creationId xmlns:a16="http://schemas.microsoft.com/office/drawing/2014/main" id="{76449585-76DA-6A4F-8C7D-5BF1F24B4C48}"/>
              </a:ext>
            </a:extLst>
          </p:cNvPr>
          <p:cNvSpPr/>
          <p:nvPr/>
        </p:nvSpPr>
        <p:spPr>
          <a:xfrm>
            <a:off x="2022431" y="1098334"/>
            <a:ext cx="8147133" cy="2430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79875" y="154021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指標處理</a:t>
            </a:r>
            <a:r>
              <a:rPr lang="en-US" altLang="en-US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字串-strlen</a:t>
            </a:r>
            <a:r>
              <a:rPr lang="en-US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782EEB8E-E948-BF44-8915-D2ECA683BC49}"/>
              </a:ext>
            </a:extLst>
          </p:cNvPr>
          <p:cNvSpPr/>
          <p:nvPr/>
        </p:nvSpPr>
        <p:spPr>
          <a:xfrm>
            <a:off x="2526429" y="3839377"/>
            <a:ext cx="7139136" cy="144016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ea typeface="Adobe 繁黑體 Std B"/>
              </a:rPr>
              <a:t>char *ptr = str;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ea typeface="Adobe 繁黑體 Std B"/>
              </a:rPr>
              <a:t>while ( *ptr != '\0' )  ptr++;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ea typeface="Adobe 繁黑體 Std B"/>
              </a:rPr>
              <a:t>return ptr - str;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7EB84D8-F349-C641-8268-49DC50901945}"/>
              </a:ext>
            </a:extLst>
          </p:cNvPr>
          <p:cNvSpPr txBox="1"/>
          <p:nvPr/>
        </p:nvSpPr>
        <p:spPr>
          <a:xfrm>
            <a:off x="8226413" y="5280395"/>
            <a:ext cx="80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C00000"/>
                </a:solidFill>
              </a:rPr>
              <a:t>ptr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253A98-90BA-B54C-B536-02C17C2C33B4}"/>
              </a:ext>
            </a:extLst>
          </p:cNvPr>
          <p:cNvSpPr txBox="1"/>
          <p:nvPr/>
        </p:nvSpPr>
        <p:spPr>
          <a:xfrm>
            <a:off x="3210019" y="5280396"/>
            <a:ext cx="80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C00000"/>
                </a:solidFill>
              </a:rPr>
              <a:t>str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9D2454-FBE3-EA40-A303-A890E622B9C5}"/>
              </a:ext>
            </a:extLst>
          </p:cNvPr>
          <p:cNvSpPr/>
          <p:nvPr/>
        </p:nvSpPr>
        <p:spPr>
          <a:xfrm>
            <a:off x="3047997" y="1193428"/>
            <a:ext cx="6096000" cy="22404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字串長度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計算字串長度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利用while迴圈移動指標到字串的空字元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最後透過ptr-str取得字串長度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AE30781-F341-584C-A8A2-42A205A7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1383"/>
              </p:ext>
            </p:extLst>
          </p:nvPr>
        </p:nvGraphicFramePr>
        <p:xfrm>
          <a:off x="3033710" y="5923831"/>
          <a:ext cx="6096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767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015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5954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8531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5143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33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H</a:t>
                      </a:r>
                      <a:endParaRPr lang="zh-TW" altLang="en-US" sz="32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e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\0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9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581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向下箭號 27">
            <a:extLst>
              <a:ext uri="{FF2B5EF4-FFF2-40B4-BE49-F238E27FC236}">
                <a16:creationId xmlns:a16="http://schemas.microsoft.com/office/drawing/2014/main" id="{908988B3-DE8E-1A4C-A50C-9D977EE29691}"/>
              </a:ext>
            </a:extLst>
          </p:cNvPr>
          <p:cNvSpPr/>
          <p:nvPr/>
        </p:nvSpPr>
        <p:spPr>
          <a:xfrm>
            <a:off x="3857597" y="5670217"/>
            <a:ext cx="432048" cy="30623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D125D741-1912-F74A-9939-6298E2860F0E}"/>
              </a:ext>
            </a:extLst>
          </p:cNvPr>
          <p:cNvSpPr/>
          <p:nvPr/>
        </p:nvSpPr>
        <p:spPr>
          <a:xfrm>
            <a:off x="2022431" y="1255500"/>
            <a:ext cx="8147133" cy="19327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077658" y="154021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指標處理</a:t>
            </a:r>
            <a:r>
              <a:rPr lang="en-US" altLang="en-US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字串-strcpy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E373B956-4BCE-1048-8029-6A99D29253C2}"/>
              </a:ext>
            </a:extLst>
          </p:cNvPr>
          <p:cNvSpPr/>
          <p:nvPr/>
        </p:nvSpPr>
        <p:spPr>
          <a:xfrm>
            <a:off x="2526429" y="3429000"/>
            <a:ext cx="7139136" cy="132729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char *ptr = dest;</a:t>
            </a:r>
          </a:p>
          <a:p>
            <a:pPr lvl="1"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while ( (*ptr++=*source++) != '\0' );</a:t>
            </a:r>
          </a:p>
          <a:p>
            <a:pPr lvl="1"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return dest;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36D18ED-4083-414F-AEF7-13F822ADB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48932"/>
              </p:ext>
            </p:extLst>
          </p:nvPr>
        </p:nvGraphicFramePr>
        <p:xfrm>
          <a:off x="3569565" y="5999054"/>
          <a:ext cx="6096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767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015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5954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8531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5143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33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H</a:t>
                      </a:r>
                      <a:endParaRPr lang="zh-TW" altLang="en-US" sz="32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e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\0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9628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9370E20-7AC1-EA4E-A3DF-A5FBE896D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37606"/>
              </p:ext>
            </p:extLst>
          </p:nvPr>
        </p:nvGraphicFramePr>
        <p:xfrm>
          <a:off x="3569565" y="5062521"/>
          <a:ext cx="6096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767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015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5954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8531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5143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33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H</a:t>
                      </a:r>
                      <a:endParaRPr lang="zh-TW" altLang="en-US" sz="32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e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\0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96288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5DCB38-B2B2-014F-A923-1A7DB14DBFDC}"/>
              </a:ext>
            </a:extLst>
          </p:cNvPr>
          <p:cNvSpPr txBox="1"/>
          <p:nvPr/>
        </p:nvSpPr>
        <p:spPr>
          <a:xfrm>
            <a:off x="2112426" y="5062521"/>
            <a:ext cx="138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source</a:t>
            </a:r>
            <a:endParaRPr lang="zh-TW" altLang="en-US" sz="2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218387-853A-4F44-8F7A-10400BA7F2C7}"/>
              </a:ext>
            </a:extLst>
          </p:cNvPr>
          <p:cNvSpPr txBox="1"/>
          <p:nvPr/>
        </p:nvSpPr>
        <p:spPr>
          <a:xfrm>
            <a:off x="2470314" y="6006145"/>
            <a:ext cx="101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dest</a:t>
            </a:r>
            <a:endParaRPr lang="zh-TW" altLang="en-US" sz="2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96AF9B-74E0-EF48-8CA3-188CAD9163F7}"/>
              </a:ext>
            </a:extLst>
          </p:cNvPr>
          <p:cNvSpPr/>
          <p:nvPr/>
        </p:nvSpPr>
        <p:spPr>
          <a:xfrm>
            <a:off x="2236415" y="1367276"/>
            <a:ext cx="861062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複製字串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把字串複製到其它字元陣列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透過*ptr++=*source++一個個指派，直到空字元為止</a:t>
            </a:r>
          </a:p>
        </p:txBody>
      </p:sp>
      <p:sp>
        <p:nvSpPr>
          <p:cNvPr id="36" name="向下箭號 35">
            <a:extLst>
              <a:ext uri="{FF2B5EF4-FFF2-40B4-BE49-F238E27FC236}">
                <a16:creationId xmlns:a16="http://schemas.microsoft.com/office/drawing/2014/main" id="{0E4394ED-D1BA-034C-92C2-28AFC260F736}"/>
              </a:ext>
            </a:extLst>
          </p:cNvPr>
          <p:cNvSpPr/>
          <p:nvPr/>
        </p:nvSpPr>
        <p:spPr>
          <a:xfrm>
            <a:off x="4879671" y="5670217"/>
            <a:ext cx="432048" cy="30623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向下箭號 36">
            <a:extLst>
              <a:ext uri="{FF2B5EF4-FFF2-40B4-BE49-F238E27FC236}">
                <a16:creationId xmlns:a16="http://schemas.microsoft.com/office/drawing/2014/main" id="{237E7ECF-B71E-954C-BD4D-5187DC707639}"/>
              </a:ext>
            </a:extLst>
          </p:cNvPr>
          <p:cNvSpPr/>
          <p:nvPr/>
        </p:nvSpPr>
        <p:spPr>
          <a:xfrm>
            <a:off x="5901745" y="5670217"/>
            <a:ext cx="432048" cy="30623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向下箭號 37">
            <a:extLst>
              <a:ext uri="{FF2B5EF4-FFF2-40B4-BE49-F238E27FC236}">
                <a16:creationId xmlns:a16="http://schemas.microsoft.com/office/drawing/2014/main" id="{5AA9EB96-BA5B-A24A-AA1F-8E8CE3A55A1C}"/>
              </a:ext>
            </a:extLst>
          </p:cNvPr>
          <p:cNvSpPr/>
          <p:nvPr/>
        </p:nvSpPr>
        <p:spPr>
          <a:xfrm>
            <a:off x="7945893" y="5670217"/>
            <a:ext cx="432048" cy="30623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向下箭號 38">
            <a:extLst>
              <a:ext uri="{FF2B5EF4-FFF2-40B4-BE49-F238E27FC236}">
                <a16:creationId xmlns:a16="http://schemas.microsoft.com/office/drawing/2014/main" id="{E9315A7E-AE38-BF41-A208-D696B269F3F5}"/>
              </a:ext>
            </a:extLst>
          </p:cNvPr>
          <p:cNvSpPr/>
          <p:nvPr/>
        </p:nvSpPr>
        <p:spPr>
          <a:xfrm>
            <a:off x="8967968" y="5670217"/>
            <a:ext cx="432048" cy="30623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向下箭號 39">
            <a:extLst>
              <a:ext uri="{FF2B5EF4-FFF2-40B4-BE49-F238E27FC236}">
                <a16:creationId xmlns:a16="http://schemas.microsoft.com/office/drawing/2014/main" id="{9C8148AC-DD04-EC49-8187-FCDC5BC5F260}"/>
              </a:ext>
            </a:extLst>
          </p:cNvPr>
          <p:cNvSpPr/>
          <p:nvPr/>
        </p:nvSpPr>
        <p:spPr>
          <a:xfrm>
            <a:off x="6923819" y="5670217"/>
            <a:ext cx="432048" cy="30623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273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>
            <a:extLst>
              <a:ext uri="{FF2B5EF4-FFF2-40B4-BE49-F238E27FC236}">
                <a16:creationId xmlns:a16="http://schemas.microsoft.com/office/drawing/2014/main" id="{2EF9804C-065B-0E4D-9693-795AAB3C559C}"/>
              </a:ext>
            </a:extLst>
          </p:cNvPr>
          <p:cNvSpPr/>
          <p:nvPr/>
        </p:nvSpPr>
        <p:spPr>
          <a:xfrm>
            <a:off x="2022431" y="1098334"/>
            <a:ext cx="8147133" cy="2430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554C4C64-EF74-9747-B4AE-B04FAA7D236B}"/>
              </a:ext>
            </a:extLst>
          </p:cNvPr>
          <p:cNvSpPr/>
          <p:nvPr/>
        </p:nvSpPr>
        <p:spPr>
          <a:xfrm>
            <a:off x="2526429" y="3717128"/>
            <a:ext cx="7139136" cy="1215317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while ( *ptr++ != '\0' );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    ptr--;</a:t>
            </a:r>
          </a:p>
          <a:p>
            <a:pPr lvl="1"/>
            <a:r>
              <a:rPr lang="en-US" altLang="zh-TW" sz="2400" dirty="0">
                <a:ea typeface="Adobe 繁黑體 Std B"/>
              </a:rPr>
              <a:t>while ( (*ptr++=*source++) != '\0' );</a:t>
            </a:r>
            <a:endParaRPr lang="zh-TW" altLang="en-US" sz="2400" dirty="0">
              <a:ea typeface="Adobe 繁黑體 Std B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0675D4-9448-2446-893E-E951D337B36C}"/>
              </a:ext>
            </a:extLst>
          </p:cNvPr>
          <p:cNvSpPr/>
          <p:nvPr/>
        </p:nvSpPr>
        <p:spPr>
          <a:xfrm>
            <a:off x="4077658" y="154021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指標處理</a:t>
            </a:r>
            <a:r>
              <a:rPr lang="en-US" altLang="en-US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字串-strcpy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6F2CC5-7B35-BB48-BAEA-7CB38149B517}"/>
              </a:ext>
            </a:extLst>
          </p:cNvPr>
          <p:cNvSpPr/>
          <p:nvPr/>
        </p:nvSpPr>
        <p:spPr>
          <a:xfrm>
            <a:off x="2526429" y="1176383"/>
            <a:ext cx="7139136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連接字串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把兩字串連接成一個字串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先透過while迴圈把指標移動到第一個字串最結尾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開始複製第二個字串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118CBE9-D1C5-C946-930D-1DE2AB575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15035"/>
              </p:ext>
            </p:extLst>
          </p:nvPr>
        </p:nvGraphicFramePr>
        <p:xfrm>
          <a:off x="3569565" y="5062521"/>
          <a:ext cx="6096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767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015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5954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8531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5143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33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H</a:t>
                      </a:r>
                      <a:endParaRPr lang="zh-TW" altLang="en-US" sz="32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e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l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\0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9628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2885ED6-874F-1041-AD32-C6508B3C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51798"/>
              </p:ext>
            </p:extLst>
          </p:nvPr>
        </p:nvGraphicFramePr>
        <p:xfrm>
          <a:off x="3569565" y="5999054"/>
          <a:ext cx="6096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767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015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25954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8531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5143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833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H</a:t>
                      </a:r>
                      <a:endParaRPr lang="zh-TW" altLang="en-US" sz="32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/>
                        <a:t>i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\0</a:t>
                      </a:r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6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96288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E324C8-5E7C-B641-8092-94193821D61F}"/>
              </a:ext>
            </a:extLst>
          </p:cNvPr>
          <p:cNvSpPr txBox="1"/>
          <p:nvPr/>
        </p:nvSpPr>
        <p:spPr>
          <a:xfrm>
            <a:off x="2112426" y="5062521"/>
            <a:ext cx="138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source</a:t>
            </a:r>
            <a:endParaRPr lang="zh-TW" altLang="en-US" sz="2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C9D6C1-F0A3-EF43-84C3-C1930AC3E2B8}"/>
              </a:ext>
            </a:extLst>
          </p:cNvPr>
          <p:cNvSpPr txBox="1"/>
          <p:nvPr/>
        </p:nvSpPr>
        <p:spPr>
          <a:xfrm>
            <a:off x="2470314" y="6006145"/>
            <a:ext cx="101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dest</a:t>
            </a:r>
            <a:endParaRPr lang="zh-TW" altLang="en-US" sz="2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780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F0255A54-FF12-7744-A05C-2050C7DC7221}"/>
              </a:ext>
            </a:extLst>
          </p:cNvPr>
          <p:cNvSpPr/>
          <p:nvPr/>
        </p:nvSpPr>
        <p:spPr>
          <a:xfrm>
            <a:off x="2022431" y="1098334"/>
            <a:ext cx="8147133" cy="30450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4394DA4D-8B0E-2845-B80D-F3484297DCC2}"/>
              </a:ext>
            </a:extLst>
          </p:cNvPr>
          <p:cNvSpPr/>
          <p:nvPr/>
        </p:nvSpPr>
        <p:spPr>
          <a:xfrm>
            <a:off x="2526429" y="4282897"/>
            <a:ext cx="7139136" cy="2451992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for ( ; *source == *target; source++, target++)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   if ( *source == '\0')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      return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if((*source-*target) &lt; 0 )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    return -1;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elvetica" pitchFamily="2" charset="0"/>
                <a:ea typeface="Adobe 繁黑體 Std B"/>
              </a:rPr>
              <a:t>    return 1;</a:t>
            </a:r>
            <a:endParaRPr lang="zh-TW" altLang="en-US" sz="2400" dirty="0">
              <a:latin typeface="Helvetica" pitchFamily="2" charset="0"/>
              <a:ea typeface="Adobe 繁黑體 Std B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BECC15-15D9-B840-AD0D-A9FEE106FF4B}"/>
              </a:ext>
            </a:extLst>
          </p:cNvPr>
          <p:cNvSpPr/>
          <p:nvPr/>
        </p:nvSpPr>
        <p:spPr>
          <a:xfrm>
            <a:off x="4077658" y="154021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指標處理</a:t>
            </a:r>
            <a:r>
              <a:rPr lang="en-US" altLang="en-US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字串-strcpy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3AE05F-9DFE-144A-BD65-5D15F6582583}"/>
              </a:ext>
            </a:extLst>
          </p:cNvPr>
          <p:cNvSpPr/>
          <p:nvPr/>
        </p:nvSpPr>
        <p:spPr>
          <a:xfrm>
            <a:off x="2852523" y="1165617"/>
            <a:ext cx="6486950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比較字串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比較兩字串的內容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內容相同的→回傳0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不同，且前面字元的Ascii碼較大→回傳1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不同，且前面字元的Ascii碼較小→回傳-1</a:t>
            </a:r>
          </a:p>
        </p:txBody>
      </p:sp>
    </p:spTree>
    <p:extLst>
      <p:ext uri="{BB962C8B-B14F-4D97-AF65-F5344CB8AC3E}">
        <p14:creationId xmlns:p14="http://schemas.microsoft.com/office/powerpoint/2010/main" val="4059850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47011" y="165033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71D2ED0-B913-2743-BA5E-8706CDA38408}"/>
              </a:ext>
            </a:extLst>
          </p:cNvPr>
          <p:cNvSpPr/>
          <p:nvPr/>
        </p:nvSpPr>
        <p:spPr>
          <a:xfrm>
            <a:off x="2168807" y="1594535"/>
            <a:ext cx="7854378" cy="47177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BDB022-3C57-0442-93B6-DEE605106E93}"/>
              </a:ext>
            </a:extLst>
          </p:cNvPr>
          <p:cNvSpPr/>
          <p:nvPr/>
        </p:nvSpPr>
        <p:spPr>
          <a:xfrm>
            <a:off x="2985553" y="1684665"/>
            <a:ext cx="6220886" cy="453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指標是甚麼？有甚麼功能？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如何宣告指標？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如何取出變數的記憶體位置？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如何取出記憶體位置上的值？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如何透過指標間接存取陣列的資料？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如何臨時開出一塊記憶體空間？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何謂雙重指標？三重指標？</a:t>
            </a:r>
          </a:p>
        </p:txBody>
      </p:sp>
    </p:spTree>
    <p:extLst>
      <p:ext uri="{BB962C8B-B14F-4D97-AF65-F5344CB8AC3E}">
        <p14:creationId xmlns:p14="http://schemas.microsoft.com/office/powerpoint/2010/main" val="318339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" name="群組 23">
            <a:extLst>
              <a:ext uri="{FF2B5EF4-FFF2-40B4-BE49-F238E27FC236}">
                <a16:creationId xmlns:a16="http://schemas.microsoft.com/office/drawing/2014/main" id="{33D5D47B-F273-E643-9F72-79FBA8411A64}"/>
              </a:ext>
            </a:extLst>
          </p:cNvPr>
          <p:cNvGrpSpPr>
            <a:grpSpLocks/>
          </p:cNvGrpSpPr>
          <p:nvPr/>
        </p:nvGrpSpPr>
        <p:grpSpPr bwMode="auto">
          <a:xfrm>
            <a:off x="4505152" y="4019203"/>
            <a:ext cx="4424747" cy="948152"/>
            <a:chOff x="3340157" y="4623165"/>
            <a:chExt cx="4424831" cy="948363"/>
          </a:xfrm>
        </p:grpSpPr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A3916EE6-EFFB-4A43-95E9-B29232F6F183}"/>
                </a:ext>
              </a:extLst>
            </p:cNvPr>
            <p:cNvSpPr/>
            <p:nvPr/>
          </p:nvSpPr>
          <p:spPr>
            <a:xfrm rot="20074224">
              <a:off x="3340157" y="4623165"/>
              <a:ext cx="2978178" cy="571626"/>
            </a:xfrm>
            <a:prstGeom prst="rightArrow">
              <a:avLst/>
            </a:prstGeom>
            <a:solidFill>
              <a:srgbClr val="FF566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1" name="文字方塊 11">
              <a:extLst>
                <a:ext uri="{FF2B5EF4-FFF2-40B4-BE49-F238E27FC236}">
                  <a16:creationId xmlns:a16="http://schemas.microsoft.com/office/drawing/2014/main" id="{E8F22022-9FB2-AC42-B24C-4F0A12541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810" y="5171330"/>
              <a:ext cx="2884178" cy="400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TW" altLang="en-US" sz="2000" b="1" dirty="0">
                  <a:solidFill>
                    <a:srgbClr val="FF56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透過</a:t>
              </a:r>
              <a:r>
                <a:rPr lang="zh-Hant" altLang="en-US" sz="2000" b="1" dirty="0">
                  <a:solidFill>
                    <a:srgbClr val="FF56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變數名稱</a:t>
              </a:r>
              <a:r>
                <a:rPr lang="en-US" altLang="zh-Hant" sz="2000" b="1" dirty="0">
                  <a:solidFill>
                    <a:srgbClr val="FF56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</a:t>
              </a:r>
              <a:r>
                <a:rPr lang="zh-TW" altLang="en-US" sz="2000" b="1" dirty="0">
                  <a:solidFill>
                    <a:srgbClr val="FF56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直接呼叫</a:t>
              </a:r>
              <a:endParaRPr lang="zh-Hant" altLang="en-US" sz="2000" b="1" dirty="0">
                <a:solidFill>
                  <a:srgbClr val="FF56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27">
            <a:extLst>
              <a:ext uri="{FF2B5EF4-FFF2-40B4-BE49-F238E27FC236}">
                <a16:creationId xmlns:a16="http://schemas.microsoft.com/office/drawing/2014/main" id="{9639AA4E-1D0B-3A4D-A3D2-91B8DF80C6A7}"/>
              </a:ext>
            </a:extLst>
          </p:cNvPr>
          <p:cNvGrpSpPr>
            <a:grpSpLocks/>
          </p:cNvGrpSpPr>
          <p:nvPr/>
        </p:nvGrpSpPr>
        <p:grpSpPr bwMode="auto">
          <a:xfrm>
            <a:off x="3664588" y="1933984"/>
            <a:ext cx="2855269" cy="856311"/>
            <a:chOff x="3214678" y="2527689"/>
            <a:chExt cx="2855612" cy="758436"/>
          </a:xfrm>
        </p:grpSpPr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1A583081-9AC5-854D-B07E-5C2D786138EE}"/>
                </a:ext>
              </a:extLst>
            </p:cNvPr>
            <p:cNvSpPr/>
            <p:nvPr/>
          </p:nvSpPr>
          <p:spPr>
            <a:xfrm>
              <a:off x="3214678" y="2798115"/>
              <a:ext cx="2855612" cy="48801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5" name="文字方塊 11">
              <a:extLst>
                <a:ext uri="{FF2B5EF4-FFF2-40B4-BE49-F238E27FC236}">
                  <a16:creationId xmlns:a16="http://schemas.microsoft.com/office/drawing/2014/main" id="{6A0F0862-AEC7-C945-B3A5-C595A65E4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045" y="2527689"/>
              <a:ext cx="2493289" cy="354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Hant" altLang="en-US" sz="2000" b="1" dirty="0">
                  <a:solidFill>
                    <a:schemeClr val="tx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間接找到資料並使用</a:t>
              </a:r>
            </a:p>
          </p:txBody>
        </p:sp>
      </p:grpSp>
      <p:grpSp>
        <p:nvGrpSpPr>
          <p:cNvPr id="19" name="群組 26">
            <a:extLst>
              <a:ext uri="{FF2B5EF4-FFF2-40B4-BE49-F238E27FC236}">
                <a16:creationId xmlns:a16="http://schemas.microsoft.com/office/drawing/2014/main" id="{9A70F8B4-2F9F-7B47-BE9C-BBED106D55AF}"/>
              </a:ext>
            </a:extLst>
          </p:cNvPr>
          <p:cNvGrpSpPr>
            <a:grpSpLocks/>
          </p:cNvGrpSpPr>
          <p:nvPr/>
        </p:nvGrpSpPr>
        <p:grpSpPr bwMode="auto">
          <a:xfrm>
            <a:off x="1666939" y="3405669"/>
            <a:ext cx="2695556" cy="1584960"/>
            <a:chOff x="1714885" y="4143375"/>
            <a:chExt cx="2696207" cy="1584960"/>
          </a:xfrm>
        </p:grpSpPr>
        <p:sp>
          <p:nvSpPr>
            <p:cNvPr id="20" name="向右箭號 19">
              <a:extLst>
                <a:ext uri="{FF2B5EF4-FFF2-40B4-BE49-F238E27FC236}">
                  <a16:creationId xmlns:a16="http://schemas.microsoft.com/office/drawing/2014/main" id="{FE0437B9-58D4-3346-88D2-6287CAA623B2}"/>
                </a:ext>
              </a:extLst>
            </p:cNvPr>
            <p:cNvSpPr/>
            <p:nvPr/>
          </p:nvSpPr>
          <p:spPr>
            <a:xfrm rot="16200000">
              <a:off x="1208224" y="4650036"/>
              <a:ext cx="1584960" cy="571638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" name="文字方塊 11">
              <a:extLst>
                <a:ext uri="{FF2B5EF4-FFF2-40B4-BE49-F238E27FC236}">
                  <a16:creationId xmlns:a16="http://schemas.microsoft.com/office/drawing/2014/main" id="{E81B8506-B141-1B4F-A7AF-A1E52E1CD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043" y="4835812"/>
              <a:ext cx="22370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solidFill>
                    <a:schemeClr val="tx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透過指標調用資料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929E07F-2288-3340-98F6-3D0D6F3319D6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384DBE-AA8B-CF40-9ADE-3C43CCE29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66121"/>
              </p:ext>
            </p:extLst>
          </p:nvPr>
        </p:nvGraphicFramePr>
        <p:xfrm>
          <a:off x="6854403" y="1713688"/>
          <a:ext cx="4683126" cy="1584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41563">
                  <a:extLst>
                    <a:ext uri="{9D8B030D-6E8A-4147-A177-3AD203B41FA5}">
                      <a16:colId xmlns:a16="http://schemas.microsoft.com/office/drawing/2014/main" val="398077649"/>
                    </a:ext>
                  </a:extLst>
                </a:gridCol>
                <a:gridCol w="2341563">
                  <a:extLst>
                    <a:ext uri="{9D8B030D-6E8A-4147-A177-3AD203B41FA5}">
                      <a16:colId xmlns:a16="http://schemas.microsoft.com/office/drawing/2014/main" val="276853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資料型別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4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rgbClr val="56A828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資料內容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名稱：</a:t>
                      </a: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rgbClr val="7030A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資料名稱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6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位置：</a:t>
                      </a: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0x01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資料位置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030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0E6A6F-DB5D-A24D-AE28-6310BC0D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13663"/>
              </p:ext>
            </p:extLst>
          </p:nvPr>
        </p:nvGraphicFramePr>
        <p:xfrm>
          <a:off x="839545" y="1713688"/>
          <a:ext cx="2341563" cy="1584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41563">
                  <a:extLst>
                    <a:ext uri="{9D8B030D-6E8A-4147-A177-3AD203B41FA5}">
                      <a16:colId xmlns:a16="http://schemas.microsoft.com/office/drawing/2014/main" val="226861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 </a:t>
                      </a:r>
                      <a:r>
                        <a:rPr lang="en-US" altLang="zh-TW" sz="2000" dirty="0">
                          <a:latin typeface="Adobe 繁黑體 Std B" pitchFamily="34" charset="-120"/>
                          <a:ea typeface="Adobe 繁黑體 Std B" pitchFamily="34" charset="-120"/>
                        </a:rPr>
                        <a:t>*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名稱：</a:t>
                      </a: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9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位置：</a:t>
                      </a:r>
                      <a:r>
                        <a:rPr lang="en-US" altLang="zh-Hant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0x02</a:t>
                      </a:r>
                      <a:endParaRPr lang="zh-Hant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67617"/>
                  </a:ext>
                </a:extLst>
              </a:tr>
            </a:tbl>
          </a:graphicData>
        </a:graphic>
      </p:graphicFrame>
      <p:grpSp>
        <p:nvGrpSpPr>
          <p:cNvPr id="36" name="群組 35">
            <a:extLst>
              <a:ext uri="{FF2B5EF4-FFF2-40B4-BE49-F238E27FC236}">
                <a16:creationId xmlns:a16="http://schemas.microsoft.com/office/drawing/2014/main" id="{1023FC9E-EA6C-894C-8740-72C53490BAE2}"/>
              </a:ext>
            </a:extLst>
          </p:cNvPr>
          <p:cNvGrpSpPr/>
          <p:nvPr/>
        </p:nvGrpSpPr>
        <p:grpSpPr>
          <a:xfrm flipH="1">
            <a:off x="839546" y="4759202"/>
            <a:ext cx="3864618" cy="1228165"/>
            <a:chOff x="6275419" y="5313066"/>
            <a:chExt cx="3784158" cy="1228165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5B427AE5-3510-E44C-8C65-890152F9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5419" y="5313066"/>
              <a:ext cx="1228165" cy="1228165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2C91B2A-B202-A245-BABC-32E544A03F75}"/>
                </a:ext>
              </a:extLst>
            </p:cNvPr>
            <p:cNvSpPr txBox="1"/>
            <p:nvPr/>
          </p:nvSpPr>
          <p:spPr>
            <a:xfrm>
              <a:off x="7704947" y="588319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Hant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我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想</a:t>
              </a:r>
              <a:r>
                <a:rPr lang="zh-Hant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使用那個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整數！</a:t>
              </a:r>
              <a:endParaRPr lang="zh-Hant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5" name="圓角矩形圖說文字 34">
              <a:extLst>
                <a:ext uri="{FF2B5EF4-FFF2-40B4-BE49-F238E27FC236}">
                  <a16:creationId xmlns:a16="http://schemas.microsoft.com/office/drawing/2014/main" id="{65DA0A0C-00B4-054F-8BE9-478E7809D46F}"/>
                </a:ext>
              </a:extLst>
            </p:cNvPr>
            <p:cNvSpPr/>
            <p:nvPr/>
          </p:nvSpPr>
          <p:spPr>
            <a:xfrm rot="5400000">
              <a:off x="8619711" y="4939049"/>
              <a:ext cx="617578" cy="2262154"/>
            </a:xfrm>
            <a:prstGeom prst="wedgeRoundRectCallout">
              <a:avLst>
                <a:gd name="adj1" fmla="val -25460"/>
                <a:gd name="adj2" fmla="val 63772"/>
                <a:gd name="adj3" fmla="val 16667"/>
              </a:avLst>
            </a:prstGeom>
            <a:noFill/>
            <a:ln w="38100">
              <a:solidFill>
                <a:srgbClr val="303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9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54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9083290-20E0-1546-AE3C-B2F21CEFFFCF}"/>
              </a:ext>
            </a:extLst>
          </p:cNvPr>
          <p:cNvSpPr/>
          <p:nvPr/>
        </p:nvSpPr>
        <p:spPr>
          <a:xfrm>
            <a:off x="6159081" y="3763933"/>
            <a:ext cx="1980029" cy="566058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800" b="1" dirty="0">
                <a:solidFill>
                  <a:srgbClr val="56A828"/>
                </a:solidFill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zh-TW" altLang="en-US" sz="2800" b="1" dirty="0">
                <a:solidFill>
                  <a:srgbClr val="56A82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8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*</a:t>
            </a:r>
            <a:r>
              <a:rPr lang="en-US" altLang="zh-TW" sz="2800" b="1" dirty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p</a:t>
            </a:r>
            <a:r>
              <a:rPr lang="en-US" altLang="zh-TW" sz="28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;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79DDC4-AAB2-D446-8FB6-A3B0D4DEEA92}"/>
              </a:ext>
            </a:extLst>
          </p:cNvPr>
          <p:cNvSpPr/>
          <p:nvPr/>
        </p:nvSpPr>
        <p:spPr>
          <a:xfrm>
            <a:off x="5630450" y="5426477"/>
            <a:ext cx="1000125" cy="5715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" name="文字方塊 10">
            <a:extLst>
              <a:ext uri="{FF2B5EF4-FFF2-40B4-BE49-F238E27FC236}">
                <a16:creationId xmlns:a16="http://schemas.microsoft.com/office/drawing/2014/main" id="{47193B05-1C54-A440-8EA1-3FEAE8C1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948" y="5997977"/>
            <a:ext cx="10711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Hant" altLang="en-US" sz="2000" dirty="0">
                <a:latin typeface="Adobe 繁黑體 Std B" pitchFamily="34" charset="-120"/>
                <a:ea typeface="Adobe 繁黑體 Std B" pitchFamily="34" charset="-120"/>
              </a:rPr>
              <a:t>名稱：</a:t>
            </a:r>
            <a:r>
              <a:rPr lang="en-US" altLang="zh-Hant" sz="2000" dirty="0">
                <a:latin typeface="Adobe 繁黑體 Std B" pitchFamily="34" charset="-120"/>
                <a:ea typeface="Adobe 繁黑體 Std B" pitchFamily="34" charset="-120"/>
              </a:rPr>
              <a:t>p</a:t>
            </a:r>
            <a:endParaRPr lang="zh-Hant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" name="文字方塊 11">
            <a:extLst>
              <a:ext uri="{FF2B5EF4-FFF2-40B4-BE49-F238E27FC236}">
                <a16:creationId xmlns:a16="http://schemas.microsoft.com/office/drawing/2014/main" id="{99B762F7-4C55-3A4A-9908-27FF68D00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887" y="5026367"/>
            <a:ext cx="558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*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向左箭號 20">
            <a:extLst>
              <a:ext uri="{FF2B5EF4-FFF2-40B4-BE49-F238E27FC236}">
                <a16:creationId xmlns:a16="http://schemas.microsoft.com/office/drawing/2014/main" id="{E99AC09E-6198-944F-828A-41A917F5011A}"/>
              </a:ext>
            </a:extLst>
          </p:cNvPr>
          <p:cNvSpPr/>
          <p:nvPr/>
        </p:nvSpPr>
        <p:spPr>
          <a:xfrm>
            <a:off x="6828848" y="5484812"/>
            <a:ext cx="889834" cy="400110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954458-3204-3A42-B667-7C5F55C67C89}"/>
              </a:ext>
            </a:extLst>
          </p:cNvPr>
          <p:cNvSpPr txBox="1"/>
          <p:nvPr/>
        </p:nvSpPr>
        <p:spPr>
          <a:xfrm>
            <a:off x="7840245" y="548481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ea typeface="Adobe 繁黑體 Std B" panose="020B0700000000000000"/>
              </a:rPr>
              <a:t>記憶體位置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18F45CC-836A-2747-930A-D1225266A6F8}"/>
              </a:ext>
            </a:extLst>
          </p:cNvPr>
          <p:cNvGrpSpPr/>
          <p:nvPr/>
        </p:nvGrpSpPr>
        <p:grpSpPr>
          <a:xfrm>
            <a:off x="3771008" y="1448461"/>
            <a:ext cx="7044984" cy="1371587"/>
            <a:chOff x="978071" y="1176147"/>
            <a:chExt cx="7044984" cy="1371587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6C009CD5-E2EE-5647-9988-BA481EF1746D}"/>
                </a:ext>
              </a:extLst>
            </p:cNvPr>
            <p:cNvSpPr/>
            <p:nvPr/>
          </p:nvSpPr>
          <p:spPr>
            <a:xfrm>
              <a:off x="978071" y="1614933"/>
              <a:ext cx="7044984" cy="905076"/>
            </a:xfrm>
            <a:prstGeom prst="roundRect">
              <a:avLst/>
            </a:prstGeom>
            <a:noFill/>
            <a:ln w="571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>
                <a:defRPr/>
              </a:pPr>
              <a:r>
                <a:rPr lang="zh-TW" altLang="en-US" sz="2800" b="1" dirty="0">
                  <a:solidFill>
                    <a:srgbClr val="56A828"/>
                  </a:solidFill>
                  <a:latin typeface="Adobe 繁黑體 Std B" pitchFamily="34" charset="-120"/>
                  <a:ea typeface="Adobe 繁黑體 Std B" pitchFamily="34" charset="-120"/>
                </a:rPr>
                <a:t>資料型態 </a:t>
              </a:r>
              <a:r>
                <a:rPr lang="zh-TW" altLang="en-US" sz="2800" b="1" dirty="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*</a:t>
              </a:r>
              <a:r>
                <a:rPr lang="zh-TW" altLang="en-US" sz="2800" b="1" dirty="0">
                  <a:solidFill>
                    <a:srgbClr val="0070C0"/>
                  </a:solidFill>
                  <a:latin typeface="Adobe 繁黑體 Std B" pitchFamily="34" charset="-120"/>
                  <a:ea typeface="Adobe 繁黑體 Std B" pitchFamily="34" charset="-120"/>
                </a:rPr>
                <a:t>指標名稱</a:t>
              </a:r>
              <a:r>
                <a:rPr lang="en-US" altLang="zh-TW" sz="2800" b="1" dirty="0">
                  <a:solidFill>
                    <a:schemeClr val="tx1"/>
                  </a:solidFill>
                  <a:latin typeface="Adobe 繁黑體 Std B" pitchFamily="34" charset="-120"/>
                  <a:ea typeface="Adobe 繁黑體 Std B" pitchFamily="34" charset="-120"/>
                </a:rPr>
                <a:t>;</a:t>
              </a:r>
            </a:p>
            <a:p>
              <a:pPr lvl="1" algn="ctr">
                <a:defRPr/>
              </a:pPr>
              <a:endParaRPr lang="en-US" altLang="zh-TW" sz="2800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99DC636-EDC6-5949-8FC0-88ECDCD3B7B1}"/>
                </a:ext>
              </a:extLst>
            </p:cNvPr>
            <p:cNvGrpSpPr/>
            <p:nvPr/>
          </p:nvGrpSpPr>
          <p:grpSpPr>
            <a:xfrm>
              <a:off x="2606259" y="1176147"/>
              <a:ext cx="4603890" cy="1371587"/>
              <a:chOff x="2606259" y="1176147"/>
              <a:chExt cx="4603890" cy="1371587"/>
            </a:xfrm>
          </p:grpSpPr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2F3809B-0789-934F-909C-94A401611C91}"/>
                  </a:ext>
                </a:extLst>
              </p:cNvPr>
              <p:cNvSpPr txBox="1"/>
              <p:nvPr/>
            </p:nvSpPr>
            <p:spPr>
              <a:xfrm>
                <a:off x="2606259" y="2144288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rgbClr val="56A82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指到的資料型別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087D85E-579E-1447-A784-9F3018AB21AF}"/>
                  </a:ext>
                </a:extLst>
              </p:cNvPr>
              <p:cNvSpPr txBox="1"/>
              <p:nvPr/>
            </p:nvSpPr>
            <p:spPr>
              <a:xfrm>
                <a:off x="4717159" y="2147624"/>
                <a:ext cx="249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宣告指標的變數名稱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FF9729A-1E25-D141-9ED2-AF5DDDC1A4C8}"/>
                  </a:ext>
                </a:extLst>
              </p:cNvPr>
              <p:cNvSpPr txBox="1"/>
              <p:nvPr/>
            </p:nvSpPr>
            <p:spPr>
              <a:xfrm>
                <a:off x="4356159" y="117614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指標</a:t>
                </a:r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D90FD28-F714-624A-940E-0A4883056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9227" y="2130000"/>
                <a:ext cx="176546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B04FD073-B678-0144-A256-7D8E0139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268" y="1600646"/>
                <a:ext cx="34341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85FF8EC6-1415-0842-BBE4-F3D6CAF71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6947" y="2130000"/>
                <a:ext cx="224483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圓角矩形 49">
            <a:extLst>
              <a:ext uri="{FF2B5EF4-FFF2-40B4-BE49-F238E27FC236}">
                <a16:creationId xmlns:a16="http://schemas.microsoft.com/office/drawing/2014/main" id="{2C1B5A86-76FD-9B42-9CE9-D87609538971}"/>
              </a:ext>
            </a:extLst>
          </p:cNvPr>
          <p:cNvSpPr/>
          <p:nvPr/>
        </p:nvSpPr>
        <p:spPr>
          <a:xfrm>
            <a:off x="3415760" y="1329559"/>
            <a:ext cx="7340117" cy="162549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3"/>
              </a:solidFill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B95A881D-AB93-5A4C-BAFC-EF74696C32CF}"/>
              </a:ext>
            </a:extLst>
          </p:cNvPr>
          <p:cNvSpPr/>
          <p:nvPr/>
        </p:nvSpPr>
        <p:spPr>
          <a:xfrm>
            <a:off x="2563415" y="1741138"/>
            <a:ext cx="1704692" cy="8341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D7D1E9-FA5D-E544-A8B7-AC0823E07891}"/>
              </a:ext>
            </a:extLst>
          </p:cNvPr>
          <p:cNvSpPr/>
          <p:nvPr/>
        </p:nvSpPr>
        <p:spPr>
          <a:xfrm>
            <a:off x="2707874" y="19212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宣告方式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25230FD5-C921-5B40-9EBC-9569C66FB024}"/>
              </a:ext>
            </a:extLst>
          </p:cNvPr>
          <p:cNvSpPr/>
          <p:nvPr/>
        </p:nvSpPr>
        <p:spPr>
          <a:xfrm>
            <a:off x="3415760" y="3285209"/>
            <a:ext cx="7340117" cy="1398252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26EBF5A6-6652-744B-9D4C-79F9535488EE}"/>
              </a:ext>
            </a:extLst>
          </p:cNvPr>
          <p:cNvSpPr/>
          <p:nvPr/>
        </p:nvSpPr>
        <p:spPr>
          <a:xfrm>
            <a:off x="1465105" y="3421491"/>
            <a:ext cx="2803001" cy="116539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717D69-39F6-A242-8323-41BB5A0D322B}"/>
              </a:ext>
            </a:extLst>
          </p:cNvPr>
          <p:cNvSpPr/>
          <p:nvPr/>
        </p:nvSpPr>
        <p:spPr>
          <a:xfrm>
            <a:off x="1465105" y="3603635"/>
            <a:ext cx="2761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宣告一個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指向整數的指標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4ECF5D74-6F93-FC47-B088-327E98B73B1E}"/>
              </a:ext>
            </a:extLst>
          </p:cNvPr>
          <p:cNvSpPr/>
          <p:nvPr/>
        </p:nvSpPr>
        <p:spPr>
          <a:xfrm>
            <a:off x="3415760" y="5013615"/>
            <a:ext cx="7340117" cy="1398252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C2274877-074A-3345-B211-81A39B0551C7}"/>
              </a:ext>
            </a:extLst>
          </p:cNvPr>
          <p:cNvSpPr/>
          <p:nvPr/>
        </p:nvSpPr>
        <p:spPr>
          <a:xfrm>
            <a:off x="981358" y="5132348"/>
            <a:ext cx="3286747" cy="116539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921FC5-7230-664F-B6CE-DC65928CD2E4}"/>
              </a:ext>
            </a:extLst>
          </p:cNvPr>
          <p:cNvSpPr/>
          <p:nvPr/>
        </p:nvSpPr>
        <p:spPr>
          <a:xfrm>
            <a:off x="981358" y="5292716"/>
            <a:ext cx="3286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宣告好之後，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就可以儲存整數的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記憶體位置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51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橢圓 43">
            <a:extLst>
              <a:ext uri="{FF2B5EF4-FFF2-40B4-BE49-F238E27FC236}">
                <a16:creationId xmlns:a16="http://schemas.microsoft.com/office/drawing/2014/main" id="{02FB6BFB-39F8-5742-9D33-A369F92E6A80}"/>
              </a:ext>
            </a:extLst>
          </p:cNvPr>
          <p:cNvSpPr/>
          <p:nvPr/>
        </p:nvSpPr>
        <p:spPr>
          <a:xfrm>
            <a:off x="8461128" y="2078608"/>
            <a:ext cx="1784670" cy="17846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496F623-394A-3B4F-883A-2D1240B41C20}"/>
              </a:ext>
            </a:extLst>
          </p:cNvPr>
          <p:cNvSpPr/>
          <p:nvPr/>
        </p:nvSpPr>
        <p:spPr>
          <a:xfrm>
            <a:off x="5287327" y="2307272"/>
            <a:ext cx="1338320" cy="13383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657784" y="154021"/>
            <a:ext cx="2876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取址運算子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5C79A0-E37F-DF4C-BBFB-7DB20286C16A}"/>
              </a:ext>
            </a:extLst>
          </p:cNvPr>
          <p:cNvSpPr/>
          <p:nvPr/>
        </p:nvSpPr>
        <p:spPr>
          <a:xfrm>
            <a:off x="8064624" y="2515113"/>
            <a:ext cx="2577677" cy="571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u="sng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0x28fef8</a:t>
            </a:r>
            <a:endParaRPr lang="zh-TW" altLang="en-US" sz="2800" u="sng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B9548A-771A-BE4C-8006-EF5EB86FA187}"/>
              </a:ext>
            </a:extLst>
          </p:cNvPr>
          <p:cNvSpPr/>
          <p:nvPr/>
        </p:nvSpPr>
        <p:spPr>
          <a:xfrm>
            <a:off x="5457054" y="2515943"/>
            <a:ext cx="1000125" cy="571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2800" u="sng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100</a:t>
            </a:r>
            <a:endParaRPr lang="zh-Hant" altLang="en-US" sz="2800" u="sng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8" name="文字方塊 10">
            <a:extLst>
              <a:ext uri="{FF2B5EF4-FFF2-40B4-BE49-F238E27FC236}">
                <a16:creationId xmlns:a16="http://schemas.microsoft.com/office/drawing/2014/main" id="{30D97346-FA2C-0C48-86BB-E3FE5FF3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62" y="3001720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v</a:t>
            </a:r>
            <a:endParaRPr lang="zh-TW" altLang="en-US" sz="28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9" name="文字方塊 11">
            <a:extLst>
              <a:ext uri="{FF2B5EF4-FFF2-40B4-BE49-F238E27FC236}">
                <a16:creationId xmlns:a16="http://schemas.microsoft.com/office/drawing/2014/main" id="{0A1784D4-0B6F-1D4F-83BD-2C094BA19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941" y="3001719"/>
            <a:ext cx="385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p</a:t>
            </a:r>
            <a:endParaRPr lang="zh-TW" altLang="en-US" sz="28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3163D14-862E-CC43-9DEE-1489D18A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08" y="5210537"/>
            <a:ext cx="9029578" cy="11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14701BD1-B765-1B43-AD34-DC311E7F6C31}"/>
              </a:ext>
            </a:extLst>
          </p:cNvPr>
          <p:cNvSpPr txBox="1"/>
          <p:nvPr/>
        </p:nvSpPr>
        <p:spPr>
          <a:xfrm>
            <a:off x="4845862" y="4086453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t" sz="2800" u="sng" dirty="0">
                <a:solidFill>
                  <a:srgbClr val="C00000"/>
                </a:solidFill>
                <a:latin typeface="Helvetica" pitchFamily="2" charset="0"/>
                <a:ea typeface="Microsoft JhengHei" panose="020B0604030504040204" pitchFamily="34" charset="-120"/>
              </a:rPr>
              <a:t>&amp;v</a:t>
            </a:r>
            <a:r>
              <a:rPr lang="zh-TW" altLang="en-US" sz="2800" u="sng" dirty="0">
                <a:solidFill>
                  <a:srgbClr val="C00000"/>
                </a:solidFill>
                <a:latin typeface="Helvetica" pitchFamily="2" charset="0"/>
                <a:ea typeface="Microsoft JhengHei" panose="020B0604030504040204" pitchFamily="34" charset="-120"/>
              </a:rPr>
              <a:t>：</a:t>
            </a:r>
            <a:r>
              <a:rPr lang="en-US" altLang="zh-TW" sz="2800" u="sng" dirty="0">
                <a:solidFill>
                  <a:srgbClr val="C00000"/>
                </a:solidFill>
                <a:latin typeface="Helvetica" pitchFamily="2" charset="0"/>
                <a:ea typeface="Microsoft JhengHei" panose="020B0604030504040204" pitchFamily="34" charset="-120"/>
              </a:rPr>
              <a:t>0x28fef8</a:t>
            </a:r>
            <a:endParaRPr lang="zh-TW" altLang="en-US" sz="2800" u="sng" dirty="0">
              <a:solidFill>
                <a:srgbClr val="C00000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A2525844-5D7C-A64B-9D19-46D4A66AF09C}"/>
              </a:ext>
            </a:extLst>
          </p:cNvPr>
          <p:cNvSpPr/>
          <p:nvPr/>
        </p:nvSpPr>
        <p:spPr>
          <a:xfrm>
            <a:off x="1581208" y="2135053"/>
            <a:ext cx="2454172" cy="2474620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int *p;</a:t>
            </a:r>
          </a:p>
          <a:p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int v = 100;</a:t>
            </a:r>
          </a:p>
          <a:p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p = </a:t>
            </a:r>
            <a:r>
              <a:rPr lang="en-US" altLang="zh-TW" sz="2800" dirty="0">
                <a:solidFill>
                  <a:srgbClr val="C00000"/>
                </a:solidFill>
                <a:latin typeface="Helvetica" pitchFamily="2" charset="0"/>
                <a:ea typeface="Microsoft JhengHei" panose="020B0604030504040204" pitchFamily="34" charset="-120"/>
              </a:rPr>
              <a:t>&amp;</a:t>
            </a:r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v;</a:t>
            </a:r>
          </a:p>
          <a:p>
            <a:r>
              <a:rPr lang="en-US" altLang="zh-TW" sz="2800" dirty="0">
                <a:latin typeface="Helvetica" pitchFamily="2" charset="0"/>
                <a:ea typeface="Microsoft JhengHei" panose="020B0604030504040204" pitchFamily="34" charset="-120"/>
              </a:rPr>
              <a:t>cout &lt;&lt; p;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30A38-8515-6548-ACC8-A267DF3D3144}"/>
              </a:ext>
            </a:extLst>
          </p:cNvPr>
          <p:cNvSpPr/>
          <p:nvPr/>
        </p:nvSpPr>
        <p:spPr>
          <a:xfrm>
            <a:off x="3567110" y="949415"/>
            <a:ext cx="5057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：取出變數的記憶體位置</a:t>
            </a:r>
          </a:p>
        </p:txBody>
      </p:sp>
      <p:cxnSp>
        <p:nvCxnSpPr>
          <p:cNvPr id="40" name="肘形接點 39">
            <a:extLst>
              <a:ext uri="{FF2B5EF4-FFF2-40B4-BE49-F238E27FC236}">
                <a16:creationId xmlns:a16="http://schemas.microsoft.com/office/drawing/2014/main" id="{6DD38310-2233-9749-A9E6-5DA58AF94661}"/>
              </a:ext>
            </a:extLst>
          </p:cNvPr>
          <p:cNvCxnSpPr>
            <a:cxnSpLocks/>
            <a:stCxn id="31" idx="3"/>
            <a:endCxn id="44" idx="2"/>
          </p:cNvCxnSpPr>
          <p:nvPr/>
        </p:nvCxnSpPr>
        <p:spPr>
          <a:xfrm flipV="1">
            <a:off x="7188170" y="2970943"/>
            <a:ext cx="1272958" cy="13771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318108" y="154021"/>
            <a:ext cx="3555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間接取值運算子 *  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8FF62B-2860-494B-9AE4-EEE784C4CC39}"/>
              </a:ext>
            </a:extLst>
          </p:cNvPr>
          <p:cNvSpPr txBox="1">
            <a:spLocks noChangeArrowheads="1"/>
          </p:cNvSpPr>
          <p:nvPr/>
        </p:nvSpPr>
        <p:spPr>
          <a:xfrm>
            <a:off x="2658477" y="927238"/>
            <a:ext cx="6643688" cy="741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zh-TW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：取得指標所指位置上存放的值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978B99-2842-5C48-843F-38D9D8A5B435}"/>
              </a:ext>
            </a:extLst>
          </p:cNvPr>
          <p:cNvSpPr txBox="1"/>
          <p:nvPr/>
        </p:nvSpPr>
        <p:spPr>
          <a:xfrm>
            <a:off x="5322942" y="383631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0x28fef8</a:t>
            </a:r>
            <a:endParaRPr lang="zh-TW" altLang="en-US" sz="24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053962-CF32-D949-87AC-EC56CAB72C73}"/>
              </a:ext>
            </a:extLst>
          </p:cNvPr>
          <p:cNvSpPr txBox="1"/>
          <p:nvPr/>
        </p:nvSpPr>
        <p:spPr>
          <a:xfrm>
            <a:off x="8227423" y="3942522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*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(0x28fef8)</a:t>
            </a:r>
            <a:r>
              <a:rPr lang="zh-TW" altLang="en-US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100</a:t>
            </a:r>
            <a:endParaRPr lang="zh-TW" altLang="en-US" sz="2400" dirty="0">
              <a:solidFill>
                <a:srgbClr val="FF0000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13C7D3-B937-1447-BD95-BA068BB2BAC8}"/>
              </a:ext>
            </a:extLst>
          </p:cNvPr>
          <p:cNvSpPr txBox="1"/>
          <p:nvPr/>
        </p:nvSpPr>
        <p:spPr>
          <a:xfrm>
            <a:off x="8848129" y="446574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*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p</a:t>
            </a:r>
            <a:r>
              <a:rPr lang="zh-TW" altLang="en-US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100</a:t>
            </a:r>
            <a:endParaRPr lang="zh-TW" altLang="en-US" sz="2400" dirty="0">
              <a:solidFill>
                <a:srgbClr val="FF0000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D58C90-E02B-CF44-A1B2-08E5A729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19" y="5272451"/>
            <a:ext cx="6225203" cy="1067545"/>
          </a:xfrm>
          <a:prstGeom prst="rect">
            <a:avLst/>
          </a:prstGeom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3A6032C8-7F23-6B42-BE98-B2656F818618}"/>
              </a:ext>
            </a:extLst>
          </p:cNvPr>
          <p:cNvSpPr/>
          <p:nvPr/>
        </p:nvSpPr>
        <p:spPr>
          <a:xfrm>
            <a:off x="1716329" y="2145445"/>
            <a:ext cx="2454172" cy="247462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int *p;</a:t>
            </a:r>
          </a:p>
          <a:p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int v = 100;</a:t>
            </a:r>
          </a:p>
          <a:p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p = </a:t>
            </a:r>
            <a:r>
              <a:rPr lang="en-US" altLang="zh-TW" sz="2400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&amp;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v;</a:t>
            </a:r>
          </a:p>
          <a:p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cout &lt;&lt; </a:t>
            </a:r>
            <a:r>
              <a:rPr lang="zh-TW" altLang="en-US" sz="2400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</a:rPr>
              <a:t>*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p;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581626C-CE45-6148-97DF-78AEDDF200FE}"/>
              </a:ext>
            </a:extLst>
          </p:cNvPr>
          <p:cNvSpPr/>
          <p:nvPr/>
        </p:nvSpPr>
        <p:spPr>
          <a:xfrm>
            <a:off x="5287327" y="2307272"/>
            <a:ext cx="1338320" cy="13383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70286B-11A6-1C48-B084-091A3DB20761}"/>
              </a:ext>
            </a:extLst>
          </p:cNvPr>
          <p:cNvSpPr/>
          <p:nvPr/>
        </p:nvSpPr>
        <p:spPr>
          <a:xfrm>
            <a:off x="5457054" y="2515943"/>
            <a:ext cx="1000125" cy="571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2400" u="sng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100</a:t>
            </a:r>
            <a:endParaRPr lang="zh-Hant" altLang="en-US" sz="2400" u="sng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1" name="文字方塊 10">
            <a:extLst>
              <a:ext uri="{FF2B5EF4-FFF2-40B4-BE49-F238E27FC236}">
                <a16:creationId xmlns:a16="http://schemas.microsoft.com/office/drawing/2014/main" id="{91549F7E-D0E2-2344-9DAF-9F77824F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62" y="303249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v</a:t>
            </a:r>
            <a:endParaRPr lang="zh-TW" altLang="en-US" sz="24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076F102-D457-3E41-BEF1-18104C7540CE}"/>
              </a:ext>
            </a:extLst>
          </p:cNvPr>
          <p:cNvSpPr/>
          <p:nvPr/>
        </p:nvSpPr>
        <p:spPr>
          <a:xfrm>
            <a:off x="8461128" y="2078608"/>
            <a:ext cx="1784670" cy="17846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3" name="文字方塊 11">
            <a:extLst>
              <a:ext uri="{FF2B5EF4-FFF2-40B4-BE49-F238E27FC236}">
                <a16:creationId xmlns:a16="http://schemas.microsoft.com/office/drawing/2014/main" id="{ECBFD1AA-FD47-EB46-ACA6-8202357E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368" y="3032497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p</a:t>
            </a:r>
            <a:endParaRPr lang="zh-TW" altLang="en-US" sz="2400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BB3706-99B5-2D48-AB1A-FDA99B59C7E0}"/>
              </a:ext>
            </a:extLst>
          </p:cNvPr>
          <p:cNvSpPr/>
          <p:nvPr/>
        </p:nvSpPr>
        <p:spPr>
          <a:xfrm>
            <a:off x="8064624" y="2515113"/>
            <a:ext cx="2577677" cy="5715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u="sng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</a:rPr>
              <a:t>0x28fef8</a:t>
            </a:r>
            <a:endParaRPr lang="zh-TW" altLang="en-US" sz="2400" u="sng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4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16201</TotalTime>
  <Words>4524</Words>
  <Application>Microsoft Office PowerPoint</Application>
  <PresentationFormat>寬螢幕</PresentationFormat>
  <Paragraphs>870</Paragraphs>
  <Slides>59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2" baseType="lpstr">
      <vt:lpstr>Adobe 繁黑體 Std B</vt:lpstr>
      <vt:lpstr>等线</vt:lpstr>
      <vt:lpstr>Microsoft JhengHei</vt:lpstr>
      <vt:lpstr>Microsoft JhengHei</vt:lpstr>
      <vt:lpstr>新細明體</vt:lpstr>
      <vt:lpstr>Arial</vt:lpstr>
      <vt:lpstr>Calibri</vt:lpstr>
      <vt:lpstr>Calibri Light</vt:lpstr>
      <vt:lpstr>Consolas</vt:lpstr>
      <vt:lpstr>Corbel</vt:lpstr>
      <vt:lpstr>Helvetica</vt:lpstr>
      <vt:lpstr>Office 佈景主題</vt:lpstr>
      <vt:lpstr>Equation.DSMT4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146</cp:revision>
  <dcterms:created xsi:type="dcterms:W3CDTF">2019-10-27T07:58:56Z</dcterms:created>
  <dcterms:modified xsi:type="dcterms:W3CDTF">2019-12-09T16:18:16Z</dcterms:modified>
</cp:coreProperties>
</file>