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435" r:id="rId3"/>
    <p:sldId id="391" r:id="rId4"/>
    <p:sldId id="436" r:id="rId5"/>
    <p:sldId id="437" r:id="rId6"/>
    <p:sldId id="258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5" r:id="rId23"/>
    <p:sldId id="453" r:id="rId24"/>
    <p:sldId id="454" r:id="rId25"/>
    <p:sldId id="456" r:id="rId26"/>
    <p:sldId id="457" r:id="rId27"/>
    <p:sldId id="458" r:id="rId28"/>
    <p:sldId id="459" r:id="rId29"/>
    <p:sldId id="460" r:id="rId30"/>
    <p:sldId id="465" r:id="rId31"/>
    <p:sldId id="461" r:id="rId32"/>
    <p:sldId id="462" r:id="rId33"/>
    <p:sldId id="463" r:id="rId34"/>
    <p:sldId id="466" r:id="rId35"/>
    <p:sldId id="468" r:id="rId36"/>
    <p:sldId id="467" r:id="rId37"/>
    <p:sldId id="464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494E"/>
    <a:srgbClr val="546989"/>
    <a:srgbClr val="4B5E79"/>
    <a:srgbClr val="303C4C"/>
    <a:srgbClr val="3E4F65"/>
    <a:srgbClr val="F7CAD1"/>
    <a:srgbClr val="8CA2BE"/>
    <a:srgbClr val="5C6B7F"/>
    <a:srgbClr val="7B8FAA"/>
    <a:srgbClr val="6C7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9"/>
    <p:restoredTop sz="59233" autoAdjust="0"/>
  </p:normalViewPr>
  <p:slideViewPr>
    <p:cSldViewPr snapToGrid="0" snapToObjects="1">
      <p:cViewPr varScale="1">
        <p:scale>
          <a:sx n="68" d="100"/>
          <a:sy n="68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-20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n;</a:t>
            </a:r>
          </a:p>
          <a:p>
            <a:r>
              <a:rPr lang="en-US" altLang="zh-TW" dirty="0" smtClean="0"/>
              <a:t>    cout &lt;&lt; "Please enter an integer :" &lt;&lt; endl;</a:t>
            </a:r>
          </a:p>
          <a:p>
            <a:r>
              <a:rPr lang="en-US" altLang="zh-TW" dirty="0" smtClean="0"/>
              <a:t>    cin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if(n&gt;0){</a:t>
            </a:r>
          </a:p>
          <a:p>
            <a:r>
              <a:rPr lang="en-US" altLang="zh-TW" dirty="0" smtClean="0"/>
              <a:t>        cout &lt;&lt; "Positive" &lt;&lt; 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else{</a:t>
            </a:r>
          </a:p>
          <a:p>
            <a:r>
              <a:rPr lang="en-US" altLang="zh-TW" dirty="0" smtClean="0"/>
              <a:t>        cout &lt;&lt; "Negative" &lt;&lt; endl;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07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number;</a:t>
            </a:r>
          </a:p>
          <a:p>
            <a:r>
              <a:rPr lang="en-US" altLang="zh-TW" dirty="0" smtClean="0"/>
              <a:t>    cout &lt;&lt; "Please enter a number" &lt;&lt;endl;</a:t>
            </a:r>
          </a:p>
          <a:p>
            <a:r>
              <a:rPr lang="en-US" altLang="zh-TW" dirty="0" smtClean="0"/>
              <a:t>    cin &gt;&gt; number;</a:t>
            </a:r>
          </a:p>
          <a:p>
            <a:r>
              <a:rPr lang="en-US" altLang="zh-TW" dirty="0" smtClean="0"/>
              <a:t>    if ((number%2) == 0)</a:t>
            </a:r>
          </a:p>
          <a:p>
            <a:r>
              <a:rPr lang="en-US" altLang="zh-TW" dirty="0" smtClean="0"/>
              <a:t>        cout &lt;&lt; "Even" &lt;&lt;endl;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cout &lt;&lt; "Odd" &lt;&lt;endl;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084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&lt;cmath&gt;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r;</a:t>
            </a:r>
          </a:p>
          <a:p>
            <a:r>
              <a:rPr lang="en-US" altLang="zh-TW" dirty="0" smtClean="0"/>
              <a:t>    cout &lt;&lt; "Please enter radius" &lt;&lt; endl;</a:t>
            </a:r>
          </a:p>
          <a:p>
            <a:r>
              <a:rPr lang="en-US" altLang="zh-TW" dirty="0" smtClean="0"/>
              <a:t>    cin &gt;&gt; r;</a:t>
            </a:r>
          </a:p>
          <a:p>
            <a:r>
              <a:rPr lang="en-US" altLang="zh-TW" dirty="0" smtClean="0"/>
              <a:t>    if (r&gt;0)</a:t>
            </a:r>
          </a:p>
          <a:p>
            <a:r>
              <a:rPr lang="en-US" altLang="zh-TW" dirty="0" smtClean="0"/>
              <a:t>        cout &lt;&lt;"Area: "&lt;&lt; r*r*M_PI &lt;&lt;endl;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cout &lt;&lt;"You give a wrong radius";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cout &lt;&lt; "Please enter radius" &lt;&lt; endl;</a:t>
            </a:r>
          </a:p>
          <a:p>
            <a:r>
              <a:rPr lang="en-US" altLang="zh-TW" dirty="0" smtClean="0"/>
              <a:t>    cin &gt;&gt; r;</a:t>
            </a:r>
          </a:p>
          <a:p>
            <a:r>
              <a:rPr lang="en-US" altLang="zh-TW" dirty="0" smtClean="0"/>
              <a:t>    if (r&gt;0)</a:t>
            </a:r>
          </a:p>
          <a:p>
            <a:r>
              <a:rPr lang="en-US" altLang="zh-TW" dirty="0" smtClean="0"/>
              <a:t>        cout &lt;&lt;"Area: "&lt;&lt; r*r*M_PI &lt;&lt;endl;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cout &lt;&lt;"You give a wrong radius";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705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score;</a:t>
            </a:r>
          </a:p>
          <a:p>
            <a:r>
              <a:rPr lang="en-US" altLang="zh-TW" dirty="0" smtClean="0"/>
              <a:t>    cout &lt;&lt; "Please enter score" &lt;&lt; endl;</a:t>
            </a:r>
          </a:p>
          <a:p>
            <a:r>
              <a:rPr lang="en-US" altLang="zh-TW" dirty="0" smtClean="0"/>
              <a:t>    cin &gt;&gt; score;</a:t>
            </a:r>
          </a:p>
          <a:p>
            <a:r>
              <a:rPr lang="en-US" altLang="zh-TW" dirty="0" smtClean="0"/>
              <a:t>    if (score&gt;100 || score &lt;0){</a:t>
            </a:r>
          </a:p>
          <a:p>
            <a:r>
              <a:rPr lang="en-US" altLang="zh-TW" dirty="0" smtClean="0"/>
              <a:t>        cout &lt;&lt; "The score is unavailable!"&lt;&lt;endl;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 {</a:t>
            </a:r>
          </a:p>
          <a:p>
            <a:r>
              <a:rPr lang="en-US" altLang="zh-TW" dirty="0" smtClean="0"/>
              <a:t>        if (score&gt;90)</a:t>
            </a:r>
          </a:p>
          <a:p>
            <a:r>
              <a:rPr lang="en-US" altLang="zh-TW" dirty="0" smtClean="0"/>
              <a:t>            cout &lt;&lt; "Your score is : A+" &lt;&lt; endl;</a:t>
            </a:r>
          </a:p>
          <a:p>
            <a:r>
              <a:rPr lang="en-US" altLang="zh-TW" dirty="0" smtClean="0"/>
              <a:t>        else if (score&gt;85)</a:t>
            </a:r>
          </a:p>
          <a:p>
            <a:r>
              <a:rPr lang="en-US" altLang="zh-TW" dirty="0" smtClean="0"/>
              <a:t>            cout &lt;&lt; "Your score is : A" &lt;&lt; endl;</a:t>
            </a:r>
          </a:p>
          <a:p>
            <a:r>
              <a:rPr lang="en-US" altLang="zh-TW" dirty="0" smtClean="0"/>
              <a:t>        else if (score&gt;80)</a:t>
            </a:r>
          </a:p>
          <a:p>
            <a:r>
              <a:rPr lang="en-US" altLang="zh-TW" dirty="0" smtClean="0"/>
              <a:t>            cout &lt;&lt; "Your score is : A-" &lt;&lt; endl;</a:t>
            </a:r>
          </a:p>
          <a:p>
            <a:r>
              <a:rPr lang="en-US" altLang="zh-TW" dirty="0" smtClean="0"/>
              <a:t>        else if (score&gt;77)</a:t>
            </a:r>
          </a:p>
          <a:p>
            <a:r>
              <a:rPr lang="en-US" altLang="zh-TW" dirty="0" smtClean="0"/>
              <a:t>            cout &lt;&lt; "Your score is : B+" &lt;&lt; endl;</a:t>
            </a:r>
          </a:p>
          <a:p>
            <a:r>
              <a:rPr lang="en-US" altLang="zh-TW" dirty="0" smtClean="0"/>
              <a:t>        else if (score&gt;73)</a:t>
            </a:r>
          </a:p>
          <a:p>
            <a:r>
              <a:rPr lang="en-US" altLang="zh-TW" dirty="0" smtClean="0"/>
              <a:t>            cout &lt;&lt; "Your score is : B" &lt;&lt; endl;</a:t>
            </a:r>
          </a:p>
          <a:p>
            <a:r>
              <a:rPr lang="en-US" altLang="zh-TW" dirty="0" smtClean="0"/>
              <a:t>        else if (score&gt;70)</a:t>
            </a:r>
          </a:p>
          <a:p>
            <a:r>
              <a:rPr lang="en-US" altLang="zh-TW" dirty="0" smtClean="0"/>
              <a:t>            cout &lt;&lt; "Your score is : B-" &lt;&lt; endl;</a:t>
            </a:r>
          </a:p>
          <a:p>
            <a:r>
              <a:rPr lang="en-US" altLang="zh-TW" dirty="0" smtClean="0"/>
              <a:t>        else if (score&gt;67)</a:t>
            </a:r>
          </a:p>
          <a:p>
            <a:r>
              <a:rPr lang="en-US" altLang="zh-TW" dirty="0" smtClean="0"/>
              <a:t>            cout &lt;&lt; "Your score is : C+" &lt;&lt; endl;</a:t>
            </a:r>
          </a:p>
          <a:p>
            <a:r>
              <a:rPr lang="en-US" altLang="zh-TW" dirty="0" smtClean="0"/>
              <a:t>        else if (score&gt;63)</a:t>
            </a:r>
          </a:p>
          <a:p>
            <a:r>
              <a:rPr lang="en-US" altLang="zh-TW" dirty="0" smtClean="0"/>
              <a:t>            cout &lt;&lt; "Your score is : C" &lt;&lt; endl;</a:t>
            </a:r>
          </a:p>
          <a:p>
            <a:r>
              <a:rPr lang="en-US" altLang="zh-TW" dirty="0" smtClean="0"/>
              <a:t>        else if (score&gt;60)</a:t>
            </a:r>
          </a:p>
          <a:p>
            <a:r>
              <a:rPr lang="en-US" altLang="zh-TW" dirty="0" smtClean="0"/>
              <a:t>            cout &lt;&lt; "Your score is : C-" &lt;&lt; endl;</a:t>
            </a:r>
          </a:p>
          <a:p>
            <a:r>
              <a:rPr lang="en-US" altLang="zh-TW" dirty="0" smtClean="0"/>
              <a:t>        else if (score&gt;0)</a:t>
            </a:r>
          </a:p>
          <a:p>
            <a:r>
              <a:rPr lang="en-US" altLang="zh-TW" dirty="0" smtClean="0"/>
              <a:t>            cout &lt;&lt; "Your score is : F" &lt;&lt; endl;</a:t>
            </a:r>
          </a:p>
          <a:p>
            <a:r>
              <a:rPr lang="en-US" altLang="zh-TW" dirty="0" smtClean="0"/>
              <a:t>        else if (score==0)</a:t>
            </a:r>
          </a:p>
          <a:p>
            <a:r>
              <a:rPr lang="en-US" altLang="zh-TW" dirty="0" smtClean="0"/>
              <a:t>            cout &lt;&lt; "Your score is : X" &lt;&lt; endl;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370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&lt;cmath&gt;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score;</a:t>
            </a:r>
          </a:p>
          <a:p>
            <a:r>
              <a:rPr lang="en-US" altLang="zh-TW" dirty="0" smtClean="0"/>
              <a:t>    int grade=0;</a:t>
            </a:r>
          </a:p>
          <a:p>
            <a:r>
              <a:rPr lang="en-US" altLang="zh-TW" dirty="0" smtClean="0"/>
              <a:t>    cout &lt;&lt; "Please enter score" &lt;&lt; endl;</a:t>
            </a:r>
          </a:p>
          <a:p>
            <a:r>
              <a:rPr lang="en-US" altLang="zh-TW" dirty="0" smtClean="0"/>
              <a:t>    cin &gt;&gt; score;</a:t>
            </a:r>
          </a:p>
          <a:p>
            <a:r>
              <a:rPr lang="en-US" altLang="zh-TW" dirty="0" smtClean="0"/>
              <a:t>    if (score&gt;100 || score &lt;0){</a:t>
            </a:r>
          </a:p>
          <a:p>
            <a:r>
              <a:rPr lang="en-US" altLang="zh-TW" dirty="0" smtClean="0"/>
              <a:t>        cout &lt;&lt; "The score is unavailable!"&lt;&lt;endl;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 {</a:t>
            </a:r>
          </a:p>
          <a:p>
            <a:r>
              <a:rPr lang="en-US" altLang="zh-TW" dirty="0" smtClean="0"/>
              <a:t>        grade = score / 10;</a:t>
            </a:r>
          </a:p>
          <a:p>
            <a:r>
              <a:rPr lang="en-US" altLang="zh-TW" dirty="0" smtClean="0"/>
              <a:t>        switch (grade){</a:t>
            </a:r>
          </a:p>
          <a:p>
            <a:r>
              <a:rPr lang="en-US" altLang="zh-TW" dirty="0" smtClean="0"/>
              <a:t>            case 10:</a:t>
            </a:r>
          </a:p>
          <a:p>
            <a:r>
              <a:rPr lang="en-US" altLang="zh-TW" dirty="0" smtClean="0"/>
              <a:t>                cout &lt;&lt; "You got a grade A" &lt;&lt; endl;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case 9:</a:t>
            </a:r>
          </a:p>
          <a:p>
            <a:r>
              <a:rPr lang="en-US" altLang="zh-TW" dirty="0" smtClean="0"/>
              <a:t>                cout &lt;&lt; "You got a grade A" &lt;&lt; endl;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case 8:</a:t>
            </a:r>
          </a:p>
          <a:p>
            <a:r>
              <a:rPr lang="en-US" altLang="zh-TW" dirty="0" smtClean="0"/>
              <a:t>                cout &lt;&lt; "You got a grade B" &lt;&lt; endl;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case 7:</a:t>
            </a:r>
          </a:p>
          <a:p>
            <a:r>
              <a:rPr lang="en-US" altLang="zh-TW" dirty="0" smtClean="0"/>
              <a:t>                cout &lt;&lt; "You got a grade C" &lt;&lt; endl;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case 6:</a:t>
            </a:r>
          </a:p>
          <a:p>
            <a:r>
              <a:rPr lang="en-US" altLang="zh-TW" dirty="0" smtClean="0"/>
              <a:t>                cout &lt;&lt; "You got a grade D" &lt;&lt; endl;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default:</a:t>
            </a:r>
          </a:p>
          <a:p>
            <a:r>
              <a:rPr lang="en-US" altLang="zh-TW" dirty="0" smtClean="0"/>
              <a:t>                cout &lt;&lt; "You got a F" &lt;&lt;endl;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smtClean="0"/>
              <a:t>}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901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條件判斷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47C232-D231-4749-BE0E-80091BFCD985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1954530" y="2914078"/>
            <a:ext cx="8282935" cy="1029842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2373083" y="3080570"/>
            <a:ext cx="7445828" cy="69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順序不知道沒關係一樣</a:t>
            </a:r>
            <a:r>
              <a:rPr lang="zh-TW" altLang="en-US" sz="3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括號</a:t>
            </a:r>
            <a:r>
              <a:rPr lang="en-US" altLang="zh-TW" sz="3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起來！</a:t>
            </a:r>
          </a:p>
        </p:txBody>
      </p:sp>
    </p:spTree>
    <p:extLst>
      <p:ext uri="{BB962C8B-B14F-4D97-AF65-F5344CB8AC3E}">
        <p14:creationId xmlns:p14="http://schemas.microsoft.com/office/powerpoint/2010/main" val="331401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153441" y="2571351"/>
            <a:ext cx="2188420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  <a:r>
              <a:rPr lang="en-US" altLang="zh-TW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endParaRPr lang="en-US" altLang="zh-CN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運算子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459451" y="4816658"/>
            <a:ext cx="1338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else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9397" y="281978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5B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三元運算子</a:t>
            </a:r>
            <a:endParaRPr lang="en-US" altLang="zh-TW" sz="3200" b="1" dirty="0">
              <a:solidFill>
                <a:srgbClr val="5B6B7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275864" y="4816657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 if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120493" y="2815991"/>
            <a:ext cx="1494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</a:t>
            </a:r>
            <a:endParaRPr lang="zh-TW" altLang="en-US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56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00187" y="107641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條件判斷</a:t>
            </a: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023C92B0-FFDC-DD4B-A107-14CB805907F1}"/>
              </a:ext>
            </a:extLst>
          </p:cNvPr>
          <p:cNvSpPr/>
          <p:nvPr/>
        </p:nvSpPr>
        <p:spPr>
          <a:xfrm>
            <a:off x="1664392" y="2892471"/>
            <a:ext cx="2376264" cy="11521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if(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0D387C38-5F5E-3A47-BA32-61DC38D6AB21}"/>
              </a:ext>
            </a:extLst>
          </p:cNvPr>
          <p:cNvSpPr/>
          <p:nvPr/>
        </p:nvSpPr>
        <p:spPr>
          <a:xfrm>
            <a:off x="6286373" y="2938208"/>
            <a:ext cx="4654237" cy="1631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bool condition = true;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condition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條件是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True" &lt;&lt; endl;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1B4D1C3-1A27-2F49-957B-B3FF817BD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19" r="26031"/>
          <a:stretch/>
        </p:blipFill>
        <p:spPr>
          <a:xfrm>
            <a:off x="6739619" y="4862910"/>
            <a:ext cx="3570708" cy="6684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7E0645-00D2-C047-AEDA-9992E65ADFF7}"/>
              </a:ext>
            </a:extLst>
          </p:cNvPr>
          <p:cNvSpPr/>
          <p:nvPr/>
        </p:nvSpPr>
        <p:spPr>
          <a:xfrm>
            <a:off x="580107" y="2397996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決定在甚麼狀況下要執行哪一段程式碼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4DC92-AE32-F648-86A9-346EF0999A60}"/>
              </a:ext>
            </a:extLst>
          </p:cNvPr>
          <p:cNvSpPr/>
          <p:nvPr/>
        </p:nvSpPr>
        <p:spPr>
          <a:xfrm>
            <a:off x="6535639" y="2397996"/>
            <a:ext cx="4046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當條件為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時，即執行該段程式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43C0AA0-CA1C-A549-B649-F18E1CC96467}"/>
              </a:ext>
            </a:extLst>
          </p:cNvPr>
          <p:cNvCxnSpPr>
            <a:cxnSpLocks/>
          </p:cNvCxnSpPr>
          <p:nvPr/>
        </p:nvCxnSpPr>
        <p:spPr>
          <a:xfrm>
            <a:off x="596669" y="2826732"/>
            <a:ext cx="4511710" cy="848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BDFD8CB-0DBB-9143-AD25-3BCC9C2E6B30}"/>
              </a:ext>
            </a:extLst>
          </p:cNvPr>
          <p:cNvCxnSpPr>
            <a:cxnSpLocks/>
          </p:cNvCxnSpPr>
          <p:nvPr/>
        </p:nvCxnSpPr>
        <p:spPr>
          <a:xfrm>
            <a:off x="6286373" y="2835018"/>
            <a:ext cx="4511710" cy="848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0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743705" y="54443"/>
            <a:ext cx="2704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條件判斷</a:t>
            </a: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023C92B0-FFDC-DD4B-A107-14CB805907F1}"/>
              </a:ext>
            </a:extLst>
          </p:cNvPr>
          <p:cNvSpPr/>
          <p:nvPr/>
        </p:nvSpPr>
        <p:spPr>
          <a:xfrm>
            <a:off x="1362269" y="2546322"/>
            <a:ext cx="3013787" cy="22487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else{</a:t>
            </a:r>
          </a:p>
          <a:p>
            <a:pPr marL="0" lvl="1"/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0D387C38-5F5E-3A47-BA32-61DC38D6AB21}"/>
              </a:ext>
            </a:extLst>
          </p:cNvPr>
          <p:cNvSpPr/>
          <p:nvPr/>
        </p:nvSpPr>
        <p:spPr>
          <a:xfrm>
            <a:off x="6339962" y="2549975"/>
            <a:ext cx="4632837" cy="24894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bool condition = false;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condition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 err="1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&lt;&lt; "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條件是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True" &lt;&lt; </a:t>
            </a:r>
            <a:r>
              <a:rPr lang="en-US" altLang="zh-TW" sz="2000" b="1" dirty="0" err="1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 err="1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&lt;&lt; "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條件是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False" &lt;&lt; </a:t>
            </a:r>
            <a:r>
              <a:rPr lang="en-US" altLang="zh-TW" sz="2000" b="1" dirty="0" err="1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  <a:endParaRPr lang="en-US" altLang="zh-TW" sz="2000" b="1" dirty="0">
              <a:solidFill>
                <a:srgbClr val="0070C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7E0645-00D2-C047-AEDA-9992E65ADFF7}"/>
              </a:ext>
            </a:extLst>
          </p:cNvPr>
          <p:cNvSpPr/>
          <p:nvPr/>
        </p:nvSpPr>
        <p:spPr>
          <a:xfrm>
            <a:off x="580107" y="2006110"/>
            <a:ext cx="448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，則執行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下的程式碼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4DC92-AE32-F648-86A9-346EF0999A60}"/>
              </a:ext>
            </a:extLst>
          </p:cNvPr>
          <p:cNvSpPr/>
          <p:nvPr/>
        </p:nvSpPr>
        <p:spPr>
          <a:xfrm>
            <a:off x="7310159" y="2006110"/>
            <a:ext cx="2464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</a:t>
            </a:r>
            <a:r>
              <a:rPr lang="zh-TW" altLang="en-US" sz="2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後不</a:t>
            </a: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</a:t>
            </a:r>
            <a:r>
              <a:rPr lang="zh-TW" altLang="en-US" sz="2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加條件</a:t>
            </a:r>
            <a:endParaRPr lang="en-US" altLang="zh-TW" sz="2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43C0AA0-CA1C-A549-B649-F18E1CC96467}"/>
              </a:ext>
            </a:extLst>
          </p:cNvPr>
          <p:cNvCxnSpPr>
            <a:cxnSpLocks/>
          </p:cNvCxnSpPr>
          <p:nvPr/>
        </p:nvCxnSpPr>
        <p:spPr>
          <a:xfrm>
            <a:off x="596669" y="2434846"/>
            <a:ext cx="4511710" cy="848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BDFD8CB-0DBB-9143-AD25-3BCC9C2E6B30}"/>
              </a:ext>
            </a:extLst>
          </p:cNvPr>
          <p:cNvCxnSpPr>
            <a:cxnSpLocks/>
          </p:cNvCxnSpPr>
          <p:nvPr/>
        </p:nvCxnSpPr>
        <p:spPr>
          <a:xfrm>
            <a:off x="6286373" y="2443132"/>
            <a:ext cx="4511710" cy="848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78947740-6E39-C246-8F5C-6D7B891DA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18" r="34279"/>
          <a:stretch/>
        </p:blipFill>
        <p:spPr>
          <a:xfrm>
            <a:off x="6935641" y="5234491"/>
            <a:ext cx="3279015" cy="8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2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23292" y="134433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if-else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條件判斷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A5B6B5-9634-294B-A1D1-5CC43A3C34CC}"/>
              </a:ext>
            </a:extLst>
          </p:cNvPr>
          <p:cNvSpPr/>
          <p:nvPr/>
        </p:nvSpPr>
        <p:spPr>
          <a:xfrm>
            <a:off x="2422846" y="1767195"/>
            <a:ext cx="7924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如果程式碼只有一行，可以省略大括號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{}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，但</a:t>
            </a:r>
            <a:r>
              <a:rPr lang="zh-TW" altLang="en-US" sz="2400" b="1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不建議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省略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5A019800-B0AE-0D4D-AA57-9EEC8913862E}"/>
              </a:ext>
            </a:extLst>
          </p:cNvPr>
          <p:cNvSpPr/>
          <p:nvPr/>
        </p:nvSpPr>
        <p:spPr>
          <a:xfrm>
            <a:off x="2034073" y="2967135"/>
            <a:ext cx="3603375" cy="2550734"/>
          </a:xfrm>
          <a:prstGeom prst="roundRect">
            <a:avLst/>
          </a:prstGeom>
          <a:ln w="38100">
            <a:solidFill>
              <a:srgbClr val="94494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 {</a:t>
            </a:r>
            <a:endParaRPr lang="en-US" altLang="zh-TW" sz="24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程式碼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1;</a:t>
            </a: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{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程式碼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2; </a:t>
            </a: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A2DF926C-2324-DA45-80DF-1CC77F09A2AA}"/>
              </a:ext>
            </a:extLst>
          </p:cNvPr>
          <p:cNvSpPr/>
          <p:nvPr/>
        </p:nvSpPr>
        <p:spPr>
          <a:xfrm>
            <a:off x="6652727" y="2967135"/>
            <a:ext cx="3521714" cy="2550734"/>
          </a:xfrm>
          <a:prstGeom prst="roundRect">
            <a:avLst/>
          </a:prstGeom>
          <a:solidFill>
            <a:srgbClr val="F7CAD1"/>
          </a:solidFill>
          <a:ln w="38100">
            <a:solidFill>
              <a:srgbClr val="94494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if(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 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程式碼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1;</a:t>
            </a: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程式碼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2;</a:t>
            </a: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83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>
            <a:extLst>
              <a:ext uri="{FF2B5EF4-FFF2-40B4-BE49-F238E27FC236}">
                <a16:creationId xmlns:a16="http://schemas.microsoft.com/office/drawing/2014/main" id="{C7C7D50E-B837-2947-A166-79008C94D1DF}"/>
              </a:ext>
            </a:extLst>
          </p:cNvPr>
          <p:cNvSpPr/>
          <p:nvPr/>
        </p:nvSpPr>
        <p:spPr>
          <a:xfrm>
            <a:off x="3576604" y="1775791"/>
            <a:ext cx="5038788" cy="1653210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1" y="134433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878C5BA-B3C5-B946-99FB-F8224839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0" y="3740712"/>
            <a:ext cx="4562475" cy="1295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4AEE7D2-8E8C-BF48-B985-A06D02B4E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7" y="5269476"/>
            <a:ext cx="4572000" cy="1333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7AE4CA2-6413-DA44-BEB6-DB90F2CBA9AF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5B887C-6FF1-B34D-ACFF-5ACA0C9CAF20}"/>
              </a:ext>
            </a:extLst>
          </p:cNvPr>
          <p:cNvSpPr/>
          <p:nvPr/>
        </p:nvSpPr>
        <p:spPr>
          <a:xfrm>
            <a:off x="3952700" y="2087502"/>
            <a:ext cx="4286596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Input：Integer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Output：posive or negative</a:t>
            </a:r>
          </a:p>
        </p:txBody>
      </p:sp>
    </p:spTree>
    <p:extLst>
      <p:ext uri="{BB962C8B-B14F-4D97-AF65-F5344CB8AC3E}">
        <p14:creationId xmlns:p14="http://schemas.microsoft.com/office/powerpoint/2010/main" val="100375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>
            <a:extLst>
              <a:ext uri="{FF2B5EF4-FFF2-40B4-BE49-F238E27FC236}">
                <a16:creationId xmlns:a16="http://schemas.microsoft.com/office/drawing/2014/main" id="{C7C7D50E-B837-2947-A166-79008C94D1DF}"/>
              </a:ext>
            </a:extLst>
          </p:cNvPr>
          <p:cNvSpPr/>
          <p:nvPr/>
        </p:nvSpPr>
        <p:spPr>
          <a:xfrm>
            <a:off x="3576604" y="1775790"/>
            <a:ext cx="5038788" cy="2213113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8" y="134433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1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AE4CA2-6413-DA44-BEB6-DB90F2CBA9AF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BB124A-4FC0-BB49-AB0A-848391E0C8B3}"/>
              </a:ext>
            </a:extLst>
          </p:cNvPr>
          <p:cNvSpPr/>
          <p:nvPr/>
        </p:nvSpPr>
        <p:spPr>
          <a:xfrm>
            <a:off x="4373214" y="2039102"/>
            <a:ext cx="3445565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Input：Integer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Output：Even or odd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Hint：Use  %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4CBF19A-9701-424F-8EA5-CBA365DB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15" y="4270730"/>
            <a:ext cx="8165164" cy="173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5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>
            <a:extLst>
              <a:ext uri="{FF2B5EF4-FFF2-40B4-BE49-F238E27FC236}">
                <a16:creationId xmlns:a16="http://schemas.microsoft.com/office/drawing/2014/main" id="{C7C7D50E-B837-2947-A166-79008C94D1DF}"/>
              </a:ext>
            </a:extLst>
          </p:cNvPr>
          <p:cNvSpPr/>
          <p:nvPr/>
        </p:nvSpPr>
        <p:spPr>
          <a:xfrm>
            <a:off x="2895215" y="1802334"/>
            <a:ext cx="6401563" cy="2213113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8" y="134433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2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AE4CA2-6413-DA44-BEB6-DB90F2CBA9AF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6F943-1962-EE40-99EB-BD70FD131968}"/>
              </a:ext>
            </a:extLst>
          </p:cNvPr>
          <p:cNvSpPr/>
          <p:nvPr/>
        </p:nvSpPr>
        <p:spPr>
          <a:xfrm>
            <a:off x="3200778" y="2065646"/>
            <a:ext cx="6096000" cy="16864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Input：Radius 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Output：Area 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Note：Be able to handle the exception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0B66D0C-DBBD-AC47-B8AC-60557A7A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10" y="4358585"/>
            <a:ext cx="7599972" cy="191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6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153441" y="2571351"/>
            <a:ext cx="2188420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  <a:r>
              <a:rPr lang="en-US" altLang="zh-TW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endParaRPr lang="en-US" altLang="zh-CN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運算子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459451" y="4816658"/>
            <a:ext cx="1338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else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9397" y="281978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三元運算子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275864" y="4816657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 if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120493" y="2815991"/>
            <a:ext cx="1494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</a:t>
            </a:r>
            <a:endParaRPr lang="zh-TW" altLang="en-US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311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4" y="16727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三元運算子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B7C2552-85C0-F543-9EF6-CF595E234625}"/>
              </a:ext>
            </a:extLst>
          </p:cNvPr>
          <p:cNvSpPr txBox="1">
            <a:spLocks noChangeArrowheads="1"/>
          </p:cNvSpPr>
          <p:nvPr/>
        </p:nvSpPr>
        <p:spPr>
          <a:xfrm>
            <a:off x="1694664" y="1725399"/>
            <a:ext cx="4141304" cy="256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短語版的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if-else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條件為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時回傳前者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條件為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時回傳後者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看起來比較簡潔</a:t>
            </a: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A6931CB9-80F3-0744-AF60-2F95EC584892}"/>
              </a:ext>
            </a:extLst>
          </p:cNvPr>
          <p:cNvSpPr/>
          <p:nvPr/>
        </p:nvSpPr>
        <p:spPr>
          <a:xfrm>
            <a:off x="7320211" y="1880735"/>
            <a:ext cx="3682569" cy="6944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4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?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回傳值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 </a:t>
            </a:r>
            <a:r>
              <a:rPr lang="en-US" altLang="zh-TW" sz="24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r>
              <a:rPr lang="zh-TW" altLang="en-US" sz="24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回傳值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2;</a:t>
            </a: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1ADE7B89-FF90-D440-B5A7-F8E7691F4DEB}"/>
              </a:ext>
            </a:extLst>
          </p:cNvPr>
          <p:cNvSpPr/>
          <p:nvPr/>
        </p:nvSpPr>
        <p:spPr>
          <a:xfrm>
            <a:off x="1599016" y="4610872"/>
            <a:ext cx="4681863" cy="11849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input;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 &gt;&gt; input;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(input%2 ? "Odd" : "Even");</a:t>
            </a: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7D782004-4EDB-0B4B-AC1A-6A82DDC773CA}"/>
              </a:ext>
            </a:extLst>
          </p:cNvPr>
          <p:cNvSpPr/>
          <p:nvPr/>
        </p:nvSpPr>
        <p:spPr>
          <a:xfrm>
            <a:off x="7320211" y="2960855"/>
            <a:ext cx="3682569" cy="2880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</a:rPr>
              <a:t>int 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input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</a:rPr>
              <a:t>;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</a:rPr>
              <a:t>cin &gt;&gt; number;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</a:rPr>
              <a:t>if ((number%2) == 0){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</a:rPr>
              <a:t>    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</a:rPr>
              <a:t>cout &lt;&lt; "Even" &lt;&lt;endl;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</a:rPr>
              <a:t>}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</a:rPr>
              <a:t>else{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</a:rPr>
              <a:t>    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</a:rPr>
              <a:t>cout &lt;&lt; "Odd" &lt;&lt;endl;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76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3125287" y="2914078"/>
            <a:ext cx="5941419" cy="1029842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3462101" y="3080570"/>
            <a:ext cx="5267789" cy="69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如果我們剛剛輸入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-1</a:t>
            </a: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呢？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07F364-5AC5-5440-899C-BBC823656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715"/>
          <a:stretch/>
        </p:blipFill>
        <p:spPr>
          <a:xfrm>
            <a:off x="2411613" y="4448830"/>
            <a:ext cx="736876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1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153441" y="2571351"/>
            <a:ext cx="2188420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  <a:r>
              <a:rPr lang="en-US" altLang="zh-TW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endParaRPr lang="en-US" altLang="zh-CN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運算子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459451" y="4816658"/>
            <a:ext cx="1338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else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9397" y="281978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三元運算子</a:t>
            </a:r>
            <a:endParaRPr lang="en-US" altLang="zh-TW" sz="32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275864" y="4816657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 if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120493" y="2815991"/>
            <a:ext cx="1494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</a:t>
            </a:r>
            <a:endParaRPr lang="zh-TW" altLang="en-US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03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60963" y="145210"/>
            <a:ext cx="3070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 if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條件判斷</a:t>
            </a: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A06855B2-58FD-3741-98E4-216BAAD1C256}"/>
              </a:ext>
            </a:extLst>
          </p:cNvPr>
          <p:cNvSpPr/>
          <p:nvPr/>
        </p:nvSpPr>
        <p:spPr>
          <a:xfrm>
            <a:off x="2852524" y="3276332"/>
            <a:ext cx="2440632" cy="3096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1) {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1.......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else if 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2) {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2.......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else 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3.......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5AC6B082-72DB-7144-AD03-AD68D3842F94}"/>
              </a:ext>
            </a:extLst>
          </p:cNvPr>
          <p:cNvSpPr/>
          <p:nvPr/>
        </p:nvSpPr>
        <p:spPr>
          <a:xfrm>
            <a:off x="5883090" y="3276332"/>
            <a:ext cx="3650654" cy="3096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age;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 &gt;&gt; age;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(age&gt;=65)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老人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 if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7030A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age&lt;65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&amp;&amp; age&gt;18)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壯年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</a:p>
          <a:p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小孩</a:t>
            </a:r>
            <a:r>
              <a:rPr lang="en-US" altLang="zh-TW" sz="20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5E6EBD-478B-D34B-9B2B-5E0B569218F6}"/>
              </a:ext>
            </a:extLst>
          </p:cNvPr>
          <p:cNvSpPr/>
          <p:nvPr/>
        </p:nvSpPr>
        <p:spPr>
          <a:xfrm>
            <a:off x="3592446" y="1535557"/>
            <a:ext cx="5007103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當有多餘一個條件需要</a:t>
            </a: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依次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判斷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可有很多組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else if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由上往下檢查到一個條件為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就停止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34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7" y="16665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</a:p>
        </p:txBody>
      </p:sp>
      <p:pic>
        <p:nvPicPr>
          <p:cNvPr id="9" name="內容版面配置區 10">
            <a:extLst>
              <a:ext uri="{FF2B5EF4-FFF2-40B4-BE49-F238E27FC236}">
                <a16:creationId xmlns:a16="http://schemas.microsoft.com/office/drawing/2014/main" id="{38E10485-7C4F-2242-882E-816E94D6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645" y="4834720"/>
            <a:ext cx="2413248" cy="1232297"/>
          </a:xfrm>
          <a:prstGeom prst="rect">
            <a:avLst/>
          </a:prstGeom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E86FDD8F-F3B5-B94B-8C64-CC951EE90361}"/>
              </a:ext>
            </a:extLst>
          </p:cNvPr>
          <p:cNvSpPr/>
          <p:nvPr/>
        </p:nvSpPr>
        <p:spPr>
          <a:xfrm>
            <a:off x="6520068" y="1433697"/>
            <a:ext cx="3456384" cy="3096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age;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 &gt;&gt; age;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if(age&gt;=65)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老人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 if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(age&gt;18)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壯年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小孩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DC743D7-C3FE-1445-BC9C-F0AEE155C228}"/>
              </a:ext>
            </a:extLst>
          </p:cNvPr>
          <p:cNvSpPr/>
          <p:nvPr/>
        </p:nvSpPr>
        <p:spPr>
          <a:xfrm>
            <a:off x="2267339" y="1433697"/>
            <a:ext cx="3456384" cy="3096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age;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 &gt;&gt; age;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if(age&gt;=65)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老人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(age&gt;18)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壯年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小孩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31B21F8-A00E-734E-9A4F-EA1448A7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40"/>
          <a:stretch/>
        </p:blipFill>
        <p:spPr>
          <a:xfrm>
            <a:off x="6973242" y="4834720"/>
            <a:ext cx="2391854" cy="12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0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38521" y="167146"/>
            <a:ext cx="3114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條件判斷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A0F7D0C-E9F5-944E-8D22-77C488A67E0E}"/>
              </a:ext>
            </a:extLst>
          </p:cNvPr>
          <p:cNvSpPr txBox="1">
            <a:spLocks noChangeArrowheads="1"/>
          </p:cNvSpPr>
          <p:nvPr/>
        </p:nvSpPr>
        <p:spPr>
          <a:xfrm>
            <a:off x="1330869" y="2284279"/>
            <a:ext cx="4612996" cy="2589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if-else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裏頭又有另一組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if-else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記得要：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打滿大括號，避免誤判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對齊大括號，清楚對應方式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2E3B5F1-4EEF-2546-85D4-DC27E11F0FF0}"/>
              </a:ext>
            </a:extLst>
          </p:cNvPr>
          <p:cNvSpPr/>
          <p:nvPr/>
        </p:nvSpPr>
        <p:spPr>
          <a:xfrm>
            <a:off x="6696793" y="1569052"/>
            <a:ext cx="4395928" cy="4344998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input;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 &gt;&gt; input;</a:t>
            </a:r>
          </a:p>
          <a:p>
            <a:r>
              <a:rPr lang="en-US" altLang="zh-TW" sz="2000" b="1" dirty="0">
                <a:solidFill>
                  <a:srgbClr val="F57B17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if(input&gt;0){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if(input%2){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"Odd";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zh-TW" altLang="en-US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else{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"Even";</a:t>
            </a:r>
          </a:p>
          <a:p>
            <a:r>
              <a:rPr lang="zh-TW" altLang="en-US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b="1" dirty="0">
                <a:solidFill>
                  <a:srgbClr val="F57B17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b="1" dirty="0">
                <a:solidFill>
                  <a:srgbClr val="F57B17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else{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"Negative input!";</a:t>
            </a:r>
          </a:p>
          <a:p>
            <a:r>
              <a:rPr lang="en-US" altLang="zh-TW" sz="2000" b="1" dirty="0">
                <a:solidFill>
                  <a:srgbClr val="F57B17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954BE68-1471-784A-83C7-B48B1CE63046}"/>
              </a:ext>
            </a:extLst>
          </p:cNvPr>
          <p:cNvCxnSpPr>
            <a:cxnSpLocks/>
          </p:cNvCxnSpPr>
          <p:nvPr/>
        </p:nvCxnSpPr>
        <p:spPr>
          <a:xfrm>
            <a:off x="7213645" y="2679103"/>
            <a:ext cx="0" cy="1800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3C791A2-5F08-734C-AD17-3DF824166706}"/>
              </a:ext>
            </a:extLst>
          </p:cNvPr>
          <p:cNvCxnSpPr>
            <a:cxnSpLocks/>
          </p:cNvCxnSpPr>
          <p:nvPr/>
        </p:nvCxnSpPr>
        <p:spPr>
          <a:xfrm>
            <a:off x="6930887" y="2450161"/>
            <a:ext cx="0" cy="3221769"/>
          </a:xfrm>
          <a:prstGeom prst="line">
            <a:avLst/>
          </a:prstGeom>
          <a:ln w="57150">
            <a:solidFill>
              <a:srgbClr val="F57B1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067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44EDA53-27BE-5E4E-AD00-7C74E78C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1225057"/>
            <a:ext cx="6696744" cy="48929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DE5B9CB-66F1-8D41-A334-85D6AAF90422}"/>
              </a:ext>
            </a:extLst>
          </p:cNvPr>
          <p:cNvSpPr/>
          <p:nvPr/>
        </p:nvSpPr>
        <p:spPr>
          <a:xfrm>
            <a:off x="4851105" y="6242447"/>
            <a:ext cx="2489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Weizhong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Yang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97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38521" y="224500"/>
            <a:ext cx="3114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巢狀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條件判斷</a:t>
            </a:r>
            <a:endParaRPr lang="zh-TW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3F8690C9-0169-E24A-871D-C5D4E96DF974}"/>
              </a:ext>
            </a:extLst>
          </p:cNvPr>
          <p:cNvSpPr/>
          <p:nvPr/>
        </p:nvSpPr>
        <p:spPr>
          <a:xfrm>
            <a:off x="6494721" y="2740849"/>
            <a:ext cx="3456384" cy="3388321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input;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 &gt;&gt; input;</a:t>
            </a:r>
          </a:p>
          <a:p>
            <a:r>
              <a:rPr lang="en-US" altLang="zh-TW" sz="2000" b="1" dirty="0">
                <a:solidFill>
                  <a:srgbClr val="F57B17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if(input&gt;0){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if(input%2){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"Odd";</a:t>
            </a:r>
          </a:p>
          <a:p>
            <a:r>
              <a:rPr lang="zh-TW" altLang="en-US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r>
              <a:rPr lang="zh-TW" altLang="en-US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endParaRPr lang="en-US" altLang="zh-TW" sz="2000" b="1" dirty="0">
              <a:solidFill>
                <a:srgbClr val="00B05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else{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"Even";</a:t>
            </a:r>
          </a:p>
          <a:p>
            <a:r>
              <a:rPr lang="zh-TW" altLang="en-US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b="1" dirty="0">
                <a:solidFill>
                  <a:srgbClr val="F57B17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D4A7406-789A-4E44-B3F2-0B2D1BD10690}"/>
              </a:ext>
            </a:extLst>
          </p:cNvPr>
          <p:cNvSpPr/>
          <p:nvPr/>
        </p:nvSpPr>
        <p:spPr>
          <a:xfrm>
            <a:off x="1982281" y="2740849"/>
            <a:ext cx="3456384" cy="3388320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int input;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cin &gt;&gt; input;</a:t>
            </a:r>
          </a:p>
          <a:p>
            <a:r>
              <a:rPr lang="en-US" altLang="zh-TW" sz="2000" b="1" dirty="0">
                <a:solidFill>
                  <a:srgbClr val="F57B17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if(input&gt;0)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if(input%2)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"Odd";</a:t>
            </a:r>
            <a:r>
              <a:rPr lang="zh-TW" altLang="en-US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endParaRPr lang="en-US" altLang="zh-TW" sz="2000" b="1" dirty="0">
              <a:solidFill>
                <a:srgbClr val="00B05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5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"Even"; </a:t>
            </a:r>
            <a:endParaRPr lang="en-US" altLang="zh-TW" sz="2000" b="1" dirty="0">
              <a:solidFill>
                <a:srgbClr val="F57B17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926748-646E-D641-8C8E-2CABC57A1183}"/>
              </a:ext>
            </a:extLst>
          </p:cNvPr>
          <p:cNvSpPr/>
          <p:nvPr/>
        </p:nvSpPr>
        <p:spPr>
          <a:xfrm>
            <a:off x="3460652" y="1212387"/>
            <a:ext cx="5359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跟最接近的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為一組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回憶：對齊在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僅有排版的功能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37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7" y="180525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3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5F30AF4-C598-0746-B074-E0AC949C4E1E}"/>
              </a:ext>
            </a:extLst>
          </p:cNvPr>
          <p:cNvSpPr/>
          <p:nvPr/>
        </p:nvSpPr>
        <p:spPr>
          <a:xfrm>
            <a:off x="2895215" y="1802334"/>
            <a:ext cx="6401563" cy="2213113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2BB121-BE04-3145-A79D-E75D4C6C02CE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ACE82C-1E5D-4C4F-BB42-024356778706}"/>
              </a:ext>
            </a:extLst>
          </p:cNvPr>
          <p:cNvSpPr/>
          <p:nvPr/>
        </p:nvSpPr>
        <p:spPr>
          <a:xfrm>
            <a:off x="3200778" y="2113979"/>
            <a:ext cx="6096000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Input：Score 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Output：Ranking 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Note：Be able to handle the exception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C42CD07-0D01-9B42-9D37-C5CD37B10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5" y="4737998"/>
            <a:ext cx="5359257" cy="11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C546724A-82F5-C448-B1C2-1DE946D2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7999"/>
            <a:ext cx="5733582" cy="11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993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47B966E-1CF0-2A4B-A197-D74510D6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28" y="1381809"/>
            <a:ext cx="7407340" cy="50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內容版面配置區 6">
            <a:extLst>
              <a:ext uri="{FF2B5EF4-FFF2-40B4-BE49-F238E27FC236}">
                <a16:creationId xmlns:a16="http://schemas.microsoft.com/office/drawing/2014/main" id="{7ECC19DA-EA09-174D-B981-937213E08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676998"/>
              </p:ext>
            </p:extLst>
          </p:nvPr>
        </p:nvGraphicFramePr>
        <p:xfrm>
          <a:off x="3822574" y="2192303"/>
          <a:ext cx="454684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分數區間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等第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90~100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80~89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70~79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60~69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0~59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0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153441" y="2571351"/>
            <a:ext cx="2188420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  <a:r>
              <a:rPr lang="en-US" altLang="zh-TW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endParaRPr lang="en-US" altLang="zh-CN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運算子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459451" y="4816658"/>
            <a:ext cx="1338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else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9397" y="281978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三元運算子</a:t>
            </a:r>
            <a:endParaRPr lang="en-US" altLang="zh-TW" sz="32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275864" y="4816657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 if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120493" y="2815991"/>
            <a:ext cx="1494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2527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089680" y="161776"/>
            <a:ext cx="4012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條件判斷選擇</a:t>
            </a: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20C8EF37-0217-D843-B1F8-566D80DA309E}"/>
              </a:ext>
            </a:extLst>
          </p:cNvPr>
          <p:cNvSpPr/>
          <p:nvPr/>
        </p:nvSpPr>
        <p:spPr>
          <a:xfrm>
            <a:off x="7049346" y="1686159"/>
            <a:ext cx="2981893" cy="4411241"/>
          </a:xfrm>
          <a:prstGeom prst="roundRect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switch</a:t>
            </a:r>
            <a:r>
              <a:rPr lang="en-US" altLang="zh-TW" sz="2000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變數</a:t>
            </a:r>
            <a:r>
              <a:rPr lang="en-US" altLang="zh-TW" sz="2000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) {</a:t>
            </a:r>
          </a:p>
          <a:p>
            <a:r>
              <a:rPr lang="en-US" altLang="zh-TW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case</a:t>
            </a:r>
            <a:r>
              <a:rPr lang="en-US" altLang="zh-TW" sz="2000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常數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zh-TW" altLang="en-US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1;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case</a:t>
            </a:r>
            <a:r>
              <a:rPr lang="zh-TW" altLang="en-US" sz="20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常數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zh-TW" altLang="en-US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程式碼</a:t>
            </a:r>
            <a:r>
              <a:rPr lang="en-US" altLang="zh-TW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2;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case</a:t>
            </a:r>
            <a:r>
              <a:rPr lang="zh-TW" altLang="en-US" sz="20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常數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zh-TW" altLang="en-US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程式碼</a:t>
            </a:r>
            <a:r>
              <a:rPr lang="en-US" altLang="zh-TW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3;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>
                <a:solidFill>
                  <a:srgbClr val="0070C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default</a:t>
            </a:r>
            <a:r>
              <a:rPr lang="en-US" altLang="zh-TW" sz="2000" dirty="0">
                <a:solidFill>
                  <a:srgbClr val="56A828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  statement3;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84D6FA-6E71-0A45-8DFB-BDA5CE03F12B}"/>
              </a:ext>
            </a:extLst>
          </p:cNvPr>
          <p:cNvSpPr/>
          <p:nvPr/>
        </p:nvSpPr>
        <p:spPr>
          <a:xfrm>
            <a:off x="1963111" y="2488895"/>
            <a:ext cx="4253137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可比對傳入變數與符合的case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與巢狀 if-else if-else if...類似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 case 相當於 == 的比較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無法使用運算子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由常數1、常數2....依序比對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無法使用float或double</a:t>
            </a:r>
          </a:p>
        </p:txBody>
      </p:sp>
    </p:spTree>
    <p:extLst>
      <p:ext uri="{BB962C8B-B14F-4D97-AF65-F5344CB8AC3E}">
        <p14:creationId xmlns:p14="http://schemas.microsoft.com/office/powerpoint/2010/main" val="277616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153441" y="2571351"/>
            <a:ext cx="2188420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endParaRPr lang="en-US" altLang="zh-CN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運算子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459451" y="4816658"/>
            <a:ext cx="1338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else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9397" y="281978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三元運算子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275864" y="4816657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 if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120493" y="2815991"/>
            <a:ext cx="1494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7314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1896026" y="2878286"/>
            <a:ext cx="8399944" cy="1101426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2977196" y="3084097"/>
            <a:ext cx="6237605" cy="69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為何無法使用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</a:t>
            </a: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double?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534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0382AAC4-FCA4-DF47-BF47-41F436019EB3}"/>
              </a:ext>
            </a:extLst>
          </p:cNvPr>
          <p:cNvSpPr/>
          <p:nvPr/>
        </p:nvSpPr>
        <p:spPr>
          <a:xfrm>
            <a:off x="1505243" y="1983546"/>
            <a:ext cx="3677685" cy="2525574"/>
          </a:xfrm>
          <a:prstGeom prst="roundRect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float a = 0.1,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=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0.2;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float c =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a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+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b;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if(c==0.3)</a:t>
            </a:r>
          </a:p>
          <a:p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"Yes";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     cout &lt;&lt; "No";</a:t>
            </a:r>
            <a:endParaRPr lang="en-US" altLang="zh-TW" sz="2400" b="1" dirty="0">
              <a:solidFill>
                <a:srgbClr val="FF000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71A149C3-3A50-4E4C-88A9-E09DCFDD9F03}"/>
              </a:ext>
            </a:extLst>
          </p:cNvPr>
          <p:cNvSpPr/>
          <p:nvPr/>
        </p:nvSpPr>
        <p:spPr>
          <a:xfrm>
            <a:off x="1716201" y="5076766"/>
            <a:ext cx="3466727" cy="520272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No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DCA2B20-93E1-5549-94E3-D34DB916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81" y="4588926"/>
            <a:ext cx="4439570" cy="1008112"/>
          </a:xfrm>
          <a:prstGeom prst="rect">
            <a:avLst/>
          </a:prstGeom>
        </p:spPr>
      </p:pic>
      <p:sp>
        <p:nvSpPr>
          <p:cNvPr id="21" name="圓角矩形 20">
            <a:extLst>
              <a:ext uri="{FF2B5EF4-FFF2-40B4-BE49-F238E27FC236}">
                <a16:creationId xmlns:a16="http://schemas.microsoft.com/office/drawing/2014/main" id="{70AC283B-1075-6C4B-97E0-6DCE9A27F2FB}"/>
              </a:ext>
            </a:extLst>
          </p:cNvPr>
          <p:cNvSpPr/>
          <p:nvPr/>
        </p:nvSpPr>
        <p:spPr>
          <a:xfrm>
            <a:off x="5591563" y="2264899"/>
            <a:ext cx="5833405" cy="1775856"/>
          </a:xfrm>
          <a:prstGeom prst="roundRect">
            <a:avLst/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float a = 0.1,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=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0.2;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float c =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a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+</a:t>
            </a:r>
            <a:r>
              <a:rPr lang="zh-TW" altLang="en-US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b;</a:t>
            </a:r>
          </a:p>
          <a:p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fixed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 &lt;&lt; </a:t>
            </a:r>
            <a:r>
              <a:rPr lang="en-US" altLang="zh-TW" sz="2400" b="1" dirty="0">
                <a:solidFill>
                  <a:srgbClr val="FF0000"/>
                </a:solidFill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setprecision(20) </a:t>
            </a:r>
            <a:r>
              <a:rPr lang="en-US" altLang="zh-TW" sz="2400" b="1" dirty="0">
                <a:latin typeface="Helvetica" pitchFamily="2" charset="0"/>
                <a:ea typeface="Adobe 繁黑體 Std B" panose="020B0700000000000000" pitchFamily="34" charset="-120"/>
                <a:cs typeface="Consolas" panose="020B0609020204030204" pitchFamily="49" charset="0"/>
              </a:rPr>
              <a:t>&lt;&lt; c;</a:t>
            </a:r>
            <a:endParaRPr lang="en-US" altLang="zh-TW" sz="2400" b="1" dirty="0">
              <a:solidFill>
                <a:srgbClr val="FF0000"/>
              </a:solidFill>
              <a:latin typeface="Helvetica" pitchFamily="2" charset="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299146" y="184253"/>
            <a:ext cx="15937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default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EED26154-AD93-5A45-9465-663462E0F24B}"/>
              </a:ext>
            </a:extLst>
          </p:cNvPr>
          <p:cNvSpPr/>
          <p:nvPr/>
        </p:nvSpPr>
        <p:spPr>
          <a:xfrm>
            <a:off x="7234836" y="1901582"/>
            <a:ext cx="2981893" cy="37631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switch(</a:t>
            </a:r>
            <a:r>
              <a:rPr lang="zh-TW" altLang="en-US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變數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) {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case </a:t>
            </a:r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常數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56A828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</a:t>
            </a:r>
            <a:r>
              <a:rPr lang="zh-TW" altLang="en-US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1;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break;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case</a:t>
            </a:r>
            <a:r>
              <a:rPr lang="zh-TW" altLang="en-US" sz="2000" b="1" dirty="0">
                <a:solidFill>
                  <a:srgbClr val="56A828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常數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2</a:t>
            </a:r>
            <a:r>
              <a:rPr lang="en-US" altLang="zh-TW" sz="2000" b="1" dirty="0">
                <a:solidFill>
                  <a:srgbClr val="56A828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zh-TW" altLang="en-US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程式碼</a:t>
            </a:r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2;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break;</a:t>
            </a:r>
          </a:p>
          <a:p>
            <a:r>
              <a:rPr lang="en-US" altLang="zh-TW" sz="2000" b="1" dirty="0">
                <a:solidFill>
                  <a:srgbClr val="56A828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default: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statement3;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30F3B8-2509-8944-AAAD-00E71160C270}"/>
              </a:ext>
            </a:extLst>
          </p:cNvPr>
          <p:cNvSpPr/>
          <p:nvPr/>
        </p:nvSpPr>
        <p:spPr>
          <a:xfrm>
            <a:off x="1676592" y="1901582"/>
            <a:ext cx="52162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處理case皆不符合的例外狀況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只能出現一次，通常出現在結尾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檢查順序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---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有跟常數1相等嗎→有的話執行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---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有跟常數2相等嗎→有的話執行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---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有跟常數3相等嗎→有的話執行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---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都沒有的話→default</a:t>
            </a:r>
          </a:p>
        </p:txBody>
      </p:sp>
    </p:spTree>
    <p:extLst>
      <p:ext uri="{BB962C8B-B14F-4D97-AF65-F5344CB8AC3E}">
        <p14:creationId xmlns:p14="http://schemas.microsoft.com/office/powerpoint/2010/main" val="2969578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390517" y="173945"/>
            <a:ext cx="1410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break;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BDD77573-657E-7845-B799-AF0254EB5A06}"/>
              </a:ext>
            </a:extLst>
          </p:cNvPr>
          <p:cNvSpPr/>
          <p:nvPr/>
        </p:nvSpPr>
        <p:spPr>
          <a:xfrm>
            <a:off x="2165447" y="2594270"/>
            <a:ext cx="2981893" cy="3067909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char ch = 'a'; 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switch(ch){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case 'a':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cout &lt;&lt; 'a';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case 'b':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cout &lt;&lt; 'b';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case 'c':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cout &lt;&lt; 'c';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}</a:t>
            </a:r>
            <a:endParaRPr lang="en-US" altLang="zh-TW" sz="2000" b="1" dirty="0">
              <a:solidFill>
                <a:srgbClr val="FF0000"/>
              </a:solidFill>
              <a:latin typeface="Helvetica" pitchFamily="2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17DAFA2-E9F4-304A-8FE3-51643DFA7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47"/>
          <a:stretch/>
        </p:blipFill>
        <p:spPr>
          <a:xfrm>
            <a:off x="2459591" y="6068841"/>
            <a:ext cx="2393603" cy="346027"/>
          </a:xfrm>
          <a:prstGeom prst="rect">
            <a:avLst/>
          </a:prstGeom>
        </p:spPr>
      </p:pic>
      <p:sp>
        <p:nvSpPr>
          <p:cNvPr id="12" name="圓角矩形 11">
            <a:extLst>
              <a:ext uri="{FF2B5EF4-FFF2-40B4-BE49-F238E27FC236}">
                <a16:creationId xmlns:a16="http://schemas.microsoft.com/office/drawing/2014/main" id="{B1202160-7C8A-424E-AF50-822B5FA91034}"/>
              </a:ext>
            </a:extLst>
          </p:cNvPr>
          <p:cNvSpPr/>
          <p:nvPr/>
        </p:nvSpPr>
        <p:spPr>
          <a:xfrm>
            <a:off x="6930429" y="1656871"/>
            <a:ext cx="2981893" cy="4005308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char ch = 'a'; 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switch(ch){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case 'a':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cout &lt;&lt; 'a';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break;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case 'b':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cout &lt;&lt; 'b';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break;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case 'c':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cout &lt;&lt; 'c';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b="1" dirty="0">
                <a:solidFill>
                  <a:srgbClr val="FF000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break;</a:t>
            </a:r>
          </a:p>
          <a:p>
            <a:r>
              <a:rPr lang="en-US" altLang="zh-TW" sz="2000" b="1" dirty="0"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}</a:t>
            </a:r>
            <a:endParaRPr lang="en-US" altLang="zh-TW" sz="2000" b="1" dirty="0">
              <a:solidFill>
                <a:srgbClr val="FF0000"/>
              </a:solidFill>
              <a:latin typeface="Helvetica" pitchFamily="2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51B827D-53EA-D04C-BAF1-A5C70DFF6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72" r="7265"/>
          <a:stretch/>
        </p:blipFill>
        <p:spPr>
          <a:xfrm>
            <a:off x="7331707" y="6068841"/>
            <a:ext cx="2179338" cy="3805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EFEC48A-6C3E-B64B-9D75-77DFFDCCD57C}"/>
              </a:ext>
            </a:extLst>
          </p:cNvPr>
          <p:cNvSpPr/>
          <p:nvPr/>
        </p:nvSpPr>
        <p:spPr>
          <a:xfrm>
            <a:off x="1392176" y="1292766"/>
            <a:ext cx="4942303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通常每個case都要記得加break; 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否則會一直執行下去</a:t>
            </a:r>
          </a:p>
        </p:txBody>
      </p:sp>
    </p:spTree>
    <p:extLst>
      <p:ext uri="{BB962C8B-B14F-4D97-AF65-F5344CB8AC3E}">
        <p14:creationId xmlns:p14="http://schemas.microsoft.com/office/powerpoint/2010/main" val="4110646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>
            <a:extLst>
              <a:ext uri="{FF2B5EF4-FFF2-40B4-BE49-F238E27FC236}">
                <a16:creationId xmlns:a16="http://schemas.microsoft.com/office/drawing/2014/main" id="{805D86E4-7B84-B34B-9CB7-87014BD08B20}"/>
              </a:ext>
            </a:extLst>
          </p:cNvPr>
          <p:cNvSpPr/>
          <p:nvPr/>
        </p:nvSpPr>
        <p:spPr>
          <a:xfrm>
            <a:off x="2425147" y="4860024"/>
            <a:ext cx="7470917" cy="3048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1330C986-D195-274B-B04B-BF3FDCCCEC4D}"/>
              </a:ext>
            </a:extLst>
          </p:cNvPr>
          <p:cNvSpPr/>
          <p:nvPr/>
        </p:nvSpPr>
        <p:spPr>
          <a:xfrm>
            <a:off x="2425147" y="3924666"/>
            <a:ext cx="7470917" cy="3048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0A12D089-E8DE-754E-8E50-04E6E853333A}"/>
              </a:ext>
            </a:extLst>
          </p:cNvPr>
          <p:cNvSpPr/>
          <p:nvPr/>
        </p:nvSpPr>
        <p:spPr>
          <a:xfrm>
            <a:off x="2425148" y="3008242"/>
            <a:ext cx="7470917" cy="3048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Helvetica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266011" y="147372"/>
            <a:ext cx="3659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if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的比較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AA430072-F754-C14A-B10B-AFD63EB15827}"/>
              </a:ext>
            </a:extLst>
          </p:cNvPr>
          <p:cNvSpPr/>
          <p:nvPr/>
        </p:nvSpPr>
        <p:spPr>
          <a:xfrm>
            <a:off x="6914172" y="2053950"/>
            <a:ext cx="2981893" cy="4046235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char ch =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'a'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; 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switch(ch){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case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'a'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cout &lt;&lt; 'a';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break;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case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'b'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cout &lt;&lt; 'b';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break;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default: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     cout &lt;&lt; 'x';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7ABB8B39-603A-B045-B3C3-E5D58928259D}"/>
              </a:ext>
            </a:extLst>
          </p:cNvPr>
          <p:cNvSpPr/>
          <p:nvPr/>
        </p:nvSpPr>
        <p:spPr>
          <a:xfrm>
            <a:off x="2425148" y="2176042"/>
            <a:ext cx="2981893" cy="3802053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chemeClr val="tx1"/>
              </a:solidFill>
              <a:latin typeface="Helvetica" pitchFamily="2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char ch =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'a'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; 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if(ch==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'a'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cout &lt;&lt; 'a';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else if(ch== </a:t>
            </a:r>
            <a:r>
              <a:rPr lang="en-US" altLang="zh-TW" sz="2000" b="1" dirty="0">
                <a:solidFill>
                  <a:srgbClr val="0070C0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'b'</a:t>
            </a:r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cout &lt;&lt; 'a';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} 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else{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cout &lt;&lt; 'x';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Helvetica" pitchFamily="2" charset="0"/>
                <a:ea typeface="Microsoft JhengHei" panose="020B0604030504040204" pitchFamily="34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57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7" y="180525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4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5F30AF4-C598-0746-B074-E0AC949C4E1E}"/>
              </a:ext>
            </a:extLst>
          </p:cNvPr>
          <p:cNvSpPr/>
          <p:nvPr/>
        </p:nvSpPr>
        <p:spPr>
          <a:xfrm>
            <a:off x="1949630" y="1790830"/>
            <a:ext cx="8292734" cy="2213113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2BB121-BE04-3145-A79D-E75D4C6C02CE}"/>
              </a:ext>
            </a:extLst>
          </p:cNvPr>
          <p:cNvSpPr/>
          <p:nvPr/>
        </p:nvSpPr>
        <p:spPr>
          <a:xfrm>
            <a:off x="5261824" y="154242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E33817-4687-F44A-B25B-8BB906DEFDD7}"/>
              </a:ext>
            </a:extLst>
          </p:cNvPr>
          <p:cNvSpPr/>
          <p:nvPr/>
        </p:nvSpPr>
        <p:spPr>
          <a:xfrm>
            <a:off x="2238636" y="2128979"/>
            <a:ext cx="7767729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Input：Score 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Output：Ranking 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Note：Be able to handle the exception. Use Switch.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447FEA2-C6B9-A643-AB4E-37BD2281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1" y="4751288"/>
            <a:ext cx="5585184" cy="11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147A71CA-A9E8-BF4D-AC85-825CB5F5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7" y="4734259"/>
            <a:ext cx="5255391" cy="116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008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graphicFrame>
        <p:nvGraphicFramePr>
          <p:cNvPr id="9" name="內容版面配置區 6">
            <a:extLst>
              <a:ext uri="{FF2B5EF4-FFF2-40B4-BE49-F238E27FC236}">
                <a16:creationId xmlns:a16="http://schemas.microsoft.com/office/drawing/2014/main" id="{CDF2BBAF-3968-B44A-B40C-5A4F02A4C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863162"/>
              </p:ext>
            </p:extLst>
          </p:nvPr>
        </p:nvGraphicFramePr>
        <p:xfrm>
          <a:off x="3822574" y="2046530"/>
          <a:ext cx="454684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分數區間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等第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90~100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80~89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70~79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60~69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0~59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</a:t>
                      </a:r>
                      <a:endParaRPr lang="zh-TW" altLang="en-US" sz="32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3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947011" y="165033"/>
            <a:ext cx="4297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Home Message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71D2ED0-B913-2743-BA5E-8706CDA38408}"/>
              </a:ext>
            </a:extLst>
          </p:cNvPr>
          <p:cNvSpPr/>
          <p:nvPr/>
        </p:nvSpPr>
        <p:spPr>
          <a:xfrm>
            <a:off x="2168809" y="1905218"/>
            <a:ext cx="7854378" cy="409635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59F8BDC-AB22-9C44-837E-9B502C958F97}"/>
              </a:ext>
            </a:extLst>
          </p:cNvPr>
          <p:cNvSpPr txBox="1"/>
          <p:nvPr/>
        </p:nvSpPr>
        <p:spPr>
          <a:xfrm>
            <a:off x="2563620" y="2279155"/>
            <a:ext cx="7064755" cy="334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邏輯運算子有哪幾種？甚麼時候會使用到？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if-else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if-else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三個中，哪個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些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可以單獨存在？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if(...){...}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(...){...}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if(...){...}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(...){...}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差異？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中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default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的用途？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不能使用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float/double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進行比對？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跟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的相似與相異之處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339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971310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4781311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8591312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2852524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6662525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1153441" y="2571351"/>
            <a:ext cx="2188420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endParaRPr lang="en-US" altLang="zh-CN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運算子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3459451" y="4816658"/>
            <a:ext cx="1338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404F6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else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939397" y="281978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5B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三元運算子</a:t>
            </a:r>
            <a:endParaRPr lang="en-US" altLang="zh-TW" sz="3200" b="1" dirty="0">
              <a:solidFill>
                <a:srgbClr val="5B6B7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7275864" y="4816657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else if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9120493" y="2815991"/>
            <a:ext cx="1494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Switch</a:t>
            </a:r>
            <a:endParaRPr lang="zh-TW" altLang="en-US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355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4" y="15402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比較運算子</a:t>
            </a:r>
          </a:p>
        </p:txBody>
      </p:sp>
      <p:graphicFrame>
        <p:nvGraphicFramePr>
          <p:cNvPr id="18" name="內容版面配置區 5">
            <a:extLst>
              <a:ext uri="{FF2B5EF4-FFF2-40B4-BE49-F238E27FC236}">
                <a16:creationId xmlns:a16="http://schemas.microsoft.com/office/drawing/2014/main" id="{913C60E3-7EF9-9B46-B227-C8E0E3389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73292"/>
              </p:ext>
            </p:extLst>
          </p:nvPr>
        </p:nvGraphicFramePr>
        <p:xfrm>
          <a:off x="2666313" y="1994322"/>
          <a:ext cx="6859374" cy="380832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29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運算子</a:t>
                      </a:r>
                    </a:p>
                  </a:txBody>
                  <a:tcPr marL="91439" marR="91439" marT="45714" marB="457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意義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Example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49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==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等於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 == 3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!=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不等於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 != 3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＞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大於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r>
                        <a:rPr lang="en-US" altLang="zh-TW" sz="180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&gt; 5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5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＜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小於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 &lt; 2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&gt;=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大於等於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</a:t>
                      </a:r>
                      <a:r>
                        <a:rPr lang="en-US" altLang="zh-TW" sz="1800" baseline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&gt;= 4 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2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&lt;=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小於等於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 &lt;= 6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1896026" y="2878286"/>
            <a:ext cx="8399944" cy="1101426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2310346" y="3084097"/>
            <a:ext cx="7571304" cy="689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沒有辦法一次比較多個變數怎麼辦？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344630" y="4428721"/>
            <a:ext cx="3769567" cy="745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527E22-8B5A-0D43-A352-88835DAB3DA1}"/>
              </a:ext>
            </a:extLst>
          </p:cNvPr>
          <p:cNvSpPr/>
          <p:nvPr/>
        </p:nvSpPr>
        <p:spPr>
          <a:xfrm>
            <a:off x="4542895" y="4456713"/>
            <a:ext cx="3373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0 &lt;= x &lt;= 100</a:t>
            </a:r>
          </a:p>
        </p:txBody>
      </p:sp>
    </p:spTree>
    <p:extLst>
      <p:ext uri="{BB962C8B-B14F-4D97-AF65-F5344CB8AC3E}">
        <p14:creationId xmlns:p14="http://schemas.microsoft.com/office/powerpoint/2010/main" val="180873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7EC58E-FDFD-104A-B5B6-1522F922DE93}"/>
              </a:ext>
            </a:extLst>
          </p:cNvPr>
          <p:cNvSpPr txBox="1"/>
          <p:nvPr/>
        </p:nvSpPr>
        <p:spPr>
          <a:xfrm>
            <a:off x="5305163" y="5614971"/>
            <a:ext cx="158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CC2.5 Petr K.</a:t>
            </a:r>
          </a:p>
        </p:txBody>
      </p:sp>
      <p:pic>
        <p:nvPicPr>
          <p:cNvPr id="10" name="Picture 4" descr="https://upload.wikimedia.org/wikipedia/commons/thumb/b/b7/Intersection_of_two_sets_A_and_B.svg/292px-Intersection_of_two_sets_A_and_B.svg.png">
            <a:extLst>
              <a:ext uri="{FF2B5EF4-FFF2-40B4-BE49-F238E27FC236}">
                <a16:creationId xmlns:a16="http://schemas.microsoft.com/office/drawing/2014/main" id="{EE90398A-20C8-C147-B84A-A650CE73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20" y="1713833"/>
            <a:ext cx="5908159" cy="36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8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67375" y="143973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邏輯位元運算子</a:t>
            </a:r>
          </a:p>
        </p:txBody>
      </p:sp>
      <p:graphicFrame>
        <p:nvGraphicFramePr>
          <p:cNvPr id="10" name="內容版面配置區 5">
            <a:extLst>
              <a:ext uri="{FF2B5EF4-FFF2-40B4-BE49-F238E27FC236}">
                <a16:creationId xmlns:a16="http://schemas.microsoft.com/office/drawing/2014/main" id="{67A952B6-E3B9-2D40-B9D7-1342EA7C1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58294"/>
              </p:ext>
            </p:extLst>
          </p:nvPr>
        </p:nvGraphicFramePr>
        <p:xfrm>
          <a:off x="2431285" y="1567543"/>
          <a:ext cx="7329425" cy="46130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98414443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80266420"/>
                    </a:ext>
                  </a:extLst>
                </a:gridCol>
                <a:gridCol w="2438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2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運算子</a:t>
                      </a:r>
                    </a:p>
                  </a:txBody>
                  <a:tcPr marL="91439" marR="91439" marT="45714" marB="457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念法</a:t>
                      </a:r>
                    </a:p>
                  </a:txBody>
                  <a:tcPr marL="91439" marR="91439" marT="45714" marB="45714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意義</a:t>
                      </a:r>
                    </a:p>
                  </a:txBody>
                  <a:tcPr marL="91439" marR="91439" marT="45714" marB="45714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Example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</a:t>
                      </a:r>
                    </a:p>
                  </a:txBody>
                  <a:tcPr marL="91439" marR="91439" marT="45714" marB="45714"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＆＆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And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交集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(1&lt;2) &amp;&amp; (3</a:t>
                      </a: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4)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｜｜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聯集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(1&lt;2) || (3</a:t>
                      </a: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4)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！</a:t>
                      </a: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Not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否定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! (3</a:t>
                      </a: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4)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12852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^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Xor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互斥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(1&lt;2) ^ (3</a:t>
                      </a: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4)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851189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&gt;&gt;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右移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位元右移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 &gt;&gt; 2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48651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&lt;&lt;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左移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位元左移</a:t>
                      </a: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 &lt;&lt; 2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40</a:t>
                      </a:r>
                      <a:endParaRPr lang="zh-TW" altLang="en-US" sz="2000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39" marR="91439" marT="45714" marB="45714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98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52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67375" y="143973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邏輯位元運算子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FC3C312-4D42-024D-8F61-9F589C4CE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17604"/>
              </p:ext>
            </p:extLst>
          </p:nvPr>
        </p:nvGraphicFramePr>
        <p:xfrm>
          <a:off x="1883530" y="1262794"/>
          <a:ext cx="8424935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3430253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y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x&amp;&amp;y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x||y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x^y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圓角矩形 10">
            <a:extLst>
              <a:ext uri="{FF2B5EF4-FFF2-40B4-BE49-F238E27FC236}">
                <a16:creationId xmlns:a16="http://schemas.microsoft.com/office/drawing/2014/main" id="{74CE8972-1E39-3648-81FE-6B66E275B39C}"/>
              </a:ext>
            </a:extLst>
          </p:cNvPr>
          <p:cNvSpPr/>
          <p:nvPr/>
        </p:nvSpPr>
        <p:spPr>
          <a:xfrm>
            <a:off x="1883530" y="4117485"/>
            <a:ext cx="2016224" cy="100811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short </a:t>
            </a:r>
            <a:r>
              <a:rPr lang="zh-TW" altLang="en-US" dirty="0">
                <a:solidFill>
                  <a:schemeClr val="tx1"/>
                </a:solidFill>
              </a:rPr>
              <a:t>int a = 3;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a = a &lt;&lt;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cout &lt;&lt; a &lt;&lt; endl;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E2937557-89CF-7745-A42F-6122602AAB61}"/>
              </a:ext>
            </a:extLst>
          </p:cNvPr>
          <p:cNvSpPr/>
          <p:nvPr/>
        </p:nvSpPr>
        <p:spPr>
          <a:xfrm>
            <a:off x="1883530" y="5459364"/>
            <a:ext cx="2022737" cy="100811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short  </a:t>
            </a:r>
            <a:r>
              <a:rPr lang="zh-TW" altLang="en-US" dirty="0">
                <a:solidFill>
                  <a:schemeClr val="tx1"/>
                </a:solidFill>
              </a:rPr>
              <a:t>int a = 3;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a = a </a:t>
            </a:r>
            <a:r>
              <a:rPr lang="en-US" altLang="zh-TW" dirty="0">
                <a:solidFill>
                  <a:schemeClr val="tx1"/>
                </a:solidFill>
              </a:rPr>
              <a:t>&gt;&gt;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cout &lt;&lt; a &lt;&lt; endl;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AD6F70F-472F-1340-BDA0-2358BD82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71515"/>
              </p:ext>
            </p:extLst>
          </p:nvPr>
        </p:nvGraphicFramePr>
        <p:xfrm>
          <a:off x="4212465" y="54071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26711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45570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408482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930669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132119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198334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852396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379856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094508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371976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75292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3708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2098456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0551719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145303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76796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4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46712"/>
                  </a:ext>
                </a:extLst>
              </a:tr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30167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C75703A-8466-7B43-B6DD-55CE318C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13467"/>
              </p:ext>
            </p:extLst>
          </p:nvPr>
        </p:nvGraphicFramePr>
        <p:xfrm>
          <a:off x="4212465" y="406528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26711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45570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408482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930669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132119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198334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852396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379856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094508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371976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75292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3708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2098456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0551719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145303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76796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4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46712"/>
                  </a:ext>
                </a:extLst>
              </a:tr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56A828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3203</Words>
  <Application>Microsoft Office PowerPoint</Application>
  <PresentationFormat>寬螢幕</PresentationFormat>
  <Paragraphs>716</Paragraphs>
  <Slides>37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Adobe 繁黑體 Std B</vt:lpstr>
      <vt:lpstr>Microsoft JhengHei</vt:lpstr>
      <vt:lpstr>新細明體</vt:lpstr>
      <vt:lpstr>Arial</vt:lpstr>
      <vt:lpstr>Calibri</vt:lpstr>
      <vt:lpstr>Calibri Light</vt:lpstr>
      <vt:lpstr>Consolas</vt:lpstr>
      <vt:lpstr>Helvetica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91</cp:revision>
  <dcterms:created xsi:type="dcterms:W3CDTF">2019-10-27T07:58:56Z</dcterms:created>
  <dcterms:modified xsi:type="dcterms:W3CDTF">2019-12-09T15:41:45Z</dcterms:modified>
</cp:coreProperties>
</file>